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89" r:id="rId4"/>
    <p:sldMasterId id="2147483681" r:id="rId5"/>
  </p:sldMasterIdLst>
  <p:notesMasterIdLst>
    <p:notesMasterId r:id="rId88"/>
  </p:notesMasterIdLst>
  <p:handoutMasterIdLst>
    <p:handoutMasterId r:id="rId89"/>
  </p:handoutMasterIdLst>
  <p:sldIdLst>
    <p:sldId id="533" r:id="rId6"/>
    <p:sldId id="445" r:id="rId7"/>
    <p:sldId id="422" r:id="rId8"/>
    <p:sldId id="284" r:id="rId9"/>
    <p:sldId id="502" r:id="rId10"/>
    <p:sldId id="514" r:id="rId11"/>
    <p:sldId id="291" r:id="rId12"/>
    <p:sldId id="501" r:id="rId13"/>
    <p:sldId id="403" r:id="rId14"/>
    <p:sldId id="405" r:id="rId15"/>
    <p:sldId id="404" r:id="rId16"/>
    <p:sldId id="529" r:id="rId17"/>
    <p:sldId id="311" r:id="rId18"/>
    <p:sldId id="293" r:id="rId19"/>
    <p:sldId id="406" r:id="rId20"/>
    <p:sldId id="504" r:id="rId21"/>
    <p:sldId id="505" r:id="rId22"/>
    <p:sldId id="506" r:id="rId23"/>
    <p:sldId id="507" r:id="rId24"/>
    <p:sldId id="530" r:id="rId25"/>
    <p:sldId id="382" r:id="rId26"/>
    <p:sldId id="317" r:id="rId27"/>
    <p:sldId id="310" r:id="rId28"/>
    <p:sldId id="508" r:id="rId29"/>
    <p:sldId id="350" r:id="rId30"/>
    <p:sldId id="509" r:id="rId31"/>
    <p:sldId id="470" r:id="rId32"/>
    <p:sldId id="351" r:id="rId33"/>
    <p:sldId id="516" r:id="rId34"/>
    <p:sldId id="407" r:id="rId35"/>
    <p:sldId id="531" r:id="rId36"/>
    <p:sldId id="511" r:id="rId37"/>
    <p:sldId id="408" r:id="rId38"/>
    <p:sldId id="410" r:id="rId39"/>
    <p:sldId id="354" r:id="rId40"/>
    <p:sldId id="357" r:id="rId41"/>
    <p:sldId id="359" r:id="rId42"/>
    <p:sldId id="358" r:id="rId43"/>
    <p:sldId id="360" r:id="rId44"/>
    <p:sldId id="361" r:id="rId45"/>
    <p:sldId id="362" r:id="rId46"/>
    <p:sldId id="515" r:id="rId47"/>
    <p:sldId id="411" r:id="rId48"/>
    <p:sldId id="299" r:id="rId49"/>
    <p:sldId id="523" r:id="rId50"/>
    <p:sldId id="467" r:id="rId51"/>
    <p:sldId id="468" r:id="rId52"/>
    <p:sldId id="457" r:id="rId53"/>
    <p:sldId id="458" r:id="rId54"/>
    <p:sldId id="412" r:id="rId55"/>
    <p:sldId id="364" r:id="rId56"/>
    <p:sldId id="459" r:id="rId57"/>
    <p:sldId id="524" r:id="rId58"/>
    <p:sldId id="413" r:id="rId59"/>
    <p:sldId id="469" r:id="rId60"/>
    <p:sldId id="365" r:id="rId61"/>
    <p:sldId id="517" r:id="rId62"/>
    <p:sldId id="525" r:id="rId63"/>
    <p:sldId id="434" r:id="rId64"/>
    <p:sldId id="435" r:id="rId65"/>
    <p:sldId id="526" r:id="rId66"/>
    <p:sldId id="414" r:id="rId67"/>
    <p:sldId id="527" r:id="rId68"/>
    <p:sldId id="302" r:id="rId69"/>
    <p:sldId id="370" r:id="rId70"/>
    <p:sldId id="460" r:id="rId71"/>
    <p:sldId id="415" r:id="rId72"/>
    <p:sldId id="528" r:id="rId73"/>
    <p:sldId id="500" r:id="rId74"/>
    <p:sldId id="369" r:id="rId75"/>
    <p:sldId id="521" r:id="rId76"/>
    <p:sldId id="304" r:id="rId77"/>
    <p:sldId id="336" r:id="rId78"/>
    <p:sldId id="347" r:id="rId79"/>
    <p:sldId id="339" r:id="rId80"/>
    <p:sldId id="340" r:id="rId81"/>
    <p:sldId id="432" r:id="rId82"/>
    <p:sldId id="513" r:id="rId83"/>
    <p:sldId id="522" r:id="rId84"/>
    <p:sldId id="512" r:id="rId85"/>
    <p:sldId id="331" r:id="rId86"/>
    <p:sldId id="325" r:id="rId87"/>
  </p:sldIdLst>
  <p:sldSz cx="24384000" cy="13716000"/>
  <p:notesSz cx="9296400" cy="7010400"/>
  <p:defaultTextStyle>
    <a:defPPr>
      <a:defRPr lang="en-US"/>
    </a:defPPr>
    <a:lvl1pPr marL="0" algn="l" defTabSz="1219261" rtl="0" eaLnBrk="1" latinLnBrk="0" hangingPunct="1">
      <a:defRPr sz="4800" kern="1200">
        <a:solidFill>
          <a:schemeClr val="tx1"/>
        </a:solidFill>
        <a:latin typeface="+mn-lt"/>
        <a:ea typeface="+mn-ea"/>
        <a:cs typeface="+mn-cs"/>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5840" userDrawn="1">
          <p15:clr>
            <a:srgbClr val="A4A3A4"/>
          </p15:clr>
        </p15:guide>
        <p15:guide id="2" pos="299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a Anderson" initials="KA" lastIdx="36" clrIdx="0">
    <p:extLst>
      <p:ext uri="{19B8F6BF-5375-455C-9EA6-DF929625EA0E}">
        <p15:presenceInfo xmlns:p15="http://schemas.microsoft.com/office/powerpoint/2012/main" userId="S::kea.anderson@sri.com::06899a42-630a-432d-925a-3db0572db1e7" providerId="AD"/>
      </p:ext>
    </p:extLst>
  </p:cmAuthor>
  <p:cmAuthor id="2" name="Victoria Schaefer" initials="VS" lastIdx="134" clrIdx="1">
    <p:extLst>
      <p:ext uri="{19B8F6BF-5375-455C-9EA6-DF929625EA0E}">
        <p15:presenceInfo xmlns:p15="http://schemas.microsoft.com/office/powerpoint/2012/main" userId="S::victoria.schaefer@sri.com::0abd1601-44ce-4708-8d15-cb0379ec63c7" providerId="AD"/>
      </p:ext>
    </p:extLst>
  </p:cmAuthor>
  <p:cmAuthor id="3" name="Debra Foulks" initials="DF" lastIdx="31" clrIdx="2">
    <p:extLst>
      <p:ext uri="{19B8F6BF-5375-455C-9EA6-DF929625EA0E}">
        <p15:presenceInfo xmlns:p15="http://schemas.microsoft.com/office/powerpoint/2012/main" userId="S::debra.foulks@sri.com::2a574a4f-70b0-4eb3-8019-b8254b6fe630" providerId="AD"/>
      </p:ext>
    </p:extLst>
  </p:cmAuthor>
  <p:cmAuthor id="4" name="Kerry Friedman" initials="KF" lastIdx="5" clrIdx="3">
    <p:extLst>
      <p:ext uri="{19B8F6BF-5375-455C-9EA6-DF929625EA0E}">
        <p15:presenceInfo xmlns:p15="http://schemas.microsoft.com/office/powerpoint/2012/main" userId="Kerry Friedman" providerId="None"/>
      </p:ext>
    </p:extLst>
  </p:cmAuthor>
  <p:cmAuthor id="5" name="Bonnee Groover" initials="BG" lastIdx="3" clrIdx="4">
    <p:extLst>
      <p:ext uri="{19B8F6BF-5375-455C-9EA6-DF929625EA0E}">
        <p15:presenceInfo xmlns:p15="http://schemas.microsoft.com/office/powerpoint/2012/main" userId="S::bonnee.groover@sri.com::1242c41d-f292-47a1-977e-552438744c7f" providerId="AD"/>
      </p:ext>
    </p:extLst>
  </p:cmAuthor>
  <p:cmAuthor id="6" name="Kaily Yee" initials="KY" lastIdx="2" clrIdx="5">
    <p:extLst>
      <p:ext uri="{19B8F6BF-5375-455C-9EA6-DF929625EA0E}">
        <p15:presenceInfo xmlns:p15="http://schemas.microsoft.com/office/powerpoint/2012/main" userId="S::kaily.yee@sri.com::cf324960-1c6b-4bae-a037-425d3bdb48d9" providerId="AD"/>
      </p:ext>
    </p:extLst>
  </p:cmAuthor>
  <p:cmAuthor id="7" name="Karen Shakman" initials="KS" lastIdx="128" clrIdx="6">
    <p:extLst>
      <p:ext uri="{19B8F6BF-5375-455C-9EA6-DF929625EA0E}">
        <p15:presenceInfo xmlns:p15="http://schemas.microsoft.com/office/powerpoint/2012/main" userId="Karen Shakman" providerId="None"/>
      </p:ext>
    </p:extLst>
  </p:cmAuthor>
  <p:cmAuthor id="8" name="Kea Anderson" initials="KA [2]" lastIdx="80" clrIdx="7">
    <p:extLst>
      <p:ext uri="{19B8F6BF-5375-455C-9EA6-DF929625EA0E}">
        <p15:presenceInfo xmlns:p15="http://schemas.microsoft.com/office/powerpoint/2012/main" userId="S::kea.anderson@sri.com::8d0ba3ca-21a5-4a9f-aa7c-91687d8cbd2c" providerId="AD"/>
      </p:ext>
    </p:extLst>
  </p:cmAuthor>
  <p:cmAuthor id="9" name="Deborah Jonas" initials="DLJ" lastIdx="19" clrIdx="8">
    <p:extLst>
      <p:ext uri="{19B8F6BF-5375-455C-9EA6-DF929625EA0E}">
        <p15:presenceInfo xmlns:p15="http://schemas.microsoft.com/office/powerpoint/2012/main" userId="Deborah Jonas" providerId="None"/>
      </p:ext>
    </p:extLst>
  </p:cmAuthor>
  <p:cmAuthor id="10" name="Carol Shookhoff" initials="CS" lastIdx="78" clrIdx="9">
    <p:extLst>
      <p:ext uri="{19B8F6BF-5375-455C-9EA6-DF929625EA0E}">
        <p15:presenceInfo xmlns:p15="http://schemas.microsoft.com/office/powerpoint/2012/main" userId="c2af6d704cdc5e35" providerId="Windows Live"/>
      </p:ext>
    </p:extLst>
  </p:cmAuthor>
  <p:cmAuthor id="11" name="REL-NEI" initials="R" lastIdx="2" clrIdx="10">
    <p:extLst>
      <p:ext uri="{19B8F6BF-5375-455C-9EA6-DF929625EA0E}">
        <p15:presenceInfo xmlns:p15="http://schemas.microsoft.com/office/powerpoint/2012/main" userId="REL-NEI" providerId="None"/>
      </p:ext>
    </p:extLst>
  </p:cmAuthor>
  <p:cmAuthor id="12" name="Aliya Pilchen" initials="AP" lastIdx="62" clrIdx="11">
    <p:extLst>
      <p:ext uri="{19B8F6BF-5375-455C-9EA6-DF929625EA0E}">
        <p15:presenceInfo xmlns:p15="http://schemas.microsoft.com/office/powerpoint/2012/main" userId="S::aliya.pilchen@sri.com::6f07cf8a-409e-4404-bdfb-88b8a1a8b4bf" providerId="AD"/>
      </p:ext>
    </p:extLst>
  </p:cmAuthor>
  <p:cmAuthor id="13" name="Julia Yankelowitz" initials="JY" lastIdx="71" clrIdx="12">
    <p:extLst>
      <p:ext uri="{19B8F6BF-5375-455C-9EA6-DF929625EA0E}">
        <p15:presenceInfo xmlns:p15="http://schemas.microsoft.com/office/powerpoint/2012/main" userId="S::julia.yankelowitz@sri.com::d6cf66e2-6a76-4510-a33c-70b9a1c601eb" providerId="AD"/>
      </p:ext>
    </p:extLst>
  </p:cmAuthor>
  <p:cmAuthor id="14" name="REL NEI" initials="RN" lastIdx="1" clrIdx="13">
    <p:extLst>
      <p:ext uri="{19B8F6BF-5375-455C-9EA6-DF929625EA0E}">
        <p15:presenceInfo xmlns:p15="http://schemas.microsoft.com/office/powerpoint/2012/main" userId="REL NEI" providerId="None"/>
      </p:ext>
    </p:extLst>
  </p:cmAuthor>
  <p:cmAuthor id="15" name="Karen" initials="KS" lastIdx="33" clrIdx="14">
    <p:extLst>
      <p:ext uri="{19B8F6BF-5375-455C-9EA6-DF929625EA0E}">
        <p15:presenceInfo xmlns:p15="http://schemas.microsoft.com/office/powerpoint/2012/main" userId="Karen" providerId="None"/>
      </p:ext>
    </p:extLst>
  </p:cmAuthor>
  <p:cmAuthor id="16" name="REL Appalachia" initials="REL AP" lastIdx="15" clrIdx="15">
    <p:extLst>
      <p:ext uri="{19B8F6BF-5375-455C-9EA6-DF929625EA0E}">
        <p15:presenceInfo xmlns:p15="http://schemas.microsoft.com/office/powerpoint/2012/main" userId="REL Appalachia" providerId="None"/>
      </p:ext>
    </p:extLst>
  </p:cmAuthor>
  <p:cmAuthor id="17" name="Microsoft Office User" initials="Office" lastIdx="4" clrIdx="16">
    <p:extLst>
      <p:ext uri="{19B8F6BF-5375-455C-9EA6-DF929625EA0E}">
        <p15:presenceInfo xmlns:p15="http://schemas.microsoft.com/office/powerpoint/2012/main" userId="Microsoft Office User" providerId="None"/>
      </p:ext>
    </p:extLst>
  </p:cmAuthor>
  <p:cmAuthor id="18" name="Nolan, Elizabeth" initials="NE" lastIdx="3" clrIdx="17">
    <p:extLst>
      <p:ext uri="{19B8F6BF-5375-455C-9EA6-DF929625EA0E}">
        <p15:presenceInfo xmlns:p15="http://schemas.microsoft.com/office/powerpoint/2012/main" userId="S::Elizabeth.Nolan@ed.gov::690ec91e-8f1a-4a9c-835f-2155f5bf647d" providerId="AD"/>
      </p:ext>
    </p:extLst>
  </p:cmAuthor>
  <p:cmAuthor id="19" name="Julia Yankelowitz" initials="JY [2]" lastIdx="5" clrIdx="18">
    <p:extLst>
      <p:ext uri="{19B8F6BF-5375-455C-9EA6-DF929625EA0E}">
        <p15:presenceInfo xmlns:p15="http://schemas.microsoft.com/office/powerpoint/2012/main" userId="S::jyankelowitz@sriinternational.com::573d2b3a-f921-4f61-8025-64a65a0fd9c6" providerId="AD"/>
      </p:ext>
    </p:extLst>
  </p:cmAuthor>
  <p:cmAuthor id="20" name="Julia Yankelowitz" initials="JY [3]" lastIdx="5" clrIdx="19">
    <p:extLst>
      <p:ext uri="{19B8F6BF-5375-455C-9EA6-DF929625EA0E}">
        <p15:presenceInfo xmlns:p15="http://schemas.microsoft.com/office/powerpoint/2012/main" userId="Julia Yankelowitz" providerId="None"/>
      </p:ext>
    </p:extLst>
  </p:cmAuthor>
  <p:cmAuthor id="21" name="Katie Roberts" initials="KR" lastIdx="1" clrIdx="20">
    <p:extLst>
      <p:ext uri="{19B8F6BF-5375-455C-9EA6-DF929625EA0E}">
        <p15:presenceInfo xmlns:p15="http://schemas.microsoft.com/office/powerpoint/2012/main" userId="S::katie.roberts@sri.com::fc65f071-eaf4-4771-b041-00aaa4d71f81" providerId="AD"/>
      </p:ext>
    </p:extLst>
  </p:cmAuthor>
  <p:cmAuthor id="22" name="Kea Anderson" initials="KA [3]" lastIdx="1" clrIdx="21">
    <p:extLst>
      <p:ext uri="{19B8F6BF-5375-455C-9EA6-DF929625EA0E}">
        <p15:presenceInfo xmlns:p15="http://schemas.microsoft.com/office/powerpoint/2012/main" userId="S::kanderson@sriinternational.com::22fb1d5f-7317-4ac9-b7e2-1a6c584296b0" providerId="AD"/>
      </p:ext>
    </p:extLst>
  </p:cmAuthor>
  <p:cmAuthor id="23" name="Aliya Pilchen" initials="AP [2]" lastIdx="1" clrIdx="22">
    <p:extLst>
      <p:ext uri="{19B8F6BF-5375-455C-9EA6-DF929625EA0E}">
        <p15:presenceInfo xmlns:p15="http://schemas.microsoft.com/office/powerpoint/2012/main" userId="Aliya Pilch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6F7F"/>
    <a:srgbClr val="3F9C74"/>
    <a:srgbClr val="000000"/>
    <a:srgbClr val="009900"/>
    <a:srgbClr val="003CA5"/>
    <a:srgbClr val="999999"/>
    <a:srgbClr val="A0ABAE"/>
    <a:srgbClr val="071D49"/>
    <a:srgbClr val="FBB03B"/>
    <a:srgbClr val="4CAC8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92" autoAdjust="0"/>
  </p:normalViewPr>
  <p:slideViewPr>
    <p:cSldViewPr snapToGrid="0">
      <p:cViewPr varScale="1">
        <p:scale>
          <a:sx n="54" d="100"/>
          <a:sy n="54" d="100"/>
        </p:scale>
        <p:origin x="714"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5840"/>
        <p:guide pos="2996"/>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handoutMaster" Target="handoutMasters/handoutMaster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commentAuthors" Target="commentAuthor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1F11EF-83A8-CA45-AC4F-49C677F77352}" type="doc">
      <dgm:prSet loTypeId="urn:microsoft.com/office/officeart/2005/8/layout/radial1" loCatId="" qsTypeId="urn:microsoft.com/office/officeart/2005/8/quickstyle/simple4" qsCatId="simple" csTypeId="urn:microsoft.com/office/officeart/2005/8/colors/colorful1" csCatId="colorful" phldr="1"/>
      <dgm:spPr/>
      <dgm:t>
        <a:bodyPr/>
        <a:lstStyle/>
        <a:p>
          <a:endParaRPr lang="en-US"/>
        </a:p>
      </dgm:t>
    </dgm:pt>
    <dgm:pt modelId="{570257A1-F52F-0346-9A68-15EF10F374E1}">
      <dgm:prSet phldrT="[Text]" custT="1"/>
      <dgm:spPr/>
      <dgm:t>
        <a:bodyPr/>
        <a:lstStyle/>
        <a:p>
          <a:r>
            <a:rPr lang="en-US" sz="3000">
              <a:solidFill>
                <a:schemeClr val="tx1"/>
              </a:solidFill>
              <a:latin typeface="+mj-lt"/>
            </a:rPr>
            <a:t>Positive School Culture</a:t>
          </a:r>
        </a:p>
      </dgm:t>
      <dgm:extLst>
        <a:ext uri="{E40237B7-FDA0-4F09-8148-C483321AD2D9}">
          <dgm14:cNvPr xmlns:dgm14="http://schemas.microsoft.com/office/drawing/2010/diagram" id="0" name="" descr="Radial diagram showcasing the six key constructs of school culture, which are student engagement, collaboration, goal setting, action planning, attitude, and engaging openness."/>
        </a:ext>
      </dgm:extLst>
    </dgm:pt>
    <dgm:pt modelId="{115BE855-0298-764D-8677-DDA3FD9150BC}" type="parTrans" cxnId="{D24755CB-917F-BA4D-8F33-11A07D6FB20B}">
      <dgm:prSet/>
      <dgm:spPr/>
      <dgm:t>
        <a:bodyPr/>
        <a:lstStyle/>
        <a:p>
          <a:endParaRPr lang="en-US" sz="2000"/>
        </a:p>
      </dgm:t>
    </dgm:pt>
    <dgm:pt modelId="{86672E8A-AC54-AE46-80A6-077CD30C5E9F}" type="sibTrans" cxnId="{D24755CB-917F-BA4D-8F33-11A07D6FB20B}">
      <dgm:prSet/>
      <dgm:spPr/>
      <dgm:t>
        <a:bodyPr/>
        <a:lstStyle/>
        <a:p>
          <a:endParaRPr lang="en-US" sz="2000"/>
        </a:p>
      </dgm:t>
    </dgm:pt>
    <dgm:pt modelId="{F065C88D-EA1F-2747-9370-3CD90CD5BA00}">
      <dgm:prSet phldrT="[Text]" custT="1"/>
      <dgm:spPr>
        <a:solidFill>
          <a:schemeClr val="accent6"/>
        </a:solidFill>
      </dgm:spPr>
      <dgm:t>
        <a:bodyPr/>
        <a:lstStyle/>
        <a:p>
          <a:r>
            <a:rPr lang="en-US" sz="2800">
              <a:solidFill>
                <a:schemeClr val="tx1"/>
              </a:solidFill>
              <a:latin typeface="+mj-lt"/>
            </a:rPr>
            <a:t>Attitude</a:t>
          </a:r>
        </a:p>
      </dgm:t>
      <dgm:extLst>
        <a:ext uri="{E40237B7-FDA0-4F09-8148-C483321AD2D9}">
          <dgm14:cNvPr xmlns:dgm14="http://schemas.microsoft.com/office/drawing/2010/diagram" id="0" name="" descr="&quot; &quot;"/>
        </a:ext>
      </dgm:extLst>
    </dgm:pt>
    <dgm:pt modelId="{BB220B6E-1A15-1145-8603-BA46DA3A8803}" type="parTrans" cxnId="{2555145A-8180-A14E-93F6-5AD5A99AEDF7}">
      <dgm:prSet custT="1"/>
      <dgm:spPr/>
      <dgm:t>
        <a:bodyPr/>
        <a:lstStyle/>
        <a:p>
          <a:endParaRPr lang="en-US" sz="600"/>
        </a:p>
      </dgm:t>
    </dgm:pt>
    <dgm:pt modelId="{450C995B-9BC7-334F-989C-39B3414475A1}" type="sibTrans" cxnId="{2555145A-8180-A14E-93F6-5AD5A99AEDF7}">
      <dgm:prSet/>
      <dgm:spPr/>
      <dgm:t>
        <a:bodyPr/>
        <a:lstStyle/>
        <a:p>
          <a:endParaRPr lang="en-US" sz="2000"/>
        </a:p>
      </dgm:t>
    </dgm:pt>
    <dgm:pt modelId="{ACE81657-A06A-3144-8487-D31AE36A113C}">
      <dgm:prSet phldrT="[Text]" custT="1"/>
      <dgm:spPr>
        <a:solidFill>
          <a:srgbClr val="3F9C74"/>
        </a:solidFill>
      </dgm:spPr>
      <dgm:t>
        <a:bodyPr/>
        <a:lstStyle/>
        <a:p>
          <a:r>
            <a:rPr lang="en-US" sz="2800">
              <a:solidFill>
                <a:schemeClr val="tx1"/>
              </a:solidFill>
              <a:latin typeface="+mj-lt"/>
            </a:rPr>
            <a:t>Engaging Openness</a:t>
          </a:r>
        </a:p>
      </dgm:t>
      <dgm:extLst>
        <a:ext uri="{E40237B7-FDA0-4F09-8148-C483321AD2D9}">
          <dgm14:cNvPr xmlns:dgm14="http://schemas.microsoft.com/office/drawing/2010/diagram" id="0" name="" descr="&quot; &quot;"/>
        </a:ext>
      </dgm:extLst>
    </dgm:pt>
    <dgm:pt modelId="{F4CCF29E-10F7-E048-A741-D20E010A2302}" type="parTrans" cxnId="{E03A1B37-088D-754A-85E5-265D70900DC3}">
      <dgm:prSet custT="1"/>
      <dgm:spPr/>
      <dgm:t>
        <a:bodyPr/>
        <a:lstStyle/>
        <a:p>
          <a:endParaRPr lang="en-US" sz="600"/>
        </a:p>
      </dgm:t>
    </dgm:pt>
    <dgm:pt modelId="{62FE0F1F-9818-374C-876A-B02346B951FE}" type="sibTrans" cxnId="{E03A1B37-088D-754A-85E5-265D70900DC3}">
      <dgm:prSet/>
      <dgm:spPr/>
      <dgm:t>
        <a:bodyPr/>
        <a:lstStyle/>
        <a:p>
          <a:endParaRPr lang="en-US" sz="2000"/>
        </a:p>
      </dgm:t>
    </dgm:pt>
    <dgm:pt modelId="{F60BC7D9-58EC-2642-AC37-79A3A0D75FAD}">
      <dgm:prSet phldrT="[Text]" custT="1"/>
      <dgm:spPr>
        <a:solidFill>
          <a:schemeClr val="accent2"/>
        </a:solidFill>
      </dgm:spPr>
      <dgm:t>
        <a:bodyPr/>
        <a:lstStyle/>
        <a:p>
          <a:r>
            <a:rPr lang="en-US" sz="2800">
              <a:solidFill>
                <a:schemeClr val="tx1"/>
              </a:solidFill>
              <a:latin typeface="+mj-lt"/>
            </a:rPr>
            <a:t>Goal Setting</a:t>
          </a:r>
        </a:p>
      </dgm:t>
      <dgm:extLst>
        <a:ext uri="{E40237B7-FDA0-4F09-8148-C483321AD2D9}">
          <dgm14:cNvPr xmlns:dgm14="http://schemas.microsoft.com/office/drawing/2010/diagram" id="0" name="" descr="&quot; &quot;"/>
        </a:ext>
      </dgm:extLst>
    </dgm:pt>
    <dgm:pt modelId="{C21B9AE6-F7E5-9F42-B906-8E484397C7A8}" type="parTrans" cxnId="{97421D6F-2F36-6846-93AE-B39CF1AA38FA}">
      <dgm:prSet custT="1"/>
      <dgm:spPr/>
      <dgm:t>
        <a:bodyPr/>
        <a:lstStyle/>
        <a:p>
          <a:endParaRPr lang="en-US" sz="600"/>
        </a:p>
      </dgm:t>
    </dgm:pt>
    <dgm:pt modelId="{8A05BB24-7370-8149-AC45-3B1BAA7177E9}" type="sibTrans" cxnId="{97421D6F-2F36-6846-93AE-B39CF1AA38FA}">
      <dgm:prSet/>
      <dgm:spPr/>
      <dgm:t>
        <a:bodyPr/>
        <a:lstStyle/>
        <a:p>
          <a:endParaRPr lang="en-US" sz="2000"/>
        </a:p>
      </dgm:t>
    </dgm:pt>
    <dgm:pt modelId="{197EAC55-96AB-CE4E-87D9-CF39268483E7}">
      <dgm:prSet phldrT="[Text]" custT="1"/>
      <dgm:spPr>
        <a:solidFill>
          <a:schemeClr val="accent5"/>
        </a:solidFill>
      </dgm:spPr>
      <dgm:t>
        <a:bodyPr/>
        <a:lstStyle/>
        <a:p>
          <a:r>
            <a:rPr lang="en-US" sz="2800">
              <a:solidFill>
                <a:schemeClr val="tx1"/>
              </a:solidFill>
              <a:latin typeface="+mj-lt"/>
            </a:rPr>
            <a:t>Action Planning</a:t>
          </a:r>
        </a:p>
      </dgm:t>
      <dgm:extLst>
        <a:ext uri="{E40237B7-FDA0-4F09-8148-C483321AD2D9}">
          <dgm14:cNvPr xmlns:dgm14="http://schemas.microsoft.com/office/drawing/2010/diagram" id="0" name="" descr="&quot; &quot;"/>
        </a:ext>
      </dgm:extLst>
    </dgm:pt>
    <dgm:pt modelId="{0C2B35CF-F413-F448-A2A3-26EC1FA3AABE}" type="parTrans" cxnId="{E8B1D875-B3EC-7E4F-B989-2E15D8BDE061}">
      <dgm:prSet custT="1"/>
      <dgm:spPr/>
      <dgm:t>
        <a:bodyPr/>
        <a:lstStyle/>
        <a:p>
          <a:endParaRPr lang="en-US" sz="600"/>
        </a:p>
      </dgm:t>
    </dgm:pt>
    <dgm:pt modelId="{6673BECC-DBDC-E349-A311-85AA37A3C3B0}" type="sibTrans" cxnId="{E8B1D875-B3EC-7E4F-B989-2E15D8BDE061}">
      <dgm:prSet/>
      <dgm:spPr/>
      <dgm:t>
        <a:bodyPr/>
        <a:lstStyle/>
        <a:p>
          <a:endParaRPr lang="en-US" sz="2000"/>
        </a:p>
      </dgm:t>
    </dgm:pt>
    <dgm:pt modelId="{62E7DC2B-DED7-6B49-A5A7-0D177786AC6F}">
      <dgm:prSet phldrT="[Text]" custT="1"/>
      <dgm:spPr>
        <a:solidFill>
          <a:schemeClr val="accent3"/>
        </a:solidFill>
      </dgm:spPr>
      <dgm:t>
        <a:bodyPr/>
        <a:lstStyle/>
        <a:p>
          <a:r>
            <a:rPr lang="en-US" sz="2600">
              <a:solidFill>
                <a:schemeClr val="tx1"/>
              </a:solidFill>
              <a:latin typeface="+mj-lt"/>
            </a:rPr>
            <a:t>Collaboration</a:t>
          </a:r>
        </a:p>
      </dgm:t>
      <dgm:extLst>
        <a:ext uri="{E40237B7-FDA0-4F09-8148-C483321AD2D9}">
          <dgm14:cNvPr xmlns:dgm14="http://schemas.microsoft.com/office/drawing/2010/diagram" id="0" name="" descr="&quot; &quot;"/>
        </a:ext>
      </dgm:extLst>
    </dgm:pt>
    <dgm:pt modelId="{9AF5916B-5CA7-4D47-8605-8A66BF835007}" type="parTrans" cxnId="{EEBB4F0B-6ED9-6C49-A044-6866E0A69E0D}">
      <dgm:prSet custT="1"/>
      <dgm:spPr/>
      <dgm:t>
        <a:bodyPr/>
        <a:lstStyle/>
        <a:p>
          <a:endParaRPr lang="en-US" sz="600"/>
        </a:p>
      </dgm:t>
    </dgm:pt>
    <dgm:pt modelId="{D2B272CC-7CA0-2F4F-A7CA-D5B641B9D574}" type="sibTrans" cxnId="{EEBB4F0B-6ED9-6C49-A044-6866E0A69E0D}">
      <dgm:prSet/>
      <dgm:spPr/>
      <dgm:t>
        <a:bodyPr/>
        <a:lstStyle/>
        <a:p>
          <a:endParaRPr lang="en-US" sz="2000"/>
        </a:p>
      </dgm:t>
    </dgm:pt>
    <dgm:pt modelId="{941DCC10-8C7E-CB49-82DE-B5D784ECE5E8}">
      <dgm:prSet phldrT="[Text]" custT="1"/>
      <dgm:spPr>
        <a:solidFill>
          <a:schemeClr val="bg2"/>
        </a:solidFill>
      </dgm:spPr>
      <dgm:t>
        <a:bodyPr/>
        <a:lstStyle/>
        <a:p>
          <a:r>
            <a:rPr lang="en-US" sz="2800" b="0">
              <a:solidFill>
                <a:schemeClr val="tx1"/>
              </a:solidFill>
              <a:latin typeface="+mj-lt"/>
            </a:rPr>
            <a:t>Student Engagement</a:t>
          </a:r>
        </a:p>
      </dgm:t>
      <dgm:extLst>
        <a:ext uri="{E40237B7-FDA0-4F09-8148-C483321AD2D9}">
          <dgm14:cNvPr xmlns:dgm14="http://schemas.microsoft.com/office/drawing/2010/diagram" id="0" name="" descr="&quot; &quot;"/>
        </a:ext>
      </dgm:extLst>
    </dgm:pt>
    <dgm:pt modelId="{F30716BF-E318-DD4B-8B7C-367121BAD8CB}" type="parTrans" cxnId="{AB4B7218-8FE5-6B47-A5E0-7C18BDDE7A5D}">
      <dgm:prSet custT="1"/>
      <dgm:spPr/>
      <dgm:t>
        <a:bodyPr/>
        <a:lstStyle/>
        <a:p>
          <a:endParaRPr lang="en-US" sz="600"/>
        </a:p>
      </dgm:t>
    </dgm:pt>
    <dgm:pt modelId="{3F068B01-6CA6-484D-A8A0-BD5B71D2CB15}" type="sibTrans" cxnId="{AB4B7218-8FE5-6B47-A5E0-7C18BDDE7A5D}">
      <dgm:prSet/>
      <dgm:spPr/>
      <dgm:t>
        <a:bodyPr/>
        <a:lstStyle/>
        <a:p>
          <a:endParaRPr lang="en-US" sz="2000"/>
        </a:p>
      </dgm:t>
    </dgm:pt>
    <dgm:pt modelId="{FEAD8742-37A4-E643-B5CF-F9A261FBE9C2}" type="pres">
      <dgm:prSet presAssocID="{BD1F11EF-83A8-CA45-AC4F-49C677F77352}" presName="cycle" presStyleCnt="0">
        <dgm:presLayoutVars>
          <dgm:chMax val="1"/>
          <dgm:dir/>
          <dgm:animLvl val="ctr"/>
          <dgm:resizeHandles val="exact"/>
        </dgm:presLayoutVars>
      </dgm:prSet>
      <dgm:spPr/>
    </dgm:pt>
    <dgm:pt modelId="{8EDA6440-F7D5-FD40-8EF4-FDAC1EA176B4}" type="pres">
      <dgm:prSet presAssocID="{570257A1-F52F-0346-9A68-15EF10F374E1}" presName="centerShape" presStyleLbl="node0" presStyleIdx="0" presStyleCnt="1"/>
      <dgm:spPr/>
    </dgm:pt>
    <dgm:pt modelId="{DE88D78F-89F1-7545-BDF0-A341FDAB3810}" type="pres">
      <dgm:prSet presAssocID="{F30716BF-E318-DD4B-8B7C-367121BAD8CB}" presName="Name9" presStyleLbl="parChTrans1D2" presStyleIdx="0" presStyleCnt="6"/>
      <dgm:spPr/>
    </dgm:pt>
    <dgm:pt modelId="{091F3DBF-8B8D-7048-A165-4B225BE6DA1D}" type="pres">
      <dgm:prSet presAssocID="{F30716BF-E318-DD4B-8B7C-367121BAD8CB}" presName="connTx" presStyleLbl="parChTrans1D2" presStyleIdx="0" presStyleCnt="6"/>
      <dgm:spPr/>
    </dgm:pt>
    <dgm:pt modelId="{68556A4D-FB88-D740-AD21-1A087ADB559B}" type="pres">
      <dgm:prSet presAssocID="{941DCC10-8C7E-CB49-82DE-B5D784ECE5E8}" presName="node" presStyleLbl="node1" presStyleIdx="0" presStyleCnt="6" custScaleX="118524" custScaleY="112193">
        <dgm:presLayoutVars>
          <dgm:bulletEnabled val="1"/>
        </dgm:presLayoutVars>
      </dgm:prSet>
      <dgm:spPr/>
    </dgm:pt>
    <dgm:pt modelId="{C8205EFD-10B6-7C40-ADE8-B099DA74D91B}" type="pres">
      <dgm:prSet presAssocID="{9AF5916B-5CA7-4D47-8605-8A66BF835007}" presName="Name9" presStyleLbl="parChTrans1D2" presStyleIdx="1" presStyleCnt="6"/>
      <dgm:spPr/>
    </dgm:pt>
    <dgm:pt modelId="{87D33D7A-629E-5B4C-A0B0-4F0017578058}" type="pres">
      <dgm:prSet presAssocID="{9AF5916B-5CA7-4D47-8605-8A66BF835007}" presName="connTx" presStyleLbl="parChTrans1D2" presStyleIdx="1" presStyleCnt="6"/>
      <dgm:spPr/>
    </dgm:pt>
    <dgm:pt modelId="{2596FC09-27BF-4F47-BF20-88C5EF5517E1}" type="pres">
      <dgm:prSet presAssocID="{62E7DC2B-DED7-6B49-A5A7-0D177786AC6F}" presName="node" presStyleLbl="node1" presStyleIdx="1" presStyleCnt="6" custScaleX="115319" custScaleY="112193">
        <dgm:presLayoutVars>
          <dgm:bulletEnabled val="1"/>
        </dgm:presLayoutVars>
      </dgm:prSet>
      <dgm:spPr/>
    </dgm:pt>
    <dgm:pt modelId="{9D4DE09D-6B38-804E-AEA4-097566C0936F}" type="pres">
      <dgm:prSet presAssocID="{C21B9AE6-F7E5-9F42-B906-8E484397C7A8}" presName="Name9" presStyleLbl="parChTrans1D2" presStyleIdx="2" presStyleCnt="6"/>
      <dgm:spPr/>
    </dgm:pt>
    <dgm:pt modelId="{0DC3474C-0387-0C42-97AD-2FAB5F0BE482}" type="pres">
      <dgm:prSet presAssocID="{C21B9AE6-F7E5-9F42-B906-8E484397C7A8}" presName="connTx" presStyleLbl="parChTrans1D2" presStyleIdx="2" presStyleCnt="6"/>
      <dgm:spPr/>
    </dgm:pt>
    <dgm:pt modelId="{B72D2133-D092-DF43-8EB4-F8BE10853136}" type="pres">
      <dgm:prSet presAssocID="{F60BC7D9-58EC-2642-AC37-79A3A0D75FAD}" presName="node" presStyleLbl="node1" presStyleIdx="2" presStyleCnt="6" custScaleX="112193" custScaleY="112193">
        <dgm:presLayoutVars>
          <dgm:bulletEnabled val="1"/>
        </dgm:presLayoutVars>
      </dgm:prSet>
      <dgm:spPr/>
    </dgm:pt>
    <dgm:pt modelId="{CCC190A1-B2AA-9842-98F4-8746B1726483}" type="pres">
      <dgm:prSet presAssocID="{0C2B35CF-F413-F448-A2A3-26EC1FA3AABE}" presName="Name9" presStyleLbl="parChTrans1D2" presStyleIdx="3" presStyleCnt="6"/>
      <dgm:spPr/>
    </dgm:pt>
    <dgm:pt modelId="{D31CEF4D-26D5-8D47-BEF2-3FDD2C5D293E}" type="pres">
      <dgm:prSet presAssocID="{0C2B35CF-F413-F448-A2A3-26EC1FA3AABE}" presName="connTx" presStyleLbl="parChTrans1D2" presStyleIdx="3" presStyleCnt="6"/>
      <dgm:spPr/>
    </dgm:pt>
    <dgm:pt modelId="{9A75B631-10F5-0347-97DF-BBEA0A5E6810}" type="pres">
      <dgm:prSet presAssocID="{197EAC55-96AB-CE4E-87D9-CF39268483E7}" presName="node" presStyleLbl="node1" presStyleIdx="3" presStyleCnt="6" custScaleX="112193" custScaleY="112193">
        <dgm:presLayoutVars>
          <dgm:bulletEnabled val="1"/>
        </dgm:presLayoutVars>
      </dgm:prSet>
      <dgm:spPr/>
    </dgm:pt>
    <dgm:pt modelId="{587562A9-EFE9-9D41-B14B-68A66EA4FB00}" type="pres">
      <dgm:prSet presAssocID="{BB220B6E-1A15-1145-8603-BA46DA3A8803}" presName="Name9" presStyleLbl="parChTrans1D2" presStyleIdx="4" presStyleCnt="6"/>
      <dgm:spPr/>
    </dgm:pt>
    <dgm:pt modelId="{B9EE9EB3-7667-D844-AB18-0C882B0321A6}" type="pres">
      <dgm:prSet presAssocID="{BB220B6E-1A15-1145-8603-BA46DA3A8803}" presName="connTx" presStyleLbl="parChTrans1D2" presStyleIdx="4" presStyleCnt="6"/>
      <dgm:spPr/>
    </dgm:pt>
    <dgm:pt modelId="{DFC41D33-6D93-3544-9BCE-132B15377A2B}" type="pres">
      <dgm:prSet presAssocID="{F065C88D-EA1F-2747-9370-3CD90CD5BA00}" presName="node" presStyleLbl="node1" presStyleIdx="4" presStyleCnt="6" custScaleX="112193" custScaleY="112193">
        <dgm:presLayoutVars>
          <dgm:bulletEnabled val="1"/>
        </dgm:presLayoutVars>
      </dgm:prSet>
      <dgm:spPr/>
    </dgm:pt>
    <dgm:pt modelId="{D14C8917-A1C1-DA42-83CF-494B8FEC1A22}" type="pres">
      <dgm:prSet presAssocID="{F4CCF29E-10F7-E048-A741-D20E010A2302}" presName="Name9" presStyleLbl="parChTrans1D2" presStyleIdx="5" presStyleCnt="6"/>
      <dgm:spPr/>
    </dgm:pt>
    <dgm:pt modelId="{25BF5AEA-3937-4B4C-BDEB-9A7D804EB252}" type="pres">
      <dgm:prSet presAssocID="{F4CCF29E-10F7-E048-A741-D20E010A2302}" presName="connTx" presStyleLbl="parChTrans1D2" presStyleIdx="5" presStyleCnt="6"/>
      <dgm:spPr/>
    </dgm:pt>
    <dgm:pt modelId="{456BAAEF-E06E-FB42-8B07-02A2192A0C7A}" type="pres">
      <dgm:prSet presAssocID="{ACE81657-A06A-3144-8487-D31AE36A113C}" presName="node" presStyleLbl="node1" presStyleIdx="5" presStyleCnt="6" custScaleX="112193" custScaleY="112193">
        <dgm:presLayoutVars>
          <dgm:bulletEnabled val="1"/>
        </dgm:presLayoutVars>
      </dgm:prSet>
      <dgm:spPr/>
    </dgm:pt>
  </dgm:ptLst>
  <dgm:cxnLst>
    <dgm:cxn modelId="{913BB804-A8FD-4300-B4A6-8AEB96222C45}" type="presOf" srcId="{570257A1-F52F-0346-9A68-15EF10F374E1}" destId="{8EDA6440-F7D5-FD40-8EF4-FDAC1EA176B4}" srcOrd="0" destOrd="0" presId="urn:microsoft.com/office/officeart/2005/8/layout/radial1"/>
    <dgm:cxn modelId="{3DCD3405-057B-4880-9885-E9DA5EFA0ECE}" type="presOf" srcId="{F4CCF29E-10F7-E048-A741-D20E010A2302}" destId="{D14C8917-A1C1-DA42-83CF-494B8FEC1A22}" srcOrd="0" destOrd="0" presId="urn:microsoft.com/office/officeart/2005/8/layout/radial1"/>
    <dgm:cxn modelId="{6B9AD00A-160D-4364-9A3A-D8A2C8CCC10F}" type="presOf" srcId="{197EAC55-96AB-CE4E-87D9-CF39268483E7}" destId="{9A75B631-10F5-0347-97DF-BBEA0A5E6810}" srcOrd="0" destOrd="0" presId="urn:microsoft.com/office/officeart/2005/8/layout/radial1"/>
    <dgm:cxn modelId="{EEBB4F0B-6ED9-6C49-A044-6866E0A69E0D}" srcId="{570257A1-F52F-0346-9A68-15EF10F374E1}" destId="{62E7DC2B-DED7-6B49-A5A7-0D177786AC6F}" srcOrd="1" destOrd="0" parTransId="{9AF5916B-5CA7-4D47-8605-8A66BF835007}" sibTransId="{D2B272CC-7CA0-2F4F-A7CA-D5B641B9D574}"/>
    <dgm:cxn modelId="{AB4B7218-8FE5-6B47-A5E0-7C18BDDE7A5D}" srcId="{570257A1-F52F-0346-9A68-15EF10F374E1}" destId="{941DCC10-8C7E-CB49-82DE-B5D784ECE5E8}" srcOrd="0" destOrd="0" parTransId="{F30716BF-E318-DD4B-8B7C-367121BAD8CB}" sibTransId="{3F068B01-6CA6-484D-A8A0-BD5B71D2CB15}"/>
    <dgm:cxn modelId="{4537F224-6ABE-4E81-BBE7-74082B3B9C47}" type="presOf" srcId="{BB220B6E-1A15-1145-8603-BA46DA3A8803}" destId="{587562A9-EFE9-9D41-B14B-68A66EA4FB00}" srcOrd="0" destOrd="0" presId="urn:microsoft.com/office/officeart/2005/8/layout/radial1"/>
    <dgm:cxn modelId="{F2A0D931-9E1B-4246-A850-9B5257432042}" type="presOf" srcId="{ACE81657-A06A-3144-8487-D31AE36A113C}" destId="{456BAAEF-E06E-FB42-8B07-02A2192A0C7A}" srcOrd="0" destOrd="0" presId="urn:microsoft.com/office/officeart/2005/8/layout/radial1"/>
    <dgm:cxn modelId="{E03A1B37-088D-754A-85E5-265D70900DC3}" srcId="{570257A1-F52F-0346-9A68-15EF10F374E1}" destId="{ACE81657-A06A-3144-8487-D31AE36A113C}" srcOrd="5" destOrd="0" parTransId="{F4CCF29E-10F7-E048-A741-D20E010A2302}" sibTransId="{62FE0F1F-9818-374C-876A-B02346B951FE}"/>
    <dgm:cxn modelId="{03AE6739-E591-476B-BD11-31DFA923CDC2}" type="presOf" srcId="{F065C88D-EA1F-2747-9370-3CD90CD5BA00}" destId="{DFC41D33-6D93-3544-9BCE-132B15377A2B}" srcOrd="0" destOrd="0" presId="urn:microsoft.com/office/officeart/2005/8/layout/radial1"/>
    <dgm:cxn modelId="{7114E33D-3C0F-4AE2-B82E-22C40CC71562}" type="presOf" srcId="{C21B9AE6-F7E5-9F42-B906-8E484397C7A8}" destId="{0DC3474C-0387-0C42-97AD-2FAB5F0BE482}" srcOrd="1" destOrd="0" presId="urn:microsoft.com/office/officeart/2005/8/layout/radial1"/>
    <dgm:cxn modelId="{98B14362-9FAB-4269-8001-6E9A80998470}" type="presOf" srcId="{9AF5916B-5CA7-4D47-8605-8A66BF835007}" destId="{87D33D7A-629E-5B4C-A0B0-4F0017578058}" srcOrd="1" destOrd="0" presId="urn:microsoft.com/office/officeart/2005/8/layout/radial1"/>
    <dgm:cxn modelId="{1DE82D43-E39C-4114-ACF9-002854B59951}" type="presOf" srcId="{62E7DC2B-DED7-6B49-A5A7-0D177786AC6F}" destId="{2596FC09-27BF-4F47-BF20-88C5EF5517E1}" srcOrd="0" destOrd="0" presId="urn:microsoft.com/office/officeart/2005/8/layout/radial1"/>
    <dgm:cxn modelId="{CA67F843-2D32-4FAD-B8F2-198ABACD13D6}" type="presOf" srcId="{0C2B35CF-F413-F448-A2A3-26EC1FA3AABE}" destId="{D31CEF4D-26D5-8D47-BEF2-3FDD2C5D293E}" srcOrd="1" destOrd="0" presId="urn:microsoft.com/office/officeart/2005/8/layout/radial1"/>
    <dgm:cxn modelId="{B8D91545-BF87-43A3-8168-2F22DDC23711}" type="presOf" srcId="{0C2B35CF-F413-F448-A2A3-26EC1FA3AABE}" destId="{CCC190A1-B2AA-9842-98F4-8746B1726483}" srcOrd="0" destOrd="0" presId="urn:microsoft.com/office/officeart/2005/8/layout/radial1"/>
    <dgm:cxn modelId="{97421D6F-2F36-6846-93AE-B39CF1AA38FA}" srcId="{570257A1-F52F-0346-9A68-15EF10F374E1}" destId="{F60BC7D9-58EC-2642-AC37-79A3A0D75FAD}" srcOrd="2" destOrd="0" parTransId="{C21B9AE6-F7E5-9F42-B906-8E484397C7A8}" sibTransId="{8A05BB24-7370-8149-AC45-3B1BAA7177E9}"/>
    <dgm:cxn modelId="{E8B1D875-B3EC-7E4F-B989-2E15D8BDE061}" srcId="{570257A1-F52F-0346-9A68-15EF10F374E1}" destId="{197EAC55-96AB-CE4E-87D9-CF39268483E7}" srcOrd="3" destOrd="0" parTransId="{0C2B35CF-F413-F448-A2A3-26EC1FA3AABE}" sibTransId="{6673BECC-DBDC-E349-A311-85AA37A3C3B0}"/>
    <dgm:cxn modelId="{2555145A-8180-A14E-93F6-5AD5A99AEDF7}" srcId="{570257A1-F52F-0346-9A68-15EF10F374E1}" destId="{F065C88D-EA1F-2747-9370-3CD90CD5BA00}" srcOrd="4" destOrd="0" parTransId="{BB220B6E-1A15-1145-8603-BA46DA3A8803}" sibTransId="{450C995B-9BC7-334F-989C-39B3414475A1}"/>
    <dgm:cxn modelId="{25713C8F-4CFF-473E-A375-82A0055136D9}" type="presOf" srcId="{F4CCF29E-10F7-E048-A741-D20E010A2302}" destId="{25BF5AEA-3937-4B4C-BDEB-9A7D804EB252}" srcOrd="1" destOrd="0" presId="urn:microsoft.com/office/officeart/2005/8/layout/radial1"/>
    <dgm:cxn modelId="{710E5BA2-25FD-4629-9CB6-E511FD7A5A28}" type="presOf" srcId="{941DCC10-8C7E-CB49-82DE-B5D784ECE5E8}" destId="{68556A4D-FB88-D740-AD21-1A087ADB559B}" srcOrd="0" destOrd="0" presId="urn:microsoft.com/office/officeart/2005/8/layout/radial1"/>
    <dgm:cxn modelId="{5EADA3B6-A27E-9843-BA78-8E099E0DA315}" type="presOf" srcId="{BD1F11EF-83A8-CA45-AC4F-49C677F77352}" destId="{FEAD8742-37A4-E643-B5CF-F9A261FBE9C2}" srcOrd="0" destOrd="0" presId="urn:microsoft.com/office/officeart/2005/8/layout/radial1"/>
    <dgm:cxn modelId="{FD3C95C0-D216-414C-BEAC-6058E6A33E63}" type="presOf" srcId="{9AF5916B-5CA7-4D47-8605-8A66BF835007}" destId="{C8205EFD-10B6-7C40-ADE8-B099DA74D91B}" srcOrd="0" destOrd="0" presId="urn:microsoft.com/office/officeart/2005/8/layout/radial1"/>
    <dgm:cxn modelId="{D24755CB-917F-BA4D-8F33-11A07D6FB20B}" srcId="{BD1F11EF-83A8-CA45-AC4F-49C677F77352}" destId="{570257A1-F52F-0346-9A68-15EF10F374E1}" srcOrd="0" destOrd="0" parTransId="{115BE855-0298-764D-8677-DDA3FD9150BC}" sibTransId="{86672E8A-AC54-AE46-80A6-077CD30C5E9F}"/>
    <dgm:cxn modelId="{60EE4BCD-A92C-44C8-AEDB-F0262ED5E11C}" type="presOf" srcId="{F30716BF-E318-DD4B-8B7C-367121BAD8CB}" destId="{091F3DBF-8B8D-7048-A165-4B225BE6DA1D}" srcOrd="1" destOrd="0" presId="urn:microsoft.com/office/officeart/2005/8/layout/radial1"/>
    <dgm:cxn modelId="{02E96DCD-E867-499E-949F-E8FEA13D958B}" type="presOf" srcId="{C21B9AE6-F7E5-9F42-B906-8E484397C7A8}" destId="{9D4DE09D-6B38-804E-AEA4-097566C0936F}" srcOrd="0" destOrd="0" presId="urn:microsoft.com/office/officeart/2005/8/layout/radial1"/>
    <dgm:cxn modelId="{1360D6EE-7C02-45D0-A080-1D5C42863157}" type="presOf" srcId="{BB220B6E-1A15-1145-8603-BA46DA3A8803}" destId="{B9EE9EB3-7667-D844-AB18-0C882B0321A6}" srcOrd="1" destOrd="0" presId="urn:microsoft.com/office/officeart/2005/8/layout/radial1"/>
    <dgm:cxn modelId="{30E5FCFB-4E5A-4506-A723-EE6E3D4036EA}" type="presOf" srcId="{F60BC7D9-58EC-2642-AC37-79A3A0D75FAD}" destId="{B72D2133-D092-DF43-8EB4-F8BE10853136}" srcOrd="0" destOrd="0" presId="urn:microsoft.com/office/officeart/2005/8/layout/radial1"/>
    <dgm:cxn modelId="{607645FC-2C65-4B6B-8DD8-072717D86B68}" type="presOf" srcId="{F30716BF-E318-DD4B-8B7C-367121BAD8CB}" destId="{DE88D78F-89F1-7545-BDF0-A341FDAB3810}" srcOrd="0" destOrd="0" presId="urn:microsoft.com/office/officeart/2005/8/layout/radial1"/>
    <dgm:cxn modelId="{882426FC-7F93-4744-84F5-B1CECA327EA5}" type="presParOf" srcId="{FEAD8742-37A4-E643-B5CF-F9A261FBE9C2}" destId="{8EDA6440-F7D5-FD40-8EF4-FDAC1EA176B4}" srcOrd="0" destOrd="0" presId="urn:microsoft.com/office/officeart/2005/8/layout/radial1"/>
    <dgm:cxn modelId="{A54CBEF3-8457-492D-9613-B9DBEF1C651C}" type="presParOf" srcId="{FEAD8742-37A4-E643-B5CF-F9A261FBE9C2}" destId="{DE88D78F-89F1-7545-BDF0-A341FDAB3810}" srcOrd="1" destOrd="0" presId="urn:microsoft.com/office/officeart/2005/8/layout/radial1"/>
    <dgm:cxn modelId="{6FFA8ACD-CA6C-43F9-8CC9-93F8C104DE1C}" type="presParOf" srcId="{DE88D78F-89F1-7545-BDF0-A341FDAB3810}" destId="{091F3DBF-8B8D-7048-A165-4B225BE6DA1D}" srcOrd="0" destOrd="0" presId="urn:microsoft.com/office/officeart/2005/8/layout/radial1"/>
    <dgm:cxn modelId="{8543FD7C-00F2-4255-ABFA-17AAC0BF371A}" type="presParOf" srcId="{FEAD8742-37A4-E643-B5CF-F9A261FBE9C2}" destId="{68556A4D-FB88-D740-AD21-1A087ADB559B}" srcOrd="2" destOrd="0" presId="urn:microsoft.com/office/officeart/2005/8/layout/radial1"/>
    <dgm:cxn modelId="{B393E749-238C-4BD3-9A4B-7D2E4D33B6F6}" type="presParOf" srcId="{FEAD8742-37A4-E643-B5CF-F9A261FBE9C2}" destId="{C8205EFD-10B6-7C40-ADE8-B099DA74D91B}" srcOrd="3" destOrd="0" presId="urn:microsoft.com/office/officeart/2005/8/layout/radial1"/>
    <dgm:cxn modelId="{CD692F78-7B7D-4424-962F-72174419C2E6}" type="presParOf" srcId="{C8205EFD-10B6-7C40-ADE8-B099DA74D91B}" destId="{87D33D7A-629E-5B4C-A0B0-4F0017578058}" srcOrd="0" destOrd="0" presId="urn:microsoft.com/office/officeart/2005/8/layout/radial1"/>
    <dgm:cxn modelId="{1E3938DE-9926-4397-AF76-2EC7A2D1A12E}" type="presParOf" srcId="{FEAD8742-37A4-E643-B5CF-F9A261FBE9C2}" destId="{2596FC09-27BF-4F47-BF20-88C5EF5517E1}" srcOrd="4" destOrd="0" presId="urn:microsoft.com/office/officeart/2005/8/layout/radial1"/>
    <dgm:cxn modelId="{E2CC5085-CC1D-4118-99CB-1E8E10F1DFF9}" type="presParOf" srcId="{FEAD8742-37A4-E643-B5CF-F9A261FBE9C2}" destId="{9D4DE09D-6B38-804E-AEA4-097566C0936F}" srcOrd="5" destOrd="0" presId="urn:microsoft.com/office/officeart/2005/8/layout/radial1"/>
    <dgm:cxn modelId="{DB564799-CC81-40B1-9123-3A343428C552}" type="presParOf" srcId="{9D4DE09D-6B38-804E-AEA4-097566C0936F}" destId="{0DC3474C-0387-0C42-97AD-2FAB5F0BE482}" srcOrd="0" destOrd="0" presId="urn:microsoft.com/office/officeart/2005/8/layout/radial1"/>
    <dgm:cxn modelId="{6BCEE88A-7EA0-4D85-9D77-787A2304B33F}" type="presParOf" srcId="{FEAD8742-37A4-E643-B5CF-F9A261FBE9C2}" destId="{B72D2133-D092-DF43-8EB4-F8BE10853136}" srcOrd="6" destOrd="0" presId="urn:microsoft.com/office/officeart/2005/8/layout/radial1"/>
    <dgm:cxn modelId="{CB1B84BF-A9E3-4081-9B29-378C19FEA275}" type="presParOf" srcId="{FEAD8742-37A4-E643-B5CF-F9A261FBE9C2}" destId="{CCC190A1-B2AA-9842-98F4-8746B1726483}" srcOrd="7" destOrd="0" presId="urn:microsoft.com/office/officeart/2005/8/layout/radial1"/>
    <dgm:cxn modelId="{09FAD232-1981-4362-9243-B26928B4C4A1}" type="presParOf" srcId="{CCC190A1-B2AA-9842-98F4-8746B1726483}" destId="{D31CEF4D-26D5-8D47-BEF2-3FDD2C5D293E}" srcOrd="0" destOrd="0" presId="urn:microsoft.com/office/officeart/2005/8/layout/radial1"/>
    <dgm:cxn modelId="{F21801EE-9D0C-4A2E-90FE-1C154311619C}" type="presParOf" srcId="{FEAD8742-37A4-E643-B5CF-F9A261FBE9C2}" destId="{9A75B631-10F5-0347-97DF-BBEA0A5E6810}" srcOrd="8" destOrd="0" presId="urn:microsoft.com/office/officeart/2005/8/layout/radial1"/>
    <dgm:cxn modelId="{FA91DB60-0D89-4BEB-AB98-66405AB4CF09}" type="presParOf" srcId="{FEAD8742-37A4-E643-B5CF-F9A261FBE9C2}" destId="{587562A9-EFE9-9D41-B14B-68A66EA4FB00}" srcOrd="9" destOrd="0" presId="urn:microsoft.com/office/officeart/2005/8/layout/radial1"/>
    <dgm:cxn modelId="{883C1742-6CB2-44F6-A955-A480AFFD6443}" type="presParOf" srcId="{587562A9-EFE9-9D41-B14B-68A66EA4FB00}" destId="{B9EE9EB3-7667-D844-AB18-0C882B0321A6}" srcOrd="0" destOrd="0" presId="urn:microsoft.com/office/officeart/2005/8/layout/radial1"/>
    <dgm:cxn modelId="{C04C7B15-D6D4-4769-80D5-62F1F9BA765E}" type="presParOf" srcId="{FEAD8742-37A4-E643-B5CF-F9A261FBE9C2}" destId="{DFC41D33-6D93-3544-9BCE-132B15377A2B}" srcOrd="10" destOrd="0" presId="urn:microsoft.com/office/officeart/2005/8/layout/radial1"/>
    <dgm:cxn modelId="{7D70141B-88F9-4900-830D-7D7C4243A673}" type="presParOf" srcId="{FEAD8742-37A4-E643-B5CF-F9A261FBE9C2}" destId="{D14C8917-A1C1-DA42-83CF-494B8FEC1A22}" srcOrd="11" destOrd="0" presId="urn:microsoft.com/office/officeart/2005/8/layout/radial1"/>
    <dgm:cxn modelId="{A9BA597E-1735-4DF5-A0B1-E6E59ED00069}" type="presParOf" srcId="{D14C8917-A1C1-DA42-83CF-494B8FEC1A22}" destId="{25BF5AEA-3937-4B4C-BDEB-9A7D804EB252}" srcOrd="0" destOrd="0" presId="urn:microsoft.com/office/officeart/2005/8/layout/radial1"/>
    <dgm:cxn modelId="{540981E8-D199-4ABD-9DBD-6C9F3712CB86}" type="presParOf" srcId="{FEAD8742-37A4-E643-B5CF-F9A261FBE9C2}" destId="{456BAAEF-E06E-FB42-8B07-02A2192A0C7A}"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1F11EF-83A8-CA45-AC4F-49C677F77352}" type="doc">
      <dgm:prSet loTypeId="urn:microsoft.com/office/officeart/2005/8/layout/radial1" loCatId="" qsTypeId="urn:microsoft.com/office/officeart/2005/8/quickstyle/simple4" qsCatId="simple" csTypeId="urn:microsoft.com/office/officeart/2005/8/colors/colorful1" csCatId="colorful" phldr="1"/>
      <dgm:spPr/>
      <dgm:t>
        <a:bodyPr/>
        <a:lstStyle/>
        <a:p>
          <a:endParaRPr lang="en-US"/>
        </a:p>
      </dgm:t>
    </dgm:pt>
    <dgm:pt modelId="{570257A1-F52F-0346-9A68-15EF10F374E1}">
      <dgm:prSet phldrT="[Text]" custT="1"/>
      <dgm:spPr/>
      <dgm:t>
        <a:bodyPr/>
        <a:lstStyle/>
        <a:p>
          <a:r>
            <a:rPr lang="en-US" sz="3600" b="0">
              <a:solidFill>
                <a:schemeClr val="tx1"/>
              </a:solidFill>
              <a:latin typeface="+mj-lt"/>
            </a:rPr>
            <a:t>Positive School Culture</a:t>
          </a:r>
        </a:p>
      </dgm:t>
      <dgm:extLst>
        <a:ext uri="{E40237B7-FDA0-4F09-8148-C483321AD2D9}">
          <dgm14:cNvPr xmlns:dgm14="http://schemas.microsoft.com/office/drawing/2010/diagram" id="0" name="" descr="Radial diagram showcasing the four constructs of the positive school culture survey: student engagement/empowerment, attitude/openness, goal-setting/action planning, collaboration."/>
        </a:ext>
      </dgm:extLst>
    </dgm:pt>
    <dgm:pt modelId="{115BE855-0298-764D-8677-DDA3FD9150BC}" type="parTrans" cxnId="{D24755CB-917F-BA4D-8F33-11A07D6FB20B}">
      <dgm:prSet/>
      <dgm:spPr/>
      <dgm:t>
        <a:bodyPr/>
        <a:lstStyle/>
        <a:p>
          <a:endParaRPr lang="en-US">
            <a:latin typeface="+mj-lt"/>
          </a:endParaRPr>
        </a:p>
      </dgm:t>
    </dgm:pt>
    <dgm:pt modelId="{86672E8A-AC54-AE46-80A6-077CD30C5E9F}" type="sibTrans" cxnId="{D24755CB-917F-BA4D-8F33-11A07D6FB20B}">
      <dgm:prSet/>
      <dgm:spPr/>
      <dgm:t>
        <a:bodyPr/>
        <a:lstStyle/>
        <a:p>
          <a:endParaRPr lang="en-US">
            <a:latin typeface="+mj-lt"/>
          </a:endParaRPr>
        </a:p>
      </dgm:t>
    </dgm:pt>
    <dgm:pt modelId="{F065C88D-EA1F-2747-9370-3CD90CD5BA00}">
      <dgm:prSet phldrT="[Text]" custT="1"/>
      <dgm:spPr>
        <a:solidFill>
          <a:schemeClr val="bg2"/>
        </a:solidFill>
      </dgm:spPr>
      <dgm:t>
        <a:bodyPr/>
        <a:lstStyle/>
        <a:p>
          <a:pPr>
            <a:spcAft>
              <a:spcPts val="0"/>
            </a:spcAft>
          </a:pPr>
          <a:r>
            <a:rPr lang="en-US" sz="3600" b="1">
              <a:solidFill>
                <a:schemeClr val="tx1"/>
              </a:solidFill>
              <a:latin typeface="+mj-lt"/>
            </a:rPr>
            <a:t>Attitude/ Openness</a:t>
          </a:r>
        </a:p>
      </dgm:t>
      <dgm:extLst>
        <a:ext uri="{E40237B7-FDA0-4F09-8148-C483321AD2D9}">
          <dgm14:cNvPr xmlns:dgm14="http://schemas.microsoft.com/office/drawing/2010/diagram" id="0" name="" descr="&quot; &quot;"/>
        </a:ext>
      </dgm:extLst>
    </dgm:pt>
    <dgm:pt modelId="{BB220B6E-1A15-1145-8603-BA46DA3A8803}" type="parTrans" cxnId="{2555145A-8180-A14E-93F6-5AD5A99AEDF7}">
      <dgm:prSet/>
      <dgm:spPr/>
      <dgm:t>
        <a:bodyPr/>
        <a:lstStyle/>
        <a:p>
          <a:endParaRPr lang="en-US">
            <a:latin typeface="+mj-lt"/>
          </a:endParaRPr>
        </a:p>
      </dgm:t>
    </dgm:pt>
    <dgm:pt modelId="{450C995B-9BC7-334F-989C-39B3414475A1}" type="sibTrans" cxnId="{2555145A-8180-A14E-93F6-5AD5A99AEDF7}">
      <dgm:prSet/>
      <dgm:spPr/>
      <dgm:t>
        <a:bodyPr/>
        <a:lstStyle/>
        <a:p>
          <a:endParaRPr lang="en-US">
            <a:latin typeface="+mj-lt"/>
          </a:endParaRPr>
        </a:p>
      </dgm:t>
    </dgm:pt>
    <dgm:pt modelId="{F60BC7D9-58EC-2642-AC37-79A3A0D75FAD}">
      <dgm:prSet phldrT="[Text]" custT="1"/>
      <dgm:spPr>
        <a:solidFill>
          <a:schemeClr val="accent3"/>
        </a:solidFill>
      </dgm:spPr>
      <dgm:t>
        <a:bodyPr/>
        <a:lstStyle/>
        <a:p>
          <a:r>
            <a:rPr lang="en-US" sz="3600" b="0">
              <a:solidFill>
                <a:schemeClr val="tx1"/>
              </a:solidFill>
              <a:latin typeface="+mj-lt"/>
            </a:rPr>
            <a:t>Goal-Setting/ </a:t>
          </a:r>
          <a:br>
            <a:rPr lang="en-US" sz="3600" b="0">
              <a:solidFill>
                <a:schemeClr val="tx1"/>
              </a:solidFill>
              <a:latin typeface="+mj-lt"/>
            </a:rPr>
          </a:br>
          <a:r>
            <a:rPr lang="en-US" sz="3600" b="0">
              <a:solidFill>
                <a:schemeClr val="tx1"/>
              </a:solidFill>
              <a:latin typeface="+mj-lt"/>
            </a:rPr>
            <a:t>Action Planning</a:t>
          </a:r>
        </a:p>
      </dgm:t>
      <dgm:extLst>
        <a:ext uri="{E40237B7-FDA0-4F09-8148-C483321AD2D9}">
          <dgm14:cNvPr xmlns:dgm14="http://schemas.microsoft.com/office/drawing/2010/diagram" id="0" name="" descr="&quot; &quot;"/>
        </a:ext>
      </dgm:extLst>
    </dgm:pt>
    <dgm:pt modelId="{C21B9AE6-F7E5-9F42-B906-8E484397C7A8}" type="parTrans" cxnId="{97421D6F-2F36-6846-93AE-B39CF1AA38FA}">
      <dgm:prSet/>
      <dgm:spPr/>
      <dgm:t>
        <a:bodyPr/>
        <a:lstStyle/>
        <a:p>
          <a:endParaRPr lang="en-US">
            <a:latin typeface="+mj-lt"/>
          </a:endParaRPr>
        </a:p>
      </dgm:t>
    </dgm:pt>
    <dgm:pt modelId="{8A05BB24-7370-8149-AC45-3B1BAA7177E9}" type="sibTrans" cxnId="{97421D6F-2F36-6846-93AE-B39CF1AA38FA}">
      <dgm:prSet/>
      <dgm:spPr/>
      <dgm:t>
        <a:bodyPr/>
        <a:lstStyle/>
        <a:p>
          <a:endParaRPr lang="en-US">
            <a:latin typeface="+mj-lt"/>
          </a:endParaRPr>
        </a:p>
      </dgm:t>
    </dgm:pt>
    <dgm:pt modelId="{E22B542E-E49C-6D4E-BCD3-D01EA78656FF}">
      <dgm:prSet phldrT="[Text]" custT="1"/>
      <dgm:spPr>
        <a:solidFill>
          <a:schemeClr val="accent2"/>
        </a:solidFill>
      </dgm:spPr>
      <dgm:t>
        <a:bodyPr/>
        <a:lstStyle/>
        <a:p>
          <a:r>
            <a:rPr lang="en-US" sz="3600" b="0">
              <a:solidFill>
                <a:schemeClr val="tx1"/>
              </a:solidFill>
              <a:latin typeface="+mj-lt"/>
            </a:rPr>
            <a:t>Collaboration</a:t>
          </a:r>
        </a:p>
      </dgm:t>
      <dgm:extLst>
        <a:ext uri="{E40237B7-FDA0-4F09-8148-C483321AD2D9}">
          <dgm14:cNvPr xmlns:dgm14="http://schemas.microsoft.com/office/drawing/2010/diagram" id="0" name="" descr="&quot; &quot;"/>
        </a:ext>
      </dgm:extLst>
    </dgm:pt>
    <dgm:pt modelId="{DB8E052A-44ED-C448-A27B-10FCE5B135AD}" type="parTrans" cxnId="{2849E592-A803-1B49-9D6A-C3770EA7118F}">
      <dgm:prSet/>
      <dgm:spPr/>
      <dgm:t>
        <a:bodyPr/>
        <a:lstStyle/>
        <a:p>
          <a:endParaRPr lang="en-US">
            <a:latin typeface="+mj-lt"/>
          </a:endParaRPr>
        </a:p>
      </dgm:t>
    </dgm:pt>
    <dgm:pt modelId="{4CE0EFD7-F632-0647-9B37-08A73BFD45F2}" type="sibTrans" cxnId="{2849E592-A803-1B49-9D6A-C3770EA7118F}">
      <dgm:prSet/>
      <dgm:spPr/>
      <dgm:t>
        <a:bodyPr/>
        <a:lstStyle/>
        <a:p>
          <a:endParaRPr lang="en-US">
            <a:latin typeface="+mj-lt"/>
          </a:endParaRPr>
        </a:p>
      </dgm:t>
    </dgm:pt>
    <dgm:pt modelId="{71A6EFF0-9EBE-694F-9AB5-86D7B9FB8B95}">
      <dgm:prSet phldrT="[Text]" custT="1"/>
      <dgm:spPr>
        <a:solidFill>
          <a:schemeClr val="accent5"/>
        </a:solidFill>
      </dgm:spPr>
      <dgm:t>
        <a:bodyPr/>
        <a:lstStyle/>
        <a:p>
          <a:r>
            <a:rPr lang="en-US" sz="3600" b="0">
              <a:solidFill>
                <a:schemeClr val="tx1"/>
              </a:solidFill>
              <a:latin typeface="+mj-lt"/>
            </a:rPr>
            <a:t>Student Engagement/ Empowerment</a:t>
          </a:r>
        </a:p>
      </dgm:t>
      <dgm:extLst>
        <a:ext uri="{E40237B7-FDA0-4F09-8148-C483321AD2D9}">
          <dgm14:cNvPr xmlns:dgm14="http://schemas.microsoft.com/office/drawing/2010/diagram" id="0" name="" descr="&quot; &quot;"/>
        </a:ext>
      </dgm:extLst>
    </dgm:pt>
    <dgm:pt modelId="{344AE136-DC5D-2040-B4FF-77BF64060F80}" type="parTrans" cxnId="{3EE6CBF0-13E5-3142-A3D2-7784F2FBAF61}">
      <dgm:prSet/>
      <dgm:spPr/>
      <dgm:t>
        <a:bodyPr/>
        <a:lstStyle/>
        <a:p>
          <a:endParaRPr lang="en-US">
            <a:latin typeface="+mj-lt"/>
          </a:endParaRPr>
        </a:p>
      </dgm:t>
    </dgm:pt>
    <dgm:pt modelId="{8ED62FAF-E0BE-3E44-8641-26D1105D0C3B}" type="sibTrans" cxnId="{3EE6CBF0-13E5-3142-A3D2-7784F2FBAF61}">
      <dgm:prSet/>
      <dgm:spPr/>
      <dgm:t>
        <a:bodyPr/>
        <a:lstStyle/>
        <a:p>
          <a:endParaRPr lang="en-US">
            <a:latin typeface="+mj-lt"/>
          </a:endParaRPr>
        </a:p>
      </dgm:t>
    </dgm:pt>
    <dgm:pt modelId="{1C6E311F-EE64-7347-A6B0-11E5C37A4FE7}">
      <dgm:prSet phldrT="[Text]"/>
      <dgm:spPr/>
      <dgm:t>
        <a:bodyPr/>
        <a:lstStyle/>
        <a:p>
          <a:endParaRPr lang="en-US">
            <a:latin typeface="+mj-lt"/>
          </a:endParaRPr>
        </a:p>
      </dgm:t>
    </dgm:pt>
    <dgm:pt modelId="{A69F1F5A-DE60-F74F-ACDD-C6B80FB8BA2E}" type="sibTrans" cxnId="{7F64E566-3603-5242-87B5-A1546811DE24}">
      <dgm:prSet/>
      <dgm:spPr/>
      <dgm:t>
        <a:bodyPr/>
        <a:lstStyle/>
        <a:p>
          <a:endParaRPr lang="en-US">
            <a:latin typeface="+mj-lt"/>
          </a:endParaRPr>
        </a:p>
      </dgm:t>
    </dgm:pt>
    <dgm:pt modelId="{E70A71F8-845B-2845-BB3A-A15F5D10C9F7}" type="parTrans" cxnId="{7F64E566-3603-5242-87B5-A1546811DE24}">
      <dgm:prSet/>
      <dgm:spPr/>
      <dgm:t>
        <a:bodyPr/>
        <a:lstStyle/>
        <a:p>
          <a:endParaRPr lang="en-US">
            <a:latin typeface="+mj-lt"/>
          </a:endParaRPr>
        </a:p>
      </dgm:t>
    </dgm:pt>
    <dgm:pt modelId="{FEAD8742-37A4-E643-B5CF-F9A261FBE9C2}" type="pres">
      <dgm:prSet presAssocID="{BD1F11EF-83A8-CA45-AC4F-49C677F77352}" presName="cycle" presStyleCnt="0">
        <dgm:presLayoutVars>
          <dgm:chMax val="1"/>
          <dgm:dir/>
          <dgm:animLvl val="ctr"/>
          <dgm:resizeHandles val="exact"/>
        </dgm:presLayoutVars>
      </dgm:prSet>
      <dgm:spPr/>
    </dgm:pt>
    <dgm:pt modelId="{8EDA6440-F7D5-FD40-8EF4-FDAC1EA176B4}" type="pres">
      <dgm:prSet presAssocID="{570257A1-F52F-0346-9A68-15EF10F374E1}" presName="centerShape" presStyleLbl="node0" presStyleIdx="0" presStyleCnt="1"/>
      <dgm:spPr/>
    </dgm:pt>
    <dgm:pt modelId="{587562A9-EFE9-9D41-B14B-68A66EA4FB00}" type="pres">
      <dgm:prSet presAssocID="{BB220B6E-1A15-1145-8603-BA46DA3A8803}" presName="Name9" presStyleLbl="parChTrans1D2" presStyleIdx="0" presStyleCnt="4"/>
      <dgm:spPr/>
    </dgm:pt>
    <dgm:pt modelId="{B9EE9EB3-7667-D844-AB18-0C882B0321A6}" type="pres">
      <dgm:prSet presAssocID="{BB220B6E-1A15-1145-8603-BA46DA3A8803}" presName="connTx" presStyleLbl="parChTrans1D2" presStyleIdx="0" presStyleCnt="4"/>
      <dgm:spPr/>
    </dgm:pt>
    <dgm:pt modelId="{DFC41D33-6D93-3544-9BCE-132B15377A2B}" type="pres">
      <dgm:prSet presAssocID="{F065C88D-EA1F-2747-9370-3CD90CD5BA00}" presName="node" presStyleLbl="node1" presStyleIdx="0" presStyleCnt="4" custScaleX="148634" custScaleY="83960" custRadScaleRad="90312" custRadScaleInc="-867">
        <dgm:presLayoutVars>
          <dgm:bulletEnabled val="1"/>
        </dgm:presLayoutVars>
      </dgm:prSet>
      <dgm:spPr/>
    </dgm:pt>
    <dgm:pt modelId="{9D4DE09D-6B38-804E-AEA4-097566C0936F}" type="pres">
      <dgm:prSet presAssocID="{C21B9AE6-F7E5-9F42-B906-8E484397C7A8}" presName="Name9" presStyleLbl="parChTrans1D2" presStyleIdx="1" presStyleCnt="4"/>
      <dgm:spPr/>
    </dgm:pt>
    <dgm:pt modelId="{0DC3474C-0387-0C42-97AD-2FAB5F0BE482}" type="pres">
      <dgm:prSet presAssocID="{C21B9AE6-F7E5-9F42-B906-8E484397C7A8}" presName="connTx" presStyleLbl="parChTrans1D2" presStyleIdx="1" presStyleCnt="4"/>
      <dgm:spPr/>
    </dgm:pt>
    <dgm:pt modelId="{B72D2133-D092-DF43-8EB4-F8BE10853136}" type="pres">
      <dgm:prSet presAssocID="{F60BC7D9-58EC-2642-AC37-79A3A0D75FAD}" presName="node" presStyleLbl="node1" presStyleIdx="1" presStyleCnt="4" custScaleX="148545" custScaleY="83960" custRadScaleRad="116464" custRadScaleInc="532">
        <dgm:presLayoutVars>
          <dgm:bulletEnabled val="1"/>
        </dgm:presLayoutVars>
      </dgm:prSet>
      <dgm:spPr/>
    </dgm:pt>
    <dgm:pt modelId="{F4E0B741-1915-A046-AD76-F06AA1ADB911}" type="pres">
      <dgm:prSet presAssocID="{DB8E052A-44ED-C448-A27B-10FCE5B135AD}" presName="Name9" presStyleLbl="parChTrans1D2" presStyleIdx="2" presStyleCnt="4"/>
      <dgm:spPr/>
    </dgm:pt>
    <dgm:pt modelId="{08C18809-6AEA-FD4E-B369-4D6475774CFD}" type="pres">
      <dgm:prSet presAssocID="{DB8E052A-44ED-C448-A27B-10FCE5B135AD}" presName="connTx" presStyleLbl="parChTrans1D2" presStyleIdx="2" presStyleCnt="4"/>
      <dgm:spPr/>
    </dgm:pt>
    <dgm:pt modelId="{0A391678-138D-0148-BCE0-6BB4AAE3D627}" type="pres">
      <dgm:prSet presAssocID="{E22B542E-E49C-6D4E-BCD3-D01EA78656FF}" presName="node" presStyleLbl="node1" presStyleIdx="2" presStyleCnt="4" custScaleX="148545" custScaleY="83960" custRadScaleRad="100342" custRadScaleInc="-2411">
        <dgm:presLayoutVars>
          <dgm:bulletEnabled val="1"/>
        </dgm:presLayoutVars>
      </dgm:prSet>
      <dgm:spPr/>
    </dgm:pt>
    <dgm:pt modelId="{0C4C544B-C497-D14A-A043-DF3291938EFD}" type="pres">
      <dgm:prSet presAssocID="{344AE136-DC5D-2040-B4FF-77BF64060F80}" presName="Name9" presStyleLbl="parChTrans1D2" presStyleIdx="3" presStyleCnt="4"/>
      <dgm:spPr/>
    </dgm:pt>
    <dgm:pt modelId="{A6DCAD65-42DF-D64F-9DDF-CD50D399A596}" type="pres">
      <dgm:prSet presAssocID="{344AE136-DC5D-2040-B4FF-77BF64060F80}" presName="connTx" presStyleLbl="parChTrans1D2" presStyleIdx="3" presStyleCnt="4"/>
      <dgm:spPr/>
    </dgm:pt>
    <dgm:pt modelId="{FF373AAD-BFF2-1E45-8893-9D83189C4EF7}" type="pres">
      <dgm:prSet presAssocID="{71A6EFF0-9EBE-694F-9AB5-86D7B9FB8B95}" presName="node" presStyleLbl="node1" presStyleIdx="3" presStyleCnt="4" custScaleX="158902" custScaleY="83960" custRadScaleRad="113482" custRadScaleInc="-546">
        <dgm:presLayoutVars>
          <dgm:bulletEnabled val="1"/>
        </dgm:presLayoutVars>
      </dgm:prSet>
      <dgm:spPr/>
    </dgm:pt>
  </dgm:ptLst>
  <dgm:cxnLst>
    <dgm:cxn modelId="{F3638309-6640-7843-90F5-B9CE035CCBC0}" type="presOf" srcId="{344AE136-DC5D-2040-B4FF-77BF64060F80}" destId="{A6DCAD65-42DF-D64F-9DDF-CD50D399A596}" srcOrd="1" destOrd="0" presId="urn:microsoft.com/office/officeart/2005/8/layout/radial1"/>
    <dgm:cxn modelId="{F67AD61C-A882-484E-9589-A26B67983C19}" type="presOf" srcId="{344AE136-DC5D-2040-B4FF-77BF64060F80}" destId="{0C4C544B-C497-D14A-A043-DF3291938EFD}" srcOrd="0" destOrd="0" presId="urn:microsoft.com/office/officeart/2005/8/layout/radial1"/>
    <dgm:cxn modelId="{DDF88122-362A-214F-95E2-4D6043BF894E}" type="presOf" srcId="{C21B9AE6-F7E5-9F42-B906-8E484397C7A8}" destId="{9D4DE09D-6B38-804E-AEA4-097566C0936F}" srcOrd="0" destOrd="0" presId="urn:microsoft.com/office/officeart/2005/8/layout/radial1"/>
    <dgm:cxn modelId="{EE6F6E27-BF7F-B74C-B9D4-753744567FD9}" type="presOf" srcId="{570257A1-F52F-0346-9A68-15EF10F374E1}" destId="{8EDA6440-F7D5-FD40-8EF4-FDAC1EA176B4}" srcOrd="0" destOrd="0" presId="urn:microsoft.com/office/officeart/2005/8/layout/radial1"/>
    <dgm:cxn modelId="{7F64E566-3603-5242-87B5-A1546811DE24}" srcId="{BD1F11EF-83A8-CA45-AC4F-49C677F77352}" destId="{1C6E311F-EE64-7347-A6B0-11E5C37A4FE7}" srcOrd="1" destOrd="0" parTransId="{E70A71F8-845B-2845-BB3A-A15F5D10C9F7}" sibTransId="{A69F1F5A-DE60-F74F-ACDD-C6B80FB8BA2E}"/>
    <dgm:cxn modelId="{59AD1A4F-24A3-5149-86AF-8EBA3C227A7B}" type="presOf" srcId="{C21B9AE6-F7E5-9F42-B906-8E484397C7A8}" destId="{0DC3474C-0387-0C42-97AD-2FAB5F0BE482}" srcOrd="1" destOrd="0" presId="urn:microsoft.com/office/officeart/2005/8/layout/radial1"/>
    <dgm:cxn modelId="{97421D6F-2F36-6846-93AE-B39CF1AA38FA}" srcId="{570257A1-F52F-0346-9A68-15EF10F374E1}" destId="{F60BC7D9-58EC-2642-AC37-79A3A0D75FAD}" srcOrd="1" destOrd="0" parTransId="{C21B9AE6-F7E5-9F42-B906-8E484397C7A8}" sibTransId="{8A05BB24-7370-8149-AC45-3B1BAA7177E9}"/>
    <dgm:cxn modelId="{6956F64F-24CE-774B-8F7A-E11E1FCCA549}" type="presOf" srcId="{F065C88D-EA1F-2747-9370-3CD90CD5BA00}" destId="{DFC41D33-6D93-3544-9BCE-132B15377A2B}" srcOrd="0" destOrd="0" presId="urn:microsoft.com/office/officeart/2005/8/layout/radial1"/>
    <dgm:cxn modelId="{FA7C4452-577B-6947-9CE7-197FCBE471FE}" type="presOf" srcId="{DB8E052A-44ED-C448-A27B-10FCE5B135AD}" destId="{F4E0B741-1915-A046-AD76-F06AA1ADB911}" srcOrd="0" destOrd="0" presId="urn:microsoft.com/office/officeart/2005/8/layout/radial1"/>
    <dgm:cxn modelId="{2555145A-8180-A14E-93F6-5AD5A99AEDF7}" srcId="{570257A1-F52F-0346-9A68-15EF10F374E1}" destId="{F065C88D-EA1F-2747-9370-3CD90CD5BA00}" srcOrd="0" destOrd="0" parTransId="{BB220B6E-1A15-1145-8603-BA46DA3A8803}" sibTransId="{450C995B-9BC7-334F-989C-39B3414475A1}"/>
    <dgm:cxn modelId="{4193908D-0980-0A40-A4DF-8BF577FE09FE}" type="presOf" srcId="{F60BC7D9-58EC-2642-AC37-79A3A0D75FAD}" destId="{B72D2133-D092-DF43-8EB4-F8BE10853136}" srcOrd="0" destOrd="0" presId="urn:microsoft.com/office/officeart/2005/8/layout/radial1"/>
    <dgm:cxn modelId="{1D816D8F-4200-BC4B-B151-87F1EBDB6EF4}" type="presOf" srcId="{DB8E052A-44ED-C448-A27B-10FCE5B135AD}" destId="{08C18809-6AEA-FD4E-B369-4D6475774CFD}" srcOrd="1" destOrd="0" presId="urn:microsoft.com/office/officeart/2005/8/layout/radial1"/>
    <dgm:cxn modelId="{2849E592-A803-1B49-9D6A-C3770EA7118F}" srcId="{570257A1-F52F-0346-9A68-15EF10F374E1}" destId="{E22B542E-E49C-6D4E-BCD3-D01EA78656FF}" srcOrd="2" destOrd="0" parTransId="{DB8E052A-44ED-C448-A27B-10FCE5B135AD}" sibTransId="{4CE0EFD7-F632-0647-9B37-08A73BFD45F2}"/>
    <dgm:cxn modelId="{88BAD19E-DA88-F049-AF5E-D4E4BB6F1D31}" type="presOf" srcId="{BB220B6E-1A15-1145-8603-BA46DA3A8803}" destId="{B9EE9EB3-7667-D844-AB18-0C882B0321A6}" srcOrd="1" destOrd="0" presId="urn:microsoft.com/office/officeart/2005/8/layout/radial1"/>
    <dgm:cxn modelId="{37D1AEA4-A535-4F44-BEB0-C6C9B90D42D4}" type="presOf" srcId="{E22B542E-E49C-6D4E-BCD3-D01EA78656FF}" destId="{0A391678-138D-0148-BCE0-6BB4AAE3D627}" srcOrd="0" destOrd="0" presId="urn:microsoft.com/office/officeart/2005/8/layout/radial1"/>
    <dgm:cxn modelId="{E1FEEBA8-397A-5143-B443-0BA48A3B40D8}" type="presOf" srcId="{BB220B6E-1A15-1145-8603-BA46DA3A8803}" destId="{587562A9-EFE9-9D41-B14B-68A66EA4FB00}" srcOrd="0" destOrd="0" presId="urn:microsoft.com/office/officeart/2005/8/layout/radial1"/>
    <dgm:cxn modelId="{D24755CB-917F-BA4D-8F33-11A07D6FB20B}" srcId="{BD1F11EF-83A8-CA45-AC4F-49C677F77352}" destId="{570257A1-F52F-0346-9A68-15EF10F374E1}" srcOrd="0" destOrd="0" parTransId="{115BE855-0298-764D-8677-DDA3FD9150BC}" sibTransId="{86672E8A-AC54-AE46-80A6-077CD30C5E9F}"/>
    <dgm:cxn modelId="{5C97EDE9-C4B3-5449-9259-8222F2B71950}" type="presOf" srcId="{71A6EFF0-9EBE-694F-9AB5-86D7B9FB8B95}" destId="{FF373AAD-BFF2-1E45-8893-9D83189C4EF7}" srcOrd="0" destOrd="0" presId="urn:microsoft.com/office/officeart/2005/8/layout/radial1"/>
    <dgm:cxn modelId="{7B3E5AEF-6BEA-D749-9664-8E2C1E811F40}" type="presOf" srcId="{BD1F11EF-83A8-CA45-AC4F-49C677F77352}" destId="{FEAD8742-37A4-E643-B5CF-F9A261FBE9C2}" srcOrd="0" destOrd="0" presId="urn:microsoft.com/office/officeart/2005/8/layout/radial1"/>
    <dgm:cxn modelId="{3EE6CBF0-13E5-3142-A3D2-7784F2FBAF61}" srcId="{570257A1-F52F-0346-9A68-15EF10F374E1}" destId="{71A6EFF0-9EBE-694F-9AB5-86D7B9FB8B95}" srcOrd="3" destOrd="0" parTransId="{344AE136-DC5D-2040-B4FF-77BF64060F80}" sibTransId="{8ED62FAF-E0BE-3E44-8641-26D1105D0C3B}"/>
    <dgm:cxn modelId="{9EB704D2-CC39-C54E-840E-D8DACDA4A282}" type="presParOf" srcId="{FEAD8742-37A4-E643-B5CF-F9A261FBE9C2}" destId="{8EDA6440-F7D5-FD40-8EF4-FDAC1EA176B4}" srcOrd="0" destOrd="0" presId="urn:microsoft.com/office/officeart/2005/8/layout/radial1"/>
    <dgm:cxn modelId="{3B0CD483-CB84-1B47-BFE3-6789DA95846A}" type="presParOf" srcId="{FEAD8742-37A4-E643-B5CF-F9A261FBE9C2}" destId="{587562A9-EFE9-9D41-B14B-68A66EA4FB00}" srcOrd="1" destOrd="0" presId="urn:microsoft.com/office/officeart/2005/8/layout/radial1"/>
    <dgm:cxn modelId="{52CE3A17-FA79-A245-B6C8-8678AE87968F}" type="presParOf" srcId="{587562A9-EFE9-9D41-B14B-68A66EA4FB00}" destId="{B9EE9EB3-7667-D844-AB18-0C882B0321A6}" srcOrd="0" destOrd="0" presId="urn:microsoft.com/office/officeart/2005/8/layout/radial1"/>
    <dgm:cxn modelId="{0142FD32-332E-434F-9779-A85106F292FF}" type="presParOf" srcId="{FEAD8742-37A4-E643-B5CF-F9A261FBE9C2}" destId="{DFC41D33-6D93-3544-9BCE-132B15377A2B}" srcOrd="2" destOrd="0" presId="urn:microsoft.com/office/officeart/2005/8/layout/radial1"/>
    <dgm:cxn modelId="{230A96B4-6998-A640-8C50-2ECE94906B3F}" type="presParOf" srcId="{FEAD8742-37A4-E643-B5CF-F9A261FBE9C2}" destId="{9D4DE09D-6B38-804E-AEA4-097566C0936F}" srcOrd="3" destOrd="0" presId="urn:microsoft.com/office/officeart/2005/8/layout/radial1"/>
    <dgm:cxn modelId="{E1A908DB-F4D2-2447-A2D9-303B08CA2D4C}" type="presParOf" srcId="{9D4DE09D-6B38-804E-AEA4-097566C0936F}" destId="{0DC3474C-0387-0C42-97AD-2FAB5F0BE482}" srcOrd="0" destOrd="0" presId="urn:microsoft.com/office/officeart/2005/8/layout/radial1"/>
    <dgm:cxn modelId="{1FEEC352-41FE-5448-B989-D4569D9B29D2}" type="presParOf" srcId="{FEAD8742-37A4-E643-B5CF-F9A261FBE9C2}" destId="{B72D2133-D092-DF43-8EB4-F8BE10853136}" srcOrd="4" destOrd="0" presId="urn:microsoft.com/office/officeart/2005/8/layout/radial1"/>
    <dgm:cxn modelId="{DD0E6DFE-BBBA-5946-9D99-C89980E34785}" type="presParOf" srcId="{FEAD8742-37A4-E643-B5CF-F9A261FBE9C2}" destId="{F4E0B741-1915-A046-AD76-F06AA1ADB911}" srcOrd="5" destOrd="0" presId="urn:microsoft.com/office/officeart/2005/8/layout/radial1"/>
    <dgm:cxn modelId="{0D8E4D68-72B7-A74D-96ED-715FCBA21BC7}" type="presParOf" srcId="{F4E0B741-1915-A046-AD76-F06AA1ADB911}" destId="{08C18809-6AEA-FD4E-B369-4D6475774CFD}" srcOrd="0" destOrd="0" presId="urn:microsoft.com/office/officeart/2005/8/layout/radial1"/>
    <dgm:cxn modelId="{2FA6A20E-B619-2540-8181-DB073859BE40}" type="presParOf" srcId="{FEAD8742-37A4-E643-B5CF-F9A261FBE9C2}" destId="{0A391678-138D-0148-BCE0-6BB4AAE3D627}" srcOrd="6" destOrd="0" presId="urn:microsoft.com/office/officeart/2005/8/layout/radial1"/>
    <dgm:cxn modelId="{CF909D9E-02DE-3549-A337-8271B5B622E5}" type="presParOf" srcId="{FEAD8742-37A4-E643-B5CF-F9A261FBE9C2}" destId="{0C4C544B-C497-D14A-A043-DF3291938EFD}" srcOrd="7" destOrd="0" presId="urn:microsoft.com/office/officeart/2005/8/layout/radial1"/>
    <dgm:cxn modelId="{8F34F28B-26F0-634B-9F79-CEBE8A0C8C1C}" type="presParOf" srcId="{0C4C544B-C497-D14A-A043-DF3291938EFD}" destId="{A6DCAD65-42DF-D64F-9DDF-CD50D399A596}" srcOrd="0" destOrd="0" presId="urn:microsoft.com/office/officeart/2005/8/layout/radial1"/>
    <dgm:cxn modelId="{F73C96F7-C5C6-DA46-B84C-CA7C7EFE9ACF}" type="presParOf" srcId="{FEAD8742-37A4-E643-B5CF-F9A261FBE9C2}" destId="{FF373AAD-BFF2-1E45-8893-9D83189C4EF7}" srcOrd="8"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F91821-779B-2844-8C48-BABEFDB3ED54}"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lang="en-US"/>
        </a:p>
      </dgm:t>
    </dgm:pt>
    <dgm:pt modelId="{6C89AAE9-B21B-CF45-8EF1-78BFD01646F4}">
      <dgm:prSet phldrT="[Text]"/>
      <dgm:spPr>
        <a:solidFill>
          <a:schemeClr val="bg2"/>
        </a:solidFill>
        <a:ln>
          <a:noFill/>
        </a:ln>
      </dgm:spPr>
      <dgm:t>
        <a:bodyPr/>
        <a:lstStyle/>
        <a:p>
          <a:r>
            <a:rPr lang="en-US">
              <a:solidFill>
                <a:schemeClr val="tx1"/>
              </a:solidFill>
              <a:latin typeface="+mj-lt"/>
            </a:rPr>
            <a:t>Review data</a:t>
          </a:r>
        </a:p>
      </dgm:t>
      <dgm:extLst>
        <a:ext uri="{E40237B7-FDA0-4F09-8148-C483321AD2D9}">
          <dgm14:cNvPr xmlns:dgm14="http://schemas.microsoft.com/office/drawing/2010/diagram" id="0" name="" descr="Cycle diagram demonstrating the continuous improvement cycle starting with review data, then select priorities, then develop a plan, then carry out a plan, then gather data, and returning to review data. &#10;This diagram is highlighting the first step, review data. "/>
        </a:ext>
      </dgm:extLst>
    </dgm:pt>
    <dgm:pt modelId="{9E4519A0-48D9-244C-BB37-C3C1D1BA0E95}" type="parTrans" cxnId="{83325037-712F-F848-9BFE-10F9FE8CA162}">
      <dgm:prSet/>
      <dgm:spPr/>
      <dgm:t>
        <a:bodyPr/>
        <a:lstStyle/>
        <a:p>
          <a:endParaRPr lang="en-US">
            <a:latin typeface="+mj-lt"/>
          </a:endParaRPr>
        </a:p>
      </dgm:t>
    </dgm:pt>
    <dgm:pt modelId="{F004998B-F2C9-5041-8DAF-15A4927A7DEF}" type="sibTrans" cxnId="{83325037-712F-F848-9BFE-10F9FE8CA162}">
      <dgm:prSet/>
      <dgm:spPr/>
      <dgm:t>
        <a:bodyPr/>
        <a:lstStyle/>
        <a:p>
          <a:endParaRPr lang="en-US">
            <a:latin typeface="+mj-lt"/>
          </a:endParaRPr>
        </a:p>
      </dgm:t>
      <dgm:extLst>
        <a:ext uri="{E40237B7-FDA0-4F09-8148-C483321AD2D9}">
          <dgm14:cNvPr xmlns:dgm14="http://schemas.microsoft.com/office/drawing/2010/diagram" id="0" name="" descr="&quot; &quot;"/>
        </a:ext>
      </dgm:extLst>
    </dgm:pt>
    <dgm:pt modelId="{79916612-A72E-3848-85E7-E2EAE6E11F56}">
      <dgm:prSet phldrT="[Text]"/>
      <dgm:spPr/>
      <dgm:t>
        <a:bodyPr/>
        <a:lstStyle/>
        <a:p>
          <a:r>
            <a:rPr lang="en-US">
              <a:solidFill>
                <a:schemeClr val="tx1"/>
              </a:solidFill>
              <a:latin typeface="+mj-lt"/>
            </a:rPr>
            <a:t>Select priorities</a:t>
          </a:r>
        </a:p>
      </dgm:t>
      <dgm:extLst>
        <a:ext uri="{E40237B7-FDA0-4F09-8148-C483321AD2D9}">
          <dgm14:cNvPr xmlns:dgm14="http://schemas.microsoft.com/office/drawing/2010/diagram" id="0" name="" descr="&quot; &quot;"/>
        </a:ext>
      </dgm:extLst>
    </dgm:pt>
    <dgm:pt modelId="{1DF0F04C-51CA-1943-976A-4A013987CB9C}" type="parTrans" cxnId="{9214B091-D71C-D641-AF49-65CDE676C9BB}">
      <dgm:prSet/>
      <dgm:spPr/>
      <dgm:t>
        <a:bodyPr/>
        <a:lstStyle/>
        <a:p>
          <a:endParaRPr lang="en-US">
            <a:latin typeface="+mj-lt"/>
          </a:endParaRPr>
        </a:p>
      </dgm:t>
    </dgm:pt>
    <dgm:pt modelId="{AFB4A709-DAF1-AC47-82A5-A3733C75A6CE}" type="sibTrans" cxnId="{9214B091-D71C-D641-AF49-65CDE676C9BB}">
      <dgm:prSet/>
      <dgm:spPr/>
      <dgm:t>
        <a:bodyPr/>
        <a:lstStyle/>
        <a:p>
          <a:endParaRPr lang="en-US">
            <a:latin typeface="+mj-lt"/>
          </a:endParaRPr>
        </a:p>
      </dgm:t>
      <dgm:extLst>
        <a:ext uri="{E40237B7-FDA0-4F09-8148-C483321AD2D9}">
          <dgm14:cNvPr xmlns:dgm14="http://schemas.microsoft.com/office/drawing/2010/diagram" id="0" name="" descr="&quot; &quot;"/>
        </a:ext>
      </dgm:extLst>
    </dgm:pt>
    <dgm:pt modelId="{0870FA1C-0D21-CD4B-8CE6-52512318C66C}">
      <dgm:prSet phldrT="[Text]"/>
      <dgm:spPr/>
      <dgm:t>
        <a:bodyPr/>
        <a:lstStyle/>
        <a:p>
          <a:r>
            <a:rPr lang="en-US">
              <a:solidFill>
                <a:schemeClr val="tx1"/>
              </a:solidFill>
              <a:latin typeface="+mj-lt"/>
            </a:rPr>
            <a:t>Develop a plan</a:t>
          </a:r>
        </a:p>
      </dgm:t>
      <dgm:extLst>
        <a:ext uri="{E40237B7-FDA0-4F09-8148-C483321AD2D9}">
          <dgm14:cNvPr xmlns:dgm14="http://schemas.microsoft.com/office/drawing/2010/diagram" id="0" name="" descr="&quot; &quot;"/>
        </a:ext>
      </dgm:extLst>
    </dgm:pt>
    <dgm:pt modelId="{0A15B20A-B055-C942-BA1F-A0C10673AAC7}" type="parTrans" cxnId="{6648792E-F587-2542-A165-EDFB046BEFB3}">
      <dgm:prSet/>
      <dgm:spPr/>
      <dgm:t>
        <a:bodyPr/>
        <a:lstStyle/>
        <a:p>
          <a:endParaRPr lang="en-US">
            <a:latin typeface="+mj-lt"/>
          </a:endParaRPr>
        </a:p>
      </dgm:t>
    </dgm:pt>
    <dgm:pt modelId="{0A8ED615-9952-7942-9057-251B041C9B44}" type="sibTrans" cxnId="{6648792E-F587-2542-A165-EDFB046BEFB3}">
      <dgm:prSet/>
      <dgm:spPr/>
      <dgm:t>
        <a:bodyPr/>
        <a:lstStyle/>
        <a:p>
          <a:endParaRPr lang="en-US">
            <a:latin typeface="+mj-lt"/>
          </a:endParaRPr>
        </a:p>
      </dgm:t>
      <dgm:extLst>
        <a:ext uri="{E40237B7-FDA0-4F09-8148-C483321AD2D9}">
          <dgm14:cNvPr xmlns:dgm14="http://schemas.microsoft.com/office/drawing/2010/diagram" id="0" name="" descr="&quot; &quot;"/>
        </a:ext>
      </dgm:extLst>
    </dgm:pt>
    <dgm:pt modelId="{7F399BCE-D98E-E744-BE50-8A1279DA5A82}">
      <dgm:prSet phldrT="[Text]"/>
      <dgm:spPr/>
      <dgm:t>
        <a:bodyPr/>
        <a:lstStyle/>
        <a:p>
          <a:r>
            <a:rPr lang="en-US">
              <a:solidFill>
                <a:schemeClr val="tx1"/>
              </a:solidFill>
              <a:latin typeface="+mj-lt"/>
            </a:rPr>
            <a:t>Carry out plan</a:t>
          </a:r>
        </a:p>
      </dgm:t>
      <dgm:extLst>
        <a:ext uri="{E40237B7-FDA0-4F09-8148-C483321AD2D9}">
          <dgm14:cNvPr xmlns:dgm14="http://schemas.microsoft.com/office/drawing/2010/diagram" id="0" name="" descr="&quot; &quot;"/>
        </a:ext>
      </dgm:extLst>
    </dgm:pt>
    <dgm:pt modelId="{080F4208-6632-8C4F-91BF-3921D67C2EA4}" type="parTrans" cxnId="{5FF7F813-BC2B-5443-A899-DBF524E8B3C1}">
      <dgm:prSet/>
      <dgm:spPr/>
      <dgm:t>
        <a:bodyPr/>
        <a:lstStyle/>
        <a:p>
          <a:endParaRPr lang="en-US">
            <a:latin typeface="+mj-lt"/>
          </a:endParaRPr>
        </a:p>
      </dgm:t>
    </dgm:pt>
    <dgm:pt modelId="{FCDD0699-2F80-EA4B-BBCD-1B1158E6E896}" type="sibTrans" cxnId="{5FF7F813-BC2B-5443-A899-DBF524E8B3C1}">
      <dgm:prSet/>
      <dgm:spPr/>
      <dgm:t>
        <a:bodyPr/>
        <a:lstStyle/>
        <a:p>
          <a:endParaRPr lang="en-US">
            <a:latin typeface="+mj-lt"/>
          </a:endParaRPr>
        </a:p>
      </dgm:t>
      <dgm:extLst>
        <a:ext uri="{E40237B7-FDA0-4F09-8148-C483321AD2D9}">
          <dgm14:cNvPr xmlns:dgm14="http://schemas.microsoft.com/office/drawing/2010/diagram" id="0" name="" descr="&quot; &quot;"/>
        </a:ext>
      </dgm:extLst>
    </dgm:pt>
    <dgm:pt modelId="{0DE4D62E-3F8F-BF45-9058-063E2733C989}">
      <dgm:prSet phldrT="[Text]"/>
      <dgm:spPr/>
      <dgm:t>
        <a:bodyPr/>
        <a:lstStyle/>
        <a:p>
          <a:r>
            <a:rPr lang="en-US">
              <a:solidFill>
                <a:schemeClr val="tx1"/>
              </a:solidFill>
              <a:latin typeface="+mj-lt"/>
            </a:rPr>
            <a:t>Gather data</a:t>
          </a:r>
        </a:p>
      </dgm:t>
      <dgm:extLst>
        <a:ext uri="{E40237B7-FDA0-4F09-8148-C483321AD2D9}">
          <dgm14:cNvPr xmlns:dgm14="http://schemas.microsoft.com/office/drawing/2010/diagram" id="0" name="" descr="&quot; &quot;"/>
        </a:ext>
      </dgm:extLst>
    </dgm:pt>
    <dgm:pt modelId="{3EAA4256-E6A9-034C-926C-36B110504B5D}" type="parTrans" cxnId="{F4A70B83-7379-8E49-85F2-7C5F9F484A73}">
      <dgm:prSet/>
      <dgm:spPr/>
      <dgm:t>
        <a:bodyPr/>
        <a:lstStyle/>
        <a:p>
          <a:endParaRPr lang="en-US">
            <a:latin typeface="+mj-lt"/>
          </a:endParaRPr>
        </a:p>
      </dgm:t>
    </dgm:pt>
    <dgm:pt modelId="{D0A88526-06A0-2647-89D6-C0025065EF89}" type="sibTrans" cxnId="{F4A70B83-7379-8E49-85F2-7C5F9F484A73}">
      <dgm:prSet/>
      <dgm:spPr/>
      <dgm:t>
        <a:bodyPr/>
        <a:lstStyle/>
        <a:p>
          <a:endParaRPr lang="en-US">
            <a:latin typeface="+mj-lt"/>
          </a:endParaRPr>
        </a:p>
      </dgm:t>
      <dgm:extLst>
        <a:ext uri="{E40237B7-FDA0-4F09-8148-C483321AD2D9}">
          <dgm14:cNvPr xmlns:dgm14="http://schemas.microsoft.com/office/drawing/2010/diagram" id="0" name="" descr="&quot; &quot;"/>
        </a:ext>
      </dgm:extLst>
    </dgm:pt>
    <dgm:pt modelId="{22509B5D-8F21-DF4E-89E2-36C8EEB3EC90}" type="pres">
      <dgm:prSet presAssocID="{4AF91821-779B-2844-8C48-BABEFDB3ED54}" presName="cycle" presStyleCnt="0">
        <dgm:presLayoutVars>
          <dgm:dir/>
          <dgm:resizeHandles val="exact"/>
        </dgm:presLayoutVars>
      </dgm:prSet>
      <dgm:spPr/>
    </dgm:pt>
    <dgm:pt modelId="{E857BFA0-1D64-954A-BF05-DDD48A3AD1D4}" type="pres">
      <dgm:prSet presAssocID="{6C89AAE9-B21B-CF45-8EF1-78BFD01646F4}" presName="node" presStyleLbl="node1" presStyleIdx="0" presStyleCnt="5" custRadScaleRad="72669" custRadScaleInc="-20316">
        <dgm:presLayoutVars>
          <dgm:bulletEnabled val="1"/>
        </dgm:presLayoutVars>
      </dgm:prSet>
      <dgm:spPr/>
    </dgm:pt>
    <dgm:pt modelId="{F229DFDF-3C59-214E-80A2-56E1BAF45CDC}" type="pres">
      <dgm:prSet presAssocID="{F004998B-F2C9-5041-8DAF-15A4927A7DEF}" presName="sibTrans" presStyleLbl="sibTrans2D1" presStyleIdx="0" presStyleCnt="5"/>
      <dgm:spPr/>
    </dgm:pt>
    <dgm:pt modelId="{0B943811-BFF1-B041-A8FD-F2C0ACACFAA8}" type="pres">
      <dgm:prSet presAssocID="{F004998B-F2C9-5041-8DAF-15A4927A7DEF}" presName="connectorText" presStyleLbl="sibTrans2D1" presStyleIdx="0" presStyleCnt="5"/>
      <dgm:spPr/>
    </dgm:pt>
    <dgm:pt modelId="{739C2765-B239-A347-9FB2-1C86C03D88AC}" type="pres">
      <dgm:prSet presAssocID="{79916612-A72E-3848-85E7-E2EAE6E11F56}" presName="node" presStyleLbl="node1" presStyleIdx="1" presStyleCnt="5" custRadScaleRad="162720" custRadScaleInc="30861">
        <dgm:presLayoutVars>
          <dgm:bulletEnabled val="1"/>
        </dgm:presLayoutVars>
      </dgm:prSet>
      <dgm:spPr/>
    </dgm:pt>
    <dgm:pt modelId="{FF5F40AD-FAAE-794D-B1EA-55921234FFCB}" type="pres">
      <dgm:prSet presAssocID="{AFB4A709-DAF1-AC47-82A5-A3733C75A6CE}" presName="sibTrans" presStyleLbl="sibTrans2D1" presStyleIdx="1" presStyleCnt="5"/>
      <dgm:spPr/>
    </dgm:pt>
    <dgm:pt modelId="{19536CF0-AB70-8E4F-88DB-6C23FB6EE5DC}" type="pres">
      <dgm:prSet presAssocID="{AFB4A709-DAF1-AC47-82A5-A3733C75A6CE}" presName="connectorText" presStyleLbl="sibTrans2D1" presStyleIdx="1" presStyleCnt="5"/>
      <dgm:spPr/>
    </dgm:pt>
    <dgm:pt modelId="{B3B487C6-E1EA-AB4B-8FB6-82B837D444D1}" type="pres">
      <dgm:prSet presAssocID="{0870FA1C-0D21-CD4B-8CE6-52512318C66C}" presName="node" presStyleLbl="node1" presStyleIdx="2" presStyleCnt="5" custRadScaleRad="111822" custRadScaleInc="-19525">
        <dgm:presLayoutVars>
          <dgm:bulletEnabled val="1"/>
        </dgm:presLayoutVars>
      </dgm:prSet>
      <dgm:spPr/>
    </dgm:pt>
    <dgm:pt modelId="{8200686D-47A9-2D40-BC57-A8DFAFD1BA12}" type="pres">
      <dgm:prSet presAssocID="{0A8ED615-9952-7942-9057-251B041C9B44}" presName="sibTrans" presStyleLbl="sibTrans2D1" presStyleIdx="2" presStyleCnt="5"/>
      <dgm:spPr/>
    </dgm:pt>
    <dgm:pt modelId="{3196D8CC-C114-4F4B-8B52-DF820774B38C}" type="pres">
      <dgm:prSet presAssocID="{0A8ED615-9952-7942-9057-251B041C9B44}" presName="connectorText" presStyleLbl="sibTrans2D1" presStyleIdx="2" presStyleCnt="5"/>
      <dgm:spPr/>
    </dgm:pt>
    <dgm:pt modelId="{EB9043EB-F8B1-DA4A-A7BF-6EDD5B1E6650}" type="pres">
      <dgm:prSet presAssocID="{7F399BCE-D98E-E744-BE50-8A1279DA5A82}" presName="node" presStyleLbl="node1" presStyleIdx="3" presStyleCnt="5" custRadScaleRad="114409" custRadScaleInc="26642">
        <dgm:presLayoutVars>
          <dgm:bulletEnabled val="1"/>
        </dgm:presLayoutVars>
      </dgm:prSet>
      <dgm:spPr/>
    </dgm:pt>
    <dgm:pt modelId="{3580ACC6-6BCF-9C46-B0BC-45E2AD9EDCA5}" type="pres">
      <dgm:prSet presAssocID="{FCDD0699-2F80-EA4B-BBCD-1B1158E6E896}" presName="sibTrans" presStyleLbl="sibTrans2D1" presStyleIdx="3" presStyleCnt="5"/>
      <dgm:spPr/>
    </dgm:pt>
    <dgm:pt modelId="{87B5E38D-B459-3A49-BFBE-97FCE5C44C79}" type="pres">
      <dgm:prSet presAssocID="{FCDD0699-2F80-EA4B-BBCD-1B1158E6E896}" presName="connectorText" presStyleLbl="sibTrans2D1" presStyleIdx="3" presStyleCnt="5"/>
      <dgm:spPr/>
    </dgm:pt>
    <dgm:pt modelId="{96AEA734-2F5A-9E4D-9462-76C455D3A1C6}" type="pres">
      <dgm:prSet presAssocID="{0DE4D62E-3F8F-BF45-9058-063E2733C989}" presName="node" presStyleLbl="node1" presStyleIdx="4" presStyleCnt="5" custRadScaleRad="187755" custRadScaleInc="-33423">
        <dgm:presLayoutVars>
          <dgm:bulletEnabled val="1"/>
        </dgm:presLayoutVars>
      </dgm:prSet>
      <dgm:spPr/>
    </dgm:pt>
    <dgm:pt modelId="{1B948880-EDC6-F24F-B3A8-57E9CA065F5F}" type="pres">
      <dgm:prSet presAssocID="{D0A88526-06A0-2647-89D6-C0025065EF89}" presName="sibTrans" presStyleLbl="sibTrans2D1" presStyleIdx="4" presStyleCnt="5"/>
      <dgm:spPr/>
    </dgm:pt>
    <dgm:pt modelId="{1648266F-3F38-C14E-9D2D-9A5D03E18550}" type="pres">
      <dgm:prSet presAssocID="{D0A88526-06A0-2647-89D6-C0025065EF89}" presName="connectorText" presStyleLbl="sibTrans2D1" presStyleIdx="4" presStyleCnt="5"/>
      <dgm:spPr/>
    </dgm:pt>
  </dgm:ptLst>
  <dgm:cxnLst>
    <dgm:cxn modelId="{5FF7F813-BC2B-5443-A899-DBF524E8B3C1}" srcId="{4AF91821-779B-2844-8C48-BABEFDB3ED54}" destId="{7F399BCE-D98E-E744-BE50-8A1279DA5A82}" srcOrd="3" destOrd="0" parTransId="{080F4208-6632-8C4F-91BF-3921D67C2EA4}" sibTransId="{FCDD0699-2F80-EA4B-BBCD-1B1158E6E896}"/>
    <dgm:cxn modelId="{1F293121-F6FE-7748-ACD6-6ADEC82687CB}" type="presOf" srcId="{4AF91821-779B-2844-8C48-BABEFDB3ED54}" destId="{22509B5D-8F21-DF4E-89E2-36C8EEB3EC90}" srcOrd="0" destOrd="0" presId="urn:microsoft.com/office/officeart/2005/8/layout/cycle2"/>
    <dgm:cxn modelId="{9082F62B-2468-334B-AC41-51A0F193C94B}" type="presOf" srcId="{0A8ED615-9952-7942-9057-251B041C9B44}" destId="{8200686D-47A9-2D40-BC57-A8DFAFD1BA12}" srcOrd="0" destOrd="0" presId="urn:microsoft.com/office/officeart/2005/8/layout/cycle2"/>
    <dgm:cxn modelId="{6648792E-F587-2542-A165-EDFB046BEFB3}" srcId="{4AF91821-779B-2844-8C48-BABEFDB3ED54}" destId="{0870FA1C-0D21-CD4B-8CE6-52512318C66C}" srcOrd="2" destOrd="0" parTransId="{0A15B20A-B055-C942-BA1F-A0C10673AAC7}" sibTransId="{0A8ED615-9952-7942-9057-251B041C9B44}"/>
    <dgm:cxn modelId="{9D4CF933-6B18-414B-8B0F-8277DFB05FCC}" type="presOf" srcId="{6C89AAE9-B21B-CF45-8EF1-78BFD01646F4}" destId="{E857BFA0-1D64-954A-BF05-DDD48A3AD1D4}" srcOrd="0" destOrd="0" presId="urn:microsoft.com/office/officeart/2005/8/layout/cycle2"/>
    <dgm:cxn modelId="{83325037-712F-F848-9BFE-10F9FE8CA162}" srcId="{4AF91821-779B-2844-8C48-BABEFDB3ED54}" destId="{6C89AAE9-B21B-CF45-8EF1-78BFD01646F4}" srcOrd="0" destOrd="0" parTransId="{9E4519A0-48D9-244C-BB37-C3C1D1BA0E95}" sibTransId="{F004998B-F2C9-5041-8DAF-15A4927A7DEF}"/>
    <dgm:cxn modelId="{E8F78F48-3D10-8048-8D1E-B198BE07E128}" type="presOf" srcId="{AFB4A709-DAF1-AC47-82A5-A3733C75A6CE}" destId="{19536CF0-AB70-8E4F-88DB-6C23FB6EE5DC}" srcOrd="1" destOrd="0" presId="urn:microsoft.com/office/officeart/2005/8/layout/cycle2"/>
    <dgm:cxn modelId="{4515766A-4A31-564F-A3C9-F0E9991D14E2}" type="presOf" srcId="{79916612-A72E-3848-85E7-E2EAE6E11F56}" destId="{739C2765-B239-A347-9FB2-1C86C03D88AC}" srcOrd="0" destOrd="0" presId="urn:microsoft.com/office/officeart/2005/8/layout/cycle2"/>
    <dgm:cxn modelId="{01749753-A619-194F-8AAC-01DD57A5745B}" type="presOf" srcId="{D0A88526-06A0-2647-89D6-C0025065EF89}" destId="{1B948880-EDC6-F24F-B3A8-57E9CA065F5F}" srcOrd="0" destOrd="0" presId="urn:microsoft.com/office/officeart/2005/8/layout/cycle2"/>
    <dgm:cxn modelId="{23B4E579-6DD0-ED4B-80E7-DEC07FA34622}" type="presOf" srcId="{0DE4D62E-3F8F-BF45-9058-063E2733C989}" destId="{96AEA734-2F5A-9E4D-9462-76C455D3A1C6}" srcOrd="0" destOrd="0" presId="urn:microsoft.com/office/officeart/2005/8/layout/cycle2"/>
    <dgm:cxn modelId="{EC04277C-59B9-C640-9DB4-FCE5321F21F6}" type="presOf" srcId="{0870FA1C-0D21-CD4B-8CE6-52512318C66C}" destId="{B3B487C6-E1EA-AB4B-8FB6-82B837D444D1}" srcOrd="0" destOrd="0" presId="urn:microsoft.com/office/officeart/2005/8/layout/cycle2"/>
    <dgm:cxn modelId="{F4A70B83-7379-8E49-85F2-7C5F9F484A73}" srcId="{4AF91821-779B-2844-8C48-BABEFDB3ED54}" destId="{0DE4D62E-3F8F-BF45-9058-063E2733C989}" srcOrd="4" destOrd="0" parTransId="{3EAA4256-E6A9-034C-926C-36B110504B5D}" sibTransId="{D0A88526-06A0-2647-89D6-C0025065EF89}"/>
    <dgm:cxn modelId="{83332B8F-B861-4B46-B3E3-2396FE8A9394}" type="presOf" srcId="{7F399BCE-D98E-E744-BE50-8A1279DA5A82}" destId="{EB9043EB-F8B1-DA4A-A7BF-6EDD5B1E6650}" srcOrd="0" destOrd="0" presId="urn:microsoft.com/office/officeart/2005/8/layout/cycle2"/>
    <dgm:cxn modelId="{9214B091-D71C-D641-AF49-65CDE676C9BB}" srcId="{4AF91821-779B-2844-8C48-BABEFDB3ED54}" destId="{79916612-A72E-3848-85E7-E2EAE6E11F56}" srcOrd="1" destOrd="0" parTransId="{1DF0F04C-51CA-1943-976A-4A013987CB9C}" sibTransId="{AFB4A709-DAF1-AC47-82A5-A3733C75A6CE}"/>
    <dgm:cxn modelId="{A1AD40A1-D985-844E-8533-FA8185ABE1E3}" type="presOf" srcId="{FCDD0699-2F80-EA4B-BBCD-1B1158E6E896}" destId="{3580ACC6-6BCF-9C46-B0BC-45E2AD9EDCA5}" srcOrd="0" destOrd="0" presId="urn:microsoft.com/office/officeart/2005/8/layout/cycle2"/>
    <dgm:cxn modelId="{56890BAD-9F3F-1F48-9A1D-E3B1F31EB0CC}" type="presOf" srcId="{F004998B-F2C9-5041-8DAF-15A4927A7DEF}" destId="{F229DFDF-3C59-214E-80A2-56E1BAF45CDC}" srcOrd="0" destOrd="0" presId="urn:microsoft.com/office/officeart/2005/8/layout/cycle2"/>
    <dgm:cxn modelId="{11512BB4-0144-514F-B068-63B1A9E6A155}" type="presOf" srcId="{F004998B-F2C9-5041-8DAF-15A4927A7DEF}" destId="{0B943811-BFF1-B041-A8FD-F2C0ACACFAA8}" srcOrd="1" destOrd="0" presId="urn:microsoft.com/office/officeart/2005/8/layout/cycle2"/>
    <dgm:cxn modelId="{CDF9C2C7-A4B7-FB46-86D6-ADE13CBA7EA4}" type="presOf" srcId="{D0A88526-06A0-2647-89D6-C0025065EF89}" destId="{1648266F-3F38-C14E-9D2D-9A5D03E18550}" srcOrd="1" destOrd="0" presId="urn:microsoft.com/office/officeart/2005/8/layout/cycle2"/>
    <dgm:cxn modelId="{97F934D9-9E8D-884C-943C-92BDA918A005}" type="presOf" srcId="{FCDD0699-2F80-EA4B-BBCD-1B1158E6E896}" destId="{87B5E38D-B459-3A49-BFBE-97FCE5C44C79}" srcOrd="1" destOrd="0" presId="urn:microsoft.com/office/officeart/2005/8/layout/cycle2"/>
    <dgm:cxn modelId="{0E03FBDB-07D3-B54A-8160-BF28F9A371F5}" type="presOf" srcId="{AFB4A709-DAF1-AC47-82A5-A3733C75A6CE}" destId="{FF5F40AD-FAAE-794D-B1EA-55921234FFCB}" srcOrd="0" destOrd="0" presId="urn:microsoft.com/office/officeart/2005/8/layout/cycle2"/>
    <dgm:cxn modelId="{0EE149E0-48C9-4448-9F6F-C7F4DCA8617C}" type="presOf" srcId="{0A8ED615-9952-7942-9057-251B041C9B44}" destId="{3196D8CC-C114-4F4B-8B52-DF820774B38C}" srcOrd="1" destOrd="0" presId="urn:microsoft.com/office/officeart/2005/8/layout/cycle2"/>
    <dgm:cxn modelId="{0A786270-310D-504E-9355-FD2B1921DEB0}" type="presParOf" srcId="{22509B5D-8F21-DF4E-89E2-36C8EEB3EC90}" destId="{E857BFA0-1D64-954A-BF05-DDD48A3AD1D4}" srcOrd="0" destOrd="0" presId="urn:microsoft.com/office/officeart/2005/8/layout/cycle2"/>
    <dgm:cxn modelId="{DB9E8225-825C-D34B-8CC1-931594174672}" type="presParOf" srcId="{22509B5D-8F21-DF4E-89E2-36C8EEB3EC90}" destId="{F229DFDF-3C59-214E-80A2-56E1BAF45CDC}" srcOrd="1" destOrd="0" presId="urn:microsoft.com/office/officeart/2005/8/layout/cycle2"/>
    <dgm:cxn modelId="{5AEF16BF-2DB0-2E4E-972B-B0F591037A47}" type="presParOf" srcId="{F229DFDF-3C59-214E-80A2-56E1BAF45CDC}" destId="{0B943811-BFF1-B041-A8FD-F2C0ACACFAA8}" srcOrd="0" destOrd="0" presId="urn:microsoft.com/office/officeart/2005/8/layout/cycle2"/>
    <dgm:cxn modelId="{8A753A39-7465-9B40-8CC1-5DA40F33E4FE}" type="presParOf" srcId="{22509B5D-8F21-DF4E-89E2-36C8EEB3EC90}" destId="{739C2765-B239-A347-9FB2-1C86C03D88AC}" srcOrd="2" destOrd="0" presId="urn:microsoft.com/office/officeart/2005/8/layout/cycle2"/>
    <dgm:cxn modelId="{6C82E319-647C-B940-9D3A-1139CA4908A1}" type="presParOf" srcId="{22509B5D-8F21-DF4E-89E2-36C8EEB3EC90}" destId="{FF5F40AD-FAAE-794D-B1EA-55921234FFCB}" srcOrd="3" destOrd="0" presId="urn:microsoft.com/office/officeart/2005/8/layout/cycle2"/>
    <dgm:cxn modelId="{89A4950B-D9D8-1045-9866-59ED60259E12}" type="presParOf" srcId="{FF5F40AD-FAAE-794D-B1EA-55921234FFCB}" destId="{19536CF0-AB70-8E4F-88DB-6C23FB6EE5DC}" srcOrd="0" destOrd="0" presId="urn:microsoft.com/office/officeart/2005/8/layout/cycle2"/>
    <dgm:cxn modelId="{C44B22E5-1F3B-B84D-8C04-B49BE44DF7A2}" type="presParOf" srcId="{22509B5D-8F21-DF4E-89E2-36C8EEB3EC90}" destId="{B3B487C6-E1EA-AB4B-8FB6-82B837D444D1}" srcOrd="4" destOrd="0" presId="urn:microsoft.com/office/officeart/2005/8/layout/cycle2"/>
    <dgm:cxn modelId="{212AD6F2-6F9E-624B-B24B-618DA1511F5D}" type="presParOf" srcId="{22509B5D-8F21-DF4E-89E2-36C8EEB3EC90}" destId="{8200686D-47A9-2D40-BC57-A8DFAFD1BA12}" srcOrd="5" destOrd="0" presId="urn:microsoft.com/office/officeart/2005/8/layout/cycle2"/>
    <dgm:cxn modelId="{EB15012A-0C68-324A-B9F6-FBA0DBEA8B9B}" type="presParOf" srcId="{8200686D-47A9-2D40-BC57-A8DFAFD1BA12}" destId="{3196D8CC-C114-4F4B-8B52-DF820774B38C}" srcOrd="0" destOrd="0" presId="urn:microsoft.com/office/officeart/2005/8/layout/cycle2"/>
    <dgm:cxn modelId="{087E75DC-48FA-3F46-80E1-FB93DAB888C3}" type="presParOf" srcId="{22509B5D-8F21-DF4E-89E2-36C8EEB3EC90}" destId="{EB9043EB-F8B1-DA4A-A7BF-6EDD5B1E6650}" srcOrd="6" destOrd="0" presId="urn:microsoft.com/office/officeart/2005/8/layout/cycle2"/>
    <dgm:cxn modelId="{6CDEA3A4-8434-7746-AC2C-26565D2A5618}" type="presParOf" srcId="{22509B5D-8F21-DF4E-89E2-36C8EEB3EC90}" destId="{3580ACC6-6BCF-9C46-B0BC-45E2AD9EDCA5}" srcOrd="7" destOrd="0" presId="urn:microsoft.com/office/officeart/2005/8/layout/cycle2"/>
    <dgm:cxn modelId="{14FE1F5E-B3A1-B340-A613-124FB7C00DDF}" type="presParOf" srcId="{3580ACC6-6BCF-9C46-B0BC-45E2AD9EDCA5}" destId="{87B5E38D-B459-3A49-BFBE-97FCE5C44C79}" srcOrd="0" destOrd="0" presId="urn:microsoft.com/office/officeart/2005/8/layout/cycle2"/>
    <dgm:cxn modelId="{B058FAD1-F210-C647-9F36-C4602CE12290}" type="presParOf" srcId="{22509B5D-8F21-DF4E-89E2-36C8EEB3EC90}" destId="{96AEA734-2F5A-9E4D-9462-76C455D3A1C6}" srcOrd="8" destOrd="0" presId="urn:microsoft.com/office/officeart/2005/8/layout/cycle2"/>
    <dgm:cxn modelId="{F3228A94-75EB-D847-97D8-4F7FF9580861}" type="presParOf" srcId="{22509B5D-8F21-DF4E-89E2-36C8EEB3EC90}" destId="{1B948880-EDC6-F24F-B3A8-57E9CA065F5F}" srcOrd="9" destOrd="0" presId="urn:microsoft.com/office/officeart/2005/8/layout/cycle2"/>
    <dgm:cxn modelId="{8A4138A9-E682-704E-B08B-F6388EF3979D}" type="presParOf" srcId="{1B948880-EDC6-F24F-B3A8-57E9CA065F5F}" destId="{1648266F-3F38-C14E-9D2D-9A5D03E1855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F91821-779B-2844-8C48-BABEFDB3ED54}"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lang="en-US"/>
        </a:p>
      </dgm:t>
    </dgm:pt>
    <dgm:pt modelId="{6C89AAE9-B21B-CF45-8EF1-78BFD01646F4}">
      <dgm:prSet phldrT="[Text]"/>
      <dgm:spPr>
        <a:solidFill>
          <a:schemeClr val="bg2"/>
        </a:solidFill>
      </dgm:spPr>
      <dgm:t>
        <a:bodyPr/>
        <a:lstStyle/>
        <a:p>
          <a:r>
            <a:rPr lang="en-US">
              <a:solidFill>
                <a:schemeClr val="tx1"/>
              </a:solidFill>
              <a:latin typeface="+mn-lt"/>
              <a:cs typeface="Times New Roman" panose="02020603050405020304" pitchFamily="18" charset="0"/>
            </a:rPr>
            <a:t>Review data</a:t>
          </a:r>
        </a:p>
      </dgm:t>
      <dgm:extLst>
        <a:ext uri="{E40237B7-FDA0-4F09-8148-C483321AD2D9}">
          <dgm14:cNvPr xmlns:dgm14="http://schemas.microsoft.com/office/drawing/2010/diagram" id="0" name="" descr="Cycle diagram demonstrating the continuous improvement approach. Highlighting the first step, review data. "/>
        </a:ext>
      </dgm:extLst>
    </dgm:pt>
    <dgm:pt modelId="{9E4519A0-48D9-244C-BB37-C3C1D1BA0E95}" type="parTrans" cxnId="{83325037-712F-F848-9BFE-10F9FE8CA162}">
      <dgm:prSet/>
      <dgm:spPr/>
      <dgm:t>
        <a:bodyPr/>
        <a:lstStyle/>
        <a:p>
          <a:endParaRPr lang="en-US"/>
        </a:p>
      </dgm:t>
    </dgm:pt>
    <dgm:pt modelId="{F004998B-F2C9-5041-8DAF-15A4927A7DEF}" type="sibTrans" cxnId="{83325037-712F-F848-9BFE-10F9FE8CA162}">
      <dgm:prSet/>
      <dgm:spPr/>
      <dgm:t>
        <a:bodyPr/>
        <a:lstStyle/>
        <a:p>
          <a:endParaRPr lang="en-US"/>
        </a:p>
      </dgm:t>
      <dgm:extLst>
        <a:ext uri="{E40237B7-FDA0-4F09-8148-C483321AD2D9}">
          <dgm14:cNvPr xmlns:dgm14="http://schemas.microsoft.com/office/drawing/2010/diagram" id="0" name="" descr="&quot; &quot;"/>
        </a:ext>
      </dgm:extLst>
    </dgm:pt>
    <dgm:pt modelId="{79916612-A72E-3848-85E7-E2EAE6E11F56}">
      <dgm:prSet phldrT="[Text]"/>
      <dgm:spPr/>
      <dgm:t>
        <a:bodyPr/>
        <a:lstStyle/>
        <a:p>
          <a:r>
            <a:rPr lang="en-US">
              <a:solidFill>
                <a:schemeClr val="tx1"/>
              </a:solidFill>
              <a:latin typeface="+mn-lt"/>
              <a:cs typeface="Times New Roman" panose="02020603050405020304" pitchFamily="18" charset="0"/>
            </a:rPr>
            <a:t>Select priorities</a:t>
          </a:r>
        </a:p>
      </dgm:t>
      <dgm:extLst>
        <a:ext uri="{E40237B7-FDA0-4F09-8148-C483321AD2D9}">
          <dgm14:cNvPr xmlns:dgm14="http://schemas.microsoft.com/office/drawing/2010/diagram" id="0" name="" descr="&quot; &quot;"/>
        </a:ext>
      </dgm:extLst>
    </dgm:pt>
    <dgm:pt modelId="{1DF0F04C-51CA-1943-976A-4A013987CB9C}" type="parTrans" cxnId="{9214B091-D71C-D641-AF49-65CDE676C9BB}">
      <dgm:prSet/>
      <dgm:spPr/>
      <dgm:t>
        <a:bodyPr/>
        <a:lstStyle/>
        <a:p>
          <a:endParaRPr lang="en-US"/>
        </a:p>
      </dgm:t>
    </dgm:pt>
    <dgm:pt modelId="{AFB4A709-DAF1-AC47-82A5-A3733C75A6CE}" type="sibTrans" cxnId="{9214B091-D71C-D641-AF49-65CDE676C9BB}">
      <dgm:prSet/>
      <dgm:spPr/>
      <dgm:t>
        <a:bodyPr/>
        <a:lstStyle/>
        <a:p>
          <a:endParaRPr lang="en-US"/>
        </a:p>
      </dgm:t>
      <dgm:extLst>
        <a:ext uri="{E40237B7-FDA0-4F09-8148-C483321AD2D9}">
          <dgm14:cNvPr xmlns:dgm14="http://schemas.microsoft.com/office/drawing/2010/diagram" id="0" name="" descr="&quot; &quot;"/>
        </a:ext>
      </dgm:extLst>
    </dgm:pt>
    <dgm:pt modelId="{0870FA1C-0D21-CD4B-8CE6-52512318C66C}">
      <dgm:prSet phldrT="[Text]"/>
      <dgm:spPr/>
      <dgm:t>
        <a:bodyPr/>
        <a:lstStyle/>
        <a:p>
          <a:r>
            <a:rPr lang="en-US">
              <a:solidFill>
                <a:schemeClr val="tx1"/>
              </a:solidFill>
              <a:latin typeface="+mn-lt"/>
              <a:cs typeface="Times New Roman" panose="02020603050405020304" pitchFamily="18" charset="0"/>
            </a:rPr>
            <a:t>Develop a plan</a:t>
          </a:r>
        </a:p>
      </dgm:t>
      <dgm:extLst>
        <a:ext uri="{E40237B7-FDA0-4F09-8148-C483321AD2D9}">
          <dgm14:cNvPr xmlns:dgm14="http://schemas.microsoft.com/office/drawing/2010/diagram" id="0" name="" descr="&quot; &quot;"/>
        </a:ext>
      </dgm:extLst>
    </dgm:pt>
    <dgm:pt modelId="{0A15B20A-B055-C942-BA1F-A0C10673AAC7}" type="parTrans" cxnId="{6648792E-F587-2542-A165-EDFB046BEFB3}">
      <dgm:prSet/>
      <dgm:spPr/>
      <dgm:t>
        <a:bodyPr/>
        <a:lstStyle/>
        <a:p>
          <a:endParaRPr lang="en-US"/>
        </a:p>
      </dgm:t>
    </dgm:pt>
    <dgm:pt modelId="{0A8ED615-9952-7942-9057-251B041C9B44}" type="sibTrans" cxnId="{6648792E-F587-2542-A165-EDFB046BEFB3}">
      <dgm:prSet/>
      <dgm:spPr/>
      <dgm:t>
        <a:bodyPr/>
        <a:lstStyle/>
        <a:p>
          <a:endParaRPr lang="en-US"/>
        </a:p>
      </dgm:t>
      <dgm:extLst>
        <a:ext uri="{E40237B7-FDA0-4F09-8148-C483321AD2D9}">
          <dgm14:cNvPr xmlns:dgm14="http://schemas.microsoft.com/office/drawing/2010/diagram" id="0" name="" descr="&quot; &quot;"/>
        </a:ext>
      </dgm:extLst>
    </dgm:pt>
    <dgm:pt modelId="{7F399BCE-D98E-E744-BE50-8A1279DA5A82}">
      <dgm:prSet phldrT="[Text]"/>
      <dgm:spPr/>
      <dgm:t>
        <a:bodyPr/>
        <a:lstStyle/>
        <a:p>
          <a:r>
            <a:rPr lang="en-US">
              <a:solidFill>
                <a:schemeClr val="tx1"/>
              </a:solidFill>
              <a:latin typeface="+mn-lt"/>
              <a:cs typeface="Times New Roman" panose="02020603050405020304" pitchFamily="18" charset="0"/>
            </a:rPr>
            <a:t>Carry out plan</a:t>
          </a:r>
        </a:p>
      </dgm:t>
      <dgm:extLst>
        <a:ext uri="{E40237B7-FDA0-4F09-8148-C483321AD2D9}">
          <dgm14:cNvPr xmlns:dgm14="http://schemas.microsoft.com/office/drawing/2010/diagram" id="0" name="" descr="&quot; &quot;"/>
        </a:ext>
      </dgm:extLst>
    </dgm:pt>
    <dgm:pt modelId="{080F4208-6632-8C4F-91BF-3921D67C2EA4}" type="parTrans" cxnId="{5FF7F813-BC2B-5443-A899-DBF524E8B3C1}">
      <dgm:prSet/>
      <dgm:spPr/>
      <dgm:t>
        <a:bodyPr/>
        <a:lstStyle/>
        <a:p>
          <a:endParaRPr lang="en-US"/>
        </a:p>
      </dgm:t>
    </dgm:pt>
    <dgm:pt modelId="{FCDD0699-2F80-EA4B-BBCD-1B1158E6E896}" type="sibTrans" cxnId="{5FF7F813-BC2B-5443-A899-DBF524E8B3C1}">
      <dgm:prSet/>
      <dgm:spPr/>
      <dgm:t>
        <a:bodyPr/>
        <a:lstStyle/>
        <a:p>
          <a:endParaRPr lang="en-US"/>
        </a:p>
      </dgm:t>
      <dgm:extLst>
        <a:ext uri="{E40237B7-FDA0-4F09-8148-C483321AD2D9}">
          <dgm14:cNvPr xmlns:dgm14="http://schemas.microsoft.com/office/drawing/2010/diagram" id="0" name="" descr="&quot; &quot;"/>
        </a:ext>
      </dgm:extLst>
    </dgm:pt>
    <dgm:pt modelId="{0DE4D62E-3F8F-BF45-9058-063E2733C989}">
      <dgm:prSet phldrT="[Text]"/>
      <dgm:spPr/>
      <dgm:t>
        <a:bodyPr/>
        <a:lstStyle/>
        <a:p>
          <a:r>
            <a:rPr lang="en-US">
              <a:solidFill>
                <a:schemeClr val="tx1"/>
              </a:solidFill>
              <a:latin typeface="+mn-lt"/>
              <a:cs typeface="Times New Roman" panose="02020603050405020304" pitchFamily="18" charset="0"/>
            </a:rPr>
            <a:t>Gather data</a:t>
          </a:r>
        </a:p>
      </dgm:t>
      <dgm:extLst>
        <a:ext uri="{E40237B7-FDA0-4F09-8148-C483321AD2D9}">
          <dgm14:cNvPr xmlns:dgm14="http://schemas.microsoft.com/office/drawing/2010/diagram" id="0" name="" descr="&quot; &quot;"/>
        </a:ext>
      </dgm:extLst>
    </dgm:pt>
    <dgm:pt modelId="{3EAA4256-E6A9-034C-926C-36B110504B5D}" type="parTrans" cxnId="{F4A70B83-7379-8E49-85F2-7C5F9F484A73}">
      <dgm:prSet/>
      <dgm:spPr/>
      <dgm:t>
        <a:bodyPr/>
        <a:lstStyle/>
        <a:p>
          <a:endParaRPr lang="en-US"/>
        </a:p>
      </dgm:t>
    </dgm:pt>
    <dgm:pt modelId="{D0A88526-06A0-2647-89D6-C0025065EF89}" type="sibTrans" cxnId="{F4A70B83-7379-8E49-85F2-7C5F9F484A73}">
      <dgm:prSet/>
      <dgm:spPr/>
      <dgm:t>
        <a:bodyPr/>
        <a:lstStyle/>
        <a:p>
          <a:endParaRPr lang="en-US"/>
        </a:p>
      </dgm:t>
      <dgm:extLst>
        <a:ext uri="{E40237B7-FDA0-4F09-8148-C483321AD2D9}">
          <dgm14:cNvPr xmlns:dgm14="http://schemas.microsoft.com/office/drawing/2010/diagram" id="0" name="" descr="&quot; &quot;"/>
        </a:ext>
      </dgm:extLst>
    </dgm:pt>
    <dgm:pt modelId="{22509B5D-8F21-DF4E-89E2-36C8EEB3EC90}" type="pres">
      <dgm:prSet presAssocID="{4AF91821-779B-2844-8C48-BABEFDB3ED54}" presName="cycle" presStyleCnt="0">
        <dgm:presLayoutVars>
          <dgm:dir/>
          <dgm:resizeHandles val="exact"/>
        </dgm:presLayoutVars>
      </dgm:prSet>
      <dgm:spPr/>
    </dgm:pt>
    <dgm:pt modelId="{E857BFA0-1D64-954A-BF05-DDD48A3AD1D4}" type="pres">
      <dgm:prSet presAssocID="{6C89AAE9-B21B-CF45-8EF1-78BFD01646F4}" presName="node" presStyleLbl="node1" presStyleIdx="0" presStyleCnt="5" custRadScaleRad="64491" custRadScaleInc="-29587">
        <dgm:presLayoutVars>
          <dgm:bulletEnabled val="1"/>
        </dgm:presLayoutVars>
      </dgm:prSet>
      <dgm:spPr/>
    </dgm:pt>
    <dgm:pt modelId="{F229DFDF-3C59-214E-80A2-56E1BAF45CDC}" type="pres">
      <dgm:prSet presAssocID="{F004998B-F2C9-5041-8DAF-15A4927A7DEF}" presName="sibTrans" presStyleLbl="sibTrans2D1" presStyleIdx="0" presStyleCnt="5"/>
      <dgm:spPr/>
    </dgm:pt>
    <dgm:pt modelId="{0B943811-BFF1-B041-A8FD-F2C0ACACFAA8}" type="pres">
      <dgm:prSet presAssocID="{F004998B-F2C9-5041-8DAF-15A4927A7DEF}" presName="connectorText" presStyleLbl="sibTrans2D1" presStyleIdx="0" presStyleCnt="5"/>
      <dgm:spPr/>
    </dgm:pt>
    <dgm:pt modelId="{739C2765-B239-A347-9FB2-1C86C03D88AC}" type="pres">
      <dgm:prSet presAssocID="{79916612-A72E-3848-85E7-E2EAE6E11F56}" presName="node" presStyleLbl="node1" presStyleIdx="1" presStyleCnt="5" custRadScaleRad="142264" custRadScaleInc="30006">
        <dgm:presLayoutVars>
          <dgm:bulletEnabled val="1"/>
        </dgm:presLayoutVars>
      </dgm:prSet>
      <dgm:spPr/>
    </dgm:pt>
    <dgm:pt modelId="{FF5F40AD-FAAE-794D-B1EA-55921234FFCB}" type="pres">
      <dgm:prSet presAssocID="{AFB4A709-DAF1-AC47-82A5-A3733C75A6CE}" presName="sibTrans" presStyleLbl="sibTrans2D1" presStyleIdx="1" presStyleCnt="5"/>
      <dgm:spPr/>
    </dgm:pt>
    <dgm:pt modelId="{19536CF0-AB70-8E4F-88DB-6C23FB6EE5DC}" type="pres">
      <dgm:prSet presAssocID="{AFB4A709-DAF1-AC47-82A5-A3733C75A6CE}" presName="connectorText" presStyleLbl="sibTrans2D1" presStyleIdx="1" presStyleCnt="5"/>
      <dgm:spPr/>
    </dgm:pt>
    <dgm:pt modelId="{B3B487C6-E1EA-AB4B-8FB6-82B837D444D1}" type="pres">
      <dgm:prSet presAssocID="{0870FA1C-0D21-CD4B-8CE6-52512318C66C}" presName="node" presStyleLbl="node1" presStyleIdx="2" presStyleCnt="5" custRadScaleRad="111822" custRadScaleInc="-19525">
        <dgm:presLayoutVars>
          <dgm:bulletEnabled val="1"/>
        </dgm:presLayoutVars>
      </dgm:prSet>
      <dgm:spPr/>
    </dgm:pt>
    <dgm:pt modelId="{8200686D-47A9-2D40-BC57-A8DFAFD1BA12}" type="pres">
      <dgm:prSet presAssocID="{0A8ED615-9952-7942-9057-251B041C9B44}" presName="sibTrans" presStyleLbl="sibTrans2D1" presStyleIdx="2" presStyleCnt="5"/>
      <dgm:spPr/>
    </dgm:pt>
    <dgm:pt modelId="{3196D8CC-C114-4F4B-8B52-DF820774B38C}" type="pres">
      <dgm:prSet presAssocID="{0A8ED615-9952-7942-9057-251B041C9B44}" presName="connectorText" presStyleLbl="sibTrans2D1" presStyleIdx="2" presStyleCnt="5"/>
      <dgm:spPr/>
    </dgm:pt>
    <dgm:pt modelId="{EB9043EB-F8B1-DA4A-A7BF-6EDD5B1E6650}" type="pres">
      <dgm:prSet presAssocID="{7F399BCE-D98E-E744-BE50-8A1279DA5A82}" presName="node" presStyleLbl="node1" presStyleIdx="3" presStyleCnt="5" custRadScaleRad="114409" custRadScaleInc="26642">
        <dgm:presLayoutVars>
          <dgm:bulletEnabled val="1"/>
        </dgm:presLayoutVars>
      </dgm:prSet>
      <dgm:spPr/>
    </dgm:pt>
    <dgm:pt modelId="{3580ACC6-6BCF-9C46-B0BC-45E2AD9EDCA5}" type="pres">
      <dgm:prSet presAssocID="{FCDD0699-2F80-EA4B-BBCD-1B1158E6E896}" presName="sibTrans" presStyleLbl="sibTrans2D1" presStyleIdx="3" presStyleCnt="5"/>
      <dgm:spPr/>
    </dgm:pt>
    <dgm:pt modelId="{87B5E38D-B459-3A49-BFBE-97FCE5C44C79}" type="pres">
      <dgm:prSet presAssocID="{FCDD0699-2F80-EA4B-BBCD-1B1158E6E896}" presName="connectorText" presStyleLbl="sibTrans2D1" presStyleIdx="3" presStyleCnt="5"/>
      <dgm:spPr/>
    </dgm:pt>
    <dgm:pt modelId="{96AEA734-2F5A-9E4D-9462-76C455D3A1C6}" type="pres">
      <dgm:prSet presAssocID="{0DE4D62E-3F8F-BF45-9058-063E2733C989}" presName="node" presStyleLbl="node1" presStyleIdx="4" presStyleCnt="5" custRadScaleRad="187755" custRadScaleInc="-33423">
        <dgm:presLayoutVars>
          <dgm:bulletEnabled val="1"/>
        </dgm:presLayoutVars>
      </dgm:prSet>
      <dgm:spPr/>
    </dgm:pt>
    <dgm:pt modelId="{1B948880-EDC6-F24F-B3A8-57E9CA065F5F}" type="pres">
      <dgm:prSet presAssocID="{D0A88526-06A0-2647-89D6-C0025065EF89}" presName="sibTrans" presStyleLbl="sibTrans2D1" presStyleIdx="4" presStyleCnt="5"/>
      <dgm:spPr/>
    </dgm:pt>
    <dgm:pt modelId="{1648266F-3F38-C14E-9D2D-9A5D03E18550}" type="pres">
      <dgm:prSet presAssocID="{D0A88526-06A0-2647-89D6-C0025065EF89}" presName="connectorText" presStyleLbl="sibTrans2D1" presStyleIdx="4" presStyleCnt="5"/>
      <dgm:spPr/>
    </dgm:pt>
  </dgm:ptLst>
  <dgm:cxnLst>
    <dgm:cxn modelId="{5FF7F813-BC2B-5443-A899-DBF524E8B3C1}" srcId="{4AF91821-779B-2844-8C48-BABEFDB3ED54}" destId="{7F399BCE-D98E-E744-BE50-8A1279DA5A82}" srcOrd="3" destOrd="0" parTransId="{080F4208-6632-8C4F-91BF-3921D67C2EA4}" sibTransId="{FCDD0699-2F80-EA4B-BBCD-1B1158E6E896}"/>
    <dgm:cxn modelId="{1F293121-F6FE-7748-ACD6-6ADEC82687CB}" type="presOf" srcId="{4AF91821-779B-2844-8C48-BABEFDB3ED54}" destId="{22509B5D-8F21-DF4E-89E2-36C8EEB3EC90}" srcOrd="0" destOrd="0" presId="urn:microsoft.com/office/officeart/2005/8/layout/cycle2"/>
    <dgm:cxn modelId="{9082F62B-2468-334B-AC41-51A0F193C94B}" type="presOf" srcId="{0A8ED615-9952-7942-9057-251B041C9B44}" destId="{8200686D-47A9-2D40-BC57-A8DFAFD1BA12}" srcOrd="0" destOrd="0" presId="urn:microsoft.com/office/officeart/2005/8/layout/cycle2"/>
    <dgm:cxn modelId="{6648792E-F587-2542-A165-EDFB046BEFB3}" srcId="{4AF91821-779B-2844-8C48-BABEFDB3ED54}" destId="{0870FA1C-0D21-CD4B-8CE6-52512318C66C}" srcOrd="2" destOrd="0" parTransId="{0A15B20A-B055-C942-BA1F-A0C10673AAC7}" sibTransId="{0A8ED615-9952-7942-9057-251B041C9B44}"/>
    <dgm:cxn modelId="{9D4CF933-6B18-414B-8B0F-8277DFB05FCC}" type="presOf" srcId="{6C89AAE9-B21B-CF45-8EF1-78BFD01646F4}" destId="{E857BFA0-1D64-954A-BF05-DDD48A3AD1D4}" srcOrd="0" destOrd="0" presId="urn:microsoft.com/office/officeart/2005/8/layout/cycle2"/>
    <dgm:cxn modelId="{83325037-712F-F848-9BFE-10F9FE8CA162}" srcId="{4AF91821-779B-2844-8C48-BABEFDB3ED54}" destId="{6C89AAE9-B21B-CF45-8EF1-78BFD01646F4}" srcOrd="0" destOrd="0" parTransId="{9E4519A0-48D9-244C-BB37-C3C1D1BA0E95}" sibTransId="{F004998B-F2C9-5041-8DAF-15A4927A7DEF}"/>
    <dgm:cxn modelId="{E8F78F48-3D10-8048-8D1E-B198BE07E128}" type="presOf" srcId="{AFB4A709-DAF1-AC47-82A5-A3733C75A6CE}" destId="{19536CF0-AB70-8E4F-88DB-6C23FB6EE5DC}" srcOrd="1" destOrd="0" presId="urn:microsoft.com/office/officeart/2005/8/layout/cycle2"/>
    <dgm:cxn modelId="{4515766A-4A31-564F-A3C9-F0E9991D14E2}" type="presOf" srcId="{79916612-A72E-3848-85E7-E2EAE6E11F56}" destId="{739C2765-B239-A347-9FB2-1C86C03D88AC}" srcOrd="0" destOrd="0" presId="urn:microsoft.com/office/officeart/2005/8/layout/cycle2"/>
    <dgm:cxn modelId="{01749753-A619-194F-8AAC-01DD57A5745B}" type="presOf" srcId="{D0A88526-06A0-2647-89D6-C0025065EF89}" destId="{1B948880-EDC6-F24F-B3A8-57E9CA065F5F}" srcOrd="0" destOrd="0" presId="urn:microsoft.com/office/officeart/2005/8/layout/cycle2"/>
    <dgm:cxn modelId="{23B4E579-6DD0-ED4B-80E7-DEC07FA34622}" type="presOf" srcId="{0DE4D62E-3F8F-BF45-9058-063E2733C989}" destId="{96AEA734-2F5A-9E4D-9462-76C455D3A1C6}" srcOrd="0" destOrd="0" presId="urn:microsoft.com/office/officeart/2005/8/layout/cycle2"/>
    <dgm:cxn modelId="{EC04277C-59B9-C640-9DB4-FCE5321F21F6}" type="presOf" srcId="{0870FA1C-0D21-CD4B-8CE6-52512318C66C}" destId="{B3B487C6-E1EA-AB4B-8FB6-82B837D444D1}" srcOrd="0" destOrd="0" presId="urn:microsoft.com/office/officeart/2005/8/layout/cycle2"/>
    <dgm:cxn modelId="{F4A70B83-7379-8E49-85F2-7C5F9F484A73}" srcId="{4AF91821-779B-2844-8C48-BABEFDB3ED54}" destId="{0DE4D62E-3F8F-BF45-9058-063E2733C989}" srcOrd="4" destOrd="0" parTransId="{3EAA4256-E6A9-034C-926C-36B110504B5D}" sibTransId="{D0A88526-06A0-2647-89D6-C0025065EF89}"/>
    <dgm:cxn modelId="{83332B8F-B861-4B46-B3E3-2396FE8A9394}" type="presOf" srcId="{7F399BCE-D98E-E744-BE50-8A1279DA5A82}" destId="{EB9043EB-F8B1-DA4A-A7BF-6EDD5B1E6650}" srcOrd="0" destOrd="0" presId="urn:microsoft.com/office/officeart/2005/8/layout/cycle2"/>
    <dgm:cxn modelId="{9214B091-D71C-D641-AF49-65CDE676C9BB}" srcId="{4AF91821-779B-2844-8C48-BABEFDB3ED54}" destId="{79916612-A72E-3848-85E7-E2EAE6E11F56}" srcOrd="1" destOrd="0" parTransId="{1DF0F04C-51CA-1943-976A-4A013987CB9C}" sibTransId="{AFB4A709-DAF1-AC47-82A5-A3733C75A6CE}"/>
    <dgm:cxn modelId="{A1AD40A1-D985-844E-8533-FA8185ABE1E3}" type="presOf" srcId="{FCDD0699-2F80-EA4B-BBCD-1B1158E6E896}" destId="{3580ACC6-6BCF-9C46-B0BC-45E2AD9EDCA5}" srcOrd="0" destOrd="0" presId="urn:microsoft.com/office/officeart/2005/8/layout/cycle2"/>
    <dgm:cxn modelId="{56890BAD-9F3F-1F48-9A1D-E3B1F31EB0CC}" type="presOf" srcId="{F004998B-F2C9-5041-8DAF-15A4927A7DEF}" destId="{F229DFDF-3C59-214E-80A2-56E1BAF45CDC}" srcOrd="0" destOrd="0" presId="urn:microsoft.com/office/officeart/2005/8/layout/cycle2"/>
    <dgm:cxn modelId="{11512BB4-0144-514F-B068-63B1A9E6A155}" type="presOf" srcId="{F004998B-F2C9-5041-8DAF-15A4927A7DEF}" destId="{0B943811-BFF1-B041-A8FD-F2C0ACACFAA8}" srcOrd="1" destOrd="0" presId="urn:microsoft.com/office/officeart/2005/8/layout/cycle2"/>
    <dgm:cxn modelId="{CDF9C2C7-A4B7-FB46-86D6-ADE13CBA7EA4}" type="presOf" srcId="{D0A88526-06A0-2647-89D6-C0025065EF89}" destId="{1648266F-3F38-C14E-9D2D-9A5D03E18550}" srcOrd="1" destOrd="0" presId="urn:microsoft.com/office/officeart/2005/8/layout/cycle2"/>
    <dgm:cxn modelId="{97F934D9-9E8D-884C-943C-92BDA918A005}" type="presOf" srcId="{FCDD0699-2F80-EA4B-BBCD-1B1158E6E896}" destId="{87B5E38D-B459-3A49-BFBE-97FCE5C44C79}" srcOrd="1" destOrd="0" presId="urn:microsoft.com/office/officeart/2005/8/layout/cycle2"/>
    <dgm:cxn modelId="{0E03FBDB-07D3-B54A-8160-BF28F9A371F5}" type="presOf" srcId="{AFB4A709-DAF1-AC47-82A5-A3733C75A6CE}" destId="{FF5F40AD-FAAE-794D-B1EA-55921234FFCB}" srcOrd="0" destOrd="0" presId="urn:microsoft.com/office/officeart/2005/8/layout/cycle2"/>
    <dgm:cxn modelId="{0EE149E0-48C9-4448-9F6F-C7F4DCA8617C}" type="presOf" srcId="{0A8ED615-9952-7942-9057-251B041C9B44}" destId="{3196D8CC-C114-4F4B-8B52-DF820774B38C}" srcOrd="1" destOrd="0" presId="urn:microsoft.com/office/officeart/2005/8/layout/cycle2"/>
    <dgm:cxn modelId="{0A786270-310D-504E-9355-FD2B1921DEB0}" type="presParOf" srcId="{22509B5D-8F21-DF4E-89E2-36C8EEB3EC90}" destId="{E857BFA0-1D64-954A-BF05-DDD48A3AD1D4}" srcOrd="0" destOrd="0" presId="urn:microsoft.com/office/officeart/2005/8/layout/cycle2"/>
    <dgm:cxn modelId="{DB9E8225-825C-D34B-8CC1-931594174672}" type="presParOf" srcId="{22509B5D-8F21-DF4E-89E2-36C8EEB3EC90}" destId="{F229DFDF-3C59-214E-80A2-56E1BAF45CDC}" srcOrd="1" destOrd="0" presId="urn:microsoft.com/office/officeart/2005/8/layout/cycle2"/>
    <dgm:cxn modelId="{5AEF16BF-2DB0-2E4E-972B-B0F591037A47}" type="presParOf" srcId="{F229DFDF-3C59-214E-80A2-56E1BAF45CDC}" destId="{0B943811-BFF1-B041-A8FD-F2C0ACACFAA8}" srcOrd="0" destOrd="0" presId="urn:microsoft.com/office/officeart/2005/8/layout/cycle2"/>
    <dgm:cxn modelId="{8A753A39-7465-9B40-8CC1-5DA40F33E4FE}" type="presParOf" srcId="{22509B5D-8F21-DF4E-89E2-36C8EEB3EC90}" destId="{739C2765-B239-A347-9FB2-1C86C03D88AC}" srcOrd="2" destOrd="0" presId="urn:microsoft.com/office/officeart/2005/8/layout/cycle2"/>
    <dgm:cxn modelId="{6C82E319-647C-B940-9D3A-1139CA4908A1}" type="presParOf" srcId="{22509B5D-8F21-DF4E-89E2-36C8EEB3EC90}" destId="{FF5F40AD-FAAE-794D-B1EA-55921234FFCB}" srcOrd="3" destOrd="0" presId="urn:microsoft.com/office/officeart/2005/8/layout/cycle2"/>
    <dgm:cxn modelId="{89A4950B-D9D8-1045-9866-59ED60259E12}" type="presParOf" srcId="{FF5F40AD-FAAE-794D-B1EA-55921234FFCB}" destId="{19536CF0-AB70-8E4F-88DB-6C23FB6EE5DC}" srcOrd="0" destOrd="0" presId="urn:microsoft.com/office/officeart/2005/8/layout/cycle2"/>
    <dgm:cxn modelId="{C44B22E5-1F3B-B84D-8C04-B49BE44DF7A2}" type="presParOf" srcId="{22509B5D-8F21-DF4E-89E2-36C8EEB3EC90}" destId="{B3B487C6-E1EA-AB4B-8FB6-82B837D444D1}" srcOrd="4" destOrd="0" presId="urn:microsoft.com/office/officeart/2005/8/layout/cycle2"/>
    <dgm:cxn modelId="{212AD6F2-6F9E-624B-B24B-618DA1511F5D}" type="presParOf" srcId="{22509B5D-8F21-DF4E-89E2-36C8EEB3EC90}" destId="{8200686D-47A9-2D40-BC57-A8DFAFD1BA12}" srcOrd="5" destOrd="0" presId="urn:microsoft.com/office/officeart/2005/8/layout/cycle2"/>
    <dgm:cxn modelId="{EB15012A-0C68-324A-B9F6-FBA0DBEA8B9B}" type="presParOf" srcId="{8200686D-47A9-2D40-BC57-A8DFAFD1BA12}" destId="{3196D8CC-C114-4F4B-8B52-DF820774B38C}" srcOrd="0" destOrd="0" presId="urn:microsoft.com/office/officeart/2005/8/layout/cycle2"/>
    <dgm:cxn modelId="{087E75DC-48FA-3F46-80E1-FB93DAB888C3}" type="presParOf" srcId="{22509B5D-8F21-DF4E-89E2-36C8EEB3EC90}" destId="{EB9043EB-F8B1-DA4A-A7BF-6EDD5B1E6650}" srcOrd="6" destOrd="0" presId="urn:microsoft.com/office/officeart/2005/8/layout/cycle2"/>
    <dgm:cxn modelId="{6CDEA3A4-8434-7746-AC2C-26565D2A5618}" type="presParOf" srcId="{22509B5D-8F21-DF4E-89E2-36C8EEB3EC90}" destId="{3580ACC6-6BCF-9C46-B0BC-45E2AD9EDCA5}" srcOrd="7" destOrd="0" presId="urn:microsoft.com/office/officeart/2005/8/layout/cycle2"/>
    <dgm:cxn modelId="{14FE1F5E-B3A1-B340-A613-124FB7C00DDF}" type="presParOf" srcId="{3580ACC6-6BCF-9C46-B0BC-45E2AD9EDCA5}" destId="{87B5E38D-B459-3A49-BFBE-97FCE5C44C79}" srcOrd="0" destOrd="0" presId="urn:microsoft.com/office/officeart/2005/8/layout/cycle2"/>
    <dgm:cxn modelId="{B058FAD1-F210-C647-9F36-C4602CE12290}" type="presParOf" srcId="{22509B5D-8F21-DF4E-89E2-36C8EEB3EC90}" destId="{96AEA734-2F5A-9E4D-9462-76C455D3A1C6}" srcOrd="8" destOrd="0" presId="urn:microsoft.com/office/officeart/2005/8/layout/cycle2"/>
    <dgm:cxn modelId="{F3228A94-75EB-D847-97D8-4F7FF9580861}" type="presParOf" srcId="{22509B5D-8F21-DF4E-89E2-36C8EEB3EC90}" destId="{1B948880-EDC6-F24F-B3A8-57E9CA065F5F}" srcOrd="9" destOrd="0" presId="urn:microsoft.com/office/officeart/2005/8/layout/cycle2"/>
    <dgm:cxn modelId="{8A4138A9-E682-704E-B08B-F6388EF3979D}" type="presParOf" srcId="{1B948880-EDC6-F24F-B3A8-57E9CA065F5F}" destId="{1648266F-3F38-C14E-9D2D-9A5D03E1855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AF91821-779B-2844-8C48-BABEFDB3ED54}" type="doc">
      <dgm:prSet loTypeId="urn:microsoft.com/office/officeart/2005/8/layout/cycle2" loCatId="" qsTypeId="urn:microsoft.com/office/officeart/2005/8/quickstyle/simple1" qsCatId="simple" csTypeId="urn:microsoft.com/office/officeart/2005/8/colors/accent1_2" csCatId="accent1" phldr="1"/>
      <dgm:spPr/>
      <dgm:t>
        <a:bodyPr/>
        <a:lstStyle/>
        <a:p>
          <a:endParaRPr lang="en-US"/>
        </a:p>
      </dgm:t>
    </dgm:pt>
    <dgm:pt modelId="{6C89AAE9-B21B-CF45-8EF1-78BFD01646F4}">
      <dgm:prSet phldrT="[Text]"/>
      <dgm:spPr>
        <a:solidFill>
          <a:schemeClr val="accent1"/>
        </a:solidFill>
      </dgm:spPr>
      <dgm:t>
        <a:bodyPr/>
        <a:lstStyle/>
        <a:p>
          <a:r>
            <a:rPr lang="en-US">
              <a:solidFill>
                <a:schemeClr val="tx1"/>
              </a:solidFill>
              <a:latin typeface="+mn-lt"/>
              <a:cs typeface="Times New Roman" panose="02020603050405020304" pitchFamily="18" charset="0"/>
            </a:rPr>
            <a:t>Review data</a:t>
          </a:r>
        </a:p>
      </dgm:t>
      <dgm:extLst>
        <a:ext uri="{E40237B7-FDA0-4F09-8148-C483321AD2D9}">
          <dgm14:cNvPr xmlns:dgm14="http://schemas.microsoft.com/office/drawing/2010/diagram" id="0" name="" descr="&quot; &quot;"/>
        </a:ext>
      </dgm:extLst>
    </dgm:pt>
    <dgm:pt modelId="{9E4519A0-48D9-244C-BB37-C3C1D1BA0E95}" type="parTrans" cxnId="{83325037-712F-F848-9BFE-10F9FE8CA162}">
      <dgm:prSet/>
      <dgm:spPr/>
      <dgm:t>
        <a:bodyPr/>
        <a:lstStyle/>
        <a:p>
          <a:endParaRPr lang="en-US"/>
        </a:p>
      </dgm:t>
    </dgm:pt>
    <dgm:pt modelId="{F004998B-F2C9-5041-8DAF-15A4927A7DEF}" type="sibTrans" cxnId="{83325037-712F-F848-9BFE-10F9FE8CA162}">
      <dgm:prSet/>
      <dgm:spPr/>
      <dgm:t>
        <a:bodyPr/>
        <a:lstStyle/>
        <a:p>
          <a:endParaRPr lang="en-US"/>
        </a:p>
      </dgm:t>
      <dgm:extLst>
        <a:ext uri="{E40237B7-FDA0-4F09-8148-C483321AD2D9}">
          <dgm14:cNvPr xmlns:dgm14="http://schemas.microsoft.com/office/drawing/2010/diagram" id="0" name="" descr="&quot; &quot;"/>
        </a:ext>
      </dgm:extLst>
    </dgm:pt>
    <dgm:pt modelId="{79916612-A72E-3848-85E7-E2EAE6E11F56}">
      <dgm:prSet phldrT="[Text]"/>
      <dgm:spPr>
        <a:solidFill>
          <a:schemeClr val="bg2"/>
        </a:solidFill>
      </dgm:spPr>
      <dgm:t>
        <a:bodyPr/>
        <a:lstStyle/>
        <a:p>
          <a:r>
            <a:rPr lang="en-US">
              <a:solidFill>
                <a:schemeClr val="tx1"/>
              </a:solidFill>
              <a:latin typeface="+mn-lt"/>
              <a:cs typeface="Times New Roman" panose="02020603050405020304" pitchFamily="18" charset="0"/>
            </a:rPr>
            <a:t>Select priorities</a:t>
          </a:r>
        </a:p>
      </dgm:t>
      <dgm:extLst>
        <a:ext uri="{E40237B7-FDA0-4F09-8148-C483321AD2D9}">
          <dgm14:cNvPr xmlns:dgm14="http://schemas.microsoft.com/office/drawing/2010/diagram" id="0" name="" descr="Cycle diagram demonstrating the continuous improvement approach. Highlighting the second step, select priorities. "/>
        </a:ext>
      </dgm:extLst>
    </dgm:pt>
    <dgm:pt modelId="{1DF0F04C-51CA-1943-976A-4A013987CB9C}" type="parTrans" cxnId="{9214B091-D71C-D641-AF49-65CDE676C9BB}">
      <dgm:prSet/>
      <dgm:spPr/>
      <dgm:t>
        <a:bodyPr/>
        <a:lstStyle/>
        <a:p>
          <a:endParaRPr lang="en-US"/>
        </a:p>
      </dgm:t>
    </dgm:pt>
    <dgm:pt modelId="{AFB4A709-DAF1-AC47-82A5-A3733C75A6CE}" type="sibTrans" cxnId="{9214B091-D71C-D641-AF49-65CDE676C9BB}">
      <dgm:prSet/>
      <dgm:spPr/>
      <dgm:t>
        <a:bodyPr/>
        <a:lstStyle/>
        <a:p>
          <a:endParaRPr lang="en-US"/>
        </a:p>
      </dgm:t>
      <dgm:extLst>
        <a:ext uri="{E40237B7-FDA0-4F09-8148-C483321AD2D9}">
          <dgm14:cNvPr xmlns:dgm14="http://schemas.microsoft.com/office/drawing/2010/diagram" id="0" name="" descr="&quot; &quot;"/>
        </a:ext>
      </dgm:extLst>
    </dgm:pt>
    <dgm:pt modelId="{0870FA1C-0D21-CD4B-8CE6-52512318C66C}">
      <dgm:prSet phldrT="[Text]"/>
      <dgm:spPr/>
      <dgm:t>
        <a:bodyPr/>
        <a:lstStyle/>
        <a:p>
          <a:r>
            <a:rPr lang="en-US">
              <a:solidFill>
                <a:schemeClr val="tx1"/>
              </a:solidFill>
              <a:latin typeface="+mn-lt"/>
              <a:cs typeface="Times New Roman" panose="02020603050405020304" pitchFamily="18" charset="0"/>
            </a:rPr>
            <a:t>Develop a plan</a:t>
          </a:r>
        </a:p>
      </dgm:t>
      <dgm:extLst>
        <a:ext uri="{E40237B7-FDA0-4F09-8148-C483321AD2D9}">
          <dgm14:cNvPr xmlns:dgm14="http://schemas.microsoft.com/office/drawing/2010/diagram" id="0" name="" descr="&quot; &quot;"/>
        </a:ext>
      </dgm:extLst>
    </dgm:pt>
    <dgm:pt modelId="{0A15B20A-B055-C942-BA1F-A0C10673AAC7}" type="parTrans" cxnId="{6648792E-F587-2542-A165-EDFB046BEFB3}">
      <dgm:prSet/>
      <dgm:spPr/>
      <dgm:t>
        <a:bodyPr/>
        <a:lstStyle/>
        <a:p>
          <a:endParaRPr lang="en-US"/>
        </a:p>
      </dgm:t>
    </dgm:pt>
    <dgm:pt modelId="{0A8ED615-9952-7942-9057-251B041C9B44}" type="sibTrans" cxnId="{6648792E-F587-2542-A165-EDFB046BEFB3}">
      <dgm:prSet/>
      <dgm:spPr/>
      <dgm:t>
        <a:bodyPr/>
        <a:lstStyle/>
        <a:p>
          <a:endParaRPr lang="en-US"/>
        </a:p>
      </dgm:t>
      <dgm:extLst>
        <a:ext uri="{E40237B7-FDA0-4F09-8148-C483321AD2D9}">
          <dgm14:cNvPr xmlns:dgm14="http://schemas.microsoft.com/office/drawing/2010/diagram" id="0" name="" descr="&quot; &quot;"/>
        </a:ext>
      </dgm:extLst>
    </dgm:pt>
    <dgm:pt modelId="{7F399BCE-D98E-E744-BE50-8A1279DA5A82}">
      <dgm:prSet phldrT="[Text]"/>
      <dgm:spPr/>
      <dgm:t>
        <a:bodyPr/>
        <a:lstStyle/>
        <a:p>
          <a:r>
            <a:rPr lang="en-US">
              <a:solidFill>
                <a:schemeClr val="tx1"/>
              </a:solidFill>
              <a:latin typeface="+mn-lt"/>
              <a:cs typeface="Times New Roman" panose="02020603050405020304" pitchFamily="18" charset="0"/>
            </a:rPr>
            <a:t>Carry out plan</a:t>
          </a:r>
        </a:p>
      </dgm:t>
      <dgm:extLst>
        <a:ext uri="{E40237B7-FDA0-4F09-8148-C483321AD2D9}">
          <dgm14:cNvPr xmlns:dgm14="http://schemas.microsoft.com/office/drawing/2010/diagram" id="0" name="" descr="&quot; &quot;"/>
        </a:ext>
      </dgm:extLst>
    </dgm:pt>
    <dgm:pt modelId="{080F4208-6632-8C4F-91BF-3921D67C2EA4}" type="parTrans" cxnId="{5FF7F813-BC2B-5443-A899-DBF524E8B3C1}">
      <dgm:prSet/>
      <dgm:spPr/>
      <dgm:t>
        <a:bodyPr/>
        <a:lstStyle/>
        <a:p>
          <a:endParaRPr lang="en-US"/>
        </a:p>
      </dgm:t>
    </dgm:pt>
    <dgm:pt modelId="{FCDD0699-2F80-EA4B-BBCD-1B1158E6E896}" type="sibTrans" cxnId="{5FF7F813-BC2B-5443-A899-DBF524E8B3C1}">
      <dgm:prSet/>
      <dgm:spPr/>
      <dgm:t>
        <a:bodyPr/>
        <a:lstStyle/>
        <a:p>
          <a:endParaRPr lang="en-US"/>
        </a:p>
      </dgm:t>
      <dgm:extLst>
        <a:ext uri="{E40237B7-FDA0-4F09-8148-C483321AD2D9}">
          <dgm14:cNvPr xmlns:dgm14="http://schemas.microsoft.com/office/drawing/2010/diagram" id="0" name="" descr="&quot; &quot;"/>
        </a:ext>
      </dgm:extLst>
    </dgm:pt>
    <dgm:pt modelId="{0DE4D62E-3F8F-BF45-9058-063E2733C989}">
      <dgm:prSet phldrT="[Text]"/>
      <dgm:spPr/>
      <dgm:t>
        <a:bodyPr/>
        <a:lstStyle/>
        <a:p>
          <a:r>
            <a:rPr lang="en-US">
              <a:solidFill>
                <a:schemeClr val="tx1"/>
              </a:solidFill>
              <a:latin typeface="+mn-lt"/>
              <a:cs typeface="Times New Roman" panose="02020603050405020304" pitchFamily="18" charset="0"/>
            </a:rPr>
            <a:t>Gather data</a:t>
          </a:r>
        </a:p>
      </dgm:t>
      <dgm:extLst>
        <a:ext uri="{E40237B7-FDA0-4F09-8148-C483321AD2D9}">
          <dgm14:cNvPr xmlns:dgm14="http://schemas.microsoft.com/office/drawing/2010/diagram" id="0" name="" descr="&quot; &quot;"/>
        </a:ext>
      </dgm:extLst>
    </dgm:pt>
    <dgm:pt modelId="{3EAA4256-E6A9-034C-926C-36B110504B5D}" type="parTrans" cxnId="{F4A70B83-7379-8E49-85F2-7C5F9F484A73}">
      <dgm:prSet/>
      <dgm:spPr/>
      <dgm:t>
        <a:bodyPr/>
        <a:lstStyle/>
        <a:p>
          <a:endParaRPr lang="en-US"/>
        </a:p>
      </dgm:t>
    </dgm:pt>
    <dgm:pt modelId="{D0A88526-06A0-2647-89D6-C0025065EF89}" type="sibTrans" cxnId="{F4A70B83-7379-8E49-85F2-7C5F9F484A73}">
      <dgm:prSet/>
      <dgm:spPr/>
      <dgm:t>
        <a:bodyPr/>
        <a:lstStyle/>
        <a:p>
          <a:endParaRPr lang="en-US"/>
        </a:p>
      </dgm:t>
      <dgm:extLst>
        <a:ext uri="{E40237B7-FDA0-4F09-8148-C483321AD2D9}">
          <dgm14:cNvPr xmlns:dgm14="http://schemas.microsoft.com/office/drawing/2010/diagram" id="0" name="" descr="&quot; &quot;"/>
        </a:ext>
      </dgm:extLst>
    </dgm:pt>
    <dgm:pt modelId="{22509B5D-8F21-DF4E-89E2-36C8EEB3EC90}" type="pres">
      <dgm:prSet presAssocID="{4AF91821-779B-2844-8C48-BABEFDB3ED54}" presName="cycle" presStyleCnt="0">
        <dgm:presLayoutVars>
          <dgm:dir/>
          <dgm:resizeHandles val="exact"/>
        </dgm:presLayoutVars>
      </dgm:prSet>
      <dgm:spPr/>
    </dgm:pt>
    <dgm:pt modelId="{E857BFA0-1D64-954A-BF05-DDD48A3AD1D4}" type="pres">
      <dgm:prSet presAssocID="{6C89AAE9-B21B-CF45-8EF1-78BFD01646F4}" presName="node" presStyleLbl="node1" presStyleIdx="0" presStyleCnt="5" custRadScaleRad="64491" custRadScaleInc="-29587">
        <dgm:presLayoutVars>
          <dgm:bulletEnabled val="1"/>
        </dgm:presLayoutVars>
      </dgm:prSet>
      <dgm:spPr/>
    </dgm:pt>
    <dgm:pt modelId="{F229DFDF-3C59-214E-80A2-56E1BAF45CDC}" type="pres">
      <dgm:prSet presAssocID="{F004998B-F2C9-5041-8DAF-15A4927A7DEF}" presName="sibTrans" presStyleLbl="sibTrans2D1" presStyleIdx="0" presStyleCnt="5"/>
      <dgm:spPr/>
    </dgm:pt>
    <dgm:pt modelId="{0B943811-BFF1-B041-A8FD-F2C0ACACFAA8}" type="pres">
      <dgm:prSet presAssocID="{F004998B-F2C9-5041-8DAF-15A4927A7DEF}" presName="connectorText" presStyleLbl="sibTrans2D1" presStyleIdx="0" presStyleCnt="5"/>
      <dgm:spPr/>
    </dgm:pt>
    <dgm:pt modelId="{739C2765-B239-A347-9FB2-1C86C03D88AC}" type="pres">
      <dgm:prSet presAssocID="{79916612-A72E-3848-85E7-E2EAE6E11F56}" presName="node" presStyleLbl="node1" presStyleIdx="1" presStyleCnt="5" custRadScaleRad="142264" custRadScaleInc="30006">
        <dgm:presLayoutVars>
          <dgm:bulletEnabled val="1"/>
        </dgm:presLayoutVars>
      </dgm:prSet>
      <dgm:spPr/>
    </dgm:pt>
    <dgm:pt modelId="{FF5F40AD-FAAE-794D-B1EA-55921234FFCB}" type="pres">
      <dgm:prSet presAssocID="{AFB4A709-DAF1-AC47-82A5-A3733C75A6CE}" presName="sibTrans" presStyleLbl="sibTrans2D1" presStyleIdx="1" presStyleCnt="5"/>
      <dgm:spPr/>
    </dgm:pt>
    <dgm:pt modelId="{19536CF0-AB70-8E4F-88DB-6C23FB6EE5DC}" type="pres">
      <dgm:prSet presAssocID="{AFB4A709-DAF1-AC47-82A5-A3733C75A6CE}" presName="connectorText" presStyleLbl="sibTrans2D1" presStyleIdx="1" presStyleCnt="5"/>
      <dgm:spPr/>
    </dgm:pt>
    <dgm:pt modelId="{B3B487C6-E1EA-AB4B-8FB6-82B837D444D1}" type="pres">
      <dgm:prSet presAssocID="{0870FA1C-0D21-CD4B-8CE6-52512318C66C}" presName="node" presStyleLbl="node1" presStyleIdx="2" presStyleCnt="5" custRadScaleRad="111822" custRadScaleInc="-19525">
        <dgm:presLayoutVars>
          <dgm:bulletEnabled val="1"/>
        </dgm:presLayoutVars>
      </dgm:prSet>
      <dgm:spPr/>
    </dgm:pt>
    <dgm:pt modelId="{8200686D-47A9-2D40-BC57-A8DFAFD1BA12}" type="pres">
      <dgm:prSet presAssocID="{0A8ED615-9952-7942-9057-251B041C9B44}" presName="sibTrans" presStyleLbl="sibTrans2D1" presStyleIdx="2" presStyleCnt="5"/>
      <dgm:spPr/>
    </dgm:pt>
    <dgm:pt modelId="{3196D8CC-C114-4F4B-8B52-DF820774B38C}" type="pres">
      <dgm:prSet presAssocID="{0A8ED615-9952-7942-9057-251B041C9B44}" presName="connectorText" presStyleLbl="sibTrans2D1" presStyleIdx="2" presStyleCnt="5"/>
      <dgm:spPr/>
    </dgm:pt>
    <dgm:pt modelId="{EB9043EB-F8B1-DA4A-A7BF-6EDD5B1E6650}" type="pres">
      <dgm:prSet presAssocID="{7F399BCE-D98E-E744-BE50-8A1279DA5A82}" presName="node" presStyleLbl="node1" presStyleIdx="3" presStyleCnt="5" custRadScaleRad="114409" custRadScaleInc="26642">
        <dgm:presLayoutVars>
          <dgm:bulletEnabled val="1"/>
        </dgm:presLayoutVars>
      </dgm:prSet>
      <dgm:spPr/>
    </dgm:pt>
    <dgm:pt modelId="{3580ACC6-6BCF-9C46-B0BC-45E2AD9EDCA5}" type="pres">
      <dgm:prSet presAssocID="{FCDD0699-2F80-EA4B-BBCD-1B1158E6E896}" presName="sibTrans" presStyleLbl="sibTrans2D1" presStyleIdx="3" presStyleCnt="5"/>
      <dgm:spPr/>
    </dgm:pt>
    <dgm:pt modelId="{87B5E38D-B459-3A49-BFBE-97FCE5C44C79}" type="pres">
      <dgm:prSet presAssocID="{FCDD0699-2F80-EA4B-BBCD-1B1158E6E896}" presName="connectorText" presStyleLbl="sibTrans2D1" presStyleIdx="3" presStyleCnt="5"/>
      <dgm:spPr/>
    </dgm:pt>
    <dgm:pt modelId="{96AEA734-2F5A-9E4D-9462-76C455D3A1C6}" type="pres">
      <dgm:prSet presAssocID="{0DE4D62E-3F8F-BF45-9058-063E2733C989}" presName="node" presStyleLbl="node1" presStyleIdx="4" presStyleCnt="5" custRadScaleRad="187755" custRadScaleInc="-33423">
        <dgm:presLayoutVars>
          <dgm:bulletEnabled val="1"/>
        </dgm:presLayoutVars>
      </dgm:prSet>
      <dgm:spPr/>
    </dgm:pt>
    <dgm:pt modelId="{1B948880-EDC6-F24F-B3A8-57E9CA065F5F}" type="pres">
      <dgm:prSet presAssocID="{D0A88526-06A0-2647-89D6-C0025065EF89}" presName="sibTrans" presStyleLbl="sibTrans2D1" presStyleIdx="4" presStyleCnt="5"/>
      <dgm:spPr/>
    </dgm:pt>
    <dgm:pt modelId="{1648266F-3F38-C14E-9D2D-9A5D03E18550}" type="pres">
      <dgm:prSet presAssocID="{D0A88526-06A0-2647-89D6-C0025065EF89}" presName="connectorText" presStyleLbl="sibTrans2D1" presStyleIdx="4" presStyleCnt="5"/>
      <dgm:spPr/>
    </dgm:pt>
  </dgm:ptLst>
  <dgm:cxnLst>
    <dgm:cxn modelId="{5FF7F813-BC2B-5443-A899-DBF524E8B3C1}" srcId="{4AF91821-779B-2844-8C48-BABEFDB3ED54}" destId="{7F399BCE-D98E-E744-BE50-8A1279DA5A82}" srcOrd="3" destOrd="0" parTransId="{080F4208-6632-8C4F-91BF-3921D67C2EA4}" sibTransId="{FCDD0699-2F80-EA4B-BBCD-1B1158E6E896}"/>
    <dgm:cxn modelId="{1F293121-F6FE-7748-ACD6-6ADEC82687CB}" type="presOf" srcId="{4AF91821-779B-2844-8C48-BABEFDB3ED54}" destId="{22509B5D-8F21-DF4E-89E2-36C8EEB3EC90}" srcOrd="0" destOrd="0" presId="urn:microsoft.com/office/officeart/2005/8/layout/cycle2"/>
    <dgm:cxn modelId="{9082F62B-2468-334B-AC41-51A0F193C94B}" type="presOf" srcId="{0A8ED615-9952-7942-9057-251B041C9B44}" destId="{8200686D-47A9-2D40-BC57-A8DFAFD1BA12}" srcOrd="0" destOrd="0" presId="urn:microsoft.com/office/officeart/2005/8/layout/cycle2"/>
    <dgm:cxn modelId="{6648792E-F587-2542-A165-EDFB046BEFB3}" srcId="{4AF91821-779B-2844-8C48-BABEFDB3ED54}" destId="{0870FA1C-0D21-CD4B-8CE6-52512318C66C}" srcOrd="2" destOrd="0" parTransId="{0A15B20A-B055-C942-BA1F-A0C10673AAC7}" sibTransId="{0A8ED615-9952-7942-9057-251B041C9B44}"/>
    <dgm:cxn modelId="{9D4CF933-6B18-414B-8B0F-8277DFB05FCC}" type="presOf" srcId="{6C89AAE9-B21B-CF45-8EF1-78BFD01646F4}" destId="{E857BFA0-1D64-954A-BF05-DDD48A3AD1D4}" srcOrd="0" destOrd="0" presId="urn:microsoft.com/office/officeart/2005/8/layout/cycle2"/>
    <dgm:cxn modelId="{83325037-712F-F848-9BFE-10F9FE8CA162}" srcId="{4AF91821-779B-2844-8C48-BABEFDB3ED54}" destId="{6C89AAE9-B21B-CF45-8EF1-78BFD01646F4}" srcOrd="0" destOrd="0" parTransId="{9E4519A0-48D9-244C-BB37-C3C1D1BA0E95}" sibTransId="{F004998B-F2C9-5041-8DAF-15A4927A7DEF}"/>
    <dgm:cxn modelId="{E8F78F48-3D10-8048-8D1E-B198BE07E128}" type="presOf" srcId="{AFB4A709-DAF1-AC47-82A5-A3733C75A6CE}" destId="{19536CF0-AB70-8E4F-88DB-6C23FB6EE5DC}" srcOrd="1" destOrd="0" presId="urn:microsoft.com/office/officeart/2005/8/layout/cycle2"/>
    <dgm:cxn modelId="{4515766A-4A31-564F-A3C9-F0E9991D14E2}" type="presOf" srcId="{79916612-A72E-3848-85E7-E2EAE6E11F56}" destId="{739C2765-B239-A347-9FB2-1C86C03D88AC}" srcOrd="0" destOrd="0" presId="urn:microsoft.com/office/officeart/2005/8/layout/cycle2"/>
    <dgm:cxn modelId="{01749753-A619-194F-8AAC-01DD57A5745B}" type="presOf" srcId="{D0A88526-06A0-2647-89D6-C0025065EF89}" destId="{1B948880-EDC6-F24F-B3A8-57E9CA065F5F}" srcOrd="0" destOrd="0" presId="urn:microsoft.com/office/officeart/2005/8/layout/cycle2"/>
    <dgm:cxn modelId="{23B4E579-6DD0-ED4B-80E7-DEC07FA34622}" type="presOf" srcId="{0DE4D62E-3F8F-BF45-9058-063E2733C989}" destId="{96AEA734-2F5A-9E4D-9462-76C455D3A1C6}" srcOrd="0" destOrd="0" presId="urn:microsoft.com/office/officeart/2005/8/layout/cycle2"/>
    <dgm:cxn modelId="{EC04277C-59B9-C640-9DB4-FCE5321F21F6}" type="presOf" srcId="{0870FA1C-0D21-CD4B-8CE6-52512318C66C}" destId="{B3B487C6-E1EA-AB4B-8FB6-82B837D444D1}" srcOrd="0" destOrd="0" presId="urn:microsoft.com/office/officeart/2005/8/layout/cycle2"/>
    <dgm:cxn modelId="{F4A70B83-7379-8E49-85F2-7C5F9F484A73}" srcId="{4AF91821-779B-2844-8C48-BABEFDB3ED54}" destId="{0DE4D62E-3F8F-BF45-9058-063E2733C989}" srcOrd="4" destOrd="0" parTransId="{3EAA4256-E6A9-034C-926C-36B110504B5D}" sibTransId="{D0A88526-06A0-2647-89D6-C0025065EF89}"/>
    <dgm:cxn modelId="{83332B8F-B861-4B46-B3E3-2396FE8A9394}" type="presOf" srcId="{7F399BCE-D98E-E744-BE50-8A1279DA5A82}" destId="{EB9043EB-F8B1-DA4A-A7BF-6EDD5B1E6650}" srcOrd="0" destOrd="0" presId="urn:microsoft.com/office/officeart/2005/8/layout/cycle2"/>
    <dgm:cxn modelId="{9214B091-D71C-D641-AF49-65CDE676C9BB}" srcId="{4AF91821-779B-2844-8C48-BABEFDB3ED54}" destId="{79916612-A72E-3848-85E7-E2EAE6E11F56}" srcOrd="1" destOrd="0" parTransId="{1DF0F04C-51CA-1943-976A-4A013987CB9C}" sibTransId="{AFB4A709-DAF1-AC47-82A5-A3733C75A6CE}"/>
    <dgm:cxn modelId="{A1AD40A1-D985-844E-8533-FA8185ABE1E3}" type="presOf" srcId="{FCDD0699-2F80-EA4B-BBCD-1B1158E6E896}" destId="{3580ACC6-6BCF-9C46-B0BC-45E2AD9EDCA5}" srcOrd="0" destOrd="0" presId="urn:microsoft.com/office/officeart/2005/8/layout/cycle2"/>
    <dgm:cxn modelId="{56890BAD-9F3F-1F48-9A1D-E3B1F31EB0CC}" type="presOf" srcId="{F004998B-F2C9-5041-8DAF-15A4927A7DEF}" destId="{F229DFDF-3C59-214E-80A2-56E1BAF45CDC}" srcOrd="0" destOrd="0" presId="urn:microsoft.com/office/officeart/2005/8/layout/cycle2"/>
    <dgm:cxn modelId="{11512BB4-0144-514F-B068-63B1A9E6A155}" type="presOf" srcId="{F004998B-F2C9-5041-8DAF-15A4927A7DEF}" destId="{0B943811-BFF1-B041-A8FD-F2C0ACACFAA8}" srcOrd="1" destOrd="0" presId="urn:microsoft.com/office/officeart/2005/8/layout/cycle2"/>
    <dgm:cxn modelId="{CDF9C2C7-A4B7-FB46-86D6-ADE13CBA7EA4}" type="presOf" srcId="{D0A88526-06A0-2647-89D6-C0025065EF89}" destId="{1648266F-3F38-C14E-9D2D-9A5D03E18550}" srcOrd="1" destOrd="0" presId="urn:microsoft.com/office/officeart/2005/8/layout/cycle2"/>
    <dgm:cxn modelId="{97F934D9-9E8D-884C-943C-92BDA918A005}" type="presOf" srcId="{FCDD0699-2F80-EA4B-BBCD-1B1158E6E896}" destId="{87B5E38D-B459-3A49-BFBE-97FCE5C44C79}" srcOrd="1" destOrd="0" presId="urn:microsoft.com/office/officeart/2005/8/layout/cycle2"/>
    <dgm:cxn modelId="{0E03FBDB-07D3-B54A-8160-BF28F9A371F5}" type="presOf" srcId="{AFB4A709-DAF1-AC47-82A5-A3733C75A6CE}" destId="{FF5F40AD-FAAE-794D-B1EA-55921234FFCB}" srcOrd="0" destOrd="0" presId="urn:microsoft.com/office/officeart/2005/8/layout/cycle2"/>
    <dgm:cxn modelId="{0EE149E0-48C9-4448-9F6F-C7F4DCA8617C}" type="presOf" srcId="{0A8ED615-9952-7942-9057-251B041C9B44}" destId="{3196D8CC-C114-4F4B-8B52-DF820774B38C}" srcOrd="1" destOrd="0" presId="urn:microsoft.com/office/officeart/2005/8/layout/cycle2"/>
    <dgm:cxn modelId="{0A786270-310D-504E-9355-FD2B1921DEB0}" type="presParOf" srcId="{22509B5D-8F21-DF4E-89E2-36C8EEB3EC90}" destId="{E857BFA0-1D64-954A-BF05-DDD48A3AD1D4}" srcOrd="0" destOrd="0" presId="urn:microsoft.com/office/officeart/2005/8/layout/cycle2"/>
    <dgm:cxn modelId="{DB9E8225-825C-D34B-8CC1-931594174672}" type="presParOf" srcId="{22509B5D-8F21-DF4E-89E2-36C8EEB3EC90}" destId="{F229DFDF-3C59-214E-80A2-56E1BAF45CDC}" srcOrd="1" destOrd="0" presId="urn:microsoft.com/office/officeart/2005/8/layout/cycle2"/>
    <dgm:cxn modelId="{5AEF16BF-2DB0-2E4E-972B-B0F591037A47}" type="presParOf" srcId="{F229DFDF-3C59-214E-80A2-56E1BAF45CDC}" destId="{0B943811-BFF1-B041-A8FD-F2C0ACACFAA8}" srcOrd="0" destOrd="0" presId="urn:microsoft.com/office/officeart/2005/8/layout/cycle2"/>
    <dgm:cxn modelId="{8A753A39-7465-9B40-8CC1-5DA40F33E4FE}" type="presParOf" srcId="{22509B5D-8F21-DF4E-89E2-36C8EEB3EC90}" destId="{739C2765-B239-A347-9FB2-1C86C03D88AC}" srcOrd="2" destOrd="0" presId="urn:microsoft.com/office/officeart/2005/8/layout/cycle2"/>
    <dgm:cxn modelId="{6C82E319-647C-B940-9D3A-1139CA4908A1}" type="presParOf" srcId="{22509B5D-8F21-DF4E-89E2-36C8EEB3EC90}" destId="{FF5F40AD-FAAE-794D-B1EA-55921234FFCB}" srcOrd="3" destOrd="0" presId="urn:microsoft.com/office/officeart/2005/8/layout/cycle2"/>
    <dgm:cxn modelId="{89A4950B-D9D8-1045-9866-59ED60259E12}" type="presParOf" srcId="{FF5F40AD-FAAE-794D-B1EA-55921234FFCB}" destId="{19536CF0-AB70-8E4F-88DB-6C23FB6EE5DC}" srcOrd="0" destOrd="0" presId="urn:microsoft.com/office/officeart/2005/8/layout/cycle2"/>
    <dgm:cxn modelId="{C44B22E5-1F3B-B84D-8C04-B49BE44DF7A2}" type="presParOf" srcId="{22509B5D-8F21-DF4E-89E2-36C8EEB3EC90}" destId="{B3B487C6-E1EA-AB4B-8FB6-82B837D444D1}" srcOrd="4" destOrd="0" presId="urn:microsoft.com/office/officeart/2005/8/layout/cycle2"/>
    <dgm:cxn modelId="{212AD6F2-6F9E-624B-B24B-618DA1511F5D}" type="presParOf" srcId="{22509B5D-8F21-DF4E-89E2-36C8EEB3EC90}" destId="{8200686D-47A9-2D40-BC57-A8DFAFD1BA12}" srcOrd="5" destOrd="0" presId="urn:microsoft.com/office/officeart/2005/8/layout/cycle2"/>
    <dgm:cxn modelId="{EB15012A-0C68-324A-B9F6-FBA0DBEA8B9B}" type="presParOf" srcId="{8200686D-47A9-2D40-BC57-A8DFAFD1BA12}" destId="{3196D8CC-C114-4F4B-8B52-DF820774B38C}" srcOrd="0" destOrd="0" presId="urn:microsoft.com/office/officeart/2005/8/layout/cycle2"/>
    <dgm:cxn modelId="{087E75DC-48FA-3F46-80E1-FB93DAB888C3}" type="presParOf" srcId="{22509B5D-8F21-DF4E-89E2-36C8EEB3EC90}" destId="{EB9043EB-F8B1-DA4A-A7BF-6EDD5B1E6650}" srcOrd="6" destOrd="0" presId="urn:microsoft.com/office/officeart/2005/8/layout/cycle2"/>
    <dgm:cxn modelId="{6CDEA3A4-8434-7746-AC2C-26565D2A5618}" type="presParOf" srcId="{22509B5D-8F21-DF4E-89E2-36C8EEB3EC90}" destId="{3580ACC6-6BCF-9C46-B0BC-45E2AD9EDCA5}" srcOrd="7" destOrd="0" presId="urn:microsoft.com/office/officeart/2005/8/layout/cycle2"/>
    <dgm:cxn modelId="{14FE1F5E-B3A1-B340-A613-124FB7C00DDF}" type="presParOf" srcId="{3580ACC6-6BCF-9C46-B0BC-45E2AD9EDCA5}" destId="{87B5E38D-B459-3A49-BFBE-97FCE5C44C79}" srcOrd="0" destOrd="0" presId="urn:microsoft.com/office/officeart/2005/8/layout/cycle2"/>
    <dgm:cxn modelId="{B058FAD1-F210-C647-9F36-C4602CE12290}" type="presParOf" srcId="{22509B5D-8F21-DF4E-89E2-36C8EEB3EC90}" destId="{96AEA734-2F5A-9E4D-9462-76C455D3A1C6}" srcOrd="8" destOrd="0" presId="urn:microsoft.com/office/officeart/2005/8/layout/cycle2"/>
    <dgm:cxn modelId="{F3228A94-75EB-D847-97D8-4F7FF9580861}" type="presParOf" srcId="{22509B5D-8F21-DF4E-89E2-36C8EEB3EC90}" destId="{1B948880-EDC6-F24F-B3A8-57E9CA065F5F}" srcOrd="9" destOrd="0" presId="urn:microsoft.com/office/officeart/2005/8/layout/cycle2"/>
    <dgm:cxn modelId="{8A4138A9-E682-704E-B08B-F6388EF3979D}" type="presParOf" srcId="{1B948880-EDC6-F24F-B3A8-57E9CA065F5F}" destId="{1648266F-3F38-C14E-9D2D-9A5D03E1855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830636A-BF57-4B9E-9AE8-51CC30D852F0}" type="doc">
      <dgm:prSet loTypeId="urn:microsoft.com/office/officeart/2005/8/layout/venn1" loCatId="relationship" qsTypeId="urn:microsoft.com/office/officeart/2005/8/quickstyle/simple1" qsCatId="simple" csTypeId="urn:microsoft.com/office/officeart/2005/8/colors/accent1_2" csCatId="accent1" phldr="1"/>
      <dgm:spPr/>
    </dgm:pt>
    <dgm:pt modelId="{3431140F-D570-45B8-8BAF-37CFA6AE5AB9}">
      <dgm:prSet phldrT="[Text]" custT="1"/>
      <dgm:spPr>
        <a:solidFill>
          <a:schemeClr val="accent1">
            <a:lumMod val="20000"/>
            <a:lumOff val="80000"/>
          </a:schemeClr>
        </a:solidFill>
      </dgm:spPr>
      <dgm:t>
        <a:bodyPr/>
        <a:lstStyle/>
        <a:p>
          <a:r>
            <a:rPr lang="en-US" sz="3200" b="1">
              <a:solidFill>
                <a:schemeClr val="tx2"/>
              </a:solidFill>
              <a:latin typeface="+mj-lt"/>
            </a:rPr>
            <a:t>Student Outcomes</a:t>
          </a:r>
        </a:p>
      </dgm:t>
    </dgm:pt>
    <dgm:pt modelId="{F8368910-2B8B-4B4C-8A1B-DFCCDF9756FC}" type="parTrans" cxnId="{D7714FE0-7815-45F3-AB76-588DFCA2693F}">
      <dgm:prSet/>
      <dgm:spPr/>
      <dgm:t>
        <a:bodyPr/>
        <a:lstStyle/>
        <a:p>
          <a:endParaRPr lang="en-US"/>
        </a:p>
      </dgm:t>
    </dgm:pt>
    <dgm:pt modelId="{912E585C-3AD8-42BA-8054-F5C7B0310AF9}" type="sibTrans" cxnId="{D7714FE0-7815-45F3-AB76-588DFCA2693F}">
      <dgm:prSet/>
      <dgm:spPr/>
      <dgm:t>
        <a:bodyPr/>
        <a:lstStyle/>
        <a:p>
          <a:endParaRPr lang="en-US"/>
        </a:p>
      </dgm:t>
    </dgm:pt>
    <dgm:pt modelId="{2B824FE9-9ED0-40D6-8B87-6F4CEDB13F40}">
      <dgm:prSet phldrT="[Text]" custT="1"/>
      <dgm:spPr>
        <a:solidFill>
          <a:schemeClr val="accent5">
            <a:alpha val="50000"/>
          </a:schemeClr>
        </a:solidFill>
      </dgm:spPr>
      <dgm:t>
        <a:bodyPr/>
        <a:lstStyle/>
        <a:p>
          <a:r>
            <a:rPr lang="en-US" sz="3200" b="1">
              <a:solidFill>
                <a:schemeClr val="tx2"/>
              </a:solidFill>
              <a:latin typeface="+mj-lt"/>
            </a:rPr>
            <a:t>Implementation Conditions</a:t>
          </a:r>
        </a:p>
      </dgm:t>
      <dgm:extLst>
        <a:ext uri="{E40237B7-FDA0-4F09-8148-C483321AD2D9}">
          <dgm14:cNvPr xmlns:dgm14="http://schemas.microsoft.com/office/drawing/2010/diagram" id="0" name="" descr="Venn diagram showcasing three overlapping components, student characteristics, implementation conditions and student outcomes."/>
        </a:ext>
      </dgm:extLst>
    </dgm:pt>
    <dgm:pt modelId="{1E28BEF7-4F21-4293-8787-E1B847897430}" type="parTrans" cxnId="{0F581A24-20DE-4853-AF9B-6AC6DE73845F}">
      <dgm:prSet/>
      <dgm:spPr/>
      <dgm:t>
        <a:bodyPr/>
        <a:lstStyle/>
        <a:p>
          <a:endParaRPr lang="en-US"/>
        </a:p>
      </dgm:t>
    </dgm:pt>
    <dgm:pt modelId="{5769FCB1-7166-4E2B-8605-D9ADC492DB8B}" type="sibTrans" cxnId="{0F581A24-20DE-4853-AF9B-6AC6DE73845F}">
      <dgm:prSet/>
      <dgm:spPr/>
      <dgm:t>
        <a:bodyPr/>
        <a:lstStyle/>
        <a:p>
          <a:endParaRPr lang="en-US"/>
        </a:p>
      </dgm:t>
    </dgm:pt>
    <dgm:pt modelId="{0D1072CE-E9DC-47BB-813F-620C55C09C08}">
      <dgm:prSet phldrT="[Text]" custT="1"/>
      <dgm:spPr>
        <a:solidFill>
          <a:schemeClr val="accent1">
            <a:alpha val="50000"/>
          </a:schemeClr>
        </a:solidFill>
        <a:effectLst/>
      </dgm:spPr>
      <dgm:t>
        <a:bodyPr/>
        <a:lstStyle/>
        <a:p>
          <a:r>
            <a:rPr lang="en-US" sz="3200" b="1">
              <a:solidFill>
                <a:schemeClr val="tx2"/>
              </a:solidFill>
              <a:latin typeface="+mj-lt"/>
            </a:rPr>
            <a:t>Student Characteristics</a:t>
          </a:r>
        </a:p>
      </dgm:t>
    </dgm:pt>
    <dgm:pt modelId="{F87A3DF4-BC24-4F4A-92C4-46C3864D5228}" type="parTrans" cxnId="{F51439D5-2EF8-4558-9CAA-7970F1CA6F20}">
      <dgm:prSet/>
      <dgm:spPr/>
      <dgm:t>
        <a:bodyPr/>
        <a:lstStyle/>
        <a:p>
          <a:endParaRPr lang="en-US"/>
        </a:p>
      </dgm:t>
    </dgm:pt>
    <dgm:pt modelId="{26D1D63D-6983-4E26-8992-D1155E8603BE}" type="sibTrans" cxnId="{F51439D5-2EF8-4558-9CAA-7970F1CA6F20}">
      <dgm:prSet/>
      <dgm:spPr/>
      <dgm:t>
        <a:bodyPr/>
        <a:lstStyle/>
        <a:p>
          <a:endParaRPr lang="en-US"/>
        </a:p>
      </dgm:t>
    </dgm:pt>
    <dgm:pt modelId="{F8525736-6298-46DF-9463-1BFF99245BD4}" type="pres">
      <dgm:prSet presAssocID="{A830636A-BF57-4B9E-9AE8-51CC30D852F0}" presName="compositeShape" presStyleCnt="0">
        <dgm:presLayoutVars>
          <dgm:chMax val="7"/>
          <dgm:dir/>
          <dgm:resizeHandles val="exact"/>
        </dgm:presLayoutVars>
      </dgm:prSet>
      <dgm:spPr/>
    </dgm:pt>
    <dgm:pt modelId="{E5FFAA26-F71B-4E9A-9AF1-7B9ED397D227}" type="pres">
      <dgm:prSet presAssocID="{3431140F-D570-45B8-8BAF-37CFA6AE5AB9}" presName="circ1" presStyleLbl="vennNode1" presStyleIdx="0" presStyleCnt="3" custScaleX="73528" custScaleY="72948" custLinFactNeighborX="-6531" custLinFactNeighborY="18361"/>
      <dgm:spPr/>
    </dgm:pt>
    <dgm:pt modelId="{04187BDF-48EF-4D3B-AA45-6986CD782E07}" type="pres">
      <dgm:prSet presAssocID="{3431140F-D570-45B8-8BAF-37CFA6AE5AB9}" presName="circ1Tx" presStyleLbl="revTx" presStyleIdx="0" presStyleCnt="0">
        <dgm:presLayoutVars>
          <dgm:chMax val="0"/>
          <dgm:chPref val="0"/>
          <dgm:bulletEnabled val="1"/>
        </dgm:presLayoutVars>
      </dgm:prSet>
      <dgm:spPr/>
    </dgm:pt>
    <dgm:pt modelId="{D6F77891-6E12-46E6-8982-9EB837F1ABD6}" type="pres">
      <dgm:prSet presAssocID="{2B824FE9-9ED0-40D6-8B87-6F4CEDB13F40}" presName="circ2" presStyleLbl="vennNode1" presStyleIdx="1" presStyleCnt="3" custScaleX="72951" custScaleY="72115" custLinFactNeighborX="-10087" custLinFactNeighborY="224"/>
      <dgm:spPr/>
    </dgm:pt>
    <dgm:pt modelId="{06F33691-3794-49E4-B84E-82CDAEBD36C9}" type="pres">
      <dgm:prSet presAssocID="{2B824FE9-9ED0-40D6-8B87-6F4CEDB13F40}" presName="circ2Tx" presStyleLbl="revTx" presStyleIdx="0" presStyleCnt="0">
        <dgm:presLayoutVars>
          <dgm:chMax val="0"/>
          <dgm:chPref val="0"/>
          <dgm:bulletEnabled val="1"/>
        </dgm:presLayoutVars>
      </dgm:prSet>
      <dgm:spPr/>
    </dgm:pt>
    <dgm:pt modelId="{3B907C39-0E9C-4153-A763-3A3AFC3F7781}" type="pres">
      <dgm:prSet presAssocID="{0D1072CE-E9DC-47BB-813F-620C55C09C08}" presName="circ3" presStyleLbl="vennNode1" presStyleIdx="2" presStyleCnt="3" custScaleX="70927" custScaleY="72761" custLinFactNeighborX="6860" custLinFactNeighborY="-18"/>
      <dgm:spPr/>
    </dgm:pt>
    <dgm:pt modelId="{BD4A690B-25CF-4B95-9748-5FDCC6CD566C}" type="pres">
      <dgm:prSet presAssocID="{0D1072CE-E9DC-47BB-813F-620C55C09C08}" presName="circ3Tx" presStyleLbl="revTx" presStyleIdx="0" presStyleCnt="0">
        <dgm:presLayoutVars>
          <dgm:chMax val="0"/>
          <dgm:chPref val="0"/>
          <dgm:bulletEnabled val="1"/>
        </dgm:presLayoutVars>
      </dgm:prSet>
      <dgm:spPr/>
    </dgm:pt>
  </dgm:ptLst>
  <dgm:cxnLst>
    <dgm:cxn modelId="{0F581A24-20DE-4853-AF9B-6AC6DE73845F}" srcId="{A830636A-BF57-4B9E-9AE8-51CC30D852F0}" destId="{2B824FE9-9ED0-40D6-8B87-6F4CEDB13F40}" srcOrd="1" destOrd="0" parTransId="{1E28BEF7-4F21-4293-8787-E1B847897430}" sibTransId="{5769FCB1-7166-4E2B-8605-D9ADC492DB8B}"/>
    <dgm:cxn modelId="{BF2B4F3E-3D13-4772-8AC8-2A7BAFC0D585}" type="presOf" srcId="{0D1072CE-E9DC-47BB-813F-620C55C09C08}" destId="{3B907C39-0E9C-4153-A763-3A3AFC3F7781}" srcOrd="0" destOrd="0" presId="urn:microsoft.com/office/officeart/2005/8/layout/venn1"/>
    <dgm:cxn modelId="{80AEDBBA-5142-476B-B185-BEA7264796BD}" type="presOf" srcId="{3431140F-D570-45B8-8BAF-37CFA6AE5AB9}" destId="{04187BDF-48EF-4D3B-AA45-6986CD782E07}" srcOrd="1" destOrd="0" presId="urn:microsoft.com/office/officeart/2005/8/layout/venn1"/>
    <dgm:cxn modelId="{E9F8A3BC-BED9-4899-AE38-F3FEB3323C06}" type="presOf" srcId="{A830636A-BF57-4B9E-9AE8-51CC30D852F0}" destId="{F8525736-6298-46DF-9463-1BFF99245BD4}" srcOrd="0" destOrd="0" presId="urn:microsoft.com/office/officeart/2005/8/layout/venn1"/>
    <dgm:cxn modelId="{DD54C5BC-E8A9-451D-A3B7-0C8D178E9B56}" type="presOf" srcId="{2B824FE9-9ED0-40D6-8B87-6F4CEDB13F40}" destId="{D6F77891-6E12-46E6-8982-9EB837F1ABD6}" srcOrd="0" destOrd="0" presId="urn:microsoft.com/office/officeart/2005/8/layout/venn1"/>
    <dgm:cxn modelId="{F51439D5-2EF8-4558-9CAA-7970F1CA6F20}" srcId="{A830636A-BF57-4B9E-9AE8-51CC30D852F0}" destId="{0D1072CE-E9DC-47BB-813F-620C55C09C08}" srcOrd="2" destOrd="0" parTransId="{F87A3DF4-BC24-4F4A-92C4-46C3864D5228}" sibTransId="{26D1D63D-6983-4E26-8992-D1155E8603BE}"/>
    <dgm:cxn modelId="{D7714FE0-7815-45F3-AB76-588DFCA2693F}" srcId="{A830636A-BF57-4B9E-9AE8-51CC30D852F0}" destId="{3431140F-D570-45B8-8BAF-37CFA6AE5AB9}" srcOrd="0" destOrd="0" parTransId="{F8368910-2B8B-4B4C-8A1B-DFCCDF9756FC}" sibTransId="{912E585C-3AD8-42BA-8054-F5C7B0310AF9}"/>
    <dgm:cxn modelId="{138FA8EC-5B4A-4D57-904C-CCA405F087C0}" type="presOf" srcId="{0D1072CE-E9DC-47BB-813F-620C55C09C08}" destId="{BD4A690B-25CF-4B95-9748-5FDCC6CD566C}" srcOrd="1" destOrd="0" presId="urn:microsoft.com/office/officeart/2005/8/layout/venn1"/>
    <dgm:cxn modelId="{FAD2DCED-4FB2-43DE-B035-AEBC3192D6A1}" type="presOf" srcId="{3431140F-D570-45B8-8BAF-37CFA6AE5AB9}" destId="{E5FFAA26-F71B-4E9A-9AF1-7B9ED397D227}" srcOrd="0" destOrd="0" presId="urn:microsoft.com/office/officeart/2005/8/layout/venn1"/>
    <dgm:cxn modelId="{FCB742F0-CB81-4D64-B1B9-88811CE06A84}" type="presOf" srcId="{2B824FE9-9ED0-40D6-8B87-6F4CEDB13F40}" destId="{06F33691-3794-49E4-B84E-82CDAEBD36C9}" srcOrd="1" destOrd="0" presId="urn:microsoft.com/office/officeart/2005/8/layout/venn1"/>
    <dgm:cxn modelId="{E66B253F-530E-4C2F-94A3-711D012AB3D7}" type="presParOf" srcId="{F8525736-6298-46DF-9463-1BFF99245BD4}" destId="{E5FFAA26-F71B-4E9A-9AF1-7B9ED397D227}" srcOrd="0" destOrd="0" presId="urn:microsoft.com/office/officeart/2005/8/layout/venn1"/>
    <dgm:cxn modelId="{4234B8BE-237A-4634-883F-B2FCCF11F468}" type="presParOf" srcId="{F8525736-6298-46DF-9463-1BFF99245BD4}" destId="{04187BDF-48EF-4D3B-AA45-6986CD782E07}" srcOrd="1" destOrd="0" presId="urn:microsoft.com/office/officeart/2005/8/layout/venn1"/>
    <dgm:cxn modelId="{66CB5AA3-7167-4F29-B087-3D2D8D15BE04}" type="presParOf" srcId="{F8525736-6298-46DF-9463-1BFF99245BD4}" destId="{D6F77891-6E12-46E6-8982-9EB837F1ABD6}" srcOrd="2" destOrd="0" presId="urn:microsoft.com/office/officeart/2005/8/layout/venn1"/>
    <dgm:cxn modelId="{A50A715C-530C-467C-A7B6-CC63D2E40C75}" type="presParOf" srcId="{F8525736-6298-46DF-9463-1BFF99245BD4}" destId="{06F33691-3794-49E4-B84E-82CDAEBD36C9}" srcOrd="3" destOrd="0" presId="urn:microsoft.com/office/officeart/2005/8/layout/venn1"/>
    <dgm:cxn modelId="{C6C32F44-9F9E-4F8B-BEC2-AF79F7954366}" type="presParOf" srcId="{F8525736-6298-46DF-9463-1BFF99245BD4}" destId="{3B907C39-0E9C-4153-A763-3A3AFC3F7781}" srcOrd="4" destOrd="0" presId="urn:microsoft.com/office/officeart/2005/8/layout/venn1"/>
    <dgm:cxn modelId="{D77B74A1-FDB9-4A31-AFA0-5B1E9B2AD0E6}" type="presParOf" srcId="{F8525736-6298-46DF-9463-1BFF99245BD4}" destId="{BD4A690B-25CF-4B95-9748-5FDCC6CD566C}"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A6440-F7D5-FD40-8EF4-FDAC1EA176B4}">
      <dsp:nvSpPr>
        <dsp:cNvPr id="0" name=""/>
        <dsp:cNvSpPr/>
      </dsp:nvSpPr>
      <dsp:spPr>
        <a:xfrm>
          <a:off x="3606340" y="3110111"/>
          <a:ext cx="2363563" cy="2363563"/>
        </a:xfrm>
        <a:prstGeom prst="ellipse">
          <a:avLst/>
        </a:prstGeom>
        <a:solidFill>
          <a:schemeClr val="accent1">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a:solidFill>
                <a:schemeClr val="tx1"/>
              </a:solidFill>
              <a:latin typeface="+mj-lt"/>
            </a:rPr>
            <a:t>Positive School Culture</a:t>
          </a:r>
        </a:p>
      </dsp:txBody>
      <dsp:txXfrm>
        <a:off x="3952476" y="3456247"/>
        <a:ext cx="1671291" cy="1671291"/>
      </dsp:txXfrm>
    </dsp:sp>
    <dsp:sp modelId="{DE88D78F-89F1-7545-BDF0-A341FDAB3810}">
      <dsp:nvSpPr>
        <dsp:cNvPr id="0" name=""/>
        <dsp:cNvSpPr/>
      </dsp:nvSpPr>
      <dsp:spPr>
        <a:xfrm rot="16200000">
          <a:off x="4504036" y="2803897"/>
          <a:ext cx="568172" cy="44256"/>
        </a:xfrm>
        <a:custGeom>
          <a:avLst/>
          <a:gdLst/>
          <a:ahLst/>
          <a:cxnLst/>
          <a:rect l="0" t="0" r="0" b="0"/>
          <a:pathLst>
            <a:path>
              <a:moveTo>
                <a:pt x="0" y="22128"/>
              </a:moveTo>
              <a:lnTo>
                <a:pt x="568172"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4773917" y="2811820"/>
        <a:ext cx="28408" cy="28408"/>
      </dsp:txXfrm>
    </dsp:sp>
    <dsp:sp modelId="{68556A4D-FB88-D740-AD21-1A087ADB559B}">
      <dsp:nvSpPr>
        <dsp:cNvPr id="0" name=""/>
        <dsp:cNvSpPr/>
      </dsp:nvSpPr>
      <dsp:spPr>
        <a:xfrm>
          <a:off x="3387427" y="-109813"/>
          <a:ext cx="2801389" cy="2651752"/>
        </a:xfrm>
        <a:prstGeom prst="ellipse">
          <a:avLst/>
        </a:prstGeom>
        <a:solidFill>
          <a:schemeClr val="bg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kern="1200">
              <a:solidFill>
                <a:schemeClr val="tx1"/>
              </a:solidFill>
              <a:latin typeface="+mj-lt"/>
            </a:rPr>
            <a:t>Student Engagement</a:t>
          </a:r>
        </a:p>
      </dsp:txBody>
      <dsp:txXfrm>
        <a:off x="3797681" y="278527"/>
        <a:ext cx="1980881" cy="1875072"/>
      </dsp:txXfrm>
    </dsp:sp>
    <dsp:sp modelId="{C8205EFD-10B6-7C40-ADE8-B099DA74D91B}">
      <dsp:nvSpPr>
        <dsp:cNvPr id="0" name=""/>
        <dsp:cNvSpPr/>
      </dsp:nvSpPr>
      <dsp:spPr>
        <a:xfrm rot="19800000">
          <a:off x="5775351" y="3543685"/>
          <a:ext cx="540754" cy="44256"/>
        </a:xfrm>
        <a:custGeom>
          <a:avLst/>
          <a:gdLst/>
          <a:ahLst/>
          <a:cxnLst/>
          <a:rect l="0" t="0" r="0" b="0"/>
          <a:pathLst>
            <a:path>
              <a:moveTo>
                <a:pt x="0" y="22128"/>
              </a:moveTo>
              <a:lnTo>
                <a:pt x="540754"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6032209" y="3552294"/>
        <a:ext cx="27037" cy="27037"/>
      </dsp:txXfrm>
    </dsp:sp>
    <dsp:sp modelId="{2596FC09-27BF-4F47-BF20-88C5EF5517E1}">
      <dsp:nvSpPr>
        <dsp:cNvPr id="0" name=""/>
        <dsp:cNvSpPr/>
      </dsp:nvSpPr>
      <dsp:spPr>
        <a:xfrm>
          <a:off x="6089050" y="1428101"/>
          <a:ext cx="2725637" cy="2651752"/>
        </a:xfrm>
        <a:prstGeom prst="ellipse">
          <a:avLst/>
        </a:prstGeom>
        <a:solidFill>
          <a:schemeClr val="accent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mj-lt"/>
            </a:rPr>
            <a:t>Collaboration</a:t>
          </a:r>
        </a:p>
      </dsp:txBody>
      <dsp:txXfrm>
        <a:off x="6488210" y="1816441"/>
        <a:ext cx="1927317" cy="1875072"/>
      </dsp:txXfrm>
    </dsp:sp>
    <dsp:sp modelId="{9D4DE09D-6B38-804E-AEA4-097566C0936F}">
      <dsp:nvSpPr>
        <dsp:cNvPr id="0" name=""/>
        <dsp:cNvSpPr/>
      </dsp:nvSpPr>
      <dsp:spPr>
        <a:xfrm rot="1800000">
          <a:off x="5773514" y="5002698"/>
          <a:ext cx="568172" cy="44256"/>
        </a:xfrm>
        <a:custGeom>
          <a:avLst/>
          <a:gdLst/>
          <a:ahLst/>
          <a:cxnLst/>
          <a:rect l="0" t="0" r="0" b="0"/>
          <a:pathLst>
            <a:path>
              <a:moveTo>
                <a:pt x="0" y="22128"/>
              </a:moveTo>
              <a:lnTo>
                <a:pt x="568172"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6043396" y="5010622"/>
        <a:ext cx="28408" cy="28408"/>
      </dsp:txXfrm>
    </dsp:sp>
    <dsp:sp modelId="{B72D2133-D092-DF43-8EB4-F8BE10853136}">
      <dsp:nvSpPr>
        <dsp:cNvPr id="0" name=""/>
        <dsp:cNvSpPr/>
      </dsp:nvSpPr>
      <dsp:spPr>
        <a:xfrm>
          <a:off x="6125993" y="4503931"/>
          <a:ext cx="2651752" cy="2651752"/>
        </a:xfrm>
        <a:prstGeom prst="ellipse">
          <a:avLst/>
        </a:prstGeom>
        <a:solidFill>
          <a:schemeClr val="accent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mj-lt"/>
            </a:rPr>
            <a:t>Goal Setting</a:t>
          </a:r>
        </a:p>
      </dsp:txBody>
      <dsp:txXfrm>
        <a:off x="6514333" y="4892271"/>
        <a:ext cx="1875072" cy="1875072"/>
      </dsp:txXfrm>
    </dsp:sp>
    <dsp:sp modelId="{CCC190A1-B2AA-9842-98F4-8746B1726483}">
      <dsp:nvSpPr>
        <dsp:cNvPr id="0" name=""/>
        <dsp:cNvSpPr/>
      </dsp:nvSpPr>
      <dsp:spPr>
        <a:xfrm rot="5400000">
          <a:off x="4504036" y="5735632"/>
          <a:ext cx="568172" cy="44256"/>
        </a:xfrm>
        <a:custGeom>
          <a:avLst/>
          <a:gdLst/>
          <a:ahLst/>
          <a:cxnLst/>
          <a:rect l="0" t="0" r="0" b="0"/>
          <a:pathLst>
            <a:path>
              <a:moveTo>
                <a:pt x="0" y="22128"/>
              </a:moveTo>
              <a:lnTo>
                <a:pt x="568172"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4773917" y="5743556"/>
        <a:ext cx="28408" cy="28408"/>
      </dsp:txXfrm>
    </dsp:sp>
    <dsp:sp modelId="{9A75B631-10F5-0347-97DF-BBEA0A5E6810}">
      <dsp:nvSpPr>
        <dsp:cNvPr id="0" name=""/>
        <dsp:cNvSpPr/>
      </dsp:nvSpPr>
      <dsp:spPr>
        <a:xfrm>
          <a:off x="3462245" y="6041847"/>
          <a:ext cx="2651752" cy="2651752"/>
        </a:xfrm>
        <a:prstGeom prst="ellipse">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mj-lt"/>
            </a:rPr>
            <a:t>Action Planning</a:t>
          </a:r>
        </a:p>
      </dsp:txBody>
      <dsp:txXfrm>
        <a:off x="3850585" y="6430187"/>
        <a:ext cx="1875072" cy="1875072"/>
      </dsp:txXfrm>
    </dsp:sp>
    <dsp:sp modelId="{587562A9-EFE9-9D41-B14B-68A66EA4FB00}">
      <dsp:nvSpPr>
        <dsp:cNvPr id="0" name=""/>
        <dsp:cNvSpPr/>
      </dsp:nvSpPr>
      <dsp:spPr>
        <a:xfrm rot="9000000">
          <a:off x="3234557" y="5002698"/>
          <a:ext cx="568172" cy="44256"/>
        </a:xfrm>
        <a:custGeom>
          <a:avLst/>
          <a:gdLst/>
          <a:ahLst/>
          <a:cxnLst/>
          <a:rect l="0" t="0" r="0" b="0"/>
          <a:pathLst>
            <a:path>
              <a:moveTo>
                <a:pt x="0" y="22128"/>
              </a:moveTo>
              <a:lnTo>
                <a:pt x="568172"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3504439" y="5010622"/>
        <a:ext cx="28408" cy="28408"/>
      </dsp:txXfrm>
    </dsp:sp>
    <dsp:sp modelId="{DFC41D33-6D93-3544-9BCE-132B15377A2B}">
      <dsp:nvSpPr>
        <dsp:cNvPr id="0" name=""/>
        <dsp:cNvSpPr/>
      </dsp:nvSpPr>
      <dsp:spPr>
        <a:xfrm>
          <a:off x="798498" y="4503931"/>
          <a:ext cx="2651752" cy="2651752"/>
        </a:xfrm>
        <a:prstGeom prst="ellipse">
          <a:avLst/>
        </a:prstGeom>
        <a:solidFill>
          <a:schemeClr val="accent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mj-lt"/>
            </a:rPr>
            <a:t>Attitude</a:t>
          </a:r>
        </a:p>
      </dsp:txBody>
      <dsp:txXfrm>
        <a:off x="1186838" y="4892271"/>
        <a:ext cx="1875072" cy="1875072"/>
      </dsp:txXfrm>
    </dsp:sp>
    <dsp:sp modelId="{D14C8917-A1C1-DA42-83CF-494B8FEC1A22}">
      <dsp:nvSpPr>
        <dsp:cNvPr id="0" name=""/>
        <dsp:cNvSpPr/>
      </dsp:nvSpPr>
      <dsp:spPr>
        <a:xfrm rot="12600000">
          <a:off x="3234557" y="3536831"/>
          <a:ext cx="568172" cy="44256"/>
        </a:xfrm>
        <a:custGeom>
          <a:avLst/>
          <a:gdLst/>
          <a:ahLst/>
          <a:cxnLst/>
          <a:rect l="0" t="0" r="0" b="0"/>
          <a:pathLst>
            <a:path>
              <a:moveTo>
                <a:pt x="0" y="22128"/>
              </a:moveTo>
              <a:lnTo>
                <a:pt x="568172" y="22128"/>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3504439" y="3544754"/>
        <a:ext cx="28408" cy="28408"/>
      </dsp:txXfrm>
    </dsp:sp>
    <dsp:sp modelId="{456BAAEF-E06E-FB42-8B07-02A2192A0C7A}">
      <dsp:nvSpPr>
        <dsp:cNvPr id="0" name=""/>
        <dsp:cNvSpPr/>
      </dsp:nvSpPr>
      <dsp:spPr>
        <a:xfrm>
          <a:off x="798498" y="1428101"/>
          <a:ext cx="2651752" cy="2651752"/>
        </a:xfrm>
        <a:prstGeom prst="ellipse">
          <a:avLst/>
        </a:prstGeom>
        <a:solidFill>
          <a:srgbClr val="3F9C7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mj-lt"/>
            </a:rPr>
            <a:t>Engaging Openness</a:t>
          </a:r>
        </a:p>
      </dsp:txBody>
      <dsp:txXfrm>
        <a:off x="1186838" y="1816441"/>
        <a:ext cx="1875072" cy="18750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A6440-F7D5-FD40-8EF4-FDAC1EA176B4}">
      <dsp:nvSpPr>
        <dsp:cNvPr id="0" name=""/>
        <dsp:cNvSpPr/>
      </dsp:nvSpPr>
      <dsp:spPr>
        <a:xfrm>
          <a:off x="5977742" y="3709981"/>
          <a:ext cx="2820999" cy="2820999"/>
        </a:xfrm>
        <a:prstGeom prst="ellipse">
          <a:avLst/>
        </a:prstGeom>
        <a:solidFill>
          <a:schemeClr val="accent1">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b="0" kern="1200">
              <a:solidFill>
                <a:schemeClr val="tx1"/>
              </a:solidFill>
              <a:latin typeface="+mj-lt"/>
            </a:rPr>
            <a:t>Positive School Culture</a:t>
          </a:r>
        </a:p>
      </dsp:txBody>
      <dsp:txXfrm>
        <a:off x="6390868" y="4123107"/>
        <a:ext cx="1994747" cy="1994747"/>
      </dsp:txXfrm>
    </dsp:sp>
    <dsp:sp modelId="{587562A9-EFE9-9D41-B14B-68A66EA4FB00}">
      <dsp:nvSpPr>
        <dsp:cNvPr id="0" name=""/>
        <dsp:cNvSpPr/>
      </dsp:nvSpPr>
      <dsp:spPr>
        <a:xfrm rot="16176591">
          <a:off x="7015052" y="3331542"/>
          <a:ext cx="722252" cy="34707"/>
        </a:xfrm>
        <a:custGeom>
          <a:avLst/>
          <a:gdLst/>
          <a:ahLst/>
          <a:cxnLst/>
          <a:rect l="0" t="0" r="0" b="0"/>
          <a:pathLst>
            <a:path>
              <a:moveTo>
                <a:pt x="0" y="17353"/>
              </a:moveTo>
              <a:lnTo>
                <a:pt x="722252" y="17353"/>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mj-lt"/>
          </a:endParaRPr>
        </a:p>
      </dsp:txBody>
      <dsp:txXfrm rot="10800000">
        <a:off x="7358122" y="3330839"/>
        <a:ext cx="36112" cy="36112"/>
      </dsp:txXfrm>
    </dsp:sp>
    <dsp:sp modelId="{DFC41D33-6D93-3544-9BCE-132B15377A2B}">
      <dsp:nvSpPr>
        <dsp:cNvPr id="0" name=""/>
        <dsp:cNvSpPr/>
      </dsp:nvSpPr>
      <dsp:spPr>
        <a:xfrm>
          <a:off x="5269173" y="619274"/>
          <a:ext cx="4192964" cy="2368511"/>
        </a:xfrm>
        <a:prstGeom prst="ellipse">
          <a:avLst/>
        </a:prstGeom>
        <a:solidFill>
          <a:schemeClr val="bg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ts val="0"/>
            </a:spcAft>
            <a:buNone/>
          </a:pPr>
          <a:r>
            <a:rPr lang="en-US" sz="3600" b="1" kern="1200">
              <a:solidFill>
                <a:schemeClr val="tx1"/>
              </a:solidFill>
              <a:latin typeface="+mj-lt"/>
            </a:rPr>
            <a:t>Attitude/ Openness</a:t>
          </a:r>
        </a:p>
      </dsp:txBody>
      <dsp:txXfrm>
        <a:off x="5883218" y="966134"/>
        <a:ext cx="2964874" cy="1674791"/>
      </dsp:txXfrm>
    </dsp:sp>
    <dsp:sp modelId="{9D4DE09D-6B38-804E-AEA4-097566C0936F}">
      <dsp:nvSpPr>
        <dsp:cNvPr id="0" name=""/>
        <dsp:cNvSpPr/>
      </dsp:nvSpPr>
      <dsp:spPr>
        <a:xfrm rot="14364">
          <a:off x="8798727" y="5110633"/>
          <a:ext cx="771863" cy="34707"/>
        </a:xfrm>
        <a:custGeom>
          <a:avLst/>
          <a:gdLst/>
          <a:ahLst/>
          <a:cxnLst/>
          <a:rect l="0" t="0" r="0" b="0"/>
          <a:pathLst>
            <a:path>
              <a:moveTo>
                <a:pt x="0" y="17353"/>
              </a:moveTo>
              <a:lnTo>
                <a:pt x="771863" y="17353"/>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mj-lt"/>
          </a:endParaRPr>
        </a:p>
      </dsp:txBody>
      <dsp:txXfrm>
        <a:off x="9165362" y="5108690"/>
        <a:ext cx="38593" cy="38593"/>
      </dsp:txXfrm>
    </dsp:sp>
    <dsp:sp modelId="{B72D2133-D092-DF43-8EB4-F8BE10853136}">
      <dsp:nvSpPr>
        <dsp:cNvPr id="0" name=""/>
        <dsp:cNvSpPr/>
      </dsp:nvSpPr>
      <dsp:spPr>
        <a:xfrm>
          <a:off x="9570529" y="3954098"/>
          <a:ext cx="4190454" cy="2368511"/>
        </a:xfrm>
        <a:prstGeom prst="ellipse">
          <a:avLst/>
        </a:prstGeom>
        <a:solidFill>
          <a:schemeClr val="accent3"/>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b="0" kern="1200">
              <a:solidFill>
                <a:schemeClr val="tx1"/>
              </a:solidFill>
              <a:latin typeface="+mj-lt"/>
            </a:rPr>
            <a:t>Goal-Setting/ </a:t>
          </a:r>
          <a:br>
            <a:rPr lang="en-US" sz="3600" b="0" kern="1200">
              <a:solidFill>
                <a:schemeClr val="tx1"/>
              </a:solidFill>
              <a:latin typeface="+mj-lt"/>
            </a:rPr>
          </a:br>
          <a:r>
            <a:rPr lang="en-US" sz="3600" b="0" kern="1200">
              <a:solidFill>
                <a:schemeClr val="tx1"/>
              </a:solidFill>
              <a:latin typeface="+mj-lt"/>
            </a:rPr>
            <a:t>Action Planning</a:t>
          </a:r>
        </a:p>
      </dsp:txBody>
      <dsp:txXfrm>
        <a:off x="10184207" y="4300958"/>
        <a:ext cx="2963098" cy="1674791"/>
      </dsp:txXfrm>
    </dsp:sp>
    <dsp:sp modelId="{F4E0B741-1915-A046-AD76-F06AA1ADB911}">
      <dsp:nvSpPr>
        <dsp:cNvPr id="0" name=""/>
        <dsp:cNvSpPr/>
      </dsp:nvSpPr>
      <dsp:spPr>
        <a:xfrm rot="5334903">
          <a:off x="6880017" y="7058533"/>
          <a:ext cx="1090514" cy="34707"/>
        </a:xfrm>
        <a:custGeom>
          <a:avLst/>
          <a:gdLst/>
          <a:ahLst/>
          <a:cxnLst/>
          <a:rect l="0" t="0" r="0" b="0"/>
          <a:pathLst>
            <a:path>
              <a:moveTo>
                <a:pt x="0" y="17353"/>
              </a:moveTo>
              <a:lnTo>
                <a:pt x="1090514" y="17353"/>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mj-lt"/>
          </a:endParaRPr>
        </a:p>
      </dsp:txBody>
      <dsp:txXfrm>
        <a:off x="7398011" y="7048624"/>
        <a:ext cx="54525" cy="54525"/>
      </dsp:txXfrm>
    </dsp:sp>
    <dsp:sp modelId="{0A391678-138D-0148-BCE0-6BB4AAE3D627}">
      <dsp:nvSpPr>
        <dsp:cNvPr id="0" name=""/>
        <dsp:cNvSpPr/>
      </dsp:nvSpPr>
      <dsp:spPr>
        <a:xfrm>
          <a:off x="5362798" y="7620978"/>
          <a:ext cx="4190454" cy="2368511"/>
        </a:xfrm>
        <a:prstGeom prst="ellipse">
          <a:avLst/>
        </a:prstGeom>
        <a:solidFill>
          <a:schemeClr val="accent2"/>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b="0" kern="1200">
              <a:solidFill>
                <a:schemeClr val="tx1"/>
              </a:solidFill>
              <a:latin typeface="+mj-lt"/>
            </a:rPr>
            <a:t>Collaboration</a:t>
          </a:r>
        </a:p>
      </dsp:txBody>
      <dsp:txXfrm>
        <a:off x="5976476" y="7967838"/>
        <a:ext cx="2963098" cy="1674791"/>
      </dsp:txXfrm>
    </dsp:sp>
    <dsp:sp modelId="{0C4C544B-C497-D14A-A043-DF3291938EFD}">
      <dsp:nvSpPr>
        <dsp:cNvPr id="0" name=""/>
        <dsp:cNvSpPr/>
      </dsp:nvSpPr>
      <dsp:spPr>
        <a:xfrm rot="10785258">
          <a:off x="5461490" y="5110282"/>
          <a:ext cx="516267" cy="34707"/>
        </a:xfrm>
        <a:custGeom>
          <a:avLst/>
          <a:gdLst/>
          <a:ahLst/>
          <a:cxnLst/>
          <a:rect l="0" t="0" r="0" b="0"/>
          <a:pathLst>
            <a:path>
              <a:moveTo>
                <a:pt x="0" y="17353"/>
              </a:moveTo>
              <a:lnTo>
                <a:pt x="516267" y="17353"/>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mj-lt"/>
          </a:endParaRPr>
        </a:p>
      </dsp:txBody>
      <dsp:txXfrm rot="10800000">
        <a:off x="5706717" y="5114729"/>
        <a:ext cx="25813" cy="25813"/>
      </dsp:txXfrm>
    </dsp:sp>
    <dsp:sp modelId="{FF373AAD-BFF2-1E45-8893-9D83189C4EF7}">
      <dsp:nvSpPr>
        <dsp:cNvPr id="0" name=""/>
        <dsp:cNvSpPr/>
      </dsp:nvSpPr>
      <dsp:spPr>
        <a:xfrm>
          <a:off x="978941" y="3954098"/>
          <a:ext cx="4482625" cy="2368511"/>
        </a:xfrm>
        <a:prstGeom prst="ellipse">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b="0" kern="1200">
              <a:solidFill>
                <a:schemeClr val="tx1"/>
              </a:solidFill>
              <a:latin typeface="+mj-lt"/>
            </a:rPr>
            <a:t>Student Engagement/ Empowerment</a:t>
          </a:r>
        </a:p>
      </dsp:txBody>
      <dsp:txXfrm>
        <a:off x="1635406" y="4300958"/>
        <a:ext cx="3169695" cy="16747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7BFA0-1D64-954A-BF05-DDD48A3AD1D4}">
      <dsp:nvSpPr>
        <dsp:cNvPr id="0" name=""/>
        <dsp:cNvSpPr/>
      </dsp:nvSpPr>
      <dsp:spPr>
        <a:xfrm>
          <a:off x="4579513" y="876541"/>
          <a:ext cx="2452687" cy="2452687"/>
        </a:xfrm>
        <a:prstGeom prst="ellipse">
          <a:avLst/>
        </a:prstGeom>
        <a:solidFill>
          <a:schemeClr val="bg2"/>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mj-lt"/>
            </a:rPr>
            <a:t>Review data</a:t>
          </a:r>
        </a:p>
      </dsp:txBody>
      <dsp:txXfrm>
        <a:off x="4938701" y="1235729"/>
        <a:ext cx="1734311" cy="1734311"/>
      </dsp:txXfrm>
    </dsp:sp>
    <dsp:sp modelId="{F229DFDF-3C59-214E-80A2-56E1BAF45CDC}">
      <dsp:nvSpPr>
        <dsp:cNvPr id="0" name=""/>
        <dsp:cNvSpPr/>
      </dsp:nvSpPr>
      <dsp:spPr>
        <a:xfrm rot="1063013">
          <a:off x="7557941" y="2499652"/>
          <a:ext cx="1570928" cy="827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latin typeface="+mj-lt"/>
          </a:endParaRPr>
        </a:p>
      </dsp:txBody>
      <dsp:txXfrm>
        <a:off x="7563830" y="2627422"/>
        <a:ext cx="1322593" cy="496670"/>
      </dsp:txXfrm>
    </dsp:sp>
    <dsp:sp modelId="{739C2765-B239-A347-9FB2-1C86C03D88AC}">
      <dsp:nvSpPr>
        <dsp:cNvPr id="0" name=""/>
        <dsp:cNvSpPr/>
      </dsp:nvSpPr>
      <dsp:spPr>
        <a:xfrm>
          <a:off x="9739312" y="2524917"/>
          <a:ext cx="2452687" cy="245268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mj-lt"/>
            </a:rPr>
            <a:t>Select priorities</a:t>
          </a:r>
        </a:p>
      </dsp:txBody>
      <dsp:txXfrm>
        <a:off x="10098500" y="2884105"/>
        <a:ext cx="1734311" cy="1734311"/>
      </dsp:txXfrm>
    </dsp:sp>
    <dsp:sp modelId="{FF5F40AD-FAAE-794D-B1EA-55921234FFCB}">
      <dsp:nvSpPr>
        <dsp:cNvPr id="0" name=""/>
        <dsp:cNvSpPr/>
      </dsp:nvSpPr>
      <dsp:spPr>
        <a:xfrm rot="7690237">
          <a:off x="9329856" y="4894236"/>
          <a:ext cx="823918" cy="827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latin typeface="+mj-lt"/>
          </a:endParaRPr>
        </a:p>
      </dsp:txBody>
      <dsp:txXfrm rot="10800000">
        <a:off x="9529821" y="4962631"/>
        <a:ext cx="576743" cy="496670"/>
      </dsp:txXfrm>
    </dsp:sp>
    <dsp:sp modelId="{B3B487C6-E1EA-AB4B-8FB6-82B837D444D1}">
      <dsp:nvSpPr>
        <dsp:cNvPr id="0" name=""/>
        <dsp:cNvSpPr/>
      </dsp:nvSpPr>
      <dsp:spPr>
        <a:xfrm>
          <a:off x="7262810" y="5675313"/>
          <a:ext cx="2452687" cy="245268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mj-lt"/>
            </a:rPr>
            <a:t>Develop a plan</a:t>
          </a:r>
        </a:p>
      </dsp:txBody>
      <dsp:txXfrm>
        <a:off x="7621998" y="6034501"/>
        <a:ext cx="1734311" cy="1734311"/>
      </dsp:txXfrm>
    </dsp:sp>
    <dsp:sp modelId="{8200686D-47A9-2D40-BC57-A8DFAFD1BA12}">
      <dsp:nvSpPr>
        <dsp:cNvPr id="0" name=""/>
        <dsp:cNvSpPr/>
      </dsp:nvSpPr>
      <dsp:spPr>
        <a:xfrm rot="10818856">
          <a:off x="5384944" y="6474378"/>
          <a:ext cx="1327050" cy="827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latin typeface="+mj-lt"/>
          </a:endParaRPr>
        </a:p>
      </dsp:txBody>
      <dsp:txXfrm rot="10800000">
        <a:off x="5633277" y="6640615"/>
        <a:ext cx="1078715" cy="496670"/>
      </dsp:txXfrm>
    </dsp:sp>
    <dsp:sp modelId="{EB9043EB-F8B1-DA4A-A7BF-6EDD5B1E6650}">
      <dsp:nvSpPr>
        <dsp:cNvPr id="0" name=""/>
        <dsp:cNvSpPr/>
      </dsp:nvSpPr>
      <dsp:spPr>
        <a:xfrm>
          <a:off x="2306327" y="5648126"/>
          <a:ext cx="2452687" cy="245268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mj-lt"/>
            </a:rPr>
            <a:t>Carry out plan</a:t>
          </a:r>
        </a:p>
      </dsp:txBody>
      <dsp:txXfrm>
        <a:off x="2665515" y="6007314"/>
        <a:ext cx="1734311" cy="1734311"/>
      </dsp:txXfrm>
    </dsp:sp>
    <dsp:sp modelId="{3580ACC6-6BCF-9C46-B0BC-45E2AD9EDCA5}">
      <dsp:nvSpPr>
        <dsp:cNvPr id="0" name=""/>
        <dsp:cNvSpPr/>
      </dsp:nvSpPr>
      <dsp:spPr>
        <a:xfrm rot="14013363">
          <a:off x="2013355" y="4916228"/>
          <a:ext cx="757784" cy="827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latin typeface="+mj-lt"/>
          </a:endParaRPr>
        </a:p>
      </dsp:txBody>
      <dsp:txXfrm rot="10800000">
        <a:off x="2194545" y="5173222"/>
        <a:ext cx="530449" cy="496670"/>
      </dsp:txXfrm>
    </dsp:sp>
    <dsp:sp modelId="{96AEA734-2F5A-9E4D-9462-76C455D3A1C6}">
      <dsp:nvSpPr>
        <dsp:cNvPr id="0" name=""/>
        <dsp:cNvSpPr/>
      </dsp:nvSpPr>
      <dsp:spPr>
        <a:xfrm>
          <a:off x="0" y="2524919"/>
          <a:ext cx="2452687" cy="2452687"/>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mj-lt"/>
            </a:rPr>
            <a:t>Gather data</a:t>
          </a:r>
        </a:p>
      </dsp:txBody>
      <dsp:txXfrm>
        <a:off x="359188" y="2884107"/>
        <a:ext cx="1734311" cy="1734311"/>
      </dsp:txXfrm>
    </dsp:sp>
    <dsp:sp modelId="{1B948880-EDC6-F24F-B3A8-57E9CA065F5F}">
      <dsp:nvSpPr>
        <dsp:cNvPr id="0" name=""/>
        <dsp:cNvSpPr/>
      </dsp:nvSpPr>
      <dsp:spPr>
        <a:xfrm rot="20412232">
          <a:off x="2842192" y="2525448"/>
          <a:ext cx="1279662" cy="82778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latin typeface="+mj-lt"/>
          </a:endParaRPr>
        </a:p>
      </dsp:txBody>
      <dsp:txXfrm>
        <a:off x="2849530" y="2733056"/>
        <a:ext cx="1031327" cy="4966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7BFA0-1D64-954A-BF05-DDD48A3AD1D4}">
      <dsp:nvSpPr>
        <dsp:cNvPr id="0" name=""/>
        <dsp:cNvSpPr/>
      </dsp:nvSpPr>
      <dsp:spPr>
        <a:xfrm>
          <a:off x="5752531" y="1440598"/>
          <a:ext cx="3076313" cy="3076313"/>
        </a:xfrm>
        <a:prstGeom prst="ellipse">
          <a:avLst/>
        </a:prstGeom>
        <a:solidFill>
          <a:schemeClr val="bg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solidFill>
                <a:schemeClr val="tx1"/>
              </a:solidFill>
              <a:latin typeface="+mn-lt"/>
              <a:cs typeface="Times New Roman" panose="02020603050405020304" pitchFamily="18" charset="0"/>
            </a:rPr>
            <a:t>Review data</a:t>
          </a:r>
        </a:p>
      </dsp:txBody>
      <dsp:txXfrm>
        <a:off x="6203047" y="1891114"/>
        <a:ext cx="2175281" cy="2175281"/>
      </dsp:txXfrm>
    </dsp:sp>
    <dsp:sp modelId="{F229DFDF-3C59-214E-80A2-56E1BAF45CDC}">
      <dsp:nvSpPr>
        <dsp:cNvPr id="0" name=""/>
        <dsp:cNvSpPr/>
      </dsp:nvSpPr>
      <dsp:spPr>
        <a:xfrm rot="994447">
          <a:off x="9403977" y="3340781"/>
          <a:ext cx="1694735" cy="10382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9410448" y="3504007"/>
        <a:ext cx="1383259" cy="622953"/>
      </dsp:txXfrm>
    </dsp:sp>
    <dsp:sp modelId="{739C2765-B239-A347-9FB2-1C86C03D88AC}">
      <dsp:nvSpPr>
        <dsp:cNvPr id="0" name=""/>
        <dsp:cNvSpPr/>
      </dsp:nvSpPr>
      <dsp:spPr>
        <a:xfrm>
          <a:off x="11765788" y="3230271"/>
          <a:ext cx="3076313" cy="3076313"/>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solidFill>
                <a:schemeClr val="tx1"/>
              </a:solidFill>
              <a:latin typeface="+mn-lt"/>
              <a:cs typeface="Times New Roman" panose="02020603050405020304" pitchFamily="18" charset="0"/>
            </a:rPr>
            <a:t>Select priorities</a:t>
          </a:r>
        </a:p>
      </dsp:txBody>
      <dsp:txXfrm>
        <a:off x="12216304" y="3680787"/>
        <a:ext cx="2175281" cy="2175281"/>
      </dsp:txXfrm>
    </dsp:sp>
    <dsp:sp modelId="{FF5F40AD-FAAE-794D-B1EA-55921234FFCB}">
      <dsp:nvSpPr>
        <dsp:cNvPr id="0" name=""/>
        <dsp:cNvSpPr/>
      </dsp:nvSpPr>
      <dsp:spPr>
        <a:xfrm rot="7396915">
          <a:off x="11628313" y="6169933"/>
          <a:ext cx="829756" cy="10382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rot="10800000">
        <a:off x="11821077" y="6273535"/>
        <a:ext cx="580829" cy="622953"/>
      </dsp:txXfrm>
    </dsp:sp>
    <dsp:sp modelId="{B3B487C6-E1EA-AB4B-8FB6-82B837D444D1}">
      <dsp:nvSpPr>
        <dsp:cNvPr id="0" name=""/>
        <dsp:cNvSpPr/>
      </dsp:nvSpPr>
      <dsp:spPr>
        <a:xfrm>
          <a:off x="9218507" y="7110802"/>
          <a:ext cx="3076313" cy="3076313"/>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solidFill>
                <a:schemeClr val="tx1"/>
              </a:solidFill>
              <a:latin typeface="+mn-lt"/>
              <a:cs typeface="Times New Roman" panose="02020603050405020304" pitchFamily="18" charset="0"/>
            </a:rPr>
            <a:t>Develop a plan</a:t>
          </a:r>
        </a:p>
      </dsp:txBody>
      <dsp:txXfrm>
        <a:off x="9669023" y="7561318"/>
        <a:ext cx="2175281" cy="2175281"/>
      </dsp:txXfrm>
    </dsp:sp>
    <dsp:sp modelId="{8200686D-47A9-2D40-BC57-A8DFAFD1BA12}">
      <dsp:nvSpPr>
        <dsp:cNvPr id="0" name=""/>
        <dsp:cNvSpPr/>
      </dsp:nvSpPr>
      <dsp:spPr>
        <a:xfrm rot="10819369">
          <a:off x="6869317" y="8112605"/>
          <a:ext cx="1660129" cy="10382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rot="10800000">
        <a:off x="7180791" y="8321133"/>
        <a:ext cx="1348653" cy="622953"/>
      </dsp:txXfrm>
    </dsp:sp>
    <dsp:sp modelId="{EB9043EB-F8B1-DA4A-A7BF-6EDD5B1E6650}">
      <dsp:nvSpPr>
        <dsp:cNvPr id="0" name=""/>
        <dsp:cNvSpPr/>
      </dsp:nvSpPr>
      <dsp:spPr>
        <a:xfrm>
          <a:off x="3009973" y="7075820"/>
          <a:ext cx="3076313" cy="3076313"/>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solidFill>
                <a:schemeClr val="tx1"/>
              </a:solidFill>
              <a:latin typeface="+mn-lt"/>
              <a:cs typeface="Times New Roman" panose="02020603050405020304" pitchFamily="18" charset="0"/>
            </a:rPr>
            <a:t>Carry out plan</a:t>
          </a:r>
        </a:p>
      </dsp:txBody>
      <dsp:txXfrm>
        <a:off x="3460489" y="7526336"/>
        <a:ext cx="2175281" cy="2175281"/>
      </dsp:txXfrm>
    </dsp:sp>
    <dsp:sp modelId="{3580ACC6-6BCF-9C46-B0BC-45E2AD9EDCA5}">
      <dsp:nvSpPr>
        <dsp:cNvPr id="0" name=""/>
        <dsp:cNvSpPr/>
      </dsp:nvSpPr>
      <dsp:spPr>
        <a:xfrm rot="13945541">
          <a:off x="2567315" y="6160880"/>
          <a:ext cx="985677" cy="10382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rot="10800000">
        <a:off x="2805325" y="6485713"/>
        <a:ext cx="689974" cy="622953"/>
      </dsp:txXfrm>
    </dsp:sp>
    <dsp:sp modelId="{96AEA734-2F5A-9E4D-9462-76C455D3A1C6}">
      <dsp:nvSpPr>
        <dsp:cNvPr id="0" name=""/>
        <dsp:cNvSpPr/>
      </dsp:nvSpPr>
      <dsp:spPr>
        <a:xfrm>
          <a:off x="0" y="3163663"/>
          <a:ext cx="3076313" cy="3076313"/>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a:solidFill>
                <a:schemeClr val="tx1"/>
              </a:solidFill>
              <a:latin typeface="+mn-lt"/>
              <a:cs typeface="Times New Roman" panose="02020603050405020304" pitchFamily="18" charset="0"/>
            </a:rPr>
            <a:t>Gather data</a:t>
          </a:r>
        </a:p>
      </dsp:txBody>
      <dsp:txXfrm>
        <a:off x="450516" y="3614179"/>
        <a:ext cx="2175281" cy="2175281"/>
      </dsp:txXfrm>
    </dsp:sp>
    <dsp:sp modelId="{1B948880-EDC6-F24F-B3A8-57E9CA065F5F}">
      <dsp:nvSpPr>
        <dsp:cNvPr id="0" name=""/>
        <dsp:cNvSpPr/>
      </dsp:nvSpPr>
      <dsp:spPr>
        <a:xfrm rot="20599523">
          <a:off x="3596225" y="3333765"/>
          <a:ext cx="1552227" cy="103825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55750">
            <a:lnSpc>
              <a:spcPct val="90000"/>
            </a:lnSpc>
            <a:spcBef>
              <a:spcPct val="0"/>
            </a:spcBef>
            <a:spcAft>
              <a:spcPct val="35000"/>
            </a:spcAft>
            <a:buNone/>
          </a:pPr>
          <a:endParaRPr lang="en-US" sz="3500" kern="1200"/>
        </a:p>
      </dsp:txBody>
      <dsp:txXfrm>
        <a:off x="3602774" y="3586103"/>
        <a:ext cx="1240751" cy="62295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57BFA0-1D64-954A-BF05-DDD48A3AD1D4}">
      <dsp:nvSpPr>
        <dsp:cNvPr id="0" name=""/>
        <dsp:cNvSpPr/>
      </dsp:nvSpPr>
      <dsp:spPr>
        <a:xfrm>
          <a:off x="5833519" y="1433215"/>
          <a:ext cx="3057962" cy="3057962"/>
        </a:xfrm>
        <a:prstGeom prst="ellipse">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sz="4300" kern="1200">
              <a:solidFill>
                <a:schemeClr val="tx1"/>
              </a:solidFill>
              <a:latin typeface="+mn-lt"/>
              <a:cs typeface="Times New Roman" panose="02020603050405020304" pitchFamily="18" charset="0"/>
            </a:rPr>
            <a:t>Review data</a:t>
          </a:r>
        </a:p>
      </dsp:txBody>
      <dsp:txXfrm>
        <a:off x="6281347" y="1881043"/>
        <a:ext cx="2162306" cy="2162306"/>
      </dsp:txXfrm>
    </dsp:sp>
    <dsp:sp modelId="{F229DFDF-3C59-214E-80A2-56E1BAF45CDC}">
      <dsp:nvSpPr>
        <dsp:cNvPr id="0" name=""/>
        <dsp:cNvSpPr/>
      </dsp:nvSpPr>
      <dsp:spPr>
        <a:xfrm rot="994447">
          <a:off x="9464216" y="3322778"/>
          <a:ext cx="1687365" cy="10320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9470648" y="3485030"/>
        <a:ext cx="1377746" cy="619238"/>
      </dsp:txXfrm>
    </dsp:sp>
    <dsp:sp modelId="{739C2765-B239-A347-9FB2-1C86C03D88AC}">
      <dsp:nvSpPr>
        <dsp:cNvPr id="0" name=""/>
        <dsp:cNvSpPr/>
      </dsp:nvSpPr>
      <dsp:spPr>
        <a:xfrm>
          <a:off x="11815858" y="3213686"/>
          <a:ext cx="3057962" cy="3057962"/>
        </a:xfrm>
        <a:prstGeom prst="ellipse">
          <a:avLst/>
        </a:prstGeom>
        <a:solidFill>
          <a:schemeClr val="bg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sz="4300" kern="1200">
              <a:solidFill>
                <a:schemeClr val="tx1"/>
              </a:solidFill>
              <a:latin typeface="+mn-lt"/>
              <a:cs typeface="Times New Roman" panose="02020603050405020304" pitchFamily="18" charset="0"/>
            </a:rPr>
            <a:t>Select priorities</a:t>
          </a:r>
        </a:p>
      </dsp:txBody>
      <dsp:txXfrm>
        <a:off x="12263686" y="3661514"/>
        <a:ext cx="2162306" cy="2162306"/>
      </dsp:txXfrm>
    </dsp:sp>
    <dsp:sp modelId="{FF5F40AD-FAAE-794D-B1EA-55921234FFCB}">
      <dsp:nvSpPr>
        <dsp:cNvPr id="0" name=""/>
        <dsp:cNvSpPr/>
      </dsp:nvSpPr>
      <dsp:spPr>
        <a:xfrm rot="7396905">
          <a:off x="11677167" y="6137375"/>
          <a:ext cx="826843" cy="10320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rot="10800000">
        <a:off x="11869254" y="6240103"/>
        <a:ext cx="578790" cy="619238"/>
      </dsp:txXfrm>
    </dsp:sp>
    <dsp:sp modelId="{B3B487C6-E1EA-AB4B-8FB6-82B837D444D1}">
      <dsp:nvSpPr>
        <dsp:cNvPr id="0" name=""/>
        <dsp:cNvSpPr/>
      </dsp:nvSpPr>
      <dsp:spPr>
        <a:xfrm>
          <a:off x="9281675" y="7074289"/>
          <a:ext cx="3057962" cy="3057962"/>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sz="4300" kern="1200">
              <a:solidFill>
                <a:schemeClr val="tx1"/>
              </a:solidFill>
              <a:latin typeface="+mn-lt"/>
              <a:cs typeface="Times New Roman" panose="02020603050405020304" pitchFamily="18" charset="0"/>
            </a:rPr>
            <a:t>Develop a plan</a:t>
          </a:r>
        </a:p>
      </dsp:txBody>
      <dsp:txXfrm>
        <a:off x="9729503" y="7522117"/>
        <a:ext cx="2162306" cy="2162306"/>
      </dsp:txXfrm>
    </dsp:sp>
    <dsp:sp modelId="{8200686D-47A9-2D40-BC57-A8DFAFD1BA12}">
      <dsp:nvSpPr>
        <dsp:cNvPr id="0" name=""/>
        <dsp:cNvSpPr/>
      </dsp:nvSpPr>
      <dsp:spPr>
        <a:xfrm rot="10819383">
          <a:off x="6942663" y="8070090"/>
          <a:ext cx="1652936" cy="10320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rot="10800000">
        <a:off x="7252280" y="8277375"/>
        <a:ext cx="1343317" cy="619238"/>
      </dsp:txXfrm>
    </dsp:sp>
    <dsp:sp modelId="{EB9043EB-F8B1-DA4A-A7BF-6EDD5B1E6650}">
      <dsp:nvSpPr>
        <dsp:cNvPr id="0" name=""/>
        <dsp:cNvSpPr/>
      </dsp:nvSpPr>
      <dsp:spPr>
        <a:xfrm>
          <a:off x="3105063" y="7039463"/>
          <a:ext cx="3057962" cy="3057962"/>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sz="4300" kern="1200">
              <a:solidFill>
                <a:schemeClr val="tx1"/>
              </a:solidFill>
              <a:latin typeface="+mn-lt"/>
              <a:cs typeface="Times New Roman" panose="02020603050405020304" pitchFamily="18" charset="0"/>
            </a:rPr>
            <a:t>Carry out plan</a:t>
          </a:r>
        </a:p>
      </dsp:txBody>
      <dsp:txXfrm>
        <a:off x="3552891" y="7487291"/>
        <a:ext cx="2162306" cy="2162306"/>
      </dsp:txXfrm>
    </dsp:sp>
    <dsp:sp modelId="{3580ACC6-6BCF-9C46-B0BC-45E2AD9EDCA5}">
      <dsp:nvSpPr>
        <dsp:cNvPr id="0" name=""/>
        <dsp:cNvSpPr/>
      </dsp:nvSpPr>
      <dsp:spPr>
        <a:xfrm rot="13885033">
          <a:off x="2590435" y="6128916"/>
          <a:ext cx="1018095" cy="10320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rot="10800000">
        <a:off x="2838388" y="6454706"/>
        <a:ext cx="712667" cy="619238"/>
      </dsp:txXfrm>
    </dsp:sp>
    <dsp:sp modelId="{96AEA734-2F5A-9E4D-9462-76C455D3A1C6}">
      <dsp:nvSpPr>
        <dsp:cNvPr id="0" name=""/>
        <dsp:cNvSpPr/>
      </dsp:nvSpPr>
      <dsp:spPr>
        <a:xfrm>
          <a:off x="0" y="3147421"/>
          <a:ext cx="3057962" cy="3057962"/>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4610" tIns="54610" rIns="54610" bIns="54610" numCol="1" spcCol="1270" anchor="ctr" anchorCtr="0">
          <a:noAutofit/>
        </a:bodyPr>
        <a:lstStyle/>
        <a:p>
          <a:pPr marL="0" lvl="0" indent="0" algn="ctr" defTabSz="1911350">
            <a:lnSpc>
              <a:spcPct val="90000"/>
            </a:lnSpc>
            <a:spcBef>
              <a:spcPct val="0"/>
            </a:spcBef>
            <a:spcAft>
              <a:spcPct val="35000"/>
            </a:spcAft>
            <a:buNone/>
          </a:pPr>
          <a:r>
            <a:rPr lang="en-US" sz="4300" kern="1200">
              <a:solidFill>
                <a:schemeClr val="tx1"/>
              </a:solidFill>
              <a:latin typeface="+mn-lt"/>
              <a:cs typeface="Times New Roman" panose="02020603050405020304" pitchFamily="18" charset="0"/>
            </a:rPr>
            <a:t>Gather data</a:t>
          </a:r>
        </a:p>
      </dsp:txBody>
      <dsp:txXfrm>
        <a:off x="447828" y="3595249"/>
        <a:ext cx="2162306" cy="2162306"/>
      </dsp:txXfrm>
    </dsp:sp>
    <dsp:sp modelId="{1B948880-EDC6-F24F-B3A8-57E9CA065F5F}">
      <dsp:nvSpPr>
        <dsp:cNvPr id="0" name=""/>
        <dsp:cNvSpPr/>
      </dsp:nvSpPr>
      <dsp:spPr>
        <a:xfrm rot="20617461">
          <a:off x="3601362" y="3316049"/>
          <a:ext cx="1601769" cy="103206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3607642" y="3566107"/>
        <a:ext cx="1292150" cy="61923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FAA26-F71B-4E9A-9AF1-7B9ED397D227}">
      <dsp:nvSpPr>
        <dsp:cNvPr id="0" name=""/>
        <dsp:cNvSpPr/>
      </dsp:nvSpPr>
      <dsp:spPr>
        <a:xfrm>
          <a:off x="5279883" y="2211926"/>
          <a:ext cx="4781084" cy="4743370"/>
        </a:xfrm>
        <a:prstGeom prst="ellipse">
          <a:avLst/>
        </a:prstGeom>
        <a:solidFill>
          <a:schemeClr val="accent1">
            <a:lumMod val="20000"/>
            <a:lumOff val="8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b="1" kern="1200">
              <a:solidFill>
                <a:schemeClr val="tx2"/>
              </a:solidFill>
              <a:latin typeface="+mj-lt"/>
            </a:rPr>
            <a:t>Student Outcomes</a:t>
          </a:r>
        </a:p>
      </dsp:txBody>
      <dsp:txXfrm>
        <a:off x="5917361" y="3042016"/>
        <a:ext cx="3506128" cy="2134516"/>
      </dsp:txXfrm>
    </dsp:sp>
    <dsp:sp modelId="{D6F77891-6E12-46E6-8982-9EB837F1ABD6}">
      <dsp:nvSpPr>
        <dsp:cNvPr id="0" name=""/>
        <dsp:cNvSpPr/>
      </dsp:nvSpPr>
      <dsp:spPr>
        <a:xfrm>
          <a:off x="7413700" y="5123668"/>
          <a:ext cx="4743565" cy="4689205"/>
        </a:xfrm>
        <a:prstGeom prst="ellipse">
          <a:avLst/>
        </a:prstGeom>
        <a:solidFill>
          <a:schemeClr val="accent5">
            <a:alpha val="5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b="1" kern="1200">
              <a:solidFill>
                <a:schemeClr val="tx2"/>
              </a:solidFill>
              <a:latin typeface="+mj-lt"/>
            </a:rPr>
            <a:t>Implementation Conditions</a:t>
          </a:r>
        </a:p>
      </dsp:txBody>
      <dsp:txXfrm>
        <a:off x="8864441" y="6335046"/>
        <a:ext cx="2846139" cy="2579063"/>
      </dsp:txXfrm>
    </dsp:sp>
    <dsp:sp modelId="{3B907C39-0E9C-4153-A763-3A3AFC3F7781}">
      <dsp:nvSpPr>
        <dsp:cNvPr id="0" name=""/>
        <dsp:cNvSpPr/>
      </dsp:nvSpPr>
      <dsp:spPr>
        <a:xfrm>
          <a:off x="3888901" y="5086930"/>
          <a:ext cx="4611957" cy="4731211"/>
        </a:xfrm>
        <a:prstGeom prst="ellipse">
          <a:avLst/>
        </a:prstGeom>
        <a:solidFill>
          <a:schemeClr val="accent1">
            <a:alpha val="5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22400">
            <a:lnSpc>
              <a:spcPct val="90000"/>
            </a:lnSpc>
            <a:spcBef>
              <a:spcPct val="0"/>
            </a:spcBef>
            <a:spcAft>
              <a:spcPct val="35000"/>
            </a:spcAft>
            <a:buNone/>
          </a:pPr>
          <a:r>
            <a:rPr lang="en-US" sz="3200" b="1" kern="1200">
              <a:solidFill>
                <a:schemeClr val="tx2"/>
              </a:solidFill>
              <a:latin typeface="+mj-lt"/>
            </a:rPr>
            <a:t>Student Characteristics</a:t>
          </a:r>
        </a:p>
      </dsp:txBody>
      <dsp:txXfrm>
        <a:off x="4323193" y="6309159"/>
        <a:ext cx="2767174" cy="260216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0"/>
            <a:ext cx="4123558" cy="4101808"/>
          </a:xfrm>
          <a:prstGeom prst="rect">
            <a:avLst/>
          </a:prstGeom>
        </p:spPr>
        <p:txBody>
          <a:bodyPr vert="horz" lIns="264230" tIns="132114" rIns="264230" bIns="132114" rtlCol="0"/>
          <a:lstStyle>
            <a:lvl1pPr algn="l">
              <a:defRPr sz="3400"/>
            </a:lvl1pPr>
          </a:lstStyle>
          <a:p>
            <a:endParaRPr lang="en-US"/>
          </a:p>
        </p:txBody>
      </p:sp>
      <p:sp>
        <p:nvSpPr>
          <p:cNvPr id="3" name="Date Placeholder 2"/>
          <p:cNvSpPr>
            <a:spLocks noGrp="1"/>
          </p:cNvSpPr>
          <p:nvPr>
            <p:ph type="dt" sz="quarter" idx="1"/>
          </p:nvPr>
        </p:nvSpPr>
        <p:spPr>
          <a:xfrm>
            <a:off x="5390148" y="0"/>
            <a:ext cx="4123558" cy="4101808"/>
          </a:xfrm>
          <a:prstGeom prst="rect">
            <a:avLst/>
          </a:prstGeom>
        </p:spPr>
        <p:txBody>
          <a:bodyPr vert="horz" lIns="264230" tIns="132114" rIns="264230" bIns="132114" rtlCol="0"/>
          <a:lstStyle>
            <a:lvl1pPr algn="r">
              <a:defRPr sz="3400"/>
            </a:lvl1pPr>
          </a:lstStyle>
          <a:p>
            <a:fld id="{F1B94F52-1885-8F40-913E-43837C1C5129}" type="datetime1">
              <a:rPr lang="en-US" smtClean="0"/>
              <a:t>9/21/2021</a:t>
            </a:fld>
            <a:endParaRPr lang="en-US"/>
          </a:p>
        </p:txBody>
      </p:sp>
      <p:sp>
        <p:nvSpPr>
          <p:cNvPr id="4" name="Footer Placeholder 3"/>
          <p:cNvSpPr>
            <a:spLocks noGrp="1"/>
          </p:cNvSpPr>
          <p:nvPr>
            <p:ph type="ftr" sz="quarter" idx="2"/>
          </p:nvPr>
        </p:nvSpPr>
        <p:spPr>
          <a:xfrm>
            <a:off x="6" y="77920069"/>
            <a:ext cx="4123558" cy="4101808"/>
          </a:xfrm>
          <a:prstGeom prst="rect">
            <a:avLst/>
          </a:prstGeom>
        </p:spPr>
        <p:txBody>
          <a:bodyPr vert="horz" lIns="264230" tIns="132114" rIns="264230" bIns="132114" rtlCol="0" anchor="b"/>
          <a:lstStyle>
            <a:lvl1pPr algn="l">
              <a:defRPr sz="3400"/>
            </a:lvl1pPr>
          </a:lstStyle>
          <a:p>
            <a:endParaRPr lang="en-US"/>
          </a:p>
        </p:txBody>
      </p:sp>
      <p:sp>
        <p:nvSpPr>
          <p:cNvPr id="5" name="Slide Number Placeholder 4"/>
          <p:cNvSpPr>
            <a:spLocks noGrp="1"/>
          </p:cNvSpPr>
          <p:nvPr>
            <p:ph type="sldNum" sz="quarter" idx="3"/>
          </p:nvPr>
        </p:nvSpPr>
        <p:spPr>
          <a:xfrm>
            <a:off x="5390148" y="77920069"/>
            <a:ext cx="4123558" cy="4101808"/>
          </a:xfrm>
          <a:prstGeom prst="rect">
            <a:avLst/>
          </a:prstGeom>
        </p:spPr>
        <p:txBody>
          <a:bodyPr vert="horz" lIns="264230" tIns="132114" rIns="264230" bIns="132114" rtlCol="0" anchor="b"/>
          <a:lstStyle>
            <a:lvl1pPr algn="r">
              <a:defRPr sz="34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708650" y="944563"/>
            <a:ext cx="21121688" cy="11882437"/>
          </a:xfrm>
          <a:prstGeom prst="rect">
            <a:avLst/>
          </a:prstGeom>
          <a:noFill/>
          <a:ln w="12700">
            <a:solidFill>
              <a:prstClr val="black"/>
            </a:solidFill>
          </a:ln>
        </p:spPr>
        <p:txBody>
          <a:bodyPr vert="horz" lIns="264230" tIns="132114" rIns="264230" bIns="132114" rtlCol="0" anchor="ctr"/>
          <a:lstStyle/>
          <a:p>
            <a:endParaRPr lang="en-US"/>
          </a:p>
        </p:txBody>
      </p:sp>
      <p:sp>
        <p:nvSpPr>
          <p:cNvPr id="5" name="Notes Placeholder 4"/>
          <p:cNvSpPr>
            <a:spLocks noGrp="1"/>
          </p:cNvSpPr>
          <p:nvPr>
            <p:ph type="body" sz="quarter" idx="3"/>
          </p:nvPr>
        </p:nvSpPr>
        <p:spPr>
          <a:xfrm>
            <a:off x="519479" y="13428947"/>
            <a:ext cx="8656412" cy="14335596"/>
          </a:xfrm>
          <a:prstGeom prst="rect">
            <a:avLst/>
          </a:prstGeom>
        </p:spPr>
        <p:txBody>
          <a:bodyPr vert="horz" lIns="264230" tIns="132114" rIns="264230" bIns="132114"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Slide Number Placeholder 6"/>
          <p:cNvSpPr>
            <a:spLocks noGrp="1"/>
          </p:cNvSpPr>
          <p:nvPr>
            <p:ph type="sldNum" sz="quarter" idx="5"/>
          </p:nvPr>
        </p:nvSpPr>
        <p:spPr>
          <a:xfrm>
            <a:off x="8676641" y="28506921"/>
            <a:ext cx="839258" cy="1402080"/>
          </a:xfrm>
          <a:prstGeom prst="rect">
            <a:avLst/>
          </a:prstGeom>
        </p:spPr>
        <p:txBody>
          <a:bodyPr vert="horz" lIns="264230" tIns="132114" rIns="264230" bIns="132114" rtlCol="0" anchor="b"/>
          <a:lstStyle>
            <a:lvl1pPr algn="r">
              <a:defRPr sz="1900"/>
            </a:lvl1pPr>
          </a:lstStyle>
          <a:p>
            <a:fld id="{53E4DCFB-13A1-154D-ADC1-C6BA798FD344}" type="slidenum">
              <a:rPr lang="en-US" smtClean="0"/>
              <a:pPr/>
              <a:t>‹#›</a:t>
            </a:fld>
            <a:endParaRPr lang="en-US"/>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sldNum="0" hdr="0" ftr="0" dt="0"/>
  <p:notesStyle>
    <a:lvl1pPr marL="0" algn="l" defTabSz="1219261" rtl="0" eaLnBrk="1" latinLnBrk="0" hangingPunct="1">
      <a:defRPr sz="1200" kern="1200">
        <a:solidFill>
          <a:schemeClr val="tx1"/>
        </a:solidFill>
        <a:latin typeface="+mn-lt"/>
        <a:ea typeface="+mn-ea"/>
        <a:cs typeface="+mn-cs"/>
      </a:defRPr>
    </a:lvl1pPr>
    <a:lvl2pPr marL="457200" indent="-225425" algn="l" defTabSz="1219261" rtl="0" eaLnBrk="1" latinLnBrk="0" hangingPunct="1">
      <a:defRPr sz="1200" kern="1200">
        <a:solidFill>
          <a:schemeClr val="tx1"/>
        </a:solidFill>
        <a:latin typeface="+mn-lt"/>
        <a:ea typeface="+mn-ea"/>
        <a:cs typeface="+mn-cs"/>
      </a:defRPr>
    </a:lvl2pPr>
    <a:lvl3pPr marL="688975" indent="-231775" algn="l" defTabSz="1219261" rtl="0" eaLnBrk="1" latinLnBrk="0" hangingPunct="1">
      <a:defRPr sz="1200" kern="1200">
        <a:solidFill>
          <a:schemeClr val="tx1"/>
        </a:solidFill>
        <a:latin typeface="+mn-lt"/>
        <a:ea typeface="+mn-ea"/>
        <a:cs typeface="+mn-cs"/>
      </a:defRPr>
    </a:lvl3pPr>
    <a:lvl4pPr marL="914400" indent="-225425" algn="l" defTabSz="1219261" rtl="0" eaLnBrk="1" latinLnBrk="0" hangingPunct="1">
      <a:defRPr sz="1200" kern="1200">
        <a:solidFill>
          <a:schemeClr val="tx1"/>
        </a:solidFill>
        <a:latin typeface="+mn-lt"/>
        <a:ea typeface="+mn-ea"/>
        <a:cs typeface="+mn-cs"/>
      </a:defRPr>
    </a:lvl4pPr>
    <a:lvl5pPr marL="1146175" indent="-231775" algn="l" defTabSz="1219261" rtl="0" eaLnBrk="1" latinLnBrk="0" hangingPunct="1">
      <a:defRPr sz="1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Script</a:t>
            </a:r>
          </a:p>
          <a:p>
            <a:r>
              <a:rPr lang="en-US" b="0" i="0"/>
              <a:t>Welcome to a workshop series on strengthening school culture in Simulated Workplaces. This workshop series was designed by the West Virginia Department of Education, in collaboration with the Regional Education Laboratory (REL) Appalachia. </a:t>
            </a:r>
          </a:p>
          <a:p>
            <a:endParaRPr lang="en-US" i="1"/>
          </a:p>
          <a:p>
            <a:endParaRPr lang="en-US" b="1" i="0"/>
          </a:p>
          <a:p>
            <a:r>
              <a:rPr lang="en-US" b="1" i="0"/>
              <a:t>Facilitator Notes</a:t>
            </a:r>
          </a:p>
          <a:p>
            <a:r>
              <a:rPr lang="en-US" i="0"/>
              <a:t>This slide deck accompanies a facilitators’ handbook and participant workbook. </a:t>
            </a:r>
          </a:p>
          <a:p>
            <a:r>
              <a:rPr lang="en-US" i="0"/>
              <a:t>Throughout this deck, we provide the script first, to be read to the participants, followed by facilitator notes to guide the presenter.</a:t>
            </a:r>
          </a:p>
        </p:txBody>
      </p:sp>
    </p:spTree>
    <p:extLst>
      <p:ext uri="{BB962C8B-B14F-4D97-AF65-F5344CB8AC3E}">
        <p14:creationId xmlns:p14="http://schemas.microsoft.com/office/powerpoint/2010/main" val="1932290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sz="9700" b="1"/>
              <a:t>Script</a:t>
            </a:r>
          </a:p>
          <a:p>
            <a:r>
              <a:rPr lang="en-US" sz="9700">
                <a:solidFill>
                  <a:schemeClr val="accent5">
                    <a:lumMod val="75000"/>
                  </a:schemeClr>
                </a:solidFill>
                <a:latin typeface="Times New Roman" panose="02020603050405020304" pitchFamily="18" charset="0"/>
                <a:cs typeface="Times New Roman" panose="02020603050405020304" pitchFamily="18" charset="0"/>
              </a:rPr>
              <a:t>Everyone in a school community contributes to school culture—including students, families, teachers, counselors, coaches, and administrators. </a:t>
            </a:r>
          </a:p>
          <a:p>
            <a:endParaRPr lang="en-US" sz="9700">
              <a:solidFill>
                <a:schemeClr val="accent5">
                  <a:lumMod val="75000"/>
                </a:schemeClr>
              </a:solidFill>
              <a:latin typeface="Times New Roman" panose="02020603050405020304" pitchFamily="18" charset="0"/>
              <a:cs typeface="Times New Roman" panose="02020603050405020304" pitchFamily="18" charset="0"/>
            </a:endParaRPr>
          </a:p>
          <a:p>
            <a:r>
              <a:rPr lang="en-US" sz="9700">
                <a:solidFill>
                  <a:schemeClr val="accent5">
                    <a:lumMod val="75000"/>
                  </a:schemeClr>
                </a:solidFill>
                <a:latin typeface="Times New Roman" panose="02020603050405020304" pitchFamily="18" charset="0"/>
                <a:cs typeface="Times New Roman" panose="02020603050405020304" pitchFamily="18" charset="0"/>
              </a:rPr>
              <a:t>Positive school culture arises from:</a:t>
            </a:r>
          </a:p>
          <a:p>
            <a:pPr marL="1143000" indent="-1143000">
              <a:buFont typeface="Arial" panose="020B0604020202020204" pitchFamily="34" charset="0"/>
              <a:buChar char="•"/>
            </a:pPr>
            <a:r>
              <a:rPr lang="en-US" sz="9700">
                <a:solidFill>
                  <a:schemeClr val="accent5">
                    <a:lumMod val="75000"/>
                  </a:schemeClr>
                </a:solidFill>
                <a:latin typeface="Times New Roman" panose="02020603050405020304" pitchFamily="18" charset="0"/>
                <a:cs typeface="Times New Roman" panose="02020603050405020304" pitchFamily="18" charset="0"/>
              </a:rPr>
              <a:t>High expectations for students</a:t>
            </a:r>
          </a:p>
          <a:p>
            <a:pPr marL="1143000" lvl="0" indent="-1143000">
              <a:buFont typeface="Arial" panose="020B0604020202020204" pitchFamily="34" charset="0"/>
              <a:buChar char="•"/>
            </a:pPr>
            <a:r>
              <a:rPr lang="en-US" sz="9700">
                <a:solidFill>
                  <a:schemeClr val="accent5">
                    <a:lumMod val="75000"/>
                  </a:schemeClr>
                </a:solidFill>
                <a:latin typeface="Times New Roman" panose="02020603050405020304" pitchFamily="18" charset="0"/>
                <a:cs typeface="Times New Roman" panose="02020603050405020304" pitchFamily="18" charset="0"/>
              </a:rPr>
              <a:t>Intentional, meaningful staff relationships</a:t>
            </a:r>
          </a:p>
          <a:p>
            <a:pPr marL="1143000" lvl="0" indent="-1143000">
              <a:buFont typeface="Arial" panose="020B0604020202020204" pitchFamily="34" charset="0"/>
              <a:buChar char="•"/>
            </a:pPr>
            <a:r>
              <a:rPr lang="en-US" sz="9700">
                <a:solidFill>
                  <a:schemeClr val="accent5">
                    <a:lumMod val="75000"/>
                  </a:schemeClr>
                </a:solidFill>
                <a:latin typeface="Times New Roman" panose="02020603050405020304" pitchFamily="18" charset="0"/>
                <a:cs typeface="Times New Roman" panose="02020603050405020304" pitchFamily="18" charset="0"/>
              </a:rPr>
              <a:t>Trust and respect for student and family voices</a:t>
            </a:r>
          </a:p>
          <a:p>
            <a:pPr marL="1143000" lvl="0" indent="-1143000">
              <a:buFont typeface="Arial" panose="020B0604020202020204" pitchFamily="34" charset="0"/>
              <a:buChar char="•"/>
            </a:pPr>
            <a:r>
              <a:rPr lang="en-US" sz="9700">
                <a:solidFill>
                  <a:schemeClr val="accent5">
                    <a:lumMod val="75000"/>
                  </a:schemeClr>
                </a:solidFill>
                <a:latin typeface="Times New Roman" panose="02020603050405020304" pitchFamily="18" charset="0"/>
                <a:cs typeface="Times New Roman" panose="02020603050405020304" pitchFamily="18" charset="0"/>
              </a:rPr>
              <a:t>Openness to constructive criticism</a:t>
            </a:r>
          </a:p>
          <a:p>
            <a:endParaRPr lang="en-US" i="1"/>
          </a:p>
          <a:p>
            <a:pPr defTabSz="2199547">
              <a:defRPr/>
            </a:pPr>
            <a:r>
              <a:rPr lang="en-US" sz="2200" u="sng">
                <a:solidFill>
                  <a:srgbClr val="576F7F"/>
                </a:solidFill>
                <a:cs typeface="Times New Roman" panose="02020603050405020304" pitchFamily="18" charset="0"/>
              </a:rPr>
              <a:t>Source: </a:t>
            </a:r>
          </a:p>
          <a:p>
            <a:pPr defTabSz="2199547">
              <a:defRPr/>
            </a:pPr>
            <a:r>
              <a:rPr lang="en-US" sz="2200" err="1"/>
              <a:t>Certo</a:t>
            </a:r>
            <a:r>
              <a:rPr lang="en-US" sz="2200"/>
              <a:t>, J. L., </a:t>
            </a:r>
            <a:r>
              <a:rPr lang="en-US" sz="2200" err="1"/>
              <a:t>Cauley</a:t>
            </a:r>
            <a:r>
              <a:rPr lang="en-US" sz="2200"/>
              <a:t>, K. M., &amp; </a:t>
            </a:r>
            <a:r>
              <a:rPr lang="en-US" sz="2200" err="1"/>
              <a:t>Chafin</a:t>
            </a:r>
            <a:r>
              <a:rPr lang="en-US" sz="2200"/>
              <a:t>, C. (2003). </a:t>
            </a:r>
            <a:r>
              <a:rPr lang="en-US" sz="2200" err="1"/>
              <a:t>Students’p</a:t>
            </a:r>
            <a:r>
              <a:rPr lang="en-US" sz="2200" err="1">
                <a:solidFill>
                  <a:srgbClr val="576F7F"/>
                </a:solidFill>
                <a:cs typeface="Times New Roman" panose="02020603050405020304" pitchFamily="18" charset="0"/>
              </a:rPr>
              <a:t>erspectives</a:t>
            </a:r>
            <a:r>
              <a:rPr lang="en-US" sz="2200">
                <a:solidFill>
                  <a:srgbClr val="576F7F"/>
                </a:solidFill>
                <a:cs typeface="Times New Roman" panose="02020603050405020304" pitchFamily="18" charset="0"/>
              </a:rPr>
              <a:t> on their high school experience. </a:t>
            </a:r>
            <a:r>
              <a:rPr lang="en-US" sz="2200" i="1">
                <a:solidFill>
                  <a:srgbClr val="576F7F"/>
                </a:solidFill>
                <a:cs typeface="Times New Roman" panose="02020603050405020304" pitchFamily="18" charset="0"/>
              </a:rPr>
              <a:t>Adolescence,</a:t>
            </a:r>
            <a:r>
              <a:rPr lang="en-US" sz="2200">
                <a:solidFill>
                  <a:srgbClr val="576F7F"/>
                </a:solidFill>
                <a:cs typeface="Times New Roman" panose="02020603050405020304" pitchFamily="18" charset="0"/>
              </a:rPr>
              <a:t> </a:t>
            </a:r>
            <a:r>
              <a:rPr lang="en-US" sz="2200" i="0">
                <a:solidFill>
                  <a:srgbClr val="576F7F"/>
                </a:solidFill>
                <a:cs typeface="Times New Roman" panose="02020603050405020304" pitchFamily="18" charset="0"/>
              </a:rPr>
              <a:t>38</a:t>
            </a:r>
            <a:r>
              <a:rPr lang="en-US" sz="2200">
                <a:solidFill>
                  <a:srgbClr val="576F7F"/>
                </a:solidFill>
                <a:cs typeface="Times New Roman" panose="02020603050405020304" pitchFamily="18" charset="0"/>
              </a:rPr>
              <a:t>(152), 705–724. </a:t>
            </a:r>
          </a:p>
          <a:p>
            <a:endParaRPr lang="en-US" i="1"/>
          </a:p>
        </p:txBody>
      </p:sp>
    </p:spTree>
    <p:extLst>
      <p:ext uri="{BB962C8B-B14F-4D97-AF65-F5344CB8AC3E}">
        <p14:creationId xmlns:p14="http://schemas.microsoft.com/office/powerpoint/2010/main" val="2525786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sz="2200" b="1"/>
              <a:t>Script</a:t>
            </a:r>
          </a:p>
          <a:p>
            <a:pPr defTabSz="2199547">
              <a:defRPr/>
            </a:pPr>
            <a:r>
              <a:rPr lang="en-US" sz="2200" b="0"/>
              <a:t>Now we will spend a few minutes providing an overview of the Simulated Workplace school culture survey, including the origins of the survey, the constructs of positive school culture, and how they are presented in the survey.</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245652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59238" y="612775"/>
            <a:ext cx="17702213" cy="9958388"/>
          </a:xfrm>
        </p:spPr>
      </p:sp>
      <p:sp>
        <p:nvSpPr>
          <p:cNvPr id="3" name="Notes Placeholder 2"/>
          <p:cNvSpPr>
            <a:spLocks noGrp="1"/>
          </p:cNvSpPr>
          <p:nvPr>
            <p:ph type="body" idx="1"/>
          </p:nvPr>
        </p:nvSpPr>
        <p:spPr>
          <a:xfrm>
            <a:off x="989279" y="12522799"/>
            <a:ext cx="7602389" cy="13682015"/>
          </a:xfrm>
        </p:spPr>
        <p:txBody>
          <a:bodyPr/>
          <a:lstStyle/>
          <a:p>
            <a:pPr defTabSz="2199547" fontAlgn="base">
              <a:defRPr/>
            </a:pPr>
            <a:r>
              <a:rPr lang="en-US" sz="2200" b="1"/>
              <a:t>Script</a:t>
            </a:r>
          </a:p>
          <a:p>
            <a:pPr rtl="0" fontAlgn="base"/>
            <a:r>
              <a:rPr lang="en-US" sz="2200"/>
              <a:t>Now that we know school culture is important, we need a way to measure it. Researchers developed the statewide survey to help assess school culture in Simulated Workplaces. </a:t>
            </a:r>
            <a:endParaRPr lang="en-US" b="0" i="0">
              <a:effectLst/>
            </a:endParaRPr>
          </a:p>
          <a:p>
            <a:pPr rtl="0" fontAlgn="base"/>
            <a:r>
              <a:rPr lang="en-US" sz="2200"/>
              <a:t>​</a:t>
            </a:r>
            <a:endParaRPr lang="en-US" b="0" i="0">
              <a:effectLst/>
            </a:endParaRPr>
          </a:p>
          <a:p>
            <a:pPr rtl="0" fontAlgn="base"/>
            <a:r>
              <a:rPr lang="en-US" sz="2200"/>
              <a:t>WVDE has administered the school culture survey to all Simulated Workplace schools over the last seven to eight years. Teacher and student voice are key to a true assessment of culture. Administrators, instructors, counselors, and students in Simulated Workplace programs statewide complete the survey. Its purpose is to help schools better understand their culture and </a:t>
            </a:r>
            <a:r>
              <a:rPr lang="en-US" sz="2200" b="0"/>
              <a:t>make improvements based on the results</a:t>
            </a:r>
            <a:r>
              <a:rPr lang="en-US" sz="2200" b="1"/>
              <a:t>.</a:t>
            </a:r>
            <a:r>
              <a:rPr lang="en-US" sz="2200" b="0"/>
              <a:t>​</a:t>
            </a:r>
            <a:endParaRPr lang="en-US" b="0" i="0">
              <a:effectLst/>
            </a:endParaRPr>
          </a:p>
          <a:p>
            <a:endParaRPr lang="en-US" sz="2200"/>
          </a:p>
          <a:p>
            <a:pPr>
              <a:spcBef>
                <a:spcPts val="2058"/>
              </a:spcBef>
              <a:spcAft>
                <a:spcPts val="2058"/>
              </a:spcAft>
              <a:buClr>
                <a:schemeClr val="accent6"/>
              </a:buClr>
            </a:pPr>
            <a:endParaRPr lang="en-US" sz="2500"/>
          </a:p>
        </p:txBody>
      </p:sp>
    </p:spTree>
    <p:extLst>
      <p:ext uri="{BB962C8B-B14F-4D97-AF65-F5344CB8AC3E}">
        <p14:creationId xmlns:p14="http://schemas.microsoft.com/office/powerpoint/2010/main" val="47168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sz="2200" b="1" dirty="0"/>
              <a:t>Script</a:t>
            </a:r>
          </a:p>
          <a:p>
            <a:r>
              <a:rPr lang="en-US" sz="2200" dirty="0"/>
              <a:t>Here are the key constructs of positive school culture drawn from research over the last 15 years. The constructs are related to one another and to teacher and student outcomes. You may recognize them from the </a:t>
            </a:r>
            <a:r>
              <a:rPr lang="en-US" sz="2200" i="1" dirty="0"/>
              <a:t>Who Took My Chalk?™ </a:t>
            </a:r>
            <a:r>
              <a:rPr lang="en-US" sz="2200" dirty="0"/>
              <a:t>framework. This framework for meaningful, student-centered learning was developed in collaboration with the same research group that developed the Simulated Workplace school culture survey </a:t>
            </a:r>
            <a:r>
              <a:rPr lang="en-US" sz="2200" i="1" dirty="0"/>
              <a:t>[see source below: Taylor &amp; </a:t>
            </a:r>
            <a:r>
              <a:rPr lang="en-US" sz="2200" i="1" dirty="0" err="1"/>
              <a:t>Fratto</a:t>
            </a:r>
            <a:r>
              <a:rPr lang="en-US" sz="2200" i="1" dirty="0"/>
              <a:t>, 2012</a:t>
            </a:r>
            <a:r>
              <a:rPr lang="en-US" sz="2200" i="0" dirty="0"/>
              <a:t>]</a:t>
            </a:r>
            <a:r>
              <a:rPr lang="en-US" sz="2200" i="1" dirty="0"/>
              <a:t>.</a:t>
            </a:r>
          </a:p>
          <a:p>
            <a:endParaRPr lang="en-US" sz="2200" dirty="0"/>
          </a:p>
          <a:p>
            <a:r>
              <a:rPr lang="en-US" sz="2200" dirty="0"/>
              <a:t>The first construct is the level of </a:t>
            </a:r>
            <a:r>
              <a:rPr lang="en-US" sz="2200" b="1" dirty="0"/>
              <a:t>student engagement </a:t>
            </a:r>
            <a:r>
              <a:rPr lang="en-US" sz="2200" dirty="0"/>
              <a:t>in the learning process. Positive school culture helps students be motivated, responsible, active, and excited about the activities that are taking place in their programs. The teaching methods and overall climate of the school contribute to an engaging 21st-century learning environment for students and teachers. </a:t>
            </a:r>
          </a:p>
          <a:p>
            <a:endParaRPr lang="en-US" sz="2200" dirty="0"/>
          </a:p>
          <a:p>
            <a:r>
              <a:rPr lang="en-US" sz="2200" dirty="0"/>
              <a:t>The second construct is </a:t>
            </a:r>
            <a:r>
              <a:rPr lang="en-US" sz="2200" b="1" dirty="0"/>
              <a:t>collaboration</a:t>
            </a:r>
            <a:r>
              <a:rPr lang="en-US" sz="2200" dirty="0"/>
              <a:t>. This construct looks at how well the principals and teachers utilize or create opportunities to share and address positive and negative aspects of the school, as well as students’ opportunities to collaborate with peers.</a:t>
            </a:r>
          </a:p>
          <a:p>
            <a:endParaRPr lang="en-US" sz="2200" dirty="0"/>
          </a:p>
          <a:p>
            <a:r>
              <a:rPr lang="en-US" sz="2200" dirty="0"/>
              <a:t>The third construct focuses on the school’s ability to set goals to improve and maintain school culture. </a:t>
            </a:r>
            <a:r>
              <a:rPr lang="en-US" sz="2200" b="1" dirty="0"/>
              <a:t>Goal-setting </a:t>
            </a:r>
            <a:r>
              <a:rPr lang="en-US" sz="2200" dirty="0"/>
              <a:t>is often used as a tool to help individuals achieve success</a:t>
            </a:r>
            <a:r>
              <a:rPr lang="en-US" sz="2200" dirty="0">
                <a:solidFill>
                  <a:srgbClr val="FF0000"/>
                </a:solidFill>
              </a:rPr>
              <a:t>. </a:t>
            </a:r>
            <a:r>
              <a:rPr lang="en-US" sz="2200" dirty="0">
                <a:solidFill>
                  <a:srgbClr val="FF0000"/>
                </a:solidFill>
                <a:highlight>
                  <a:srgbClr val="FFFF00"/>
                </a:highlight>
              </a:rPr>
              <a:t>When people jointly set goals as a group, it is possible to achieve big changes.</a:t>
            </a:r>
          </a:p>
          <a:p>
            <a:endParaRPr lang="en-US" sz="2200" dirty="0">
              <a:solidFill>
                <a:srgbClr val="FF0000"/>
              </a:solidFill>
              <a:highlight>
                <a:srgbClr val="FFFF00"/>
              </a:highlight>
            </a:endParaRPr>
          </a:p>
          <a:p>
            <a:r>
              <a:rPr lang="en-US" sz="2200" dirty="0"/>
              <a:t>The fourth construct centers on the school’s ability to create an </a:t>
            </a:r>
            <a:r>
              <a:rPr lang="en-US" sz="2200" b="1" dirty="0"/>
              <a:t>action plan </a:t>
            </a:r>
            <a:r>
              <a:rPr lang="en-US" sz="2200" dirty="0"/>
              <a:t>for each goal through a shared vision and strong communication.  Communication is an essential part of any group dynamic and is central in building a strong organizational culture.  </a:t>
            </a:r>
          </a:p>
          <a:p>
            <a:endParaRPr lang="en-US" sz="2200" dirty="0"/>
          </a:p>
          <a:p>
            <a:r>
              <a:rPr lang="en-US" sz="2200" dirty="0"/>
              <a:t>The fifth construct is </a:t>
            </a:r>
            <a:r>
              <a:rPr lang="en-US" sz="2200" b="1" dirty="0"/>
              <a:t>assessing attitudes</a:t>
            </a:r>
            <a:r>
              <a:rPr lang="en-US" sz="2200" dirty="0"/>
              <a:t>.  Attitude assessment includes a review of one’s own attitude and that of one’s colleagues and peers. </a:t>
            </a:r>
            <a:r>
              <a:rPr lang="en-US" sz="2200" dirty="0">
                <a:solidFill>
                  <a:srgbClr val="FF0000"/>
                </a:solidFill>
              </a:rPr>
              <a:t>Research shows that a positive attitude impacts the performance of individuals and organizations.  </a:t>
            </a:r>
          </a:p>
          <a:p>
            <a:endParaRPr lang="en-US" sz="2200" dirty="0">
              <a:solidFill>
                <a:srgbClr val="FF0000"/>
              </a:solidFill>
            </a:endParaRPr>
          </a:p>
          <a:p>
            <a:r>
              <a:rPr lang="en-US" sz="2200" dirty="0"/>
              <a:t>The sixth construct is </a:t>
            </a:r>
            <a:r>
              <a:rPr lang="en-US" sz="2200" b="1" dirty="0"/>
              <a:t>engaging openness</a:t>
            </a:r>
            <a:r>
              <a:rPr lang="en-US" sz="2200" dirty="0"/>
              <a:t>.  Engaging openness is an individual’s willingness to try new things, provide input to the team, embrace change, and step out of one’s comfort zone. </a:t>
            </a:r>
          </a:p>
          <a:p>
            <a:endParaRPr lang="en-US" sz="2200" dirty="0"/>
          </a:p>
          <a:p>
            <a:pPr defTabSz="1649578">
              <a:defRPr/>
            </a:pPr>
            <a:r>
              <a:rPr lang="en-US" sz="2200" u="sng" dirty="0"/>
              <a:t>Sources: </a:t>
            </a:r>
          </a:p>
          <a:p>
            <a:pPr defTabSz="1649578">
              <a:defRPr/>
            </a:pPr>
            <a:r>
              <a:rPr lang="en-US" sz="2200" dirty="0"/>
              <a:t>Briscoe, C., &amp; Peters, J. (1997). Teacher collaboration across and within schools: Supporting individual change in elementary. </a:t>
            </a:r>
            <a:r>
              <a:rPr lang="en-US" sz="2200" i="1" dirty="0"/>
              <a:t>Science Education</a:t>
            </a:r>
            <a:r>
              <a:rPr lang="en-US" sz="2200" dirty="0"/>
              <a:t>, </a:t>
            </a:r>
            <a:r>
              <a:rPr lang="en-US" sz="2200" i="1" dirty="0"/>
              <a:t>81</a:t>
            </a:r>
            <a:r>
              <a:rPr lang="en-US" sz="2200" dirty="0"/>
              <a:t>(1), 51. Retrieved from Education Research Complete database.</a:t>
            </a:r>
          </a:p>
          <a:p>
            <a:pPr defTabSz="1649578">
              <a:defRPr/>
            </a:pPr>
            <a:endParaRPr lang="en-US" sz="2200" dirty="0"/>
          </a:p>
          <a:p>
            <a:pPr defTabSz="1649578">
              <a:defRPr/>
            </a:pPr>
            <a:r>
              <a:rPr lang="en-US" sz="2200" dirty="0"/>
              <a:t>Brunstein, J. C. (1993). Personal goals and subjective well-being: A longitudinal study. </a:t>
            </a:r>
            <a:r>
              <a:rPr lang="en-US" sz="2200" i="1" dirty="0"/>
              <a:t>Journal of Personality and Social Psychology</a:t>
            </a:r>
            <a:r>
              <a:rPr lang="en-US" sz="2200" dirty="0"/>
              <a:t>, </a:t>
            </a:r>
            <a:r>
              <a:rPr lang="en-US" sz="2200" i="1" dirty="0"/>
              <a:t>65</a:t>
            </a:r>
            <a:r>
              <a:rPr lang="en-US" sz="2200" dirty="0"/>
              <a:t>, 1061–1070.</a:t>
            </a:r>
            <a:r>
              <a:rPr lang="en-US" dirty="0">
                <a:effectLst/>
              </a:rPr>
              <a:t> </a:t>
            </a:r>
          </a:p>
          <a:p>
            <a:pPr defTabSz="1649578">
              <a:defRPr/>
            </a:pPr>
            <a:endParaRPr lang="en-US" sz="2200" dirty="0"/>
          </a:p>
          <a:p>
            <a:pPr defTabSz="1649578">
              <a:defRPr/>
            </a:pPr>
            <a:r>
              <a:rPr lang="en-US" sz="2200" dirty="0"/>
              <a:t>Cohen, R. (2002). Schools our teachers deserve: A proposal for teacher-centered reform.  </a:t>
            </a:r>
            <a:r>
              <a:rPr lang="en-US" sz="2200" i="1" dirty="0"/>
              <a:t>Phi Delta </a:t>
            </a:r>
            <a:r>
              <a:rPr lang="en-US" sz="2200" i="1" dirty="0" err="1"/>
              <a:t>Kappan</a:t>
            </a:r>
            <a:r>
              <a:rPr lang="en-US" sz="2200" dirty="0"/>
              <a:t>, </a:t>
            </a:r>
            <a:r>
              <a:rPr lang="en-US" sz="2200" i="1" dirty="0"/>
              <a:t>83</a:t>
            </a:r>
            <a:r>
              <a:rPr lang="en-US" sz="2200" dirty="0"/>
              <a:t>(7), 532. Retrieved from Academic Search Complete database.</a:t>
            </a:r>
            <a:r>
              <a:rPr lang="en-US" dirty="0">
                <a:effectLst/>
              </a:rPr>
              <a:t> </a:t>
            </a:r>
          </a:p>
          <a:p>
            <a:pPr defTabSz="1649578">
              <a:defRPr/>
            </a:pPr>
            <a:endParaRPr lang="en-US" sz="2200" dirty="0"/>
          </a:p>
          <a:p>
            <a:pPr defTabSz="1649578">
              <a:defRPr/>
            </a:pPr>
            <a:r>
              <a:rPr lang="en-US" sz="2200" dirty="0"/>
              <a:t>Fine, L. (2010, February 17). Educator teamwork seen as key to school gains. </a:t>
            </a:r>
            <a:r>
              <a:rPr lang="en-US" sz="2200" i="1" dirty="0"/>
              <a:t>Teacher Magazine</a:t>
            </a:r>
            <a:r>
              <a:rPr lang="en-US" sz="2200" dirty="0"/>
              <a:t>, Retrieved from http://www.edweek.org/tm/articles/2010/02/17/metlife.html?qs=Lisa+Fine</a:t>
            </a:r>
          </a:p>
          <a:p>
            <a:pPr defTabSz="1649578">
              <a:defRPr/>
            </a:pPr>
            <a:endParaRPr lang="en-US" sz="2200" dirty="0"/>
          </a:p>
          <a:p>
            <a:pPr defTabSz="1649578">
              <a:defRPr/>
            </a:pPr>
            <a:r>
              <a:rPr lang="en-US" sz="2200" dirty="0" err="1"/>
              <a:t>Gratch</a:t>
            </a:r>
            <a:r>
              <a:rPr lang="en-US" sz="2200" dirty="0"/>
              <a:t>, A. (2000). Teacher voice, teacher education, teaching professionals. </a:t>
            </a:r>
            <a:r>
              <a:rPr lang="en-US" sz="2200" i="1" dirty="0"/>
              <a:t>High School Journal</a:t>
            </a:r>
            <a:r>
              <a:rPr lang="en-US" sz="2200" dirty="0"/>
              <a:t>, </a:t>
            </a:r>
            <a:r>
              <a:rPr lang="en-US" sz="2200" i="1" dirty="0"/>
              <a:t>83</a:t>
            </a:r>
            <a:r>
              <a:rPr lang="en-US" sz="2200" dirty="0"/>
              <a:t>(3), 43. Retrieved from Academic Search Complete database.</a:t>
            </a:r>
          </a:p>
          <a:p>
            <a:pPr defTabSz="1649578">
              <a:defRPr/>
            </a:pPr>
            <a:endParaRPr lang="en-US" sz="2200" dirty="0"/>
          </a:p>
          <a:p>
            <a:pPr defTabSz="1649578">
              <a:defRPr/>
            </a:pPr>
            <a:r>
              <a:rPr lang="en-US" sz="2200" dirty="0"/>
              <a:t>Jayson, S. (2004). Power of a super attitude.</a:t>
            </a:r>
            <a:r>
              <a:rPr lang="en-US" sz="2200" i="1" dirty="0"/>
              <a:t> USA Today.</a:t>
            </a:r>
            <a:r>
              <a:rPr lang="en-US" sz="2200" dirty="0"/>
              <a:t> http://www.usatoday.com/news/health/2004-10-12-mind-body_x.htm.  </a:t>
            </a:r>
          </a:p>
          <a:p>
            <a:pPr defTabSz="1649578">
              <a:defRPr/>
            </a:pPr>
            <a:endParaRPr lang="en-US" sz="2200" dirty="0"/>
          </a:p>
          <a:p>
            <a:pPr defTabSz="1649578">
              <a:defRPr/>
            </a:pPr>
            <a:r>
              <a:rPr lang="en-US" sz="2200" dirty="0"/>
              <a:t>Kato, F. (2009). Student preferences: Goal-setting and self-assessment activities in a tertiary education environment. </a:t>
            </a:r>
            <a:r>
              <a:rPr lang="en-US" sz="2200" i="1" dirty="0"/>
              <a:t>Language Teaching Research</a:t>
            </a:r>
            <a:r>
              <a:rPr lang="en-US" sz="2200" dirty="0"/>
              <a:t>, </a:t>
            </a:r>
            <a:r>
              <a:rPr lang="en-US" sz="2200" i="1" dirty="0"/>
              <a:t>13</a:t>
            </a:r>
            <a:r>
              <a:rPr lang="en-US" sz="2200" dirty="0"/>
              <a:t>(2), 177-199. doi:10.1177/1362168809103447.</a:t>
            </a:r>
            <a:br>
              <a:rPr lang="en-US" sz="2200" dirty="0"/>
            </a:br>
            <a:endParaRPr lang="en-US" sz="2200" dirty="0"/>
          </a:p>
          <a:p>
            <a:pPr defTabSz="1649578">
              <a:defRPr/>
            </a:pPr>
            <a:r>
              <a:rPr lang="en-US" sz="2200" dirty="0"/>
              <a:t>Latham, G., &amp; Locke, E. (1979). </a:t>
            </a:r>
            <a:r>
              <a:rPr lang="en-US" sz="2200" i="1" dirty="0"/>
              <a:t>Goal setting. A motivational technique that works</a:t>
            </a:r>
            <a:r>
              <a:rPr lang="en-US" sz="2200" dirty="0"/>
              <a:t>. Elsevier Science Publishing.</a:t>
            </a:r>
          </a:p>
          <a:p>
            <a:pPr defTabSz="1649578">
              <a:defRPr/>
            </a:pPr>
            <a:endParaRPr lang="en-US" sz="2200" dirty="0"/>
          </a:p>
          <a:p>
            <a:pPr defTabSz="1649578">
              <a:defRPr/>
            </a:pPr>
            <a:r>
              <a:rPr lang="en-US" sz="2200" dirty="0"/>
              <a:t>Locke, E.A., Shaw, K.N., </a:t>
            </a:r>
            <a:r>
              <a:rPr lang="en-US" sz="2200" dirty="0" err="1"/>
              <a:t>Saari</a:t>
            </a:r>
            <a:r>
              <a:rPr lang="en-US" sz="2200" dirty="0"/>
              <a:t>, L.M., &amp; Latham, G. P. (1981). Goal setting and task performance: 1969-1980. </a:t>
            </a:r>
            <a:r>
              <a:rPr lang="en-US" sz="2200" i="1" dirty="0"/>
              <a:t>Psychological Bulletin</a:t>
            </a:r>
            <a:r>
              <a:rPr lang="en-US" sz="2200" dirty="0"/>
              <a:t>, 90, 125-152. </a:t>
            </a:r>
          </a:p>
          <a:p>
            <a:endParaRPr lang="en-US" sz="2200" dirty="0"/>
          </a:p>
          <a:p>
            <a:r>
              <a:rPr lang="en-US" sz="2200" dirty="0" err="1"/>
              <a:t>Morisano</a:t>
            </a:r>
            <a:r>
              <a:rPr lang="en-US" sz="2200" dirty="0"/>
              <a:t>, D., Hirsh, J., Peterson, J., Pihl, R., &amp; Shore, B. (2010). Setting, elaborating, and reflecting on personal goals improves academic performance. </a:t>
            </a:r>
            <a:r>
              <a:rPr lang="en-US" sz="2200" i="1" dirty="0"/>
              <a:t>Journal of Applied Psychology</a:t>
            </a:r>
            <a:r>
              <a:rPr lang="en-US" sz="2200" dirty="0"/>
              <a:t>, 95(2), 255-264. doi:10.1037/a0018478</a:t>
            </a:r>
          </a:p>
          <a:p>
            <a:pPr defTabSz="1649578">
              <a:defRPr/>
            </a:pPr>
            <a:endParaRPr lang="en-US" sz="2200" dirty="0"/>
          </a:p>
          <a:p>
            <a:pPr defTabSz="1649578">
              <a:defRPr/>
            </a:pPr>
            <a:r>
              <a:rPr lang="en-US" sz="2200" dirty="0"/>
              <a:t>Nicholson, E., &amp; Tracy, S. (1982). Principal’s influence on teacher’s attitude and implementation of change. </a:t>
            </a:r>
            <a:r>
              <a:rPr lang="en-US" sz="2200" i="1" dirty="0"/>
              <a:t>Education</a:t>
            </a:r>
            <a:r>
              <a:rPr lang="en-US" sz="2200" dirty="0"/>
              <a:t>, </a:t>
            </a:r>
            <a:r>
              <a:rPr lang="en-US" sz="2200" i="1" dirty="0"/>
              <a:t>103</a:t>
            </a:r>
            <a:r>
              <a:rPr lang="en-US" sz="2200" dirty="0"/>
              <a:t>(1), 68. Retrieved from Academic Search Complete database.</a:t>
            </a:r>
          </a:p>
          <a:p>
            <a:pPr defTabSz="1649578">
              <a:defRPr/>
            </a:pPr>
            <a:endParaRPr lang="en-US" sz="2200" dirty="0"/>
          </a:p>
          <a:p>
            <a:pPr defTabSz="1649578">
              <a:defRPr/>
            </a:pPr>
            <a:r>
              <a:rPr lang="en-US" sz="2200" dirty="0"/>
              <a:t>Rader, L. (2005). Goal setting for students and teachers. </a:t>
            </a:r>
            <a:r>
              <a:rPr lang="en-US" sz="2200" i="1" dirty="0"/>
              <a:t>Clearing House</a:t>
            </a:r>
            <a:r>
              <a:rPr lang="en-US" sz="2200" dirty="0"/>
              <a:t>, </a:t>
            </a:r>
            <a:r>
              <a:rPr lang="en-US" sz="2200" i="1" dirty="0"/>
              <a:t>78</a:t>
            </a:r>
            <a:r>
              <a:rPr lang="en-US" sz="2200" dirty="0"/>
              <a:t>(3), 123-126. Retrieved from Academic Search Complete database.</a:t>
            </a:r>
          </a:p>
          <a:p>
            <a:pPr defTabSz="1649578">
              <a:defRPr/>
            </a:pPr>
            <a:endParaRPr lang="en-US" sz="2200" dirty="0"/>
          </a:p>
          <a:p>
            <a:pPr defTabSz="1649578">
              <a:defRPr/>
            </a:pPr>
            <a:r>
              <a:rPr lang="en-US" sz="2200" dirty="0"/>
              <a:t>Taylor, L. &amp; </a:t>
            </a:r>
            <a:r>
              <a:rPr lang="en-US" sz="2200" dirty="0" err="1"/>
              <a:t>Fratto</a:t>
            </a:r>
            <a:r>
              <a:rPr lang="en-US" sz="2200" dirty="0"/>
              <a:t>, J. (2012). </a:t>
            </a:r>
            <a:r>
              <a:rPr lang="en-US" sz="2200" i="1" dirty="0"/>
              <a:t>Transforming learning through 21st century skills: The Who Took My Chalk? model for engaging you and your students. </a:t>
            </a:r>
            <a:r>
              <a:rPr lang="en-US" sz="2200" dirty="0"/>
              <a:t>New York: Pearson. </a:t>
            </a:r>
          </a:p>
          <a:p>
            <a:endParaRPr lang="en-US" sz="2200" dirty="0"/>
          </a:p>
          <a:p>
            <a:endParaRPr lang="en-US" dirty="0"/>
          </a:p>
        </p:txBody>
      </p:sp>
      <p:sp>
        <p:nvSpPr>
          <p:cNvPr id="4" name="Slide Number Placeholder 3"/>
          <p:cNvSpPr>
            <a:spLocks noGrp="1"/>
          </p:cNvSpPr>
          <p:nvPr>
            <p:ph type="sldNum" sz="quarter" idx="5"/>
          </p:nvPr>
        </p:nvSpPr>
        <p:spPr/>
        <p:txBody>
          <a:bodyPr/>
          <a:lstStyle/>
          <a:p>
            <a:fld id="{5C56FB6D-0563-4A4D-A8FF-93F310A5AF8D}" type="slidenum">
              <a:rPr lang="en-US" smtClean="0"/>
              <a:t>14</a:t>
            </a:fld>
            <a:endParaRPr lang="en-US"/>
          </a:p>
        </p:txBody>
      </p:sp>
    </p:spTree>
    <p:extLst>
      <p:ext uri="{BB962C8B-B14F-4D97-AF65-F5344CB8AC3E}">
        <p14:creationId xmlns:p14="http://schemas.microsoft.com/office/powerpoint/2010/main" val="187518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9100" y="1223963"/>
            <a:ext cx="18022888" cy="10139362"/>
          </a:xfrm>
        </p:spPr>
      </p:sp>
      <p:sp>
        <p:nvSpPr>
          <p:cNvPr id="3" name="Notes Placeholder 2"/>
          <p:cNvSpPr>
            <a:spLocks noGrp="1"/>
          </p:cNvSpPr>
          <p:nvPr>
            <p:ph type="body" idx="1"/>
          </p:nvPr>
        </p:nvSpPr>
        <p:spPr>
          <a:xfrm>
            <a:off x="982148" y="12930975"/>
            <a:ext cx="7602389" cy="10160049"/>
          </a:xfrm>
        </p:spPr>
        <p:txBody>
          <a:bodyPr/>
          <a:lstStyle/>
          <a:p>
            <a:pPr defTabSz="2199547">
              <a:spcBef>
                <a:spcPts val="2058"/>
              </a:spcBef>
              <a:spcAft>
                <a:spcPts val="2058"/>
              </a:spcAft>
              <a:buClr>
                <a:schemeClr val="accent6"/>
              </a:buClr>
              <a:defRPr/>
            </a:pPr>
            <a:r>
              <a:rPr lang="en-US" sz="2500" b="1" dirty="0"/>
              <a:t>Script</a:t>
            </a:r>
          </a:p>
          <a:p>
            <a:r>
              <a:rPr lang="en-US" sz="2200" dirty="0"/>
              <a:t>Researchers combined the six </a:t>
            </a:r>
            <a:r>
              <a:rPr lang="en-US" sz="2200" i="1" dirty="0"/>
              <a:t>Who Took My Chalk </a:t>
            </a:r>
            <a:r>
              <a:rPr lang="en-US" sz="2200" dirty="0"/>
              <a:t>constructs into these four main constructs to guide development of a statewide school culture survey.</a:t>
            </a:r>
          </a:p>
          <a:p>
            <a:pPr marL="1134085" lvl="1" indent="-309296">
              <a:buFont typeface="Arial" panose="020B0604020202020204" pitchFamily="34" charset="0"/>
              <a:buChar char="•"/>
            </a:pPr>
            <a:r>
              <a:rPr lang="en-US" sz="2200" dirty="0"/>
              <a:t>Student engagement/Empowerment</a:t>
            </a:r>
          </a:p>
          <a:p>
            <a:pPr marL="1134085" lvl="1" indent="-309296">
              <a:buFont typeface="Arial" panose="020B0604020202020204" pitchFamily="34" charset="0"/>
              <a:buChar char="•"/>
            </a:pPr>
            <a:r>
              <a:rPr lang="en-US" sz="2200" dirty="0"/>
              <a:t>Attitude/</a:t>
            </a:r>
            <a:r>
              <a:rPr lang="en-US" sz="2200" dirty="0" err="1"/>
              <a:t>openess</a:t>
            </a:r>
            <a:endParaRPr lang="en-US" sz="2200" dirty="0"/>
          </a:p>
          <a:p>
            <a:pPr marL="1134085" lvl="1" indent="-309296">
              <a:buFont typeface="Arial" panose="020B0604020202020204" pitchFamily="34" charset="0"/>
              <a:buChar char="•"/>
            </a:pPr>
            <a:r>
              <a:rPr lang="en-US" sz="2200" dirty="0"/>
              <a:t>Goal-setting/Action planning</a:t>
            </a:r>
          </a:p>
          <a:p>
            <a:pPr marL="1134085" lvl="1" indent="-309296">
              <a:buFont typeface="Arial" panose="020B0604020202020204" pitchFamily="34" charset="0"/>
              <a:buChar char="•"/>
            </a:pPr>
            <a:r>
              <a:rPr lang="en-US" sz="2200" dirty="0"/>
              <a:t>Collaboration</a:t>
            </a:r>
          </a:p>
          <a:p>
            <a:endParaRPr lang="en-US" sz="2200" dirty="0"/>
          </a:p>
          <a:p>
            <a:r>
              <a:rPr lang="en-US" sz="2200" b="1" dirty="0"/>
              <a:t>Facilitator note</a:t>
            </a:r>
            <a:endParaRPr lang="en-US" sz="2200" dirty="0"/>
          </a:p>
          <a:p>
            <a:r>
              <a:rPr lang="en-US" sz="2200" dirty="0"/>
              <a:t>If participants want more information on how researchers arrived at these four constructs as the basis of the survey, you may want to add:</a:t>
            </a:r>
          </a:p>
          <a:p>
            <a:endParaRPr lang="en-US" sz="2200" dirty="0"/>
          </a:p>
          <a:p>
            <a:pPr marL="309296" indent="-309296">
              <a:buFont typeface="Arial" panose="020B0604020202020204" pitchFamily="34" charset="0"/>
              <a:buChar char="•"/>
            </a:pPr>
            <a:r>
              <a:rPr lang="en-US" sz="2200" dirty="0"/>
              <a:t>Student empowerment is at the core of the Simulated Workplace model.  Empowerment was added to student engagement to reflect this. </a:t>
            </a:r>
          </a:p>
          <a:p>
            <a:pPr marL="309296" indent="-309296">
              <a:buFont typeface="Arial" panose="020B0604020202020204" pitchFamily="34" charset="0"/>
              <a:buChar char="•"/>
            </a:pPr>
            <a:r>
              <a:rPr lang="en-US" sz="2200" dirty="0"/>
              <a:t>Researchers grouped the related </a:t>
            </a:r>
            <a:r>
              <a:rPr lang="en-US" sz="2200" b="1" dirty="0"/>
              <a:t>constructs</a:t>
            </a:r>
            <a:r>
              <a:rPr lang="en-US" sz="2200" dirty="0"/>
              <a:t> of Engaging openness and </a:t>
            </a:r>
            <a:r>
              <a:rPr lang="en-US" sz="2200" b="0" dirty="0"/>
              <a:t>Attitude into one: Attitude/Openness</a:t>
            </a:r>
            <a:r>
              <a:rPr lang="en-US" sz="2200" b="1" dirty="0"/>
              <a:t>.</a:t>
            </a:r>
            <a:endParaRPr lang="en-US" sz="2200" dirty="0"/>
          </a:p>
          <a:p>
            <a:pPr marL="309296" indent="-309296">
              <a:buFont typeface="Arial" panose="020B0604020202020204" pitchFamily="34" charset="0"/>
              <a:buChar char="•"/>
            </a:pPr>
            <a:r>
              <a:rPr lang="en-US" sz="2200" dirty="0"/>
              <a:t>Similarly, researchers combined the related constructs of Goal-setting and Action planning </a:t>
            </a:r>
            <a:r>
              <a:rPr lang="en-US" sz="2200" b="0" dirty="0"/>
              <a:t>into one.</a:t>
            </a:r>
          </a:p>
          <a:p>
            <a:pPr marL="309296" indent="-309296">
              <a:buFont typeface="Arial" panose="020B0604020202020204" pitchFamily="34" charset="0"/>
              <a:buChar char="•"/>
            </a:pPr>
            <a:endParaRPr lang="en-US" sz="2200" b="1" dirty="0"/>
          </a:p>
          <a:p>
            <a:r>
              <a:rPr lang="en-US" sz="2500" i="1" dirty="0"/>
              <a:t> </a:t>
            </a:r>
          </a:p>
          <a:p>
            <a:endParaRPr lang="en-US" sz="2500" i="1" dirty="0"/>
          </a:p>
          <a:p>
            <a:endParaRPr lang="en-US" sz="2500" dirty="0"/>
          </a:p>
        </p:txBody>
      </p:sp>
    </p:spTree>
    <p:extLst>
      <p:ext uri="{BB962C8B-B14F-4D97-AF65-F5344CB8AC3E}">
        <p14:creationId xmlns:p14="http://schemas.microsoft.com/office/powerpoint/2010/main" val="1688405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59238" y="612775"/>
            <a:ext cx="17702213" cy="9958388"/>
          </a:xfrm>
        </p:spPr>
      </p:sp>
      <p:sp>
        <p:nvSpPr>
          <p:cNvPr id="3" name="Notes Placeholder 2"/>
          <p:cNvSpPr>
            <a:spLocks noGrp="1"/>
          </p:cNvSpPr>
          <p:nvPr>
            <p:ph type="body" idx="1"/>
          </p:nvPr>
        </p:nvSpPr>
        <p:spPr>
          <a:xfrm>
            <a:off x="989279" y="12522799"/>
            <a:ext cx="7602389" cy="13682015"/>
          </a:xfrm>
        </p:spPr>
        <p:txBody>
          <a:bodyPr/>
          <a:lstStyle/>
          <a:p>
            <a:pPr defTabSz="2199547">
              <a:spcBef>
                <a:spcPts val="2058"/>
              </a:spcBef>
              <a:spcAft>
                <a:spcPts val="2058"/>
              </a:spcAft>
              <a:buClr>
                <a:schemeClr val="accent6"/>
              </a:buClr>
              <a:defRPr/>
            </a:pPr>
            <a:r>
              <a:rPr lang="en-US" sz="2500" b="1" dirty="0"/>
              <a:t>Script</a:t>
            </a:r>
          </a:p>
          <a:p>
            <a:pPr>
              <a:spcBef>
                <a:spcPts val="2058"/>
              </a:spcBef>
              <a:spcAft>
                <a:spcPts val="2058"/>
              </a:spcAft>
              <a:buClr>
                <a:schemeClr val="accent6"/>
              </a:buClr>
            </a:pPr>
            <a:r>
              <a:rPr lang="en-US" sz="2500" dirty="0"/>
              <a:t>Please turn to page 6 in your workbooks (page 6 in the facilitators’ handbook). You will see all four constructs with related statements that serve as examples of these constructs in action. These example statements also relate to items, or questions, in the school culture survey. </a:t>
            </a:r>
          </a:p>
          <a:p>
            <a:pPr>
              <a:spcBef>
                <a:spcPts val="2058"/>
              </a:spcBef>
              <a:spcAft>
                <a:spcPts val="2058"/>
              </a:spcAft>
              <a:buClr>
                <a:schemeClr val="accent6"/>
              </a:buClr>
            </a:pPr>
            <a:endParaRPr lang="en-US" sz="2500" dirty="0"/>
          </a:p>
          <a:p>
            <a:pPr>
              <a:spcBef>
                <a:spcPts val="2058"/>
              </a:spcBef>
              <a:spcAft>
                <a:spcPts val="2058"/>
              </a:spcAft>
              <a:buClr>
                <a:schemeClr val="accent6"/>
              </a:buClr>
            </a:pPr>
            <a:r>
              <a:rPr lang="en-US" sz="2500" dirty="0"/>
              <a:t>Individually read through these example statements for a few minutes. We’re going to review the survey data in the next workshop but, today, let’s take a few guesses about what we might find there. Start by looking at these constructs and statements, and then turn the page and start thinking about the questions there. We’ll then discuss as a large group.</a:t>
            </a:r>
          </a:p>
          <a:p>
            <a:pPr>
              <a:spcBef>
                <a:spcPts val="2058"/>
              </a:spcBef>
              <a:spcAft>
                <a:spcPts val="2058"/>
              </a:spcAft>
              <a:buClr>
                <a:schemeClr val="accent6"/>
              </a:buClr>
            </a:pPr>
            <a:endParaRPr lang="en-US" sz="2500" dirty="0"/>
          </a:p>
          <a:p>
            <a:pPr>
              <a:spcBef>
                <a:spcPts val="2058"/>
              </a:spcBef>
              <a:spcAft>
                <a:spcPts val="2058"/>
              </a:spcAft>
              <a:buClr>
                <a:schemeClr val="accent6"/>
              </a:buClr>
            </a:pPr>
            <a:endParaRPr lang="en-US" sz="2500" dirty="0"/>
          </a:p>
          <a:p>
            <a:pPr defTabSz="2199547">
              <a:spcBef>
                <a:spcPts val="2058"/>
              </a:spcBef>
              <a:spcAft>
                <a:spcPts val="2058"/>
              </a:spcAft>
              <a:buClr>
                <a:schemeClr val="accent6"/>
              </a:buClr>
              <a:defRPr/>
            </a:pPr>
            <a:r>
              <a:rPr lang="en-US" sz="2500" b="1" dirty="0"/>
              <a:t>Facilitator notes</a:t>
            </a:r>
          </a:p>
          <a:p>
            <a:pPr>
              <a:spcBef>
                <a:spcPts val="2058"/>
              </a:spcBef>
              <a:spcAft>
                <a:spcPts val="2058"/>
              </a:spcAft>
              <a:buClr>
                <a:schemeClr val="accent6"/>
              </a:buClr>
            </a:pPr>
            <a:r>
              <a:rPr lang="en-US" sz="2500" dirty="0"/>
              <a:t>Slide 20 provides the discussion questions for this activity, once participants have reviewed. Step 1: Ask participants to review the constructs and related example statements individually. Step 2: Ask them to consider the discussion questions and record some notes in their participant workbook. Step 3: Lead the group in a discussion of the discussion questions (see slide 20 and pages 7-8 of facilitators’ handbook). </a:t>
            </a:r>
          </a:p>
        </p:txBody>
      </p:sp>
    </p:spTree>
    <p:extLst>
      <p:ext uri="{BB962C8B-B14F-4D97-AF65-F5344CB8AC3E}">
        <p14:creationId xmlns:p14="http://schemas.microsoft.com/office/powerpoint/2010/main" val="3550638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59238" y="612775"/>
            <a:ext cx="17702213" cy="9958388"/>
          </a:xfrm>
        </p:spPr>
      </p:sp>
      <p:sp>
        <p:nvSpPr>
          <p:cNvPr id="3" name="Notes Placeholder 2"/>
          <p:cNvSpPr>
            <a:spLocks noGrp="1"/>
          </p:cNvSpPr>
          <p:nvPr>
            <p:ph type="body" idx="1"/>
          </p:nvPr>
        </p:nvSpPr>
        <p:spPr>
          <a:xfrm>
            <a:off x="989279" y="12522799"/>
            <a:ext cx="7602389" cy="13682015"/>
          </a:xfrm>
        </p:spPr>
        <p:txBody>
          <a:bodyPr/>
          <a:lstStyle/>
          <a:p>
            <a:pPr defTabSz="2199547">
              <a:defRPr/>
            </a:pPr>
            <a:r>
              <a:rPr lang="en-US" sz="2200" b="1"/>
              <a:t>Facilitator notes</a:t>
            </a:r>
          </a:p>
          <a:p>
            <a:r>
              <a:rPr lang="en-US" sz="2200"/>
              <a:t>Use this slide as needed in discussion of possible strengths and areas of improvement the group will see in the school culture survey results. </a:t>
            </a:r>
          </a:p>
          <a:p>
            <a:pPr>
              <a:spcBef>
                <a:spcPts val="2058"/>
              </a:spcBef>
              <a:spcAft>
                <a:spcPts val="2058"/>
              </a:spcAft>
              <a:buClr>
                <a:schemeClr val="accent6"/>
              </a:buClr>
            </a:pPr>
            <a:endParaRPr lang="en-US" sz="2500"/>
          </a:p>
        </p:txBody>
      </p:sp>
    </p:spTree>
    <p:extLst>
      <p:ext uri="{BB962C8B-B14F-4D97-AF65-F5344CB8AC3E}">
        <p14:creationId xmlns:p14="http://schemas.microsoft.com/office/powerpoint/2010/main" val="3438196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59238" y="612775"/>
            <a:ext cx="17702213" cy="9958388"/>
          </a:xfrm>
        </p:spPr>
      </p:sp>
      <p:sp>
        <p:nvSpPr>
          <p:cNvPr id="3" name="Notes Placeholder 2"/>
          <p:cNvSpPr>
            <a:spLocks noGrp="1"/>
          </p:cNvSpPr>
          <p:nvPr>
            <p:ph type="body" idx="1"/>
          </p:nvPr>
        </p:nvSpPr>
        <p:spPr>
          <a:xfrm>
            <a:off x="989279" y="12522799"/>
            <a:ext cx="7602389" cy="13682015"/>
          </a:xfrm>
        </p:spPr>
        <p:txBody>
          <a:bodyPr/>
          <a:lstStyle/>
          <a:p>
            <a:pPr defTabSz="2199547">
              <a:defRPr/>
            </a:pPr>
            <a:r>
              <a:rPr lang="en-US" sz="2200" b="1"/>
              <a:t>Facilitator notes</a:t>
            </a:r>
          </a:p>
          <a:p>
            <a:r>
              <a:rPr lang="en-US" sz="2200"/>
              <a:t>Use this slide as needed in discussion of possible strengths and areas of improvement the group will see in the school culture survey results. </a:t>
            </a:r>
          </a:p>
          <a:p>
            <a:endParaRPr lang="en-US" sz="2200"/>
          </a:p>
          <a:p>
            <a:pPr>
              <a:spcBef>
                <a:spcPts val="2058"/>
              </a:spcBef>
              <a:spcAft>
                <a:spcPts val="2058"/>
              </a:spcAft>
              <a:buClr>
                <a:schemeClr val="accent6"/>
              </a:buClr>
            </a:pPr>
            <a:endParaRPr lang="en-US" sz="2500"/>
          </a:p>
        </p:txBody>
      </p:sp>
    </p:spTree>
    <p:extLst>
      <p:ext uri="{BB962C8B-B14F-4D97-AF65-F5344CB8AC3E}">
        <p14:creationId xmlns:p14="http://schemas.microsoft.com/office/powerpoint/2010/main" val="2018974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59238" y="612775"/>
            <a:ext cx="17702213" cy="9958388"/>
          </a:xfrm>
        </p:spPr>
      </p:sp>
      <p:sp>
        <p:nvSpPr>
          <p:cNvPr id="3" name="Notes Placeholder 2"/>
          <p:cNvSpPr>
            <a:spLocks noGrp="1"/>
          </p:cNvSpPr>
          <p:nvPr>
            <p:ph type="body" idx="1"/>
          </p:nvPr>
        </p:nvSpPr>
        <p:spPr>
          <a:xfrm>
            <a:off x="989279" y="12522799"/>
            <a:ext cx="7602389" cy="13682015"/>
          </a:xfrm>
        </p:spPr>
        <p:txBody>
          <a:bodyPr/>
          <a:lstStyle/>
          <a:p>
            <a:pPr defTabSz="2199547">
              <a:defRPr/>
            </a:pPr>
            <a:r>
              <a:rPr lang="en-US" sz="2500" b="1"/>
              <a:t>Facilitator notes</a:t>
            </a:r>
          </a:p>
          <a:p>
            <a:r>
              <a:rPr lang="en-US" sz="2500"/>
              <a:t>Use this slide as needed in discussion of possible strengths and areas of improvement the group will see in the school survey results. </a:t>
            </a:r>
          </a:p>
          <a:p>
            <a:pPr>
              <a:spcBef>
                <a:spcPts val="2058"/>
              </a:spcBef>
              <a:spcAft>
                <a:spcPts val="2058"/>
              </a:spcAft>
              <a:buClr>
                <a:schemeClr val="accent6"/>
              </a:buClr>
            </a:pPr>
            <a:endParaRPr lang="en-US" sz="2500"/>
          </a:p>
        </p:txBody>
      </p:sp>
    </p:spTree>
    <p:extLst>
      <p:ext uri="{BB962C8B-B14F-4D97-AF65-F5344CB8AC3E}">
        <p14:creationId xmlns:p14="http://schemas.microsoft.com/office/powerpoint/2010/main" val="226483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dirty="0"/>
              <a:t>Script</a:t>
            </a:r>
          </a:p>
          <a:p>
            <a:r>
              <a:rPr lang="en-US" b="0" noProof="0" dirty="0"/>
              <a:t>Now that you have had a chance to review these constructs and their related statements, let’s hear what you think. </a:t>
            </a:r>
          </a:p>
          <a:p>
            <a:r>
              <a:rPr lang="en-US" b="0" noProof="0" dirty="0"/>
              <a:t>Do any of these statements align with strengths you think your school has? </a:t>
            </a:r>
          </a:p>
          <a:p>
            <a:r>
              <a:rPr lang="en-US" b="0" noProof="0" dirty="0"/>
              <a:t>What about areas for improvement? </a:t>
            </a:r>
          </a:p>
          <a:p>
            <a:r>
              <a:rPr lang="en-US" b="0" noProof="0" dirty="0"/>
              <a:t>And how do the statements you identified relate to the animal you selected? </a:t>
            </a:r>
          </a:p>
          <a:p>
            <a:r>
              <a:rPr lang="en-US" b="0" noProof="0" dirty="0"/>
              <a:t>Let’s take some volunteers.</a:t>
            </a:r>
          </a:p>
          <a:p>
            <a:endParaRPr lang="es-ES" b="0" dirty="0"/>
          </a:p>
          <a:p>
            <a:pPr defTabSz="2199547">
              <a:spcBef>
                <a:spcPts val="2058"/>
              </a:spcBef>
              <a:spcAft>
                <a:spcPts val="2058"/>
              </a:spcAft>
              <a:buClr>
                <a:schemeClr val="accent6"/>
              </a:buClr>
              <a:defRPr/>
            </a:pPr>
            <a:r>
              <a:rPr lang="en-US" sz="1200" b="1" dirty="0"/>
              <a:t>Facilitator notes</a:t>
            </a:r>
          </a:p>
          <a:p>
            <a:pPr>
              <a:spcBef>
                <a:spcPts val="2058"/>
              </a:spcBef>
              <a:spcAft>
                <a:spcPts val="2058"/>
              </a:spcAft>
              <a:buClr>
                <a:schemeClr val="accent6"/>
              </a:buClr>
            </a:pPr>
            <a:r>
              <a:rPr lang="en-US" sz="1200" dirty="0"/>
              <a:t>See page 8 of the facilitators’ handbook for tips on how to facilitate the discussion.</a:t>
            </a:r>
          </a:p>
          <a:p>
            <a:endParaRPr lang="es-ES" dirty="0"/>
          </a:p>
        </p:txBody>
      </p:sp>
    </p:spTree>
    <p:extLst>
      <p:ext uri="{BB962C8B-B14F-4D97-AF65-F5344CB8AC3E}">
        <p14:creationId xmlns:p14="http://schemas.microsoft.com/office/powerpoint/2010/main" val="119482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1649578">
              <a:defRPr/>
            </a:pPr>
            <a:fld id="{8236D9A6-1F9C-1D41-93F0-C45702000BBB}" type="slidenum">
              <a:rPr lang="en-US" sz="2200">
                <a:solidFill>
                  <a:prstClr val="black"/>
                </a:solidFill>
                <a:latin typeface="Calibri" panose="020F0502020204030204"/>
              </a:rPr>
              <a:pPr defTabSz="1649578">
                <a:defRPr/>
              </a:pPr>
              <a:t>3</a:t>
            </a:fld>
            <a:endParaRPr lang="en-US" sz="2200">
              <a:solidFill>
                <a:prstClr val="black"/>
              </a:solidFill>
              <a:latin typeface="Calibri" panose="020F0502020204030204"/>
            </a:endParaRPr>
          </a:p>
        </p:txBody>
      </p:sp>
    </p:spTree>
    <p:extLst>
      <p:ext uri="{BB962C8B-B14F-4D97-AF65-F5344CB8AC3E}">
        <p14:creationId xmlns:p14="http://schemas.microsoft.com/office/powerpoint/2010/main" val="194470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a:t>Script</a:t>
            </a:r>
          </a:p>
          <a:p>
            <a:r>
              <a:rPr lang="en-US"/>
              <a:t>Using the school culture survey results to inform how we can improve school culture is part of a continuous improvement approach.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2273014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2413" y="801688"/>
            <a:ext cx="20167601" cy="11345862"/>
          </a:xfrm>
        </p:spPr>
      </p:sp>
      <p:sp>
        <p:nvSpPr>
          <p:cNvPr id="3" name="Notes Placeholder 2"/>
          <p:cNvSpPr>
            <a:spLocks noGrp="1"/>
          </p:cNvSpPr>
          <p:nvPr>
            <p:ph type="body" idx="1"/>
          </p:nvPr>
        </p:nvSpPr>
        <p:spPr>
          <a:xfrm>
            <a:off x="723698" y="13291061"/>
            <a:ext cx="8055590" cy="12474268"/>
          </a:xfrm>
        </p:spPr>
        <p:txBody>
          <a:bodyPr/>
          <a:lstStyle/>
          <a:p>
            <a:pPr defTabSz="2199547">
              <a:defRPr/>
            </a:pPr>
            <a:r>
              <a:rPr lang="en-US" b="1" dirty="0"/>
              <a:t>Script</a:t>
            </a:r>
          </a:p>
          <a:p>
            <a:r>
              <a:rPr lang="en-US" sz="2200" dirty="0"/>
              <a:t>Reviewing survey data can be part of a </a:t>
            </a:r>
            <a:r>
              <a:rPr lang="en-US" sz="2200" b="1" dirty="0"/>
              <a:t>continuous improvement cycle</a:t>
            </a:r>
            <a:r>
              <a:rPr lang="en-US" sz="2200" dirty="0"/>
              <a:t>. </a:t>
            </a:r>
            <a:r>
              <a:rPr lang="en-US" sz="1200" kern="1200" dirty="0">
                <a:solidFill>
                  <a:schemeClr val="tx1"/>
                </a:solidFill>
                <a:effectLst/>
                <a:latin typeface="+mn-lt"/>
                <a:ea typeface="+mn-ea"/>
                <a:cs typeface="+mn-cs"/>
              </a:rPr>
              <a:t>Just as businesses study their processes and results to improve them over time, so can education institutions. Continuous improvement in education engages key stakeholders—such as school leaders, teachers, other staff, students, and families to examine a specific problem of practice and engage in iterative cycles to test changes, gather data, and study the potential influence of these changes on outcomes of interest (Bryk et al., 2015). </a:t>
            </a:r>
            <a:endParaRPr lang="en-US" sz="2200" dirty="0"/>
          </a:p>
          <a:p>
            <a:endParaRPr lang="en-US" sz="2200" dirty="0"/>
          </a:p>
          <a:p>
            <a:r>
              <a:rPr lang="en-US" sz="2200" dirty="0"/>
              <a:t>This workshop series is designed to support a schoolwide improvement effort to:</a:t>
            </a:r>
          </a:p>
          <a:p>
            <a:endParaRPr lang="en-US" sz="2200" dirty="0"/>
          </a:p>
          <a:p>
            <a:pPr marL="309296" indent="-309296">
              <a:buFont typeface="Arial" panose="020B0604020202020204" pitchFamily="34" charset="0"/>
              <a:buChar char="•"/>
            </a:pPr>
            <a:r>
              <a:rPr lang="en-US" sz="2200" b="1" dirty="0"/>
              <a:t>Review and discuss data </a:t>
            </a:r>
            <a:r>
              <a:rPr lang="en-US" sz="2200" dirty="0"/>
              <a:t>from the school culture survey, and other information you may wish to gather.</a:t>
            </a:r>
          </a:p>
          <a:p>
            <a:pPr marL="309296" indent="-309296">
              <a:buFont typeface="Arial" panose="020B0604020202020204" pitchFamily="34" charset="0"/>
              <a:buChar char="•"/>
            </a:pPr>
            <a:r>
              <a:rPr lang="en-US" sz="2200" dirty="0"/>
              <a:t>Build on that discussion to identify strengths and areas for improvement and </a:t>
            </a:r>
            <a:r>
              <a:rPr lang="en-US" sz="2200" b="1" dirty="0"/>
              <a:t>select priorities to work on to strengthen school culture. </a:t>
            </a:r>
            <a:endParaRPr lang="en-US" sz="2200" dirty="0"/>
          </a:p>
          <a:p>
            <a:pPr marL="309296" indent="-309296">
              <a:buFont typeface="Arial" panose="020B0604020202020204" pitchFamily="34" charset="0"/>
              <a:buChar char="•"/>
            </a:pPr>
            <a:r>
              <a:rPr lang="en-US" sz="2200" b="1" dirty="0"/>
              <a:t>Develop a plan </a:t>
            </a:r>
            <a:r>
              <a:rPr lang="en-US" sz="2200" dirty="0"/>
              <a:t>to pursue these priorities for improvement.</a:t>
            </a:r>
          </a:p>
          <a:p>
            <a:pPr marL="309296" indent="-309296">
              <a:buFont typeface="Arial" panose="020B0604020202020204" pitchFamily="34" charset="0"/>
              <a:buChar char="•"/>
            </a:pPr>
            <a:r>
              <a:rPr lang="en-US" sz="2200" b="1" dirty="0"/>
              <a:t>Carry out </a:t>
            </a:r>
            <a:r>
              <a:rPr lang="en-US" sz="2200" dirty="0"/>
              <a:t>the plan.</a:t>
            </a:r>
          </a:p>
          <a:p>
            <a:r>
              <a:rPr lang="en-US" sz="2200" dirty="0"/>
              <a:t> </a:t>
            </a:r>
          </a:p>
          <a:p>
            <a:r>
              <a:rPr lang="en-US" sz="2200" dirty="0"/>
              <a:t>Along the way, it is important to check if your school’s plan is working. If you do not see a positive difference, you may need to adjust your approach to achieve the results you wanted. </a:t>
            </a:r>
          </a:p>
          <a:p>
            <a:endParaRPr lang="en-US" sz="2500" dirty="0"/>
          </a:p>
          <a:p>
            <a:r>
              <a:rPr lang="en-US" sz="2500" u="sng" dirty="0"/>
              <a:t>Source</a:t>
            </a:r>
            <a:r>
              <a:rPr lang="en-US" sz="2500" u="none" dirty="0"/>
              <a:t>: Bryk, A. S., Gomez, L. M., </a:t>
            </a:r>
            <a:r>
              <a:rPr lang="en-US" sz="2500" u="none" dirty="0" err="1"/>
              <a:t>Grunow</a:t>
            </a:r>
            <a:r>
              <a:rPr lang="en-US" sz="2500" u="none" dirty="0"/>
              <a:t>, A., LeMahieu, P. G. (2015). </a:t>
            </a:r>
            <a:r>
              <a:rPr lang="en-US" sz="2500" i="1" u="none" dirty="0"/>
              <a:t>Learning to improve: How America’s schools can get better at getting better</a:t>
            </a:r>
            <a:r>
              <a:rPr lang="en-US" sz="2500" i="0" u="none" dirty="0"/>
              <a:t>. Harvard Education Press. </a:t>
            </a:r>
            <a:endParaRPr lang="en-US" sz="2500" u="sng" dirty="0"/>
          </a:p>
        </p:txBody>
      </p:sp>
    </p:spTree>
    <p:extLst>
      <p:ext uri="{BB962C8B-B14F-4D97-AF65-F5344CB8AC3E}">
        <p14:creationId xmlns:p14="http://schemas.microsoft.com/office/powerpoint/2010/main" val="4126679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27525" y="938213"/>
            <a:ext cx="17986375" cy="10118725"/>
          </a:xfrm>
        </p:spPr>
      </p:sp>
      <p:sp>
        <p:nvSpPr>
          <p:cNvPr id="3" name="Notes Placeholder 2"/>
          <p:cNvSpPr>
            <a:spLocks noGrp="1"/>
          </p:cNvSpPr>
          <p:nvPr>
            <p:ph type="body" idx="1"/>
          </p:nvPr>
        </p:nvSpPr>
        <p:spPr>
          <a:xfrm>
            <a:off x="433832" y="11616214"/>
            <a:ext cx="8464151" cy="14658568"/>
          </a:xfrm>
        </p:spPr>
        <p:txBody>
          <a:bodyPr/>
          <a:lstStyle/>
          <a:p>
            <a:pPr defTabSz="2199547">
              <a:defRPr/>
            </a:pPr>
            <a:r>
              <a:rPr lang="en-US" b="1" dirty="0"/>
              <a:t>Script</a:t>
            </a:r>
          </a:p>
          <a:p>
            <a:r>
              <a:rPr lang="en-US" sz="2200" dirty="0"/>
              <a:t>Let’s take a moment to ask, </a:t>
            </a:r>
            <a:r>
              <a:rPr lang="en-US" sz="2200" b="1" dirty="0"/>
              <a:t>why surveys? </a:t>
            </a:r>
            <a:r>
              <a:rPr lang="en-US" sz="2200" dirty="0"/>
              <a:t>Why will we review school culture survey results as part of thinking about how to strengthen school culture?</a:t>
            </a:r>
          </a:p>
          <a:p>
            <a:r>
              <a:rPr lang="en-US" sz="2200" dirty="0"/>
              <a:t> </a:t>
            </a:r>
          </a:p>
          <a:p>
            <a:r>
              <a:rPr lang="en-US" sz="2200" dirty="0"/>
              <a:t>Survey data do three important things.</a:t>
            </a:r>
          </a:p>
          <a:p>
            <a:r>
              <a:rPr lang="en-US" sz="2200" dirty="0"/>
              <a:t> </a:t>
            </a:r>
          </a:p>
          <a:p>
            <a:pPr marL="412394" indent="-412394">
              <a:buFont typeface="+mj-lt"/>
              <a:buAutoNum type="arabicPeriod"/>
            </a:pPr>
            <a:r>
              <a:rPr lang="en-US" sz="2200" dirty="0"/>
              <a:t>First, when you ask people in different roles (teacher, student, administrator) similar questions about the same topic, you can see where people agree and disagree, and </a:t>
            </a:r>
            <a:r>
              <a:rPr lang="en-US" sz="2200" i="1" dirty="0"/>
              <a:t>how</a:t>
            </a:r>
            <a:r>
              <a:rPr lang="en-US" sz="2200" dirty="0"/>
              <a:t> — for example, maybe students feel one way about a topic, but teachers see it differently; maybe most students in a given program tend to have one view, while students in another program generally hold a different view.  Survey data show areas of agreement and disagreement. </a:t>
            </a:r>
          </a:p>
          <a:p>
            <a:pPr marL="412394" indent="-412394">
              <a:buFont typeface="+mj-lt"/>
              <a:buAutoNum type="arabicPeriod"/>
            </a:pPr>
            <a:endParaRPr lang="en-US" sz="2200" dirty="0"/>
          </a:p>
          <a:p>
            <a:pPr marL="412394" indent="-412394">
              <a:buFont typeface="+mj-lt"/>
              <a:buAutoNum type="arabicPeriod"/>
            </a:pPr>
            <a:r>
              <a:rPr lang="en-US" sz="2200" dirty="0"/>
              <a:t>Second, surveys can provide an objective basis for more in-depth discussion.  Looking at overall results avoids singling anyone out and prevents one person or group from driving the agenda. </a:t>
            </a:r>
          </a:p>
          <a:p>
            <a:pPr marL="1237183" lvl="1" indent="-412394">
              <a:buFont typeface="Arial" panose="020B0604020202020204" pitchFamily="34" charset="0"/>
              <a:buChar char="•"/>
            </a:pPr>
            <a:r>
              <a:rPr lang="en-US" sz="2200" dirty="0"/>
              <a:t>This is why it is important to get a high response rate on your school culture survey. The more people in each kind of role (students, teachers, counselors, administrators), the more confident you can be that survey results accurately represent the views of those in your school.</a:t>
            </a:r>
          </a:p>
          <a:p>
            <a:pPr marL="1237183" lvl="1" indent="-412394">
              <a:buFont typeface="Arial" panose="020B0604020202020204" pitchFamily="34" charset="0"/>
              <a:buChar char="•"/>
            </a:pPr>
            <a:r>
              <a:rPr lang="en-US" sz="2200" dirty="0"/>
              <a:t>If </a:t>
            </a:r>
            <a:r>
              <a:rPr lang="en-US" sz="2200" b="0" dirty="0"/>
              <a:t>small percentages of </a:t>
            </a:r>
            <a:r>
              <a:rPr lang="en-US" sz="2200" dirty="0"/>
              <a:t>people in some or all roles complete the survey, the results reflect the views of only some groups, or of only some people. You cannot be confident the results represent the views of all in the school. If your analysis is driven </a:t>
            </a:r>
            <a:r>
              <a:rPr lang="en-US" sz="2200" b="0" dirty="0"/>
              <a:t>only</a:t>
            </a:r>
            <a:r>
              <a:rPr lang="en-US" sz="2200" dirty="0"/>
              <a:t> by the views of those who responded, these views may end up driving the agenda.  Lower response rates might mean you need to gather additional information to learn the perspectives of enough people in all roles.</a:t>
            </a:r>
          </a:p>
          <a:p>
            <a:pPr marL="412394" indent="-412394">
              <a:buFont typeface="+mj-lt"/>
              <a:buAutoNum type="arabicPeriod"/>
            </a:pPr>
            <a:endParaRPr lang="en-US" sz="2200" dirty="0"/>
          </a:p>
          <a:p>
            <a:pPr marL="412394" indent="-412394">
              <a:buFont typeface="+mj-lt"/>
              <a:buAutoNum type="arabicPeriod"/>
            </a:pPr>
            <a:r>
              <a:rPr lang="en-US" sz="2200" dirty="0"/>
              <a:t>Third, when the same types of people take the same school culture survey over time, the results can help you measure your progress.  You can get a starting, or baseline, idea of what people think and experience, and then implement changes, and re-administer the survey. Then you can see if results show any positive changes in the areas you're working on. </a:t>
            </a:r>
          </a:p>
          <a:p>
            <a:endParaRPr lang="en-US" sz="2500" dirty="0">
              <a:cs typeface="Calibri"/>
            </a:endParaRPr>
          </a:p>
        </p:txBody>
      </p:sp>
    </p:spTree>
    <p:extLst>
      <p:ext uri="{BB962C8B-B14F-4D97-AF65-F5344CB8AC3E}">
        <p14:creationId xmlns:p14="http://schemas.microsoft.com/office/powerpoint/2010/main" val="2121948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r>
              <a:rPr lang="en-US"/>
              <a:t>Now that we’ve learned more about positive school culture and seen how we will use survey results as part of a continuous improvement process, let’s be sure we have the right people involved in this effort.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935901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sz="2200"/>
              <a:t>Let’s take a look at page 9 in your participant workbook (facilitators’ handbook page 10). At the middle, you see:</a:t>
            </a:r>
          </a:p>
          <a:p>
            <a:endParaRPr lang="en-US" sz="2200" i="1"/>
          </a:p>
          <a:p>
            <a:pPr defTabSz="2199547">
              <a:defRPr/>
            </a:pPr>
            <a:r>
              <a:rPr lang="en-US" sz="2200"/>
              <a:t>School culture impacts everyone in the school community, and everyone plays an important role in building a positive school culture. Therefore, before we tackle the next step in the school improvement process, we need to make sure that we have the right mix of people at the table who can bring varied perspectives to this work.  </a:t>
            </a:r>
          </a:p>
          <a:p>
            <a:pPr defTabSz="2199547">
              <a:defRPr/>
            </a:pPr>
            <a:endParaRPr lang="en-US" sz="2200"/>
          </a:p>
          <a:p>
            <a:pPr defTabSz="2199547">
              <a:defRPr/>
            </a:pPr>
            <a:r>
              <a:rPr lang="en-US" sz="2200"/>
              <a:t>Take a few minutes to jot down your thoughts about these questions and then turn to your neighbors to discuss. The goal is to think more deeply about whether we have the right people involved in the work. </a:t>
            </a:r>
          </a:p>
          <a:p>
            <a:pPr defTabSz="2199547">
              <a:defRPr/>
            </a:pPr>
            <a:endParaRPr lang="en-US" sz="2200"/>
          </a:p>
          <a:p>
            <a:pPr defTabSz="2199547">
              <a:defRPr/>
            </a:pPr>
            <a:r>
              <a:rPr lang="en-US" sz="2200" b="1"/>
              <a:t>Facilitator notes</a:t>
            </a:r>
          </a:p>
          <a:p>
            <a:pPr defTabSz="2199547">
              <a:defRPr/>
            </a:pPr>
            <a:r>
              <a:rPr lang="en-US" sz="2200" b="0"/>
              <a:t>Ask participants to first jot down their own thoughts, and then turn to neighbors to discuss. Let participants know that we will return to this discussion at the start of Workshop 2 so they should have a few thoughts to share when the group reconvenes. </a:t>
            </a:r>
          </a:p>
          <a:p>
            <a:endParaRPr lang="en-US" sz="2200" i="1"/>
          </a:p>
          <a:p>
            <a:endParaRPr lang="en-US"/>
          </a:p>
        </p:txBody>
      </p:sp>
    </p:spTree>
    <p:extLst>
      <p:ext uri="{BB962C8B-B14F-4D97-AF65-F5344CB8AC3E}">
        <p14:creationId xmlns:p14="http://schemas.microsoft.com/office/powerpoint/2010/main" val="3915803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r>
              <a:rPr lang="en-US" i="0"/>
              <a:t>We’ve covered a lot of ground today!  Let’s see what questions you have and preview our next workshop.</a:t>
            </a:r>
          </a:p>
          <a:p>
            <a:endParaRPr lang="en-US" i="0"/>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132658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b="0" i="0"/>
              <a:t>This concludes our first workshop. We’ve talked about school culture and the improvement process and reviewed the constructs in the school culture survey. Let’s pause for any remaining questions before providing an overview of the next workshop.</a:t>
            </a:r>
          </a:p>
          <a:p>
            <a:endParaRPr lang="en-US" b="0" i="0"/>
          </a:p>
          <a:p>
            <a:r>
              <a:rPr lang="en-US" b="1" i="0"/>
              <a:t>Facilitator notes</a:t>
            </a:r>
          </a:p>
          <a:p>
            <a:r>
              <a:rPr lang="en-US" i="0"/>
              <a:t>Conclude the workshop after responding to any questions.  You may also want to model openness by asking for feedback and constructive criticism.  Participants do not need to prepare for Workshop 2, but if you have already scheduled it, let them know when it will take place. </a:t>
            </a:r>
          </a:p>
        </p:txBody>
      </p:sp>
    </p:spTree>
    <p:extLst>
      <p:ext uri="{BB962C8B-B14F-4D97-AF65-F5344CB8AC3E}">
        <p14:creationId xmlns:p14="http://schemas.microsoft.com/office/powerpoint/2010/main" val="1792916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sz="2200" b="1"/>
              <a:t>Script</a:t>
            </a:r>
          </a:p>
          <a:p>
            <a:r>
              <a:rPr lang="en-US" sz="2200"/>
              <a:t>Thank you all for your thoughtful engagement in today’s workshop.  Now let’s look ahead to our next workshop.  </a:t>
            </a:r>
          </a:p>
          <a:p>
            <a:pPr defTabSz="2199547">
              <a:defRPr/>
            </a:pPr>
            <a:endParaRPr lang="en-US" sz="2200" b="1"/>
          </a:p>
          <a:p>
            <a:pPr defTabSz="2199547">
              <a:defRPr/>
            </a:pPr>
            <a:endParaRPr lang="en-US" sz="2200" b="1"/>
          </a:p>
          <a:p>
            <a:pPr defTabSz="2199547">
              <a:defRPr/>
            </a:pPr>
            <a:r>
              <a:rPr lang="en-US" sz="2200" b="1"/>
              <a:t>Facilitator notes</a:t>
            </a:r>
          </a:p>
          <a:p>
            <a:pPr defTabSz="2199547">
              <a:defRPr/>
            </a:pPr>
            <a:r>
              <a:rPr lang="en-US" sz="2200"/>
              <a:t>Let participants know if you have already scheduled the next workshop or ask their input if needed for scheduling. If you plan to have them review survey results before the next workshop, you can indicate that and provide the handouts now. </a:t>
            </a:r>
          </a:p>
          <a:p>
            <a:pPr defTabSz="2199547">
              <a:defRPr/>
            </a:pPr>
            <a:endParaRPr lang="en-US" sz="2200"/>
          </a:p>
          <a:p>
            <a:pPr defTabSz="2199547">
              <a:defRPr/>
            </a:pPr>
            <a:r>
              <a:rPr lang="en-US" sz="2200"/>
              <a:t>Conclude the workshop after responding to participant questions. </a:t>
            </a:r>
          </a:p>
          <a:p>
            <a:endParaRPr lang="en-US" sz="2200" i="1"/>
          </a:p>
          <a:p>
            <a:endParaRPr lang="en-US"/>
          </a:p>
        </p:txBody>
      </p:sp>
    </p:spTree>
    <p:extLst>
      <p:ext uri="{BB962C8B-B14F-4D97-AF65-F5344CB8AC3E}">
        <p14:creationId xmlns:p14="http://schemas.microsoft.com/office/powerpoint/2010/main" val="2179529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a:t>Script</a:t>
            </a:r>
          </a:p>
          <a:p>
            <a:r>
              <a:rPr lang="en-US"/>
              <a:t>Welcome to Workshop 2!  Today, we will dive into our own survey report and also look at statewide results.</a:t>
            </a:r>
          </a:p>
        </p:txBody>
      </p:sp>
      <p:sp>
        <p:nvSpPr>
          <p:cNvPr id="4" name="Slide Number Placeholder 3"/>
          <p:cNvSpPr>
            <a:spLocks noGrp="1"/>
          </p:cNvSpPr>
          <p:nvPr>
            <p:ph type="sldNum" sz="quarter" idx="5"/>
          </p:nvPr>
        </p:nvSpPr>
        <p:spPr/>
        <p:txBody>
          <a:bodyPr/>
          <a:lstStyle/>
          <a:p>
            <a:pPr defTabSz="1649578">
              <a:defRPr/>
            </a:pPr>
            <a:fld id="{8236D9A6-1F9C-1D41-93F0-C45702000BBB}" type="slidenum">
              <a:rPr lang="en-US" sz="2200">
                <a:solidFill>
                  <a:prstClr val="black"/>
                </a:solidFill>
                <a:latin typeface="Calibri" panose="020F0502020204030204"/>
              </a:rPr>
              <a:pPr defTabSz="1649578">
                <a:defRPr/>
              </a:pPr>
              <a:t>29</a:t>
            </a:fld>
            <a:endParaRPr lang="en-US" sz="2200">
              <a:solidFill>
                <a:prstClr val="black"/>
              </a:solidFill>
              <a:latin typeface="Calibri" panose="020F0502020204030204"/>
            </a:endParaRPr>
          </a:p>
        </p:txBody>
      </p:sp>
    </p:spTree>
    <p:extLst>
      <p:ext uri="{BB962C8B-B14F-4D97-AF65-F5344CB8AC3E}">
        <p14:creationId xmlns:p14="http://schemas.microsoft.com/office/powerpoint/2010/main" val="4322517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r>
              <a:rPr lang="en-US"/>
              <a:t>The objectives for todays workshop are to: </a:t>
            </a:r>
          </a:p>
          <a:p>
            <a:endParaRPr lang="en-US"/>
          </a:p>
          <a:p>
            <a:pPr marL="1455701" lvl="1" indent="-384166">
              <a:spcBef>
                <a:spcPts val="1800"/>
              </a:spcBef>
              <a:spcAft>
                <a:spcPts val="1800"/>
              </a:spcAft>
              <a:buFont typeface="Arial" panose="020B0604020202020204" pitchFamily="34" charset="0"/>
              <a:buChar char="•"/>
            </a:pPr>
            <a:r>
              <a:rPr lang="en-US" sz="4000"/>
              <a:t>Review and discuss state and school-level school culture survey results.</a:t>
            </a:r>
          </a:p>
          <a:p>
            <a:pPr marL="1455701" lvl="1" indent="-384166">
              <a:spcBef>
                <a:spcPts val="1800"/>
              </a:spcBef>
              <a:spcAft>
                <a:spcPts val="1800"/>
              </a:spcAft>
              <a:buFont typeface="Arial" panose="020B0604020202020204" pitchFamily="34" charset="0"/>
              <a:buChar char="•"/>
            </a:pPr>
            <a:r>
              <a:rPr lang="en-US" sz="4000"/>
              <a:t>Practice making accurate statements about the survey results.</a:t>
            </a:r>
          </a:p>
          <a:p>
            <a:pPr marL="1455701" lvl="1" indent="-384166">
              <a:spcBef>
                <a:spcPts val="1800"/>
              </a:spcBef>
              <a:spcAft>
                <a:spcPts val="1800"/>
              </a:spcAft>
              <a:buFont typeface="Arial" panose="020B0604020202020204" pitchFamily="34" charset="0"/>
              <a:buChar char="•"/>
            </a:pPr>
            <a:r>
              <a:rPr lang="en-US" sz="4000"/>
              <a:t>Interpret the data-driven statements to celebrate strengths and begin to identify areas for improvement.</a:t>
            </a:r>
          </a:p>
          <a:p>
            <a:endParaRPr lang="en-US"/>
          </a:p>
          <a:p>
            <a:r>
              <a:rPr lang="en-US"/>
              <a:t>First, we will learn how to review and interpret the survey results and practice a bit.  Let’s begin by recapping the survey constructs and examples we talked about in Workshop 1.</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647090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a:t>Script</a:t>
            </a:r>
          </a:p>
          <a:p>
            <a:r>
              <a:rPr lang="en-US"/>
              <a:t>Welcome to Workshop 1! It’s great to see you all here today. </a:t>
            </a:r>
          </a:p>
        </p:txBody>
      </p:sp>
      <p:sp>
        <p:nvSpPr>
          <p:cNvPr id="4" name="Slide Number Placeholder 3"/>
          <p:cNvSpPr>
            <a:spLocks noGrp="1"/>
          </p:cNvSpPr>
          <p:nvPr>
            <p:ph type="sldNum" sz="quarter" idx="5"/>
          </p:nvPr>
        </p:nvSpPr>
        <p:spPr/>
        <p:txBody>
          <a:bodyPr/>
          <a:lstStyle/>
          <a:p>
            <a:pPr defTabSz="1649578">
              <a:defRPr/>
            </a:pPr>
            <a:fld id="{8236D9A6-1F9C-1D41-93F0-C45702000BBB}" type="slidenum">
              <a:rPr lang="en-US" sz="2200">
                <a:solidFill>
                  <a:prstClr val="black"/>
                </a:solidFill>
                <a:latin typeface="Calibri" panose="020F0502020204030204"/>
              </a:rPr>
              <a:pPr defTabSz="1649578">
                <a:defRPr/>
              </a:pPr>
              <a:t>4</a:t>
            </a:fld>
            <a:endParaRPr lang="en-US" sz="2200">
              <a:solidFill>
                <a:prstClr val="black"/>
              </a:solidFill>
              <a:latin typeface="Calibri" panose="020F0502020204030204"/>
            </a:endParaRPr>
          </a:p>
        </p:txBody>
      </p:sp>
    </p:spTree>
    <p:extLst>
      <p:ext uri="{BB962C8B-B14F-4D97-AF65-F5344CB8AC3E}">
        <p14:creationId xmlns:p14="http://schemas.microsoft.com/office/powerpoint/2010/main" val="23250163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dirty="0"/>
              <a:t>Script</a:t>
            </a:r>
          </a:p>
          <a:p>
            <a:r>
              <a:rPr lang="en-US" dirty="0"/>
              <a:t>Before we look at your survey results, let’s take a few minutes to remember the survey constructs and examples that we discussed in the first workshop. We can also reflect briefly on who participates in school improvement, which was the final activity in workshop 1.</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4262856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a:t>Turn back to page 6 in your participant workbook to review examples of each of these four constructs (facilitators’ handbook page 6).</a:t>
            </a:r>
          </a:p>
          <a:p>
            <a:endParaRPr lang="en-US"/>
          </a:p>
          <a:p>
            <a:endParaRPr lang="en-US"/>
          </a:p>
          <a:p>
            <a:r>
              <a:rPr lang="en-US" b="1"/>
              <a:t>Facilitator Notes</a:t>
            </a:r>
          </a:p>
          <a:p>
            <a:r>
              <a:rPr lang="en-US" sz="1200" kern="1200">
                <a:solidFill>
                  <a:schemeClr val="tx1"/>
                </a:solidFill>
                <a:effectLst/>
                <a:latin typeface="+mn-lt"/>
                <a:ea typeface="+mn-ea"/>
                <a:cs typeface="+mn-cs"/>
              </a:rPr>
              <a:t>There is limited time to review so the goal is simply to refresh everyone’s memory about the constructs from the first workshop. Ask a few participants to share.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After a few statements, also remind participants that in the last workshop, they discussed who should participate in school improvement. Invite participants to share a few thoughts from small group discussion regarding who leads and participates in school improvement</a:t>
            </a:r>
            <a:r>
              <a:rPr lang="es-ES" sz="1200" kern="1200">
                <a:solidFill>
                  <a:schemeClr val="tx1"/>
                </a:solidFill>
                <a:effectLst/>
                <a:latin typeface="+mn-lt"/>
                <a:ea typeface="+mn-ea"/>
                <a:cs typeface="+mn-cs"/>
              </a:rPr>
              <a:t>.</a:t>
            </a:r>
            <a:endParaRPr lang="en-US"/>
          </a:p>
          <a:p>
            <a:endParaRPr lang="en-US"/>
          </a:p>
        </p:txBody>
      </p:sp>
    </p:spTree>
    <p:extLst>
      <p:ext uri="{BB962C8B-B14F-4D97-AF65-F5344CB8AC3E}">
        <p14:creationId xmlns:p14="http://schemas.microsoft.com/office/powerpoint/2010/main" val="23336763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r>
              <a:rPr lang="en-US"/>
              <a:t>Okay, everyone, let’s dive in!  Now we’re getting to the heart of the work</a:t>
            </a:r>
            <a:r>
              <a:rPr lang="en-US" strike="noStrike"/>
              <a:t>shop</a:t>
            </a:r>
            <a:r>
              <a:rPr lang="en-US"/>
              <a:t>: how to review and interpret the survey data, so you can make decisions based on the data.</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220276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68800" y="1306513"/>
            <a:ext cx="18021300" cy="10137775"/>
          </a:xfrm>
        </p:spPr>
      </p:sp>
      <p:sp>
        <p:nvSpPr>
          <p:cNvPr id="3" name="Notes Placeholder 2"/>
          <p:cNvSpPr>
            <a:spLocks noGrp="1"/>
          </p:cNvSpPr>
          <p:nvPr>
            <p:ph type="body" idx="1"/>
          </p:nvPr>
        </p:nvSpPr>
        <p:spPr>
          <a:xfrm>
            <a:off x="413173" y="12857502"/>
            <a:ext cx="8456281" cy="15714725"/>
          </a:xfrm>
        </p:spPr>
        <p:txBody>
          <a:bodyPr/>
          <a:lstStyle/>
          <a:p>
            <a:pPr defTabSz="2199547" fontAlgn="base">
              <a:defRPr/>
            </a:pPr>
            <a:r>
              <a:rPr lang="en-US" b="1" dirty="0"/>
              <a:t>Script</a:t>
            </a:r>
          </a:p>
          <a:p>
            <a:pPr rtl="0" fontAlgn="base"/>
            <a:r>
              <a:rPr lang="en-US" sz="2200" dirty="0"/>
              <a:t>In your statewide survey reports, you have the results across the entire </a:t>
            </a:r>
            <a:r>
              <a:rPr lang="en-US" sz="2200" b="0" dirty="0"/>
              <a:t>statewide S</a:t>
            </a:r>
            <a:r>
              <a:rPr lang="en-US" sz="2200" dirty="0"/>
              <a:t>imulated Workplace system, from surveys </a:t>
            </a:r>
            <a:r>
              <a:rPr lang="en-US" sz="2200" b="0" dirty="0"/>
              <a:t>completed</a:t>
            </a:r>
            <a:r>
              <a:rPr lang="en-US" sz="2200" dirty="0"/>
              <a:t> by administrators, counselors, teachers, and students. ​</a:t>
            </a:r>
            <a:endParaRPr lang="en-US" sz="2500" dirty="0"/>
          </a:p>
          <a:p>
            <a:pPr rtl="0" fontAlgn="base"/>
            <a:r>
              <a:rPr lang="en-US" sz="2200" dirty="0"/>
              <a:t>​</a:t>
            </a:r>
            <a:endParaRPr lang="en-US" sz="2500" dirty="0"/>
          </a:p>
          <a:p>
            <a:pPr rtl="0" fontAlgn="base"/>
            <a:r>
              <a:rPr lang="en-US" sz="2200" dirty="0"/>
              <a:t>Here is an example from the statewide survey reports (also in your participant workbook).</a:t>
            </a:r>
            <a:endParaRPr lang="en-US" sz="2500" dirty="0"/>
          </a:p>
          <a:p>
            <a:pPr rtl="0" fontAlgn="base"/>
            <a:r>
              <a:rPr lang="en-US" sz="2200" dirty="0"/>
              <a:t>​</a:t>
            </a:r>
            <a:endParaRPr lang="en-US" sz="2500" dirty="0"/>
          </a:p>
          <a:p>
            <a:pPr rtl="0" fontAlgn="base"/>
            <a:r>
              <a:rPr lang="en-US" sz="2200" dirty="0"/>
              <a:t>As you will see in a moment, we included teacher and student survey results in the school-level handout. We set aside results of administrator and counselor surveys at the school level because there are very small numbers of people in each of those groups, and we need to avoid singling out individuals.  You can see administrator and counselor perspectives in these statewide results and teacher and student results in both statewide and school-level results. ​</a:t>
            </a:r>
            <a:endParaRPr lang="en-US" sz="2500" dirty="0"/>
          </a:p>
          <a:p>
            <a:pPr rtl="0" fontAlgn="base"/>
            <a:r>
              <a:rPr lang="en-US" sz="2200" dirty="0"/>
              <a:t>​</a:t>
            </a:r>
            <a:endParaRPr lang="en-US" sz="2500" dirty="0"/>
          </a:p>
          <a:p>
            <a:pPr rtl="0" fontAlgn="base"/>
            <a:r>
              <a:rPr lang="en-US" sz="2200" dirty="0"/>
              <a:t>The results follow this format for each question. For example, at the top, we see that this shows responses from 73 administrators in statewide results (ALL SCHOOLS) to the prompt, How often behaviors are true of students in my Simulated Workplace. The key is below the bar graphs — always, often, sometimes, and never. ​</a:t>
            </a:r>
            <a:endParaRPr lang="en-US" sz="2500" dirty="0"/>
          </a:p>
          <a:p>
            <a:pPr rtl="0" fontAlgn="base"/>
            <a:r>
              <a:rPr lang="en-US" sz="2200" dirty="0"/>
              <a:t>​</a:t>
            </a:r>
            <a:endParaRPr lang="en-US" sz="2500" dirty="0"/>
          </a:p>
          <a:p>
            <a:pPr rtl="0" fontAlgn="base"/>
            <a:r>
              <a:rPr lang="en-US" sz="2200" dirty="0"/>
              <a:t>At the top, you can also see which survey construct the question aligns with — in this case, student engagement and empowerment. ​</a:t>
            </a:r>
            <a:endParaRPr lang="en-US" sz="2500" dirty="0"/>
          </a:p>
          <a:p>
            <a:endParaRPr lang="en-US" sz="2500" dirty="0"/>
          </a:p>
        </p:txBody>
      </p:sp>
    </p:spTree>
    <p:extLst>
      <p:ext uri="{BB962C8B-B14F-4D97-AF65-F5344CB8AC3E}">
        <p14:creationId xmlns:p14="http://schemas.microsoft.com/office/powerpoint/2010/main" val="37958640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68800" y="1306513"/>
            <a:ext cx="18021300" cy="10137775"/>
          </a:xfrm>
        </p:spPr>
      </p:sp>
      <p:sp>
        <p:nvSpPr>
          <p:cNvPr id="3" name="Notes Placeholder 2"/>
          <p:cNvSpPr>
            <a:spLocks noGrp="1"/>
          </p:cNvSpPr>
          <p:nvPr>
            <p:ph type="body" idx="1"/>
          </p:nvPr>
        </p:nvSpPr>
        <p:spPr>
          <a:xfrm>
            <a:off x="413173" y="12857502"/>
            <a:ext cx="8456281" cy="15714725"/>
          </a:xfrm>
        </p:spPr>
        <p:txBody>
          <a:bodyPr/>
          <a:lstStyle/>
          <a:p>
            <a:pPr defTabSz="2199547">
              <a:defRPr/>
            </a:pPr>
            <a:r>
              <a:rPr lang="en-US" b="1"/>
              <a:t>Script</a:t>
            </a:r>
          </a:p>
          <a:p>
            <a:r>
              <a:rPr lang="en-US" sz="2200"/>
              <a:t>When you are in a school environment every day, you constantly observe the dynamics.  You reflect on your own experiences and think about the </a:t>
            </a:r>
            <a:r>
              <a:rPr lang="en-US" sz="2200" b="0"/>
              <a:t>experiences of your colleagues and students.  From those observations and experiences, we can develop opinions and draw conclusions, which are useful </a:t>
            </a:r>
            <a:r>
              <a:rPr lang="en-US" sz="2200"/>
              <a:t>for improvement work. </a:t>
            </a:r>
          </a:p>
          <a:p>
            <a:r>
              <a:rPr lang="en-US" sz="2200"/>
              <a:t> </a:t>
            </a:r>
          </a:p>
          <a:p>
            <a:r>
              <a:rPr lang="en-US" sz="2200"/>
              <a:t>For the moment, though, I am asking all of you to set aside your observations and opinions to look at what the survey results show.  The process that we will talk through step-by-step today — reflect, interpret, and draw conclusions — is designed to help you thoughtfully review the results before you begin interpreting them.  In other words, we will carefully </a:t>
            </a:r>
            <a:r>
              <a:rPr lang="en-US" sz="2200" i="1"/>
              <a:t>step</a:t>
            </a:r>
            <a:r>
              <a:rPr lang="en-US" sz="2200"/>
              <a:t> to conclusions, not jump to conclusions! </a:t>
            </a:r>
          </a:p>
          <a:p>
            <a:endParaRPr lang="en-US" sz="2200"/>
          </a:p>
          <a:p>
            <a:pPr defTabSz="2199547">
              <a:defRPr/>
            </a:pPr>
            <a:r>
              <a:rPr lang="en-US" sz="2200"/>
              <a:t>Before we break into groups to review our school’s data, let’s consider together this step-by-step approach for reviewing and interpreting some sample data. </a:t>
            </a:r>
          </a:p>
          <a:p>
            <a:r>
              <a:rPr lang="en-US" sz="2200"/>
              <a:t>  </a:t>
            </a:r>
          </a:p>
        </p:txBody>
      </p:sp>
    </p:spTree>
    <p:extLst>
      <p:ext uri="{BB962C8B-B14F-4D97-AF65-F5344CB8AC3E}">
        <p14:creationId xmlns:p14="http://schemas.microsoft.com/office/powerpoint/2010/main" val="1258183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sz="2200"/>
              <a:t>In the </a:t>
            </a:r>
            <a:r>
              <a:rPr lang="en-US" sz="2200" b="1"/>
              <a:t>REFLECT</a:t>
            </a:r>
            <a:r>
              <a:rPr lang="en-US" sz="2200"/>
              <a:t> phase, you will focus on making factual statements about the data, such as “65 percent of students said X”, “25 percent of teachers reported Y.”  This step </a:t>
            </a:r>
            <a:r>
              <a:rPr lang="en-US" sz="2200" b="0"/>
              <a:t>will help ensure that we are all reading the results in the same way.  It is important that in this step of the process, you do not try to interpret the results, or make guesses about why the results are what they are. It is equally important the the statement does not make a judgment about whether the result is positive or negative – instead, it should just state the facts.  </a:t>
            </a:r>
          </a:p>
          <a:p>
            <a:r>
              <a:rPr lang="en-US" sz="2200"/>
              <a:t> </a:t>
            </a:r>
          </a:p>
        </p:txBody>
      </p:sp>
    </p:spTree>
    <p:extLst>
      <p:ext uri="{BB962C8B-B14F-4D97-AF65-F5344CB8AC3E}">
        <p14:creationId xmlns:p14="http://schemas.microsoft.com/office/powerpoint/2010/main" val="20319249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0"/>
            <a:ext cx="17197388" cy="9674225"/>
          </a:xfrm>
        </p:spPr>
      </p:sp>
      <p:sp>
        <p:nvSpPr>
          <p:cNvPr id="3" name="Notes Placeholder 2"/>
          <p:cNvSpPr>
            <a:spLocks noGrp="1"/>
          </p:cNvSpPr>
          <p:nvPr>
            <p:ph type="body" idx="1"/>
          </p:nvPr>
        </p:nvSpPr>
        <p:spPr>
          <a:xfrm>
            <a:off x="775131" y="11910537"/>
            <a:ext cx="7602389" cy="9673740"/>
          </a:xfrm>
        </p:spPr>
        <p:txBody>
          <a:bodyPr/>
          <a:lstStyle/>
          <a:p>
            <a:pPr indent="-418122" defTabSz="2199547">
              <a:defRPr/>
            </a:pPr>
            <a:r>
              <a:rPr lang="en-US" b="1"/>
              <a:t>Script</a:t>
            </a:r>
          </a:p>
          <a:p>
            <a:pPr indent="-418122" defTabSz="2199547">
              <a:defRPr/>
            </a:pPr>
            <a:r>
              <a:rPr lang="en-US" sz="2200"/>
              <a:t>Here is a </a:t>
            </a:r>
            <a:r>
              <a:rPr lang="en-US" sz="2200" b="0"/>
              <a:t>factual </a:t>
            </a:r>
            <a:r>
              <a:rPr lang="en-US" sz="2200"/>
              <a:t>statement about the first item shown here. </a:t>
            </a:r>
            <a:r>
              <a:rPr lang="en-US" sz="2200" i="1"/>
              <a:t>Read statement</a:t>
            </a:r>
            <a:r>
              <a:rPr lang="en-US" sz="2200"/>
              <a:t>. </a:t>
            </a:r>
          </a:p>
          <a:p>
            <a:pPr indent="-418122" defTabSz="2199547">
              <a:defRPr/>
            </a:pPr>
            <a:endParaRPr lang="en-US" sz="2200"/>
          </a:p>
          <a:p>
            <a:pPr indent="-418122" defTabSz="2199547">
              <a:defRPr/>
            </a:pPr>
            <a:r>
              <a:rPr lang="en-US" sz="2200"/>
              <a:t>Note that to make some statements, we can sum the percentages in two adjacent categories, such as strongly agree and agree in this example. </a:t>
            </a:r>
          </a:p>
          <a:p>
            <a:pPr indent="-418122" defTabSz="2199547">
              <a:defRPr/>
            </a:pPr>
            <a:endParaRPr lang="en-US" sz="2200"/>
          </a:p>
          <a:p>
            <a:pPr indent="-418122" defTabSz="2199547">
              <a:defRPr/>
            </a:pPr>
            <a:r>
              <a:rPr lang="en-US" sz="2200"/>
              <a:t>Another statement could be: Ninety-five percent of students said that their interest in learning and participation was increased by collaborating with my Simulated Workplace team. </a:t>
            </a:r>
          </a:p>
          <a:p>
            <a:pPr indent="-418122" defTabSz="2199547">
              <a:defRPr/>
            </a:pPr>
            <a:endParaRPr lang="en-US" sz="2200" i="1"/>
          </a:p>
        </p:txBody>
      </p:sp>
    </p:spTree>
    <p:extLst>
      <p:ext uri="{BB962C8B-B14F-4D97-AF65-F5344CB8AC3E}">
        <p14:creationId xmlns:p14="http://schemas.microsoft.com/office/powerpoint/2010/main" val="953715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sz="2200"/>
              <a:t>In the </a:t>
            </a:r>
            <a:r>
              <a:rPr lang="en-US" sz="2200" b="1"/>
              <a:t>INTERPRET</a:t>
            </a:r>
            <a:r>
              <a:rPr lang="en-US" sz="2200"/>
              <a:t> phase, we are making informed guesses about what the data are saying, drawing on what you know about the school.  Remember, you are still not drawing conclusions, yet. </a:t>
            </a:r>
          </a:p>
          <a:p>
            <a:r>
              <a:rPr lang="en-US" sz="2200"/>
              <a:t> </a:t>
            </a:r>
          </a:p>
          <a:p>
            <a:endParaRPr lang="en-US"/>
          </a:p>
        </p:txBody>
      </p:sp>
    </p:spTree>
    <p:extLst>
      <p:ext uri="{BB962C8B-B14F-4D97-AF65-F5344CB8AC3E}">
        <p14:creationId xmlns:p14="http://schemas.microsoft.com/office/powerpoint/2010/main" val="4430747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3863" y="1062038"/>
            <a:ext cx="17703801" cy="9958387"/>
          </a:xfrm>
        </p:spPr>
      </p:sp>
      <p:sp>
        <p:nvSpPr>
          <p:cNvPr id="3" name="Notes Placeholder 2"/>
          <p:cNvSpPr>
            <a:spLocks noGrp="1"/>
          </p:cNvSpPr>
          <p:nvPr>
            <p:ph type="body" idx="1"/>
          </p:nvPr>
        </p:nvSpPr>
        <p:spPr>
          <a:xfrm>
            <a:off x="816018" y="12890156"/>
            <a:ext cx="7602389" cy="11477872"/>
          </a:xfrm>
        </p:spPr>
        <p:txBody>
          <a:bodyPr/>
          <a:lstStyle/>
          <a:p>
            <a:pPr defTabSz="2199547">
              <a:defRPr/>
            </a:pPr>
            <a:r>
              <a:rPr lang="en-US" b="1"/>
              <a:t>Script</a:t>
            </a:r>
          </a:p>
          <a:p>
            <a:pPr lvl="0"/>
            <a:r>
              <a:rPr lang="en-US" sz="2200"/>
              <a:t>Here are some INTERPRET examples based on the REFLECT statement:</a:t>
            </a:r>
          </a:p>
          <a:p>
            <a:pPr lvl="0"/>
            <a:endParaRPr lang="en-US" sz="2200"/>
          </a:p>
          <a:p>
            <a:pPr lvl="1"/>
            <a:r>
              <a:rPr lang="en-US" sz="2200"/>
              <a:t>It is great that so many students at our school feel so positive about the work.</a:t>
            </a:r>
          </a:p>
          <a:p>
            <a:pPr lvl="1"/>
            <a:endParaRPr lang="en-US" sz="2200"/>
          </a:p>
          <a:p>
            <a:pPr lvl="1"/>
            <a:r>
              <a:rPr lang="en-US" sz="2200"/>
              <a:t>I am concerned that some students do not see the impact of their tasks on themselves and others.  Maybe there are some classes/assignments that students are not finding as relevant and engaging?  Maybe this is because we do not discuss impact enough with students in some classes?  </a:t>
            </a:r>
          </a:p>
          <a:p>
            <a:endParaRPr lang="en-US" sz="2500"/>
          </a:p>
        </p:txBody>
      </p:sp>
    </p:spTree>
    <p:extLst>
      <p:ext uri="{BB962C8B-B14F-4D97-AF65-F5344CB8AC3E}">
        <p14:creationId xmlns:p14="http://schemas.microsoft.com/office/powerpoint/2010/main" val="3551508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a:t>Script</a:t>
            </a:r>
          </a:p>
          <a:p>
            <a:r>
              <a:rPr lang="en-US" sz="2200"/>
              <a:t>After reflecting and interpreting, you can begin to </a:t>
            </a:r>
            <a:r>
              <a:rPr lang="en-US" sz="2200" b="1"/>
              <a:t>DRAW CONCLUSIONS</a:t>
            </a:r>
            <a:r>
              <a:rPr lang="en-US" sz="2200"/>
              <a:t>.</a:t>
            </a:r>
          </a:p>
          <a:p>
            <a:endParaRPr lang="en-US" sz="2200"/>
          </a:p>
          <a:p>
            <a:r>
              <a:rPr lang="en-US" sz="2200"/>
              <a:t>Note that in this phase, you are still not suggesting what, if anything, should be done about the conclusions you draw. It’s important to hold off on planning ideas until you gather more information to help confirm or tweak your conclusions and identify the top priorities for improvement. </a:t>
            </a:r>
          </a:p>
          <a:p>
            <a:endParaRPr lang="en-US"/>
          </a:p>
        </p:txBody>
      </p:sp>
    </p:spTree>
    <p:extLst>
      <p:ext uri="{BB962C8B-B14F-4D97-AF65-F5344CB8AC3E}">
        <p14:creationId xmlns:p14="http://schemas.microsoft.com/office/powerpoint/2010/main" val="2575435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dirty="0"/>
              <a:t>Script</a:t>
            </a:r>
            <a:endParaRPr lang="en-US" dirty="0">
              <a:highlight>
                <a:srgbClr val="00FFFF"/>
              </a:highlight>
            </a:endParaRPr>
          </a:p>
          <a:p>
            <a:r>
              <a:rPr lang="en-US" dirty="0">
                <a:highlight>
                  <a:srgbClr val="00FFFF"/>
                </a:highlight>
              </a:rPr>
              <a:t>We’ll get started in a moment with an opening activity. After that, we will learn more about:</a:t>
            </a:r>
          </a:p>
          <a:p>
            <a:pPr marL="309296" indent="-309296">
              <a:buFont typeface="Arial" panose="020B0604020202020204" pitchFamily="34" charset="0"/>
              <a:buChar char="•"/>
            </a:pPr>
            <a:r>
              <a:rPr lang="en-US" b="0" dirty="0">
                <a:solidFill>
                  <a:srgbClr val="FF0000"/>
                </a:solidFill>
                <a:highlight>
                  <a:srgbClr val="00FFFF"/>
                </a:highlight>
              </a:rPr>
              <a:t>Positive school culture and why it matters.</a:t>
            </a:r>
          </a:p>
          <a:p>
            <a:pPr marL="309296" indent="-309296">
              <a:buFont typeface="Arial" panose="020B0604020202020204" pitchFamily="34" charset="0"/>
              <a:buChar char="•"/>
            </a:pPr>
            <a:r>
              <a:rPr lang="en-US" b="0" dirty="0">
                <a:solidFill>
                  <a:srgbClr val="FF0000"/>
                </a:solidFill>
                <a:highlight>
                  <a:srgbClr val="00FFFF"/>
                </a:highlight>
              </a:rPr>
              <a:t>The Simulated Workplace school culture survey </a:t>
            </a:r>
          </a:p>
          <a:p>
            <a:pPr marL="309296" indent="-309296">
              <a:buFont typeface="Arial" panose="020B0604020202020204" pitchFamily="34" charset="0"/>
              <a:buChar char="•"/>
            </a:pPr>
            <a:r>
              <a:rPr lang="en-US" b="0" dirty="0">
                <a:solidFill>
                  <a:srgbClr val="FF0000"/>
                </a:solidFill>
                <a:highlight>
                  <a:srgbClr val="00FFFF"/>
                </a:highlight>
              </a:rPr>
              <a:t>The continuous improvement approach</a:t>
            </a:r>
          </a:p>
          <a:p>
            <a:pPr marL="309296" indent="-309296">
              <a:buFont typeface="Arial" panose="020B0604020202020204" pitchFamily="34" charset="0"/>
              <a:buChar char="•"/>
            </a:pPr>
            <a:r>
              <a:rPr lang="en-US" b="0" dirty="0">
                <a:solidFill>
                  <a:srgbClr val="FF0000"/>
                </a:solidFill>
                <a:highlight>
                  <a:srgbClr val="00FFFF"/>
                </a:highlight>
              </a:rPr>
              <a:t>Who can lead and participate in school improvement</a:t>
            </a:r>
          </a:p>
          <a:p>
            <a:pPr marL="309296" indent="-309296">
              <a:buFont typeface="Arial" panose="020B0604020202020204" pitchFamily="34" charset="0"/>
              <a:buChar char="•"/>
            </a:pPr>
            <a:r>
              <a:rPr lang="en-US" b="0" dirty="0">
                <a:solidFill>
                  <a:srgbClr val="FF0000"/>
                </a:solidFill>
                <a:highlight>
                  <a:srgbClr val="00FFFF"/>
                </a:highlight>
              </a:rPr>
              <a:t>And then close with a preview of Workshop 2.</a:t>
            </a:r>
            <a:endParaRPr lang="en-US" dirty="0"/>
          </a:p>
          <a:p>
            <a:endParaRPr lang="en-US" dirty="0"/>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347305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40213" y="1673225"/>
            <a:ext cx="17803813" cy="10015538"/>
          </a:xfrm>
        </p:spPr>
      </p:sp>
      <p:sp>
        <p:nvSpPr>
          <p:cNvPr id="3" name="Notes Placeholder 2"/>
          <p:cNvSpPr>
            <a:spLocks noGrp="1"/>
          </p:cNvSpPr>
          <p:nvPr>
            <p:ph type="body" idx="1"/>
          </p:nvPr>
        </p:nvSpPr>
        <p:spPr>
          <a:xfrm>
            <a:off x="859056" y="13975902"/>
            <a:ext cx="7602389" cy="10015588"/>
          </a:xfrm>
        </p:spPr>
        <p:txBody>
          <a:bodyPr/>
          <a:lstStyle/>
          <a:p>
            <a:pPr defTabSz="2199547">
              <a:defRPr/>
            </a:pPr>
            <a:r>
              <a:rPr lang="en-US" b="1"/>
              <a:t>Script</a:t>
            </a:r>
          </a:p>
          <a:p>
            <a:r>
              <a:rPr lang="en-US" sz="2200"/>
              <a:t>With these </a:t>
            </a:r>
            <a:r>
              <a:rPr lang="en-US" sz="2200" b="1"/>
              <a:t>REFLECT</a:t>
            </a:r>
            <a:r>
              <a:rPr lang="en-US" sz="2200"/>
              <a:t> and </a:t>
            </a:r>
            <a:r>
              <a:rPr lang="en-US" sz="2200" b="1"/>
              <a:t>INTERPRET</a:t>
            </a:r>
            <a:r>
              <a:rPr lang="en-US" sz="2200"/>
              <a:t> statements, here are some sample </a:t>
            </a:r>
            <a:r>
              <a:rPr lang="en-US" sz="2200" b="1"/>
              <a:t>CONCLUSIONS</a:t>
            </a:r>
            <a:r>
              <a:rPr lang="en-US" sz="2200"/>
              <a:t>: </a:t>
            </a:r>
          </a:p>
          <a:p>
            <a:pPr lvl="0"/>
            <a:endParaRPr lang="en-US" sz="2200"/>
          </a:p>
          <a:p>
            <a:pPr lvl="0"/>
            <a:r>
              <a:rPr lang="en-US" sz="2200"/>
              <a:t>So many students at our school feel so positive about the work because a significant number of the classes/programs of study at the school are relevant and engaging for our students.</a:t>
            </a:r>
          </a:p>
          <a:p>
            <a:pPr lvl="0"/>
            <a:endParaRPr lang="en-US" sz="2200"/>
          </a:p>
          <a:p>
            <a:pPr lvl="0"/>
            <a:r>
              <a:rPr lang="en-US" sz="2200"/>
              <a:t>There are some teachers who do not highlight the impact of students’ work as frequently and consistently as others. </a:t>
            </a:r>
          </a:p>
          <a:p>
            <a:pPr lvl="0"/>
            <a:endParaRPr lang="en-US" sz="2200"/>
          </a:p>
          <a:p>
            <a:endParaRPr lang="en-US" sz="2500" i="1"/>
          </a:p>
        </p:txBody>
      </p:sp>
    </p:spTree>
    <p:extLst>
      <p:ext uri="{BB962C8B-B14F-4D97-AF65-F5344CB8AC3E}">
        <p14:creationId xmlns:p14="http://schemas.microsoft.com/office/powerpoint/2010/main" val="27225647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r>
              <a:rPr lang="en-US"/>
              <a:t>Let’s practice a bit before we begin working with our school data!</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9314640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dirty="0"/>
              <a:t>Script</a:t>
            </a:r>
            <a:endParaRPr lang="en-US" b="0" dirty="0"/>
          </a:p>
          <a:p>
            <a:r>
              <a:rPr lang="en-US" b="0" dirty="0"/>
              <a:t>Before we break into groups, let’s pick a question or item from </a:t>
            </a:r>
            <a:r>
              <a:rPr lang="en-US" dirty="0"/>
              <a:t>our own results and go through these three steps together.  Turn to table 4 on page 17 of your participant workbook to take some notes as we go (facilitators’ handbook page 18). </a:t>
            </a:r>
          </a:p>
          <a:p>
            <a:endParaRPr lang="en-US" i="1" dirty="0"/>
          </a:p>
          <a:p>
            <a:r>
              <a:rPr lang="en-US" b="1" i="0" dirty="0"/>
              <a:t>Facilitator Notes</a:t>
            </a:r>
          </a:p>
          <a:p>
            <a:r>
              <a:rPr lang="en-US" i="0" dirty="0"/>
              <a:t>To check understanding, guide the group in selecting a question, making factual statements about the data (reflect), making informed guesses (interpret), and making because statements to draw conclusions. </a:t>
            </a:r>
          </a:p>
          <a:p>
            <a:endParaRPr lang="en-US" i="0" dirty="0"/>
          </a:p>
          <a:p>
            <a:r>
              <a:rPr lang="en-US" i="0" dirty="0"/>
              <a:t>Encourage participants to read the text on page 16 of the participant workbook related to normal variation, comparing results, and confidence (facilitators’ handbook page 17). Ask them to keep these ideas in mind as they do the activity. </a:t>
            </a:r>
          </a:p>
        </p:txBody>
      </p:sp>
    </p:spTree>
    <p:extLst>
      <p:ext uri="{BB962C8B-B14F-4D97-AF65-F5344CB8AC3E}">
        <p14:creationId xmlns:p14="http://schemas.microsoft.com/office/powerpoint/2010/main" val="16962866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72038" y="1811338"/>
            <a:ext cx="19164301" cy="10780712"/>
          </a:xfrm>
        </p:spPr>
      </p:sp>
      <p:sp>
        <p:nvSpPr>
          <p:cNvPr id="3" name="Notes Placeholder 2"/>
          <p:cNvSpPr>
            <a:spLocks noGrp="1"/>
          </p:cNvSpPr>
          <p:nvPr>
            <p:ph type="body" idx="1"/>
          </p:nvPr>
        </p:nvSpPr>
        <p:spPr>
          <a:xfrm>
            <a:off x="537126" y="14939193"/>
            <a:ext cx="8346101" cy="12286058"/>
          </a:xfrm>
        </p:spPr>
        <p:txBody>
          <a:bodyPr/>
          <a:lstStyle/>
          <a:p>
            <a:pPr defTabSz="2199547">
              <a:defRPr/>
            </a:pPr>
            <a:r>
              <a:rPr lang="en-US" b="1" dirty="0"/>
              <a:t>Script</a:t>
            </a:r>
          </a:p>
          <a:p>
            <a:r>
              <a:rPr lang="en-US" sz="2200" dirty="0"/>
              <a:t>Now, let’s work in small groups to think through some of our school’s survey results using the three-step process we discussed above.</a:t>
            </a:r>
          </a:p>
          <a:p>
            <a:endParaRPr lang="en-US" sz="2200" dirty="0"/>
          </a:p>
          <a:p>
            <a:r>
              <a:rPr lang="en-US" sz="2200" dirty="0"/>
              <a:t>I will prompt you to change groups after 20 minutes to combine the learning from each Round 1 group. Don’t forget to document your discussion in table 5 on page 19 of your participant workbook (page 21 of facilitators’ handbook) to prepare to share with the whole group.</a:t>
            </a:r>
          </a:p>
          <a:p>
            <a:endParaRPr lang="en-US" sz="2500" dirty="0">
              <a:cs typeface="Calibri"/>
            </a:endParaRPr>
          </a:p>
          <a:p>
            <a:r>
              <a:rPr lang="en-US" sz="2500" b="1" dirty="0"/>
              <a:t>Facilitator notes</a:t>
            </a:r>
          </a:p>
          <a:p>
            <a:r>
              <a:rPr lang="en-US" sz="2500" dirty="0"/>
              <a:t>Form Round 1 small groups following the directions for “jigsaw groups” in the facilitators’ handbook (pages 19-20). </a:t>
            </a:r>
            <a:endParaRPr lang="en-US" sz="2500" i="1" dirty="0"/>
          </a:p>
          <a:p>
            <a:endParaRPr lang="en-US" sz="2500" dirty="0">
              <a:cs typeface="Calibri"/>
            </a:endParaRPr>
          </a:p>
          <a:p>
            <a:endParaRPr lang="en-US" dirty="0">
              <a:cs typeface="Calibri"/>
            </a:endParaRPr>
          </a:p>
        </p:txBody>
      </p:sp>
    </p:spTree>
    <p:extLst>
      <p:ext uri="{BB962C8B-B14F-4D97-AF65-F5344CB8AC3E}">
        <p14:creationId xmlns:p14="http://schemas.microsoft.com/office/powerpoint/2010/main" val="32924363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Facilitator notes</a:t>
            </a:r>
            <a:endParaRPr lang="en-US" b="0" i="0"/>
          </a:p>
          <a:p>
            <a:r>
              <a:rPr lang="en-US" b="0" i="0"/>
              <a:t>Show this slide so participants can refer to the steps easily as they complete their Round 1 small-group work.</a:t>
            </a:r>
            <a:endParaRPr lang="en-US" b="1" i="0"/>
          </a:p>
        </p:txBody>
      </p:sp>
    </p:spTree>
    <p:extLst>
      <p:ext uri="{BB962C8B-B14F-4D97-AF65-F5344CB8AC3E}">
        <p14:creationId xmlns:p14="http://schemas.microsoft.com/office/powerpoint/2010/main" val="23464308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Facilitator notes</a:t>
            </a:r>
          </a:p>
          <a:p>
            <a:r>
              <a:rPr lang="en-US" i="0"/>
              <a:t>Alert participants that five minutes remain for Round 1. Point them to the tips on this slide to prepare for Round 2. </a:t>
            </a:r>
          </a:p>
        </p:txBody>
      </p:sp>
    </p:spTree>
    <p:extLst>
      <p:ext uri="{BB962C8B-B14F-4D97-AF65-F5344CB8AC3E}">
        <p14:creationId xmlns:p14="http://schemas.microsoft.com/office/powerpoint/2010/main" val="40884811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a:t>Facilitator notes</a:t>
            </a:r>
          </a:p>
          <a:p>
            <a:r>
              <a:rPr lang="en-US" i="0"/>
              <a:t>Ask participants to hold up their numbered cards to find people to form Round 2 groups with.  Each Round 2 group should have one person from each Round 1 group — one of each card, with no two cards the same.</a:t>
            </a:r>
          </a:p>
        </p:txBody>
      </p:sp>
    </p:spTree>
    <p:extLst>
      <p:ext uri="{BB962C8B-B14F-4D97-AF65-F5344CB8AC3E}">
        <p14:creationId xmlns:p14="http://schemas.microsoft.com/office/powerpoint/2010/main" val="638192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Facilitator notes</a:t>
            </a:r>
          </a:p>
          <a:p>
            <a:r>
              <a:rPr lang="en-US" i="0"/>
              <a:t>Read slide contents. </a:t>
            </a:r>
          </a:p>
        </p:txBody>
      </p:sp>
    </p:spTree>
    <p:extLst>
      <p:ext uri="{BB962C8B-B14F-4D97-AF65-F5344CB8AC3E}">
        <p14:creationId xmlns:p14="http://schemas.microsoft.com/office/powerpoint/2010/main" val="24472311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dirty="0"/>
              <a:t>Script</a:t>
            </a:r>
            <a:endParaRPr lang="en-US" i="0" dirty="0"/>
          </a:p>
          <a:p>
            <a:r>
              <a:rPr lang="en-US" i="0" dirty="0"/>
              <a:t>As each Round 1 participant shares with the Round 2 group what was discussed in Round 1, everyone should listen for and take notes on the prompts in table 6 on page 20 of the participant workbook (page 22 in facilitators’ handbook). </a:t>
            </a:r>
          </a:p>
        </p:txBody>
      </p:sp>
    </p:spTree>
    <p:extLst>
      <p:ext uri="{BB962C8B-B14F-4D97-AF65-F5344CB8AC3E}">
        <p14:creationId xmlns:p14="http://schemas.microsoft.com/office/powerpoint/2010/main" val="1468112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i="0"/>
              <a:t>Let’s consider when it’s important to gather additional information.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2729071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dirty="0"/>
              <a:t>Script</a:t>
            </a:r>
          </a:p>
          <a:p>
            <a:pPr marL="0" marR="0" indent="0" algn="l" defTabSz="121926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highlight>
                  <a:srgbClr val="00FFFF"/>
                </a:highlight>
                <a:latin typeface="+mn-lt"/>
                <a:ea typeface="+mn-ea"/>
                <a:cs typeface="+mn-cs"/>
              </a:rPr>
              <a:t>Let’s get ready to learn about school culture by first considering our own. The focus of this workshop series is improving school culture, but what is school culture in general, and specifically, what is our school’s culture</a:t>
            </a:r>
            <a:r>
              <a:rPr lang="es-ES" sz="1200" kern="1200" dirty="0">
                <a:solidFill>
                  <a:schemeClr val="tx1"/>
                </a:solidFill>
                <a:effectLst/>
                <a:highlight>
                  <a:srgbClr val="00FFFF"/>
                </a:highlight>
                <a:latin typeface="+mn-lt"/>
                <a:ea typeface="+mn-ea"/>
                <a:cs typeface="+mn-cs"/>
              </a:rPr>
              <a:t>? </a:t>
            </a:r>
            <a:r>
              <a:rPr lang="en-US" dirty="0">
                <a:highlight>
                  <a:srgbClr val="00FFFF"/>
                </a:highlight>
              </a:rPr>
              <a:t>We’ll start with an activity to get us thinking about school culture in a different way. </a:t>
            </a:r>
          </a:p>
          <a:p>
            <a:endParaRPr lang="en-US" dirty="0"/>
          </a:p>
          <a:p>
            <a:r>
              <a:rPr lang="en-US" dirty="0"/>
              <a:t>Let’s get started by getting in groups of three or four to discuss the prompt on page 3 of your workbook (page 3 in facilitators’ handbook).</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6978651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sz="2200" b="1" dirty="0"/>
              <a:t>Script</a:t>
            </a:r>
          </a:p>
          <a:p>
            <a:r>
              <a:rPr lang="en-US" sz="1200" kern="1200" dirty="0">
                <a:solidFill>
                  <a:schemeClr val="tx1"/>
                </a:solidFill>
                <a:effectLst/>
                <a:latin typeface="+mn-lt"/>
                <a:ea typeface="+mn-ea"/>
                <a:cs typeface="+mn-cs"/>
              </a:rPr>
              <a:t>Successful improvement efforts depend on consensus and buy-in about what most needs improving, but perspectives can differ on where or </a:t>
            </a:r>
            <a:r>
              <a:rPr lang="en-US" sz="1200" kern="1200" noProof="0" dirty="0">
                <a:solidFill>
                  <a:schemeClr val="tx1"/>
                </a:solidFill>
                <a:effectLst/>
                <a:latin typeface="+mn-lt"/>
                <a:ea typeface="+mn-ea"/>
                <a:cs typeface="+mn-cs"/>
              </a:rPr>
              <a:t>how an improvement effort should focus. Gathering information from all potential stakeholder groups (e.g. teachers, students, parents, administrators) helps to build support for and ensure a school improvement effort that takes multiple views into account and meets a range of needs</a:t>
            </a:r>
            <a:r>
              <a:rPr lang="en-US" sz="2400" kern="1200" noProof="0" dirty="0">
                <a:solidFill>
                  <a:schemeClr val="tx1"/>
                </a:solidFill>
                <a:effectLst/>
                <a:latin typeface="+mn-lt"/>
                <a:ea typeface="+mn-ea"/>
                <a:cs typeface="+mn-cs"/>
              </a:rPr>
              <a:t>. However, if you do not have all perspectives represented or you do not have enough of each perspective, you may want to gather more information.</a:t>
            </a:r>
          </a:p>
          <a:p>
            <a:endParaRPr lang="en-US" sz="2400" kern="1200" noProof="0" dirty="0">
              <a:solidFill>
                <a:schemeClr val="tx1"/>
              </a:solidFill>
              <a:effectLst/>
              <a:latin typeface="+mn-lt"/>
              <a:ea typeface="+mn-ea"/>
              <a:cs typeface="+mn-cs"/>
            </a:endParaRPr>
          </a:p>
          <a:p>
            <a:r>
              <a:rPr lang="en-US" sz="2400" kern="1200" noProof="0" dirty="0">
                <a:solidFill>
                  <a:schemeClr val="tx1"/>
                </a:solidFill>
                <a:effectLst/>
                <a:latin typeface="+mn-lt"/>
                <a:ea typeface="+mn-ea"/>
                <a:cs typeface="+mn-cs"/>
              </a:rPr>
              <a:t>Here is some guidance on when you might need additional information. </a:t>
            </a:r>
            <a:r>
              <a:rPr lang="en-US" sz="2400" i="1" kern="1200" noProof="0" dirty="0">
                <a:solidFill>
                  <a:schemeClr val="tx1"/>
                </a:solidFill>
                <a:effectLst/>
                <a:latin typeface="+mn-lt"/>
                <a:ea typeface="+mn-ea"/>
                <a:cs typeface="+mn-cs"/>
              </a:rPr>
              <a:t>Read slide.</a:t>
            </a:r>
          </a:p>
          <a:p>
            <a:endParaRPr lang="es-ES" sz="2400" kern="1200" dirty="0">
              <a:solidFill>
                <a:schemeClr val="tx1"/>
              </a:solidFill>
              <a:effectLst/>
              <a:latin typeface="+mn-lt"/>
              <a:ea typeface="+mn-ea"/>
              <a:cs typeface="+mn-cs"/>
            </a:endParaRPr>
          </a:p>
          <a:p>
            <a:r>
              <a:rPr lang="en-US" sz="2400" b="1" dirty="0"/>
              <a:t>Facilitator notes</a:t>
            </a:r>
          </a:p>
          <a:p>
            <a:r>
              <a:rPr lang="en-US" sz="2400" dirty="0"/>
              <a:t>Depending on the overall school response rate, you may want to guide the group in reviewing the response rates for each stakeholder group that completed the survey. </a:t>
            </a:r>
          </a:p>
          <a:p>
            <a:endParaRPr lang="en-US" sz="2400" dirty="0"/>
          </a:p>
          <a:p>
            <a:r>
              <a:rPr lang="en-US" sz="2400" dirty="0"/>
              <a:t>Take a quick poll -- Do participants think the results are representative of all stakeholders?</a:t>
            </a:r>
          </a:p>
          <a:p>
            <a:endParaRPr lang="en-US" sz="2400" dirty="0"/>
          </a:p>
          <a:p>
            <a:r>
              <a:rPr lang="en-US" sz="2400" dirty="0"/>
              <a:t>If participants decide that the survey results may not be representative, guide the group in discussing their ideas for how to efficiently gather information from people they may not have heard from in the survey and/or to answer questions that arose from reviewing survey findings.</a:t>
            </a:r>
          </a:p>
          <a:p>
            <a:endParaRPr lang="es-ES" sz="2400" kern="1200" dirty="0">
              <a:solidFill>
                <a:schemeClr val="tx1"/>
              </a:solidFill>
              <a:effectLst/>
              <a:latin typeface="+mn-lt"/>
              <a:ea typeface="+mn-ea"/>
              <a:cs typeface="+mn-cs"/>
            </a:endParaRPr>
          </a:p>
          <a:p>
            <a:endParaRPr lang="en-US" dirty="0"/>
          </a:p>
          <a:p>
            <a:r>
              <a:rPr lang="en-US" u="sng" dirty="0"/>
              <a:t>Sources</a:t>
            </a:r>
          </a:p>
          <a:p>
            <a:pPr defTabSz="2199547">
              <a:defRPr/>
            </a:pPr>
            <a:r>
              <a:rPr lang="en-US" sz="2200" dirty="0"/>
              <a:t>U.S. Department of Education, National Center for Education Statistics. (2012). </a:t>
            </a:r>
            <a:r>
              <a:rPr lang="en-US" sz="2200" i="1" dirty="0"/>
              <a:t>NCES statistical standards. </a:t>
            </a:r>
            <a:r>
              <a:rPr lang="en-US" sz="2200" dirty="0"/>
              <a:t>Washington, DC: Author. Retrieved February 9, 2015, from http:// nces.ed.gov/</a:t>
            </a:r>
            <a:r>
              <a:rPr lang="en-US" sz="2200" dirty="0" err="1"/>
              <a:t>statprog</a:t>
            </a:r>
            <a:r>
              <a:rPr lang="en-US" sz="2200" dirty="0"/>
              <a:t>/2012. </a:t>
            </a:r>
          </a:p>
          <a:p>
            <a:pPr defTabSz="2199547">
              <a:defRPr/>
            </a:pPr>
            <a:endParaRPr lang="en-US" sz="2200" dirty="0"/>
          </a:p>
          <a:p>
            <a:endParaRPr lang="en-US" dirty="0"/>
          </a:p>
        </p:txBody>
      </p:sp>
    </p:spTree>
    <p:extLst>
      <p:ext uri="{BB962C8B-B14F-4D97-AF65-F5344CB8AC3E}">
        <p14:creationId xmlns:p14="http://schemas.microsoft.com/office/powerpoint/2010/main" val="7083295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dirty="0"/>
              <a:t>Script</a:t>
            </a:r>
            <a:endParaRPr lang="en-US" i="0" dirty="0"/>
          </a:p>
          <a:p>
            <a:r>
              <a:rPr lang="en-US" sz="2200" dirty="0"/>
              <a:t>Here is the table 7 on page 22 in your workbook (table 7, page 25 of facilitators’ handbook).</a:t>
            </a:r>
          </a:p>
          <a:p>
            <a:endParaRPr lang="en-US" sz="2200" dirty="0"/>
          </a:p>
          <a:p>
            <a:pPr marL="0" marR="0" lvl="0" indent="0" algn="l" defTabSz="1219261" rtl="0" eaLnBrk="1" fontAlgn="auto" latinLnBrk="0" hangingPunct="1">
              <a:lnSpc>
                <a:spcPct val="100000"/>
              </a:lnSpc>
              <a:spcBef>
                <a:spcPts val="0"/>
              </a:spcBef>
              <a:spcAft>
                <a:spcPts val="0"/>
              </a:spcAft>
              <a:buClrTx/>
              <a:buSzTx/>
              <a:buFontTx/>
              <a:buNone/>
              <a:tabLst/>
              <a:defRPr/>
            </a:pPr>
            <a:r>
              <a:rPr lang="en-US" sz="2200" dirty="0"/>
              <a:t>It’s likely that you will want to gather more information. So, consider the notes you took on table 6 (page 22 in facilitators’ handbook) and how you could get answers to the questions you generated in your Round 2 group. We will take a few minutes returning to our Round 2 groups, to address a few of the questions and potential additional sources of information that members of this group could collect.</a:t>
            </a:r>
          </a:p>
          <a:p>
            <a:pPr marL="0" marR="0" lvl="0" indent="0" algn="l" defTabSz="1219261" rtl="0" eaLnBrk="1" fontAlgn="auto" latinLnBrk="0" hangingPunct="1">
              <a:lnSpc>
                <a:spcPct val="100000"/>
              </a:lnSpc>
              <a:spcBef>
                <a:spcPts val="0"/>
              </a:spcBef>
              <a:spcAft>
                <a:spcPts val="0"/>
              </a:spcAft>
              <a:buClrTx/>
              <a:buSzTx/>
              <a:buFontTx/>
              <a:buNone/>
              <a:tabLst/>
              <a:defRPr/>
            </a:pPr>
            <a:endParaRPr lang="en-US" sz="2200" dirty="0"/>
          </a:p>
          <a:p>
            <a:pPr marL="0" marR="0" lvl="0" indent="0" algn="l" defTabSz="1219261" rtl="0" eaLnBrk="1" fontAlgn="auto" latinLnBrk="0" hangingPunct="1">
              <a:lnSpc>
                <a:spcPct val="100000"/>
              </a:lnSpc>
              <a:spcBef>
                <a:spcPts val="0"/>
              </a:spcBef>
              <a:spcAft>
                <a:spcPts val="0"/>
              </a:spcAft>
              <a:buClrTx/>
              <a:buSzTx/>
              <a:buFontTx/>
              <a:buNone/>
              <a:tabLst/>
              <a:defRPr/>
            </a:pPr>
            <a:r>
              <a:rPr lang="en-US" sz="2200" b="1" dirty="0"/>
              <a:t>Facilitator notes</a:t>
            </a:r>
          </a:p>
          <a:p>
            <a:pPr marL="0" marR="0" lvl="0" indent="0" algn="l" defTabSz="1219261" rtl="0" eaLnBrk="1" fontAlgn="auto" latinLnBrk="0" hangingPunct="1">
              <a:lnSpc>
                <a:spcPct val="100000"/>
              </a:lnSpc>
              <a:spcBef>
                <a:spcPts val="0"/>
              </a:spcBef>
              <a:spcAft>
                <a:spcPts val="0"/>
              </a:spcAft>
              <a:buClrTx/>
              <a:buSzTx/>
              <a:buFontTx/>
              <a:buNone/>
              <a:tabLst/>
              <a:defRPr/>
            </a:pPr>
            <a:r>
              <a:rPr lang="en-US" sz="2400" i="0" kern="1200" dirty="0">
                <a:solidFill>
                  <a:schemeClr val="tx1"/>
                </a:solidFill>
                <a:effectLst/>
                <a:latin typeface="+mn-lt"/>
                <a:ea typeface="+mn-ea"/>
                <a:cs typeface="+mn-cs"/>
              </a:rPr>
              <a:t>Ask the group to work with their Round 2 group to consider how to answer one or two of the questions the round two groups generated in the final row of Table 6. Give them</a:t>
            </a:r>
            <a:r>
              <a:rPr lang="en-US" sz="2400" kern="1200" dirty="0">
                <a:solidFill>
                  <a:schemeClr val="tx1"/>
                </a:solidFill>
                <a:effectLst/>
                <a:latin typeface="+mn-lt"/>
                <a:ea typeface="+mn-ea"/>
                <a:cs typeface="+mn-cs"/>
              </a:rPr>
              <a:t> 5-7 minutes to select the questions and then come up with some ways they could gather further information. See the facilitator tip on pages 23-24 for more guidance.</a:t>
            </a:r>
            <a:endParaRPr lang="en-US" sz="2200" dirty="0"/>
          </a:p>
          <a:p>
            <a:endParaRPr lang="en-US" dirty="0"/>
          </a:p>
        </p:txBody>
      </p:sp>
    </p:spTree>
    <p:extLst>
      <p:ext uri="{BB962C8B-B14F-4D97-AF65-F5344CB8AC3E}">
        <p14:creationId xmlns:p14="http://schemas.microsoft.com/office/powerpoint/2010/main" val="2882844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99547">
              <a:defRPr/>
            </a:pPr>
            <a:r>
              <a:rPr lang="en-US" b="1" i="0"/>
              <a:t>Script</a:t>
            </a:r>
            <a:endParaRPr lang="en-US" i="0"/>
          </a:p>
          <a:p>
            <a:r>
              <a:rPr lang="en-US"/>
              <a:t>Let’s agree on a process for sharing what we learn before Workshop 3. Please turn to page 23 of your workbook (facilitators’ handbook page 26).</a:t>
            </a:r>
          </a:p>
          <a:p>
            <a:endParaRPr lang="en-US"/>
          </a:p>
          <a:p>
            <a:r>
              <a:rPr lang="en-US" b="1" i="0"/>
              <a:t>Facilitator notes</a:t>
            </a:r>
          </a:p>
          <a:p>
            <a:r>
              <a:rPr lang="en-US" i="0"/>
              <a:t>If the group wants to gather additional information, read slide contents, noting that when a representative of each small group shares with the whole group, </a:t>
            </a:r>
            <a:r>
              <a:rPr lang="en-US" b="0" i="0"/>
              <a:t>they </a:t>
            </a:r>
            <a:r>
              <a:rPr lang="en-US" i="0"/>
              <a:t>will share the four things shown in the bullets here and in the participant workbook.</a:t>
            </a:r>
          </a:p>
          <a:p>
            <a:endParaRPr lang="en-US"/>
          </a:p>
        </p:txBody>
      </p:sp>
    </p:spTree>
    <p:extLst>
      <p:ext uri="{BB962C8B-B14F-4D97-AF65-F5344CB8AC3E}">
        <p14:creationId xmlns:p14="http://schemas.microsoft.com/office/powerpoint/2010/main" val="4825687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a:t>Script</a:t>
            </a:r>
          </a:p>
          <a:p>
            <a:pPr defTabSz="2199547">
              <a:defRPr/>
            </a:pPr>
            <a:r>
              <a:rPr lang="en-US"/>
              <a:t>Wow, that was hard work!  We made a lot of progress today!  Do you have questions?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4468623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Facilitator notes</a:t>
            </a:r>
          </a:p>
          <a:p>
            <a:r>
              <a:rPr lang="en-US" i="0"/>
              <a:t>Conclude the workshop after responding to any questions. </a:t>
            </a:r>
          </a:p>
        </p:txBody>
      </p:sp>
    </p:spTree>
    <p:extLst>
      <p:ext uri="{BB962C8B-B14F-4D97-AF65-F5344CB8AC3E}">
        <p14:creationId xmlns:p14="http://schemas.microsoft.com/office/powerpoint/2010/main" val="15163834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a:t>Script</a:t>
            </a:r>
            <a:endParaRPr lang="en-US" i="0"/>
          </a:p>
          <a:p>
            <a:r>
              <a:rPr lang="en-US"/>
              <a:t>Thank you all for your interest and patience today reviewing and interpreting survey results and noting what other information we may need to gather.  In the next workshop, we will build on your conclusions and celebrate our strengths and identify what we will work on to make a positive change.  We will also learn about evidence-based practices, which can make change efforts more likely to succeed.</a:t>
            </a:r>
          </a:p>
          <a:p>
            <a:endParaRPr lang="en-US"/>
          </a:p>
          <a:p>
            <a:r>
              <a:rPr lang="en-US"/>
              <a:t>Let’s take a look at what we’ll do in Workshop 3 – this is also on page 24 of your participant workbook (facilitators’ handbook page 27).</a:t>
            </a:r>
          </a:p>
        </p:txBody>
      </p:sp>
    </p:spTree>
    <p:extLst>
      <p:ext uri="{BB962C8B-B14F-4D97-AF65-F5344CB8AC3E}">
        <p14:creationId xmlns:p14="http://schemas.microsoft.com/office/powerpoint/2010/main" val="20106714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a:t>Welcome back! </a:t>
            </a:r>
          </a:p>
        </p:txBody>
      </p:sp>
      <p:sp>
        <p:nvSpPr>
          <p:cNvPr id="4" name="Slide Number Placeholder 3"/>
          <p:cNvSpPr>
            <a:spLocks noGrp="1"/>
          </p:cNvSpPr>
          <p:nvPr>
            <p:ph type="sldNum" sz="quarter" idx="5"/>
          </p:nvPr>
        </p:nvSpPr>
        <p:spPr/>
        <p:txBody>
          <a:bodyPr/>
          <a:lstStyle/>
          <a:p>
            <a:pPr defTabSz="1649578">
              <a:defRPr/>
            </a:pPr>
            <a:fld id="{8236D9A6-1F9C-1D41-93F0-C45702000BBB}" type="slidenum">
              <a:rPr lang="en-US" sz="2200">
                <a:solidFill>
                  <a:prstClr val="black"/>
                </a:solidFill>
                <a:latin typeface="Calibri" panose="020F0502020204030204"/>
              </a:rPr>
              <a:pPr defTabSz="1649578">
                <a:defRPr/>
              </a:pPr>
              <a:t>57</a:t>
            </a:fld>
            <a:endParaRPr lang="en-US" sz="2200">
              <a:solidFill>
                <a:prstClr val="black"/>
              </a:solidFill>
              <a:latin typeface="Calibri" panose="020F0502020204030204"/>
            </a:endParaRPr>
          </a:p>
        </p:txBody>
      </p:sp>
    </p:spTree>
    <p:extLst>
      <p:ext uri="{BB962C8B-B14F-4D97-AF65-F5344CB8AC3E}">
        <p14:creationId xmlns:p14="http://schemas.microsoft.com/office/powerpoint/2010/main" val="40790187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a:t>Script</a:t>
            </a:r>
          </a:p>
          <a:p>
            <a:r>
              <a:rPr lang="en-US"/>
              <a:t>Our objectives for this third workshop are to:</a:t>
            </a:r>
          </a:p>
          <a:p>
            <a:pPr lvl="1">
              <a:buFont typeface="Arial" panose="020B0604020202020204" pitchFamily="34" charset="0"/>
              <a:buChar char="•"/>
            </a:pPr>
            <a:r>
              <a:rPr lang="en-US" sz="1200" kern="1200">
                <a:solidFill>
                  <a:schemeClr val="tx1"/>
                </a:solidFill>
                <a:effectLst/>
                <a:latin typeface="+mn-lt"/>
                <a:ea typeface="+mn-ea"/>
                <a:cs typeface="+mn-cs"/>
              </a:rPr>
              <a:t>Identify and agree on a priority for school culture improvement.</a:t>
            </a:r>
            <a:endParaRPr lang="es-ES" sz="1200" kern="1200">
              <a:solidFill>
                <a:schemeClr val="tx1"/>
              </a:solidFill>
              <a:effectLst/>
              <a:latin typeface="+mn-lt"/>
              <a:ea typeface="+mn-ea"/>
              <a:cs typeface="+mn-cs"/>
            </a:endParaRPr>
          </a:p>
          <a:p>
            <a:pPr lvl="1">
              <a:buFont typeface="Arial" panose="020B0604020202020204" pitchFamily="34" charset="0"/>
              <a:buChar char="•"/>
            </a:pPr>
            <a:r>
              <a:rPr lang="en-US" sz="1200" kern="1200">
                <a:solidFill>
                  <a:schemeClr val="tx1"/>
                </a:solidFill>
                <a:effectLst/>
                <a:latin typeface="+mn-lt"/>
                <a:ea typeface="+mn-ea"/>
                <a:cs typeface="+mn-cs"/>
              </a:rPr>
              <a:t>Learn how evidence-based practices support improvement efforts.</a:t>
            </a:r>
            <a:endParaRPr lang="es-ES" sz="1200" kern="1200">
              <a:solidFill>
                <a:schemeClr val="tx1"/>
              </a:solidFill>
              <a:effectLst/>
              <a:latin typeface="+mn-lt"/>
              <a:ea typeface="+mn-ea"/>
              <a:cs typeface="+mn-cs"/>
            </a:endParaRPr>
          </a:p>
          <a:p>
            <a:pPr lvl="1">
              <a:buFont typeface="Arial" panose="020B0604020202020204" pitchFamily="34" charset="0"/>
              <a:buChar char="•"/>
            </a:pPr>
            <a:r>
              <a:rPr lang="en-US" sz="1200" kern="1200">
                <a:solidFill>
                  <a:schemeClr val="tx1"/>
                </a:solidFill>
                <a:effectLst/>
                <a:latin typeface="+mn-lt"/>
                <a:ea typeface="+mn-ea"/>
                <a:cs typeface="+mn-cs"/>
              </a:rPr>
              <a:t>Review evidence-based practices in </a:t>
            </a:r>
            <a:r>
              <a:rPr lang="en-US" sz="1200" i="1" kern="1200">
                <a:solidFill>
                  <a:schemeClr val="tx1"/>
                </a:solidFill>
                <a:effectLst/>
                <a:latin typeface="+mn-lt"/>
                <a:ea typeface="+mn-ea"/>
                <a:cs typeface="+mn-cs"/>
              </a:rPr>
              <a:t>Strengthening Simulated Workplace Culture: A Guide for Educators.</a:t>
            </a:r>
            <a:endParaRPr lang="es-ES" sz="1200" kern="1200">
              <a:solidFill>
                <a:schemeClr val="tx1"/>
              </a:solidFill>
              <a:effectLst/>
              <a:latin typeface="+mn-lt"/>
              <a:ea typeface="+mn-ea"/>
              <a:cs typeface="+mn-cs"/>
            </a:endParaRPr>
          </a:p>
          <a:p>
            <a:endParaRPr lang="en-US"/>
          </a:p>
          <a:p>
            <a:r>
              <a:rPr lang="en-US"/>
              <a:t>We will talk through the role of evidence in improvement work and go through </a:t>
            </a:r>
            <a:r>
              <a:rPr lang="en-US" i="0"/>
              <a:t>the </a:t>
            </a:r>
            <a:r>
              <a:rPr lang="en-US" i="1"/>
              <a:t>Guide for Educators</a:t>
            </a:r>
            <a:r>
              <a:rPr lang="en-US" i="0"/>
              <a:t> to see if the evidence-based practices there might be helpful for the priority we’re identifying. </a:t>
            </a:r>
            <a:endParaRPr lang="en-US"/>
          </a:p>
          <a:p>
            <a:endParaRPr lang="en-US"/>
          </a:p>
          <a:p>
            <a:r>
              <a:rPr lang="en-US"/>
              <a:t>Before we move forward today, let’s take a moment to consider where we are in the school improvement cycle.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3203549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a:t>You will remember we started this process with a review of survey data and (</a:t>
            </a:r>
            <a:r>
              <a:rPr lang="en-US" i="1"/>
              <a:t>IF RELEVANT</a:t>
            </a:r>
            <a:r>
              <a:rPr lang="en-US"/>
              <a:t>) other information gathered. That little circle represents a lot of hard work on your part! Can someone remind of about what we did during that step?</a:t>
            </a:r>
          </a:p>
          <a:p>
            <a:endParaRPr lang="en-US"/>
          </a:p>
        </p:txBody>
      </p:sp>
      <p:sp>
        <p:nvSpPr>
          <p:cNvPr id="5" name="Slide Image Placeholder 4">
            <a:extLst>
              <a:ext uri="{FF2B5EF4-FFF2-40B4-BE49-F238E27FC236}">
                <a16:creationId xmlns:a16="http://schemas.microsoft.com/office/drawing/2014/main" id="{A08E4E03-8EBF-4632-87EB-340A176623EE}"/>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12431467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a:t>Today, we are ready to identify a few priorities and then work together to select one to focus on. </a:t>
            </a:r>
          </a:p>
          <a:p>
            <a:endParaRPr lang="en-US"/>
          </a:p>
        </p:txBody>
      </p:sp>
      <p:sp>
        <p:nvSpPr>
          <p:cNvPr id="5" name="Slide Image Placeholder 4">
            <a:extLst>
              <a:ext uri="{FF2B5EF4-FFF2-40B4-BE49-F238E27FC236}">
                <a16:creationId xmlns:a16="http://schemas.microsoft.com/office/drawing/2014/main" id="{A08E4E03-8EBF-4632-87EB-340A176623EE}"/>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446599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sz="2200" b="1" dirty="0"/>
              <a:t>Script</a:t>
            </a:r>
          </a:p>
          <a:p>
            <a:r>
              <a:rPr lang="en-US" sz="2200" dirty="0"/>
              <a:t>We are now going to do our first activity, to get us thinking creatively about our school culture. </a:t>
            </a:r>
          </a:p>
          <a:p>
            <a:r>
              <a:rPr lang="en-US" sz="2200" dirty="0"/>
              <a:t>We’ll be completing this sentence, in small groups: </a:t>
            </a:r>
          </a:p>
          <a:p>
            <a:r>
              <a:rPr lang="en-US" sz="2200" dirty="0"/>
              <a:t>If my school were an animal, it would be a (an)____________ because  __________.</a:t>
            </a:r>
          </a:p>
          <a:p>
            <a:endParaRPr lang="en-US" sz="2200" dirty="0"/>
          </a:p>
          <a:p>
            <a:r>
              <a:rPr lang="en-US" sz="2200" b="1" dirty="0"/>
              <a:t>Facilitator notes</a:t>
            </a:r>
          </a:p>
          <a:p>
            <a:pPr defTabSz="2199547">
              <a:defRPr/>
            </a:pPr>
            <a:r>
              <a:rPr lang="en-US" sz="2200" dirty="0"/>
              <a:t>Break into small peer groups (teachers with teachers, students with students) of three or four people. Each group discusses the prompt and completes the sentence.</a:t>
            </a:r>
          </a:p>
          <a:p>
            <a:pPr defTabSz="2199547">
              <a:defRPr/>
            </a:pPr>
            <a:endParaRPr lang="en-US" sz="2200" dirty="0"/>
          </a:p>
          <a:p>
            <a:r>
              <a:rPr lang="en-US" sz="2200" dirty="0"/>
              <a:t>Remind participants to elaborate on why they selected an animal by listing its traits in the sentence. They may also add a sentence, if they like, to connect how those traits reflect the school.</a:t>
            </a:r>
            <a:r>
              <a:rPr lang="en-US" i="0" dirty="0">
                <a:effectLst/>
              </a:rPr>
              <a:t> </a:t>
            </a:r>
          </a:p>
          <a:p>
            <a:endParaRPr lang="en-US" i="0" dirty="0">
              <a:effectLst/>
            </a:endParaRPr>
          </a:p>
          <a:p>
            <a:r>
              <a:rPr lang="en-US" sz="2200" dirty="0"/>
              <a:t>Reconvene the groups and ask someone from each group to share his/her group’s answers. While each groups shares, listen for themes and patterns:</a:t>
            </a:r>
          </a:p>
          <a:p>
            <a:pPr marL="309296" indent="-309296">
              <a:buFont typeface="Arial" panose="020B0604020202020204" pitchFamily="34" charset="0"/>
              <a:buChar char="•"/>
            </a:pPr>
            <a:r>
              <a:rPr lang="en-US" sz="2200" dirty="0"/>
              <a:t>Did groups choose similar animals or very different ones? </a:t>
            </a:r>
          </a:p>
          <a:p>
            <a:pPr marL="309296" indent="-309296">
              <a:buFont typeface="Arial" panose="020B0604020202020204" pitchFamily="34" charset="0"/>
              <a:buChar char="•"/>
            </a:pPr>
            <a:r>
              <a:rPr lang="en-US" sz="2200" dirty="0"/>
              <a:t>Did students and teachers choose different types of animals? </a:t>
            </a:r>
          </a:p>
          <a:p>
            <a:pPr marL="309296" indent="-309296">
              <a:buFont typeface="Arial" panose="020B0604020202020204" pitchFamily="34" charset="0"/>
              <a:buChar char="•"/>
            </a:pPr>
            <a:r>
              <a:rPr lang="en-US" sz="2200" dirty="0"/>
              <a:t>Does a favorite emerge?</a:t>
            </a:r>
          </a:p>
          <a:p>
            <a:endParaRPr lang="en-US" sz="2200" dirty="0"/>
          </a:p>
          <a:p>
            <a:r>
              <a:rPr lang="en-US" sz="2200" dirty="0"/>
              <a:t>Lead discussion of any themes and patterns: </a:t>
            </a:r>
          </a:p>
          <a:p>
            <a:pPr marL="309296" indent="-309296">
              <a:buFont typeface="Arial" panose="020B0604020202020204" pitchFamily="34" charset="0"/>
              <a:buChar char="•"/>
            </a:pPr>
            <a:r>
              <a:rPr lang="en-US" sz="2200" dirty="0"/>
              <a:t>Are the animals strong, nurturing, or aggressive? </a:t>
            </a:r>
          </a:p>
          <a:p>
            <a:pPr marL="309296" indent="-309296">
              <a:buFont typeface="Arial" panose="020B0604020202020204" pitchFamily="34" charset="0"/>
              <a:buChar char="•"/>
            </a:pPr>
            <a:r>
              <a:rPr lang="en-US" sz="2200" dirty="0"/>
              <a:t>Are they stable or changeable? Do they announce their presence, or do they hide? </a:t>
            </a:r>
          </a:p>
          <a:p>
            <a:pPr marL="309296" indent="-309296">
              <a:buFont typeface="Arial" panose="020B0604020202020204" pitchFamily="34" charset="0"/>
              <a:buChar char="•"/>
            </a:pPr>
            <a:r>
              <a:rPr lang="en-US" sz="2200" dirty="0"/>
              <a:t>What other characteristics do they have?</a:t>
            </a:r>
          </a:p>
        </p:txBody>
      </p:sp>
      <p:sp>
        <p:nvSpPr>
          <p:cNvPr id="4" name="Slide Number Placeholder 3"/>
          <p:cNvSpPr>
            <a:spLocks noGrp="1"/>
          </p:cNvSpPr>
          <p:nvPr>
            <p:ph type="sldNum" sz="quarter" idx="5"/>
          </p:nvPr>
        </p:nvSpPr>
        <p:spPr/>
        <p:txBody>
          <a:bodyPr/>
          <a:lstStyle/>
          <a:p>
            <a:fld id="{5C56FB6D-0563-4A4D-A8FF-93F310A5AF8D}" type="slidenum">
              <a:rPr lang="en-US" smtClean="0"/>
              <a:t>7</a:t>
            </a:fld>
            <a:endParaRPr lang="en-US"/>
          </a:p>
        </p:txBody>
      </p:sp>
    </p:spTree>
    <p:extLst>
      <p:ext uri="{BB962C8B-B14F-4D97-AF65-F5344CB8AC3E}">
        <p14:creationId xmlns:p14="http://schemas.microsoft.com/office/powerpoint/2010/main" val="19310883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a:t>Let’s go over the conclusions we drew from reviewing data.</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0520081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dirty="0"/>
              <a:t>Script</a:t>
            </a:r>
            <a:endParaRPr lang="en-US" i="0" dirty="0"/>
          </a:p>
          <a:p>
            <a:r>
              <a:rPr lang="en-US" sz="2200" dirty="0"/>
              <a:t>In Workshop 2, we reviewed results from the school culture survey [</a:t>
            </a:r>
            <a:r>
              <a:rPr lang="en-US" sz="2200" i="1" dirty="0"/>
              <a:t>as relevant</a:t>
            </a:r>
            <a:r>
              <a:rPr lang="en-US" sz="2200" dirty="0"/>
              <a:t>]</a:t>
            </a:r>
            <a:r>
              <a:rPr lang="en-US" sz="2200" i="1" dirty="0"/>
              <a:t> </a:t>
            </a:r>
            <a:r>
              <a:rPr lang="en-US" sz="2200" dirty="0"/>
              <a:t>and you gathered other information to answer questions you had after reviewing the results. Each small group shared </a:t>
            </a:r>
            <a:r>
              <a:rPr lang="en-US" sz="2200" b="0" dirty="0"/>
              <a:t>what it learned with the whole group. </a:t>
            </a:r>
          </a:p>
          <a:p>
            <a:endParaRPr lang="en-US" sz="2200" dirty="0"/>
          </a:p>
          <a:p>
            <a:r>
              <a:rPr lang="en-US" sz="2200" dirty="0"/>
              <a:t>Let’s review the conclusions we drew from reviewing the survey data and gathering additional information.</a:t>
            </a:r>
          </a:p>
          <a:p>
            <a:endParaRPr lang="en-US" sz="2200" dirty="0"/>
          </a:p>
          <a:p>
            <a:r>
              <a:rPr lang="en-US" sz="2200" b="1" dirty="0"/>
              <a:t>Facilitator notes</a:t>
            </a:r>
          </a:p>
          <a:p>
            <a:r>
              <a:rPr lang="en-US" sz="2200" dirty="0"/>
              <a:t>Refer participants to handout or electronic shared document. See facilitator tip on page 29 of the facilitators’ handbook regarding the creation of a document that captures the information generated across the groups. </a:t>
            </a:r>
          </a:p>
          <a:p>
            <a:endParaRPr lang="en-US" sz="2200" i="1" dirty="0"/>
          </a:p>
          <a:p>
            <a:endParaRPr lang="en-US" i="0" dirty="0"/>
          </a:p>
        </p:txBody>
      </p:sp>
    </p:spTree>
    <p:extLst>
      <p:ext uri="{BB962C8B-B14F-4D97-AF65-F5344CB8AC3E}">
        <p14:creationId xmlns:p14="http://schemas.microsoft.com/office/powerpoint/2010/main" val="26948109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a:t>Now that we have confirmed our conclusions, we’re ready to make a list of possible improvement areas from which we can select a priority to focus on.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17552470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9263" y="1306513"/>
            <a:ext cx="18021301" cy="10137775"/>
          </a:xfrm>
        </p:spPr>
      </p:sp>
      <p:sp>
        <p:nvSpPr>
          <p:cNvPr id="3" name="Notes Placeholder 2"/>
          <p:cNvSpPr>
            <a:spLocks noGrp="1"/>
          </p:cNvSpPr>
          <p:nvPr>
            <p:ph type="body" idx="1"/>
          </p:nvPr>
        </p:nvSpPr>
        <p:spPr>
          <a:xfrm>
            <a:off x="950299" y="12155442"/>
            <a:ext cx="7602389" cy="7365515"/>
          </a:xfrm>
        </p:spPr>
        <p:txBody>
          <a:bodyPr/>
          <a:lstStyle/>
          <a:p>
            <a:pPr defTabSz="2199547">
              <a:defRPr/>
            </a:pPr>
            <a:r>
              <a:rPr lang="en-US" sz="2500" b="1" dirty="0"/>
              <a:t>Script</a:t>
            </a:r>
            <a:endParaRPr lang="en-US" sz="2500" dirty="0"/>
          </a:p>
          <a:p>
            <a:r>
              <a:rPr lang="en-US" sz="2200" dirty="0"/>
              <a:t>Working in groups of three to five people, use your notes from reviewing survey data in Workshop 2 and notes on the additional data you gathered (if any) and complete the following sentences. </a:t>
            </a:r>
          </a:p>
          <a:p>
            <a:endParaRPr lang="en-US" sz="2200" dirty="0"/>
          </a:p>
          <a:p>
            <a:r>
              <a:rPr lang="en-US" sz="2200" dirty="0"/>
              <a:t>Using your notes will help ensure statements are based on the conclusions you drew from reviewing survey results and any other information gathered. Also, keep in mind that specific statements will best help you focus your improvement ideas. For example, a statement such as “We have room to grow in our school culture” is not as useful as “We have room to grow in the way that we include student choice in our assignments.</a:t>
            </a:r>
          </a:p>
          <a:p>
            <a:endParaRPr lang="en-US" sz="2200" dirty="0"/>
          </a:p>
          <a:p>
            <a:r>
              <a:rPr lang="en-US" sz="2200" dirty="0"/>
              <a:t>After 15 minutes, we will reconvene to discuss your sentences as a whole group. You can write down notes from this discussion in table 9 on page 28 of your participant workbook (page 31 facilitators’ handbook).</a:t>
            </a:r>
          </a:p>
          <a:p>
            <a:endParaRPr lang="en-US" sz="2200" dirty="0"/>
          </a:p>
          <a:p>
            <a:r>
              <a:rPr lang="en-US" sz="2200" dirty="0"/>
              <a:t> </a:t>
            </a:r>
          </a:p>
          <a:p>
            <a:endParaRPr lang="en-US" i="1" dirty="0">
              <a:cs typeface="Calibri"/>
            </a:endParaRPr>
          </a:p>
        </p:txBody>
      </p:sp>
    </p:spTree>
    <p:extLst>
      <p:ext uri="{BB962C8B-B14F-4D97-AF65-F5344CB8AC3E}">
        <p14:creationId xmlns:p14="http://schemas.microsoft.com/office/powerpoint/2010/main" val="8325466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9263" y="1306513"/>
            <a:ext cx="18021301" cy="10137775"/>
          </a:xfrm>
        </p:spPr>
      </p:sp>
      <p:sp>
        <p:nvSpPr>
          <p:cNvPr id="3" name="Notes Placeholder 2"/>
          <p:cNvSpPr>
            <a:spLocks noGrp="1"/>
          </p:cNvSpPr>
          <p:nvPr>
            <p:ph type="body" idx="1"/>
          </p:nvPr>
        </p:nvSpPr>
        <p:spPr>
          <a:xfrm>
            <a:off x="950299" y="12155442"/>
            <a:ext cx="7602389" cy="7365515"/>
          </a:xfrm>
        </p:spPr>
        <p:txBody>
          <a:bodyPr/>
          <a:lstStyle/>
          <a:p>
            <a:pPr defTabSz="2199547">
              <a:defRPr/>
            </a:pPr>
            <a:r>
              <a:rPr lang="en-US" b="1" i="0" dirty="0"/>
              <a:t>Script</a:t>
            </a:r>
            <a:endParaRPr lang="en-US" i="0" dirty="0"/>
          </a:p>
          <a:p>
            <a:r>
              <a:rPr lang="en-US" sz="2200" dirty="0"/>
              <a:t>Now that we have </a:t>
            </a:r>
            <a:r>
              <a:rPr lang="en-US" sz="2200" b="0" dirty="0"/>
              <a:t>come up with a list of priorities for our school culture improvement work, let’s work together to pick our top area for improvement, or what we will prioritize for our initial improvement work, from the list. This is our starting point. All these things are important to us, but we can pick the most important one to tackle first.</a:t>
            </a:r>
          </a:p>
          <a:p>
            <a:r>
              <a:rPr lang="en-US" sz="2200" dirty="0"/>
              <a:t> </a:t>
            </a:r>
          </a:p>
          <a:p>
            <a:r>
              <a:rPr lang="en-US" sz="2200" dirty="0"/>
              <a:t>When picking our top priority, consider the following factors:</a:t>
            </a:r>
          </a:p>
          <a:p>
            <a:pPr marL="309296" indent="-309296">
              <a:buFont typeface="Arial" panose="020B0604020202020204" pitchFamily="34" charset="0"/>
              <a:buChar char="•"/>
            </a:pPr>
            <a:r>
              <a:rPr lang="en-US" sz="2200" b="1" dirty="0"/>
              <a:t>Urgency: </a:t>
            </a:r>
            <a:r>
              <a:rPr lang="en-US" sz="2200" dirty="0"/>
              <a:t>You can work on some of these at a later time.  Are any more urgent than others?</a:t>
            </a:r>
          </a:p>
          <a:p>
            <a:pPr marL="309296" indent="-309296">
              <a:buFont typeface="Arial" panose="020B0604020202020204" pitchFamily="34" charset="0"/>
              <a:buChar char="•"/>
            </a:pPr>
            <a:r>
              <a:rPr lang="en-US" sz="2200" b="1" dirty="0"/>
              <a:t>Specificity: </a:t>
            </a:r>
            <a:r>
              <a:rPr lang="en-US" sz="2200" dirty="0"/>
              <a:t>Are they stated with enough specificity to inform our efforts?</a:t>
            </a:r>
            <a:endParaRPr lang="en-US" sz="2200" b="1" dirty="0"/>
          </a:p>
          <a:p>
            <a:pPr marL="309296" indent="-309296">
              <a:buFont typeface="Arial" panose="020B0604020202020204" pitchFamily="34" charset="0"/>
              <a:buChar char="•"/>
            </a:pPr>
            <a:r>
              <a:rPr lang="en-US" sz="2200" b="1" dirty="0"/>
              <a:t>Impact: </a:t>
            </a:r>
            <a:r>
              <a:rPr lang="en-US" sz="2200" dirty="0"/>
              <a:t>Where is </a:t>
            </a:r>
            <a:r>
              <a:rPr lang="en-US" sz="2200" b="0" dirty="0"/>
              <a:t>the biggest “bang for your </a:t>
            </a:r>
            <a:r>
              <a:rPr lang="en-US" sz="2200" dirty="0"/>
              <a:t>buck,” or where you can make biggest difference with a small or medium effort?</a:t>
            </a:r>
          </a:p>
          <a:p>
            <a:pPr marL="309296" indent="-309296">
              <a:buFont typeface="Arial" panose="020B0604020202020204" pitchFamily="34" charset="0"/>
              <a:buChar char="•"/>
            </a:pPr>
            <a:r>
              <a:rPr lang="en-US" sz="2200" b="1" dirty="0"/>
              <a:t>Time frame: </a:t>
            </a:r>
            <a:r>
              <a:rPr lang="en-US" sz="2200" dirty="0"/>
              <a:t>What could be a “quick win</a:t>
            </a:r>
            <a:r>
              <a:rPr lang="en-US" sz="2200" b="0" dirty="0"/>
              <a:t>”? Do some priorities need to come before others in terms of the sequence of implementing changes? </a:t>
            </a:r>
          </a:p>
          <a:p>
            <a:pPr marL="309296" indent="-309296">
              <a:buFont typeface="Arial" panose="020B0604020202020204" pitchFamily="34" charset="0"/>
              <a:buChar char="•"/>
            </a:pPr>
            <a:r>
              <a:rPr lang="en-US" sz="2200" b="1" dirty="0"/>
              <a:t>Feasibility: </a:t>
            </a:r>
            <a:r>
              <a:rPr lang="en-US" sz="2200" dirty="0"/>
              <a:t>Are any more feasible to address than others, for example, by using resources already available?</a:t>
            </a:r>
          </a:p>
          <a:p>
            <a:endParaRPr lang="en-US" sz="2500" dirty="0">
              <a:cs typeface="Calibri"/>
            </a:endParaRPr>
          </a:p>
          <a:p>
            <a:endParaRPr lang="en-US" i="1" dirty="0">
              <a:cs typeface="Calibri"/>
            </a:endParaRPr>
          </a:p>
        </p:txBody>
      </p:sp>
    </p:spTree>
    <p:extLst>
      <p:ext uri="{BB962C8B-B14F-4D97-AF65-F5344CB8AC3E}">
        <p14:creationId xmlns:p14="http://schemas.microsoft.com/office/powerpoint/2010/main" val="13329040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dirty="0"/>
              <a:t>Script</a:t>
            </a:r>
            <a:endParaRPr lang="en-US" i="0" dirty="0"/>
          </a:p>
          <a:p>
            <a:pPr defTabSz="2199547">
              <a:defRPr/>
            </a:pPr>
            <a:r>
              <a:rPr lang="en-US" sz="2200" dirty="0"/>
              <a:t>Let’s use table 10 on page 30 in your participant workbook (page 33 in facilitators’ handbook) to list the top priorities and rate them in terms of the following factors we just discussed:</a:t>
            </a:r>
          </a:p>
          <a:p>
            <a:pPr marL="309296" indent="-309296" defTabSz="2199547">
              <a:buFont typeface="Arial" panose="020B0604020202020204" pitchFamily="34" charset="0"/>
              <a:buChar char="•"/>
              <a:defRPr/>
            </a:pPr>
            <a:r>
              <a:rPr lang="en-US" sz="2200" dirty="0"/>
              <a:t>Urgency</a:t>
            </a:r>
          </a:p>
          <a:p>
            <a:pPr marL="309296" indent="-309296" defTabSz="2199547">
              <a:buFont typeface="Arial" panose="020B0604020202020204" pitchFamily="34" charset="0"/>
              <a:buChar char="•"/>
              <a:defRPr/>
            </a:pPr>
            <a:r>
              <a:rPr lang="en-US" sz="2200" dirty="0"/>
              <a:t>Specificity</a:t>
            </a:r>
          </a:p>
          <a:p>
            <a:pPr marL="309296" indent="-309296" defTabSz="2199547">
              <a:buFont typeface="Arial" panose="020B0604020202020204" pitchFamily="34" charset="0"/>
              <a:buChar char="•"/>
              <a:defRPr/>
            </a:pPr>
            <a:r>
              <a:rPr lang="en-US" sz="2200" dirty="0"/>
              <a:t>Impact</a:t>
            </a:r>
          </a:p>
          <a:p>
            <a:pPr marL="309296" indent="-309296" defTabSz="2199547">
              <a:buFont typeface="Arial" panose="020B0604020202020204" pitchFamily="34" charset="0"/>
              <a:buChar char="•"/>
              <a:defRPr/>
            </a:pPr>
            <a:r>
              <a:rPr lang="en-US" sz="2200" dirty="0"/>
              <a:t>Time frame</a:t>
            </a:r>
          </a:p>
          <a:p>
            <a:pPr marL="309296" indent="-309296" defTabSz="2199547">
              <a:buFont typeface="Arial" panose="020B0604020202020204" pitchFamily="34" charset="0"/>
              <a:buChar char="•"/>
              <a:defRPr/>
            </a:pPr>
            <a:r>
              <a:rPr lang="en-US" sz="2200" dirty="0"/>
              <a:t>Feasibility</a:t>
            </a:r>
          </a:p>
          <a:p>
            <a:pPr marL="309296" indent="-309296" defTabSz="2199547">
              <a:buFont typeface="Arial" panose="020B0604020202020204" pitchFamily="34" charset="0"/>
              <a:buChar char="•"/>
              <a:defRPr/>
            </a:pPr>
            <a:endParaRPr lang="en-US" sz="2200" dirty="0"/>
          </a:p>
          <a:p>
            <a:pPr lvl="0"/>
            <a:r>
              <a:rPr lang="en-US" sz="2200" dirty="0"/>
              <a:t>When rating each factor, use the following rating system shown </a:t>
            </a:r>
            <a:r>
              <a:rPr lang="en-US" sz="2200" b="0" dirty="0"/>
              <a:t>here, with 1 the most favorable rating (e.g., most urgent, most specific, biggest impact, best timing, most feasible) and 3 the least favorable rating for selecting each priority. </a:t>
            </a:r>
          </a:p>
          <a:p>
            <a:pPr lvl="0"/>
            <a:endParaRPr lang="en-US" sz="2200" b="0" dirty="0"/>
          </a:p>
          <a:p>
            <a:pPr lvl="0"/>
            <a:r>
              <a:rPr lang="en-US" sz="2200" dirty="0"/>
              <a:t>Let’s review how we rated things. Does a clear priority emerge? Remember, today, we’re choosing what we want to tackle first. We can work on some of these other ideas soon. </a:t>
            </a:r>
          </a:p>
          <a:p>
            <a:pPr lvl="0"/>
            <a:endParaRPr lang="en-US" sz="2200" dirty="0"/>
          </a:p>
          <a:p>
            <a:pPr lvl="0"/>
            <a:r>
              <a:rPr lang="en-US" sz="2200" b="1" dirty="0"/>
              <a:t>Facilitator note</a:t>
            </a:r>
          </a:p>
          <a:p>
            <a:pPr lvl="0"/>
            <a:r>
              <a:rPr lang="en-US" sz="2200" dirty="0"/>
              <a:t>Guide the group in reaching a consensus, or at least a top two or three ideas. If the group rated several different ideas equally, ask which might logically come first.  Will some become easier only once others are done, for example?  Choose one to use for the remainder of the workshop.</a:t>
            </a:r>
          </a:p>
          <a:p>
            <a:pPr marL="309296" indent="-309296" defTabSz="2199547">
              <a:buFont typeface="Arial" panose="020B0604020202020204" pitchFamily="34" charset="0"/>
              <a:buChar char="•"/>
              <a:defRPr/>
            </a:pPr>
            <a:endParaRPr lang="en-US" sz="2200" dirty="0"/>
          </a:p>
          <a:p>
            <a:endParaRPr lang="en-US" dirty="0"/>
          </a:p>
        </p:txBody>
      </p:sp>
    </p:spTree>
    <p:extLst>
      <p:ext uri="{BB962C8B-B14F-4D97-AF65-F5344CB8AC3E}">
        <p14:creationId xmlns:p14="http://schemas.microsoft.com/office/powerpoint/2010/main" val="15839170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dirty="0"/>
              <a:t>Script</a:t>
            </a:r>
            <a:endParaRPr lang="en-US" i="0" dirty="0"/>
          </a:p>
          <a:p>
            <a:pPr defTabSz="2199547">
              <a:defRPr/>
            </a:pPr>
            <a:r>
              <a:rPr lang="en-US" sz="2200" dirty="0"/>
              <a:t>With our improvement priority selected, let’s do a quick lightning round of brainstorming about changes that we would like to make to address this priority.  Jot down your ideas in table 11 on page 31 of your workbook (page 34 in facilitators’ handbook). </a:t>
            </a:r>
          </a:p>
        </p:txBody>
      </p:sp>
    </p:spTree>
    <p:extLst>
      <p:ext uri="{BB962C8B-B14F-4D97-AF65-F5344CB8AC3E}">
        <p14:creationId xmlns:p14="http://schemas.microsoft.com/office/powerpoint/2010/main" val="2841187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sz="1200"/>
              <a:t>Now that we </a:t>
            </a:r>
            <a:r>
              <a:rPr lang="en-US" sz="1200" b="0"/>
              <a:t>have identified an improvement priority and brainstormed some possible changes </a:t>
            </a:r>
            <a:r>
              <a:rPr lang="en-US" sz="1200"/>
              <a:t>we would like to make, how do we decide what course of action to take? How do we know that these changes will make a difference? </a:t>
            </a:r>
          </a:p>
          <a:p>
            <a:r>
              <a:rPr lang="en-US" sz="1200"/>
              <a:t> </a:t>
            </a:r>
          </a:p>
          <a:p>
            <a:r>
              <a:rPr lang="en-US" sz="1200"/>
              <a:t>Selecting practices that are evidence-based and align with </a:t>
            </a:r>
            <a:r>
              <a:rPr lang="en-US" sz="1200" b="0"/>
              <a:t>the improvement priority can help ensure </a:t>
            </a:r>
            <a:r>
              <a:rPr lang="en-US" sz="1200"/>
              <a:t>our time and efforts will pay off.</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21883527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b="1" i="0"/>
              <a:t>Script</a:t>
            </a:r>
            <a:endParaRPr lang="en-US" i="0"/>
          </a:p>
          <a:p>
            <a:r>
              <a:rPr lang="en-US"/>
              <a:t>Before we discuss evidence-based practices, let’s first think about evidence. You want to know how well a program or practice works, for whom and under what conditions, before you adopt it, while you are doing it, and after you finish it. Evidence is critical at all stages of improvement work, including in the process of selecting practices to implement.</a:t>
            </a:r>
          </a:p>
          <a:p>
            <a:endParaRPr lang="en-US"/>
          </a:p>
          <a:p>
            <a:r>
              <a:rPr lang="en-US"/>
              <a:t>You considered the survey results and gathered information—those are some steps to </a:t>
            </a:r>
            <a:r>
              <a:rPr lang="en-US" b="0" strike="noStrike"/>
              <a:t>take</a:t>
            </a:r>
            <a:r>
              <a:rPr lang="en-US" b="1" strike="noStrike"/>
              <a:t> </a:t>
            </a:r>
            <a:r>
              <a:rPr lang="en-US" b="1"/>
              <a:t>before</a:t>
            </a:r>
            <a:r>
              <a:rPr lang="en-US"/>
              <a:t> planning and doing whatever change we decide we will undertake to in this school culture improvement work. </a:t>
            </a:r>
          </a:p>
          <a:p>
            <a:endParaRPr lang="en-US"/>
          </a:p>
          <a:p>
            <a:r>
              <a:rPr lang="en-US" b="0"/>
              <a:t>Before you make a change, you can also review evidence-based practices—practices that have been tried and tested and for which there is evidence of success.</a:t>
            </a:r>
          </a:p>
        </p:txBody>
      </p:sp>
    </p:spTree>
    <p:extLst>
      <p:ext uri="{BB962C8B-B14F-4D97-AF65-F5344CB8AC3E}">
        <p14:creationId xmlns:p14="http://schemas.microsoft.com/office/powerpoint/2010/main" val="1853497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9263" y="1306513"/>
            <a:ext cx="18021301" cy="10137775"/>
          </a:xfrm>
        </p:spPr>
      </p:sp>
      <p:sp>
        <p:nvSpPr>
          <p:cNvPr id="3" name="Notes Placeholder 2"/>
          <p:cNvSpPr>
            <a:spLocks noGrp="1"/>
          </p:cNvSpPr>
          <p:nvPr>
            <p:ph type="body" idx="1"/>
          </p:nvPr>
        </p:nvSpPr>
        <p:spPr>
          <a:xfrm>
            <a:off x="950299" y="12155442"/>
            <a:ext cx="7602389" cy="7365515"/>
          </a:xfrm>
        </p:spPr>
        <p:txBody>
          <a:bodyPr/>
          <a:lstStyle/>
          <a:p>
            <a:pPr defTabSz="2199547">
              <a:defRPr/>
            </a:pPr>
            <a:r>
              <a:rPr lang="en-US" b="1" i="0"/>
              <a:t>Script</a:t>
            </a:r>
            <a:endParaRPr lang="en-US" i="0"/>
          </a:p>
          <a:p>
            <a:r>
              <a:rPr lang="en-US" sz="2200"/>
              <a:t>Evidence-based practices are practices that have been tested and studied. </a:t>
            </a:r>
          </a:p>
          <a:p>
            <a:endParaRPr lang="en-US" sz="2200"/>
          </a:p>
          <a:p>
            <a:r>
              <a:rPr lang="en-US" sz="2200"/>
              <a:t>Practices that have </a:t>
            </a:r>
            <a:r>
              <a:rPr lang="en-US" sz="2200" i="1"/>
              <a:t>strong evidence </a:t>
            </a:r>
            <a:r>
              <a:rPr lang="en-US" sz="2200"/>
              <a:t>or </a:t>
            </a:r>
            <a:r>
              <a:rPr lang="en-US" sz="2200" i="1"/>
              <a:t>moderate </a:t>
            </a:r>
            <a:r>
              <a:rPr lang="en-US" sz="2200" b="0" i="1"/>
              <a:t>evidence </a:t>
            </a:r>
            <a:r>
              <a:rPr lang="en-US" sz="2200" b="0"/>
              <a:t>of success are more likely to improve outcomes than practices that have not been studied or proven. When </a:t>
            </a:r>
            <a:r>
              <a:rPr lang="en-US" sz="2200" b="0" i="1"/>
              <a:t>strong evidence </a:t>
            </a:r>
            <a:r>
              <a:rPr lang="en-US" sz="2200" b="0"/>
              <a:t>or </a:t>
            </a:r>
            <a:r>
              <a:rPr lang="en-US" sz="2200" b="0" i="1"/>
              <a:t>moderate evidence </a:t>
            </a:r>
            <a:r>
              <a:rPr lang="en-US" sz="2200" b="0"/>
              <a:t>is not available, </a:t>
            </a:r>
            <a:r>
              <a:rPr lang="en-US" sz="2200" b="0" i="1"/>
              <a:t>promising evidence </a:t>
            </a:r>
            <a:r>
              <a:rPr lang="en-US" sz="2200" b="0"/>
              <a:t>can still mean a practice is worth trying. Practices with little to no evidence should at least </a:t>
            </a:r>
            <a:r>
              <a:rPr lang="en-US" sz="2200" b="0" i="1"/>
              <a:t>demonstrate a rationale </a:t>
            </a:r>
            <a:r>
              <a:rPr lang="en-US" sz="2200" b="0"/>
              <a:t>for how they will achieve their intended goals and be examined to understand how they work.</a:t>
            </a:r>
          </a:p>
          <a:p>
            <a:r>
              <a:rPr lang="en-US" sz="2200"/>
              <a:t> </a:t>
            </a:r>
          </a:p>
          <a:p>
            <a:r>
              <a:rPr lang="en-US" sz="2200"/>
              <a:t>But you may be wondering — how will we choose between different practices that show the same level</a:t>
            </a:r>
            <a:r>
              <a:rPr lang="en-US" sz="2200" b="1"/>
              <a:t>s</a:t>
            </a:r>
            <a:r>
              <a:rPr lang="en-US" sz="2200"/>
              <a:t> of evidence?  Interventions supported by </a:t>
            </a:r>
            <a:r>
              <a:rPr lang="en-US" sz="2200" i="1"/>
              <a:t>strong evidence </a:t>
            </a:r>
            <a:r>
              <a:rPr lang="en-US" sz="2200"/>
              <a:t>or </a:t>
            </a:r>
            <a:r>
              <a:rPr lang="en-US" sz="2200" i="1"/>
              <a:t>moderate evidence </a:t>
            </a:r>
            <a:r>
              <a:rPr lang="en-US" sz="2200" b="0"/>
              <a:t>and also involved</a:t>
            </a:r>
            <a:r>
              <a:rPr lang="en-US" sz="2200" i="1"/>
              <a:t> </a:t>
            </a:r>
            <a:r>
              <a:rPr lang="en-US" sz="2200"/>
              <a:t>a context and/or demographics similar to your school are more likely to have similar results than interventions with strong or moderate evidence that took place in unlike circumstances. </a:t>
            </a:r>
          </a:p>
          <a:p>
            <a:endParaRPr lang="en-US" i="1">
              <a:cs typeface="Calibri"/>
            </a:endParaRPr>
          </a:p>
        </p:txBody>
      </p:sp>
    </p:spTree>
    <p:extLst>
      <p:ext uri="{BB962C8B-B14F-4D97-AF65-F5344CB8AC3E}">
        <p14:creationId xmlns:p14="http://schemas.microsoft.com/office/powerpoint/2010/main" val="2220329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sz="2200" b="1"/>
              <a:t>Script</a:t>
            </a:r>
          </a:p>
          <a:p>
            <a:r>
              <a:rPr lang="en-US"/>
              <a:t>Let’s take a look at what school culture is and why it is important.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7551572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a:t>Let’s take a look at the guide, </a:t>
            </a:r>
            <a:r>
              <a:rPr lang="en-US" i="1"/>
              <a:t>Strengthening Simulated Workplace </a:t>
            </a:r>
            <a:r>
              <a:rPr lang="en-US" b="0" i="1"/>
              <a:t>Culture.  </a:t>
            </a:r>
            <a:r>
              <a:rPr lang="en-US" b="0" i="0"/>
              <a:t>Thinking about our context, let’s consider the evidence-based practices it describes to see which might be helpful in our own improvement work. We will walk through the guide to show you how it works and then ask you to do some thinking about which practices in the guide align to your prioritized area for improvement.</a:t>
            </a:r>
            <a:endParaRPr lang="en-US" b="0"/>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34652295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32250" y="2041525"/>
            <a:ext cx="17702213" cy="9958388"/>
          </a:xfrm>
        </p:spPr>
      </p:sp>
      <p:sp>
        <p:nvSpPr>
          <p:cNvPr id="3" name="Notes Placeholder 2"/>
          <p:cNvSpPr>
            <a:spLocks noGrp="1"/>
          </p:cNvSpPr>
          <p:nvPr>
            <p:ph type="body" idx="1"/>
          </p:nvPr>
        </p:nvSpPr>
        <p:spPr>
          <a:xfrm>
            <a:off x="1017008" y="13943247"/>
            <a:ext cx="7602389" cy="9959462"/>
          </a:xfrm>
        </p:spPr>
        <p:txBody>
          <a:bodyPr/>
          <a:lstStyle/>
          <a:p>
            <a:pPr defTabSz="2199547">
              <a:defRPr/>
            </a:pPr>
            <a:r>
              <a:rPr lang="en-US" b="1" i="0"/>
              <a:t>Script</a:t>
            </a:r>
            <a:endParaRPr lang="en-US" i="0"/>
          </a:p>
          <a:p>
            <a:r>
              <a:rPr lang="en-US" sz="2200"/>
              <a:t>The West Virginia Department of Education (WVDE), in collaboration with the Regional Educational Laboratory Appalachia, created a resource with a collection of evidence-based practices that might be helpful for our work. </a:t>
            </a:r>
          </a:p>
          <a:p>
            <a:r>
              <a:rPr lang="en-US" sz="2200"/>
              <a:t> </a:t>
            </a:r>
          </a:p>
          <a:p>
            <a:r>
              <a:rPr lang="en-US" sz="2200"/>
              <a:t>Let’s take a closer look at this resource and walk through each of the sections.</a:t>
            </a:r>
          </a:p>
          <a:p>
            <a:endParaRPr lang="en-US" sz="2200"/>
          </a:p>
          <a:p>
            <a:r>
              <a:rPr lang="en-US" sz="2200"/>
              <a:t>The </a:t>
            </a:r>
            <a:r>
              <a:rPr lang="en-US" sz="2200" i="1"/>
              <a:t>Guide for Educat</a:t>
            </a:r>
            <a:r>
              <a:rPr lang="en-US" sz="2200"/>
              <a:t>ors highlights five evidence-based practices aligned with the culture constructs measured in the survey and that research suggests can strengthen school culture: </a:t>
            </a:r>
          </a:p>
          <a:p>
            <a:endParaRPr lang="en-US" sz="2200"/>
          </a:p>
          <a:p>
            <a:pPr marL="1134085" lvl="1" indent="-309296">
              <a:buFont typeface="Arial" panose="020B0604020202020204" pitchFamily="34" charset="0"/>
              <a:buChar char="•"/>
            </a:pPr>
            <a:r>
              <a:rPr lang="en-US" sz="2200"/>
              <a:t>Project-based learning</a:t>
            </a:r>
          </a:p>
          <a:p>
            <a:pPr marL="1134085" lvl="1" indent="-309296">
              <a:buFont typeface="Arial" panose="020B0604020202020204" pitchFamily="34" charset="0"/>
              <a:buChar char="•"/>
            </a:pPr>
            <a:r>
              <a:rPr lang="en-US" sz="2200"/>
              <a:t>Frameworks for authentic questioning</a:t>
            </a:r>
          </a:p>
          <a:p>
            <a:pPr marL="1134085" lvl="1" indent="-309296">
              <a:buFont typeface="Arial" panose="020B0604020202020204" pitchFamily="34" charset="0"/>
              <a:buChar char="•"/>
            </a:pPr>
            <a:r>
              <a:rPr lang="en-US" sz="2200"/>
              <a:t>Career-focused mentoring for students</a:t>
            </a:r>
          </a:p>
          <a:p>
            <a:pPr marL="1134085" lvl="1" indent="-309296">
              <a:buFont typeface="Arial" panose="020B0604020202020204" pitchFamily="34" charset="0"/>
              <a:buChar char="•"/>
            </a:pPr>
            <a:r>
              <a:rPr lang="en-US" sz="2200"/>
              <a:t>Building strong student-teacher relationships</a:t>
            </a:r>
          </a:p>
          <a:p>
            <a:pPr marL="1134085" lvl="1" indent="-309296">
              <a:buFont typeface="Arial" panose="020B0604020202020204" pitchFamily="34" charset="0"/>
              <a:buChar char="•"/>
            </a:pPr>
            <a:r>
              <a:rPr lang="en-US" sz="2200"/>
              <a:t>Individualized career planning</a:t>
            </a:r>
          </a:p>
          <a:p>
            <a:pPr marL="1134085" lvl="1" indent="-309296">
              <a:buFont typeface="Arial" panose="020B0604020202020204" pitchFamily="34" charset="0"/>
              <a:buChar char="•"/>
            </a:pPr>
            <a:endParaRPr lang="en-US" sz="2200"/>
          </a:p>
          <a:p>
            <a:r>
              <a:rPr lang="en-US" sz="2200"/>
              <a:t>The Guide contains a brief definition and description of each of the five practices, including a discussion of research findings on the relationship between the practice and stronger school culture.</a:t>
            </a:r>
          </a:p>
          <a:p>
            <a:endParaRPr lang="en-US" sz="2200"/>
          </a:p>
          <a:p>
            <a:pPr marL="0" marR="0" lvl="0" indent="0" algn="l" defTabSz="1219261" rtl="0" eaLnBrk="1" fontAlgn="auto" latinLnBrk="0" hangingPunct="1">
              <a:lnSpc>
                <a:spcPct val="100000"/>
              </a:lnSpc>
              <a:spcBef>
                <a:spcPts val="0"/>
              </a:spcBef>
              <a:spcAft>
                <a:spcPts val="0"/>
              </a:spcAft>
              <a:buClrTx/>
              <a:buSzTx/>
              <a:buFontTx/>
              <a:buNone/>
              <a:tabLst/>
              <a:defRPr/>
            </a:pPr>
            <a:r>
              <a:rPr lang="en-US" sz="2400" b="1"/>
              <a:t>Facilitator notes</a:t>
            </a:r>
            <a:br>
              <a:rPr lang="en-US" sz="2400" b="1"/>
            </a:br>
            <a:r>
              <a:rPr lang="en-US" sz="2400"/>
              <a:t>Refer to copies of the </a:t>
            </a:r>
            <a:r>
              <a:rPr lang="en-US" sz="2400" i="1"/>
              <a:t>Guide for Educators </a:t>
            </a:r>
            <a:r>
              <a:rPr lang="en-US" sz="2400"/>
              <a:t>or go to the website: </a:t>
            </a:r>
            <a:r>
              <a:rPr lang="en-US" sz="2000"/>
              <a:t>https://ies.ed.gov/ncee/edlabs/regions/appalachia/blogs/pdf/simulated-workplace-culture-educator-guide-508.pdf </a:t>
            </a:r>
          </a:p>
        </p:txBody>
      </p:sp>
    </p:spTree>
    <p:extLst>
      <p:ext uri="{BB962C8B-B14F-4D97-AF65-F5344CB8AC3E}">
        <p14:creationId xmlns:p14="http://schemas.microsoft.com/office/powerpoint/2010/main" val="16846546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r>
              <a:rPr lang="en-US" b="0"/>
              <a:t>Two of the five practices in the Guide focus on creating a student-centered learning environment. Here are two practices related to creating student-centered learning environments and their definitions.</a:t>
            </a:r>
          </a:p>
          <a:p>
            <a:endParaRPr lang="en-US"/>
          </a:p>
          <a:p>
            <a:r>
              <a:rPr lang="en-US" b="1" i="0"/>
              <a:t>Facilitator notes</a:t>
            </a:r>
          </a:p>
          <a:p>
            <a:r>
              <a:rPr lang="en-US" i="0"/>
              <a:t>Read slide contents.</a:t>
            </a:r>
          </a:p>
        </p:txBody>
      </p:sp>
      <p:sp>
        <p:nvSpPr>
          <p:cNvPr id="5" name="Slide Image Placeholder 4">
            <a:extLst>
              <a:ext uri="{FF2B5EF4-FFF2-40B4-BE49-F238E27FC236}">
                <a16:creationId xmlns:a16="http://schemas.microsoft.com/office/drawing/2014/main" id="{876ABC80-D53D-4AE9-9AD8-4492C9BCBAFC}"/>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26046388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a:t>Script</a:t>
            </a:r>
          </a:p>
          <a:p>
            <a:r>
              <a:rPr lang="en-US"/>
              <a:t>The other three practices are types of individualized student supports. </a:t>
            </a:r>
          </a:p>
          <a:p>
            <a:endParaRPr lang="en-US"/>
          </a:p>
          <a:p>
            <a:r>
              <a:rPr lang="en-US" b="1" i="0"/>
              <a:t>Facilitator notes</a:t>
            </a:r>
          </a:p>
          <a:p>
            <a:r>
              <a:rPr lang="en-US" i="0"/>
              <a:t>Read slide contents. Refer participants to </a:t>
            </a:r>
            <a:r>
              <a:rPr lang="en-US" i="1"/>
              <a:t>Guide</a:t>
            </a:r>
            <a:r>
              <a:rPr lang="en-US" i="0"/>
              <a:t> for more information about each practice.</a:t>
            </a:r>
          </a:p>
        </p:txBody>
      </p:sp>
      <p:sp>
        <p:nvSpPr>
          <p:cNvPr id="5" name="Slide Image Placeholder 4">
            <a:extLst>
              <a:ext uri="{FF2B5EF4-FFF2-40B4-BE49-F238E27FC236}">
                <a16:creationId xmlns:a16="http://schemas.microsoft.com/office/drawing/2014/main" id="{486C142C-68EA-490D-A532-A91B206344CC}"/>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39663879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i="0"/>
              <a:t>Script</a:t>
            </a:r>
            <a:endParaRPr lang="en-US" i="0"/>
          </a:p>
          <a:p>
            <a:r>
              <a:rPr lang="en-US"/>
              <a:t>Each </a:t>
            </a:r>
            <a:r>
              <a:rPr lang="en-US" b="1"/>
              <a:t>of the five practices </a:t>
            </a:r>
            <a:r>
              <a:rPr lang="en-US"/>
              <a:t>in the guide starts with a summary box like this, noting the following:</a:t>
            </a:r>
          </a:p>
          <a:p>
            <a:endParaRPr lang="en-US"/>
          </a:p>
          <a:p>
            <a:r>
              <a:rPr lang="en-US" u="sng"/>
              <a:t>Target Audience: </a:t>
            </a:r>
            <a:r>
              <a:rPr lang="en-US"/>
              <a:t>This is the main group involved in the practice, but none of these practices can be successful without support from across the school. Student leaders are here today, for example, because your input is vital to a successful whole-school improvement effort. </a:t>
            </a:r>
          </a:p>
          <a:p>
            <a:endParaRPr lang="en-US"/>
          </a:p>
          <a:p>
            <a:r>
              <a:rPr lang="en-US" u="sng"/>
              <a:t>Goal: </a:t>
            </a:r>
            <a:r>
              <a:rPr lang="en-US"/>
              <a:t>The goal describes what the practice can help you accomplish.  If you want to see changes like this, this practice might be a good way to start.</a:t>
            </a:r>
          </a:p>
          <a:p>
            <a:endParaRPr lang="en-US"/>
          </a:p>
          <a:p>
            <a:r>
              <a:rPr lang="en-US" u="sng"/>
              <a:t>Survey Construct Alignment: </a:t>
            </a:r>
            <a:r>
              <a:rPr lang="en-US"/>
              <a:t>Related to the goals, the constructs listed here correspond to the ones with the survey results you reviewed. You can check to see if the construct aligns with your priority. </a:t>
            </a:r>
          </a:p>
          <a:p>
            <a:endParaRPr lang="en-US" u="sng"/>
          </a:p>
          <a:p>
            <a:r>
              <a:rPr lang="en-US" u="sng"/>
              <a:t>ESSA Rating:  </a:t>
            </a:r>
            <a:r>
              <a:rPr lang="en-US"/>
              <a:t>This is the strength of evidence defined in the </a:t>
            </a:r>
            <a:r>
              <a:rPr lang="en-US" i="0"/>
              <a:t>Every Student Succeeds Act, </a:t>
            </a:r>
            <a:r>
              <a:rPr lang="en-US"/>
              <a:t>or ESSA, as described on the first page of the Guide. </a:t>
            </a:r>
          </a:p>
          <a:p>
            <a:endParaRPr lang="en-US"/>
          </a:p>
          <a:p>
            <a:r>
              <a:rPr lang="en-US"/>
              <a:t>In sum, each practice has some evidence of effectiveness</a:t>
            </a:r>
            <a:r>
              <a:rPr lang="en-US" b="0"/>
              <a:t>, each one is aligned to the school culture constructs, and all are associated with positive student outcomes. </a:t>
            </a:r>
          </a:p>
        </p:txBody>
      </p:sp>
      <p:sp>
        <p:nvSpPr>
          <p:cNvPr id="5" name="Slide Image Placeholder 4">
            <a:extLst>
              <a:ext uri="{FF2B5EF4-FFF2-40B4-BE49-F238E27FC236}">
                <a16:creationId xmlns:a16="http://schemas.microsoft.com/office/drawing/2014/main" id="{802DBCCB-2C5E-42F8-9704-2660F7D7F774}"/>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40120911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b="1" i="0"/>
              <a:t>Script</a:t>
            </a:r>
          </a:p>
          <a:p>
            <a:r>
              <a:rPr lang="en-US" sz="2200"/>
              <a:t>The </a:t>
            </a:r>
            <a:r>
              <a:rPr lang="en-US" sz="2200" i="1"/>
              <a:t>Guide for Educators</a:t>
            </a:r>
            <a:r>
              <a:rPr lang="en-US" sz="2200" i="0"/>
              <a:t> also provides </a:t>
            </a:r>
            <a:r>
              <a:rPr lang="en-US" sz="2200" b="0"/>
              <a:t>these sections for each practice</a:t>
            </a:r>
            <a:r>
              <a:rPr lang="en-US" sz="2200"/>
              <a:t>:  foundations for strong implementation, core components, and immediate steps. These sections outline in checklist form concrete steps that teachers and administrators can take to begin implementing the practice in their program, and that research shows have the potential to strengthen school culture.</a:t>
            </a:r>
            <a:r>
              <a:rPr lang="en-US">
                <a:effectLst/>
              </a:rPr>
              <a:t> </a:t>
            </a:r>
            <a:endParaRPr lang="en-US" sz="2200"/>
          </a:p>
          <a:p>
            <a:endParaRPr lang="en-US" sz="2200"/>
          </a:p>
          <a:p>
            <a:r>
              <a:rPr lang="en-US" sz="2200"/>
              <a:t>This information is useful for planning since it describes who will need to be involved, what they will do, resources to learn more about the practice, and how to implement it.  </a:t>
            </a:r>
          </a:p>
          <a:p>
            <a:endParaRPr lang="en-US"/>
          </a:p>
          <a:p>
            <a:endParaRPr lang="en-US"/>
          </a:p>
        </p:txBody>
      </p:sp>
      <p:sp>
        <p:nvSpPr>
          <p:cNvPr id="5" name="Slide Image Placeholder 4">
            <a:extLst>
              <a:ext uri="{FF2B5EF4-FFF2-40B4-BE49-F238E27FC236}">
                <a16:creationId xmlns:a16="http://schemas.microsoft.com/office/drawing/2014/main" id="{54027E89-A5C7-4EEC-9B3A-18984F20763C}"/>
              </a:ext>
            </a:extLst>
          </p:cNvPr>
          <p:cNvSpPr>
            <a:spLocks noGrp="1" noRot="1" noChangeAspect="1"/>
          </p:cNvSpPr>
          <p:nvPr>
            <p:ph type="sldImg"/>
          </p:nvPr>
        </p:nvSpPr>
        <p:spPr>
          <a:xfrm>
            <a:off x="-5708650" y="944563"/>
            <a:ext cx="21121688" cy="11882437"/>
          </a:xfrm>
        </p:spPr>
      </p:sp>
    </p:spTree>
    <p:extLst>
      <p:ext uri="{BB962C8B-B14F-4D97-AF65-F5344CB8AC3E}">
        <p14:creationId xmlns:p14="http://schemas.microsoft.com/office/powerpoint/2010/main" val="21669134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Script</a:t>
            </a:r>
          </a:p>
          <a:p>
            <a:r>
              <a:rPr lang="en-US" i="0"/>
              <a:t>Take a moment to review these prompts on your own, then turn to a neighbor and share your thinking. (5 minutes) </a:t>
            </a:r>
          </a:p>
          <a:p>
            <a:endParaRPr lang="en-US" i="0"/>
          </a:p>
          <a:p>
            <a:pPr defTabSz="2199547">
              <a:defRPr/>
            </a:pPr>
            <a:r>
              <a:rPr lang="en-US" b="1" i="0"/>
              <a:t>Facilitator notes</a:t>
            </a:r>
          </a:p>
          <a:p>
            <a:pPr defTabSz="2199547">
              <a:defRPr/>
            </a:pPr>
            <a:r>
              <a:rPr lang="en-US" i="0"/>
              <a:t>Guide the group in discussing what they learned from reviewing the Guide for Educators.  Elicit input from the whole group on which practices they think are relevant to the priority they identified and why. </a:t>
            </a:r>
          </a:p>
        </p:txBody>
      </p:sp>
    </p:spTree>
    <p:extLst>
      <p:ext uri="{BB962C8B-B14F-4D97-AF65-F5344CB8AC3E}">
        <p14:creationId xmlns:p14="http://schemas.microsoft.com/office/powerpoint/2010/main" val="20432906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a:t>Facilitator note</a:t>
            </a:r>
          </a:p>
          <a:p>
            <a:r>
              <a:rPr lang="en-US"/>
              <a:t>Use this slide to illustrate step-by-step the process participants are working through at this point.</a:t>
            </a:r>
          </a:p>
        </p:txBody>
      </p:sp>
    </p:spTree>
    <p:extLst>
      <p:ext uri="{BB962C8B-B14F-4D97-AF65-F5344CB8AC3E}">
        <p14:creationId xmlns:p14="http://schemas.microsoft.com/office/powerpoint/2010/main" val="38953994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2199547">
              <a:defRPr/>
            </a:pPr>
            <a:r>
              <a:rPr lang="en-US" b="1" i="0"/>
              <a:t>Script</a:t>
            </a:r>
            <a:endParaRPr lang="en-US" i="0"/>
          </a:p>
          <a:p>
            <a:pPr defTabSz="2199547">
              <a:defRPr/>
            </a:pPr>
            <a:r>
              <a:rPr lang="en-US"/>
              <a:t>We have now built on our review of survey data and other information to identify priorities and select one to focus on. We also learned about the role of evidence-based practices in improvement work. </a:t>
            </a:r>
          </a:p>
          <a:p>
            <a:endParaRPr lang="en-US"/>
          </a:p>
          <a:p>
            <a:r>
              <a:rPr lang="en-US"/>
              <a:t>Do you have questions? </a:t>
            </a:r>
          </a:p>
        </p:txBody>
      </p:sp>
      <p:sp>
        <p:nvSpPr>
          <p:cNvPr id="5" name="Slide Image Placeholder 4">
            <a:extLst>
              <a:ext uri="{FF2B5EF4-FFF2-40B4-BE49-F238E27FC236}">
                <a16:creationId xmlns:a16="http://schemas.microsoft.com/office/drawing/2014/main" id="{441F8045-6AE9-4912-8077-6AC6C93F274B}"/>
              </a:ext>
            </a:extLst>
          </p:cNvPr>
          <p:cNvSpPr>
            <a:spLocks noGrp="1" noRot="1" noChangeAspect="1"/>
          </p:cNvSpPr>
          <p:nvPr>
            <p:ph type="sldImg"/>
          </p:nvPr>
        </p:nvSpPr>
        <p:spPr>
          <a:xfrm>
            <a:off x="-5713413" y="944563"/>
            <a:ext cx="21123276" cy="11882437"/>
          </a:xfrm>
        </p:spPr>
      </p:sp>
    </p:spTree>
    <p:extLst>
      <p:ext uri="{BB962C8B-B14F-4D97-AF65-F5344CB8AC3E}">
        <p14:creationId xmlns:p14="http://schemas.microsoft.com/office/powerpoint/2010/main" val="27393539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a:t>Script</a:t>
            </a:r>
          </a:p>
          <a:p>
            <a:r>
              <a:rPr lang="en-US"/>
              <a:t>Thank you all for your engagement today as we took our conclusions from the data review, identified strengths and areas for improvement, selected an improvement priority, and learned how using evidence-based practices might help us realize the positive change we want to see!</a:t>
            </a:r>
          </a:p>
          <a:p>
            <a:endParaRPr lang="en-US"/>
          </a:p>
          <a:p>
            <a:r>
              <a:rPr lang="en-US" b="1"/>
              <a:t>Facilitator notes</a:t>
            </a:r>
          </a:p>
          <a:p>
            <a:r>
              <a:rPr lang="en-US"/>
              <a:t>Having completed these workshops, you may be ready to plan efforts to strengthen your culture, but you may also need some additional support. The appendix has additional resources to help your team review the selected improvement focus and make feasible plans to implement related changes. </a:t>
            </a:r>
          </a:p>
          <a:p>
            <a:endParaRPr lang="en-US"/>
          </a:p>
          <a:p>
            <a:r>
              <a:rPr lang="en-US"/>
              <a:t>[</a:t>
            </a:r>
            <a:r>
              <a:rPr lang="en-US" i="1"/>
              <a:t>Materials for Supplemental Appendix Forthcoming</a:t>
            </a:r>
            <a:r>
              <a:rPr lang="en-US" i="0"/>
              <a:t>].</a:t>
            </a:r>
            <a:endParaRPr lang="en-US"/>
          </a:p>
        </p:txBody>
      </p:sp>
    </p:spTree>
    <p:extLst>
      <p:ext uri="{BB962C8B-B14F-4D97-AF65-F5344CB8AC3E}">
        <p14:creationId xmlns:p14="http://schemas.microsoft.com/office/powerpoint/2010/main" val="659841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sz="2200" b="1"/>
              <a:t>Script</a:t>
            </a:r>
          </a:p>
          <a:p>
            <a:pPr defTabSz="2199547">
              <a:defRPr/>
            </a:pPr>
            <a:r>
              <a:rPr lang="en-US" sz="2200" i="1"/>
              <a:t>Read slide.</a:t>
            </a:r>
          </a:p>
          <a:p>
            <a:pPr defTabSz="2199547">
              <a:defRPr/>
            </a:pPr>
            <a:r>
              <a:rPr lang="en-US" sz="2200"/>
              <a:t>School culture </a:t>
            </a:r>
            <a:r>
              <a:rPr lang="en-US" sz="2200" i="0"/>
              <a:t>comprises</a:t>
            </a:r>
            <a:r>
              <a:rPr lang="en-US" sz="2200" b="1"/>
              <a:t> </a:t>
            </a:r>
            <a:r>
              <a:rPr lang="en-US" sz="2200"/>
              <a:t>the school’s mission, vision, and rules, as well as assumptions that guide staff and student behavior. </a:t>
            </a:r>
            <a:endParaRPr lang="en-US" sz="2200" i="1"/>
          </a:p>
          <a:p>
            <a:endParaRPr lang="en-US" sz="2200"/>
          </a:p>
          <a:p>
            <a:pPr defTabSz="2199547">
              <a:defRPr/>
            </a:pPr>
            <a:r>
              <a:rPr lang="en-US" sz="2200"/>
              <a:t>The animals you chose reflect the personality of the school, or our school culture. We can intentionally foster positive school culture. We will talk about how to begin this work today. </a:t>
            </a:r>
          </a:p>
          <a:p>
            <a:pPr defTabSz="2199547">
              <a:defRPr/>
            </a:pPr>
            <a:endParaRPr lang="en-US" sz="2200"/>
          </a:p>
          <a:p>
            <a:endParaRPr lang="en-US" u="sng"/>
          </a:p>
          <a:p>
            <a:r>
              <a:rPr lang="en-US" u="sng"/>
              <a:t>Source:</a:t>
            </a:r>
          </a:p>
          <a:p>
            <a:r>
              <a:rPr lang="en-US" sz="2200"/>
              <a:t>Peterson, K. D., &amp; Deal, T. E. (2009). </a:t>
            </a:r>
            <a:r>
              <a:rPr lang="en-US" sz="2200" i="1"/>
              <a:t>The Shaping school culture </a:t>
            </a:r>
            <a:r>
              <a:rPr lang="en-US" sz="2200" i="1" err="1"/>
              <a:t>fieldbook</a:t>
            </a:r>
            <a:r>
              <a:rPr lang="en-US" sz="2200"/>
              <a:t>. 2</a:t>
            </a:r>
            <a:r>
              <a:rPr lang="en-US" sz="2200" baseline="30000"/>
              <a:t>nd</a:t>
            </a:r>
            <a:r>
              <a:rPr lang="en-US" sz="2200"/>
              <a:t> Ed. Josey-Bass.</a:t>
            </a:r>
          </a:p>
          <a:p>
            <a:pPr defTabSz="2199547">
              <a:defRPr/>
            </a:pPr>
            <a:endParaRPr lang="en-US" sz="2200"/>
          </a:p>
        </p:txBody>
      </p:sp>
    </p:spTree>
    <p:extLst>
      <p:ext uri="{BB962C8B-B14F-4D97-AF65-F5344CB8AC3E}">
        <p14:creationId xmlns:p14="http://schemas.microsoft.com/office/powerpoint/2010/main" val="335930548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r>
              <a:rPr lang="en-US" b="1" i="0"/>
              <a:t>Facilitator notes</a:t>
            </a:r>
          </a:p>
          <a:p>
            <a:r>
              <a:rPr lang="en-US" i="0"/>
              <a:t>Respond to any questions.</a:t>
            </a:r>
          </a:p>
        </p:txBody>
      </p:sp>
    </p:spTree>
    <p:extLst>
      <p:ext uri="{BB962C8B-B14F-4D97-AF65-F5344CB8AC3E}">
        <p14:creationId xmlns:p14="http://schemas.microsoft.com/office/powerpoint/2010/main" val="34220885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7212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8650" y="944563"/>
            <a:ext cx="21121688" cy="11882437"/>
          </a:xfrm>
        </p:spPr>
      </p:sp>
      <p:sp>
        <p:nvSpPr>
          <p:cNvPr id="3" name="Notes Placeholder 2"/>
          <p:cNvSpPr>
            <a:spLocks noGrp="1"/>
          </p:cNvSpPr>
          <p:nvPr>
            <p:ph type="body" idx="1"/>
          </p:nvPr>
        </p:nvSpPr>
        <p:spPr/>
        <p:txBody>
          <a:bodyPr/>
          <a:lstStyle/>
          <a:p>
            <a:pPr defTabSz="2199547">
              <a:defRPr/>
            </a:pPr>
            <a:r>
              <a:rPr lang="en-US" sz="2200" b="1" dirty="0"/>
              <a:t>Script</a:t>
            </a:r>
          </a:p>
          <a:p>
            <a:r>
              <a:rPr lang="en-US" sz="2200" dirty="0"/>
              <a:t>Why is focusing on school culture important? Research has shown clear benefits to positive school culture.</a:t>
            </a:r>
          </a:p>
          <a:p>
            <a:endParaRPr lang="en-US" sz="2200" dirty="0"/>
          </a:p>
          <a:p>
            <a:r>
              <a:rPr lang="en-US" sz="2200" dirty="0"/>
              <a:t>For students, positive school culture is associated with increased:</a:t>
            </a:r>
          </a:p>
          <a:p>
            <a:r>
              <a:rPr lang="en-US" sz="2200" dirty="0"/>
              <a:t> </a:t>
            </a:r>
          </a:p>
          <a:p>
            <a:pPr marL="309296" indent="-309296">
              <a:buFont typeface="Arial" panose="020B0604020202020204" pitchFamily="34" charset="0"/>
              <a:buChar char="•"/>
            </a:pPr>
            <a:r>
              <a:rPr lang="en-US" sz="2200" dirty="0"/>
              <a:t>Achievement (Geier et al., 2008)</a:t>
            </a:r>
          </a:p>
          <a:p>
            <a:pPr marL="309296" indent="-309296">
              <a:buFont typeface="Arial" panose="020B0604020202020204" pitchFamily="34" charset="0"/>
              <a:buChar char="•"/>
            </a:pPr>
            <a:r>
              <a:rPr lang="en-US" sz="2200" dirty="0"/>
              <a:t>Attendance (</a:t>
            </a:r>
            <a:r>
              <a:rPr lang="en-US" sz="2200" dirty="0" err="1"/>
              <a:t>Kemple</a:t>
            </a:r>
            <a:r>
              <a:rPr lang="en-US" sz="2200" dirty="0"/>
              <a:t>. </a:t>
            </a:r>
            <a:r>
              <a:rPr lang="en-US" sz="2200" dirty="0" err="1"/>
              <a:t>Poglinco</a:t>
            </a:r>
            <a:r>
              <a:rPr lang="en-US" sz="2200" dirty="0"/>
              <a:t>, &amp; Snipes,1999)</a:t>
            </a:r>
          </a:p>
          <a:p>
            <a:pPr marL="309296" indent="-309296">
              <a:buFont typeface="Arial" panose="020B0604020202020204" pitchFamily="34" charset="0"/>
              <a:buChar char="•"/>
            </a:pPr>
            <a:r>
              <a:rPr lang="en-US" sz="2200" dirty="0"/>
              <a:t>Engagement and empowerment (Ellis, </a:t>
            </a:r>
            <a:r>
              <a:rPr lang="en-US" sz="3200" dirty="0" err="1">
                <a:latin typeface="Times New Roman" panose="02020603050405020304" pitchFamily="18" charset="0"/>
                <a:ea typeface="Cambria" panose="02040503050406030204" pitchFamily="18" charset="0"/>
              </a:rPr>
              <a:t>Özgür</a:t>
            </a:r>
            <a:r>
              <a:rPr lang="en-US" sz="2200" dirty="0"/>
              <a:t>, &amp; </a:t>
            </a:r>
            <a:r>
              <a:rPr lang="en-US" sz="2200" dirty="0" err="1"/>
              <a:t>Reiten</a:t>
            </a:r>
            <a:r>
              <a:rPr lang="en-US" sz="2200" dirty="0"/>
              <a:t>, 2018)</a:t>
            </a:r>
          </a:p>
          <a:p>
            <a:pPr marL="309296" indent="-309296">
              <a:buFont typeface="Arial" panose="020B0604020202020204" pitchFamily="34" charset="0"/>
              <a:buChar char="•"/>
            </a:pPr>
            <a:r>
              <a:rPr lang="en-US" sz="2200" dirty="0"/>
              <a:t>Social-emotional learning (Hixson, </a:t>
            </a:r>
            <a:r>
              <a:rPr lang="en-US" sz="2200" dirty="0" err="1"/>
              <a:t>Ravitz</a:t>
            </a:r>
            <a:r>
              <a:rPr lang="en-US" sz="2200" dirty="0"/>
              <a:t>, &amp; </a:t>
            </a:r>
            <a:r>
              <a:rPr lang="en-US" sz="2200" dirty="0" err="1"/>
              <a:t>Whisman</a:t>
            </a:r>
            <a:r>
              <a:rPr lang="en-US" sz="2200" dirty="0"/>
              <a:t>, 2012) </a:t>
            </a:r>
          </a:p>
          <a:p>
            <a:endParaRPr lang="en-US" sz="2200" dirty="0"/>
          </a:p>
          <a:p>
            <a:r>
              <a:rPr lang="en-US" sz="2200" dirty="0"/>
              <a:t>For teachers, positive school culture is associated with increased:</a:t>
            </a:r>
          </a:p>
          <a:p>
            <a:r>
              <a:rPr lang="en-US" sz="2200" dirty="0"/>
              <a:t> </a:t>
            </a:r>
          </a:p>
          <a:p>
            <a:pPr marL="309296" indent="-309296">
              <a:buFont typeface="Arial" panose="020B0604020202020204" pitchFamily="34" charset="0"/>
              <a:buChar char="•"/>
            </a:pPr>
            <a:r>
              <a:rPr lang="en-US" sz="2200" dirty="0"/>
              <a:t>Job satisfaction (Anderman, 1991)</a:t>
            </a:r>
          </a:p>
          <a:p>
            <a:pPr marL="309296" indent="-309296">
              <a:buFont typeface="Arial" panose="020B0604020202020204" pitchFamily="34" charset="0"/>
              <a:buChar char="•"/>
            </a:pPr>
            <a:r>
              <a:rPr lang="en-US" sz="2200" dirty="0"/>
              <a:t>Commitment (Collie, Shapka, &amp; Perry, 2012)</a:t>
            </a:r>
          </a:p>
          <a:p>
            <a:pPr marL="309296" indent="-309296">
              <a:buFont typeface="Arial" panose="020B0604020202020204" pitchFamily="34" charset="0"/>
              <a:buChar char="•"/>
            </a:pPr>
            <a:r>
              <a:rPr lang="en-US" sz="2200" dirty="0"/>
              <a:t>Collaboration (Hixson, </a:t>
            </a:r>
            <a:r>
              <a:rPr lang="en-US" sz="2200" dirty="0" err="1"/>
              <a:t>Ravitz</a:t>
            </a:r>
            <a:r>
              <a:rPr lang="en-US" sz="2200" dirty="0"/>
              <a:t>, &amp; </a:t>
            </a:r>
            <a:r>
              <a:rPr lang="en-US" sz="2200" dirty="0" err="1"/>
              <a:t>Whisman</a:t>
            </a:r>
            <a:r>
              <a:rPr lang="en-US" sz="2200" dirty="0"/>
              <a:t>, 2012) </a:t>
            </a:r>
          </a:p>
          <a:p>
            <a:r>
              <a:rPr lang="en-US" sz="2200" dirty="0"/>
              <a:t> </a:t>
            </a:r>
          </a:p>
          <a:p>
            <a:pPr lvl="0"/>
            <a:endParaRPr lang="en-US" sz="2200" dirty="0"/>
          </a:p>
          <a:p>
            <a:pPr rtl="0" fontAlgn="base"/>
            <a:r>
              <a:rPr lang="en-US" sz="2200" u="sng" dirty="0"/>
              <a:t>Sources: </a:t>
            </a:r>
            <a:r>
              <a:rPr lang="en-US" sz="2200" dirty="0"/>
              <a:t>​</a:t>
            </a:r>
          </a:p>
          <a:p>
            <a:pPr rtl="0" fontAlgn="base"/>
            <a:r>
              <a:rPr lang="en-US" sz="2200" dirty="0"/>
              <a:t>Anderman, E. M. (1991). </a:t>
            </a:r>
            <a:r>
              <a:rPr lang="en-US" sz="2200" i="0" dirty="0"/>
              <a:t>Teacher commitment and job satisfaction: The role of school culture and principal leadership. </a:t>
            </a:r>
            <a:r>
              <a:rPr lang="en-US" sz="2200" dirty="0"/>
              <a:t>Paper presented at annual meeting of American Educational Research Association, Chicago, April 3-7, 1991. ​</a:t>
            </a:r>
          </a:p>
          <a:p>
            <a:pPr rtl="0" fontAlgn="base"/>
            <a:r>
              <a:rPr lang="en-US" sz="2200" dirty="0"/>
              <a:t>​</a:t>
            </a:r>
          </a:p>
          <a:p>
            <a:pPr rtl="0" fontAlgn="base"/>
            <a:r>
              <a:rPr lang="en-US" sz="2200" dirty="0"/>
              <a:t>Collie, R. J., Shapka, J. D., &amp; Perry, N. E. (2012). School climate and social–emotional learning: Predicting teacher stress, job satisfaction, and teaching efficacy. </a:t>
            </a:r>
            <a:r>
              <a:rPr lang="en-US" sz="2200" i="1" dirty="0"/>
              <a:t>Journal of Educational Psychology</a:t>
            </a:r>
            <a:r>
              <a:rPr lang="en-US" sz="2200" dirty="0"/>
              <a:t>, </a:t>
            </a:r>
            <a:r>
              <a:rPr lang="en-US" sz="2200" i="1" dirty="0"/>
              <a:t>104</a:t>
            </a:r>
            <a:r>
              <a:rPr lang="en-US" sz="2200" dirty="0"/>
              <a:t>(4), 1189.​</a:t>
            </a:r>
          </a:p>
          <a:p>
            <a:pPr rtl="0" fontAlgn="base"/>
            <a:r>
              <a:rPr lang="en-US" sz="2200" dirty="0"/>
              <a:t>​</a:t>
            </a:r>
          </a:p>
          <a:p>
            <a:pPr rtl="0" fontAlgn="base"/>
            <a:r>
              <a:rPr lang="en-US" sz="2200" dirty="0"/>
              <a:t>Ellis, A., </a:t>
            </a:r>
            <a:r>
              <a:rPr lang="en-US" sz="2200" dirty="0" err="1"/>
              <a:t>Özgür</a:t>
            </a:r>
            <a:r>
              <a:rPr lang="en-US" sz="2200" dirty="0"/>
              <a:t>, Z., &amp; </a:t>
            </a:r>
            <a:r>
              <a:rPr lang="en-US" sz="2200" dirty="0" err="1"/>
              <a:t>Reiten</a:t>
            </a:r>
            <a:r>
              <a:rPr lang="en-US" sz="2200" dirty="0"/>
              <a:t>, L. (2018). Teacher moves for supporting student reasoning. </a:t>
            </a:r>
            <a:r>
              <a:rPr lang="en-US" sz="2200" i="1" dirty="0"/>
              <a:t>Mathematics Education Research Journal</a:t>
            </a:r>
            <a:r>
              <a:rPr lang="en-US" sz="2200" dirty="0"/>
              <a:t>, </a:t>
            </a:r>
            <a:r>
              <a:rPr lang="en-US" sz="2200" i="1" dirty="0"/>
              <a:t>31</a:t>
            </a:r>
            <a:r>
              <a:rPr lang="en-US" sz="2200" dirty="0"/>
              <a:t>(2)107–132.​</a:t>
            </a:r>
          </a:p>
          <a:p>
            <a:pPr rtl="0" fontAlgn="base"/>
            <a:r>
              <a:rPr lang="en-US" sz="2200" dirty="0"/>
              <a:t>​</a:t>
            </a:r>
          </a:p>
          <a:p>
            <a:pPr rtl="0" fontAlgn="base"/>
            <a:r>
              <a:rPr lang="en-US" sz="2200" dirty="0"/>
              <a:t>Geier, R., Blumenfeld, P. C., Marx, R. W., </a:t>
            </a:r>
            <a:r>
              <a:rPr lang="en-US" sz="2200" dirty="0" err="1"/>
              <a:t>Krajcik</a:t>
            </a:r>
            <a:r>
              <a:rPr lang="en-US" sz="2200" dirty="0"/>
              <a:t>, J. S., Fishman, B., Soloway, E., &amp; Clay-Chambers, J. (2008). Standardized test outcomes for students engaged in inquiry-based science curricula in the context of urban reform. </a:t>
            </a:r>
            <a:r>
              <a:rPr lang="en-US" sz="2200" i="1" dirty="0"/>
              <a:t>Journal of Research in Science Teaching, 45</a:t>
            </a:r>
            <a:r>
              <a:rPr lang="en-US" sz="2200" dirty="0"/>
              <a:t>(8), 922–93​</a:t>
            </a:r>
          </a:p>
          <a:p>
            <a:pPr rtl="0" fontAlgn="base"/>
            <a:r>
              <a:rPr lang="en-US" sz="2200" dirty="0"/>
              <a:t>​</a:t>
            </a:r>
          </a:p>
          <a:p>
            <a:pPr rtl="0" fontAlgn="base"/>
            <a:r>
              <a:rPr lang="en-US" sz="2200" dirty="0"/>
              <a:t>Hixson, N. K., </a:t>
            </a:r>
            <a:r>
              <a:rPr lang="en-US" sz="2200" dirty="0" err="1"/>
              <a:t>Ravitz</a:t>
            </a:r>
            <a:r>
              <a:rPr lang="en-US" sz="2200" dirty="0"/>
              <a:t>, J., &amp; </a:t>
            </a:r>
            <a:r>
              <a:rPr lang="en-US" sz="2200" dirty="0" err="1"/>
              <a:t>Whisman</a:t>
            </a:r>
            <a:r>
              <a:rPr lang="en-US" sz="2200" dirty="0"/>
              <a:t>, A. (2012). </a:t>
            </a:r>
            <a:r>
              <a:rPr lang="en-US" sz="2200" i="1" dirty="0"/>
              <a:t>Extended professional development in project-based learning: Impacts on 21st century skills teaching and student achievement</a:t>
            </a:r>
            <a:r>
              <a:rPr lang="en-US" sz="2200" dirty="0"/>
              <a:t>. Charleston, WV: West Virginia Department of Education, Division of Teaching and Learning, Office of Research. https://eric.ed.gov/?id=ED56546​</a:t>
            </a:r>
          </a:p>
          <a:p>
            <a:pPr rtl="0" fontAlgn="base"/>
            <a:r>
              <a:rPr lang="en-US" sz="2200" dirty="0"/>
              <a:t>​</a:t>
            </a:r>
          </a:p>
          <a:p>
            <a:pPr rtl="0" fontAlgn="base"/>
            <a:r>
              <a:rPr lang="en-US" sz="2200" dirty="0" err="1"/>
              <a:t>Kemple</a:t>
            </a:r>
            <a:r>
              <a:rPr lang="en-US" sz="2200" dirty="0"/>
              <a:t>, J. J., </a:t>
            </a:r>
            <a:r>
              <a:rPr lang="en-US" sz="2200" dirty="0" err="1"/>
              <a:t>Poglinco</a:t>
            </a:r>
            <a:r>
              <a:rPr lang="en-US" sz="2200" dirty="0"/>
              <a:t>, S. M., &amp; Snipes, J. C. (1999). </a:t>
            </a:r>
            <a:r>
              <a:rPr lang="en-US" sz="2200" i="1" dirty="0"/>
              <a:t>Career academies: Building career awareness and work-based learning activities through employer ​partnerships.</a:t>
            </a:r>
            <a:r>
              <a:rPr lang="en-US" sz="2200" dirty="0"/>
              <a:t> New York: MDRC​</a:t>
            </a:r>
          </a:p>
          <a:p>
            <a:pPr lvl="0"/>
            <a:endParaRPr lang="en-US" sz="2200" dirty="0"/>
          </a:p>
          <a:p>
            <a:endParaRPr lang="en-US" dirty="0"/>
          </a:p>
          <a:p>
            <a:endParaRPr lang="en-US" dirty="0"/>
          </a:p>
        </p:txBody>
      </p:sp>
    </p:spTree>
    <p:extLst>
      <p:ext uri="{BB962C8B-B14F-4D97-AF65-F5344CB8AC3E}">
        <p14:creationId xmlns:p14="http://schemas.microsoft.com/office/powerpoint/2010/main" val="3994861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hyperlink" Target="http://readingbetweenthewinesblog.com/tag/excerpt" TargetMode="External"/><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9.png"/><Relationship Id="rId17" Type="http://schemas.openxmlformats.org/officeDocument/2006/relationships/hyperlink" Target="http://humanscalecity.org/?lang=en" TargetMode="External"/><Relationship Id="rId2" Type="http://schemas.openxmlformats.org/officeDocument/2006/relationships/image" Target="../media/image3.png"/><Relationship Id="rId16"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7.png"/><Relationship Id="rId11" Type="http://schemas.openxmlformats.org/officeDocument/2006/relationships/hyperlink" Target="mailto:RELAppalachia@sri.com" TargetMode="External"/><Relationship Id="rId5" Type="http://schemas.openxmlformats.org/officeDocument/2006/relationships/image" Target="../media/image6.jpeg"/><Relationship Id="rId15" Type="http://schemas.openxmlformats.org/officeDocument/2006/relationships/hyperlink" Target="http://plagiarismtoday.com/2014/07/17/twitter-plagiarism-retweeting" TargetMode="External"/><Relationship Id="rId10" Type="http://schemas.openxmlformats.org/officeDocument/2006/relationships/hyperlink" Target="https://twitter.com/REL_Appalachia" TargetMode="External"/><Relationship Id="rId4" Type="http://schemas.openxmlformats.org/officeDocument/2006/relationships/image" Target="../media/image5.jpeg"/><Relationship Id="rId9" Type="http://schemas.openxmlformats.org/officeDocument/2006/relationships/hyperlink" Target="https://ies.ed.gov/ncee/edlabs/regions/appalachia/" TargetMode="External"/><Relationship Id="rId1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2.emf"/><Relationship Id="rId1" Type="http://schemas.openxmlformats.org/officeDocument/2006/relationships/slideMaster" Target="../slideMasters/slideMaster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13.jpe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1523999"/>
            <a:ext cx="18283238"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8540526" y="1523999"/>
            <a:ext cx="5850636"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139696" y="2596896"/>
            <a:ext cx="14630400" cy="6510528"/>
          </a:xfrm>
        </p:spPr>
        <p:txBody>
          <a:bodyPr anchor="b">
            <a:normAutofit/>
          </a:bodyPr>
          <a:lstStyle>
            <a:lvl1pPr algn="l">
              <a:defRPr sz="10489" spc="-178"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2200030" y="9340492"/>
            <a:ext cx="14630400" cy="1828800"/>
          </a:xfrm>
        </p:spPr>
        <p:txBody>
          <a:bodyPr anchor="t">
            <a:normAutofit/>
          </a:bodyPr>
          <a:lstStyle>
            <a:lvl1pPr marL="0" indent="0" algn="l">
              <a:buNone/>
              <a:defRPr sz="3911" cap="none" spc="0" baseline="0">
                <a:solidFill>
                  <a:schemeClr val="accent1">
                    <a:lumMod val="20000"/>
                    <a:lumOff val="80000"/>
                  </a:schemeClr>
                </a:solidFill>
              </a:defRPr>
            </a:lvl1pPr>
            <a:lvl2pPr marL="812810" indent="0" algn="ctr">
              <a:buNone/>
              <a:defRPr sz="3911"/>
            </a:lvl2pPr>
            <a:lvl3pPr marL="1625620" indent="0" algn="ctr">
              <a:buNone/>
              <a:defRPr sz="3911"/>
            </a:lvl3pPr>
            <a:lvl4pPr marL="2438430" indent="0" algn="ctr">
              <a:buNone/>
              <a:defRPr sz="3556"/>
            </a:lvl4pPr>
            <a:lvl5pPr marL="3251241" indent="0" algn="ctr">
              <a:buNone/>
              <a:defRPr sz="3556"/>
            </a:lvl5pPr>
            <a:lvl6pPr marL="4064051" indent="0" algn="ctr">
              <a:buNone/>
              <a:defRPr sz="3556"/>
            </a:lvl6pPr>
            <a:lvl7pPr marL="4876861" indent="0" algn="ctr">
              <a:buNone/>
              <a:defRPr sz="3556"/>
            </a:lvl7pPr>
            <a:lvl8pPr marL="5689671" indent="0" algn="ctr">
              <a:buNone/>
              <a:defRPr sz="3556"/>
            </a:lvl8pPr>
            <a:lvl9pPr marL="6502481" indent="0" algn="ctr">
              <a:buNone/>
              <a:defRPr sz="3556"/>
            </a:lvl9pPr>
          </a:lstStyle>
          <a:p>
            <a:r>
              <a:rPr lang="en-US"/>
              <a:t>Click to edit Master subtitle style</a:t>
            </a:r>
          </a:p>
        </p:txBody>
      </p:sp>
      <p:sp>
        <p:nvSpPr>
          <p:cNvPr id="4" name="Date Placeholder 3"/>
          <p:cNvSpPr>
            <a:spLocks noGrp="1"/>
          </p:cNvSpPr>
          <p:nvPr>
            <p:ph type="dt" sz="half" idx="10"/>
          </p:nvPr>
        </p:nvSpPr>
        <p:spPr/>
        <p:txBody>
          <a:bodyPr/>
          <a:lstStyle/>
          <a:p>
            <a:fld id="{5586B75A-687E-405C-8A0B-8D00578BA2C3}" type="datetimeFigureOut">
              <a:rPr lang="en-US" dirty="0"/>
              <a:pPr/>
              <a:t>9/21/2021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4256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9/21/2021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06577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1981200"/>
            <a:ext cx="5638800" cy="990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35824" y="1737360"/>
            <a:ext cx="14630400" cy="1024128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9/21/2021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298990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8828" y="5531272"/>
            <a:ext cx="20493565" cy="3231728"/>
          </a:xfrm>
        </p:spPr>
        <p:txBody>
          <a:bodyPr lIns="0" tIns="0" rIns="0" bIns="0">
            <a:normAutofit/>
          </a:bodyPr>
          <a:lstStyle>
            <a:lvl1pPr>
              <a:defRPr sz="5399"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02164880"/>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10241" userDrawn="1">
          <p15:clr>
            <a:srgbClr val="FBAE40"/>
          </p15:clr>
        </p15:guide>
        <p15:guide id="3" orient="horz" pos="240" userDrawn="1">
          <p15:clr>
            <a:srgbClr val="FBAE40"/>
          </p15:clr>
        </p15:guide>
        <p15:guide id="4" pos="961" userDrawn="1">
          <p15:clr>
            <a:srgbClr val="FBAE40"/>
          </p15:clr>
        </p15:guide>
        <p15:guide id="5" pos="19841" userDrawn="1">
          <p15:clr>
            <a:srgbClr val="FBAE40"/>
          </p15:clr>
        </p15:guide>
        <p15:guide id="6" pos="19521" userDrawn="1">
          <p15:clr>
            <a:srgbClr val="FBAE40"/>
          </p15:clr>
        </p15:guide>
        <p15:guide id="7" orient="horz" pos="720" userDrawn="1">
          <p15:clr>
            <a:srgbClr val="FBAE40"/>
          </p15:clr>
        </p15:guide>
        <p15:guide id="8" orient="horz" pos="7200" userDrawn="1">
          <p15:clr>
            <a:srgbClr val="FBAE40"/>
          </p15:clr>
        </p15:guide>
        <p15:guide id="9" pos="64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8828" y="5029200"/>
            <a:ext cx="20493565" cy="3231728"/>
          </a:xfrm>
        </p:spPr>
        <p:txBody>
          <a:bodyPr lIns="0" tIns="0" rIns="0" bIns="0">
            <a:normAutofit/>
          </a:bodyPr>
          <a:lstStyle>
            <a:lvl1pPr>
              <a:defRPr sz="5399"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244" y="8458200"/>
            <a:ext cx="2914269" cy="2968950"/>
          </a:xfrm>
          <a:prstGeom prst="rect">
            <a:avLst/>
          </a:prstGeo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533"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020" y="8458200"/>
            <a:ext cx="2914269" cy="2968950"/>
          </a:xfrm>
          <a:prstGeom prst="rect">
            <a:avLst/>
          </a:prstGeom>
        </p:spPr>
        <p:txBody>
          <a:bodyPr>
            <a:normAutofit/>
          </a:bodyPr>
          <a:lstStyle>
            <a:lvl1pPr>
              <a:defRPr sz="18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828533"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1681258982"/>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10241" userDrawn="1">
          <p15:clr>
            <a:srgbClr val="FBAE40"/>
          </p15:clr>
        </p15:guide>
        <p15:guide id="3" orient="horz" pos="240" userDrawn="1">
          <p15:clr>
            <a:srgbClr val="FBAE40"/>
          </p15:clr>
        </p15:guide>
        <p15:guide id="4" pos="961" userDrawn="1">
          <p15:clr>
            <a:srgbClr val="FBAE40"/>
          </p15:clr>
        </p15:guide>
        <p15:guide id="5" pos="19841" userDrawn="1">
          <p15:clr>
            <a:srgbClr val="FBAE40"/>
          </p15:clr>
        </p15:guide>
        <p15:guide id="6" pos="19521" userDrawn="1">
          <p15:clr>
            <a:srgbClr val="FBAE40"/>
          </p15:clr>
        </p15:guide>
        <p15:guide id="7" orient="horz" pos="720" userDrawn="1">
          <p15:clr>
            <a:srgbClr val="FBAE40"/>
          </p15:clr>
        </p15:guide>
        <p15:guide id="8" orient="horz" pos="7200" userDrawn="1">
          <p15:clr>
            <a:srgbClr val="FBAE40"/>
          </p15:clr>
        </p15:guide>
        <p15:guide id="9" pos="641" userDrawn="1">
          <p15:clr>
            <a:srgbClr val="FBAE40"/>
          </p15:clr>
        </p15:guide>
        <p15:guide id="10" pos="192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8828" y="5531272"/>
            <a:ext cx="20493565" cy="3231728"/>
          </a:xfrm>
        </p:spPr>
        <p:txBody>
          <a:bodyPr lIns="0" tIns="0" rIns="0" bIns="0">
            <a:normAutofit/>
          </a:bodyPr>
          <a:lstStyle>
            <a:lvl1pPr>
              <a:defRPr sz="5399"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356792563"/>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10241" userDrawn="1">
          <p15:clr>
            <a:srgbClr val="FBAE40"/>
          </p15:clr>
        </p15:guide>
        <p15:guide id="3" orient="horz" pos="240" userDrawn="1">
          <p15:clr>
            <a:srgbClr val="FBAE40"/>
          </p15:clr>
        </p15:guide>
        <p15:guide id="4" pos="961" userDrawn="1">
          <p15:clr>
            <a:srgbClr val="FBAE40"/>
          </p15:clr>
        </p15:guide>
        <p15:guide id="5" pos="19841" userDrawn="1">
          <p15:clr>
            <a:srgbClr val="FBAE40"/>
          </p15:clr>
        </p15:guide>
        <p15:guide id="6" pos="19521" userDrawn="1">
          <p15:clr>
            <a:srgbClr val="FBAE40"/>
          </p15:clr>
        </p15:guide>
        <p15:guide id="7" orient="horz" pos="720" userDrawn="1">
          <p15:clr>
            <a:srgbClr val="FBAE40"/>
          </p15:clr>
        </p15:guide>
        <p15:guide id="8" orient="horz" pos="7200" userDrawn="1">
          <p15:clr>
            <a:srgbClr val="FBAE40"/>
          </p15:clr>
        </p15:guide>
        <p15:guide id="9" pos="641" userDrawn="1">
          <p15:clr>
            <a:srgbClr val="FBAE40"/>
          </p15:clr>
        </p15:guide>
        <p15:guide id="10" pos="192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5099"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hasCustomPrompt="1"/>
          </p:nvPr>
        </p:nvSpPr>
        <p:spPr>
          <a:xfrm>
            <a:off x="1144439" y="3152752"/>
            <a:ext cx="22095125" cy="7607594"/>
          </a:xfrm>
          <a:prstGeom prst="rect">
            <a:avLst/>
          </a:prstGeom>
        </p:spPr>
        <p:txBody>
          <a:bodyPr>
            <a:normAutofit/>
          </a:bodyPr>
          <a:lstStyle>
            <a:lvl1pPr marL="342845" indent="-274277">
              <a:spcBef>
                <a:spcPts val="450"/>
              </a:spcBef>
              <a:spcAft>
                <a:spcPts val="225"/>
              </a:spcAft>
              <a:buFont typeface="Arial" panose="020B0604020202020204" pitchFamily="34" charset="0"/>
              <a:buChar char="•"/>
              <a:defRPr sz="3600">
                <a:solidFill>
                  <a:srgbClr val="576F7F"/>
                </a:solidFill>
                <a:latin typeface="Times New Roman" panose="02020603050405020304" pitchFamily="18" charset="0"/>
                <a:cs typeface="Times New Roman" panose="02020603050405020304" pitchFamily="18" charset="0"/>
              </a:defRPr>
            </a:lvl1pPr>
            <a:lvl2pPr marL="617123" indent="-273800">
              <a:spcBef>
                <a:spcPts val="225"/>
              </a:spcBef>
              <a:spcAft>
                <a:spcPts val="225"/>
              </a:spcAft>
              <a:buFont typeface="Times New Roman" panose="02020603050405020304" pitchFamily="18" charset="0"/>
              <a:buChar char="–"/>
              <a:defRPr sz="3000">
                <a:latin typeface="Times New Roman" panose="02020603050405020304" pitchFamily="18" charset="0"/>
                <a:cs typeface="Times New Roman" panose="02020603050405020304" pitchFamily="18" charset="0"/>
              </a:defRPr>
            </a:lvl2pPr>
            <a:lvl3pPr marL="891399" indent="-274277" algn="l">
              <a:spcBef>
                <a:spcPts val="225"/>
              </a:spcBef>
              <a:spcAft>
                <a:spcPts val="225"/>
              </a:spcAft>
              <a:buFont typeface="Courier New" panose="02070309020205020404" pitchFamily="49" charset="0"/>
              <a:buChar char="o"/>
              <a:defRPr sz="2700">
                <a:solidFill>
                  <a:srgbClr val="576F7F"/>
                </a:solidFill>
                <a:latin typeface="Times New Roman" panose="02020603050405020304" pitchFamily="18" charset="0"/>
                <a:cs typeface="Times New Roman" panose="02020603050405020304" pitchFamily="18" charset="0"/>
              </a:defRPr>
            </a:lvl3pPr>
            <a:lvl4pPr marL="1165676" indent="-274277">
              <a:spcBef>
                <a:spcPts val="0"/>
              </a:spcBef>
              <a:buFont typeface="Wingdings" panose="05000000000000000000" pitchFamily="2" charset="2"/>
              <a:buChar char="§"/>
              <a:defRPr sz="2400">
                <a:latin typeface="Times New Roman" panose="02020603050405020304" pitchFamily="18" charset="0"/>
                <a:cs typeface="Times New Roman" panose="02020603050405020304" pitchFamily="18" charset="0"/>
              </a:defRPr>
            </a:lvl4pPr>
            <a:lvl5pPr marL="1439952" indent="-274277">
              <a:spcBef>
                <a:spcPts val="0"/>
              </a:spcBef>
              <a:buFont typeface="Times New Roman" panose="02020603050405020304" pitchFamily="18" charset="0"/>
              <a:buChar char="‣"/>
              <a:defRPr sz="2400">
                <a:latin typeface="Times New Roman" panose="02020603050405020304" pitchFamily="18" charset="0"/>
                <a:cs typeface="Times New Roman" panose="02020603050405020304" pitchFamily="18" charset="0"/>
              </a:defRPr>
            </a:lvl5pPr>
          </a:lstStyle>
          <a:p>
            <a:pPr lvl="0"/>
            <a:r>
              <a:rPr lang="en-US"/>
              <a:t>First level bullet</a:t>
            </a:r>
          </a:p>
          <a:p>
            <a:pPr lvl="1"/>
            <a:r>
              <a:rPr lang="en-US"/>
              <a:t>Second level bullet</a:t>
            </a:r>
          </a:p>
          <a:p>
            <a:pPr lvl="2"/>
            <a:r>
              <a:rPr lang="en-US"/>
              <a:t>Third level bullet</a:t>
            </a:r>
          </a:p>
          <a:p>
            <a:pPr lvl="3"/>
            <a:r>
              <a:rPr lang="en-US"/>
              <a:t>Fourth level bullet</a:t>
            </a:r>
          </a:p>
          <a:p>
            <a:pPr lvl="4"/>
            <a:r>
              <a:rPr lang="en-US"/>
              <a:t>Fifth level bullet</a:t>
            </a:r>
            <a:endParaRPr lang="tr-TR"/>
          </a:p>
        </p:txBody>
      </p:sp>
    </p:spTree>
    <p:extLst>
      <p:ext uri="{BB962C8B-B14F-4D97-AF65-F5344CB8AC3E}">
        <p14:creationId xmlns:p14="http://schemas.microsoft.com/office/powerpoint/2010/main" val="2852758392"/>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10241" userDrawn="1">
          <p15:clr>
            <a:srgbClr val="FBAE40"/>
          </p15:clr>
        </p15:guide>
        <p15:guide id="3" orient="horz" pos="240" userDrawn="1">
          <p15:clr>
            <a:srgbClr val="FBAE40"/>
          </p15:clr>
        </p15:guide>
        <p15:guide id="4" pos="961" userDrawn="1">
          <p15:clr>
            <a:srgbClr val="FBAE40"/>
          </p15:clr>
        </p15:guide>
        <p15:guide id="5" pos="19841" userDrawn="1">
          <p15:clr>
            <a:srgbClr val="FBAE40"/>
          </p15:clr>
        </p15:guide>
        <p15:guide id="6" pos="19521" userDrawn="1">
          <p15:clr>
            <a:srgbClr val="FBAE40"/>
          </p15:clr>
        </p15:guide>
        <p15:guide id="7" orient="horz" pos="720" userDrawn="1">
          <p15:clr>
            <a:srgbClr val="FBAE40"/>
          </p15:clr>
        </p15:guide>
        <p15:guide id="8" orient="horz" pos="7200" userDrawn="1">
          <p15:clr>
            <a:srgbClr val="FBAE40"/>
          </p15:clr>
        </p15:guide>
        <p15:guide id="9" pos="64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1144439" y="3152752"/>
            <a:ext cx="22095125" cy="7607594"/>
          </a:xfrm>
        </p:spPr>
        <p:txBody>
          <a:bodyPr>
            <a:normAutofit/>
          </a:bodyPr>
          <a:lstStyle>
            <a:lvl1pPr marL="685783" indent="-685783">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677678151"/>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0825"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solidFill>
                <a:schemeClr val="bg1"/>
              </a:solidFill>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8828" y="5029200"/>
            <a:ext cx="20493565"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244" y="8458200"/>
            <a:ext cx="2914269" cy="2968950"/>
          </a:xfrm>
        </p:spPr>
        <p:txBody>
          <a:bodyPr>
            <a:normAutofit/>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020" y="8458200"/>
            <a:ext cx="2914269" cy="2968950"/>
          </a:xfrm>
        </p:spPr>
        <p:txBody>
          <a:bodyPr>
            <a:normAutofit/>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969304784"/>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0825"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6" name="Title 1">
            <a:extLst>
              <a:ext uri="{FF2B5EF4-FFF2-40B4-BE49-F238E27FC236}">
                <a16:creationId xmlns:a16="http://schemas.microsoft.com/office/drawing/2014/main" id="{0FAE0E86-F5B0-2643-9F7C-9B5DF5AB2A62}"/>
              </a:ext>
            </a:extLst>
          </p:cNvPr>
          <p:cNvSpPr>
            <a:spLocks noGrp="1"/>
          </p:cNvSpPr>
          <p:nvPr>
            <p:ph type="ctrTitle" hasCustomPrompt="1"/>
          </p:nvPr>
        </p:nvSpPr>
        <p:spPr>
          <a:xfrm>
            <a:off x="2268828" y="5029200"/>
            <a:ext cx="20493565"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31" name="Text Placeholder 7">
            <a:extLst>
              <a:ext uri="{FF2B5EF4-FFF2-40B4-BE49-F238E27FC236}">
                <a16:creationId xmlns:a16="http://schemas.microsoft.com/office/drawing/2014/main" id="{4311E8C8-3143-A74B-8FDA-F85A6F535B0E}"/>
              </a:ext>
            </a:extLst>
          </p:cNvPr>
          <p:cNvSpPr>
            <a:spLocks noGrp="1"/>
          </p:cNvSpPr>
          <p:nvPr>
            <p:ph type="body" sz="quarter" idx="14"/>
          </p:nvPr>
        </p:nvSpPr>
        <p:spPr>
          <a:xfrm>
            <a:off x="2268244" y="8458200"/>
            <a:ext cx="2914269" cy="2968950"/>
          </a:xfrm>
        </p:spPr>
        <p:txBody>
          <a:bodyPr>
            <a:normAutofit/>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9B12BEB6-E28E-0A42-AF4D-0E33CBE7B6D1}"/>
              </a:ext>
            </a:extLst>
          </p:cNvPr>
          <p:cNvSpPr>
            <a:spLocks noGrp="1"/>
          </p:cNvSpPr>
          <p:nvPr>
            <p:ph type="body" sz="quarter" idx="15"/>
          </p:nvPr>
        </p:nvSpPr>
        <p:spPr>
          <a:xfrm>
            <a:off x="5330020" y="8458200"/>
            <a:ext cx="2914269" cy="2968950"/>
          </a:xfrm>
        </p:spPr>
        <p:txBody>
          <a:bodyPr>
            <a:normAutofit/>
          </a:bodyPr>
          <a:lstStyle>
            <a:lvl1pPr>
              <a:defRPr sz="2400">
                <a:solidFill>
                  <a:schemeClr val="tx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1362292997"/>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Gray">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0825" cy="11826976"/>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1" name="Slide Number Placeholder 6">
            <a:extLst>
              <a:ext uri="{FF2B5EF4-FFF2-40B4-BE49-F238E27FC236}">
                <a16:creationId xmlns:a16="http://schemas.microsoft.com/office/drawing/2014/main" id="{94254CDA-9455-1F48-A703-E7C2342F39CF}"/>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4" name="Title 1">
            <a:extLst>
              <a:ext uri="{FF2B5EF4-FFF2-40B4-BE49-F238E27FC236}">
                <a16:creationId xmlns:a16="http://schemas.microsoft.com/office/drawing/2014/main" id="{3F940754-C6EA-AC4C-8314-59739CD84FF9}"/>
              </a:ext>
            </a:extLst>
          </p:cNvPr>
          <p:cNvSpPr>
            <a:spLocks noGrp="1"/>
          </p:cNvSpPr>
          <p:nvPr>
            <p:ph type="ctrTitle" hasCustomPrompt="1"/>
          </p:nvPr>
        </p:nvSpPr>
        <p:spPr>
          <a:xfrm>
            <a:off x="2268828" y="5531272"/>
            <a:ext cx="20493565"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908848621"/>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dirty="0"/>
              <a:pPr/>
              <a:t>9/21/2021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2922101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73556820-5BD6-7C41-9F35-0709DCBA7BA6}"/>
              </a:ext>
            </a:extLst>
          </p:cNvPr>
          <p:cNvSpPr>
            <a:spLocks/>
          </p:cNvSpPr>
          <p:nvPr userDrawn="1"/>
        </p:nvSpPr>
        <p:spPr>
          <a:xfrm>
            <a:off x="1589" y="362174"/>
            <a:ext cx="24380825" cy="11826976"/>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b="0" cap="none" spc="0">
              <a:ln>
                <a:noFill/>
              </a:ln>
              <a:solidFill>
                <a:schemeClr val="tx1"/>
              </a:solidFill>
              <a:effectLst/>
            </a:endParaRPr>
          </a:p>
        </p:txBody>
      </p: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576F7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8828" y="5531272"/>
            <a:ext cx="20493565"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391676153"/>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8828" y="5531272"/>
            <a:ext cx="20493565" cy="3231728"/>
          </a:xfrm>
        </p:spPr>
        <p:txBody>
          <a:bodyPr lIns="0" tIns="0" rIns="0" bIns="0">
            <a:normAutofit/>
          </a:bodyPr>
          <a:lstStyle>
            <a:lvl1pPr>
              <a:defRPr sz="72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100277267"/>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31937" y="362176"/>
            <a:ext cx="24415937" cy="11826977"/>
          </a:xfrm>
          <a:prstGeom prst="rect">
            <a:avLst/>
          </a:prstGeom>
        </p:spPr>
        <p:txBody>
          <a:bodyPr/>
          <a:lstStyle/>
          <a:p>
            <a:endParaRPr lang="en-US"/>
          </a:p>
        </p:txBody>
      </p:sp>
      <p:sp>
        <p:nvSpPr>
          <p:cNvPr id="21" name="Rectangle 20">
            <a:extLst>
              <a:ext uri="{FF2B5EF4-FFF2-40B4-BE49-F238E27FC236}">
                <a16:creationId xmlns:a16="http://schemas.microsoft.com/office/drawing/2014/main" id="{7F51C926-0B7B-F040-990F-6DAD17F61D10}"/>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Tree>
    <p:extLst>
      <p:ext uri="{BB962C8B-B14F-4D97-AF65-F5344CB8AC3E}">
        <p14:creationId xmlns:p14="http://schemas.microsoft.com/office/powerpoint/2010/main" val="1801423681"/>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144441" y="1143001"/>
            <a:ext cx="22080377" cy="10287000"/>
          </a:xfrm>
          <a:prstGeom prst="rect">
            <a:avLst/>
          </a:prstGeom>
        </p:spPr>
        <p:txBody>
          <a:bodyPr/>
          <a:lstStyle/>
          <a:p>
            <a:endParaRPr lang="en-US"/>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440" userDrawn="1">
          <p15:clr>
            <a:srgbClr val="FBAE40"/>
          </p15:clr>
        </p15:guide>
        <p15:guide id="11" pos="792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p:nvPr>
        </p:nvSpPr>
        <p:spPr>
          <a:xfrm>
            <a:off x="1144439" y="3152752"/>
            <a:ext cx="22095125" cy="7607594"/>
          </a:xfrm>
        </p:spPr>
        <p:txBody>
          <a:bodyPr>
            <a:normAutofit/>
          </a:bodyPr>
          <a:lstStyle>
            <a:lvl1pPr marL="685783" indent="-685783">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082205775"/>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439" y="3152756"/>
            <a:ext cx="22095125" cy="3860491"/>
          </a:xfr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437" y="7781903"/>
            <a:ext cx="10681357" cy="3648098"/>
          </a:xfrm>
        </p:spPr>
        <p:txBody>
          <a:bodyPr>
            <a:normAutofit/>
          </a:bodyPr>
          <a:lstStyle>
            <a:lvl1pPr marL="457189" indent="-457189">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2951" y="7781903"/>
            <a:ext cx="10681357" cy="3648098"/>
          </a:xfrm>
        </p:spPr>
        <p:txBody>
          <a:bodyPr>
            <a:normAutofit/>
          </a:bodyPr>
          <a:lstStyle>
            <a:lvl1pPr marL="457189" indent="-457189">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146664949"/>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920" userDrawn="1">
          <p15:clr>
            <a:srgbClr val="FBAE40"/>
          </p15:clr>
        </p15:guide>
        <p15:guide id="11" pos="74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439" y="1143001"/>
            <a:ext cx="10681356"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2572953" y="1143001"/>
            <a:ext cx="10651865" cy="10287000"/>
          </a:xfrm>
          <a:prstGeom prst="rect">
            <a:avLst/>
          </a:prstGeom>
        </p:spPr>
        <p:txBody>
          <a:bodyPr/>
          <a:lstStyle/>
          <a:p>
            <a:endParaRPr lang="en-US"/>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1144437" y="3152756"/>
            <a:ext cx="10681357" cy="3860491"/>
          </a:xfr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1144437" y="7781903"/>
            <a:ext cx="10681357" cy="3648098"/>
          </a:xfrm>
        </p:spPr>
        <p:txBody>
          <a:bodyPr>
            <a:normAutofit/>
          </a:bodyPr>
          <a:lstStyle>
            <a:lvl1pPr marL="457189" indent="-457189">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657636835"/>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440" userDrawn="1">
          <p15:clr>
            <a:srgbClr val="FBAE40"/>
          </p15:clr>
        </p15:guide>
        <p15:guide id="11" pos="792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441" y="3124179"/>
            <a:ext cx="22080377" cy="4648213"/>
          </a:xfrm>
          <a:prstGeom prst="rect">
            <a:avLst/>
          </a:prstGeom>
        </p:spPr>
        <p:txBody>
          <a:bodyPr/>
          <a:lstStyle/>
          <a:p>
            <a:endParaRPr lang="en-US"/>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12572951" y="8531541"/>
            <a:ext cx="10681357" cy="2898463"/>
          </a:xfrm>
        </p:spPr>
        <p:txBody>
          <a:bodyPr>
            <a:normAutofit/>
          </a:bodyPr>
          <a:lstStyle>
            <a:lvl1pPr marL="457189" indent="-457189">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1144437" y="8531541"/>
            <a:ext cx="10681357" cy="2898463"/>
          </a:xfr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920" userDrawn="1">
          <p15:clr>
            <a:srgbClr val="FBAE40"/>
          </p15:clr>
        </p15:guide>
        <p15:guide id="11" pos="74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440" y="3124179"/>
            <a:ext cx="10666611" cy="4648213"/>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1237" y="3124179"/>
            <a:ext cx="10666611" cy="4648213"/>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437" y="8531541"/>
            <a:ext cx="10681357" cy="2898463"/>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2951" y="8531541"/>
            <a:ext cx="10681357" cy="2898463"/>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920" userDrawn="1">
          <p15:clr>
            <a:srgbClr val="FBAE40"/>
          </p15:clr>
        </p15:guide>
        <p15:guide id="11" pos="74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440" y="3124179"/>
            <a:ext cx="6857107" cy="4648213"/>
          </a:xfrm>
          <a:prstGeom prst="rect">
            <a:avLst/>
          </a:prstGeom>
        </p:spPr>
        <p:txBody>
          <a:bodyPr/>
          <a:lstStyle/>
          <a:p>
            <a:endParaRPr lang="en-US"/>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763448" y="3124179"/>
            <a:ext cx="6857107" cy="4648213"/>
          </a:xfrm>
          <a:prstGeom prst="rect">
            <a:avLst/>
          </a:prstGeom>
        </p:spPr>
        <p:txBody>
          <a:bodyPr/>
          <a:lstStyle/>
          <a:p>
            <a:endParaRPr lang="en-US"/>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382456" y="3124179"/>
            <a:ext cx="6857107" cy="4648213"/>
          </a:xfrm>
          <a:prstGeom prst="rect">
            <a:avLst/>
          </a:prstGeom>
        </p:spPr>
        <p:txBody>
          <a:bodyPr/>
          <a:lstStyle/>
          <a:p>
            <a:endParaRPr lang="en-US"/>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1144439" y="8531541"/>
            <a:ext cx="6857109" cy="2898463"/>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772968" y="8531541"/>
            <a:ext cx="6857109" cy="2898463"/>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372931" y="8531541"/>
            <a:ext cx="6857109" cy="2898463"/>
          </a:xfr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920" userDrawn="1">
          <p15:clr>
            <a:srgbClr val="FBAE40"/>
          </p15:clr>
        </p15:guide>
        <p15:guide id="11" pos="7440" userDrawn="1">
          <p15:clr>
            <a:srgbClr val="FBAE40"/>
          </p15:clr>
        </p15:guide>
        <p15:guide id="12" pos="5040" userDrawn="1">
          <p15:clr>
            <a:srgbClr val="FBAE40"/>
          </p15:clr>
        </p15:guide>
        <p15:guide id="13" pos="5520" userDrawn="1">
          <p15:clr>
            <a:srgbClr val="FBAE40"/>
          </p15:clr>
        </p15:guide>
        <p15:guide id="14" pos="9840" userDrawn="1">
          <p15:clr>
            <a:srgbClr val="FBAE40"/>
          </p15:clr>
        </p15:guide>
        <p15:guide id="15" pos="103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735824" y="2596896"/>
            <a:ext cx="14630400" cy="6510528"/>
          </a:xfrm>
        </p:spPr>
        <p:txBody>
          <a:bodyPr anchor="b">
            <a:normAutofit/>
          </a:bodyPr>
          <a:lstStyle>
            <a:lvl1pPr>
              <a:defRPr sz="10489" b="0" spc="-178"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7772400" y="9345168"/>
            <a:ext cx="14630400" cy="1828800"/>
          </a:xfrm>
        </p:spPr>
        <p:txBody>
          <a:bodyPr anchor="t">
            <a:normAutofit/>
          </a:bodyPr>
          <a:lstStyle>
            <a:lvl1pPr marL="0" indent="0">
              <a:buNone/>
              <a:defRPr sz="3911" cap="none" spc="0" baseline="0">
                <a:solidFill>
                  <a:schemeClr val="tx1">
                    <a:lumMod val="65000"/>
                    <a:lumOff val="35000"/>
                  </a:schemeClr>
                </a:solidFill>
              </a:defRPr>
            </a:lvl1pPr>
            <a:lvl2pPr marL="812810" indent="0">
              <a:buNone/>
              <a:defRPr sz="3200">
                <a:solidFill>
                  <a:schemeClr val="tx1">
                    <a:tint val="75000"/>
                  </a:schemeClr>
                </a:solidFill>
              </a:defRPr>
            </a:lvl2pPr>
            <a:lvl3pPr marL="1625620" indent="0">
              <a:buNone/>
              <a:defRPr sz="2844">
                <a:solidFill>
                  <a:schemeClr val="tx1">
                    <a:tint val="75000"/>
                  </a:schemeClr>
                </a:solidFill>
              </a:defRPr>
            </a:lvl3pPr>
            <a:lvl4pPr marL="2438430" indent="0">
              <a:buNone/>
              <a:defRPr sz="2489">
                <a:solidFill>
                  <a:schemeClr val="tx1">
                    <a:tint val="75000"/>
                  </a:schemeClr>
                </a:solidFill>
              </a:defRPr>
            </a:lvl4pPr>
            <a:lvl5pPr marL="3251241" indent="0">
              <a:buNone/>
              <a:defRPr sz="2489">
                <a:solidFill>
                  <a:schemeClr val="tx1">
                    <a:tint val="75000"/>
                  </a:schemeClr>
                </a:solidFill>
              </a:defRPr>
            </a:lvl5pPr>
            <a:lvl6pPr marL="4064051" indent="0">
              <a:buNone/>
              <a:defRPr sz="2489">
                <a:solidFill>
                  <a:schemeClr val="tx1">
                    <a:tint val="75000"/>
                  </a:schemeClr>
                </a:solidFill>
              </a:defRPr>
            </a:lvl6pPr>
            <a:lvl7pPr marL="4876861" indent="0">
              <a:buNone/>
              <a:defRPr sz="2489">
                <a:solidFill>
                  <a:schemeClr val="tx1">
                    <a:tint val="75000"/>
                  </a:schemeClr>
                </a:solidFill>
              </a:defRPr>
            </a:lvl7pPr>
            <a:lvl8pPr marL="5689671" indent="0">
              <a:buNone/>
              <a:defRPr sz="2489">
                <a:solidFill>
                  <a:schemeClr val="tx1">
                    <a:tint val="75000"/>
                  </a:schemeClr>
                </a:solidFill>
              </a:defRPr>
            </a:lvl8pPr>
            <a:lvl9pPr marL="6502481" indent="0">
              <a:buNone/>
              <a:defRPr sz="248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9/21/2021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9860003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1144440" y="1143001"/>
            <a:ext cx="22095123"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CFE308F9-BC56-5F47-879A-9003E64704B1}"/>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1144440" y="3121330"/>
            <a:ext cx="10666611" cy="8305799"/>
          </a:xfrm>
          <a:prstGeom prst="rect">
            <a:avLst/>
          </a:prstGeom>
        </p:spPr>
        <p:txBody>
          <a:bodyPr>
            <a:normAutofit/>
          </a:bodyPr>
          <a:lstStyle>
            <a:lvl1pPr>
              <a:tabLst>
                <a:tab pos="114297" algn="l"/>
              </a:tabLst>
              <a:defRPr sz="4800">
                <a:solidFill>
                  <a:srgbClr val="576F7F"/>
                </a:solidFill>
              </a:defRPr>
            </a:lvl1pPr>
            <a:lvl2pPr marL="114297" indent="-114297">
              <a:tabLst/>
              <a:defRPr sz="1000">
                <a:solidFill>
                  <a:schemeClr val="bg1">
                    <a:lumMod val="50000"/>
                  </a:schemeClr>
                </a:solidFill>
              </a:defRPr>
            </a:lvl2pPr>
            <a:lvl3pPr marL="230183" indent="-115885">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572953" y="3121326"/>
            <a:ext cx="10666609" cy="8305798"/>
          </a:xfrm>
        </p:spPr>
        <p:txBody>
          <a:bodyPr>
            <a:normAutofit/>
          </a:bodyPr>
          <a:lstStyle>
            <a:lvl1pPr marL="457189" indent="-457189">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369"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823093321"/>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7920" userDrawn="1">
          <p15:clr>
            <a:srgbClr val="FBAE40"/>
          </p15:clr>
        </p15:guide>
        <p15:guide id="11" pos="74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1411" y="12586396"/>
            <a:ext cx="950688" cy="732365"/>
          </a:xfrm>
        </p:spPr>
        <p:txBody>
          <a:bodyPr/>
          <a:lstStyle>
            <a:lvl1pPr algn="r">
              <a:defRPr>
                <a:solidFill>
                  <a:srgbClr val="576F7F"/>
                </a:solidFill>
              </a:defRPr>
            </a:lvl1pPr>
          </a:lstStyle>
          <a:p>
            <a:fld id="{BA8CF1B3-96A0-D24B-B5C9-B5B93FF4523E}" type="slidenum">
              <a:rPr lang="uk-UA" smtClean="0"/>
              <a:pPr/>
              <a:t>‹#›</a:t>
            </a:fld>
            <a:endParaRPr lang="uk-UA"/>
          </a:p>
        </p:txBody>
      </p:sp>
      <p:pic>
        <p:nvPicPr>
          <p:cNvPr id="5" name="Picture 4">
            <a:extLst>
              <a:ext uri="{FF2B5EF4-FFF2-40B4-BE49-F238E27FC236}">
                <a16:creationId xmlns:a16="http://schemas.microsoft.com/office/drawing/2014/main" id="{7C71DBF5-7715-C946-BE0A-5816950E71B3}"/>
              </a:ext>
            </a:extLst>
          </p:cNvPr>
          <p:cNvPicPr>
            <a:picLocks noChangeAspect="1"/>
          </p:cNvPicPr>
          <p:nvPr userDrawn="1"/>
        </p:nvPicPr>
        <p:blipFill>
          <a:blip r:embed="rId2"/>
          <a:stretch>
            <a:fillRect/>
          </a:stretch>
        </p:blipFill>
        <p:spPr>
          <a:xfrm>
            <a:off x="769835" y="12455705"/>
            <a:ext cx="3809504" cy="898122"/>
          </a:xfrm>
          <a:prstGeom prst="rect">
            <a:avLst/>
          </a:prstGeom>
        </p:spPr>
      </p:pic>
      <p:cxnSp>
        <p:nvCxnSpPr>
          <p:cNvPr id="20" name="Straight Connector 19">
            <a:extLst>
              <a:ext uri="{FF2B5EF4-FFF2-40B4-BE49-F238E27FC236}">
                <a16:creationId xmlns:a16="http://schemas.microsoft.com/office/drawing/2014/main" id="{A1AB842C-6BB1-7849-B78D-1D793CD25166}"/>
              </a:ext>
            </a:extLst>
          </p:cNvPr>
          <p:cNvCxnSpPr/>
          <p:nvPr userDrawn="1"/>
        </p:nvCxnSpPr>
        <p:spPr>
          <a:xfrm>
            <a:off x="757141" y="12189150"/>
            <a:ext cx="22857024"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22" name="Rectangle 21">
            <a:extLst>
              <a:ext uri="{FF2B5EF4-FFF2-40B4-BE49-F238E27FC236}">
                <a16:creationId xmlns:a16="http://schemas.microsoft.com/office/drawing/2014/main" id="{AA9EDA39-870A-E945-9A81-5D7CFB06F0C7}"/>
              </a:ext>
            </a:extLst>
          </p:cNvPr>
          <p:cNvSpPr>
            <a:spLocks/>
          </p:cNvSpPr>
          <p:nvPr userDrawn="1"/>
        </p:nvSpPr>
        <p:spPr>
          <a:xfrm>
            <a:off x="1589" y="0"/>
            <a:ext cx="24380825" cy="381000"/>
          </a:xfrm>
          <a:prstGeom prst="rect">
            <a:avLst/>
          </a:prstGeom>
          <a:solidFill>
            <a:srgbClr val="FBB0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0"/>
          </a:p>
        </p:txBody>
      </p:sp>
    </p:spTree>
    <p:extLst>
      <p:ext uri="{BB962C8B-B14F-4D97-AF65-F5344CB8AC3E}">
        <p14:creationId xmlns:p14="http://schemas.microsoft.com/office/powerpoint/2010/main" val="2492538131"/>
      </p:ext>
    </p:extLst>
  </p:cSld>
  <p:clrMapOvr>
    <a:masterClrMapping/>
  </p:clrMapOvr>
  <p:extLst>
    <p:ext uri="{DCECCB84-F9BA-43D5-87BE-67443E8EF086}">
      <p15:sldGuideLst xmlns:p15="http://schemas.microsoft.com/office/powerpoint/2012/main">
        <p15:guide id="1" orient="horz" pos="7680" userDrawn="1">
          <p15:clr>
            <a:srgbClr val="FBAE40"/>
          </p15:clr>
        </p15:guide>
        <p15:guide id="2" pos="7680" userDrawn="1">
          <p15:clr>
            <a:srgbClr val="FBAE40"/>
          </p15:clr>
        </p15:guide>
        <p15:guide id="3" orient="horz" pos="240" userDrawn="1">
          <p15:clr>
            <a:srgbClr val="FBAE40"/>
          </p15:clr>
        </p15:guide>
        <p15:guide id="4" pos="721" userDrawn="1">
          <p15:clr>
            <a:srgbClr val="FBAE40"/>
          </p15:clr>
        </p15:guide>
        <p15:guide id="5" pos="14879" userDrawn="1">
          <p15:clr>
            <a:srgbClr val="FBAE40"/>
          </p15:clr>
        </p15:guide>
        <p15:guide id="6" pos="14639" userDrawn="1">
          <p15:clr>
            <a:srgbClr val="FBAE40"/>
          </p15:clr>
        </p15:guide>
        <p15:guide id="7" orient="horz" pos="720" userDrawn="1">
          <p15:clr>
            <a:srgbClr val="FBAE40"/>
          </p15:clr>
        </p15:guide>
        <p15:guide id="8" orient="horz" pos="7200" userDrawn="1">
          <p15:clr>
            <a:srgbClr val="FBAE40"/>
          </p15:clr>
        </p15:guide>
        <p15:guide id="9" pos="481" userDrawn="1">
          <p15:clr>
            <a:srgbClr val="FBAE40"/>
          </p15:clr>
        </p15:guide>
        <p15:guide id="10" pos="1441" userDrawn="1">
          <p15:clr>
            <a:srgbClr val="FBAE40"/>
          </p15:clr>
        </p15:guide>
        <p15:guide id="11" pos="7440" userDrawn="1">
          <p15:clr>
            <a:srgbClr val="FBAE40"/>
          </p15:clr>
        </p15:guide>
        <p15:guide id="12" pos="7920" userDrawn="1">
          <p15:clr>
            <a:srgbClr val="FBAE40"/>
          </p15:clr>
        </p15:guide>
        <p15:guide id="13" pos="5520" userDrawn="1">
          <p15:clr>
            <a:srgbClr val="FBAE40"/>
          </p15:clr>
        </p15:guide>
        <p15:guide id="14" pos="5040" userDrawn="1">
          <p15:clr>
            <a:srgbClr val="FBAE40"/>
          </p15:clr>
        </p15:guide>
        <p15:guide id="15" pos="9840" userDrawn="1">
          <p15:clr>
            <a:srgbClr val="FBAE40"/>
          </p15:clr>
        </p15:guide>
        <p15:guide id="16" pos="1032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E0232-AA38-4A49-8D5E-9D15604BCDB1}"/>
              </a:ext>
            </a:extLst>
          </p:cNvPr>
          <p:cNvSpPr>
            <a:spLocks noGrp="1"/>
          </p:cNvSpPr>
          <p:nvPr>
            <p:ph type="title" hasCustomPrompt="1"/>
          </p:nvPr>
        </p:nvSpPr>
        <p:spPr/>
        <p:txBody>
          <a:bodyPr/>
          <a:lstStyle>
            <a:lvl1pPr>
              <a:defRPr/>
            </a:lvl1pPr>
          </a:lstStyle>
          <a:p>
            <a:r>
              <a:rPr lang="en-US"/>
              <a:t>Timeline</a:t>
            </a:r>
          </a:p>
        </p:txBody>
      </p:sp>
      <p:sp>
        <p:nvSpPr>
          <p:cNvPr id="3" name="Date Placeholder 2">
            <a:extLst>
              <a:ext uri="{FF2B5EF4-FFF2-40B4-BE49-F238E27FC236}">
                <a16:creationId xmlns:a16="http://schemas.microsoft.com/office/drawing/2014/main" id="{C9261BFA-1DAE-454F-94C4-D090E3081F0E}"/>
              </a:ext>
            </a:extLst>
          </p:cNvPr>
          <p:cNvSpPr>
            <a:spLocks noGrp="1"/>
          </p:cNvSpPr>
          <p:nvPr>
            <p:ph type="dt" sz="half" idx="10"/>
          </p:nvPr>
        </p:nvSpPr>
        <p:spPr/>
        <p:txBody>
          <a:bodyPr/>
          <a:lstStyle/>
          <a:p>
            <a:r>
              <a:rPr lang="en-US"/>
              <a:t>Deliverable X.X.X.X</a:t>
            </a:r>
          </a:p>
        </p:txBody>
      </p:sp>
      <p:sp>
        <p:nvSpPr>
          <p:cNvPr id="4" name="Footer Placeholder 3">
            <a:extLst>
              <a:ext uri="{FF2B5EF4-FFF2-40B4-BE49-F238E27FC236}">
                <a16:creationId xmlns:a16="http://schemas.microsoft.com/office/drawing/2014/main" id="{F249F30D-C434-4F1F-9AD6-9CD69615C03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C7C63E-EDE7-4367-9EC4-AF91EB4DA894}"/>
              </a:ext>
            </a:extLst>
          </p:cNvPr>
          <p:cNvSpPr>
            <a:spLocks noGrp="1"/>
          </p:cNvSpPr>
          <p:nvPr>
            <p:ph type="sldNum" sz="quarter" idx="12"/>
          </p:nvPr>
        </p:nvSpPr>
        <p:spPr/>
        <p:txBody>
          <a:bodyPr/>
          <a:lstStyle/>
          <a:p>
            <a:fld id="{CBC9E272-4806-0342-9BA3-151523D2E9AC}" type="slidenum">
              <a:rPr lang="en-US" smtClean="0"/>
              <a:pPr/>
              <a:t>‹#›</a:t>
            </a:fld>
            <a:endParaRPr lang="en-US"/>
          </a:p>
        </p:txBody>
      </p:sp>
      <p:pic>
        <p:nvPicPr>
          <p:cNvPr id="6" name="Picture 5" descr="&quot; &quot;">
            <a:extLst>
              <a:ext uri="{FF2B5EF4-FFF2-40B4-BE49-F238E27FC236}">
                <a16:creationId xmlns:a16="http://schemas.microsoft.com/office/drawing/2014/main" id="{C40B7B4D-3999-43E3-B671-C8DD59D974C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Tree>
    <p:extLst>
      <p:ext uri="{BB962C8B-B14F-4D97-AF65-F5344CB8AC3E}">
        <p14:creationId xmlns:p14="http://schemas.microsoft.com/office/powerpoint/2010/main" val="15929193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32054-7AD7-4624-9821-1BC80F93FA46}"/>
              </a:ext>
            </a:extLst>
          </p:cNvPr>
          <p:cNvSpPr>
            <a:spLocks noGrp="1"/>
          </p:cNvSpPr>
          <p:nvPr>
            <p:ph type="title" hasCustomPrompt="1"/>
          </p:nvPr>
        </p:nvSpPr>
        <p:spPr>
          <a:xfrm>
            <a:off x="2133600" y="223502"/>
            <a:ext cx="20116800" cy="2907984"/>
          </a:xfrm>
        </p:spPr>
        <p:txBody>
          <a:bodyPr/>
          <a:lstStyle>
            <a:lvl1pPr>
              <a:defRPr>
                <a:solidFill>
                  <a:schemeClr val="tx1"/>
                </a:solidFill>
                <a:latin typeface="+mn-lt"/>
              </a:defRPr>
            </a:lvl1pPr>
          </a:lstStyle>
          <a:p>
            <a:r>
              <a:rPr lang="en-US">
                <a:latin typeface="Microsoft Sans Serif" charset="0"/>
              </a:rPr>
              <a:t>Single Column Slide Title</a:t>
            </a:r>
            <a:br>
              <a:rPr lang="en-US">
                <a:latin typeface="Microsoft Sans Serif" charset="0"/>
              </a:rPr>
            </a:br>
            <a:r>
              <a:rPr lang="en-US" sz="3600">
                <a:solidFill>
                  <a:srgbClr val="004773"/>
                </a:solidFill>
                <a:latin typeface="Microsoft Sans Serif" charset="0"/>
              </a:rPr>
              <a:t>Subtitle (if needed)</a:t>
            </a:r>
            <a:endParaRPr lang="en-US"/>
          </a:p>
        </p:txBody>
      </p:sp>
      <p:sp>
        <p:nvSpPr>
          <p:cNvPr id="3" name="Date Placeholder 2">
            <a:extLst>
              <a:ext uri="{FF2B5EF4-FFF2-40B4-BE49-F238E27FC236}">
                <a16:creationId xmlns:a16="http://schemas.microsoft.com/office/drawing/2014/main" id="{102C93C2-E4AC-482F-AF61-B033146F6A4A}"/>
              </a:ext>
            </a:extLst>
          </p:cNvPr>
          <p:cNvSpPr>
            <a:spLocks noGrp="1"/>
          </p:cNvSpPr>
          <p:nvPr>
            <p:ph type="dt" sz="half" idx="10"/>
          </p:nvPr>
        </p:nvSpPr>
        <p:spPr>
          <a:xfrm>
            <a:off x="2194567" y="12919575"/>
            <a:ext cx="4944543" cy="730250"/>
          </a:xfrm>
          <a:prstGeom prst="rect">
            <a:avLst/>
          </a:prstGeom>
        </p:spPr>
        <p:txBody>
          <a:bodyPr/>
          <a:lstStyle/>
          <a:p>
            <a:r>
              <a:rPr lang="en-US"/>
              <a:t>Deliverable X.X.X.X</a:t>
            </a:r>
          </a:p>
        </p:txBody>
      </p:sp>
      <p:sp>
        <p:nvSpPr>
          <p:cNvPr id="4" name="Footer Placeholder 3">
            <a:extLst>
              <a:ext uri="{FF2B5EF4-FFF2-40B4-BE49-F238E27FC236}">
                <a16:creationId xmlns:a16="http://schemas.microsoft.com/office/drawing/2014/main" id="{4B0A24FC-3834-45AB-AC9E-512900EBE57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3B5A95-298B-453E-9032-B646B2621027}"/>
              </a:ext>
            </a:extLst>
          </p:cNvPr>
          <p:cNvSpPr>
            <a:spLocks noGrp="1"/>
          </p:cNvSpPr>
          <p:nvPr>
            <p:ph type="sldNum" sz="quarter" idx="12"/>
          </p:nvPr>
        </p:nvSpPr>
        <p:spPr/>
        <p:txBody>
          <a:bodyPr/>
          <a:lstStyle/>
          <a:p>
            <a:fld id="{CBC9E272-4806-0342-9BA3-151523D2E9AC}" type="slidenum">
              <a:rPr lang="en-US" smtClean="0"/>
              <a:pPr/>
              <a:t>‹#›</a:t>
            </a:fld>
            <a:endParaRPr lang="en-US"/>
          </a:p>
        </p:txBody>
      </p:sp>
      <p:sp>
        <p:nvSpPr>
          <p:cNvPr id="8" name="Content Placeholder 7">
            <a:extLst>
              <a:ext uri="{FF2B5EF4-FFF2-40B4-BE49-F238E27FC236}">
                <a16:creationId xmlns:a16="http://schemas.microsoft.com/office/drawing/2014/main" id="{03E4DCC7-E56D-44A9-9B3B-5C63C6AC2AB0}"/>
              </a:ext>
            </a:extLst>
          </p:cNvPr>
          <p:cNvSpPr>
            <a:spLocks noGrp="1"/>
          </p:cNvSpPr>
          <p:nvPr>
            <p:ph sz="quarter" idx="13" hasCustomPrompt="1"/>
          </p:nvPr>
        </p:nvSpPr>
        <p:spPr>
          <a:xfrm>
            <a:off x="2073276" y="3993057"/>
            <a:ext cx="20177125" cy="8045450"/>
          </a:xfrm>
          <a:prstGeom prst="rect">
            <a:avLst/>
          </a:prstGeom>
        </p:spPr>
        <p:txBody>
          <a:bodyPr/>
          <a:lstStyle>
            <a:lvl1pPr marL="0" indent="0">
              <a:defRPr/>
            </a:lvl1pPr>
            <a:lvl2pPr marL="914378" indent="-692133">
              <a:defRPr/>
            </a:lvl2pPr>
            <a:lvl3pPr marL="1609304">
              <a:defRPr/>
            </a:lvl3pPr>
            <a:lvl4pPr marL="2304230">
              <a:defRPr/>
            </a:lvl4pPr>
            <a:lvl5pPr marL="2999157">
              <a:defRPr/>
            </a:lvl5pPr>
          </a:lstStyle>
          <a:p>
            <a:pPr lvl="0"/>
            <a:r>
              <a:rPr lang="en-US"/>
              <a:t>First level of text</a:t>
            </a:r>
          </a:p>
          <a:p>
            <a:pPr lvl="1"/>
            <a:r>
              <a:rPr lang="en-US"/>
              <a:t>First level bullet</a:t>
            </a:r>
          </a:p>
          <a:p>
            <a:pPr lvl="2"/>
            <a:r>
              <a:rPr lang="en-US"/>
              <a:t>Second level bullet</a:t>
            </a:r>
          </a:p>
          <a:p>
            <a:pPr lvl="3"/>
            <a:r>
              <a:rPr lang="en-US"/>
              <a:t>Third level bullet</a:t>
            </a:r>
          </a:p>
          <a:p>
            <a:pPr lvl="4"/>
            <a:r>
              <a:rPr lang="en-US"/>
              <a:t>Fourth level bullet</a:t>
            </a:r>
          </a:p>
        </p:txBody>
      </p:sp>
      <p:pic>
        <p:nvPicPr>
          <p:cNvPr id="7" name="Picture 6" descr="&quot; &quot;"/>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Tree>
    <p:extLst>
      <p:ext uri="{BB962C8B-B14F-4D97-AF65-F5344CB8AC3E}">
        <p14:creationId xmlns:p14="http://schemas.microsoft.com/office/powerpoint/2010/main" val="35185195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94560" y="713237"/>
            <a:ext cx="20116800" cy="2274570"/>
          </a:xfrm>
        </p:spPr>
        <p:txBody>
          <a:bodyPr/>
          <a:lstStyle>
            <a:lvl1pPr>
              <a:defRPr>
                <a:latin typeface="+mj-lt"/>
              </a:defRPr>
            </a:lvl1pPr>
          </a:lstStyle>
          <a:p>
            <a:r>
              <a:rPr lang="en-US"/>
              <a:t>Click to edit Master title style</a:t>
            </a:r>
          </a:p>
        </p:txBody>
      </p:sp>
      <p:pic>
        <p:nvPicPr>
          <p:cNvPr id="9" name="Picture 8" descr="&quot; &quot;"/>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
        <p:nvSpPr>
          <p:cNvPr id="10" name="Date Placeholder 9"/>
          <p:cNvSpPr>
            <a:spLocks noGrp="1"/>
          </p:cNvSpPr>
          <p:nvPr>
            <p:ph type="dt" sz="half" idx="10"/>
          </p:nvPr>
        </p:nvSpPr>
        <p:spPr>
          <a:xfrm>
            <a:off x="2194567" y="12919575"/>
            <a:ext cx="4944543" cy="730250"/>
          </a:xfrm>
          <a:prstGeom prst="rect">
            <a:avLst/>
          </a:prstGeom>
        </p:spPr>
        <p:txBody>
          <a:bodyPr/>
          <a:lstStyle/>
          <a:p>
            <a:r>
              <a:rPr lang="en-US"/>
              <a:t>Deliverable X.X.X.X</a:t>
            </a:r>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CBC9E272-4806-0342-9BA3-151523D2E9AC}" type="slidenum">
              <a:rPr lang="en-US" smtClean="0"/>
              <a:pPr/>
              <a:t>‹#›</a:t>
            </a:fld>
            <a:endParaRPr lang="en-US"/>
          </a:p>
        </p:txBody>
      </p:sp>
    </p:spTree>
    <p:extLst>
      <p:ext uri="{BB962C8B-B14F-4D97-AF65-F5344CB8AC3E}">
        <p14:creationId xmlns:p14="http://schemas.microsoft.com/office/powerpoint/2010/main" val="2440836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8" name="Title 7"/>
          <p:cNvSpPr>
            <a:spLocks noGrp="1"/>
          </p:cNvSpPr>
          <p:nvPr>
            <p:ph type="title" hasCustomPrompt="1"/>
          </p:nvPr>
        </p:nvSpPr>
        <p:spPr>
          <a:xfrm>
            <a:off x="2194560" y="714369"/>
            <a:ext cx="20116800" cy="2274570"/>
          </a:xfrm>
        </p:spPr>
        <p:txBody>
          <a:bodyPr/>
          <a:lstStyle>
            <a:lvl1pPr>
              <a:defRPr sz="7200">
                <a:solidFill>
                  <a:schemeClr val="tx1"/>
                </a:solidFill>
                <a:latin typeface="Arial" panose="020B0604020202020204" pitchFamily="34" charset="0"/>
                <a:cs typeface="Arial" panose="020B0604020202020204" pitchFamily="34" charset="0"/>
              </a:defRPr>
            </a:lvl1pPr>
          </a:lstStyle>
          <a:p>
            <a:r>
              <a:rPr lang="en-US">
                <a:latin typeface="Microsoft Sans Serif" charset="0"/>
              </a:rPr>
              <a:t>Two-Column Slide Title</a:t>
            </a:r>
            <a:br>
              <a:rPr lang="en-US">
                <a:latin typeface="Microsoft Sans Serif" charset="0"/>
              </a:rPr>
            </a:br>
            <a:r>
              <a:rPr lang="en-US" sz="3600">
                <a:solidFill>
                  <a:srgbClr val="004773"/>
                </a:solidFill>
                <a:latin typeface="Microsoft Sans Serif" charset="0"/>
              </a:rPr>
              <a:t>Subtitle (if needed)</a:t>
            </a:r>
            <a:endParaRPr lang="en-US"/>
          </a:p>
        </p:txBody>
      </p:sp>
      <p:sp>
        <p:nvSpPr>
          <p:cNvPr id="3" name="Content Placeholder 2"/>
          <p:cNvSpPr>
            <a:spLocks noGrp="1"/>
          </p:cNvSpPr>
          <p:nvPr>
            <p:ph sz="half" idx="1" hasCustomPrompt="1"/>
          </p:nvPr>
        </p:nvSpPr>
        <p:spPr>
          <a:xfrm>
            <a:off x="2194559" y="3691468"/>
            <a:ext cx="9875520" cy="8046720"/>
          </a:xfrm>
          <a:prstGeom prst="rect">
            <a:avLst/>
          </a:prstGeom>
        </p:spPr>
        <p:txBody>
          <a:bodyPr>
            <a:noAutofit/>
          </a:bodyPr>
          <a:lstStyle>
            <a:lvl1pPr marL="514337" indent="-514337" eaLnBrk="1" hangingPunct="1">
              <a:spcBef>
                <a:spcPct val="0"/>
              </a:spcBef>
              <a:buFont typeface="Arial" charset="0"/>
              <a:buChar char="•"/>
              <a:defRPr/>
            </a:lvl1pPr>
            <a:lvl2pPr marL="816082" indent="-514337" eaLnBrk="1" hangingPunct="1">
              <a:spcBef>
                <a:spcPct val="0"/>
              </a:spcBef>
              <a:buFont typeface="Arial" charset="0"/>
              <a:buChar char="•"/>
              <a:defRPr sz="3600">
                <a:solidFill>
                  <a:schemeClr val="tx1"/>
                </a:solidFill>
                <a:latin typeface="Arial" panose="020B0604020202020204" pitchFamily="34" charset="0"/>
                <a:cs typeface="Arial" panose="020B0604020202020204" pitchFamily="34" charset="0"/>
              </a:defRPr>
            </a:lvl2pPr>
            <a:lvl3pPr marL="1257269" indent="-512051">
              <a:buFont typeface="Courier New" charset="0"/>
              <a:buChar char="o"/>
              <a:defRPr sz="3200">
                <a:solidFill>
                  <a:schemeClr val="tx1"/>
                </a:solidFill>
              </a:defRPr>
            </a:lvl3pPr>
            <a:lvl4pPr marL="1717633" indent="-511163">
              <a:defRPr sz="3200">
                <a:solidFill>
                  <a:schemeClr val="tx1"/>
                </a:solidFill>
              </a:defRPr>
            </a:lvl4pPr>
          </a:lstStyle>
          <a:p>
            <a:pPr lvl="1" eaLnBrk="1" hangingPunct="1">
              <a:spcBef>
                <a:spcPct val="0"/>
              </a:spcBef>
            </a:pPr>
            <a:r>
              <a:rPr lang="en-US">
                <a:latin typeface="Microsoft Sans Serif" charset="0"/>
              </a:rPr>
              <a:t>Use a limited amount of copy</a:t>
            </a:r>
          </a:p>
          <a:p>
            <a:pPr lvl="1" eaLnBrk="1" hangingPunct="1">
              <a:spcBef>
                <a:spcPct val="0"/>
              </a:spcBef>
            </a:pPr>
            <a:r>
              <a:rPr lang="en-US">
                <a:latin typeface="Microsoft Sans Serif" charset="0"/>
              </a:rPr>
              <a:t>Keep bullet points succinct</a:t>
            </a:r>
          </a:p>
          <a:p>
            <a:pPr lvl="2" eaLnBrk="1" hangingPunct="1">
              <a:spcBef>
                <a:spcPct val="0"/>
              </a:spcBef>
            </a:pPr>
            <a:r>
              <a:rPr lang="en-US">
                <a:latin typeface="Microsoft Sans Serif" charset="0"/>
                <a:cs typeface="Microsoft Sans Serif" charset="0"/>
              </a:rPr>
              <a:t>Avoid sub-bullets when possible</a:t>
            </a:r>
          </a:p>
          <a:p>
            <a:pPr lvl="3" eaLnBrk="1" hangingPunct="1">
              <a:spcBef>
                <a:spcPct val="0"/>
              </a:spcBef>
            </a:pPr>
            <a:r>
              <a:rPr lang="en-US">
                <a:latin typeface="Microsoft Sans Serif" charset="0"/>
                <a:cs typeface="Microsoft Sans Serif" charset="0"/>
              </a:rPr>
              <a:t>Use a minimum of two at each level</a:t>
            </a:r>
          </a:p>
          <a:p>
            <a:pPr lvl="1" eaLnBrk="1" hangingPunct="1">
              <a:spcBef>
                <a:spcPct val="0"/>
              </a:spcBef>
            </a:pPr>
            <a:r>
              <a:rPr lang="en-US">
                <a:latin typeface="Microsoft Sans Serif" charset="0"/>
              </a:rPr>
              <a:t>Use highlighted text, italics, and bold sparingly</a:t>
            </a:r>
          </a:p>
        </p:txBody>
      </p:sp>
      <p:sp>
        <p:nvSpPr>
          <p:cNvPr id="4" name="Content Placeholder 3"/>
          <p:cNvSpPr>
            <a:spLocks noGrp="1"/>
          </p:cNvSpPr>
          <p:nvPr>
            <p:ph sz="half" idx="2" hasCustomPrompt="1"/>
          </p:nvPr>
        </p:nvSpPr>
        <p:spPr>
          <a:xfrm>
            <a:off x="12435840" y="3691470"/>
            <a:ext cx="9875520" cy="8046720"/>
          </a:xfrm>
          <a:prstGeom prst="rect">
            <a:avLst/>
          </a:prstGeom>
        </p:spPr>
        <p:txBody>
          <a:bodyPr/>
          <a:lstStyle>
            <a:lvl1pPr marL="685783" indent="-685783">
              <a:buFont typeface="Arial" charset="0"/>
              <a:buChar char="•"/>
              <a:defRPr/>
            </a:lvl1pPr>
            <a:lvl2pPr marL="816082" indent="-512051" eaLnBrk="1" hangingPunct="1">
              <a:spcBef>
                <a:spcPct val="0"/>
              </a:spcBef>
              <a:buFont typeface="Arial" charset="0"/>
              <a:buChar char="•"/>
              <a:defRPr sz="3600">
                <a:solidFill>
                  <a:schemeClr val="tx1"/>
                </a:solidFill>
              </a:defRPr>
            </a:lvl2pPr>
            <a:lvl3pPr marL="1257269" indent="-512051" eaLnBrk="1" hangingPunct="1">
              <a:spcBef>
                <a:spcPct val="0"/>
              </a:spcBef>
              <a:buFont typeface="Courier New" charset="0"/>
              <a:buChar char="o"/>
              <a:defRPr sz="3200">
                <a:solidFill>
                  <a:schemeClr val="tx1"/>
                </a:solidFill>
              </a:defRPr>
            </a:lvl3pPr>
            <a:lvl4pPr eaLnBrk="1" hangingPunct="1">
              <a:spcBef>
                <a:spcPct val="0"/>
              </a:spcBef>
              <a:defRPr sz="3200"/>
            </a:lvl4pPr>
          </a:lstStyle>
          <a:p>
            <a:pPr lvl="1" eaLnBrk="1" hangingPunct="1">
              <a:spcBef>
                <a:spcPct val="0"/>
              </a:spcBef>
            </a:pPr>
            <a:r>
              <a:rPr lang="en-US">
                <a:latin typeface="Microsoft Sans Serif" charset="0"/>
              </a:rPr>
              <a:t>Use a limited amount of copy</a:t>
            </a:r>
          </a:p>
          <a:p>
            <a:pPr lvl="1" eaLnBrk="1" hangingPunct="1">
              <a:spcBef>
                <a:spcPct val="0"/>
              </a:spcBef>
            </a:pPr>
            <a:r>
              <a:rPr lang="en-US">
                <a:latin typeface="Microsoft Sans Serif" charset="0"/>
              </a:rPr>
              <a:t>Keep bullet points succinct</a:t>
            </a:r>
          </a:p>
          <a:p>
            <a:pPr lvl="2" eaLnBrk="1" hangingPunct="1">
              <a:spcBef>
                <a:spcPct val="0"/>
              </a:spcBef>
            </a:pPr>
            <a:r>
              <a:rPr lang="en-US">
                <a:latin typeface="Microsoft Sans Serif" charset="0"/>
                <a:cs typeface="Microsoft Sans Serif" charset="0"/>
              </a:rPr>
              <a:t>Avoid sub-bullets when possible</a:t>
            </a:r>
          </a:p>
          <a:p>
            <a:pPr lvl="3" eaLnBrk="1" hangingPunct="1">
              <a:spcBef>
                <a:spcPct val="0"/>
              </a:spcBef>
            </a:pPr>
            <a:r>
              <a:rPr lang="en-US">
                <a:latin typeface="Microsoft Sans Serif" charset="0"/>
                <a:cs typeface="Microsoft Sans Serif" charset="0"/>
              </a:rPr>
              <a:t>Use a minimum of two at each level</a:t>
            </a:r>
          </a:p>
          <a:p>
            <a:pPr lvl="1" eaLnBrk="1" hangingPunct="1">
              <a:spcBef>
                <a:spcPct val="0"/>
              </a:spcBef>
            </a:pPr>
            <a:r>
              <a:rPr lang="en-US">
                <a:latin typeface="Microsoft Sans Serif" charset="0"/>
              </a:rPr>
              <a:t>Use highlighted text, italics, and bold sparingly</a:t>
            </a:r>
          </a:p>
        </p:txBody>
      </p:sp>
      <p:sp>
        <p:nvSpPr>
          <p:cNvPr id="5" name="Date Placeholder 4"/>
          <p:cNvSpPr>
            <a:spLocks noGrp="1"/>
          </p:cNvSpPr>
          <p:nvPr>
            <p:ph type="dt" sz="half" idx="10"/>
          </p:nvPr>
        </p:nvSpPr>
        <p:spPr>
          <a:xfrm>
            <a:off x="2194567" y="12919575"/>
            <a:ext cx="4944543" cy="730250"/>
          </a:xfrm>
          <a:prstGeom prst="rect">
            <a:avLst/>
          </a:prstGeom>
        </p:spPr>
        <p:txBody>
          <a:bodyPr/>
          <a:lstStyle>
            <a:lvl1pPr marL="0" marR="0" indent="0" algn="l" defTabSz="1371566" rtl="0" eaLnBrk="1" fontAlgn="auto" latinLnBrk="0" hangingPunct="1">
              <a:lnSpc>
                <a:spcPct val="100000"/>
              </a:lnSpc>
              <a:spcBef>
                <a:spcPts val="0"/>
              </a:spcBef>
              <a:spcAft>
                <a:spcPts val="0"/>
              </a:spcAft>
              <a:buClrTx/>
              <a:buSzTx/>
              <a:buFontTx/>
              <a:buNone/>
              <a:tabLst/>
              <a:defRPr/>
            </a:lvl1pPr>
          </a:lstStyle>
          <a:p>
            <a:r>
              <a:rPr lang="en-US"/>
              <a:t>Deliverable X.X.X.X</a:t>
            </a:r>
          </a:p>
        </p:txBody>
      </p:sp>
      <p:sp>
        <p:nvSpPr>
          <p:cNvPr id="6" name="Footer Placeholder 5"/>
          <p:cNvSpPr>
            <a:spLocks noGrp="1"/>
          </p:cNvSpPr>
          <p:nvPr>
            <p:ph type="ftr" sz="quarter" idx="11"/>
          </p:nvPr>
        </p:nvSpPr>
        <p:spPr>
          <a:xfrm>
            <a:off x="7372372" y="12919575"/>
            <a:ext cx="9645608" cy="730250"/>
          </a:xfrm>
          <a:prstGeom prst="rect">
            <a:avLst/>
          </a:prstGeom>
        </p:spPr>
        <p:txBody>
          <a:bodyPr/>
          <a:lstStyle/>
          <a:p>
            <a:endParaRPr lang="en-US"/>
          </a:p>
        </p:txBody>
      </p:sp>
      <p:sp>
        <p:nvSpPr>
          <p:cNvPr id="7" name="Slide Number Placeholder 6"/>
          <p:cNvSpPr>
            <a:spLocks noGrp="1"/>
          </p:cNvSpPr>
          <p:nvPr>
            <p:ph type="sldNum" sz="quarter" idx="12"/>
          </p:nvPr>
        </p:nvSpPr>
        <p:spPr>
          <a:xfrm>
            <a:off x="19800921" y="12919575"/>
            <a:ext cx="2624051" cy="730250"/>
          </a:xfrm>
          <a:prstGeom prst="rect">
            <a:avLst/>
          </a:prstGeom>
        </p:spPr>
        <p:txBody>
          <a:bodyPr/>
          <a:lstStyle/>
          <a:p>
            <a:fld id="{CBC9E272-4806-0342-9BA3-151523D2E9AC}" type="slidenum">
              <a:rPr lang="en-US" smtClean="0"/>
              <a:t>‹#›</a:t>
            </a:fld>
            <a:endParaRPr lang="en-US"/>
          </a:p>
        </p:txBody>
      </p:sp>
      <p:pic>
        <p:nvPicPr>
          <p:cNvPr id="11" name="Picture 10" descr="&quot; &quot;"/>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Tree>
    <p:extLst>
      <p:ext uri="{BB962C8B-B14F-4D97-AF65-F5344CB8AC3E}">
        <p14:creationId xmlns:p14="http://schemas.microsoft.com/office/powerpoint/2010/main" val="34703401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grpSp>
        <p:nvGrpSpPr>
          <p:cNvPr id="26" name="Group 25" descr="&quot; &quot;"/>
          <p:cNvGrpSpPr>
            <a:grpSpLocks noChangeAspect="1"/>
          </p:cNvGrpSpPr>
          <p:nvPr userDrawn="1"/>
        </p:nvGrpSpPr>
        <p:grpSpPr>
          <a:xfrm>
            <a:off x="3717067" y="593188"/>
            <a:ext cx="16824960" cy="2135320"/>
            <a:chOff x="1156667" y="4813546"/>
            <a:chExt cx="9798650" cy="1243584"/>
          </a:xfrm>
        </p:grpSpPr>
        <p:pic>
          <p:nvPicPr>
            <p:cNvPr id="29" name="Picture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56667" y="4813546"/>
              <a:ext cx="1496568" cy="1243584"/>
            </a:xfrm>
            <a:prstGeom prst="rect">
              <a:avLst/>
            </a:prstGeom>
          </p:spPr>
        </p:pic>
        <p:pic>
          <p:nvPicPr>
            <p:cNvPr id="30" name="Picture 2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739227" y="4840978"/>
              <a:ext cx="1783080" cy="1188720"/>
            </a:xfrm>
            <a:prstGeom prst="rect">
              <a:avLst/>
            </a:prstGeom>
          </p:spPr>
        </p:pic>
        <p:pic>
          <p:nvPicPr>
            <p:cNvPr id="31" name="Picture 30"/>
            <p:cNvPicPr>
              <a:picLocks noChangeAspect="1"/>
            </p:cNvPicPr>
            <p:nvPr userDrawn="1"/>
          </p:nvPicPr>
          <p:blipFill rotWithShape="1">
            <a:blip r:embed="rId4">
              <a:extLst>
                <a:ext uri="{28A0092B-C50C-407E-A947-70E740481C1C}">
                  <a14:useLocalDpi xmlns:a14="http://schemas.microsoft.com/office/drawing/2010/main"/>
                </a:ext>
              </a:extLst>
            </a:blip>
            <a:srcRect/>
            <a:stretch/>
          </p:blipFill>
          <p:spPr>
            <a:xfrm>
              <a:off x="4522307" y="4840978"/>
              <a:ext cx="1703614" cy="1188720"/>
            </a:xfrm>
            <a:prstGeom prst="rect">
              <a:avLst/>
            </a:prstGeom>
          </p:spPr>
        </p:pic>
        <p:pic>
          <p:nvPicPr>
            <p:cNvPr id="32" name="Picture 3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225921" y="4840978"/>
              <a:ext cx="1636162" cy="1188720"/>
            </a:xfrm>
            <a:prstGeom prst="rect">
              <a:avLst/>
            </a:prstGeom>
          </p:spPr>
        </p:pic>
        <p:pic>
          <p:nvPicPr>
            <p:cNvPr id="33" name="Picture 32"/>
            <p:cNvPicPr>
              <a:picLocks noChangeAspect="1"/>
            </p:cNvPicPr>
            <p:nvPr userDrawn="1"/>
          </p:nvPicPr>
          <p:blipFill rotWithShape="1">
            <a:blip r:embed="rId6">
              <a:extLst>
                <a:ext uri="{28A0092B-C50C-407E-A947-70E740481C1C}">
                  <a14:useLocalDpi xmlns:a14="http://schemas.microsoft.com/office/drawing/2010/main"/>
                </a:ext>
              </a:extLst>
            </a:blip>
            <a:srcRect t="-1"/>
            <a:stretch/>
          </p:blipFill>
          <p:spPr>
            <a:xfrm>
              <a:off x="7862083" y="4840978"/>
              <a:ext cx="1447314" cy="1188720"/>
            </a:xfrm>
            <a:prstGeom prst="rect">
              <a:avLst/>
            </a:prstGeom>
          </p:spPr>
        </p:pic>
        <p:pic>
          <p:nvPicPr>
            <p:cNvPr id="34" name="Picture 33"/>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9309397" y="4842342"/>
              <a:ext cx="1645920" cy="1187356"/>
            </a:xfrm>
            <a:prstGeom prst="rect">
              <a:avLst/>
            </a:prstGeom>
          </p:spPr>
        </p:pic>
      </p:grpSp>
      <p:pic>
        <p:nvPicPr>
          <p:cNvPr id="36" name="Picture 35" descr="&quot; &quot;"/>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
        <p:nvSpPr>
          <p:cNvPr id="46" name="Text Placeholder 2">
            <a:extLst>
              <a:ext uri="{FF2B5EF4-FFF2-40B4-BE49-F238E27FC236}">
                <a16:creationId xmlns:a16="http://schemas.microsoft.com/office/drawing/2014/main" id="{880FD148-174A-45CF-8EC3-C9FE20BB73D0}"/>
              </a:ext>
            </a:extLst>
          </p:cNvPr>
          <p:cNvSpPr txBox="1">
            <a:spLocks/>
          </p:cNvSpPr>
          <p:nvPr userDrawn="1"/>
        </p:nvSpPr>
        <p:spPr>
          <a:xfrm>
            <a:off x="14741829" y="5194340"/>
            <a:ext cx="7992667" cy="7778876"/>
          </a:xfrm>
          <a:prstGeom prst="rect">
            <a:avLst/>
          </a:prstGeom>
        </p:spPr>
        <p:txBody>
          <a:bodyPr vert="horz" lIns="0" tIns="91440" rIns="0" bIns="91440" rtlCol="0">
            <a:normAutofit/>
          </a:bodyPr>
          <a:lstStyle>
            <a:lvl1pPr marL="68580" indent="-68580" algn="l" defTabSz="685800" rtl="0" eaLnBrk="1" latinLnBrk="0" hangingPunct="1">
              <a:lnSpc>
                <a:spcPct val="90000"/>
              </a:lnSpc>
              <a:spcBef>
                <a:spcPts val="0"/>
              </a:spcBef>
              <a:spcAft>
                <a:spcPts val="150"/>
              </a:spcAft>
              <a:buClr>
                <a:schemeClr val="accent1"/>
              </a:buClr>
              <a:buSzPct val="100000"/>
              <a:buFont typeface="Calibri" panose="020F0502020204030204" pitchFamily="34" charset="0"/>
              <a:buChar char=" "/>
              <a:defRPr sz="1500" kern="1200" baseline="0">
                <a:solidFill>
                  <a:schemeClr val="tx1">
                    <a:lumMod val="75000"/>
                    <a:lumOff val="25000"/>
                  </a:schemeClr>
                </a:solidFill>
                <a:latin typeface="Arial Hebrew" charset="-79"/>
                <a:ea typeface="Arial Hebrew" charset="-79"/>
                <a:cs typeface="Arial Hebrew" charset="-79"/>
              </a:defRPr>
            </a:lvl1pPr>
            <a:lvl2pPr marL="288036" indent="-137160" algn="l" defTabSz="685800" rtl="0"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Arial Hebrew" charset="-79"/>
                <a:ea typeface="Arial Hebrew" charset="-79"/>
                <a:cs typeface="Arial Hebrew" charset="-79"/>
              </a:defRPr>
            </a:lvl2pPr>
            <a:lvl3pPr marL="42519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Arial Hebrew" charset="-79"/>
                <a:ea typeface="Arial Hebrew" charset="-79"/>
                <a:cs typeface="Arial Hebrew" charset="-79"/>
              </a:defRPr>
            </a:lvl3pPr>
            <a:lvl4pPr marL="56235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Arial Hebrew" charset="-79"/>
                <a:ea typeface="Arial Hebrew" charset="-79"/>
                <a:cs typeface="Arial Hebrew" charset="-79"/>
              </a:defRPr>
            </a:lvl4pPr>
            <a:lvl5pPr marL="69951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Arial Hebrew" charset="-79"/>
                <a:ea typeface="Arial Hebrew" charset="-79"/>
                <a:cs typeface="Arial Hebrew" charset="-79"/>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nSpc>
                <a:spcPct val="100000"/>
              </a:lnSpc>
              <a:spcAft>
                <a:spcPts val="0"/>
              </a:spcAft>
              <a:buClrTx/>
              <a:buSzTx/>
              <a:buNone/>
              <a:defRPr/>
            </a:pPr>
            <a:r>
              <a:rPr lang="en-US" sz="4800" b="1">
                <a:solidFill>
                  <a:schemeClr val="accent1">
                    <a:lumMod val="75000"/>
                  </a:schemeClr>
                </a:solidFill>
                <a:latin typeface="+mn-lt"/>
              </a:rPr>
              <a:t>REL Appalachia</a:t>
            </a:r>
          </a:p>
          <a:p>
            <a:pPr marL="0" indent="0">
              <a:lnSpc>
                <a:spcPct val="100000"/>
              </a:lnSpc>
              <a:spcAft>
                <a:spcPts val="0"/>
              </a:spcAft>
              <a:buClrTx/>
              <a:buSzTx/>
              <a:buNone/>
              <a:defRPr/>
            </a:pPr>
            <a:endParaRPr lang="en-US" sz="4800">
              <a:solidFill>
                <a:schemeClr val="tx1"/>
              </a:solidFill>
              <a:latin typeface="+mn-lt"/>
            </a:endParaRPr>
          </a:p>
          <a:p>
            <a:pPr marL="987527" lvl="3" indent="0">
              <a:lnSpc>
                <a:spcPct val="100000"/>
              </a:lnSpc>
              <a:spcAft>
                <a:spcPts val="0"/>
              </a:spcAft>
              <a:buClrTx/>
              <a:buNone/>
              <a:defRPr/>
            </a:pPr>
            <a:r>
              <a:rPr lang="en-US" sz="4000">
                <a:solidFill>
                  <a:schemeClr val="tx1"/>
                </a:solidFill>
                <a:latin typeface="+mn-lt"/>
                <a:hlinkClick r:id="rId9"/>
              </a:rPr>
              <a:t>https://ies.ed.gov/ncee/edlabs/regions/appalachia/</a:t>
            </a:r>
            <a:endParaRPr lang="en-US" sz="4000">
              <a:solidFill>
                <a:schemeClr val="tx1"/>
              </a:solidFill>
              <a:latin typeface="+mn-lt"/>
            </a:endParaRPr>
          </a:p>
          <a:p>
            <a:pPr marL="0" indent="0">
              <a:lnSpc>
                <a:spcPct val="100000"/>
              </a:lnSpc>
              <a:spcAft>
                <a:spcPts val="0"/>
              </a:spcAft>
              <a:buClrTx/>
              <a:buSzTx/>
              <a:buNone/>
              <a:defRPr/>
            </a:pPr>
            <a:endParaRPr lang="en-US" sz="3600">
              <a:solidFill>
                <a:schemeClr val="tx1"/>
              </a:solidFill>
              <a:latin typeface="+mn-lt"/>
            </a:endParaRPr>
          </a:p>
          <a:p>
            <a:pPr marL="0" indent="0">
              <a:lnSpc>
                <a:spcPct val="100000"/>
              </a:lnSpc>
              <a:spcAft>
                <a:spcPts val="0"/>
              </a:spcAft>
              <a:buClrTx/>
              <a:buSzTx/>
              <a:buNone/>
              <a:defRPr/>
            </a:pPr>
            <a:endParaRPr lang="en-US" sz="3600">
              <a:solidFill>
                <a:schemeClr val="tx1"/>
              </a:solidFill>
              <a:latin typeface="+mn-lt"/>
            </a:endParaRPr>
          </a:p>
          <a:p>
            <a:pPr marL="987527" lvl="3" indent="0">
              <a:lnSpc>
                <a:spcPct val="100000"/>
              </a:lnSpc>
              <a:spcAft>
                <a:spcPts val="0"/>
              </a:spcAft>
              <a:buClrTx/>
              <a:buNone/>
              <a:defRPr/>
            </a:pPr>
            <a:r>
              <a:rPr lang="en-US" sz="4000">
                <a:solidFill>
                  <a:schemeClr val="tx1"/>
                </a:solidFill>
                <a:latin typeface="+mn-lt"/>
                <a:hlinkClick r:id="rId10"/>
              </a:rPr>
              <a:t>@REL_Appalachia</a:t>
            </a:r>
            <a:endParaRPr lang="en-US" sz="4000">
              <a:solidFill>
                <a:schemeClr val="tx1"/>
              </a:solidFill>
              <a:latin typeface="+mn-lt"/>
            </a:endParaRPr>
          </a:p>
          <a:p>
            <a:pPr marL="0" indent="0">
              <a:lnSpc>
                <a:spcPct val="100000"/>
              </a:lnSpc>
              <a:spcAft>
                <a:spcPts val="0"/>
              </a:spcAft>
              <a:buClrTx/>
              <a:buSzTx/>
              <a:buNone/>
              <a:defRPr/>
            </a:pPr>
            <a:endParaRPr lang="en-US" sz="3600">
              <a:solidFill>
                <a:schemeClr val="tx1"/>
              </a:solidFill>
              <a:latin typeface="+mn-lt"/>
            </a:endParaRPr>
          </a:p>
          <a:p>
            <a:pPr marL="0" indent="0">
              <a:lnSpc>
                <a:spcPct val="100000"/>
              </a:lnSpc>
              <a:spcAft>
                <a:spcPts val="0"/>
              </a:spcAft>
              <a:buClrTx/>
              <a:buSzTx/>
              <a:buNone/>
              <a:defRPr/>
            </a:pPr>
            <a:endParaRPr lang="en-US" sz="3600">
              <a:solidFill>
                <a:schemeClr val="tx1"/>
              </a:solidFill>
              <a:latin typeface="+mn-lt"/>
            </a:endParaRPr>
          </a:p>
          <a:p>
            <a:pPr marL="987527" lvl="3" indent="0">
              <a:lnSpc>
                <a:spcPct val="100000"/>
              </a:lnSpc>
              <a:spcAft>
                <a:spcPts val="0"/>
              </a:spcAft>
              <a:buClrTx/>
              <a:buNone/>
              <a:defRPr/>
            </a:pPr>
            <a:r>
              <a:rPr lang="en-US" sz="4000">
                <a:solidFill>
                  <a:schemeClr val="tx1"/>
                </a:solidFill>
                <a:latin typeface="+mn-lt"/>
                <a:hlinkClick r:id="rId11"/>
              </a:rPr>
              <a:t>RELAppalachia@sri.com</a:t>
            </a:r>
            <a:endParaRPr lang="en-US" sz="4000">
              <a:solidFill>
                <a:schemeClr val="tx1"/>
              </a:solidFill>
              <a:latin typeface="+mn-lt"/>
            </a:endParaRPr>
          </a:p>
          <a:p>
            <a:pPr marL="0" indent="0">
              <a:lnSpc>
                <a:spcPct val="100000"/>
              </a:lnSpc>
              <a:spcAft>
                <a:spcPts val="0"/>
              </a:spcAft>
              <a:buClrTx/>
              <a:buSzTx/>
              <a:buNone/>
              <a:defRPr/>
            </a:pPr>
            <a:r>
              <a:rPr lang="en-US" sz="3600">
                <a:solidFill>
                  <a:schemeClr val="tx1"/>
                </a:solidFill>
                <a:latin typeface="+mn-lt"/>
              </a:rPr>
              <a:t> </a:t>
            </a:r>
          </a:p>
          <a:p>
            <a:pPr marL="0" indent="0">
              <a:lnSpc>
                <a:spcPct val="100000"/>
              </a:lnSpc>
              <a:spcAft>
                <a:spcPts val="0"/>
              </a:spcAft>
              <a:buClrTx/>
              <a:buSzTx/>
              <a:buNone/>
              <a:defRPr/>
            </a:pPr>
            <a:endParaRPr lang="en-US" sz="4000">
              <a:solidFill>
                <a:schemeClr val="tx1"/>
              </a:solidFill>
              <a:latin typeface="+mn-lt"/>
            </a:endParaRPr>
          </a:p>
          <a:p>
            <a:pPr marL="0" indent="0">
              <a:lnSpc>
                <a:spcPct val="100000"/>
              </a:lnSpc>
              <a:spcAft>
                <a:spcPts val="0"/>
              </a:spcAft>
              <a:buClrTx/>
              <a:buSzTx/>
              <a:buNone/>
              <a:defRPr/>
            </a:pPr>
            <a:endParaRPr lang="en-US" sz="4000">
              <a:solidFill>
                <a:schemeClr val="tx1"/>
              </a:solidFill>
              <a:latin typeface="+mn-lt"/>
            </a:endParaRPr>
          </a:p>
        </p:txBody>
      </p:sp>
      <p:pic>
        <p:nvPicPr>
          <p:cNvPr id="47" name="Picture 46" descr="&quot; &quot;">
            <a:extLst>
              <a:ext uri="{FF2B5EF4-FFF2-40B4-BE49-F238E27FC236}">
                <a16:creationId xmlns:a16="http://schemas.microsoft.com/office/drawing/2014/main" id="{7F26F9EA-D169-41BB-BF11-2CC3BCE018EA}"/>
              </a:ext>
            </a:extLst>
          </p:cNvPr>
          <p:cNvPicPr>
            <a:picLocks noChangeAspect="1"/>
          </p:cNvPicPr>
          <p:nvPr userDrawn="1"/>
        </p:nvPicPr>
        <p:blipFill>
          <a:blip r:embed="rId12" cstate="print">
            <a:duotone>
              <a:schemeClr val="accent2">
                <a:shade val="45000"/>
                <a:satMod val="135000"/>
              </a:schemeClr>
              <a:prstClr val="white"/>
            </a:duotone>
            <a:extLst>
              <a:ext uri="{28A0092B-C50C-407E-A947-70E740481C1C}">
                <a14:useLocalDpi xmlns:a14="http://schemas.microsoft.com/office/drawing/2010/main"/>
              </a:ext>
              <a:ext uri="{837473B0-CC2E-450A-ABE3-18F120FF3D39}">
                <a1611:picAttrSrcUrl xmlns:a1611="http://schemas.microsoft.com/office/drawing/2016/11/main" r:id="rId13"/>
              </a:ext>
            </a:extLst>
          </a:blip>
          <a:stretch>
            <a:fillRect/>
          </a:stretch>
        </p:blipFill>
        <p:spPr>
          <a:xfrm>
            <a:off x="14505661" y="7049230"/>
            <a:ext cx="872023" cy="807644"/>
          </a:xfrm>
          <a:prstGeom prst="rect">
            <a:avLst/>
          </a:prstGeom>
        </p:spPr>
      </p:pic>
      <p:pic>
        <p:nvPicPr>
          <p:cNvPr id="48" name="Picture 47" descr="&quot; &quot;">
            <a:extLst>
              <a:ext uri="{FF2B5EF4-FFF2-40B4-BE49-F238E27FC236}">
                <a16:creationId xmlns:a16="http://schemas.microsoft.com/office/drawing/2014/main" id="{0E6C7626-3EA2-4DC8-8EAA-5167D375C862}"/>
              </a:ext>
            </a:extLst>
          </p:cNvPr>
          <p:cNvPicPr>
            <a:picLocks noChangeAspect="1"/>
          </p:cNvPicPr>
          <p:nvPr userDrawn="1"/>
        </p:nvPicPr>
        <p:blipFill>
          <a:blip r:embed="rId14" cstate="print">
            <a:extLst>
              <a:ext uri="{28A0092B-C50C-407E-A947-70E740481C1C}">
                <a14:useLocalDpi xmlns:a14="http://schemas.microsoft.com/office/drawing/2010/main"/>
              </a:ext>
              <a:ext uri="{837473B0-CC2E-450A-ABE3-18F120FF3D39}">
                <a1611:picAttrSrcUrl xmlns:a1611="http://schemas.microsoft.com/office/drawing/2016/11/main" r:id="rId15"/>
              </a:ext>
            </a:extLst>
          </a:blip>
          <a:stretch>
            <a:fillRect/>
          </a:stretch>
        </p:blipFill>
        <p:spPr>
          <a:xfrm>
            <a:off x="14505661" y="9083779"/>
            <a:ext cx="1110531" cy="899530"/>
          </a:xfrm>
          <a:prstGeom prst="rect">
            <a:avLst/>
          </a:prstGeom>
        </p:spPr>
      </p:pic>
      <p:pic>
        <p:nvPicPr>
          <p:cNvPr id="49" name="Picture 48" descr="&quot; &quot;">
            <a:extLst>
              <a:ext uri="{FF2B5EF4-FFF2-40B4-BE49-F238E27FC236}">
                <a16:creationId xmlns:a16="http://schemas.microsoft.com/office/drawing/2014/main" id="{66585F70-2519-4541-9FFD-1265500A0ED7}"/>
              </a:ext>
            </a:extLst>
          </p:cNvPr>
          <p:cNvPicPr>
            <a:picLocks noChangeAspect="1"/>
          </p:cNvPicPr>
          <p:nvPr userDrawn="1"/>
        </p:nvPicPr>
        <p:blipFill>
          <a:blip r:embed="rId16" cstate="print">
            <a:duotone>
              <a:prstClr val="black"/>
              <a:schemeClr val="accent2">
                <a:tint val="45000"/>
                <a:satMod val="400000"/>
              </a:schemeClr>
            </a:duotone>
            <a:extLst>
              <a:ext uri="{28A0092B-C50C-407E-A947-70E740481C1C}">
                <a14:useLocalDpi xmlns:a14="http://schemas.microsoft.com/office/drawing/2010/main"/>
              </a:ext>
              <a:ext uri="{837473B0-CC2E-450A-ABE3-18F120FF3D39}">
                <a1611:picAttrSrcUrl xmlns:a1611="http://schemas.microsoft.com/office/drawing/2016/11/main" r:id="rId17"/>
              </a:ext>
            </a:extLst>
          </a:blip>
          <a:stretch>
            <a:fillRect/>
          </a:stretch>
        </p:blipFill>
        <p:spPr>
          <a:xfrm>
            <a:off x="14444721" y="10743328"/>
            <a:ext cx="1232400" cy="1115856"/>
          </a:xfrm>
          <a:prstGeom prst="rect">
            <a:avLst/>
          </a:prstGeom>
        </p:spPr>
      </p:pic>
      <p:sp>
        <p:nvSpPr>
          <p:cNvPr id="50" name="Rectangle 49">
            <a:extLst>
              <a:ext uri="{FF2B5EF4-FFF2-40B4-BE49-F238E27FC236}">
                <a16:creationId xmlns:a16="http://schemas.microsoft.com/office/drawing/2014/main" id="{E630D44A-3E33-438D-AC12-940CFECDF8FB}"/>
              </a:ext>
            </a:extLst>
          </p:cNvPr>
          <p:cNvSpPr/>
          <p:nvPr userDrawn="1"/>
        </p:nvSpPr>
        <p:spPr>
          <a:xfrm>
            <a:off x="2595918" y="12869763"/>
            <a:ext cx="21788084" cy="707886"/>
          </a:xfrm>
          <a:prstGeom prst="rect">
            <a:avLst/>
          </a:prstGeom>
        </p:spPr>
        <p:txBody>
          <a:bodyPr wrap="square">
            <a:spAutoFit/>
          </a:bodyPr>
          <a:lstStyle/>
          <a:p>
            <a:r>
              <a:rPr lang="en-US" sz="2000">
                <a:solidFill>
                  <a:schemeClr val="bg1"/>
                </a:solidFill>
              </a:rPr>
              <a:t>This presentation was prepared under Contract No. ED-IES-17-C-0004 by Regional Educational Laboratory Appalachia, administered by SRI International. The content does not necessarily reflect the views or policies of IES or the U.S. Department of Education, nor does mention of trade names, commercial products, or organizations imply endorsement by the U.S. Government.</a:t>
            </a:r>
          </a:p>
        </p:txBody>
      </p:sp>
      <p:sp>
        <p:nvSpPr>
          <p:cNvPr id="51" name="Text Placeholder 3">
            <a:extLst>
              <a:ext uri="{FF2B5EF4-FFF2-40B4-BE49-F238E27FC236}">
                <a16:creationId xmlns:a16="http://schemas.microsoft.com/office/drawing/2014/main" id="{9C52616F-402C-4BBC-8461-365A55DD356B}"/>
              </a:ext>
            </a:extLst>
          </p:cNvPr>
          <p:cNvSpPr>
            <a:spLocks noGrp="1"/>
          </p:cNvSpPr>
          <p:nvPr>
            <p:ph type="body" sz="quarter" idx="15"/>
          </p:nvPr>
        </p:nvSpPr>
        <p:spPr>
          <a:xfrm>
            <a:off x="4430247" y="4071965"/>
            <a:ext cx="7550149" cy="1093594"/>
          </a:xfrm>
        </p:spPr>
        <p:txBody>
          <a:bodyPr>
            <a:normAutofit/>
          </a:bodyPr>
          <a:lstStyle>
            <a:lvl1pPr>
              <a:defRPr sz="6600">
                <a:solidFill>
                  <a:schemeClr val="accent1">
                    <a:lumMod val="75000"/>
                  </a:schemeClr>
                </a:solidFill>
              </a:defRPr>
            </a:lvl1pPr>
          </a:lstStyle>
          <a:p>
            <a:r>
              <a:rPr lang="en-US"/>
              <a:t>Thank you!</a:t>
            </a:r>
          </a:p>
        </p:txBody>
      </p:sp>
    </p:spTree>
    <p:extLst>
      <p:ext uri="{BB962C8B-B14F-4D97-AF65-F5344CB8AC3E}">
        <p14:creationId xmlns:p14="http://schemas.microsoft.com/office/powerpoint/2010/main" val="2378769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p:nvSpPr>
        <p:spPr>
          <a:xfrm>
            <a:off x="6356" y="12801600"/>
            <a:ext cx="24377651"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36" y="12668632"/>
            <a:ext cx="24377651" cy="128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2194560" y="2081242"/>
            <a:ext cx="20116800" cy="3255876"/>
          </a:xfrm>
        </p:spPr>
        <p:txBody>
          <a:bodyPr anchor="b">
            <a:normAutofit/>
          </a:bodyPr>
          <a:lstStyle>
            <a:lvl1pPr algn="l">
              <a:lnSpc>
                <a:spcPct val="85000"/>
              </a:lnSpc>
              <a:defRPr sz="6075" spc="-57" baseline="0">
                <a:solidFill>
                  <a:schemeClr val="tx1"/>
                </a:solidFill>
                <a:latin typeface="+mj-lt"/>
              </a:defRPr>
            </a:lvl1pPr>
          </a:lstStyle>
          <a:p>
            <a:r>
              <a:rPr lang="en-US"/>
              <a:t>Title of Presentation</a:t>
            </a:r>
            <a:br>
              <a:rPr lang="en-US"/>
            </a:br>
            <a:r>
              <a:rPr lang="en-US" sz="6075"/>
              <a:t>(Subtitle if needed)</a:t>
            </a:r>
            <a:endParaRPr lang="en-US"/>
          </a:p>
        </p:txBody>
      </p:sp>
      <p:sp>
        <p:nvSpPr>
          <p:cNvPr id="3" name="Subtitle 2"/>
          <p:cNvSpPr>
            <a:spLocks noGrp="1"/>
          </p:cNvSpPr>
          <p:nvPr>
            <p:ph type="subTitle" idx="1" hasCustomPrompt="1"/>
          </p:nvPr>
        </p:nvSpPr>
        <p:spPr>
          <a:xfrm>
            <a:off x="2220951" y="6348286"/>
            <a:ext cx="20116800" cy="2286000"/>
          </a:xfrm>
          <a:prstGeom prst="rect">
            <a:avLst/>
          </a:prstGeom>
        </p:spPr>
        <p:txBody>
          <a:bodyPr lIns="91440" rIns="91440">
            <a:normAutofit/>
          </a:bodyPr>
          <a:lstStyle>
            <a:lvl1pPr marL="0" indent="0" algn="l">
              <a:buNone/>
              <a:defRPr sz="2700" cap="none" spc="225" baseline="0">
                <a:solidFill>
                  <a:schemeClr val="tx1"/>
                </a:solidFill>
                <a:latin typeface="+mj-lt"/>
              </a:defRPr>
            </a:lvl1pPr>
            <a:lvl2pPr marL="514337" indent="0" algn="ctr">
              <a:buNone/>
              <a:defRPr sz="2700"/>
            </a:lvl2pPr>
            <a:lvl3pPr marL="1028675" indent="0" algn="ctr">
              <a:buNone/>
              <a:defRPr sz="2700"/>
            </a:lvl3pPr>
            <a:lvl4pPr marL="1543012" indent="0" algn="ctr">
              <a:buNone/>
              <a:defRPr sz="2250"/>
            </a:lvl4pPr>
            <a:lvl5pPr marL="2057348" indent="0" algn="ctr">
              <a:buNone/>
              <a:defRPr sz="2250"/>
            </a:lvl5pPr>
            <a:lvl6pPr marL="2571686" indent="0" algn="ctr">
              <a:buNone/>
              <a:defRPr sz="2250"/>
            </a:lvl6pPr>
            <a:lvl7pPr marL="3086023" indent="0" algn="ctr">
              <a:buNone/>
              <a:defRPr sz="2250"/>
            </a:lvl7pPr>
            <a:lvl8pPr marL="3600360" indent="0" algn="ctr">
              <a:buNone/>
              <a:defRPr sz="2250"/>
            </a:lvl8pPr>
            <a:lvl9pPr marL="4114697" indent="0" algn="ctr">
              <a:buNone/>
              <a:defRPr sz="2250"/>
            </a:lvl9pPr>
          </a:lstStyle>
          <a:p>
            <a:r>
              <a:rPr lang="en-US"/>
              <a:t>Presented to whom and on what date</a:t>
            </a:r>
          </a:p>
        </p:txBody>
      </p:sp>
      <p:cxnSp>
        <p:nvCxnSpPr>
          <p:cNvPr id="9" name="Straight Connector 8"/>
          <p:cNvCxnSpPr/>
          <p:nvPr/>
        </p:nvCxnSpPr>
        <p:spPr>
          <a:xfrm>
            <a:off x="2313335" y="5727936"/>
            <a:ext cx="197510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7" name="Picture 22"/>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790580" y="866781"/>
            <a:ext cx="4981575" cy="527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Date Placeholder 23"/>
          <p:cNvSpPr>
            <a:spLocks noGrp="1"/>
          </p:cNvSpPr>
          <p:nvPr>
            <p:ph type="dt" sz="half" idx="10"/>
          </p:nvPr>
        </p:nvSpPr>
        <p:spPr>
          <a:xfrm>
            <a:off x="2194567" y="12919575"/>
            <a:ext cx="4944543" cy="730250"/>
          </a:xfrm>
          <a:prstGeom prst="rect">
            <a:avLst/>
          </a:prstGeom>
        </p:spPr>
        <p:txBody>
          <a:bodyPr/>
          <a:lstStyle>
            <a:lvl1pPr>
              <a:defRPr sz="1350">
                <a:solidFill>
                  <a:schemeClr val="bg1"/>
                </a:solidFill>
              </a:defRPr>
            </a:lvl1pPr>
          </a:lstStyle>
          <a:p>
            <a:r>
              <a:rPr lang="en-US"/>
              <a:t>Deliverable X.X.X.X</a:t>
            </a:r>
          </a:p>
        </p:txBody>
      </p:sp>
      <p:sp>
        <p:nvSpPr>
          <p:cNvPr id="25" name="Footer Placeholder 24"/>
          <p:cNvSpPr>
            <a:spLocks noGrp="1"/>
          </p:cNvSpPr>
          <p:nvPr>
            <p:ph type="ftr" sz="quarter" idx="11"/>
          </p:nvPr>
        </p:nvSpPr>
        <p:spPr>
          <a:xfrm>
            <a:off x="7372372" y="12919575"/>
            <a:ext cx="9645608" cy="730250"/>
          </a:xfrm>
          <a:prstGeom prst="rect">
            <a:avLst/>
          </a:prstGeom>
        </p:spPr>
        <p:txBody>
          <a:bodyPr/>
          <a:lstStyle/>
          <a:p>
            <a:pPr>
              <a:defRPr/>
            </a:pPr>
            <a:endParaRPr lang="en-US"/>
          </a:p>
        </p:txBody>
      </p:sp>
      <p:sp>
        <p:nvSpPr>
          <p:cNvPr id="26" name="Slide Number Placeholder 25"/>
          <p:cNvSpPr>
            <a:spLocks noGrp="1"/>
          </p:cNvSpPr>
          <p:nvPr>
            <p:ph type="sldNum" sz="quarter" idx="12"/>
          </p:nvPr>
        </p:nvSpPr>
        <p:spPr>
          <a:xfrm>
            <a:off x="19800921" y="12919575"/>
            <a:ext cx="2624051" cy="730250"/>
          </a:xfrm>
          <a:prstGeom prst="rect">
            <a:avLst/>
          </a:prstGeom>
        </p:spPr>
        <p:txBody>
          <a:bodyPr/>
          <a:lstStyle/>
          <a:p>
            <a:fld id="{CBC9E272-4806-0342-9BA3-151523D2E9AC}" type="slidenum">
              <a:rPr lang="en-US" smtClean="0"/>
              <a:t>‹#›</a:t>
            </a:fld>
            <a:endParaRPr lang="en-US"/>
          </a:p>
        </p:txBody>
      </p:sp>
      <p:grpSp>
        <p:nvGrpSpPr>
          <p:cNvPr id="22" name="Group 21" descr="&quot; &quot;"/>
          <p:cNvGrpSpPr/>
          <p:nvPr userDrawn="1"/>
        </p:nvGrpSpPr>
        <p:grpSpPr>
          <a:xfrm>
            <a:off x="2313337" y="9627092"/>
            <a:ext cx="19597303" cy="2487168"/>
            <a:chOff x="1156667" y="4813546"/>
            <a:chExt cx="9798650" cy="1243584"/>
          </a:xfrm>
        </p:grpSpPr>
        <p:pic>
          <p:nvPicPr>
            <p:cNvPr id="4" name="Picture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56667" y="4813546"/>
              <a:ext cx="1496568" cy="1243584"/>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739227" y="4840978"/>
              <a:ext cx="1783080" cy="1188720"/>
            </a:xfrm>
            <a:prstGeom prst="rect">
              <a:avLst/>
            </a:prstGeom>
          </p:spPr>
        </p:pic>
        <p:pic>
          <p:nvPicPr>
            <p:cNvPr id="6" name="Picture 5"/>
            <p:cNvPicPr>
              <a:picLocks noChangeAspect="1"/>
            </p:cNvPicPr>
            <p:nvPr userDrawn="1"/>
          </p:nvPicPr>
          <p:blipFill rotWithShape="1">
            <a:blip r:embed="rId5">
              <a:extLst>
                <a:ext uri="{28A0092B-C50C-407E-A947-70E740481C1C}">
                  <a14:useLocalDpi xmlns:a14="http://schemas.microsoft.com/office/drawing/2010/main"/>
                </a:ext>
              </a:extLst>
            </a:blip>
            <a:srcRect/>
            <a:stretch/>
          </p:blipFill>
          <p:spPr>
            <a:xfrm>
              <a:off x="4522307" y="4840978"/>
              <a:ext cx="1703614" cy="1188720"/>
            </a:xfrm>
            <a:prstGeom prst="rect">
              <a:avLst/>
            </a:prstGeom>
          </p:spPr>
        </p:pic>
        <p:pic>
          <p:nvPicPr>
            <p:cNvPr id="19" name="Picture 18"/>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225921" y="4840978"/>
              <a:ext cx="1636162" cy="1188720"/>
            </a:xfrm>
            <a:prstGeom prst="rect">
              <a:avLst/>
            </a:prstGeom>
          </p:spPr>
        </p:pic>
        <p:pic>
          <p:nvPicPr>
            <p:cNvPr id="20" name="Picture 19"/>
            <p:cNvPicPr>
              <a:picLocks noChangeAspect="1"/>
            </p:cNvPicPr>
            <p:nvPr userDrawn="1"/>
          </p:nvPicPr>
          <p:blipFill rotWithShape="1">
            <a:blip r:embed="rId7">
              <a:extLst>
                <a:ext uri="{28A0092B-C50C-407E-A947-70E740481C1C}">
                  <a14:useLocalDpi xmlns:a14="http://schemas.microsoft.com/office/drawing/2010/main"/>
                </a:ext>
              </a:extLst>
            </a:blip>
            <a:srcRect t="-1"/>
            <a:stretch/>
          </p:blipFill>
          <p:spPr>
            <a:xfrm>
              <a:off x="7862083" y="4840978"/>
              <a:ext cx="1447314" cy="1188720"/>
            </a:xfrm>
            <a:prstGeom prst="rect">
              <a:avLst/>
            </a:prstGeom>
          </p:spPr>
        </p:pic>
        <p:pic>
          <p:nvPicPr>
            <p:cNvPr id="21" name="Picture 20"/>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9309397" y="4842342"/>
              <a:ext cx="1645920" cy="1187356"/>
            </a:xfrm>
            <a:prstGeom prst="rect">
              <a:avLst/>
            </a:prstGeom>
          </p:spPr>
        </p:pic>
      </p:grpSp>
    </p:spTree>
    <p:extLst>
      <p:ext uri="{BB962C8B-B14F-4D97-AF65-F5344CB8AC3E}">
        <p14:creationId xmlns:p14="http://schemas.microsoft.com/office/powerpoint/2010/main" val="6861501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Meeting 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solidFill>
                  <a:schemeClr val="tx1"/>
                </a:solidFill>
                <a:latin typeface="+mj-lt"/>
              </a:defRPr>
            </a:lvl1pPr>
          </a:lstStyle>
          <a:p>
            <a:r>
              <a:rPr lang="en-US"/>
              <a:t>Meeting Agenda</a:t>
            </a:r>
          </a:p>
        </p:txBody>
      </p:sp>
      <p:sp>
        <p:nvSpPr>
          <p:cNvPr id="3" name="Content Placeholder 2"/>
          <p:cNvSpPr>
            <a:spLocks noGrp="1"/>
          </p:cNvSpPr>
          <p:nvPr>
            <p:ph idx="1" hasCustomPrompt="1"/>
          </p:nvPr>
        </p:nvSpPr>
        <p:spPr>
          <a:xfrm>
            <a:off x="2194560" y="3691468"/>
            <a:ext cx="20116800" cy="8046720"/>
          </a:xfrm>
          <a:prstGeom prst="rect">
            <a:avLst/>
          </a:prstGeom>
        </p:spPr>
        <p:txBody>
          <a:bodyPr>
            <a:normAutofit/>
          </a:bodyPr>
          <a:lstStyle>
            <a:lvl1pPr marL="514337" indent="-514337">
              <a:buFont typeface="Arial" charset="0"/>
              <a:buChar char="•"/>
              <a:defRPr sz="3150" baseline="0">
                <a:solidFill>
                  <a:schemeClr val="tx1"/>
                </a:solidFill>
                <a:latin typeface="+mn-lt"/>
              </a:defRPr>
            </a:lvl1pPr>
            <a:lvl2pPr marL="859610" indent="-385754">
              <a:buFont typeface="Courier New" charset="0"/>
              <a:buChar char="o"/>
              <a:defRPr sz="2700" baseline="0">
                <a:solidFill>
                  <a:schemeClr val="tx1"/>
                </a:solidFill>
                <a:latin typeface="+mn-lt"/>
              </a:defRPr>
            </a:lvl2pPr>
            <a:lvl3pPr marL="432044" indent="0">
              <a:buFont typeface="Courier New" charset="0"/>
              <a:buNone/>
              <a:defRPr sz="2025">
                <a:solidFill>
                  <a:schemeClr val="tx1"/>
                </a:solidFill>
                <a:latin typeface="+mn-lt"/>
              </a:defRPr>
            </a:lvl3pPr>
            <a:lvl4pPr marL="959240" indent="-321462">
              <a:buFont typeface="Wingdings" charset="2"/>
              <a:buChar char="§"/>
              <a:defRPr sz="2025">
                <a:solidFill>
                  <a:schemeClr val="tx1"/>
                </a:solidFill>
                <a:latin typeface="+mn-lt"/>
              </a:defRPr>
            </a:lvl4pPr>
            <a:lvl5pPr marL="1164975" indent="-321462">
              <a:buFont typeface="Wingdings" charset="2"/>
              <a:buChar char="v"/>
              <a:defRPr sz="2025">
                <a:solidFill>
                  <a:schemeClr val="tx1"/>
                </a:solidFill>
                <a:latin typeface="+mn-lt"/>
              </a:defRPr>
            </a:lvl5pPr>
          </a:lstStyle>
          <a:p>
            <a:pPr lvl="0"/>
            <a:r>
              <a:rPr lang="en-US"/>
              <a:t>Welcome and Introductions</a:t>
            </a:r>
          </a:p>
          <a:p>
            <a:pPr lvl="0"/>
            <a:r>
              <a:rPr lang="en-US"/>
              <a:t>Why are we here today?</a:t>
            </a:r>
          </a:p>
          <a:p>
            <a:pPr lvl="0"/>
            <a:r>
              <a:rPr lang="en-US"/>
              <a:t>Activities</a:t>
            </a:r>
          </a:p>
          <a:p>
            <a:pPr lvl="1"/>
            <a:r>
              <a:rPr lang="en-US"/>
              <a:t>Activity A</a:t>
            </a:r>
          </a:p>
          <a:p>
            <a:pPr lvl="1"/>
            <a:r>
              <a:rPr lang="en-US"/>
              <a:t>Activity B </a:t>
            </a:r>
          </a:p>
          <a:p>
            <a:pPr lvl="0"/>
            <a:r>
              <a:rPr lang="en-US"/>
              <a:t>Lunch</a:t>
            </a:r>
          </a:p>
          <a:p>
            <a:pPr lvl="0"/>
            <a:r>
              <a:rPr lang="en-US"/>
              <a:t>Discussion </a:t>
            </a:r>
          </a:p>
        </p:txBody>
      </p:sp>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
        <p:nvSpPr>
          <p:cNvPr id="11" name="Date Placeholder 4"/>
          <p:cNvSpPr>
            <a:spLocks noGrp="1"/>
          </p:cNvSpPr>
          <p:nvPr>
            <p:ph type="dt" sz="half" idx="10"/>
          </p:nvPr>
        </p:nvSpPr>
        <p:spPr>
          <a:xfrm>
            <a:off x="2194567" y="12919575"/>
            <a:ext cx="4944543" cy="730250"/>
          </a:xfrm>
          <a:prstGeom prst="rect">
            <a:avLst/>
          </a:prstGeom>
        </p:spPr>
        <p:txBody>
          <a:bodyPr/>
          <a:lstStyle>
            <a:lvl1pPr marL="0" marR="0" indent="0" algn="l" defTabSz="1028675" rtl="0" eaLnBrk="1" fontAlgn="auto" latinLnBrk="0" hangingPunct="1">
              <a:lnSpc>
                <a:spcPct val="100000"/>
              </a:lnSpc>
              <a:spcBef>
                <a:spcPts val="0"/>
              </a:spcBef>
              <a:spcAft>
                <a:spcPts val="0"/>
              </a:spcAft>
              <a:buClrTx/>
              <a:buSzTx/>
              <a:buFontTx/>
              <a:buNone/>
              <a:tabLst/>
              <a:defRPr/>
            </a:lvl1pPr>
          </a:lstStyle>
          <a:p>
            <a:r>
              <a:rPr lang="en-US"/>
              <a:t>Deliverable X.X.X.X</a:t>
            </a:r>
          </a:p>
        </p:txBody>
      </p:sp>
      <p:sp>
        <p:nvSpPr>
          <p:cNvPr id="12" name="Footer Placeholder 5"/>
          <p:cNvSpPr>
            <a:spLocks noGrp="1"/>
          </p:cNvSpPr>
          <p:nvPr>
            <p:ph type="ftr" sz="quarter" idx="11"/>
          </p:nvPr>
        </p:nvSpPr>
        <p:spPr>
          <a:xfrm>
            <a:off x="7372372" y="12919575"/>
            <a:ext cx="9645608" cy="730250"/>
          </a:xfrm>
          <a:prstGeom prst="rect">
            <a:avLst/>
          </a:prstGeom>
        </p:spPr>
        <p:txBody>
          <a:bodyPr/>
          <a:lstStyle/>
          <a:p>
            <a:endParaRPr lang="en-US"/>
          </a:p>
        </p:txBody>
      </p:sp>
      <p:sp>
        <p:nvSpPr>
          <p:cNvPr id="13" name="Slide Number Placeholder 6"/>
          <p:cNvSpPr>
            <a:spLocks noGrp="1"/>
          </p:cNvSpPr>
          <p:nvPr>
            <p:ph type="sldNum" sz="quarter" idx="12"/>
          </p:nvPr>
        </p:nvSpPr>
        <p:spPr>
          <a:xfrm>
            <a:off x="19800921" y="12919575"/>
            <a:ext cx="2624051" cy="730250"/>
          </a:xfrm>
          <a:prstGeom prst="rect">
            <a:avLst/>
          </a:prstGeom>
        </p:spPr>
        <p:txBody>
          <a:bodyPr/>
          <a:lstStyle/>
          <a:p>
            <a:fld id="{CBC9E272-4806-0342-9BA3-151523D2E9AC}" type="slidenum">
              <a:rPr lang="en-US" smtClean="0"/>
              <a:t>‹#›</a:t>
            </a:fld>
            <a:endParaRPr lang="en-US"/>
          </a:p>
        </p:txBody>
      </p:sp>
    </p:spTree>
    <p:extLst>
      <p:ext uri="{BB962C8B-B14F-4D97-AF65-F5344CB8AC3E}">
        <p14:creationId xmlns:p14="http://schemas.microsoft.com/office/powerpoint/2010/main" val="15893488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8" name="Rectangle 7"/>
          <p:cNvSpPr/>
          <p:nvPr/>
        </p:nvSpPr>
        <p:spPr>
          <a:xfrm>
            <a:off x="6356" y="9890760"/>
            <a:ext cx="24377651" cy="381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6" y="9830152"/>
            <a:ext cx="24377651" cy="128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nvPr>
        </p:nvSpPr>
        <p:spPr>
          <a:xfrm>
            <a:off x="2194560" y="10149840"/>
            <a:ext cx="20226528" cy="1645920"/>
          </a:xfrm>
        </p:spPr>
        <p:txBody>
          <a:bodyPr lIns="91440" tIns="0" rIns="91440" bIns="0" anchor="b">
            <a:noAutofit/>
          </a:bodyPr>
          <a:lstStyle>
            <a:lvl1pPr>
              <a:defRPr sz="4050" b="0">
                <a:solidFill>
                  <a:srgbClr val="FFFFFF"/>
                </a:solidFill>
                <a:latin typeface="+mj-lt"/>
              </a:defRPr>
            </a:lvl1pPr>
          </a:lstStyle>
          <a:p>
            <a:r>
              <a:rPr lang="en-US"/>
              <a:t>Presentation Section Divider (option 2)</a:t>
            </a:r>
          </a:p>
        </p:txBody>
      </p:sp>
      <p:sp>
        <p:nvSpPr>
          <p:cNvPr id="3" name="Picture Placeholder 2"/>
          <p:cNvSpPr>
            <a:spLocks noGrp="1" noChangeAspect="1"/>
          </p:cNvSpPr>
          <p:nvPr>
            <p:ph type="pic" idx="1"/>
          </p:nvPr>
        </p:nvSpPr>
        <p:spPr>
          <a:xfrm>
            <a:off x="36" y="0"/>
            <a:ext cx="24383971" cy="9830152"/>
          </a:xfrm>
          <a:prstGeom prst="rect">
            <a:avLst/>
          </a:prstGeom>
          <a:solidFill>
            <a:schemeClr val="accent2"/>
          </a:solidFill>
        </p:spPr>
        <p:txBody>
          <a:bodyPr lIns="457200" tIns="457200" anchor="t"/>
          <a:lstStyle>
            <a:lvl1pPr marL="0" indent="0">
              <a:buNone/>
              <a:defRPr sz="3600">
                <a:solidFill>
                  <a:schemeClr val="bg1"/>
                </a:solidFill>
              </a:defRPr>
            </a:lvl1pPr>
            <a:lvl2pPr marL="514337" indent="0">
              <a:buNone/>
              <a:defRPr sz="3150"/>
            </a:lvl2pPr>
            <a:lvl3pPr marL="1028675" indent="0">
              <a:buNone/>
              <a:defRPr sz="2700"/>
            </a:lvl3pPr>
            <a:lvl4pPr marL="1543012" indent="0">
              <a:buNone/>
              <a:defRPr sz="2250"/>
            </a:lvl4pPr>
            <a:lvl5pPr marL="2057348" indent="0">
              <a:buNone/>
              <a:defRPr sz="2250"/>
            </a:lvl5pPr>
            <a:lvl6pPr marL="2571686" indent="0">
              <a:buNone/>
              <a:defRPr sz="2250"/>
            </a:lvl6pPr>
            <a:lvl7pPr marL="3086023" indent="0">
              <a:buNone/>
              <a:defRPr sz="2250"/>
            </a:lvl7pPr>
            <a:lvl8pPr marL="3600360" indent="0">
              <a:buNone/>
              <a:defRPr sz="2250"/>
            </a:lvl8pPr>
            <a:lvl9pPr marL="4114697" indent="0">
              <a:buNone/>
              <a:defRPr sz="2250"/>
            </a:lvl9pPr>
          </a:lstStyle>
          <a:p>
            <a:r>
              <a:rPr lang="en-US"/>
              <a:t>Click icon to add picture</a:t>
            </a:r>
          </a:p>
        </p:txBody>
      </p:sp>
      <p:sp>
        <p:nvSpPr>
          <p:cNvPr id="4" name="Text Placeholder 3"/>
          <p:cNvSpPr>
            <a:spLocks noGrp="1"/>
          </p:cNvSpPr>
          <p:nvPr>
            <p:ph type="body" sz="half" idx="2"/>
          </p:nvPr>
        </p:nvSpPr>
        <p:spPr>
          <a:xfrm>
            <a:off x="2194560" y="11814046"/>
            <a:ext cx="20226528" cy="1188720"/>
          </a:xfrm>
          <a:prstGeom prst="rect">
            <a:avLst/>
          </a:prstGeom>
        </p:spPr>
        <p:txBody>
          <a:bodyPr lIns="91440" tIns="0" rIns="91440" bIns="0">
            <a:normAutofit/>
          </a:bodyPr>
          <a:lstStyle>
            <a:lvl1pPr marL="0" indent="0">
              <a:spcBef>
                <a:spcPts val="0"/>
              </a:spcBef>
              <a:spcAft>
                <a:spcPts val="675"/>
              </a:spcAft>
              <a:buNone/>
              <a:defRPr sz="1688">
                <a:solidFill>
                  <a:srgbClr val="FFFFFF"/>
                </a:solidFill>
                <a:latin typeface="+mn-lt"/>
              </a:defRPr>
            </a:lvl1pPr>
            <a:lvl2pPr marL="514337" indent="0">
              <a:buNone/>
              <a:defRPr sz="1350"/>
            </a:lvl2pPr>
            <a:lvl3pPr marL="1028675" indent="0">
              <a:buNone/>
              <a:defRPr sz="1125"/>
            </a:lvl3pPr>
            <a:lvl4pPr marL="1543012" indent="0">
              <a:buNone/>
              <a:defRPr sz="1013"/>
            </a:lvl4pPr>
            <a:lvl5pPr marL="2057348" indent="0">
              <a:buNone/>
              <a:defRPr sz="1013"/>
            </a:lvl5pPr>
            <a:lvl6pPr marL="2571686" indent="0">
              <a:buNone/>
              <a:defRPr sz="1013"/>
            </a:lvl6pPr>
            <a:lvl7pPr marL="3086023" indent="0">
              <a:buNone/>
              <a:defRPr sz="1013"/>
            </a:lvl7pPr>
            <a:lvl8pPr marL="3600360" indent="0">
              <a:buNone/>
              <a:defRPr sz="1013"/>
            </a:lvl8pPr>
            <a:lvl9pPr marL="4114697" indent="0">
              <a:buNone/>
              <a:defRPr sz="1013"/>
            </a:lvl9pPr>
          </a:lstStyle>
          <a:p>
            <a:pPr lvl="0"/>
            <a:r>
              <a:rPr lang="en-US"/>
              <a:t>Edit Master text styles</a:t>
            </a:r>
          </a:p>
        </p:txBody>
      </p:sp>
      <p:sp>
        <p:nvSpPr>
          <p:cNvPr id="5" name="Date Placeholder 4"/>
          <p:cNvSpPr>
            <a:spLocks noGrp="1"/>
          </p:cNvSpPr>
          <p:nvPr>
            <p:ph type="dt" sz="half" idx="10"/>
          </p:nvPr>
        </p:nvSpPr>
        <p:spPr>
          <a:xfrm>
            <a:off x="2194567" y="12919575"/>
            <a:ext cx="4944543" cy="730250"/>
          </a:xfrm>
          <a:prstGeom prst="rect">
            <a:avLst/>
          </a:prstGeom>
        </p:spPr>
        <p:txBody>
          <a:bodyPr/>
          <a:lstStyle>
            <a:lvl1pPr marL="0" marR="0" indent="0" algn="l" defTabSz="1028675" rtl="0" eaLnBrk="1" fontAlgn="auto" latinLnBrk="0" hangingPunct="1">
              <a:lnSpc>
                <a:spcPct val="100000"/>
              </a:lnSpc>
              <a:spcBef>
                <a:spcPts val="0"/>
              </a:spcBef>
              <a:spcAft>
                <a:spcPts val="0"/>
              </a:spcAft>
              <a:buClrTx/>
              <a:buSzTx/>
              <a:buFontTx/>
              <a:buNone/>
              <a:tabLst/>
              <a:defRPr/>
            </a:lvl1pPr>
          </a:lstStyle>
          <a:p>
            <a:r>
              <a:rPr lang="en-US"/>
              <a:t>Deliverable X.X.X.X</a:t>
            </a:r>
          </a:p>
        </p:txBody>
      </p:sp>
      <p:sp>
        <p:nvSpPr>
          <p:cNvPr id="6" name="Footer Placeholder 5"/>
          <p:cNvSpPr>
            <a:spLocks noGrp="1"/>
          </p:cNvSpPr>
          <p:nvPr>
            <p:ph type="ftr" sz="quarter" idx="11"/>
          </p:nvPr>
        </p:nvSpPr>
        <p:spPr>
          <a:xfrm>
            <a:off x="7372372" y="12919575"/>
            <a:ext cx="9645608" cy="730250"/>
          </a:xfrm>
          <a:prstGeom prst="rect">
            <a:avLst/>
          </a:prstGeom>
        </p:spPr>
        <p:txBody>
          <a:bodyPr/>
          <a:lstStyle/>
          <a:p>
            <a:endParaRPr lang="en-US"/>
          </a:p>
        </p:txBody>
      </p:sp>
      <p:sp>
        <p:nvSpPr>
          <p:cNvPr id="7" name="Slide Number Placeholder 6"/>
          <p:cNvSpPr>
            <a:spLocks noGrp="1"/>
          </p:cNvSpPr>
          <p:nvPr>
            <p:ph type="sldNum" sz="quarter" idx="12"/>
          </p:nvPr>
        </p:nvSpPr>
        <p:spPr>
          <a:xfrm>
            <a:off x="19800921" y="12919575"/>
            <a:ext cx="2624051" cy="730250"/>
          </a:xfrm>
          <a:prstGeom prst="rect">
            <a:avLst/>
          </a:prstGeom>
        </p:spPr>
        <p:txBody>
          <a:bodyPr/>
          <a:lstStyle/>
          <a:p>
            <a:fld id="{CBC9E272-4806-0342-9BA3-151523D2E9AC}" type="slidenum">
              <a:rPr lang="en-US" smtClean="0"/>
              <a:t>‹#›</a:t>
            </a:fld>
            <a:endParaRPr lang="en-US"/>
          </a:p>
        </p:txBody>
      </p:sp>
      <p:pic>
        <p:nvPicPr>
          <p:cNvPr id="13" name="Picture 12" descr="&quot; &quot;"/>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41689" y="12709812"/>
            <a:ext cx="1251283" cy="1038272"/>
          </a:xfrm>
          <a:prstGeom prst="rect">
            <a:avLst/>
          </a:prstGeom>
        </p:spPr>
      </p:pic>
    </p:spTree>
    <p:extLst>
      <p:ext uri="{BB962C8B-B14F-4D97-AF65-F5344CB8AC3E}">
        <p14:creationId xmlns:p14="http://schemas.microsoft.com/office/powerpoint/2010/main" val="3499389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735824" y="1737360"/>
            <a:ext cx="6949440" cy="1024128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5636240" y="1737360"/>
            <a:ext cx="6949440" cy="1024128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5586B75A-687E-405C-8A0B-8D00578BA2C3}" type="datetimeFigureOut">
              <a:rPr lang="en-US" dirty="0"/>
              <a:pPr/>
              <a:t>9/21/2021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158223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7735824" y="2047172"/>
            <a:ext cx="6949440" cy="1615440"/>
          </a:xfrm>
        </p:spPr>
        <p:txBody>
          <a:bodyPr anchor="b">
            <a:normAutofit/>
          </a:bodyPr>
          <a:lstStyle>
            <a:lvl1pPr marL="0" indent="0">
              <a:spcBef>
                <a:spcPts val="0"/>
              </a:spcBef>
              <a:buNone/>
              <a:defRPr sz="3556" b="1">
                <a:solidFill>
                  <a:schemeClr val="tx1">
                    <a:lumMod val="65000"/>
                    <a:lumOff val="35000"/>
                  </a:schemeClr>
                </a:solidFill>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a:t>Click to edit Master text styles</a:t>
            </a:r>
          </a:p>
        </p:txBody>
      </p:sp>
      <p:sp>
        <p:nvSpPr>
          <p:cNvPr id="4" name="Content Placeholder 3"/>
          <p:cNvSpPr>
            <a:spLocks noGrp="1"/>
          </p:cNvSpPr>
          <p:nvPr>
            <p:ph sz="half" idx="2"/>
          </p:nvPr>
        </p:nvSpPr>
        <p:spPr>
          <a:xfrm>
            <a:off x="7735824" y="3861872"/>
            <a:ext cx="6949440" cy="804672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5636926" y="2047173"/>
            <a:ext cx="6949440" cy="1626342"/>
          </a:xfrm>
        </p:spPr>
        <p:txBody>
          <a:bodyPr anchor="b">
            <a:normAutofit/>
          </a:bodyPr>
          <a:lstStyle>
            <a:lvl1pPr marL="0" indent="0">
              <a:spcBef>
                <a:spcPts val="0"/>
              </a:spcBef>
              <a:buNone/>
              <a:defRPr sz="3556" b="1">
                <a:solidFill>
                  <a:schemeClr val="tx1">
                    <a:lumMod val="65000"/>
                    <a:lumOff val="35000"/>
                  </a:schemeClr>
                </a:solidFill>
              </a:defRPr>
            </a:lvl1pPr>
            <a:lvl2pPr marL="812810" indent="0">
              <a:buNone/>
              <a:defRPr sz="3556" b="1"/>
            </a:lvl2pPr>
            <a:lvl3pPr marL="1625620" indent="0">
              <a:buNone/>
              <a:defRPr sz="3200" b="1"/>
            </a:lvl3pPr>
            <a:lvl4pPr marL="2438430" indent="0">
              <a:buNone/>
              <a:defRPr sz="2844" b="1"/>
            </a:lvl4pPr>
            <a:lvl5pPr marL="3251241" indent="0">
              <a:buNone/>
              <a:defRPr sz="2844" b="1"/>
            </a:lvl5pPr>
            <a:lvl6pPr marL="4064051" indent="0">
              <a:buNone/>
              <a:defRPr sz="2844" b="1"/>
            </a:lvl6pPr>
            <a:lvl7pPr marL="4876861" indent="0">
              <a:buNone/>
              <a:defRPr sz="2844" b="1"/>
            </a:lvl7pPr>
            <a:lvl8pPr marL="5689671" indent="0">
              <a:buNone/>
              <a:defRPr sz="2844" b="1"/>
            </a:lvl8pPr>
            <a:lvl9pPr marL="6502481" indent="0">
              <a:buNone/>
              <a:defRPr sz="2844" b="1"/>
            </a:lvl9pPr>
          </a:lstStyle>
          <a:p>
            <a:pPr lvl="0"/>
            <a:r>
              <a:rPr lang="en-US"/>
              <a:t>Click to edit Master text styles</a:t>
            </a:r>
          </a:p>
        </p:txBody>
      </p:sp>
      <p:sp>
        <p:nvSpPr>
          <p:cNvPr id="6" name="Content Placeholder 5"/>
          <p:cNvSpPr>
            <a:spLocks noGrp="1"/>
          </p:cNvSpPr>
          <p:nvPr>
            <p:ph sz="quarter" idx="4"/>
          </p:nvPr>
        </p:nvSpPr>
        <p:spPr>
          <a:xfrm>
            <a:off x="15636926" y="3861872"/>
            <a:ext cx="6949440" cy="804672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5586B75A-687E-405C-8A0B-8D00578BA2C3}" type="datetimeFigureOut">
              <a:rPr lang="en-US" dirty="0"/>
              <a:pPr/>
              <a:t>9/21/2021</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430500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fld id="{5586B75A-687E-405C-8A0B-8D00578BA2C3}" type="datetimeFigureOut">
              <a:rPr lang="en-US" dirty="0"/>
              <a:pPr/>
              <a:t>9/21/2021</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040479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9/21/2021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889854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064" y="2286000"/>
            <a:ext cx="5669280" cy="4754880"/>
          </a:xfrm>
        </p:spPr>
        <p:txBody>
          <a:bodyPr anchor="b">
            <a:normAutofit/>
          </a:bodyPr>
          <a:lstStyle>
            <a:lvl1pPr>
              <a:defRPr sz="5689" b="0" baseline="0"/>
            </a:lvl1pPr>
          </a:lstStyle>
          <a:p>
            <a:r>
              <a:rPr lang="en-US"/>
              <a:t>Click to edit Master title style</a:t>
            </a:r>
          </a:p>
        </p:txBody>
      </p:sp>
      <p:sp>
        <p:nvSpPr>
          <p:cNvPr id="3" name="Content Placeholder 2"/>
          <p:cNvSpPr>
            <a:spLocks noGrp="1"/>
          </p:cNvSpPr>
          <p:nvPr>
            <p:ph idx="1"/>
          </p:nvPr>
        </p:nvSpPr>
        <p:spPr>
          <a:xfrm>
            <a:off x="7735824" y="1737360"/>
            <a:ext cx="14630400" cy="10241280"/>
          </a:xfrm>
        </p:spPr>
        <p:txBody>
          <a:bodyPr/>
          <a:lstStyle>
            <a:lvl1pPr>
              <a:defRPr sz="3556"/>
            </a:lvl1pPr>
            <a:lvl2pPr>
              <a:defRPr sz="3200"/>
            </a:lvl2pPr>
            <a:lvl3pPr>
              <a:defRPr sz="2844"/>
            </a:lvl3pPr>
            <a:lvl4pPr>
              <a:defRPr sz="2489"/>
            </a:lvl4pPr>
            <a:lvl5pPr>
              <a:defRPr sz="2489"/>
            </a:lvl5pPr>
            <a:lvl6pPr>
              <a:defRPr sz="2489"/>
            </a:lvl6pPr>
            <a:lvl7pPr>
              <a:defRPr sz="2489"/>
            </a:lvl7pPr>
            <a:lvl8pPr>
              <a:defRPr sz="2489"/>
            </a:lvl8pPr>
            <a:lvl9pPr>
              <a:defRPr sz="24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2064" y="6988352"/>
            <a:ext cx="5669280" cy="4643980"/>
          </a:xfrm>
        </p:spPr>
        <p:txBody>
          <a:bodyPr anchor="t">
            <a:normAutofit/>
          </a:bodyPr>
          <a:lstStyle>
            <a:lvl1pPr marL="0" indent="0">
              <a:lnSpc>
                <a:spcPct val="100000"/>
              </a:lnSpc>
              <a:buNone/>
              <a:defRPr sz="2489">
                <a:solidFill>
                  <a:srgbClr val="FFFFFF"/>
                </a:solidFill>
              </a:defRPr>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9/21/2021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224477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064" y="2286000"/>
            <a:ext cx="5669280" cy="4754880"/>
          </a:xfrm>
        </p:spPr>
        <p:txBody>
          <a:bodyPr anchor="b">
            <a:normAutofit/>
          </a:bodyPr>
          <a:lstStyle>
            <a:lvl1pPr>
              <a:defRPr sz="5689" b="0"/>
            </a:lvl1pPr>
          </a:lstStyle>
          <a:p>
            <a:r>
              <a:rPr lang="en-US"/>
              <a:t>Click to edit Master title style</a:t>
            </a:r>
          </a:p>
        </p:txBody>
      </p:sp>
      <p:sp>
        <p:nvSpPr>
          <p:cNvPr id="3" name="Picture Placeholder 2"/>
          <p:cNvSpPr>
            <a:spLocks noGrp="1" noChangeAspect="1"/>
          </p:cNvSpPr>
          <p:nvPr>
            <p:ph type="pic" idx="1"/>
          </p:nvPr>
        </p:nvSpPr>
        <p:spPr>
          <a:xfrm>
            <a:off x="7141288" y="1534838"/>
            <a:ext cx="16230460" cy="10661904"/>
          </a:xfrm>
          <a:solidFill>
            <a:schemeClr val="bg1">
              <a:lumMod val="75000"/>
            </a:schemeClr>
          </a:solidFill>
        </p:spPr>
        <p:txBody>
          <a:bodyPr anchor="t"/>
          <a:lstStyle>
            <a:lvl1pPr marL="0" indent="0">
              <a:buNone/>
              <a:defRPr sz="5689"/>
            </a:lvl1pPr>
            <a:lvl2pPr marL="812810" indent="0">
              <a:buNone/>
              <a:defRPr sz="4978"/>
            </a:lvl2pPr>
            <a:lvl3pPr marL="1625620" indent="0">
              <a:buNone/>
              <a:defRPr sz="4267"/>
            </a:lvl3pPr>
            <a:lvl4pPr marL="2438430" indent="0">
              <a:buNone/>
              <a:defRPr sz="3556"/>
            </a:lvl4pPr>
            <a:lvl5pPr marL="3251241" indent="0">
              <a:buNone/>
              <a:defRPr sz="3556"/>
            </a:lvl5pPr>
            <a:lvl6pPr marL="4064051" indent="0">
              <a:buNone/>
              <a:defRPr sz="3556"/>
            </a:lvl6pPr>
            <a:lvl7pPr marL="4876861" indent="0">
              <a:buNone/>
              <a:defRPr sz="3556"/>
            </a:lvl7pPr>
            <a:lvl8pPr marL="5689671" indent="0">
              <a:buNone/>
              <a:defRPr sz="3556"/>
            </a:lvl8pPr>
            <a:lvl9pPr marL="6502481" indent="0">
              <a:buNone/>
              <a:defRPr sz="3556"/>
            </a:lvl9pPr>
          </a:lstStyle>
          <a:p>
            <a:endParaRPr lang="en-US"/>
          </a:p>
        </p:txBody>
      </p:sp>
      <p:sp>
        <p:nvSpPr>
          <p:cNvPr id="4" name="Text Placeholder 3"/>
          <p:cNvSpPr>
            <a:spLocks noGrp="1"/>
          </p:cNvSpPr>
          <p:nvPr>
            <p:ph type="body" sz="half" idx="2"/>
          </p:nvPr>
        </p:nvSpPr>
        <p:spPr>
          <a:xfrm>
            <a:off x="512064" y="6986016"/>
            <a:ext cx="5669280" cy="4645152"/>
          </a:xfrm>
        </p:spPr>
        <p:txBody>
          <a:bodyPr anchor="t">
            <a:normAutofit/>
          </a:bodyPr>
          <a:lstStyle>
            <a:lvl1pPr marL="0" indent="0">
              <a:lnSpc>
                <a:spcPct val="100000"/>
              </a:lnSpc>
              <a:buNone/>
              <a:defRPr sz="2489">
                <a:solidFill>
                  <a:srgbClr val="FFFFFF"/>
                </a:solidFill>
              </a:defRPr>
            </a:lvl1pPr>
            <a:lvl2pPr marL="812810" indent="0">
              <a:buNone/>
              <a:defRPr sz="2133"/>
            </a:lvl2pPr>
            <a:lvl3pPr marL="1625620" indent="0">
              <a:buNone/>
              <a:defRPr sz="1778"/>
            </a:lvl3pPr>
            <a:lvl4pPr marL="2438430" indent="0">
              <a:buNone/>
              <a:defRPr sz="1600"/>
            </a:lvl4pPr>
            <a:lvl5pPr marL="3251241" indent="0">
              <a:buNone/>
              <a:defRPr sz="1600"/>
            </a:lvl5pPr>
            <a:lvl6pPr marL="4064051" indent="0">
              <a:buNone/>
              <a:defRPr sz="1600"/>
            </a:lvl6pPr>
            <a:lvl7pPr marL="4876861" indent="0">
              <a:buNone/>
              <a:defRPr sz="1600"/>
            </a:lvl7pPr>
            <a:lvl8pPr marL="5689671" indent="0">
              <a:buNone/>
              <a:defRPr sz="1600"/>
            </a:lvl8pPr>
            <a:lvl9pPr marL="6502481" indent="0">
              <a:buNone/>
              <a:defRPr sz="16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9/21/2021</a:t>
            </a:fld>
            <a:endParaRPr lang="en-US"/>
          </a:p>
        </p:txBody>
      </p:sp>
      <p:sp>
        <p:nvSpPr>
          <p:cNvPr id="9" name="Footer Placeholder 8"/>
          <p:cNvSpPr>
            <a:spLocks noGrp="1"/>
          </p:cNvSpPr>
          <p:nvPr>
            <p:ph type="ftr" sz="quarter" idx="11"/>
          </p:nvPr>
        </p:nvSpPr>
        <p:spPr>
          <a:xfrm>
            <a:off x="6998203" y="12712701"/>
            <a:ext cx="11823034" cy="730250"/>
          </a:xfrm>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405710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theme" Target="../theme/theme2.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1517904"/>
            <a:ext cx="6887180"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505838" y="2247675"/>
            <a:ext cx="5894964" cy="9202366"/>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7738536" y="1728216"/>
            <a:ext cx="14630400" cy="1024128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24930" y="12712701"/>
            <a:ext cx="5486400" cy="730250"/>
          </a:xfrm>
          <a:prstGeom prst="rect">
            <a:avLst/>
          </a:prstGeom>
        </p:spPr>
        <p:txBody>
          <a:bodyPr vert="horz" lIns="91440" tIns="45720" rIns="91440" bIns="45720" rtlCol="0" anchor="ctr"/>
          <a:lstStyle>
            <a:lvl1pPr algn="l">
              <a:defRPr sz="1956">
                <a:solidFill>
                  <a:schemeClr val="tx1">
                    <a:lumMod val="50000"/>
                    <a:lumOff val="50000"/>
                  </a:schemeClr>
                </a:solidFill>
              </a:defRPr>
            </a:lvl1pPr>
          </a:lstStyle>
          <a:p>
            <a:fld id="{5586B75A-687E-405C-8A0B-8D00578BA2C3}" type="datetimeFigureOut">
              <a:rPr lang="en-US" dirty="0"/>
              <a:pPr/>
              <a:t>9/21/2021</a:t>
            </a:fld>
            <a:endParaRPr lang="en-US"/>
          </a:p>
        </p:txBody>
      </p:sp>
      <p:sp>
        <p:nvSpPr>
          <p:cNvPr id="5" name="Footer Placeholder 4"/>
          <p:cNvSpPr>
            <a:spLocks noGrp="1"/>
          </p:cNvSpPr>
          <p:nvPr>
            <p:ph type="ftr" sz="quarter" idx="3"/>
          </p:nvPr>
        </p:nvSpPr>
        <p:spPr>
          <a:xfrm>
            <a:off x="7738537" y="12712701"/>
            <a:ext cx="11823034" cy="730250"/>
          </a:xfrm>
          <a:prstGeom prst="rect">
            <a:avLst/>
          </a:prstGeom>
        </p:spPr>
        <p:txBody>
          <a:bodyPr vert="horz" lIns="91440" tIns="45720" rIns="91440" bIns="45720" rtlCol="0" anchor="ctr"/>
          <a:lstStyle>
            <a:lvl1pPr algn="l">
              <a:defRPr sz="1956">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21268271" y="12712701"/>
            <a:ext cx="3061854" cy="730250"/>
          </a:xfrm>
          <a:prstGeom prst="rect">
            <a:avLst/>
          </a:prstGeom>
        </p:spPr>
        <p:txBody>
          <a:bodyPr vert="horz" lIns="91440" tIns="45720" rIns="91440" bIns="45720" rtlCol="0" anchor="ctr"/>
          <a:lstStyle>
            <a:lvl1pPr algn="r">
              <a:defRPr sz="2133" b="1">
                <a:solidFill>
                  <a:schemeClr val="accent1"/>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496054967"/>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92144" y="975753"/>
            <a:ext cx="21945600" cy="1044827"/>
          </a:xfrm>
          <a:prstGeom prst="rect">
            <a:avLst/>
          </a:prstGeom>
        </p:spPr>
        <p:txBody>
          <a:bodyPr vert="horz" lIns="91440" tIns="45720" rIns="91440" bIns="45720" rtlCol="0" anchor="t">
            <a:noAutofit/>
          </a:body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6" name="Slide Number Placeholder 5"/>
          <p:cNvSpPr>
            <a:spLocks noGrp="1"/>
          </p:cNvSpPr>
          <p:nvPr>
            <p:ph type="sldNum" sz="quarter" idx="4"/>
          </p:nvPr>
        </p:nvSpPr>
        <p:spPr>
          <a:xfrm>
            <a:off x="1598613" y="12265483"/>
            <a:ext cx="1246779" cy="732365"/>
          </a:xfrm>
          <a:prstGeom prst="rect">
            <a:avLst/>
          </a:prstGeom>
        </p:spPr>
        <p:txBody>
          <a:bodyPr vert="horz" lIns="91440" tIns="45720" rIns="91440" bIns="45720" rtlCol="0" anchor="ctr"/>
          <a:lstStyle>
            <a:lvl1pPr algn="l">
              <a:defRPr lang="en-US" sz="2133" b="0" i="0" kern="1200" smtClean="0">
                <a:solidFill>
                  <a:srgbClr val="000000"/>
                </a:solidFill>
                <a:latin typeface="Times New Roman" panose="02020603050405020304" pitchFamily="18" charset="0"/>
                <a:ea typeface="+mn-ea"/>
                <a:cs typeface="Times New Roman" panose="02020603050405020304" pitchFamily="18" charset="0"/>
              </a:defRPr>
            </a:lvl1pPr>
          </a:lstStyle>
          <a:p>
            <a:fld id="{BA8CF1B3-96A0-D24B-B5C9-B5B93FF4523E}" type="slidenum">
              <a:rPr lang="uk-UA" smtClean="0"/>
              <a:pPr/>
              <a:t>‹#›</a:t>
            </a:fld>
            <a:endParaRPr lang="uk-UA"/>
          </a:p>
        </p:txBody>
      </p:sp>
      <p:sp>
        <p:nvSpPr>
          <p:cNvPr id="7" name="Text Placeholder 2">
            <a:extLst>
              <a:ext uri="{FF2B5EF4-FFF2-40B4-BE49-F238E27FC236}">
                <a16:creationId xmlns:a16="http://schemas.microsoft.com/office/drawing/2014/main" id="{06CEB089-E730-C64A-A490-6055B6A2F061}"/>
              </a:ext>
            </a:extLst>
          </p:cNvPr>
          <p:cNvSpPr>
            <a:spLocks noGrp="1"/>
          </p:cNvSpPr>
          <p:nvPr>
            <p:ph type="body" idx="1"/>
          </p:nvPr>
        </p:nvSpPr>
        <p:spPr>
          <a:xfrm>
            <a:off x="1592144" y="3124200"/>
            <a:ext cx="21945600" cy="7924800"/>
          </a:xfrm>
          <a:prstGeom prst="rect">
            <a:avLst/>
          </a:prstGeom>
        </p:spPr>
        <p:txBody>
          <a:bodyPr vert="horz" lIns="0" tIns="0" rIns="0" bIns="0" rtlCol="0">
            <a:normAutofit/>
          </a:body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a:p>
            <a:pPr marL="0" lvl="0" indent="-285743" algn="l" defTabSz="457189" rtl="0" eaLnBrk="1" latinLnBrk="0" hangingPunct="1">
              <a:spcBef>
                <a:spcPct val="20000"/>
              </a:spcBef>
              <a:buFont typeface="Arial"/>
              <a:buChar char="–"/>
            </a:pPr>
            <a:r>
              <a:rPr lang="tr-TR"/>
              <a:t>Second </a:t>
            </a:r>
            <a:r>
              <a:rPr lang="tr-TR" err="1"/>
              <a:t>level</a:t>
            </a:r>
            <a:endParaRPr lang="tr-TR"/>
          </a:p>
          <a:p>
            <a:pPr marL="685783" lvl="1" indent="-171446" algn="l" defTabSz="457189" rtl="0" eaLnBrk="1" latinLnBrk="0" hangingPunct="1">
              <a:spcBef>
                <a:spcPct val="20000"/>
              </a:spcBef>
              <a:buFont typeface="Arial"/>
              <a:buChar char="•"/>
            </a:pPr>
            <a:r>
              <a:rPr lang="tr-TR"/>
              <a:t>Third </a:t>
            </a:r>
            <a:r>
              <a:rPr lang="tr-TR" err="1"/>
              <a:t>level</a:t>
            </a:r>
            <a:endParaRPr lang="en-US"/>
          </a:p>
        </p:txBody>
      </p:sp>
    </p:spTree>
    <p:extLst>
      <p:ext uri="{BB962C8B-B14F-4D97-AF65-F5344CB8AC3E}">
        <p14:creationId xmlns:p14="http://schemas.microsoft.com/office/powerpoint/2010/main" val="820024555"/>
      </p:ext>
    </p:extLst>
  </p:cSld>
  <p:clrMap bg1="lt1" tx1="dk1" bg2="lt2" tx2="dk2" accent1="accent1" accent2="accent2" accent3="accent3" accent4="accent4" accent5="accent5" accent6="accent6" hlink="hlink" folHlink="folHlink"/>
  <p:sldLayoutIdLst>
    <p:sldLayoutId id="2147483752" r:id="rId1"/>
    <p:sldLayoutId id="2147483765" r:id="rId2"/>
    <p:sldLayoutId id="2147483762" r:id="rId3"/>
    <p:sldLayoutId id="2147483763" r:id="rId4"/>
    <p:sldLayoutId id="2147483751" r:id="rId5"/>
    <p:sldLayoutId id="2147483755" r:id="rId6"/>
    <p:sldLayoutId id="2147483760" r:id="rId7"/>
    <p:sldLayoutId id="2147483753" r:id="rId8"/>
    <p:sldLayoutId id="2147483754" r:id="rId9"/>
    <p:sldLayoutId id="2147483759" r:id="rId10"/>
    <p:sldLayoutId id="2147483756" r:id="rId11"/>
    <p:sldLayoutId id="2147483757" r:id="rId12"/>
    <p:sldLayoutId id="2147483758" r:id="rId13"/>
    <p:sldLayoutId id="2147483761" r:id="rId14"/>
    <p:sldLayoutId id="2147483764" r:id="rId15"/>
    <p:sldLayoutId id="2147483766" r:id="rId16"/>
    <p:sldLayoutId id="2147483767" r:id="rId17"/>
    <p:sldLayoutId id="2147483768" r:id="rId18"/>
    <p:sldLayoutId id="2147483769" r:id="rId19"/>
    <p:sldLayoutId id="2147483770" r:id="rId20"/>
    <p:sldLayoutId id="2147483771" r:id="rId21"/>
    <p:sldLayoutId id="2147483772" r:id="rId22"/>
    <p:sldLayoutId id="2147483773" r:id="rId23"/>
  </p:sldLayoutIdLst>
  <p:hf hdr="0"/>
  <p:txStyles>
    <p:titleStyle>
      <a:lvl1pPr algn="l" defTabSz="1219184" rtl="0" eaLnBrk="1" latinLnBrk="0" hangingPunct="1">
        <a:spcBef>
          <a:spcPct val="0"/>
        </a:spcBef>
        <a:buNone/>
        <a:defRPr lang="en-US" sz="6800" b="0" i="0" kern="1200" dirty="0">
          <a:solidFill>
            <a:srgbClr val="576F7F"/>
          </a:solidFill>
          <a:latin typeface="Times New Roman" panose="02020603050405020304" pitchFamily="18" charset="0"/>
          <a:ea typeface="+mj-ea"/>
          <a:cs typeface="Times New Roman" panose="02020603050405020304" pitchFamily="18" charset="0"/>
        </a:defRPr>
      </a:lvl1pPr>
    </p:titleStyle>
    <p:bodyStyle>
      <a:lvl1pPr marL="0" indent="0" algn="l" defTabSz="1219184" rtl="0" eaLnBrk="1" latinLnBrk="0" hangingPunct="1">
        <a:lnSpc>
          <a:spcPct val="100000"/>
        </a:lnSpc>
        <a:spcBef>
          <a:spcPts val="0"/>
        </a:spcBef>
        <a:buFontTx/>
        <a:buNone/>
        <a:tabLst/>
        <a:defRPr lang="tr-TR" sz="4800" b="0" i="0" kern="1200" dirty="0" smtClean="0">
          <a:solidFill>
            <a:srgbClr val="576F7F"/>
          </a:solidFill>
          <a:latin typeface="Times New Roman" panose="02020603050405020304" pitchFamily="18" charset="0"/>
          <a:ea typeface="+mn-ea"/>
          <a:cs typeface="Times New Roman" panose="02020603050405020304" pitchFamily="18" charset="0"/>
        </a:defRPr>
      </a:lvl1pPr>
      <a:lvl2pPr marL="1981175" indent="-910157" algn="l" defTabSz="1219184" rtl="0" eaLnBrk="1" latinLnBrk="0" hangingPunct="1">
        <a:lnSpc>
          <a:spcPct val="100000"/>
        </a:lnSpc>
        <a:spcBef>
          <a:spcPts val="0"/>
        </a:spcBef>
        <a:buFont typeface="Arial"/>
        <a:buChar char="–"/>
        <a:tabLst/>
        <a:defRPr lang="tr-TR" sz="2667" b="0" i="0" kern="1200" dirty="0" smtClean="0">
          <a:solidFill>
            <a:srgbClr val="576F7F"/>
          </a:solidFill>
          <a:latin typeface="Arial"/>
          <a:ea typeface="+mn-ea"/>
          <a:cs typeface="Arial"/>
        </a:defRPr>
      </a:lvl2pPr>
      <a:lvl3pPr marL="3047962" indent="-609593" algn="l" defTabSz="1219184"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146" indent="-609593" algn="l" defTabSz="1219184" rtl="0" eaLnBrk="1" latinLnBrk="0" hangingPunct="1">
        <a:spcBef>
          <a:spcPct val="20000"/>
        </a:spcBef>
        <a:buFont typeface="Arial"/>
        <a:buChar char="–"/>
        <a:defRPr sz="5333" kern="1200">
          <a:solidFill>
            <a:schemeClr val="tx1"/>
          </a:solidFill>
          <a:latin typeface="+mn-lt"/>
          <a:ea typeface="+mn-ea"/>
          <a:cs typeface="+mn-cs"/>
        </a:defRPr>
      </a:lvl4pPr>
      <a:lvl5pPr marL="5486332" indent="-609593" algn="l" defTabSz="1219184" rtl="0" eaLnBrk="1" latinLnBrk="0" hangingPunct="1">
        <a:spcBef>
          <a:spcPct val="20000"/>
        </a:spcBef>
        <a:buFont typeface="Arial"/>
        <a:buChar char="»"/>
        <a:defRPr sz="5333" kern="1200">
          <a:solidFill>
            <a:schemeClr val="tx1"/>
          </a:solidFill>
          <a:latin typeface="+mn-lt"/>
          <a:ea typeface="+mn-ea"/>
          <a:cs typeface="+mn-cs"/>
        </a:defRPr>
      </a:lvl5pPr>
      <a:lvl6pPr marL="6705516" indent="-609593" algn="l" defTabSz="1219184" rtl="0" eaLnBrk="1" latinLnBrk="0" hangingPunct="1">
        <a:spcBef>
          <a:spcPct val="20000"/>
        </a:spcBef>
        <a:buFont typeface="Arial"/>
        <a:buChar char="•"/>
        <a:defRPr sz="5333" kern="1200">
          <a:solidFill>
            <a:schemeClr val="tx1"/>
          </a:solidFill>
          <a:latin typeface="+mn-lt"/>
          <a:ea typeface="+mn-ea"/>
          <a:cs typeface="+mn-cs"/>
        </a:defRPr>
      </a:lvl6pPr>
      <a:lvl7pPr marL="7924701" indent="-609593" algn="l" defTabSz="1219184" rtl="0" eaLnBrk="1" latinLnBrk="0" hangingPunct="1">
        <a:spcBef>
          <a:spcPct val="20000"/>
        </a:spcBef>
        <a:buFont typeface="Arial"/>
        <a:buChar char="•"/>
        <a:defRPr sz="5333" kern="1200">
          <a:solidFill>
            <a:schemeClr val="tx1"/>
          </a:solidFill>
          <a:latin typeface="+mn-lt"/>
          <a:ea typeface="+mn-ea"/>
          <a:cs typeface="+mn-cs"/>
        </a:defRPr>
      </a:lvl7pPr>
      <a:lvl8pPr marL="9143885" indent="-609593" algn="l" defTabSz="1219184" rtl="0" eaLnBrk="1" latinLnBrk="0" hangingPunct="1">
        <a:spcBef>
          <a:spcPct val="20000"/>
        </a:spcBef>
        <a:buFont typeface="Arial"/>
        <a:buChar char="•"/>
        <a:defRPr sz="5333" kern="1200">
          <a:solidFill>
            <a:schemeClr val="tx1"/>
          </a:solidFill>
          <a:latin typeface="+mn-lt"/>
          <a:ea typeface="+mn-ea"/>
          <a:cs typeface="+mn-cs"/>
        </a:defRPr>
      </a:lvl8pPr>
      <a:lvl9pPr marL="10363071" indent="-609593" algn="l" defTabSz="1219184" rtl="0" eaLnBrk="1" latinLnBrk="0" hangingPunct="1">
        <a:spcBef>
          <a:spcPct val="20000"/>
        </a:spcBef>
        <a:buFont typeface="Arial"/>
        <a:buChar char="•"/>
        <a:defRPr sz="5333" kern="1200">
          <a:solidFill>
            <a:schemeClr val="tx1"/>
          </a:solidFill>
          <a:latin typeface="+mn-lt"/>
          <a:ea typeface="+mn-ea"/>
          <a:cs typeface="+mn-cs"/>
        </a:defRPr>
      </a:lvl9pPr>
    </p:bodyStyle>
    <p:otherStyle>
      <a:defPPr>
        <a:defRPr lang="en-US"/>
      </a:defPPr>
      <a:lvl1pPr marL="0" algn="l" defTabSz="1219184" rtl="0" eaLnBrk="1" latinLnBrk="0" hangingPunct="1">
        <a:defRPr sz="4800" kern="1200">
          <a:solidFill>
            <a:schemeClr val="tx1"/>
          </a:solidFill>
          <a:latin typeface="+mn-lt"/>
          <a:ea typeface="+mn-ea"/>
          <a:cs typeface="+mn-cs"/>
        </a:defRPr>
      </a:lvl1pPr>
      <a:lvl2pPr marL="1219184" algn="l" defTabSz="1219184" rtl="0" eaLnBrk="1" latinLnBrk="0" hangingPunct="1">
        <a:defRPr sz="4800" kern="1200">
          <a:solidFill>
            <a:schemeClr val="tx1"/>
          </a:solidFill>
          <a:latin typeface="+mn-lt"/>
          <a:ea typeface="+mn-ea"/>
          <a:cs typeface="+mn-cs"/>
        </a:defRPr>
      </a:lvl2pPr>
      <a:lvl3pPr marL="2438369" algn="l" defTabSz="1219184" rtl="0" eaLnBrk="1" latinLnBrk="0" hangingPunct="1">
        <a:defRPr sz="4800" kern="1200">
          <a:solidFill>
            <a:schemeClr val="tx1"/>
          </a:solidFill>
          <a:latin typeface="+mn-lt"/>
          <a:ea typeface="+mn-ea"/>
          <a:cs typeface="+mn-cs"/>
        </a:defRPr>
      </a:lvl3pPr>
      <a:lvl4pPr marL="3657554" algn="l" defTabSz="1219184" rtl="0" eaLnBrk="1" latinLnBrk="0" hangingPunct="1">
        <a:defRPr sz="4800" kern="1200">
          <a:solidFill>
            <a:schemeClr val="tx1"/>
          </a:solidFill>
          <a:latin typeface="+mn-lt"/>
          <a:ea typeface="+mn-ea"/>
          <a:cs typeface="+mn-cs"/>
        </a:defRPr>
      </a:lvl4pPr>
      <a:lvl5pPr marL="4876739" algn="l" defTabSz="1219184" rtl="0" eaLnBrk="1" latinLnBrk="0" hangingPunct="1">
        <a:defRPr sz="4800" kern="1200">
          <a:solidFill>
            <a:schemeClr val="tx1"/>
          </a:solidFill>
          <a:latin typeface="+mn-lt"/>
          <a:ea typeface="+mn-ea"/>
          <a:cs typeface="+mn-cs"/>
        </a:defRPr>
      </a:lvl5pPr>
      <a:lvl6pPr marL="6095924" algn="l" defTabSz="1219184" rtl="0" eaLnBrk="1" latinLnBrk="0" hangingPunct="1">
        <a:defRPr sz="4800" kern="1200">
          <a:solidFill>
            <a:schemeClr val="tx1"/>
          </a:solidFill>
          <a:latin typeface="+mn-lt"/>
          <a:ea typeface="+mn-ea"/>
          <a:cs typeface="+mn-cs"/>
        </a:defRPr>
      </a:lvl6pPr>
      <a:lvl7pPr marL="7315108" algn="l" defTabSz="1219184" rtl="0" eaLnBrk="1" latinLnBrk="0" hangingPunct="1">
        <a:defRPr sz="4800" kern="1200">
          <a:solidFill>
            <a:schemeClr val="tx1"/>
          </a:solidFill>
          <a:latin typeface="+mn-lt"/>
          <a:ea typeface="+mn-ea"/>
          <a:cs typeface="+mn-cs"/>
        </a:defRPr>
      </a:lvl7pPr>
      <a:lvl8pPr marL="8534294" algn="l" defTabSz="1219184" rtl="0" eaLnBrk="1" latinLnBrk="0" hangingPunct="1">
        <a:defRPr sz="4800" kern="1200">
          <a:solidFill>
            <a:schemeClr val="tx1"/>
          </a:solidFill>
          <a:latin typeface="+mn-lt"/>
          <a:ea typeface="+mn-ea"/>
          <a:cs typeface="+mn-cs"/>
        </a:defRPr>
      </a:lvl8pPr>
      <a:lvl9pPr marL="9753479" algn="l" defTabSz="1219184"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0.png"/><Relationship Id="rId4" Type="http://schemas.openxmlformats.org/officeDocument/2006/relationships/image" Target="../media/image17.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23.sv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25.sv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7.sv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9.svg"/></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35.svg"/></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3.xml"/><Relationship Id="rId1" Type="http://schemas.openxmlformats.org/officeDocument/2006/relationships/slideLayout" Target="../slideLayouts/slideLayout15.xml"/><Relationship Id="rId5" Type="http://schemas.openxmlformats.org/officeDocument/2006/relationships/hyperlink" Target="https://creativecommons.org/licenses/by-nc-sa/3.0/" TargetMode="External"/><Relationship Id="rId4" Type="http://schemas.openxmlformats.org/officeDocument/2006/relationships/hyperlink" Target="https://2012books.lardbucket.org/books/an-introduction-to-organizational-communication/s11-03-the-downside-to-teams.htm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35.svg"/></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8.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49.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8.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9.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7.sv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3.xml"/><Relationship Id="rId1" Type="http://schemas.openxmlformats.org/officeDocument/2006/relationships/slideLayout" Target="../slideLayouts/slideLayout15.xml"/><Relationship Id="rId5" Type="http://schemas.openxmlformats.org/officeDocument/2006/relationships/hyperlink" Target="https://creativecommons.org/licenses/by-nd/3.0/" TargetMode="External"/><Relationship Id="rId4" Type="http://schemas.openxmlformats.org/officeDocument/2006/relationships/hyperlink" Target="http://sgba-resource.ca/en/process/module-6-issues/"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8.xml"/><Relationship Id="rId1" Type="http://schemas.openxmlformats.org/officeDocument/2006/relationships/slideLayout" Target="../slideLayouts/slideLayout1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hyperlink" Target="https://twitter.com/rel_appalachia?lang=en" TargetMode="External"/><Relationship Id="rId2" Type="http://schemas.openxmlformats.org/officeDocument/2006/relationships/notesSlide" Target="../notesSlides/notesSlide81.xml"/><Relationship Id="rId1" Type="http://schemas.openxmlformats.org/officeDocument/2006/relationships/slideLayout" Target="../slideLayouts/slideLayout15.xml"/><Relationship Id="rId6" Type="http://schemas.openxmlformats.org/officeDocument/2006/relationships/image" Target="../media/image52.png"/><Relationship Id="rId5" Type="http://schemas.openxmlformats.org/officeDocument/2006/relationships/hyperlink" Target="https://ies.gov/ncee/edlabs/regions/appalachia" TargetMode="External"/><Relationship Id="rId4" Type="http://schemas.openxmlformats.org/officeDocument/2006/relationships/hyperlink" Target="mailto:RELAppalachia@sri.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EC68489-1CFC-4D53-8935-F7147879F78E}"/>
              </a:ext>
            </a:extLst>
          </p:cNvPr>
          <p:cNvSpPr>
            <a:spLocks noGrp="1"/>
          </p:cNvSpPr>
          <p:nvPr>
            <p:ph type="title"/>
          </p:nvPr>
        </p:nvSpPr>
        <p:spPr/>
        <p:txBody>
          <a:bodyPr/>
          <a:lstStyle/>
          <a:p>
            <a:r>
              <a:rPr lang="en-US"/>
              <a:t>Contractual Information</a:t>
            </a:r>
          </a:p>
        </p:txBody>
      </p:sp>
      <p:sp>
        <p:nvSpPr>
          <p:cNvPr id="3" name="Content Placeholder 2">
            <a:extLst>
              <a:ext uri="{FF2B5EF4-FFF2-40B4-BE49-F238E27FC236}">
                <a16:creationId xmlns:a16="http://schemas.microsoft.com/office/drawing/2014/main" id="{09A8FAC3-3B2C-465A-9867-586CFB97848C}"/>
              </a:ext>
            </a:extLst>
          </p:cNvPr>
          <p:cNvSpPr>
            <a:spLocks noGrp="1"/>
          </p:cNvSpPr>
          <p:nvPr>
            <p:ph idx="1"/>
          </p:nvPr>
        </p:nvSpPr>
        <p:spPr/>
        <p:txBody>
          <a:bodyPr/>
          <a:lstStyle/>
          <a:p>
            <a:pPr marL="0" indent="0" algn="l" rtl="0" fontAlgn="base">
              <a:buNone/>
            </a:pPr>
            <a:r>
              <a:rPr lang="en-US" sz="3600" b="0" i="0" u="none" strike="noStrike" dirty="0">
                <a:solidFill>
                  <a:srgbClr val="595959"/>
                </a:solidFill>
                <a:effectLst/>
              </a:rPr>
              <a:t>This presentation was prepared for the Institute of Education Sciences (IES) under Contract ED-IES-17-C-0004 by the Regional Educational Laboratory (REL) Appalachia administered by SRI International. The content of the presentation does not necessarily reflect the views or policies of IES or the U.S. Department of Education nor does mention of trade names, commercial products, or organizations imply endorsement by the U.S. Government. </a:t>
            </a:r>
            <a:r>
              <a:rPr lang="en-US" sz="3600" b="0" i="0" dirty="0">
                <a:solidFill>
                  <a:srgbClr val="000000"/>
                </a:solidFill>
                <a:effectLst/>
              </a:rPr>
              <a:t>​</a:t>
            </a:r>
          </a:p>
          <a:p>
            <a:pPr marL="0" indent="0" algn="l" rtl="0" fontAlgn="base">
              <a:buNone/>
            </a:pPr>
            <a:r>
              <a:rPr lang="en-US" sz="3600" b="0" i="0" u="none" strike="noStrike" dirty="0">
                <a:solidFill>
                  <a:srgbClr val="595959"/>
                </a:solidFill>
                <a:effectLst/>
              </a:rPr>
              <a:t>The original version of the presentation can be found on the REL Appalachia website here: </a:t>
            </a:r>
            <a:r>
              <a:rPr lang="en-US" sz="3600" b="0" i="0" u="none" strike="noStrike" dirty="0">
                <a:solidFill>
                  <a:srgbClr val="0070C0"/>
                </a:solidFill>
                <a:effectLst/>
              </a:rPr>
              <a:t>https://ies.ed.gov/ncee/edLabs/regions/appalachia/events/materials/08-03-21_simulated-school-culture-slide-deck-for-trainer-use_acc.pdf</a:t>
            </a:r>
          </a:p>
          <a:p>
            <a:pPr marL="0" indent="0" algn="l" rtl="0" fontAlgn="base">
              <a:buNone/>
            </a:pPr>
            <a:r>
              <a:rPr lang="en-US" sz="3600" b="0" i="0" u="none" strike="noStrike">
                <a:solidFill>
                  <a:srgbClr val="595959"/>
                </a:solidFill>
                <a:effectLst/>
              </a:rPr>
              <a:t>If </a:t>
            </a:r>
            <a:r>
              <a:rPr lang="en-US" sz="3600" b="0" i="0" u="none" strike="noStrike" dirty="0">
                <a:solidFill>
                  <a:srgbClr val="595959"/>
                </a:solidFill>
                <a:effectLst/>
              </a:rPr>
              <a:t>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that: Amendments to the original slides have been made as necessary in order to specifically address the purpose of this presentation.</a:t>
            </a:r>
            <a:endParaRPr lang="en-US" sz="3600" b="0" i="0" dirty="0">
              <a:solidFill>
                <a:srgbClr val="000000"/>
              </a:solidFill>
              <a:effectLst/>
            </a:endParaRPr>
          </a:p>
        </p:txBody>
      </p:sp>
    </p:spTree>
    <p:extLst>
      <p:ext uri="{BB962C8B-B14F-4D97-AF65-F5344CB8AC3E}">
        <p14:creationId xmlns:p14="http://schemas.microsoft.com/office/powerpoint/2010/main" val="2888750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F6E4A1-9592-CF43-82FE-522A2DE87B8D}"/>
              </a:ext>
            </a:extLst>
          </p:cNvPr>
          <p:cNvSpPr>
            <a:spLocks noGrp="1"/>
          </p:cNvSpPr>
          <p:nvPr>
            <p:ph type="sldNum" sz="quarter" idx="12"/>
          </p:nvPr>
        </p:nvSpPr>
        <p:spPr/>
        <p:txBody>
          <a:bodyPr/>
          <a:lstStyle/>
          <a:p>
            <a:r>
              <a:rPr lang="en-US" sz="2400"/>
              <a:t>9</a:t>
            </a:r>
          </a:p>
        </p:txBody>
      </p:sp>
      <p:sp>
        <p:nvSpPr>
          <p:cNvPr id="4" name="Title 3">
            <a:extLst>
              <a:ext uri="{FF2B5EF4-FFF2-40B4-BE49-F238E27FC236}">
                <a16:creationId xmlns:a16="http://schemas.microsoft.com/office/drawing/2014/main" id="{EF942F27-66E3-4C34-9E2D-A5C99C5760E7}"/>
              </a:ext>
            </a:extLst>
          </p:cNvPr>
          <p:cNvSpPr>
            <a:spLocks noGrp="1"/>
          </p:cNvSpPr>
          <p:nvPr>
            <p:ph type="ctrTitle"/>
          </p:nvPr>
        </p:nvSpPr>
        <p:spPr/>
        <p:txBody>
          <a:bodyPr/>
          <a:lstStyle/>
          <a:p>
            <a:pPr rtl="0" eaLnBrk="1" latinLnBrk="0" hangingPunct="1"/>
            <a:r>
              <a:rPr lang="en-US" sz="6600" kern="1200">
                <a:effectLst/>
                <a:latin typeface="Corbel" panose="020B0503020204020204" pitchFamily="34" charset="0"/>
                <a:ea typeface="+mn-ea"/>
                <a:cs typeface="+mn-cs"/>
              </a:rPr>
              <a:t>The importance of positive school culture</a:t>
            </a:r>
            <a:endParaRPr lang="en-US">
              <a:effectLst/>
            </a:endParaRPr>
          </a:p>
        </p:txBody>
      </p:sp>
      <p:grpSp>
        <p:nvGrpSpPr>
          <p:cNvPr id="5" name="Group 4" descr="Benefits.">
            <a:extLst>
              <a:ext uri="{FF2B5EF4-FFF2-40B4-BE49-F238E27FC236}">
                <a16:creationId xmlns:a16="http://schemas.microsoft.com/office/drawing/2014/main" id="{884931CD-D0C0-4928-A9C0-DE43301FE61D}"/>
              </a:ext>
            </a:extLst>
          </p:cNvPr>
          <p:cNvGrpSpPr/>
          <p:nvPr/>
        </p:nvGrpSpPr>
        <p:grpSpPr>
          <a:xfrm>
            <a:off x="0" y="2624590"/>
            <a:ext cx="8890001" cy="8890001"/>
            <a:chOff x="0" y="2624590"/>
            <a:chExt cx="8890001" cy="8890001"/>
          </a:xfrm>
        </p:grpSpPr>
        <p:pic>
          <p:nvPicPr>
            <p:cNvPr id="9" name="Graphic 8" descr="&quot; &quot;">
              <a:extLst>
                <a:ext uri="{FF2B5EF4-FFF2-40B4-BE49-F238E27FC236}">
                  <a16:creationId xmlns:a16="http://schemas.microsoft.com/office/drawing/2014/main" id="{828641BA-BC72-3C41-AF98-AAFCF4E012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0" y="2624590"/>
              <a:ext cx="8890001" cy="8890001"/>
            </a:xfrm>
            <a:prstGeom prst="rect">
              <a:avLst/>
            </a:prstGeom>
          </p:spPr>
        </p:pic>
        <p:pic>
          <p:nvPicPr>
            <p:cNvPr id="15" name="Picture 14" descr="&quot; &quot;">
              <a:extLst>
                <a:ext uri="{FF2B5EF4-FFF2-40B4-BE49-F238E27FC236}">
                  <a16:creationId xmlns:a16="http://schemas.microsoft.com/office/drawing/2014/main" id="{4C53B558-9092-4543-A2E4-BEB7EC56F32E}"/>
                </a:ext>
              </a:extLst>
            </p:cNvPr>
            <p:cNvPicPr/>
            <p:nvPr/>
          </p:nvPicPr>
          <p:blipFill rotWithShape="1">
            <a:blip r:embed="rId5" cstate="print">
              <a:extLst>
                <a:ext uri="{28A0092B-C50C-407E-A947-70E740481C1C}">
                  <a14:useLocalDpi xmlns:a14="http://schemas.microsoft.com/office/drawing/2010/main"/>
                </a:ext>
              </a:extLst>
            </a:blip>
            <a:srcRect/>
            <a:stretch/>
          </p:blipFill>
          <p:spPr bwMode="auto">
            <a:xfrm>
              <a:off x="3231156" y="4750096"/>
              <a:ext cx="2425207" cy="2541407"/>
            </a:xfrm>
            <a:prstGeom prst="rect">
              <a:avLst/>
            </a:prstGeom>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00E5EB44-8D81-1C4C-BE1F-B4C91485DA8D}"/>
                </a:ext>
              </a:extLst>
            </p:cNvPr>
            <p:cNvSpPr txBox="1"/>
            <p:nvPr/>
          </p:nvSpPr>
          <p:spPr>
            <a:xfrm>
              <a:off x="1293541" y="7278810"/>
              <a:ext cx="6300439" cy="833371"/>
            </a:xfrm>
            <a:prstGeom prst="rect">
              <a:avLst/>
            </a:prstGeom>
            <a:noFill/>
          </p:spPr>
          <p:txBody>
            <a:bodyPr wrap="square" rtlCol="0">
              <a:spAutoFit/>
            </a:bodyPr>
            <a:lstStyle/>
            <a:p>
              <a:pPr algn="ctr"/>
              <a:r>
                <a:rPr lang="en-US">
                  <a:cs typeface="Times New Roman" panose="02020603050405020304" pitchFamily="18" charset="0"/>
                </a:rPr>
                <a:t>Benefits</a:t>
              </a:r>
            </a:p>
          </p:txBody>
        </p:sp>
      </p:grpSp>
      <p:sp>
        <p:nvSpPr>
          <p:cNvPr id="14" name="TextBox 13">
            <a:extLst>
              <a:ext uri="{FF2B5EF4-FFF2-40B4-BE49-F238E27FC236}">
                <a16:creationId xmlns:a16="http://schemas.microsoft.com/office/drawing/2014/main" id="{40CC28C5-7805-C841-A387-1409FB22B7AD}"/>
              </a:ext>
            </a:extLst>
          </p:cNvPr>
          <p:cNvSpPr txBox="1"/>
          <p:nvPr/>
        </p:nvSpPr>
        <p:spPr>
          <a:xfrm>
            <a:off x="9430110" y="2982631"/>
            <a:ext cx="13128713" cy="8617744"/>
          </a:xfrm>
          <a:prstGeom prst="rect">
            <a:avLst/>
          </a:prstGeom>
          <a:noFill/>
        </p:spPr>
        <p:txBody>
          <a:bodyPr wrap="square" rtlCol="0">
            <a:spAutoFit/>
          </a:bodyPr>
          <a:lstStyle/>
          <a:p>
            <a:r>
              <a:rPr lang="en-US">
                <a:solidFill>
                  <a:srgbClr val="576F7F"/>
                </a:solidFill>
                <a:cs typeface="Times New Roman" panose="02020603050405020304" pitchFamily="18" charset="0"/>
              </a:rPr>
              <a:t>For </a:t>
            </a:r>
            <a:r>
              <a:rPr lang="en-US" b="1">
                <a:solidFill>
                  <a:srgbClr val="576F7F"/>
                </a:solidFill>
                <a:cs typeface="Times New Roman" panose="02020603050405020304" pitchFamily="18" charset="0"/>
              </a:rPr>
              <a:t>students</a:t>
            </a:r>
            <a:r>
              <a:rPr lang="en-US">
                <a:solidFill>
                  <a:srgbClr val="576F7F"/>
                </a:solidFill>
                <a:cs typeface="Times New Roman" panose="02020603050405020304" pitchFamily="18" charset="0"/>
              </a:rPr>
              <a:t>, positive school culture is associated with increased:</a:t>
            </a:r>
          </a:p>
          <a:p>
            <a:pPr marL="990600" indent="-523875">
              <a:buClr>
                <a:schemeClr val="tx2"/>
              </a:buClr>
              <a:buFont typeface="Arial" panose="020B0604020202020204" pitchFamily="34" charset="0"/>
              <a:buChar char="•"/>
            </a:pPr>
            <a:r>
              <a:rPr lang="en-US" sz="4400">
                <a:solidFill>
                  <a:srgbClr val="576F7F"/>
                </a:solidFill>
                <a:cs typeface="Times New Roman" panose="02020603050405020304" pitchFamily="18" charset="0"/>
              </a:rPr>
              <a:t>Achievement,</a:t>
            </a:r>
          </a:p>
          <a:p>
            <a:pPr marL="990600" indent="-523875">
              <a:buClr>
                <a:schemeClr val="tx2"/>
              </a:buClr>
              <a:buFont typeface="Arial" panose="020B0604020202020204" pitchFamily="34" charset="0"/>
              <a:buChar char="•"/>
            </a:pPr>
            <a:r>
              <a:rPr lang="en-US" sz="4400">
                <a:solidFill>
                  <a:srgbClr val="576F7F"/>
                </a:solidFill>
                <a:cs typeface="Times New Roman" panose="02020603050405020304" pitchFamily="18" charset="0"/>
              </a:rPr>
              <a:t>Attendance,</a:t>
            </a:r>
          </a:p>
          <a:p>
            <a:pPr marL="990600" indent="-523875">
              <a:buClr>
                <a:schemeClr val="tx2"/>
              </a:buClr>
              <a:buFont typeface="Arial" panose="020B0604020202020204" pitchFamily="34" charset="0"/>
              <a:buChar char="•"/>
            </a:pPr>
            <a:r>
              <a:rPr lang="en-US" sz="4400">
                <a:solidFill>
                  <a:srgbClr val="576F7F"/>
                </a:solidFill>
                <a:cs typeface="Times New Roman" panose="02020603050405020304" pitchFamily="18" charset="0"/>
              </a:rPr>
              <a:t>Engagement and empowerment, and</a:t>
            </a:r>
          </a:p>
          <a:p>
            <a:pPr marL="990600" indent="-523875">
              <a:buClr>
                <a:schemeClr val="tx2"/>
              </a:buClr>
              <a:buFont typeface="Arial" panose="020B0604020202020204" pitchFamily="34" charset="0"/>
              <a:buChar char="•"/>
            </a:pPr>
            <a:r>
              <a:rPr lang="en-US" sz="4400">
                <a:solidFill>
                  <a:srgbClr val="576F7F"/>
                </a:solidFill>
                <a:cs typeface="Times New Roman" panose="02020603050405020304" pitchFamily="18" charset="0"/>
              </a:rPr>
              <a:t>Social-emotional learning.</a:t>
            </a:r>
          </a:p>
          <a:p>
            <a:endParaRPr lang="en-US" sz="5400">
              <a:solidFill>
                <a:srgbClr val="576F7F"/>
              </a:solidFill>
              <a:cs typeface="Times New Roman" panose="02020603050405020304" pitchFamily="18" charset="0"/>
            </a:endParaRPr>
          </a:p>
          <a:p>
            <a:r>
              <a:rPr lang="en-US">
                <a:solidFill>
                  <a:srgbClr val="576F7F"/>
                </a:solidFill>
                <a:cs typeface="Times New Roman" panose="02020603050405020304" pitchFamily="18" charset="0"/>
              </a:rPr>
              <a:t>For </a:t>
            </a:r>
            <a:r>
              <a:rPr lang="en-US" b="1">
                <a:solidFill>
                  <a:srgbClr val="576F7F"/>
                </a:solidFill>
                <a:cs typeface="Times New Roman" panose="02020603050405020304" pitchFamily="18" charset="0"/>
              </a:rPr>
              <a:t>teachers</a:t>
            </a:r>
            <a:r>
              <a:rPr lang="en-US">
                <a:solidFill>
                  <a:srgbClr val="576F7F"/>
                </a:solidFill>
                <a:cs typeface="Times New Roman" panose="02020603050405020304" pitchFamily="18" charset="0"/>
              </a:rPr>
              <a:t>, positive school culture is associated with increased:</a:t>
            </a:r>
          </a:p>
          <a:p>
            <a:pPr marL="977900" indent="-511175">
              <a:buClr>
                <a:schemeClr val="tx2"/>
              </a:buClr>
              <a:buFont typeface="Arial" panose="020B0604020202020204" pitchFamily="34" charset="0"/>
              <a:buChar char="•"/>
            </a:pPr>
            <a:r>
              <a:rPr lang="en-US" sz="4400">
                <a:solidFill>
                  <a:srgbClr val="576F7F"/>
                </a:solidFill>
                <a:cs typeface="Times New Roman" panose="02020603050405020304" pitchFamily="18" charset="0"/>
              </a:rPr>
              <a:t>Job satisfaction,</a:t>
            </a:r>
          </a:p>
          <a:p>
            <a:pPr marL="977900" indent="-511175">
              <a:buClr>
                <a:schemeClr val="tx2"/>
              </a:buClr>
              <a:buFont typeface="Arial" panose="020B0604020202020204" pitchFamily="34" charset="0"/>
              <a:buChar char="•"/>
            </a:pPr>
            <a:r>
              <a:rPr lang="en-US" sz="4400">
                <a:solidFill>
                  <a:srgbClr val="576F7F"/>
                </a:solidFill>
                <a:cs typeface="Times New Roman" panose="02020603050405020304" pitchFamily="18" charset="0"/>
              </a:rPr>
              <a:t>Commitment, and</a:t>
            </a:r>
          </a:p>
          <a:p>
            <a:pPr marL="977900" indent="-511175">
              <a:buClr>
                <a:schemeClr val="tx2"/>
              </a:buClr>
              <a:buFont typeface="Arial" panose="020B0604020202020204" pitchFamily="34" charset="0"/>
              <a:buChar char="•"/>
            </a:pPr>
            <a:r>
              <a:rPr lang="en-US" sz="4400">
                <a:solidFill>
                  <a:srgbClr val="576F7F"/>
                </a:solidFill>
                <a:cs typeface="Times New Roman" panose="02020603050405020304" pitchFamily="18" charset="0"/>
              </a:rPr>
              <a:t>Collaboration.</a:t>
            </a:r>
          </a:p>
        </p:txBody>
      </p:sp>
      <p:sp>
        <p:nvSpPr>
          <p:cNvPr id="3" name="TextBox 2">
            <a:extLst>
              <a:ext uri="{FF2B5EF4-FFF2-40B4-BE49-F238E27FC236}">
                <a16:creationId xmlns:a16="http://schemas.microsoft.com/office/drawing/2014/main" id="{35E8A9D5-B803-4895-A24B-81089A3BA0FC}"/>
              </a:ext>
            </a:extLst>
          </p:cNvPr>
          <p:cNvSpPr txBox="1"/>
          <p:nvPr/>
        </p:nvSpPr>
        <p:spPr>
          <a:xfrm>
            <a:off x="1144439" y="11533225"/>
            <a:ext cx="22952690" cy="1200329"/>
          </a:xfrm>
          <a:prstGeom prst="rect">
            <a:avLst/>
          </a:prstGeom>
          <a:noFill/>
        </p:spPr>
        <p:txBody>
          <a:bodyPr wrap="square" rtlCol="0">
            <a:spAutoFit/>
          </a:bodyPr>
          <a:lstStyle/>
          <a:p>
            <a:r>
              <a:rPr lang="en-US" sz="2400" i="1">
                <a:solidFill>
                  <a:srgbClr val="576F7F"/>
                </a:solidFill>
                <a:latin typeface="+mj-lt"/>
                <a:cs typeface="Arial" panose="020B0604020202020204" pitchFamily="34" charset="0"/>
              </a:rPr>
              <a:t>(Anderman, 1991; Collie et al., 2012; Ellis et al., 2018; Geier et al., 2008; Hixson et al., 2012; </a:t>
            </a:r>
            <a:r>
              <a:rPr lang="en-US" sz="2400" i="1" err="1">
                <a:solidFill>
                  <a:srgbClr val="576F7F"/>
                </a:solidFill>
                <a:latin typeface="+mj-lt"/>
                <a:cs typeface="Arial" panose="020B0604020202020204" pitchFamily="34" charset="0"/>
              </a:rPr>
              <a:t>Kemple</a:t>
            </a:r>
            <a:r>
              <a:rPr lang="en-US" sz="2400" i="1">
                <a:solidFill>
                  <a:srgbClr val="576F7F"/>
                </a:solidFill>
                <a:latin typeface="+mj-lt"/>
                <a:cs typeface="Arial" panose="020B0604020202020204" pitchFamily="34" charset="0"/>
              </a:rPr>
              <a:t> et al.,1999</a:t>
            </a:r>
            <a:r>
              <a:rPr lang="en-US" sz="2400">
                <a:solidFill>
                  <a:srgbClr val="000000"/>
                </a:solidFill>
                <a:latin typeface="+mj-lt"/>
              </a:rPr>
              <a:t>)</a:t>
            </a:r>
          </a:p>
          <a:p>
            <a:endParaRPr lang="en-US">
              <a:latin typeface="+mj-lt"/>
            </a:endParaRPr>
          </a:p>
        </p:txBody>
      </p:sp>
    </p:spTree>
    <p:extLst>
      <p:ext uri="{BB962C8B-B14F-4D97-AF65-F5344CB8AC3E}">
        <p14:creationId xmlns:p14="http://schemas.microsoft.com/office/powerpoint/2010/main" val="88157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F6E4A1-9592-CF43-82FE-522A2DE87B8D}"/>
              </a:ext>
            </a:extLst>
          </p:cNvPr>
          <p:cNvSpPr>
            <a:spLocks noGrp="1"/>
          </p:cNvSpPr>
          <p:nvPr>
            <p:ph type="sldNum" sz="quarter" idx="12"/>
          </p:nvPr>
        </p:nvSpPr>
        <p:spPr/>
        <p:txBody>
          <a:bodyPr/>
          <a:lstStyle/>
          <a:p>
            <a:r>
              <a:rPr lang="en-US" sz="2400"/>
              <a:t>10</a:t>
            </a:r>
            <a:endParaRPr lang="uk-UA" sz="2400"/>
          </a:p>
        </p:txBody>
      </p:sp>
      <p:sp>
        <p:nvSpPr>
          <p:cNvPr id="3" name="Title 2">
            <a:extLst>
              <a:ext uri="{FF2B5EF4-FFF2-40B4-BE49-F238E27FC236}">
                <a16:creationId xmlns:a16="http://schemas.microsoft.com/office/drawing/2014/main" id="{8C6F75B7-BAE3-4C80-8EEE-3B472F52F8FF}"/>
              </a:ext>
            </a:extLst>
          </p:cNvPr>
          <p:cNvSpPr>
            <a:spLocks noGrp="1"/>
          </p:cNvSpPr>
          <p:nvPr>
            <p:ph type="ctrTitle"/>
          </p:nvPr>
        </p:nvSpPr>
        <p:spPr/>
        <p:txBody>
          <a:bodyPr/>
          <a:lstStyle/>
          <a:p>
            <a:pPr rtl="0" eaLnBrk="1" latinLnBrk="0" hangingPunct="1"/>
            <a:r>
              <a:rPr lang="en-US" sz="6600" kern="1200">
                <a:effectLst/>
                <a:latin typeface="Corbel" panose="020B0503020204020204" pitchFamily="34" charset="0"/>
                <a:ea typeface="+mn-ea"/>
                <a:cs typeface="+mn-cs"/>
              </a:rPr>
              <a:t>The importance of positive school culture</a:t>
            </a:r>
            <a:endParaRPr lang="en-US">
              <a:effectLst/>
            </a:endParaRPr>
          </a:p>
        </p:txBody>
      </p:sp>
      <p:grpSp>
        <p:nvGrpSpPr>
          <p:cNvPr id="4" name="Group 3" descr="Sources.">
            <a:extLst>
              <a:ext uri="{FF2B5EF4-FFF2-40B4-BE49-F238E27FC236}">
                <a16:creationId xmlns:a16="http://schemas.microsoft.com/office/drawing/2014/main" id="{DC4DEBD0-7130-4851-A5CD-F98D8A969FA2}"/>
              </a:ext>
            </a:extLst>
          </p:cNvPr>
          <p:cNvGrpSpPr/>
          <p:nvPr/>
        </p:nvGrpSpPr>
        <p:grpSpPr>
          <a:xfrm>
            <a:off x="0" y="2624590"/>
            <a:ext cx="8890001" cy="8890001"/>
            <a:chOff x="0" y="2624590"/>
            <a:chExt cx="8890001" cy="8890001"/>
          </a:xfrm>
        </p:grpSpPr>
        <p:pic>
          <p:nvPicPr>
            <p:cNvPr id="9" name="Graphic 8" descr="&quot; &quot;">
              <a:extLst>
                <a:ext uri="{FF2B5EF4-FFF2-40B4-BE49-F238E27FC236}">
                  <a16:creationId xmlns:a16="http://schemas.microsoft.com/office/drawing/2014/main" id="{BA08624F-6A20-3540-BF63-6AFF867CFC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0" y="2624590"/>
              <a:ext cx="8890001" cy="8890001"/>
            </a:xfrm>
            <a:prstGeom prst="rect">
              <a:avLst/>
            </a:prstGeom>
          </p:spPr>
        </p:pic>
        <p:sp>
          <p:nvSpPr>
            <p:cNvPr id="13" name="TextBox 12">
              <a:extLst>
                <a:ext uri="{FF2B5EF4-FFF2-40B4-BE49-F238E27FC236}">
                  <a16:creationId xmlns:a16="http://schemas.microsoft.com/office/drawing/2014/main" id="{AE6BEB2C-AECC-5D42-8CCC-5105574C4598}"/>
                </a:ext>
              </a:extLst>
            </p:cNvPr>
            <p:cNvSpPr txBox="1"/>
            <p:nvPr/>
          </p:nvSpPr>
          <p:spPr>
            <a:xfrm>
              <a:off x="1293541" y="7278810"/>
              <a:ext cx="6300439" cy="833371"/>
            </a:xfrm>
            <a:prstGeom prst="rect">
              <a:avLst/>
            </a:prstGeom>
            <a:noFill/>
          </p:spPr>
          <p:txBody>
            <a:bodyPr wrap="square" rtlCol="0">
              <a:spAutoFit/>
            </a:bodyPr>
            <a:lstStyle/>
            <a:p>
              <a:pPr algn="ctr"/>
              <a:r>
                <a:rPr lang="en-US">
                  <a:cs typeface="Times New Roman" panose="02020603050405020304" pitchFamily="18" charset="0"/>
                </a:rPr>
                <a:t>Sources</a:t>
              </a:r>
            </a:p>
          </p:txBody>
        </p:sp>
        <p:pic>
          <p:nvPicPr>
            <p:cNvPr id="10" name="Picture 9" descr="&quot; &quot;">
              <a:extLst>
                <a:ext uri="{FF2B5EF4-FFF2-40B4-BE49-F238E27FC236}">
                  <a16:creationId xmlns:a16="http://schemas.microsoft.com/office/drawing/2014/main" id="{48BAFAD7-FEAF-1443-B061-A58112F90915}"/>
                </a:ext>
              </a:extLst>
            </p:cNvPr>
            <p:cNvPicPr/>
            <p:nvPr/>
          </p:nvPicPr>
          <p:blipFill rotWithShape="1">
            <a:blip r:embed="rId5" cstate="print">
              <a:extLst>
                <a:ext uri="{28A0092B-C50C-407E-A947-70E740481C1C}">
                  <a14:useLocalDpi xmlns:a14="http://schemas.microsoft.com/office/drawing/2010/main"/>
                </a:ext>
              </a:extLst>
            </a:blip>
            <a:srcRect l="19034" t="18211" r="18501" b="18107"/>
            <a:stretch/>
          </p:blipFill>
          <p:spPr bwMode="auto">
            <a:xfrm>
              <a:off x="2937931" y="4612000"/>
              <a:ext cx="3011657" cy="2666810"/>
            </a:xfrm>
            <a:prstGeom prst="rect">
              <a:avLst/>
            </a:prstGeom>
            <a:ln>
              <a:noFill/>
            </a:ln>
            <a:extLst>
              <a:ext uri="{53640926-AAD7-44D8-BBD7-CCE9431645EC}">
                <a14:shadowObscured xmlns:a14="http://schemas.microsoft.com/office/drawing/2010/main"/>
              </a:ext>
            </a:extLst>
          </p:spPr>
        </p:pic>
      </p:grpSp>
      <p:sp>
        <p:nvSpPr>
          <p:cNvPr id="8" name="TextBox 7">
            <a:extLst>
              <a:ext uri="{FF2B5EF4-FFF2-40B4-BE49-F238E27FC236}">
                <a16:creationId xmlns:a16="http://schemas.microsoft.com/office/drawing/2014/main" id="{ACC98C61-725C-5045-BFA1-270DE7F608EE}"/>
              </a:ext>
            </a:extLst>
          </p:cNvPr>
          <p:cNvSpPr txBox="1"/>
          <p:nvPr/>
        </p:nvSpPr>
        <p:spPr>
          <a:xfrm>
            <a:off x="9380032" y="4665092"/>
            <a:ext cx="12352208" cy="4385816"/>
          </a:xfrm>
          <a:prstGeom prst="rect">
            <a:avLst/>
          </a:prstGeom>
          <a:noFill/>
        </p:spPr>
        <p:txBody>
          <a:bodyPr wrap="square" rtlCol="0">
            <a:spAutoFit/>
          </a:bodyPr>
          <a:lstStyle/>
          <a:p>
            <a:r>
              <a:rPr lang="en-US">
                <a:solidFill>
                  <a:srgbClr val="576F7F"/>
                </a:solidFill>
                <a:cs typeface="Times New Roman" panose="02020603050405020304" pitchFamily="18" charset="0"/>
              </a:rPr>
              <a:t>Positive school culture arises from:</a:t>
            </a:r>
          </a:p>
          <a:p>
            <a:pPr marL="971550" lvl="1" indent="-514350">
              <a:spcBef>
                <a:spcPts val="1200"/>
              </a:spcBef>
              <a:spcAft>
                <a:spcPts val="600"/>
              </a:spcAft>
              <a:buClr>
                <a:schemeClr val="tx2"/>
              </a:buClr>
              <a:buFont typeface="Arial" panose="020B0604020202020204" pitchFamily="34" charset="0"/>
              <a:buChar char="•"/>
            </a:pPr>
            <a:r>
              <a:rPr lang="en-US" sz="4400">
                <a:solidFill>
                  <a:srgbClr val="576F7F"/>
                </a:solidFill>
                <a:cs typeface="Times New Roman" panose="02020603050405020304" pitchFamily="18" charset="0"/>
              </a:rPr>
              <a:t>High expectations for students.</a:t>
            </a:r>
          </a:p>
          <a:p>
            <a:pPr marL="971550" lvl="1" indent="-514350">
              <a:spcBef>
                <a:spcPts val="1200"/>
              </a:spcBef>
              <a:spcAft>
                <a:spcPts val="600"/>
              </a:spcAft>
              <a:buClr>
                <a:schemeClr val="tx2"/>
              </a:buClr>
              <a:buFont typeface="Arial" panose="020B0604020202020204" pitchFamily="34" charset="0"/>
              <a:buChar char="•"/>
            </a:pPr>
            <a:r>
              <a:rPr lang="en-US" sz="4400">
                <a:solidFill>
                  <a:srgbClr val="576F7F"/>
                </a:solidFill>
                <a:cs typeface="Times New Roman" panose="02020603050405020304" pitchFamily="18" charset="0"/>
              </a:rPr>
              <a:t>Intentional, meaningful staff relationships.</a:t>
            </a:r>
          </a:p>
          <a:p>
            <a:pPr marL="971550" lvl="1" indent="-514350">
              <a:spcBef>
                <a:spcPts val="1200"/>
              </a:spcBef>
              <a:spcAft>
                <a:spcPts val="600"/>
              </a:spcAft>
              <a:buClr>
                <a:schemeClr val="tx2"/>
              </a:buClr>
              <a:buFont typeface="Arial" panose="020B0604020202020204" pitchFamily="34" charset="0"/>
              <a:buChar char="•"/>
            </a:pPr>
            <a:r>
              <a:rPr lang="en-US" sz="4400">
                <a:solidFill>
                  <a:srgbClr val="576F7F"/>
                </a:solidFill>
                <a:cs typeface="Times New Roman" panose="02020603050405020304" pitchFamily="18" charset="0"/>
              </a:rPr>
              <a:t>Trust and respect for student and family voices.</a:t>
            </a:r>
          </a:p>
          <a:p>
            <a:pPr marL="971550" lvl="1" indent="-514350">
              <a:spcBef>
                <a:spcPts val="1200"/>
              </a:spcBef>
              <a:spcAft>
                <a:spcPts val="600"/>
              </a:spcAft>
              <a:buClr>
                <a:schemeClr val="tx2"/>
              </a:buClr>
              <a:buFont typeface="Arial" panose="020B0604020202020204" pitchFamily="34" charset="0"/>
              <a:buChar char="•"/>
            </a:pPr>
            <a:r>
              <a:rPr lang="en-US" sz="4400">
                <a:solidFill>
                  <a:srgbClr val="576F7F"/>
                </a:solidFill>
                <a:cs typeface="Times New Roman" panose="02020603050405020304" pitchFamily="18" charset="0"/>
              </a:rPr>
              <a:t>Openness to constructive criticism.</a:t>
            </a:r>
            <a:endParaRPr lang="en-US" sz="4400">
              <a:solidFill>
                <a:srgbClr val="576F7F"/>
              </a:solidFill>
            </a:endParaRPr>
          </a:p>
        </p:txBody>
      </p:sp>
      <p:sp>
        <p:nvSpPr>
          <p:cNvPr id="11" name="Rectangle 10">
            <a:extLst>
              <a:ext uri="{FF2B5EF4-FFF2-40B4-BE49-F238E27FC236}">
                <a16:creationId xmlns:a16="http://schemas.microsoft.com/office/drawing/2014/main" id="{FF670094-D6E9-BF4C-8ED0-129E83590346}"/>
              </a:ext>
            </a:extLst>
          </p:cNvPr>
          <p:cNvSpPr/>
          <p:nvPr/>
        </p:nvSpPr>
        <p:spPr>
          <a:xfrm>
            <a:off x="1110985" y="11532734"/>
            <a:ext cx="21526972" cy="461665"/>
          </a:xfrm>
          <a:prstGeom prst="rect">
            <a:avLst/>
          </a:prstGeom>
        </p:spPr>
        <p:txBody>
          <a:bodyPr wrap="square">
            <a:spAutoFit/>
          </a:bodyPr>
          <a:lstStyle/>
          <a:p>
            <a:pPr marL="39688" lvl="1">
              <a:spcBef>
                <a:spcPts val="1200"/>
              </a:spcBef>
              <a:spcAft>
                <a:spcPts val="1200"/>
              </a:spcAft>
            </a:pPr>
            <a:r>
              <a:rPr lang="en-US" sz="2400" i="1">
                <a:solidFill>
                  <a:srgbClr val="576F7F"/>
                </a:solidFill>
                <a:latin typeface="+mj-lt"/>
                <a:cs typeface="Times New Roman" panose="02020603050405020304" pitchFamily="18" charset="0"/>
              </a:rPr>
              <a:t>(</a:t>
            </a:r>
            <a:r>
              <a:rPr lang="en-US" sz="2400" i="1" err="1">
                <a:solidFill>
                  <a:srgbClr val="576F7F"/>
                </a:solidFill>
                <a:latin typeface="+mj-lt"/>
              </a:rPr>
              <a:t>Certo</a:t>
            </a:r>
            <a:r>
              <a:rPr lang="en-US" sz="2400" i="1">
                <a:solidFill>
                  <a:srgbClr val="576F7F"/>
                </a:solidFill>
                <a:latin typeface="+mj-lt"/>
              </a:rPr>
              <a:t> et al., 2003)</a:t>
            </a:r>
            <a:endParaRPr lang="en-US" sz="2400" i="1">
              <a:solidFill>
                <a:srgbClr val="576F7F"/>
              </a:solidFill>
              <a:latin typeface="+mj-lt"/>
              <a:cs typeface="Times New Roman" panose="02020603050405020304" pitchFamily="18" charset="0"/>
            </a:endParaRPr>
          </a:p>
        </p:txBody>
      </p:sp>
    </p:spTree>
    <p:extLst>
      <p:ext uri="{BB962C8B-B14F-4D97-AF65-F5344CB8AC3E}">
        <p14:creationId xmlns:p14="http://schemas.microsoft.com/office/powerpoint/2010/main" val="1347322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11</a:t>
            </a:r>
            <a:endParaRPr lang="uk-UA" sz="2400"/>
          </a:p>
        </p:txBody>
      </p:sp>
      <p:sp>
        <p:nvSpPr>
          <p:cNvPr id="7" name="Title 6">
            <a:extLst>
              <a:ext uri="{FF2B5EF4-FFF2-40B4-BE49-F238E27FC236}">
                <a16:creationId xmlns:a16="http://schemas.microsoft.com/office/drawing/2014/main" id="{10179359-96CA-40BF-81E8-3615FEB0980D}"/>
              </a:ext>
            </a:extLst>
          </p:cNvPr>
          <p:cNvSpPr>
            <a:spLocks noGrp="1"/>
          </p:cNvSpPr>
          <p:nvPr>
            <p:ph type="ctrTitle"/>
          </p:nvPr>
        </p:nvSpPr>
        <p:spPr/>
        <p:txBody>
          <a:bodyPr/>
          <a:lstStyle/>
          <a:p>
            <a:pPr rtl="0" eaLnBrk="1" latinLnBrk="0" hangingPunct="1"/>
            <a:r>
              <a:rPr lang="en-US" sz="6600" kern="1200">
                <a:effectLst/>
                <a:latin typeface="Corbel" panose="020B0503020204020204" pitchFamily="34" charset="0"/>
                <a:ea typeface="+mn-ea"/>
                <a:cs typeface="+mn-cs"/>
              </a:rPr>
              <a:t>Introduction to school culture improvement</a:t>
            </a:r>
            <a:endParaRPr lang="en-US">
              <a:effectLst/>
            </a:endParaRPr>
          </a:p>
        </p:txBody>
      </p:sp>
      <p:grpSp>
        <p:nvGrpSpPr>
          <p:cNvPr id="9" name="Group 8" descr="Workshop 1 agenda.">
            <a:extLst>
              <a:ext uri="{FF2B5EF4-FFF2-40B4-BE49-F238E27FC236}">
                <a16:creationId xmlns:a16="http://schemas.microsoft.com/office/drawing/2014/main" id="{51EE6452-5A48-4953-A91E-2E16BEDD64D1}"/>
              </a:ext>
            </a:extLst>
          </p:cNvPr>
          <p:cNvGrpSpPr/>
          <p:nvPr/>
        </p:nvGrpSpPr>
        <p:grpSpPr>
          <a:xfrm>
            <a:off x="3547080" y="2877425"/>
            <a:ext cx="17289839" cy="9610945"/>
            <a:chOff x="3547080" y="2877425"/>
            <a:chExt cx="17289839" cy="9610945"/>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4059295" y="2877425"/>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grpSp>
          <p:nvGrpSpPr>
            <p:cNvPr id="4" name="Group 3" descr="&quot; &quot;">
              <a:extLst>
                <a:ext uri="{FF2B5EF4-FFF2-40B4-BE49-F238E27FC236}">
                  <a16:creationId xmlns:a16="http://schemas.microsoft.com/office/drawing/2014/main" id="{7C3F4121-3E59-6041-A97F-3A5F29E5925C}"/>
                </a:ext>
              </a:extLst>
            </p:cNvPr>
            <p:cNvGrpSpPr/>
            <p:nvPr/>
          </p:nvGrpSpPr>
          <p:grpSpPr>
            <a:xfrm>
              <a:off x="3547080" y="4642593"/>
              <a:ext cx="17289839" cy="7845777"/>
              <a:chOff x="3893198" y="4159329"/>
              <a:chExt cx="17289839" cy="7845777"/>
            </a:xfrm>
          </p:grpSpPr>
          <p:sp>
            <p:nvSpPr>
              <p:cNvPr id="33" name="Rectangle 32" descr="&quot; &quot;">
                <a:extLst>
                  <a:ext uri="{FF2B5EF4-FFF2-40B4-BE49-F238E27FC236}">
                    <a16:creationId xmlns:a16="http://schemas.microsoft.com/office/drawing/2014/main" id="{C34EEFC8-95A4-5448-A14D-A042782B3EC4}"/>
                  </a:ext>
                </a:extLst>
              </p:cNvPr>
              <p:cNvSpPr/>
              <p:nvPr/>
            </p:nvSpPr>
            <p:spPr>
              <a:xfrm>
                <a:off x="5274369" y="7522695"/>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34" name="Group 33">
                <a:extLst>
                  <a:ext uri="{FF2B5EF4-FFF2-40B4-BE49-F238E27FC236}">
                    <a16:creationId xmlns:a16="http://schemas.microsoft.com/office/drawing/2014/main" id="{09EA4399-CBB3-8946-9E53-CDB08B0B5467}"/>
                  </a:ext>
                </a:extLst>
              </p:cNvPr>
              <p:cNvGrpSpPr/>
              <p:nvPr/>
            </p:nvGrpSpPr>
            <p:grpSpPr>
              <a:xfrm>
                <a:off x="5255022" y="5246221"/>
                <a:ext cx="15928015" cy="6758885"/>
                <a:chOff x="2359986" y="2824432"/>
                <a:chExt cx="15928015" cy="6758885"/>
              </a:xfrm>
            </p:grpSpPr>
            <p:grpSp>
              <p:nvGrpSpPr>
                <p:cNvPr id="35" name="Group 34">
                  <a:extLst>
                    <a:ext uri="{FF2B5EF4-FFF2-40B4-BE49-F238E27FC236}">
                      <a16:creationId xmlns:a16="http://schemas.microsoft.com/office/drawing/2014/main" id="{4633860D-2E2C-9646-B3CF-1DCE64C35999}"/>
                    </a:ext>
                  </a:extLst>
                </p:cNvPr>
                <p:cNvGrpSpPr/>
                <p:nvPr/>
              </p:nvGrpSpPr>
              <p:grpSpPr>
                <a:xfrm>
                  <a:off x="2359986" y="2824432"/>
                  <a:ext cx="15874215" cy="963078"/>
                  <a:chOff x="3147058" y="2162132"/>
                  <a:chExt cx="21168375" cy="1284271"/>
                </a:xfrm>
              </p:grpSpPr>
              <p:sp>
                <p:nvSpPr>
                  <p:cNvPr id="49" name="Rectangle 48" descr="&quot; &quot;">
                    <a:extLst>
                      <a:ext uri="{FF2B5EF4-FFF2-40B4-BE49-F238E27FC236}">
                        <a16:creationId xmlns:a16="http://schemas.microsoft.com/office/drawing/2014/main" id="{C059E2C6-C05B-C74A-9BE1-AC72EFE2DF53}"/>
                      </a:ext>
                    </a:extLst>
                  </p:cNvPr>
                  <p:cNvSpPr/>
                  <p:nvPr/>
                </p:nvSpPr>
                <p:spPr>
                  <a:xfrm>
                    <a:off x="3147058" y="2162132"/>
                    <a:ext cx="19930976"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96A221ED-4BDA-394D-B408-3CE8977E4E81}"/>
                      </a:ext>
                    </a:extLst>
                  </p:cNvPr>
                  <p:cNvSpPr/>
                  <p:nvPr/>
                </p:nvSpPr>
                <p:spPr>
                  <a:xfrm>
                    <a:off x="4824367" y="2372937"/>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37" name="Group 36">
                  <a:extLst>
                    <a:ext uri="{FF2B5EF4-FFF2-40B4-BE49-F238E27FC236}">
                      <a16:creationId xmlns:a16="http://schemas.microsoft.com/office/drawing/2014/main" id="{4CE7C450-4C9E-844C-99D3-784B9F44A7A7}"/>
                    </a:ext>
                  </a:extLst>
                </p:cNvPr>
                <p:cNvGrpSpPr/>
                <p:nvPr/>
              </p:nvGrpSpPr>
              <p:grpSpPr>
                <a:xfrm>
                  <a:off x="2379332" y="3975742"/>
                  <a:ext cx="15854871" cy="963078"/>
                  <a:chOff x="3172856" y="3735804"/>
                  <a:chExt cx="21142581" cy="1284271"/>
                </a:xfrm>
              </p:grpSpPr>
              <p:sp>
                <p:nvSpPr>
                  <p:cNvPr id="47" name="Rectangle 46" descr="&quot; &quot;">
                    <a:extLst>
                      <a:ext uri="{FF2B5EF4-FFF2-40B4-BE49-F238E27FC236}">
                        <a16:creationId xmlns:a16="http://schemas.microsoft.com/office/drawing/2014/main" id="{A60854C9-C1D2-6643-B570-D4A9C854DAB2}"/>
                      </a:ext>
                    </a:extLst>
                  </p:cNvPr>
                  <p:cNvSpPr/>
                  <p:nvPr/>
                </p:nvSpPr>
                <p:spPr>
                  <a:xfrm>
                    <a:off x="3172856"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8" name="Rectangle 47">
                    <a:extLst>
                      <a:ext uri="{FF2B5EF4-FFF2-40B4-BE49-F238E27FC236}">
                        <a16:creationId xmlns:a16="http://schemas.microsoft.com/office/drawing/2014/main" id="{94C4AF24-C585-FF4C-9E27-28A4FA1ACE68}"/>
                      </a:ext>
                    </a:extLst>
                  </p:cNvPr>
                  <p:cNvSpPr/>
                  <p:nvPr/>
                </p:nvSpPr>
                <p:spPr>
                  <a:xfrm>
                    <a:off x="4824370" y="3946914"/>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38" name="Group 37">
                  <a:extLst>
                    <a:ext uri="{FF2B5EF4-FFF2-40B4-BE49-F238E27FC236}">
                      <a16:creationId xmlns:a16="http://schemas.microsoft.com/office/drawing/2014/main" id="{211DC16B-131D-D346-A14A-A7AF10919A47}"/>
                    </a:ext>
                  </a:extLst>
                </p:cNvPr>
                <p:cNvGrpSpPr/>
                <p:nvPr/>
              </p:nvGrpSpPr>
              <p:grpSpPr>
                <a:xfrm>
                  <a:off x="2359986" y="6281234"/>
                  <a:ext cx="15874218" cy="963078"/>
                  <a:chOff x="3147058" y="5172106"/>
                  <a:chExt cx="21168380" cy="1284271"/>
                </a:xfrm>
              </p:grpSpPr>
              <p:sp>
                <p:nvSpPr>
                  <p:cNvPr id="45" name="Rectangle 44" descr="&quot; &quot;">
                    <a:extLst>
                      <a:ext uri="{FF2B5EF4-FFF2-40B4-BE49-F238E27FC236}">
                        <a16:creationId xmlns:a16="http://schemas.microsoft.com/office/drawing/2014/main" id="{2C1EC7FD-2DFF-B941-BF3B-882BF88C7FAC}"/>
                      </a:ext>
                    </a:extLst>
                  </p:cNvPr>
                  <p:cNvSpPr/>
                  <p:nvPr/>
                </p:nvSpPr>
                <p:spPr>
                  <a:xfrm>
                    <a:off x="3147058" y="517210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a:extLst>
                      <a:ext uri="{FF2B5EF4-FFF2-40B4-BE49-F238E27FC236}">
                        <a16:creationId xmlns:a16="http://schemas.microsoft.com/office/drawing/2014/main" id="{2B3CF201-8335-9647-88E7-EB3922A73F6D}"/>
                      </a:ext>
                    </a:extLst>
                  </p:cNvPr>
                  <p:cNvSpPr/>
                  <p:nvPr/>
                </p:nvSpPr>
                <p:spPr>
                  <a:xfrm>
                    <a:off x="4824371" y="5337213"/>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39" name="Group 38">
                  <a:extLst>
                    <a:ext uri="{FF2B5EF4-FFF2-40B4-BE49-F238E27FC236}">
                      <a16:creationId xmlns:a16="http://schemas.microsoft.com/office/drawing/2014/main" id="{2681B28F-DE25-A840-9775-103B09AFC6E4}"/>
                    </a:ext>
                  </a:extLst>
                </p:cNvPr>
                <p:cNvGrpSpPr/>
                <p:nvPr/>
              </p:nvGrpSpPr>
              <p:grpSpPr>
                <a:xfrm>
                  <a:off x="2379332" y="7436175"/>
                  <a:ext cx="15854870" cy="963078"/>
                  <a:chOff x="3218792" y="5119303"/>
                  <a:chExt cx="21142579" cy="1284271"/>
                </a:xfrm>
              </p:grpSpPr>
              <p:sp>
                <p:nvSpPr>
                  <p:cNvPr id="43" name="Rectangle 42" descr="&quot; &quot;">
                    <a:extLst>
                      <a:ext uri="{FF2B5EF4-FFF2-40B4-BE49-F238E27FC236}">
                        <a16:creationId xmlns:a16="http://schemas.microsoft.com/office/drawing/2014/main" id="{58B520CD-888E-4441-8F58-B7A2F442355F}"/>
                      </a:ext>
                    </a:extLst>
                  </p:cNvPr>
                  <p:cNvSpPr/>
                  <p:nvPr/>
                </p:nvSpPr>
                <p:spPr>
                  <a:xfrm>
                    <a:off x="3218792" y="5119303"/>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4" name="Rectangle 43">
                    <a:extLst>
                      <a:ext uri="{FF2B5EF4-FFF2-40B4-BE49-F238E27FC236}">
                        <a16:creationId xmlns:a16="http://schemas.microsoft.com/office/drawing/2014/main" id="{46ED16B3-EC54-034F-AD00-7D02F6AD47D0}"/>
                      </a:ext>
                    </a:extLst>
                  </p:cNvPr>
                  <p:cNvSpPr/>
                  <p:nvPr/>
                </p:nvSpPr>
                <p:spPr>
                  <a:xfrm>
                    <a:off x="4870304" y="5284408"/>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40" name="Group 39">
                  <a:extLst>
                    <a:ext uri="{FF2B5EF4-FFF2-40B4-BE49-F238E27FC236}">
                      <a16:creationId xmlns:a16="http://schemas.microsoft.com/office/drawing/2014/main" id="{85216AB3-8905-9849-BB34-BA973620F4CB}"/>
                    </a:ext>
                  </a:extLst>
                </p:cNvPr>
                <p:cNvGrpSpPr/>
                <p:nvPr/>
              </p:nvGrpSpPr>
              <p:grpSpPr>
                <a:xfrm>
                  <a:off x="2379333" y="8620239"/>
                  <a:ext cx="15908668" cy="963078"/>
                  <a:chOff x="3218793" y="5060176"/>
                  <a:chExt cx="21214319" cy="1284271"/>
                </a:xfrm>
              </p:grpSpPr>
              <p:sp>
                <p:nvSpPr>
                  <p:cNvPr id="41" name="Rectangle 40" descr="&quot; &quot;">
                    <a:extLst>
                      <a:ext uri="{FF2B5EF4-FFF2-40B4-BE49-F238E27FC236}">
                        <a16:creationId xmlns:a16="http://schemas.microsoft.com/office/drawing/2014/main" id="{5ABC50E0-9CF5-6842-84D3-ED8CB007A626}"/>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a:extLst>
                      <a:ext uri="{FF2B5EF4-FFF2-40B4-BE49-F238E27FC236}">
                        <a16:creationId xmlns:a16="http://schemas.microsoft.com/office/drawing/2014/main" id="{6B4CF67F-D60F-7A43-AF5A-D569CEAF8899}"/>
                      </a:ext>
                    </a:extLst>
                  </p:cNvPr>
                  <p:cNvSpPr/>
                  <p:nvPr/>
                </p:nvSpPr>
                <p:spPr>
                  <a:xfrm>
                    <a:off x="4942045" y="522528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51" name="Rectangle 50">
                <a:extLst>
                  <a:ext uri="{FF2B5EF4-FFF2-40B4-BE49-F238E27FC236}">
                    <a16:creationId xmlns:a16="http://schemas.microsoft.com/office/drawing/2014/main" id="{040CC8A5-D50E-D74C-BD2D-3BBEDA051F98}"/>
                  </a:ext>
                </a:extLst>
              </p:cNvPr>
              <p:cNvSpPr/>
              <p:nvPr/>
            </p:nvSpPr>
            <p:spPr>
              <a:xfrm>
                <a:off x="6532190" y="759514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52" name="Rectangle 51" descr="&quot; &quot;">
                <a:extLst>
                  <a:ext uri="{FF2B5EF4-FFF2-40B4-BE49-F238E27FC236}">
                    <a16:creationId xmlns:a16="http://schemas.microsoft.com/office/drawing/2014/main" id="{125913FE-7705-1244-9561-990A55D68A15}"/>
                  </a:ext>
                </a:extLst>
              </p:cNvPr>
              <p:cNvSpPr/>
              <p:nvPr/>
            </p:nvSpPr>
            <p:spPr>
              <a:xfrm>
                <a:off x="5274367" y="4159329"/>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3" name="Rectangle 52">
                <a:extLst>
                  <a:ext uri="{FF2B5EF4-FFF2-40B4-BE49-F238E27FC236}">
                    <a16:creationId xmlns:a16="http://schemas.microsoft.com/office/drawing/2014/main" id="{D3CF5B4B-8E10-A345-A405-6E8BA591DBCA}"/>
                  </a:ext>
                </a:extLst>
              </p:cNvPr>
              <p:cNvSpPr/>
              <p:nvPr/>
            </p:nvSpPr>
            <p:spPr>
              <a:xfrm>
                <a:off x="6532189" y="428353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54" name="Pentagon 53" descr="&quot; &quot;">
                <a:extLst>
                  <a:ext uri="{FF2B5EF4-FFF2-40B4-BE49-F238E27FC236}">
                    <a16:creationId xmlns:a16="http://schemas.microsoft.com/office/drawing/2014/main" id="{4751B081-C67B-0548-951D-00B05B95C5A1}"/>
                  </a:ext>
                </a:extLst>
              </p:cNvPr>
              <p:cNvSpPr/>
              <p:nvPr/>
            </p:nvSpPr>
            <p:spPr>
              <a:xfrm>
                <a:off x="3893198" y="7665813"/>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grpSp>
    </p:spTree>
    <p:extLst>
      <p:ext uri="{BB962C8B-B14F-4D97-AF65-F5344CB8AC3E}">
        <p14:creationId xmlns:p14="http://schemas.microsoft.com/office/powerpoint/2010/main" val="675980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23149422" y="12695071"/>
            <a:ext cx="651808" cy="677088"/>
          </a:xfrm>
        </p:spPr>
        <p:txBody>
          <a:bodyPr/>
          <a:lstStyle/>
          <a:p>
            <a:r>
              <a:rPr lang="en-US" sz="2400" dirty="0">
                <a:solidFill>
                  <a:srgbClr val="576F7F"/>
                </a:solidFill>
              </a:rPr>
              <a:t>12</a:t>
            </a:r>
          </a:p>
        </p:txBody>
      </p:sp>
      <p:sp>
        <p:nvSpPr>
          <p:cNvPr id="2" name="Title 1"/>
          <p:cNvSpPr>
            <a:spLocks noGrp="1"/>
          </p:cNvSpPr>
          <p:nvPr>
            <p:ph type="title"/>
          </p:nvPr>
        </p:nvSpPr>
        <p:spPr/>
        <p:txBody>
          <a:bodyPr>
            <a:normAutofit/>
          </a:bodyPr>
          <a:lstStyle/>
          <a:p>
            <a:r>
              <a:rPr lang="en-US" sz="6600">
                <a:latin typeface="+mj-lt"/>
              </a:rPr>
              <a:t>Simulated workplace school culture survey</a:t>
            </a:r>
          </a:p>
        </p:txBody>
      </p:sp>
      <p:sp>
        <p:nvSpPr>
          <p:cNvPr id="6" name="Text Placeholder 5">
            <a:extLst>
              <a:ext uri="{FF2B5EF4-FFF2-40B4-BE49-F238E27FC236}">
                <a16:creationId xmlns:a16="http://schemas.microsoft.com/office/drawing/2014/main" id="{534A6537-CF8A-294E-9636-C5412BFB4840}"/>
              </a:ext>
            </a:extLst>
          </p:cNvPr>
          <p:cNvSpPr>
            <a:spLocks noGrp="1"/>
          </p:cNvSpPr>
          <p:nvPr>
            <p:ph idx="1"/>
          </p:nvPr>
        </p:nvSpPr>
        <p:spPr/>
        <p:txBody>
          <a:bodyPr>
            <a:normAutofit/>
          </a:bodyPr>
          <a:lstStyle/>
          <a:p>
            <a:pPr marL="528638" indent="-528638">
              <a:spcBef>
                <a:spcPts val="1200"/>
              </a:spcBef>
              <a:spcAft>
                <a:spcPts val="1200"/>
              </a:spcAft>
              <a:buClr>
                <a:schemeClr val="tx2"/>
              </a:buClr>
              <a:buFont typeface="Arial" charset="0"/>
              <a:buChar char="•"/>
            </a:pPr>
            <a:r>
              <a:rPr lang="en-US" sz="4800">
                <a:latin typeface="+mn-lt"/>
              </a:rPr>
              <a:t>West Virginia Department of Education (WVDE) administers the survey twice a year.</a:t>
            </a:r>
          </a:p>
          <a:p>
            <a:pPr marL="528638" indent="-528638">
              <a:spcBef>
                <a:spcPts val="1200"/>
              </a:spcBef>
              <a:spcAft>
                <a:spcPts val="1200"/>
              </a:spcAft>
              <a:buClr>
                <a:schemeClr val="tx2"/>
              </a:buClr>
              <a:buFont typeface="Arial" charset="0"/>
              <a:buChar char="•"/>
            </a:pPr>
            <a:r>
              <a:rPr lang="en-US" sz="4800">
                <a:latin typeface="+mn-lt"/>
              </a:rPr>
              <a:t>Administrators, instructors, counselors, and students in career and technical education (CTE) programs statewide complete the survey.</a:t>
            </a:r>
          </a:p>
          <a:p>
            <a:pPr marL="528638" indent="-528638">
              <a:spcBef>
                <a:spcPts val="1200"/>
              </a:spcBef>
              <a:spcAft>
                <a:spcPts val="1200"/>
              </a:spcAft>
              <a:buClr>
                <a:schemeClr val="tx2"/>
              </a:buClr>
              <a:buFont typeface="Arial" charset="0"/>
              <a:buChar char="•"/>
            </a:pPr>
            <a:r>
              <a:rPr lang="en-US" sz="4800">
                <a:latin typeface="+mn-lt"/>
              </a:rPr>
              <a:t>The survey provides a snapshot of the overall culture </a:t>
            </a:r>
            <a:r>
              <a:rPr lang="en-US" sz="4800">
                <a:solidFill>
                  <a:schemeClr val="tx1"/>
                </a:solidFill>
                <a:latin typeface="+mn-lt"/>
              </a:rPr>
              <a:t>of </a:t>
            </a:r>
            <a:r>
              <a:rPr lang="en-US" sz="4800">
                <a:latin typeface="+mn-lt"/>
              </a:rPr>
              <a:t>the school and points to strengths and opportunities for improvement.</a:t>
            </a:r>
          </a:p>
        </p:txBody>
      </p:sp>
      <p:pic>
        <p:nvPicPr>
          <p:cNvPr id="3" name="Picture 2" descr="Simulate Workplace logo.">
            <a:extLst>
              <a:ext uri="{FF2B5EF4-FFF2-40B4-BE49-F238E27FC236}">
                <a16:creationId xmlns:a16="http://schemas.microsoft.com/office/drawing/2014/main" id="{02B49ADA-84F1-814F-A94F-EFF27E2822BF}"/>
              </a:ext>
            </a:extLst>
          </p:cNvPr>
          <p:cNvPicPr>
            <a:picLocks noChangeAspect="1"/>
          </p:cNvPicPr>
          <p:nvPr/>
        </p:nvPicPr>
        <p:blipFill>
          <a:blip r:embed="rId3"/>
          <a:stretch>
            <a:fillRect/>
          </a:stretch>
        </p:blipFill>
        <p:spPr>
          <a:xfrm>
            <a:off x="19630583" y="665395"/>
            <a:ext cx="4310073" cy="2162873"/>
          </a:xfrm>
          <a:prstGeom prst="rect">
            <a:avLst/>
          </a:prstGeom>
        </p:spPr>
      </p:pic>
    </p:spTree>
    <p:extLst>
      <p:ext uri="{BB962C8B-B14F-4D97-AF65-F5344CB8AC3E}">
        <p14:creationId xmlns:p14="http://schemas.microsoft.com/office/powerpoint/2010/main" val="1873014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027FF0C-6983-4999-8646-28EF91E144A3}"/>
              </a:ext>
            </a:extLst>
          </p:cNvPr>
          <p:cNvSpPr>
            <a:spLocks noGrp="1"/>
          </p:cNvSpPr>
          <p:nvPr>
            <p:ph type="sldNum" sz="quarter" idx="12"/>
          </p:nvPr>
        </p:nvSpPr>
        <p:spPr/>
        <p:txBody>
          <a:bodyPr/>
          <a:lstStyle/>
          <a:p>
            <a:r>
              <a:rPr lang="en-US" sz="2400"/>
              <a:t>13</a:t>
            </a:r>
          </a:p>
        </p:txBody>
      </p:sp>
      <p:sp>
        <p:nvSpPr>
          <p:cNvPr id="7" name="Title 6">
            <a:extLst>
              <a:ext uri="{FF2B5EF4-FFF2-40B4-BE49-F238E27FC236}">
                <a16:creationId xmlns:a16="http://schemas.microsoft.com/office/drawing/2014/main" id="{3AE9EA5C-854A-4428-81F8-E2604844CB5F}"/>
              </a:ext>
            </a:extLst>
          </p:cNvPr>
          <p:cNvSpPr>
            <a:spLocks noGrp="1"/>
          </p:cNvSpPr>
          <p:nvPr>
            <p:ph type="ctrTitle"/>
          </p:nvPr>
        </p:nvSpPr>
        <p:spPr>
          <a:xfrm>
            <a:off x="1199858" y="1170710"/>
            <a:ext cx="22095123" cy="1219177"/>
          </a:xfrm>
        </p:spPr>
        <p:txBody>
          <a:bodyPr>
            <a:normAutofit/>
          </a:bodyPr>
          <a:lstStyle/>
          <a:p>
            <a:r>
              <a:rPr lang="en-US" sz="6600">
                <a:latin typeface="+mj-lt"/>
              </a:rPr>
              <a:t>Key constructs of school culture </a:t>
            </a:r>
            <a:r>
              <a:rPr lang="en-US" sz="3000" i="1"/>
              <a:t>(Who Took My </a:t>
            </a:r>
            <a:r>
              <a:rPr lang="en-US" sz="3000" i="1" err="1"/>
              <a:t>Chalk?</a:t>
            </a:r>
            <a:r>
              <a:rPr lang="en-US" sz="3000" baseline="30000" err="1"/>
              <a:t>TM</a:t>
            </a:r>
            <a:r>
              <a:rPr lang="en-US" sz="3000" i="1"/>
              <a:t>)</a:t>
            </a:r>
            <a:endParaRPr lang="en-US" i="1"/>
          </a:p>
        </p:txBody>
      </p:sp>
      <p:sp>
        <p:nvSpPr>
          <p:cNvPr id="8" name="Content Placeholder 7">
            <a:extLst>
              <a:ext uri="{FF2B5EF4-FFF2-40B4-BE49-F238E27FC236}">
                <a16:creationId xmlns:a16="http://schemas.microsoft.com/office/drawing/2014/main" id="{BA75A09E-947C-41AF-9B3D-32B7B1EE5053}"/>
              </a:ext>
            </a:extLst>
          </p:cNvPr>
          <p:cNvSpPr>
            <a:spLocks noGrp="1"/>
          </p:cNvSpPr>
          <p:nvPr>
            <p:ph type="body" sz="quarter" idx="14"/>
          </p:nvPr>
        </p:nvSpPr>
        <p:spPr>
          <a:xfrm>
            <a:off x="1199858" y="4011560"/>
            <a:ext cx="12670726" cy="6078001"/>
          </a:xfrm>
        </p:spPr>
        <p:txBody>
          <a:bodyPr>
            <a:noAutofit/>
          </a:bodyPr>
          <a:lstStyle/>
          <a:p>
            <a:pPr marL="517525" indent="-517525">
              <a:spcBef>
                <a:spcPts val="1200"/>
              </a:spcBef>
              <a:spcAft>
                <a:spcPts val="1200"/>
              </a:spcAft>
              <a:buClr>
                <a:schemeClr val="tx2"/>
              </a:buClr>
            </a:pPr>
            <a:r>
              <a:rPr lang="en-US" sz="4800">
                <a:latin typeface="+mn-lt"/>
              </a:rPr>
              <a:t>These constructs are based on 15 years of research.</a:t>
            </a:r>
          </a:p>
          <a:p>
            <a:pPr marL="517525" indent="-517525">
              <a:spcBef>
                <a:spcPts val="1200"/>
              </a:spcBef>
              <a:spcAft>
                <a:spcPts val="1200"/>
              </a:spcAft>
              <a:buClr>
                <a:schemeClr val="tx2"/>
              </a:buClr>
            </a:pPr>
            <a:r>
              <a:rPr lang="en-US" sz="4800">
                <a:latin typeface="+mn-lt"/>
              </a:rPr>
              <a:t>They are interrelated and relate to teacher and student outcomes</a:t>
            </a:r>
          </a:p>
          <a:p>
            <a:pPr marL="517525" indent="-517525">
              <a:spcBef>
                <a:spcPts val="1200"/>
              </a:spcBef>
              <a:spcAft>
                <a:spcPts val="1200"/>
              </a:spcAft>
              <a:buClr>
                <a:schemeClr val="tx2"/>
              </a:buClr>
            </a:pPr>
            <a:r>
              <a:rPr lang="en-US" sz="4800">
                <a:latin typeface="+mn-lt"/>
              </a:rPr>
              <a:t>They all promote 21st century skills and can promote high-quality interactions between teachers and students</a:t>
            </a:r>
            <a:r>
              <a:rPr lang="en-US" sz="4800"/>
              <a:t>.</a:t>
            </a:r>
          </a:p>
        </p:txBody>
      </p:sp>
      <p:graphicFrame>
        <p:nvGraphicFramePr>
          <p:cNvPr id="9" name="Content Placeholder 11" descr="&quot; &quot;">
            <a:extLst>
              <a:ext uri="{FF2B5EF4-FFF2-40B4-BE49-F238E27FC236}">
                <a16:creationId xmlns:a16="http://schemas.microsoft.com/office/drawing/2014/main" id="{1C273B26-D173-48A5-9DC9-C615D8762FA6}"/>
              </a:ext>
            </a:extLst>
          </p:cNvPr>
          <p:cNvGraphicFramePr>
            <a:graphicFrameLocks/>
          </p:cNvGraphicFramePr>
          <p:nvPr>
            <p:extLst>
              <p:ext uri="{D42A27DB-BD31-4B8C-83A1-F6EECF244321}">
                <p14:modId xmlns:p14="http://schemas.microsoft.com/office/powerpoint/2010/main" val="2215653155"/>
              </p:ext>
            </p:extLst>
          </p:nvPr>
        </p:nvGraphicFramePr>
        <p:xfrm>
          <a:off x="14224545" y="2234089"/>
          <a:ext cx="9613187" cy="85837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82D992F8-BD04-4928-9992-EBF37A9FF81B}"/>
              </a:ext>
            </a:extLst>
          </p:cNvPr>
          <p:cNvSpPr txBox="1"/>
          <p:nvPr/>
        </p:nvSpPr>
        <p:spPr>
          <a:xfrm>
            <a:off x="1144439" y="11286637"/>
            <a:ext cx="22095123" cy="830997"/>
          </a:xfrm>
          <a:prstGeom prst="rect">
            <a:avLst/>
          </a:prstGeom>
          <a:noFill/>
        </p:spPr>
        <p:txBody>
          <a:bodyPr wrap="square" rtlCol="0">
            <a:spAutoFit/>
          </a:bodyPr>
          <a:lstStyle/>
          <a:p>
            <a:r>
              <a:rPr lang="en-US" sz="2400" i="1">
                <a:latin typeface="+mj-lt"/>
              </a:rPr>
              <a:t>(</a:t>
            </a:r>
            <a:r>
              <a:rPr lang="en-US" sz="2400" i="1">
                <a:solidFill>
                  <a:srgbClr val="576F7F"/>
                </a:solidFill>
                <a:latin typeface="+mj-lt"/>
              </a:rPr>
              <a:t>Biscoe &amp; Peters, 1997; Brunstein, 1993; Cohen, 2002; Fine, 2010; </a:t>
            </a:r>
            <a:r>
              <a:rPr lang="en-US" sz="2400" i="1" err="1">
                <a:solidFill>
                  <a:srgbClr val="576F7F"/>
                </a:solidFill>
                <a:latin typeface="+mj-lt"/>
              </a:rPr>
              <a:t>Gratch</a:t>
            </a:r>
            <a:r>
              <a:rPr lang="en-US" sz="2400" i="1">
                <a:solidFill>
                  <a:srgbClr val="576F7F"/>
                </a:solidFill>
                <a:latin typeface="+mj-lt"/>
              </a:rPr>
              <a:t>, 2000; Jayson, 2004; Kato, 2009; Latham &amp; Locke 1979; Locke et al. 1981; </a:t>
            </a:r>
            <a:r>
              <a:rPr lang="en-US" sz="2400" i="1" err="1">
                <a:solidFill>
                  <a:srgbClr val="576F7F"/>
                </a:solidFill>
                <a:latin typeface="+mj-lt"/>
              </a:rPr>
              <a:t>Morisano</a:t>
            </a:r>
            <a:r>
              <a:rPr lang="en-US" sz="2400" i="1">
                <a:solidFill>
                  <a:srgbClr val="576F7F"/>
                </a:solidFill>
                <a:latin typeface="+mj-lt"/>
              </a:rPr>
              <a:t> et al. 2010; Nicholson &amp; Tracy, 1982; Radar, 2005; Taylor &amp; </a:t>
            </a:r>
            <a:r>
              <a:rPr lang="en-US" sz="2400" i="1" err="1">
                <a:solidFill>
                  <a:srgbClr val="576F7F"/>
                </a:solidFill>
                <a:latin typeface="+mj-lt"/>
              </a:rPr>
              <a:t>Fratto</a:t>
            </a:r>
            <a:r>
              <a:rPr lang="en-US" sz="2400" i="1">
                <a:solidFill>
                  <a:srgbClr val="576F7F"/>
                </a:solidFill>
                <a:latin typeface="+mj-lt"/>
              </a:rPr>
              <a:t>, 2012)  </a:t>
            </a:r>
          </a:p>
        </p:txBody>
      </p:sp>
    </p:spTree>
    <p:extLst>
      <p:ext uri="{BB962C8B-B14F-4D97-AF65-F5344CB8AC3E}">
        <p14:creationId xmlns:p14="http://schemas.microsoft.com/office/powerpoint/2010/main" val="1895161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22919233" y="12730331"/>
            <a:ext cx="846738" cy="730250"/>
          </a:xfrm>
        </p:spPr>
        <p:txBody>
          <a:bodyPr/>
          <a:lstStyle/>
          <a:p>
            <a:r>
              <a:rPr lang="en-US" sz="2400" dirty="0">
                <a:solidFill>
                  <a:srgbClr val="576F7F"/>
                </a:solidFill>
              </a:rPr>
              <a:t>14</a:t>
            </a:r>
          </a:p>
        </p:txBody>
      </p:sp>
      <p:sp>
        <p:nvSpPr>
          <p:cNvPr id="2" name="Title 1">
            <a:extLst>
              <a:ext uri="{FF2B5EF4-FFF2-40B4-BE49-F238E27FC236}">
                <a16:creationId xmlns:a16="http://schemas.microsoft.com/office/drawing/2014/main" id="{DA2961EC-1D72-4FF2-95A6-63FF054194CD}"/>
              </a:ext>
            </a:extLst>
          </p:cNvPr>
          <p:cNvSpPr>
            <a:spLocks noGrp="1"/>
          </p:cNvSpPr>
          <p:nvPr>
            <p:ph type="title"/>
          </p:nvPr>
        </p:nvSpPr>
        <p:spPr/>
        <p:txBody>
          <a:bodyPr/>
          <a:lstStyle/>
          <a:p>
            <a:pPr rtl="0" eaLnBrk="1" latinLnBrk="0" hangingPunct="1"/>
            <a:r>
              <a:rPr lang="en-US" sz="6600" kern="1200">
                <a:solidFill>
                  <a:srgbClr val="FFFFFF"/>
                </a:solidFill>
                <a:effectLst/>
                <a:latin typeface="Corbel" panose="020B0503020204020204" pitchFamily="34" charset="0"/>
                <a:ea typeface="+mn-ea"/>
                <a:cs typeface="+mn-cs"/>
              </a:rPr>
              <a:t>Four survey constructs of positive school culture</a:t>
            </a:r>
            <a:endParaRPr lang="en-US">
              <a:effectLst/>
            </a:endParaRPr>
          </a:p>
        </p:txBody>
      </p:sp>
      <p:graphicFrame>
        <p:nvGraphicFramePr>
          <p:cNvPr id="12" name="Content Placeholder 11" descr="&quot; &quot;"/>
          <p:cNvGraphicFramePr>
            <a:graphicFrameLocks noGrp="1"/>
          </p:cNvGraphicFramePr>
          <p:nvPr>
            <p:ph idx="1"/>
            <p:extLst>
              <p:ext uri="{D42A27DB-BD31-4B8C-83A1-F6EECF244321}">
                <p14:modId xmlns:p14="http://schemas.microsoft.com/office/powerpoint/2010/main" val="2026858076"/>
              </p:ext>
            </p:extLst>
          </p:nvPr>
        </p:nvGraphicFramePr>
        <p:xfrm>
          <a:off x="7739063" y="1728788"/>
          <a:ext cx="14630400" cy="10240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03443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sz="2400"/>
              <a:t>15</a:t>
            </a:r>
          </a:p>
        </p:txBody>
      </p:sp>
      <p:sp>
        <p:nvSpPr>
          <p:cNvPr id="2" name="Title 1"/>
          <p:cNvSpPr>
            <a:spLocks noGrp="1"/>
          </p:cNvSpPr>
          <p:nvPr>
            <p:ph type="ctrTitle"/>
          </p:nvPr>
        </p:nvSpPr>
        <p:spPr/>
        <p:txBody>
          <a:bodyPr>
            <a:normAutofit/>
          </a:bodyPr>
          <a:lstStyle/>
          <a:p>
            <a:r>
              <a:rPr lang="en-US" sz="6600">
                <a:latin typeface="+mj-lt"/>
              </a:rPr>
              <a:t>Survey constructs with examples</a:t>
            </a:r>
          </a:p>
        </p:txBody>
      </p:sp>
      <p:grpSp>
        <p:nvGrpSpPr>
          <p:cNvPr id="12" name="Group 11" descr="&quot; &quot;">
            <a:extLst>
              <a:ext uri="{FF2B5EF4-FFF2-40B4-BE49-F238E27FC236}">
                <a16:creationId xmlns:a16="http://schemas.microsoft.com/office/drawing/2014/main" id="{059EAF92-94EC-2F4B-B9E8-0DF6612FE8A8}"/>
              </a:ext>
            </a:extLst>
          </p:cNvPr>
          <p:cNvGrpSpPr/>
          <p:nvPr/>
        </p:nvGrpSpPr>
        <p:grpSpPr>
          <a:xfrm>
            <a:off x="6804706" y="3271885"/>
            <a:ext cx="15866705" cy="8299991"/>
            <a:chOff x="3040911" y="2940810"/>
            <a:chExt cx="15866705" cy="8299991"/>
          </a:xfrm>
        </p:grpSpPr>
        <p:sp>
          <p:nvSpPr>
            <p:cNvPr id="8" name="TextBox 7">
              <a:extLst>
                <a:ext uri="{FF2B5EF4-FFF2-40B4-BE49-F238E27FC236}">
                  <a16:creationId xmlns:a16="http://schemas.microsoft.com/office/drawing/2014/main" id="{59048DE8-0CF6-3F41-A590-C3431640B10C}"/>
                </a:ext>
              </a:extLst>
            </p:cNvPr>
            <p:cNvSpPr txBox="1"/>
            <p:nvPr/>
          </p:nvSpPr>
          <p:spPr>
            <a:xfrm>
              <a:off x="3040911" y="2940810"/>
              <a:ext cx="12971721" cy="830997"/>
            </a:xfrm>
            <a:prstGeom prst="rect">
              <a:avLst/>
            </a:prstGeom>
            <a:noFill/>
          </p:spPr>
          <p:txBody>
            <a:bodyPr wrap="square" rtlCol="0">
              <a:spAutoFit/>
            </a:bodyPr>
            <a:lstStyle/>
            <a:p>
              <a:r>
                <a:rPr lang="en-US" b="1">
                  <a:solidFill>
                    <a:schemeClr val="accent5"/>
                  </a:solidFill>
                  <a:latin typeface="+mj-lt"/>
                </a:rPr>
                <a:t>Student engagement/empowerment</a:t>
              </a:r>
            </a:p>
          </p:txBody>
        </p:sp>
        <p:sp>
          <p:nvSpPr>
            <p:cNvPr id="10" name="TextBox 9">
              <a:extLst>
                <a:ext uri="{FF2B5EF4-FFF2-40B4-BE49-F238E27FC236}">
                  <a16:creationId xmlns:a16="http://schemas.microsoft.com/office/drawing/2014/main" id="{49A23397-E88D-0A4A-88D6-8BAB6823D117}"/>
                </a:ext>
              </a:extLst>
            </p:cNvPr>
            <p:cNvSpPr txBox="1"/>
            <p:nvPr/>
          </p:nvSpPr>
          <p:spPr>
            <a:xfrm>
              <a:off x="3069213" y="4223495"/>
              <a:ext cx="15838403" cy="7017306"/>
            </a:xfrm>
            <a:prstGeom prst="rect">
              <a:avLst/>
            </a:prstGeom>
            <a:noFill/>
          </p:spPr>
          <p:txBody>
            <a:bodyPr wrap="square" rtlCol="0">
              <a:spAutoFit/>
            </a:bodyPr>
            <a:lstStyle/>
            <a:p>
              <a:pPr marL="525463" indent="-525463">
                <a:buClr>
                  <a:schemeClr val="tx2"/>
                </a:buClr>
                <a:buFont typeface="Arial" panose="020B0604020202020204" pitchFamily="34" charset="0"/>
                <a:buChar char="•"/>
              </a:pPr>
              <a:r>
                <a:rPr lang="en-US" sz="4400"/>
                <a:t>Students have a say in how their Simulated Workplace programs are run.</a:t>
              </a:r>
            </a:p>
            <a:p>
              <a:pPr marL="525463" indent="-525463">
                <a:buClr>
                  <a:schemeClr val="tx2"/>
                </a:buClr>
                <a:buFont typeface="Arial" panose="020B0604020202020204" pitchFamily="34" charset="0"/>
                <a:buChar char="•"/>
              </a:pPr>
              <a:endParaRPr lang="en-US" sz="4400"/>
            </a:p>
            <a:p>
              <a:pPr marL="525463" indent="-525463">
                <a:buClr>
                  <a:schemeClr val="tx2"/>
                </a:buClr>
                <a:buFont typeface="Arial" panose="020B0604020202020204" pitchFamily="34" charset="0"/>
                <a:buChar char="•"/>
              </a:pPr>
              <a:r>
                <a:rPr lang="en-US" sz="4400"/>
                <a:t>Students take ownership of their learning process and work.</a:t>
              </a:r>
            </a:p>
            <a:p>
              <a:pPr marL="525463" indent="-525463">
                <a:buClr>
                  <a:schemeClr val="tx2"/>
                </a:buClr>
                <a:buFont typeface="Arial" panose="020B0604020202020204" pitchFamily="34" charset="0"/>
                <a:buChar char="•"/>
              </a:pPr>
              <a:endParaRPr lang="en-US" sz="4400"/>
            </a:p>
            <a:p>
              <a:pPr marL="525463" indent="-525463">
                <a:buClr>
                  <a:schemeClr val="tx2"/>
                </a:buClr>
                <a:buFont typeface="Arial" panose="020B0604020202020204" pitchFamily="34" charset="0"/>
                <a:buChar char="•"/>
              </a:pPr>
              <a:r>
                <a:rPr lang="en-US" sz="4400"/>
                <a:t>Students work with teachers to evaluate their work and discuss how to improve. </a:t>
              </a:r>
            </a:p>
            <a:p>
              <a:pPr marL="525463" indent="-525463">
                <a:buClr>
                  <a:schemeClr val="tx2"/>
                </a:buClr>
                <a:buFont typeface="Arial" panose="020B0604020202020204" pitchFamily="34" charset="0"/>
                <a:buChar char="•"/>
              </a:pPr>
              <a:endParaRPr lang="en-US" sz="4400"/>
            </a:p>
            <a:p>
              <a:pPr marL="525463" indent="-525463">
                <a:buClr>
                  <a:schemeClr val="tx2"/>
                </a:buClr>
                <a:buFont typeface="Arial" panose="020B0604020202020204" pitchFamily="34" charset="0"/>
                <a:buChar char="•"/>
              </a:pPr>
              <a:r>
                <a:rPr lang="en-US" sz="4400"/>
                <a:t>Students contribute to creating a positive learning environment.</a:t>
              </a:r>
            </a:p>
            <a:p>
              <a:pPr marL="685783" indent="-685783">
                <a:buFont typeface="Arial" panose="020B0604020202020204" pitchFamily="34" charset="0"/>
                <a:buChar char="•"/>
              </a:pPr>
              <a:endParaRPr lang="en-US" sz="5400"/>
            </a:p>
          </p:txBody>
        </p:sp>
      </p:grpSp>
      <p:pic>
        <p:nvPicPr>
          <p:cNvPr id="11" name="Graphic 2060184088" descr="&quot; &quot;">
            <a:extLst>
              <a:ext uri="{FF2B5EF4-FFF2-40B4-BE49-F238E27FC236}">
                <a16:creationId xmlns:a16="http://schemas.microsoft.com/office/drawing/2014/main" id="{AA1ED5CB-4284-CC49-AE45-B045FE4EF086}"/>
              </a:ext>
            </a:extLst>
          </p:cNvPr>
          <p:cNvPicPr/>
          <p:nvPr/>
        </p:nvPicPr>
        <p:blipFill>
          <a:blip r:embed="rId3">
            <a:extLst>
              <a:ext uri="{96DAC541-7B7A-43D3-8B79-37D633B846F1}">
                <asvg:svgBlip xmlns:asvg="http://schemas.microsoft.com/office/drawing/2016/SVG/main" r:embed="rId4"/>
              </a:ext>
            </a:extLst>
          </a:blip>
          <a:stretch>
            <a:fillRect/>
          </a:stretch>
        </p:blipFill>
        <p:spPr>
          <a:xfrm>
            <a:off x="1551174" y="4899405"/>
            <a:ext cx="4643654" cy="3917190"/>
          </a:xfrm>
          <a:prstGeom prst="rect">
            <a:avLst/>
          </a:prstGeom>
        </p:spPr>
      </p:pic>
    </p:spTree>
    <p:extLst>
      <p:ext uri="{BB962C8B-B14F-4D97-AF65-F5344CB8AC3E}">
        <p14:creationId xmlns:p14="http://schemas.microsoft.com/office/powerpoint/2010/main" val="638472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sz="2400"/>
              <a:t>16</a:t>
            </a:r>
          </a:p>
        </p:txBody>
      </p:sp>
      <p:sp>
        <p:nvSpPr>
          <p:cNvPr id="2" name="Title 1"/>
          <p:cNvSpPr>
            <a:spLocks noGrp="1"/>
          </p:cNvSpPr>
          <p:nvPr>
            <p:ph type="ctrTitle"/>
          </p:nvPr>
        </p:nvSpPr>
        <p:spPr/>
        <p:txBody>
          <a:bodyPr>
            <a:normAutofit/>
          </a:bodyPr>
          <a:lstStyle/>
          <a:p>
            <a:r>
              <a:rPr lang="en-US" sz="6600">
                <a:latin typeface="+mj-lt"/>
              </a:rPr>
              <a:t>Survey constructs with examples </a:t>
            </a:r>
          </a:p>
        </p:txBody>
      </p:sp>
      <p:grpSp>
        <p:nvGrpSpPr>
          <p:cNvPr id="12" name="Group 11" descr="&quot; &quot;">
            <a:extLst>
              <a:ext uri="{FF2B5EF4-FFF2-40B4-BE49-F238E27FC236}">
                <a16:creationId xmlns:a16="http://schemas.microsoft.com/office/drawing/2014/main" id="{059EAF92-94EC-2F4B-B9E8-0DF6612FE8A8}"/>
              </a:ext>
            </a:extLst>
          </p:cNvPr>
          <p:cNvGrpSpPr/>
          <p:nvPr/>
        </p:nvGrpSpPr>
        <p:grpSpPr>
          <a:xfrm>
            <a:off x="6809009" y="3271885"/>
            <a:ext cx="15862402" cy="8299991"/>
            <a:chOff x="3040911" y="2940810"/>
            <a:chExt cx="13232685" cy="8299991"/>
          </a:xfrm>
        </p:grpSpPr>
        <p:sp>
          <p:nvSpPr>
            <p:cNvPr id="8" name="TextBox 7">
              <a:extLst>
                <a:ext uri="{FF2B5EF4-FFF2-40B4-BE49-F238E27FC236}">
                  <a16:creationId xmlns:a16="http://schemas.microsoft.com/office/drawing/2014/main" id="{59048DE8-0CF6-3F41-A590-C3431640B10C}"/>
                </a:ext>
              </a:extLst>
            </p:cNvPr>
            <p:cNvSpPr txBox="1"/>
            <p:nvPr/>
          </p:nvSpPr>
          <p:spPr>
            <a:xfrm>
              <a:off x="3040911" y="2940810"/>
              <a:ext cx="12971721" cy="830997"/>
            </a:xfrm>
            <a:prstGeom prst="rect">
              <a:avLst/>
            </a:prstGeom>
            <a:noFill/>
          </p:spPr>
          <p:txBody>
            <a:bodyPr wrap="square" rtlCol="0">
              <a:spAutoFit/>
            </a:bodyPr>
            <a:lstStyle/>
            <a:p>
              <a:r>
                <a:rPr lang="en-US" b="1">
                  <a:solidFill>
                    <a:schemeClr val="accent5"/>
                  </a:solidFill>
                  <a:latin typeface="+mj-lt"/>
                </a:rPr>
                <a:t>Goal-setting/action planning</a:t>
              </a:r>
            </a:p>
          </p:txBody>
        </p:sp>
        <p:sp>
          <p:nvSpPr>
            <p:cNvPr id="10" name="TextBox 9">
              <a:extLst>
                <a:ext uri="{FF2B5EF4-FFF2-40B4-BE49-F238E27FC236}">
                  <a16:creationId xmlns:a16="http://schemas.microsoft.com/office/drawing/2014/main" id="{49A23397-E88D-0A4A-88D6-8BAB6823D117}"/>
                </a:ext>
              </a:extLst>
            </p:cNvPr>
            <p:cNvSpPr txBox="1"/>
            <p:nvPr/>
          </p:nvSpPr>
          <p:spPr>
            <a:xfrm>
              <a:off x="3069214" y="4223495"/>
              <a:ext cx="13204382" cy="7017306"/>
            </a:xfrm>
            <a:prstGeom prst="rect">
              <a:avLst/>
            </a:prstGeom>
            <a:noFill/>
          </p:spPr>
          <p:txBody>
            <a:bodyPr wrap="square" rtlCol="0">
              <a:spAutoFit/>
            </a:bodyPr>
            <a:lstStyle/>
            <a:p>
              <a:pPr marL="477838" indent="-477838">
                <a:buClr>
                  <a:schemeClr val="tx2"/>
                </a:buClr>
                <a:buFont typeface="Arial" panose="020B0604020202020204" pitchFamily="34" charset="0"/>
                <a:buChar char="•"/>
              </a:pPr>
              <a:r>
                <a:rPr lang="en-US" sz="4400"/>
                <a:t>Students contribute to setting personal and class-wide or program-wide goals.</a:t>
              </a:r>
            </a:p>
            <a:p>
              <a:pPr marL="477838" indent="-477838">
                <a:buClr>
                  <a:schemeClr val="tx2"/>
                </a:buClr>
                <a:buFont typeface="Arial" panose="020B0604020202020204" pitchFamily="34" charset="0"/>
                <a:buChar char="•"/>
              </a:pPr>
              <a:endParaRPr lang="en-US" sz="4400"/>
            </a:p>
            <a:p>
              <a:pPr marL="477838" indent="-477838">
                <a:buClr>
                  <a:schemeClr val="tx2"/>
                </a:buClr>
                <a:buFont typeface="Arial" panose="020B0604020202020204" pitchFamily="34" charset="0"/>
                <a:buChar char="•"/>
              </a:pPr>
              <a:r>
                <a:rPr lang="en-US" sz="4400"/>
                <a:t>Students’ courses help them set and achieve goals.</a:t>
              </a:r>
            </a:p>
            <a:p>
              <a:pPr marL="477838" indent="-477838">
                <a:buClr>
                  <a:schemeClr val="tx2"/>
                </a:buClr>
                <a:buFont typeface="Arial" panose="020B0604020202020204" pitchFamily="34" charset="0"/>
                <a:buChar char="•"/>
              </a:pPr>
              <a:endParaRPr lang="en-US" sz="4400"/>
            </a:p>
            <a:p>
              <a:pPr marL="477838" indent="-477838">
                <a:buClr>
                  <a:schemeClr val="tx2"/>
                </a:buClr>
                <a:buFont typeface="Arial" panose="020B0604020202020204" pitchFamily="34" charset="0"/>
                <a:buChar char="•"/>
              </a:pPr>
              <a:r>
                <a:rPr lang="en-US" sz="4400"/>
                <a:t>Students get better at setting and achieving their goals.</a:t>
              </a:r>
            </a:p>
            <a:p>
              <a:pPr marL="477838" indent="-477838">
                <a:buClr>
                  <a:schemeClr val="tx2"/>
                </a:buClr>
                <a:buFont typeface="Arial" panose="020B0604020202020204" pitchFamily="34" charset="0"/>
                <a:buChar char="•"/>
              </a:pPr>
              <a:endParaRPr lang="en-US" sz="4400"/>
            </a:p>
            <a:p>
              <a:pPr marL="477838" indent="-477838">
                <a:buClr>
                  <a:schemeClr val="tx2"/>
                </a:buClr>
                <a:buFont typeface="Arial" panose="020B0604020202020204" pitchFamily="34" charset="0"/>
                <a:buChar char="•"/>
              </a:pPr>
              <a:r>
                <a:rPr lang="en-US" sz="4400"/>
                <a:t>Students’ Simulated Workplace experience helps them make career-related decisions.</a:t>
              </a:r>
            </a:p>
            <a:p>
              <a:pPr marL="685783" indent="-685783">
                <a:buFont typeface="Arial" panose="020B0604020202020204" pitchFamily="34" charset="0"/>
                <a:buChar char="•"/>
              </a:pPr>
              <a:endParaRPr lang="en-US" sz="5400"/>
            </a:p>
          </p:txBody>
        </p:sp>
      </p:grpSp>
      <p:pic>
        <p:nvPicPr>
          <p:cNvPr id="9" name="Graphic 28" descr="&quot; &quot;">
            <a:extLst>
              <a:ext uri="{FF2B5EF4-FFF2-40B4-BE49-F238E27FC236}">
                <a16:creationId xmlns:a16="http://schemas.microsoft.com/office/drawing/2014/main" id="{084C29A0-021A-C84B-B8C0-1A26C8D969E3}"/>
              </a:ext>
            </a:extLst>
          </p:cNvPr>
          <p:cNvPicPr/>
          <p:nvPr/>
        </p:nvPicPr>
        <p:blipFill>
          <a:blip r:embed="rId3">
            <a:extLst>
              <a:ext uri="{96DAC541-7B7A-43D3-8B79-37D633B846F1}">
                <asvg:svgBlip xmlns:asvg="http://schemas.microsoft.com/office/drawing/2016/SVG/main" r:embed="rId4"/>
              </a:ext>
            </a:extLst>
          </a:blip>
          <a:stretch>
            <a:fillRect/>
          </a:stretch>
        </p:blipFill>
        <p:spPr>
          <a:xfrm>
            <a:off x="2359290" y="5342491"/>
            <a:ext cx="3027421" cy="3031017"/>
          </a:xfrm>
          <a:prstGeom prst="rect">
            <a:avLst/>
          </a:prstGeom>
        </p:spPr>
      </p:pic>
    </p:spTree>
    <p:extLst>
      <p:ext uri="{BB962C8B-B14F-4D97-AF65-F5344CB8AC3E}">
        <p14:creationId xmlns:p14="http://schemas.microsoft.com/office/powerpoint/2010/main" val="3404971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sz="2400"/>
              <a:t>17</a:t>
            </a:r>
          </a:p>
        </p:txBody>
      </p:sp>
      <p:sp>
        <p:nvSpPr>
          <p:cNvPr id="2" name="Title 1"/>
          <p:cNvSpPr>
            <a:spLocks noGrp="1"/>
          </p:cNvSpPr>
          <p:nvPr>
            <p:ph type="ctrTitle"/>
          </p:nvPr>
        </p:nvSpPr>
        <p:spPr/>
        <p:txBody>
          <a:bodyPr>
            <a:normAutofit/>
          </a:bodyPr>
          <a:lstStyle/>
          <a:p>
            <a:r>
              <a:rPr lang="en-US" sz="6600">
                <a:latin typeface="+mj-lt"/>
              </a:rPr>
              <a:t>Survey constructs with examples </a:t>
            </a:r>
          </a:p>
        </p:txBody>
      </p:sp>
      <p:grpSp>
        <p:nvGrpSpPr>
          <p:cNvPr id="12" name="Group 11" descr="&quot; &quot;">
            <a:extLst>
              <a:ext uri="{FF2B5EF4-FFF2-40B4-BE49-F238E27FC236}">
                <a16:creationId xmlns:a16="http://schemas.microsoft.com/office/drawing/2014/main" id="{059EAF92-94EC-2F4B-B9E8-0DF6612FE8A8}"/>
              </a:ext>
            </a:extLst>
          </p:cNvPr>
          <p:cNvGrpSpPr/>
          <p:nvPr/>
        </p:nvGrpSpPr>
        <p:grpSpPr>
          <a:xfrm>
            <a:off x="6812457" y="3268596"/>
            <a:ext cx="15571186" cy="7622883"/>
            <a:chOff x="2943578" y="2462446"/>
            <a:chExt cx="12971721" cy="7622883"/>
          </a:xfrm>
        </p:grpSpPr>
        <p:sp>
          <p:nvSpPr>
            <p:cNvPr id="8" name="TextBox 7">
              <a:extLst>
                <a:ext uri="{FF2B5EF4-FFF2-40B4-BE49-F238E27FC236}">
                  <a16:creationId xmlns:a16="http://schemas.microsoft.com/office/drawing/2014/main" id="{59048DE8-0CF6-3F41-A590-C3431640B10C}"/>
                </a:ext>
              </a:extLst>
            </p:cNvPr>
            <p:cNvSpPr txBox="1"/>
            <p:nvPr/>
          </p:nvSpPr>
          <p:spPr>
            <a:xfrm>
              <a:off x="2943578" y="2462446"/>
              <a:ext cx="12971721" cy="830997"/>
            </a:xfrm>
            <a:prstGeom prst="rect">
              <a:avLst/>
            </a:prstGeom>
            <a:noFill/>
          </p:spPr>
          <p:txBody>
            <a:bodyPr wrap="square" rtlCol="0">
              <a:spAutoFit/>
            </a:bodyPr>
            <a:lstStyle/>
            <a:p>
              <a:r>
                <a:rPr lang="en-US" b="1">
                  <a:solidFill>
                    <a:schemeClr val="accent5"/>
                  </a:solidFill>
                  <a:latin typeface="+mj-lt"/>
                </a:rPr>
                <a:t>Attitude/openness</a:t>
              </a:r>
            </a:p>
          </p:txBody>
        </p:sp>
        <p:sp>
          <p:nvSpPr>
            <p:cNvPr id="10" name="TextBox 9">
              <a:extLst>
                <a:ext uri="{FF2B5EF4-FFF2-40B4-BE49-F238E27FC236}">
                  <a16:creationId xmlns:a16="http://schemas.microsoft.com/office/drawing/2014/main" id="{49A23397-E88D-0A4A-88D6-8BAB6823D117}"/>
                </a:ext>
              </a:extLst>
            </p:cNvPr>
            <p:cNvSpPr txBox="1"/>
            <p:nvPr/>
          </p:nvSpPr>
          <p:spPr>
            <a:xfrm>
              <a:off x="2971882" y="3745132"/>
              <a:ext cx="11544024" cy="6340197"/>
            </a:xfrm>
            <a:prstGeom prst="rect">
              <a:avLst/>
            </a:prstGeom>
            <a:noFill/>
          </p:spPr>
          <p:txBody>
            <a:bodyPr wrap="square" rtlCol="0">
              <a:spAutoFit/>
            </a:bodyPr>
            <a:lstStyle/>
            <a:p>
              <a:pPr marL="468313" indent="-468313">
                <a:buClr>
                  <a:schemeClr val="tx2"/>
                </a:buClr>
                <a:buFont typeface="Arial" panose="020B0604020202020204" pitchFamily="34" charset="0"/>
                <a:buChar char="•"/>
              </a:pPr>
              <a:r>
                <a:rPr lang="en-US" sz="4400"/>
                <a:t>Students find their work to be meaningful.</a:t>
              </a:r>
            </a:p>
            <a:p>
              <a:pPr marL="468313" indent="-468313">
                <a:buClr>
                  <a:schemeClr val="tx2"/>
                </a:buClr>
                <a:buFont typeface="Arial" panose="020B0604020202020204" pitchFamily="34" charset="0"/>
                <a:buChar char="•"/>
              </a:pPr>
              <a:endParaRPr lang="en-US" sz="4400"/>
            </a:p>
            <a:p>
              <a:pPr marL="468313" indent="-468313">
                <a:buClr>
                  <a:schemeClr val="tx2"/>
                </a:buClr>
                <a:buFont typeface="Arial" panose="020B0604020202020204" pitchFamily="34" charset="0"/>
                <a:buChar char="•"/>
              </a:pPr>
              <a:r>
                <a:rPr lang="en-US" sz="4400"/>
                <a:t>Students feel comfortable learning unfamiliar things.</a:t>
              </a:r>
            </a:p>
            <a:p>
              <a:pPr marL="468313" indent="-468313">
                <a:buClr>
                  <a:schemeClr val="tx2"/>
                </a:buClr>
                <a:buFont typeface="Arial" panose="020B0604020202020204" pitchFamily="34" charset="0"/>
                <a:buChar char="•"/>
              </a:pPr>
              <a:endParaRPr lang="en-US" sz="4400"/>
            </a:p>
            <a:p>
              <a:pPr marL="468313" indent="-468313">
                <a:buClr>
                  <a:schemeClr val="tx2"/>
                </a:buClr>
                <a:buFont typeface="Arial" panose="020B0604020202020204" pitchFamily="34" charset="0"/>
                <a:buChar char="•"/>
              </a:pPr>
              <a:r>
                <a:rPr lang="en-US" sz="4400"/>
                <a:t>Students see how their work connects to their future careers.</a:t>
              </a:r>
            </a:p>
            <a:p>
              <a:pPr marL="468313" indent="-468313">
                <a:buClr>
                  <a:schemeClr val="tx2"/>
                </a:buClr>
                <a:buFont typeface="Arial" panose="020B0604020202020204" pitchFamily="34" charset="0"/>
                <a:buChar char="•"/>
              </a:pPr>
              <a:endParaRPr lang="en-US" sz="4400"/>
            </a:p>
            <a:p>
              <a:pPr marL="468313" indent="-468313">
                <a:buClr>
                  <a:schemeClr val="tx2"/>
                </a:buClr>
                <a:buFont typeface="Arial" panose="020B0604020202020204" pitchFamily="34" charset="0"/>
                <a:buChar char="•"/>
              </a:pPr>
              <a:r>
                <a:rPr lang="en-US" sz="4400"/>
                <a:t>Students celebrate success in their work.</a:t>
              </a:r>
            </a:p>
            <a:p>
              <a:pPr marL="685783" indent="-685783">
                <a:buFont typeface="Arial" panose="020B0604020202020204" pitchFamily="34" charset="0"/>
                <a:buChar char="•"/>
              </a:pPr>
              <a:endParaRPr lang="en-US" sz="5400"/>
            </a:p>
          </p:txBody>
        </p:sp>
      </p:grpSp>
      <p:pic>
        <p:nvPicPr>
          <p:cNvPr id="11" name="Graphic 51" descr="&quot; &quot;">
            <a:extLst>
              <a:ext uri="{FF2B5EF4-FFF2-40B4-BE49-F238E27FC236}">
                <a16:creationId xmlns:a16="http://schemas.microsoft.com/office/drawing/2014/main" id="{1479BBDD-3C7E-3A41-A2D7-08D91F6B8715}"/>
              </a:ext>
            </a:extLst>
          </p:cNvPr>
          <p:cNvPicPr/>
          <p:nvPr/>
        </p:nvPicPr>
        <p:blipFill>
          <a:blip r:embed="rId3">
            <a:extLst>
              <a:ext uri="{96DAC541-7B7A-43D3-8B79-37D633B846F1}">
                <asvg:svgBlip xmlns:asvg="http://schemas.microsoft.com/office/drawing/2016/SVG/main" r:embed="rId4"/>
              </a:ext>
            </a:extLst>
          </a:blip>
          <a:stretch>
            <a:fillRect/>
          </a:stretch>
        </p:blipFill>
        <p:spPr>
          <a:xfrm>
            <a:off x="2000357" y="4959718"/>
            <a:ext cx="3745286" cy="3796562"/>
          </a:xfrm>
          <a:prstGeom prst="rect">
            <a:avLst/>
          </a:prstGeom>
        </p:spPr>
      </p:pic>
    </p:spTree>
    <p:extLst>
      <p:ext uri="{BB962C8B-B14F-4D97-AF65-F5344CB8AC3E}">
        <p14:creationId xmlns:p14="http://schemas.microsoft.com/office/powerpoint/2010/main" val="1322313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sz="2400"/>
              <a:t>18</a:t>
            </a:r>
          </a:p>
        </p:txBody>
      </p:sp>
      <p:sp>
        <p:nvSpPr>
          <p:cNvPr id="2" name="Title 1"/>
          <p:cNvSpPr>
            <a:spLocks noGrp="1"/>
          </p:cNvSpPr>
          <p:nvPr>
            <p:ph type="ctrTitle"/>
          </p:nvPr>
        </p:nvSpPr>
        <p:spPr/>
        <p:txBody>
          <a:bodyPr>
            <a:normAutofit/>
          </a:bodyPr>
          <a:lstStyle/>
          <a:p>
            <a:r>
              <a:rPr lang="en-US" sz="6600">
                <a:latin typeface="+mj-lt"/>
              </a:rPr>
              <a:t>Survey constructs with examples </a:t>
            </a:r>
          </a:p>
        </p:txBody>
      </p:sp>
      <p:grpSp>
        <p:nvGrpSpPr>
          <p:cNvPr id="12" name="Group 11" descr="&quot; &quot;">
            <a:extLst>
              <a:ext uri="{FF2B5EF4-FFF2-40B4-BE49-F238E27FC236}">
                <a16:creationId xmlns:a16="http://schemas.microsoft.com/office/drawing/2014/main" id="{059EAF92-94EC-2F4B-B9E8-0DF6612FE8A8}"/>
              </a:ext>
            </a:extLst>
          </p:cNvPr>
          <p:cNvGrpSpPr/>
          <p:nvPr/>
        </p:nvGrpSpPr>
        <p:grpSpPr>
          <a:xfrm>
            <a:off x="6846433" y="3266820"/>
            <a:ext cx="14002382" cy="6053223"/>
            <a:chOff x="3000184" y="3294243"/>
            <a:chExt cx="14002382" cy="6053223"/>
          </a:xfrm>
        </p:grpSpPr>
        <p:sp>
          <p:nvSpPr>
            <p:cNvPr id="8" name="TextBox 7">
              <a:extLst>
                <a:ext uri="{FF2B5EF4-FFF2-40B4-BE49-F238E27FC236}">
                  <a16:creationId xmlns:a16="http://schemas.microsoft.com/office/drawing/2014/main" id="{59048DE8-0CF6-3F41-A590-C3431640B10C}"/>
                </a:ext>
              </a:extLst>
            </p:cNvPr>
            <p:cNvSpPr txBox="1"/>
            <p:nvPr/>
          </p:nvSpPr>
          <p:spPr>
            <a:xfrm>
              <a:off x="3069213" y="3294243"/>
              <a:ext cx="12971721" cy="830997"/>
            </a:xfrm>
            <a:prstGeom prst="rect">
              <a:avLst/>
            </a:prstGeom>
            <a:noFill/>
          </p:spPr>
          <p:txBody>
            <a:bodyPr wrap="square" rtlCol="0">
              <a:spAutoFit/>
            </a:bodyPr>
            <a:lstStyle/>
            <a:p>
              <a:r>
                <a:rPr lang="en-US" b="1">
                  <a:solidFill>
                    <a:schemeClr val="accent5"/>
                  </a:solidFill>
                  <a:latin typeface="+mj-lt"/>
                </a:rPr>
                <a:t>Collaboration</a:t>
              </a:r>
            </a:p>
          </p:txBody>
        </p:sp>
        <p:sp>
          <p:nvSpPr>
            <p:cNvPr id="10" name="TextBox 9">
              <a:extLst>
                <a:ext uri="{FF2B5EF4-FFF2-40B4-BE49-F238E27FC236}">
                  <a16:creationId xmlns:a16="http://schemas.microsoft.com/office/drawing/2014/main" id="{49A23397-E88D-0A4A-88D6-8BAB6823D117}"/>
                </a:ext>
              </a:extLst>
            </p:cNvPr>
            <p:cNvSpPr txBox="1"/>
            <p:nvPr/>
          </p:nvSpPr>
          <p:spPr>
            <a:xfrm>
              <a:off x="3000184" y="4576929"/>
              <a:ext cx="14002382" cy="4770537"/>
            </a:xfrm>
            <a:prstGeom prst="rect">
              <a:avLst/>
            </a:prstGeom>
            <a:noFill/>
          </p:spPr>
          <p:txBody>
            <a:bodyPr wrap="square" rtlCol="0">
              <a:spAutoFit/>
            </a:bodyPr>
            <a:lstStyle/>
            <a:p>
              <a:pPr marL="468313" indent="-468313">
                <a:buClr>
                  <a:schemeClr val="tx2"/>
                </a:buClr>
                <a:buFont typeface="Arial" panose="020B0604020202020204" pitchFamily="34" charset="0"/>
                <a:buChar char="•"/>
              </a:pPr>
              <a:r>
                <a:rPr lang="en-US" sz="4400"/>
                <a:t>Students work together to plan and do work.</a:t>
              </a:r>
            </a:p>
            <a:p>
              <a:pPr marL="468313" indent="-468313">
                <a:buClr>
                  <a:schemeClr val="tx2"/>
                </a:buClr>
                <a:buFont typeface="Arial" panose="020B0604020202020204" pitchFamily="34" charset="0"/>
                <a:buChar char="•"/>
              </a:pPr>
              <a:endParaRPr lang="en-US" sz="4400"/>
            </a:p>
            <a:p>
              <a:pPr marL="468313" indent="-468313">
                <a:buClr>
                  <a:schemeClr val="tx2"/>
                </a:buClr>
                <a:buFont typeface="Arial" panose="020B0604020202020204" pitchFamily="34" charset="0"/>
                <a:buChar char="•"/>
              </a:pPr>
              <a:r>
                <a:rPr lang="en-US" sz="4400"/>
                <a:t>Students see the difference their contribution makes to the team.</a:t>
              </a:r>
            </a:p>
            <a:p>
              <a:pPr marL="468313" indent="-468313">
                <a:buClr>
                  <a:schemeClr val="tx2"/>
                </a:buClr>
                <a:buFont typeface="Arial" panose="020B0604020202020204" pitchFamily="34" charset="0"/>
                <a:buChar char="•"/>
              </a:pPr>
              <a:endParaRPr lang="en-US" sz="4400"/>
            </a:p>
            <a:p>
              <a:pPr marL="468313" indent="-468313">
                <a:buClr>
                  <a:schemeClr val="tx2"/>
                </a:buClr>
                <a:buFont typeface="Arial" panose="020B0604020202020204" pitchFamily="34" charset="0"/>
                <a:buChar char="•"/>
              </a:pPr>
              <a:r>
                <a:rPr lang="en-US" sz="4400"/>
                <a:t>Students learn from peers and help peers learn.</a:t>
              </a:r>
            </a:p>
            <a:p>
              <a:pPr marL="468313" indent="-468313">
                <a:buFont typeface="Arial" panose="020B0604020202020204" pitchFamily="34" charset="0"/>
                <a:buChar char="•"/>
              </a:pPr>
              <a:endParaRPr lang="en-US" sz="4000">
                <a:latin typeface="+mj-lt"/>
              </a:endParaRPr>
            </a:p>
          </p:txBody>
        </p:sp>
      </p:grpSp>
      <p:pic>
        <p:nvPicPr>
          <p:cNvPr id="9" name="Graphic 2060184066" descr="&quot; &quot;">
            <a:extLst>
              <a:ext uri="{FF2B5EF4-FFF2-40B4-BE49-F238E27FC236}">
                <a16:creationId xmlns:a16="http://schemas.microsoft.com/office/drawing/2014/main" id="{35460D61-5947-A748-854B-A7563FEFF40B}"/>
              </a:ext>
            </a:extLst>
          </p:cNvPr>
          <p:cNvPicPr/>
          <p:nvPr/>
        </p:nvPicPr>
        <p:blipFill>
          <a:blip r:embed="rId3">
            <a:extLst>
              <a:ext uri="{96DAC541-7B7A-43D3-8B79-37D633B846F1}">
                <asvg:svgBlip xmlns:asvg="http://schemas.microsoft.com/office/drawing/2016/SVG/main" r:embed="rId4"/>
              </a:ext>
            </a:extLst>
          </a:blip>
          <a:stretch>
            <a:fillRect/>
          </a:stretch>
        </p:blipFill>
        <p:spPr>
          <a:xfrm>
            <a:off x="2024681" y="4744685"/>
            <a:ext cx="3696637" cy="4226627"/>
          </a:xfrm>
          <a:prstGeom prst="rect">
            <a:avLst/>
          </a:prstGeom>
        </p:spPr>
      </p:pic>
    </p:spTree>
    <p:extLst>
      <p:ext uri="{BB962C8B-B14F-4D97-AF65-F5344CB8AC3E}">
        <p14:creationId xmlns:p14="http://schemas.microsoft.com/office/powerpoint/2010/main" val="1142163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5FC36E-10A4-1B4B-AC74-D04F6C126166}"/>
              </a:ext>
            </a:extLst>
          </p:cNvPr>
          <p:cNvSpPr>
            <a:spLocks noGrp="1"/>
          </p:cNvSpPr>
          <p:nvPr>
            <p:ph type="ctrTitle"/>
          </p:nvPr>
        </p:nvSpPr>
        <p:spPr>
          <a:xfrm>
            <a:off x="8030718" y="8695179"/>
            <a:ext cx="10299123" cy="3231728"/>
          </a:xfrm>
        </p:spPr>
        <p:txBody>
          <a:bodyPr>
            <a:noAutofit/>
          </a:bodyPr>
          <a:lstStyle/>
          <a:p>
            <a:pPr algn="ctr"/>
            <a:r>
              <a:rPr lang="en-US" sz="7200">
                <a:latin typeface="+mj-lt"/>
                <a:ea typeface="Verdana" panose="020B0604030504040204" pitchFamily="34" charset="0"/>
              </a:rPr>
              <a:t>Improving School Culture </a:t>
            </a:r>
            <a:br>
              <a:rPr lang="en-US" sz="7200">
                <a:latin typeface="+mj-lt"/>
                <a:ea typeface="Verdana" panose="020B0604030504040204" pitchFamily="34" charset="0"/>
              </a:rPr>
            </a:br>
            <a:r>
              <a:rPr lang="en-US" sz="7200">
                <a:latin typeface="+mj-lt"/>
                <a:ea typeface="Verdana" panose="020B0604030504040204" pitchFamily="34" charset="0"/>
              </a:rPr>
              <a:t>in Simulated Workplaces</a:t>
            </a:r>
          </a:p>
        </p:txBody>
      </p:sp>
      <p:pic>
        <p:nvPicPr>
          <p:cNvPr id="7" name="Picture 6" descr="Young student using a circular saw in Woodshop class.">
            <a:extLst>
              <a:ext uri="{FF2B5EF4-FFF2-40B4-BE49-F238E27FC236}">
                <a16:creationId xmlns:a16="http://schemas.microsoft.com/office/drawing/2014/main" id="{FF41F6B4-9991-4FA0-853C-BAF7466B9180}"/>
              </a:ext>
            </a:extLst>
          </p:cNvPr>
          <p:cNvPicPr>
            <a:picLocks noChangeAspect="1"/>
          </p:cNvPicPr>
          <p:nvPr/>
        </p:nvPicPr>
        <p:blipFill>
          <a:blip r:embed="rId3"/>
          <a:stretch>
            <a:fillRect/>
          </a:stretch>
        </p:blipFill>
        <p:spPr>
          <a:xfrm>
            <a:off x="7995056" y="1585791"/>
            <a:ext cx="10299122" cy="6866081"/>
          </a:xfrm>
          <a:prstGeom prst="rect">
            <a:avLst/>
          </a:prstGeom>
        </p:spPr>
      </p:pic>
    </p:spTree>
    <p:extLst>
      <p:ext uri="{BB962C8B-B14F-4D97-AF65-F5344CB8AC3E}">
        <p14:creationId xmlns:p14="http://schemas.microsoft.com/office/powerpoint/2010/main" val="2123031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89AD65-ECD9-4C43-9C49-6540E164A4CC}"/>
              </a:ext>
            </a:extLst>
          </p:cNvPr>
          <p:cNvSpPr>
            <a:spLocks noGrp="1"/>
          </p:cNvSpPr>
          <p:nvPr>
            <p:ph type="sldNum" sz="quarter" idx="12"/>
          </p:nvPr>
        </p:nvSpPr>
        <p:spPr/>
        <p:txBody>
          <a:bodyPr/>
          <a:lstStyle/>
          <a:p>
            <a:r>
              <a:rPr lang="en-US" sz="2400"/>
              <a:t>19</a:t>
            </a:r>
            <a:endParaRPr lang="uk-UA" sz="2400"/>
          </a:p>
        </p:txBody>
      </p:sp>
      <p:sp>
        <p:nvSpPr>
          <p:cNvPr id="2" name="Title 1">
            <a:extLst>
              <a:ext uri="{FF2B5EF4-FFF2-40B4-BE49-F238E27FC236}">
                <a16:creationId xmlns:a16="http://schemas.microsoft.com/office/drawing/2014/main" id="{F4620F87-36BE-4C45-B8F1-6BC0C8F1F4AA}"/>
              </a:ext>
            </a:extLst>
          </p:cNvPr>
          <p:cNvSpPr>
            <a:spLocks noGrp="1"/>
          </p:cNvSpPr>
          <p:nvPr>
            <p:ph type="ctrTitle"/>
          </p:nvPr>
        </p:nvSpPr>
        <p:spPr/>
        <p:txBody>
          <a:bodyPr>
            <a:normAutofit/>
          </a:bodyPr>
          <a:lstStyle/>
          <a:p>
            <a:r>
              <a:rPr lang="es-ES" sz="6600">
                <a:latin typeface="+mj-lt"/>
              </a:rPr>
              <a:t>Key </a:t>
            </a:r>
            <a:r>
              <a:rPr lang="es-ES" sz="6600" err="1">
                <a:latin typeface="+mj-lt"/>
              </a:rPr>
              <a:t>constructs</a:t>
            </a:r>
            <a:r>
              <a:rPr lang="es-ES" sz="6600">
                <a:latin typeface="+mj-lt"/>
              </a:rPr>
              <a:t>: </a:t>
            </a:r>
            <a:r>
              <a:rPr lang="es-ES" sz="6600" err="1">
                <a:latin typeface="+mj-lt"/>
              </a:rPr>
              <a:t>Group</a:t>
            </a:r>
            <a:r>
              <a:rPr lang="es-ES" sz="6600">
                <a:latin typeface="+mj-lt"/>
              </a:rPr>
              <a:t> </a:t>
            </a:r>
            <a:r>
              <a:rPr lang="es-ES" sz="6600" err="1">
                <a:latin typeface="+mj-lt"/>
              </a:rPr>
              <a:t>discussion</a:t>
            </a:r>
            <a:endParaRPr lang="es-ES" sz="6600">
              <a:latin typeface="+mj-lt"/>
            </a:endParaRPr>
          </a:p>
        </p:txBody>
      </p:sp>
      <p:sp>
        <p:nvSpPr>
          <p:cNvPr id="4" name="Text Placeholder 3">
            <a:extLst>
              <a:ext uri="{FF2B5EF4-FFF2-40B4-BE49-F238E27FC236}">
                <a16:creationId xmlns:a16="http://schemas.microsoft.com/office/drawing/2014/main" id="{BAB297BD-34CA-5F40-9ED1-A5D80C6307AB}"/>
              </a:ext>
            </a:extLst>
          </p:cNvPr>
          <p:cNvSpPr>
            <a:spLocks noGrp="1"/>
          </p:cNvSpPr>
          <p:nvPr>
            <p:ph type="body" sz="quarter" idx="14"/>
          </p:nvPr>
        </p:nvSpPr>
        <p:spPr>
          <a:xfrm>
            <a:off x="1144440" y="3152751"/>
            <a:ext cx="16427524" cy="7972449"/>
          </a:xfrm>
        </p:spPr>
        <p:txBody>
          <a:bodyPr>
            <a:normAutofit/>
          </a:bodyPr>
          <a:lstStyle/>
          <a:p>
            <a:pPr marL="754062" indent="-685800">
              <a:buClr>
                <a:schemeClr val="tx2"/>
              </a:buClr>
            </a:pPr>
            <a:r>
              <a:rPr lang="en-US" sz="4800">
                <a:latin typeface="+mn-lt"/>
              </a:rPr>
              <a:t>Which example statements align with strengths of your own school culture? Why do you think that?  </a:t>
            </a:r>
          </a:p>
          <a:p>
            <a:pPr marL="754062" indent="-685800">
              <a:buClr>
                <a:schemeClr val="tx2"/>
              </a:buClr>
            </a:pPr>
            <a:endParaRPr lang="es-ES" sz="4800">
              <a:latin typeface="+mn-lt"/>
            </a:endParaRPr>
          </a:p>
          <a:p>
            <a:pPr marL="754062" lvl="0" indent="-685800">
              <a:buClr>
                <a:schemeClr val="tx2"/>
              </a:buClr>
            </a:pPr>
            <a:r>
              <a:rPr lang="en-US" sz="4800">
                <a:latin typeface="+mn-lt"/>
              </a:rPr>
              <a:t>Which example statements reflect something your school could improve on? Why do you think that? </a:t>
            </a:r>
            <a:endParaRPr lang="es-ES" sz="4800">
              <a:latin typeface="+mn-lt"/>
            </a:endParaRPr>
          </a:p>
          <a:p>
            <a:pPr marL="754062" indent="-685800">
              <a:buClr>
                <a:schemeClr val="tx2"/>
              </a:buClr>
            </a:pPr>
            <a:endParaRPr lang="es-ES" sz="4800">
              <a:latin typeface="+mn-lt"/>
            </a:endParaRPr>
          </a:p>
          <a:p>
            <a:pPr marL="754062" indent="-685800">
              <a:buClr>
                <a:schemeClr val="tx2"/>
              </a:buClr>
            </a:pPr>
            <a:r>
              <a:rPr lang="en-US" sz="4800">
                <a:latin typeface="+mn-lt"/>
              </a:rPr>
              <a:t>How do the example statements you associate with strengths and areas for improvement relate to how you characterized your school when selecting an animal at the start of this workshop?</a:t>
            </a:r>
            <a:r>
              <a:rPr lang="es-ES" sz="4800">
                <a:latin typeface="+mn-lt"/>
              </a:rPr>
              <a:t> </a:t>
            </a:r>
          </a:p>
        </p:txBody>
      </p:sp>
      <p:pic>
        <p:nvPicPr>
          <p:cNvPr id="5" name="Graphic 2060184088" descr="&quot; &quot;">
            <a:extLst>
              <a:ext uri="{FF2B5EF4-FFF2-40B4-BE49-F238E27FC236}">
                <a16:creationId xmlns:a16="http://schemas.microsoft.com/office/drawing/2014/main" id="{E2F9A649-F855-364C-8F2F-A195DC809067}"/>
              </a:ext>
            </a:extLst>
          </p:cNvPr>
          <p:cNvPicPr/>
          <p:nvPr/>
        </p:nvPicPr>
        <p:blipFill>
          <a:blip r:embed="rId3">
            <a:extLst>
              <a:ext uri="{96DAC541-7B7A-43D3-8B79-37D633B846F1}">
                <asvg:svgBlip xmlns:asvg="http://schemas.microsoft.com/office/drawing/2016/SVG/main" r:embed="rId4"/>
              </a:ext>
            </a:extLst>
          </a:blip>
          <a:stretch>
            <a:fillRect/>
          </a:stretch>
        </p:blipFill>
        <p:spPr>
          <a:xfrm>
            <a:off x="18255887" y="351653"/>
            <a:ext cx="3061362" cy="2799135"/>
          </a:xfrm>
          <a:prstGeom prst="rect">
            <a:avLst/>
          </a:prstGeom>
        </p:spPr>
      </p:pic>
      <p:pic>
        <p:nvPicPr>
          <p:cNvPr id="6" name="Graphic 28" descr="&quot; &quot;">
            <a:extLst>
              <a:ext uri="{FF2B5EF4-FFF2-40B4-BE49-F238E27FC236}">
                <a16:creationId xmlns:a16="http://schemas.microsoft.com/office/drawing/2014/main" id="{E7D061ED-7981-D345-B94B-8B811AC0B576}"/>
              </a:ext>
            </a:extLst>
          </p:cNvPr>
          <p:cNvPicPr/>
          <p:nvPr/>
        </p:nvPicPr>
        <p:blipFill>
          <a:blip r:embed="rId5">
            <a:extLst>
              <a:ext uri="{96DAC541-7B7A-43D3-8B79-37D633B846F1}">
                <asvg:svgBlip xmlns:asvg="http://schemas.microsoft.com/office/drawing/2016/SVG/main" r:embed="rId6"/>
              </a:ext>
            </a:extLst>
          </a:blip>
          <a:stretch>
            <a:fillRect/>
          </a:stretch>
        </p:blipFill>
        <p:spPr>
          <a:xfrm>
            <a:off x="20261911" y="2880360"/>
            <a:ext cx="3360187" cy="3144371"/>
          </a:xfrm>
          <a:prstGeom prst="rect">
            <a:avLst/>
          </a:prstGeom>
        </p:spPr>
      </p:pic>
      <p:pic>
        <p:nvPicPr>
          <p:cNvPr id="7" name="Graphic 51" descr="&quot; &quot;">
            <a:extLst>
              <a:ext uri="{FF2B5EF4-FFF2-40B4-BE49-F238E27FC236}">
                <a16:creationId xmlns:a16="http://schemas.microsoft.com/office/drawing/2014/main" id="{3A437839-8FE7-C044-912D-0D7B2538C389}"/>
              </a:ext>
            </a:extLst>
          </p:cNvPr>
          <p:cNvPicPr/>
          <p:nvPr/>
        </p:nvPicPr>
        <p:blipFill>
          <a:blip r:embed="rId7">
            <a:extLst>
              <a:ext uri="{96DAC541-7B7A-43D3-8B79-37D633B846F1}">
                <asvg:svgBlip xmlns:asvg="http://schemas.microsoft.com/office/drawing/2016/SVG/main" r:embed="rId8"/>
              </a:ext>
            </a:extLst>
          </a:blip>
          <a:stretch>
            <a:fillRect/>
          </a:stretch>
        </p:blipFill>
        <p:spPr>
          <a:xfrm>
            <a:off x="17571963" y="5023404"/>
            <a:ext cx="3745286" cy="3711019"/>
          </a:xfrm>
          <a:prstGeom prst="rect">
            <a:avLst/>
          </a:prstGeom>
        </p:spPr>
      </p:pic>
      <p:pic>
        <p:nvPicPr>
          <p:cNvPr id="8" name="Graphic 2060184066" descr="&quot; &quot;">
            <a:extLst>
              <a:ext uri="{FF2B5EF4-FFF2-40B4-BE49-F238E27FC236}">
                <a16:creationId xmlns:a16="http://schemas.microsoft.com/office/drawing/2014/main" id="{66763E4A-52CD-CF47-9ED2-F54E8F8F2FC4}"/>
              </a:ext>
            </a:extLst>
          </p:cNvPr>
          <p:cNvPicPr/>
          <p:nvPr/>
        </p:nvPicPr>
        <p:blipFill>
          <a:blip r:embed="rId9">
            <a:extLst>
              <a:ext uri="{96DAC541-7B7A-43D3-8B79-37D633B846F1}">
                <asvg:svgBlip xmlns:asvg="http://schemas.microsoft.com/office/drawing/2016/SVG/main" r:embed="rId10"/>
              </a:ext>
            </a:extLst>
          </a:blip>
          <a:stretch>
            <a:fillRect/>
          </a:stretch>
        </p:blipFill>
        <p:spPr>
          <a:xfrm>
            <a:off x="20261911" y="8269584"/>
            <a:ext cx="3360187" cy="3795465"/>
          </a:xfrm>
          <a:prstGeom prst="rect">
            <a:avLst/>
          </a:prstGeom>
        </p:spPr>
      </p:pic>
    </p:spTree>
    <p:extLst>
      <p:ext uri="{BB962C8B-B14F-4D97-AF65-F5344CB8AC3E}">
        <p14:creationId xmlns:p14="http://schemas.microsoft.com/office/powerpoint/2010/main" val="4114192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20</a:t>
            </a:r>
            <a:endParaRPr lang="uk-UA" sz="2400"/>
          </a:p>
        </p:txBody>
      </p:sp>
      <p:sp>
        <p:nvSpPr>
          <p:cNvPr id="4" name="Title 3">
            <a:extLst>
              <a:ext uri="{FF2B5EF4-FFF2-40B4-BE49-F238E27FC236}">
                <a16:creationId xmlns:a16="http://schemas.microsoft.com/office/drawing/2014/main" id="{8FAB0201-2E7C-410E-B72C-4441565D3611}"/>
              </a:ext>
            </a:extLst>
          </p:cNvPr>
          <p:cNvSpPr>
            <a:spLocks noGrp="1"/>
          </p:cNvSpPr>
          <p:nvPr>
            <p:ph type="ctrTitle"/>
          </p:nvPr>
        </p:nvSpPr>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6600" b="0" i="0" kern="1200" spc="-60" baseline="0">
                <a:solidFill>
                  <a:srgbClr val="576F7F"/>
                </a:solidFill>
                <a:effectLst/>
                <a:latin typeface="+mj-lt"/>
              </a:rPr>
              <a:t>Introduction to school culture improvement</a:t>
            </a:r>
            <a:endParaRPr lang="en-US" sz="6600">
              <a:effectLst/>
              <a:latin typeface="+mj-lt"/>
            </a:endParaRPr>
          </a:p>
        </p:txBody>
      </p:sp>
      <p:grpSp>
        <p:nvGrpSpPr>
          <p:cNvPr id="5" name="Group 4" descr="Workshop 1 agenda.">
            <a:extLst>
              <a:ext uri="{FF2B5EF4-FFF2-40B4-BE49-F238E27FC236}">
                <a16:creationId xmlns:a16="http://schemas.microsoft.com/office/drawing/2014/main" id="{33E043CC-D3F5-441B-9CC1-10F91FE58BE2}"/>
              </a:ext>
            </a:extLst>
          </p:cNvPr>
          <p:cNvGrpSpPr/>
          <p:nvPr/>
        </p:nvGrpSpPr>
        <p:grpSpPr>
          <a:xfrm>
            <a:off x="4005517" y="2886756"/>
            <a:ext cx="17177520" cy="9695862"/>
            <a:chOff x="4005517" y="2886756"/>
            <a:chExt cx="17177520" cy="9695862"/>
          </a:xfrm>
        </p:grpSpPr>
        <p:sp>
          <p:nvSpPr>
            <p:cNvPr id="3" name="Pentagon 2">
              <a:extLst>
                <a:ext uri="{FF2B5EF4-FFF2-40B4-BE49-F238E27FC236}">
                  <a16:creationId xmlns:a16="http://schemas.microsoft.com/office/drawing/2014/main" id="{85CD80CF-4BA6-1D4F-859A-1FC09277F2B0}"/>
                </a:ext>
              </a:extLst>
            </p:cNvPr>
            <p:cNvSpPr/>
            <p:nvPr/>
          </p:nvSpPr>
          <p:spPr>
            <a:xfrm>
              <a:off x="4059295" y="2886756"/>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sp>
          <p:nvSpPr>
            <p:cNvPr id="33" name="Rectangle 32" descr="&quot; &quot;">
              <a:extLst>
                <a:ext uri="{FF2B5EF4-FFF2-40B4-BE49-F238E27FC236}">
                  <a16:creationId xmlns:a16="http://schemas.microsoft.com/office/drawing/2014/main" id="{E1AE19E5-1881-EB45-A290-5DD44990551D}"/>
                </a:ext>
              </a:extLst>
            </p:cNvPr>
            <p:cNvSpPr/>
            <p:nvPr/>
          </p:nvSpPr>
          <p:spPr>
            <a:xfrm>
              <a:off x="5322755" y="8100221"/>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34" name="Group 33" descr="&quot; &quot;">
              <a:extLst>
                <a:ext uri="{FF2B5EF4-FFF2-40B4-BE49-F238E27FC236}">
                  <a16:creationId xmlns:a16="http://schemas.microsoft.com/office/drawing/2014/main" id="{22C4355D-053B-1D42-BDFF-9729CFAF53F1}"/>
                </a:ext>
              </a:extLst>
            </p:cNvPr>
            <p:cNvGrpSpPr/>
            <p:nvPr/>
          </p:nvGrpSpPr>
          <p:grpSpPr>
            <a:xfrm>
              <a:off x="5274369" y="5784090"/>
              <a:ext cx="15908668" cy="6798528"/>
              <a:chOff x="2379333" y="2784789"/>
              <a:chExt cx="15908668" cy="6798528"/>
            </a:xfrm>
          </p:grpSpPr>
          <p:grpSp>
            <p:nvGrpSpPr>
              <p:cNvPr id="35" name="Group 34">
                <a:extLst>
                  <a:ext uri="{FF2B5EF4-FFF2-40B4-BE49-F238E27FC236}">
                    <a16:creationId xmlns:a16="http://schemas.microsoft.com/office/drawing/2014/main" id="{D3A5BD33-7F8F-614E-9A85-702D4C0FB68C}"/>
                  </a:ext>
                </a:extLst>
              </p:cNvPr>
              <p:cNvGrpSpPr/>
              <p:nvPr/>
            </p:nvGrpSpPr>
            <p:grpSpPr>
              <a:xfrm>
                <a:off x="2413781" y="2784789"/>
                <a:ext cx="15874220" cy="963078"/>
                <a:chOff x="3218794" y="2109266"/>
                <a:chExt cx="21168382" cy="1284270"/>
              </a:xfrm>
            </p:grpSpPr>
            <p:sp>
              <p:nvSpPr>
                <p:cNvPr id="49" name="Rectangle 48">
                  <a:extLst>
                    <a:ext uri="{FF2B5EF4-FFF2-40B4-BE49-F238E27FC236}">
                      <a16:creationId xmlns:a16="http://schemas.microsoft.com/office/drawing/2014/main" id="{48728216-32C0-9C49-BB6C-7A6E031202A6}"/>
                    </a:ext>
                  </a:extLst>
                </p:cNvPr>
                <p:cNvSpPr/>
                <p:nvPr/>
              </p:nvSpPr>
              <p:spPr>
                <a:xfrm>
                  <a:off x="3218794" y="2109266"/>
                  <a:ext cx="19930976" cy="12842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DEF4ADA8-A5F8-7646-9F41-B720311921F8}"/>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37" name="Group 36">
                <a:extLst>
                  <a:ext uri="{FF2B5EF4-FFF2-40B4-BE49-F238E27FC236}">
                    <a16:creationId xmlns:a16="http://schemas.microsoft.com/office/drawing/2014/main" id="{9B0A2923-8115-9E48-BE05-E67E4E424EFD}"/>
                  </a:ext>
                </a:extLst>
              </p:cNvPr>
              <p:cNvGrpSpPr/>
              <p:nvPr/>
            </p:nvGrpSpPr>
            <p:grpSpPr>
              <a:xfrm>
                <a:off x="2413780" y="3975742"/>
                <a:ext cx="15874218" cy="963078"/>
                <a:chOff x="3218793" y="3735804"/>
                <a:chExt cx="21168380" cy="1284271"/>
              </a:xfrm>
            </p:grpSpPr>
            <p:sp>
              <p:nvSpPr>
                <p:cNvPr id="47" name="Rectangle 46">
                  <a:extLst>
                    <a:ext uri="{FF2B5EF4-FFF2-40B4-BE49-F238E27FC236}">
                      <a16:creationId xmlns:a16="http://schemas.microsoft.com/office/drawing/2014/main" id="{1068E56D-E796-9C49-A65D-CBBE30A736FD}"/>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8" name="Rectangle 47">
                  <a:extLst>
                    <a:ext uri="{FF2B5EF4-FFF2-40B4-BE49-F238E27FC236}">
                      <a16:creationId xmlns:a16="http://schemas.microsoft.com/office/drawing/2014/main" id="{193179F2-E25E-0F47-B1FE-5220C5EDE1AB}"/>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38" name="Group 37">
                <a:extLst>
                  <a:ext uri="{FF2B5EF4-FFF2-40B4-BE49-F238E27FC236}">
                    <a16:creationId xmlns:a16="http://schemas.microsoft.com/office/drawing/2014/main" id="{B7A4A6EF-EF6F-EF45-96C4-1B2E710B9355}"/>
                  </a:ext>
                </a:extLst>
              </p:cNvPr>
              <p:cNvGrpSpPr/>
              <p:nvPr/>
            </p:nvGrpSpPr>
            <p:grpSpPr>
              <a:xfrm>
                <a:off x="2413780" y="6241636"/>
                <a:ext cx="15874218" cy="963078"/>
                <a:chOff x="3218793" y="5119302"/>
                <a:chExt cx="21168380" cy="1284271"/>
              </a:xfrm>
            </p:grpSpPr>
            <p:sp>
              <p:nvSpPr>
                <p:cNvPr id="45" name="Rectangle 44">
                  <a:extLst>
                    <a:ext uri="{FF2B5EF4-FFF2-40B4-BE49-F238E27FC236}">
                      <a16:creationId xmlns:a16="http://schemas.microsoft.com/office/drawing/2014/main" id="{EB777CA9-99CC-3542-B9F8-4923AA6CDEC3}"/>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a:extLst>
                    <a:ext uri="{FF2B5EF4-FFF2-40B4-BE49-F238E27FC236}">
                      <a16:creationId xmlns:a16="http://schemas.microsoft.com/office/drawing/2014/main" id="{1C0F0594-2D58-5347-9AFF-1E079044FC41}"/>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39" name="Group 38">
                <a:extLst>
                  <a:ext uri="{FF2B5EF4-FFF2-40B4-BE49-F238E27FC236}">
                    <a16:creationId xmlns:a16="http://schemas.microsoft.com/office/drawing/2014/main" id="{FE0F0FE9-E0B8-344F-BE63-CD3001141CE4}"/>
                  </a:ext>
                </a:extLst>
              </p:cNvPr>
              <p:cNvGrpSpPr/>
              <p:nvPr/>
            </p:nvGrpSpPr>
            <p:grpSpPr>
              <a:xfrm>
                <a:off x="2379333" y="7436174"/>
                <a:ext cx="15874218" cy="963078"/>
                <a:chOff x="3218793" y="5119302"/>
                <a:chExt cx="21168380" cy="1284271"/>
              </a:xfrm>
            </p:grpSpPr>
            <p:sp>
              <p:nvSpPr>
                <p:cNvPr id="43" name="Rectangle 42">
                  <a:extLst>
                    <a:ext uri="{FF2B5EF4-FFF2-40B4-BE49-F238E27FC236}">
                      <a16:creationId xmlns:a16="http://schemas.microsoft.com/office/drawing/2014/main" id="{36ED43BA-0F6F-C548-96CE-09B75563D796}"/>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4" name="Rectangle 43">
                  <a:extLst>
                    <a:ext uri="{FF2B5EF4-FFF2-40B4-BE49-F238E27FC236}">
                      <a16:creationId xmlns:a16="http://schemas.microsoft.com/office/drawing/2014/main" id="{29FE0818-1D91-3D42-A58C-1A07E6A4BC6D}"/>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40" name="Group 39">
                <a:extLst>
                  <a:ext uri="{FF2B5EF4-FFF2-40B4-BE49-F238E27FC236}">
                    <a16:creationId xmlns:a16="http://schemas.microsoft.com/office/drawing/2014/main" id="{399ADCA7-CB41-2D46-905A-8D79748BFE37}"/>
                  </a:ext>
                </a:extLst>
              </p:cNvPr>
              <p:cNvGrpSpPr/>
              <p:nvPr/>
            </p:nvGrpSpPr>
            <p:grpSpPr>
              <a:xfrm>
                <a:off x="2379333" y="8620239"/>
                <a:ext cx="15874218" cy="963078"/>
                <a:chOff x="3218793" y="5060176"/>
                <a:chExt cx="21168380" cy="1284271"/>
              </a:xfrm>
            </p:grpSpPr>
            <p:sp>
              <p:nvSpPr>
                <p:cNvPr id="41" name="Rectangle 40">
                  <a:extLst>
                    <a:ext uri="{FF2B5EF4-FFF2-40B4-BE49-F238E27FC236}">
                      <a16:creationId xmlns:a16="http://schemas.microsoft.com/office/drawing/2014/main" id="{6C5A9F3B-58FD-144B-9029-53D701194222}"/>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a:extLst>
                    <a:ext uri="{FF2B5EF4-FFF2-40B4-BE49-F238E27FC236}">
                      <a16:creationId xmlns:a16="http://schemas.microsoft.com/office/drawing/2014/main" id="{8B83EBDA-4B2C-D84A-A22E-D1AC98C08A89}"/>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51" name="Rectangle 50">
              <a:extLst>
                <a:ext uri="{FF2B5EF4-FFF2-40B4-BE49-F238E27FC236}">
                  <a16:creationId xmlns:a16="http://schemas.microsoft.com/office/drawing/2014/main" id="{4AE4D63A-6595-A94B-876F-BE03D82BC230}"/>
                </a:ext>
              </a:extLst>
            </p:cNvPr>
            <p:cNvSpPr/>
            <p:nvPr/>
          </p:nvSpPr>
          <p:spPr>
            <a:xfrm>
              <a:off x="6532191" y="8289808"/>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52" name="Rectangle 51" descr="&quot; &quot;">
              <a:extLst>
                <a:ext uri="{FF2B5EF4-FFF2-40B4-BE49-F238E27FC236}">
                  <a16:creationId xmlns:a16="http://schemas.microsoft.com/office/drawing/2014/main" id="{7DD1F2A3-F82B-4549-AC00-928D716C7881}"/>
                </a:ext>
              </a:extLst>
            </p:cNvPr>
            <p:cNvSpPr/>
            <p:nvPr/>
          </p:nvSpPr>
          <p:spPr>
            <a:xfrm>
              <a:off x="5308815" y="4583344"/>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3" name="Rectangle 52">
              <a:extLst>
                <a:ext uri="{FF2B5EF4-FFF2-40B4-BE49-F238E27FC236}">
                  <a16:creationId xmlns:a16="http://schemas.microsoft.com/office/drawing/2014/main" id="{6FFD76EC-F3E5-A840-B811-024323441DFF}"/>
                </a:ext>
              </a:extLst>
            </p:cNvPr>
            <p:cNvSpPr/>
            <p:nvPr/>
          </p:nvSpPr>
          <p:spPr>
            <a:xfrm>
              <a:off x="6566639" y="4709014"/>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54" name="Pentagon 53" descr="&quot; &quot;">
              <a:extLst>
                <a:ext uri="{FF2B5EF4-FFF2-40B4-BE49-F238E27FC236}">
                  <a16:creationId xmlns:a16="http://schemas.microsoft.com/office/drawing/2014/main" id="{E9E8DEDB-6BCA-3E48-8D19-E73EB473AFA8}"/>
                </a:ext>
              </a:extLst>
            </p:cNvPr>
            <p:cNvSpPr/>
            <p:nvPr/>
          </p:nvSpPr>
          <p:spPr>
            <a:xfrm>
              <a:off x="4005517" y="9387795"/>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42381109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811AEB-C29F-3941-A500-B9A87BCEFB13}"/>
              </a:ext>
            </a:extLst>
          </p:cNvPr>
          <p:cNvSpPr>
            <a:spLocks noGrp="1"/>
          </p:cNvSpPr>
          <p:nvPr>
            <p:ph type="sldNum" sz="quarter" idx="12"/>
          </p:nvPr>
        </p:nvSpPr>
        <p:spPr/>
        <p:txBody>
          <a:bodyPr/>
          <a:lstStyle/>
          <a:p>
            <a:r>
              <a:rPr lang="en-US" sz="2400"/>
              <a:t>21</a:t>
            </a:r>
          </a:p>
        </p:txBody>
      </p:sp>
      <p:sp>
        <p:nvSpPr>
          <p:cNvPr id="2" name="Title 1">
            <a:extLst>
              <a:ext uri="{FF2B5EF4-FFF2-40B4-BE49-F238E27FC236}">
                <a16:creationId xmlns:a16="http://schemas.microsoft.com/office/drawing/2014/main" id="{08A73BEC-760D-4046-A4D4-A3BADB6A9A89}"/>
              </a:ext>
            </a:extLst>
          </p:cNvPr>
          <p:cNvSpPr>
            <a:spLocks noGrp="1"/>
          </p:cNvSpPr>
          <p:nvPr>
            <p:ph type="ctrTitle"/>
          </p:nvPr>
        </p:nvSpPr>
        <p:spPr>
          <a:xfrm>
            <a:off x="469557" y="3694671"/>
            <a:ext cx="5313405" cy="6215448"/>
          </a:xfrm>
        </p:spPr>
        <p:txBody>
          <a:bodyPr>
            <a:normAutofit/>
          </a:bodyPr>
          <a:lstStyle/>
          <a:p>
            <a:r>
              <a:rPr lang="en-US" sz="6600">
                <a:solidFill>
                  <a:schemeClr val="bg1"/>
                </a:solidFill>
                <a:latin typeface="+mj-lt"/>
              </a:rPr>
              <a:t>Using a continuous improvement approach</a:t>
            </a:r>
          </a:p>
        </p:txBody>
      </p:sp>
      <p:graphicFrame>
        <p:nvGraphicFramePr>
          <p:cNvPr id="6" name="Diagram 5" descr="&quot; &quot;">
            <a:extLst>
              <a:ext uri="{FF2B5EF4-FFF2-40B4-BE49-F238E27FC236}">
                <a16:creationId xmlns:a16="http://schemas.microsoft.com/office/drawing/2014/main" id="{4C0784DA-1843-734D-AA9D-57066F65A8A0}"/>
              </a:ext>
            </a:extLst>
          </p:cNvPr>
          <p:cNvGraphicFramePr/>
          <p:nvPr>
            <p:extLst>
              <p:ext uri="{D42A27DB-BD31-4B8C-83A1-F6EECF244321}">
                <p14:modId xmlns:p14="http://schemas.microsoft.com/office/powerpoint/2010/main" val="3620211578"/>
              </p:ext>
            </p:extLst>
          </p:nvPr>
        </p:nvGraphicFramePr>
        <p:xfrm>
          <a:off x="9089148" y="2793999"/>
          <a:ext cx="12192000" cy="81280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5E370843-6068-4DE6-A77B-AF3A2AFFF563}"/>
              </a:ext>
            </a:extLst>
          </p:cNvPr>
          <p:cNvSpPr txBox="1"/>
          <p:nvPr/>
        </p:nvSpPr>
        <p:spPr>
          <a:xfrm>
            <a:off x="1144440" y="12490913"/>
            <a:ext cx="7747000" cy="461665"/>
          </a:xfrm>
          <a:prstGeom prst="rect">
            <a:avLst/>
          </a:prstGeom>
          <a:noFill/>
        </p:spPr>
        <p:txBody>
          <a:bodyPr wrap="square" rtlCol="0">
            <a:spAutoFit/>
          </a:bodyPr>
          <a:lstStyle/>
          <a:p>
            <a:r>
              <a:rPr lang="en-US" sz="2400" i="1">
                <a:solidFill>
                  <a:srgbClr val="576F7F"/>
                </a:solidFill>
                <a:latin typeface="+mj-lt"/>
              </a:rPr>
              <a:t>(Bryk et al., 2015)</a:t>
            </a:r>
            <a:endParaRPr lang="en-US" sz="2400">
              <a:latin typeface="+mj-lt"/>
            </a:endParaRPr>
          </a:p>
        </p:txBody>
      </p:sp>
    </p:spTree>
    <p:extLst>
      <p:ext uri="{BB962C8B-B14F-4D97-AF65-F5344CB8AC3E}">
        <p14:creationId xmlns:p14="http://schemas.microsoft.com/office/powerpoint/2010/main" val="1397458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D642EC12-C6DB-4E28-8766-784F2CE705D0}"/>
              </a:ext>
            </a:extLst>
          </p:cNvPr>
          <p:cNvSpPr>
            <a:spLocks noGrp="1"/>
          </p:cNvSpPr>
          <p:nvPr>
            <p:ph type="sldNum" sz="quarter" idx="12"/>
          </p:nvPr>
        </p:nvSpPr>
        <p:spPr>
          <a:xfrm>
            <a:off x="20838009" y="12712701"/>
            <a:ext cx="3061854" cy="730250"/>
          </a:xfrm>
        </p:spPr>
        <p:txBody>
          <a:bodyPr/>
          <a:lstStyle/>
          <a:p>
            <a:r>
              <a:rPr lang="en-US" sz="2400">
                <a:solidFill>
                  <a:srgbClr val="576F7F"/>
                </a:solidFill>
              </a:rPr>
              <a:t>22</a:t>
            </a:r>
          </a:p>
        </p:txBody>
      </p:sp>
      <p:sp>
        <p:nvSpPr>
          <p:cNvPr id="7" name="Title 6">
            <a:extLst>
              <a:ext uri="{FF2B5EF4-FFF2-40B4-BE49-F238E27FC236}">
                <a16:creationId xmlns:a16="http://schemas.microsoft.com/office/drawing/2014/main" id="{8DFFF5C2-FC32-489A-A8E5-56DEF4630424}"/>
              </a:ext>
            </a:extLst>
          </p:cNvPr>
          <p:cNvSpPr>
            <a:spLocks noGrp="1"/>
          </p:cNvSpPr>
          <p:nvPr>
            <p:ph type="title"/>
          </p:nvPr>
        </p:nvSpPr>
        <p:spPr/>
        <p:txBody>
          <a:bodyPr>
            <a:noAutofit/>
          </a:bodyPr>
          <a:lstStyle/>
          <a:p>
            <a:r>
              <a:rPr lang="en-US" sz="6600">
                <a:latin typeface="+mj-lt"/>
                <a:cs typeface="Arial"/>
              </a:rPr>
              <a:t>How the school culture surveys inform school improvement efforts</a:t>
            </a:r>
          </a:p>
        </p:txBody>
      </p:sp>
      <p:sp>
        <p:nvSpPr>
          <p:cNvPr id="8" name="Content Placeholder 7">
            <a:extLst>
              <a:ext uri="{FF2B5EF4-FFF2-40B4-BE49-F238E27FC236}">
                <a16:creationId xmlns:a16="http://schemas.microsoft.com/office/drawing/2014/main" id="{9E9D13C0-9D88-4A0E-B9F3-9B723F8A8074}"/>
              </a:ext>
            </a:extLst>
          </p:cNvPr>
          <p:cNvSpPr>
            <a:spLocks noGrp="1"/>
          </p:cNvSpPr>
          <p:nvPr>
            <p:ph idx="1"/>
          </p:nvPr>
        </p:nvSpPr>
        <p:spPr>
          <a:xfrm>
            <a:off x="7738536" y="1751200"/>
            <a:ext cx="14630400" cy="10241280"/>
          </a:xfrm>
        </p:spPr>
        <p:txBody>
          <a:bodyPr vert="horz" lIns="0" tIns="68580" rIns="0" bIns="68580" rtlCol="0" anchor="t">
            <a:normAutofit/>
          </a:bodyPr>
          <a:lstStyle/>
          <a:p>
            <a:pPr marL="685783" indent="-685783">
              <a:spcBef>
                <a:spcPts val="1800"/>
              </a:spcBef>
              <a:spcAft>
                <a:spcPts val="1800"/>
              </a:spcAft>
              <a:buClr>
                <a:schemeClr val="tx2"/>
              </a:buClr>
            </a:pPr>
            <a:r>
              <a:rPr lang="en-US" sz="4800">
                <a:latin typeface="+mn-lt"/>
              </a:rPr>
              <a:t>Gather different perspectives on a given topic.</a:t>
            </a:r>
          </a:p>
          <a:p>
            <a:pPr marL="685783" indent="-685783">
              <a:spcBef>
                <a:spcPts val="1800"/>
              </a:spcBef>
              <a:spcAft>
                <a:spcPts val="1800"/>
              </a:spcAft>
              <a:buClr>
                <a:schemeClr val="tx2"/>
              </a:buClr>
            </a:pPr>
            <a:r>
              <a:rPr lang="en-US" sz="4800">
                <a:latin typeface="+mn-lt"/>
              </a:rPr>
              <a:t>Provide objective, anonymous basis for more in-depth discussion.</a:t>
            </a:r>
          </a:p>
          <a:p>
            <a:pPr marL="685783" indent="-685783">
              <a:spcBef>
                <a:spcPts val="1800"/>
              </a:spcBef>
              <a:spcAft>
                <a:spcPts val="1800"/>
              </a:spcAft>
              <a:buClr>
                <a:schemeClr val="tx2"/>
              </a:buClr>
            </a:pPr>
            <a:r>
              <a:rPr lang="en-US" sz="4800">
                <a:latin typeface="+mn-lt"/>
              </a:rPr>
              <a:t>Measure change over time.</a:t>
            </a:r>
            <a:endParaRPr lang="en-US" sz="3200">
              <a:latin typeface="+mn-lt"/>
            </a:endParaRPr>
          </a:p>
        </p:txBody>
      </p:sp>
      <p:pic>
        <p:nvPicPr>
          <p:cNvPr id="2" name="Picture 1" descr="&quot; &quot;">
            <a:extLst>
              <a:ext uri="{FF2B5EF4-FFF2-40B4-BE49-F238E27FC236}">
                <a16:creationId xmlns:a16="http://schemas.microsoft.com/office/drawing/2014/main" id="{BE26176A-3BBA-0B4E-B4CF-E92148D5B36B}"/>
              </a:ext>
            </a:extLst>
          </p:cNvPr>
          <p:cNvPicPr>
            <a:picLocks noChangeAspect="1"/>
          </p:cNvPicPr>
          <p:nvPr/>
        </p:nvPicPr>
        <p:blipFill>
          <a:blip r:embed="rId3"/>
          <a:stretch>
            <a:fillRect/>
          </a:stretch>
        </p:blipFill>
        <p:spPr>
          <a:xfrm>
            <a:off x="18277592" y="6848858"/>
            <a:ext cx="2397788" cy="4391129"/>
          </a:xfrm>
          <a:prstGeom prst="rect">
            <a:avLst/>
          </a:prstGeom>
          <a:solidFill>
            <a:schemeClr val="bg2"/>
          </a:solidFill>
        </p:spPr>
      </p:pic>
    </p:spTree>
    <p:extLst>
      <p:ext uri="{BB962C8B-B14F-4D97-AF65-F5344CB8AC3E}">
        <p14:creationId xmlns:p14="http://schemas.microsoft.com/office/powerpoint/2010/main" val="2069732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23</a:t>
            </a:r>
            <a:endParaRPr lang="uk-UA" sz="2400"/>
          </a:p>
        </p:txBody>
      </p:sp>
      <p:sp>
        <p:nvSpPr>
          <p:cNvPr id="4" name="Title 3">
            <a:extLst>
              <a:ext uri="{FF2B5EF4-FFF2-40B4-BE49-F238E27FC236}">
                <a16:creationId xmlns:a16="http://schemas.microsoft.com/office/drawing/2014/main" id="{7912CE9D-C798-4DAA-973E-AACC6C7B8BCC}"/>
              </a:ext>
            </a:extLst>
          </p:cNvPr>
          <p:cNvSpPr>
            <a:spLocks noGrp="1"/>
          </p:cNvSpPr>
          <p:nvPr>
            <p:ph type="ctrTitle"/>
          </p:nvPr>
        </p:nvSpPr>
        <p:spPr/>
        <p:txBody>
          <a:bodyPr>
            <a:normAutofit/>
          </a:bodyPr>
          <a:lstStyle/>
          <a:p>
            <a:r>
              <a:rPr lang="en-US" sz="6600">
                <a:latin typeface="+mj-lt"/>
              </a:rPr>
              <a:t>Introduction to school culture improvement</a:t>
            </a:r>
          </a:p>
        </p:txBody>
      </p:sp>
      <p:grpSp>
        <p:nvGrpSpPr>
          <p:cNvPr id="5" name="Group 4" descr="Workshop 1 agenda.">
            <a:extLst>
              <a:ext uri="{FF2B5EF4-FFF2-40B4-BE49-F238E27FC236}">
                <a16:creationId xmlns:a16="http://schemas.microsoft.com/office/drawing/2014/main" id="{F7CD88CA-3641-4F71-A0B5-2A60CDC86EFE}"/>
              </a:ext>
            </a:extLst>
          </p:cNvPr>
          <p:cNvGrpSpPr/>
          <p:nvPr/>
        </p:nvGrpSpPr>
        <p:grpSpPr>
          <a:xfrm>
            <a:off x="4053246" y="2759594"/>
            <a:ext cx="17129791" cy="9702709"/>
            <a:chOff x="4053246" y="2759594"/>
            <a:chExt cx="17129791" cy="9702709"/>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4053246" y="2759594"/>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sp>
          <p:nvSpPr>
            <p:cNvPr id="33" name="Rectangle 32" descr="&quot; &quot;">
              <a:extLst>
                <a:ext uri="{FF2B5EF4-FFF2-40B4-BE49-F238E27FC236}">
                  <a16:creationId xmlns:a16="http://schemas.microsoft.com/office/drawing/2014/main" id="{900F8AE3-F649-6C4A-B7C2-321D8E7CED20}"/>
                </a:ext>
              </a:extLst>
            </p:cNvPr>
            <p:cNvSpPr/>
            <p:nvPr/>
          </p:nvSpPr>
          <p:spPr>
            <a:xfrm>
              <a:off x="5322755" y="7979906"/>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34" name="Group 33" descr="&quot; &quot;">
              <a:extLst>
                <a:ext uri="{FF2B5EF4-FFF2-40B4-BE49-F238E27FC236}">
                  <a16:creationId xmlns:a16="http://schemas.microsoft.com/office/drawing/2014/main" id="{FAEB294C-5072-3F4B-9ABF-534562EA73E6}"/>
                </a:ext>
              </a:extLst>
            </p:cNvPr>
            <p:cNvGrpSpPr/>
            <p:nvPr/>
          </p:nvGrpSpPr>
          <p:grpSpPr>
            <a:xfrm>
              <a:off x="5274369" y="5663774"/>
              <a:ext cx="15908668" cy="6798529"/>
              <a:chOff x="2379333" y="2784788"/>
              <a:chExt cx="15908668" cy="6798529"/>
            </a:xfrm>
          </p:grpSpPr>
          <p:grpSp>
            <p:nvGrpSpPr>
              <p:cNvPr id="35" name="Group 34">
                <a:extLst>
                  <a:ext uri="{FF2B5EF4-FFF2-40B4-BE49-F238E27FC236}">
                    <a16:creationId xmlns:a16="http://schemas.microsoft.com/office/drawing/2014/main" id="{15A13E23-198A-9D4C-AEE8-33DD381F5F3D}"/>
                  </a:ext>
                </a:extLst>
              </p:cNvPr>
              <p:cNvGrpSpPr/>
              <p:nvPr/>
            </p:nvGrpSpPr>
            <p:grpSpPr>
              <a:xfrm>
                <a:off x="2413781" y="2784788"/>
                <a:ext cx="15874220" cy="963078"/>
                <a:chOff x="3218794" y="2109267"/>
                <a:chExt cx="21168382" cy="1284271"/>
              </a:xfrm>
            </p:grpSpPr>
            <p:sp>
              <p:nvSpPr>
                <p:cNvPr id="49" name="Rectangle 48" descr="&quot; &quot;">
                  <a:extLst>
                    <a:ext uri="{FF2B5EF4-FFF2-40B4-BE49-F238E27FC236}">
                      <a16:creationId xmlns:a16="http://schemas.microsoft.com/office/drawing/2014/main" id="{06323D6B-E9BD-284F-B285-4762AE1E253B}"/>
                    </a:ext>
                  </a:extLst>
                </p:cNvPr>
                <p:cNvSpPr/>
                <p:nvPr/>
              </p:nvSpPr>
              <p:spPr>
                <a:xfrm>
                  <a:off x="3218794" y="2109267"/>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CA8B9998-DFE3-084E-A8C2-952247F1E4DF}"/>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37" name="Group 36">
                <a:extLst>
                  <a:ext uri="{FF2B5EF4-FFF2-40B4-BE49-F238E27FC236}">
                    <a16:creationId xmlns:a16="http://schemas.microsoft.com/office/drawing/2014/main" id="{10BB2A1C-56AD-5249-AE2B-1B96A68E53C8}"/>
                  </a:ext>
                </a:extLst>
              </p:cNvPr>
              <p:cNvGrpSpPr/>
              <p:nvPr/>
            </p:nvGrpSpPr>
            <p:grpSpPr>
              <a:xfrm>
                <a:off x="2413780" y="3975742"/>
                <a:ext cx="15874218" cy="963078"/>
                <a:chOff x="3218793" y="3735804"/>
                <a:chExt cx="21168380" cy="1284271"/>
              </a:xfrm>
            </p:grpSpPr>
            <p:sp>
              <p:nvSpPr>
                <p:cNvPr id="47" name="Rectangle 46" descr="&quot; &quot;">
                  <a:extLst>
                    <a:ext uri="{FF2B5EF4-FFF2-40B4-BE49-F238E27FC236}">
                      <a16:creationId xmlns:a16="http://schemas.microsoft.com/office/drawing/2014/main" id="{D852E588-29FF-884F-A9AF-5799FB8B62FB}"/>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8" name="Rectangle 47">
                  <a:extLst>
                    <a:ext uri="{FF2B5EF4-FFF2-40B4-BE49-F238E27FC236}">
                      <a16:creationId xmlns:a16="http://schemas.microsoft.com/office/drawing/2014/main" id="{DD8318B0-6A16-6D4F-A5A4-AC7364310A4D}"/>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38" name="Group 37">
                <a:extLst>
                  <a:ext uri="{FF2B5EF4-FFF2-40B4-BE49-F238E27FC236}">
                    <a16:creationId xmlns:a16="http://schemas.microsoft.com/office/drawing/2014/main" id="{7D5D50A5-6B54-B043-AFA1-089A45F5B838}"/>
                  </a:ext>
                </a:extLst>
              </p:cNvPr>
              <p:cNvGrpSpPr/>
              <p:nvPr/>
            </p:nvGrpSpPr>
            <p:grpSpPr>
              <a:xfrm>
                <a:off x="2413780" y="6241636"/>
                <a:ext cx="15874218" cy="963078"/>
                <a:chOff x="3218793" y="5119302"/>
                <a:chExt cx="21168380" cy="1284271"/>
              </a:xfrm>
            </p:grpSpPr>
            <p:sp>
              <p:nvSpPr>
                <p:cNvPr id="45" name="Rectangle 44" descr="&quot; &quot;">
                  <a:extLst>
                    <a:ext uri="{FF2B5EF4-FFF2-40B4-BE49-F238E27FC236}">
                      <a16:creationId xmlns:a16="http://schemas.microsoft.com/office/drawing/2014/main" id="{E572BC4B-CB2B-F947-BAAF-85B75E8290FF}"/>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a:extLst>
                    <a:ext uri="{FF2B5EF4-FFF2-40B4-BE49-F238E27FC236}">
                      <a16:creationId xmlns:a16="http://schemas.microsoft.com/office/drawing/2014/main" id="{865E9237-064D-C042-82A0-86B14A5EEADE}"/>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39" name="Group 38">
                <a:extLst>
                  <a:ext uri="{FF2B5EF4-FFF2-40B4-BE49-F238E27FC236}">
                    <a16:creationId xmlns:a16="http://schemas.microsoft.com/office/drawing/2014/main" id="{08B0FFC0-713C-8642-A41E-9CD499EBAC57}"/>
                  </a:ext>
                </a:extLst>
              </p:cNvPr>
              <p:cNvGrpSpPr/>
              <p:nvPr/>
            </p:nvGrpSpPr>
            <p:grpSpPr>
              <a:xfrm>
                <a:off x="2379333" y="7436174"/>
                <a:ext cx="15874218" cy="963078"/>
                <a:chOff x="3218793" y="5119302"/>
                <a:chExt cx="21168380" cy="1284271"/>
              </a:xfrm>
            </p:grpSpPr>
            <p:sp>
              <p:nvSpPr>
                <p:cNvPr id="43" name="Rectangle 42" descr="&quot; &quot;">
                  <a:extLst>
                    <a:ext uri="{FF2B5EF4-FFF2-40B4-BE49-F238E27FC236}">
                      <a16:creationId xmlns:a16="http://schemas.microsoft.com/office/drawing/2014/main" id="{548A8B23-CE7F-CA4A-BF5E-FBA025945D14}"/>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4" name="Rectangle 43">
                  <a:extLst>
                    <a:ext uri="{FF2B5EF4-FFF2-40B4-BE49-F238E27FC236}">
                      <a16:creationId xmlns:a16="http://schemas.microsoft.com/office/drawing/2014/main" id="{64C31BDF-FF7A-E241-A97F-6D4157F25E26}"/>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40" name="Group 39">
                <a:extLst>
                  <a:ext uri="{FF2B5EF4-FFF2-40B4-BE49-F238E27FC236}">
                    <a16:creationId xmlns:a16="http://schemas.microsoft.com/office/drawing/2014/main" id="{4B5DFD22-18A8-1442-A4FF-59A1DC761FC3}"/>
                  </a:ext>
                </a:extLst>
              </p:cNvPr>
              <p:cNvGrpSpPr/>
              <p:nvPr/>
            </p:nvGrpSpPr>
            <p:grpSpPr>
              <a:xfrm>
                <a:off x="2379333" y="8620239"/>
                <a:ext cx="15874218" cy="963078"/>
                <a:chOff x="3218793" y="5060176"/>
                <a:chExt cx="21168380" cy="1284271"/>
              </a:xfrm>
            </p:grpSpPr>
            <p:sp>
              <p:nvSpPr>
                <p:cNvPr id="41" name="Rectangle 40" descr="&quot; &quot;">
                  <a:extLst>
                    <a:ext uri="{FF2B5EF4-FFF2-40B4-BE49-F238E27FC236}">
                      <a16:creationId xmlns:a16="http://schemas.microsoft.com/office/drawing/2014/main" id="{146CE5DC-F210-CF4E-8ED7-D7AF651547AF}"/>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a:extLst>
                    <a:ext uri="{FF2B5EF4-FFF2-40B4-BE49-F238E27FC236}">
                      <a16:creationId xmlns:a16="http://schemas.microsoft.com/office/drawing/2014/main" id="{D0EF7AA5-7500-DB4E-B319-97831E8D233E}"/>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51" name="Rectangle 50">
              <a:extLst>
                <a:ext uri="{FF2B5EF4-FFF2-40B4-BE49-F238E27FC236}">
                  <a16:creationId xmlns:a16="http://schemas.microsoft.com/office/drawing/2014/main" id="{E376A12A-4239-4546-B2FE-DF7F91C9F2E1}"/>
                </a:ext>
              </a:extLst>
            </p:cNvPr>
            <p:cNvSpPr/>
            <p:nvPr/>
          </p:nvSpPr>
          <p:spPr>
            <a:xfrm>
              <a:off x="6532191" y="8169493"/>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52" name="Rectangle 51" descr="&quot; &quot;">
              <a:extLst>
                <a:ext uri="{FF2B5EF4-FFF2-40B4-BE49-F238E27FC236}">
                  <a16:creationId xmlns:a16="http://schemas.microsoft.com/office/drawing/2014/main" id="{051D5EF7-AF63-1E46-9F2E-1682BC9B5D0D}"/>
                </a:ext>
              </a:extLst>
            </p:cNvPr>
            <p:cNvSpPr/>
            <p:nvPr/>
          </p:nvSpPr>
          <p:spPr>
            <a:xfrm>
              <a:off x="5308815" y="4463029"/>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3" name="Rectangle 52">
              <a:extLst>
                <a:ext uri="{FF2B5EF4-FFF2-40B4-BE49-F238E27FC236}">
                  <a16:creationId xmlns:a16="http://schemas.microsoft.com/office/drawing/2014/main" id="{FEAC49D6-7170-BB48-AC2F-1380102050F6}"/>
                </a:ext>
              </a:extLst>
            </p:cNvPr>
            <p:cNvSpPr/>
            <p:nvPr/>
          </p:nvSpPr>
          <p:spPr>
            <a:xfrm>
              <a:off x="6566639" y="4588699"/>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54" name="Pentagon 53" descr="&quot; &quot;">
              <a:extLst>
                <a:ext uri="{FF2B5EF4-FFF2-40B4-BE49-F238E27FC236}">
                  <a16:creationId xmlns:a16="http://schemas.microsoft.com/office/drawing/2014/main" id="{ACD77ED2-998E-734C-8EE9-8865F3EE8681}"/>
                </a:ext>
              </a:extLst>
            </p:cNvPr>
            <p:cNvSpPr/>
            <p:nvPr/>
          </p:nvSpPr>
          <p:spPr>
            <a:xfrm>
              <a:off x="4059295" y="10462018"/>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282239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5949622-BEC5-E542-BFAF-4914B896B878}"/>
              </a:ext>
            </a:extLst>
          </p:cNvPr>
          <p:cNvSpPr>
            <a:spLocks noGrp="1"/>
          </p:cNvSpPr>
          <p:nvPr>
            <p:ph type="sldNum" sz="quarter" idx="12"/>
          </p:nvPr>
        </p:nvSpPr>
        <p:spPr/>
        <p:txBody>
          <a:bodyPr/>
          <a:lstStyle/>
          <a:p>
            <a:r>
              <a:rPr lang="en-US" sz="2400"/>
              <a:t>24</a:t>
            </a:r>
            <a:endParaRPr lang="uk-UA" sz="2400"/>
          </a:p>
        </p:txBody>
      </p:sp>
      <p:sp>
        <p:nvSpPr>
          <p:cNvPr id="2" name="Title 1">
            <a:extLst>
              <a:ext uri="{FF2B5EF4-FFF2-40B4-BE49-F238E27FC236}">
                <a16:creationId xmlns:a16="http://schemas.microsoft.com/office/drawing/2014/main" id="{52A21C09-5AB9-FA43-A6FD-79C6E3FC2A07}"/>
              </a:ext>
            </a:extLst>
          </p:cNvPr>
          <p:cNvSpPr>
            <a:spLocks noGrp="1"/>
          </p:cNvSpPr>
          <p:nvPr>
            <p:ph type="ctrTitle"/>
          </p:nvPr>
        </p:nvSpPr>
        <p:spPr/>
        <p:txBody>
          <a:bodyPr>
            <a:noAutofit/>
          </a:bodyPr>
          <a:lstStyle/>
          <a:p>
            <a:r>
              <a:rPr lang="en-US" sz="6600">
                <a:latin typeface="+mj-lt"/>
              </a:rPr>
              <a:t>Who leads and participates in school culture improvement?</a:t>
            </a:r>
            <a:endParaRPr lang="en-US" sz="6600">
              <a:solidFill>
                <a:srgbClr val="FF0000"/>
              </a:solidFill>
              <a:latin typeface="+mj-lt"/>
            </a:endParaRPr>
          </a:p>
        </p:txBody>
      </p:sp>
      <p:sp>
        <p:nvSpPr>
          <p:cNvPr id="4" name="Text Placeholder 3">
            <a:extLst>
              <a:ext uri="{FF2B5EF4-FFF2-40B4-BE49-F238E27FC236}">
                <a16:creationId xmlns:a16="http://schemas.microsoft.com/office/drawing/2014/main" id="{0191FA73-1503-5C4C-9C08-0069E74255C1}"/>
              </a:ext>
            </a:extLst>
          </p:cNvPr>
          <p:cNvSpPr>
            <a:spLocks noGrp="1"/>
          </p:cNvSpPr>
          <p:nvPr>
            <p:ph type="body" sz="quarter" idx="14"/>
          </p:nvPr>
        </p:nvSpPr>
        <p:spPr>
          <a:xfrm>
            <a:off x="8414656" y="4271436"/>
            <a:ext cx="12205063" cy="6655644"/>
          </a:xfrm>
        </p:spPr>
        <p:txBody>
          <a:bodyPr>
            <a:normAutofit lnSpcReduction="10000"/>
          </a:bodyPr>
          <a:lstStyle/>
          <a:p>
            <a:pPr marL="460375" indent="-392113">
              <a:spcBef>
                <a:spcPts val="1800"/>
              </a:spcBef>
              <a:spcAft>
                <a:spcPts val="1800"/>
              </a:spcAft>
              <a:buClr>
                <a:schemeClr val="tx2"/>
              </a:buClr>
            </a:pPr>
            <a:r>
              <a:rPr lang="en-US" sz="4800">
                <a:latin typeface="+mn-lt"/>
              </a:rPr>
              <a:t>Are a variety of leaders with different roles involved (including teachers, students, counselors)?</a:t>
            </a:r>
          </a:p>
          <a:p>
            <a:pPr marL="460375" indent="-392113">
              <a:spcBef>
                <a:spcPts val="1800"/>
              </a:spcBef>
              <a:spcAft>
                <a:spcPts val="1800"/>
              </a:spcAft>
              <a:buClr>
                <a:schemeClr val="tx2"/>
              </a:buClr>
            </a:pPr>
            <a:r>
              <a:rPr lang="en-US" sz="4800">
                <a:latin typeface="+mn-lt"/>
              </a:rPr>
              <a:t>Are leaders from the full range of Simulated Workplace programs involved?</a:t>
            </a:r>
          </a:p>
          <a:p>
            <a:pPr marL="460375" indent="-392113">
              <a:spcBef>
                <a:spcPts val="1800"/>
              </a:spcBef>
              <a:spcAft>
                <a:spcPts val="1800"/>
              </a:spcAft>
              <a:buClr>
                <a:schemeClr val="tx2"/>
              </a:buClr>
            </a:pPr>
            <a:r>
              <a:rPr lang="en-US" sz="4800">
                <a:latin typeface="+mn-lt"/>
              </a:rPr>
              <a:t>Are people with a range of experience involved, such as teachers at different career stages, and/or students from different grades</a:t>
            </a:r>
            <a:r>
              <a:rPr lang="en-US" sz="4800">
                <a:solidFill>
                  <a:schemeClr val="tx1"/>
                </a:solidFill>
                <a:latin typeface="+mn-lt"/>
              </a:rPr>
              <a:t>?</a:t>
            </a:r>
          </a:p>
        </p:txBody>
      </p:sp>
      <p:pic>
        <p:nvPicPr>
          <p:cNvPr id="5" name="Picture 4" descr="&quot; &quot;">
            <a:extLst>
              <a:ext uri="{FF2B5EF4-FFF2-40B4-BE49-F238E27FC236}">
                <a16:creationId xmlns:a16="http://schemas.microsoft.com/office/drawing/2014/main" id="{803F8761-84D4-1D45-82A1-239F25C5E05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587268" y="4740607"/>
            <a:ext cx="5848962" cy="4234785"/>
          </a:xfrm>
          <a:prstGeom prst="rect">
            <a:avLst/>
          </a:prstGeom>
        </p:spPr>
      </p:pic>
    </p:spTree>
    <p:extLst>
      <p:ext uri="{BB962C8B-B14F-4D97-AF65-F5344CB8AC3E}">
        <p14:creationId xmlns:p14="http://schemas.microsoft.com/office/powerpoint/2010/main" val="2886043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25</a:t>
            </a:r>
            <a:endParaRPr lang="uk-UA" sz="2400"/>
          </a:p>
        </p:txBody>
      </p:sp>
      <p:sp>
        <p:nvSpPr>
          <p:cNvPr id="4" name="Title 3">
            <a:extLst>
              <a:ext uri="{FF2B5EF4-FFF2-40B4-BE49-F238E27FC236}">
                <a16:creationId xmlns:a16="http://schemas.microsoft.com/office/drawing/2014/main" id="{73F022BA-6146-4BF4-9351-3AA0338C7954}"/>
              </a:ext>
            </a:extLst>
          </p:cNvPr>
          <p:cNvSpPr>
            <a:spLocks noGrp="1"/>
          </p:cNvSpPr>
          <p:nvPr>
            <p:ph type="ctrTitle"/>
          </p:nvPr>
        </p:nvSpPr>
        <p:spPr/>
        <p:txBody>
          <a:bodyPr>
            <a:normAutofit/>
          </a:bodyPr>
          <a:lstStyle/>
          <a:p>
            <a:r>
              <a:rPr lang="en-US" sz="6600">
                <a:latin typeface="+mj-lt"/>
              </a:rPr>
              <a:t>Introduction to school culture improvement</a:t>
            </a:r>
          </a:p>
        </p:txBody>
      </p:sp>
      <p:grpSp>
        <p:nvGrpSpPr>
          <p:cNvPr id="5" name="Group 4" descr="Workshop 1 agenda.">
            <a:extLst>
              <a:ext uri="{FF2B5EF4-FFF2-40B4-BE49-F238E27FC236}">
                <a16:creationId xmlns:a16="http://schemas.microsoft.com/office/drawing/2014/main" id="{246D02F9-9AFF-4541-9584-48C3E7ABBDD4}"/>
              </a:ext>
            </a:extLst>
          </p:cNvPr>
          <p:cNvGrpSpPr/>
          <p:nvPr/>
        </p:nvGrpSpPr>
        <p:grpSpPr>
          <a:xfrm>
            <a:off x="4059295" y="2748894"/>
            <a:ext cx="17123742" cy="9737472"/>
            <a:chOff x="4059295" y="2748894"/>
            <a:chExt cx="17123742" cy="9737472"/>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4090755" y="2748894"/>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sp>
          <p:nvSpPr>
            <p:cNvPr id="33" name="Rectangle 32" descr="&quot; &quot;">
              <a:extLst>
                <a:ext uri="{FF2B5EF4-FFF2-40B4-BE49-F238E27FC236}">
                  <a16:creationId xmlns:a16="http://schemas.microsoft.com/office/drawing/2014/main" id="{118E24E0-9126-E849-9C00-44D788F05A77}"/>
                </a:ext>
              </a:extLst>
            </p:cNvPr>
            <p:cNvSpPr/>
            <p:nvPr/>
          </p:nvSpPr>
          <p:spPr>
            <a:xfrm>
              <a:off x="5322755" y="800396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34" name="Group 33" descr="&quot; &quot;">
              <a:extLst>
                <a:ext uri="{FF2B5EF4-FFF2-40B4-BE49-F238E27FC236}">
                  <a16:creationId xmlns:a16="http://schemas.microsoft.com/office/drawing/2014/main" id="{F070774D-AA74-6640-B185-2DB118274424}"/>
                </a:ext>
              </a:extLst>
            </p:cNvPr>
            <p:cNvGrpSpPr/>
            <p:nvPr/>
          </p:nvGrpSpPr>
          <p:grpSpPr>
            <a:xfrm>
              <a:off x="5274369" y="5687837"/>
              <a:ext cx="15908668" cy="6798529"/>
              <a:chOff x="2379333" y="2784788"/>
              <a:chExt cx="15908668" cy="6798529"/>
            </a:xfrm>
          </p:grpSpPr>
          <p:grpSp>
            <p:nvGrpSpPr>
              <p:cNvPr id="35" name="Group 34">
                <a:extLst>
                  <a:ext uri="{FF2B5EF4-FFF2-40B4-BE49-F238E27FC236}">
                    <a16:creationId xmlns:a16="http://schemas.microsoft.com/office/drawing/2014/main" id="{3385D5F0-F79E-8A44-BC85-94694F5DB882}"/>
                  </a:ext>
                </a:extLst>
              </p:cNvPr>
              <p:cNvGrpSpPr/>
              <p:nvPr/>
            </p:nvGrpSpPr>
            <p:grpSpPr>
              <a:xfrm>
                <a:off x="2413781" y="2784788"/>
                <a:ext cx="15874220" cy="963078"/>
                <a:chOff x="3218794" y="2109267"/>
                <a:chExt cx="21168382" cy="1284271"/>
              </a:xfrm>
            </p:grpSpPr>
            <p:sp>
              <p:nvSpPr>
                <p:cNvPr id="49" name="Rectangle 48" descr="&quot; &quot;">
                  <a:extLst>
                    <a:ext uri="{FF2B5EF4-FFF2-40B4-BE49-F238E27FC236}">
                      <a16:creationId xmlns:a16="http://schemas.microsoft.com/office/drawing/2014/main" id="{E6BCFE20-E99D-2D41-B0FE-1ED2A23F88BD}"/>
                    </a:ext>
                  </a:extLst>
                </p:cNvPr>
                <p:cNvSpPr/>
                <p:nvPr/>
              </p:nvSpPr>
              <p:spPr>
                <a:xfrm>
                  <a:off x="3218794" y="2109267"/>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2F556DA4-5415-C44C-85DD-92EB71F3D13E}"/>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37" name="Group 36">
                <a:extLst>
                  <a:ext uri="{FF2B5EF4-FFF2-40B4-BE49-F238E27FC236}">
                    <a16:creationId xmlns:a16="http://schemas.microsoft.com/office/drawing/2014/main" id="{42E29AFD-A621-FB46-B1FE-A319902F6810}"/>
                  </a:ext>
                </a:extLst>
              </p:cNvPr>
              <p:cNvGrpSpPr/>
              <p:nvPr/>
            </p:nvGrpSpPr>
            <p:grpSpPr>
              <a:xfrm>
                <a:off x="2413780" y="3975742"/>
                <a:ext cx="15874218" cy="963078"/>
                <a:chOff x="3218793" y="3735804"/>
                <a:chExt cx="21168380" cy="1284271"/>
              </a:xfrm>
            </p:grpSpPr>
            <p:sp>
              <p:nvSpPr>
                <p:cNvPr id="47" name="Rectangle 46" descr="&quot; &quot;">
                  <a:extLst>
                    <a:ext uri="{FF2B5EF4-FFF2-40B4-BE49-F238E27FC236}">
                      <a16:creationId xmlns:a16="http://schemas.microsoft.com/office/drawing/2014/main" id="{E6C49F6B-614D-7441-8860-8288EC32912E}"/>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8" name="Rectangle 47">
                  <a:extLst>
                    <a:ext uri="{FF2B5EF4-FFF2-40B4-BE49-F238E27FC236}">
                      <a16:creationId xmlns:a16="http://schemas.microsoft.com/office/drawing/2014/main" id="{4D653C5B-6DFD-2A40-9DCA-A5A7BE6DFA80}"/>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38" name="Group 37">
                <a:extLst>
                  <a:ext uri="{FF2B5EF4-FFF2-40B4-BE49-F238E27FC236}">
                    <a16:creationId xmlns:a16="http://schemas.microsoft.com/office/drawing/2014/main" id="{4B8A73FC-296F-BE48-80AE-D4CAC3C00625}"/>
                  </a:ext>
                </a:extLst>
              </p:cNvPr>
              <p:cNvGrpSpPr/>
              <p:nvPr/>
            </p:nvGrpSpPr>
            <p:grpSpPr>
              <a:xfrm>
                <a:off x="2413780" y="6241636"/>
                <a:ext cx="15874218" cy="963078"/>
                <a:chOff x="3218793" y="5119302"/>
                <a:chExt cx="21168380" cy="1284271"/>
              </a:xfrm>
            </p:grpSpPr>
            <p:sp>
              <p:nvSpPr>
                <p:cNvPr id="45" name="Rectangle 44" descr="&quot; &quot;">
                  <a:extLst>
                    <a:ext uri="{FF2B5EF4-FFF2-40B4-BE49-F238E27FC236}">
                      <a16:creationId xmlns:a16="http://schemas.microsoft.com/office/drawing/2014/main" id="{2CF09DD5-491C-8B4A-B611-2F408C7918D0}"/>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a:extLst>
                    <a:ext uri="{FF2B5EF4-FFF2-40B4-BE49-F238E27FC236}">
                      <a16:creationId xmlns:a16="http://schemas.microsoft.com/office/drawing/2014/main" id="{6F1C4F3B-082A-4947-912D-0CD0829A7244}"/>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39" name="Group 38">
                <a:extLst>
                  <a:ext uri="{FF2B5EF4-FFF2-40B4-BE49-F238E27FC236}">
                    <a16:creationId xmlns:a16="http://schemas.microsoft.com/office/drawing/2014/main" id="{200BF348-7DE4-4F4C-9C0B-B9B8ECE933FF}"/>
                  </a:ext>
                </a:extLst>
              </p:cNvPr>
              <p:cNvGrpSpPr/>
              <p:nvPr/>
            </p:nvGrpSpPr>
            <p:grpSpPr>
              <a:xfrm>
                <a:off x="2379333" y="7436174"/>
                <a:ext cx="15874218" cy="963078"/>
                <a:chOff x="3218793" y="5119302"/>
                <a:chExt cx="21168380" cy="1284271"/>
              </a:xfrm>
            </p:grpSpPr>
            <p:sp>
              <p:nvSpPr>
                <p:cNvPr id="43" name="Rectangle 42" descr="&quot; &quot;">
                  <a:extLst>
                    <a:ext uri="{FF2B5EF4-FFF2-40B4-BE49-F238E27FC236}">
                      <a16:creationId xmlns:a16="http://schemas.microsoft.com/office/drawing/2014/main" id="{FDC3D7C1-834C-9743-9324-950D0B62E0E1}"/>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4" name="Rectangle 43">
                  <a:extLst>
                    <a:ext uri="{FF2B5EF4-FFF2-40B4-BE49-F238E27FC236}">
                      <a16:creationId xmlns:a16="http://schemas.microsoft.com/office/drawing/2014/main" id="{00935343-22A3-014F-80FA-67DC5AF42759}"/>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40" name="Group 39">
                <a:extLst>
                  <a:ext uri="{FF2B5EF4-FFF2-40B4-BE49-F238E27FC236}">
                    <a16:creationId xmlns:a16="http://schemas.microsoft.com/office/drawing/2014/main" id="{D008CCBE-FC7D-2D44-9F07-465543F3F93C}"/>
                  </a:ext>
                </a:extLst>
              </p:cNvPr>
              <p:cNvGrpSpPr/>
              <p:nvPr/>
            </p:nvGrpSpPr>
            <p:grpSpPr>
              <a:xfrm>
                <a:off x="2379333" y="8620239"/>
                <a:ext cx="15874218" cy="963078"/>
                <a:chOff x="3218793" y="5060176"/>
                <a:chExt cx="21168380" cy="1284271"/>
              </a:xfrm>
            </p:grpSpPr>
            <p:sp>
              <p:nvSpPr>
                <p:cNvPr id="41" name="Rectangle 40" descr="&quot; &quot;">
                  <a:extLst>
                    <a:ext uri="{FF2B5EF4-FFF2-40B4-BE49-F238E27FC236}">
                      <a16:creationId xmlns:a16="http://schemas.microsoft.com/office/drawing/2014/main" id="{95E04958-C62C-6E43-8AC4-3E106EC424FC}"/>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a:extLst>
                    <a:ext uri="{FF2B5EF4-FFF2-40B4-BE49-F238E27FC236}">
                      <a16:creationId xmlns:a16="http://schemas.microsoft.com/office/drawing/2014/main" id="{B2D64468-815F-C545-81EA-9574E3806F1C}"/>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51" name="Rectangle 50">
              <a:extLst>
                <a:ext uri="{FF2B5EF4-FFF2-40B4-BE49-F238E27FC236}">
                  <a16:creationId xmlns:a16="http://schemas.microsoft.com/office/drawing/2014/main" id="{C989FDF5-27A7-BF48-8DFF-1CFA80196BCB}"/>
                </a:ext>
              </a:extLst>
            </p:cNvPr>
            <p:cNvSpPr/>
            <p:nvPr/>
          </p:nvSpPr>
          <p:spPr>
            <a:xfrm>
              <a:off x="6532191" y="8193556"/>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52" name="Rectangle 51" descr="&quot; &quot;">
              <a:extLst>
                <a:ext uri="{FF2B5EF4-FFF2-40B4-BE49-F238E27FC236}">
                  <a16:creationId xmlns:a16="http://schemas.microsoft.com/office/drawing/2014/main" id="{65701874-4F8F-7441-9996-ACF2159E02C0}"/>
                </a:ext>
              </a:extLst>
            </p:cNvPr>
            <p:cNvSpPr/>
            <p:nvPr/>
          </p:nvSpPr>
          <p:spPr>
            <a:xfrm>
              <a:off x="5308815" y="4487092"/>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3" name="Rectangle 52">
              <a:extLst>
                <a:ext uri="{FF2B5EF4-FFF2-40B4-BE49-F238E27FC236}">
                  <a16:creationId xmlns:a16="http://schemas.microsoft.com/office/drawing/2014/main" id="{B70907EC-C2C3-2C43-B08A-B832CF2CEAB7}"/>
                </a:ext>
              </a:extLst>
            </p:cNvPr>
            <p:cNvSpPr/>
            <p:nvPr/>
          </p:nvSpPr>
          <p:spPr>
            <a:xfrm>
              <a:off x="6566639" y="461276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54" name="Pentagon 53" descr="&quot; &quot;">
              <a:extLst>
                <a:ext uri="{FF2B5EF4-FFF2-40B4-BE49-F238E27FC236}">
                  <a16:creationId xmlns:a16="http://schemas.microsoft.com/office/drawing/2014/main" id="{742512D3-9CF1-0F4D-8396-FF2C6033BBF3}"/>
                </a:ext>
              </a:extLst>
            </p:cNvPr>
            <p:cNvSpPr/>
            <p:nvPr/>
          </p:nvSpPr>
          <p:spPr>
            <a:xfrm>
              <a:off x="4059295" y="11647103"/>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3391669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4">
            <a:extLst>
              <a:ext uri="{FF2B5EF4-FFF2-40B4-BE49-F238E27FC236}">
                <a16:creationId xmlns:a16="http://schemas.microsoft.com/office/drawing/2014/main" id="{66C7A97A-A7DE-4DFB-8542-1E4BF24C7D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3998"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6">
            <a:extLst>
              <a:ext uri="{FF2B5EF4-FFF2-40B4-BE49-F238E27FC236}">
                <a16:creationId xmlns:a16="http://schemas.microsoft.com/office/drawing/2014/main" id="{BE111DB0-3D73-4D20-9D57-CEF5A0D86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4456"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43B9DAEA-FAD8-1944-BF04-907147FD6CFD}"/>
              </a:ext>
            </a:extLst>
          </p:cNvPr>
          <p:cNvSpPr>
            <a:spLocks noGrp="1"/>
          </p:cNvSpPr>
          <p:nvPr>
            <p:ph type="sldNum" sz="quarter" idx="12"/>
          </p:nvPr>
        </p:nvSpPr>
        <p:spPr>
          <a:xfrm>
            <a:off x="20649624" y="12759898"/>
            <a:ext cx="3061854" cy="730250"/>
          </a:xfrm>
        </p:spPr>
        <p:txBody>
          <a:bodyPr vert="horz" lIns="91440" tIns="45720" rIns="91440" bIns="45720" rtlCol="0" anchor="ctr">
            <a:normAutofit/>
          </a:bodyPr>
          <a:lstStyle/>
          <a:p>
            <a:pPr defTabSz="457200">
              <a:spcAft>
                <a:spcPts val="600"/>
              </a:spcAft>
            </a:pPr>
            <a:r>
              <a:rPr lang="en-US" sz="2400">
                <a:solidFill>
                  <a:schemeClr val="tx2"/>
                </a:solidFill>
              </a:rPr>
              <a:t>26</a:t>
            </a:r>
          </a:p>
        </p:txBody>
      </p:sp>
      <p:sp>
        <p:nvSpPr>
          <p:cNvPr id="2" name="Title 1">
            <a:extLst>
              <a:ext uri="{FF2B5EF4-FFF2-40B4-BE49-F238E27FC236}">
                <a16:creationId xmlns:a16="http://schemas.microsoft.com/office/drawing/2014/main" id="{EB5587F9-E543-1E45-96C6-7A9A9DCA594E}"/>
              </a:ext>
            </a:extLst>
          </p:cNvPr>
          <p:cNvSpPr>
            <a:spLocks noGrp="1"/>
          </p:cNvSpPr>
          <p:nvPr>
            <p:ph type="ctrTitle"/>
          </p:nvPr>
        </p:nvSpPr>
        <p:spPr>
          <a:xfrm>
            <a:off x="1286934" y="2596896"/>
            <a:ext cx="7370140" cy="6510528"/>
          </a:xfrm>
        </p:spPr>
        <p:txBody>
          <a:bodyPr vert="horz" lIns="91440" tIns="45720" rIns="91440" bIns="45720" rtlCol="0" anchor="b">
            <a:normAutofit/>
          </a:bodyPr>
          <a:lstStyle/>
          <a:p>
            <a:r>
              <a:rPr lang="en-US" sz="5900" spc="-100">
                <a:solidFill>
                  <a:srgbClr val="FFFFFF"/>
                </a:solidFill>
                <a:latin typeface="+mj-lt"/>
                <a:cs typeface="+mj-cs"/>
              </a:rPr>
              <a:t>Questions?</a:t>
            </a:r>
          </a:p>
        </p:txBody>
      </p:sp>
      <p:pic>
        <p:nvPicPr>
          <p:cNvPr id="6" name="Picture 5" descr="&quot; &quot;">
            <a:extLst>
              <a:ext uri="{FF2B5EF4-FFF2-40B4-BE49-F238E27FC236}">
                <a16:creationId xmlns:a16="http://schemas.microsoft.com/office/drawing/2014/main" id="{76C7B474-8654-5341-A950-E0F0419258D9}"/>
              </a:ext>
            </a:extLst>
          </p:cNvPr>
          <p:cNvPicPr>
            <a:picLocks noChangeAspect="1"/>
          </p:cNvPicPr>
          <p:nvPr/>
        </p:nvPicPr>
        <p:blipFill rotWithShape="1">
          <a:blip r:embed="rId3"/>
          <a:srcRect l="14851" r="12884"/>
          <a:stretch/>
        </p:blipFill>
        <p:spPr>
          <a:xfrm>
            <a:off x="10241280" y="1519198"/>
            <a:ext cx="12734542" cy="10661300"/>
          </a:xfrm>
          <a:prstGeom prst="rect">
            <a:avLst/>
          </a:prstGeom>
        </p:spPr>
      </p:pic>
      <p:sp>
        <p:nvSpPr>
          <p:cNvPr id="25" name="Rectangle 18">
            <a:extLst>
              <a:ext uri="{FF2B5EF4-FFF2-40B4-BE49-F238E27FC236}">
                <a16:creationId xmlns:a16="http://schemas.microsoft.com/office/drawing/2014/main" id="{027ADCA0-A066-4B16-8E1F-3C2483947B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7661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B4FBC38-1A34-9D40-8E16-0B664EA69F36}"/>
              </a:ext>
            </a:extLst>
          </p:cNvPr>
          <p:cNvSpPr>
            <a:spLocks noGrp="1"/>
          </p:cNvSpPr>
          <p:nvPr>
            <p:ph type="sldNum" sz="quarter" idx="12"/>
          </p:nvPr>
        </p:nvSpPr>
        <p:spPr>
          <a:xfrm>
            <a:off x="22989570" y="12712701"/>
            <a:ext cx="758134" cy="730250"/>
          </a:xfrm>
        </p:spPr>
        <p:txBody>
          <a:bodyPr/>
          <a:lstStyle/>
          <a:p>
            <a:r>
              <a:rPr lang="en-US" sz="2400" dirty="0">
                <a:solidFill>
                  <a:srgbClr val="576F7F"/>
                </a:solidFill>
              </a:rPr>
              <a:t>27</a:t>
            </a:r>
            <a:endParaRPr lang="uk-UA" sz="2400" dirty="0">
              <a:solidFill>
                <a:srgbClr val="576F7F"/>
              </a:solidFill>
            </a:endParaRPr>
          </a:p>
        </p:txBody>
      </p:sp>
      <p:sp>
        <p:nvSpPr>
          <p:cNvPr id="2" name="Title 1">
            <a:extLst>
              <a:ext uri="{FF2B5EF4-FFF2-40B4-BE49-F238E27FC236}">
                <a16:creationId xmlns:a16="http://schemas.microsoft.com/office/drawing/2014/main" id="{8341B277-D13B-8748-BB02-E2FA948558C3}"/>
              </a:ext>
            </a:extLst>
          </p:cNvPr>
          <p:cNvSpPr>
            <a:spLocks noGrp="1"/>
          </p:cNvSpPr>
          <p:nvPr>
            <p:ph type="title"/>
          </p:nvPr>
        </p:nvSpPr>
        <p:spPr/>
        <p:txBody>
          <a:bodyPr>
            <a:normAutofit/>
          </a:bodyPr>
          <a:lstStyle/>
          <a:p>
            <a:r>
              <a:rPr lang="en-US" sz="6600">
                <a:latin typeface="+mj-lt"/>
              </a:rPr>
              <a:t>Looking ahead to Workshop 2</a:t>
            </a:r>
          </a:p>
        </p:txBody>
      </p:sp>
      <p:sp>
        <p:nvSpPr>
          <p:cNvPr id="4" name="Text Placeholder 3">
            <a:extLst>
              <a:ext uri="{FF2B5EF4-FFF2-40B4-BE49-F238E27FC236}">
                <a16:creationId xmlns:a16="http://schemas.microsoft.com/office/drawing/2014/main" id="{B9931858-9736-8647-B5C0-129AB37ECF62}"/>
              </a:ext>
            </a:extLst>
          </p:cNvPr>
          <p:cNvSpPr>
            <a:spLocks noGrp="1"/>
          </p:cNvSpPr>
          <p:nvPr>
            <p:ph idx="1"/>
          </p:nvPr>
        </p:nvSpPr>
        <p:spPr/>
        <p:txBody>
          <a:bodyPr>
            <a:normAutofit/>
          </a:bodyPr>
          <a:lstStyle/>
          <a:p>
            <a:pPr marL="0" indent="0">
              <a:buNone/>
            </a:pPr>
            <a:r>
              <a:rPr lang="en-US" sz="4800">
                <a:latin typeface="+mn-lt"/>
              </a:rPr>
              <a:t>Objectives for our next workshop:</a:t>
            </a:r>
          </a:p>
          <a:p>
            <a:pPr marL="0" indent="0">
              <a:buNone/>
            </a:pPr>
            <a:endParaRPr lang="en-US" sz="4800">
              <a:latin typeface="+mn-lt"/>
            </a:endParaRPr>
          </a:p>
          <a:p>
            <a:pPr marL="1455701" lvl="1" indent="-384166">
              <a:spcBef>
                <a:spcPts val="1800"/>
              </a:spcBef>
              <a:spcAft>
                <a:spcPts val="1800"/>
              </a:spcAft>
              <a:buClr>
                <a:schemeClr val="tx2"/>
              </a:buClr>
              <a:buFont typeface="Arial" panose="020B0604020202020204" pitchFamily="34" charset="0"/>
              <a:buChar char="•"/>
            </a:pPr>
            <a:r>
              <a:rPr lang="en-US" sz="4800">
                <a:solidFill>
                  <a:srgbClr val="576F7F"/>
                </a:solidFill>
                <a:latin typeface="+mn-lt"/>
              </a:rPr>
              <a:t>Review and discuss state and school-level school culture survey results.</a:t>
            </a:r>
          </a:p>
          <a:p>
            <a:pPr marL="1455701" lvl="1" indent="-384166">
              <a:spcBef>
                <a:spcPts val="1800"/>
              </a:spcBef>
              <a:spcAft>
                <a:spcPts val="1800"/>
              </a:spcAft>
              <a:buClr>
                <a:schemeClr val="tx2"/>
              </a:buClr>
              <a:buFont typeface="Arial" panose="020B0604020202020204" pitchFamily="34" charset="0"/>
              <a:buChar char="•"/>
            </a:pPr>
            <a:r>
              <a:rPr lang="en-US" sz="4800">
                <a:solidFill>
                  <a:srgbClr val="576F7F"/>
                </a:solidFill>
                <a:latin typeface="+mn-lt"/>
              </a:rPr>
              <a:t>Practice making accurate statements about the survey results.</a:t>
            </a:r>
          </a:p>
          <a:p>
            <a:pPr marL="1455701" lvl="1" indent="-384166">
              <a:spcBef>
                <a:spcPts val="1800"/>
              </a:spcBef>
              <a:spcAft>
                <a:spcPts val="1800"/>
              </a:spcAft>
              <a:buClr>
                <a:schemeClr val="tx2"/>
              </a:buClr>
              <a:buFont typeface="Arial" panose="020B0604020202020204" pitchFamily="34" charset="0"/>
              <a:buChar char="•"/>
            </a:pPr>
            <a:r>
              <a:rPr lang="en-US" sz="4800">
                <a:solidFill>
                  <a:srgbClr val="576F7F"/>
                </a:solidFill>
                <a:latin typeface="+mn-lt"/>
              </a:rPr>
              <a:t>Interpret the data-driven statements to celebrate strengths and begin to identify areas for improvement.</a:t>
            </a:r>
          </a:p>
        </p:txBody>
      </p:sp>
    </p:spTree>
    <p:extLst>
      <p:ext uri="{BB962C8B-B14F-4D97-AF65-F5344CB8AC3E}">
        <p14:creationId xmlns:p14="http://schemas.microsoft.com/office/powerpoint/2010/main" val="3796301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F4AD318-2FB6-4C6E-931E-58E404FA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1A118E35-1CBF-4863-8497-F4DF1A166D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64" y="1505496"/>
            <a:ext cx="2002966"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Freeform: Shape 20">
            <a:extLst>
              <a:ext uri="{FF2B5EF4-FFF2-40B4-BE49-F238E27FC236}">
                <a16:creationId xmlns:a16="http://schemas.microsoft.com/office/drawing/2014/main" id="{6E187274-5DC2-4BE0-AF99-925D6D973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74188" y="1523998"/>
            <a:ext cx="8416978"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lide Number Placeholder 5">
            <a:extLst>
              <a:ext uri="{FF2B5EF4-FFF2-40B4-BE49-F238E27FC236}">
                <a16:creationId xmlns:a16="http://schemas.microsoft.com/office/drawing/2014/main" id="{FA889BAF-BFD6-4A9F-BA22-BACAE2F63B18}"/>
              </a:ext>
            </a:extLst>
          </p:cNvPr>
          <p:cNvSpPr>
            <a:spLocks noGrp="1"/>
          </p:cNvSpPr>
          <p:nvPr>
            <p:ph type="sldNum" sz="quarter" idx="12"/>
          </p:nvPr>
        </p:nvSpPr>
        <p:spPr>
          <a:xfrm>
            <a:off x="20797216" y="12648256"/>
            <a:ext cx="3061854" cy="730250"/>
          </a:xfrm>
        </p:spPr>
        <p:txBody>
          <a:bodyPr vert="horz" lIns="91440" tIns="45720" rIns="91440" bIns="45720" rtlCol="0" anchor="ctr">
            <a:normAutofit/>
          </a:bodyPr>
          <a:lstStyle/>
          <a:p>
            <a:pPr defTabSz="457200">
              <a:spcAft>
                <a:spcPts val="600"/>
              </a:spcAft>
              <a:defRPr/>
            </a:pPr>
            <a:r>
              <a:rPr lang="en-US" sz="2400" b="1" kern="1200">
                <a:solidFill>
                  <a:schemeClr val="tx2"/>
                </a:solidFill>
                <a:latin typeface="+mn-lt"/>
                <a:ea typeface="+mn-ea"/>
                <a:cs typeface="+mn-cs"/>
              </a:rPr>
              <a:t>28</a:t>
            </a:r>
          </a:p>
        </p:txBody>
      </p:sp>
      <p:sp>
        <p:nvSpPr>
          <p:cNvPr id="4" name="Date Placeholder 3">
            <a:extLst>
              <a:ext uri="{FF2B5EF4-FFF2-40B4-BE49-F238E27FC236}">
                <a16:creationId xmlns:a16="http://schemas.microsoft.com/office/drawing/2014/main" id="{F8167F6E-3684-4996-BA48-9371A7155487}"/>
              </a:ext>
            </a:extLst>
          </p:cNvPr>
          <p:cNvSpPr>
            <a:spLocks noGrp="1"/>
          </p:cNvSpPr>
          <p:nvPr>
            <p:ph type="dt" sz="half" idx="4294967295"/>
          </p:nvPr>
        </p:nvSpPr>
        <p:spPr>
          <a:xfrm>
            <a:off x="524930" y="12712700"/>
            <a:ext cx="5486400" cy="730250"/>
          </a:xfrm>
          <a:prstGeom prst="rect">
            <a:avLst/>
          </a:prstGeom>
        </p:spPr>
        <p:txBody>
          <a:bodyPr vert="horz" lIns="91440" tIns="45720" rIns="91440" bIns="45720" rtlCol="0" anchor="ctr">
            <a:normAutofit/>
          </a:bodyPr>
          <a:lstStyle/>
          <a:p>
            <a:pPr defTabSz="457200">
              <a:spcAft>
                <a:spcPts val="600"/>
              </a:spcAft>
              <a:defRPr/>
            </a:pPr>
            <a:r>
              <a:rPr lang="en-US" sz="3200"/>
              <a:t>Project 5.2.3</a:t>
            </a:r>
          </a:p>
        </p:txBody>
      </p:sp>
      <p:sp>
        <p:nvSpPr>
          <p:cNvPr id="7" name="Title 6">
            <a:extLst>
              <a:ext uri="{FF2B5EF4-FFF2-40B4-BE49-F238E27FC236}">
                <a16:creationId xmlns:a16="http://schemas.microsoft.com/office/drawing/2014/main" id="{5AC81C05-7733-49FD-8682-26B48DFF0BFE}"/>
              </a:ext>
            </a:extLst>
          </p:cNvPr>
          <p:cNvSpPr>
            <a:spLocks noGrp="1"/>
          </p:cNvSpPr>
          <p:nvPr>
            <p:ph type="ctrTitle"/>
          </p:nvPr>
        </p:nvSpPr>
        <p:spPr>
          <a:xfrm>
            <a:off x="0" y="2596896"/>
            <a:ext cx="16252586" cy="6510528"/>
          </a:xfrm>
        </p:spPr>
        <p:txBody>
          <a:bodyPr vert="horz" lIns="91440" tIns="45720" rIns="91440" bIns="45720" rtlCol="0" anchor="b">
            <a:normAutofit/>
          </a:bodyPr>
          <a:lstStyle/>
          <a:p>
            <a:pPr algn="r">
              <a:spcAft>
                <a:spcPts val="1200"/>
              </a:spcAft>
            </a:pPr>
            <a:r>
              <a:rPr lang="en-US" sz="5900" spc="-100">
                <a:solidFill>
                  <a:schemeClr val="accent1"/>
                </a:solidFill>
                <a:latin typeface="+mj-lt"/>
                <a:cs typeface="+mj-cs"/>
              </a:rPr>
              <a:t>Improving School Culture in Simulated Workplaces</a:t>
            </a:r>
            <a:br>
              <a:rPr lang="en-US" sz="5900" spc="-100">
                <a:solidFill>
                  <a:schemeClr val="accent1"/>
                </a:solidFill>
                <a:latin typeface="+mj-lt"/>
                <a:cs typeface="+mj-cs"/>
              </a:rPr>
            </a:br>
            <a:r>
              <a:rPr lang="en-US" sz="5900" spc="-100">
                <a:solidFill>
                  <a:schemeClr val="accent1"/>
                </a:solidFill>
                <a:latin typeface="+mj-lt"/>
                <a:cs typeface="+mj-cs"/>
              </a:rPr>
              <a:t>Workshop 2: Review and Interpret School Culture Survey Data</a:t>
            </a:r>
          </a:p>
        </p:txBody>
      </p:sp>
    </p:spTree>
    <p:extLst>
      <p:ext uri="{BB962C8B-B14F-4D97-AF65-F5344CB8AC3E}">
        <p14:creationId xmlns:p14="http://schemas.microsoft.com/office/powerpoint/2010/main" val="3759132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1524000"/>
            <a:ext cx="8416978"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Freeform: Shape 20">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2381034" y="2113750"/>
            <a:ext cx="2002966"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lide Number Placeholder 5">
            <a:extLst>
              <a:ext uri="{FF2B5EF4-FFF2-40B4-BE49-F238E27FC236}">
                <a16:creationId xmlns:a16="http://schemas.microsoft.com/office/drawing/2014/main" id="{FA889BAF-BFD6-4A9F-BA22-BACAE2F63B18}"/>
              </a:ext>
            </a:extLst>
          </p:cNvPr>
          <p:cNvSpPr>
            <a:spLocks noGrp="1"/>
          </p:cNvSpPr>
          <p:nvPr>
            <p:ph type="sldNum" sz="quarter" idx="12"/>
          </p:nvPr>
        </p:nvSpPr>
        <p:spPr>
          <a:xfrm>
            <a:off x="20797216" y="12779415"/>
            <a:ext cx="3061854" cy="730250"/>
          </a:xfrm>
        </p:spPr>
        <p:txBody>
          <a:bodyPr vert="horz" lIns="91440" tIns="45720" rIns="91440" bIns="45720" rtlCol="0" anchor="ctr">
            <a:normAutofit/>
          </a:bodyPr>
          <a:lstStyle/>
          <a:p>
            <a:pPr defTabSz="457200">
              <a:spcAft>
                <a:spcPts val="600"/>
              </a:spcAft>
              <a:defRPr/>
            </a:pPr>
            <a:r>
              <a:rPr lang="en-US" sz="2400">
                <a:solidFill>
                  <a:schemeClr val="tx2"/>
                </a:solidFill>
              </a:rPr>
              <a:t>2</a:t>
            </a:r>
            <a:endParaRPr lang="en-US" sz="2400" b="1" kern="1200">
              <a:solidFill>
                <a:schemeClr val="tx2"/>
              </a:solidFill>
              <a:latin typeface="+mn-lt"/>
              <a:ea typeface="+mn-ea"/>
              <a:cs typeface="+mn-cs"/>
            </a:endParaRPr>
          </a:p>
        </p:txBody>
      </p:sp>
      <p:sp>
        <p:nvSpPr>
          <p:cNvPr id="4" name="Date Placeholder 3">
            <a:extLst>
              <a:ext uri="{FF2B5EF4-FFF2-40B4-BE49-F238E27FC236}">
                <a16:creationId xmlns:a16="http://schemas.microsoft.com/office/drawing/2014/main" id="{F8167F6E-3684-4996-BA48-9371A7155487}"/>
              </a:ext>
            </a:extLst>
          </p:cNvPr>
          <p:cNvSpPr>
            <a:spLocks noGrp="1"/>
          </p:cNvSpPr>
          <p:nvPr>
            <p:ph type="dt" sz="half" idx="4294967295"/>
          </p:nvPr>
        </p:nvSpPr>
        <p:spPr>
          <a:xfrm>
            <a:off x="524930" y="12712700"/>
            <a:ext cx="5486400" cy="730250"/>
          </a:xfrm>
          <a:prstGeom prst="rect">
            <a:avLst/>
          </a:prstGeom>
        </p:spPr>
        <p:txBody>
          <a:bodyPr vert="horz" lIns="91440" tIns="45720" rIns="91440" bIns="45720" rtlCol="0" anchor="ctr">
            <a:normAutofit/>
          </a:bodyPr>
          <a:lstStyle/>
          <a:p>
            <a:pPr defTabSz="457200">
              <a:spcAft>
                <a:spcPts val="600"/>
              </a:spcAft>
              <a:defRPr/>
            </a:pPr>
            <a:r>
              <a:rPr lang="en-US" sz="1100"/>
              <a:t>Project 5.2.3</a:t>
            </a:r>
          </a:p>
        </p:txBody>
      </p:sp>
      <p:sp>
        <p:nvSpPr>
          <p:cNvPr id="7" name="Title 6">
            <a:extLst>
              <a:ext uri="{FF2B5EF4-FFF2-40B4-BE49-F238E27FC236}">
                <a16:creationId xmlns:a16="http://schemas.microsoft.com/office/drawing/2014/main" id="{5AC81C05-7733-49FD-8682-26B48DFF0BFE}"/>
              </a:ext>
            </a:extLst>
          </p:cNvPr>
          <p:cNvSpPr>
            <a:spLocks noGrp="1"/>
          </p:cNvSpPr>
          <p:nvPr>
            <p:ph type="ctrTitle"/>
          </p:nvPr>
        </p:nvSpPr>
        <p:spPr>
          <a:xfrm>
            <a:off x="8168796" y="2596896"/>
            <a:ext cx="14630400" cy="6510528"/>
          </a:xfrm>
        </p:spPr>
        <p:txBody>
          <a:bodyPr vert="horz" lIns="91440" tIns="45720" rIns="91440" bIns="45720" rtlCol="0" anchor="b">
            <a:normAutofit/>
          </a:bodyPr>
          <a:lstStyle/>
          <a:p>
            <a:r>
              <a:rPr lang="en-US" sz="5900" spc="-100">
                <a:solidFill>
                  <a:schemeClr val="accent1"/>
                </a:solidFill>
                <a:latin typeface="+mj-lt"/>
                <a:cs typeface="+mj-cs"/>
              </a:rPr>
              <a:t>Improving School Culture in Simulated Workplaces: Workshop Series</a:t>
            </a:r>
          </a:p>
        </p:txBody>
      </p:sp>
    </p:spTree>
    <p:extLst>
      <p:ext uri="{BB962C8B-B14F-4D97-AF65-F5344CB8AC3E}">
        <p14:creationId xmlns:p14="http://schemas.microsoft.com/office/powerpoint/2010/main" val="28974908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29</a:t>
            </a:r>
            <a:endParaRPr lang="uk-UA" sz="2400"/>
          </a:p>
        </p:txBody>
      </p:sp>
      <p:sp>
        <p:nvSpPr>
          <p:cNvPr id="4" name="Title 3">
            <a:extLst>
              <a:ext uri="{FF2B5EF4-FFF2-40B4-BE49-F238E27FC236}">
                <a16:creationId xmlns:a16="http://schemas.microsoft.com/office/drawing/2014/main" id="{CD084272-83F9-45EA-AEA4-21E42E2D55B0}"/>
              </a:ext>
            </a:extLst>
          </p:cNvPr>
          <p:cNvSpPr>
            <a:spLocks noGrp="1"/>
          </p:cNvSpPr>
          <p:nvPr>
            <p:ph type="ctrTitle"/>
          </p:nvPr>
        </p:nvSpPr>
        <p:spPr/>
        <p:txBody>
          <a:bodyPr>
            <a:normAutofit/>
          </a:bodyPr>
          <a:lstStyle/>
          <a:p>
            <a:r>
              <a:rPr lang="en-US" sz="6600">
                <a:latin typeface="+mj-lt"/>
              </a:rPr>
              <a:t>Review and interpret school culture survey results</a:t>
            </a:r>
          </a:p>
        </p:txBody>
      </p:sp>
      <p:grpSp>
        <p:nvGrpSpPr>
          <p:cNvPr id="5" name="Group 4" descr="Workshop 2 agenda.">
            <a:extLst>
              <a:ext uri="{FF2B5EF4-FFF2-40B4-BE49-F238E27FC236}">
                <a16:creationId xmlns:a16="http://schemas.microsoft.com/office/drawing/2014/main" id="{7EF99FEF-85E2-4742-890E-7AC1ADA701CF}"/>
              </a:ext>
            </a:extLst>
          </p:cNvPr>
          <p:cNvGrpSpPr/>
          <p:nvPr/>
        </p:nvGrpSpPr>
        <p:grpSpPr>
          <a:xfrm>
            <a:off x="3946446" y="3188749"/>
            <a:ext cx="17061116" cy="8768047"/>
            <a:chOff x="3946446" y="3188749"/>
            <a:chExt cx="17061116" cy="8768047"/>
          </a:xfrm>
        </p:grpSpPr>
        <p:sp>
          <p:nvSpPr>
            <p:cNvPr id="21" name="Rectangle 20" descr="&quot; &quot;">
              <a:extLst>
                <a:ext uri="{FF2B5EF4-FFF2-40B4-BE49-F238E27FC236}">
                  <a16:creationId xmlns:a16="http://schemas.microsoft.com/office/drawing/2014/main" id="{DCF364BE-C35C-0E48-A6FC-3E15BB8BE255}"/>
                </a:ext>
              </a:extLst>
            </p:cNvPr>
            <p:cNvSpPr/>
            <p:nvPr/>
          </p:nvSpPr>
          <p:spPr>
            <a:xfrm>
              <a:off x="5374026" y="6061743"/>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46446" y="3188749"/>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grpSp>
          <p:nvGrpSpPr>
            <p:cNvPr id="13" name="Group 12" descr="&quot; &quot;">
              <a:extLst>
                <a:ext uri="{FF2B5EF4-FFF2-40B4-BE49-F238E27FC236}">
                  <a16:creationId xmlns:a16="http://schemas.microsoft.com/office/drawing/2014/main" id="{F94371B7-88E2-4EFC-A0B7-6B12F4007736}"/>
                </a:ext>
              </a:extLst>
            </p:cNvPr>
            <p:cNvGrpSpPr/>
            <p:nvPr/>
          </p:nvGrpSpPr>
          <p:grpSpPr>
            <a:xfrm>
              <a:off x="5374028" y="7279328"/>
              <a:ext cx="15633534" cy="4677468"/>
              <a:chOff x="2326028" y="5703608"/>
              <a:chExt cx="15633534" cy="4677468"/>
            </a:xfrm>
          </p:grpSpPr>
          <p:grpSp>
            <p:nvGrpSpPr>
              <p:cNvPr id="11" name="Group 10">
                <a:extLst>
                  <a:ext uri="{FF2B5EF4-FFF2-40B4-BE49-F238E27FC236}">
                    <a16:creationId xmlns:a16="http://schemas.microsoft.com/office/drawing/2014/main" id="{DA030E41-47C2-46B8-87FE-2E1AF4F3A2CF}"/>
                  </a:ext>
                </a:extLst>
              </p:cNvPr>
              <p:cNvGrpSpPr/>
              <p:nvPr/>
            </p:nvGrpSpPr>
            <p:grpSpPr>
              <a:xfrm>
                <a:off x="2326028" y="5703608"/>
                <a:ext cx="15633534" cy="4677468"/>
                <a:chOff x="2326028" y="5703608"/>
                <a:chExt cx="15633534" cy="4677468"/>
              </a:xfrm>
            </p:grpSpPr>
            <p:sp>
              <p:nvSpPr>
                <p:cNvPr id="31" name="Rectangle 30" descr="&quot; &quot;">
                  <a:extLst>
                    <a:ext uri="{FF2B5EF4-FFF2-40B4-BE49-F238E27FC236}">
                      <a16:creationId xmlns:a16="http://schemas.microsoft.com/office/drawing/2014/main" id="{AAA621D1-BE70-D945-BCFE-1F9DC90E8258}"/>
                    </a:ext>
                  </a:extLst>
                </p:cNvPr>
                <p:cNvSpPr/>
                <p:nvPr/>
              </p:nvSpPr>
              <p:spPr>
                <a:xfrm>
                  <a:off x="2369904" y="8210674"/>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9" name="Group 8">
                  <a:extLst>
                    <a:ext uri="{FF2B5EF4-FFF2-40B4-BE49-F238E27FC236}">
                      <a16:creationId xmlns:a16="http://schemas.microsoft.com/office/drawing/2014/main" id="{5C47358B-1311-E44D-AE3C-D486ADBDC0E3}"/>
                    </a:ext>
                  </a:extLst>
                </p:cNvPr>
                <p:cNvGrpSpPr/>
                <p:nvPr/>
              </p:nvGrpSpPr>
              <p:grpSpPr>
                <a:xfrm>
                  <a:off x="2326028" y="5703608"/>
                  <a:ext cx="15633534" cy="4677468"/>
                  <a:chOff x="2291581" y="5409693"/>
                  <a:chExt cx="15633534" cy="4677468"/>
                </a:xfrm>
              </p:grpSpPr>
              <p:grpSp>
                <p:nvGrpSpPr>
                  <p:cNvPr id="7" name="Group 6">
                    <a:extLst>
                      <a:ext uri="{FF2B5EF4-FFF2-40B4-BE49-F238E27FC236}">
                        <a16:creationId xmlns:a16="http://schemas.microsoft.com/office/drawing/2014/main" id="{5CFCB292-5D19-F946-B635-C4F1A2153864}"/>
                      </a:ext>
                    </a:extLst>
                  </p:cNvPr>
                  <p:cNvGrpSpPr/>
                  <p:nvPr/>
                </p:nvGrpSpPr>
                <p:grpSpPr>
                  <a:xfrm>
                    <a:off x="2291581" y="5409693"/>
                    <a:ext cx="15633534" cy="963078"/>
                    <a:chOff x="3101775" y="5693149"/>
                    <a:chExt cx="20847426" cy="1284271"/>
                  </a:xfrm>
                </p:grpSpPr>
                <p:sp>
                  <p:nvSpPr>
                    <p:cNvPr id="20" name="Rectangle 19" descr="&quot; &quot;">
                      <a:extLst>
                        <a:ext uri="{FF2B5EF4-FFF2-40B4-BE49-F238E27FC236}">
                          <a16:creationId xmlns:a16="http://schemas.microsoft.com/office/drawing/2014/main" id="{0787E733-83E6-3E4D-98BC-73C5ED509DA5}"/>
                        </a:ext>
                      </a:extLst>
                    </p:cNvPr>
                    <p:cNvSpPr/>
                    <p:nvPr/>
                  </p:nvSpPr>
                  <p:spPr>
                    <a:xfrm>
                      <a:off x="3101775" y="5693149"/>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2" name="Rectangle 11">
                      <a:extLst>
                        <a:ext uri="{FF2B5EF4-FFF2-40B4-BE49-F238E27FC236}">
                          <a16:creationId xmlns:a16="http://schemas.microsoft.com/office/drawing/2014/main" id="{78EA3E24-64FF-1741-B443-75156F13357E}"/>
                        </a:ext>
                      </a:extLst>
                    </p:cNvPr>
                    <p:cNvSpPr/>
                    <p:nvPr/>
                  </p:nvSpPr>
                  <p:spPr>
                    <a:xfrm>
                      <a:off x="4458134" y="5807062"/>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grpSp>
              <p:sp>
                <p:nvSpPr>
                  <p:cNvPr id="22" name="Rectangle 21" descr="&quot; &quot;">
                    <a:extLst>
                      <a:ext uri="{FF2B5EF4-FFF2-40B4-BE49-F238E27FC236}">
                        <a16:creationId xmlns:a16="http://schemas.microsoft.com/office/drawing/2014/main" id="{8A0014E7-1822-8C4D-8A86-1FD2F80F01C8}"/>
                      </a:ext>
                    </a:extLst>
                  </p:cNvPr>
                  <p:cNvSpPr/>
                  <p:nvPr/>
                </p:nvSpPr>
                <p:spPr>
                  <a:xfrm>
                    <a:off x="2291581" y="6663226"/>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27" name="Group 26">
                    <a:extLst>
                      <a:ext uri="{FF2B5EF4-FFF2-40B4-BE49-F238E27FC236}">
                        <a16:creationId xmlns:a16="http://schemas.microsoft.com/office/drawing/2014/main" id="{71690DB7-C8D6-F544-A98A-87B7F10576EF}"/>
                      </a:ext>
                    </a:extLst>
                  </p:cNvPr>
                  <p:cNvGrpSpPr/>
                  <p:nvPr/>
                </p:nvGrpSpPr>
                <p:grpSpPr>
                  <a:xfrm>
                    <a:off x="2335457" y="9124083"/>
                    <a:ext cx="15589658" cy="963078"/>
                    <a:chOff x="3160284" y="5732051"/>
                    <a:chExt cx="20788917" cy="1284271"/>
                  </a:xfrm>
                </p:grpSpPr>
                <p:sp>
                  <p:nvSpPr>
                    <p:cNvPr id="28" name="Rectangle 27" descr="&quot; &quot;">
                      <a:extLst>
                        <a:ext uri="{FF2B5EF4-FFF2-40B4-BE49-F238E27FC236}">
                          <a16:creationId xmlns:a16="http://schemas.microsoft.com/office/drawing/2014/main" id="{0DDA8787-2A05-624D-9426-FF89362342A6}"/>
                        </a:ext>
                      </a:extLst>
                    </p:cNvPr>
                    <p:cNvSpPr/>
                    <p:nvPr/>
                  </p:nvSpPr>
                  <p:spPr>
                    <a:xfrm>
                      <a:off x="3160284" y="5732051"/>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9" name="Rectangle 28">
                      <a:extLst>
                        <a:ext uri="{FF2B5EF4-FFF2-40B4-BE49-F238E27FC236}">
                          <a16:creationId xmlns:a16="http://schemas.microsoft.com/office/drawing/2014/main" id="{1DEF0DBE-4E04-4342-8C66-107F1572411F}"/>
                        </a:ext>
                      </a:extLst>
                    </p:cNvPr>
                    <p:cNvSpPr/>
                    <p:nvPr/>
                  </p:nvSpPr>
                  <p:spPr>
                    <a:xfrm>
                      <a:off x="4458134" y="5823910"/>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grpSp>
            </p:grpSp>
            <p:sp>
              <p:nvSpPr>
                <p:cNvPr id="32" name="Rectangle 31">
                  <a:extLst>
                    <a:ext uri="{FF2B5EF4-FFF2-40B4-BE49-F238E27FC236}">
                      <a16:creationId xmlns:a16="http://schemas.microsoft.com/office/drawing/2014/main" id="{C3376A0D-D684-1B43-960D-7B37663C720C}"/>
                    </a:ext>
                  </a:extLst>
                </p:cNvPr>
                <p:cNvSpPr/>
                <p:nvPr/>
              </p:nvSpPr>
              <p:spPr>
                <a:xfrm>
                  <a:off x="3343165" y="8291583"/>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grpSp>
          <p:sp>
            <p:nvSpPr>
              <p:cNvPr id="33" name="Rectangle 32">
                <a:extLst>
                  <a:ext uri="{FF2B5EF4-FFF2-40B4-BE49-F238E27FC236}">
                    <a16:creationId xmlns:a16="http://schemas.microsoft.com/office/drawing/2014/main" id="{291307BC-7954-DC45-9F29-830D6B6D398A}"/>
                  </a:ext>
                </a:extLst>
              </p:cNvPr>
              <p:cNvSpPr/>
              <p:nvPr/>
            </p:nvSpPr>
            <p:spPr>
              <a:xfrm>
                <a:off x="3343165" y="7020253"/>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grpSp>
        <p:sp>
          <p:nvSpPr>
            <p:cNvPr id="23" name="Rectangle 22">
              <a:extLst>
                <a:ext uri="{FF2B5EF4-FFF2-40B4-BE49-F238E27FC236}">
                  <a16:creationId xmlns:a16="http://schemas.microsoft.com/office/drawing/2014/main" id="{4D6857E6-A00C-7B4F-8F56-6D09488488C7}"/>
                </a:ext>
              </a:extLst>
            </p:cNvPr>
            <p:cNvSpPr/>
            <p:nvPr/>
          </p:nvSpPr>
          <p:spPr>
            <a:xfrm>
              <a:off x="6391165" y="613353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sp>
          <p:nvSpPr>
            <p:cNvPr id="25" name="Rectangle 24" descr="&quot; &quot;">
              <a:extLst>
                <a:ext uri="{FF2B5EF4-FFF2-40B4-BE49-F238E27FC236}">
                  <a16:creationId xmlns:a16="http://schemas.microsoft.com/office/drawing/2014/main" id="{BDC4D774-9293-4E7F-93C2-D4ED12D38DA7}"/>
                </a:ext>
              </a:extLst>
            </p:cNvPr>
            <p:cNvSpPr/>
            <p:nvPr/>
          </p:nvSpPr>
          <p:spPr>
            <a:xfrm>
              <a:off x="5374025" y="4896498"/>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6" name="Rectangle 25">
              <a:extLst>
                <a:ext uri="{FF2B5EF4-FFF2-40B4-BE49-F238E27FC236}">
                  <a16:creationId xmlns:a16="http://schemas.microsoft.com/office/drawing/2014/main" id="{8E8F42B7-C97D-49E9-96D5-575BCBFAF6C5}"/>
                </a:ext>
              </a:extLst>
            </p:cNvPr>
            <p:cNvSpPr/>
            <p:nvPr/>
          </p:nvSpPr>
          <p:spPr>
            <a:xfrm>
              <a:off x="6391164" y="4997811"/>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sp>
          <p:nvSpPr>
            <p:cNvPr id="34" name="Pentagon 35" descr="&quot; &quot;">
              <a:extLst>
                <a:ext uri="{FF2B5EF4-FFF2-40B4-BE49-F238E27FC236}">
                  <a16:creationId xmlns:a16="http://schemas.microsoft.com/office/drawing/2014/main" id="{5F2704A0-2658-4F3B-B0C8-2FB66DD077E8}"/>
                </a:ext>
              </a:extLst>
            </p:cNvPr>
            <p:cNvSpPr/>
            <p:nvPr/>
          </p:nvSpPr>
          <p:spPr>
            <a:xfrm>
              <a:off x="3946446" y="5031833"/>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848870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30</a:t>
            </a:r>
            <a:endParaRPr lang="uk-UA" sz="2400"/>
          </a:p>
        </p:txBody>
      </p:sp>
      <p:sp>
        <p:nvSpPr>
          <p:cNvPr id="4" name="Title 3">
            <a:extLst>
              <a:ext uri="{FF2B5EF4-FFF2-40B4-BE49-F238E27FC236}">
                <a16:creationId xmlns:a16="http://schemas.microsoft.com/office/drawing/2014/main" id="{5EF19EC5-8313-4EF6-A52E-D949318AA060}"/>
              </a:ext>
            </a:extLst>
          </p:cNvPr>
          <p:cNvSpPr>
            <a:spLocks noGrp="1"/>
          </p:cNvSpPr>
          <p:nvPr>
            <p:ph type="ctrTitle"/>
          </p:nvPr>
        </p:nvSpPr>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6600" b="0" i="0" kern="1200" spc="-60" baseline="0">
                <a:solidFill>
                  <a:srgbClr val="576F7F"/>
                </a:solidFill>
                <a:effectLst/>
                <a:latin typeface="+mj-lt"/>
              </a:rPr>
              <a:t>Review and interpret school culture survey results</a:t>
            </a:r>
            <a:endParaRPr lang="en-US" sz="6600">
              <a:effectLst/>
              <a:latin typeface="+mj-lt"/>
            </a:endParaRPr>
          </a:p>
        </p:txBody>
      </p:sp>
      <p:grpSp>
        <p:nvGrpSpPr>
          <p:cNvPr id="5" name="Group 4" descr="Workshop 2 agenda.">
            <a:extLst>
              <a:ext uri="{FF2B5EF4-FFF2-40B4-BE49-F238E27FC236}">
                <a16:creationId xmlns:a16="http://schemas.microsoft.com/office/drawing/2014/main" id="{3147F0B5-BD69-4D5B-B89B-1937CCBEC05A}"/>
              </a:ext>
            </a:extLst>
          </p:cNvPr>
          <p:cNvGrpSpPr/>
          <p:nvPr/>
        </p:nvGrpSpPr>
        <p:grpSpPr>
          <a:xfrm>
            <a:off x="3925133" y="3324888"/>
            <a:ext cx="17119381" cy="8629915"/>
            <a:chOff x="3925133" y="3324888"/>
            <a:chExt cx="17119381" cy="8629915"/>
          </a:xfrm>
        </p:grpSpPr>
        <p:sp>
          <p:nvSpPr>
            <p:cNvPr id="21" name="Rectangle 20" descr="&quot; &quot;">
              <a:extLst>
                <a:ext uri="{FF2B5EF4-FFF2-40B4-BE49-F238E27FC236}">
                  <a16:creationId xmlns:a16="http://schemas.microsoft.com/office/drawing/2014/main" id="{DCF364BE-C35C-0E48-A6FC-3E15BB8BE255}"/>
                </a:ext>
              </a:extLst>
            </p:cNvPr>
            <p:cNvSpPr/>
            <p:nvPr/>
          </p:nvSpPr>
          <p:spPr>
            <a:xfrm>
              <a:off x="5410982" y="609075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25133" y="3324888"/>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grpSp>
          <p:nvGrpSpPr>
            <p:cNvPr id="13" name="Group 12" descr="&quot; &quot;">
              <a:extLst>
                <a:ext uri="{FF2B5EF4-FFF2-40B4-BE49-F238E27FC236}">
                  <a16:creationId xmlns:a16="http://schemas.microsoft.com/office/drawing/2014/main" id="{F94371B7-88E2-4EFC-A0B7-6B12F4007736}"/>
                </a:ext>
              </a:extLst>
            </p:cNvPr>
            <p:cNvGrpSpPr/>
            <p:nvPr/>
          </p:nvGrpSpPr>
          <p:grpSpPr>
            <a:xfrm>
              <a:off x="3925133" y="6226094"/>
              <a:ext cx="17119381" cy="5728709"/>
              <a:chOff x="927933" y="4701174"/>
              <a:chExt cx="17119381" cy="5728709"/>
            </a:xfrm>
          </p:grpSpPr>
          <p:grpSp>
            <p:nvGrpSpPr>
              <p:cNvPr id="11" name="Group 10">
                <a:extLst>
                  <a:ext uri="{FF2B5EF4-FFF2-40B4-BE49-F238E27FC236}">
                    <a16:creationId xmlns:a16="http://schemas.microsoft.com/office/drawing/2014/main" id="{DA030E41-47C2-46B8-87FE-2E1AF4F3A2CF}"/>
                  </a:ext>
                </a:extLst>
              </p:cNvPr>
              <p:cNvGrpSpPr/>
              <p:nvPr/>
            </p:nvGrpSpPr>
            <p:grpSpPr>
              <a:xfrm>
                <a:off x="927933" y="4701174"/>
                <a:ext cx="17119381" cy="5728709"/>
                <a:chOff x="927933" y="4701174"/>
                <a:chExt cx="17119381" cy="5728709"/>
              </a:xfrm>
            </p:grpSpPr>
            <p:sp>
              <p:nvSpPr>
                <p:cNvPr id="31" name="Rectangle 30" descr="&quot; &quot;">
                  <a:extLst>
                    <a:ext uri="{FF2B5EF4-FFF2-40B4-BE49-F238E27FC236}">
                      <a16:creationId xmlns:a16="http://schemas.microsoft.com/office/drawing/2014/main" id="{AAA621D1-BE70-D945-BCFE-1F9DC90E8258}"/>
                    </a:ext>
                  </a:extLst>
                </p:cNvPr>
                <p:cNvSpPr/>
                <p:nvPr/>
              </p:nvSpPr>
              <p:spPr>
                <a:xfrm>
                  <a:off x="2413782" y="825860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9" name="Group 8">
                  <a:extLst>
                    <a:ext uri="{FF2B5EF4-FFF2-40B4-BE49-F238E27FC236}">
                      <a16:creationId xmlns:a16="http://schemas.microsoft.com/office/drawing/2014/main" id="{5C47358B-1311-E44D-AE3C-D486ADBDC0E3}"/>
                    </a:ext>
                  </a:extLst>
                </p:cNvPr>
                <p:cNvGrpSpPr/>
                <p:nvPr/>
              </p:nvGrpSpPr>
              <p:grpSpPr>
                <a:xfrm>
                  <a:off x="927933" y="4701174"/>
                  <a:ext cx="17119381" cy="5728709"/>
                  <a:chOff x="893486" y="4407259"/>
                  <a:chExt cx="17119381" cy="5728709"/>
                </a:xfrm>
              </p:grpSpPr>
              <p:grpSp>
                <p:nvGrpSpPr>
                  <p:cNvPr id="7" name="Group 6">
                    <a:extLst>
                      <a:ext uri="{FF2B5EF4-FFF2-40B4-BE49-F238E27FC236}">
                        <a16:creationId xmlns:a16="http://schemas.microsoft.com/office/drawing/2014/main" id="{5CFCB292-5D19-F946-B635-C4F1A2153864}"/>
                      </a:ext>
                    </a:extLst>
                  </p:cNvPr>
                  <p:cNvGrpSpPr/>
                  <p:nvPr/>
                </p:nvGrpSpPr>
                <p:grpSpPr>
                  <a:xfrm>
                    <a:off x="2379333" y="5487324"/>
                    <a:ext cx="15633534" cy="963078"/>
                    <a:chOff x="3218793" y="5796670"/>
                    <a:chExt cx="20847426" cy="1284271"/>
                  </a:xfrm>
                </p:grpSpPr>
                <p:sp>
                  <p:nvSpPr>
                    <p:cNvPr id="20" name="Rectangle 19" descr="&quot; &quot;">
                      <a:extLst>
                        <a:ext uri="{FF2B5EF4-FFF2-40B4-BE49-F238E27FC236}">
                          <a16:creationId xmlns:a16="http://schemas.microsoft.com/office/drawing/2014/main" id="{0787E733-83E6-3E4D-98BC-73C5ED509DA5}"/>
                        </a:ext>
                      </a:extLst>
                    </p:cNvPr>
                    <p:cNvSpPr/>
                    <p:nvPr/>
                  </p:nvSpPr>
                  <p:spPr>
                    <a:xfrm>
                      <a:off x="3218793" y="5796670"/>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2" name="Rectangle 11">
                      <a:extLst>
                        <a:ext uri="{FF2B5EF4-FFF2-40B4-BE49-F238E27FC236}">
                          <a16:creationId xmlns:a16="http://schemas.microsoft.com/office/drawing/2014/main" id="{78EA3E24-64FF-1741-B443-75156F13357E}"/>
                        </a:ext>
                      </a:extLst>
                    </p:cNvPr>
                    <p:cNvSpPr/>
                    <p:nvPr/>
                  </p:nvSpPr>
                  <p:spPr>
                    <a:xfrm>
                      <a:off x="4575152" y="596420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grpSp>
              <p:sp>
                <p:nvSpPr>
                  <p:cNvPr id="22" name="Rectangle 21" descr="&quot; &quot;">
                    <a:extLst>
                      <a:ext uri="{FF2B5EF4-FFF2-40B4-BE49-F238E27FC236}">
                        <a16:creationId xmlns:a16="http://schemas.microsoft.com/office/drawing/2014/main" id="{8A0014E7-1822-8C4D-8A86-1FD2F80F01C8}"/>
                      </a:ext>
                    </a:extLst>
                  </p:cNvPr>
                  <p:cNvSpPr/>
                  <p:nvPr/>
                </p:nvSpPr>
                <p:spPr>
                  <a:xfrm>
                    <a:off x="2379333" y="6738453"/>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27" name="Group 26">
                    <a:extLst>
                      <a:ext uri="{FF2B5EF4-FFF2-40B4-BE49-F238E27FC236}">
                        <a16:creationId xmlns:a16="http://schemas.microsoft.com/office/drawing/2014/main" id="{71690DB7-C8D6-F544-A98A-87B7F10576EF}"/>
                      </a:ext>
                    </a:extLst>
                  </p:cNvPr>
                  <p:cNvGrpSpPr/>
                  <p:nvPr/>
                </p:nvGrpSpPr>
                <p:grpSpPr>
                  <a:xfrm>
                    <a:off x="2379335" y="9172890"/>
                    <a:ext cx="15633532" cy="963078"/>
                    <a:chOff x="3218796" y="5797137"/>
                    <a:chExt cx="20847424" cy="1284271"/>
                  </a:xfrm>
                </p:grpSpPr>
                <p:sp>
                  <p:nvSpPr>
                    <p:cNvPr id="28" name="Rectangle 27" descr="&quot; &quot;">
                      <a:extLst>
                        <a:ext uri="{FF2B5EF4-FFF2-40B4-BE49-F238E27FC236}">
                          <a16:creationId xmlns:a16="http://schemas.microsoft.com/office/drawing/2014/main" id="{0DDA8787-2A05-624D-9426-FF89362342A6}"/>
                        </a:ext>
                      </a:extLst>
                    </p:cNvPr>
                    <p:cNvSpPr/>
                    <p:nvPr/>
                  </p:nvSpPr>
                  <p:spPr>
                    <a:xfrm>
                      <a:off x="3218796" y="5797137"/>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9" name="Rectangle 28">
                      <a:extLst>
                        <a:ext uri="{FF2B5EF4-FFF2-40B4-BE49-F238E27FC236}">
                          <a16:creationId xmlns:a16="http://schemas.microsoft.com/office/drawing/2014/main" id="{1DEF0DBE-4E04-4342-8C66-107F1572411F}"/>
                        </a:ext>
                      </a:extLst>
                    </p:cNvPr>
                    <p:cNvSpPr/>
                    <p:nvPr/>
                  </p:nvSpPr>
                  <p:spPr>
                    <a:xfrm>
                      <a:off x="4575153" y="5962243"/>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grpSp>
              <p:sp>
                <p:nvSpPr>
                  <p:cNvPr id="36" name="Pentagon 35" descr="&quot; &quot;">
                    <a:extLst>
                      <a:ext uri="{FF2B5EF4-FFF2-40B4-BE49-F238E27FC236}">
                        <a16:creationId xmlns:a16="http://schemas.microsoft.com/office/drawing/2014/main" id="{35F7BB6B-B66C-0C4F-9F65-E7EF968EA877}"/>
                      </a:ext>
                    </a:extLst>
                  </p:cNvPr>
                  <p:cNvSpPr/>
                  <p:nvPr/>
                </p:nvSpPr>
                <p:spPr>
                  <a:xfrm>
                    <a:off x="893486" y="4407259"/>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
              <p:nvSpPr>
                <p:cNvPr id="32" name="Rectangle 31">
                  <a:extLst>
                    <a:ext uri="{FF2B5EF4-FFF2-40B4-BE49-F238E27FC236}">
                      <a16:creationId xmlns:a16="http://schemas.microsoft.com/office/drawing/2014/main" id="{C3376A0D-D684-1B43-960D-7B37663C720C}"/>
                    </a:ext>
                  </a:extLst>
                </p:cNvPr>
                <p:cNvSpPr/>
                <p:nvPr/>
              </p:nvSpPr>
              <p:spPr>
                <a:xfrm>
                  <a:off x="3430916" y="838242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grpSp>
          <p:sp>
            <p:nvSpPr>
              <p:cNvPr id="33" name="Rectangle 32">
                <a:extLst>
                  <a:ext uri="{FF2B5EF4-FFF2-40B4-BE49-F238E27FC236}">
                    <a16:creationId xmlns:a16="http://schemas.microsoft.com/office/drawing/2014/main" id="{291307BC-7954-DC45-9F29-830D6B6D398A}"/>
                  </a:ext>
                </a:extLst>
              </p:cNvPr>
              <p:cNvSpPr/>
              <p:nvPr/>
            </p:nvSpPr>
            <p:spPr>
              <a:xfrm>
                <a:off x="3430917" y="7168640"/>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grpSp>
        <p:sp>
          <p:nvSpPr>
            <p:cNvPr id="23" name="Rectangle 22">
              <a:extLst>
                <a:ext uri="{FF2B5EF4-FFF2-40B4-BE49-F238E27FC236}">
                  <a16:creationId xmlns:a16="http://schemas.microsoft.com/office/drawing/2014/main" id="{4D6857E6-A00C-7B4F-8F56-6D09488488C7}"/>
                </a:ext>
              </a:extLst>
            </p:cNvPr>
            <p:cNvSpPr/>
            <p:nvPr/>
          </p:nvSpPr>
          <p:spPr>
            <a:xfrm>
              <a:off x="6428115" y="6136128"/>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sp>
          <p:nvSpPr>
            <p:cNvPr id="26" name="Rectangle 25" descr="&quot; &quot;">
              <a:extLst>
                <a:ext uri="{FF2B5EF4-FFF2-40B4-BE49-F238E27FC236}">
                  <a16:creationId xmlns:a16="http://schemas.microsoft.com/office/drawing/2014/main" id="{EB690F58-1EE7-413B-9BDD-724FF8FFF23D}"/>
                </a:ext>
              </a:extLst>
            </p:cNvPr>
            <p:cNvSpPr/>
            <p:nvPr/>
          </p:nvSpPr>
          <p:spPr>
            <a:xfrm>
              <a:off x="5410979" y="4919457"/>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4" name="Rectangle 33">
              <a:extLst>
                <a:ext uri="{FF2B5EF4-FFF2-40B4-BE49-F238E27FC236}">
                  <a16:creationId xmlns:a16="http://schemas.microsoft.com/office/drawing/2014/main" id="{3E0B9637-8BEA-4C07-B7A9-3E98A97A0051}"/>
                </a:ext>
              </a:extLst>
            </p:cNvPr>
            <p:cNvSpPr/>
            <p:nvPr/>
          </p:nvSpPr>
          <p:spPr>
            <a:xfrm>
              <a:off x="6428117" y="5025860"/>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grpSp>
    </p:spTree>
    <p:extLst>
      <p:ext uri="{BB962C8B-B14F-4D97-AF65-F5344CB8AC3E}">
        <p14:creationId xmlns:p14="http://schemas.microsoft.com/office/powerpoint/2010/main" val="6934614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B4FBC38-1A34-9D40-8E16-0B664EA69F36}"/>
              </a:ext>
            </a:extLst>
          </p:cNvPr>
          <p:cNvSpPr>
            <a:spLocks noGrp="1"/>
          </p:cNvSpPr>
          <p:nvPr>
            <p:ph type="sldNum" sz="quarter" idx="12"/>
          </p:nvPr>
        </p:nvSpPr>
        <p:spPr/>
        <p:txBody>
          <a:bodyPr/>
          <a:lstStyle/>
          <a:p>
            <a:r>
              <a:rPr lang="en-US" sz="2400"/>
              <a:t>31</a:t>
            </a:r>
            <a:endParaRPr lang="uk-UA" sz="2400"/>
          </a:p>
        </p:txBody>
      </p:sp>
      <p:sp>
        <p:nvSpPr>
          <p:cNvPr id="2" name="Title 1">
            <a:extLst>
              <a:ext uri="{FF2B5EF4-FFF2-40B4-BE49-F238E27FC236}">
                <a16:creationId xmlns:a16="http://schemas.microsoft.com/office/drawing/2014/main" id="{8341B277-D13B-8748-BB02-E2FA948558C3}"/>
              </a:ext>
            </a:extLst>
          </p:cNvPr>
          <p:cNvSpPr>
            <a:spLocks noGrp="1"/>
          </p:cNvSpPr>
          <p:nvPr>
            <p:ph type="ctrTitle"/>
          </p:nvPr>
        </p:nvSpPr>
        <p:spPr/>
        <p:txBody>
          <a:bodyPr>
            <a:normAutofit/>
          </a:bodyPr>
          <a:lstStyle/>
          <a:p>
            <a:r>
              <a:rPr lang="en-US" sz="6600">
                <a:latin typeface="+mj-lt"/>
              </a:rPr>
              <a:t>Review survey constructs</a:t>
            </a:r>
          </a:p>
        </p:txBody>
      </p:sp>
      <p:sp>
        <p:nvSpPr>
          <p:cNvPr id="12" name="TextBox 11">
            <a:extLst>
              <a:ext uri="{FF2B5EF4-FFF2-40B4-BE49-F238E27FC236}">
                <a16:creationId xmlns:a16="http://schemas.microsoft.com/office/drawing/2014/main" id="{5F5AF4C3-9AB8-374D-9694-E4607C5D341B}"/>
              </a:ext>
            </a:extLst>
          </p:cNvPr>
          <p:cNvSpPr txBox="1"/>
          <p:nvPr/>
        </p:nvSpPr>
        <p:spPr>
          <a:xfrm>
            <a:off x="7825955" y="3207248"/>
            <a:ext cx="12971721" cy="1015663"/>
          </a:xfrm>
          <a:prstGeom prst="rect">
            <a:avLst/>
          </a:prstGeom>
          <a:noFill/>
        </p:spPr>
        <p:txBody>
          <a:bodyPr wrap="square" rtlCol="0">
            <a:spAutoFit/>
          </a:bodyPr>
          <a:lstStyle/>
          <a:p>
            <a:r>
              <a:rPr lang="en-US" sz="6000" b="1">
                <a:solidFill>
                  <a:schemeClr val="accent5"/>
                </a:solidFill>
                <a:latin typeface="+mj-lt"/>
              </a:rPr>
              <a:t>Student engagement/empowerment</a:t>
            </a:r>
          </a:p>
        </p:txBody>
      </p:sp>
      <p:sp>
        <p:nvSpPr>
          <p:cNvPr id="13" name="TextBox 12">
            <a:extLst>
              <a:ext uri="{FF2B5EF4-FFF2-40B4-BE49-F238E27FC236}">
                <a16:creationId xmlns:a16="http://schemas.microsoft.com/office/drawing/2014/main" id="{76777D3A-256F-A942-B965-4B8823973AFE}"/>
              </a:ext>
            </a:extLst>
          </p:cNvPr>
          <p:cNvSpPr txBox="1"/>
          <p:nvPr/>
        </p:nvSpPr>
        <p:spPr>
          <a:xfrm>
            <a:off x="8989079" y="5448686"/>
            <a:ext cx="12971721" cy="1015663"/>
          </a:xfrm>
          <a:prstGeom prst="rect">
            <a:avLst/>
          </a:prstGeom>
          <a:noFill/>
        </p:spPr>
        <p:txBody>
          <a:bodyPr wrap="square" rtlCol="0">
            <a:spAutoFit/>
          </a:bodyPr>
          <a:lstStyle/>
          <a:p>
            <a:r>
              <a:rPr lang="en-US" sz="6000" b="1">
                <a:solidFill>
                  <a:schemeClr val="accent5"/>
                </a:solidFill>
                <a:latin typeface="+mj-lt"/>
              </a:rPr>
              <a:t>Goal</a:t>
            </a:r>
            <a:r>
              <a:rPr lang="en-US" sz="6000" b="1">
                <a:solidFill>
                  <a:srgbClr val="00B050"/>
                </a:solidFill>
                <a:latin typeface="+mj-lt"/>
              </a:rPr>
              <a:t>-</a:t>
            </a:r>
            <a:r>
              <a:rPr lang="en-US" sz="6000" b="1">
                <a:solidFill>
                  <a:schemeClr val="accent5"/>
                </a:solidFill>
                <a:latin typeface="+mj-lt"/>
              </a:rPr>
              <a:t>setting/action planning</a:t>
            </a:r>
          </a:p>
        </p:txBody>
      </p:sp>
      <p:sp>
        <p:nvSpPr>
          <p:cNvPr id="14" name="TextBox 13">
            <a:extLst>
              <a:ext uri="{FF2B5EF4-FFF2-40B4-BE49-F238E27FC236}">
                <a16:creationId xmlns:a16="http://schemas.microsoft.com/office/drawing/2014/main" id="{7B134781-94DB-0B4C-AC8E-43CDA805B963}"/>
              </a:ext>
            </a:extLst>
          </p:cNvPr>
          <p:cNvSpPr txBox="1"/>
          <p:nvPr/>
        </p:nvSpPr>
        <p:spPr>
          <a:xfrm>
            <a:off x="11164082" y="7690124"/>
            <a:ext cx="12971721" cy="1015663"/>
          </a:xfrm>
          <a:prstGeom prst="rect">
            <a:avLst/>
          </a:prstGeom>
          <a:noFill/>
        </p:spPr>
        <p:txBody>
          <a:bodyPr wrap="square" rtlCol="0">
            <a:spAutoFit/>
          </a:bodyPr>
          <a:lstStyle/>
          <a:p>
            <a:r>
              <a:rPr lang="en-US" sz="6000" b="1">
                <a:solidFill>
                  <a:schemeClr val="accent5"/>
                </a:solidFill>
                <a:latin typeface="+mj-lt"/>
              </a:rPr>
              <a:t>Attitude/openness</a:t>
            </a:r>
          </a:p>
        </p:txBody>
      </p:sp>
      <p:sp>
        <p:nvSpPr>
          <p:cNvPr id="15" name="TextBox 14">
            <a:extLst>
              <a:ext uri="{FF2B5EF4-FFF2-40B4-BE49-F238E27FC236}">
                <a16:creationId xmlns:a16="http://schemas.microsoft.com/office/drawing/2014/main" id="{DC3058B4-B414-564C-A2AA-4E5FDEF4C4DA}"/>
              </a:ext>
            </a:extLst>
          </p:cNvPr>
          <p:cNvSpPr txBox="1"/>
          <p:nvPr/>
        </p:nvSpPr>
        <p:spPr>
          <a:xfrm>
            <a:off x="13632469" y="9931562"/>
            <a:ext cx="9849324" cy="1015663"/>
          </a:xfrm>
          <a:prstGeom prst="rect">
            <a:avLst/>
          </a:prstGeom>
          <a:noFill/>
        </p:spPr>
        <p:txBody>
          <a:bodyPr wrap="square" rtlCol="0">
            <a:spAutoFit/>
          </a:bodyPr>
          <a:lstStyle/>
          <a:p>
            <a:r>
              <a:rPr lang="en-US" sz="6000" b="1">
                <a:solidFill>
                  <a:schemeClr val="accent5"/>
                </a:solidFill>
                <a:latin typeface="+mj-lt"/>
              </a:rPr>
              <a:t>Collaboration</a:t>
            </a:r>
          </a:p>
        </p:txBody>
      </p:sp>
      <p:pic>
        <p:nvPicPr>
          <p:cNvPr id="5" name="Graphic 2060184088" descr="&quot; &quot;">
            <a:extLst>
              <a:ext uri="{FF2B5EF4-FFF2-40B4-BE49-F238E27FC236}">
                <a16:creationId xmlns:a16="http://schemas.microsoft.com/office/drawing/2014/main" id="{62EEE131-8F68-5B44-B0AB-5FF5E675C39B}"/>
              </a:ext>
            </a:extLst>
          </p:cNvPr>
          <p:cNvPicPr/>
          <p:nvPr/>
        </p:nvPicPr>
        <p:blipFill>
          <a:blip r:embed="rId3">
            <a:extLst>
              <a:ext uri="{96DAC541-7B7A-43D3-8B79-37D633B846F1}">
                <asvg:svgBlip xmlns:asvg="http://schemas.microsoft.com/office/drawing/2016/SVG/main" r:embed="rId4"/>
              </a:ext>
            </a:extLst>
          </a:blip>
          <a:stretch>
            <a:fillRect/>
          </a:stretch>
        </p:blipFill>
        <p:spPr>
          <a:xfrm>
            <a:off x="3867266" y="2452207"/>
            <a:ext cx="3100459" cy="2433412"/>
          </a:xfrm>
          <a:prstGeom prst="rect">
            <a:avLst/>
          </a:prstGeom>
        </p:spPr>
      </p:pic>
      <p:pic>
        <p:nvPicPr>
          <p:cNvPr id="9" name="Graphic 28" descr="&quot; &quot;">
            <a:extLst>
              <a:ext uri="{FF2B5EF4-FFF2-40B4-BE49-F238E27FC236}">
                <a16:creationId xmlns:a16="http://schemas.microsoft.com/office/drawing/2014/main" id="{B91807B6-7E50-1646-8257-2E5919FA3E8A}"/>
              </a:ext>
            </a:extLst>
          </p:cNvPr>
          <p:cNvPicPr/>
          <p:nvPr/>
        </p:nvPicPr>
        <p:blipFill>
          <a:blip r:embed="rId5">
            <a:extLst>
              <a:ext uri="{96DAC541-7B7A-43D3-8B79-37D633B846F1}">
                <asvg:svgBlip xmlns:asvg="http://schemas.microsoft.com/office/drawing/2016/SVG/main" r:embed="rId6"/>
              </a:ext>
            </a:extLst>
          </a:blip>
          <a:stretch>
            <a:fillRect/>
          </a:stretch>
        </p:blipFill>
        <p:spPr>
          <a:xfrm>
            <a:off x="5301718" y="4602006"/>
            <a:ext cx="2524237" cy="2616176"/>
          </a:xfrm>
          <a:prstGeom prst="rect">
            <a:avLst/>
          </a:prstGeom>
        </p:spPr>
      </p:pic>
      <p:pic>
        <p:nvPicPr>
          <p:cNvPr id="10" name="Graphic 51" descr="&quot; &quot;">
            <a:extLst>
              <a:ext uri="{FF2B5EF4-FFF2-40B4-BE49-F238E27FC236}">
                <a16:creationId xmlns:a16="http://schemas.microsoft.com/office/drawing/2014/main" id="{571BD12D-DE9C-3D49-984C-27BDBCADA30D}"/>
              </a:ext>
            </a:extLst>
          </p:cNvPr>
          <p:cNvPicPr/>
          <p:nvPr/>
        </p:nvPicPr>
        <p:blipFill>
          <a:blip r:embed="rId7">
            <a:extLst>
              <a:ext uri="{96DAC541-7B7A-43D3-8B79-37D633B846F1}">
                <asvg:svgBlip xmlns:asvg="http://schemas.microsoft.com/office/drawing/2016/SVG/main" r:embed="rId8"/>
              </a:ext>
            </a:extLst>
          </a:blip>
          <a:stretch>
            <a:fillRect/>
          </a:stretch>
        </p:blipFill>
        <p:spPr>
          <a:xfrm>
            <a:off x="6299560" y="6665135"/>
            <a:ext cx="3140068" cy="3341015"/>
          </a:xfrm>
          <a:prstGeom prst="rect">
            <a:avLst/>
          </a:prstGeom>
        </p:spPr>
      </p:pic>
      <p:pic>
        <p:nvPicPr>
          <p:cNvPr id="11" name="Graphic 2060184066" descr="&quot; &quot;">
            <a:extLst>
              <a:ext uri="{FF2B5EF4-FFF2-40B4-BE49-F238E27FC236}">
                <a16:creationId xmlns:a16="http://schemas.microsoft.com/office/drawing/2014/main" id="{A181F749-7C9D-524A-864E-F71B16C1C13B}"/>
              </a:ext>
            </a:extLst>
          </p:cNvPr>
          <p:cNvPicPr/>
          <p:nvPr/>
        </p:nvPicPr>
        <p:blipFill>
          <a:blip r:embed="rId9">
            <a:extLst>
              <a:ext uri="{96DAC541-7B7A-43D3-8B79-37D633B846F1}">
                <asvg:svgBlip xmlns:asvg="http://schemas.microsoft.com/office/drawing/2016/SVG/main" r:embed="rId10"/>
              </a:ext>
            </a:extLst>
          </a:blip>
          <a:stretch>
            <a:fillRect/>
          </a:stretch>
        </p:blipFill>
        <p:spPr>
          <a:xfrm>
            <a:off x="9051932" y="9184384"/>
            <a:ext cx="3140068" cy="3341015"/>
          </a:xfrm>
          <a:prstGeom prst="rect">
            <a:avLst/>
          </a:prstGeom>
        </p:spPr>
      </p:pic>
    </p:spTree>
    <p:extLst>
      <p:ext uri="{BB962C8B-B14F-4D97-AF65-F5344CB8AC3E}">
        <p14:creationId xmlns:p14="http://schemas.microsoft.com/office/powerpoint/2010/main" val="16898255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32</a:t>
            </a:r>
            <a:endParaRPr lang="uk-UA" sz="2400"/>
          </a:p>
        </p:txBody>
      </p:sp>
      <p:sp>
        <p:nvSpPr>
          <p:cNvPr id="4" name="Title 3">
            <a:extLst>
              <a:ext uri="{FF2B5EF4-FFF2-40B4-BE49-F238E27FC236}">
                <a16:creationId xmlns:a16="http://schemas.microsoft.com/office/drawing/2014/main" id="{32BBBCDE-FD1F-4B92-8849-BF32D318250B}"/>
              </a:ext>
            </a:extLst>
          </p:cNvPr>
          <p:cNvSpPr>
            <a:spLocks noGrp="1"/>
          </p:cNvSpPr>
          <p:nvPr>
            <p:ph type="ctrTitle"/>
          </p:nvPr>
        </p:nvSpPr>
        <p:spPr/>
        <p:txBody>
          <a:bodyPr>
            <a:normAutofit/>
          </a:bodyPr>
          <a:lstStyle/>
          <a:p>
            <a:r>
              <a:rPr lang="en-US" sz="6600">
                <a:latin typeface="+mj-lt"/>
              </a:rPr>
              <a:t>Review and interpret school culture survey results</a:t>
            </a:r>
          </a:p>
        </p:txBody>
      </p:sp>
      <p:grpSp>
        <p:nvGrpSpPr>
          <p:cNvPr id="5" name="Group 4" descr="Workshop 2 agenda.">
            <a:extLst>
              <a:ext uri="{FF2B5EF4-FFF2-40B4-BE49-F238E27FC236}">
                <a16:creationId xmlns:a16="http://schemas.microsoft.com/office/drawing/2014/main" id="{B78A76B6-5C98-45AF-B9B6-462D5B0F5770}"/>
              </a:ext>
            </a:extLst>
          </p:cNvPr>
          <p:cNvGrpSpPr/>
          <p:nvPr/>
        </p:nvGrpSpPr>
        <p:grpSpPr>
          <a:xfrm>
            <a:off x="3868231" y="3358799"/>
            <a:ext cx="17203813" cy="8562081"/>
            <a:chOff x="3868231" y="3358799"/>
            <a:chExt cx="17203813" cy="8562081"/>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3868231" y="3358799"/>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grpSp>
          <p:nvGrpSpPr>
            <p:cNvPr id="46" name="Group 45" descr="&quot; &quot;">
              <a:extLst>
                <a:ext uri="{FF2B5EF4-FFF2-40B4-BE49-F238E27FC236}">
                  <a16:creationId xmlns:a16="http://schemas.microsoft.com/office/drawing/2014/main" id="{6A691D42-3B24-40FE-A3A2-2508B06B9026}"/>
                </a:ext>
              </a:extLst>
            </p:cNvPr>
            <p:cNvGrpSpPr/>
            <p:nvPr/>
          </p:nvGrpSpPr>
          <p:grpSpPr>
            <a:xfrm>
              <a:off x="4060185" y="6178823"/>
              <a:ext cx="17011859" cy="5742057"/>
              <a:chOff x="1012183" y="4727933"/>
              <a:chExt cx="17011859" cy="5742057"/>
            </a:xfrm>
          </p:grpSpPr>
          <p:grpSp>
            <p:nvGrpSpPr>
              <p:cNvPr id="47" name="Group 46">
                <a:extLst>
                  <a:ext uri="{FF2B5EF4-FFF2-40B4-BE49-F238E27FC236}">
                    <a16:creationId xmlns:a16="http://schemas.microsoft.com/office/drawing/2014/main" id="{F6A50ED7-432A-4217-9A6A-6536F4BE9BE7}"/>
                  </a:ext>
                </a:extLst>
              </p:cNvPr>
              <p:cNvGrpSpPr/>
              <p:nvPr/>
            </p:nvGrpSpPr>
            <p:grpSpPr>
              <a:xfrm>
                <a:off x="1012183" y="4727933"/>
                <a:ext cx="17011859" cy="5742057"/>
                <a:chOff x="1012183" y="4727933"/>
                <a:chExt cx="17011859" cy="5742057"/>
              </a:xfrm>
            </p:grpSpPr>
            <p:sp>
              <p:nvSpPr>
                <p:cNvPr id="49" name="Rectangle 48" descr="&quot; &quot;">
                  <a:extLst>
                    <a:ext uri="{FF2B5EF4-FFF2-40B4-BE49-F238E27FC236}">
                      <a16:creationId xmlns:a16="http://schemas.microsoft.com/office/drawing/2014/main" id="{8C135006-C6A2-4E5A-91EF-B79A7E7F671A}"/>
                    </a:ext>
                  </a:extLst>
                </p:cNvPr>
                <p:cNvSpPr/>
                <p:nvPr/>
              </p:nvSpPr>
              <p:spPr>
                <a:xfrm>
                  <a:off x="2329529" y="8278507"/>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50" name="Group 49">
                  <a:extLst>
                    <a:ext uri="{FF2B5EF4-FFF2-40B4-BE49-F238E27FC236}">
                      <a16:creationId xmlns:a16="http://schemas.microsoft.com/office/drawing/2014/main" id="{72982CE1-54ED-4049-A317-4FF5D7C8DD47}"/>
                    </a:ext>
                  </a:extLst>
                </p:cNvPr>
                <p:cNvGrpSpPr/>
                <p:nvPr/>
              </p:nvGrpSpPr>
              <p:grpSpPr>
                <a:xfrm>
                  <a:off x="1012183" y="4727933"/>
                  <a:ext cx="17011859" cy="5742057"/>
                  <a:chOff x="977736" y="4434018"/>
                  <a:chExt cx="17011859" cy="5742057"/>
                </a:xfrm>
              </p:grpSpPr>
              <p:grpSp>
                <p:nvGrpSpPr>
                  <p:cNvPr id="52" name="Group 51">
                    <a:extLst>
                      <a:ext uri="{FF2B5EF4-FFF2-40B4-BE49-F238E27FC236}">
                        <a16:creationId xmlns:a16="http://schemas.microsoft.com/office/drawing/2014/main" id="{8B4E1ED7-D29F-4935-9ECE-A19985553C83}"/>
                      </a:ext>
                    </a:extLst>
                  </p:cNvPr>
                  <p:cNvGrpSpPr/>
                  <p:nvPr/>
                </p:nvGrpSpPr>
                <p:grpSpPr>
                  <a:xfrm>
                    <a:off x="2254252" y="4434018"/>
                    <a:ext cx="15735343" cy="963078"/>
                    <a:chOff x="3051996" y="4353689"/>
                    <a:chExt cx="20983189" cy="1284271"/>
                  </a:xfrm>
                </p:grpSpPr>
                <p:sp>
                  <p:nvSpPr>
                    <p:cNvPr id="61" name="Rectangle 60" descr="&quot; &quot;">
                      <a:extLst>
                        <a:ext uri="{FF2B5EF4-FFF2-40B4-BE49-F238E27FC236}">
                          <a16:creationId xmlns:a16="http://schemas.microsoft.com/office/drawing/2014/main" id="{4F325763-5703-4123-9BC0-425EC8C90A25}"/>
                        </a:ext>
                      </a:extLst>
                    </p:cNvPr>
                    <p:cNvSpPr/>
                    <p:nvPr/>
                  </p:nvSpPr>
                  <p:spPr>
                    <a:xfrm>
                      <a:off x="3051996" y="4353689"/>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62" name="Rectangle 61">
                      <a:extLst>
                        <a:ext uri="{FF2B5EF4-FFF2-40B4-BE49-F238E27FC236}">
                          <a16:creationId xmlns:a16="http://schemas.microsoft.com/office/drawing/2014/main" id="{78CFFF7A-305A-490C-9D66-F48FAE5F33B1}"/>
                        </a:ext>
                      </a:extLst>
                    </p:cNvPr>
                    <p:cNvSpPr/>
                    <p:nvPr/>
                  </p:nvSpPr>
                  <p:spPr>
                    <a:xfrm>
                      <a:off x="4544118" y="4526748"/>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grpSp>
              <p:grpSp>
                <p:nvGrpSpPr>
                  <p:cNvPr id="53" name="Group 52">
                    <a:extLst>
                      <a:ext uri="{FF2B5EF4-FFF2-40B4-BE49-F238E27FC236}">
                        <a16:creationId xmlns:a16="http://schemas.microsoft.com/office/drawing/2014/main" id="{78E1C370-8343-4361-92D1-E36E7F009D37}"/>
                      </a:ext>
                    </a:extLst>
                  </p:cNvPr>
                  <p:cNvGrpSpPr/>
                  <p:nvPr/>
                </p:nvGrpSpPr>
                <p:grpSpPr>
                  <a:xfrm>
                    <a:off x="2295081" y="5593064"/>
                    <a:ext cx="15694514" cy="963078"/>
                    <a:chOff x="3106442" y="5937675"/>
                    <a:chExt cx="20928744" cy="1284271"/>
                  </a:xfrm>
                </p:grpSpPr>
                <p:sp>
                  <p:nvSpPr>
                    <p:cNvPr id="59" name="Rectangle 58" descr="&quot; &quot;">
                      <a:extLst>
                        <a:ext uri="{FF2B5EF4-FFF2-40B4-BE49-F238E27FC236}">
                          <a16:creationId xmlns:a16="http://schemas.microsoft.com/office/drawing/2014/main" id="{44018733-A479-4599-AECC-D3B1BAC98D56}"/>
                        </a:ext>
                      </a:extLst>
                    </p:cNvPr>
                    <p:cNvSpPr/>
                    <p:nvPr/>
                  </p:nvSpPr>
                  <p:spPr>
                    <a:xfrm>
                      <a:off x="3106442" y="5937675"/>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60" name="Rectangle 59">
                      <a:extLst>
                        <a:ext uri="{FF2B5EF4-FFF2-40B4-BE49-F238E27FC236}">
                          <a16:creationId xmlns:a16="http://schemas.microsoft.com/office/drawing/2014/main" id="{5FB3A890-4F46-4F04-B82B-A8BEB3B105F5}"/>
                        </a:ext>
                      </a:extLst>
                    </p:cNvPr>
                    <p:cNvSpPr/>
                    <p:nvPr/>
                  </p:nvSpPr>
                  <p:spPr>
                    <a:xfrm>
                      <a:off x="4544119" y="5996604"/>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grpSp>
              <p:sp>
                <p:nvSpPr>
                  <p:cNvPr id="54" name="Rectangle 53" descr="&quot; &quot;">
                    <a:extLst>
                      <a:ext uri="{FF2B5EF4-FFF2-40B4-BE49-F238E27FC236}">
                        <a16:creationId xmlns:a16="http://schemas.microsoft.com/office/drawing/2014/main" id="{C1110792-BD44-4242-8F81-88FE98089771}"/>
                      </a:ext>
                    </a:extLst>
                  </p:cNvPr>
                  <p:cNvSpPr/>
                  <p:nvPr/>
                </p:nvSpPr>
                <p:spPr>
                  <a:xfrm>
                    <a:off x="2295083" y="6788828"/>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55" name="Group 54">
                    <a:extLst>
                      <a:ext uri="{FF2B5EF4-FFF2-40B4-BE49-F238E27FC236}">
                        <a16:creationId xmlns:a16="http://schemas.microsoft.com/office/drawing/2014/main" id="{2FC779EC-9447-48A6-BCAA-739A80D0DE7B}"/>
                      </a:ext>
                    </a:extLst>
                  </p:cNvPr>
                  <p:cNvGrpSpPr/>
                  <p:nvPr/>
                </p:nvGrpSpPr>
                <p:grpSpPr>
                  <a:xfrm>
                    <a:off x="2295083" y="9212997"/>
                    <a:ext cx="15694512" cy="963078"/>
                    <a:chOff x="3106445" y="5850620"/>
                    <a:chExt cx="20928741" cy="1284271"/>
                  </a:xfrm>
                </p:grpSpPr>
                <p:sp>
                  <p:nvSpPr>
                    <p:cNvPr id="57" name="Rectangle 56" descr="&quot; &quot;">
                      <a:extLst>
                        <a:ext uri="{FF2B5EF4-FFF2-40B4-BE49-F238E27FC236}">
                          <a16:creationId xmlns:a16="http://schemas.microsoft.com/office/drawing/2014/main" id="{ED59C912-23B6-481B-932A-77E329B20154}"/>
                        </a:ext>
                      </a:extLst>
                    </p:cNvPr>
                    <p:cNvSpPr/>
                    <p:nvPr/>
                  </p:nvSpPr>
                  <p:spPr>
                    <a:xfrm>
                      <a:off x="3106445" y="5850620"/>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8" name="Rectangle 57">
                      <a:extLst>
                        <a:ext uri="{FF2B5EF4-FFF2-40B4-BE49-F238E27FC236}">
                          <a16:creationId xmlns:a16="http://schemas.microsoft.com/office/drawing/2014/main" id="{BA066BC0-4819-412B-BE8F-F1D6FC84D443}"/>
                        </a:ext>
                      </a:extLst>
                    </p:cNvPr>
                    <p:cNvSpPr/>
                    <p:nvPr/>
                  </p:nvSpPr>
                  <p:spPr>
                    <a:xfrm>
                      <a:off x="4544119" y="601572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grpSp>
              <p:sp>
                <p:nvSpPr>
                  <p:cNvPr id="56" name="Pentagon 35" descr="&quot; &quot;">
                    <a:extLst>
                      <a:ext uri="{FF2B5EF4-FFF2-40B4-BE49-F238E27FC236}">
                        <a16:creationId xmlns:a16="http://schemas.microsoft.com/office/drawing/2014/main" id="{68F5DB51-AA5B-4484-8332-340D38BB5AB9}"/>
                      </a:ext>
                    </a:extLst>
                  </p:cNvPr>
                  <p:cNvSpPr/>
                  <p:nvPr/>
                </p:nvSpPr>
                <p:spPr>
                  <a:xfrm>
                    <a:off x="977736" y="5737697"/>
                    <a:ext cx="2034275" cy="711270"/>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
              <p:nvSpPr>
                <p:cNvPr id="51" name="Rectangle 50">
                  <a:extLst>
                    <a:ext uri="{FF2B5EF4-FFF2-40B4-BE49-F238E27FC236}">
                      <a16:creationId xmlns:a16="http://schemas.microsoft.com/office/drawing/2014/main" id="{4A110A66-3FF6-4289-BAB6-07AE16415A85}"/>
                    </a:ext>
                  </a:extLst>
                </p:cNvPr>
                <p:cNvSpPr/>
                <p:nvPr/>
              </p:nvSpPr>
              <p:spPr>
                <a:xfrm>
                  <a:off x="3407644" y="838568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grpSp>
          <p:sp>
            <p:nvSpPr>
              <p:cNvPr id="48" name="Rectangle 47">
                <a:extLst>
                  <a:ext uri="{FF2B5EF4-FFF2-40B4-BE49-F238E27FC236}">
                    <a16:creationId xmlns:a16="http://schemas.microsoft.com/office/drawing/2014/main" id="{9155697F-DBDA-4DE3-9323-4903868FF5CD}"/>
                  </a:ext>
                </a:extLst>
              </p:cNvPr>
              <p:cNvSpPr/>
              <p:nvPr/>
            </p:nvSpPr>
            <p:spPr>
              <a:xfrm>
                <a:off x="3407645" y="7176213"/>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grpSp>
        <p:sp>
          <p:nvSpPr>
            <p:cNvPr id="25" name="Rectangle 24" descr="&quot; &quot;">
              <a:extLst>
                <a:ext uri="{FF2B5EF4-FFF2-40B4-BE49-F238E27FC236}">
                  <a16:creationId xmlns:a16="http://schemas.microsoft.com/office/drawing/2014/main" id="{C8C764A6-B897-4B73-ACD6-782DED25CE77}"/>
                </a:ext>
              </a:extLst>
            </p:cNvPr>
            <p:cNvSpPr/>
            <p:nvPr/>
          </p:nvSpPr>
          <p:spPr>
            <a:xfrm>
              <a:off x="5336700" y="5022821"/>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6" name="Rectangle 25">
              <a:extLst>
                <a:ext uri="{FF2B5EF4-FFF2-40B4-BE49-F238E27FC236}">
                  <a16:creationId xmlns:a16="http://schemas.microsoft.com/office/drawing/2014/main" id="{D29BDBCF-4B3E-49AA-ACB5-9E7E0E91349D}"/>
                </a:ext>
              </a:extLst>
            </p:cNvPr>
            <p:cNvSpPr/>
            <p:nvPr/>
          </p:nvSpPr>
          <p:spPr>
            <a:xfrm>
              <a:off x="6455647" y="5194821"/>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grpSp>
    </p:spTree>
    <p:extLst>
      <p:ext uri="{BB962C8B-B14F-4D97-AF65-F5344CB8AC3E}">
        <p14:creationId xmlns:p14="http://schemas.microsoft.com/office/powerpoint/2010/main" val="3857579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23167781" y="12677441"/>
            <a:ext cx="510041" cy="730250"/>
          </a:xfrm>
        </p:spPr>
        <p:txBody>
          <a:bodyPr/>
          <a:lstStyle/>
          <a:p>
            <a:r>
              <a:rPr lang="en-US" sz="2400" dirty="0">
                <a:solidFill>
                  <a:srgbClr val="576F7F"/>
                </a:solidFill>
              </a:rPr>
              <a:t>33</a:t>
            </a:r>
          </a:p>
        </p:txBody>
      </p:sp>
      <p:sp>
        <p:nvSpPr>
          <p:cNvPr id="9" name="Title 8">
            <a:extLst>
              <a:ext uri="{FF2B5EF4-FFF2-40B4-BE49-F238E27FC236}">
                <a16:creationId xmlns:a16="http://schemas.microsoft.com/office/drawing/2014/main" id="{7CFC64F3-D4ED-4B57-9F58-4AAEC2FED84E}"/>
              </a:ext>
            </a:extLst>
          </p:cNvPr>
          <p:cNvSpPr>
            <a:spLocks noGrp="1"/>
          </p:cNvSpPr>
          <p:nvPr>
            <p:ph type="title"/>
          </p:nvPr>
        </p:nvSpPr>
        <p:spPr/>
        <p:txBody>
          <a:bodyPr>
            <a:normAutofit/>
          </a:bodyPr>
          <a:lstStyle/>
          <a:p>
            <a:r>
              <a:rPr lang="en-US" sz="6600">
                <a:latin typeface="+mj-lt"/>
              </a:rPr>
              <a:t>Example of statewide survey results</a:t>
            </a:r>
          </a:p>
        </p:txBody>
      </p:sp>
      <p:pic>
        <p:nvPicPr>
          <p:cNvPr id="15" name="Picture 14" descr="Chart demonstrates response rates from students on how often certain behaviors pertaining to Engagement and Empowerment are true for students in their Simulated Workplace setting. 63% of students replied that they are often provided opportunities to develop their personal skills as well as their technical skills. ">
            <a:extLst>
              <a:ext uri="{FF2B5EF4-FFF2-40B4-BE49-F238E27FC236}">
                <a16:creationId xmlns:a16="http://schemas.microsoft.com/office/drawing/2014/main" id="{E138ED81-1BE5-1648-AC2A-FE5E4EBA21EE}"/>
              </a:ext>
            </a:extLst>
          </p:cNvPr>
          <p:cNvPicPr/>
          <p:nvPr/>
        </p:nvPicPr>
        <p:blipFill>
          <a:blip r:embed="rId3"/>
          <a:stretch>
            <a:fillRect/>
          </a:stretch>
        </p:blipFill>
        <p:spPr>
          <a:xfrm>
            <a:off x="8655062" y="2247675"/>
            <a:ext cx="12797347" cy="9175225"/>
          </a:xfrm>
          <a:prstGeom prst="rect">
            <a:avLst/>
          </a:prstGeom>
        </p:spPr>
      </p:pic>
      <p:sp>
        <p:nvSpPr>
          <p:cNvPr id="2" name="TextBox 1">
            <a:extLst>
              <a:ext uri="{FF2B5EF4-FFF2-40B4-BE49-F238E27FC236}">
                <a16:creationId xmlns:a16="http://schemas.microsoft.com/office/drawing/2014/main" id="{EADBCA55-E2DE-3A49-B34E-CF5BE0FCEAAD}"/>
              </a:ext>
            </a:extLst>
          </p:cNvPr>
          <p:cNvSpPr txBox="1"/>
          <p:nvPr/>
        </p:nvSpPr>
        <p:spPr>
          <a:xfrm>
            <a:off x="7186879" y="11806190"/>
            <a:ext cx="14265530" cy="523220"/>
          </a:xfrm>
          <a:prstGeom prst="rect">
            <a:avLst/>
          </a:prstGeom>
          <a:noFill/>
        </p:spPr>
        <p:txBody>
          <a:bodyPr wrap="square" rtlCol="0">
            <a:spAutoFit/>
          </a:bodyPr>
          <a:lstStyle/>
          <a:p>
            <a:pPr algn="r"/>
            <a:r>
              <a:rPr lang="en-US" sz="2800">
                <a:latin typeface="+mj-lt"/>
              </a:rPr>
              <a:t>Source: Excerpted from WVDE School Culture Survey Report: Statewide Results, 2019</a:t>
            </a:r>
          </a:p>
        </p:txBody>
      </p:sp>
    </p:spTree>
    <p:extLst>
      <p:ext uri="{BB962C8B-B14F-4D97-AF65-F5344CB8AC3E}">
        <p14:creationId xmlns:p14="http://schemas.microsoft.com/office/powerpoint/2010/main" val="31026460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r>
              <a:rPr lang="en-US" sz="2400"/>
              <a:t>34</a:t>
            </a:r>
          </a:p>
        </p:txBody>
      </p:sp>
      <p:sp>
        <p:nvSpPr>
          <p:cNvPr id="9" name="Title 8">
            <a:extLst>
              <a:ext uri="{FF2B5EF4-FFF2-40B4-BE49-F238E27FC236}">
                <a16:creationId xmlns:a16="http://schemas.microsoft.com/office/drawing/2014/main" id="{7CFC64F3-D4ED-4B57-9F58-4AAEC2FED84E}"/>
              </a:ext>
            </a:extLst>
          </p:cNvPr>
          <p:cNvSpPr>
            <a:spLocks noGrp="1"/>
          </p:cNvSpPr>
          <p:nvPr>
            <p:ph type="ctrTitle"/>
          </p:nvPr>
        </p:nvSpPr>
        <p:spPr/>
        <p:txBody>
          <a:bodyPr>
            <a:noAutofit/>
          </a:bodyPr>
          <a:lstStyle/>
          <a:p>
            <a:r>
              <a:rPr lang="en-US" sz="6600">
                <a:latin typeface="+mj-lt"/>
              </a:rPr>
              <a:t>Steps for reviewing and interpreting data </a:t>
            </a:r>
          </a:p>
        </p:txBody>
      </p:sp>
      <p:grpSp>
        <p:nvGrpSpPr>
          <p:cNvPr id="3" name="Group 2" descr="&quot; &quot;">
            <a:extLst>
              <a:ext uri="{FF2B5EF4-FFF2-40B4-BE49-F238E27FC236}">
                <a16:creationId xmlns:a16="http://schemas.microsoft.com/office/drawing/2014/main" id="{0CED8BBA-30AF-403B-8236-01CD28C67CD9}"/>
              </a:ext>
            </a:extLst>
          </p:cNvPr>
          <p:cNvGrpSpPr/>
          <p:nvPr/>
        </p:nvGrpSpPr>
        <p:grpSpPr>
          <a:xfrm>
            <a:off x="3479332" y="2635624"/>
            <a:ext cx="17650896" cy="10014619"/>
            <a:chOff x="2065750" y="2190065"/>
            <a:chExt cx="8226585" cy="3696213"/>
          </a:xfrm>
        </p:grpSpPr>
        <p:sp>
          <p:nvSpPr>
            <p:cNvPr id="4" name="L-Shape 3" descr="&quot; &quot;">
              <a:extLst>
                <a:ext uri="{FF2B5EF4-FFF2-40B4-BE49-F238E27FC236}">
                  <a16:creationId xmlns:a16="http://schemas.microsoft.com/office/drawing/2014/main" id="{1171EC3D-C26D-4E9B-B5DF-C65A62A0E1B2}"/>
                </a:ext>
              </a:extLst>
            </p:cNvPr>
            <p:cNvSpPr/>
            <p:nvPr/>
          </p:nvSpPr>
          <p:spPr>
            <a:xfrm rot="5400000">
              <a:off x="2570153" y="3068480"/>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Freeform: Shape 5">
              <a:extLst>
                <a:ext uri="{FF2B5EF4-FFF2-40B4-BE49-F238E27FC236}">
                  <a16:creationId xmlns:a16="http://schemas.microsoft.com/office/drawing/2014/main" id="{45D9E406-6E55-49BF-96AD-03B8A1AA7BD0}"/>
                </a:ext>
              </a:extLst>
            </p:cNvPr>
            <p:cNvSpPr/>
            <p:nvPr/>
          </p:nvSpPr>
          <p:spPr>
            <a:xfrm>
              <a:off x="2452065" y="3885605"/>
              <a:ext cx="2282418"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Reflect</a:t>
              </a:r>
            </a:p>
            <a:p>
              <a:pPr defTabSz="1266794">
                <a:lnSpc>
                  <a:spcPct val="90000"/>
                </a:lnSpc>
                <a:spcBef>
                  <a:spcPct val="0"/>
                </a:spcBef>
                <a:spcAft>
                  <a:spcPct val="35000"/>
                </a:spcAft>
              </a:pPr>
              <a:r>
                <a:rPr lang="en-US" sz="3600">
                  <a:solidFill>
                    <a:srgbClr val="000000"/>
                  </a:solidFill>
                  <a:latin typeface="+mj-lt"/>
                </a:rPr>
                <a:t>Make statements about the data (don’t interpret or guess why).</a:t>
              </a:r>
            </a:p>
          </p:txBody>
        </p:sp>
        <p:sp>
          <p:nvSpPr>
            <p:cNvPr id="8" name="Isosceles Triangle 7">
              <a:extLst>
                <a:ext uri="{FF2B5EF4-FFF2-40B4-BE49-F238E27FC236}">
                  <a16:creationId xmlns:a16="http://schemas.microsoft.com/office/drawing/2014/main" id="{804745C4-86E4-4061-B938-D33275696166}"/>
                </a:ext>
              </a:extLst>
            </p:cNvPr>
            <p:cNvSpPr/>
            <p:nvPr/>
          </p:nvSpPr>
          <p:spPr>
            <a:xfrm>
              <a:off x="4168312" y="2882356"/>
              <a:ext cx="430644" cy="430644"/>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L-Shape 9" descr="&quot; &quot;">
              <a:extLst>
                <a:ext uri="{FF2B5EF4-FFF2-40B4-BE49-F238E27FC236}">
                  <a16:creationId xmlns:a16="http://schemas.microsoft.com/office/drawing/2014/main" id="{675139A3-90CB-40B2-9EAC-C39C8AC5ECE9}"/>
                </a:ext>
              </a:extLst>
            </p:cNvPr>
            <p:cNvSpPr/>
            <p:nvPr/>
          </p:nvSpPr>
          <p:spPr>
            <a:xfrm rot="5400000">
              <a:off x="5364279" y="2377071"/>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Freeform: Shape 10">
              <a:extLst>
                <a:ext uri="{FF2B5EF4-FFF2-40B4-BE49-F238E27FC236}">
                  <a16:creationId xmlns:a16="http://schemas.microsoft.com/office/drawing/2014/main" id="{8B61819B-DB34-45E3-92E5-8E1137C63B94}"/>
                </a:ext>
              </a:extLst>
            </p:cNvPr>
            <p:cNvSpPr/>
            <p:nvPr/>
          </p:nvSpPr>
          <p:spPr>
            <a:xfrm>
              <a:off x="5230991" y="3172640"/>
              <a:ext cx="2282418"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Interpret</a:t>
              </a:r>
            </a:p>
            <a:p>
              <a:pPr defTabSz="1266794">
                <a:lnSpc>
                  <a:spcPct val="90000"/>
                </a:lnSpc>
                <a:spcBef>
                  <a:spcPct val="0"/>
                </a:spcBef>
                <a:spcAft>
                  <a:spcPct val="35000"/>
                </a:spcAft>
              </a:pPr>
              <a:r>
                <a:rPr lang="en-US" sz="3600">
                  <a:solidFill>
                    <a:srgbClr val="000000"/>
                  </a:solidFill>
                  <a:latin typeface="+mj-lt"/>
                </a:rPr>
                <a:t>Make informed guesses about your statements.</a:t>
              </a:r>
            </a:p>
          </p:txBody>
        </p:sp>
        <p:sp>
          <p:nvSpPr>
            <p:cNvPr id="12" name="Isosceles Triangle 11">
              <a:extLst>
                <a:ext uri="{FF2B5EF4-FFF2-40B4-BE49-F238E27FC236}">
                  <a16:creationId xmlns:a16="http://schemas.microsoft.com/office/drawing/2014/main" id="{364514AD-A7D4-40C6-B4A2-807DCB7FAFBD}"/>
                </a:ext>
              </a:extLst>
            </p:cNvPr>
            <p:cNvSpPr/>
            <p:nvPr/>
          </p:nvSpPr>
          <p:spPr>
            <a:xfrm>
              <a:off x="6962437" y="2190946"/>
              <a:ext cx="430644" cy="430644"/>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L-Shape 12" descr="&quot; &quot;">
              <a:extLst>
                <a:ext uri="{FF2B5EF4-FFF2-40B4-BE49-F238E27FC236}">
                  <a16:creationId xmlns:a16="http://schemas.microsoft.com/office/drawing/2014/main" id="{F86AEA5E-0D8C-4729-8D43-07925F66B040}"/>
                </a:ext>
              </a:extLst>
            </p:cNvPr>
            <p:cNvSpPr/>
            <p:nvPr/>
          </p:nvSpPr>
          <p:spPr>
            <a:xfrm rot="5400000">
              <a:off x="8158405" y="1685662"/>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68C6D66E-2A96-4D51-B324-E1618BE8358C}"/>
                </a:ext>
              </a:extLst>
            </p:cNvPr>
            <p:cNvSpPr/>
            <p:nvPr/>
          </p:nvSpPr>
          <p:spPr>
            <a:xfrm>
              <a:off x="8009917" y="2446048"/>
              <a:ext cx="2282418"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Draw Conclusions</a:t>
              </a:r>
            </a:p>
            <a:p>
              <a:pPr defTabSz="1266794">
                <a:lnSpc>
                  <a:spcPct val="90000"/>
                </a:lnSpc>
                <a:spcBef>
                  <a:spcPct val="0"/>
                </a:spcBef>
                <a:spcAft>
                  <a:spcPct val="35000"/>
                </a:spcAft>
              </a:pPr>
              <a:r>
                <a:rPr lang="en-US" sz="3600">
                  <a:solidFill>
                    <a:srgbClr val="000000"/>
                  </a:solidFill>
                  <a:latin typeface="+mj-lt"/>
                </a:rPr>
                <a:t>Make </a:t>
              </a:r>
              <a:r>
                <a:rPr lang="en-US" sz="3600" i="1">
                  <a:solidFill>
                    <a:srgbClr val="000000"/>
                  </a:solidFill>
                  <a:latin typeface="+mj-lt"/>
                </a:rPr>
                <a:t>because </a:t>
              </a:r>
              <a:r>
                <a:rPr lang="en-US" sz="3600">
                  <a:solidFill>
                    <a:srgbClr val="000000"/>
                  </a:solidFill>
                  <a:latin typeface="+mj-lt"/>
                </a:rPr>
                <a:t>statements to suggest </a:t>
              </a:r>
              <a:r>
                <a:rPr lang="en-US" sz="3600" i="1">
                  <a:solidFill>
                    <a:srgbClr val="000000"/>
                  </a:solidFill>
                  <a:latin typeface="+mj-lt"/>
                </a:rPr>
                <a:t>why</a:t>
              </a:r>
              <a:r>
                <a:rPr lang="en-US" sz="3600">
                  <a:solidFill>
                    <a:srgbClr val="000000"/>
                  </a:solidFill>
                  <a:latin typeface="+mj-lt"/>
                </a:rPr>
                <a:t> the data might say that</a:t>
              </a:r>
              <a:r>
                <a:rPr lang="en-US" sz="2850">
                  <a:latin typeface="+mj-lt"/>
                </a:rPr>
                <a:t>. </a:t>
              </a:r>
              <a:endParaRPr lang="en-US" sz="2850" b="1">
                <a:latin typeface="+mj-lt"/>
              </a:endParaRPr>
            </a:p>
          </p:txBody>
        </p:sp>
      </p:grpSp>
    </p:spTree>
    <p:extLst>
      <p:ext uri="{BB962C8B-B14F-4D97-AF65-F5344CB8AC3E}">
        <p14:creationId xmlns:p14="http://schemas.microsoft.com/office/powerpoint/2010/main" val="32262503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C21D6CA-37AD-894C-BFF4-77A2C78860DD}"/>
              </a:ext>
            </a:extLst>
          </p:cNvPr>
          <p:cNvSpPr>
            <a:spLocks noGrp="1"/>
          </p:cNvSpPr>
          <p:nvPr>
            <p:ph type="sldNum" sz="quarter" idx="12"/>
          </p:nvPr>
        </p:nvSpPr>
        <p:spPr/>
        <p:txBody>
          <a:bodyPr/>
          <a:lstStyle/>
          <a:p>
            <a:r>
              <a:rPr lang="en-US" sz="2400"/>
              <a:t>35</a:t>
            </a:r>
            <a:endParaRPr lang="uk-UA" sz="2400"/>
          </a:p>
        </p:txBody>
      </p:sp>
      <p:sp>
        <p:nvSpPr>
          <p:cNvPr id="2" name="Title 1">
            <a:extLst>
              <a:ext uri="{FF2B5EF4-FFF2-40B4-BE49-F238E27FC236}">
                <a16:creationId xmlns:a16="http://schemas.microsoft.com/office/drawing/2014/main" id="{D3CC98E8-FA98-9047-815E-4AB1FAD72B0A}"/>
              </a:ext>
            </a:extLst>
          </p:cNvPr>
          <p:cNvSpPr>
            <a:spLocks noGrp="1"/>
          </p:cNvSpPr>
          <p:nvPr>
            <p:ph type="ctrTitle"/>
          </p:nvPr>
        </p:nvSpPr>
        <p:spPr/>
        <p:txBody>
          <a:bodyPr>
            <a:normAutofit/>
          </a:bodyPr>
          <a:lstStyle/>
          <a:p>
            <a:r>
              <a:rPr lang="en-US" sz="6600">
                <a:latin typeface="+mj-lt"/>
              </a:rPr>
              <a:t>Step 1: Reflect </a:t>
            </a:r>
          </a:p>
        </p:txBody>
      </p:sp>
      <p:grpSp>
        <p:nvGrpSpPr>
          <p:cNvPr id="5" name="Group 4" descr="&quot; &quot;">
            <a:extLst>
              <a:ext uri="{FF2B5EF4-FFF2-40B4-BE49-F238E27FC236}">
                <a16:creationId xmlns:a16="http://schemas.microsoft.com/office/drawing/2014/main" id="{061A1414-2862-AA40-B314-1A303266A4E8}"/>
              </a:ext>
            </a:extLst>
          </p:cNvPr>
          <p:cNvGrpSpPr/>
          <p:nvPr/>
        </p:nvGrpSpPr>
        <p:grpSpPr>
          <a:xfrm>
            <a:off x="4262838" y="4586709"/>
            <a:ext cx="16145229" cy="5775157"/>
            <a:chOff x="0" y="0"/>
            <a:chExt cx="8259004" cy="2902152"/>
          </a:xfrm>
        </p:grpSpPr>
        <p:sp>
          <p:nvSpPr>
            <p:cNvPr id="6" name="L-Shape 5" descr="&quot; &quot;">
              <a:extLst>
                <a:ext uri="{FF2B5EF4-FFF2-40B4-BE49-F238E27FC236}">
                  <a16:creationId xmlns:a16="http://schemas.microsoft.com/office/drawing/2014/main" id="{F52CF4D8-51E5-4441-9BD2-13778DB188FB}"/>
                </a:ext>
              </a:extLst>
            </p:cNvPr>
            <p:cNvSpPr/>
            <p:nvPr/>
          </p:nvSpPr>
          <p:spPr>
            <a:xfrm rot="5400000">
              <a:off x="504403" y="878415"/>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5">
              <a:extLst>
                <a:ext uri="{FF2B5EF4-FFF2-40B4-BE49-F238E27FC236}">
                  <a16:creationId xmlns:a16="http://schemas.microsoft.com/office/drawing/2014/main" id="{891B8556-EDA8-D043-9A4D-E19E8C74CA2E}"/>
                </a:ext>
              </a:extLst>
            </p:cNvPr>
            <p:cNvSpPr/>
            <p:nvPr/>
          </p:nvSpPr>
          <p:spPr>
            <a:xfrm>
              <a:off x="371115" y="1715762"/>
              <a:ext cx="2287484" cy="1186390"/>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000000"/>
                  </a:solidFill>
                  <a:latin typeface="+mj-lt"/>
                  <a:ea typeface="Calibri" panose="020F0502020204030204" pitchFamily="34" charset="0"/>
                  <a:cs typeface="Arial" panose="020B0604020202020204" pitchFamily="34" charset="0"/>
                </a:rPr>
                <a:t>Reflect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000000"/>
                  </a:solidFill>
                  <a:latin typeface="+mj-lt"/>
                  <a:ea typeface="Calibri" panose="020F0502020204030204" pitchFamily="34" charset="0"/>
                  <a:cs typeface="Arial" panose="020B0604020202020204" pitchFamily="34" charset="0"/>
                </a:rPr>
                <a:t>Make statements about the data (don’t interpret or guess why).</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8" name="Isosceles Triangle 7">
              <a:extLst>
                <a:ext uri="{FF2B5EF4-FFF2-40B4-BE49-F238E27FC236}">
                  <a16:creationId xmlns:a16="http://schemas.microsoft.com/office/drawing/2014/main" id="{B0C885B8-A8D9-1B4A-9BC0-00A1A81F644B}"/>
                </a:ext>
              </a:extLst>
            </p:cNvPr>
            <p:cNvSpPr/>
            <p:nvPr/>
          </p:nvSpPr>
          <p:spPr>
            <a:xfrm>
              <a:off x="2102562" y="692291"/>
              <a:ext cx="430644" cy="430644"/>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9" name="L-Shape 8" descr="&quot; &quot;">
              <a:extLst>
                <a:ext uri="{FF2B5EF4-FFF2-40B4-BE49-F238E27FC236}">
                  <a16:creationId xmlns:a16="http://schemas.microsoft.com/office/drawing/2014/main" id="{941EBF34-9835-8F45-A16C-D96A366B46A6}"/>
                </a:ext>
              </a:extLst>
            </p:cNvPr>
            <p:cNvSpPr/>
            <p:nvPr/>
          </p:nvSpPr>
          <p:spPr>
            <a:xfrm rot="5400000">
              <a:off x="3298529" y="187006"/>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0" name="Freeform: Shape 10">
              <a:extLst>
                <a:ext uri="{FF2B5EF4-FFF2-40B4-BE49-F238E27FC236}">
                  <a16:creationId xmlns:a16="http://schemas.microsoft.com/office/drawing/2014/main" id="{04CA11F3-70C4-9A4E-A144-7925700E6641}"/>
                </a:ext>
              </a:extLst>
            </p:cNvPr>
            <p:cNvSpPr/>
            <p:nvPr/>
          </p:nvSpPr>
          <p:spPr>
            <a:xfrm>
              <a:off x="3044915" y="942376"/>
              <a:ext cx="2282418" cy="1309261"/>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Interpret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informed guesses about your statements.</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11" name="Isosceles Triangle 11">
              <a:extLst>
                <a:ext uri="{FF2B5EF4-FFF2-40B4-BE49-F238E27FC236}">
                  <a16:creationId xmlns:a16="http://schemas.microsoft.com/office/drawing/2014/main" id="{78A376CE-680F-BB49-A252-53781DD0599B}"/>
                </a:ext>
              </a:extLst>
            </p:cNvPr>
            <p:cNvSpPr/>
            <p:nvPr/>
          </p:nvSpPr>
          <p:spPr>
            <a:xfrm>
              <a:off x="4896687" y="881"/>
              <a:ext cx="430644" cy="430644"/>
            </a:xfrm>
            <a:prstGeom prst="triangle">
              <a:avLst>
                <a:gd name="adj" fmla="val 10000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2" name="L-Shape 11" descr="&quot; &quot;">
              <a:extLst>
                <a:ext uri="{FF2B5EF4-FFF2-40B4-BE49-F238E27FC236}">
                  <a16:creationId xmlns:a16="http://schemas.microsoft.com/office/drawing/2014/main" id="{1E49BFC4-FAFC-CF4E-8E0E-A66562BD6288}"/>
                </a:ext>
              </a:extLst>
            </p:cNvPr>
            <p:cNvSpPr/>
            <p:nvPr/>
          </p:nvSpPr>
          <p:spPr>
            <a:xfrm rot="5400000">
              <a:off x="6092655" y="-504403"/>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3" name="Freeform: Shape 13">
              <a:extLst>
                <a:ext uri="{FF2B5EF4-FFF2-40B4-BE49-F238E27FC236}">
                  <a16:creationId xmlns:a16="http://schemas.microsoft.com/office/drawing/2014/main" id="{35A9D284-3936-6C49-A702-7D6D90556F15}"/>
                </a:ext>
              </a:extLst>
            </p:cNvPr>
            <p:cNvSpPr/>
            <p:nvPr/>
          </p:nvSpPr>
          <p:spPr>
            <a:xfrm>
              <a:off x="5839040" y="250965"/>
              <a:ext cx="2419964" cy="1748819"/>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Draw Conclusions</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a:t>
              </a:r>
              <a:r>
                <a:rPr lang="en-US" sz="3600" i="1">
                  <a:solidFill>
                    <a:srgbClr val="D0CECE"/>
                  </a:solidFill>
                  <a:latin typeface="+mj-lt"/>
                  <a:ea typeface="Calibri" panose="020F0502020204030204" pitchFamily="34" charset="0"/>
                  <a:cs typeface="Arial" panose="020B0604020202020204" pitchFamily="34" charset="0"/>
                </a:rPr>
                <a:t>because </a:t>
              </a:r>
              <a:r>
                <a:rPr lang="en-US" sz="3600">
                  <a:solidFill>
                    <a:srgbClr val="D0CECE"/>
                  </a:solidFill>
                  <a:latin typeface="+mj-lt"/>
                  <a:ea typeface="Calibri" panose="020F0502020204030204" pitchFamily="34" charset="0"/>
                  <a:cs typeface="Arial" panose="020B0604020202020204" pitchFamily="34" charset="0"/>
                </a:rPr>
                <a:t>statements to suggest </a:t>
              </a:r>
              <a:r>
                <a:rPr lang="en-US" sz="3600" i="1">
                  <a:solidFill>
                    <a:srgbClr val="D0CECE"/>
                  </a:solidFill>
                  <a:latin typeface="+mj-lt"/>
                  <a:ea typeface="Calibri" panose="020F0502020204030204" pitchFamily="34" charset="0"/>
                  <a:cs typeface="Arial" panose="020B0604020202020204" pitchFamily="34" charset="0"/>
                </a:rPr>
                <a:t>why</a:t>
              </a:r>
              <a:r>
                <a:rPr lang="en-US" sz="3600">
                  <a:solidFill>
                    <a:srgbClr val="D0CECE"/>
                  </a:solidFill>
                  <a:latin typeface="+mj-lt"/>
                  <a:ea typeface="Calibri" panose="020F0502020204030204" pitchFamily="34" charset="0"/>
                  <a:cs typeface="Arial" panose="020B0604020202020204" pitchFamily="34" charset="0"/>
                </a:rPr>
                <a:t> the data might say that. </a:t>
              </a:r>
              <a:endParaRPr lang="en-US" sz="3600">
                <a:solidFill>
                  <a:srgbClr val="3B3838"/>
                </a:solidFill>
                <a:latin typeface="+mj-lt"/>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5154820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AF8DF33-51F2-0E44-B99D-5048466B575F}"/>
              </a:ext>
            </a:extLst>
          </p:cNvPr>
          <p:cNvSpPr>
            <a:spLocks noGrp="1"/>
          </p:cNvSpPr>
          <p:nvPr>
            <p:ph type="sldNum" sz="quarter" idx="12"/>
          </p:nvPr>
        </p:nvSpPr>
        <p:spPr/>
        <p:txBody>
          <a:bodyPr/>
          <a:lstStyle/>
          <a:p>
            <a:r>
              <a:rPr lang="en-US" sz="2400"/>
              <a:t>36</a:t>
            </a:r>
          </a:p>
        </p:txBody>
      </p:sp>
      <p:sp>
        <p:nvSpPr>
          <p:cNvPr id="7" name="Title 6">
            <a:extLst>
              <a:ext uri="{FF2B5EF4-FFF2-40B4-BE49-F238E27FC236}">
                <a16:creationId xmlns:a16="http://schemas.microsoft.com/office/drawing/2014/main" id="{D2E78A2B-6395-A74A-8FD5-5B11D2AB0547}"/>
              </a:ext>
            </a:extLst>
          </p:cNvPr>
          <p:cNvSpPr>
            <a:spLocks noGrp="1"/>
          </p:cNvSpPr>
          <p:nvPr>
            <p:ph type="ctrTitle"/>
          </p:nvPr>
        </p:nvSpPr>
        <p:spPr/>
        <p:txBody>
          <a:bodyPr>
            <a:normAutofit/>
          </a:bodyPr>
          <a:lstStyle/>
          <a:p>
            <a:r>
              <a:rPr lang="en-US" sz="6600">
                <a:latin typeface="+mj-lt"/>
              </a:rPr>
              <a:t>Step 1: Reflect (example)</a:t>
            </a:r>
          </a:p>
        </p:txBody>
      </p:sp>
      <p:sp>
        <p:nvSpPr>
          <p:cNvPr id="4" name="Text Placeholder 3">
            <a:extLst>
              <a:ext uri="{FF2B5EF4-FFF2-40B4-BE49-F238E27FC236}">
                <a16:creationId xmlns:a16="http://schemas.microsoft.com/office/drawing/2014/main" id="{63AE4A94-46EA-F348-AD2C-B9EB259E167F}"/>
              </a:ext>
            </a:extLst>
          </p:cNvPr>
          <p:cNvSpPr>
            <a:spLocks noGrp="1"/>
          </p:cNvSpPr>
          <p:nvPr>
            <p:ph type="body" sz="quarter" idx="14"/>
          </p:nvPr>
        </p:nvSpPr>
        <p:spPr>
          <a:xfrm>
            <a:off x="975846" y="236558"/>
            <a:ext cx="10011241" cy="6621442"/>
          </a:xfrm>
        </p:spPr>
        <p:txBody>
          <a:bodyPr/>
          <a:lstStyle/>
          <a:p>
            <a:r>
              <a:rPr lang="en-US" sz="4800">
                <a:latin typeface="+mn-lt"/>
              </a:rPr>
              <a:t>Make factual statements about the sample data below.</a:t>
            </a:r>
          </a:p>
        </p:txBody>
      </p:sp>
      <p:pic>
        <p:nvPicPr>
          <p:cNvPr id="8" name="Content Placeholder 7" descr="Chart demonstrates response rates from students of the extent to which they agree or disagree to statements pertaining to Collaboration for their Simulated Workplace experiences. 51% of students agreed that they see the impact of their Simulated Workplace tasks on themselves and others. ">
            <a:extLst>
              <a:ext uri="{FF2B5EF4-FFF2-40B4-BE49-F238E27FC236}">
                <a16:creationId xmlns:a16="http://schemas.microsoft.com/office/drawing/2014/main" id="{CFFEA44C-7338-5E48-A6C0-0C75DDFFCEB1}"/>
              </a:ext>
            </a:extLst>
          </p:cNvPr>
          <p:cNvPicPr>
            <a:picLocks noGrp="1" noChangeAspect="1"/>
          </p:cNvPicPr>
          <p:nvPr>
            <p:ph sz="quarter" idx="4294967295"/>
          </p:nvPr>
        </p:nvPicPr>
        <p:blipFill rotWithShape="1">
          <a:blip r:embed="rId3">
            <a:extLst>
              <a:ext uri="{28A0092B-C50C-407E-A947-70E740481C1C}">
                <a14:useLocalDpi xmlns:a14="http://schemas.microsoft.com/office/drawing/2010/main"/>
              </a:ext>
            </a:extLst>
          </a:blip>
          <a:srcRect/>
          <a:stretch/>
        </p:blipFill>
        <p:spPr>
          <a:xfrm>
            <a:off x="4277656" y="6053432"/>
            <a:ext cx="14614525" cy="5394325"/>
          </a:xfrm>
          <a:ln>
            <a:solidFill>
              <a:schemeClr val="tx1"/>
            </a:solidFill>
          </a:ln>
        </p:spPr>
      </p:pic>
      <p:sp>
        <p:nvSpPr>
          <p:cNvPr id="9" name="Rounded Rectangular Callout 8">
            <a:extLst>
              <a:ext uri="{FF2B5EF4-FFF2-40B4-BE49-F238E27FC236}">
                <a16:creationId xmlns:a16="http://schemas.microsoft.com/office/drawing/2014/main" id="{5B60D151-F08F-9645-BCD6-13E1D7DC1E15}"/>
              </a:ext>
            </a:extLst>
          </p:cNvPr>
          <p:cNvSpPr/>
          <p:nvPr/>
        </p:nvSpPr>
        <p:spPr>
          <a:xfrm flipH="1">
            <a:off x="12656709" y="971997"/>
            <a:ext cx="7048574" cy="3942985"/>
          </a:xfrm>
          <a:prstGeom prst="wedgeRound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latin typeface="+mj-lt"/>
              </a:rPr>
              <a:t>About nine in 10 students</a:t>
            </a:r>
            <a:r>
              <a:rPr lang="en-US" sz="3200" b="1">
                <a:solidFill>
                  <a:schemeClr val="tx1"/>
                </a:solidFill>
                <a:latin typeface="+mj-lt"/>
              </a:rPr>
              <a:t> </a:t>
            </a:r>
            <a:r>
              <a:rPr lang="en-US" sz="3200">
                <a:solidFill>
                  <a:schemeClr val="tx1"/>
                </a:solidFill>
                <a:latin typeface="+mj-lt"/>
              </a:rPr>
              <a:t>reported that they strongly agree or agree they see the impact of their tasks on themselves and others.</a:t>
            </a:r>
            <a:r>
              <a:rPr lang="en-US" sz="3200">
                <a:latin typeface="+mj-lt"/>
              </a:rPr>
              <a:t> </a:t>
            </a:r>
          </a:p>
        </p:txBody>
      </p:sp>
    </p:spTree>
    <p:extLst>
      <p:ext uri="{BB962C8B-B14F-4D97-AF65-F5344CB8AC3E}">
        <p14:creationId xmlns:p14="http://schemas.microsoft.com/office/powerpoint/2010/main" val="297889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C21D6CA-37AD-894C-BFF4-77A2C78860DD}"/>
              </a:ext>
            </a:extLst>
          </p:cNvPr>
          <p:cNvSpPr>
            <a:spLocks noGrp="1"/>
          </p:cNvSpPr>
          <p:nvPr>
            <p:ph type="sldNum" sz="quarter" idx="12"/>
          </p:nvPr>
        </p:nvSpPr>
        <p:spPr/>
        <p:txBody>
          <a:bodyPr/>
          <a:lstStyle/>
          <a:p>
            <a:r>
              <a:rPr lang="en-US" sz="2400"/>
              <a:t>37</a:t>
            </a:r>
            <a:endParaRPr lang="uk-UA" sz="2400"/>
          </a:p>
        </p:txBody>
      </p:sp>
      <p:sp>
        <p:nvSpPr>
          <p:cNvPr id="2" name="Title 1">
            <a:extLst>
              <a:ext uri="{FF2B5EF4-FFF2-40B4-BE49-F238E27FC236}">
                <a16:creationId xmlns:a16="http://schemas.microsoft.com/office/drawing/2014/main" id="{D3CC98E8-FA98-9047-815E-4AB1FAD72B0A}"/>
              </a:ext>
            </a:extLst>
          </p:cNvPr>
          <p:cNvSpPr>
            <a:spLocks noGrp="1"/>
          </p:cNvSpPr>
          <p:nvPr>
            <p:ph type="ctrTitle"/>
          </p:nvPr>
        </p:nvSpPr>
        <p:spPr/>
        <p:txBody>
          <a:bodyPr>
            <a:normAutofit/>
          </a:bodyPr>
          <a:lstStyle/>
          <a:p>
            <a:r>
              <a:rPr lang="en-US" sz="6600">
                <a:latin typeface="+mj-lt"/>
              </a:rPr>
              <a:t>Step 2: Interpret </a:t>
            </a:r>
          </a:p>
        </p:txBody>
      </p:sp>
      <p:grpSp>
        <p:nvGrpSpPr>
          <p:cNvPr id="14" name="Group 13" descr="&quot; &quot;">
            <a:extLst>
              <a:ext uri="{FF2B5EF4-FFF2-40B4-BE49-F238E27FC236}">
                <a16:creationId xmlns:a16="http://schemas.microsoft.com/office/drawing/2014/main" id="{700DDB06-7B27-6642-9706-8F73EC08A868}"/>
              </a:ext>
            </a:extLst>
          </p:cNvPr>
          <p:cNvGrpSpPr/>
          <p:nvPr/>
        </p:nvGrpSpPr>
        <p:grpSpPr>
          <a:xfrm>
            <a:off x="4297681" y="3200400"/>
            <a:ext cx="15884690" cy="7680960"/>
            <a:chOff x="0" y="0"/>
            <a:chExt cx="8489527" cy="2902152"/>
          </a:xfrm>
        </p:grpSpPr>
        <p:sp>
          <p:nvSpPr>
            <p:cNvPr id="15" name="L-Shape 14" descr="&quot; &quot;">
              <a:extLst>
                <a:ext uri="{FF2B5EF4-FFF2-40B4-BE49-F238E27FC236}">
                  <a16:creationId xmlns:a16="http://schemas.microsoft.com/office/drawing/2014/main" id="{278AA9AB-E8B7-464F-AC86-EFFFB60B6993}"/>
                </a:ext>
              </a:extLst>
            </p:cNvPr>
            <p:cNvSpPr/>
            <p:nvPr/>
          </p:nvSpPr>
          <p:spPr>
            <a:xfrm rot="5400000">
              <a:off x="504403" y="878415"/>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5">
              <a:extLst>
                <a:ext uri="{FF2B5EF4-FFF2-40B4-BE49-F238E27FC236}">
                  <a16:creationId xmlns:a16="http://schemas.microsoft.com/office/drawing/2014/main" id="{DFF5E6AF-1BF2-B742-969B-379B0E6BFDD0}"/>
                </a:ext>
              </a:extLst>
            </p:cNvPr>
            <p:cNvSpPr/>
            <p:nvPr/>
          </p:nvSpPr>
          <p:spPr>
            <a:xfrm>
              <a:off x="496510" y="1703352"/>
              <a:ext cx="2282418" cy="1096570"/>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Reflect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statements about the data.</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17" name="Isosceles Triangle 7">
              <a:extLst>
                <a:ext uri="{FF2B5EF4-FFF2-40B4-BE49-F238E27FC236}">
                  <a16:creationId xmlns:a16="http://schemas.microsoft.com/office/drawing/2014/main" id="{112021DA-8B06-0344-B46D-1C6E828DD637}"/>
                </a:ext>
              </a:extLst>
            </p:cNvPr>
            <p:cNvSpPr/>
            <p:nvPr/>
          </p:nvSpPr>
          <p:spPr>
            <a:xfrm>
              <a:off x="2102562" y="692291"/>
              <a:ext cx="430644" cy="430644"/>
            </a:xfrm>
            <a:prstGeom prst="triangle">
              <a:avLst>
                <a:gd name="adj" fmla="val 10000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8" name="L-Shape 17" descr="&quot; &quot;">
              <a:extLst>
                <a:ext uri="{FF2B5EF4-FFF2-40B4-BE49-F238E27FC236}">
                  <a16:creationId xmlns:a16="http://schemas.microsoft.com/office/drawing/2014/main" id="{70E0CB00-781F-0842-BA44-EBF7B01270A9}"/>
                </a:ext>
              </a:extLst>
            </p:cNvPr>
            <p:cNvSpPr/>
            <p:nvPr/>
          </p:nvSpPr>
          <p:spPr>
            <a:xfrm rot="5400000">
              <a:off x="3298529" y="187006"/>
              <a:ext cx="1519334" cy="2528139"/>
            </a:xfrm>
            <a:prstGeom prst="corner">
              <a:avLst>
                <a:gd name="adj1" fmla="val 16120"/>
                <a:gd name="adj2" fmla="val 16110"/>
              </a:avLst>
            </a:prstGeom>
            <a:solidFill>
              <a:schemeClr val="accent1"/>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9" name="Freeform: Shape 10">
              <a:extLst>
                <a:ext uri="{FF2B5EF4-FFF2-40B4-BE49-F238E27FC236}">
                  <a16:creationId xmlns:a16="http://schemas.microsoft.com/office/drawing/2014/main" id="{F3FEE036-23A2-F94A-BE61-779281DC90DD}"/>
                </a:ext>
              </a:extLst>
            </p:cNvPr>
            <p:cNvSpPr/>
            <p:nvPr/>
          </p:nvSpPr>
          <p:spPr>
            <a:xfrm>
              <a:off x="3290636" y="1023169"/>
              <a:ext cx="2282418" cy="1309261"/>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000000"/>
                  </a:solidFill>
                  <a:latin typeface="+mj-lt"/>
                  <a:ea typeface="Calibri" panose="020F0502020204030204" pitchFamily="34" charset="0"/>
                  <a:cs typeface="Arial" panose="020B0604020202020204" pitchFamily="34" charset="0"/>
                </a:rPr>
                <a:t>Interpret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000000"/>
                  </a:solidFill>
                  <a:latin typeface="+mj-lt"/>
                  <a:ea typeface="Calibri" panose="020F0502020204030204" pitchFamily="34" charset="0"/>
                  <a:cs typeface="Arial" panose="020B0604020202020204" pitchFamily="34" charset="0"/>
                </a:rPr>
                <a:t>Make informed guesses about your statements.</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20" name="Isosceles Triangle 11">
              <a:extLst>
                <a:ext uri="{FF2B5EF4-FFF2-40B4-BE49-F238E27FC236}">
                  <a16:creationId xmlns:a16="http://schemas.microsoft.com/office/drawing/2014/main" id="{40C1787E-92DD-3A48-A61F-AC97D05F0114}"/>
                </a:ext>
              </a:extLst>
            </p:cNvPr>
            <p:cNvSpPr/>
            <p:nvPr/>
          </p:nvSpPr>
          <p:spPr>
            <a:xfrm>
              <a:off x="4896687" y="881"/>
              <a:ext cx="430644" cy="430644"/>
            </a:xfrm>
            <a:prstGeom prst="triangle">
              <a:avLst>
                <a:gd name="adj" fmla="val 100000"/>
              </a:avLst>
            </a:prstGeom>
            <a:solidFill>
              <a:schemeClr val="accent1"/>
            </a:solidFill>
            <a:ln>
              <a:solidFill>
                <a:schemeClr val="accent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1" name="L-Shape 20" descr="&quot; &quot;">
              <a:extLst>
                <a:ext uri="{FF2B5EF4-FFF2-40B4-BE49-F238E27FC236}">
                  <a16:creationId xmlns:a16="http://schemas.microsoft.com/office/drawing/2014/main" id="{1DB83D66-7547-904F-A600-86020E125D8F}"/>
                </a:ext>
              </a:extLst>
            </p:cNvPr>
            <p:cNvSpPr/>
            <p:nvPr/>
          </p:nvSpPr>
          <p:spPr>
            <a:xfrm rot="5400000">
              <a:off x="6092655" y="-504403"/>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2" name="Freeform: Shape 13">
              <a:extLst>
                <a:ext uri="{FF2B5EF4-FFF2-40B4-BE49-F238E27FC236}">
                  <a16:creationId xmlns:a16="http://schemas.microsoft.com/office/drawing/2014/main" id="{29D497F4-0F18-934E-9CB1-2578BC1B4504}"/>
                </a:ext>
              </a:extLst>
            </p:cNvPr>
            <p:cNvSpPr/>
            <p:nvPr/>
          </p:nvSpPr>
          <p:spPr>
            <a:xfrm>
              <a:off x="6069563" y="393665"/>
              <a:ext cx="2419964" cy="1748819"/>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Draw Conclusions</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a:t>
              </a:r>
              <a:r>
                <a:rPr lang="en-US" sz="3600" i="1">
                  <a:solidFill>
                    <a:srgbClr val="D0CECE"/>
                  </a:solidFill>
                  <a:latin typeface="+mj-lt"/>
                  <a:ea typeface="Calibri" panose="020F0502020204030204" pitchFamily="34" charset="0"/>
                  <a:cs typeface="Arial" panose="020B0604020202020204" pitchFamily="34" charset="0"/>
                </a:rPr>
                <a:t>because </a:t>
              </a:r>
              <a:r>
                <a:rPr lang="en-US" sz="3600">
                  <a:solidFill>
                    <a:srgbClr val="D0CECE"/>
                  </a:solidFill>
                  <a:latin typeface="+mj-lt"/>
                  <a:ea typeface="Calibri" panose="020F0502020204030204" pitchFamily="34" charset="0"/>
                  <a:cs typeface="Arial" panose="020B0604020202020204" pitchFamily="34" charset="0"/>
                </a:rPr>
                <a:t>statements to suggest </a:t>
              </a:r>
              <a:r>
                <a:rPr lang="en-US" sz="3600" i="1">
                  <a:solidFill>
                    <a:srgbClr val="D0CECE"/>
                  </a:solidFill>
                  <a:latin typeface="+mj-lt"/>
                  <a:ea typeface="Calibri" panose="020F0502020204030204" pitchFamily="34" charset="0"/>
                  <a:cs typeface="Arial" panose="020B0604020202020204" pitchFamily="34" charset="0"/>
                </a:rPr>
                <a:t>why</a:t>
              </a:r>
              <a:r>
                <a:rPr lang="en-US" sz="3600">
                  <a:solidFill>
                    <a:srgbClr val="D0CECE"/>
                  </a:solidFill>
                  <a:latin typeface="+mj-lt"/>
                  <a:ea typeface="Calibri" panose="020F0502020204030204" pitchFamily="34" charset="0"/>
                  <a:cs typeface="Arial" panose="020B0604020202020204" pitchFamily="34" charset="0"/>
                </a:rPr>
                <a:t> the data might say that. </a:t>
              </a:r>
              <a:endParaRPr lang="en-US" sz="3600">
                <a:solidFill>
                  <a:srgbClr val="3B3838"/>
                </a:solidFill>
                <a:latin typeface="+mj-lt"/>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4236080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AF8DF33-51F2-0E44-B99D-5048466B575F}"/>
              </a:ext>
            </a:extLst>
          </p:cNvPr>
          <p:cNvSpPr>
            <a:spLocks noGrp="1"/>
          </p:cNvSpPr>
          <p:nvPr>
            <p:ph type="sldNum" sz="quarter" idx="12"/>
          </p:nvPr>
        </p:nvSpPr>
        <p:spPr/>
        <p:txBody>
          <a:bodyPr/>
          <a:lstStyle/>
          <a:p>
            <a:r>
              <a:rPr lang="en-US" sz="2400"/>
              <a:t>38</a:t>
            </a:r>
          </a:p>
        </p:txBody>
      </p:sp>
      <p:sp>
        <p:nvSpPr>
          <p:cNvPr id="6" name="Title 5">
            <a:extLst>
              <a:ext uri="{FF2B5EF4-FFF2-40B4-BE49-F238E27FC236}">
                <a16:creationId xmlns:a16="http://schemas.microsoft.com/office/drawing/2014/main" id="{9837342C-04D1-A640-879B-C1F90FB19467}"/>
              </a:ext>
            </a:extLst>
          </p:cNvPr>
          <p:cNvSpPr>
            <a:spLocks noGrp="1"/>
          </p:cNvSpPr>
          <p:nvPr>
            <p:ph type="ctrTitle"/>
          </p:nvPr>
        </p:nvSpPr>
        <p:spPr/>
        <p:txBody>
          <a:bodyPr>
            <a:normAutofit/>
          </a:bodyPr>
          <a:lstStyle/>
          <a:p>
            <a:r>
              <a:rPr lang="en-US" sz="6600">
                <a:latin typeface="+mj-lt"/>
              </a:rPr>
              <a:t>Step 2: Interpret (example)</a:t>
            </a:r>
          </a:p>
        </p:txBody>
      </p:sp>
      <p:sp>
        <p:nvSpPr>
          <p:cNvPr id="3" name="Text Placeholder 2">
            <a:extLst>
              <a:ext uri="{FF2B5EF4-FFF2-40B4-BE49-F238E27FC236}">
                <a16:creationId xmlns:a16="http://schemas.microsoft.com/office/drawing/2014/main" id="{17FDFD7C-F181-5940-A08A-AC6EDE0090DF}"/>
              </a:ext>
            </a:extLst>
          </p:cNvPr>
          <p:cNvSpPr>
            <a:spLocks noGrp="1"/>
          </p:cNvSpPr>
          <p:nvPr>
            <p:ph type="body" sz="quarter" idx="14"/>
          </p:nvPr>
        </p:nvSpPr>
        <p:spPr>
          <a:xfrm>
            <a:off x="1144439" y="2805420"/>
            <a:ext cx="17168275" cy="1789951"/>
          </a:xfrm>
        </p:spPr>
        <p:txBody>
          <a:bodyPr>
            <a:normAutofit/>
          </a:bodyPr>
          <a:lstStyle/>
          <a:p>
            <a:r>
              <a:rPr lang="en-US" sz="4800">
                <a:latin typeface="+mn-lt"/>
              </a:rPr>
              <a:t>Make informed guesses about the statements you made. </a:t>
            </a:r>
          </a:p>
        </p:txBody>
      </p:sp>
      <p:sp>
        <p:nvSpPr>
          <p:cNvPr id="11" name="Rounded Rectangular Callout 10">
            <a:extLst>
              <a:ext uri="{FF2B5EF4-FFF2-40B4-BE49-F238E27FC236}">
                <a16:creationId xmlns:a16="http://schemas.microsoft.com/office/drawing/2014/main" id="{D56F8A95-634D-094F-9075-8B3297024A32}"/>
              </a:ext>
            </a:extLst>
          </p:cNvPr>
          <p:cNvSpPr/>
          <p:nvPr/>
        </p:nvSpPr>
        <p:spPr>
          <a:xfrm flipH="1">
            <a:off x="6324600" y="4595371"/>
            <a:ext cx="9902190" cy="2591752"/>
          </a:xfrm>
          <a:prstGeom prst="wedgeRound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tx1"/>
                </a:solidFill>
                <a:latin typeface="+mj-lt"/>
              </a:rPr>
              <a:t>REFLECT</a:t>
            </a:r>
          </a:p>
          <a:p>
            <a:r>
              <a:rPr lang="en-US" sz="3200">
                <a:solidFill>
                  <a:schemeClr val="tx1"/>
                </a:solidFill>
                <a:latin typeface="+mj-lt"/>
              </a:rPr>
              <a:t>About nine in 10 students reported that they strongly agree or agree they see the impact of their tasks on themselves and others. </a:t>
            </a:r>
          </a:p>
        </p:txBody>
      </p:sp>
      <p:sp>
        <p:nvSpPr>
          <p:cNvPr id="13" name="Rounded Rectangular Callout 12">
            <a:extLst>
              <a:ext uri="{FF2B5EF4-FFF2-40B4-BE49-F238E27FC236}">
                <a16:creationId xmlns:a16="http://schemas.microsoft.com/office/drawing/2014/main" id="{E3296100-15E6-E146-86D4-1DF246EF5948}"/>
              </a:ext>
            </a:extLst>
          </p:cNvPr>
          <p:cNvSpPr/>
          <p:nvPr/>
        </p:nvSpPr>
        <p:spPr>
          <a:xfrm flipH="1">
            <a:off x="6122053" y="8219076"/>
            <a:ext cx="5494913" cy="2541270"/>
          </a:xfrm>
          <a:prstGeom prst="wedgeRoundRect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i="1">
                <a:solidFill>
                  <a:schemeClr val="tx1"/>
                </a:solidFill>
                <a:latin typeface="+mj-lt"/>
              </a:rPr>
              <a:t>INTERPRET</a:t>
            </a:r>
          </a:p>
          <a:p>
            <a:r>
              <a:rPr lang="en-US" sz="3200" i="1">
                <a:solidFill>
                  <a:schemeClr val="tx1"/>
                </a:solidFill>
                <a:latin typeface="+mj-lt"/>
              </a:rPr>
              <a:t>It seems that a large majority of students at our school feel positive about their work. </a:t>
            </a:r>
          </a:p>
        </p:txBody>
      </p:sp>
      <p:sp>
        <p:nvSpPr>
          <p:cNvPr id="12" name="Rounded Rectangular Callout 11">
            <a:extLst>
              <a:ext uri="{FF2B5EF4-FFF2-40B4-BE49-F238E27FC236}">
                <a16:creationId xmlns:a16="http://schemas.microsoft.com/office/drawing/2014/main" id="{3BDCF70B-0902-1742-8E1F-F4CA65C8165A}"/>
              </a:ext>
            </a:extLst>
          </p:cNvPr>
          <p:cNvSpPr/>
          <p:nvPr/>
        </p:nvSpPr>
        <p:spPr>
          <a:xfrm flipH="1">
            <a:off x="12349846" y="8251732"/>
            <a:ext cx="7211783" cy="2508614"/>
          </a:xfrm>
          <a:prstGeom prst="wedgeRoundRectCallout">
            <a:avLst>
              <a:gd name="adj1" fmla="val -19822"/>
              <a:gd name="adj2" fmla="val 69009"/>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i="1">
                <a:solidFill>
                  <a:schemeClr val="tx1"/>
                </a:solidFill>
                <a:latin typeface="+mj-lt"/>
              </a:rPr>
              <a:t>INTERPRET</a:t>
            </a:r>
          </a:p>
          <a:p>
            <a:r>
              <a:rPr lang="en-US" sz="3200" i="1">
                <a:solidFill>
                  <a:schemeClr val="tx1"/>
                </a:solidFill>
                <a:latin typeface="+mj-lt"/>
              </a:rPr>
              <a:t>A minority of students may feel that some of their tasks are not as meaningful. </a:t>
            </a:r>
          </a:p>
        </p:txBody>
      </p:sp>
    </p:spTree>
    <p:extLst>
      <p:ext uri="{BB962C8B-B14F-4D97-AF65-F5344CB8AC3E}">
        <p14:creationId xmlns:p14="http://schemas.microsoft.com/office/powerpoint/2010/main" val="614195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F4AD318-2FB6-4C6E-931E-58E404FA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1A118E35-1CBF-4863-8497-F4DF1A166D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64" y="1505496"/>
            <a:ext cx="2002966"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Freeform: Shape 20">
            <a:extLst>
              <a:ext uri="{FF2B5EF4-FFF2-40B4-BE49-F238E27FC236}">
                <a16:creationId xmlns:a16="http://schemas.microsoft.com/office/drawing/2014/main" id="{6E187274-5DC2-4BE0-AF99-925D6D973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74188" y="1523998"/>
            <a:ext cx="8416978"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lide Number Placeholder 5">
            <a:extLst>
              <a:ext uri="{FF2B5EF4-FFF2-40B4-BE49-F238E27FC236}">
                <a16:creationId xmlns:a16="http://schemas.microsoft.com/office/drawing/2014/main" id="{FA889BAF-BFD6-4A9F-BA22-BACAE2F63B18}"/>
              </a:ext>
            </a:extLst>
          </p:cNvPr>
          <p:cNvSpPr>
            <a:spLocks noGrp="1"/>
          </p:cNvSpPr>
          <p:nvPr>
            <p:ph type="sldNum" sz="quarter" idx="12"/>
          </p:nvPr>
        </p:nvSpPr>
        <p:spPr>
          <a:xfrm>
            <a:off x="20797216" y="12712700"/>
            <a:ext cx="3061854" cy="730250"/>
          </a:xfrm>
        </p:spPr>
        <p:txBody>
          <a:bodyPr vert="horz" lIns="91440" tIns="45720" rIns="91440" bIns="45720" rtlCol="0" anchor="ctr">
            <a:normAutofit/>
          </a:bodyPr>
          <a:lstStyle/>
          <a:p>
            <a:pPr defTabSz="457200">
              <a:spcAft>
                <a:spcPts val="600"/>
              </a:spcAft>
              <a:defRPr/>
            </a:pPr>
            <a:r>
              <a:rPr lang="en-US" sz="2400">
                <a:solidFill>
                  <a:schemeClr val="tx2"/>
                </a:solidFill>
              </a:rPr>
              <a:t>3</a:t>
            </a:r>
            <a:endParaRPr lang="en-US" sz="2400" b="1" kern="1200">
              <a:solidFill>
                <a:schemeClr val="tx2"/>
              </a:solidFill>
              <a:latin typeface="+mn-lt"/>
              <a:ea typeface="+mn-ea"/>
              <a:cs typeface="+mn-cs"/>
            </a:endParaRPr>
          </a:p>
        </p:txBody>
      </p:sp>
      <p:sp>
        <p:nvSpPr>
          <p:cNvPr id="4" name="Date Placeholder 3">
            <a:extLst>
              <a:ext uri="{FF2B5EF4-FFF2-40B4-BE49-F238E27FC236}">
                <a16:creationId xmlns:a16="http://schemas.microsoft.com/office/drawing/2014/main" id="{F8167F6E-3684-4996-BA48-9371A7155487}"/>
              </a:ext>
            </a:extLst>
          </p:cNvPr>
          <p:cNvSpPr>
            <a:spLocks noGrp="1"/>
          </p:cNvSpPr>
          <p:nvPr>
            <p:ph type="dt" sz="half" idx="4294967295"/>
          </p:nvPr>
        </p:nvSpPr>
        <p:spPr>
          <a:xfrm>
            <a:off x="524930" y="12712700"/>
            <a:ext cx="5486400" cy="730250"/>
          </a:xfrm>
          <a:prstGeom prst="rect">
            <a:avLst/>
          </a:prstGeom>
        </p:spPr>
        <p:txBody>
          <a:bodyPr vert="horz" lIns="91440" tIns="45720" rIns="91440" bIns="45720" rtlCol="0" anchor="ctr">
            <a:normAutofit/>
          </a:bodyPr>
          <a:lstStyle/>
          <a:p>
            <a:pPr defTabSz="457200">
              <a:spcAft>
                <a:spcPts val="600"/>
              </a:spcAft>
              <a:defRPr/>
            </a:pPr>
            <a:r>
              <a:rPr lang="en-US" sz="1100"/>
              <a:t>Project 5.2.3</a:t>
            </a:r>
          </a:p>
        </p:txBody>
      </p:sp>
      <p:sp>
        <p:nvSpPr>
          <p:cNvPr id="7" name="Title 6">
            <a:extLst>
              <a:ext uri="{FF2B5EF4-FFF2-40B4-BE49-F238E27FC236}">
                <a16:creationId xmlns:a16="http://schemas.microsoft.com/office/drawing/2014/main" id="{5AC81C05-7733-49FD-8682-26B48DFF0BFE}"/>
              </a:ext>
            </a:extLst>
          </p:cNvPr>
          <p:cNvSpPr>
            <a:spLocks noGrp="1"/>
          </p:cNvSpPr>
          <p:nvPr>
            <p:ph type="ctrTitle"/>
          </p:nvPr>
        </p:nvSpPr>
        <p:spPr>
          <a:xfrm>
            <a:off x="1170896" y="2852338"/>
            <a:ext cx="15133929" cy="6510528"/>
          </a:xfrm>
        </p:spPr>
        <p:txBody>
          <a:bodyPr vert="horz" lIns="91440" tIns="45720" rIns="91440" bIns="45720" rtlCol="0" anchor="b">
            <a:normAutofit/>
          </a:bodyPr>
          <a:lstStyle/>
          <a:p>
            <a:pPr algn="r">
              <a:spcAft>
                <a:spcPts val="1200"/>
              </a:spcAft>
            </a:pPr>
            <a:r>
              <a:rPr lang="en-US" sz="5900" spc="-100">
                <a:solidFill>
                  <a:schemeClr val="accent1"/>
                </a:solidFill>
                <a:latin typeface="+mj-lt"/>
                <a:cs typeface="+mj-cs"/>
              </a:rPr>
              <a:t>Improving School Culture in Simulated Workplaces</a:t>
            </a:r>
            <a:br>
              <a:rPr lang="en-US" sz="5900" spc="-100">
                <a:solidFill>
                  <a:schemeClr val="accent1"/>
                </a:solidFill>
                <a:latin typeface="+mj-lt"/>
                <a:cs typeface="+mj-cs"/>
              </a:rPr>
            </a:br>
            <a:r>
              <a:rPr lang="en-US" sz="5900" spc="-100">
                <a:solidFill>
                  <a:schemeClr val="accent1"/>
                </a:solidFill>
                <a:latin typeface="+mj-lt"/>
                <a:cs typeface="+mj-cs"/>
              </a:rPr>
              <a:t>Workshop 1: Introduction to School Culture Improvement</a:t>
            </a:r>
          </a:p>
        </p:txBody>
      </p:sp>
    </p:spTree>
    <p:extLst>
      <p:ext uri="{BB962C8B-B14F-4D97-AF65-F5344CB8AC3E}">
        <p14:creationId xmlns:p14="http://schemas.microsoft.com/office/powerpoint/2010/main" val="33175581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C21D6CA-37AD-894C-BFF4-77A2C78860DD}"/>
              </a:ext>
            </a:extLst>
          </p:cNvPr>
          <p:cNvSpPr>
            <a:spLocks noGrp="1"/>
          </p:cNvSpPr>
          <p:nvPr>
            <p:ph type="sldNum" sz="quarter" idx="12"/>
          </p:nvPr>
        </p:nvSpPr>
        <p:spPr/>
        <p:txBody>
          <a:bodyPr/>
          <a:lstStyle/>
          <a:p>
            <a:r>
              <a:rPr lang="en-US" sz="2400"/>
              <a:t>39</a:t>
            </a:r>
            <a:endParaRPr lang="uk-UA" sz="2400"/>
          </a:p>
        </p:txBody>
      </p:sp>
      <p:sp>
        <p:nvSpPr>
          <p:cNvPr id="2" name="Title 1">
            <a:extLst>
              <a:ext uri="{FF2B5EF4-FFF2-40B4-BE49-F238E27FC236}">
                <a16:creationId xmlns:a16="http://schemas.microsoft.com/office/drawing/2014/main" id="{D3CC98E8-FA98-9047-815E-4AB1FAD72B0A}"/>
              </a:ext>
            </a:extLst>
          </p:cNvPr>
          <p:cNvSpPr>
            <a:spLocks noGrp="1"/>
          </p:cNvSpPr>
          <p:nvPr>
            <p:ph type="ctrTitle"/>
          </p:nvPr>
        </p:nvSpPr>
        <p:spPr/>
        <p:txBody>
          <a:bodyPr>
            <a:normAutofit/>
          </a:bodyPr>
          <a:lstStyle/>
          <a:p>
            <a:r>
              <a:rPr lang="en-US" sz="6600">
                <a:latin typeface="+mj-lt"/>
              </a:rPr>
              <a:t>Step 3: Draw conclusions </a:t>
            </a:r>
          </a:p>
        </p:txBody>
      </p:sp>
      <p:grpSp>
        <p:nvGrpSpPr>
          <p:cNvPr id="13" name="Group 12" descr="&quot; &quot;">
            <a:extLst>
              <a:ext uri="{FF2B5EF4-FFF2-40B4-BE49-F238E27FC236}">
                <a16:creationId xmlns:a16="http://schemas.microsoft.com/office/drawing/2014/main" id="{A906AC14-7650-7E4A-8982-8D4C6FF9AD5B}"/>
              </a:ext>
            </a:extLst>
          </p:cNvPr>
          <p:cNvGrpSpPr/>
          <p:nvPr/>
        </p:nvGrpSpPr>
        <p:grpSpPr>
          <a:xfrm>
            <a:off x="4754882" y="3535680"/>
            <a:ext cx="15102923" cy="7345680"/>
            <a:chOff x="0" y="0"/>
            <a:chExt cx="8455287" cy="2902152"/>
          </a:xfrm>
        </p:grpSpPr>
        <p:sp>
          <p:nvSpPr>
            <p:cNvPr id="23" name="L-Shape 22" descr="&quot; &quot;">
              <a:extLst>
                <a:ext uri="{FF2B5EF4-FFF2-40B4-BE49-F238E27FC236}">
                  <a16:creationId xmlns:a16="http://schemas.microsoft.com/office/drawing/2014/main" id="{427004B7-1148-6942-B6DB-C4151EDD4EFC}"/>
                </a:ext>
              </a:extLst>
            </p:cNvPr>
            <p:cNvSpPr/>
            <p:nvPr/>
          </p:nvSpPr>
          <p:spPr>
            <a:xfrm rot="5400000">
              <a:off x="504403" y="878415"/>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4" name="Freeform: Shape 5">
              <a:extLst>
                <a:ext uri="{FF2B5EF4-FFF2-40B4-BE49-F238E27FC236}">
                  <a16:creationId xmlns:a16="http://schemas.microsoft.com/office/drawing/2014/main" id="{38189941-9067-A347-BC5D-1B743C3DE030}"/>
                </a:ext>
              </a:extLst>
            </p:cNvPr>
            <p:cNvSpPr/>
            <p:nvPr/>
          </p:nvSpPr>
          <p:spPr>
            <a:xfrm>
              <a:off x="496510" y="1703352"/>
              <a:ext cx="2282418" cy="1096570"/>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Reflect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statements about the data.</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25" name="Isosceles Triangle 7">
              <a:extLst>
                <a:ext uri="{FF2B5EF4-FFF2-40B4-BE49-F238E27FC236}">
                  <a16:creationId xmlns:a16="http://schemas.microsoft.com/office/drawing/2014/main" id="{657C9C86-6B4E-2E46-B406-88BE257A50A0}"/>
                </a:ext>
              </a:extLst>
            </p:cNvPr>
            <p:cNvSpPr/>
            <p:nvPr/>
          </p:nvSpPr>
          <p:spPr>
            <a:xfrm>
              <a:off x="2102562" y="692291"/>
              <a:ext cx="430644" cy="430644"/>
            </a:xfrm>
            <a:prstGeom prst="triangle">
              <a:avLst>
                <a:gd name="adj" fmla="val 10000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6" name="L-Shape 25" descr="&quot; &quot;">
              <a:extLst>
                <a:ext uri="{FF2B5EF4-FFF2-40B4-BE49-F238E27FC236}">
                  <a16:creationId xmlns:a16="http://schemas.microsoft.com/office/drawing/2014/main" id="{22F22EEA-3A5C-B645-9D2D-90E3316368D7}"/>
                </a:ext>
              </a:extLst>
            </p:cNvPr>
            <p:cNvSpPr/>
            <p:nvPr/>
          </p:nvSpPr>
          <p:spPr>
            <a:xfrm rot="5400000">
              <a:off x="3298529" y="187006"/>
              <a:ext cx="1519334" cy="2528139"/>
            </a:xfrm>
            <a:prstGeom prst="corner">
              <a:avLst>
                <a:gd name="adj1" fmla="val 16120"/>
                <a:gd name="adj2" fmla="val 1611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7" name="Freeform: Shape 10">
              <a:extLst>
                <a:ext uri="{FF2B5EF4-FFF2-40B4-BE49-F238E27FC236}">
                  <a16:creationId xmlns:a16="http://schemas.microsoft.com/office/drawing/2014/main" id="{DD6681CD-569F-3648-B9D4-883E10754BD1}"/>
                </a:ext>
              </a:extLst>
            </p:cNvPr>
            <p:cNvSpPr/>
            <p:nvPr/>
          </p:nvSpPr>
          <p:spPr>
            <a:xfrm>
              <a:off x="3265916" y="966091"/>
              <a:ext cx="2282418" cy="1309261"/>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D0CECE"/>
                  </a:solidFill>
                  <a:latin typeface="+mj-lt"/>
                  <a:ea typeface="Calibri" panose="020F0502020204030204" pitchFamily="34" charset="0"/>
                  <a:cs typeface="Arial" panose="020B0604020202020204" pitchFamily="34" charset="0"/>
                </a:rPr>
                <a:t>Interpret</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D0CECE"/>
                  </a:solidFill>
                  <a:latin typeface="+mj-lt"/>
                  <a:ea typeface="Calibri" panose="020F0502020204030204" pitchFamily="34" charset="0"/>
                  <a:cs typeface="Arial" panose="020B0604020202020204" pitchFamily="34" charset="0"/>
                </a:rPr>
                <a:t>Make informed guesses about your statements.</a:t>
              </a:r>
              <a:endParaRPr lang="en-US" sz="3600">
                <a:solidFill>
                  <a:srgbClr val="3B3838"/>
                </a:solidFill>
                <a:latin typeface="+mj-lt"/>
                <a:ea typeface="Calibri" panose="020F0502020204030204" pitchFamily="34" charset="0"/>
                <a:cs typeface="Arial" panose="020B0604020202020204" pitchFamily="34" charset="0"/>
              </a:endParaRPr>
            </a:p>
          </p:txBody>
        </p:sp>
        <p:sp>
          <p:nvSpPr>
            <p:cNvPr id="28" name="Isosceles Triangle 11">
              <a:extLst>
                <a:ext uri="{FF2B5EF4-FFF2-40B4-BE49-F238E27FC236}">
                  <a16:creationId xmlns:a16="http://schemas.microsoft.com/office/drawing/2014/main" id="{1D58ED4D-1002-FD40-AE5A-D9E98F2895EF}"/>
                </a:ext>
              </a:extLst>
            </p:cNvPr>
            <p:cNvSpPr/>
            <p:nvPr/>
          </p:nvSpPr>
          <p:spPr>
            <a:xfrm>
              <a:off x="4896687" y="881"/>
              <a:ext cx="430644" cy="430644"/>
            </a:xfrm>
            <a:prstGeom prst="triangle">
              <a:avLst>
                <a:gd name="adj" fmla="val 100000"/>
              </a:avLst>
            </a:prstGeom>
            <a:solidFill>
              <a:schemeClr val="accent1">
                <a:lumMod val="40000"/>
                <a:lumOff val="60000"/>
              </a:schemeClr>
            </a:solidFill>
            <a:ln>
              <a:solidFill>
                <a:schemeClr val="accent1">
                  <a:lumMod val="40000"/>
                  <a:lumOff val="6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9" name="L-Shape 28" descr="&quot; &quot;">
              <a:extLst>
                <a:ext uri="{FF2B5EF4-FFF2-40B4-BE49-F238E27FC236}">
                  <a16:creationId xmlns:a16="http://schemas.microsoft.com/office/drawing/2014/main" id="{A1281532-D05A-3346-98F5-FF4F9BBA412A}"/>
                </a:ext>
              </a:extLst>
            </p:cNvPr>
            <p:cNvSpPr/>
            <p:nvPr/>
          </p:nvSpPr>
          <p:spPr>
            <a:xfrm rot="5400000">
              <a:off x="6092655" y="-504403"/>
              <a:ext cx="1519334" cy="2528139"/>
            </a:xfrm>
            <a:prstGeom prst="corner">
              <a:avLst>
                <a:gd name="adj1" fmla="val 16120"/>
                <a:gd name="adj2" fmla="val 16110"/>
              </a:avLst>
            </a:prstGeom>
            <a:solidFill>
              <a:schemeClr val="accent1"/>
            </a:solidFill>
            <a:ln>
              <a:solidFill>
                <a:schemeClr val="accent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0" name="Freeform: Shape 13">
              <a:extLst>
                <a:ext uri="{FF2B5EF4-FFF2-40B4-BE49-F238E27FC236}">
                  <a16:creationId xmlns:a16="http://schemas.microsoft.com/office/drawing/2014/main" id="{209CAB18-2D14-D445-B0E9-C8D8CC8CDE08}"/>
                </a:ext>
              </a:extLst>
            </p:cNvPr>
            <p:cNvSpPr/>
            <p:nvPr/>
          </p:nvSpPr>
          <p:spPr>
            <a:xfrm>
              <a:off x="6035323" y="298506"/>
              <a:ext cx="2419964" cy="1748819"/>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2390" tIns="72390" rIns="72390" bIns="72390" numCol="1" spcCol="1270" anchor="t" anchorCtr="0">
              <a:noAutofit/>
            </a:bodyPr>
            <a:lstStyle/>
            <a:p>
              <a:pPr>
                <a:lnSpc>
                  <a:spcPct val="90000"/>
                </a:lnSpc>
                <a:spcAft>
                  <a:spcPts val="800"/>
                </a:spcAft>
              </a:pPr>
              <a:r>
                <a:rPr lang="en-US" sz="3600" b="1">
                  <a:solidFill>
                    <a:srgbClr val="000000"/>
                  </a:solidFill>
                  <a:latin typeface="+mj-lt"/>
                  <a:ea typeface="Calibri" panose="020F0502020204030204" pitchFamily="34" charset="0"/>
                  <a:cs typeface="Arial" panose="020B0604020202020204" pitchFamily="34" charset="0"/>
                </a:rPr>
                <a:t>Draw Conclusions</a:t>
              </a:r>
              <a:endParaRPr lang="en-US" sz="3600">
                <a:solidFill>
                  <a:srgbClr val="3B3838"/>
                </a:solidFill>
                <a:latin typeface="+mj-lt"/>
                <a:ea typeface="Calibri" panose="020F0502020204030204" pitchFamily="34" charset="0"/>
                <a:cs typeface="Arial" panose="020B0604020202020204" pitchFamily="34" charset="0"/>
              </a:endParaRPr>
            </a:p>
            <a:p>
              <a:pPr>
                <a:lnSpc>
                  <a:spcPct val="90000"/>
                </a:lnSpc>
                <a:spcAft>
                  <a:spcPts val="800"/>
                </a:spcAft>
              </a:pPr>
              <a:r>
                <a:rPr lang="en-US" sz="3600">
                  <a:solidFill>
                    <a:srgbClr val="000000"/>
                  </a:solidFill>
                  <a:latin typeface="+mj-lt"/>
                  <a:ea typeface="Calibri" panose="020F0502020204030204" pitchFamily="34" charset="0"/>
                  <a:cs typeface="Arial" panose="020B0604020202020204" pitchFamily="34" charset="0"/>
                </a:rPr>
                <a:t>Make </a:t>
              </a:r>
              <a:r>
                <a:rPr lang="en-US" sz="3600" i="1">
                  <a:solidFill>
                    <a:srgbClr val="000000"/>
                  </a:solidFill>
                  <a:latin typeface="+mj-lt"/>
                  <a:ea typeface="Calibri" panose="020F0502020204030204" pitchFamily="34" charset="0"/>
                  <a:cs typeface="Arial" panose="020B0604020202020204" pitchFamily="34" charset="0"/>
                </a:rPr>
                <a:t>because </a:t>
              </a:r>
              <a:r>
                <a:rPr lang="en-US" sz="3600">
                  <a:solidFill>
                    <a:srgbClr val="000000"/>
                  </a:solidFill>
                  <a:latin typeface="+mj-lt"/>
                  <a:ea typeface="Calibri" panose="020F0502020204030204" pitchFamily="34" charset="0"/>
                  <a:cs typeface="Arial" panose="020B0604020202020204" pitchFamily="34" charset="0"/>
                </a:rPr>
                <a:t>statements to suggest </a:t>
              </a:r>
              <a:r>
                <a:rPr lang="en-US" sz="3600" i="1">
                  <a:solidFill>
                    <a:srgbClr val="000000"/>
                  </a:solidFill>
                  <a:latin typeface="+mj-lt"/>
                  <a:ea typeface="Calibri" panose="020F0502020204030204" pitchFamily="34" charset="0"/>
                  <a:cs typeface="Arial" panose="020B0604020202020204" pitchFamily="34" charset="0"/>
                </a:rPr>
                <a:t>why</a:t>
              </a:r>
              <a:r>
                <a:rPr lang="en-US" sz="3600">
                  <a:solidFill>
                    <a:srgbClr val="000000"/>
                  </a:solidFill>
                  <a:latin typeface="+mj-lt"/>
                  <a:ea typeface="Calibri" panose="020F0502020204030204" pitchFamily="34" charset="0"/>
                  <a:cs typeface="Arial" panose="020B0604020202020204" pitchFamily="34" charset="0"/>
                </a:rPr>
                <a:t> the data might say that. </a:t>
              </a:r>
              <a:endParaRPr lang="en-US" sz="3600">
                <a:solidFill>
                  <a:srgbClr val="3B3838"/>
                </a:solidFill>
                <a:latin typeface="+mj-lt"/>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26897430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AF8DF33-51F2-0E44-B99D-5048466B575F}"/>
              </a:ext>
            </a:extLst>
          </p:cNvPr>
          <p:cNvSpPr>
            <a:spLocks noGrp="1"/>
          </p:cNvSpPr>
          <p:nvPr>
            <p:ph type="sldNum" sz="quarter" idx="12"/>
          </p:nvPr>
        </p:nvSpPr>
        <p:spPr/>
        <p:txBody>
          <a:bodyPr/>
          <a:lstStyle/>
          <a:p>
            <a:r>
              <a:rPr lang="en-US" sz="2400"/>
              <a:t>40</a:t>
            </a:r>
          </a:p>
        </p:txBody>
      </p:sp>
      <p:sp>
        <p:nvSpPr>
          <p:cNvPr id="7" name="Title 6">
            <a:extLst>
              <a:ext uri="{FF2B5EF4-FFF2-40B4-BE49-F238E27FC236}">
                <a16:creationId xmlns:a16="http://schemas.microsoft.com/office/drawing/2014/main" id="{43C474CB-ED4C-9A41-B074-1D704FFF38D1}"/>
              </a:ext>
            </a:extLst>
          </p:cNvPr>
          <p:cNvSpPr>
            <a:spLocks noGrp="1"/>
          </p:cNvSpPr>
          <p:nvPr>
            <p:ph type="ctrTitle"/>
          </p:nvPr>
        </p:nvSpPr>
        <p:spPr/>
        <p:txBody>
          <a:bodyPr>
            <a:normAutofit/>
          </a:bodyPr>
          <a:lstStyle/>
          <a:p>
            <a:r>
              <a:rPr lang="en-US" sz="6600">
                <a:latin typeface="+mj-lt"/>
              </a:rPr>
              <a:t>Step 3: Draw conclusions (example)</a:t>
            </a:r>
          </a:p>
        </p:txBody>
      </p:sp>
      <p:sp>
        <p:nvSpPr>
          <p:cNvPr id="4" name="Text Placeholder 3">
            <a:extLst>
              <a:ext uri="{FF2B5EF4-FFF2-40B4-BE49-F238E27FC236}">
                <a16:creationId xmlns:a16="http://schemas.microsoft.com/office/drawing/2014/main" id="{1D2D025C-A027-F442-B8FC-2CC999382690}"/>
              </a:ext>
            </a:extLst>
          </p:cNvPr>
          <p:cNvSpPr>
            <a:spLocks noGrp="1"/>
          </p:cNvSpPr>
          <p:nvPr>
            <p:ph type="body" sz="quarter" idx="14"/>
          </p:nvPr>
        </p:nvSpPr>
        <p:spPr>
          <a:xfrm>
            <a:off x="1144439" y="3152752"/>
            <a:ext cx="5395441" cy="4113021"/>
          </a:xfrm>
        </p:spPr>
        <p:txBody>
          <a:bodyPr>
            <a:normAutofit/>
          </a:bodyPr>
          <a:lstStyle/>
          <a:p>
            <a:r>
              <a:rPr lang="en-US" sz="4800">
                <a:latin typeface="+mn-lt"/>
              </a:rPr>
              <a:t>Make </a:t>
            </a:r>
            <a:r>
              <a:rPr lang="en-US" sz="4800" i="1">
                <a:latin typeface="+mn-lt"/>
              </a:rPr>
              <a:t>because </a:t>
            </a:r>
            <a:r>
              <a:rPr lang="en-US" sz="4800">
                <a:latin typeface="+mn-lt"/>
              </a:rPr>
              <a:t>statements to explain your interpretations.</a:t>
            </a:r>
          </a:p>
        </p:txBody>
      </p:sp>
      <p:sp>
        <p:nvSpPr>
          <p:cNvPr id="8" name="Rounded Rectangular Callout 7">
            <a:extLst>
              <a:ext uri="{FF2B5EF4-FFF2-40B4-BE49-F238E27FC236}">
                <a16:creationId xmlns:a16="http://schemas.microsoft.com/office/drawing/2014/main" id="{DF683DDE-5215-E249-9B77-CC5BA438B811}"/>
              </a:ext>
            </a:extLst>
          </p:cNvPr>
          <p:cNvSpPr/>
          <p:nvPr/>
        </p:nvSpPr>
        <p:spPr>
          <a:xfrm flipH="1">
            <a:off x="7070015" y="2875038"/>
            <a:ext cx="9700941" cy="2455242"/>
          </a:xfrm>
          <a:prstGeom prst="wedgeRoundRectCallo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tx1"/>
                </a:solidFill>
                <a:latin typeface="+mj-lt"/>
              </a:rPr>
              <a:t>REFLECT</a:t>
            </a:r>
          </a:p>
          <a:p>
            <a:r>
              <a:rPr lang="en-US" sz="3200">
                <a:solidFill>
                  <a:schemeClr val="tx1"/>
                </a:solidFill>
                <a:latin typeface="+mj-lt"/>
              </a:rPr>
              <a:t>About nine in 10 students reported that they strongly agree or agree they see the impact of their tasks on themselves and others. </a:t>
            </a:r>
          </a:p>
        </p:txBody>
      </p:sp>
      <p:sp>
        <p:nvSpPr>
          <p:cNvPr id="11" name="Rounded Rectangular Callout 10">
            <a:extLst>
              <a:ext uri="{FF2B5EF4-FFF2-40B4-BE49-F238E27FC236}">
                <a16:creationId xmlns:a16="http://schemas.microsoft.com/office/drawing/2014/main" id="{0F39E98E-7FA6-3840-B0DA-98BF2C34A879}"/>
              </a:ext>
            </a:extLst>
          </p:cNvPr>
          <p:cNvSpPr/>
          <p:nvPr/>
        </p:nvSpPr>
        <p:spPr>
          <a:xfrm flipH="1">
            <a:off x="7066470" y="5803418"/>
            <a:ext cx="6896606" cy="2455242"/>
          </a:xfrm>
          <a:prstGeom prst="wedgeRoundRect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tx1"/>
                </a:solidFill>
                <a:latin typeface="+mj-lt"/>
              </a:rPr>
              <a:t>INTERPRET</a:t>
            </a:r>
          </a:p>
          <a:p>
            <a:r>
              <a:rPr lang="en-US" sz="3200">
                <a:solidFill>
                  <a:schemeClr val="tx1"/>
                </a:solidFill>
                <a:latin typeface="+mj-lt"/>
              </a:rPr>
              <a:t>It seems that a large majority students feel positive about their work. </a:t>
            </a:r>
          </a:p>
        </p:txBody>
      </p:sp>
      <p:sp>
        <p:nvSpPr>
          <p:cNvPr id="9" name="Rounded Rectangular Callout 8">
            <a:extLst>
              <a:ext uri="{FF2B5EF4-FFF2-40B4-BE49-F238E27FC236}">
                <a16:creationId xmlns:a16="http://schemas.microsoft.com/office/drawing/2014/main" id="{1D37C717-063C-704B-AE2B-A810D4C948FD}"/>
              </a:ext>
            </a:extLst>
          </p:cNvPr>
          <p:cNvSpPr/>
          <p:nvPr/>
        </p:nvSpPr>
        <p:spPr>
          <a:xfrm flipH="1">
            <a:off x="14427895" y="5803418"/>
            <a:ext cx="7366945" cy="2455243"/>
          </a:xfrm>
          <a:prstGeom prst="wedgeRoundRectCallo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tx1"/>
                </a:solidFill>
                <a:latin typeface="+mj-lt"/>
              </a:rPr>
              <a:t>INTERPRET</a:t>
            </a:r>
          </a:p>
          <a:p>
            <a:r>
              <a:rPr lang="en-US" sz="3200">
                <a:solidFill>
                  <a:schemeClr val="tx1"/>
                </a:solidFill>
                <a:latin typeface="+mj-lt"/>
              </a:rPr>
              <a:t>A minority of students may feel that some of their tasks are not as meaningful.</a:t>
            </a:r>
          </a:p>
        </p:txBody>
      </p:sp>
      <p:sp>
        <p:nvSpPr>
          <p:cNvPr id="13" name="Rounded Rectangular Callout 12">
            <a:extLst>
              <a:ext uri="{FF2B5EF4-FFF2-40B4-BE49-F238E27FC236}">
                <a16:creationId xmlns:a16="http://schemas.microsoft.com/office/drawing/2014/main" id="{E3296100-15E6-E146-86D4-1DF246EF5948}"/>
              </a:ext>
            </a:extLst>
          </p:cNvPr>
          <p:cNvSpPr/>
          <p:nvPr/>
        </p:nvSpPr>
        <p:spPr>
          <a:xfrm flipH="1">
            <a:off x="8440218" y="8819902"/>
            <a:ext cx="7688866" cy="2705100"/>
          </a:xfrm>
          <a:prstGeom prst="wedgeRoundRect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i="1">
                <a:solidFill>
                  <a:schemeClr val="tx1"/>
                </a:solidFill>
                <a:latin typeface="+mj-lt"/>
              </a:rPr>
              <a:t>DRAW CONCLUSIONS</a:t>
            </a:r>
          </a:p>
          <a:p>
            <a:pPr lvl="0"/>
            <a:r>
              <a:rPr lang="en-US" sz="3200" i="1">
                <a:solidFill>
                  <a:schemeClr val="tx1"/>
                </a:solidFill>
                <a:latin typeface="+mj-lt"/>
              </a:rPr>
              <a:t>A large majority students feel positive about the work because the tasks in most of our programs  are relevant and engaging for our students.</a:t>
            </a:r>
          </a:p>
        </p:txBody>
      </p:sp>
      <p:sp>
        <p:nvSpPr>
          <p:cNvPr id="15" name="Rounded Rectangular Callout 14">
            <a:extLst>
              <a:ext uri="{FF2B5EF4-FFF2-40B4-BE49-F238E27FC236}">
                <a16:creationId xmlns:a16="http://schemas.microsoft.com/office/drawing/2014/main" id="{6C4B3077-75F4-5745-A612-344C72F4F694}"/>
              </a:ext>
            </a:extLst>
          </p:cNvPr>
          <p:cNvSpPr/>
          <p:nvPr/>
        </p:nvSpPr>
        <p:spPr>
          <a:xfrm flipH="1">
            <a:off x="16770956" y="8819902"/>
            <a:ext cx="6419850" cy="2705100"/>
          </a:xfrm>
          <a:prstGeom prst="wedgeRoundRectCallo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i="1">
                <a:solidFill>
                  <a:schemeClr val="tx1"/>
                </a:solidFill>
                <a:latin typeface="+mj-lt"/>
              </a:rPr>
              <a:t>DRAW CONCLUSIONS</a:t>
            </a:r>
          </a:p>
          <a:p>
            <a:r>
              <a:rPr lang="en-US" sz="3200" i="1">
                <a:solidFill>
                  <a:schemeClr val="tx1"/>
                </a:solidFill>
                <a:latin typeface="+mj-lt"/>
              </a:rPr>
              <a:t>A minority of students may not see the impact of their tasks because some tasks do not feel relevant or authentic. </a:t>
            </a:r>
          </a:p>
        </p:txBody>
      </p:sp>
    </p:spTree>
    <p:extLst>
      <p:ext uri="{BB962C8B-B14F-4D97-AF65-F5344CB8AC3E}">
        <p14:creationId xmlns:p14="http://schemas.microsoft.com/office/powerpoint/2010/main" val="23056851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solidFill>
                  <a:schemeClr val="tx2"/>
                </a:solidFill>
              </a:rPr>
              <a:t>41</a:t>
            </a:r>
            <a:endParaRPr lang="uk-UA" sz="2400">
              <a:solidFill>
                <a:schemeClr val="tx2"/>
              </a:solidFill>
            </a:endParaRPr>
          </a:p>
        </p:txBody>
      </p:sp>
      <p:sp>
        <p:nvSpPr>
          <p:cNvPr id="4" name="Title 3">
            <a:extLst>
              <a:ext uri="{FF2B5EF4-FFF2-40B4-BE49-F238E27FC236}">
                <a16:creationId xmlns:a16="http://schemas.microsoft.com/office/drawing/2014/main" id="{25AA1966-CAE4-4930-BE69-DAD563CD0883}"/>
              </a:ext>
            </a:extLst>
          </p:cNvPr>
          <p:cNvSpPr>
            <a:spLocks noGrp="1"/>
          </p:cNvSpPr>
          <p:nvPr>
            <p:ph type="ctrTitle"/>
          </p:nvPr>
        </p:nvSpPr>
        <p:spPr/>
        <p:txBody>
          <a:bodyPr>
            <a:normAutofit/>
          </a:bodyPr>
          <a:lstStyle/>
          <a:p>
            <a:r>
              <a:rPr lang="en-US" sz="6600">
                <a:latin typeface="+mj-lt"/>
              </a:rPr>
              <a:t>Review and interpret school culture survey results</a:t>
            </a:r>
          </a:p>
        </p:txBody>
      </p:sp>
      <p:grpSp>
        <p:nvGrpSpPr>
          <p:cNvPr id="5" name="Group 4" descr="Workshop 2 agenda.">
            <a:extLst>
              <a:ext uri="{FF2B5EF4-FFF2-40B4-BE49-F238E27FC236}">
                <a16:creationId xmlns:a16="http://schemas.microsoft.com/office/drawing/2014/main" id="{3D61EC72-E9DA-455B-9021-FE16C57925B3}"/>
              </a:ext>
            </a:extLst>
          </p:cNvPr>
          <p:cNvGrpSpPr/>
          <p:nvPr/>
        </p:nvGrpSpPr>
        <p:grpSpPr>
          <a:xfrm>
            <a:off x="3868231" y="3400330"/>
            <a:ext cx="17227084" cy="8520550"/>
            <a:chOff x="3868231" y="3400330"/>
            <a:chExt cx="17227084" cy="8520550"/>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3868231" y="3400330"/>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grpSp>
          <p:nvGrpSpPr>
            <p:cNvPr id="46" name="Group 45" descr="&quot; &quot;">
              <a:extLst>
                <a:ext uri="{FF2B5EF4-FFF2-40B4-BE49-F238E27FC236}">
                  <a16:creationId xmlns:a16="http://schemas.microsoft.com/office/drawing/2014/main" id="{6A691D42-3B24-40FE-A3A2-2508B06B9026}"/>
                </a:ext>
              </a:extLst>
            </p:cNvPr>
            <p:cNvGrpSpPr/>
            <p:nvPr/>
          </p:nvGrpSpPr>
          <p:grpSpPr>
            <a:xfrm>
              <a:off x="4035245" y="6160214"/>
              <a:ext cx="17060070" cy="5760666"/>
              <a:chOff x="987245" y="4709324"/>
              <a:chExt cx="17060070" cy="5760666"/>
            </a:xfrm>
          </p:grpSpPr>
          <p:grpSp>
            <p:nvGrpSpPr>
              <p:cNvPr id="47" name="Group 46">
                <a:extLst>
                  <a:ext uri="{FF2B5EF4-FFF2-40B4-BE49-F238E27FC236}">
                    <a16:creationId xmlns:a16="http://schemas.microsoft.com/office/drawing/2014/main" id="{F6A50ED7-432A-4217-9A6A-6536F4BE9BE7}"/>
                  </a:ext>
                </a:extLst>
              </p:cNvPr>
              <p:cNvGrpSpPr/>
              <p:nvPr/>
            </p:nvGrpSpPr>
            <p:grpSpPr>
              <a:xfrm>
                <a:off x="987245" y="4709324"/>
                <a:ext cx="17060070" cy="5760666"/>
                <a:chOff x="987245" y="4709324"/>
                <a:chExt cx="17060070" cy="5760666"/>
              </a:xfrm>
            </p:grpSpPr>
            <p:sp>
              <p:nvSpPr>
                <p:cNvPr id="49" name="Rectangle 48" descr="&quot; &quot;">
                  <a:extLst>
                    <a:ext uri="{FF2B5EF4-FFF2-40B4-BE49-F238E27FC236}">
                      <a16:creationId xmlns:a16="http://schemas.microsoft.com/office/drawing/2014/main" id="{8C135006-C6A2-4E5A-91EF-B79A7E7F671A}"/>
                    </a:ext>
                  </a:extLst>
                </p:cNvPr>
                <p:cNvSpPr/>
                <p:nvPr/>
              </p:nvSpPr>
              <p:spPr>
                <a:xfrm>
                  <a:off x="2332119" y="8288010"/>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50" name="Group 49">
                  <a:extLst>
                    <a:ext uri="{FF2B5EF4-FFF2-40B4-BE49-F238E27FC236}">
                      <a16:creationId xmlns:a16="http://schemas.microsoft.com/office/drawing/2014/main" id="{72982CE1-54ED-4049-A317-4FF5D7C8DD47}"/>
                    </a:ext>
                  </a:extLst>
                </p:cNvPr>
                <p:cNvGrpSpPr/>
                <p:nvPr/>
              </p:nvGrpSpPr>
              <p:grpSpPr>
                <a:xfrm>
                  <a:off x="987245" y="4709324"/>
                  <a:ext cx="17060070" cy="5760666"/>
                  <a:chOff x="952798" y="4415409"/>
                  <a:chExt cx="17060070" cy="5760666"/>
                </a:xfrm>
              </p:grpSpPr>
              <p:grpSp>
                <p:nvGrpSpPr>
                  <p:cNvPr id="52" name="Group 51">
                    <a:extLst>
                      <a:ext uri="{FF2B5EF4-FFF2-40B4-BE49-F238E27FC236}">
                        <a16:creationId xmlns:a16="http://schemas.microsoft.com/office/drawing/2014/main" id="{8B4E1ED7-D29F-4935-9ECE-A19985553C83}"/>
                      </a:ext>
                    </a:extLst>
                  </p:cNvPr>
                  <p:cNvGrpSpPr/>
                  <p:nvPr/>
                </p:nvGrpSpPr>
                <p:grpSpPr>
                  <a:xfrm>
                    <a:off x="2297670" y="4415409"/>
                    <a:ext cx="15715198" cy="963078"/>
                    <a:chOff x="3109894" y="4328873"/>
                    <a:chExt cx="20956326" cy="1284271"/>
                  </a:xfrm>
                </p:grpSpPr>
                <p:sp>
                  <p:nvSpPr>
                    <p:cNvPr id="61" name="Rectangle 60" descr="&quot; &quot;">
                      <a:extLst>
                        <a:ext uri="{FF2B5EF4-FFF2-40B4-BE49-F238E27FC236}">
                          <a16:creationId xmlns:a16="http://schemas.microsoft.com/office/drawing/2014/main" id="{4F325763-5703-4123-9BC0-425EC8C90A25}"/>
                        </a:ext>
                      </a:extLst>
                    </p:cNvPr>
                    <p:cNvSpPr/>
                    <p:nvPr/>
                  </p:nvSpPr>
                  <p:spPr>
                    <a:xfrm>
                      <a:off x="3109894" y="4328873"/>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62" name="Rectangle 61">
                      <a:extLst>
                        <a:ext uri="{FF2B5EF4-FFF2-40B4-BE49-F238E27FC236}">
                          <a16:creationId xmlns:a16="http://schemas.microsoft.com/office/drawing/2014/main" id="{78CFFF7A-305A-490C-9D66-F48FAE5F33B1}"/>
                        </a:ext>
                      </a:extLst>
                    </p:cNvPr>
                    <p:cNvSpPr/>
                    <p:nvPr/>
                  </p:nvSpPr>
                  <p:spPr>
                    <a:xfrm>
                      <a:off x="4575153" y="4493140"/>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grpSp>
              <p:grpSp>
                <p:nvGrpSpPr>
                  <p:cNvPr id="53" name="Group 52">
                    <a:extLst>
                      <a:ext uri="{FF2B5EF4-FFF2-40B4-BE49-F238E27FC236}">
                        <a16:creationId xmlns:a16="http://schemas.microsoft.com/office/drawing/2014/main" id="{78E1C370-8343-4361-92D1-E36E7F009D37}"/>
                      </a:ext>
                    </a:extLst>
                  </p:cNvPr>
                  <p:cNvGrpSpPr/>
                  <p:nvPr/>
                </p:nvGrpSpPr>
                <p:grpSpPr>
                  <a:xfrm>
                    <a:off x="2297671" y="5537882"/>
                    <a:ext cx="15715197" cy="963078"/>
                    <a:chOff x="3109896" y="5864090"/>
                    <a:chExt cx="20956324" cy="1284271"/>
                  </a:xfrm>
                </p:grpSpPr>
                <p:sp>
                  <p:nvSpPr>
                    <p:cNvPr id="59" name="Rectangle 58" descr="&quot; &quot;">
                      <a:extLst>
                        <a:ext uri="{FF2B5EF4-FFF2-40B4-BE49-F238E27FC236}">
                          <a16:creationId xmlns:a16="http://schemas.microsoft.com/office/drawing/2014/main" id="{44018733-A479-4599-AECC-D3B1BAC98D56}"/>
                        </a:ext>
                      </a:extLst>
                    </p:cNvPr>
                    <p:cNvSpPr/>
                    <p:nvPr/>
                  </p:nvSpPr>
                  <p:spPr>
                    <a:xfrm>
                      <a:off x="3109896" y="5864090"/>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60" name="Rectangle 59">
                      <a:extLst>
                        <a:ext uri="{FF2B5EF4-FFF2-40B4-BE49-F238E27FC236}">
                          <a16:creationId xmlns:a16="http://schemas.microsoft.com/office/drawing/2014/main" id="{5FB3A890-4F46-4F04-B82B-A8BEB3B105F5}"/>
                        </a:ext>
                      </a:extLst>
                    </p:cNvPr>
                    <p:cNvSpPr/>
                    <p:nvPr/>
                  </p:nvSpPr>
                  <p:spPr>
                    <a:xfrm>
                      <a:off x="4575153" y="6029196"/>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grpSp>
              <p:sp>
                <p:nvSpPr>
                  <p:cNvPr id="54" name="Rectangle 53" descr="&quot; &quot;">
                    <a:extLst>
                      <a:ext uri="{FF2B5EF4-FFF2-40B4-BE49-F238E27FC236}">
                        <a16:creationId xmlns:a16="http://schemas.microsoft.com/office/drawing/2014/main" id="{C1110792-BD44-4242-8F81-88FE98089771}"/>
                      </a:ext>
                    </a:extLst>
                  </p:cNvPr>
                  <p:cNvSpPr/>
                  <p:nvPr/>
                </p:nvSpPr>
                <p:spPr>
                  <a:xfrm>
                    <a:off x="2320023" y="676598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55" name="Group 54">
                    <a:extLst>
                      <a:ext uri="{FF2B5EF4-FFF2-40B4-BE49-F238E27FC236}">
                        <a16:creationId xmlns:a16="http://schemas.microsoft.com/office/drawing/2014/main" id="{2FC779EC-9447-48A6-BCAA-739A80D0DE7B}"/>
                      </a:ext>
                    </a:extLst>
                  </p:cNvPr>
                  <p:cNvGrpSpPr/>
                  <p:nvPr/>
                </p:nvGrpSpPr>
                <p:grpSpPr>
                  <a:xfrm>
                    <a:off x="2297676" y="9212997"/>
                    <a:ext cx="15715192" cy="963078"/>
                    <a:chOff x="3109903" y="5850620"/>
                    <a:chExt cx="20956318" cy="1284271"/>
                  </a:xfrm>
                </p:grpSpPr>
                <p:sp>
                  <p:nvSpPr>
                    <p:cNvPr id="57" name="Rectangle 56" descr="&quot; &quot;">
                      <a:extLst>
                        <a:ext uri="{FF2B5EF4-FFF2-40B4-BE49-F238E27FC236}">
                          <a16:creationId xmlns:a16="http://schemas.microsoft.com/office/drawing/2014/main" id="{ED59C912-23B6-481B-932A-77E329B20154}"/>
                        </a:ext>
                      </a:extLst>
                    </p:cNvPr>
                    <p:cNvSpPr/>
                    <p:nvPr/>
                  </p:nvSpPr>
                  <p:spPr>
                    <a:xfrm>
                      <a:off x="3109903" y="5850620"/>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8" name="Rectangle 57">
                      <a:extLst>
                        <a:ext uri="{FF2B5EF4-FFF2-40B4-BE49-F238E27FC236}">
                          <a16:creationId xmlns:a16="http://schemas.microsoft.com/office/drawing/2014/main" id="{BA066BC0-4819-412B-BE8F-F1D6FC84D443}"/>
                        </a:ext>
                      </a:extLst>
                    </p:cNvPr>
                    <p:cNvSpPr/>
                    <p:nvPr/>
                  </p:nvSpPr>
                  <p:spPr>
                    <a:xfrm>
                      <a:off x="4575154" y="5890400"/>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grpSp>
              <p:sp>
                <p:nvSpPr>
                  <p:cNvPr id="56" name="Pentagon 35" descr="&quot; &quot;">
                    <a:extLst>
                      <a:ext uri="{FF2B5EF4-FFF2-40B4-BE49-F238E27FC236}">
                        <a16:creationId xmlns:a16="http://schemas.microsoft.com/office/drawing/2014/main" id="{68F5DB51-AA5B-4484-8332-340D38BB5AB9}"/>
                      </a:ext>
                    </a:extLst>
                  </p:cNvPr>
                  <p:cNvSpPr/>
                  <p:nvPr/>
                </p:nvSpPr>
                <p:spPr>
                  <a:xfrm>
                    <a:off x="952798" y="6901324"/>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
              <p:nvSpPr>
                <p:cNvPr id="51" name="Rectangle 50">
                  <a:extLst>
                    <a:ext uri="{FF2B5EF4-FFF2-40B4-BE49-F238E27FC236}">
                      <a16:creationId xmlns:a16="http://schemas.microsoft.com/office/drawing/2014/main" id="{4A110A66-3FF6-4289-BAB6-07AE16415A85}"/>
                    </a:ext>
                  </a:extLst>
                </p:cNvPr>
                <p:cNvSpPr/>
                <p:nvPr/>
              </p:nvSpPr>
              <p:spPr>
                <a:xfrm>
                  <a:off x="3430917" y="8407221"/>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grpSp>
          <p:sp>
            <p:nvSpPr>
              <p:cNvPr id="48" name="Rectangle 47">
                <a:extLst>
                  <a:ext uri="{FF2B5EF4-FFF2-40B4-BE49-F238E27FC236}">
                    <a16:creationId xmlns:a16="http://schemas.microsoft.com/office/drawing/2014/main" id="{9155697F-DBDA-4DE3-9323-4903868FF5CD}"/>
                  </a:ext>
                </a:extLst>
              </p:cNvPr>
              <p:cNvSpPr/>
              <p:nvPr/>
            </p:nvSpPr>
            <p:spPr>
              <a:xfrm>
                <a:off x="3430918" y="714819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grpSp>
        <p:sp>
          <p:nvSpPr>
            <p:cNvPr id="25" name="Rectangle 24" descr="&quot; &quot;">
              <a:extLst>
                <a:ext uri="{FF2B5EF4-FFF2-40B4-BE49-F238E27FC236}">
                  <a16:creationId xmlns:a16="http://schemas.microsoft.com/office/drawing/2014/main" id="{D7D2B033-C54D-46C5-82F3-58BE5BCE6287}"/>
                </a:ext>
              </a:extLst>
            </p:cNvPr>
            <p:cNvSpPr/>
            <p:nvPr/>
          </p:nvSpPr>
          <p:spPr>
            <a:xfrm>
              <a:off x="5402469" y="5028595"/>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6" name="Rectangle 25">
              <a:extLst>
                <a:ext uri="{FF2B5EF4-FFF2-40B4-BE49-F238E27FC236}">
                  <a16:creationId xmlns:a16="http://schemas.microsoft.com/office/drawing/2014/main" id="{84146CAA-A4B5-4065-83F9-9920A0C7BB90}"/>
                </a:ext>
              </a:extLst>
            </p:cNvPr>
            <p:cNvSpPr/>
            <p:nvPr/>
          </p:nvSpPr>
          <p:spPr>
            <a:xfrm>
              <a:off x="6462441" y="5148314"/>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grpSp>
    </p:spTree>
    <p:extLst>
      <p:ext uri="{BB962C8B-B14F-4D97-AF65-F5344CB8AC3E}">
        <p14:creationId xmlns:p14="http://schemas.microsoft.com/office/powerpoint/2010/main" val="2169139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23D863F-E05D-DC43-9D59-16A1A17B5B14}"/>
              </a:ext>
            </a:extLst>
          </p:cNvPr>
          <p:cNvSpPr>
            <a:spLocks noGrp="1"/>
          </p:cNvSpPr>
          <p:nvPr>
            <p:ph type="sldNum" sz="quarter" idx="12"/>
          </p:nvPr>
        </p:nvSpPr>
        <p:spPr/>
        <p:txBody>
          <a:bodyPr/>
          <a:lstStyle/>
          <a:p>
            <a:r>
              <a:rPr lang="en-US" sz="2400"/>
              <a:t>42</a:t>
            </a:r>
            <a:endParaRPr lang="uk-UA" sz="2400"/>
          </a:p>
        </p:txBody>
      </p:sp>
      <p:sp>
        <p:nvSpPr>
          <p:cNvPr id="2" name="Title 1">
            <a:extLst>
              <a:ext uri="{FF2B5EF4-FFF2-40B4-BE49-F238E27FC236}">
                <a16:creationId xmlns:a16="http://schemas.microsoft.com/office/drawing/2014/main" id="{C8BB5982-243F-3543-8D25-9480DDDDF9F4}"/>
              </a:ext>
            </a:extLst>
          </p:cNvPr>
          <p:cNvSpPr>
            <a:spLocks noGrp="1"/>
          </p:cNvSpPr>
          <p:nvPr>
            <p:ph type="ctrTitle"/>
          </p:nvPr>
        </p:nvSpPr>
        <p:spPr/>
        <p:txBody>
          <a:bodyPr>
            <a:noAutofit/>
          </a:bodyPr>
          <a:lstStyle/>
          <a:p>
            <a:r>
              <a:rPr lang="en-US" sz="6600">
                <a:latin typeface="+mj-lt"/>
              </a:rPr>
              <a:t>Practice reviewing survey results</a:t>
            </a:r>
          </a:p>
        </p:txBody>
      </p:sp>
      <p:sp>
        <p:nvSpPr>
          <p:cNvPr id="14" name="Title 8">
            <a:extLst>
              <a:ext uri="{FF2B5EF4-FFF2-40B4-BE49-F238E27FC236}">
                <a16:creationId xmlns:a16="http://schemas.microsoft.com/office/drawing/2014/main" id="{E7B7DADC-7A9F-0946-92A9-3F4965AD092B}"/>
              </a:ext>
            </a:extLst>
          </p:cNvPr>
          <p:cNvSpPr txBox="1">
            <a:spLocks/>
          </p:cNvSpPr>
          <p:nvPr/>
        </p:nvSpPr>
        <p:spPr>
          <a:xfrm>
            <a:off x="0" y="3506510"/>
            <a:ext cx="24383999" cy="1219177"/>
          </a:xfrm>
          <a:prstGeom prst="rect">
            <a:avLst/>
          </a:prstGeom>
        </p:spPr>
        <p:txBody>
          <a:bodyPr vert="horz" lIns="0" tIns="0" rIns="0" bIns="0" rtlCol="0" anchor="t">
            <a:normAutofit/>
          </a:bodyPr>
          <a:lstStyle>
            <a:lvl1pPr algn="l" defTabSz="914289" rtl="0" eaLnBrk="1" latinLnBrk="0" hangingPunct="1">
              <a:spcBef>
                <a:spcPct val="0"/>
              </a:spcBef>
              <a:buNone/>
              <a:defRPr lang="en-US" sz="5099" b="0" i="0" kern="1200" baseline="0">
                <a:solidFill>
                  <a:srgbClr val="576F7F"/>
                </a:solidFill>
                <a:latin typeface="Times New Roman" panose="02020603050405020304" pitchFamily="18" charset="0"/>
                <a:ea typeface="+mj-ea"/>
                <a:cs typeface="Times New Roman" panose="02020603050405020304" pitchFamily="18" charset="0"/>
              </a:defRPr>
            </a:lvl1pPr>
          </a:lstStyle>
          <a:p>
            <a:pPr algn="ctr"/>
            <a:r>
              <a:rPr lang="en-US" sz="4800">
                <a:latin typeface="+mn-lt"/>
              </a:rPr>
              <a:t>Process for reviewing and interpreting the data</a:t>
            </a:r>
          </a:p>
        </p:txBody>
      </p:sp>
      <p:grpSp>
        <p:nvGrpSpPr>
          <p:cNvPr id="4" name="Group 3" descr="Process for reviewing and interpreting the data.">
            <a:extLst>
              <a:ext uri="{FF2B5EF4-FFF2-40B4-BE49-F238E27FC236}">
                <a16:creationId xmlns:a16="http://schemas.microsoft.com/office/drawing/2014/main" id="{9EB8A112-FFA9-4750-A431-C7DC7C78D9D1}"/>
              </a:ext>
            </a:extLst>
          </p:cNvPr>
          <p:cNvGrpSpPr/>
          <p:nvPr/>
        </p:nvGrpSpPr>
        <p:grpSpPr>
          <a:xfrm>
            <a:off x="2354470" y="4795193"/>
            <a:ext cx="29049425" cy="7643545"/>
            <a:chOff x="2354470" y="4795193"/>
            <a:chExt cx="29049425" cy="7643545"/>
          </a:xfrm>
        </p:grpSpPr>
        <p:sp>
          <p:nvSpPr>
            <p:cNvPr id="6" name="L-Shape 5" descr="&quot; &quot;">
              <a:extLst>
                <a:ext uri="{FF2B5EF4-FFF2-40B4-BE49-F238E27FC236}">
                  <a16:creationId xmlns:a16="http://schemas.microsoft.com/office/drawing/2014/main" id="{E9F5D400-0EC0-CC4C-98FC-FEA7052741D9}"/>
                </a:ext>
              </a:extLst>
            </p:cNvPr>
            <p:cNvSpPr/>
            <p:nvPr/>
          </p:nvSpPr>
          <p:spPr>
            <a:xfrm rot="5400000">
              <a:off x="3750042" y="6924473"/>
              <a:ext cx="2853972" cy="5645116"/>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Shape 5" descr="&quot; &quot;">
              <a:extLst>
                <a:ext uri="{FF2B5EF4-FFF2-40B4-BE49-F238E27FC236}">
                  <a16:creationId xmlns:a16="http://schemas.microsoft.com/office/drawing/2014/main" id="{02EBA3F3-F6BF-E24D-A83F-54F67DB6B7AA}"/>
                </a:ext>
              </a:extLst>
            </p:cNvPr>
            <p:cNvSpPr/>
            <p:nvPr/>
          </p:nvSpPr>
          <p:spPr>
            <a:xfrm>
              <a:off x="2914457" y="8779113"/>
              <a:ext cx="5085131" cy="3659625"/>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Reflect</a:t>
              </a:r>
            </a:p>
            <a:p>
              <a:pPr defTabSz="1266794">
                <a:lnSpc>
                  <a:spcPct val="90000"/>
                </a:lnSpc>
                <a:spcBef>
                  <a:spcPct val="0"/>
                </a:spcBef>
                <a:spcAft>
                  <a:spcPct val="35000"/>
                </a:spcAft>
              </a:pPr>
              <a:r>
                <a:rPr lang="en-US" sz="3600">
                  <a:solidFill>
                    <a:srgbClr val="000000"/>
                  </a:solidFill>
                  <a:latin typeface="+mj-lt"/>
                </a:rPr>
                <a:t>Make statements about the data (don’t interpret or guess why).</a:t>
              </a:r>
            </a:p>
          </p:txBody>
        </p:sp>
        <p:sp>
          <p:nvSpPr>
            <p:cNvPr id="8" name="Isosceles Triangle 7">
              <a:extLst>
                <a:ext uri="{FF2B5EF4-FFF2-40B4-BE49-F238E27FC236}">
                  <a16:creationId xmlns:a16="http://schemas.microsoft.com/office/drawing/2014/main" id="{886CC1EC-33CF-8A46-BFEF-7F849BFB1A8F}"/>
                </a:ext>
              </a:extLst>
            </p:cNvPr>
            <p:cNvSpPr/>
            <p:nvPr/>
          </p:nvSpPr>
          <p:spPr>
            <a:xfrm>
              <a:off x="7049309" y="7056937"/>
              <a:ext cx="961591" cy="787733"/>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L-Shape 8" descr="&quot; &quot;">
              <a:extLst>
                <a:ext uri="{FF2B5EF4-FFF2-40B4-BE49-F238E27FC236}">
                  <a16:creationId xmlns:a16="http://schemas.microsoft.com/office/drawing/2014/main" id="{40369248-DFEC-8945-987C-349C299CB470}"/>
                </a:ext>
              </a:extLst>
            </p:cNvPr>
            <p:cNvSpPr/>
            <p:nvPr/>
          </p:nvSpPr>
          <p:spPr>
            <a:xfrm rot="5400000">
              <a:off x="10026490" y="5622345"/>
              <a:ext cx="2779161" cy="5645116"/>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10" descr="&quot; &quot;">
              <a:extLst>
                <a:ext uri="{FF2B5EF4-FFF2-40B4-BE49-F238E27FC236}">
                  <a16:creationId xmlns:a16="http://schemas.microsoft.com/office/drawing/2014/main" id="{E8ACE45F-6917-2B4A-827D-0EBAE3ABBC35}"/>
                </a:ext>
              </a:extLst>
            </p:cNvPr>
            <p:cNvSpPr/>
            <p:nvPr/>
          </p:nvSpPr>
          <p:spPr>
            <a:xfrm>
              <a:off x="9153499" y="7514390"/>
              <a:ext cx="5096442" cy="3659625"/>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Interpret</a:t>
              </a:r>
            </a:p>
            <a:p>
              <a:pPr defTabSz="1266794">
                <a:lnSpc>
                  <a:spcPct val="90000"/>
                </a:lnSpc>
                <a:spcBef>
                  <a:spcPct val="0"/>
                </a:spcBef>
                <a:spcAft>
                  <a:spcPct val="35000"/>
                </a:spcAft>
              </a:pPr>
              <a:r>
                <a:rPr lang="en-US" sz="3600">
                  <a:solidFill>
                    <a:srgbClr val="000000"/>
                  </a:solidFill>
                  <a:latin typeface="+mj-lt"/>
                </a:rPr>
                <a:t>Make informed guesses about your statements.</a:t>
              </a:r>
            </a:p>
          </p:txBody>
        </p:sp>
        <p:sp>
          <p:nvSpPr>
            <p:cNvPr id="11" name="Isosceles Triangle 11">
              <a:extLst>
                <a:ext uri="{FF2B5EF4-FFF2-40B4-BE49-F238E27FC236}">
                  <a16:creationId xmlns:a16="http://schemas.microsoft.com/office/drawing/2014/main" id="{787EE9F1-9028-F249-B5DB-7CBD90F6099D}"/>
                </a:ext>
              </a:extLst>
            </p:cNvPr>
            <p:cNvSpPr/>
            <p:nvPr/>
          </p:nvSpPr>
          <p:spPr>
            <a:xfrm>
              <a:off x="13288349" y="5792212"/>
              <a:ext cx="961591" cy="787733"/>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Shape 11" descr="&quot; &quot;">
              <a:extLst>
                <a:ext uri="{FF2B5EF4-FFF2-40B4-BE49-F238E27FC236}">
                  <a16:creationId xmlns:a16="http://schemas.microsoft.com/office/drawing/2014/main" id="{8A558A8C-07EC-9549-8420-A21217BD91AE}"/>
                </a:ext>
              </a:extLst>
            </p:cNvPr>
            <p:cNvSpPr/>
            <p:nvPr/>
          </p:nvSpPr>
          <p:spPr>
            <a:xfrm rot="5400000">
              <a:off x="16265532" y="4357622"/>
              <a:ext cx="2779161" cy="5645116"/>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Freeform: Shape 13" descr="&quot; &quot;">
              <a:extLst>
                <a:ext uri="{FF2B5EF4-FFF2-40B4-BE49-F238E27FC236}">
                  <a16:creationId xmlns:a16="http://schemas.microsoft.com/office/drawing/2014/main" id="{86BE9B1A-1A64-3B4D-B57A-36CCCE168E30}"/>
                </a:ext>
              </a:extLst>
            </p:cNvPr>
            <p:cNvSpPr/>
            <p:nvPr/>
          </p:nvSpPr>
          <p:spPr>
            <a:xfrm>
              <a:off x="15392542" y="6249664"/>
              <a:ext cx="5096442" cy="3659625"/>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Draw Conclusions</a:t>
              </a:r>
            </a:p>
            <a:p>
              <a:pPr defTabSz="1266794">
                <a:lnSpc>
                  <a:spcPct val="90000"/>
                </a:lnSpc>
                <a:spcBef>
                  <a:spcPct val="0"/>
                </a:spcBef>
                <a:spcAft>
                  <a:spcPct val="35000"/>
                </a:spcAft>
              </a:pPr>
              <a:r>
                <a:rPr lang="en-US" sz="3600">
                  <a:solidFill>
                    <a:srgbClr val="000000"/>
                  </a:solidFill>
                  <a:latin typeface="+mj-lt"/>
                </a:rPr>
                <a:t>Make </a:t>
              </a:r>
              <a:r>
                <a:rPr lang="en-US" sz="3600" i="1">
                  <a:solidFill>
                    <a:srgbClr val="000000"/>
                  </a:solidFill>
                  <a:latin typeface="+mj-lt"/>
                </a:rPr>
                <a:t>because </a:t>
              </a:r>
              <a:r>
                <a:rPr lang="en-US" sz="3600">
                  <a:solidFill>
                    <a:srgbClr val="000000"/>
                  </a:solidFill>
                  <a:latin typeface="+mj-lt"/>
                </a:rPr>
                <a:t>statements to suggest </a:t>
              </a:r>
              <a:r>
                <a:rPr lang="en-US" sz="3600" i="1">
                  <a:solidFill>
                    <a:srgbClr val="000000"/>
                  </a:solidFill>
                  <a:latin typeface="+mj-lt"/>
                </a:rPr>
                <a:t>why</a:t>
              </a:r>
              <a:r>
                <a:rPr lang="en-US" sz="3600">
                  <a:solidFill>
                    <a:srgbClr val="000000"/>
                  </a:solidFill>
                  <a:latin typeface="+mj-lt"/>
                </a:rPr>
                <a:t> the data might say that. </a:t>
              </a:r>
              <a:endParaRPr lang="en-US" sz="3600" b="1">
                <a:solidFill>
                  <a:srgbClr val="000000"/>
                </a:solidFill>
                <a:latin typeface="+mj-lt"/>
              </a:endParaRPr>
            </a:p>
          </p:txBody>
        </p:sp>
        <p:sp>
          <p:nvSpPr>
            <p:cNvPr id="16" name="Title 1">
              <a:extLst>
                <a:ext uri="{FF2B5EF4-FFF2-40B4-BE49-F238E27FC236}">
                  <a16:creationId xmlns:a16="http://schemas.microsoft.com/office/drawing/2014/main" id="{C907B69E-8B07-2A40-8889-ACE7BDA00F76}"/>
                </a:ext>
              </a:extLst>
            </p:cNvPr>
            <p:cNvSpPr txBox="1">
              <a:spLocks/>
            </p:cNvSpPr>
            <p:nvPr/>
          </p:nvSpPr>
          <p:spPr>
            <a:xfrm>
              <a:off x="8604824" y="6134498"/>
              <a:ext cx="16571342" cy="1219177"/>
            </a:xfrm>
            <a:prstGeom prst="rect">
              <a:avLst/>
            </a:prstGeom>
          </p:spPr>
          <p:txBody>
            <a:bodyPr vert="horz" lIns="0" tIns="0" rIns="0" bIns="0" rtlCol="0" anchor="t">
              <a:normAutofit/>
            </a:bodyPr>
            <a:lstStyle>
              <a:lvl1pPr algn="l" defTabSz="914289" rtl="0" eaLnBrk="1" latinLnBrk="0" hangingPunct="1">
                <a:spcBef>
                  <a:spcPct val="0"/>
                </a:spcBef>
                <a:buNone/>
                <a:defRPr lang="en-US" sz="5099" b="0" i="0" kern="1200" baseline="0">
                  <a:solidFill>
                    <a:srgbClr val="576F7F"/>
                  </a:solidFill>
                  <a:latin typeface="Times New Roman" panose="02020603050405020304" pitchFamily="18" charset="0"/>
                  <a:ea typeface="+mj-ea"/>
                  <a:cs typeface="Times New Roman" panose="02020603050405020304" pitchFamily="18" charset="0"/>
                </a:defRPr>
              </a:lvl1pPr>
            </a:lstStyle>
            <a:p>
              <a:r>
                <a:rPr lang="en-US" sz="4800">
                  <a:latin typeface="+mn-lt"/>
                </a:rPr>
                <a:t>Step 2:</a:t>
              </a:r>
            </a:p>
          </p:txBody>
        </p:sp>
        <p:sp>
          <p:nvSpPr>
            <p:cNvPr id="17" name="Title 1">
              <a:extLst>
                <a:ext uri="{FF2B5EF4-FFF2-40B4-BE49-F238E27FC236}">
                  <a16:creationId xmlns:a16="http://schemas.microsoft.com/office/drawing/2014/main" id="{8F22AE3E-A738-5F46-B35A-6B6D6DCE97C8}"/>
                </a:ext>
              </a:extLst>
            </p:cNvPr>
            <p:cNvSpPr txBox="1">
              <a:spLocks/>
            </p:cNvSpPr>
            <p:nvPr/>
          </p:nvSpPr>
          <p:spPr>
            <a:xfrm>
              <a:off x="14832553" y="4795193"/>
              <a:ext cx="16571342" cy="1219177"/>
            </a:xfrm>
            <a:prstGeom prst="rect">
              <a:avLst/>
            </a:prstGeom>
          </p:spPr>
          <p:txBody>
            <a:bodyPr vert="horz" lIns="0" tIns="0" rIns="0" bIns="0" rtlCol="0" anchor="t">
              <a:normAutofit/>
            </a:bodyPr>
            <a:lstStyle>
              <a:lvl1pPr algn="l" defTabSz="914289" rtl="0" eaLnBrk="1" latinLnBrk="0" hangingPunct="1">
                <a:spcBef>
                  <a:spcPct val="0"/>
                </a:spcBef>
                <a:buNone/>
                <a:defRPr lang="en-US" sz="5099" b="0" i="0" kern="1200" baseline="0">
                  <a:solidFill>
                    <a:srgbClr val="576F7F"/>
                  </a:solidFill>
                  <a:latin typeface="Times New Roman" panose="02020603050405020304" pitchFamily="18" charset="0"/>
                  <a:ea typeface="+mj-ea"/>
                  <a:cs typeface="Times New Roman" panose="02020603050405020304" pitchFamily="18" charset="0"/>
                </a:defRPr>
              </a:lvl1pPr>
            </a:lstStyle>
            <a:p>
              <a:r>
                <a:rPr lang="en-US" sz="4800">
                  <a:latin typeface="+mn-lt"/>
                </a:rPr>
                <a:t>Step 3:</a:t>
              </a:r>
            </a:p>
          </p:txBody>
        </p:sp>
      </p:grpSp>
      <p:pic>
        <p:nvPicPr>
          <p:cNvPr id="19" name="Graphic 18" descr="&quot; &quot;">
            <a:extLst>
              <a:ext uri="{FF2B5EF4-FFF2-40B4-BE49-F238E27FC236}">
                <a16:creationId xmlns:a16="http://schemas.microsoft.com/office/drawing/2014/main" id="{F4AE1AC8-5720-9844-8608-3E813CFCF0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93192" y="2737443"/>
            <a:ext cx="2757309" cy="2757309"/>
          </a:xfrm>
          <a:prstGeom prst="rect">
            <a:avLst/>
          </a:prstGeom>
        </p:spPr>
      </p:pic>
    </p:spTree>
    <p:extLst>
      <p:ext uri="{BB962C8B-B14F-4D97-AF65-F5344CB8AC3E}">
        <p14:creationId xmlns:p14="http://schemas.microsoft.com/office/powerpoint/2010/main" val="9843248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A801B7C-C548-43A4-95CF-747613275680}"/>
              </a:ext>
            </a:extLst>
          </p:cNvPr>
          <p:cNvSpPr>
            <a:spLocks noGrp="1"/>
          </p:cNvSpPr>
          <p:nvPr>
            <p:ph type="sldNum" sz="quarter" idx="12"/>
          </p:nvPr>
        </p:nvSpPr>
        <p:spPr/>
        <p:txBody>
          <a:bodyPr/>
          <a:lstStyle/>
          <a:p>
            <a:r>
              <a:rPr lang="en-US" sz="2400"/>
              <a:t>43</a:t>
            </a:r>
          </a:p>
        </p:txBody>
      </p:sp>
      <p:sp>
        <p:nvSpPr>
          <p:cNvPr id="2" name="Title 1">
            <a:extLst>
              <a:ext uri="{FF2B5EF4-FFF2-40B4-BE49-F238E27FC236}">
                <a16:creationId xmlns:a16="http://schemas.microsoft.com/office/drawing/2014/main" id="{AE7AA716-A07E-41D9-B040-6F17F3D93269}"/>
              </a:ext>
            </a:extLst>
          </p:cNvPr>
          <p:cNvSpPr>
            <a:spLocks noGrp="1"/>
          </p:cNvSpPr>
          <p:nvPr>
            <p:ph type="ctrTitle"/>
          </p:nvPr>
        </p:nvSpPr>
        <p:spPr/>
        <p:txBody>
          <a:bodyPr>
            <a:normAutofit/>
          </a:bodyPr>
          <a:lstStyle/>
          <a:p>
            <a:r>
              <a:rPr lang="en-US" sz="7300">
                <a:latin typeface="+mj-lt"/>
              </a:rPr>
              <a:t>Reviewing data in small groups</a:t>
            </a:r>
            <a:endParaRPr lang="en-US" sz="4500"/>
          </a:p>
        </p:txBody>
      </p:sp>
      <p:sp>
        <p:nvSpPr>
          <p:cNvPr id="18" name="Content Placeholder 17">
            <a:extLst>
              <a:ext uri="{FF2B5EF4-FFF2-40B4-BE49-F238E27FC236}">
                <a16:creationId xmlns:a16="http://schemas.microsoft.com/office/drawing/2014/main" id="{3E2565C0-794E-42FB-A311-EB181D101CD2}"/>
              </a:ext>
            </a:extLst>
          </p:cNvPr>
          <p:cNvSpPr>
            <a:spLocks noGrp="1"/>
          </p:cNvSpPr>
          <p:nvPr>
            <p:ph type="body" sz="quarter" idx="14"/>
          </p:nvPr>
        </p:nvSpPr>
        <p:spPr>
          <a:xfrm>
            <a:off x="10058400" y="2850673"/>
            <a:ext cx="13088355" cy="8014652"/>
          </a:xfrm>
        </p:spPr>
        <p:txBody>
          <a:bodyPr vert="horz" lIns="0" tIns="68580" rIns="0" bIns="68580" rtlCol="0" anchor="t">
            <a:noAutofit/>
          </a:bodyPr>
          <a:lstStyle/>
          <a:p>
            <a:pPr marL="520700" indent="-452438">
              <a:spcBef>
                <a:spcPts val="1800"/>
              </a:spcBef>
              <a:spcAft>
                <a:spcPts val="1800"/>
              </a:spcAft>
            </a:pPr>
            <a:r>
              <a:rPr lang="en-US" sz="4800">
                <a:latin typeface="+mn-lt"/>
              </a:rPr>
              <a:t>Review and discuss a question from the survey results in Round 1 small groups (20 minutes).</a:t>
            </a:r>
          </a:p>
          <a:p>
            <a:pPr marL="520700" indent="-452438">
              <a:spcBef>
                <a:spcPts val="1800"/>
              </a:spcBef>
              <a:spcAft>
                <a:spcPts val="1800"/>
              </a:spcAft>
            </a:pPr>
            <a:r>
              <a:rPr lang="en-US" sz="4800">
                <a:latin typeface="+mn-lt"/>
              </a:rPr>
              <a:t>Use the three-step process in your workbook to Reflect, Interpret, and Draw Conclusions about the survey item you selected.</a:t>
            </a:r>
          </a:p>
          <a:p>
            <a:pPr marL="520700" indent="-452438">
              <a:spcBef>
                <a:spcPts val="1800"/>
              </a:spcBef>
              <a:spcAft>
                <a:spcPts val="1800"/>
              </a:spcAft>
            </a:pPr>
            <a:r>
              <a:rPr lang="en-US" sz="4800">
                <a:latin typeface="+mn-lt"/>
              </a:rPr>
              <a:t>Record your Round 1 small group discussion in table 5 of your participant workbook.</a:t>
            </a:r>
          </a:p>
          <a:p>
            <a:pPr marL="520700" indent="-452438">
              <a:spcBef>
                <a:spcPts val="1800"/>
              </a:spcBef>
              <a:spcAft>
                <a:spcPts val="1800"/>
              </a:spcAft>
            </a:pPr>
            <a:r>
              <a:rPr lang="en-US" sz="4800">
                <a:latin typeface="+mn-lt"/>
              </a:rPr>
              <a:t>Switch to Round 2 small groups. </a:t>
            </a:r>
          </a:p>
          <a:p>
            <a:pPr marL="520700" indent="-452438">
              <a:spcBef>
                <a:spcPts val="1800"/>
              </a:spcBef>
              <a:spcAft>
                <a:spcPts val="1800"/>
              </a:spcAft>
            </a:pPr>
            <a:r>
              <a:rPr lang="en-US" sz="4800">
                <a:latin typeface="+mn-lt"/>
              </a:rPr>
              <a:t>Follow prompts in your workbook to share Round 1 results with your Round 2 group. </a:t>
            </a:r>
          </a:p>
        </p:txBody>
      </p:sp>
      <p:pic>
        <p:nvPicPr>
          <p:cNvPr id="16" name="Content Placeholder 15" descr="&quot; &quot;">
            <a:extLst>
              <a:ext uri="{FF2B5EF4-FFF2-40B4-BE49-F238E27FC236}">
                <a16:creationId xmlns:a16="http://schemas.microsoft.com/office/drawing/2014/main" id="{B945A631-3F07-45F6-B0AA-C8B9DBE59A6A}"/>
              </a:ext>
            </a:extLst>
          </p:cNvPr>
          <p:cNvPicPr>
            <a:picLocks noGrp="1" noChangeAspect="1"/>
          </p:cNvPicPr>
          <p:nvPr>
            <p:ph sz="half" idx="4294967295"/>
          </p:nvPr>
        </p:nvPicPr>
        <p:blipFill>
          <a:blip r:embed="rId3">
            <a:extLst>
              <a:ext uri="{837473B0-CC2E-450A-ABE3-18F120FF3D39}">
                <a1611:picAttrSrcUrl xmlns:a1611="http://schemas.microsoft.com/office/drawing/2016/11/main" r:id="rId4"/>
              </a:ext>
            </a:extLst>
          </a:blip>
          <a:stretch>
            <a:fillRect/>
          </a:stretch>
        </p:blipFill>
        <p:spPr>
          <a:xfrm>
            <a:off x="1144439" y="4065398"/>
            <a:ext cx="8393113" cy="5330825"/>
          </a:xfrm>
        </p:spPr>
      </p:pic>
      <p:sp>
        <p:nvSpPr>
          <p:cNvPr id="17" name="TextBox 16">
            <a:extLst>
              <a:ext uri="{FF2B5EF4-FFF2-40B4-BE49-F238E27FC236}">
                <a16:creationId xmlns:a16="http://schemas.microsoft.com/office/drawing/2014/main" id="{780D83F7-868E-444C-904E-497A86A97F67}"/>
              </a:ext>
            </a:extLst>
          </p:cNvPr>
          <p:cNvSpPr txBox="1"/>
          <p:nvPr/>
        </p:nvSpPr>
        <p:spPr>
          <a:xfrm>
            <a:off x="1144439" y="9650602"/>
            <a:ext cx="8393277" cy="300082"/>
          </a:xfrm>
          <a:prstGeom prst="rect">
            <a:avLst/>
          </a:prstGeom>
          <a:noFill/>
        </p:spPr>
        <p:txBody>
          <a:bodyPr wrap="square" rtlCol="0">
            <a:spAutoFit/>
          </a:bodyPr>
          <a:lstStyle/>
          <a:p>
            <a:r>
              <a:rPr lang="en-US" sz="1350">
                <a:latin typeface="+mj-lt"/>
                <a:hlinkClick r:id="rId4" tooltip="Copy of the &quot;Downside to Teams&quot; photo."/>
              </a:rPr>
              <a:t>This Photo</a:t>
            </a:r>
            <a:r>
              <a:rPr lang="en-US" sz="1350">
                <a:latin typeface="+mj-lt"/>
              </a:rPr>
              <a:t> by Unknown Author is licensed under </a:t>
            </a:r>
            <a:r>
              <a:rPr lang="en-US" sz="1350">
                <a:latin typeface="+mj-lt"/>
                <a:hlinkClick r:id="rId5" tooltip="Creative Commons photo licensing information."/>
              </a:rPr>
              <a:t>CC BY-SA-NC</a:t>
            </a:r>
            <a:endParaRPr lang="en-US" sz="1350">
              <a:latin typeface="+mj-lt"/>
            </a:endParaRPr>
          </a:p>
        </p:txBody>
      </p:sp>
    </p:spTree>
    <p:extLst>
      <p:ext uri="{BB962C8B-B14F-4D97-AF65-F5344CB8AC3E}">
        <p14:creationId xmlns:p14="http://schemas.microsoft.com/office/powerpoint/2010/main" val="10832477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23D863F-E05D-DC43-9D59-16A1A17B5B14}"/>
              </a:ext>
            </a:extLst>
          </p:cNvPr>
          <p:cNvSpPr>
            <a:spLocks noGrp="1"/>
          </p:cNvSpPr>
          <p:nvPr>
            <p:ph type="sldNum" sz="quarter" idx="12"/>
          </p:nvPr>
        </p:nvSpPr>
        <p:spPr/>
        <p:txBody>
          <a:bodyPr/>
          <a:lstStyle/>
          <a:p>
            <a:r>
              <a:rPr lang="en-US" sz="2400"/>
              <a:t>44</a:t>
            </a:r>
            <a:endParaRPr lang="uk-UA" sz="2400"/>
          </a:p>
        </p:txBody>
      </p:sp>
      <p:sp>
        <p:nvSpPr>
          <p:cNvPr id="2" name="Title 1">
            <a:extLst>
              <a:ext uri="{FF2B5EF4-FFF2-40B4-BE49-F238E27FC236}">
                <a16:creationId xmlns:a16="http://schemas.microsoft.com/office/drawing/2014/main" id="{C8BB5982-243F-3543-8D25-9480DDDDF9F4}"/>
              </a:ext>
            </a:extLst>
          </p:cNvPr>
          <p:cNvSpPr>
            <a:spLocks noGrp="1"/>
          </p:cNvSpPr>
          <p:nvPr>
            <p:ph type="ctrTitle"/>
          </p:nvPr>
        </p:nvSpPr>
        <p:spPr/>
        <p:txBody>
          <a:bodyPr>
            <a:noAutofit/>
          </a:bodyPr>
          <a:lstStyle/>
          <a:p>
            <a:r>
              <a:rPr lang="en-US" sz="6600">
                <a:latin typeface="+mj-lt"/>
              </a:rPr>
              <a:t>Reviewing data in small groups: Round 1</a:t>
            </a:r>
          </a:p>
        </p:txBody>
      </p:sp>
      <p:sp>
        <p:nvSpPr>
          <p:cNvPr id="14" name="Title 8">
            <a:extLst>
              <a:ext uri="{FF2B5EF4-FFF2-40B4-BE49-F238E27FC236}">
                <a16:creationId xmlns:a16="http://schemas.microsoft.com/office/drawing/2014/main" id="{E7B7DADC-7A9F-0946-92A9-3F4965AD092B}"/>
              </a:ext>
            </a:extLst>
          </p:cNvPr>
          <p:cNvSpPr txBox="1">
            <a:spLocks/>
          </p:cNvSpPr>
          <p:nvPr/>
        </p:nvSpPr>
        <p:spPr>
          <a:xfrm>
            <a:off x="0" y="3506510"/>
            <a:ext cx="24383999" cy="1219177"/>
          </a:xfrm>
          <a:prstGeom prst="rect">
            <a:avLst/>
          </a:prstGeom>
        </p:spPr>
        <p:txBody>
          <a:bodyPr vert="horz" lIns="0" tIns="0" rIns="0" bIns="0" rtlCol="0" anchor="t">
            <a:normAutofit/>
          </a:bodyPr>
          <a:lstStyle>
            <a:lvl1pPr algn="l" defTabSz="914289" rtl="0" eaLnBrk="1" latinLnBrk="0" hangingPunct="1">
              <a:spcBef>
                <a:spcPct val="0"/>
              </a:spcBef>
              <a:buNone/>
              <a:defRPr lang="en-US" sz="5099" b="0" i="0" kern="1200" baseline="0">
                <a:solidFill>
                  <a:srgbClr val="576F7F"/>
                </a:solidFill>
                <a:latin typeface="Times New Roman" panose="02020603050405020304" pitchFamily="18" charset="0"/>
                <a:ea typeface="+mj-ea"/>
                <a:cs typeface="Times New Roman" panose="02020603050405020304" pitchFamily="18" charset="0"/>
              </a:defRPr>
            </a:lvl1pPr>
          </a:lstStyle>
          <a:p>
            <a:pPr algn="ctr"/>
            <a:r>
              <a:rPr lang="en-US" sz="4800">
                <a:latin typeface="+mn-lt"/>
              </a:rPr>
              <a:t>Process for reviewing and interpreting the data</a:t>
            </a:r>
          </a:p>
        </p:txBody>
      </p:sp>
      <p:grpSp>
        <p:nvGrpSpPr>
          <p:cNvPr id="5" name="Group 4" descr="&quot; &quot;">
            <a:extLst>
              <a:ext uri="{FF2B5EF4-FFF2-40B4-BE49-F238E27FC236}">
                <a16:creationId xmlns:a16="http://schemas.microsoft.com/office/drawing/2014/main" id="{CC837EB8-9AF8-1E44-BA81-3236BD2934CA}"/>
              </a:ext>
            </a:extLst>
          </p:cNvPr>
          <p:cNvGrpSpPr/>
          <p:nvPr/>
        </p:nvGrpSpPr>
        <p:grpSpPr>
          <a:xfrm>
            <a:off x="2354469" y="5790600"/>
            <a:ext cx="18134515" cy="6648138"/>
            <a:chOff x="2065750" y="2190065"/>
            <a:chExt cx="8121458" cy="3634457"/>
          </a:xfrm>
        </p:grpSpPr>
        <p:sp>
          <p:nvSpPr>
            <p:cNvPr id="6" name="L-Shape 5" descr="&quot; &quot;">
              <a:extLst>
                <a:ext uri="{FF2B5EF4-FFF2-40B4-BE49-F238E27FC236}">
                  <a16:creationId xmlns:a16="http://schemas.microsoft.com/office/drawing/2014/main" id="{E9F5D400-0EC0-CC4C-98FC-FEA7052741D9}"/>
                </a:ext>
              </a:extLst>
            </p:cNvPr>
            <p:cNvSpPr/>
            <p:nvPr/>
          </p:nvSpPr>
          <p:spPr>
            <a:xfrm rot="5400000">
              <a:off x="2549704" y="3088929"/>
              <a:ext cx="1560232"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Shape 5">
              <a:extLst>
                <a:ext uri="{FF2B5EF4-FFF2-40B4-BE49-F238E27FC236}">
                  <a16:creationId xmlns:a16="http://schemas.microsoft.com/office/drawing/2014/main" id="{02EBA3F3-F6BF-E24D-A83F-54F67DB6B7AA}"/>
                </a:ext>
              </a:extLst>
            </p:cNvPr>
            <p:cNvSpPr/>
            <p:nvPr/>
          </p:nvSpPr>
          <p:spPr>
            <a:xfrm>
              <a:off x="2316538" y="3823849"/>
              <a:ext cx="2277352"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Reflect</a:t>
              </a:r>
            </a:p>
            <a:p>
              <a:pPr defTabSz="1266794">
                <a:lnSpc>
                  <a:spcPct val="90000"/>
                </a:lnSpc>
                <a:spcBef>
                  <a:spcPct val="0"/>
                </a:spcBef>
                <a:spcAft>
                  <a:spcPct val="35000"/>
                </a:spcAft>
              </a:pPr>
              <a:r>
                <a:rPr lang="en-US" sz="3600">
                  <a:solidFill>
                    <a:srgbClr val="000000"/>
                  </a:solidFill>
                  <a:latin typeface="+mj-lt"/>
                </a:rPr>
                <a:t>Make statements about the data (don’t interpret or guess why).</a:t>
              </a:r>
            </a:p>
          </p:txBody>
        </p:sp>
        <p:sp>
          <p:nvSpPr>
            <p:cNvPr id="8" name="Isosceles Triangle 7">
              <a:extLst>
                <a:ext uri="{FF2B5EF4-FFF2-40B4-BE49-F238E27FC236}">
                  <a16:creationId xmlns:a16="http://schemas.microsoft.com/office/drawing/2014/main" id="{886CC1EC-33CF-8A46-BFEF-7F849BFB1A8F}"/>
                </a:ext>
              </a:extLst>
            </p:cNvPr>
            <p:cNvSpPr/>
            <p:nvPr/>
          </p:nvSpPr>
          <p:spPr>
            <a:xfrm>
              <a:off x="4168312" y="2882356"/>
              <a:ext cx="430644" cy="430644"/>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L-Shape 8" descr="&quot; &quot;">
              <a:extLst>
                <a:ext uri="{FF2B5EF4-FFF2-40B4-BE49-F238E27FC236}">
                  <a16:creationId xmlns:a16="http://schemas.microsoft.com/office/drawing/2014/main" id="{40369248-DFEC-8945-987C-349C299CB470}"/>
                </a:ext>
              </a:extLst>
            </p:cNvPr>
            <p:cNvSpPr/>
            <p:nvPr/>
          </p:nvSpPr>
          <p:spPr>
            <a:xfrm rot="5400000">
              <a:off x="5364279" y="2377071"/>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10">
              <a:extLst>
                <a:ext uri="{FF2B5EF4-FFF2-40B4-BE49-F238E27FC236}">
                  <a16:creationId xmlns:a16="http://schemas.microsoft.com/office/drawing/2014/main" id="{E8ACE45F-6917-2B4A-827D-0EBAE3ABBC35}"/>
                </a:ext>
              </a:extLst>
            </p:cNvPr>
            <p:cNvSpPr/>
            <p:nvPr/>
          </p:nvSpPr>
          <p:spPr>
            <a:xfrm>
              <a:off x="5110664" y="3132440"/>
              <a:ext cx="2282418"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Interpret</a:t>
              </a:r>
            </a:p>
            <a:p>
              <a:pPr defTabSz="1266794">
                <a:lnSpc>
                  <a:spcPct val="90000"/>
                </a:lnSpc>
                <a:spcBef>
                  <a:spcPct val="0"/>
                </a:spcBef>
                <a:spcAft>
                  <a:spcPct val="35000"/>
                </a:spcAft>
              </a:pPr>
              <a:r>
                <a:rPr lang="en-US" sz="3600">
                  <a:solidFill>
                    <a:srgbClr val="000000"/>
                  </a:solidFill>
                  <a:latin typeface="+mj-lt"/>
                </a:rPr>
                <a:t>Make informed guesses about your statements.</a:t>
              </a:r>
            </a:p>
          </p:txBody>
        </p:sp>
        <p:sp>
          <p:nvSpPr>
            <p:cNvPr id="11" name="Isosceles Triangle 11">
              <a:extLst>
                <a:ext uri="{FF2B5EF4-FFF2-40B4-BE49-F238E27FC236}">
                  <a16:creationId xmlns:a16="http://schemas.microsoft.com/office/drawing/2014/main" id="{787EE9F1-9028-F249-B5DB-7CBD90F6099D}"/>
                </a:ext>
              </a:extLst>
            </p:cNvPr>
            <p:cNvSpPr/>
            <p:nvPr/>
          </p:nvSpPr>
          <p:spPr>
            <a:xfrm>
              <a:off x="6962437" y="2190946"/>
              <a:ext cx="430644" cy="430644"/>
            </a:xfrm>
            <a:prstGeom prst="triangle">
              <a:avLst>
                <a:gd name="adj" fmla="val 1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Shape 11" descr="&quot; &quot;">
              <a:extLst>
                <a:ext uri="{FF2B5EF4-FFF2-40B4-BE49-F238E27FC236}">
                  <a16:creationId xmlns:a16="http://schemas.microsoft.com/office/drawing/2014/main" id="{8A558A8C-07EC-9549-8420-A21217BD91AE}"/>
                </a:ext>
              </a:extLst>
            </p:cNvPr>
            <p:cNvSpPr/>
            <p:nvPr/>
          </p:nvSpPr>
          <p:spPr>
            <a:xfrm rot="5400000">
              <a:off x="8158405" y="1685662"/>
              <a:ext cx="1519334" cy="2528139"/>
            </a:xfrm>
            <a:prstGeom prst="corner">
              <a:avLst>
                <a:gd name="adj1" fmla="val 16120"/>
                <a:gd name="adj2" fmla="val 1611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Freeform: Shape 13">
              <a:extLst>
                <a:ext uri="{FF2B5EF4-FFF2-40B4-BE49-F238E27FC236}">
                  <a16:creationId xmlns:a16="http://schemas.microsoft.com/office/drawing/2014/main" id="{86BE9B1A-1A64-3B4D-B57A-36CCCE168E30}"/>
                </a:ext>
              </a:extLst>
            </p:cNvPr>
            <p:cNvSpPr/>
            <p:nvPr/>
          </p:nvSpPr>
          <p:spPr>
            <a:xfrm>
              <a:off x="7904790" y="2441030"/>
              <a:ext cx="2282418" cy="2000673"/>
            </a:xfrm>
            <a:custGeom>
              <a:avLst/>
              <a:gdLst>
                <a:gd name="connsiteX0" fmla="*/ 0 w 2282418"/>
                <a:gd name="connsiteY0" fmla="*/ 0 h 2000673"/>
                <a:gd name="connsiteX1" fmla="*/ 2282418 w 2282418"/>
                <a:gd name="connsiteY1" fmla="*/ 0 h 2000673"/>
                <a:gd name="connsiteX2" fmla="*/ 2282418 w 2282418"/>
                <a:gd name="connsiteY2" fmla="*/ 2000673 h 2000673"/>
                <a:gd name="connsiteX3" fmla="*/ 0 w 2282418"/>
                <a:gd name="connsiteY3" fmla="*/ 2000673 h 2000673"/>
                <a:gd name="connsiteX4" fmla="*/ 0 w 2282418"/>
                <a:gd name="connsiteY4" fmla="*/ 0 h 2000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418" h="2000673">
                  <a:moveTo>
                    <a:pt x="0" y="0"/>
                  </a:moveTo>
                  <a:lnTo>
                    <a:pt x="2282418" y="0"/>
                  </a:lnTo>
                  <a:lnTo>
                    <a:pt x="2282418" y="2000673"/>
                  </a:lnTo>
                  <a:lnTo>
                    <a:pt x="0" y="20006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8585" tIns="108585" rIns="108585" bIns="108585" numCol="1" spcCol="1270" anchor="t" anchorCtr="0">
              <a:noAutofit/>
            </a:bodyPr>
            <a:lstStyle/>
            <a:p>
              <a:pPr defTabSz="1266794">
                <a:lnSpc>
                  <a:spcPct val="90000"/>
                </a:lnSpc>
                <a:spcBef>
                  <a:spcPct val="0"/>
                </a:spcBef>
                <a:spcAft>
                  <a:spcPct val="35000"/>
                </a:spcAft>
              </a:pPr>
              <a:r>
                <a:rPr lang="en-US" sz="3600" b="1">
                  <a:solidFill>
                    <a:srgbClr val="000000"/>
                  </a:solidFill>
                  <a:latin typeface="+mj-lt"/>
                </a:rPr>
                <a:t>Draw Conclusions</a:t>
              </a:r>
            </a:p>
            <a:p>
              <a:pPr defTabSz="1266794">
                <a:lnSpc>
                  <a:spcPct val="90000"/>
                </a:lnSpc>
                <a:spcBef>
                  <a:spcPct val="0"/>
                </a:spcBef>
                <a:spcAft>
                  <a:spcPct val="35000"/>
                </a:spcAft>
              </a:pPr>
              <a:r>
                <a:rPr lang="en-US" sz="3600">
                  <a:solidFill>
                    <a:srgbClr val="000000"/>
                  </a:solidFill>
                  <a:latin typeface="+mj-lt"/>
                </a:rPr>
                <a:t>Make </a:t>
              </a:r>
              <a:r>
                <a:rPr lang="en-US" sz="3600" i="1">
                  <a:solidFill>
                    <a:srgbClr val="000000"/>
                  </a:solidFill>
                  <a:latin typeface="+mj-lt"/>
                </a:rPr>
                <a:t>because </a:t>
              </a:r>
              <a:r>
                <a:rPr lang="en-US" sz="3600">
                  <a:solidFill>
                    <a:srgbClr val="000000"/>
                  </a:solidFill>
                  <a:latin typeface="+mj-lt"/>
                </a:rPr>
                <a:t>statements to suggest </a:t>
              </a:r>
              <a:r>
                <a:rPr lang="en-US" sz="3600" i="1">
                  <a:solidFill>
                    <a:srgbClr val="000000"/>
                  </a:solidFill>
                  <a:latin typeface="+mj-lt"/>
                </a:rPr>
                <a:t>why</a:t>
              </a:r>
              <a:r>
                <a:rPr lang="en-US" sz="3600">
                  <a:solidFill>
                    <a:srgbClr val="000000"/>
                  </a:solidFill>
                  <a:latin typeface="+mj-lt"/>
                </a:rPr>
                <a:t> the data might say that. </a:t>
              </a:r>
              <a:endParaRPr lang="en-US" sz="3600" b="1">
                <a:solidFill>
                  <a:srgbClr val="000000"/>
                </a:solidFill>
                <a:latin typeface="+mj-lt"/>
              </a:endParaRPr>
            </a:p>
          </p:txBody>
        </p:sp>
      </p:grpSp>
      <p:pic>
        <p:nvPicPr>
          <p:cNvPr id="15" name="Graphic 14" descr="&quot; &quot;">
            <a:extLst>
              <a:ext uri="{FF2B5EF4-FFF2-40B4-BE49-F238E27FC236}">
                <a16:creationId xmlns:a16="http://schemas.microsoft.com/office/drawing/2014/main" id="{58CE9351-8DF8-9F4A-A840-FDA0A44874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93192" y="2737443"/>
            <a:ext cx="2757309" cy="2757309"/>
          </a:xfrm>
          <a:prstGeom prst="rect">
            <a:avLst/>
          </a:prstGeom>
        </p:spPr>
      </p:pic>
    </p:spTree>
    <p:extLst>
      <p:ext uri="{BB962C8B-B14F-4D97-AF65-F5344CB8AC3E}">
        <p14:creationId xmlns:p14="http://schemas.microsoft.com/office/powerpoint/2010/main" val="1436177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83B4A8B-3383-3348-942D-E814C669761B}"/>
              </a:ext>
            </a:extLst>
          </p:cNvPr>
          <p:cNvSpPr>
            <a:spLocks noGrp="1"/>
          </p:cNvSpPr>
          <p:nvPr>
            <p:ph type="sldNum" sz="quarter" idx="12"/>
          </p:nvPr>
        </p:nvSpPr>
        <p:spPr>
          <a:xfrm>
            <a:off x="23025922" y="12695071"/>
            <a:ext cx="669529" cy="730250"/>
          </a:xfrm>
        </p:spPr>
        <p:txBody>
          <a:bodyPr/>
          <a:lstStyle/>
          <a:p>
            <a:r>
              <a:rPr lang="en-US" sz="2400" dirty="0">
                <a:solidFill>
                  <a:srgbClr val="576F7F"/>
                </a:solidFill>
              </a:rPr>
              <a:t>45</a:t>
            </a:r>
            <a:endParaRPr lang="uk-UA" sz="2400" dirty="0">
              <a:solidFill>
                <a:srgbClr val="576F7F"/>
              </a:solidFill>
            </a:endParaRPr>
          </a:p>
        </p:txBody>
      </p:sp>
      <p:sp>
        <p:nvSpPr>
          <p:cNvPr id="2" name="Title 1">
            <a:extLst>
              <a:ext uri="{FF2B5EF4-FFF2-40B4-BE49-F238E27FC236}">
                <a16:creationId xmlns:a16="http://schemas.microsoft.com/office/drawing/2014/main" id="{79210050-F070-D541-851B-CE7E6738463B}"/>
              </a:ext>
            </a:extLst>
          </p:cNvPr>
          <p:cNvSpPr>
            <a:spLocks noGrp="1"/>
          </p:cNvSpPr>
          <p:nvPr>
            <p:ph type="title"/>
          </p:nvPr>
        </p:nvSpPr>
        <p:spPr/>
        <p:txBody>
          <a:bodyPr>
            <a:normAutofit/>
          </a:bodyPr>
          <a:lstStyle/>
          <a:p>
            <a:r>
              <a:rPr lang="en-US" sz="6600">
                <a:latin typeface="+mj-lt"/>
              </a:rPr>
              <a:t>Five minutes left in Round 1</a:t>
            </a:r>
          </a:p>
        </p:txBody>
      </p:sp>
      <p:sp>
        <p:nvSpPr>
          <p:cNvPr id="4" name="Text Placeholder 3">
            <a:extLst>
              <a:ext uri="{FF2B5EF4-FFF2-40B4-BE49-F238E27FC236}">
                <a16:creationId xmlns:a16="http://schemas.microsoft.com/office/drawing/2014/main" id="{54C02E13-C550-6141-AE0F-032AB18252B4}"/>
              </a:ext>
            </a:extLst>
          </p:cNvPr>
          <p:cNvSpPr>
            <a:spLocks noGrp="1"/>
          </p:cNvSpPr>
          <p:nvPr>
            <p:ph idx="1"/>
          </p:nvPr>
        </p:nvSpPr>
        <p:spPr/>
        <p:txBody>
          <a:bodyPr>
            <a:normAutofit/>
          </a:bodyPr>
          <a:lstStyle/>
          <a:p>
            <a:pPr marL="68570" indent="0">
              <a:buNone/>
            </a:pPr>
            <a:r>
              <a:rPr lang="en-US" sz="4800">
                <a:latin typeface="+mn-lt"/>
              </a:rPr>
              <a:t>To prepare for Round 2 groups:</a:t>
            </a:r>
          </a:p>
          <a:p>
            <a:endParaRPr lang="en-US" sz="4800">
              <a:latin typeface="+mn-lt"/>
            </a:endParaRPr>
          </a:p>
          <a:p>
            <a:pPr marL="517525" indent="-492125">
              <a:buClr>
                <a:schemeClr val="tx2"/>
              </a:buClr>
            </a:pPr>
            <a:r>
              <a:rPr lang="en-US" sz="4800">
                <a:latin typeface="+mn-lt"/>
              </a:rPr>
              <a:t>Each participant should take notes on the Round 1 discussion to share with their Round 2 groups.</a:t>
            </a:r>
          </a:p>
          <a:p>
            <a:pPr marL="517525" indent="-492125">
              <a:buClr>
                <a:schemeClr val="tx2"/>
              </a:buClr>
            </a:pPr>
            <a:endParaRPr lang="en-US" sz="4800">
              <a:latin typeface="+mn-lt"/>
            </a:endParaRPr>
          </a:p>
          <a:p>
            <a:pPr marL="517525" indent="-492125">
              <a:buClr>
                <a:schemeClr val="tx2"/>
              </a:buClr>
            </a:pPr>
            <a:r>
              <a:rPr lang="en-US" sz="4800">
                <a:latin typeface="+mn-lt"/>
              </a:rPr>
              <a:t>Wrap up your discussion of the Review, Interpret, and Draw Conclusions steps.</a:t>
            </a:r>
          </a:p>
        </p:txBody>
      </p:sp>
      <p:pic>
        <p:nvPicPr>
          <p:cNvPr id="6" name="Graphic 5" descr="&quot; &quot;">
            <a:extLst>
              <a:ext uri="{FF2B5EF4-FFF2-40B4-BE49-F238E27FC236}">
                <a16:creationId xmlns:a16="http://schemas.microsoft.com/office/drawing/2014/main" id="{07FAF0F4-A496-B84E-95EA-239285AABA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234029" y="524641"/>
            <a:ext cx="4565169" cy="4565169"/>
          </a:xfrm>
          <a:prstGeom prst="rect">
            <a:avLst/>
          </a:prstGeom>
        </p:spPr>
      </p:pic>
    </p:spTree>
    <p:extLst>
      <p:ext uri="{BB962C8B-B14F-4D97-AF65-F5344CB8AC3E}">
        <p14:creationId xmlns:p14="http://schemas.microsoft.com/office/powerpoint/2010/main" val="29332999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9937DEE-EA92-344C-9E5D-49D61BFF4165}"/>
              </a:ext>
            </a:extLst>
          </p:cNvPr>
          <p:cNvSpPr>
            <a:spLocks noGrp="1"/>
          </p:cNvSpPr>
          <p:nvPr>
            <p:ph type="sldNum" sz="quarter" idx="12"/>
          </p:nvPr>
        </p:nvSpPr>
        <p:spPr>
          <a:xfrm>
            <a:off x="23167235" y="12712701"/>
            <a:ext cx="616366" cy="730250"/>
          </a:xfrm>
        </p:spPr>
        <p:txBody>
          <a:bodyPr/>
          <a:lstStyle/>
          <a:p>
            <a:r>
              <a:rPr lang="en-US" sz="2400" dirty="0">
                <a:solidFill>
                  <a:srgbClr val="576F7F"/>
                </a:solidFill>
              </a:rPr>
              <a:t>46</a:t>
            </a:r>
            <a:endParaRPr lang="uk-UA" sz="2400" dirty="0">
              <a:solidFill>
                <a:srgbClr val="576F7F"/>
              </a:solidFill>
            </a:endParaRPr>
          </a:p>
        </p:txBody>
      </p:sp>
      <p:sp>
        <p:nvSpPr>
          <p:cNvPr id="2" name="Title 1">
            <a:extLst>
              <a:ext uri="{FF2B5EF4-FFF2-40B4-BE49-F238E27FC236}">
                <a16:creationId xmlns:a16="http://schemas.microsoft.com/office/drawing/2014/main" id="{DE82F08C-A133-774A-B297-5AFAE988F86B}"/>
              </a:ext>
            </a:extLst>
          </p:cNvPr>
          <p:cNvSpPr>
            <a:spLocks noGrp="1"/>
          </p:cNvSpPr>
          <p:nvPr>
            <p:ph type="title"/>
          </p:nvPr>
        </p:nvSpPr>
        <p:spPr/>
        <p:txBody>
          <a:bodyPr>
            <a:normAutofit/>
          </a:bodyPr>
          <a:lstStyle/>
          <a:p>
            <a:r>
              <a:rPr lang="en-US" sz="6600">
                <a:latin typeface="+mj-lt"/>
              </a:rPr>
              <a:t>Switch groups for Round 2</a:t>
            </a:r>
          </a:p>
        </p:txBody>
      </p:sp>
      <p:sp>
        <p:nvSpPr>
          <p:cNvPr id="9" name="Text Placeholder 3">
            <a:extLst>
              <a:ext uri="{FF2B5EF4-FFF2-40B4-BE49-F238E27FC236}">
                <a16:creationId xmlns:a16="http://schemas.microsoft.com/office/drawing/2014/main" id="{B7801153-C0A6-5942-9EF1-8C0D35E65A9B}"/>
              </a:ext>
            </a:extLst>
          </p:cNvPr>
          <p:cNvSpPr>
            <a:spLocks noGrp="1"/>
          </p:cNvSpPr>
          <p:nvPr>
            <p:ph idx="1"/>
          </p:nvPr>
        </p:nvSpPr>
        <p:spPr>
          <a:xfrm>
            <a:off x="7540828" y="2717799"/>
            <a:ext cx="14630400" cy="8854079"/>
          </a:xfrm>
        </p:spPr>
        <p:txBody>
          <a:bodyPr anchor="t">
            <a:normAutofit/>
          </a:bodyPr>
          <a:lstStyle/>
          <a:p>
            <a:pPr marL="754370" indent="-685800">
              <a:buClr>
                <a:schemeClr val="tx2"/>
              </a:buClr>
            </a:pPr>
            <a:r>
              <a:rPr lang="en-US" sz="4800">
                <a:latin typeface="+mn-lt"/>
              </a:rPr>
              <a:t>Form new groups so you have one person from each numbered Round 1 group in your Round 2 group.</a:t>
            </a:r>
          </a:p>
          <a:p>
            <a:pPr marL="754370" indent="-685800">
              <a:buClr>
                <a:schemeClr val="tx2"/>
              </a:buClr>
            </a:pPr>
            <a:endParaRPr lang="en-US" sz="4800">
              <a:latin typeface="+mn-lt"/>
            </a:endParaRPr>
          </a:p>
          <a:p>
            <a:pPr marL="754370" indent="-685800">
              <a:buClr>
                <a:schemeClr val="tx2"/>
              </a:buClr>
            </a:pPr>
            <a:r>
              <a:rPr lang="en-US" sz="4800">
                <a:latin typeface="+mn-lt"/>
              </a:rPr>
              <a:t>Each Round 2 group has a complete set of numbered cards with no two cards the same. </a:t>
            </a:r>
          </a:p>
        </p:txBody>
      </p:sp>
      <p:grpSp>
        <p:nvGrpSpPr>
          <p:cNvPr id="8" name="Group 7" descr="&quot; &quot;">
            <a:extLst>
              <a:ext uri="{FF2B5EF4-FFF2-40B4-BE49-F238E27FC236}">
                <a16:creationId xmlns:a16="http://schemas.microsoft.com/office/drawing/2014/main" id="{9C81807E-5F46-FE48-954B-C9A5D5F2544B}"/>
              </a:ext>
            </a:extLst>
          </p:cNvPr>
          <p:cNvGrpSpPr/>
          <p:nvPr/>
        </p:nvGrpSpPr>
        <p:grpSpPr>
          <a:xfrm>
            <a:off x="18312714" y="5456918"/>
            <a:ext cx="3858514" cy="6578563"/>
            <a:chOff x="8271453" y="2652489"/>
            <a:chExt cx="4351772" cy="7233879"/>
          </a:xfrm>
        </p:grpSpPr>
        <p:sp>
          <p:nvSpPr>
            <p:cNvPr id="6" name="U-Turn Arrow 5">
              <a:extLst>
                <a:ext uri="{FF2B5EF4-FFF2-40B4-BE49-F238E27FC236}">
                  <a16:creationId xmlns:a16="http://schemas.microsoft.com/office/drawing/2014/main" id="{63AFBF24-D432-2F46-9C40-2623CCBF8F40}"/>
                </a:ext>
              </a:extLst>
            </p:cNvPr>
            <p:cNvSpPr/>
            <p:nvPr/>
          </p:nvSpPr>
          <p:spPr>
            <a:xfrm rot="18558829">
              <a:off x="8011798" y="3144540"/>
              <a:ext cx="4866395" cy="3882293"/>
            </a:xfrm>
            <a:prstGeom prst="uturnArrow">
              <a:avLst/>
            </a:prstGeom>
            <a:solidFill>
              <a:schemeClr val="accent2">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U-Turn Arrow 6">
              <a:extLst>
                <a:ext uri="{FF2B5EF4-FFF2-40B4-BE49-F238E27FC236}">
                  <a16:creationId xmlns:a16="http://schemas.microsoft.com/office/drawing/2014/main" id="{D7593322-7D9E-3747-9E9E-BD333626845A}"/>
                </a:ext>
              </a:extLst>
            </p:cNvPr>
            <p:cNvSpPr/>
            <p:nvPr/>
          </p:nvSpPr>
          <p:spPr>
            <a:xfrm rot="7782602" flipH="1">
              <a:off x="7764077" y="5027221"/>
              <a:ext cx="5366523" cy="4351772"/>
            </a:xfrm>
            <a:prstGeom prst="uturnArrow">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7448369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23D863F-E05D-DC43-9D59-16A1A17B5B14}"/>
              </a:ext>
            </a:extLst>
          </p:cNvPr>
          <p:cNvSpPr>
            <a:spLocks noGrp="1"/>
          </p:cNvSpPr>
          <p:nvPr>
            <p:ph type="sldNum" sz="quarter" idx="12"/>
          </p:nvPr>
        </p:nvSpPr>
        <p:spPr>
          <a:xfrm>
            <a:off x="23237754" y="12712701"/>
            <a:ext cx="616366" cy="694809"/>
          </a:xfrm>
        </p:spPr>
        <p:txBody>
          <a:bodyPr/>
          <a:lstStyle/>
          <a:p>
            <a:r>
              <a:rPr lang="en-US" sz="2400" dirty="0">
                <a:solidFill>
                  <a:srgbClr val="576F7F"/>
                </a:solidFill>
              </a:rPr>
              <a:t>47</a:t>
            </a:r>
            <a:endParaRPr lang="uk-UA" sz="2400" dirty="0">
              <a:solidFill>
                <a:srgbClr val="576F7F"/>
              </a:solidFill>
            </a:endParaRPr>
          </a:p>
        </p:txBody>
      </p:sp>
      <p:sp>
        <p:nvSpPr>
          <p:cNvPr id="2" name="Title 1">
            <a:extLst>
              <a:ext uri="{FF2B5EF4-FFF2-40B4-BE49-F238E27FC236}">
                <a16:creationId xmlns:a16="http://schemas.microsoft.com/office/drawing/2014/main" id="{C8BB5982-243F-3543-8D25-9480DDDDF9F4}"/>
              </a:ext>
            </a:extLst>
          </p:cNvPr>
          <p:cNvSpPr>
            <a:spLocks noGrp="1"/>
          </p:cNvSpPr>
          <p:nvPr>
            <p:ph type="title"/>
          </p:nvPr>
        </p:nvSpPr>
        <p:spPr/>
        <p:txBody>
          <a:bodyPr>
            <a:normAutofit/>
          </a:bodyPr>
          <a:lstStyle/>
          <a:p>
            <a:r>
              <a:rPr lang="en-US" sz="6600">
                <a:latin typeface="+mj-lt"/>
              </a:rPr>
              <a:t>Reviewing data in small groups: Round 2</a:t>
            </a:r>
          </a:p>
        </p:txBody>
      </p:sp>
      <p:sp>
        <p:nvSpPr>
          <p:cNvPr id="4" name="Text Placeholder 3">
            <a:extLst>
              <a:ext uri="{FF2B5EF4-FFF2-40B4-BE49-F238E27FC236}">
                <a16:creationId xmlns:a16="http://schemas.microsoft.com/office/drawing/2014/main" id="{A5A7F5BB-DD18-6E41-993E-19270D6E7BAF}"/>
              </a:ext>
            </a:extLst>
          </p:cNvPr>
          <p:cNvSpPr>
            <a:spLocks noGrp="1"/>
          </p:cNvSpPr>
          <p:nvPr>
            <p:ph idx="1"/>
          </p:nvPr>
        </p:nvSpPr>
        <p:spPr>
          <a:xfrm>
            <a:off x="7738536" y="2767130"/>
            <a:ext cx="14630400" cy="9202366"/>
          </a:xfrm>
        </p:spPr>
        <p:txBody>
          <a:bodyPr anchor="t">
            <a:normAutofit/>
          </a:bodyPr>
          <a:lstStyle/>
          <a:p>
            <a:pPr marL="525463" indent="-525463">
              <a:buClr>
                <a:schemeClr val="tx2"/>
              </a:buClr>
            </a:pPr>
            <a:r>
              <a:rPr lang="en-US" sz="4800">
                <a:latin typeface="+mn-lt"/>
              </a:rPr>
              <a:t>Each person shares what their</a:t>
            </a:r>
            <a:r>
              <a:rPr lang="en-US" sz="4800">
                <a:solidFill>
                  <a:srgbClr val="FF0000"/>
                </a:solidFill>
                <a:latin typeface="+mn-lt"/>
              </a:rPr>
              <a:t> </a:t>
            </a:r>
            <a:r>
              <a:rPr lang="en-US" sz="4800">
                <a:latin typeface="+mn-lt"/>
              </a:rPr>
              <a:t>group discussed during Round 1 (7 minutes). </a:t>
            </a:r>
          </a:p>
          <a:p>
            <a:pPr marL="525463" indent="-525463">
              <a:buClr>
                <a:schemeClr val="tx2"/>
              </a:buClr>
            </a:pPr>
            <a:endParaRPr lang="en-US" sz="4800">
              <a:latin typeface="+mn-lt"/>
            </a:endParaRPr>
          </a:p>
          <a:p>
            <a:pPr marL="525463" indent="-525463">
              <a:buClr>
                <a:schemeClr val="tx2"/>
              </a:buClr>
            </a:pPr>
            <a:r>
              <a:rPr lang="en-US" sz="4800">
                <a:latin typeface="+mn-lt"/>
              </a:rPr>
              <a:t>After each person has shared, discuss and take notes in response to the prompts in table 6 (8 minutes).</a:t>
            </a:r>
          </a:p>
        </p:txBody>
      </p:sp>
      <p:grpSp>
        <p:nvGrpSpPr>
          <p:cNvPr id="6" name="Group 5" descr="&quot; &quot;">
            <a:extLst>
              <a:ext uri="{FF2B5EF4-FFF2-40B4-BE49-F238E27FC236}">
                <a16:creationId xmlns:a16="http://schemas.microsoft.com/office/drawing/2014/main" id="{190B15B0-A4C3-8548-84CF-1FC7AEBE47F4}"/>
              </a:ext>
            </a:extLst>
          </p:cNvPr>
          <p:cNvGrpSpPr/>
          <p:nvPr/>
        </p:nvGrpSpPr>
        <p:grpSpPr>
          <a:xfrm>
            <a:off x="15871533" y="5924550"/>
            <a:ext cx="7145867" cy="7518401"/>
            <a:chOff x="8229601" y="2150535"/>
            <a:chExt cx="9550399" cy="9838267"/>
          </a:xfrm>
          <a:solidFill>
            <a:schemeClr val="accent1">
              <a:alpha val="63000"/>
            </a:schemeClr>
          </a:solidFill>
        </p:grpSpPr>
        <p:pic>
          <p:nvPicPr>
            <p:cNvPr id="7" name="Graphic 6" descr="Speech">
              <a:extLst>
                <a:ext uri="{FF2B5EF4-FFF2-40B4-BE49-F238E27FC236}">
                  <a16:creationId xmlns:a16="http://schemas.microsoft.com/office/drawing/2014/main" id="{D26FC5C4-8916-A948-8AC4-1676EC587F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7600" y="3928534"/>
              <a:ext cx="7772400" cy="7772400"/>
            </a:xfrm>
            <a:prstGeom prst="rect">
              <a:avLst/>
            </a:prstGeom>
          </p:spPr>
        </p:pic>
        <p:pic>
          <p:nvPicPr>
            <p:cNvPr id="8" name="Graphic 7" descr="Speech">
              <a:extLst>
                <a:ext uri="{FF2B5EF4-FFF2-40B4-BE49-F238E27FC236}">
                  <a16:creationId xmlns:a16="http://schemas.microsoft.com/office/drawing/2014/main" id="{B7A2684B-9744-EF4F-97D0-5F6B13D445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29601" y="2150535"/>
              <a:ext cx="5740400" cy="5740400"/>
            </a:xfrm>
            <a:prstGeom prst="rect">
              <a:avLst/>
            </a:prstGeom>
          </p:spPr>
        </p:pic>
        <p:pic>
          <p:nvPicPr>
            <p:cNvPr id="9" name="Graphic 8" descr="Speech">
              <a:extLst>
                <a:ext uri="{FF2B5EF4-FFF2-40B4-BE49-F238E27FC236}">
                  <a16:creationId xmlns:a16="http://schemas.microsoft.com/office/drawing/2014/main" id="{9800CA23-A54E-AD48-AE3A-7448E994C7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9685866" y="7179735"/>
              <a:ext cx="4809067" cy="4809067"/>
            </a:xfrm>
            <a:prstGeom prst="rect">
              <a:avLst/>
            </a:prstGeom>
          </p:spPr>
        </p:pic>
      </p:grpSp>
    </p:spTree>
    <p:extLst>
      <p:ext uri="{BB962C8B-B14F-4D97-AF65-F5344CB8AC3E}">
        <p14:creationId xmlns:p14="http://schemas.microsoft.com/office/powerpoint/2010/main" val="1908013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23D863F-E05D-DC43-9D59-16A1A17B5B14}"/>
              </a:ext>
            </a:extLst>
          </p:cNvPr>
          <p:cNvSpPr>
            <a:spLocks noGrp="1"/>
          </p:cNvSpPr>
          <p:nvPr>
            <p:ph type="sldNum" sz="quarter" idx="12"/>
          </p:nvPr>
        </p:nvSpPr>
        <p:spPr>
          <a:xfrm>
            <a:off x="23202494" y="12712701"/>
            <a:ext cx="616366" cy="747970"/>
          </a:xfrm>
        </p:spPr>
        <p:txBody>
          <a:bodyPr/>
          <a:lstStyle/>
          <a:p>
            <a:r>
              <a:rPr lang="en-US" sz="2400" dirty="0">
                <a:solidFill>
                  <a:srgbClr val="576F7F"/>
                </a:solidFill>
              </a:rPr>
              <a:t>48</a:t>
            </a:r>
            <a:endParaRPr lang="uk-UA" sz="2400" dirty="0">
              <a:solidFill>
                <a:srgbClr val="576F7F"/>
              </a:solidFill>
            </a:endParaRPr>
          </a:p>
        </p:txBody>
      </p:sp>
      <p:sp>
        <p:nvSpPr>
          <p:cNvPr id="2" name="Title 1">
            <a:extLst>
              <a:ext uri="{FF2B5EF4-FFF2-40B4-BE49-F238E27FC236}">
                <a16:creationId xmlns:a16="http://schemas.microsoft.com/office/drawing/2014/main" id="{C8BB5982-243F-3543-8D25-9480DDDDF9F4}"/>
              </a:ext>
            </a:extLst>
          </p:cNvPr>
          <p:cNvSpPr>
            <a:spLocks noGrp="1"/>
          </p:cNvSpPr>
          <p:nvPr>
            <p:ph type="title"/>
          </p:nvPr>
        </p:nvSpPr>
        <p:spPr/>
        <p:txBody>
          <a:bodyPr>
            <a:normAutofit/>
          </a:bodyPr>
          <a:lstStyle/>
          <a:p>
            <a:r>
              <a:rPr lang="en-US" sz="6600">
                <a:latin typeface="+mj-lt"/>
              </a:rPr>
              <a:t>Reviewing data in small groups: Round 2</a:t>
            </a:r>
          </a:p>
        </p:txBody>
      </p:sp>
      <p:sp>
        <p:nvSpPr>
          <p:cNvPr id="5" name="Text Placeholder 4">
            <a:extLst>
              <a:ext uri="{FF2B5EF4-FFF2-40B4-BE49-F238E27FC236}">
                <a16:creationId xmlns:a16="http://schemas.microsoft.com/office/drawing/2014/main" id="{0F5F77EB-EA0D-3D44-91C3-85C8C7B7DF78}"/>
              </a:ext>
            </a:extLst>
          </p:cNvPr>
          <p:cNvSpPr>
            <a:spLocks noGrp="1"/>
          </p:cNvSpPr>
          <p:nvPr>
            <p:ph idx="1"/>
          </p:nvPr>
        </p:nvSpPr>
        <p:spPr>
          <a:xfrm>
            <a:off x="7738536" y="1728216"/>
            <a:ext cx="14630400" cy="7143935"/>
          </a:xfrm>
        </p:spPr>
        <p:txBody>
          <a:bodyPr>
            <a:normAutofit/>
          </a:bodyPr>
          <a:lstStyle/>
          <a:p>
            <a:pPr marL="0" indent="0">
              <a:buNone/>
            </a:pPr>
            <a:r>
              <a:rPr lang="en-US" sz="4800" i="1">
                <a:latin typeface="+mn-lt"/>
              </a:rPr>
              <a:t>Discussion prompts</a:t>
            </a:r>
          </a:p>
          <a:p>
            <a:pPr marL="585788" indent="-585788">
              <a:buClr>
                <a:schemeClr val="tx2"/>
              </a:buClr>
            </a:pPr>
            <a:r>
              <a:rPr lang="en-US" sz="4800">
                <a:latin typeface="+mn-lt"/>
              </a:rPr>
              <a:t>What was similar about the conclusions drawn by each of our Round 1 groups? </a:t>
            </a:r>
          </a:p>
          <a:p>
            <a:pPr marL="585788" indent="-585788">
              <a:buClr>
                <a:schemeClr val="tx2"/>
              </a:buClr>
            </a:pPr>
            <a:r>
              <a:rPr lang="en-US" sz="4800">
                <a:latin typeface="+mn-lt"/>
              </a:rPr>
              <a:t>What was different about the conclusions drawn by each of our Round 1 groups?</a:t>
            </a:r>
          </a:p>
          <a:p>
            <a:pPr marL="585788" indent="-585788">
              <a:buClr>
                <a:schemeClr val="tx2"/>
              </a:buClr>
            </a:pPr>
            <a:r>
              <a:rPr lang="en-US" sz="4800">
                <a:latin typeface="+mn-lt"/>
              </a:rPr>
              <a:t>Were we confident in our conclusions, or are there additional questions we could ask to learn more? </a:t>
            </a:r>
          </a:p>
        </p:txBody>
      </p:sp>
      <p:grpSp>
        <p:nvGrpSpPr>
          <p:cNvPr id="11" name="Group 10" descr="&quot; &quot;">
            <a:extLst>
              <a:ext uri="{FF2B5EF4-FFF2-40B4-BE49-F238E27FC236}">
                <a16:creationId xmlns:a16="http://schemas.microsoft.com/office/drawing/2014/main" id="{E5391700-3423-9740-A2AE-6060DC4F62B5}"/>
              </a:ext>
            </a:extLst>
          </p:cNvPr>
          <p:cNvGrpSpPr/>
          <p:nvPr/>
        </p:nvGrpSpPr>
        <p:grpSpPr>
          <a:xfrm>
            <a:off x="17793731" y="8077724"/>
            <a:ext cx="5302030" cy="5429405"/>
            <a:chOff x="8229601" y="2150535"/>
            <a:chExt cx="9550399" cy="9838267"/>
          </a:xfrm>
          <a:solidFill>
            <a:schemeClr val="accent1">
              <a:alpha val="63000"/>
            </a:schemeClr>
          </a:solidFill>
        </p:grpSpPr>
        <p:pic>
          <p:nvPicPr>
            <p:cNvPr id="12" name="Graphic 11" descr="Speech">
              <a:extLst>
                <a:ext uri="{FF2B5EF4-FFF2-40B4-BE49-F238E27FC236}">
                  <a16:creationId xmlns:a16="http://schemas.microsoft.com/office/drawing/2014/main" id="{271FD8A6-37BA-4E42-9771-45AD36B76B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7600" y="3928534"/>
              <a:ext cx="7772400" cy="7772400"/>
            </a:xfrm>
            <a:prstGeom prst="rect">
              <a:avLst/>
            </a:prstGeom>
          </p:spPr>
        </p:pic>
        <p:pic>
          <p:nvPicPr>
            <p:cNvPr id="13" name="Graphic 12" descr="Speech">
              <a:extLst>
                <a:ext uri="{FF2B5EF4-FFF2-40B4-BE49-F238E27FC236}">
                  <a16:creationId xmlns:a16="http://schemas.microsoft.com/office/drawing/2014/main" id="{FD8F27E0-19C9-4546-87E1-C244E08DE7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29601" y="2150535"/>
              <a:ext cx="5740400" cy="5740400"/>
            </a:xfrm>
            <a:prstGeom prst="rect">
              <a:avLst/>
            </a:prstGeom>
          </p:spPr>
        </p:pic>
        <p:pic>
          <p:nvPicPr>
            <p:cNvPr id="14" name="Graphic 13" descr="Speech">
              <a:extLst>
                <a:ext uri="{FF2B5EF4-FFF2-40B4-BE49-F238E27FC236}">
                  <a16:creationId xmlns:a16="http://schemas.microsoft.com/office/drawing/2014/main" id="{17197D91-E1C1-424E-BE31-94E79373B50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9685866" y="7179735"/>
              <a:ext cx="4809067" cy="4809067"/>
            </a:xfrm>
            <a:prstGeom prst="rect">
              <a:avLst/>
            </a:prstGeom>
          </p:spPr>
        </p:pic>
      </p:grpSp>
    </p:spTree>
    <p:extLst>
      <p:ext uri="{BB962C8B-B14F-4D97-AF65-F5344CB8AC3E}">
        <p14:creationId xmlns:p14="http://schemas.microsoft.com/office/powerpoint/2010/main" val="1840755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4</a:t>
            </a:r>
            <a:endParaRPr lang="uk-UA" sz="2400"/>
          </a:p>
        </p:txBody>
      </p:sp>
      <p:sp>
        <p:nvSpPr>
          <p:cNvPr id="10" name="Title 9">
            <a:extLst>
              <a:ext uri="{FF2B5EF4-FFF2-40B4-BE49-F238E27FC236}">
                <a16:creationId xmlns:a16="http://schemas.microsoft.com/office/drawing/2014/main" id="{2E4EF11E-3685-44DF-BC0A-4A8719D3B9C0}"/>
              </a:ext>
            </a:extLst>
          </p:cNvPr>
          <p:cNvSpPr>
            <a:spLocks noGrp="1"/>
          </p:cNvSpPr>
          <p:nvPr>
            <p:ph type="ctrTitle"/>
          </p:nvPr>
        </p:nvSpPr>
        <p:spPr/>
        <p:txBody>
          <a:bodyP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6600" b="0" i="0" kern="1200" spc="-60" baseline="0">
                <a:solidFill>
                  <a:srgbClr val="576F7F"/>
                </a:solidFill>
                <a:effectLst/>
                <a:latin typeface="+mj-lt"/>
              </a:rPr>
              <a:t>Introduction to school culture improvement</a:t>
            </a:r>
            <a:endParaRPr lang="en-US" sz="6600">
              <a:effectLst/>
              <a:latin typeface="+mj-lt"/>
            </a:endParaRPr>
          </a:p>
        </p:txBody>
      </p:sp>
      <p:grpSp>
        <p:nvGrpSpPr>
          <p:cNvPr id="11" name="Group 10" descr="Workshop 1 agenda.">
            <a:extLst>
              <a:ext uri="{FF2B5EF4-FFF2-40B4-BE49-F238E27FC236}">
                <a16:creationId xmlns:a16="http://schemas.microsoft.com/office/drawing/2014/main" id="{916B232C-C8B2-4229-AB6B-E8DC05E67191}"/>
              </a:ext>
            </a:extLst>
          </p:cNvPr>
          <p:cNvGrpSpPr/>
          <p:nvPr/>
        </p:nvGrpSpPr>
        <p:grpSpPr>
          <a:xfrm>
            <a:off x="3850681" y="2712014"/>
            <a:ext cx="17332356" cy="9774352"/>
            <a:chOff x="3850681" y="2712014"/>
            <a:chExt cx="17332356" cy="9774352"/>
          </a:xfrm>
        </p:grpSpPr>
        <p:sp>
          <p:nvSpPr>
            <p:cNvPr id="31" name="Rectangle 30" descr="&quot; &quot;">
              <a:extLst>
                <a:ext uri="{FF2B5EF4-FFF2-40B4-BE49-F238E27FC236}">
                  <a16:creationId xmlns:a16="http://schemas.microsoft.com/office/drawing/2014/main" id="{2D09A7BA-9038-804B-ADB3-98AEEF9C6AA0}"/>
                </a:ext>
              </a:extLst>
            </p:cNvPr>
            <p:cNvSpPr/>
            <p:nvPr/>
          </p:nvSpPr>
          <p:spPr>
            <a:xfrm>
              <a:off x="5322755" y="800396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4059295" y="2712014"/>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grpSp>
          <p:nvGrpSpPr>
            <p:cNvPr id="9" name="Group 8" descr="&quot; &quot;">
              <a:extLst>
                <a:ext uri="{FF2B5EF4-FFF2-40B4-BE49-F238E27FC236}">
                  <a16:creationId xmlns:a16="http://schemas.microsoft.com/office/drawing/2014/main" id="{356F9FD0-34AA-D747-9B8F-58BF078A35CC}"/>
                </a:ext>
              </a:extLst>
            </p:cNvPr>
            <p:cNvGrpSpPr/>
            <p:nvPr/>
          </p:nvGrpSpPr>
          <p:grpSpPr>
            <a:xfrm>
              <a:off x="5274369" y="5687837"/>
              <a:ext cx="15908668" cy="6798529"/>
              <a:chOff x="2379333" y="2784788"/>
              <a:chExt cx="15908668" cy="6798529"/>
            </a:xfrm>
          </p:grpSpPr>
          <p:grpSp>
            <p:nvGrpSpPr>
              <p:cNvPr id="6" name="Group 5">
                <a:extLst>
                  <a:ext uri="{FF2B5EF4-FFF2-40B4-BE49-F238E27FC236}">
                    <a16:creationId xmlns:a16="http://schemas.microsoft.com/office/drawing/2014/main" id="{180F244E-0BCD-6B4B-95B7-8F6EC373870E}"/>
                  </a:ext>
                </a:extLst>
              </p:cNvPr>
              <p:cNvGrpSpPr/>
              <p:nvPr/>
            </p:nvGrpSpPr>
            <p:grpSpPr>
              <a:xfrm>
                <a:off x="2413781" y="2784788"/>
                <a:ext cx="15874220" cy="963078"/>
                <a:chOff x="3218794" y="2109267"/>
                <a:chExt cx="21168382" cy="1284271"/>
              </a:xfrm>
            </p:grpSpPr>
            <p:sp>
              <p:nvSpPr>
                <p:cNvPr id="5" name="Rectangle 4" descr="&quot; &quot;">
                  <a:extLst>
                    <a:ext uri="{FF2B5EF4-FFF2-40B4-BE49-F238E27FC236}">
                      <a16:creationId xmlns:a16="http://schemas.microsoft.com/office/drawing/2014/main" id="{8404D1B9-D0B2-2C4E-AC6D-A934B96C9249}"/>
                    </a:ext>
                  </a:extLst>
                </p:cNvPr>
                <p:cNvSpPr/>
                <p:nvPr/>
              </p:nvSpPr>
              <p:spPr>
                <a:xfrm>
                  <a:off x="3218794" y="2109267"/>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 name="Rectangle 3">
                  <a:extLst>
                    <a:ext uri="{FF2B5EF4-FFF2-40B4-BE49-F238E27FC236}">
                      <a16:creationId xmlns:a16="http://schemas.microsoft.com/office/drawing/2014/main" id="{8E5C4FC5-299F-435F-92DF-74658B453F92}"/>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7" name="Group 6">
                <a:extLst>
                  <a:ext uri="{FF2B5EF4-FFF2-40B4-BE49-F238E27FC236}">
                    <a16:creationId xmlns:a16="http://schemas.microsoft.com/office/drawing/2014/main" id="{5CFCB292-5D19-F946-B635-C4F1A2153864}"/>
                  </a:ext>
                </a:extLst>
              </p:cNvPr>
              <p:cNvGrpSpPr/>
              <p:nvPr/>
            </p:nvGrpSpPr>
            <p:grpSpPr>
              <a:xfrm>
                <a:off x="2413780" y="3975742"/>
                <a:ext cx="15874218" cy="963078"/>
                <a:chOff x="3218793" y="3735804"/>
                <a:chExt cx="21168380" cy="1284271"/>
              </a:xfrm>
            </p:grpSpPr>
            <p:sp>
              <p:nvSpPr>
                <p:cNvPr id="20" name="Rectangle 19" descr="&quot; &quot;">
                  <a:extLst>
                    <a:ext uri="{FF2B5EF4-FFF2-40B4-BE49-F238E27FC236}">
                      <a16:creationId xmlns:a16="http://schemas.microsoft.com/office/drawing/2014/main" id="{0787E733-83E6-3E4D-98BC-73C5ED509DA5}"/>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a:t>“</a:t>
                  </a:r>
                </a:p>
              </p:txBody>
            </p:sp>
            <p:sp>
              <p:nvSpPr>
                <p:cNvPr id="12" name="Rectangle 11">
                  <a:extLst>
                    <a:ext uri="{FF2B5EF4-FFF2-40B4-BE49-F238E27FC236}">
                      <a16:creationId xmlns:a16="http://schemas.microsoft.com/office/drawing/2014/main" id="{78EA3E24-64FF-1741-B443-75156F13357E}"/>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21" name="Group 20">
                <a:extLst>
                  <a:ext uri="{FF2B5EF4-FFF2-40B4-BE49-F238E27FC236}">
                    <a16:creationId xmlns:a16="http://schemas.microsoft.com/office/drawing/2014/main" id="{EBF4E098-AA0E-E14D-B49D-002C3C9D16AC}"/>
                  </a:ext>
                </a:extLst>
              </p:cNvPr>
              <p:cNvGrpSpPr/>
              <p:nvPr/>
            </p:nvGrpSpPr>
            <p:grpSpPr>
              <a:xfrm>
                <a:off x="2413780" y="6241636"/>
                <a:ext cx="15874218" cy="963078"/>
                <a:chOff x="3218793" y="5119302"/>
                <a:chExt cx="21168380" cy="1284271"/>
              </a:xfrm>
            </p:grpSpPr>
            <p:sp>
              <p:nvSpPr>
                <p:cNvPr id="22" name="Rectangle 21" descr="&quot; &quot;">
                  <a:extLst>
                    <a:ext uri="{FF2B5EF4-FFF2-40B4-BE49-F238E27FC236}">
                      <a16:creationId xmlns:a16="http://schemas.microsoft.com/office/drawing/2014/main" id="{8A0014E7-1822-8C4D-8A86-1FD2F80F01C8}"/>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3" name="Rectangle 22">
                  <a:extLst>
                    <a:ext uri="{FF2B5EF4-FFF2-40B4-BE49-F238E27FC236}">
                      <a16:creationId xmlns:a16="http://schemas.microsoft.com/office/drawing/2014/main" id="{7D451758-790F-9248-9BE6-BE44A8BA71A8}"/>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24" name="Group 23">
                <a:extLst>
                  <a:ext uri="{FF2B5EF4-FFF2-40B4-BE49-F238E27FC236}">
                    <a16:creationId xmlns:a16="http://schemas.microsoft.com/office/drawing/2014/main" id="{15EAF16E-DC80-2B4E-9A87-40A649CCB0FE}"/>
                  </a:ext>
                </a:extLst>
              </p:cNvPr>
              <p:cNvGrpSpPr/>
              <p:nvPr/>
            </p:nvGrpSpPr>
            <p:grpSpPr>
              <a:xfrm>
                <a:off x="2379333" y="7436174"/>
                <a:ext cx="15874218" cy="963078"/>
                <a:chOff x="3218793" y="5119302"/>
                <a:chExt cx="21168380" cy="1284271"/>
              </a:xfrm>
            </p:grpSpPr>
            <p:sp>
              <p:nvSpPr>
                <p:cNvPr id="25" name="Rectangle 24" descr="&quot; &quot;">
                  <a:extLst>
                    <a:ext uri="{FF2B5EF4-FFF2-40B4-BE49-F238E27FC236}">
                      <a16:creationId xmlns:a16="http://schemas.microsoft.com/office/drawing/2014/main" id="{4BF35143-3D29-5349-A81C-B4950F35D7D1}"/>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6" name="Rectangle 25">
                  <a:extLst>
                    <a:ext uri="{FF2B5EF4-FFF2-40B4-BE49-F238E27FC236}">
                      <a16:creationId xmlns:a16="http://schemas.microsoft.com/office/drawing/2014/main" id="{530CEDF9-CE6E-5D44-B6DF-C72DAFBB34C7}"/>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27" name="Group 26">
                <a:extLst>
                  <a:ext uri="{FF2B5EF4-FFF2-40B4-BE49-F238E27FC236}">
                    <a16:creationId xmlns:a16="http://schemas.microsoft.com/office/drawing/2014/main" id="{71690DB7-C8D6-F544-A98A-87B7F10576EF}"/>
                  </a:ext>
                </a:extLst>
              </p:cNvPr>
              <p:cNvGrpSpPr/>
              <p:nvPr/>
            </p:nvGrpSpPr>
            <p:grpSpPr>
              <a:xfrm>
                <a:off x="2379333" y="8620239"/>
                <a:ext cx="15874218" cy="963078"/>
                <a:chOff x="3218793" y="5060176"/>
                <a:chExt cx="21168380" cy="1284271"/>
              </a:xfrm>
            </p:grpSpPr>
            <p:sp>
              <p:nvSpPr>
                <p:cNvPr id="28" name="Rectangle 27" descr="&quot; &quot;">
                  <a:extLst>
                    <a:ext uri="{FF2B5EF4-FFF2-40B4-BE49-F238E27FC236}">
                      <a16:creationId xmlns:a16="http://schemas.microsoft.com/office/drawing/2014/main" id="{0DDA8787-2A05-624D-9426-FF89362342A6}"/>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9" name="Rectangle 28">
                  <a:extLst>
                    <a:ext uri="{FF2B5EF4-FFF2-40B4-BE49-F238E27FC236}">
                      <a16:creationId xmlns:a16="http://schemas.microsoft.com/office/drawing/2014/main" id="{1DEF0DBE-4E04-4342-8C66-107F1572411F}"/>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32" name="Rectangle 31">
              <a:extLst>
                <a:ext uri="{FF2B5EF4-FFF2-40B4-BE49-F238E27FC236}">
                  <a16:creationId xmlns:a16="http://schemas.microsoft.com/office/drawing/2014/main" id="{882EBA20-A7DA-614B-A5C6-719679851D92}"/>
                </a:ext>
              </a:extLst>
            </p:cNvPr>
            <p:cNvSpPr/>
            <p:nvPr/>
          </p:nvSpPr>
          <p:spPr>
            <a:xfrm>
              <a:off x="6532191" y="8193556"/>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33" name="Rectangle 32" descr="&quot; &quot;">
              <a:extLst>
                <a:ext uri="{FF2B5EF4-FFF2-40B4-BE49-F238E27FC236}">
                  <a16:creationId xmlns:a16="http://schemas.microsoft.com/office/drawing/2014/main" id="{532A5230-DB13-A743-9814-63705584F1DC}"/>
                </a:ext>
              </a:extLst>
            </p:cNvPr>
            <p:cNvSpPr/>
            <p:nvPr/>
          </p:nvSpPr>
          <p:spPr>
            <a:xfrm>
              <a:off x="5308815" y="4487092"/>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4" name="Rectangle 33">
              <a:extLst>
                <a:ext uri="{FF2B5EF4-FFF2-40B4-BE49-F238E27FC236}">
                  <a16:creationId xmlns:a16="http://schemas.microsoft.com/office/drawing/2014/main" id="{C38EA999-B66E-AE43-897D-737FFF9061AC}"/>
                </a:ext>
              </a:extLst>
            </p:cNvPr>
            <p:cNvSpPr/>
            <p:nvPr/>
          </p:nvSpPr>
          <p:spPr>
            <a:xfrm>
              <a:off x="6566639" y="461276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35" name="Pentagon 34" descr="&quot; &quot;">
              <a:extLst>
                <a:ext uri="{FF2B5EF4-FFF2-40B4-BE49-F238E27FC236}">
                  <a16:creationId xmlns:a16="http://schemas.microsoft.com/office/drawing/2014/main" id="{B8890062-CA04-B249-8AE0-BA7E5951A5C0}"/>
                </a:ext>
              </a:extLst>
            </p:cNvPr>
            <p:cNvSpPr/>
            <p:nvPr/>
          </p:nvSpPr>
          <p:spPr>
            <a:xfrm>
              <a:off x="3850681" y="4667041"/>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24898521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49</a:t>
            </a:r>
            <a:endParaRPr lang="uk-UA" sz="2400"/>
          </a:p>
        </p:txBody>
      </p:sp>
      <p:sp>
        <p:nvSpPr>
          <p:cNvPr id="4" name="Title 3">
            <a:extLst>
              <a:ext uri="{FF2B5EF4-FFF2-40B4-BE49-F238E27FC236}">
                <a16:creationId xmlns:a16="http://schemas.microsoft.com/office/drawing/2014/main" id="{C037A005-D57D-4388-8698-A9425D1746D5}"/>
              </a:ext>
            </a:extLst>
          </p:cNvPr>
          <p:cNvSpPr>
            <a:spLocks noGrp="1"/>
          </p:cNvSpPr>
          <p:nvPr>
            <p:ph type="ctrTitle"/>
          </p:nvPr>
        </p:nvSpPr>
        <p:spPr/>
        <p:txBody>
          <a:bodyPr>
            <a:normAutofit/>
          </a:bodyPr>
          <a:lstStyle/>
          <a:p>
            <a:r>
              <a:rPr lang="en-US" sz="6600">
                <a:latin typeface="+mj-lt"/>
              </a:rPr>
              <a:t>Review and interpret school culture survey results</a:t>
            </a:r>
          </a:p>
        </p:txBody>
      </p:sp>
      <p:grpSp>
        <p:nvGrpSpPr>
          <p:cNvPr id="5" name="Group 4" descr="Workshop 2 agenda.">
            <a:extLst>
              <a:ext uri="{FF2B5EF4-FFF2-40B4-BE49-F238E27FC236}">
                <a16:creationId xmlns:a16="http://schemas.microsoft.com/office/drawing/2014/main" id="{78C09140-7FD7-4CB1-9852-7246CBBABAFF}"/>
              </a:ext>
            </a:extLst>
          </p:cNvPr>
          <p:cNvGrpSpPr/>
          <p:nvPr/>
        </p:nvGrpSpPr>
        <p:grpSpPr>
          <a:xfrm>
            <a:off x="3881292" y="3244240"/>
            <a:ext cx="17129775" cy="8695829"/>
            <a:chOff x="3881292" y="3244240"/>
            <a:chExt cx="17129775" cy="8695829"/>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3881292" y="3244240"/>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sp>
          <p:nvSpPr>
            <p:cNvPr id="33" name="Rectangle 32" descr="&quot; &quot;">
              <a:extLst>
                <a:ext uri="{FF2B5EF4-FFF2-40B4-BE49-F238E27FC236}">
                  <a16:creationId xmlns:a16="http://schemas.microsoft.com/office/drawing/2014/main" id="{FDA23852-661C-4D4E-919C-819A8659A051}"/>
                </a:ext>
              </a:extLst>
            </p:cNvPr>
            <p:cNvSpPr/>
            <p:nvPr/>
          </p:nvSpPr>
          <p:spPr>
            <a:xfrm>
              <a:off x="5349965" y="9718828"/>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descr="&quot; &quot;">
              <a:extLst>
                <a:ext uri="{FF2B5EF4-FFF2-40B4-BE49-F238E27FC236}">
                  <a16:creationId xmlns:a16="http://schemas.microsoft.com/office/drawing/2014/main" id="{E17C2C69-CD87-45ED-ADB7-2391C72376C7}"/>
                </a:ext>
              </a:extLst>
            </p:cNvPr>
            <p:cNvSpPr/>
            <p:nvPr/>
          </p:nvSpPr>
          <p:spPr>
            <a:xfrm>
              <a:off x="5393841" y="6011924"/>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7" name="Rectangle 46">
              <a:extLst>
                <a:ext uri="{FF2B5EF4-FFF2-40B4-BE49-F238E27FC236}">
                  <a16:creationId xmlns:a16="http://schemas.microsoft.com/office/drawing/2014/main" id="{03D1A65D-3FDE-49E6-84E9-9BAD756BF663}"/>
                </a:ext>
              </a:extLst>
            </p:cNvPr>
            <p:cNvSpPr/>
            <p:nvPr/>
          </p:nvSpPr>
          <p:spPr>
            <a:xfrm>
              <a:off x="6370607" y="611468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sp>
          <p:nvSpPr>
            <p:cNvPr id="44" name="Rectangle 43" descr="&quot; &quot;">
              <a:extLst>
                <a:ext uri="{FF2B5EF4-FFF2-40B4-BE49-F238E27FC236}">
                  <a16:creationId xmlns:a16="http://schemas.microsoft.com/office/drawing/2014/main" id="{A0C7F9DD-B44E-4D61-AEFB-FC9A84AA6E78}"/>
                </a:ext>
              </a:extLst>
            </p:cNvPr>
            <p:cNvSpPr/>
            <p:nvPr/>
          </p:nvSpPr>
          <p:spPr>
            <a:xfrm>
              <a:off x="5393840" y="729246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5" name="Rectangle 44">
              <a:extLst>
                <a:ext uri="{FF2B5EF4-FFF2-40B4-BE49-F238E27FC236}">
                  <a16:creationId xmlns:a16="http://schemas.microsoft.com/office/drawing/2014/main" id="{FF8FE40E-FC8E-4E69-80AF-F7598FB2CCE7}"/>
                </a:ext>
              </a:extLst>
            </p:cNvPr>
            <p:cNvSpPr/>
            <p:nvPr/>
          </p:nvSpPr>
          <p:spPr>
            <a:xfrm>
              <a:off x="6370605" y="7367391"/>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sp>
          <p:nvSpPr>
            <p:cNvPr id="39" name="Rectangle 38" descr="&quot; &quot;">
              <a:extLst>
                <a:ext uri="{FF2B5EF4-FFF2-40B4-BE49-F238E27FC236}">
                  <a16:creationId xmlns:a16="http://schemas.microsoft.com/office/drawing/2014/main" id="{92DD3B87-F9A4-4F90-B08D-EC18ECE5CE2C}"/>
                </a:ext>
              </a:extLst>
            </p:cNvPr>
            <p:cNvSpPr/>
            <p:nvPr/>
          </p:nvSpPr>
          <p:spPr>
            <a:xfrm>
              <a:off x="5349964" y="8522644"/>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descr="&quot; &quot; ">
              <a:extLst>
                <a:ext uri="{FF2B5EF4-FFF2-40B4-BE49-F238E27FC236}">
                  <a16:creationId xmlns:a16="http://schemas.microsoft.com/office/drawing/2014/main" id="{BB4D61BF-A9EA-490D-B37B-EA4F51A59EAE}"/>
                </a:ext>
              </a:extLst>
            </p:cNvPr>
            <p:cNvSpPr/>
            <p:nvPr/>
          </p:nvSpPr>
          <p:spPr>
            <a:xfrm>
              <a:off x="5393841" y="10976991"/>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3" name="Rectangle 42">
              <a:extLst>
                <a:ext uri="{FF2B5EF4-FFF2-40B4-BE49-F238E27FC236}">
                  <a16:creationId xmlns:a16="http://schemas.microsoft.com/office/drawing/2014/main" id="{C0C6FB2B-035E-442E-ADCE-B62AFEC5C291}"/>
                </a:ext>
              </a:extLst>
            </p:cNvPr>
            <p:cNvSpPr/>
            <p:nvPr/>
          </p:nvSpPr>
          <p:spPr>
            <a:xfrm>
              <a:off x="6370607" y="11100804"/>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sp>
          <p:nvSpPr>
            <p:cNvPr id="41" name="Pentagon 35" descr="&quot; &quot;">
              <a:extLst>
                <a:ext uri="{FF2B5EF4-FFF2-40B4-BE49-F238E27FC236}">
                  <a16:creationId xmlns:a16="http://schemas.microsoft.com/office/drawing/2014/main" id="{2902D51C-4D8E-4036-9ADB-3F2E6653E88E}"/>
                </a:ext>
              </a:extLst>
            </p:cNvPr>
            <p:cNvSpPr/>
            <p:nvPr/>
          </p:nvSpPr>
          <p:spPr>
            <a:xfrm>
              <a:off x="4039624" y="9854163"/>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5" name="Rectangle 34">
              <a:extLst>
                <a:ext uri="{FF2B5EF4-FFF2-40B4-BE49-F238E27FC236}">
                  <a16:creationId xmlns:a16="http://schemas.microsoft.com/office/drawing/2014/main" id="{1459AE6D-98F7-4F46-9636-F7D9D5E885DD}"/>
                </a:ext>
              </a:extLst>
            </p:cNvPr>
            <p:cNvSpPr/>
            <p:nvPr/>
          </p:nvSpPr>
          <p:spPr>
            <a:xfrm>
              <a:off x="6370607" y="9807085"/>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sp>
          <p:nvSpPr>
            <p:cNvPr id="26" name="Rectangle 25">
              <a:extLst>
                <a:ext uri="{FF2B5EF4-FFF2-40B4-BE49-F238E27FC236}">
                  <a16:creationId xmlns:a16="http://schemas.microsoft.com/office/drawing/2014/main" id="{0362865C-79B6-446B-9328-ED8A97D8D2F8}"/>
                </a:ext>
              </a:extLst>
            </p:cNvPr>
            <p:cNvSpPr/>
            <p:nvPr/>
          </p:nvSpPr>
          <p:spPr>
            <a:xfrm>
              <a:off x="6370606" y="8583744"/>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sp>
          <p:nvSpPr>
            <p:cNvPr id="27" name="Rectangle 26" descr="&quot; &quot;">
              <a:extLst>
                <a:ext uri="{FF2B5EF4-FFF2-40B4-BE49-F238E27FC236}">
                  <a16:creationId xmlns:a16="http://schemas.microsoft.com/office/drawing/2014/main" id="{15CC1E28-59C1-4A1B-B83F-CEB879BFD830}"/>
                </a:ext>
              </a:extLst>
            </p:cNvPr>
            <p:cNvSpPr/>
            <p:nvPr/>
          </p:nvSpPr>
          <p:spPr>
            <a:xfrm>
              <a:off x="5374026" y="4800338"/>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8" name="Rectangle 27">
              <a:extLst>
                <a:ext uri="{FF2B5EF4-FFF2-40B4-BE49-F238E27FC236}">
                  <a16:creationId xmlns:a16="http://schemas.microsoft.com/office/drawing/2014/main" id="{2577C1C2-4C76-4795-A93A-CAC953C61AC6}"/>
                </a:ext>
              </a:extLst>
            </p:cNvPr>
            <p:cNvSpPr/>
            <p:nvPr/>
          </p:nvSpPr>
          <p:spPr>
            <a:xfrm>
              <a:off x="6394670" y="4946150"/>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grpSp>
    </p:spTree>
    <p:extLst>
      <p:ext uri="{BB962C8B-B14F-4D97-AF65-F5344CB8AC3E}">
        <p14:creationId xmlns:p14="http://schemas.microsoft.com/office/powerpoint/2010/main" val="361349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F48EEDFB-7870-49E4-851B-B462D52E6CC5}"/>
              </a:ext>
            </a:extLst>
          </p:cNvPr>
          <p:cNvSpPr txBox="1">
            <a:spLocks/>
          </p:cNvSpPr>
          <p:nvPr/>
        </p:nvSpPr>
        <p:spPr>
          <a:xfrm>
            <a:off x="22883056" y="12572999"/>
            <a:ext cx="713016" cy="732365"/>
          </a:xfrm>
          <a:prstGeom prst="rect">
            <a:avLst/>
          </a:prstGeom>
        </p:spPr>
        <p:txBody>
          <a:bodyPr vert="horz" lIns="91440" tIns="45720" rIns="91440" bIns="45720" rtlCol="0" anchor="ctr"/>
          <a:lstStyle>
            <a:defPPr>
              <a:defRPr lang="en-US"/>
            </a:defPPr>
            <a:lvl1pPr marL="0" algn="r" defTabSz="1219261" rtl="0" eaLnBrk="1" latinLnBrk="0" hangingPunct="1">
              <a:defRPr lang="en-US" sz="1600"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pPr defTabSz="1219231">
              <a:defRPr/>
            </a:pPr>
            <a:r>
              <a:rPr lang="en-US" sz="2400" b="1">
                <a:solidFill>
                  <a:schemeClr val="tx2"/>
                </a:solidFill>
                <a:latin typeface="+mn-lt"/>
              </a:rPr>
              <a:t>50</a:t>
            </a:r>
            <a:endParaRPr lang="uk-UA" sz="2400" b="1">
              <a:solidFill>
                <a:schemeClr val="tx2"/>
              </a:solidFill>
              <a:latin typeface="+mn-lt"/>
            </a:endParaRPr>
          </a:p>
        </p:txBody>
      </p:sp>
      <p:sp>
        <p:nvSpPr>
          <p:cNvPr id="2" name="Title 1">
            <a:extLst>
              <a:ext uri="{FF2B5EF4-FFF2-40B4-BE49-F238E27FC236}">
                <a16:creationId xmlns:a16="http://schemas.microsoft.com/office/drawing/2014/main" id="{60E3907E-22EC-7F4A-B0B5-BE3C82E245F4}"/>
              </a:ext>
            </a:extLst>
          </p:cNvPr>
          <p:cNvSpPr>
            <a:spLocks noGrp="1"/>
          </p:cNvSpPr>
          <p:nvPr>
            <p:ph type="title"/>
          </p:nvPr>
        </p:nvSpPr>
        <p:spPr/>
        <p:txBody>
          <a:bodyPr>
            <a:noAutofit/>
          </a:bodyPr>
          <a:lstStyle/>
          <a:p>
            <a:r>
              <a:rPr lang="en-US" sz="6600">
                <a:latin typeface="+mj-lt"/>
              </a:rPr>
              <a:t>Deciding whether to gather additional information</a:t>
            </a:r>
          </a:p>
        </p:txBody>
      </p:sp>
      <p:sp>
        <p:nvSpPr>
          <p:cNvPr id="5" name="Content Placeholder 7">
            <a:extLst>
              <a:ext uri="{FF2B5EF4-FFF2-40B4-BE49-F238E27FC236}">
                <a16:creationId xmlns:a16="http://schemas.microsoft.com/office/drawing/2014/main" id="{41404F51-EABB-B34B-A5A2-768519FE9DC7}"/>
              </a:ext>
            </a:extLst>
          </p:cNvPr>
          <p:cNvSpPr>
            <a:spLocks noGrp="1"/>
          </p:cNvSpPr>
          <p:nvPr>
            <p:ph idx="1"/>
          </p:nvPr>
        </p:nvSpPr>
        <p:spPr/>
        <p:txBody>
          <a:bodyPr vert="horz" lIns="0" tIns="68580" rIns="0" bIns="68580" rtlCol="0" anchor="t">
            <a:normAutofit/>
          </a:bodyPr>
          <a:lstStyle/>
          <a:p>
            <a:pPr marL="0" indent="0">
              <a:spcBef>
                <a:spcPts val="1800"/>
              </a:spcBef>
              <a:spcAft>
                <a:spcPts val="1800"/>
              </a:spcAft>
              <a:buNone/>
            </a:pPr>
            <a:r>
              <a:rPr lang="en-US" sz="4800">
                <a:latin typeface="+mn-lt"/>
              </a:rPr>
              <a:t>You will probably want to gather additional information if</a:t>
            </a:r>
            <a:r>
              <a:rPr lang="en-US" sz="4800">
                <a:solidFill>
                  <a:schemeClr val="accent1"/>
                </a:solidFill>
                <a:latin typeface="+mn-lt"/>
              </a:rPr>
              <a:t>:</a:t>
            </a:r>
          </a:p>
          <a:p>
            <a:pPr marL="865188" indent="-508000">
              <a:spcBef>
                <a:spcPts val="1800"/>
              </a:spcBef>
              <a:spcAft>
                <a:spcPts val="1800"/>
              </a:spcAft>
              <a:buClr>
                <a:schemeClr val="tx2"/>
              </a:buClr>
            </a:pPr>
            <a:r>
              <a:rPr lang="en-US" sz="4800">
                <a:latin typeface="+mn-lt"/>
              </a:rPr>
              <a:t>Survey response rates for any group were lower than 85 percent (U.S. Department of Education, 2012).</a:t>
            </a:r>
          </a:p>
          <a:p>
            <a:pPr marL="865188" indent="-508000">
              <a:spcBef>
                <a:spcPts val="1800"/>
              </a:spcBef>
              <a:spcAft>
                <a:spcPts val="1800"/>
              </a:spcAft>
              <a:buClr>
                <a:schemeClr val="tx2"/>
              </a:buClr>
            </a:pPr>
            <a:r>
              <a:rPr lang="en-US" sz="4800">
                <a:latin typeface="+mn-lt"/>
              </a:rPr>
              <a:t>You had additional questions after reviewing the survey data and you were unsure of your conclusions.</a:t>
            </a:r>
          </a:p>
          <a:p>
            <a:pPr marL="865188" indent="-508000">
              <a:spcBef>
                <a:spcPts val="1800"/>
              </a:spcBef>
              <a:spcAft>
                <a:spcPts val="1800"/>
              </a:spcAft>
              <a:buClr>
                <a:schemeClr val="tx2"/>
              </a:buClr>
            </a:pPr>
            <a:r>
              <a:rPr lang="en-US" sz="4800">
                <a:latin typeface="+mn-lt"/>
              </a:rPr>
              <a:t>You want to engage everyone in the school community in planning improvement work.</a:t>
            </a:r>
          </a:p>
        </p:txBody>
      </p:sp>
      <p:sp>
        <p:nvSpPr>
          <p:cNvPr id="3" name="TextBox 2">
            <a:extLst>
              <a:ext uri="{FF2B5EF4-FFF2-40B4-BE49-F238E27FC236}">
                <a16:creationId xmlns:a16="http://schemas.microsoft.com/office/drawing/2014/main" id="{379F866F-4BF5-4046-81AB-A04090F04E45}"/>
              </a:ext>
            </a:extLst>
          </p:cNvPr>
          <p:cNvSpPr txBox="1"/>
          <p:nvPr/>
        </p:nvSpPr>
        <p:spPr>
          <a:xfrm>
            <a:off x="941294" y="12342166"/>
            <a:ext cx="11250706" cy="461665"/>
          </a:xfrm>
          <a:prstGeom prst="rect">
            <a:avLst/>
          </a:prstGeom>
          <a:noFill/>
        </p:spPr>
        <p:txBody>
          <a:bodyPr wrap="square" rtlCol="0">
            <a:spAutoFit/>
          </a:bodyPr>
          <a:lstStyle/>
          <a:p>
            <a:r>
              <a:rPr lang="en-US" sz="2400" i="1">
                <a:solidFill>
                  <a:srgbClr val="576F7F"/>
                </a:solidFill>
                <a:latin typeface="Times New Roman" panose="02020603050405020304" pitchFamily="18" charset="0"/>
                <a:cs typeface="Times New Roman" panose="02020603050405020304" pitchFamily="18" charset="0"/>
              </a:rPr>
              <a:t>(U.S. Department of Education, National Center for Education Statistics, 2012)</a:t>
            </a:r>
          </a:p>
        </p:txBody>
      </p:sp>
    </p:spTree>
    <p:extLst>
      <p:ext uri="{BB962C8B-B14F-4D97-AF65-F5344CB8AC3E}">
        <p14:creationId xmlns:p14="http://schemas.microsoft.com/office/powerpoint/2010/main" val="669127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F48EEDFB-7870-49E4-851B-B462D52E6CC5}"/>
              </a:ext>
            </a:extLst>
          </p:cNvPr>
          <p:cNvSpPr txBox="1">
            <a:spLocks/>
          </p:cNvSpPr>
          <p:nvPr/>
        </p:nvSpPr>
        <p:spPr>
          <a:xfrm>
            <a:off x="22883055" y="12572999"/>
            <a:ext cx="713016" cy="732365"/>
          </a:xfrm>
          <a:prstGeom prst="rect">
            <a:avLst/>
          </a:prstGeom>
        </p:spPr>
        <p:txBody>
          <a:bodyPr vert="horz" lIns="91440" tIns="45720" rIns="91440" bIns="45720" rtlCol="0" anchor="ctr"/>
          <a:lstStyle>
            <a:defPPr>
              <a:defRPr lang="en-US"/>
            </a:defPPr>
            <a:lvl1pPr marL="0" algn="r" defTabSz="1219261" rtl="0" eaLnBrk="1" latinLnBrk="0" hangingPunct="1">
              <a:defRPr lang="en-US" sz="1600"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pPr defTabSz="1219231">
              <a:defRPr/>
            </a:pPr>
            <a:r>
              <a:rPr lang="en-US" sz="2400" b="1">
                <a:solidFill>
                  <a:schemeClr val="tx2"/>
                </a:solidFill>
                <a:latin typeface="+mn-lt"/>
              </a:rPr>
              <a:t>51</a:t>
            </a:r>
            <a:endParaRPr lang="uk-UA" sz="2400" b="1">
              <a:solidFill>
                <a:schemeClr val="tx2"/>
              </a:solidFill>
              <a:latin typeface="+mn-lt"/>
            </a:endParaRPr>
          </a:p>
        </p:txBody>
      </p:sp>
      <p:sp>
        <p:nvSpPr>
          <p:cNvPr id="2" name="Title 1">
            <a:extLst>
              <a:ext uri="{FF2B5EF4-FFF2-40B4-BE49-F238E27FC236}">
                <a16:creationId xmlns:a16="http://schemas.microsoft.com/office/drawing/2014/main" id="{60E3907E-22EC-7F4A-B0B5-BE3C82E245F4}"/>
              </a:ext>
            </a:extLst>
          </p:cNvPr>
          <p:cNvSpPr>
            <a:spLocks noGrp="1"/>
          </p:cNvSpPr>
          <p:nvPr>
            <p:ph type="ctrTitle"/>
          </p:nvPr>
        </p:nvSpPr>
        <p:spPr/>
        <p:txBody>
          <a:bodyPr>
            <a:normAutofit/>
          </a:bodyPr>
          <a:lstStyle/>
          <a:p>
            <a:r>
              <a:rPr lang="en-US" sz="6600">
                <a:latin typeface="+mj-lt"/>
              </a:rPr>
              <a:t>Gathering additional information</a:t>
            </a:r>
          </a:p>
        </p:txBody>
      </p:sp>
      <p:graphicFrame>
        <p:nvGraphicFramePr>
          <p:cNvPr id="3" name="Table 2" descr="Gathering additional information for notetaking table to write about the following: questions about survey findings, where and how to find the answer, who will take next steps and by when, and how and by when to share what we learn.">
            <a:extLst>
              <a:ext uri="{FF2B5EF4-FFF2-40B4-BE49-F238E27FC236}">
                <a16:creationId xmlns:a16="http://schemas.microsoft.com/office/drawing/2014/main" id="{D0082F57-F936-9C46-9E49-DFD3DC5DD3B7}"/>
              </a:ext>
            </a:extLst>
          </p:cNvPr>
          <p:cNvGraphicFramePr>
            <a:graphicFrameLocks noGrp="1"/>
          </p:cNvGraphicFramePr>
          <p:nvPr>
            <p:extLst>
              <p:ext uri="{D42A27DB-BD31-4B8C-83A1-F6EECF244321}">
                <p14:modId xmlns:p14="http://schemas.microsoft.com/office/powerpoint/2010/main" val="764226051"/>
              </p:ext>
            </p:extLst>
          </p:nvPr>
        </p:nvGraphicFramePr>
        <p:xfrm>
          <a:off x="1962052" y="2687088"/>
          <a:ext cx="20459896" cy="8798960"/>
        </p:xfrm>
        <a:graphic>
          <a:graphicData uri="http://schemas.openxmlformats.org/drawingml/2006/table">
            <a:tbl>
              <a:tblPr firstRow="1" firstCol="1" bandRow="1">
                <a:tableStyleId>{5C22544A-7EE6-4342-B048-85BDC9FD1C3A}</a:tableStyleId>
              </a:tblPr>
              <a:tblGrid>
                <a:gridCol w="5114974">
                  <a:extLst>
                    <a:ext uri="{9D8B030D-6E8A-4147-A177-3AD203B41FA5}">
                      <a16:colId xmlns:a16="http://schemas.microsoft.com/office/drawing/2014/main" val="2526945866"/>
                    </a:ext>
                  </a:extLst>
                </a:gridCol>
                <a:gridCol w="5114974">
                  <a:extLst>
                    <a:ext uri="{9D8B030D-6E8A-4147-A177-3AD203B41FA5}">
                      <a16:colId xmlns:a16="http://schemas.microsoft.com/office/drawing/2014/main" val="2834835437"/>
                    </a:ext>
                  </a:extLst>
                </a:gridCol>
                <a:gridCol w="5114974">
                  <a:extLst>
                    <a:ext uri="{9D8B030D-6E8A-4147-A177-3AD203B41FA5}">
                      <a16:colId xmlns:a16="http://schemas.microsoft.com/office/drawing/2014/main" val="936903669"/>
                    </a:ext>
                  </a:extLst>
                </a:gridCol>
                <a:gridCol w="5114974">
                  <a:extLst>
                    <a:ext uri="{9D8B030D-6E8A-4147-A177-3AD203B41FA5}">
                      <a16:colId xmlns:a16="http://schemas.microsoft.com/office/drawing/2014/main" val="2933138723"/>
                    </a:ext>
                  </a:extLst>
                </a:gridCol>
              </a:tblGrid>
              <a:tr h="1518104">
                <a:tc>
                  <a:txBody>
                    <a:bodyPr/>
                    <a:lstStyle/>
                    <a:p>
                      <a:pPr marL="0" marR="0" algn="l" fontAlgn="ctr">
                        <a:spcBef>
                          <a:spcPts val="300"/>
                        </a:spcBef>
                        <a:spcAft>
                          <a:spcPts val="300"/>
                        </a:spcAft>
                      </a:pPr>
                      <a:r>
                        <a:rPr lang="en-US" sz="3600" b="0">
                          <a:solidFill>
                            <a:schemeClr val="tx1"/>
                          </a:solidFill>
                          <a:effectLst/>
                          <a:latin typeface="+mn-lt"/>
                          <a:cs typeface="Times New Roman" panose="02020603050405020304" pitchFamily="18" charset="0"/>
                        </a:rPr>
                        <a:t>Questions about survey findings</a:t>
                      </a:r>
                      <a:endParaRPr lang="en-US" sz="3600" b="0">
                        <a:solidFill>
                          <a:schemeClr val="tx1"/>
                        </a:solidFill>
                        <a:effectLst/>
                        <a:latin typeface="+mn-lt"/>
                        <a:ea typeface="MS Gothic" panose="020B0609070205080204" pitchFamily="49" charset="-128"/>
                        <a:cs typeface="Times New Roman" panose="02020603050405020304" pitchFamily="18" charset="0"/>
                      </a:endParaRPr>
                    </a:p>
                  </a:txBody>
                  <a:tcPr marL="68580" marR="68580" marT="0" marB="0" anchor="ctr">
                    <a:solidFill>
                      <a:schemeClr val="accent1"/>
                    </a:solidFill>
                  </a:tcPr>
                </a:tc>
                <a:tc>
                  <a:txBody>
                    <a:bodyPr/>
                    <a:lstStyle/>
                    <a:p>
                      <a:pPr marL="0" marR="0" algn="l" fontAlgn="ctr">
                        <a:spcBef>
                          <a:spcPts val="300"/>
                        </a:spcBef>
                        <a:spcAft>
                          <a:spcPts val="300"/>
                        </a:spcAft>
                      </a:pPr>
                      <a:r>
                        <a:rPr lang="en-US" sz="3600" b="0">
                          <a:solidFill>
                            <a:schemeClr val="tx1"/>
                          </a:solidFill>
                          <a:effectLst/>
                          <a:latin typeface="+mn-lt"/>
                          <a:cs typeface="Times New Roman" panose="02020603050405020304" pitchFamily="18" charset="0"/>
                        </a:rPr>
                        <a:t>Where and how to find the answer</a:t>
                      </a:r>
                      <a:endParaRPr lang="en-US" sz="3600" b="0">
                        <a:solidFill>
                          <a:schemeClr val="tx1"/>
                        </a:solidFill>
                        <a:effectLst/>
                        <a:latin typeface="+mn-lt"/>
                        <a:ea typeface="MS Gothic" panose="020B0609070205080204" pitchFamily="49" charset="-128"/>
                        <a:cs typeface="Times New Roman" panose="02020603050405020304" pitchFamily="18" charset="0"/>
                      </a:endParaRPr>
                    </a:p>
                  </a:txBody>
                  <a:tcPr marL="68580" marR="68580" marT="0" marB="0" anchor="ctr">
                    <a:solidFill>
                      <a:schemeClr val="accent1"/>
                    </a:solidFill>
                  </a:tcPr>
                </a:tc>
                <a:tc>
                  <a:txBody>
                    <a:bodyPr/>
                    <a:lstStyle/>
                    <a:p>
                      <a:pPr marL="0" marR="0" algn="l" fontAlgn="ctr">
                        <a:spcBef>
                          <a:spcPts val="300"/>
                        </a:spcBef>
                        <a:spcAft>
                          <a:spcPts val="300"/>
                        </a:spcAft>
                      </a:pPr>
                      <a:r>
                        <a:rPr lang="en-US" sz="3600" b="0">
                          <a:solidFill>
                            <a:schemeClr val="tx1"/>
                          </a:solidFill>
                          <a:effectLst/>
                          <a:latin typeface="+mn-lt"/>
                          <a:cs typeface="Times New Roman" panose="02020603050405020304" pitchFamily="18" charset="0"/>
                        </a:rPr>
                        <a:t>Who will take next steps and by when</a:t>
                      </a:r>
                      <a:endParaRPr lang="en-US" sz="3600" b="0">
                        <a:solidFill>
                          <a:schemeClr val="tx1"/>
                        </a:solidFill>
                        <a:effectLst/>
                        <a:latin typeface="+mn-lt"/>
                        <a:ea typeface="MS Gothic" panose="020B0609070205080204" pitchFamily="49" charset="-128"/>
                        <a:cs typeface="Times New Roman" panose="02020603050405020304" pitchFamily="18" charset="0"/>
                      </a:endParaRPr>
                    </a:p>
                  </a:txBody>
                  <a:tcPr marL="68580" marR="68580" marT="0" marB="0" anchor="ctr">
                    <a:solidFill>
                      <a:schemeClr val="accent1"/>
                    </a:solidFill>
                  </a:tcPr>
                </a:tc>
                <a:tc>
                  <a:txBody>
                    <a:bodyPr/>
                    <a:lstStyle/>
                    <a:p>
                      <a:pPr marL="0" marR="0" algn="l" fontAlgn="ctr">
                        <a:spcBef>
                          <a:spcPts val="300"/>
                        </a:spcBef>
                        <a:spcAft>
                          <a:spcPts val="300"/>
                        </a:spcAft>
                      </a:pPr>
                      <a:r>
                        <a:rPr lang="en-US" sz="3600" b="0">
                          <a:solidFill>
                            <a:schemeClr val="tx1"/>
                          </a:solidFill>
                          <a:effectLst/>
                          <a:latin typeface="+mn-lt"/>
                          <a:ea typeface="MS Gothic" panose="020B0609070205080204" pitchFamily="49" charset="-128"/>
                          <a:cs typeface="Times New Roman" panose="02020603050405020304" pitchFamily="18" charset="0"/>
                        </a:rPr>
                        <a:t>How and by when to share what we learn</a:t>
                      </a:r>
                    </a:p>
                  </a:txBody>
                  <a:tcPr marL="68580" marR="68580" marT="0" marB="0" anchor="ctr">
                    <a:solidFill>
                      <a:schemeClr val="accent1"/>
                    </a:solidFill>
                  </a:tcPr>
                </a:tc>
                <a:extLst>
                  <a:ext uri="{0D108BD9-81ED-4DB2-BD59-A6C34878D82A}">
                    <a16:rowId xmlns:a16="http://schemas.microsoft.com/office/drawing/2014/main" val="2565024970"/>
                  </a:ext>
                </a:extLst>
              </a:tr>
              <a:tr h="3135576">
                <a:tc>
                  <a:txBody>
                    <a:bodyPr/>
                    <a:lstStyle/>
                    <a:p>
                      <a:pPr marL="0" marR="0">
                        <a:spcBef>
                          <a:spcPts val="600"/>
                        </a:spcBef>
                        <a:spcAft>
                          <a:spcPts val="600"/>
                        </a:spcAft>
                      </a:pP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solidFill>
                      <a:schemeClr val="tx2">
                        <a:lumMod val="40000"/>
                        <a:lumOff val="60000"/>
                      </a:schemeClr>
                    </a:solidFill>
                  </a:tcPr>
                </a:tc>
                <a:tc>
                  <a:txBody>
                    <a:bodyPr/>
                    <a:lstStyle/>
                    <a:p>
                      <a:pPr marL="0" marR="0">
                        <a:spcBef>
                          <a:spcPts val="600"/>
                        </a:spcBef>
                        <a:spcAft>
                          <a:spcPts val="600"/>
                        </a:spcAft>
                      </a:pP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solidFill>
                      <a:schemeClr val="tx2">
                        <a:lumMod val="40000"/>
                        <a:lumOff val="60000"/>
                      </a:schemeClr>
                    </a:solidFill>
                  </a:tcPr>
                </a:tc>
                <a:tc>
                  <a:txBody>
                    <a:bodyPr/>
                    <a:lstStyle/>
                    <a:p>
                      <a:pPr marL="0" marR="0">
                        <a:spcBef>
                          <a:spcPts val="600"/>
                        </a:spcBef>
                        <a:spcAft>
                          <a:spcPts val="600"/>
                        </a:spcAft>
                      </a:pP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solidFill>
                      <a:schemeClr val="tx2">
                        <a:lumMod val="40000"/>
                        <a:lumOff val="60000"/>
                      </a:schemeClr>
                    </a:solidFill>
                  </a:tcPr>
                </a:tc>
                <a:tc>
                  <a:txBody>
                    <a:bodyPr/>
                    <a:lstStyle/>
                    <a:p>
                      <a:pPr marL="0" marR="0">
                        <a:spcBef>
                          <a:spcPts val="600"/>
                        </a:spcBef>
                        <a:spcAft>
                          <a:spcPts val="600"/>
                        </a:spcAft>
                      </a:pP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solidFill>
                      <a:schemeClr val="tx2">
                        <a:lumMod val="40000"/>
                        <a:lumOff val="60000"/>
                      </a:schemeClr>
                    </a:solidFill>
                  </a:tcPr>
                </a:tc>
                <a:extLst>
                  <a:ext uri="{0D108BD9-81ED-4DB2-BD59-A6C34878D82A}">
                    <a16:rowId xmlns:a16="http://schemas.microsoft.com/office/drawing/2014/main" val="1430269013"/>
                  </a:ext>
                </a:extLst>
              </a:tr>
              <a:tr h="4145280">
                <a:tc gridSpan="4">
                  <a:txBody>
                    <a:bodyPr/>
                    <a:lstStyle/>
                    <a:p>
                      <a:pPr marL="0" marR="0">
                        <a:spcBef>
                          <a:spcPts val="600"/>
                        </a:spcBef>
                        <a:spcAft>
                          <a:spcPts val="600"/>
                        </a:spcAft>
                      </a:pPr>
                      <a:r>
                        <a:rPr lang="en-US" sz="1400">
                          <a:effectLst/>
                        </a:rPr>
                        <a:t> </a:t>
                      </a:r>
                      <a:endParaRPr lang="en-US" sz="1200">
                        <a:effectLst/>
                      </a:endParaRPr>
                    </a:p>
                    <a:p>
                      <a:pPr marL="0" marR="0">
                        <a:spcBef>
                          <a:spcPts val="600"/>
                        </a:spcBef>
                        <a:spcAft>
                          <a:spcPts val="600"/>
                        </a:spcAft>
                      </a:pPr>
                      <a:r>
                        <a:rPr lang="en-US" sz="3200" b="0">
                          <a:solidFill>
                            <a:schemeClr val="tx1"/>
                          </a:solidFill>
                          <a:effectLst/>
                          <a:latin typeface="+mn-lt"/>
                          <a:cs typeface="Times New Roman" panose="02020603050405020304" pitchFamily="18" charset="0"/>
                        </a:rPr>
                        <a:t>Note here what you learn</a:t>
                      </a:r>
                      <a:endParaRPr lang="en-US" sz="2800" b="0">
                        <a:solidFill>
                          <a:schemeClr val="tx1"/>
                        </a:solidFill>
                        <a:effectLst/>
                        <a:latin typeface="+mn-lt"/>
                        <a:cs typeface="Times New Roman" panose="02020603050405020304" pitchFamily="18" charset="0"/>
                      </a:endParaRPr>
                    </a:p>
                    <a:p>
                      <a:pPr marL="0" marR="0">
                        <a:spcBef>
                          <a:spcPts val="600"/>
                        </a:spcBef>
                        <a:spcAft>
                          <a:spcPts val="600"/>
                        </a:spcAft>
                      </a:pPr>
                      <a:r>
                        <a:rPr lang="en-US" sz="1400">
                          <a:effectLst/>
                        </a:rPr>
                        <a:t> </a:t>
                      </a:r>
                      <a:endParaRPr lang="en-US" sz="1200">
                        <a:effectLst/>
                      </a:endParaRPr>
                    </a:p>
                    <a:p>
                      <a:pPr marL="0" marR="0">
                        <a:spcBef>
                          <a:spcPts val="600"/>
                        </a:spcBef>
                        <a:spcAft>
                          <a:spcPts val="600"/>
                        </a:spcAft>
                      </a:pPr>
                      <a:r>
                        <a:rPr lang="en-US" sz="1400">
                          <a:effectLst/>
                        </a:rPr>
                        <a:t> </a:t>
                      </a:r>
                    </a:p>
                    <a:p>
                      <a:pPr marL="0" marR="0">
                        <a:spcBef>
                          <a:spcPts val="600"/>
                        </a:spcBef>
                        <a:spcAft>
                          <a:spcPts val="600"/>
                        </a:spcAft>
                      </a:pPr>
                      <a:r>
                        <a:rPr lang="en-US" sz="1400">
                          <a:effectLst/>
                        </a:rPr>
                        <a:t> </a:t>
                      </a:r>
                    </a:p>
                    <a:p>
                      <a:pPr marL="0" marR="0">
                        <a:spcBef>
                          <a:spcPts val="600"/>
                        </a:spcBef>
                        <a:spcAft>
                          <a:spcPts val="600"/>
                        </a:spcAft>
                      </a:pPr>
                      <a:r>
                        <a:rPr lang="en-US" sz="1400">
                          <a:effectLst/>
                        </a:rPr>
                        <a:t> </a:t>
                      </a:r>
                    </a:p>
                    <a:p>
                      <a:pPr marL="0" marR="0">
                        <a:spcBef>
                          <a:spcPts val="600"/>
                        </a:spcBef>
                        <a:spcAft>
                          <a:spcPts val="600"/>
                        </a:spcAft>
                      </a:pPr>
                      <a:r>
                        <a:rPr lang="en-US" sz="1400">
                          <a:effectLst/>
                        </a:rPr>
                        <a:t> </a:t>
                      </a:r>
                      <a:endParaRPr lang="en-US" sz="1200">
                        <a:effectLst/>
                      </a:endParaRPr>
                    </a:p>
                    <a:p>
                      <a:pPr marL="0" marR="0">
                        <a:spcBef>
                          <a:spcPts val="600"/>
                        </a:spcBef>
                        <a:spcAft>
                          <a:spcPts val="600"/>
                        </a:spcAft>
                      </a:pPr>
                      <a:r>
                        <a:rPr lang="en-US" sz="1400">
                          <a:effectLst/>
                        </a:rPr>
                        <a:t> </a:t>
                      </a:r>
                      <a:endParaRPr lang="en-US" sz="1200">
                        <a:effectLst/>
                      </a:endParaRPr>
                    </a:p>
                    <a:p>
                      <a:pPr marL="0" marR="0">
                        <a:spcBef>
                          <a:spcPts val="600"/>
                        </a:spcBef>
                        <a:spcAft>
                          <a:spcPts val="600"/>
                        </a:spcAft>
                      </a:pPr>
                      <a:r>
                        <a:rPr lang="en-US" sz="1400">
                          <a:effectLst/>
                        </a:rPr>
                        <a:t> </a:t>
                      </a:r>
                    </a:p>
                    <a:p>
                      <a:pPr marL="0" marR="0">
                        <a:spcBef>
                          <a:spcPts val="600"/>
                        </a:spcBef>
                        <a:spcAft>
                          <a:spcPts val="600"/>
                        </a:spcAft>
                      </a:pPr>
                      <a:r>
                        <a:rPr lang="en-US" sz="1400">
                          <a:effectLst/>
                        </a:rPr>
                        <a:t> </a:t>
                      </a:r>
                    </a:p>
                    <a:p>
                      <a:pPr marL="0" marR="0">
                        <a:spcBef>
                          <a:spcPts val="600"/>
                        </a:spcBef>
                        <a:spcAft>
                          <a:spcPts val="600"/>
                        </a:spcAft>
                      </a:pPr>
                      <a:r>
                        <a:rPr lang="en-US" sz="1400">
                          <a:effectLst/>
                        </a:rPr>
                        <a:t> </a:t>
                      </a:r>
                      <a:endParaRPr lang="en-US" sz="1200">
                        <a:solidFill>
                          <a:srgbClr val="000000"/>
                        </a:solidFill>
                        <a:effectLst/>
                        <a:latin typeface="Times New Roman" panose="02020603050405020304" pitchFamily="18" charset="0"/>
                      </a:endParaRPr>
                    </a:p>
                  </a:txBody>
                  <a:tcPr marL="68580" marR="68580" marT="0" marB="0">
                    <a:solidFill>
                      <a:schemeClr val="tx2">
                        <a:lumMod val="40000"/>
                        <a:lumOff val="60000"/>
                      </a:schemeClr>
                    </a:solidFill>
                  </a:tcPr>
                </a:tc>
                <a:tc hMerge="1">
                  <a:txBody>
                    <a:bodyPr/>
                    <a:lstStyle/>
                    <a:p>
                      <a:pPr marL="0" marR="0">
                        <a:spcBef>
                          <a:spcPts val="600"/>
                        </a:spcBef>
                        <a:spcAft>
                          <a:spcPts val="600"/>
                        </a:spcAft>
                      </a:pPr>
                      <a:r>
                        <a:rPr lang="en-US" sz="1400">
                          <a:effectLst/>
                        </a:rPr>
                        <a:t> </a:t>
                      </a: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tc>
                <a:tc hMerge="1">
                  <a:txBody>
                    <a:bodyPr/>
                    <a:lstStyle/>
                    <a:p>
                      <a:pPr marL="0" marR="0">
                        <a:spcBef>
                          <a:spcPts val="600"/>
                        </a:spcBef>
                        <a:spcAft>
                          <a:spcPts val="600"/>
                        </a:spcAft>
                      </a:pPr>
                      <a:r>
                        <a:rPr lang="en-US" sz="1400">
                          <a:effectLst/>
                        </a:rPr>
                        <a:t> </a:t>
                      </a:r>
                      <a:endParaRPr lang="en-US" sz="1200">
                        <a:solidFill>
                          <a:srgbClr val="000000"/>
                        </a:solidFill>
                        <a:effectLst/>
                        <a:latin typeface="Times New Roman" panose="02020603050405020304" pitchFamily="18" charset="0"/>
                        <a:ea typeface="Cambria" panose="02040503050406030204" pitchFamily="18" charset="0"/>
                      </a:endParaRPr>
                    </a:p>
                  </a:txBody>
                  <a:tcPr marL="68580" marR="68580" marT="0" marB="0"/>
                </a:tc>
                <a:tc hMerge="1">
                  <a:txBody>
                    <a:bodyPr/>
                    <a:lstStyle/>
                    <a:p>
                      <a:pPr marL="0" marR="0">
                        <a:spcBef>
                          <a:spcPts val="600"/>
                        </a:spcBef>
                        <a:spcAft>
                          <a:spcPts val="600"/>
                        </a:spcAft>
                      </a:pPr>
                      <a:endParaRPr lang="en-US" sz="1200">
                        <a:solidFill>
                          <a:srgbClr val="000000"/>
                        </a:solidFill>
                        <a:effectLst/>
                        <a:latin typeface="Times New Roman" panose="02020603050405020304" pitchFamily="18" charset="0"/>
                      </a:endParaRPr>
                    </a:p>
                  </a:txBody>
                  <a:tcPr marL="68580" marR="68580" marT="0" marB="0">
                    <a:solidFill>
                      <a:schemeClr val="tx2">
                        <a:lumMod val="40000"/>
                        <a:lumOff val="60000"/>
                      </a:schemeClr>
                    </a:solidFill>
                  </a:tcPr>
                </a:tc>
                <a:extLst>
                  <a:ext uri="{0D108BD9-81ED-4DB2-BD59-A6C34878D82A}">
                    <a16:rowId xmlns:a16="http://schemas.microsoft.com/office/drawing/2014/main" val="2463117457"/>
                  </a:ext>
                </a:extLst>
              </a:tr>
            </a:tbl>
          </a:graphicData>
        </a:graphic>
      </p:graphicFrame>
    </p:spTree>
    <p:extLst>
      <p:ext uri="{BB962C8B-B14F-4D97-AF65-F5344CB8AC3E}">
        <p14:creationId xmlns:p14="http://schemas.microsoft.com/office/powerpoint/2010/main" val="14052177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8077C9-FE6B-4E48-803D-1E7CF4FB4681}"/>
              </a:ext>
            </a:extLst>
          </p:cNvPr>
          <p:cNvSpPr>
            <a:spLocks noGrp="1"/>
          </p:cNvSpPr>
          <p:nvPr>
            <p:ph type="sldNum" sz="quarter" idx="12"/>
          </p:nvPr>
        </p:nvSpPr>
        <p:spPr>
          <a:xfrm>
            <a:off x="23238300" y="12695071"/>
            <a:ext cx="510041" cy="730250"/>
          </a:xfrm>
        </p:spPr>
        <p:txBody>
          <a:bodyPr/>
          <a:lstStyle/>
          <a:p>
            <a:r>
              <a:rPr lang="en-US" sz="2400">
                <a:solidFill>
                  <a:schemeClr val="tx2"/>
                </a:solidFill>
              </a:rPr>
              <a:t>52</a:t>
            </a:r>
            <a:endParaRPr lang="uk-UA" sz="2400">
              <a:solidFill>
                <a:schemeClr val="tx2"/>
              </a:solidFill>
            </a:endParaRPr>
          </a:p>
        </p:txBody>
      </p:sp>
      <p:sp>
        <p:nvSpPr>
          <p:cNvPr id="2" name="Title 1">
            <a:extLst>
              <a:ext uri="{FF2B5EF4-FFF2-40B4-BE49-F238E27FC236}">
                <a16:creationId xmlns:a16="http://schemas.microsoft.com/office/drawing/2014/main" id="{F90FF5CC-C27C-CE4E-896B-F9DD60791C39}"/>
              </a:ext>
            </a:extLst>
          </p:cNvPr>
          <p:cNvSpPr>
            <a:spLocks noGrp="1"/>
          </p:cNvSpPr>
          <p:nvPr>
            <p:ph type="title"/>
          </p:nvPr>
        </p:nvSpPr>
        <p:spPr/>
        <p:txBody>
          <a:bodyPr>
            <a:normAutofit/>
          </a:bodyPr>
          <a:lstStyle/>
          <a:p>
            <a:r>
              <a:rPr lang="en-US" sz="6600">
                <a:latin typeface="+mj-lt"/>
              </a:rPr>
              <a:t>Gathering additional information</a:t>
            </a:r>
          </a:p>
        </p:txBody>
      </p:sp>
      <p:sp>
        <p:nvSpPr>
          <p:cNvPr id="4" name="Text Placeholder 3">
            <a:extLst>
              <a:ext uri="{FF2B5EF4-FFF2-40B4-BE49-F238E27FC236}">
                <a16:creationId xmlns:a16="http://schemas.microsoft.com/office/drawing/2014/main" id="{1851E18C-70F4-4F42-B4D9-71CC14520169}"/>
              </a:ext>
            </a:extLst>
          </p:cNvPr>
          <p:cNvSpPr>
            <a:spLocks noGrp="1"/>
          </p:cNvSpPr>
          <p:nvPr>
            <p:ph idx="1"/>
          </p:nvPr>
        </p:nvSpPr>
        <p:spPr/>
        <p:txBody>
          <a:bodyPr>
            <a:normAutofit fontScale="92500"/>
          </a:bodyPr>
          <a:lstStyle/>
          <a:p>
            <a:pPr marL="0" indent="0">
              <a:spcBef>
                <a:spcPts val="1800"/>
              </a:spcBef>
              <a:spcAft>
                <a:spcPts val="1800"/>
              </a:spcAft>
              <a:buNone/>
            </a:pPr>
            <a:r>
              <a:rPr lang="en-US" sz="4800">
                <a:solidFill>
                  <a:srgbClr val="576F7F"/>
                </a:solidFill>
                <a:latin typeface="+mn-lt"/>
              </a:rPr>
              <a:t>Let’s share what we learn with the group before Workshop 3. </a:t>
            </a:r>
          </a:p>
          <a:p>
            <a:pPr>
              <a:spcBef>
                <a:spcPts val="1800"/>
              </a:spcBef>
              <a:spcAft>
                <a:spcPts val="1800"/>
              </a:spcAft>
              <a:buClr>
                <a:schemeClr val="tx2"/>
              </a:buClr>
            </a:pPr>
            <a:r>
              <a:rPr lang="en-US" sz="4800">
                <a:solidFill>
                  <a:srgbClr val="576F7F"/>
                </a:solidFill>
                <a:latin typeface="+mn-lt"/>
              </a:rPr>
              <a:t>Decide </a:t>
            </a:r>
            <a:r>
              <a:rPr lang="en-US" sz="4800" b="1">
                <a:solidFill>
                  <a:srgbClr val="576F7F"/>
                </a:solidFill>
                <a:latin typeface="+mn-lt"/>
              </a:rPr>
              <a:t>how </a:t>
            </a:r>
            <a:r>
              <a:rPr lang="en-US" sz="4800">
                <a:solidFill>
                  <a:srgbClr val="576F7F"/>
                </a:solidFill>
                <a:latin typeface="+mn-lt"/>
              </a:rPr>
              <a:t>(for example, by email) and </a:t>
            </a:r>
            <a:r>
              <a:rPr lang="en-US" sz="4800" b="1">
                <a:solidFill>
                  <a:srgbClr val="576F7F"/>
                </a:solidFill>
                <a:latin typeface="+mn-lt"/>
              </a:rPr>
              <a:t>by when </a:t>
            </a:r>
            <a:r>
              <a:rPr lang="en-US" sz="4800">
                <a:solidFill>
                  <a:srgbClr val="576F7F"/>
                </a:solidFill>
                <a:latin typeface="+mn-lt"/>
              </a:rPr>
              <a:t>small groups will share what they learned with the whole group. </a:t>
            </a:r>
          </a:p>
          <a:p>
            <a:pPr>
              <a:spcBef>
                <a:spcPts val="1800"/>
              </a:spcBef>
              <a:spcAft>
                <a:spcPts val="1800"/>
              </a:spcAft>
              <a:buClr>
                <a:schemeClr val="tx2"/>
              </a:buClr>
            </a:pPr>
            <a:r>
              <a:rPr lang="en-US" sz="4800">
                <a:solidFill>
                  <a:srgbClr val="576F7F"/>
                </a:solidFill>
                <a:latin typeface="+mn-lt"/>
              </a:rPr>
              <a:t>When sharing, be sure to:</a:t>
            </a:r>
          </a:p>
          <a:p>
            <a:pPr marL="502920" lvl="1" indent="0">
              <a:spcBef>
                <a:spcPts val="1200"/>
              </a:spcBef>
              <a:spcAft>
                <a:spcPts val="1200"/>
              </a:spcAft>
              <a:buClr>
                <a:schemeClr val="tx2"/>
              </a:buClr>
              <a:buNone/>
            </a:pPr>
            <a:r>
              <a:rPr lang="en-US" sz="4400">
                <a:solidFill>
                  <a:srgbClr val="576F7F"/>
                </a:solidFill>
                <a:latin typeface="+mn-lt"/>
              </a:rPr>
              <a:t>-Remind the whole group of the question from table 7 that you sought to address by gathering the additional information. </a:t>
            </a:r>
          </a:p>
          <a:p>
            <a:pPr marL="502920" lvl="1" indent="0">
              <a:spcBef>
                <a:spcPts val="1200"/>
              </a:spcBef>
              <a:spcAft>
                <a:spcPts val="1200"/>
              </a:spcAft>
              <a:buClr>
                <a:schemeClr val="tx2"/>
              </a:buClr>
              <a:buNone/>
            </a:pPr>
            <a:r>
              <a:rPr lang="en-US" sz="4400">
                <a:solidFill>
                  <a:srgbClr val="576F7F"/>
                </a:solidFill>
                <a:latin typeface="+mn-lt"/>
              </a:rPr>
              <a:t>-Share the information you gathered and how you gathered it</a:t>
            </a:r>
          </a:p>
          <a:p>
            <a:pPr marL="502920" lvl="1" indent="0">
              <a:spcBef>
                <a:spcPts val="1200"/>
              </a:spcBef>
              <a:spcAft>
                <a:spcPts val="1200"/>
              </a:spcAft>
              <a:buClr>
                <a:schemeClr val="tx2"/>
              </a:buClr>
              <a:buNone/>
            </a:pPr>
            <a:r>
              <a:rPr lang="en-US" sz="4400">
                <a:solidFill>
                  <a:srgbClr val="576F7F"/>
                </a:solidFill>
                <a:latin typeface="+mn-lt"/>
              </a:rPr>
              <a:t>-Explain how the information addresses the question from table 7. </a:t>
            </a:r>
          </a:p>
          <a:p>
            <a:pPr marL="502920" lvl="1" indent="0">
              <a:spcBef>
                <a:spcPts val="1200"/>
              </a:spcBef>
              <a:spcAft>
                <a:spcPts val="1200"/>
              </a:spcAft>
              <a:buClr>
                <a:schemeClr val="tx2"/>
              </a:buClr>
              <a:buNone/>
            </a:pPr>
            <a:r>
              <a:rPr lang="en-US" sz="4400">
                <a:solidFill>
                  <a:srgbClr val="576F7F"/>
                </a:solidFill>
                <a:latin typeface="+mn-lt"/>
              </a:rPr>
              <a:t>-Explain whether the information changes or confirms the original conclusions from table 5. </a:t>
            </a:r>
          </a:p>
        </p:txBody>
      </p:sp>
    </p:spTree>
    <p:extLst>
      <p:ext uri="{BB962C8B-B14F-4D97-AF65-F5344CB8AC3E}">
        <p14:creationId xmlns:p14="http://schemas.microsoft.com/office/powerpoint/2010/main" val="22053787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53</a:t>
            </a:r>
            <a:endParaRPr lang="uk-UA" sz="2400"/>
          </a:p>
        </p:txBody>
      </p:sp>
      <p:sp>
        <p:nvSpPr>
          <p:cNvPr id="4" name="Title 3">
            <a:extLst>
              <a:ext uri="{FF2B5EF4-FFF2-40B4-BE49-F238E27FC236}">
                <a16:creationId xmlns:a16="http://schemas.microsoft.com/office/drawing/2014/main" id="{D1BC3D04-7B2E-4F1F-8A2D-A583004C0C25}"/>
              </a:ext>
            </a:extLst>
          </p:cNvPr>
          <p:cNvSpPr>
            <a:spLocks noGrp="1"/>
          </p:cNvSpPr>
          <p:nvPr>
            <p:ph type="ctrTitle"/>
          </p:nvPr>
        </p:nvSpPr>
        <p:spPr/>
        <p:txBody>
          <a:bodyPr>
            <a:normAutofit/>
          </a:bodyPr>
          <a:lstStyle/>
          <a:p>
            <a:r>
              <a:rPr lang="en-US" sz="6600">
                <a:latin typeface="+mj-lt"/>
              </a:rPr>
              <a:t>Review and interpret school culture survey results</a:t>
            </a:r>
          </a:p>
        </p:txBody>
      </p:sp>
      <p:grpSp>
        <p:nvGrpSpPr>
          <p:cNvPr id="5" name="Group 4" descr="Workshop 2 agenda.">
            <a:extLst>
              <a:ext uri="{FF2B5EF4-FFF2-40B4-BE49-F238E27FC236}">
                <a16:creationId xmlns:a16="http://schemas.microsoft.com/office/drawing/2014/main" id="{E1807603-0D33-4E35-8C86-18ED7BFCA09A}"/>
              </a:ext>
            </a:extLst>
          </p:cNvPr>
          <p:cNvGrpSpPr/>
          <p:nvPr/>
        </p:nvGrpSpPr>
        <p:grpSpPr>
          <a:xfrm>
            <a:off x="3881292" y="3231594"/>
            <a:ext cx="17306278" cy="8724480"/>
            <a:chOff x="3881292" y="3231594"/>
            <a:chExt cx="17306278" cy="8724480"/>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3881292" y="3231594"/>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2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374027" y="9787911"/>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374028" y="6108398"/>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7" name="Rectangle 46">
              <a:extLst>
                <a:ext uri="{FF2B5EF4-FFF2-40B4-BE49-F238E27FC236}">
                  <a16:creationId xmlns:a16="http://schemas.microsoft.com/office/drawing/2014/main" id="{E15EC2F7-BE4B-4AD3-B292-E56DE4B2B98C}"/>
                </a:ext>
              </a:extLst>
            </p:cNvPr>
            <p:cNvSpPr/>
            <p:nvPr/>
          </p:nvSpPr>
          <p:spPr>
            <a:xfrm>
              <a:off x="6571170" y="6161365"/>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Recap of survey constructs and examples</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374028" y="7312374"/>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5" name="Rectangle 44">
              <a:extLst>
                <a:ext uri="{FF2B5EF4-FFF2-40B4-BE49-F238E27FC236}">
                  <a16:creationId xmlns:a16="http://schemas.microsoft.com/office/drawing/2014/main" id="{F1FE4AD2-D934-4F7D-8FD5-E6AE39A07016}"/>
                </a:ext>
              </a:extLst>
            </p:cNvPr>
            <p:cNvSpPr/>
            <p:nvPr/>
          </p:nvSpPr>
          <p:spPr>
            <a:xfrm>
              <a:off x="6571171" y="743618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How to review and interpret school culture survey data</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374026" y="8566706"/>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374028" y="10992996"/>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3" name="Rectangle 42">
              <a:extLst>
                <a:ext uri="{FF2B5EF4-FFF2-40B4-BE49-F238E27FC236}">
                  <a16:creationId xmlns:a16="http://schemas.microsoft.com/office/drawing/2014/main" id="{97D60BCE-5CBB-4669-954C-ADB7BF713481}"/>
                </a:ext>
              </a:extLst>
            </p:cNvPr>
            <p:cNvSpPr/>
            <p:nvPr/>
          </p:nvSpPr>
          <p:spPr>
            <a:xfrm>
              <a:off x="6571173" y="11058311"/>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3</a:t>
              </a:r>
            </a:p>
          </p:txBody>
        </p:sp>
        <p:sp>
          <p:nvSpPr>
            <p:cNvPr id="41" name="Pentagon 35" descr="&quot; &quot;">
              <a:extLst>
                <a:ext uri="{FF2B5EF4-FFF2-40B4-BE49-F238E27FC236}">
                  <a16:creationId xmlns:a16="http://schemas.microsoft.com/office/drawing/2014/main" id="{B5E0BBFD-CA35-4B88-AE3F-F177D1F3280D}"/>
                </a:ext>
              </a:extLst>
            </p:cNvPr>
            <p:cNvSpPr/>
            <p:nvPr/>
          </p:nvSpPr>
          <p:spPr>
            <a:xfrm>
              <a:off x="4063687" y="11128331"/>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5" name="Rectangle 34">
              <a:extLst>
                <a:ext uri="{FF2B5EF4-FFF2-40B4-BE49-F238E27FC236}">
                  <a16:creationId xmlns:a16="http://schemas.microsoft.com/office/drawing/2014/main" id="{1B381A73-F047-4BCA-8943-D4C1AD012D13}"/>
                </a:ext>
              </a:extLst>
            </p:cNvPr>
            <p:cNvSpPr/>
            <p:nvPr/>
          </p:nvSpPr>
          <p:spPr>
            <a:xfrm>
              <a:off x="6571172" y="9911724"/>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Deciding whether to gather additional information</a:t>
              </a:r>
            </a:p>
          </p:txBody>
        </p:sp>
        <p:sp>
          <p:nvSpPr>
            <p:cNvPr id="26" name="Rectangle 25">
              <a:extLst>
                <a:ext uri="{FF2B5EF4-FFF2-40B4-BE49-F238E27FC236}">
                  <a16:creationId xmlns:a16="http://schemas.microsoft.com/office/drawing/2014/main" id="{391A28E6-5F98-4478-8DC2-5622575F0876}"/>
                </a:ext>
              </a:extLst>
            </p:cNvPr>
            <p:cNvSpPr/>
            <p:nvPr/>
          </p:nvSpPr>
          <p:spPr>
            <a:xfrm>
              <a:off x="6571173" y="8678740"/>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Reviewing school and statewide survey results</a:t>
              </a:r>
            </a:p>
          </p:txBody>
        </p:sp>
        <p:sp>
          <p:nvSpPr>
            <p:cNvPr id="27" name="Rectangle 26" descr="&quot; &quot;">
              <a:extLst>
                <a:ext uri="{FF2B5EF4-FFF2-40B4-BE49-F238E27FC236}">
                  <a16:creationId xmlns:a16="http://schemas.microsoft.com/office/drawing/2014/main" id="{C6F4E22C-F0A9-417E-BB88-CF3D3A310554}"/>
                </a:ext>
              </a:extLst>
            </p:cNvPr>
            <p:cNvSpPr/>
            <p:nvPr/>
          </p:nvSpPr>
          <p:spPr>
            <a:xfrm>
              <a:off x="5374025" y="4822962"/>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8" name="Rectangle 27">
              <a:extLst>
                <a:ext uri="{FF2B5EF4-FFF2-40B4-BE49-F238E27FC236}">
                  <a16:creationId xmlns:a16="http://schemas.microsoft.com/office/drawing/2014/main" id="{D15EEC3C-9BB2-45E7-9256-B40BBC43D780}"/>
                </a:ext>
              </a:extLst>
            </p:cNvPr>
            <p:cNvSpPr/>
            <p:nvPr/>
          </p:nvSpPr>
          <p:spPr>
            <a:xfrm>
              <a:off x="6571169" y="4997227"/>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 back</a:t>
              </a:r>
            </a:p>
          </p:txBody>
        </p:sp>
      </p:grpSp>
    </p:spTree>
    <p:extLst>
      <p:ext uri="{BB962C8B-B14F-4D97-AF65-F5344CB8AC3E}">
        <p14:creationId xmlns:p14="http://schemas.microsoft.com/office/powerpoint/2010/main" val="20349933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6C7A97A-A7DE-4DFB-8542-1E4BF24C7D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3998"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E111DB0-3D73-4D20-9D57-CEF5A0D86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4456"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027ADCA0-A066-4B16-8E1F-3C2483947B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43B9DAEA-FAD8-1944-BF04-907147FD6CFD}"/>
              </a:ext>
            </a:extLst>
          </p:cNvPr>
          <p:cNvSpPr>
            <a:spLocks noGrp="1"/>
          </p:cNvSpPr>
          <p:nvPr>
            <p:ph type="sldNum" sz="quarter" idx="12"/>
          </p:nvPr>
        </p:nvSpPr>
        <p:spPr>
          <a:xfrm>
            <a:off x="20569874" y="12642505"/>
            <a:ext cx="3061854" cy="730250"/>
          </a:xfrm>
        </p:spPr>
        <p:txBody>
          <a:bodyPr vert="horz" lIns="91440" tIns="45720" rIns="91440" bIns="45720" rtlCol="0" anchor="ctr">
            <a:normAutofit/>
          </a:bodyPr>
          <a:lstStyle/>
          <a:p>
            <a:pPr defTabSz="457200">
              <a:spcAft>
                <a:spcPts val="600"/>
              </a:spcAft>
            </a:pPr>
            <a:r>
              <a:rPr lang="en-US" sz="2400">
                <a:solidFill>
                  <a:schemeClr val="tx2"/>
                </a:solidFill>
              </a:rPr>
              <a:t>54</a:t>
            </a:r>
          </a:p>
        </p:txBody>
      </p:sp>
      <p:sp>
        <p:nvSpPr>
          <p:cNvPr id="2" name="Title 1">
            <a:extLst>
              <a:ext uri="{FF2B5EF4-FFF2-40B4-BE49-F238E27FC236}">
                <a16:creationId xmlns:a16="http://schemas.microsoft.com/office/drawing/2014/main" id="{EB5587F9-E543-1E45-96C6-7A9A9DCA594E}"/>
              </a:ext>
            </a:extLst>
          </p:cNvPr>
          <p:cNvSpPr>
            <a:spLocks noGrp="1"/>
          </p:cNvSpPr>
          <p:nvPr>
            <p:ph type="ctrTitle"/>
          </p:nvPr>
        </p:nvSpPr>
        <p:spPr>
          <a:xfrm>
            <a:off x="1286934" y="2596896"/>
            <a:ext cx="7370140" cy="6510528"/>
          </a:xfrm>
        </p:spPr>
        <p:txBody>
          <a:bodyPr vert="horz" lIns="91440" tIns="45720" rIns="91440" bIns="45720" rtlCol="0" anchor="b">
            <a:normAutofit/>
          </a:bodyPr>
          <a:lstStyle/>
          <a:p>
            <a:r>
              <a:rPr lang="en-US" sz="5900" spc="-100">
                <a:solidFill>
                  <a:srgbClr val="FFFFFF"/>
                </a:solidFill>
                <a:latin typeface="+mj-lt"/>
                <a:cs typeface="+mj-cs"/>
              </a:rPr>
              <a:t>Questions?</a:t>
            </a:r>
          </a:p>
        </p:txBody>
      </p:sp>
      <p:pic>
        <p:nvPicPr>
          <p:cNvPr id="6" name="Picture 5" descr="&quot; &quot;">
            <a:extLst>
              <a:ext uri="{FF2B5EF4-FFF2-40B4-BE49-F238E27FC236}">
                <a16:creationId xmlns:a16="http://schemas.microsoft.com/office/drawing/2014/main" id="{76C7B474-8654-5341-A950-E0F0419258D9}"/>
              </a:ext>
            </a:extLst>
          </p:cNvPr>
          <p:cNvPicPr>
            <a:picLocks noChangeAspect="1"/>
          </p:cNvPicPr>
          <p:nvPr/>
        </p:nvPicPr>
        <p:blipFill rotWithShape="1">
          <a:blip r:embed="rId3"/>
          <a:srcRect l="14851" r="12884"/>
          <a:stretch/>
        </p:blipFill>
        <p:spPr>
          <a:xfrm>
            <a:off x="10241280" y="1519198"/>
            <a:ext cx="12734542" cy="10661300"/>
          </a:xfrm>
          <a:prstGeom prst="rect">
            <a:avLst/>
          </a:prstGeom>
        </p:spPr>
      </p:pic>
    </p:spTree>
    <p:extLst>
      <p:ext uri="{BB962C8B-B14F-4D97-AF65-F5344CB8AC3E}">
        <p14:creationId xmlns:p14="http://schemas.microsoft.com/office/powerpoint/2010/main" val="3514831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970F14D-B6E6-40EA-96B4-4E18D0CF9D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5" name="Rectangle 14">
            <a:extLst>
              <a:ext uri="{FF2B5EF4-FFF2-40B4-BE49-F238E27FC236}">
                <a16:creationId xmlns:a16="http://schemas.microsoft.com/office/drawing/2014/main" id="{886D4068-D045-48B0-9A00-198F2FE4B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quot; &quot;">
            <a:extLst>
              <a:ext uri="{FF2B5EF4-FFF2-40B4-BE49-F238E27FC236}">
                <a16:creationId xmlns:a16="http://schemas.microsoft.com/office/drawing/2014/main" id="{2926F987-3D34-4B90-B9FA-307641407AA6}"/>
              </a:ext>
            </a:extLst>
          </p:cNvPr>
          <p:cNvPicPr>
            <a:picLocks noChangeAspect="1"/>
          </p:cNvPicPr>
          <p:nvPr/>
        </p:nvPicPr>
        <p:blipFill rotWithShape="1">
          <a:blip r:embed="rId3">
            <a:duotone>
              <a:schemeClr val="bg2">
                <a:shade val="45000"/>
                <a:satMod val="135000"/>
              </a:schemeClr>
              <a:prstClr val="white"/>
            </a:duotone>
            <a:alphaModFix amt="25000"/>
          </a:blip>
          <a:srcRect t="15709"/>
          <a:stretch/>
        </p:blipFill>
        <p:spPr>
          <a:xfrm>
            <a:off x="-15824" y="-14759"/>
            <a:ext cx="24377884" cy="13716000"/>
          </a:xfrm>
          <a:prstGeom prst="rect">
            <a:avLst/>
          </a:prstGeom>
        </p:spPr>
      </p:pic>
      <p:sp>
        <p:nvSpPr>
          <p:cNvPr id="17" name="Rectangle 16">
            <a:extLst>
              <a:ext uri="{FF2B5EF4-FFF2-40B4-BE49-F238E27FC236}">
                <a16:creationId xmlns:a16="http://schemas.microsoft.com/office/drawing/2014/main" id="{12664C4B-AAE2-4AA0-8918-134E8086F3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7180"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616F9FD8-4CFE-4C77-8F29-5D801C57E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E5C73BFE-87D8-7540-8C96-DBE8D5174F52}"/>
              </a:ext>
            </a:extLst>
          </p:cNvPr>
          <p:cNvSpPr>
            <a:spLocks noGrp="1"/>
          </p:cNvSpPr>
          <p:nvPr>
            <p:ph type="sldNum" sz="quarter" idx="12"/>
          </p:nvPr>
        </p:nvSpPr>
        <p:spPr>
          <a:xfrm>
            <a:off x="20569874" y="12712700"/>
            <a:ext cx="3061854" cy="730250"/>
          </a:xfrm>
        </p:spPr>
        <p:txBody>
          <a:bodyPr vert="horz" lIns="91440" tIns="45720" rIns="91440" bIns="45720" rtlCol="0" anchor="ctr">
            <a:normAutofit/>
          </a:bodyPr>
          <a:lstStyle/>
          <a:p>
            <a:pPr defTabSz="457200">
              <a:spcAft>
                <a:spcPts val="600"/>
              </a:spcAft>
            </a:pPr>
            <a:r>
              <a:rPr lang="en-US" sz="2400">
                <a:solidFill>
                  <a:schemeClr val="tx2"/>
                </a:solidFill>
              </a:rPr>
              <a:t>55</a:t>
            </a:r>
          </a:p>
        </p:txBody>
      </p:sp>
      <p:sp>
        <p:nvSpPr>
          <p:cNvPr id="2" name="Title 1">
            <a:extLst>
              <a:ext uri="{FF2B5EF4-FFF2-40B4-BE49-F238E27FC236}">
                <a16:creationId xmlns:a16="http://schemas.microsoft.com/office/drawing/2014/main" id="{A3885E58-FBD0-8848-A5DC-CA6FD3659EB4}"/>
              </a:ext>
            </a:extLst>
          </p:cNvPr>
          <p:cNvSpPr>
            <a:spLocks noGrp="1"/>
          </p:cNvSpPr>
          <p:nvPr>
            <p:ph type="ctrTitle"/>
          </p:nvPr>
        </p:nvSpPr>
        <p:spPr>
          <a:xfrm>
            <a:off x="505838" y="2247674"/>
            <a:ext cx="5894964" cy="9202366"/>
          </a:xfrm>
        </p:spPr>
        <p:txBody>
          <a:bodyPr vert="horz" lIns="91440" tIns="45720" rIns="91440" bIns="45720" rtlCol="0" anchor="ctr">
            <a:normAutofit/>
          </a:bodyPr>
          <a:lstStyle/>
          <a:p>
            <a:r>
              <a:rPr lang="en-US" sz="5900">
                <a:solidFill>
                  <a:srgbClr val="FFFFFF"/>
                </a:solidFill>
                <a:latin typeface="+mj-lt"/>
                <a:cs typeface="+mj-cs"/>
              </a:rPr>
              <a:t>Looking ahead to Workshop 3</a:t>
            </a:r>
          </a:p>
        </p:txBody>
      </p:sp>
      <p:sp>
        <p:nvSpPr>
          <p:cNvPr id="5" name="Text Placeholder 3">
            <a:extLst>
              <a:ext uri="{FF2B5EF4-FFF2-40B4-BE49-F238E27FC236}">
                <a16:creationId xmlns:a16="http://schemas.microsoft.com/office/drawing/2014/main" id="{A6FCD007-AC49-AD46-9F08-7A32FC7B7571}"/>
              </a:ext>
            </a:extLst>
          </p:cNvPr>
          <p:cNvSpPr>
            <a:spLocks noGrp="1"/>
          </p:cNvSpPr>
          <p:nvPr>
            <p:ph type="body" sz="quarter" idx="14"/>
          </p:nvPr>
        </p:nvSpPr>
        <p:spPr>
          <a:xfrm>
            <a:off x="7738536" y="1728216"/>
            <a:ext cx="14630400" cy="10241280"/>
          </a:xfrm>
        </p:spPr>
        <p:txBody>
          <a:bodyPr vert="horz" lIns="91440" tIns="45720" rIns="91440" bIns="45720" rtlCol="0" anchor="ctr">
            <a:normAutofit/>
          </a:bodyPr>
          <a:lstStyle/>
          <a:p>
            <a:pPr marL="0" indent="-182880">
              <a:buClr>
                <a:schemeClr val="tx2"/>
              </a:buClr>
              <a:buFont typeface="Wingdings 2" pitchFamily="18" charset="2"/>
              <a:buChar char=""/>
            </a:pPr>
            <a:r>
              <a:rPr lang="en-US" sz="4800">
                <a:latin typeface="+mn-lt"/>
                <a:cs typeface="+mn-cs"/>
              </a:rPr>
              <a:t>Objectives for our next workshop:</a:t>
            </a:r>
          </a:p>
          <a:p>
            <a:pPr marL="0" indent="-182880">
              <a:buClr>
                <a:schemeClr val="tx2"/>
              </a:buClr>
              <a:buFont typeface="Wingdings 2" pitchFamily="18" charset="2"/>
              <a:buChar char=""/>
            </a:pPr>
            <a:endParaRPr lang="en-US">
              <a:latin typeface="+mn-lt"/>
              <a:cs typeface="+mn-cs"/>
            </a:endParaRPr>
          </a:p>
          <a:p>
            <a:pPr marL="1823670" lvl="1" indent="0">
              <a:buClr>
                <a:schemeClr val="tx2"/>
              </a:buClr>
              <a:buNone/>
            </a:pPr>
            <a:r>
              <a:rPr lang="en-US" sz="4400">
                <a:solidFill>
                  <a:srgbClr val="576F7F"/>
                </a:solidFill>
                <a:latin typeface="+mn-lt"/>
                <a:cs typeface="+mn-cs"/>
              </a:rPr>
              <a:t>-Identify and agree on a priority for school culture improvement.</a:t>
            </a:r>
          </a:p>
          <a:p>
            <a:pPr marL="2006550" lvl="1" indent="-182880">
              <a:buClr>
                <a:schemeClr val="tx2"/>
              </a:buClr>
              <a:buFont typeface="Wingdings 2" pitchFamily="18" charset="2"/>
              <a:buChar char=""/>
            </a:pPr>
            <a:endParaRPr lang="en-US" sz="4400">
              <a:solidFill>
                <a:srgbClr val="576F7F"/>
              </a:solidFill>
              <a:latin typeface="+mn-lt"/>
              <a:cs typeface="+mn-cs"/>
            </a:endParaRPr>
          </a:p>
          <a:p>
            <a:pPr marL="1823670" lvl="1" indent="0">
              <a:buClr>
                <a:schemeClr val="tx2"/>
              </a:buClr>
              <a:buNone/>
            </a:pPr>
            <a:r>
              <a:rPr lang="en-US" sz="4400">
                <a:solidFill>
                  <a:srgbClr val="576F7F"/>
                </a:solidFill>
                <a:latin typeface="+mn-lt"/>
                <a:cs typeface="+mn-cs"/>
              </a:rPr>
              <a:t>-Learn how evidence-based practices support improvement efforts.</a:t>
            </a:r>
          </a:p>
          <a:p>
            <a:pPr marL="2006550" lvl="1" indent="-182880">
              <a:buClr>
                <a:schemeClr val="tx2"/>
              </a:buClr>
              <a:buFont typeface="Wingdings 2" pitchFamily="18" charset="2"/>
              <a:buChar char=""/>
            </a:pPr>
            <a:endParaRPr lang="en-US" sz="4400">
              <a:solidFill>
                <a:srgbClr val="576F7F"/>
              </a:solidFill>
              <a:latin typeface="+mn-lt"/>
              <a:cs typeface="+mn-cs"/>
            </a:endParaRPr>
          </a:p>
          <a:p>
            <a:pPr marL="1823670" lvl="1" indent="0">
              <a:buClr>
                <a:schemeClr val="tx2"/>
              </a:buClr>
              <a:buNone/>
            </a:pPr>
            <a:r>
              <a:rPr lang="en-US" sz="4400">
                <a:solidFill>
                  <a:srgbClr val="576F7F"/>
                </a:solidFill>
                <a:latin typeface="+mn-lt"/>
                <a:cs typeface="+mn-cs"/>
              </a:rPr>
              <a:t>-Review evidence-based practices in </a:t>
            </a:r>
            <a:r>
              <a:rPr lang="en-US" sz="4400" i="1">
                <a:solidFill>
                  <a:srgbClr val="576F7F"/>
                </a:solidFill>
                <a:latin typeface="+mn-lt"/>
                <a:cs typeface="+mn-cs"/>
              </a:rPr>
              <a:t>Strengthening Simulated Workplace Culture: A Guide for Educators.</a:t>
            </a:r>
          </a:p>
        </p:txBody>
      </p:sp>
    </p:spTree>
    <p:extLst>
      <p:ext uri="{BB962C8B-B14F-4D97-AF65-F5344CB8AC3E}">
        <p14:creationId xmlns:p14="http://schemas.microsoft.com/office/powerpoint/2010/main" val="21329725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F4AD318-2FB6-4C6E-931E-58E404FA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1A118E35-1CBF-4863-8497-F4DF1A166D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64" y="1505496"/>
            <a:ext cx="2002966"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Freeform: Shape 20">
            <a:extLst>
              <a:ext uri="{FF2B5EF4-FFF2-40B4-BE49-F238E27FC236}">
                <a16:creationId xmlns:a16="http://schemas.microsoft.com/office/drawing/2014/main" id="{6E187274-5DC2-4BE0-AF99-925D6D973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74188" y="1523998"/>
            <a:ext cx="8416978"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lide Number Placeholder 5">
            <a:extLst>
              <a:ext uri="{FF2B5EF4-FFF2-40B4-BE49-F238E27FC236}">
                <a16:creationId xmlns:a16="http://schemas.microsoft.com/office/drawing/2014/main" id="{FA889BAF-BFD6-4A9F-BA22-BACAE2F63B18}"/>
              </a:ext>
            </a:extLst>
          </p:cNvPr>
          <p:cNvSpPr>
            <a:spLocks noGrp="1"/>
          </p:cNvSpPr>
          <p:nvPr>
            <p:ph type="sldNum" sz="quarter" idx="12"/>
          </p:nvPr>
        </p:nvSpPr>
        <p:spPr>
          <a:xfrm>
            <a:off x="20576291" y="12588875"/>
            <a:ext cx="3061854" cy="730250"/>
          </a:xfrm>
        </p:spPr>
        <p:txBody>
          <a:bodyPr vert="horz" lIns="91440" tIns="45720" rIns="91440" bIns="45720" rtlCol="0" anchor="ctr">
            <a:normAutofit/>
          </a:bodyPr>
          <a:lstStyle/>
          <a:p>
            <a:pPr defTabSz="457200">
              <a:spcAft>
                <a:spcPts val="600"/>
              </a:spcAft>
              <a:defRPr/>
            </a:pPr>
            <a:r>
              <a:rPr lang="en-US" sz="2400" b="1" kern="1200">
                <a:solidFill>
                  <a:schemeClr val="tx2"/>
                </a:solidFill>
                <a:latin typeface="+mn-lt"/>
                <a:ea typeface="+mn-ea"/>
                <a:cs typeface="+mn-cs"/>
              </a:rPr>
              <a:t>56</a:t>
            </a:r>
          </a:p>
        </p:txBody>
      </p:sp>
      <p:sp>
        <p:nvSpPr>
          <p:cNvPr id="4" name="Date Placeholder 3">
            <a:extLst>
              <a:ext uri="{FF2B5EF4-FFF2-40B4-BE49-F238E27FC236}">
                <a16:creationId xmlns:a16="http://schemas.microsoft.com/office/drawing/2014/main" id="{F8167F6E-3684-4996-BA48-9371A7155487}"/>
              </a:ext>
            </a:extLst>
          </p:cNvPr>
          <p:cNvSpPr>
            <a:spLocks noGrp="1"/>
          </p:cNvSpPr>
          <p:nvPr>
            <p:ph type="dt" sz="half" idx="4294967295"/>
          </p:nvPr>
        </p:nvSpPr>
        <p:spPr>
          <a:xfrm>
            <a:off x="524930" y="12712700"/>
            <a:ext cx="5486400" cy="730250"/>
          </a:xfrm>
          <a:prstGeom prst="rect">
            <a:avLst/>
          </a:prstGeom>
        </p:spPr>
        <p:txBody>
          <a:bodyPr vert="horz" lIns="91440" tIns="45720" rIns="91440" bIns="45720" rtlCol="0" anchor="ctr">
            <a:normAutofit/>
          </a:bodyPr>
          <a:lstStyle/>
          <a:p>
            <a:pPr defTabSz="457200">
              <a:spcAft>
                <a:spcPts val="600"/>
              </a:spcAft>
              <a:defRPr/>
            </a:pPr>
            <a:r>
              <a:rPr lang="en-US" sz="1100"/>
              <a:t>Project 5.2.3</a:t>
            </a:r>
          </a:p>
        </p:txBody>
      </p:sp>
      <p:sp>
        <p:nvSpPr>
          <p:cNvPr id="7" name="Title 6">
            <a:extLst>
              <a:ext uri="{FF2B5EF4-FFF2-40B4-BE49-F238E27FC236}">
                <a16:creationId xmlns:a16="http://schemas.microsoft.com/office/drawing/2014/main" id="{5AC81C05-7733-49FD-8682-26B48DFF0BFE}"/>
              </a:ext>
            </a:extLst>
          </p:cNvPr>
          <p:cNvSpPr>
            <a:spLocks noGrp="1"/>
          </p:cNvSpPr>
          <p:nvPr>
            <p:ph type="ctrTitle"/>
          </p:nvPr>
        </p:nvSpPr>
        <p:spPr>
          <a:xfrm>
            <a:off x="524930" y="2596896"/>
            <a:ext cx="15727656" cy="6510528"/>
          </a:xfrm>
        </p:spPr>
        <p:txBody>
          <a:bodyPr vert="horz" lIns="91440" tIns="45720" rIns="91440" bIns="45720" rtlCol="0" anchor="b">
            <a:normAutofit/>
          </a:bodyPr>
          <a:lstStyle/>
          <a:p>
            <a:pPr algn="r">
              <a:spcAft>
                <a:spcPts val="1200"/>
              </a:spcAft>
            </a:pPr>
            <a:r>
              <a:rPr lang="en-US" sz="5900" spc="-100">
                <a:solidFill>
                  <a:schemeClr val="accent1"/>
                </a:solidFill>
                <a:latin typeface="+mj-lt"/>
                <a:cs typeface="+mj-cs"/>
              </a:rPr>
              <a:t>Improving School Culture in Simulated Workplaces</a:t>
            </a:r>
            <a:br>
              <a:rPr lang="en-US" sz="5900" spc="-100">
                <a:solidFill>
                  <a:schemeClr val="accent1"/>
                </a:solidFill>
                <a:latin typeface="+mj-lt"/>
                <a:cs typeface="+mj-cs"/>
              </a:rPr>
            </a:br>
            <a:r>
              <a:rPr lang="en-US" sz="5900" spc="-100">
                <a:solidFill>
                  <a:schemeClr val="accent1"/>
                </a:solidFill>
                <a:latin typeface="+mj-lt"/>
                <a:cs typeface="+mj-cs"/>
              </a:rPr>
              <a:t>Workshop 3: Identify Priorities</a:t>
            </a:r>
          </a:p>
        </p:txBody>
      </p:sp>
    </p:spTree>
    <p:extLst>
      <p:ext uri="{BB962C8B-B14F-4D97-AF65-F5344CB8AC3E}">
        <p14:creationId xmlns:p14="http://schemas.microsoft.com/office/powerpoint/2010/main" val="10793830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tx2"/>
                </a:solidFill>
                <a:effectLst/>
                <a:uLnTx/>
                <a:uFillTx/>
                <a:ea typeface="+mn-ea"/>
                <a:cs typeface="Times New Roman" panose="02020603050405020304" pitchFamily="18" charset="0"/>
              </a:rPr>
              <a:t>57</a:t>
            </a:r>
            <a:endParaRPr kumimoji="0" lang="uk-UA" sz="2400" i="0" u="none" strike="noStrike" kern="1200" cap="none" spc="0" normalizeH="0" baseline="0" noProof="0">
              <a:ln>
                <a:noFill/>
              </a:ln>
              <a:solidFill>
                <a:schemeClr val="tx2"/>
              </a:solidFill>
              <a:effectLst/>
              <a:uLnTx/>
              <a:uFillTx/>
              <a:ea typeface="+mn-ea"/>
              <a:cs typeface="Times New Roman" panose="02020603050405020304" pitchFamily="18" charset="0"/>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40" y="797512"/>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1F6A9C00-30A7-4E44-BBFB-75C21597D87F}"/>
              </a:ext>
            </a:extLst>
          </p:cNvPr>
          <p:cNvGrpSpPr/>
          <p:nvPr/>
        </p:nvGrpSpPr>
        <p:grpSpPr>
          <a:xfrm>
            <a:off x="3931370" y="2224032"/>
            <a:ext cx="16870496" cy="9749589"/>
            <a:chOff x="3931370" y="2224032"/>
            <a:chExt cx="16870496" cy="9749589"/>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36376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31370" y="2224032"/>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205168"/>
              <a:ext cx="14058888"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03732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a:extLst>
                <a:ext uri="{FF2B5EF4-FFF2-40B4-BE49-F238E27FC236}">
                  <a16:creationId xmlns:a16="http://schemas.microsoft.com/office/drawing/2014/main" id="{E15EC2F7-BE4B-4AD3-B292-E56DE4B2B98C}"/>
                </a:ext>
              </a:extLst>
            </p:cNvPr>
            <p:cNvSpPr/>
            <p:nvPr/>
          </p:nvSpPr>
          <p:spPr>
            <a:xfrm>
              <a:off x="7053275" y="5193326"/>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2" y="639662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3" y="6585434"/>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2" y="7790834"/>
              <a:ext cx="14058888"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870134" y="10880551"/>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5" y="110054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descr="&quot; &quot;">
              <a:extLst>
                <a:ext uri="{FF2B5EF4-FFF2-40B4-BE49-F238E27FC236}">
                  <a16:creationId xmlns:a16="http://schemas.microsoft.com/office/drawing/2014/main" id="{B5E0BBFD-CA35-4B88-AE3F-F177D1F3280D}"/>
                </a:ext>
              </a:extLst>
            </p:cNvPr>
            <p:cNvSpPr/>
            <p:nvPr/>
          </p:nvSpPr>
          <p:spPr>
            <a:xfrm>
              <a:off x="4520662" y="3779126"/>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5" y="7938592"/>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37724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descr="&quot; &quot;">
              <a:extLst>
                <a:ext uri="{FF2B5EF4-FFF2-40B4-BE49-F238E27FC236}">
                  <a16:creationId xmlns:a16="http://schemas.microsoft.com/office/drawing/2014/main" id="{7F910A08-3BCE-4644-B0D4-14A52FE2BF66}"/>
                </a:ext>
              </a:extLst>
            </p:cNvPr>
            <p:cNvSpPr/>
            <p:nvPr/>
          </p:nvSpPr>
          <p:spPr>
            <a:xfrm>
              <a:off x="7053279" y="92605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27058878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96C9B427-71B0-49B5-91CC-8356BCA64C69}"/>
              </a:ext>
            </a:extLst>
          </p:cNvPr>
          <p:cNvSpPr>
            <a:spLocks noGrp="1"/>
          </p:cNvSpPr>
          <p:nvPr>
            <p:ph type="sldNum" sz="quarter" idx="12"/>
          </p:nvPr>
        </p:nvSpPr>
        <p:spPr>
          <a:xfrm>
            <a:off x="22671411" y="12573000"/>
            <a:ext cx="950688" cy="745762"/>
          </a:xfrm>
        </p:spPr>
        <p:txBody>
          <a:bodyPr/>
          <a:lstStyle/>
          <a:p>
            <a:r>
              <a:rPr lang="en-US" sz="2400"/>
              <a:t>58</a:t>
            </a:r>
            <a:endParaRPr lang="uk-UA" sz="2400"/>
          </a:p>
        </p:txBody>
      </p:sp>
      <p:sp>
        <p:nvSpPr>
          <p:cNvPr id="2" name="Title 1">
            <a:extLst>
              <a:ext uri="{FF2B5EF4-FFF2-40B4-BE49-F238E27FC236}">
                <a16:creationId xmlns:a16="http://schemas.microsoft.com/office/drawing/2014/main" id="{08A73BEC-760D-4046-A4D4-A3BADB6A9A89}"/>
              </a:ext>
            </a:extLst>
          </p:cNvPr>
          <p:cNvSpPr>
            <a:spLocks noGrp="1"/>
          </p:cNvSpPr>
          <p:nvPr>
            <p:ph type="ctrTitle"/>
          </p:nvPr>
        </p:nvSpPr>
        <p:spPr>
          <a:xfrm>
            <a:off x="1051632" y="1590356"/>
            <a:ext cx="22095123" cy="1219177"/>
          </a:xfrm>
        </p:spPr>
        <p:txBody>
          <a:bodyPr>
            <a:noAutofit/>
          </a:bodyPr>
          <a:lstStyle/>
          <a:p>
            <a:r>
              <a:rPr lang="en-US" sz="6600">
                <a:latin typeface="+mj-lt"/>
              </a:rPr>
              <a:t>Review progress and look ahead: </a:t>
            </a:r>
            <a:br>
              <a:rPr lang="en-US" sz="6600">
                <a:latin typeface="+mj-lt"/>
              </a:rPr>
            </a:br>
            <a:r>
              <a:rPr lang="en-US" sz="6600">
                <a:latin typeface="+mj-lt"/>
              </a:rPr>
              <a:t>Process for improving simulated workplace culture</a:t>
            </a:r>
            <a:endParaRPr lang="en-US" sz="7200"/>
          </a:p>
        </p:txBody>
      </p:sp>
      <p:graphicFrame>
        <p:nvGraphicFramePr>
          <p:cNvPr id="6" name="Diagram 5" descr="&quot; &quot;">
            <a:extLst>
              <a:ext uri="{FF2B5EF4-FFF2-40B4-BE49-F238E27FC236}">
                <a16:creationId xmlns:a16="http://schemas.microsoft.com/office/drawing/2014/main" id="{4C0784DA-1843-734D-AA9D-57066F65A8A0}"/>
              </a:ext>
            </a:extLst>
          </p:cNvPr>
          <p:cNvGraphicFramePr/>
          <p:nvPr>
            <p:extLst>
              <p:ext uri="{D42A27DB-BD31-4B8C-83A1-F6EECF244321}">
                <p14:modId xmlns:p14="http://schemas.microsoft.com/office/powerpoint/2010/main" val="716477988"/>
              </p:ext>
            </p:extLst>
          </p:nvPr>
        </p:nvGraphicFramePr>
        <p:xfrm>
          <a:off x="4657345" y="2467916"/>
          <a:ext cx="15517958" cy="10187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6174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a:xfrm>
            <a:off x="22671411" y="12586396"/>
            <a:ext cx="950688" cy="732365"/>
          </a:xfrm>
        </p:spPr>
        <p:txBody>
          <a:bodyPr/>
          <a:lstStyle/>
          <a:p>
            <a:r>
              <a:rPr lang="en-US" sz="2400"/>
              <a:t>5</a:t>
            </a:r>
            <a:endParaRPr lang="uk-UA" sz="2400"/>
          </a:p>
        </p:txBody>
      </p:sp>
      <p:sp>
        <p:nvSpPr>
          <p:cNvPr id="8" name="Title 7">
            <a:extLst>
              <a:ext uri="{FF2B5EF4-FFF2-40B4-BE49-F238E27FC236}">
                <a16:creationId xmlns:a16="http://schemas.microsoft.com/office/drawing/2014/main" id="{60B146B7-E341-4D60-A83D-84CCB21092DD}"/>
              </a:ext>
            </a:extLst>
          </p:cNvPr>
          <p:cNvSpPr>
            <a:spLocks noGrp="1"/>
          </p:cNvSpPr>
          <p:nvPr>
            <p:ph type="ctrTitle"/>
          </p:nvPr>
        </p:nvSpPr>
        <p:spPr/>
        <p:txBody>
          <a:bodyPr>
            <a:normAutofit/>
          </a:bodyPr>
          <a:lstStyle/>
          <a:p>
            <a:pPr rtl="0" eaLnBrk="1" latinLnBrk="0" hangingPunct="1"/>
            <a:r>
              <a:rPr lang="en-US" sz="6600" kern="1200">
                <a:effectLst/>
                <a:latin typeface="Corbel" panose="020B0503020204020204" pitchFamily="34" charset="0"/>
                <a:ea typeface="+mn-ea"/>
                <a:cs typeface="+mn-cs"/>
              </a:rPr>
              <a:t>Introduction to school culture improvement</a:t>
            </a:r>
            <a:endParaRPr lang="en-US" sz="6600">
              <a:effectLst/>
            </a:endParaRPr>
          </a:p>
        </p:txBody>
      </p:sp>
      <p:grpSp>
        <p:nvGrpSpPr>
          <p:cNvPr id="13" name="Group 12" descr="Workshop 1 agenda.">
            <a:extLst>
              <a:ext uri="{FF2B5EF4-FFF2-40B4-BE49-F238E27FC236}">
                <a16:creationId xmlns:a16="http://schemas.microsoft.com/office/drawing/2014/main" id="{9BBCC96D-C2B4-4A6B-A1C1-F45544F46704}"/>
              </a:ext>
            </a:extLst>
          </p:cNvPr>
          <p:cNvGrpSpPr/>
          <p:nvPr/>
        </p:nvGrpSpPr>
        <p:grpSpPr>
          <a:xfrm>
            <a:off x="3903455" y="2712014"/>
            <a:ext cx="17279582" cy="9774352"/>
            <a:chOff x="3903455" y="2712014"/>
            <a:chExt cx="17279582" cy="9774352"/>
          </a:xfrm>
        </p:grpSpPr>
        <p:sp>
          <p:nvSpPr>
            <p:cNvPr id="31" name="Rectangle 30" descr="&quot; &quot;">
              <a:extLst>
                <a:ext uri="{FF2B5EF4-FFF2-40B4-BE49-F238E27FC236}">
                  <a16:creationId xmlns:a16="http://schemas.microsoft.com/office/drawing/2014/main" id="{2D09A7BA-9038-804B-ADB3-98AEEF9C6AA0}"/>
                </a:ext>
              </a:extLst>
            </p:cNvPr>
            <p:cNvSpPr/>
            <p:nvPr/>
          </p:nvSpPr>
          <p:spPr>
            <a:xfrm>
              <a:off x="5322755" y="800396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4059295" y="2712014"/>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grpSp>
          <p:nvGrpSpPr>
            <p:cNvPr id="9" name="Group 8" descr="&quot; &quot;">
              <a:extLst>
                <a:ext uri="{FF2B5EF4-FFF2-40B4-BE49-F238E27FC236}">
                  <a16:creationId xmlns:a16="http://schemas.microsoft.com/office/drawing/2014/main" id="{356F9FD0-34AA-D747-9B8F-58BF078A35CC}"/>
                </a:ext>
              </a:extLst>
            </p:cNvPr>
            <p:cNvGrpSpPr/>
            <p:nvPr/>
          </p:nvGrpSpPr>
          <p:grpSpPr>
            <a:xfrm>
              <a:off x="5274369" y="5687837"/>
              <a:ext cx="15908668" cy="6798529"/>
              <a:chOff x="2379333" y="2784788"/>
              <a:chExt cx="15908668" cy="6798529"/>
            </a:xfrm>
          </p:grpSpPr>
          <p:grpSp>
            <p:nvGrpSpPr>
              <p:cNvPr id="6" name="Group 5">
                <a:extLst>
                  <a:ext uri="{FF2B5EF4-FFF2-40B4-BE49-F238E27FC236}">
                    <a16:creationId xmlns:a16="http://schemas.microsoft.com/office/drawing/2014/main" id="{180F244E-0BCD-6B4B-95B7-8F6EC373870E}"/>
                  </a:ext>
                </a:extLst>
              </p:cNvPr>
              <p:cNvGrpSpPr/>
              <p:nvPr/>
            </p:nvGrpSpPr>
            <p:grpSpPr>
              <a:xfrm>
                <a:off x="2413781" y="2784788"/>
                <a:ext cx="15874220" cy="963078"/>
                <a:chOff x="3218794" y="2109267"/>
                <a:chExt cx="21168382" cy="1284271"/>
              </a:xfrm>
            </p:grpSpPr>
            <p:sp>
              <p:nvSpPr>
                <p:cNvPr id="5" name="Rectangle 4" descr="&quot; &quot;">
                  <a:extLst>
                    <a:ext uri="{FF2B5EF4-FFF2-40B4-BE49-F238E27FC236}">
                      <a16:creationId xmlns:a16="http://schemas.microsoft.com/office/drawing/2014/main" id="{8404D1B9-D0B2-2C4E-AC6D-A934B96C9249}"/>
                    </a:ext>
                  </a:extLst>
                </p:cNvPr>
                <p:cNvSpPr/>
                <p:nvPr/>
              </p:nvSpPr>
              <p:spPr>
                <a:xfrm>
                  <a:off x="3218794" y="2109267"/>
                  <a:ext cx="19930976"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 name="Rectangle 3">
                  <a:extLst>
                    <a:ext uri="{FF2B5EF4-FFF2-40B4-BE49-F238E27FC236}">
                      <a16:creationId xmlns:a16="http://schemas.microsoft.com/office/drawing/2014/main" id="{8E5C4FC5-299F-435F-92DF-74658B453F92}"/>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7" name="Group 6">
                <a:extLst>
                  <a:ext uri="{FF2B5EF4-FFF2-40B4-BE49-F238E27FC236}">
                    <a16:creationId xmlns:a16="http://schemas.microsoft.com/office/drawing/2014/main" id="{5CFCB292-5D19-F946-B635-C4F1A2153864}"/>
                  </a:ext>
                </a:extLst>
              </p:cNvPr>
              <p:cNvGrpSpPr/>
              <p:nvPr/>
            </p:nvGrpSpPr>
            <p:grpSpPr>
              <a:xfrm>
                <a:off x="2413780" y="3975742"/>
                <a:ext cx="15874218" cy="963078"/>
                <a:chOff x="3218793" y="3735804"/>
                <a:chExt cx="21168380" cy="1284271"/>
              </a:xfrm>
            </p:grpSpPr>
            <p:sp>
              <p:nvSpPr>
                <p:cNvPr id="20" name="Rectangle 19" descr="&quot; &quot;">
                  <a:extLst>
                    <a:ext uri="{FF2B5EF4-FFF2-40B4-BE49-F238E27FC236}">
                      <a16:creationId xmlns:a16="http://schemas.microsoft.com/office/drawing/2014/main" id="{0787E733-83E6-3E4D-98BC-73C5ED509DA5}"/>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12" name="Rectangle 11">
                  <a:extLst>
                    <a:ext uri="{FF2B5EF4-FFF2-40B4-BE49-F238E27FC236}">
                      <a16:creationId xmlns:a16="http://schemas.microsoft.com/office/drawing/2014/main" id="{78EA3E24-64FF-1741-B443-75156F13357E}"/>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21" name="Group 20">
                <a:extLst>
                  <a:ext uri="{FF2B5EF4-FFF2-40B4-BE49-F238E27FC236}">
                    <a16:creationId xmlns:a16="http://schemas.microsoft.com/office/drawing/2014/main" id="{EBF4E098-AA0E-E14D-B49D-002C3C9D16AC}"/>
                  </a:ext>
                </a:extLst>
              </p:cNvPr>
              <p:cNvGrpSpPr/>
              <p:nvPr/>
            </p:nvGrpSpPr>
            <p:grpSpPr>
              <a:xfrm>
                <a:off x="2413780" y="6241636"/>
                <a:ext cx="15874218" cy="963078"/>
                <a:chOff x="3218793" y="5119302"/>
                <a:chExt cx="21168380" cy="1284271"/>
              </a:xfrm>
            </p:grpSpPr>
            <p:sp>
              <p:nvSpPr>
                <p:cNvPr id="22" name="Rectangle 21" descr="&quot; &quot;">
                  <a:extLst>
                    <a:ext uri="{FF2B5EF4-FFF2-40B4-BE49-F238E27FC236}">
                      <a16:creationId xmlns:a16="http://schemas.microsoft.com/office/drawing/2014/main" id="{8A0014E7-1822-8C4D-8A86-1FD2F80F01C8}"/>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3" name="Rectangle 22">
                  <a:extLst>
                    <a:ext uri="{FF2B5EF4-FFF2-40B4-BE49-F238E27FC236}">
                      <a16:creationId xmlns:a16="http://schemas.microsoft.com/office/drawing/2014/main" id="{7D451758-790F-9248-9BE6-BE44A8BA71A8}"/>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24" name="Group 23">
                <a:extLst>
                  <a:ext uri="{FF2B5EF4-FFF2-40B4-BE49-F238E27FC236}">
                    <a16:creationId xmlns:a16="http://schemas.microsoft.com/office/drawing/2014/main" id="{15EAF16E-DC80-2B4E-9A87-40A649CCB0FE}"/>
                  </a:ext>
                </a:extLst>
              </p:cNvPr>
              <p:cNvGrpSpPr/>
              <p:nvPr/>
            </p:nvGrpSpPr>
            <p:grpSpPr>
              <a:xfrm>
                <a:off x="2379333" y="7436174"/>
                <a:ext cx="15874218" cy="963078"/>
                <a:chOff x="3218793" y="5119302"/>
                <a:chExt cx="21168380" cy="1284271"/>
              </a:xfrm>
            </p:grpSpPr>
            <p:sp>
              <p:nvSpPr>
                <p:cNvPr id="25" name="Rectangle 24" descr="&quot; &quot;">
                  <a:extLst>
                    <a:ext uri="{FF2B5EF4-FFF2-40B4-BE49-F238E27FC236}">
                      <a16:creationId xmlns:a16="http://schemas.microsoft.com/office/drawing/2014/main" id="{4BF35143-3D29-5349-A81C-B4950F35D7D1}"/>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6" name="Rectangle 25">
                  <a:extLst>
                    <a:ext uri="{FF2B5EF4-FFF2-40B4-BE49-F238E27FC236}">
                      <a16:creationId xmlns:a16="http://schemas.microsoft.com/office/drawing/2014/main" id="{530CEDF9-CE6E-5D44-B6DF-C72DAFBB34C7}"/>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27" name="Group 26">
                <a:extLst>
                  <a:ext uri="{FF2B5EF4-FFF2-40B4-BE49-F238E27FC236}">
                    <a16:creationId xmlns:a16="http://schemas.microsoft.com/office/drawing/2014/main" id="{71690DB7-C8D6-F544-A98A-87B7F10576EF}"/>
                  </a:ext>
                </a:extLst>
              </p:cNvPr>
              <p:cNvGrpSpPr/>
              <p:nvPr/>
            </p:nvGrpSpPr>
            <p:grpSpPr>
              <a:xfrm>
                <a:off x="2379333" y="8620239"/>
                <a:ext cx="15874218" cy="963078"/>
                <a:chOff x="3218793" y="5060176"/>
                <a:chExt cx="21168380" cy="1284271"/>
              </a:xfrm>
            </p:grpSpPr>
            <p:sp>
              <p:nvSpPr>
                <p:cNvPr id="28" name="Rectangle 27" descr="&quot; &quot;">
                  <a:extLst>
                    <a:ext uri="{FF2B5EF4-FFF2-40B4-BE49-F238E27FC236}">
                      <a16:creationId xmlns:a16="http://schemas.microsoft.com/office/drawing/2014/main" id="{0DDA8787-2A05-624D-9426-FF89362342A6}"/>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29" name="Rectangle 28">
                  <a:extLst>
                    <a:ext uri="{FF2B5EF4-FFF2-40B4-BE49-F238E27FC236}">
                      <a16:creationId xmlns:a16="http://schemas.microsoft.com/office/drawing/2014/main" id="{1DEF0DBE-4E04-4342-8C66-107F1572411F}"/>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32" name="Rectangle 31">
              <a:extLst>
                <a:ext uri="{FF2B5EF4-FFF2-40B4-BE49-F238E27FC236}">
                  <a16:creationId xmlns:a16="http://schemas.microsoft.com/office/drawing/2014/main" id="{882EBA20-A7DA-614B-A5C6-719679851D92}"/>
                </a:ext>
              </a:extLst>
            </p:cNvPr>
            <p:cNvSpPr/>
            <p:nvPr/>
          </p:nvSpPr>
          <p:spPr>
            <a:xfrm>
              <a:off x="6532191" y="8193556"/>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33" name="Rectangle 32" descr="&quot; &quot;">
              <a:extLst>
                <a:ext uri="{FF2B5EF4-FFF2-40B4-BE49-F238E27FC236}">
                  <a16:creationId xmlns:a16="http://schemas.microsoft.com/office/drawing/2014/main" id="{532A5230-DB13-A743-9814-63705584F1DC}"/>
                </a:ext>
              </a:extLst>
            </p:cNvPr>
            <p:cNvSpPr/>
            <p:nvPr/>
          </p:nvSpPr>
          <p:spPr>
            <a:xfrm>
              <a:off x="5308815" y="4487092"/>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34" name="Rectangle 33">
              <a:extLst>
                <a:ext uri="{FF2B5EF4-FFF2-40B4-BE49-F238E27FC236}">
                  <a16:creationId xmlns:a16="http://schemas.microsoft.com/office/drawing/2014/main" id="{C38EA999-B66E-AE43-897D-737FFF9061AC}"/>
                </a:ext>
              </a:extLst>
            </p:cNvPr>
            <p:cNvSpPr/>
            <p:nvPr/>
          </p:nvSpPr>
          <p:spPr>
            <a:xfrm>
              <a:off x="6566639" y="461276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35" name="Pentagon 34" descr="&quot; &quot;">
              <a:extLst>
                <a:ext uri="{FF2B5EF4-FFF2-40B4-BE49-F238E27FC236}">
                  <a16:creationId xmlns:a16="http://schemas.microsoft.com/office/drawing/2014/main" id="{B8890062-CA04-B249-8AE0-BA7E5951A5C0}"/>
                </a:ext>
              </a:extLst>
            </p:cNvPr>
            <p:cNvSpPr/>
            <p:nvPr/>
          </p:nvSpPr>
          <p:spPr>
            <a:xfrm>
              <a:off x="3903455" y="5818278"/>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31146046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96C9B427-71B0-49B5-91CC-8356BCA64C69}"/>
              </a:ext>
            </a:extLst>
          </p:cNvPr>
          <p:cNvSpPr>
            <a:spLocks noGrp="1"/>
          </p:cNvSpPr>
          <p:nvPr>
            <p:ph type="sldNum" sz="quarter" idx="12"/>
          </p:nvPr>
        </p:nvSpPr>
        <p:spPr/>
        <p:txBody>
          <a:bodyPr/>
          <a:lstStyle/>
          <a:p>
            <a:r>
              <a:rPr lang="en-US" sz="2400">
                <a:solidFill>
                  <a:schemeClr val="tx2"/>
                </a:solidFill>
              </a:rPr>
              <a:t>59</a:t>
            </a:r>
            <a:endParaRPr lang="uk-UA" sz="2400">
              <a:solidFill>
                <a:schemeClr val="tx2"/>
              </a:solidFill>
            </a:endParaRPr>
          </a:p>
        </p:txBody>
      </p:sp>
      <p:sp>
        <p:nvSpPr>
          <p:cNvPr id="2" name="Title 1">
            <a:extLst>
              <a:ext uri="{FF2B5EF4-FFF2-40B4-BE49-F238E27FC236}">
                <a16:creationId xmlns:a16="http://schemas.microsoft.com/office/drawing/2014/main" id="{08A73BEC-760D-4046-A4D4-A3BADB6A9A89}"/>
              </a:ext>
            </a:extLst>
          </p:cNvPr>
          <p:cNvSpPr>
            <a:spLocks noGrp="1"/>
          </p:cNvSpPr>
          <p:nvPr>
            <p:ph type="ctrTitle"/>
          </p:nvPr>
        </p:nvSpPr>
        <p:spPr>
          <a:xfrm>
            <a:off x="1144438" y="1590356"/>
            <a:ext cx="22095123" cy="1219177"/>
          </a:xfrm>
        </p:spPr>
        <p:txBody>
          <a:bodyPr>
            <a:noAutofit/>
          </a:bodyPr>
          <a:lstStyle/>
          <a:p>
            <a:r>
              <a:rPr lang="en-US" sz="6600">
                <a:latin typeface="+mj-lt"/>
              </a:rPr>
              <a:t>Review progress and look ahead: </a:t>
            </a:r>
            <a:br>
              <a:rPr lang="en-US" sz="6600">
                <a:latin typeface="+mj-lt"/>
              </a:rPr>
            </a:br>
            <a:r>
              <a:rPr lang="en-US" sz="6600">
                <a:latin typeface="+mj-lt"/>
              </a:rPr>
              <a:t>Process for improving simulated workplace culture</a:t>
            </a:r>
            <a:endParaRPr lang="en-US" sz="7200"/>
          </a:p>
        </p:txBody>
      </p:sp>
      <p:graphicFrame>
        <p:nvGraphicFramePr>
          <p:cNvPr id="6" name="Diagram 5" descr="&quot; &quot;">
            <a:extLst>
              <a:ext uri="{FF2B5EF4-FFF2-40B4-BE49-F238E27FC236}">
                <a16:creationId xmlns:a16="http://schemas.microsoft.com/office/drawing/2014/main" id="{4C0784DA-1843-734D-AA9D-57066F65A8A0}"/>
              </a:ext>
            </a:extLst>
          </p:cNvPr>
          <p:cNvGraphicFramePr/>
          <p:nvPr>
            <p:extLst>
              <p:ext uri="{D42A27DB-BD31-4B8C-83A1-F6EECF244321}">
                <p14:modId xmlns:p14="http://schemas.microsoft.com/office/powerpoint/2010/main" val="1474961661"/>
              </p:ext>
            </p:extLst>
          </p:nvPr>
        </p:nvGraphicFramePr>
        <p:xfrm>
          <a:off x="4394791" y="2522781"/>
          <a:ext cx="15656768" cy="101322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747559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tx2"/>
                </a:solidFill>
                <a:effectLst/>
                <a:uLnTx/>
                <a:uFillTx/>
                <a:ea typeface="+mn-ea"/>
                <a:cs typeface="Times New Roman" panose="02020603050405020304" pitchFamily="18" charset="0"/>
              </a:rPr>
              <a:t>60</a:t>
            </a:r>
            <a:endParaRPr kumimoji="0" lang="uk-UA" sz="2400" i="0" u="none" strike="noStrike" kern="1200" cap="none" spc="0" normalizeH="0" baseline="0" noProof="0">
              <a:ln>
                <a:noFill/>
              </a:ln>
              <a:solidFill>
                <a:schemeClr val="tx2"/>
              </a:solidFill>
              <a:effectLst/>
              <a:uLnTx/>
              <a:uFillTx/>
              <a:ea typeface="+mn-ea"/>
              <a:cs typeface="Times New Roman" panose="02020603050405020304" pitchFamily="18" charset="0"/>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40" y="800379"/>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80E18A81-474B-4CFB-8777-8AB16240B697}"/>
              </a:ext>
            </a:extLst>
          </p:cNvPr>
          <p:cNvGrpSpPr/>
          <p:nvPr/>
        </p:nvGrpSpPr>
        <p:grpSpPr>
          <a:xfrm>
            <a:off x="3931370" y="2477672"/>
            <a:ext cx="16870496" cy="9978550"/>
            <a:chOff x="3931370" y="2477672"/>
            <a:chExt cx="16870496" cy="9978550"/>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41202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31370" y="2477672"/>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687769"/>
              <a:ext cx="14058888"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519923"/>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a:extLst>
                <a:ext uri="{FF2B5EF4-FFF2-40B4-BE49-F238E27FC236}">
                  <a16:creationId xmlns:a16="http://schemas.microsoft.com/office/drawing/2014/main" id="{E15EC2F7-BE4B-4AD3-B292-E56DE4B2B98C}"/>
                </a:ext>
              </a:extLst>
            </p:cNvPr>
            <p:cNvSpPr/>
            <p:nvPr/>
          </p:nvSpPr>
          <p:spPr>
            <a:xfrm>
              <a:off x="7053275" y="5675927"/>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3" y="687922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4" y="7068034"/>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3" y="8273435"/>
              <a:ext cx="14058888"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870134" y="1136315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5" y="11488076"/>
              <a:ext cx="13748587" cy="715452"/>
            </a:xfrm>
            <a:prstGeom prst="rect">
              <a:avLst/>
            </a:prstGeom>
          </p:spPr>
          <p:txBody>
            <a:bodyPr wrap="square" anchor="ctr">
              <a:spAutoFit/>
            </a:bodyPr>
            <a:lstStyle/>
            <a:p>
              <a:pPr lvl="0" defTabSz="670341">
                <a:spcBef>
                  <a:spcPts val="300"/>
                </a:spcBef>
                <a:spcAft>
                  <a:spcPts val="300"/>
                </a:spcAf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descr="&quot; &quot;">
              <a:extLst>
                <a:ext uri="{FF2B5EF4-FFF2-40B4-BE49-F238E27FC236}">
                  <a16:creationId xmlns:a16="http://schemas.microsoft.com/office/drawing/2014/main" id="{B5E0BBFD-CA35-4B88-AE3F-F177D1F3280D}"/>
                </a:ext>
              </a:extLst>
            </p:cNvPr>
            <p:cNvSpPr/>
            <p:nvPr/>
          </p:nvSpPr>
          <p:spPr>
            <a:xfrm>
              <a:off x="4520663" y="5667899"/>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6" y="8421193"/>
              <a:ext cx="13748586"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42550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descr="&quot; &quot;">
              <a:extLst>
                <a:ext uri="{FF2B5EF4-FFF2-40B4-BE49-F238E27FC236}">
                  <a16:creationId xmlns:a16="http://schemas.microsoft.com/office/drawing/2014/main" id="{7F910A08-3BCE-4644-B0D4-14A52FE2BF66}"/>
                </a:ext>
              </a:extLst>
            </p:cNvPr>
            <p:cNvSpPr/>
            <p:nvPr/>
          </p:nvSpPr>
          <p:spPr>
            <a:xfrm>
              <a:off x="7053279" y="97431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28730882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73607560-7C23-4C11-9289-50DEAA9F462C}"/>
              </a:ext>
            </a:extLst>
          </p:cNvPr>
          <p:cNvSpPr txBox="1">
            <a:spLocks/>
          </p:cNvSpPr>
          <p:nvPr/>
        </p:nvSpPr>
        <p:spPr>
          <a:xfrm>
            <a:off x="22526547" y="12568342"/>
            <a:ext cx="713016" cy="732365"/>
          </a:xfrm>
          <a:prstGeom prst="rect">
            <a:avLst/>
          </a:prstGeom>
        </p:spPr>
        <p:txBody>
          <a:bodyPr vert="horz" lIns="91440" tIns="45720" rIns="91440" bIns="45720" rtlCol="0" anchor="ctr"/>
          <a:lstStyle>
            <a:defPPr>
              <a:defRPr lang="en-US"/>
            </a:defPPr>
            <a:lvl1pPr marL="0" algn="r" defTabSz="1219261" rtl="0" eaLnBrk="1" latinLnBrk="0" hangingPunct="1">
              <a:defRPr lang="en-US" sz="1600" b="0" i="0" kern="1200">
                <a:solidFill>
                  <a:srgbClr val="576F7F"/>
                </a:solidFill>
                <a:latin typeface="Times New Roman" panose="02020603050405020304" pitchFamily="18" charset="0"/>
                <a:ea typeface="+mn-ea"/>
                <a:cs typeface="Times New Roman" panose="02020603050405020304" pitchFamily="18" charset="0"/>
              </a:defRPr>
            </a:lvl1pPr>
            <a:lvl2pPr marL="1219261" algn="l" defTabSz="1219261" rtl="0" eaLnBrk="1" latinLnBrk="0" hangingPunct="1">
              <a:defRPr sz="4800" kern="1200">
                <a:solidFill>
                  <a:schemeClr val="tx1"/>
                </a:solidFill>
                <a:latin typeface="+mn-lt"/>
                <a:ea typeface="+mn-ea"/>
                <a:cs typeface="+mn-cs"/>
              </a:defRPr>
            </a:lvl2pPr>
            <a:lvl3pPr marL="2438522" algn="l" defTabSz="1219261" rtl="0" eaLnBrk="1" latinLnBrk="0" hangingPunct="1">
              <a:defRPr sz="4800" kern="1200">
                <a:solidFill>
                  <a:schemeClr val="tx1"/>
                </a:solidFill>
                <a:latin typeface="+mn-lt"/>
                <a:ea typeface="+mn-ea"/>
                <a:cs typeface="+mn-cs"/>
              </a:defRPr>
            </a:lvl3pPr>
            <a:lvl4pPr marL="3657783" algn="l" defTabSz="1219261" rtl="0" eaLnBrk="1" latinLnBrk="0" hangingPunct="1">
              <a:defRPr sz="4800" kern="1200">
                <a:solidFill>
                  <a:schemeClr val="tx1"/>
                </a:solidFill>
                <a:latin typeface="+mn-lt"/>
                <a:ea typeface="+mn-ea"/>
                <a:cs typeface="+mn-cs"/>
              </a:defRPr>
            </a:lvl4pPr>
            <a:lvl5pPr marL="4877044" algn="l" defTabSz="1219261" rtl="0" eaLnBrk="1" latinLnBrk="0" hangingPunct="1">
              <a:defRPr sz="4800" kern="1200">
                <a:solidFill>
                  <a:schemeClr val="tx1"/>
                </a:solidFill>
                <a:latin typeface="+mn-lt"/>
                <a:ea typeface="+mn-ea"/>
                <a:cs typeface="+mn-cs"/>
              </a:defRPr>
            </a:lvl5pPr>
            <a:lvl6pPr marL="6096305" algn="l" defTabSz="1219261" rtl="0" eaLnBrk="1" latinLnBrk="0" hangingPunct="1">
              <a:defRPr sz="4800" kern="1200">
                <a:solidFill>
                  <a:schemeClr val="tx1"/>
                </a:solidFill>
                <a:latin typeface="+mn-lt"/>
                <a:ea typeface="+mn-ea"/>
                <a:cs typeface="+mn-cs"/>
              </a:defRPr>
            </a:lvl6pPr>
            <a:lvl7pPr marL="7315566" algn="l" defTabSz="1219261" rtl="0" eaLnBrk="1" latinLnBrk="0" hangingPunct="1">
              <a:defRPr sz="4800" kern="1200">
                <a:solidFill>
                  <a:schemeClr val="tx1"/>
                </a:solidFill>
                <a:latin typeface="+mn-lt"/>
                <a:ea typeface="+mn-ea"/>
                <a:cs typeface="+mn-cs"/>
              </a:defRPr>
            </a:lvl7pPr>
            <a:lvl8pPr marL="8534827" algn="l" defTabSz="1219261" rtl="0" eaLnBrk="1" latinLnBrk="0" hangingPunct="1">
              <a:defRPr sz="4800" kern="1200">
                <a:solidFill>
                  <a:schemeClr val="tx1"/>
                </a:solidFill>
                <a:latin typeface="+mn-lt"/>
                <a:ea typeface="+mn-ea"/>
                <a:cs typeface="+mn-cs"/>
              </a:defRPr>
            </a:lvl8pPr>
            <a:lvl9pPr marL="9754088" algn="l" defTabSz="1219261" rtl="0" eaLnBrk="1" latinLnBrk="0" hangingPunct="1">
              <a:defRPr sz="4800" kern="1200">
                <a:solidFill>
                  <a:schemeClr val="tx1"/>
                </a:solidFill>
                <a:latin typeface="+mn-lt"/>
                <a:ea typeface="+mn-ea"/>
                <a:cs typeface="+mn-cs"/>
              </a:defRPr>
            </a:lvl9pPr>
          </a:lstStyle>
          <a:p>
            <a:pPr defTabSz="1219231">
              <a:defRPr/>
            </a:pPr>
            <a:r>
              <a:rPr lang="en-US" sz="2400" b="1">
                <a:solidFill>
                  <a:schemeClr val="tx2"/>
                </a:solidFill>
                <a:latin typeface="+mn-lt"/>
              </a:rPr>
              <a:t>61</a:t>
            </a:r>
            <a:endParaRPr lang="uk-UA" sz="2400" b="1">
              <a:solidFill>
                <a:schemeClr val="tx2"/>
              </a:solidFill>
              <a:latin typeface="+mn-lt"/>
            </a:endParaRPr>
          </a:p>
        </p:txBody>
      </p:sp>
      <p:sp>
        <p:nvSpPr>
          <p:cNvPr id="2" name="Title 1">
            <a:extLst>
              <a:ext uri="{FF2B5EF4-FFF2-40B4-BE49-F238E27FC236}">
                <a16:creationId xmlns:a16="http://schemas.microsoft.com/office/drawing/2014/main" id="{1B0520BA-7037-EB44-A4AB-06782EAACCA4}"/>
              </a:ext>
            </a:extLst>
          </p:cNvPr>
          <p:cNvSpPr>
            <a:spLocks noGrp="1"/>
          </p:cNvSpPr>
          <p:nvPr>
            <p:ph type="title"/>
          </p:nvPr>
        </p:nvSpPr>
        <p:spPr/>
        <p:txBody>
          <a:bodyPr>
            <a:normAutofit/>
          </a:bodyPr>
          <a:lstStyle/>
          <a:p>
            <a:r>
              <a:rPr lang="en-US" sz="6600">
                <a:latin typeface="+mj-lt"/>
              </a:rPr>
              <a:t>Review conclusions from data review</a:t>
            </a:r>
          </a:p>
        </p:txBody>
      </p:sp>
      <p:sp>
        <p:nvSpPr>
          <p:cNvPr id="4" name="Text Placeholder 3">
            <a:extLst>
              <a:ext uri="{FF2B5EF4-FFF2-40B4-BE49-F238E27FC236}">
                <a16:creationId xmlns:a16="http://schemas.microsoft.com/office/drawing/2014/main" id="{E34135F3-444F-104D-BE2D-072453B9C0BD}"/>
              </a:ext>
            </a:extLst>
          </p:cNvPr>
          <p:cNvSpPr>
            <a:spLocks noGrp="1"/>
          </p:cNvSpPr>
          <p:nvPr>
            <p:ph idx="1"/>
          </p:nvPr>
        </p:nvSpPr>
        <p:spPr>
          <a:xfrm>
            <a:off x="7738536" y="1728216"/>
            <a:ext cx="14630400" cy="5129784"/>
          </a:xfrm>
        </p:spPr>
        <p:txBody>
          <a:bodyPr/>
          <a:lstStyle/>
          <a:p>
            <a:pPr marL="0" indent="0">
              <a:buNone/>
            </a:pPr>
            <a:r>
              <a:rPr lang="en-US" sz="4800">
                <a:latin typeface="+mn-lt"/>
              </a:rPr>
              <a:t>Your handout shows the conclusions we drew from reviewing survey data and gathering additional information. </a:t>
            </a:r>
          </a:p>
        </p:txBody>
      </p:sp>
      <p:pic>
        <p:nvPicPr>
          <p:cNvPr id="5" name="Graphic 4" descr="&quot; &quot;">
            <a:extLst>
              <a:ext uri="{FF2B5EF4-FFF2-40B4-BE49-F238E27FC236}">
                <a16:creationId xmlns:a16="http://schemas.microsoft.com/office/drawing/2014/main" id="{447CD06C-D416-5942-967D-AFBDE71D57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178353">
            <a:off x="14244861" y="5637995"/>
            <a:ext cx="6727804" cy="6727804"/>
          </a:xfrm>
          <a:prstGeom prst="rect">
            <a:avLst/>
          </a:prstGeom>
        </p:spPr>
      </p:pic>
    </p:spTree>
    <p:extLst>
      <p:ext uri="{BB962C8B-B14F-4D97-AF65-F5344CB8AC3E}">
        <p14:creationId xmlns:p14="http://schemas.microsoft.com/office/powerpoint/2010/main" val="3737237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tx2"/>
                </a:solidFill>
                <a:effectLst/>
                <a:uLnTx/>
                <a:uFillTx/>
                <a:ea typeface="+mn-ea"/>
                <a:cs typeface="Times New Roman" panose="02020603050405020304" pitchFamily="18" charset="0"/>
              </a:rPr>
              <a:t>62</a:t>
            </a:r>
            <a:endParaRPr kumimoji="0" lang="uk-UA" sz="2400" i="0" u="none" strike="noStrike" kern="1200" cap="none" spc="0" normalizeH="0" baseline="0" noProof="0">
              <a:ln>
                <a:noFill/>
              </a:ln>
              <a:solidFill>
                <a:schemeClr val="tx2"/>
              </a:solidFill>
              <a:effectLst/>
              <a:uLnTx/>
              <a:uFillTx/>
              <a:ea typeface="+mn-ea"/>
              <a:cs typeface="Times New Roman" panose="02020603050405020304" pitchFamily="18" charset="0"/>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38" y="675456"/>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BE2EC75D-E879-48B1-AA4C-8F020981F73A}"/>
              </a:ext>
            </a:extLst>
          </p:cNvPr>
          <p:cNvGrpSpPr/>
          <p:nvPr/>
        </p:nvGrpSpPr>
        <p:grpSpPr>
          <a:xfrm>
            <a:off x="4153791" y="2559330"/>
            <a:ext cx="16648075" cy="9896892"/>
            <a:chOff x="4153791" y="2559330"/>
            <a:chExt cx="16648075" cy="9896892"/>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41202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4153791" y="2559330"/>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latin typeface="+mj-lt"/>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687769"/>
              <a:ext cx="14058889"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519923"/>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descr="&quot; &quot;">
              <a:extLst>
                <a:ext uri="{FF2B5EF4-FFF2-40B4-BE49-F238E27FC236}">
                  <a16:creationId xmlns:a16="http://schemas.microsoft.com/office/drawing/2014/main" id="{E15EC2F7-BE4B-4AD3-B292-E56DE4B2B98C}"/>
                </a:ext>
              </a:extLst>
            </p:cNvPr>
            <p:cNvSpPr/>
            <p:nvPr/>
          </p:nvSpPr>
          <p:spPr>
            <a:xfrm>
              <a:off x="7053275" y="5675927"/>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2" y="687922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3" y="7068034"/>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2" y="827343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
              <a:extLst>
                <a:ext uri="{FF2B5EF4-FFF2-40B4-BE49-F238E27FC236}">
                  <a16:creationId xmlns:a16="http://schemas.microsoft.com/office/drawing/2014/main" id="{F8086817-1952-4C27-8BEB-D22E75515CFB}"/>
                </a:ext>
              </a:extLst>
            </p:cNvPr>
            <p:cNvSpPr/>
            <p:nvPr/>
          </p:nvSpPr>
          <p:spPr>
            <a:xfrm>
              <a:off x="5870134" y="1136315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6" y="11488075"/>
              <a:ext cx="13748587" cy="715452"/>
            </a:xfrm>
            <a:prstGeom prst="rect">
              <a:avLst/>
            </a:prstGeom>
          </p:spPr>
          <p:txBody>
            <a:bodyPr wrap="square" anchor="ctr">
              <a:spAutoFit/>
            </a:bodyPr>
            <a:lstStyle/>
            <a:p>
              <a:pPr lvl="0" defTabSz="670341">
                <a:spcBef>
                  <a:spcPts val="300"/>
                </a:spcBef>
                <a:spcAft>
                  <a:spcPts val="300"/>
                </a:spcAf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a:extLst>
                <a:ext uri="{FF2B5EF4-FFF2-40B4-BE49-F238E27FC236}">
                  <a16:creationId xmlns:a16="http://schemas.microsoft.com/office/drawing/2014/main" id="{B5E0BBFD-CA35-4B88-AE3F-F177D1F3280D}"/>
                </a:ext>
              </a:extLst>
            </p:cNvPr>
            <p:cNvSpPr/>
            <p:nvPr/>
          </p:nvSpPr>
          <p:spPr>
            <a:xfrm>
              <a:off x="4548208" y="7032827"/>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5" y="8421193"/>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42550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a:extLst>
                <a:ext uri="{FF2B5EF4-FFF2-40B4-BE49-F238E27FC236}">
                  <a16:creationId xmlns:a16="http://schemas.microsoft.com/office/drawing/2014/main" id="{7F910A08-3BCE-4644-B0D4-14A52FE2BF66}"/>
                </a:ext>
              </a:extLst>
            </p:cNvPr>
            <p:cNvSpPr/>
            <p:nvPr/>
          </p:nvSpPr>
          <p:spPr>
            <a:xfrm>
              <a:off x="7053279" y="97431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4812849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34C032D-FD4A-46D2-BD8F-3790216D5FA5}"/>
              </a:ext>
            </a:extLst>
          </p:cNvPr>
          <p:cNvSpPr>
            <a:spLocks noGrp="1"/>
          </p:cNvSpPr>
          <p:nvPr>
            <p:ph type="sldNum" sz="quarter" idx="12"/>
          </p:nvPr>
        </p:nvSpPr>
        <p:spPr/>
        <p:txBody>
          <a:bodyPr/>
          <a:lstStyle/>
          <a:p>
            <a:r>
              <a:rPr lang="en-US" sz="2400"/>
              <a:t>63</a:t>
            </a:r>
          </a:p>
        </p:txBody>
      </p:sp>
      <p:sp>
        <p:nvSpPr>
          <p:cNvPr id="2" name="Title 1">
            <a:extLst>
              <a:ext uri="{FF2B5EF4-FFF2-40B4-BE49-F238E27FC236}">
                <a16:creationId xmlns:a16="http://schemas.microsoft.com/office/drawing/2014/main" id="{93A43D5F-3763-47CA-9D49-E4885AC6844F}"/>
              </a:ext>
            </a:extLst>
          </p:cNvPr>
          <p:cNvSpPr>
            <a:spLocks noGrp="1"/>
          </p:cNvSpPr>
          <p:nvPr>
            <p:ph type="ctrTitle"/>
          </p:nvPr>
        </p:nvSpPr>
        <p:spPr/>
        <p:txBody>
          <a:bodyPr>
            <a:noAutofit/>
          </a:bodyPr>
          <a:lstStyle/>
          <a:p>
            <a:r>
              <a:rPr lang="en-US" sz="6600">
                <a:latin typeface="+mj-lt"/>
              </a:rPr>
              <a:t>Identify possible improvement priorities</a:t>
            </a:r>
            <a:endParaRPr lang="en-US" sz="5400" b="1"/>
          </a:p>
        </p:txBody>
      </p:sp>
      <p:sp>
        <p:nvSpPr>
          <p:cNvPr id="4" name="Content Placeholder 3">
            <a:extLst>
              <a:ext uri="{FF2B5EF4-FFF2-40B4-BE49-F238E27FC236}">
                <a16:creationId xmlns:a16="http://schemas.microsoft.com/office/drawing/2014/main" id="{94F72B73-4675-4936-AC1F-F1FA3EBBB38C}"/>
              </a:ext>
            </a:extLst>
          </p:cNvPr>
          <p:cNvSpPr>
            <a:spLocks noGrp="1"/>
          </p:cNvSpPr>
          <p:nvPr>
            <p:ph type="body" sz="quarter" idx="14"/>
          </p:nvPr>
        </p:nvSpPr>
        <p:spPr>
          <a:xfrm>
            <a:off x="8402331" y="4016302"/>
            <a:ext cx="14837229" cy="6667500"/>
          </a:xfrm>
        </p:spPr>
        <p:txBody>
          <a:bodyPr vert="horz" lIns="0" tIns="68580" rIns="0" bIns="68580" rtlCol="0" anchor="t">
            <a:normAutofit/>
          </a:bodyPr>
          <a:lstStyle/>
          <a:p>
            <a:pPr marL="0" indent="0">
              <a:buNone/>
            </a:pPr>
            <a:r>
              <a:rPr lang="en-US" sz="4800">
                <a:latin typeface="+mn-lt"/>
              </a:rPr>
              <a:t>Complete the sentences below. </a:t>
            </a:r>
          </a:p>
          <a:p>
            <a:pPr marL="0" indent="0">
              <a:buNone/>
            </a:pPr>
            <a:endParaRPr lang="en-US" sz="4800">
              <a:latin typeface="+mn-lt"/>
            </a:endParaRPr>
          </a:p>
          <a:p>
            <a:pPr marL="628650" indent="-509588">
              <a:spcBef>
                <a:spcPts val="1800"/>
              </a:spcBef>
              <a:spcAft>
                <a:spcPts val="1200"/>
              </a:spcAft>
              <a:buClr>
                <a:schemeClr val="tx2"/>
              </a:buClr>
            </a:pPr>
            <a:r>
              <a:rPr lang="en-US" sz="4800">
                <a:latin typeface="+mn-lt"/>
              </a:rPr>
              <a:t>Strengths: </a:t>
            </a:r>
            <a:r>
              <a:rPr lang="en-US" sz="4800" i="1">
                <a:latin typeface="+mn-lt"/>
              </a:rPr>
              <a:t>“It's great that we already ________ so well.”</a:t>
            </a:r>
          </a:p>
          <a:p>
            <a:pPr marL="628650" indent="-509588">
              <a:spcBef>
                <a:spcPts val="1800"/>
              </a:spcBef>
              <a:spcAft>
                <a:spcPts val="1200"/>
              </a:spcAft>
              <a:buClr>
                <a:schemeClr val="tx2"/>
              </a:buClr>
            </a:pPr>
            <a:endParaRPr lang="en-US" sz="4800" i="1">
              <a:latin typeface="+mn-lt"/>
            </a:endParaRPr>
          </a:p>
          <a:p>
            <a:pPr marL="628650" indent="-509588">
              <a:spcBef>
                <a:spcPts val="1800"/>
              </a:spcBef>
              <a:spcAft>
                <a:spcPts val="1200"/>
              </a:spcAft>
              <a:buClr>
                <a:schemeClr val="tx2"/>
              </a:buClr>
            </a:pPr>
            <a:r>
              <a:rPr lang="en-US" sz="4800">
                <a:latin typeface="+mn-lt"/>
              </a:rPr>
              <a:t>Areas for improvement: </a:t>
            </a:r>
            <a:r>
              <a:rPr lang="en-US" sz="4800" i="1">
                <a:latin typeface="+mn-lt"/>
              </a:rPr>
              <a:t>“We have room to grow in __________________.”</a:t>
            </a:r>
          </a:p>
        </p:txBody>
      </p:sp>
      <p:pic>
        <p:nvPicPr>
          <p:cNvPr id="9" name="Content Placeholder 8" descr="&quot; &quot;">
            <a:extLst>
              <a:ext uri="{FF2B5EF4-FFF2-40B4-BE49-F238E27FC236}">
                <a16:creationId xmlns:a16="http://schemas.microsoft.com/office/drawing/2014/main" id="{FC5DCD62-76CE-4B66-85A7-3C157A82DEDB}"/>
              </a:ext>
            </a:extLst>
          </p:cNvPr>
          <p:cNvPicPr>
            <a:picLocks noGrp="1" noChangeAspect="1"/>
          </p:cNvPicPr>
          <p:nvPr>
            <p:ph sz="half" idx="4294967295"/>
          </p:nvPr>
        </p:nvPicPr>
        <p:blipFill>
          <a:blip r:embed="rId3">
            <a:extLst>
              <a:ext uri="{837473B0-CC2E-450A-ABE3-18F120FF3D39}">
                <a1611:picAttrSrcUrl xmlns:a1611="http://schemas.microsoft.com/office/drawing/2016/11/main" r:id="rId4"/>
              </a:ext>
            </a:extLst>
          </a:blip>
          <a:stretch>
            <a:fillRect/>
          </a:stretch>
        </p:blipFill>
        <p:spPr>
          <a:xfrm>
            <a:off x="1584010" y="3485672"/>
            <a:ext cx="6219825" cy="6667500"/>
          </a:xfrm>
        </p:spPr>
      </p:pic>
      <p:sp>
        <p:nvSpPr>
          <p:cNvPr id="10" name="TextBox 9">
            <a:extLst>
              <a:ext uri="{FF2B5EF4-FFF2-40B4-BE49-F238E27FC236}">
                <a16:creationId xmlns:a16="http://schemas.microsoft.com/office/drawing/2014/main" id="{5BFE1225-A4EE-4B05-BDBC-29CA29E880B0}"/>
              </a:ext>
            </a:extLst>
          </p:cNvPr>
          <p:cNvSpPr txBox="1"/>
          <p:nvPr/>
        </p:nvSpPr>
        <p:spPr>
          <a:xfrm>
            <a:off x="2858644" y="10042149"/>
            <a:ext cx="4506518" cy="300082"/>
          </a:xfrm>
          <a:prstGeom prst="rect">
            <a:avLst/>
          </a:prstGeom>
          <a:noFill/>
        </p:spPr>
        <p:txBody>
          <a:bodyPr wrap="square" rtlCol="0">
            <a:spAutoFit/>
          </a:bodyPr>
          <a:lstStyle/>
          <a:p>
            <a:r>
              <a:rPr lang="en-US" sz="1350">
                <a:latin typeface="+mj-lt"/>
                <a:hlinkClick r:id="rId4" tooltip="Cartoon on the SGBA eLearning Resource website."/>
              </a:rPr>
              <a:t>This Photo</a:t>
            </a:r>
            <a:r>
              <a:rPr lang="en-US" sz="1350">
                <a:latin typeface="+mj-lt"/>
              </a:rPr>
              <a:t> by Unknown Author is licensed under </a:t>
            </a:r>
            <a:r>
              <a:rPr lang="en-US" sz="1350">
                <a:latin typeface="+mj-lt"/>
                <a:hlinkClick r:id="rId5" tooltip="Creative Commons photo licensing information."/>
              </a:rPr>
              <a:t>CC BY-ND</a:t>
            </a:r>
            <a:endParaRPr lang="en-US" sz="1350">
              <a:latin typeface="+mj-lt"/>
            </a:endParaRPr>
          </a:p>
        </p:txBody>
      </p:sp>
    </p:spTree>
    <p:extLst>
      <p:ext uri="{BB962C8B-B14F-4D97-AF65-F5344CB8AC3E}">
        <p14:creationId xmlns:p14="http://schemas.microsoft.com/office/powerpoint/2010/main" val="1079279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34C032D-FD4A-46D2-BD8F-3790216D5FA5}"/>
              </a:ext>
            </a:extLst>
          </p:cNvPr>
          <p:cNvSpPr>
            <a:spLocks noGrp="1"/>
          </p:cNvSpPr>
          <p:nvPr>
            <p:ph type="sldNum" sz="quarter" idx="12"/>
          </p:nvPr>
        </p:nvSpPr>
        <p:spPr/>
        <p:txBody>
          <a:bodyPr/>
          <a:lstStyle/>
          <a:p>
            <a:r>
              <a:rPr lang="en-US" sz="2400"/>
              <a:t>64</a:t>
            </a:r>
          </a:p>
        </p:txBody>
      </p:sp>
      <p:sp>
        <p:nvSpPr>
          <p:cNvPr id="2" name="Title 1">
            <a:extLst>
              <a:ext uri="{FF2B5EF4-FFF2-40B4-BE49-F238E27FC236}">
                <a16:creationId xmlns:a16="http://schemas.microsoft.com/office/drawing/2014/main" id="{93A43D5F-3763-47CA-9D49-E4885AC6844F}"/>
              </a:ext>
            </a:extLst>
          </p:cNvPr>
          <p:cNvSpPr>
            <a:spLocks noGrp="1"/>
          </p:cNvSpPr>
          <p:nvPr>
            <p:ph type="ctrTitle"/>
          </p:nvPr>
        </p:nvSpPr>
        <p:spPr/>
        <p:txBody>
          <a:bodyPr>
            <a:noAutofit/>
          </a:bodyPr>
          <a:lstStyle/>
          <a:p>
            <a:r>
              <a:rPr lang="en-US" sz="6600">
                <a:latin typeface="+mj-lt"/>
              </a:rPr>
              <a:t>Focusing the improvement work</a:t>
            </a:r>
            <a:endParaRPr lang="en-US" sz="5400" b="1"/>
          </a:p>
        </p:txBody>
      </p:sp>
      <p:sp>
        <p:nvSpPr>
          <p:cNvPr id="6" name="Pentagon 5" descr="&quot; &quot;">
            <a:extLst>
              <a:ext uri="{FF2B5EF4-FFF2-40B4-BE49-F238E27FC236}">
                <a16:creationId xmlns:a16="http://schemas.microsoft.com/office/drawing/2014/main" id="{6C9C714C-9207-5949-9F0B-6D7BA5D04113}"/>
              </a:ext>
            </a:extLst>
          </p:cNvPr>
          <p:cNvSpPr/>
          <p:nvPr/>
        </p:nvSpPr>
        <p:spPr>
          <a:xfrm>
            <a:off x="4693921" y="3148597"/>
            <a:ext cx="4496000" cy="1219177"/>
          </a:xfrm>
          <a:prstGeom prst="homePlate">
            <a:avLst/>
          </a:prstGeom>
          <a:solidFill>
            <a:schemeClr val="accent5">
              <a:alpha val="5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6000">
                <a:latin typeface="+mj-lt"/>
              </a:rPr>
              <a:t>  Urgency</a:t>
            </a:r>
          </a:p>
        </p:txBody>
      </p:sp>
      <p:sp>
        <p:nvSpPr>
          <p:cNvPr id="12" name="TextBox 11">
            <a:extLst>
              <a:ext uri="{FF2B5EF4-FFF2-40B4-BE49-F238E27FC236}">
                <a16:creationId xmlns:a16="http://schemas.microsoft.com/office/drawing/2014/main" id="{DBE8262D-19B1-434C-A554-559CE34E2BB8}"/>
              </a:ext>
            </a:extLst>
          </p:cNvPr>
          <p:cNvSpPr txBox="1"/>
          <p:nvPr/>
        </p:nvSpPr>
        <p:spPr>
          <a:xfrm>
            <a:off x="10064032" y="2771249"/>
            <a:ext cx="11768666" cy="1754326"/>
          </a:xfrm>
          <a:prstGeom prst="rect">
            <a:avLst/>
          </a:prstGeom>
          <a:noFill/>
        </p:spPr>
        <p:txBody>
          <a:bodyPr wrap="square" lIns="91440" tIns="45720" rIns="91440" bIns="45720" rtlCol="0" anchor="t">
            <a:spAutoFit/>
          </a:bodyPr>
          <a:lstStyle/>
          <a:p>
            <a:r>
              <a:rPr lang="en-US" sz="5400">
                <a:latin typeface="+mj-lt"/>
              </a:rPr>
              <a:t>Are certain priorities more urgent than others?</a:t>
            </a:r>
          </a:p>
        </p:txBody>
      </p:sp>
      <p:sp>
        <p:nvSpPr>
          <p:cNvPr id="18" name="Pentagon 17" descr="&quot; &quot;">
            <a:extLst>
              <a:ext uri="{FF2B5EF4-FFF2-40B4-BE49-F238E27FC236}">
                <a16:creationId xmlns:a16="http://schemas.microsoft.com/office/drawing/2014/main" id="{6104A596-C84E-9047-9249-A3A04EDF12A8}"/>
              </a:ext>
            </a:extLst>
          </p:cNvPr>
          <p:cNvSpPr/>
          <p:nvPr/>
        </p:nvSpPr>
        <p:spPr>
          <a:xfrm>
            <a:off x="4693921" y="4955029"/>
            <a:ext cx="4496000" cy="1219177"/>
          </a:xfrm>
          <a:prstGeom prst="homePlate">
            <a:avLst/>
          </a:prstGeom>
          <a:solidFill>
            <a:schemeClr val="accent5">
              <a:alpha val="5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6000">
                <a:latin typeface="+mj-lt"/>
              </a:rPr>
              <a:t>  Specificity</a:t>
            </a:r>
          </a:p>
        </p:txBody>
      </p:sp>
      <p:sp>
        <p:nvSpPr>
          <p:cNvPr id="19" name="TextBox 18">
            <a:extLst>
              <a:ext uri="{FF2B5EF4-FFF2-40B4-BE49-F238E27FC236}">
                <a16:creationId xmlns:a16="http://schemas.microsoft.com/office/drawing/2014/main" id="{88B4E6DE-AF47-3B45-9D6C-F738F954DBBD}"/>
              </a:ext>
            </a:extLst>
          </p:cNvPr>
          <p:cNvSpPr txBox="1"/>
          <p:nvPr/>
        </p:nvSpPr>
        <p:spPr>
          <a:xfrm>
            <a:off x="10064032" y="4687454"/>
            <a:ext cx="10820400" cy="1754326"/>
          </a:xfrm>
          <a:prstGeom prst="rect">
            <a:avLst/>
          </a:prstGeom>
          <a:noFill/>
        </p:spPr>
        <p:txBody>
          <a:bodyPr wrap="square" lIns="91440" tIns="45720" rIns="91440" bIns="45720" rtlCol="0" anchor="t">
            <a:spAutoFit/>
          </a:bodyPr>
          <a:lstStyle/>
          <a:p>
            <a:r>
              <a:rPr lang="en-US" sz="5400">
                <a:latin typeface="+mj-lt"/>
              </a:rPr>
              <a:t>Are the priorities stated specifically enough to focus our efforts?</a:t>
            </a:r>
          </a:p>
        </p:txBody>
      </p:sp>
      <p:sp>
        <p:nvSpPr>
          <p:cNvPr id="8" name="Pentagon 7" descr="&quot; &quot;">
            <a:extLst>
              <a:ext uri="{FF2B5EF4-FFF2-40B4-BE49-F238E27FC236}">
                <a16:creationId xmlns:a16="http://schemas.microsoft.com/office/drawing/2014/main" id="{2FDC1C8C-6C69-4E4C-BD19-31EB648A85E7}"/>
              </a:ext>
            </a:extLst>
          </p:cNvPr>
          <p:cNvSpPr/>
          <p:nvPr/>
        </p:nvSpPr>
        <p:spPr>
          <a:xfrm>
            <a:off x="4693921" y="6761461"/>
            <a:ext cx="4496000" cy="1219177"/>
          </a:xfrm>
          <a:prstGeom prst="homePlate">
            <a:avLst/>
          </a:prstGeom>
          <a:solidFill>
            <a:schemeClr val="accent5">
              <a:alpha val="5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6000">
                <a:latin typeface="+mj-lt"/>
              </a:rPr>
              <a:t>  Impact</a:t>
            </a:r>
          </a:p>
        </p:txBody>
      </p:sp>
      <p:sp>
        <p:nvSpPr>
          <p:cNvPr id="13" name="TextBox 12">
            <a:extLst>
              <a:ext uri="{FF2B5EF4-FFF2-40B4-BE49-F238E27FC236}">
                <a16:creationId xmlns:a16="http://schemas.microsoft.com/office/drawing/2014/main" id="{49739674-7E90-8A47-8FC4-3DCF40224A5C}"/>
              </a:ext>
            </a:extLst>
          </p:cNvPr>
          <p:cNvSpPr txBox="1"/>
          <p:nvPr/>
        </p:nvSpPr>
        <p:spPr>
          <a:xfrm>
            <a:off x="10064032" y="6563873"/>
            <a:ext cx="11790871" cy="1754326"/>
          </a:xfrm>
          <a:prstGeom prst="rect">
            <a:avLst/>
          </a:prstGeom>
          <a:noFill/>
        </p:spPr>
        <p:txBody>
          <a:bodyPr wrap="square" rtlCol="0">
            <a:spAutoFit/>
          </a:bodyPr>
          <a:lstStyle/>
          <a:p>
            <a:r>
              <a:rPr lang="en-US" sz="5400">
                <a:latin typeface="+mj-lt"/>
              </a:rPr>
              <a:t>Where can you make the biggest difference?</a:t>
            </a:r>
          </a:p>
        </p:txBody>
      </p:sp>
      <p:sp>
        <p:nvSpPr>
          <p:cNvPr id="9" name="Pentagon 8" descr="&quot; &quot;">
            <a:extLst>
              <a:ext uri="{FF2B5EF4-FFF2-40B4-BE49-F238E27FC236}">
                <a16:creationId xmlns:a16="http://schemas.microsoft.com/office/drawing/2014/main" id="{60F1B789-6E54-CD46-B4C5-B20799C32205}"/>
              </a:ext>
            </a:extLst>
          </p:cNvPr>
          <p:cNvSpPr/>
          <p:nvPr/>
        </p:nvSpPr>
        <p:spPr>
          <a:xfrm>
            <a:off x="4693921" y="8567893"/>
            <a:ext cx="4496000" cy="1219177"/>
          </a:xfrm>
          <a:prstGeom prst="homePlate">
            <a:avLst/>
          </a:prstGeom>
          <a:solidFill>
            <a:schemeClr val="accent5">
              <a:alpha val="5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6000">
                <a:latin typeface="+mj-lt"/>
              </a:rPr>
              <a:t> Timeframe</a:t>
            </a:r>
          </a:p>
        </p:txBody>
      </p:sp>
      <p:sp>
        <p:nvSpPr>
          <p:cNvPr id="14" name="TextBox 13">
            <a:extLst>
              <a:ext uri="{FF2B5EF4-FFF2-40B4-BE49-F238E27FC236}">
                <a16:creationId xmlns:a16="http://schemas.microsoft.com/office/drawing/2014/main" id="{D777913F-98B6-8241-8217-5749697318CC}"/>
              </a:ext>
            </a:extLst>
          </p:cNvPr>
          <p:cNvSpPr txBox="1"/>
          <p:nvPr/>
        </p:nvSpPr>
        <p:spPr>
          <a:xfrm>
            <a:off x="10086237" y="8720819"/>
            <a:ext cx="11790871" cy="923330"/>
          </a:xfrm>
          <a:prstGeom prst="rect">
            <a:avLst/>
          </a:prstGeom>
          <a:noFill/>
        </p:spPr>
        <p:txBody>
          <a:bodyPr wrap="square" rtlCol="0">
            <a:spAutoFit/>
          </a:bodyPr>
          <a:lstStyle/>
          <a:p>
            <a:r>
              <a:rPr lang="en-US" sz="5400">
                <a:latin typeface="+mj-lt"/>
              </a:rPr>
              <a:t>What could be a “quick win”?</a:t>
            </a:r>
          </a:p>
        </p:txBody>
      </p:sp>
      <p:sp>
        <p:nvSpPr>
          <p:cNvPr id="10" name="Pentagon 9" descr="&quot; &quot;">
            <a:extLst>
              <a:ext uri="{FF2B5EF4-FFF2-40B4-BE49-F238E27FC236}">
                <a16:creationId xmlns:a16="http://schemas.microsoft.com/office/drawing/2014/main" id="{47DF4C5A-3AE3-7641-A034-4A03EF271AEE}"/>
              </a:ext>
            </a:extLst>
          </p:cNvPr>
          <p:cNvSpPr/>
          <p:nvPr/>
        </p:nvSpPr>
        <p:spPr>
          <a:xfrm>
            <a:off x="4693921" y="10374325"/>
            <a:ext cx="4496000" cy="1219177"/>
          </a:xfrm>
          <a:prstGeom prst="homePlate">
            <a:avLst/>
          </a:prstGeom>
          <a:solidFill>
            <a:schemeClr val="accent5">
              <a:alpha val="56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6000">
                <a:latin typeface="+mj-lt"/>
              </a:rPr>
              <a:t>  Feasibility</a:t>
            </a:r>
          </a:p>
        </p:txBody>
      </p:sp>
      <p:sp>
        <p:nvSpPr>
          <p:cNvPr id="15" name="TextBox 14">
            <a:extLst>
              <a:ext uri="{FF2B5EF4-FFF2-40B4-BE49-F238E27FC236}">
                <a16:creationId xmlns:a16="http://schemas.microsoft.com/office/drawing/2014/main" id="{6F51FFB2-0C6E-8943-AAB1-94F56E9355D3}"/>
              </a:ext>
            </a:extLst>
          </p:cNvPr>
          <p:cNvSpPr txBox="1"/>
          <p:nvPr/>
        </p:nvSpPr>
        <p:spPr>
          <a:xfrm>
            <a:off x="10086237" y="10106750"/>
            <a:ext cx="11790871" cy="1754326"/>
          </a:xfrm>
          <a:prstGeom prst="rect">
            <a:avLst/>
          </a:prstGeom>
          <a:noFill/>
        </p:spPr>
        <p:txBody>
          <a:bodyPr wrap="square" rtlCol="0">
            <a:spAutoFit/>
          </a:bodyPr>
          <a:lstStyle/>
          <a:p>
            <a:r>
              <a:rPr lang="en-US" sz="5400">
                <a:latin typeface="+mj-lt"/>
              </a:rPr>
              <a:t>Are any priorities easier to address than others?</a:t>
            </a:r>
          </a:p>
        </p:txBody>
      </p:sp>
    </p:spTree>
    <p:extLst>
      <p:ext uri="{BB962C8B-B14F-4D97-AF65-F5344CB8AC3E}">
        <p14:creationId xmlns:p14="http://schemas.microsoft.com/office/powerpoint/2010/main" val="19213992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6B2CDCB-0026-A340-B7CB-F4E0726DD99E}"/>
              </a:ext>
            </a:extLst>
          </p:cNvPr>
          <p:cNvSpPr>
            <a:spLocks noGrp="1"/>
          </p:cNvSpPr>
          <p:nvPr>
            <p:ph type="sldNum" sz="quarter" idx="12"/>
          </p:nvPr>
        </p:nvSpPr>
        <p:spPr/>
        <p:txBody>
          <a:bodyPr/>
          <a:lstStyle/>
          <a:p>
            <a:r>
              <a:rPr lang="en-US" sz="2400"/>
              <a:t>65</a:t>
            </a:r>
            <a:endParaRPr lang="uk-UA" sz="2400"/>
          </a:p>
        </p:txBody>
      </p:sp>
      <p:sp>
        <p:nvSpPr>
          <p:cNvPr id="11" name="Title 1">
            <a:extLst>
              <a:ext uri="{FF2B5EF4-FFF2-40B4-BE49-F238E27FC236}">
                <a16:creationId xmlns:a16="http://schemas.microsoft.com/office/drawing/2014/main" id="{85C0632D-D7E7-7849-AB7F-206CAB7899E6}"/>
              </a:ext>
            </a:extLst>
          </p:cNvPr>
          <p:cNvSpPr>
            <a:spLocks noGrp="1"/>
          </p:cNvSpPr>
          <p:nvPr>
            <p:ph type="ctrTitle"/>
          </p:nvPr>
        </p:nvSpPr>
        <p:spPr/>
        <p:txBody>
          <a:bodyPr>
            <a:noAutofit/>
          </a:bodyPr>
          <a:lstStyle/>
          <a:p>
            <a:r>
              <a:rPr lang="en-US" sz="6600">
                <a:latin typeface="+mj-lt"/>
              </a:rPr>
              <a:t>Focusing the improvement work</a:t>
            </a:r>
            <a:endParaRPr lang="en-US" sz="5400" b="1"/>
          </a:p>
        </p:txBody>
      </p:sp>
      <p:sp>
        <p:nvSpPr>
          <p:cNvPr id="9" name="TextBox 8" descr="Key delineating 1 as high priority, 2 as medium priority, and 3 as low priority. ">
            <a:extLst>
              <a:ext uri="{FF2B5EF4-FFF2-40B4-BE49-F238E27FC236}">
                <a16:creationId xmlns:a16="http://schemas.microsoft.com/office/drawing/2014/main" id="{DD383F55-F65C-9042-ACB2-6DB0BF15C950}"/>
              </a:ext>
            </a:extLst>
          </p:cNvPr>
          <p:cNvSpPr txBox="1"/>
          <p:nvPr/>
        </p:nvSpPr>
        <p:spPr>
          <a:xfrm>
            <a:off x="3906330" y="2770583"/>
            <a:ext cx="16571341" cy="2246769"/>
          </a:xfrm>
          <a:prstGeom prst="rect">
            <a:avLst/>
          </a:prstGeom>
          <a:solidFill>
            <a:schemeClr val="tx2">
              <a:lumMod val="10000"/>
              <a:lumOff val="90000"/>
            </a:schemeClr>
          </a:solidFill>
          <a:ln w="38100">
            <a:solidFill>
              <a:schemeClr val="accent2">
                <a:lumMod val="10000"/>
                <a:lumOff val="90000"/>
              </a:schemeClr>
            </a:solidFill>
          </a:ln>
        </p:spPr>
        <p:txBody>
          <a:bodyPr wrap="square" rtlCol="0">
            <a:spAutoFit/>
          </a:bodyPr>
          <a:lstStyle/>
          <a:p>
            <a:pPr lvl="0"/>
            <a:r>
              <a:rPr lang="en-US" sz="2800"/>
              <a:t>1 = High priority</a:t>
            </a:r>
          </a:p>
          <a:p>
            <a:pPr lvl="0"/>
            <a:endParaRPr lang="en-US" sz="2800"/>
          </a:p>
          <a:p>
            <a:pPr lvl="0"/>
            <a:r>
              <a:rPr lang="en-US" sz="2800"/>
              <a:t>2 = Medium priority</a:t>
            </a:r>
          </a:p>
          <a:p>
            <a:pPr lvl="0"/>
            <a:endParaRPr lang="en-US" sz="2800"/>
          </a:p>
          <a:p>
            <a:pPr lvl="0"/>
            <a:r>
              <a:rPr lang="en-US" sz="2800"/>
              <a:t>3 = Low priority</a:t>
            </a:r>
          </a:p>
        </p:txBody>
      </p:sp>
      <p:graphicFrame>
        <p:nvGraphicFramePr>
          <p:cNvPr id="6" name="Table 5" descr="Table in which participants assign levels of priority to improvement areas based on their urgency, specificity, impact, time frame and feasibility. ">
            <a:extLst>
              <a:ext uri="{FF2B5EF4-FFF2-40B4-BE49-F238E27FC236}">
                <a16:creationId xmlns:a16="http://schemas.microsoft.com/office/drawing/2014/main" id="{AF465919-D804-AF4A-B345-62A403AC6B27}"/>
              </a:ext>
            </a:extLst>
          </p:cNvPr>
          <p:cNvGraphicFramePr>
            <a:graphicFrameLocks noGrp="1"/>
          </p:cNvGraphicFramePr>
          <p:nvPr>
            <p:extLst>
              <p:ext uri="{D42A27DB-BD31-4B8C-83A1-F6EECF244321}">
                <p14:modId xmlns:p14="http://schemas.microsoft.com/office/powerpoint/2010/main" val="3316032482"/>
              </p:ext>
            </p:extLst>
          </p:nvPr>
        </p:nvGraphicFramePr>
        <p:xfrm>
          <a:off x="3906331" y="5376439"/>
          <a:ext cx="16571341" cy="6819953"/>
        </p:xfrm>
        <a:graphic>
          <a:graphicData uri="http://schemas.openxmlformats.org/drawingml/2006/table">
            <a:tbl>
              <a:tblPr firstRow="1" firstCol="1" bandRow="1">
                <a:tableStyleId>{5C22544A-7EE6-4342-B048-85BDC9FD1C3A}</a:tableStyleId>
              </a:tblPr>
              <a:tblGrid>
                <a:gridCol w="4120451">
                  <a:extLst>
                    <a:ext uri="{9D8B030D-6E8A-4147-A177-3AD203B41FA5}">
                      <a16:colId xmlns:a16="http://schemas.microsoft.com/office/drawing/2014/main" val="903537326"/>
                    </a:ext>
                  </a:extLst>
                </a:gridCol>
                <a:gridCol w="2183055">
                  <a:extLst>
                    <a:ext uri="{9D8B030D-6E8A-4147-A177-3AD203B41FA5}">
                      <a16:colId xmlns:a16="http://schemas.microsoft.com/office/drawing/2014/main" val="2848000011"/>
                    </a:ext>
                  </a:extLst>
                </a:gridCol>
                <a:gridCol w="2862698">
                  <a:extLst>
                    <a:ext uri="{9D8B030D-6E8A-4147-A177-3AD203B41FA5}">
                      <a16:colId xmlns:a16="http://schemas.microsoft.com/office/drawing/2014/main" val="1483563175"/>
                    </a:ext>
                  </a:extLst>
                </a:gridCol>
                <a:gridCol w="2184520">
                  <a:extLst>
                    <a:ext uri="{9D8B030D-6E8A-4147-A177-3AD203B41FA5}">
                      <a16:colId xmlns:a16="http://schemas.microsoft.com/office/drawing/2014/main" val="1524030554"/>
                    </a:ext>
                  </a:extLst>
                </a:gridCol>
                <a:gridCol w="2585545">
                  <a:extLst>
                    <a:ext uri="{9D8B030D-6E8A-4147-A177-3AD203B41FA5}">
                      <a16:colId xmlns:a16="http://schemas.microsoft.com/office/drawing/2014/main" val="3071148306"/>
                    </a:ext>
                  </a:extLst>
                </a:gridCol>
                <a:gridCol w="2635072">
                  <a:extLst>
                    <a:ext uri="{9D8B030D-6E8A-4147-A177-3AD203B41FA5}">
                      <a16:colId xmlns:a16="http://schemas.microsoft.com/office/drawing/2014/main" val="968605457"/>
                    </a:ext>
                  </a:extLst>
                </a:gridCol>
              </a:tblGrid>
              <a:tr h="1965512">
                <a:tc>
                  <a:txBody>
                    <a:bodyPr/>
                    <a:lstStyle/>
                    <a:p>
                      <a:pPr marL="0" marR="0">
                        <a:spcBef>
                          <a:spcPts val="600"/>
                        </a:spcBef>
                        <a:spcAft>
                          <a:spcPts val="1200"/>
                        </a:spcAft>
                      </a:pPr>
                      <a:r>
                        <a:rPr lang="en-US" sz="3600" b="0">
                          <a:solidFill>
                            <a:schemeClr val="tx1"/>
                          </a:solidFill>
                          <a:effectLst/>
                          <a:latin typeface="+mj-lt"/>
                        </a:rPr>
                        <a:t>Improvement</a:t>
                      </a:r>
                    </a:p>
                    <a:p>
                      <a:pPr marL="0" marR="0">
                        <a:spcBef>
                          <a:spcPts val="600"/>
                        </a:spcBef>
                        <a:spcAft>
                          <a:spcPts val="1200"/>
                        </a:spcAft>
                      </a:pPr>
                      <a:r>
                        <a:rPr lang="en-US" sz="3600" b="0">
                          <a:solidFill>
                            <a:schemeClr val="tx1"/>
                          </a:solidFill>
                          <a:effectLst/>
                          <a:latin typeface="+mj-lt"/>
                        </a:rPr>
                        <a:t>area</a:t>
                      </a:r>
                      <a:endParaRPr lang="en-US" sz="3600" b="0">
                        <a:solidFill>
                          <a:schemeClr val="tx1"/>
                        </a:solidFill>
                        <a:effectLst/>
                        <a:latin typeface="+mj-lt"/>
                        <a:ea typeface="Cambria" panose="02040503050406030204" pitchFamily="18" charset="0"/>
                      </a:endParaRPr>
                    </a:p>
                  </a:txBody>
                  <a:tcPr marL="68580" marR="68580" marT="0" marB="0"/>
                </a:tc>
                <a:tc>
                  <a:txBody>
                    <a:bodyPr/>
                    <a:lstStyle/>
                    <a:p>
                      <a:pPr marL="0" marR="0">
                        <a:spcBef>
                          <a:spcPts val="600"/>
                        </a:spcBef>
                        <a:spcAft>
                          <a:spcPts val="1200"/>
                        </a:spcAft>
                      </a:pPr>
                      <a:r>
                        <a:rPr lang="en-US" sz="3600" b="0">
                          <a:solidFill>
                            <a:schemeClr val="tx1"/>
                          </a:solidFill>
                          <a:effectLst/>
                          <a:latin typeface="+mj-lt"/>
                        </a:rPr>
                        <a:t>Urgency rating</a:t>
                      </a:r>
                      <a:endParaRPr lang="en-US" sz="3600" b="0">
                        <a:solidFill>
                          <a:schemeClr val="tx1"/>
                        </a:solidFill>
                        <a:effectLst/>
                        <a:latin typeface="+mj-lt"/>
                        <a:ea typeface="Cambria" panose="02040503050406030204" pitchFamily="18" charset="0"/>
                      </a:endParaRPr>
                    </a:p>
                  </a:txBody>
                  <a:tcPr marL="68580" marR="68580" marT="0" marB="0"/>
                </a:tc>
                <a:tc>
                  <a:txBody>
                    <a:bodyPr/>
                    <a:lstStyle/>
                    <a:p>
                      <a:pPr marL="0" marR="0">
                        <a:spcBef>
                          <a:spcPts val="600"/>
                        </a:spcBef>
                        <a:spcAft>
                          <a:spcPts val="1200"/>
                        </a:spcAft>
                      </a:pPr>
                      <a:r>
                        <a:rPr lang="en-US" sz="3600" b="0">
                          <a:solidFill>
                            <a:schemeClr val="tx1"/>
                          </a:solidFill>
                          <a:effectLst/>
                          <a:latin typeface="+mj-lt"/>
                          <a:ea typeface="Cambria" panose="02040503050406030204" pitchFamily="18" charset="0"/>
                        </a:rPr>
                        <a:t>Specificity rating</a:t>
                      </a:r>
                    </a:p>
                  </a:txBody>
                  <a:tcPr marL="68580" marR="68580" marT="0" marB="0">
                    <a:lnR w="12700" cap="flat" cmpd="sng" algn="ctr">
                      <a:solidFill>
                        <a:schemeClr val="bg1"/>
                      </a:solidFill>
                      <a:prstDash val="solid"/>
                      <a:round/>
                      <a:headEnd type="none" w="med" len="med"/>
                      <a:tailEnd type="none" w="med" len="med"/>
                    </a:lnR>
                  </a:tcPr>
                </a:tc>
                <a:tc>
                  <a:txBody>
                    <a:bodyPr/>
                    <a:lstStyle/>
                    <a:p>
                      <a:pPr marL="0" marR="0" lvl="0" indent="0" algn="l" defTabSz="914289" rtl="0" eaLnBrk="1" fontAlgn="auto" latinLnBrk="0" hangingPunct="1">
                        <a:lnSpc>
                          <a:spcPct val="100000"/>
                        </a:lnSpc>
                        <a:spcBef>
                          <a:spcPts val="600"/>
                        </a:spcBef>
                        <a:spcAft>
                          <a:spcPts val="1200"/>
                        </a:spcAft>
                        <a:buClrTx/>
                        <a:buSzTx/>
                        <a:buFontTx/>
                        <a:buNone/>
                        <a:tabLst/>
                        <a:defRPr/>
                      </a:pPr>
                      <a:r>
                        <a:rPr lang="en-US" sz="3600" b="0">
                          <a:solidFill>
                            <a:schemeClr val="tx1"/>
                          </a:solidFill>
                          <a:effectLst/>
                          <a:latin typeface="+mj-lt"/>
                        </a:rPr>
                        <a:t>Impact rating</a:t>
                      </a:r>
                      <a:endParaRPr lang="en-US" sz="3600" b="0">
                        <a:solidFill>
                          <a:schemeClr val="tx1"/>
                        </a:solidFill>
                        <a:effectLst/>
                        <a:latin typeface="+mj-lt"/>
                        <a:ea typeface="Cambria" panose="02040503050406030204" pitchFamily="18" charset="0"/>
                      </a:endParaRPr>
                    </a:p>
                    <a:p>
                      <a:pPr marL="0" marR="0">
                        <a:spcBef>
                          <a:spcPts val="600"/>
                        </a:spcBef>
                        <a:spcAft>
                          <a:spcPts val="1200"/>
                        </a:spcAft>
                      </a:pPr>
                      <a:endParaRPr lang="en-US" sz="3600" b="0">
                        <a:solidFill>
                          <a:schemeClr val="tx1"/>
                        </a:solidFill>
                        <a:effectLst/>
                        <a:latin typeface="Times New Roman" panose="02020603050405020304" pitchFamily="18" charset="0"/>
                        <a:ea typeface="Cambria" panose="02040503050406030204" pitchFamily="18" charset="0"/>
                      </a:endParaRPr>
                    </a:p>
                  </a:txBody>
                  <a:tcPr marL="68580" marR="68580" marT="0" marB="0">
                    <a:lnL w="12700" cap="flat" cmpd="sng" algn="ctr">
                      <a:solidFill>
                        <a:schemeClr val="bg1"/>
                      </a:solidFill>
                      <a:prstDash val="solid"/>
                      <a:round/>
                      <a:headEnd type="none" w="med" len="med"/>
                      <a:tailEnd type="none" w="med" len="med"/>
                    </a:lnL>
                  </a:tcPr>
                </a:tc>
                <a:tc>
                  <a:txBody>
                    <a:bodyPr/>
                    <a:lstStyle/>
                    <a:p>
                      <a:pPr marL="0" marR="0" lvl="0" indent="0" algn="l" defTabSz="914289" rtl="0" eaLnBrk="1" fontAlgn="auto" latinLnBrk="0" hangingPunct="1">
                        <a:lnSpc>
                          <a:spcPct val="100000"/>
                        </a:lnSpc>
                        <a:spcBef>
                          <a:spcPts val="600"/>
                        </a:spcBef>
                        <a:spcAft>
                          <a:spcPts val="1200"/>
                        </a:spcAft>
                        <a:buClrTx/>
                        <a:buSzTx/>
                        <a:buFontTx/>
                        <a:buNone/>
                        <a:tabLst/>
                        <a:defRPr/>
                      </a:pPr>
                      <a:r>
                        <a:rPr lang="en-US" sz="3600" b="0">
                          <a:solidFill>
                            <a:schemeClr val="tx1"/>
                          </a:solidFill>
                          <a:effectLst/>
                          <a:latin typeface="+mj-lt"/>
                        </a:rPr>
                        <a:t>Time</a:t>
                      </a:r>
                      <a:r>
                        <a:rPr lang="en-US" sz="3600" b="0">
                          <a:solidFill>
                            <a:schemeClr val="tx1"/>
                          </a:solidFill>
                          <a:effectLst/>
                        </a:rPr>
                        <a:t> </a:t>
                      </a:r>
                      <a:r>
                        <a:rPr lang="en-US" sz="3600" b="0">
                          <a:solidFill>
                            <a:schemeClr val="tx1"/>
                          </a:solidFill>
                          <a:effectLst/>
                          <a:latin typeface="+mj-lt"/>
                        </a:rPr>
                        <a:t>frame rating</a:t>
                      </a:r>
                      <a:endParaRPr lang="en-US" sz="3600" b="0">
                        <a:solidFill>
                          <a:schemeClr val="tx1"/>
                        </a:solidFill>
                        <a:effectLst/>
                        <a:latin typeface="+mj-lt"/>
                        <a:ea typeface="Cambria" panose="02040503050406030204" pitchFamily="18" charset="0"/>
                      </a:endParaRPr>
                    </a:p>
                    <a:p>
                      <a:pPr marL="0" marR="0">
                        <a:spcBef>
                          <a:spcPts val="600"/>
                        </a:spcBef>
                        <a:spcAft>
                          <a:spcPts val="1200"/>
                        </a:spcAft>
                      </a:pPr>
                      <a:endParaRPr lang="en-US" sz="3600" b="0">
                        <a:solidFill>
                          <a:schemeClr val="tx1"/>
                        </a:solidFill>
                        <a:effectLst/>
                        <a:latin typeface="Times New Roman" panose="02020603050405020304" pitchFamily="18" charset="0"/>
                        <a:ea typeface="Cambria" panose="02040503050406030204" pitchFamily="18" charset="0"/>
                      </a:endParaRPr>
                    </a:p>
                  </a:txBody>
                  <a:tcPr marL="68580" marR="68580" marT="0" marB="0"/>
                </a:tc>
                <a:tc>
                  <a:txBody>
                    <a:bodyPr/>
                    <a:lstStyle/>
                    <a:p>
                      <a:pPr marL="0" marR="0" lvl="0" indent="0" algn="l" defTabSz="914289" rtl="0" eaLnBrk="1" fontAlgn="auto" latinLnBrk="0" hangingPunct="1">
                        <a:lnSpc>
                          <a:spcPct val="100000"/>
                        </a:lnSpc>
                        <a:spcBef>
                          <a:spcPts val="600"/>
                        </a:spcBef>
                        <a:spcAft>
                          <a:spcPts val="1200"/>
                        </a:spcAft>
                        <a:buClrTx/>
                        <a:buSzTx/>
                        <a:buFontTx/>
                        <a:buNone/>
                        <a:tabLst/>
                        <a:defRPr/>
                      </a:pPr>
                      <a:r>
                        <a:rPr lang="en-US" sz="3600" b="0">
                          <a:solidFill>
                            <a:schemeClr val="tx1"/>
                          </a:solidFill>
                          <a:effectLst/>
                          <a:latin typeface="+mj-lt"/>
                        </a:rPr>
                        <a:t>Feasibility rating</a:t>
                      </a:r>
                      <a:endParaRPr lang="en-US" sz="3600" b="0">
                        <a:solidFill>
                          <a:schemeClr val="tx1"/>
                        </a:solidFill>
                        <a:effectLst/>
                        <a:latin typeface="+mj-lt"/>
                        <a:ea typeface="Cambria" panose="02040503050406030204" pitchFamily="18" charset="0"/>
                      </a:endParaRPr>
                    </a:p>
                    <a:p>
                      <a:pPr marL="0" marR="0">
                        <a:spcBef>
                          <a:spcPts val="600"/>
                        </a:spcBef>
                        <a:spcAft>
                          <a:spcPts val="1200"/>
                        </a:spcAft>
                      </a:pPr>
                      <a:endParaRPr lang="en-US" sz="3600" b="0">
                        <a:solidFill>
                          <a:schemeClr val="tx1"/>
                        </a:solidFill>
                        <a:effectLst/>
                        <a:latin typeface="Times New Roman" panose="02020603050405020304" pitchFamily="18" charset="0"/>
                        <a:ea typeface="Cambria" panose="02040503050406030204" pitchFamily="18" charset="0"/>
                      </a:endParaRPr>
                    </a:p>
                  </a:txBody>
                  <a:tcPr marL="68580" marR="68580" marT="0" marB="0"/>
                </a:tc>
                <a:extLst>
                  <a:ext uri="{0D108BD9-81ED-4DB2-BD59-A6C34878D82A}">
                    <a16:rowId xmlns:a16="http://schemas.microsoft.com/office/drawing/2014/main" val="1804060150"/>
                  </a:ext>
                </a:extLst>
              </a:tr>
              <a:tr h="1618147">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solidFill>
                      <a:schemeClr val="bg1">
                        <a:lumMod val="85000"/>
                      </a:schemeClr>
                    </a:solidFill>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R w="12700" cap="flat" cmpd="sng" algn="ctr">
                      <a:solidFill>
                        <a:schemeClr val="bg1"/>
                      </a:solidFill>
                      <a:prstDash val="solid"/>
                      <a:round/>
                      <a:headEnd type="none" w="med" len="med"/>
                      <a:tailEnd type="none" w="med" len="med"/>
                    </a:lnR>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L w="12700" cap="flat" cmpd="sng" algn="ctr">
                      <a:solidFill>
                        <a:schemeClr val="bg1"/>
                      </a:solidFill>
                      <a:prstDash val="solid"/>
                      <a:round/>
                      <a:headEnd type="none" w="med" len="med"/>
                      <a:tailEnd type="none" w="med" len="med"/>
                    </a:lnL>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extLst>
                  <a:ext uri="{0D108BD9-81ED-4DB2-BD59-A6C34878D82A}">
                    <a16:rowId xmlns:a16="http://schemas.microsoft.com/office/drawing/2014/main" val="3407974245"/>
                  </a:ext>
                </a:extLst>
              </a:tr>
              <a:tr h="1618147">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solidFill>
                      <a:schemeClr val="bg1">
                        <a:lumMod val="95000"/>
                      </a:schemeClr>
                    </a:solidFill>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R w="12700" cap="flat" cmpd="sng" algn="ctr">
                      <a:solidFill>
                        <a:schemeClr val="bg1"/>
                      </a:solidFill>
                      <a:prstDash val="solid"/>
                      <a:round/>
                      <a:headEnd type="none" w="med" len="med"/>
                      <a:tailEnd type="none" w="med" len="med"/>
                    </a:lnR>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L w="12700" cap="flat" cmpd="sng" algn="ctr">
                      <a:solidFill>
                        <a:schemeClr val="bg1"/>
                      </a:solidFill>
                      <a:prstDash val="solid"/>
                      <a:round/>
                      <a:headEnd type="none" w="med" len="med"/>
                      <a:tailEnd type="none" w="med" len="med"/>
                    </a:lnL>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extLst>
                  <a:ext uri="{0D108BD9-81ED-4DB2-BD59-A6C34878D82A}">
                    <a16:rowId xmlns:a16="http://schemas.microsoft.com/office/drawing/2014/main" val="1611793556"/>
                  </a:ext>
                </a:extLst>
              </a:tr>
              <a:tr h="1618147">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solidFill>
                      <a:schemeClr val="bg1">
                        <a:lumMod val="85000"/>
                      </a:schemeClr>
                    </a:solidFill>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R w="12700" cap="flat" cmpd="sng" algn="ctr">
                      <a:solidFill>
                        <a:schemeClr val="bg1"/>
                      </a:solidFill>
                      <a:prstDash val="solid"/>
                      <a:round/>
                      <a:headEnd type="none" w="med" len="med"/>
                      <a:tailEnd type="none" w="med" len="med"/>
                    </a:lnR>
                  </a:tcPr>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lnL w="12700" cap="flat" cmpd="sng" algn="ctr">
                      <a:solidFill>
                        <a:schemeClr val="bg1"/>
                      </a:solidFill>
                      <a:prstDash val="solid"/>
                      <a:round/>
                      <a:headEnd type="none" w="med" len="med"/>
                      <a:tailEnd type="none" w="med" len="med"/>
                    </a:lnL>
                  </a:tcPr>
                </a:tc>
                <a:tc>
                  <a:txBody>
                    <a:bodyPr/>
                    <a:lstStyle/>
                    <a:p>
                      <a:pPr marL="0" marR="0">
                        <a:spcBef>
                          <a:spcPts val="600"/>
                        </a:spcBef>
                        <a:spcAft>
                          <a:spcPts val="1200"/>
                        </a:spcAft>
                      </a:pPr>
                      <a:r>
                        <a:rPr lang="en-US" sz="8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tc>
                  <a:txBody>
                    <a:bodyPr/>
                    <a:lstStyle/>
                    <a:p>
                      <a:pPr marL="0" marR="0">
                        <a:spcBef>
                          <a:spcPts val="600"/>
                        </a:spcBef>
                        <a:spcAft>
                          <a:spcPts val="1200"/>
                        </a:spcAft>
                      </a:pPr>
                      <a:r>
                        <a:rPr lang="en-US" sz="1200">
                          <a:effectLst/>
                        </a:rPr>
                        <a:t> </a:t>
                      </a:r>
                      <a:endParaRPr lang="en-US" sz="1200">
                        <a:effectLst/>
                        <a:latin typeface="Times New Roman" panose="02020603050405020304" pitchFamily="18" charset="0"/>
                        <a:ea typeface="Cambria" panose="02040503050406030204" pitchFamily="18" charset="0"/>
                      </a:endParaRPr>
                    </a:p>
                  </a:txBody>
                  <a:tcPr marL="68580" marR="68580" marT="0" marB="0"/>
                </a:tc>
                <a:extLst>
                  <a:ext uri="{0D108BD9-81ED-4DB2-BD59-A6C34878D82A}">
                    <a16:rowId xmlns:a16="http://schemas.microsoft.com/office/drawing/2014/main" val="3077603377"/>
                  </a:ext>
                </a:extLst>
              </a:tr>
            </a:tbl>
          </a:graphicData>
        </a:graphic>
      </p:graphicFrame>
    </p:spTree>
    <p:extLst>
      <p:ext uri="{BB962C8B-B14F-4D97-AF65-F5344CB8AC3E}">
        <p14:creationId xmlns:p14="http://schemas.microsoft.com/office/powerpoint/2010/main" val="36677685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7784ED6-FCA5-014E-9425-9A5806324BE5}"/>
              </a:ext>
            </a:extLst>
          </p:cNvPr>
          <p:cNvSpPr>
            <a:spLocks noGrp="1"/>
          </p:cNvSpPr>
          <p:nvPr>
            <p:ph type="sldNum" sz="quarter" idx="12"/>
          </p:nvPr>
        </p:nvSpPr>
        <p:spPr>
          <a:xfrm>
            <a:off x="23026196" y="12554033"/>
            <a:ext cx="616366" cy="730250"/>
          </a:xfrm>
        </p:spPr>
        <p:txBody>
          <a:bodyPr/>
          <a:lstStyle/>
          <a:p>
            <a:r>
              <a:rPr lang="en-US" sz="2400" dirty="0">
                <a:solidFill>
                  <a:srgbClr val="576F7F"/>
                </a:solidFill>
              </a:rPr>
              <a:t>66</a:t>
            </a:r>
            <a:endParaRPr lang="uk-UA" sz="2400" dirty="0">
              <a:solidFill>
                <a:srgbClr val="576F7F"/>
              </a:solidFill>
            </a:endParaRPr>
          </a:p>
        </p:txBody>
      </p:sp>
      <p:sp>
        <p:nvSpPr>
          <p:cNvPr id="2" name="Title 1">
            <a:extLst>
              <a:ext uri="{FF2B5EF4-FFF2-40B4-BE49-F238E27FC236}">
                <a16:creationId xmlns:a16="http://schemas.microsoft.com/office/drawing/2014/main" id="{4CE4191A-768F-5D4E-822D-54087957659F}"/>
              </a:ext>
            </a:extLst>
          </p:cNvPr>
          <p:cNvSpPr>
            <a:spLocks noGrp="1"/>
          </p:cNvSpPr>
          <p:nvPr>
            <p:ph type="title"/>
          </p:nvPr>
        </p:nvSpPr>
        <p:spPr/>
        <p:txBody>
          <a:bodyPr>
            <a:normAutofit/>
          </a:bodyPr>
          <a:lstStyle/>
          <a:p>
            <a:r>
              <a:rPr lang="en-US" sz="6600">
                <a:latin typeface="+mj-lt"/>
              </a:rPr>
              <a:t>Making changes</a:t>
            </a:r>
          </a:p>
        </p:txBody>
      </p:sp>
      <p:sp>
        <p:nvSpPr>
          <p:cNvPr id="4" name="Text Placeholder 3">
            <a:extLst>
              <a:ext uri="{FF2B5EF4-FFF2-40B4-BE49-F238E27FC236}">
                <a16:creationId xmlns:a16="http://schemas.microsoft.com/office/drawing/2014/main" id="{A3A82126-C0AC-354A-A6D0-6840BEED2325}"/>
              </a:ext>
            </a:extLst>
          </p:cNvPr>
          <p:cNvSpPr>
            <a:spLocks noGrp="1"/>
          </p:cNvSpPr>
          <p:nvPr>
            <p:ph idx="1"/>
          </p:nvPr>
        </p:nvSpPr>
        <p:spPr>
          <a:xfrm>
            <a:off x="7738535" y="1728216"/>
            <a:ext cx="15294459" cy="5939666"/>
          </a:xfrm>
        </p:spPr>
        <p:txBody>
          <a:bodyPr>
            <a:normAutofit/>
          </a:bodyPr>
          <a:lstStyle/>
          <a:p>
            <a:pPr marL="0" indent="0">
              <a:buNone/>
            </a:pPr>
            <a:r>
              <a:rPr lang="en-US" sz="4800">
                <a:latin typeface="+mn-lt"/>
              </a:rPr>
              <a:t>Now that we’ve selected an improvement priority, brainstorm potential changes you might make to address it.</a:t>
            </a:r>
          </a:p>
        </p:txBody>
      </p:sp>
      <p:grpSp>
        <p:nvGrpSpPr>
          <p:cNvPr id="9" name="Group 8" descr="&quot; &quot;">
            <a:extLst>
              <a:ext uri="{FF2B5EF4-FFF2-40B4-BE49-F238E27FC236}">
                <a16:creationId xmlns:a16="http://schemas.microsoft.com/office/drawing/2014/main" id="{95D05988-08D3-C646-8D16-9A6D7C8E7F00}"/>
              </a:ext>
            </a:extLst>
          </p:cNvPr>
          <p:cNvGrpSpPr/>
          <p:nvPr/>
        </p:nvGrpSpPr>
        <p:grpSpPr>
          <a:xfrm>
            <a:off x="15270277" y="5821911"/>
            <a:ext cx="7145867" cy="7518401"/>
            <a:chOff x="8229601" y="2150535"/>
            <a:chExt cx="9550399" cy="9838267"/>
          </a:xfrm>
          <a:solidFill>
            <a:schemeClr val="bg1">
              <a:alpha val="63000"/>
            </a:schemeClr>
          </a:solidFill>
        </p:grpSpPr>
        <p:pic>
          <p:nvPicPr>
            <p:cNvPr id="10" name="Graphic 9" descr="Speech">
              <a:extLst>
                <a:ext uri="{FF2B5EF4-FFF2-40B4-BE49-F238E27FC236}">
                  <a16:creationId xmlns:a16="http://schemas.microsoft.com/office/drawing/2014/main" id="{23D5348E-6494-D34B-8446-1BFF5FD96E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07600" y="3928534"/>
              <a:ext cx="7772400" cy="7772400"/>
            </a:xfrm>
            <a:prstGeom prst="rect">
              <a:avLst/>
            </a:prstGeom>
          </p:spPr>
        </p:pic>
        <p:pic>
          <p:nvPicPr>
            <p:cNvPr id="11" name="Graphic 10" descr="Speech">
              <a:extLst>
                <a:ext uri="{FF2B5EF4-FFF2-40B4-BE49-F238E27FC236}">
                  <a16:creationId xmlns:a16="http://schemas.microsoft.com/office/drawing/2014/main" id="{791A9CA8-9050-7443-9D4A-0C1BBD29FE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229601" y="2150535"/>
              <a:ext cx="5740400" cy="5740400"/>
            </a:xfrm>
            <a:prstGeom prst="rect">
              <a:avLst/>
            </a:prstGeom>
          </p:spPr>
        </p:pic>
        <p:pic>
          <p:nvPicPr>
            <p:cNvPr id="12" name="Graphic 11" descr="Speech">
              <a:extLst>
                <a:ext uri="{FF2B5EF4-FFF2-40B4-BE49-F238E27FC236}">
                  <a16:creationId xmlns:a16="http://schemas.microsoft.com/office/drawing/2014/main" id="{BA1173C7-B5B0-E140-90D0-47698C3B88D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9685866" y="7179735"/>
              <a:ext cx="4809067" cy="4809067"/>
            </a:xfrm>
            <a:prstGeom prst="rect">
              <a:avLst/>
            </a:prstGeom>
          </p:spPr>
        </p:pic>
      </p:grpSp>
    </p:spTree>
    <p:extLst>
      <p:ext uri="{BB962C8B-B14F-4D97-AF65-F5344CB8AC3E}">
        <p14:creationId xmlns:p14="http://schemas.microsoft.com/office/powerpoint/2010/main" val="15465789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tx2"/>
                </a:solidFill>
                <a:effectLst/>
                <a:uLnTx/>
                <a:uFillTx/>
                <a:ea typeface="+mn-ea"/>
                <a:cs typeface="Times New Roman" panose="02020603050405020304" pitchFamily="18" charset="0"/>
              </a:rPr>
              <a:t>67</a:t>
            </a:r>
            <a:endParaRPr kumimoji="0" lang="uk-UA" sz="2400" i="0" u="none" strike="noStrike" kern="1200" cap="none" spc="0" normalizeH="0" baseline="0" noProof="0">
              <a:ln>
                <a:noFill/>
              </a:ln>
              <a:solidFill>
                <a:schemeClr val="tx2"/>
              </a:solidFill>
              <a:effectLst/>
              <a:uLnTx/>
              <a:uFillTx/>
              <a:ea typeface="+mn-ea"/>
              <a:cs typeface="Times New Roman" panose="02020603050405020304" pitchFamily="18" charset="0"/>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40" y="892856"/>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49A8F9C1-DA32-434E-B15F-A2D0DE7A48B7}"/>
              </a:ext>
            </a:extLst>
          </p:cNvPr>
          <p:cNvGrpSpPr/>
          <p:nvPr/>
        </p:nvGrpSpPr>
        <p:grpSpPr>
          <a:xfrm>
            <a:off x="3931370" y="2545056"/>
            <a:ext cx="16870496" cy="9936566"/>
            <a:chOff x="3931370" y="2545056"/>
            <a:chExt cx="16870496" cy="9936566"/>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41456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31370" y="2545056"/>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latin typeface="+mj-lt"/>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713169"/>
              <a:ext cx="14058889"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545323"/>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a:extLst>
                <a:ext uri="{FF2B5EF4-FFF2-40B4-BE49-F238E27FC236}">
                  <a16:creationId xmlns:a16="http://schemas.microsoft.com/office/drawing/2014/main" id="{E15EC2F7-BE4B-4AD3-B292-E56DE4B2B98C}"/>
                </a:ext>
              </a:extLst>
            </p:cNvPr>
            <p:cNvSpPr/>
            <p:nvPr/>
          </p:nvSpPr>
          <p:spPr>
            <a:xfrm>
              <a:off x="7053275" y="5701327"/>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2" y="690462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3" y="7093434"/>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2" y="8298835"/>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870134" y="1138855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5" y="11513476"/>
              <a:ext cx="13748587" cy="715452"/>
            </a:xfrm>
            <a:prstGeom prst="rect">
              <a:avLst/>
            </a:prstGeom>
          </p:spPr>
          <p:txBody>
            <a:bodyPr wrap="square" anchor="ctr">
              <a:spAutoFit/>
            </a:bodyPr>
            <a:lstStyle/>
            <a:p>
              <a:pPr lvl="0" defTabSz="670341">
                <a:spcBef>
                  <a:spcPts val="300"/>
                </a:spcBef>
                <a:spcAft>
                  <a:spcPts val="300"/>
                </a:spcAf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a:extLst>
                <a:ext uri="{FF2B5EF4-FFF2-40B4-BE49-F238E27FC236}">
                  <a16:creationId xmlns:a16="http://schemas.microsoft.com/office/drawing/2014/main" id="{B5E0BBFD-CA35-4B88-AE3F-F177D1F3280D}"/>
                </a:ext>
              </a:extLst>
            </p:cNvPr>
            <p:cNvSpPr/>
            <p:nvPr/>
          </p:nvSpPr>
          <p:spPr>
            <a:xfrm>
              <a:off x="4548208" y="8452437"/>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5" y="8446593"/>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42804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a:extLst>
                <a:ext uri="{FF2B5EF4-FFF2-40B4-BE49-F238E27FC236}">
                  <a16:creationId xmlns:a16="http://schemas.microsoft.com/office/drawing/2014/main" id="{7F910A08-3BCE-4644-B0D4-14A52FE2BF66}"/>
                </a:ext>
              </a:extLst>
            </p:cNvPr>
            <p:cNvSpPr/>
            <p:nvPr/>
          </p:nvSpPr>
          <p:spPr>
            <a:xfrm>
              <a:off x="7053279" y="97685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10937225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FF6501D-8734-744B-BE3A-0C36E1E327FA}"/>
              </a:ext>
            </a:extLst>
          </p:cNvPr>
          <p:cNvSpPr>
            <a:spLocks noGrp="1"/>
          </p:cNvSpPr>
          <p:nvPr>
            <p:ph type="sldNum" sz="quarter" idx="12"/>
          </p:nvPr>
        </p:nvSpPr>
        <p:spPr/>
        <p:txBody>
          <a:bodyPr/>
          <a:lstStyle/>
          <a:p>
            <a:r>
              <a:rPr lang="en-US" sz="2400"/>
              <a:t>68</a:t>
            </a:r>
            <a:endParaRPr lang="uk-UA" sz="2400"/>
          </a:p>
        </p:txBody>
      </p:sp>
      <p:sp>
        <p:nvSpPr>
          <p:cNvPr id="2" name="Title 1">
            <a:extLst>
              <a:ext uri="{FF2B5EF4-FFF2-40B4-BE49-F238E27FC236}">
                <a16:creationId xmlns:a16="http://schemas.microsoft.com/office/drawing/2014/main" id="{3641AB73-E846-D847-A70E-198F3DA1188E}"/>
              </a:ext>
            </a:extLst>
          </p:cNvPr>
          <p:cNvSpPr>
            <a:spLocks noGrp="1"/>
          </p:cNvSpPr>
          <p:nvPr>
            <p:ph type="ctrTitle"/>
          </p:nvPr>
        </p:nvSpPr>
        <p:spPr/>
        <p:txBody>
          <a:bodyPr>
            <a:normAutofit/>
          </a:bodyPr>
          <a:lstStyle/>
          <a:p>
            <a:r>
              <a:rPr lang="en-US" sz="6600">
                <a:latin typeface="+mj-lt"/>
              </a:rPr>
              <a:t>Why does evidence matter?</a:t>
            </a:r>
          </a:p>
        </p:txBody>
      </p:sp>
      <p:sp>
        <p:nvSpPr>
          <p:cNvPr id="4" name="Text Placeholder 3">
            <a:extLst>
              <a:ext uri="{FF2B5EF4-FFF2-40B4-BE49-F238E27FC236}">
                <a16:creationId xmlns:a16="http://schemas.microsoft.com/office/drawing/2014/main" id="{5C4E41B8-6508-0542-AABF-2045B315F490}"/>
              </a:ext>
            </a:extLst>
          </p:cNvPr>
          <p:cNvSpPr>
            <a:spLocks noGrp="1"/>
          </p:cNvSpPr>
          <p:nvPr>
            <p:ph type="body" sz="quarter" idx="14"/>
          </p:nvPr>
        </p:nvSpPr>
        <p:spPr>
          <a:xfrm>
            <a:off x="1144440" y="3559310"/>
            <a:ext cx="13751431" cy="7315835"/>
          </a:xfrm>
        </p:spPr>
        <p:txBody>
          <a:bodyPr>
            <a:noAutofit/>
          </a:bodyPr>
          <a:lstStyle/>
          <a:p>
            <a:pPr marL="0" indent="0">
              <a:spcBef>
                <a:spcPts val="3000"/>
              </a:spcBef>
              <a:spcAft>
                <a:spcPts val="3000"/>
              </a:spcAft>
              <a:buNone/>
            </a:pPr>
            <a:r>
              <a:rPr lang="en-US" sz="4800">
                <a:latin typeface="+mn-lt"/>
              </a:rPr>
              <a:t>Evidence matters </a:t>
            </a:r>
            <a:r>
              <a:rPr lang="en-US" sz="4800" b="1">
                <a:latin typeface="+mn-lt"/>
              </a:rPr>
              <a:t>throughout </a:t>
            </a:r>
            <a:r>
              <a:rPr lang="en-US" sz="4800">
                <a:latin typeface="+mn-lt"/>
              </a:rPr>
              <a:t>our work to improve outcomes.</a:t>
            </a:r>
          </a:p>
          <a:p>
            <a:pPr marL="0" indent="0">
              <a:spcBef>
                <a:spcPts val="3000"/>
              </a:spcBef>
              <a:spcAft>
                <a:spcPts val="3000"/>
              </a:spcAft>
              <a:buNone/>
            </a:pPr>
            <a:r>
              <a:rPr lang="en-US" sz="4800">
                <a:latin typeface="+mn-lt"/>
              </a:rPr>
              <a:t>You want to know how well a program or practice works, for whom and under what conditions:</a:t>
            </a:r>
          </a:p>
          <a:p>
            <a:pPr marL="515938" indent="-447675">
              <a:spcBef>
                <a:spcPts val="1200"/>
              </a:spcBef>
              <a:spcAft>
                <a:spcPts val="1200"/>
              </a:spcAft>
              <a:buClr>
                <a:schemeClr val="tx2"/>
              </a:buClr>
            </a:pPr>
            <a:r>
              <a:rPr lang="en-US" sz="4800" b="1">
                <a:latin typeface="+mn-lt"/>
              </a:rPr>
              <a:t>Before</a:t>
            </a:r>
            <a:r>
              <a:rPr lang="en-US" sz="4800">
                <a:latin typeface="+mn-lt"/>
              </a:rPr>
              <a:t> you adopt it.</a:t>
            </a:r>
          </a:p>
          <a:p>
            <a:pPr marL="515938" indent="-447675">
              <a:spcBef>
                <a:spcPts val="1200"/>
              </a:spcBef>
              <a:spcAft>
                <a:spcPts val="1200"/>
              </a:spcAft>
              <a:buClr>
                <a:schemeClr val="tx2"/>
              </a:buClr>
            </a:pPr>
            <a:r>
              <a:rPr lang="en-US" sz="4800" b="1">
                <a:latin typeface="+mn-lt"/>
              </a:rPr>
              <a:t>While</a:t>
            </a:r>
            <a:r>
              <a:rPr lang="en-US" sz="4800">
                <a:latin typeface="+mn-lt"/>
              </a:rPr>
              <a:t> you are doing it.</a:t>
            </a:r>
          </a:p>
          <a:p>
            <a:pPr marL="515938" indent="-447675">
              <a:spcBef>
                <a:spcPts val="1200"/>
              </a:spcBef>
              <a:spcAft>
                <a:spcPts val="1200"/>
              </a:spcAft>
              <a:buClr>
                <a:schemeClr val="tx2"/>
              </a:buClr>
            </a:pPr>
            <a:r>
              <a:rPr lang="en-US" sz="4800">
                <a:latin typeface="+mn-lt"/>
              </a:rPr>
              <a:t>And</a:t>
            </a:r>
            <a:r>
              <a:rPr lang="en-US" sz="4800" b="1">
                <a:latin typeface="+mn-lt"/>
              </a:rPr>
              <a:t> after</a:t>
            </a:r>
            <a:r>
              <a:rPr lang="en-US" sz="4800">
                <a:latin typeface="+mn-lt"/>
              </a:rPr>
              <a:t> you finish it.</a:t>
            </a:r>
          </a:p>
        </p:txBody>
      </p:sp>
      <p:graphicFrame>
        <p:nvGraphicFramePr>
          <p:cNvPr id="8" name="Diagram 7" descr="&quot; &quot;">
            <a:extLst>
              <a:ext uri="{FF2B5EF4-FFF2-40B4-BE49-F238E27FC236}">
                <a16:creationId xmlns:a16="http://schemas.microsoft.com/office/drawing/2014/main" id="{9579B7FD-A038-412A-9948-F2EE16D32829}"/>
              </a:ext>
            </a:extLst>
          </p:cNvPr>
          <p:cNvGraphicFramePr/>
          <p:nvPr>
            <p:extLst>
              <p:ext uri="{D42A27DB-BD31-4B8C-83A1-F6EECF244321}">
                <p14:modId xmlns:p14="http://schemas.microsoft.com/office/powerpoint/2010/main" val="2091614882"/>
              </p:ext>
            </p:extLst>
          </p:nvPr>
        </p:nvGraphicFramePr>
        <p:xfrm>
          <a:off x="10947915" y="397239"/>
          <a:ext cx="16256000" cy="108373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3839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54EC642-7A9E-470B-BFB7-AC2DE05F684A}"/>
              </a:ext>
            </a:extLst>
          </p:cNvPr>
          <p:cNvSpPr>
            <a:spLocks noGrp="1"/>
          </p:cNvSpPr>
          <p:nvPr>
            <p:ph type="sldNum" sz="quarter" idx="12"/>
          </p:nvPr>
        </p:nvSpPr>
        <p:spPr/>
        <p:txBody>
          <a:bodyPr/>
          <a:lstStyle/>
          <a:p>
            <a:r>
              <a:rPr lang="en-US" sz="2400"/>
              <a:t>6</a:t>
            </a:r>
          </a:p>
        </p:txBody>
      </p:sp>
      <p:sp>
        <p:nvSpPr>
          <p:cNvPr id="2" name="Title 1">
            <a:extLst>
              <a:ext uri="{FF2B5EF4-FFF2-40B4-BE49-F238E27FC236}">
                <a16:creationId xmlns:a16="http://schemas.microsoft.com/office/drawing/2014/main" id="{CA0B62E3-A9A6-490C-A0CD-2DFDBCE1AF13}"/>
              </a:ext>
            </a:extLst>
          </p:cNvPr>
          <p:cNvSpPr>
            <a:spLocks noGrp="1"/>
          </p:cNvSpPr>
          <p:nvPr>
            <p:ph type="ctrTitle"/>
          </p:nvPr>
        </p:nvSpPr>
        <p:spPr>
          <a:xfrm>
            <a:off x="894868" y="3474793"/>
            <a:ext cx="5627063" cy="7803291"/>
          </a:xfrm>
        </p:spPr>
        <p:txBody>
          <a:bodyPr>
            <a:normAutofit/>
          </a:bodyPr>
          <a:lstStyle/>
          <a:p>
            <a:r>
              <a:rPr lang="en-US" sz="6600">
                <a:solidFill>
                  <a:schemeClr val="bg1"/>
                </a:solidFill>
                <a:latin typeface="+mj-lt"/>
              </a:rPr>
              <a:t>Opening activity: If my school were an animal</a:t>
            </a:r>
          </a:p>
        </p:txBody>
      </p:sp>
      <p:sp>
        <p:nvSpPr>
          <p:cNvPr id="8" name="Content Placeholder 7">
            <a:extLst>
              <a:ext uri="{FF2B5EF4-FFF2-40B4-BE49-F238E27FC236}">
                <a16:creationId xmlns:a16="http://schemas.microsoft.com/office/drawing/2014/main" id="{434C0D1A-FB17-49D0-89F4-A177FE59ED21}"/>
              </a:ext>
            </a:extLst>
          </p:cNvPr>
          <p:cNvSpPr>
            <a:spLocks noGrp="1"/>
          </p:cNvSpPr>
          <p:nvPr>
            <p:ph type="body" sz="quarter" idx="14"/>
          </p:nvPr>
        </p:nvSpPr>
        <p:spPr>
          <a:xfrm>
            <a:off x="7364627" y="1196743"/>
            <a:ext cx="15742508" cy="6930103"/>
          </a:xfrm>
        </p:spPr>
        <p:txBody>
          <a:bodyPr/>
          <a:lstStyle/>
          <a:p>
            <a:pPr marL="0" indent="0">
              <a:buNone/>
            </a:pPr>
            <a:r>
              <a:rPr lang="en-US" sz="4800">
                <a:latin typeface="+mn-lt"/>
              </a:rPr>
              <a:t>Talk with your neighbors in groups of three or four and complete this sentence:</a:t>
            </a:r>
          </a:p>
          <a:p>
            <a:endParaRPr lang="en-US">
              <a:latin typeface="+mn-lt"/>
            </a:endParaRPr>
          </a:p>
          <a:p>
            <a:pPr marL="0" indent="0">
              <a:buNone/>
            </a:pPr>
            <a:r>
              <a:rPr lang="en-US" sz="4800" b="1" i="1">
                <a:latin typeface="+mn-lt"/>
              </a:rPr>
              <a:t>If my school were an animal, it would be a (an) ____________  because  __________.</a:t>
            </a:r>
          </a:p>
        </p:txBody>
      </p:sp>
      <p:pic>
        <p:nvPicPr>
          <p:cNvPr id="3" name="Picture 2" descr="&quot; &quot;">
            <a:extLst>
              <a:ext uri="{FF2B5EF4-FFF2-40B4-BE49-F238E27FC236}">
                <a16:creationId xmlns:a16="http://schemas.microsoft.com/office/drawing/2014/main" id="{FAC5D5A4-A4DC-DF4F-8556-D3E360A1522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447763" y="8302918"/>
            <a:ext cx="4552950" cy="3296442"/>
          </a:xfrm>
          <a:prstGeom prst="rect">
            <a:avLst/>
          </a:prstGeom>
        </p:spPr>
      </p:pic>
    </p:spTree>
    <p:extLst>
      <p:ext uri="{BB962C8B-B14F-4D97-AF65-F5344CB8AC3E}">
        <p14:creationId xmlns:p14="http://schemas.microsoft.com/office/powerpoint/2010/main" val="2651005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534C032D-FD4A-46D2-BD8F-3790216D5FA5}"/>
              </a:ext>
            </a:extLst>
          </p:cNvPr>
          <p:cNvSpPr>
            <a:spLocks noGrp="1"/>
          </p:cNvSpPr>
          <p:nvPr>
            <p:ph type="sldNum" sz="quarter" idx="12"/>
          </p:nvPr>
        </p:nvSpPr>
        <p:spPr>
          <a:xfrm>
            <a:off x="22972760" y="12712701"/>
            <a:ext cx="722692" cy="765691"/>
          </a:xfrm>
        </p:spPr>
        <p:txBody>
          <a:bodyPr/>
          <a:lstStyle/>
          <a:p>
            <a:r>
              <a:rPr lang="en-US" sz="2400" dirty="0">
                <a:solidFill>
                  <a:srgbClr val="576F7F"/>
                </a:solidFill>
              </a:rPr>
              <a:t>69</a:t>
            </a:r>
          </a:p>
        </p:txBody>
      </p:sp>
      <p:sp>
        <p:nvSpPr>
          <p:cNvPr id="2" name="Title 1">
            <a:extLst>
              <a:ext uri="{FF2B5EF4-FFF2-40B4-BE49-F238E27FC236}">
                <a16:creationId xmlns:a16="http://schemas.microsoft.com/office/drawing/2014/main" id="{93A43D5F-3763-47CA-9D49-E4885AC6844F}"/>
              </a:ext>
            </a:extLst>
          </p:cNvPr>
          <p:cNvSpPr>
            <a:spLocks noGrp="1"/>
          </p:cNvSpPr>
          <p:nvPr>
            <p:ph type="title"/>
          </p:nvPr>
        </p:nvSpPr>
        <p:spPr/>
        <p:txBody>
          <a:bodyPr>
            <a:noAutofit/>
          </a:bodyPr>
          <a:lstStyle/>
          <a:p>
            <a:r>
              <a:rPr lang="en-US" sz="6600">
                <a:latin typeface="+mj-lt"/>
              </a:rPr>
              <a:t>About evidence-based practices</a:t>
            </a:r>
            <a:endParaRPr lang="en-US" sz="5400" b="1"/>
          </a:p>
        </p:txBody>
      </p:sp>
      <p:sp>
        <p:nvSpPr>
          <p:cNvPr id="3" name="Rectangle 2">
            <a:extLst>
              <a:ext uri="{FF2B5EF4-FFF2-40B4-BE49-F238E27FC236}">
                <a16:creationId xmlns:a16="http://schemas.microsoft.com/office/drawing/2014/main" id="{93C5BCA4-92B8-8C4A-ABB8-72497F96523A}"/>
              </a:ext>
            </a:extLst>
          </p:cNvPr>
          <p:cNvSpPr/>
          <p:nvPr/>
        </p:nvSpPr>
        <p:spPr>
          <a:xfrm>
            <a:off x="7636211" y="2286522"/>
            <a:ext cx="14837228" cy="3508653"/>
          </a:xfrm>
          <a:prstGeom prst="rect">
            <a:avLst/>
          </a:prstGeom>
        </p:spPr>
        <p:txBody>
          <a:bodyPr wrap="square">
            <a:spAutoFit/>
          </a:bodyPr>
          <a:lstStyle/>
          <a:p>
            <a:pPr marL="577850" indent="-577850">
              <a:spcBef>
                <a:spcPts val="1800"/>
              </a:spcBef>
              <a:spcAft>
                <a:spcPts val="1800"/>
              </a:spcAft>
              <a:buClr>
                <a:schemeClr val="tx2"/>
              </a:buClr>
              <a:buFont typeface="Arial" panose="020B0604020202020204" pitchFamily="34" charset="0"/>
              <a:buChar char="•"/>
            </a:pPr>
            <a:r>
              <a:rPr lang="en-US">
                <a:solidFill>
                  <a:srgbClr val="576F7F"/>
                </a:solidFill>
                <a:cs typeface="Times New Roman" panose="02020603050405020304" pitchFamily="18" charset="0"/>
              </a:rPr>
              <a:t>Evidence-based practices have been tested and studied. </a:t>
            </a:r>
          </a:p>
          <a:p>
            <a:pPr marL="577850" indent="-577850">
              <a:spcBef>
                <a:spcPts val="1800"/>
              </a:spcBef>
              <a:spcAft>
                <a:spcPts val="1800"/>
              </a:spcAft>
              <a:buClr>
                <a:schemeClr val="tx2"/>
              </a:buClr>
              <a:buFont typeface="Arial" panose="020B0604020202020204" pitchFamily="34" charset="0"/>
              <a:buChar char="•"/>
            </a:pPr>
            <a:r>
              <a:rPr lang="en-US">
                <a:solidFill>
                  <a:srgbClr val="576F7F"/>
                </a:solidFill>
                <a:cs typeface="Times New Roman" panose="02020603050405020304" pitchFamily="18" charset="0"/>
              </a:rPr>
              <a:t>Practices with </a:t>
            </a:r>
            <a:r>
              <a:rPr lang="en-US" i="1">
                <a:solidFill>
                  <a:srgbClr val="576F7F"/>
                </a:solidFill>
                <a:cs typeface="Times New Roman" panose="02020603050405020304" pitchFamily="18" charset="0"/>
              </a:rPr>
              <a:t>strong evidence </a:t>
            </a:r>
            <a:r>
              <a:rPr lang="en-US">
                <a:solidFill>
                  <a:srgbClr val="576F7F"/>
                </a:solidFill>
                <a:cs typeface="Times New Roman" panose="02020603050405020304" pitchFamily="18" charset="0"/>
              </a:rPr>
              <a:t>or </a:t>
            </a:r>
            <a:r>
              <a:rPr lang="en-US" i="1">
                <a:solidFill>
                  <a:srgbClr val="576F7F"/>
                </a:solidFill>
                <a:cs typeface="Times New Roman" panose="02020603050405020304" pitchFamily="18" charset="0"/>
              </a:rPr>
              <a:t>moderate evidence</a:t>
            </a:r>
            <a:r>
              <a:rPr lang="en-US">
                <a:solidFill>
                  <a:srgbClr val="576F7F"/>
                </a:solidFill>
                <a:cs typeface="Times New Roman" panose="02020603050405020304" pitchFamily="18" charset="0"/>
              </a:rPr>
              <a:t> of success are more likely to improve outcomes than unproven practices. </a:t>
            </a:r>
          </a:p>
        </p:txBody>
      </p:sp>
      <p:sp>
        <p:nvSpPr>
          <p:cNvPr id="8" name="Title 1">
            <a:extLst>
              <a:ext uri="{FF2B5EF4-FFF2-40B4-BE49-F238E27FC236}">
                <a16:creationId xmlns:a16="http://schemas.microsoft.com/office/drawing/2014/main" id="{E6243573-E9B6-434F-812F-59FCCF906EEC}"/>
              </a:ext>
            </a:extLst>
          </p:cNvPr>
          <p:cNvSpPr txBox="1">
            <a:spLocks/>
          </p:cNvSpPr>
          <p:nvPr/>
        </p:nvSpPr>
        <p:spPr>
          <a:xfrm>
            <a:off x="704075" y="12289663"/>
            <a:ext cx="22095123" cy="1219177"/>
          </a:xfrm>
          <a:prstGeom prst="rect">
            <a:avLst/>
          </a:prstGeom>
        </p:spPr>
        <p:txBody>
          <a:bodyPr vert="horz" lIns="0" tIns="0" rIns="0" bIns="0" rtlCol="0" anchor="t">
            <a:noAutofit/>
          </a:bodyPr>
          <a:lstStyle>
            <a:lvl1pPr algn="l" defTabSz="914289" rtl="0" eaLnBrk="1" latinLnBrk="0" hangingPunct="1">
              <a:spcBef>
                <a:spcPct val="0"/>
              </a:spcBef>
              <a:buNone/>
              <a:defRPr lang="en-US" sz="5099" b="0" i="0" kern="1200" baseline="0">
                <a:solidFill>
                  <a:srgbClr val="576F7F"/>
                </a:solidFill>
                <a:latin typeface="Times New Roman" panose="02020603050405020304" pitchFamily="18" charset="0"/>
                <a:ea typeface="+mj-ea"/>
                <a:cs typeface="Times New Roman" panose="02020603050405020304" pitchFamily="18" charset="0"/>
              </a:defRPr>
            </a:lvl1pPr>
          </a:lstStyle>
          <a:p>
            <a:r>
              <a:rPr lang="en-US" sz="2800"/>
              <a:t>Definitions from nonregulatory guidance from the U.S. Department of Education related to the </a:t>
            </a:r>
            <a:r>
              <a:rPr lang="en-US" sz="2800" i="1"/>
              <a:t>Every Student Succeeds Act </a:t>
            </a:r>
            <a:r>
              <a:rPr lang="en-US" sz="2800"/>
              <a:t>(ESSA). To learn more, see </a:t>
            </a:r>
            <a:r>
              <a:rPr lang="en-US" sz="2800" u="sng"/>
              <a:t>https://www2.ed.gov/policy/elsec/leg/essa/ guidanceuseseinvestment.pdf</a:t>
            </a:r>
            <a:r>
              <a:rPr lang="en-US" sz="2800"/>
              <a:t>.</a:t>
            </a:r>
          </a:p>
          <a:p>
            <a:endParaRPr lang="en-US" sz="2800"/>
          </a:p>
          <a:p>
            <a:br>
              <a:rPr lang="en-US" sz="5400" b="1"/>
            </a:br>
            <a:endParaRPr lang="en-US" sz="5400" b="1"/>
          </a:p>
        </p:txBody>
      </p:sp>
    </p:spTree>
    <p:extLst>
      <p:ext uri="{BB962C8B-B14F-4D97-AF65-F5344CB8AC3E}">
        <p14:creationId xmlns:p14="http://schemas.microsoft.com/office/powerpoint/2010/main" val="19927888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chemeClr val="tx2"/>
                </a:solidFill>
                <a:effectLst/>
                <a:uLnTx/>
                <a:uFillTx/>
                <a:ea typeface="+mn-ea"/>
                <a:cs typeface="Times New Roman" panose="02020603050405020304" pitchFamily="18" charset="0"/>
              </a:rPr>
              <a:t>70</a:t>
            </a:r>
            <a:endParaRPr kumimoji="0" lang="uk-UA" sz="2400" i="0" u="none" strike="noStrike" kern="1200" cap="none" spc="0" normalizeH="0" baseline="0" noProof="0">
              <a:ln>
                <a:noFill/>
              </a:ln>
              <a:solidFill>
                <a:schemeClr val="tx2"/>
              </a:solidFill>
              <a:effectLst/>
              <a:uLnTx/>
              <a:uFillTx/>
              <a:ea typeface="+mn-ea"/>
              <a:cs typeface="Times New Roman" panose="02020603050405020304" pitchFamily="18" charset="0"/>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40" y="843656"/>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02088117-D986-4E65-870C-16C509C6AF65}"/>
              </a:ext>
            </a:extLst>
          </p:cNvPr>
          <p:cNvGrpSpPr/>
          <p:nvPr/>
        </p:nvGrpSpPr>
        <p:grpSpPr>
          <a:xfrm>
            <a:off x="3931370" y="2628326"/>
            <a:ext cx="16870496" cy="9878695"/>
            <a:chOff x="3931370" y="2628326"/>
            <a:chExt cx="16870496" cy="9878695"/>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41710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31370" y="2628326"/>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latin typeface="+mj-lt"/>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738568"/>
              <a:ext cx="14058888"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57072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a:extLst>
                <a:ext uri="{FF2B5EF4-FFF2-40B4-BE49-F238E27FC236}">
                  <a16:creationId xmlns:a16="http://schemas.microsoft.com/office/drawing/2014/main" id="{E15EC2F7-BE4B-4AD3-B292-E56DE4B2B98C}"/>
                </a:ext>
              </a:extLst>
            </p:cNvPr>
            <p:cNvSpPr/>
            <p:nvPr/>
          </p:nvSpPr>
          <p:spPr>
            <a:xfrm>
              <a:off x="7053275" y="5726726"/>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2" y="6930024"/>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3" y="7118833"/>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2" y="8324234"/>
              <a:ext cx="14058888"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870134" y="11413951"/>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5" y="11538875"/>
              <a:ext cx="13748587" cy="715452"/>
            </a:xfrm>
            <a:prstGeom prst="rect">
              <a:avLst/>
            </a:prstGeom>
          </p:spPr>
          <p:txBody>
            <a:bodyPr wrap="square" anchor="ctr">
              <a:spAutoFit/>
            </a:bodyPr>
            <a:lstStyle/>
            <a:p>
              <a:pPr lvl="0" defTabSz="670341">
                <a:spcBef>
                  <a:spcPts val="300"/>
                </a:spcBef>
                <a:spcAft>
                  <a:spcPts val="300"/>
                </a:spcAf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descr="&quot; &quot;">
              <a:extLst>
                <a:ext uri="{FF2B5EF4-FFF2-40B4-BE49-F238E27FC236}">
                  <a16:creationId xmlns:a16="http://schemas.microsoft.com/office/drawing/2014/main" id="{B5E0BBFD-CA35-4B88-AE3F-F177D1F3280D}"/>
                </a:ext>
              </a:extLst>
            </p:cNvPr>
            <p:cNvSpPr/>
            <p:nvPr/>
          </p:nvSpPr>
          <p:spPr>
            <a:xfrm>
              <a:off x="4548211" y="10108785"/>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5" y="8471992"/>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43058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a:extLst>
                <a:ext uri="{FF2B5EF4-FFF2-40B4-BE49-F238E27FC236}">
                  <a16:creationId xmlns:a16="http://schemas.microsoft.com/office/drawing/2014/main" id="{7F910A08-3BCE-4644-B0D4-14A52FE2BF66}"/>
                </a:ext>
              </a:extLst>
            </p:cNvPr>
            <p:cNvSpPr/>
            <p:nvPr/>
          </p:nvSpPr>
          <p:spPr>
            <a:xfrm>
              <a:off x="7053279" y="97939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30337955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DB522B5-6C1B-4ADB-A273-C99ABF0E2F24}"/>
              </a:ext>
            </a:extLst>
          </p:cNvPr>
          <p:cNvSpPr>
            <a:spLocks noGrp="1"/>
          </p:cNvSpPr>
          <p:nvPr>
            <p:ph type="sldNum" sz="quarter" idx="12"/>
          </p:nvPr>
        </p:nvSpPr>
        <p:spPr>
          <a:xfrm>
            <a:off x="23061456" y="12730331"/>
            <a:ext cx="616366" cy="730250"/>
          </a:xfrm>
        </p:spPr>
        <p:txBody>
          <a:bodyPr/>
          <a:lstStyle/>
          <a:p>
            <a:r>
              <a:rPr lang="en-US" sz="2400" dirty="0">
                <a:solidFill>
                  <a:srgbClr val="576F7F"/>
                </a:solidFill>
              </a:rPr>
              <a:t>71</a:t>
            </a:r>
          </a:p>
        </p:txBody>
      </p:sp>
      <p:sp>
        <p:nvSpPr>
          <p:cNvPr id="10" name="Title 9">
            <a:extLst>
              <a:ext uri="{FF2B5EF4-FFF2-40B4-BE49-F238E27FC236}">
                <a16:creationId xmlns:a16="http://schemas.microsoft.com/office/drawing/2014/main" id="{1C47E1D7-C49F-4B25-9A64-B2E8534A93DA}"/>
              </a:ext>
            </a:extLst>
          </p:cNvPr>
          <p:cNvSpPr>
            <a:spLocks noGrp="1"/>
          </p:cNvSpPr>
          <p:nvPr>
            <p:ph type="title"/>
          </p:nvPr>
        </p:nvSpPr>
        <p:spPr/>
        <p:txBody>
          <a:bodyPr>
            <a:noAutofit/>
          </a:bodyPr>
          <a:lstStyle/>
          <a:p>
            <a:r>
              <a:rPr lang="en-US" sz="6600">
                <a:latin typeface="+mj-lt"/>
              </a:rPr>
              <a:t>Introduction to </a:t>
            </a:r>
            <a:r>
              <a:rPr lang="en-US" sz="6600" i="1">
                <a:latin typeface="+mj-lt"/>
              </a:rPr>
              <a:t>Strengthening Simulated Workplace Culture: A Guide for Educators</a:t>
            </a:r>
            <a:endParaRPr lang="en-US" sz="6600">
              <a:latin typeface="+mj-lt"/>
            </a:endParaRPr>
          </a:p>
        </p:txBody>
      </p:sp>
      <p:sp>
        <p:nvSpPr>
          <p:cNvPr id="20" name="Content Placeholder 3">
            <a:extLst>
              <a:ext uri="{FF2B5EF4-FFF2-40B4-BE49-F238E27FC236}">
                <a16:creationId xmlns:a16="http://schemas.microsoft.com/office/drawing/2014/main" id="{004B46BF-3278-5C43-BE2D-516399B20D0B}"/>
              </a:ext>
            </a:extLst>
          </p:cNvPr>
          <p:cNvSpPr txBox="1">
            <a:spLocks/>
          </p:cNvSpPr>
          <p:nvPr/>
        </p:nvSpPr>
        <p:spPr>
          <a:xfrm>
            <a:off x="7193737" y="4111876"/>
            <a:ext cx="7238956" cy="8006931"/>
          </a:xfrm>
          <a:prstGeom prst="rect">
            <a:avLst/>
          </a:prstGeom>
        </p:spPr>
        <p:txBody>
          <a:bodyPr vert="horz" lIns="0" tIns="68580" rIns="0" bIns="68580" rtlCol="0" anchor="t">
            <a:noAutofit/>
          </a:bodyPr>
          <a:lstStyle>
            <a:lvl1pPr marL="0" indent="0" algn="l" defTabSz="1219215" rtl="0" eaLnBrk="1" latinLnBrk="0" hangingPunct="1">
              <a:lnSpc>
                <a:spcPct val="100000"/>
              </a:lnSpc>
              <a:spcBef>
                <a:spcPts val="0"/>
              </a:spcBef>
              <a:buFontTx/>
              <a:buNone/>
              <a:tabLst/>
              <a:defRPr lang="tr-TR" sz="4800" b="0" i="0" kern="1200" dirty="0" smtClean="0">
                <a:solidFill>
                  <a:srgbClr val="576F7F"/>
                </a:solidFill>
                <a:latin typeface="Times New Roman" panose="02020603050405020304" pitchFamily="18" charset="0"/>
                <a:ea typeface="+mn-ea"/>
                <a:cs typeface="Times New Roman" panose="02020603050405020304" pitchFamily="18" charset="0"/>
              </a:defRPr>
            </a:lvl1pPr>
            <a:lvl2pPr marL="1981225" indent="-910179" algn="l" defTabSz="1219215" rtl="0" eaLnBrk="1" latinLnBrk="0" hangingPunct="1">
              <a:lnSpc>
                <a:spcPct val="100000"/>
              </a:lnSpc>
              <a:spcBef>
                <a:spcPts val="0"/>
              </a:spcBef>
              <a:buFont typeface="Arial"/>
              <a:buChar char="–"/>
              <a:tabLst/>
              <a:defRPr lang="tr-TR" sz="2667" b="0" i="0" kern="1200" dirty="0" smtClean="0">
                <a:solidFill>
                  <a:srgbClr val="576F7F"/>
                </a:solidFill>
                <a:latin typeface="Arial"/>
                <a:ea typeface="+mn-ea"/>
                <a:cs typeface="Arial"/>
              </a:defRPr>
            </a:lvl2pPr>
            <a:lvl3pPr marL="3048038" indent="-609608" algn="l" defTabSz="1219215" rtl="0" eaLnBrk="1" latinLnBrk="0" hangingPunct="1">
              <a:lnSpc>
                <a:spcPct val="100000"/>
              </a:lnSpc>
              <a:spcBef>
                <a:spcPts val="0"/>
              </a:spcBef>
              <a:buFont typeface="Arial"/>
              <a:buChar char="•"/>
              <a:tabLst/>
              <a:defRPr lang="tr-TR" sz="2800" b="0" i="0" kern="1200" dirty="0" smtClean="0">
                <a:solidFill>
                  <a:srgbClr val="000000"/>
                </a:solidFill>
                <a:latin typeface="Arial"/>
                <a:ea typeface="+mn-ea"/>
                <a:cs typeface="Arial"/>
              </a:defRPr>
            </a:lvl3pPr>
            <a:lvl4pPr marL="4267253" indent="-609608" algn="l" defTabSz="1219215" rtl="0" eaLnBrk="1" latinLnBrk="0" hangingPunct="1">
              <a:spcBef>
                <a:spcPct val="20000"/>
              </a:spcBef>
              <a:buFont typeface="Arial"/>
              <a:buChar char="–"/>
              <a:defRPr sz="5333" kern="1200">
                <a:solidFill>
                  <a:schemeClr val="tx1"/>
                </a:solidFill>
                <a:latin typeface="+mn-lt"/>
                <a:ea typeface="+mn-ea"/>
                <a:cs typeface="+mn-cs"/>
              </a:defRPr>
            </a:lvl4pPr>
            <a:lvl5pPr marL="5486469" indent="-609608" algn="l" defTabSz="1219215" rtl="0" eaLnBrk="1" latinLnBrk="0" hangingPunct="1">
              <a:spcBef>
                <a:spcPct val="20000"/>
              </a:spcBef>
              <a:buFont typeface="Arial"/>
              <a:buChar char="»"/>
              <a:defRPr sz="5333" kern="1200">
                <a:solidFill>
                  <a:schemeClr val="tx1"/>
                </a:solidFill>
                <a:latin typeface="+mn-lt"/>
                <a:ea typeface="+mn-ea"/>
                <a:cs typeface="+mn-cs"/>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571486" indent="-571486">
              <a:spcBef>
                <a:spcPts val="1200"/>
              </a:spcBef>
              <a:spcAft>
                <a:spcPts val="600"/>
              </a:spcAft>
              <a:buClr>
                <a:schemeClr val="tx2"/>
              </a:buClr>
              <a:buFont typeface="Arial" panose="020B0604020202020204" pitchFamily="34" charset="0"/>
              <a:buChar char="•"/>
            </a:pPr>
            <a:r>
              <a:rPr lang="en-US">
                <a:latin typeface="+mn-lt"/>
              </a:rPr>
              <a:t>Created in partnership by the West Virginia Department of Education and REL Appalachia.</a:t>
            </a:r>
          </a:p>
          <a:p>
            <a:pPr marL="571486" indent="-571486">
              <a:spcBef>
                <a:spcPts val="1200"/>
              </a:spcBef>
              <a:spcAft>
                <a:spcPts val="600"/>
              </a:spcAft>
              <a:buClr>
                <a:schemeClr val="tx2"/>
              </a:buClr>
              <a:buFont typeface="Arial" panose="020B0604020202020204" pitchFamily="34" charset="0"/>
              <a:buChar char="•"/>
            </a:pPr>
            <a:endParaRPr lang="en-US">
              <a:latin typeface="+mn-lt"/>
            </a:endParaRPr>
          </a:p>
          <a:p>
            <a:pPr marL="571486" indent="-571486">
              <a:spcBef>
                <a:spcPts val="1200"/>
              </a:spcBef>
              <a:spcAft>
                <a:spcPts val="600"/>
              </a:spcAft>
              <a:buClr>
                <a:schemeClr val="tx2"/>
              </a:buClr>
              <a:buFont typeface="Arial" panose="020B0604020202020204" pitchFamily="34" charset="0"/>
              <a:buChar char="•"/>
            </a:pPr>
            <a:r>
              <a:rPr lang="en-US">
                <a:latin typeface="+mn-lt"/>
              </a:rPr>
              <a:t>Highlights five evidence-based practices.</a:t>
            </a:r>
          </a:p>
        </p:txBody>
      </p:sp>
      <p:pic>
        <p:nvPicPr>
          <p:cNvPr id="13" name="Picture 12" descr="Screenshot of the front page of the guide.">
            <a:extLst>
              <a:ext uri="{FF2B5EF4-FFF2-40B4-BE49-F238E27FC236}">
                <a16:creationId xmlns:a16="http://schemas.microsoft.com/office/drawing/2014/main" id="{42C0832F-52D6-4DFB-BDE9-FF64AB7E7352}"/>
              </a:ext>
            </a:extLst>
          </p:cNvPr>
          <p:cNvPicPr>
            <a:picLocks noChangeAspect="1"/>
          </p:cNvPicPr>
          <p:nvPr/>
        </p:nvPicPr>
        <p:blipFill>
          <a:blip r:embed="rId3"/>
          <a:stretch>
            <a:fillRect/>
          </a:stretch>
        </p:blipFill>
        <p:spPr>
          <a:xfrm>
            <a:off x="15084333" y="2916442"/>
            <a:ext cx="7587078" cy="852987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415164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96DEF7-95E1-C049-9340-D4338E0F530F}"/>
              </a:ext>
            </a:extLst>
          </p:cNvPr>
          <p:cNvSpPr>
            <a:spLocks noGrp="1"/>
          </p:cNvSpPr>
          <p:nvPr>
            <p:ph type="sldNum" sz="quarter" idx="12"/>
          </p:nvPr>
        </p:nvSpPr>
        <p:spPr/>
        <p:txBody>
          <a:bodyPr/>
          <a:lstStyle/>
          <a:p>
            <a:r>
              <a:rPr lang="en-US" sz="2400"/>
              <a:t>72</a:t>
            </a:r>
            <a:endParaRPr lang="uk-UA" sz="2400"/>
          </a:p>
        </p:txBody>
      </p:sp>
      <p:sp>
        <p:nvSpPr>
          <p:cNvPr id="4" name="Title 3">
            <a:extLst>
              <a:ext uri="{FF2B5EF4-FFF2-40B4-BE49-F238E27FC236}">
                <a16:creationId xmlns:a16="http://schemas.microsoft.com/office/drawing/2014/main" id="{B698D17F-7D07-4FAC-8E67-DB0B513D6D45}"/>
              </a:ext>
            </a:extLst>
          </p:cNvPr>
          <p:cNvSpPr>
            <a:spLocks noGrp="1"/>
          </p:cNvSpPr>
          <p:nvPr>
            <p:ph type="ctrTitle"/>
          </p:nvPr>
        </p:nvSpPr>
        <p:spPr/>
        <p:txBody>
          <a:bodyPr>
            <a:noAutofit/>
          </a:bodyPr>
          <a:lstStyle/>
          <a:p>
            <a:r>
              <a:rPr lang="en-US" sz="6600">
                <a:latin typeface="+mj-lt"/>
              </a:rPr>
              <a:t>Introduction to </a:t>
            </a:r>
            <a:r>
              <a:rPr lang="en-US" sz="6600" i="1">
                <a:latin typeface="+mj-lt"/>
              </a:rPr>
              <a:t>Strengthening Simulated Workplace Culture: A Guide for Educators</a:t>
            </a:r>
            <a:endParaRPr lang="en-US" sz="6600">
              <a:latin typeface="+mj-lt"/>
            </a:endParaRPr>
          </a:p>
        </p:txBody>
      </p:sp>
      <p:sp>
        <p:nvSpPr>
          <p:cNvPr id="11" name="Title 12">
            <a:extLst>
              <a:ext uri="{FF2B5EF4-FFF2-40B4-BE49-F238E27FC236}">
                <a16:creationId xmlns:a16="http://schemas.microsoft.com/office/drawing/2014/main" id="{3E4C2026-C46C-4E13-A696-8D48E67EF3D0}"/>
              </a:ext>
            </a:extLst>
          </p:cNvPr>
          <p:cNvSpPr txBox="1">
            <a:spLocks/>
          </p:cNvSpPr>
          <p:nvPr/>
        </p:nvSpPr>
        <p:spPr>
          <a:xfrm>
            <a:off x="5703598" y="3218406"/>
            <a:ext cx="16571342" cy="1219177"/>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5099" b="0" i="0" kern="1200" spc="-60" baseline="0">
                <a:solidFill>
                  <a:srgbClr val="576F7F"/>
                </a:solidFill>
                <a:latin typeface="Times New Roman" panose="02020603050405020304" pitchFamily="18" charset="0"/>
                <a:ea typeface="+mj-ea"/>
                <a:cs typeface="Times New Roman" panose="02020603050405020304" pitchFamily="18" charset="0"/>
              </a:defRPr>
            </a:lvl1pPr>
          </a:lstStyle>
          <a:p>
            <a:r>
              <a:rPr lang="en-US" sz="5400">
                <a:latin typeface="+mn-lt"/>
              </a:rPr>
              <a:t>Creating a student-centered learning environment</a:t>
            </a:r>
          </a:p>
        </p:txBody>
      </p:sp>
      <p:grpSp>
        <p:nvGrpSpPr>
          <p:cNvPr id="6" name="Group 5" descr="&quot; &quot;">
            <a:extLst>
              <a:ext uri="{FF2B5EF4-FFF2-40B4-BE49-F238E27FC236}">
                <a16:creationId xmlns:a16="http://schemas.microsoft.com/office/drawing/2014/main" id="{FEBB4032-C7A1-004C-B60D-F137704C787C}"/>
              </a:ext>
            </a:extLst>
          </p:cNvPr>
          <p:cNvGrpSpPr/>
          <p:nvPr/>
        </p:nvGrpSpPr>
        <p:grpSpPr>
          <a:xfrm>
            <a:off x="3891376" y="4581961"/>
            <a:ext cx="17420563" cy="3124200"/>
            <a:chOff x="1003300" y="838200"/>
            <a:chExt cx="22025077" cy="3124200"/>
          </a:xfrm>
        </p:grpSpPr>
        <p:sp>
          <p:nvSpPr>
            <p:cNvPr id="7" name="Rectangle 6" descr="&quot; &quot;">
              <a:extLst>
                <a:ext uri="{FF2B5EF4-FFF2-40B4-BE49-F238E27FC236}">
                  <a16:creationId xmlns:a16="http://schemas.microsoft.com/office/drawing/2014/main" id="{260F6276-0D0F-AC4E-A960-11F945FC3147}"/>
                </a:ext>
              </a:extLst>
            </p:cNvPr>
            <p:cNvSpPr/>
            <p:nvPr/>
          </p:nvSpPr>
          <p:spPr>
            <a:xfrm>
              <a:off x="1003300" y="838200"/>
              <a:ext cx="7810500" cy="3124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cs typeface="Times New Roman" panose="02020603050405020304" pitchFamily="18" charset="0"/>
                </a:rPr>
                <a:t>Project-based learning (PBL)</a:t>
              </a:r>
            </a:p>
          </p:txBody>
        </p:sp>
        <p:sp>
          <p:nvSpPr>
            <p:cNvPr id="8" name="Rectangle 7" descr="&quot; &quot;">
              <a:extLst>
                <a:ext uri="{FF2B5EF4-FFF2-40B4-BE49-F238E27FC236}">
                  <a16:creationId xmlns:a16="http://schemas.microsoft.com/office/drawing/2014/main" id="{52C1BAE6-E861-1E49-8397-9780B1ADB3E6}"/>
                </a:ext>
              </a:extLst>
            </p:cNvPr>
            <p:cNvSpPr/>
            <p:nvPr/>
          </p:nvSpPr>
          <p:spPr>
            <a:xfrm>
              <a:off x="9388576" y="1676637"/>
              <a:ext cx="13639801" cy="14473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rgbClr val="576F7F"/>
                  </a:solidFill>
                  <a:cs typeface="Times New Roman" panose="02020603050405020304" pitchFamily="18" charset="0"/>
                </a:rPr>
                <a:t>Collaborating on relevant, real-world challenges can support students’ critical thinking, motivation, and academic achievement.</a:t>
              </a:r>
            </a:p>
          </p:txBody>
        </p:sp>
      </p:grpSp>
      <p:grpSp>
        <p:nvGrpSpPr>
          <p:cNvPr id="3" name="Group 2" descr="&quot; &quot;">
            <a:extLst>
              <a:ext uri="{FF2B5EF4-FFF2-40B4-BE49-F238E27FC236}">
                <a16:creationId xmlns:a16="http://schemas.microsoft.com/office/drawing/2014/main" id="{EFBD5CE4-5554-244F-824E-D56CE46C638F}"/>
              </a:ext>
            </a:extLst>
          </p:cNvPr>
          <p:cNvGrpSpPr/>
          <p:nvPr/>
        </p:nvGrpSpPr>
        <p:grpSpPr>
          <a:xfrm>
            <a:off x="3915438" y="8347795"/>
            <a:ext cx="16938404" cy="3124200"/>
            <a:chOff x="1258887" y="7667933"/>
            <a:chExt cx="21415476" cy="3124200"/>
          </a:xfrm>
        </p:grpSpPr>
        <p:sp>
          <p:nvSpPr>
            <p:cNvPr id="9" name="Rectangle 8" descr="&quot; &quot;">
              <a:extLst>
                <a:ext uri="{FF2B5EF4-FFF2-40B4-BE49-F238E27FC236}">
                  <a16:creationId xmlns:a16="http://schemas.microsoft.com/office/drawing/2014/main" id="{EC3CD93D-D8A1-6740-BAE0-DD2B13CFF9BD}"/>
                </a:ext>
              </a:extLst>
            </p:cNvPr>
            <p:cNvSpPr/>
            <p:nvPr/>
          </p:nvSpPr>
          <p:spPr>
            <a:xfrm>
              <a:off x="9644163" y="8429933"/>
              <a:ext cx="130302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rgbClr val="576F7F"/>
                  </a:solidFill>
                  <a:cs typeface="Times New Roman" panose="02020603050405020304" pitchFamily="18" charset="0"/>
                </a:rPr>
                <a:t>Open-ended questions can increase student talk to support critical thinking, engagement, and the ability to apply knowledge in real-world situations.</a:t>
              </a:r>
            </a:p>
          </p:txBody>
        </p:sp>
        <p:sp>
          <p:nvSpPr>
            <p:cNvPr id="10" name="Rectangle 9" descr="&quot; &quot;">
              <a:extLst>
                <a:ext uri="{FF2B5EF4-FFF2-40B4-BE49-F238E27FC236}">
                  <a16:creationId xmlns:a16="http://schemas.microsoft.com/office/drawing/2014/main" id="{80F49AF1-6DB3-124C-B666-A7A0C43A5107}"/>
                </a:ext>
              </a:extLst>
            </p:cNvPr>
            <p:cNvSpPr/>
            <p:nvPr/>
          </p:nvSpPr>
          <p:spPr>
            <a:xfrm>
              <a:off x="1258887" y="7667933"/>
              <a:ext cx="7810500" cy="3124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cs typeface="Times New Roman" panose="02020603050405020304" pitchFamily="18" charset="0"/>
                </a:rPr>
                <a:t>Authentic questioning</a:t>
              </a:r>
            </a:p>
          </p:txBody>
        </p:sp>
      </p:grpSp>
    </p:spTree>
    <p:extLst>
      <p:ext uri="{BB962C8B-B14F-4D97-AF65-F5344CB8AC3E}">
        <p14:creationId xmlns:p14="http://schemas.microsoft.com/office/powerpoint/2010/main" val="39913939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96DEF7-95E1-C049-9340-D4338E0F530F}"/>
              </a:ext>
            </a:extLst>
          </p:cNvPr>
          <p:cNvSpPr>
            <a:spLocks noGrp="1"/>
          </p:cNvSpPr>
          <p:nvPr>
            <p:ph type="sldNum" sz="quarter" idx="12"/>
          </p:nvPr>
        </p:nvSpPr>
        <p:spPr/>
        <p:txBody>
          <a:bodyPr/>
          <a:lstStyle/>
          <a:p>
            <a:r>
              <a:rPr lang="en-US" sz="2400">
                <a:solidFill>
                  <a:schemeClr val="tx2"/>
                </a:solidFill>
              </a:rPr>
              <a:t>73</a:t>
            </a:r>
            <a:endParaRPr lang="uk-UA" sz="2400">
              <a:solidFill>
                <a:schemeClr val="tx2"/>
              </a:solidFill>
            </a:endParaRPr>
          </a:p>
        </p:txBody>
      </p:sp>
      <p:sp>
        <p:nvSpPr>
          <p:cNvPr id="6" name="Title 5">
            <a:extLst>
              <a:ext uri="{FF2B5EF4-FFF2-40B4-BE49-F238E27FC236}">
                <a16:creationId xmlns:a16="http://schemas.microsoft.com/office/drawing/2014/main" id="{BA416A5C-2BDD-4310-8F6F-B24C561C1D13}"/>
              </a:ext>
            </a:extLst>
          </p:cNvPr>
          <p:cNvSpPr>
            <a:spLocks noGrp="1"/>
          </p:cNvSpPr>
          <p:nvPr>
            <p:ph type="ctrTitle"/>
          </p:nvPr>
        </p:nvSpPr>
        <p:spPr/>
        <p:txBody>
          <a:bodyPr>
            <a:noAutofit/>
          </a:bodyPr>
          <a:lstStyle/>
          <a:p>
            <a:pPr rtl="0" eaLnBrk="1" latinLnBrk="0" hangingPunct="1"/>
            <a:r>
              <a:rPr lang="en-US" sz="6600" kern="1200">
                <a:effectLst/>
                <a:latin typeface="Corbel" panose="020B0503020204020204" pitchFamily="34" charset="0"/>
                <a:ea typeface="+mn-ea"/>
                <a:cs typeface="+mn-cs"/>
              </a:rPr>
              <a:t>Introduction to </a:t>
            </a:r>
            <a:r>
              <a:rPr lang="en-US" sz="6600" i="1" kern="1200">
                <a:effectLst/>
                <a:latin typeface="Corbel" panose="020B0503020204020204" pitchFamily="34" charset="0"/>
                <a:ea typeface="+mn-ea"/>
                <a:cs typeface="+mn-cs"/>
              </a:rPr>
              <a:t>Strengthening Simulated Workplace Culture: A Guide for Educators</a:t>
            </a:r>
            <a:endParaRPr lang="en-US" sz="6600">
              <a:effectLst/>
            </a:endParaRPr>
          </a:p>
        </p:txBody>
      </p:sp>
      <p:sp>
        <p:nvSpPr>
          <p:cNvPr id="19" name="Rectangle 18">
            <a:extLst>
              <a:ext uri="{FF2B5EF4-FFF2-40B4-BE49-F238E27FC236}">
                <a16:creationId xmlns:a16="http://schemas.microsoft.com/office/drawing/2014/main" id="{7C8CDEE4-EB8B-F14B-8A2B-FDA6000B19B8}"/>
              </a:ext>
            </a:extLst>
          </p:cNvPr>
          <p:cNvSpPr/>
          <p:nvPr/>
        </p:nvSpPr>
        <p:spPr>
          <a:xfrm>
            <a:off x="7496780" y="2698701"/>
            <a:ext cx="122031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5400">
                <a:solidFill>
                  <a:srgbClr val="576F7F"/>
                </a:solidFill>
                <a:cs typeface="Times New Roman" panose="02020603050405020304" pitchFamily="18" charset="0"/>
              </a:rPr>
              <a:t>Individualized student supports</a:t>
            </a:r>
          </a:p>
        </p:txBody>
      </p:sp>
      <p:grpSp>
        <p:nvGrpSpPr>
          <p:cNvPr id="3" name="Group 2" descr="&quot; &quot;">
            <a:extLst>
              <a:ext uri="{FF2B5EF4-FFF2-40B4-BE49-F238E27FC236}">
                <a16:creationId xmlns:a16="http://schemas.microsoft.com/office/drawing/2014/main" id="{92ABFAE4-D62D-E640-8343-FC205B96736E}"/>
              </a:ext>
            </a:extLst>
          </p:cNvPr>
          <p:cNvGrpSpPr/>
          <p:nvPr/>
        </p:nvGrpSpPr>
        <p:grpSpPr>
          <a:xfrm>
            <a:off x="3882657" y="4211408"/>
            <a:ext cx="19697519" cy="2448233"/>
            <a:chOff x="1220787" y="7238385"/>
            <a:chExt cx="22537942" cy="2448233"/>
          </a:xfrm>
        </p:grpSpPr>
        <p:sp>
          <p:nvSpPr>
            <p:cNvPr id="11" name="Rectangle 10" descr="&quot; &quot;">
              <a:extLst>
                <a:ext uri="{FF2B5EF4-FFF2-40B4-BE49-F238E27FC236}">
                  <a16:creationId xmlns:a16="http://schemas.microsoft.com/office/drawing/2014/main" id="{21EDB0CF-C17E-E44A-B7F5-18E87C109E28}"/>
                </a:ext>
              </a:extLst>
            </p:cNvPr>
            <p:cNvSpPr/>
            <p:nvPr/>
          </p:nvSpPr>
          <p:spPr>
            <a:xfrm>
              <a:off x="1220787" y="7238385"/>
              <a:ext cx="8225723" cy="2448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cs typeface="Times New Roman" panose="02020603050405020304" pitchFamily="18" charset="0"/>
                </a:rPr>
                <a:t>Career-focused mentoring</a:t>
              </a:r>
            </a:p>
          </p:txBody>
        </p:sp>
        <p:sp>
          <p:nvSpPr>
            <p:cNvPr id="25" name="Rectangle 24">
              <a:extLst>
                <a:ext uri="{FF2B5EF4-FFF2-40B4-BE49-F238E27FC236}">
                  <a16:creationId xmlns:a16="http://schemas.microsoft.com/office/drawing/2014/main" id="{A278D594-11AB-7943-8F59-22AC88E8ABDE}"/>
                </a:ext>
              </a:extLst>
            </p:cNvPr>
            <p:cNvSpPr/>
            <p:nvPr/>
          </p:nvSpPr>
          <p:spPr>
            <a:xfrm>
              <a:off x="10042731" y="7662401"/>
              <a:ext cx="13715998"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rgbClr val="576F7F"/>
                  </a:solidFill>
                  <a:cs typeface="Times New Roman" panose="02020603050405020304" pitchFamily="18" charset="0"/>
                </a:rPr>
                <a:t>Strong relationships with adults outside the Simulated Workplace can increase student engagement, self-efficacy, and career readiness.</a:t>
              </a:r>
            </a:p>
          </p:txBody>
        </p:sp>
      </p:grpSp>
      <p:grpSp>
        <p:nvGrpSpPr>
          <p:cNvPr id="4" name="Group 3" descr="&quot; &quot;">
            <a:extLst>
              <a:ext uri="{FF2B5EF4-FFF2-40B4-BE49-F238E27FC236}">
                <a16:creationId xmlns:a16="http://schemas.microsoft.com/office/drawing/2014/main" id="{79E63E69-EADF-224F-A596-F8D7C790F463}"/>
              </a:ext>
            </a:extLst>
          </p:cNvPr>
          <p:cNvGrpSpPr/>
          <p:nvPr/>
        </p:nvGrpSpPr>
        <p:grpSpPr>
          <a:xfrm>
            <a:off x="3882658" y="6858000"/>
            <a:ext cx="19481839" cy="2448233"/>
            <a:chOff x="1144587" y="8412701"/>
            <a:chExt cx="21564600" cy="2448233"/>
          </a:xfrm>
        </p:grpSpPr>
        <p:sp>
          <p:nvSpPr>
            <p:cNvPr id="22" name="Rectangle 21" descr="&quot; &quot;">
              <a:extLst>
                <a:ext uri="{FF2B5EF4-FFF2-40B4-BE49-F238E27FC236}">
                  <a16:creationId xmlns:a16="http://schemas.microsoft.com/office/drawing/2014/main" id="{F828E612-16A1-A54F-871D-34B163D4389B}"/>
                </a:ext>
              </a:extLst>
            </p:cNvPr>
            <p:cNvSpPr/>
            <p:nvPr/>
          </p:nvSpPr>
          <p:spPr>
            <a:xfrm>
              <a:off x="1144587" y="8412701"/>
              <a:ext cx="8001000" cy="2448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cs typeface="Times New Roman" panose="02020603050405020304" pitchFamily="18" charset="0"/>
                </a:rPr>
                <a:t>Building strong teacher-student relationships</a:t>
              </a:r>
            </a:p>
          </p:txBody>
        </p:sp>
        <p:sp>
          <p:nvSpPr>
            <p:cNvPr id="24" name="Rectangle 23">
              <a:extLst>
                <a:ext uri="{FF2B5EF4-FFF2-40B4-BE49-F238E27FC236}">
                  <a16:creationId xmlns:a16="http://schemas.microsoft.com/office/drawing/2014/main" id="{DA3553AD-2853-1947-A819-54E9FE5EA70D}"/>
                </a:ext>
              </a:extLst>
            </p:cNvPr>
            <p:cNvSpPr/>
            <p:nvPr/>
          </p:nvSpPr>
          <p:spPr>
            <a:xfrm>
              <a:off x="9678987" y="8835991"/>
              <a:ext cx="13030200"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rgbClr val="576F7F"/>
                  </a:solidFill>
                  <a:cs typeface="Times New Roman" panose="02020603050405020304" pitchFamily="18" charset="0"/>
                </a:rPr>
                <a:t>High expectations for students, classroom norms, shared culture, and caring can support student success.</a:t>
              </a:r>
            </a:p>
          </p:txBody>
        </p:sp>
      </p:grpSp>
      <p:grpSp>
        <p:nvGrpSpPr>
          <p:cNvPr id="5" name="Group 4" descr="&quot; &quot;">
            <a:extLst>
              <a:ext uri="{FF2B5EF4-FFF2-40B4-BE49-F238E27FC236}">
                <a16:creationId xmlns:a16="http://schemas.microsoft.com/office/drawing/2014/main" id="{48179E63-737D-F746-AF2F-CA1BDF27B7DA}"/>
              </a:ext>
            </a:extLst>
          </p:cNvPr>
          <p:cNvGrpSpPr/>
          <p:nvPr/>
        </p:nvGrpSpPr>
        <p:grpSpPr>
          <a:xfrm>
            <a:off x="3882657" y="9515170"/>
            <a:ext cx="19481840" cy="2448233"/>
            <a:chOff x="992187" y="9515167"/>
            <a:chExt cx="21682176" cy="2448233"/>
          </a:xfrm>
        </p:grpSpPr>
        <p:sp>
          <p:nvSpPr>
            <p:cNvPr id="21" name="Rectangle 20" descr="&quot; &quot;">
              <a:extLst>
                <a:ext uri="{FF2B5EF4-FFF2-40B4-BE49-F238E27FC236}">
                  <a16:creationId xmlns:a16="http://schemas.microsoft.com/office/drawing/2014/main" id="{F2C462A3-534E-DB46-B69C-E5B1042352FA}"/>
                </a:ext>
              </a:extLst>
            </p:cNvPr>
            <p:cNvSpPr/>
            <p:nvPr/>
          </p:nvSpPr>
          <p:spPr>
            <a:xfrm>
              <a:off x="992187" y="9515167"/>
              <a:ext cx="8001000" cy="2448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cs typeface="Times New Roman" panose="02020603050405020304" pitchFamily="18" charset="0"/>
                </a:rPr>
                <a:t>Individualized career planning</a:t>
              </a:r>
            </a:p>
          </p:txBody>
        </p:sp>
        <p:sp>
          <p:nvSpPr>
            <p:cNvPr id="23" name="Rectangle 22">
              <a:extLst>
                <a:ext uri="{FF2B5EF4-FFF2-40B4-BE49-F238E27FC236}">
                  <a16:creationId xmlns:a16="http://schemas.microsoft.com/office/drawing/2014/main" id="{536462D6-3084-F447-A2B6-3C64627788BB}"/>
                </a:ext>
              </a:extLst>
            </p:cNvPr>
            <p:cNvSpPr/>
            <p:nvPr/>
          </p:nvSpPr>
          <p:spPr>
            <a:xfrm>
              <a:off x="9526587" y="9939183"/>
              <a:ext cx="13147776" cy="1600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solidFill>
                    <a:srgbClr val="576F7F"/>
                  </a:solidFill>
                  <a:cs typeface="Times New Roman" panose="02020603050405020304" pitchFamily="18" charset="0"/>
                </a:rPr>
                <a:t>Guiding students in self-assessment to explore options can promote student empowerment, engagement, motivation and goal-setting.</a:t>
              </a:r>
            </a:p>
          </p:txBody>
        </p:sp>
      </p:grpSp>
    </p:spTree>
    <p:extLst>
      <p:ext uri="{BB962C8B-B14F-4D97-AF65-F5344CB8AC3E}">
        <p14:creationId xmlns:p14="http://schemas.microsoft.com/office/powerpoint/2010/main" val="25211175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95B66B01-D6E4-405E-B90A-71126274A598}"/>
              </a:ext>
            </a:extLst>
          </p:cNvPr>
          <p:cNvSpPr>
            <a:spLocks noGrp="1"/>
          </p:cNvSpPr>
          <p:nvPr>
            <p:ph type="sldNum" sz="quarter" idx="12"/>
          </p:nvPr>
        </p:nvSpPr>
        <p:spPr>
          <a:xfrm>
            <a:off x="23007928" y="12642182"/>
            <a:ext cx="740413" cy="730250"/>
          </a:xfrm>
        </p:spPr>
        <p:txBody>
          <a:bodyPr/>
          <a:lstStyle/>
          <a:p>
            <a:r>
              <a:rPr lang="en-US" sz="2400" dirty="0">
                <a:solidFill>
                  <a:srgbClr val="576F7F"/>
                </a:solidFill>
              </a:rPr>
              <a:t>74</a:t>
            </a:r>
            <a:endParaRPr lang="uk-UA" sz="2400" dirty="0">
              <a:solidFill>
                <a:srgbClr val="576F7F"/>
              </a:solidFill>
            </a:endParaRPr>
          </a:p>
        </p:txBody>
      </p:sp>
      <p:sp>
        <p:nvSpPr>
          <p:cNvPr id="6" name="Title 1">
            <a:extLst>
              <a:ext uri="{FF2B5EF4-FFF2-40B4-BE49-F238E27FC236}">
                <a16:creationId xmlns:a16="http://schemas.microsoft.com/office/drawing/2014/main" id="{B0965F71-498A-A246-9EE8-2744A96B509C}"/>
              </a:ext>
            </a:extLst>
          </p:cNvPr>
          <p:cNvSpPr>
            <a:spLocks noGrp="1"/>
          </p:cNvSpPr>
          <p:nvPr>
            <p:ph type="title"/>
          </p:nvPr>
        </p:nvSpPr>
        <p:spPr/>
        <p:txBody>
          <a:bodyPr>
            <a:normAutofit/>
          </a:bodyPr>
          <a:lstStyle/>
          <a:p>
            <a:r>
              <a:rPr lang="en-US" sz="7300">
                <a:latin typeface="+mj-lt"/>
              </a:rPr>
              <a:t>Summary boxes</a:t>
            </a:r>
            <a:endParaRPr lang="en-US" sz="7200">
              <a:latin typeface="+mj-lt"/>
            </a:endParaRPr>
          </a:p>
        </p:txBody>
      </p:sp>
      <p:sp>
        <p:nvSpPr>
          <p:cNvPr id="2" name="Round Diagonal Corner Rectangle 1" descr="&quot; &quot;">
            <a:extLst>
              <a:ext uri="{FF2B5EF4-FFF2-40B4-BE49-F238E27FC236}">
                <a16:creationId xmlns:a16="http://schemas.microsoft.com/office/drawing/2014/main" id="{A536884E-2AF1-584E-80A6-C84E2C41334D}"/>
              </a:ext>
            </a:extLst>
          </p:cNvPr>
          <p:cNvSpPr/>
          <p:nvPr/>
        </p:nvSpPr>
        <p:spPr>
          <a:xfrm>
            <a:off x="10206681" y="840778"/>
            <a:ext cx="9140263" cy="11351772"/>
          </a:xfrm>
          <a:prstGeom prst="round2DiagRect">
            <a:avLst/>
          </a:prstGeom>
          <a:solidFill>
            <a:srgbClr val="FF9D37">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a:p>
        </p:txBody>
      </p:sp>
      <p:pic>
        <p:nvPicPr>
          <p:cNvPr id="8" name="Content Placeholder 7" descr="Screenshot of summary box that provides more information about the target audience, goal, ESSA rating and survey construct alignment for each practice in the guide. ">
            <a:extLst>
              <a:ext uri="{FF2B5EF4-FFF2-40B4-BE49-F238E27FC236}">
                <a16:creationId xmlns:a16="http://schemas.microsoft.com/office/drawing/2014/main" id="{2958F0F5-8023-264A-9E5A-541EA04EFF71}"/>
              </a:ext>
            </a:extLst>
          </p:cNvPr>
          <p:cNvPicPr>
            <a:picLocks noGrp="1" noChangeAspect="1"/>
          </p:cNvPicPr>
          <p:nvPr>
            <p:ph idx="1"/>
          </p:nvPr>
        </p:nvPicPr>
        <p:blipFill>
          <a:blip r:embed="rId3"/>
          <a:stretch>
            <a:fillRect/>
          </a:stretch>
        </p:blipFill>
        <p:spPr>
          <a:xfrm>
            <a:off x="12192000" y="1105884"/>
            <a:ext cx="8715218" cy="10821559"/>
          </a:xfrm>
        </p:spPr>
      </p:pic>
    </p:spTree>
    <p:extLst>
      <p:ext uri="{BB962C8B-B14F-4D97-AF65-F5344CB8AC3E}">
        <p14:creationId xmlns:p14="http://schemas.microsoft.com/office/powerpoint/2010/main" val="402930731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
            <a:extLst>
              <a:ext uri="{FF2B5EF4-FFF2-40B4-BE49-F238E27FC236}">
                <a16:creationId xmlns:a16="http://schemas.microsoft.com/office/drawing/2014/main" id="{C3F51E4E-8070-4E41-B73C-4D0A893B3056}"/>
              </a:ext>
            </a:extLst>
          </p:cNvPr>
          <p:cNvSpPr>
            <a:spLocks noGrp="1"/>
          </p:cNvSpPr>
          <p:nvPr>
            <p:ph type="sldNum" sz="quarter" idx="12"/>
          </p:nvPr>
        </p:nvSpPr>
        <p:spPr>
          <a:xfrm>
            <a:off x="23096715" y="12747961"/>
            <a:ext cx="616366" cy="730250"/>
          </a:xfrm>
        </p:spPr>
        <p:txBody>
          <a:bodyPr/>
          <a:lstStyle/>
          <a:p>
            <a:r>
              <a:rPr lang="en-US" sz="2400" dirty="0">
                <a:solidFill>
                  <a:srgbClr val="576F7F"/>
                </a:solidFill>
              </a:rPr>
              <a:t>75</a:t>
            </a:r>
            <a:endParaRPr lang="uk-UA" sz="2400" dirty="0">
              <a:solidFill>
                <a:srgbClr val="576F7F"/>
              </a:solidFill>
            </a:endParaRPr>
          </a:p>
        </p:txBody>
      </p:sp>
      <p:sp>
        <p:nvSpPr>
          <p:cNvPr id="6" name="Title 1">
            <a:extLst>
              <a:ext uri="{FF2B5EF4-FFF2-40B4-BE49-F238E27FC236}">
                <a16:creationId xmlns:a16="http://schemas.microsoft.com/office/drawing/2014/main" id="{E028C3F1-98C7-3544-ACB9-359E565C8582}"/>
              </a:ext>
            </a:extLst>
          </p:cNvPr>
          <p:cNvSpPr>
            <a:spLocks noGrp="1"/>
          </p:cNvSpPr>
          <p:nvPr>
            <p:ph type="title"/>
          </p:nvPr>
        </p:nvSpPr>
        <p:spPr/>
        <p:txBody>
          <a:bodyPr>
            <a:noAutofit/>
          </a:bodyPr>
          <a:lstStyle/>
          <a:p>
            <a:r>
              <a:rPr lang="en-US" sz="6600">
                <a:solidFill>
                  <a:schemeClr val="bg1"/>
                </a:solidFill>
                <a:latin typeface="+mj-lt"/>
              </a:rPr>
              <a:t>Foundations,</a:t>
            </a:r>
            <a:br>
              <a:rPr lang="en-US" sz="6600">
                <a:solidFill>
                  <a:schemeClr val="bg1"/>
                </a:solidFill>
                <a:latin typeface="+mj-lt"/>
              </a:rPr>
            </a:br>
            <a:r>
              <a:rPr lang="en-US" sz="6600">
                <a:solidFill>
                  <a:schemeClr val="bg1"/>
                </a:solidFill>
                <a:latin typeface="+mj-lt"/>
              </a:rPr>
              <a:t>core components,</a:t>
            </a:r>
            <a:br>
              <a:rPr lang="en-US" sz="6600">
                <a:solidFill>
                  <a:schemeClr val="bg1"/>
                </a:solidFill>
                <a:latin typeface="+mj-lt"/>
              </a:rPr>
            </a:br>
            <a:r>
              <a:rPr lang="en-US" sz="6600">
                <a:solidFill>
                  <a:schemeClr val="bg1"/>
                </a:solidFill>
                <a:latin typeface="+mj-lt"/>
              </a:rPr>
              <a:t>immediate steps</a:t>
            </a:r>
          </a:p>
        </p:txBody>
      </p:sp>
      <p:sp>
        <p:nvSpPr>
          <p:cNvPr id="8" name="Round Diagonal Corner Rectangle 7" descr="&quot; &quot;">
            <a:extLst>
              <a:ext uri="{FF2B5EF4-FFF2-40B4-BE49-F238E27FC236}">
                <a16:creationId xmlns:a16="http://schemas.microsoft.com/office/drawing/2014/main" id="{851D4625-317C-174E-B03E-7474016D9CEB}"/>
              </a:ext>
            </a:extLst>
          </p:cNvPr>
          <p:cNvSpPr/>
          <p:nvPr/>
        </p:nvSpPr>
        <p:spPr>
          <a:xfrm>
            <a:off x="9916634" y="552893"/>
            <a:ext cx="9523899" cy="11313043"/>
          </a:xfrm>
          <a:prstGeom prst="round2DiagRect">
            <a:avLst/>
          </a:prstGeom>
          <a:solidFill>
            <a:srgbClr val="FF9D37">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a:p>
        </p:txBody>
      </p:sp>
      <p:pic>
        <p:nvPicPr>
          <p:cNvPr id="9" name="Content Placeholder 8" descr="Screenshot of a page of the guide with the foundations, components and immediate steps of project based learning. ">
            <a:extLst>
              <a:ext uri="{FF2B5EF4-FFF2-40B4-BE49-F238E27FC236}">
                <a16:creationId xmlns:a16="http://schemas.microsoft.com/office/drawing/2014/main" id="{6918C154-BB9D-6E4A-860C-DAA7FF973347}"/>
              </a:ext>
            </a:extLst>
          </p:cNvPr>
          <p:cNvPicPr>
            <a:picLocks noGrp="1" noChangeAspect="1"/>
          </p:cNvPicPr>
          <p:nvPr>
            <p:ph idx="1"/>
          </p:nvPr>
        </p:nvPicPr>
        <p:blipFill>
          <a:blip r:embed="rId3"/>
          <a:stretch>
            <a:fillRect/>
          </a:stretch>
        </p:blipFill>
        <p:spPr>
          <a:xfrm>
            <a:off x="12013906" y="957489"/>
            <a:ext cx="9523898" cy="10503849"/>
          </a:xfrm>
        </p:spPr>
      </p:pic>
    </p:spTree>
    <p:extLst>
      <p:ext uri="{BB962C8B-B14F-4D97-AF65-F5344CB8AC3E}">
        <p14:creationId xmlns:p14="http://schemas.microsoft.com/office/powerpoint/2010/main" val="253258099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C73BFE-87D8-7540-8C96-DBE8D5174F52}"/>
              </a:ext>
            </a:extLst>
          </p:cNvPr>
          <p:cNvSpPr>
            <a:spLocks noGrp="1"/>
          </p:cNvSpPr>
          <p:nvPr>
            <p:ph type="sldNum" sz="quarter" idx="12"/>
          </p:nvPr>
        </p:nvSpPr>
        <p:spPr>
          <a:xfrm>
            <a:off x="22937682" y="12712701"/>
            <a:ext cx="687250" cy="730250"/>
          </a:xfrm>
        </p:spPr>
        <p:txBody>
          <a:bodyPr/>
          <a:lstStyle/>
          <a:p>
            <a:fld id="{BA8CF1B3-96A0-D24B-B5C9-B5B93FF4523E}" type="slidenum">
              <a:rPr lang="uk-UA" sz="2100" dirty="0" smtClean="0">
                <a:solidFill>
                  <a:srgbClr val="576F7F"/>
                </a:solidFill>
              </a:rPr>
              <a:pPr/>
              <a:t>77</a:t>
            </a:fld>
            <a:endParaRPr lang="uk-UA" sz="2100" dirty="0">
              <a:solidFill>
                <a:srgbClr val="576F7F"/>
              </a:solidFill>
            </a:endParaRPr>
          </a:p>
        </p:txBody>
      </p:sp>
      <p:sp>
        <p:nvSpPr>
          <p:cNvPr id="2" name="Title 1" descr="&quot; &quot;">
            <a:extLst>
              <a:ext uri="{FF2B5EF4-FFF2-40B4-BE49-F238E27FC236}">
                <a16:creationId xmlns:a16="http://schemas.microsoft.com/office/drawing/2014/main" id="{A3885E58-FBD0-8848-A5DC-CA6FD3659EB4}"/>
              </a:ext>
            </a:extLst>
          </p:cNvPr>
          <p:cNvSpPr>
            <a:spLocks noGrp="1"/>
          </p:cNvSpPr>
          <p:nvPr>
            <p:ph type="title"/>
          </p:nvPr>
        </p:nvSpPr>
        <p:spPr/>
        <p:txBody>
          <a:bodyPr>
            <a:normAutofit/>
          </a:bodyPr>
          <a:lstStyle/>
          <a:p>
            <a:r>
              <a:rPr lang="en-US" sz="6600">
                <a:latin typeface="+mj-lt"/>
              </a:rPr>
              <a:t>Review and reflect on the </a:t>
            </a:r>
            <a:r>
              <a:rPr lang="en-US" sz="6600" i="1">
                <a:latin typeface="+mj-lt"/>
              </a:rPr>
              <a:t>Strengthening Simulated Workplace Culture: </a:t>
            </a:r>
            <a:br>
              <a:rPr lang="en-US" sz="6600" i="1">
                <a:latin typeface="+mj-lt"/>
              </a:rPr>
            </a:br>
            <a:r>
              <a:rPr lang="en-US" sz="6600" i="1">
                <a:latin typeface="+mj-lt"/>
              </a:rPr>
              <a:t>A Guide for Educators</a:t>
            </a:r>
            <a:endParaRPr lang="en-US" sz="6600">
              <a:latin typeface="+mj-lt"/>
            </a:endParaRPr>
          </a:p>
        </p:txBody>
      </p:sp>
      <p:sp>
        <p:nvSpPr>
          <p:cNvPr id="5" name="Text Placeholder 3">
            <a:extLst>
              <a:ext uri="{FF2B5EF4-FFF2-40B4-BE49-F238E27FC236}">
                <a16:creationId xmlns:a16="http://schemas.microsoft.com/office/drawing/2014/main" id="{A6FCD007-AC49-AD46-9F08-7A32FC7B7571}"/>
              </a:ext>
            </a:extLst>
          </p:cNvPr>
          <p:cNvSpPr>
            <a:spLocks noGrp="1"/>
          </p:cNvSpPr>
          <p:nvPr>
            <p:ph idx="1"/>
          </p:nvPr>
        </p:nvSpPr>
        <p:spPr/>
        <p:txBody>
          <a:bodyPr>
            <a:normAutofit fontScale="55000" lnSpcReduction="20000"/>
          </a:bodyPr>
          <a:lstStyle/>
          <a:p>
            <a:pPr marL="0" indent="0">
              <a:spcBef>
                <a:spcPts val="3000"/>
              </a:spcBef>
              <a:spcAft>
                <a:spcPts val="3000"/>
              </a:spcAft>
              <a:buNone/>
            </a:pPr>
            <a:r>
              <a:rPr lang="en-US" sz="8700">
                <a:solidFill>
                  <a:srgbClr val="576F7F"/>
                </a:solidFill>
                <a:latin typeface="+mn-lt"/>
              </a:rPr>
              <a:t>Take some time to review this document on your own. </a:t>
            </a:r>
          </a:p>
          <a:p>
            <a:pPr marL="0" indent="0">
              <a:spcBef>
                <a:spcPts val="3000"/>
              </a:spcBef>
              <a:spcAft>
                <a:spcPts val="1800"/>
              </a:spcAft>
              <a:buNone/>
            </a:pPr>
            <a:r>
              <a:rPr lang="en-US" sz="8000">
                <a:solidFill>
                  <a:srgbClr val="576F7F"/>
                </a:solidFill>
                <a:latin typeface="+mn-lt"/>
              </a:rPr>
              <a:t>While you are reviewing, consider: </a:t>
            </a:r>
          </a:p>
          <a:p>
            <a:pPr marL="928665" indent="-465126">
              <a:lnSpc>
                <a:spcPct val="120000"/>
              </a:lnSpc>
              <a:spcBef>
                <a:spcPts val="1200"/>
              </a:spcBef>
              <a:spcAft>
                <a:spcPts val="1200"/>
              </a:spcAft>
              <a:buClr>
                <a:schemeClr val="tx2"/>
              </a:buClr>
            </a:pPr>
            <a:r>
              <a:rPr lang="en-US" sz="7000">
                <a:solidFill>
                  <a:srgbClr val="576F7F"/>
                </a:solidFill>
                <a:latin typeface="+mn-lt"/>
              </a:rPr>
              <a:t>Which practices from the</a:t>
            </a:r>
            <a:r>
              <a:rPr lang="en-US" sz="7000" i="1">
                <a:solidFill>
                  <a:srgbClr val="576F7F"/>
                </a:solidFill>
                <a:latin typeface="+mn-lt"/>
              </a:rPr>
              <a:t> Guide for Educators</a:t>
            </a:r>
            <a:r>
              <a:rPr lang="en-US" sz="7000">
                <a:solidFill>
                  <a:srgbClr val="576F7F"/>
                </a:solidFill>
                <a:latin typeface="+mn-lt"/>
              </a:rPr>
              <a:t> are most relevant to the improvement priority you selected and the kinds of changes you brainstormed? Why do you find them relevant?</a:t>
            </a:r>
          </a:p>
          <a:p>
            <a:pPr marL="928665" indent="-465126">
              <a:lnSpc>
                <a:spcPct val="120000"/>
              </a:lnSpc>
              <a:spcBef>
                <a:spcPts val="1200"/>
              </a:spcBef>
              <a:spcAft>
                <a:spcPts val="1200"/>
              </a:spcAft>
              <a:buClr>
                <a:schemeClr val="tx2"/>
              </a:buClr>
            </a:pPr>
            <a:r>
              <a:rPr lang="en-US" sz="7000">
                <a:solidFill>
                  <a:srgbClr val="576F7F"/>
                </a:solidFill>
                <a:latin typeface="+mn-lt"/>
              </a:rPr>
              <a:t>If none of the practices seem relevant, how will you identify other evidence-based practices to address your improvement priority?</a:t>
            </a:r>
          </a:p>
          <a:p>
            <a:pPr marL="928665" indent="-465126">
              <a:lnSpc>
                <a:spcPct val="120000"/>
              </a:lnSpc>
              <a:spcBef>
                <a:spcPts val="1200"/>
              </a:spcBef>
              <a:spcAft>
                <a:spcPts val="3000"/>
              </a:spcAft>
              <a:buClr>
                <a:schemeClr val="tx2"/>
              </a:buClr>
            </a:pPr>
            <a:r>
              <a:rPr lang="en-US" sz="7000">
                <a:solidFill>
                  <a:srgbClr val="576F7F"/>
                </a:solidFill>
                <a:latin typeface="+mn-lt"/>
              </a:rPr>
              <a:t>If you unable to find evidence-based practices relevant to the improvement priority, how will you decide which strategies or practices to implement?</a:t>
            </a:r>
          </a:p>
          <a:p>
            <a:pPr marL="11113" indent="0">
              <a:spcBef>
                <a:spcPts val="3000"/>
              </a:spcBef>
              <a:spcAft>
                <a:spcPts val="3000"/>
              </a:spcAft>
              <a:buNone/>
            </a:pPr>
            <a:r>
              <a:rPr lang="en-US" sz="8000">
                <a:solidFill>
                  <a:srgbClr val="576F7F"/>
                </a:solidFill>
                <a:latin typeface="+mn-lt"/>
              </a:rPr>
              <a:t>Turn to your neighbor and share your thinking. </a:t>
            </a:r>
          </a:p>
        </p:txBody>
      </p:sp>
    </p:spTree>
    <p:extLst>
      <p:ext uri="{BB962C8B-B14F-4D97-AF65-F5344CB8AC3E}">
        <p14:creationId xmlns:p14="http://schemas.microsoft.com/office/powerpoint/2010/main" val="20625539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E18285-CC75-9B4C-8721-E13EA2BDAFFA}"/>
              </a:ext>
            </a:extLst>
          </p:cNvPr>
          <p:cNvSpPr>
            <a:spLocks noGrp="1"/>
          </p:cNvSpPr>
          <p:nvPr>
            <p:ph type="sldNum" sz="quarter" idx="12"/>
          </p:nvPr>
        </p:nvSpPr>
        <p:spPr/>
        <p:txBody>
          <a:bodyPr/>
          <a:lstStyle/>
          <a:p>
            <a:fld id="{BA8CF1B3-96A0-D24B-B5C9-B5B93FF4523E}" type="slidenum">
              <a:rPr lang="uk-UA" smtClean="0"/>
              <a:pPr/>
              <a:t>78</a:t>
            </a:fld>
            <a:endParaRPr lang="uk-UA"/>
          </a:p>
        </p:txBody>
      </p:sp>
      <p:sp>
        <p:nvSpPr>
          <p:cNvPr id="2" name="Title 1">
            <a:extLst>
              <a:ext uri="{FF2B5EF4-FFF2-40B4-BE49-F238E27FC236}">
                <a16:creationId xmlns:a16="http://schemas.microsoft.com/office/drawing/2014/main" id="{FDE661E4-4438-6147-94E5-5E893C59F45E}"/>
              </a:ext>
            </a:extLst>
          </p:cNvPr>
          <p:cNvSpPr>
            <a:spLocks noGrp="1"/>
          </p:cNvSpPr>
          <p:nvPr>
            <p:ph type="ctrTitle"/>
          </p:nvPr>
        </p:nvSpPr>
        <p:spPr>
          <a:xfrm>
            <a:off x="1144441" y="1143001"/>
            <a:ext cx="21780874" cy="1219177"/>
          </a:xfrm>
        </p:spPr>
        <p:txBody>
          <a:bodyPr>
            <a:normAutofit fontScale="90000"/>
          </a:bodyPr>
          <a:lstStyle/>
          <a:p>
            <a:r>
              <a:rPr lang="en-US" sz="6600">
                <a:latin typeface="+mj-lt"/>
              </a:rPr>
              <a:t>Review and reflect on the </a:t>
            </a:r>
            <a:r>
              <a:rPr lang="en-US" sz="6600" i="1">
                <a:latin typeface="+mj-lt"/>
              </a:rPr>
              <a:t>Strengthening Simulated Workplace Culture: A Guide for Educators</a:t>
            </a:r>
            <a:endParaRPr lang="en-US" sz="6600">
              <a:latin typeface="+mj-lt"/>
            </a:endParaRPr>
          </a:p>
        </p:txBody>
      </p:sp>
      <p:grpSp>
        <p:nvGrpSpPr>
          <p:cNvPr id="4" name="Group 3" descr="Diagram demonstrating the step-by-step process participants are working through at this point from identifying the improvement priority to brainstorming the types of change to help meet that priority to identifying evidence-based practices to help achieve goals for change.">
            <a:extLst>
              <a:ext uri="{FF2B5EF4-FFF2-40B4-BE49-F238E27FC236}">
                <a16:creationId xmlns:a16="http://schemas.microsoft.com/office/drawing/2014/main" id="{50BC4168-C76F-5246-9658-1D546E582C84}"/>
              </a:ext>
            </a:extLst>
          </p:cNvPr>
          <p:cNvGrpSpPr/>
          <p:nvPr/>
        </p:nvGrpSpPr>
        <p:grpSpPr>
          <a:xfrm>
            <a:off x="3635829" y="3323727"/>
            <a:ext cx="17419704" cy="8189754"/>
            <a:chOff x="3635829" y="2735898"/>
            <a:chExt cx="17419704" cy="8189754"/>
          </a:xfrm>
        </p:grpSpPr>
        <p:sp>
          <p:nvSpPr>
            <p:cNvPr id="10" name="Pentagon 9">
              <a:extLst>
                <a:ext uri="{FF2B5EF4-FFF2-40B4-BE49-F238E27FC236}">
                  <a16:creationId xmlns:a16="http://schemas.microsoft.com/office/drawing/2014/main" id="{04E4452E-2AE1-EE4D-8150-5479C21755F7}"/>
                </a:ext>
              </a:extLst>
            </p:cNvPr>
            <p:cNvSpPr/>
            <p:nvPr/>
          </p:nvSpPr>
          <p:spPr>
            <a:xfrm>
              <a:off x="14088676" y="2735898"/>
              <a:ext cx="6966857" cy="8135304"/>
            </a:xfrm>
            <a:prstGeom prst="homePlate">
              <a:avLst/>
            </a:prstGeom>
            <a:solidFill>
              <a:schemeClr val="accent2">
                <a:lumMod val="25000"/>
                <a:lumOff val="75000"/>
                <a:alpha val="2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Pentagon 8">
              <a:extLst>
                <a:ext uri="{FF2B5EF4-FFF2-40B4-BE49-F238E27FC236}">
                  <a16:creationId xmlns:a16="http://schemas.microsoft.com/office/drawing/2014/main" id="{07AAE372-D4EA-DB4C-817F-30CD17A4A595}"/>
                </a:ext>
              </a:extLst>
            </p:cNvPr>
            <p:cNvSpPr/>
            <p:nvPr/>
          </p:nvSpPr>
          <p:spPr>
            <a:xfrm>
              <a:off x="8708572" y="2844799"/>
              <a:ext cx="6858000" cy="8080853"/>
            </a:xfrm>
            <a:prstGeom prst="homePlate">
              <a:avLst/>
            </a:prstGeom>
            <a:solidFill>
              <a:schemeClr val="accent2">
                <a:lumMod val="25000"/>
                <a:lumOff val="75000"/>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Pentagon 7">
              <a:extLst>
                <a:ext uri="{FF2B5EF4-FFF2-40B4-BE49-F238E27FC236}">
                  <a16:creationId xmlns:a16="http://schemas.microsoft.com/office/drawing/2014/main" id="{8A12A7E3-66D0-CE48-88D5-695A5E34A329}"/>
                </a:ext>
              </a:extLst>
            </p:cNvPr>
            <p:cNvSpPr/>
            <p:nvPr/>
          </p:nvSpPr>
          <p:spPr>
            <a:xfrm>
              <a:off x="3635829" y="2844800"/>
              <a:ext cx="6858000" cy="8026402"/>
            </a:xfrm>
            <a:prstGeom prst="homePlate">
              <a:avLst/>
            </a:prstGeom>
            <a:solidFill>
              <a:schemeClr val="accent2">
                <a:lumMod val="25000"/>
                <a:lumOff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DEE1877-9048-304A-BCB5-60EDCBA72A56}"/>
                </a:ext>
              </a:extLst>
            </p:cNvPr>
            <p:cNvSpPr txBox="1"/>
            <p:nvPr/>
          </p:nvSpPr>
          <p:spPr>
            <a:xfrm>
              <a:off x="4113158" y="5616576"/>
              <a:ext cx="4595414" cy="1938992"/>
            </a:xfrm>
            <a:prstGeom prst="rect">
              <a:avLst/>
            </a:prstGeom>
            <a:noFill/>
          </p:spPr>
          <p:txBody>
            <a:bodyPr wrap="square" rtlCol="0">
              <a:spAutoFit/>
            </a:bodyPr>
            <a:lstStyle/>
            <a:p>
              <a:r>
                <a:rPr lang="en-US" sz="4000">
                  <a:latin typeface="+mj-lt"/>
                </a:rPr>
                <a:t>Identify improvement priority.</a:t>
              </a:r>
            </a:p>
          </p:txBody>
        </p:sp>
        <p:sp>
          <p:nvSpPr>
            <p:cNvPr id="6" name="TextBox 5">
              <a:extLst>
                <a:ext uri="{FF2B5EF4-FFF2-40B4-BE49-F238E27FC236}">
                  <a16:creationId xmlns:a16="http://schemas.microsoft.com/office/drawing/2014/main" id="{6A04A166-D6E8-264B-B63E-50EE456BE9EE}"/>
                </a:ext>
              </a:extLst>
            </p:cNvPr>
            <p:cNvSpPr txBox="1"/>
            <p:nvPr/>
          </p:nvSpPr>
          <p:spPr>
            <a:xfrm>
              <a:off x="10714106" y="5272951"/>
              <a:ext cx="3287484" cy="3170099"/>
            </a:xfrm>
            <a:prstGeom prst="rect">
              <a:avLst/>
            </a:prstGeom>
            <a:noFill/>
          </p:spPr>
          <p:txBody>
            <a:bodyPr wrap="square" rtlCol="0">
              <a:spAutoFit/>
            </a:bodyPr>
            <a:lstStyle/>
            <a:p>
              <a:r>
                <a:rPr lang="en-US" sz="4000">
                  <a:latin typeface="+mj-lt"/>
                </a:rPr>
                <a:t>Brainstorm types of change to help meet that priority.</a:t>
              </a:r>
            </a:p>
          </p:txBody>
        </p:sp>
        <p:sp>
          <p:nvSpPr>
            <p:cNvPr id="7" name="TextBox 6">
              <a:extLst>
                <a:ext uri="{FF2B5EF4-FFF2-40B4-BE49-F238E27FC236}">
                  <a16:creationId xmlns:a16="http://schemas.microsoft.com/office/drawing/2014/main" id="{F15700FD-E430-FD42-889A-F4386C16EAFE}"/>
                </a:ext>
              </a:extLst>
            </p:cNvPr>
            <p:cNvSpPr txBox="1"/>
            <p:nvPr/>
          </p:nvSpPr>
          <p:spPr>
            <a:xfrm>
              <a:off x="15873933" y="5526277"/>
              <a:ext cx="4011065" cy="2554545"/>
            </a:xfrm>
            <a:prstGeom prst="rect">
              <a:avLst/>
            </a:prstGeom>
            <a:noFill/>
          </p:spPr>
          <p:txBody>
            <a:bodyPr wrap="square" rtlCol="0">
              <a:spAutoFit/>
            </a:bodyPr>
            <a:lstStyle/>
            <a:p>
              <a:r>
                <a:rPr lang="en-US" sz="4000">
                  <a:latin typeface="+mj-lt"/>
                </a:rPr>
                <a:t>Identify evidence-based practices to help achieve goals for change.</a:t>
              </a:r>
            </a:p>
          </p:txBody>
        </p:sp>
      </p:grpSp>
    </p:spTree>
    <p:extLst>
      <p:ext uri="{BB962C8B-B14F-4D97-AF65-F5344CB8AC3E}">
        <p14:creationId xmlns:p14="http://schemas.microsoft.com/office/powerpoint/2010/main" val="403275421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pPr marL="0" marR="0" lvl="0" indent="0" algn="r" defTabSz="1219261" rtl="0" eaLnBrk="1" fontAlgn="auto" latinLnBrk="0" hangingPunct="1">
              <a:lnSpc>
                <a:spcPct val="100000"/>
              </a:lnSpc>
              <a:spcBef>
                <a:spcPts val="0"/>
              </a:spcBef>
              <a:spcAft>
                <a:spcPts val="0"/>
              </a:spcAft>
              <a:buClrTx/>
              <a:buSzTx/>
              <a:buFontTx/>
              <a:buNone/>
              <a:tabLst/>
              <a:defRPr/>
            </a:pPr>
            <a:fld id="{BA8CF1B3-96A0-D24B-B5C9-B5B93FF4523E}" type="slidenum">
              <a:rPr kumimoji="0" lang="uk-UA" sz="2100" i="0" u="none" strike="noStrike" kern="1200" cap="none" spc="0" normalizeH="0" baseline="0" noProof="0" dirty="0" smtClean="0">
                <a:ln>
                  <a:noFill/>
                </a:ln>
                <a:solidFill>
                  <a:srgbClr val="576F7F"/>
                </a:solidFill>
                <a:effectLst/>
                <a:uLnTx/>
                <a:uFillTx/>
                <a:latin typeface="Corbel"/>
                <a:cs typeface="Times New Roman"/>
              </a:rPr>
              <a:pPr marL="0" marR="0" lvl="0" indent="0" algn="r" defTabSz="1219261" rtl="0" eaLnBrk="1" fontAlgn="auto" latinLnBrk="0" hangingPunct="1">
                <a:lnSpc>
                  <a:spcPct val="100000"/>
                </a:lnSpc>
                <a:spcBef>
                  <a:spcPts val="0"/>
                </a:spcBef>
                <a:spcAft>
                  <a:spcPts val="0"/>
                </a:spcAft>
                <a:buClrTx/>
                <a:buSzTx/>
                <a:buFontTx/>
                <a:buNone/>
                <a:tabLst/>
                <a:defRPr/>
              </a:pPr>
              <a:t>79</a:t>
            </a:fld>
            <a:endParaRPr kumimoji="0" lang="uk-UA" sz="2100" i="0" u="none" strike="noStrike" kern="1200" cap="none" spc="0" normalizeH="0" baseline="0" noProof="0" dirty="0">
              <a:ln>
                <a:noFill/>
              </a:ln>
              <a:solidFill>
                <a:srgbClr val="576F7F"/>
              </a:solidFill>
              <a:effectLst/>
              <a:uLnTx/>
              <a:uFillTx/>
              <a:latin typeface="Corbel"/>
              <a:cs typeface="Times New Roman"/>
            </a:endParaRPr>
          </a:p>
        </p:txBody>
      </p:sp>
      <p:sp>
        <p:nvSpPr>
          <p:cNvPr id="4" name="Title 3">
            <a:extLst>
              <a:ext uri="{FF2B5EF4-FFF2-40B4-BE49-F238E27FC236}">
                <a16:creationId xmlns:a16="http://schemas.microsoft.com/office/drawing/2014/main" id="{C08016E0-8A73-1A45-9F79-5F2741209EFB}"/>
              </a:ext>
            </a:extLst>
          </p:cNvPr>
          <p:cNvSpPr>
            <a:spLocks noGrp="1"/>
          </p:cNvSpPr>
          <p:nvPr>
            <p:ph type="ctrTitle"/>
          </p:nvPr>
        </p:nvSpPr>
        <p:spPr>
          <a:xfrm>
            <a:off x="1144440" y="844223"/>
            <a:ext cx="22095123" cy="1219177"/>
          </a:xfrm>
        </p:spPr>
        <p:txBody>
          <a:bodyPr>
            <a:normAutofit/>
          </a:bodyPr>
          <a:lstStyle/>
          <a:p>
            <a:r>
              <a:rPr lang="en-US" sz="6600">
                <a:latin typeface="+mj-lt"/>
              </a:rPr>
              <a:t>Identify priorities</a:t>
            </a:r>
          </a:p>
        </p:txBody>
      </p:sp>
      <p:grpSp>
        <p:nvGrpSpPr>
          <p:cNvPr id="5" name="Group 4" descr="Workshop 3 agenda.">
            <a:extLst>
              <a:ext uri="{FF2B5EF4-FFF2-40B4-BE49-F238E27FC236}">
                <a16:creationId xmlns:a16="http://schemas.microsoft.com/office/drawing/2014/main" id="{5CB363E9-4B71-4016-8D3A-E260C3076BBE}"/>
              </a:ext>
            </a:extLst>
          </p:cNvPr>
          <p:cNvGrpSpPr/>
          <p:nvPr/>
        </p:nvGrpSpPr>
        <p:grpSpPr>
          <a:xfrm>
            <a:off x="3931370" y="2584771"/>
            <a:ext cx="16870496" cy="9922250"/>
            <a:chOff x="3931370" y="2584771"/>
            <a:chExt cx="16870496" cy="9922250"/>
          </a:xfrm>
        </p:grpSpPr>
        <p:sp>
          <p:nvSpPr>
            <p:cNvPr id="23" name="Rectangle 22" descr="&quot; &quot;">
              <a:extLst>
                <a:ext uri="{FF2B5EF4-FFF2-40B4-BE49-F238E27FC236}">
                  <a16:creationId xmlns:a16="http://schemas.microsoft.com/office/drawing/2014/main" id="{43E441F2-13A3-524A-927C-910D4168671B}"/>
                </a:ext>
              </a:extLst>
            </p:cNvPr>
            <p:cNvSpPr/>
            <p:nvPr/>
          </p:nvSpPr>
          <p:spPr>
            <a:xfrm>
              <a:off x="5815041" y="4171052"/>
              <a:ext cx="14058888" cy="106249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Pentagon 2" descr="&quot; &quot;">
              <a:extLst>
                <a:ext uri="{FF2B5EF4-FFF2-40B4-BE49-F238E27FC236}">
                  <a16:creationId xmlns:a16="http://schemas.microsoft.com/office/drawing/2014/main" id="{85CD80CF-4BA6-1D4F-859A-1FC09277F2B0}"/>
                </a:ext>
              </a:extLst>
            </p:cNvPr>
            <p:cNvSpPr/>
            <p:nvPr/>
          </p:nvSpPr>
          <p:spPr>
            <a:xfrm>
              <a:off x="3931370" y="2584771"/>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1219261"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chemeClr val="tx1"/>
                  </a:solidFill>
                  <a:effectLst/>
                  <a:uLnTx/>
                  <a:uFillTx/>
                  <a:latin typeface="+mj-lt"/>
                  <a:ea typeface="+mn-ea"/>
                  <a:cs typeface="+mn-cs"/>
                </a:rPr>
                <a:t>Workshop 3 Agenda</a:t>
              </a:r>
            </a:p>
          </p:txBody>
        </p:sp>
        <p:sp>
          <p:nvSpPr>
            <p:cNvPr id="33" name="Rectangle 32" descr="&quot; &quot;">
              <a:extLst>
                <a:ext uri="{FF2B5EF4-FFF2-40B4-BE49-F238E27FC236}">
                  <a16:creationId xmlns:a16="http://schemas.microsoft.com/office/drawing/2014/main" id="{BC31B50E-7FF0-48BA-8AE9-8465C460E3DD}"/>
                </a:ext>
              </a:extLst>
            </p:cNvPr>
            <p:cNvSpPr/>
            <p:nvPr/>
          </p:nvSpPr>
          <p:spPr>
            <a:xfrm>
              <a:off x="5870134" y="9738568"/>
              <a:ext cx="14058888" cy="1470907"/>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Rectangle 45" descr="&quot; &quot;">
              <a:extLst>
                <a:ext uri="{FF2B5EF4-FFF2-40B4-BE49-F238E27FC236}">
                  <a16:creationId xmlns:a16="http://schemas.microsoft.com/office/drawing/2014/main" id="{922E11C0-790C-4CC7-9252-FC7C3924E1C1}"/>
                </a:ext>
              </a:extLst>
            </p:cNvPr>
            <p:cNvSpPr/>
            <p:nvPr/>
          </p:nvSpPr>
          <p:spPr>
            <a:xfrm>
              <a:off x="5815041" y="5570722"/>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7" name="Rectangle 46">
              <a:extLst>
                <a:ext uri="{FF2B5EF4-FFF2-40B4-BE49-F238E27FC236}">
                  <a16:creationId xmlns:a16="http://schemas.microsoft.com/office/drawing/2014/main" id="{E15EC2F7-BE4B-4AD3-B292-E56DE4B2B98C}"/>
                </a:ext>
              </a:extLst>
            </p:cNvPr>
            <p:cNvSpPr/>
            <p:nvPr/>
          </p:nvSpPr>
          <p:spPr>
            <a:xfrm>
              <a:off x="7053275" y="5726726"/>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Review conclusions from data review</a:t>
              </a:r>
            </a:p>
          </p:txBody>
        </p:sp>
        <p:sp>
          <p:nvSpPr>
            <p:cNvPr id="44" name="Rectangle 43" descr="&quot; &quot;">
              <a:extLst>
                <a:ext uri="{FF2B5EF4-FFF2-40B4-BE49-F238E27FC236}">
                  <a16:creationId xmlns:a16="http://schemas.microsoft.com/office/drawing/2014/main" id="{DB58068F-5068-4CD1-ACD8-CE07A151084E}"/>
                </a:ext>
              </a:extLst>
            </p:cNvPr>
            <p:cNvSpPr/>
            <p:nvPr/>
          </p:nvSpPr>
          <p:spPr>
            <a:xfrm>
              <a:off x="5870132" y="6930024"/>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F1FE4AD2-D934-4F7D-8FD5-E6AE39A07016}"/>
                </a:ext>
              </a:extLst>
            </p:cNvPr>
            <p:cNvSpPr/>
            <p:nvPr/>
          </p:nvSpPr>
          <p:spPr>
            <a:xfrm>
              <a:off x="7053273" y="7118833"/>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Identify possible improvement priorities</a:t>
              </a:r>
            </a:p>
          </p:txBody>
        </p:sp>
        <p:sp>
          <p:nvSpPr>
            <p:cNvPr id="39" name="Rectangle 38" descr="&quot; &quot;">
              <a:extLst>
                <a:ext uri="{FF2B5EF4-FFF2-40B4-BE49-F238E27FC236}">
                  <a16:creationId xmlns:a16="http://schemas.microsoft.com/office/drawing/2014/main" id="{3149F48F-BE18-4D23-9082-656D968198E7}"/>
                </a:ext>
              </a:extLst>
            </p:cNvPr>
            <p:cNvSpPr/>
            <p:nvPr/>
          </p:nvSpPr>
          <p:spPr>
            <a:xfrm>
              <a:off x="5870132" y="8324234"/>
              <a:ext cx="14058888"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descr="&quot; &quot;">
              <a:extLst>
                <a:ext uri="{FF2B5EF4-FFF2-40B4-BE49-F238E27FC236}">
                  <a16:creationId xmlns:a16="http://schemas.microsoft.com/office/drawing/2014/main" id="{F8086817-1952-4C27-8BEB-D22E75515CFB}"/>
                </a:ext>
              </a:extLst>
            </p:cNvPr>
            <p:cNvSpPr/>
            <p:nvPr/>
          </p:nvSpPr>
          <p:spPr>
            <a:xfrm>
              <a:off x="5870134" y="11413951"/>
              <a:ext cx="14058889" cy="1093070"/>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97D60BCE-5CBB-4669-954C-ADB7BF713481}"/>
                </a:ext>
              </a:extLst>
            </p:cNvPr>
            <p:cNvSpPr/>
            <p:nvPr/>
          </p:nvSpPr>
          <p:spPr>
            <a:xfrm>
              <a:off x="7053275" y="11538875"/>
              <a:ext cx="13748587" cy="715452"/>
            </a:xfrm>
            <a:prstGeom prst="rect">
              <a:avLst/>
            </a:prstGeom>
          </p:spPr>
          <p:txBody>
            <a:bodyPr wrap="square" anchor="ctr">
              <a:spAutoFit/>
            </a:bodyPr>
            <a:lstStyle/>
            <a:p>
              <a:pPr lvl="0" defTabSz="670341">
                <a:spcBef>
                  <a:spcPts val="300"/>
                </a:spcBef>
                <a:spcAft>
                  <a:spcPts val="300"/>
                </a:spcAft>
                <a:defRPr/>
              </a:pPr>
              <a:r>
                <a:rPr lang="en-US" sz="4049">
                  <a:cs typeface="Times New Roman" panose="02020603050405020304" pitchFamily="18" charset="0"/>
                </a:rPr>
                <a:t>Where do we go from here?</a:t>
              </a:r>
              <a:endParaRPr kumimoji="0" lang="en-US" sz="4049" b="0" i="0" u="none" strike="noStrike" kern="1200" cap="none" spc="0" normalizeH="0" baseline="0" noProof="0">
                <a:ln>
                  <a:noFill/>
                </a:ln>
                <a:effectLst/>
                <a:uLnTx/>
                <a:uFillTx/>
                <a:ea typeface="+mn-ea"/>
                <a:cs typeface="Times New Roman" panose="02020603050405020304" pitchFamily="18" charset="0"/>
              </a:endParaRPr>
            </a:p>
          </p:txBody>
        </p:sp>
        <p:sp>
          <p:nvSpPr>
            <p:cNvPr id="41" name="Pentagon 35" descr="&quot; &quot;">
              <a:extLst>
                <a:ext uri="{FF2B5EF4-FFF2-40B4-BE49-F238E27FC236}">
                  <a16:creationId xmlns:a16="http://schemas.microsoft.com/office/drawing/2014/main" id="{B5E0BBFD-CA35-4B88-AE3F-F177D1F3280D}"/>
                </a:ext>
              </a:extLst>
            </p:cNvPr>
            <p:cNvSpPr/>
            <p:nvPr/>
          </p:nvSpPr>
          <p:spPr>
            <a:xfrm>
              <a:off x="4548209" y="11567553"/>
              <a:ext cx="1913495" cy="785865"/>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261"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391A28E6-5F98-4478-8DC2-5622575F0876}"/>
                </a:ext>
              </a:extLst>
            </p:cNvPr>
            <p:cNvSpPr/>
            <p:nvPr/>
          </p:nvSpPr>
          <p:spPr>
            <a:xfrm>
              <a:off x="7053275" y="8471992"/>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Explore and use evidence-based practices</a:t>
              </a:r>
            </a:p>
          </p:txBody>
        </p:sp>
        <p:sp>
          <p:nvSpPr>
            <p:cNvPr id="28" name="Rectangle 27">
              <a:extLst>
                <a:ext uri="{FF2B5EF4-FFF2-40B4-BE49-F238E27FC236}">
                  <a16:creationId xmlns:a16="http://schemas.microsoft.com/office/drawing/2014/main" id="{F0D39FB9-5266-A947-A844-BFE1D5FDEB08}"/>
                </a:ext>
              </a:extLst>
            </p:cNvPr>
            <p:cNvSpPr/>
            <p:nvPr/>
          </p:nvSpPr>
          <p:spPr>
            <a:xfrm>
              <a:off x="7053274" y="4305875"/>
              <a:ext cx="13748587" cy="715452"/>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Welcome back: Review progress and look ahead</a:t>
              </a:r>
            </a:p>
          </p:txBody>
        </p:sp>
        <p:sp>
          <p:nvSpPr>
            <p:cNvPr id="29" name="Rectangle 28">
              <a:extLst>
                <a:ext uri="{FF2B5EF4-FFF2-40B4-BE49-F238E27FC236}">
                  <a16:creationId xmlns:a16="http://schemas.microsoft.com/office/drawing/2014/main" id="{7F910A08-3BCE-4644-B0D4-14A52FE2BF66}"/>
                </a:ext>
              </a:extLst>
            </p:cNvPr>
            <p:cNvSpPr/>
            <p:nvPr/>
          </p:nvSpPr>
          <p:spPr>
            <a:xfrm>
              <a:off x="7053279" y="9793960"/>
              <a:ext cx="13748587" cy="1415516"/>
            </a:xfrm>
            <a:prstGeom prst="rect">
              <a:avLst/>
            </a:prstGeom>
          </p:spPr>
          <p:txBody>
            <a:bodyPr wrap="square" anchor="ctr">
              <a:spAutoFit/>
            </a:bodyPr>
            <a:lstStyle/>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0" u="none" strike="noStrike" kern="1200" cap="none" spc="0" normalizeH="0" baseline="0" noProof="0">
                  <a:ln>
                    <a:noFill/>
                  </a:ln>
                  <a:effectLst/>
                  <a:uLnTx/>
                  <a:uFillTx/>
                  <a:ea typeface="+mn-ea"/>
                  <a:cs typeface="Times New Roman" panose="02020603050405020304" pitchFamily="18" charset="0"/>
                </a:rPr>
                <a:t>Introduce </a:t>
              </a:r>
              <a:r>
                <a:rPr kumimoji="0" lang="en-US" sz="4049" b="0" i="1" u="none" strike="noStrike" kern="1200" cap="none" spc="0" normalizeH="0" baseline="0" noProof="0">
                  <a:ln>
                    <a:noFill/>
                  </a:ln>
                  <a:effectLst/>
                  <a:uLnTx/>
                  <a:uFillTx/>
                  <a:ea typeface="+mn-ea"/>
                  <a:cs typeface="Times New Roman" panose="02020603050405020304" pitchFamily="18" charset="0"/>
                </a:rPr>
                <a:t>Strengthening Simulated Workplace Culture: </a:t>
              </a:r>
            </a:p>
            <a:p>
              <a:pPr marL="0" marR="0" lvl="0" indent="0" algn="l" defTabSz="670341" rtl="0" eaLnBrk="1" fontAlgn="auto" latinLnBrk="0" hangingPunct="1">
                <a:lnSpc>
                  <a:spcPct val="100000"/>
                </a:lnSpc>
                <a:spcBef>
                  <a:spcPts val="300"/>
                </a:spcBef>
                <a:spcAft>
                  <a:spcPts val="300"/>
                </a:spcAft>
                <a:buClrTx/>
                <a:buSzTx/>
                <a:buFontTx/>
                <a:buNone/>
                <a:tabLst/>
                <a:defRPr/>
              </a:pPr>
              <a:r>
                <a:rPr kumimoji="0" lang="en-US" sz="4049" b="0" i="1" u="none" strike="noStrike" kern="1200" cap="none" spc="0" normalizeH="0" baseline="0" noProof="0">
                  <a:ln>
                    <a:noFill/>
                  </a:ln>
                  <a:effectLst/>
                  <a:uLnTx/>
                  <a:uFillTx/>
                  <a:ea typeface="+mn-ea"/>
                  <a:cs typeface="Times New Roman" panose="02020603050405020304" pitchFamily="18" charset="0"/>
                </a:rPr>
                <a:t>A Guide for Educators</a:t>
              </a:r>
              <a:r>
                <a:rPr kumimoji="0" lang="en-US" sz="4049" b="0" i="1"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rPr>
                <a:t> </a:t>
              </a:r>
              <a:endParaRPr kumimoji="0" lang="en-US" sz="4049" b="0" i="0" u="none" strike="noStrike" kern="1200" cap="none" spc="0" normalizeH="0" baseline="0" noProof="0">
                <a:ln>
                  <a:noFill/>
                </a:ln>
                <a:solidFill>
                  <a:srgbClr val="576F7F"/>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915424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F43A80-A8DC-EA40-99CB-B03098F7517F}"/>
              </a:ext>
            </a:extLst>
          </p:cNvPr>
          <p:cNvSpPr>
            <a:spLocks noGrp="1"/>
          </p:cNvSpPr>
          <p:nvPr>
            <p:ph type="sldNum" sz="quarter" idx="12"/>
          </p:nvPr>
        </p:nvSpPr>
        <p:spPr/>
        <p:txBody>
          <a:bodyPr/>
          <a:lstStyle/>
          <a:p>
            <a:r>
              <a:rPr lang="en-US" sz="2400"/>
              <a:t>7</a:t>
            </a:r>
            <a:endParaRPr lang="uk-UA" sz="2400"/>
          </a:p>
        </p:txBody>
      </p:sp>
      <p:sp>
        <p:nvSpPr>
          <p:cNvPr id="4" name="Title 3">
            <a:extLst>
              <a:ext uri="{FF2B5EF4-FFF2-40B4-BE49-F238E27FC236}">
                <a16:creationId xmlns:a16="http://schemas.microsoft.com/office/drawing/2014/main" id="{B22AFAB3-672C-4AB0-9613-80794D965130}"/>
              </a:ext>
            </a:extLst>
          </p:cNvPr>
          <p:cNvSpPr>
            <a:spLocks noGrp="1"/>
          </p:cNvSpPr>
          <p:nvPr>
            <p:ph type="ctrTitle"/>
          </p:nvPr>
        </p:nvSpPr>
        <p:spPr/>
        <p:txBody>
          <a:bodyPr>
            <a:normAutofit/>
          </a:bodyPr>
          <a:lstStyle/>
          <a:p>
            <a:r>
              <a:rPr lang="en-US" sz="6600">
                <a:latin typeface="+mj-lt"/>
              </a:rPr>
              <a:t>Introduction to school culture improvement</a:t>
            </a:r>
          </a:p>
        </p:txBody>
      </p:sp>
      <p:grpSp>
        <p:nvGrpSpPr>
          <p:cNvPr id="5" name="Group 4" descr="Workshop 1 agenda.">
            <a:extLst>
              <a:ext uri="{FF2B5EF4-FFF2-40B4-BE49-F238E27FC236}">
                <a16:creationId xmlns:a16="http://schemas.microsoft.com/office/drawing/2014/main" id="{95CF3DBF-C21B-45C7-AE5A-D2E5FB669562}"/>
              </a:ext>
            </a:extLst>
          </p:cNvPr>
          <p:cNvGrpSpPr/>
          <p:nvPr/>
        </p:nvGrpSpPr>
        <p:grpSpPr>
          <a:xfrm>
            <a:off x="3906331" y="2805241"/>
            <a:ext cx="17276706" cy="9801445"/>
            <a:chOff x="3906331" y="2805241"/>
            <a:chExt cx="17276706" cy="9801445"/>
          </a:xfrm>
        </p:grpSpPr>
        <p:sp>
          <p:nvSpPr>
            <p:cNvPr id="3" name="Pentagon 2" descr="&quot; &quot;">
              <a:extLst>
                <a:ext uri="{FF2B5EF4-FFF2-40B4-BE49-F238E27FC236}">
                  <a16:creationId xmlns:a16="http://schemas.microsoft.com/office/drawing/2014/main" id="{85CD80CF-4BA6-1D4F-859A-1FC09277F2B0}"/>
                </a:ext>
              </a:extLst>
            </p:cNvPr>
            <p:cNvSpPr/>
            <p:nvPr/>
          </p:nvSpPr>
          <p:spPr>
            <a:xfrm>
              <a:off x="4059295" y="2805241"/>
              <a:ext cx="10501157" cy="1227901"/>
            </a:xfrm>
            <a:prstGeom prst="homePlat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a:solidFill>
                    <a:schemeClr val="tx1"/>
                  </a:solidFill>
                  <a:latin typeface="+mj-lt"/>
                </a:rPr>
                <a:t>Workshop 1 Agenda</a:t>
              </a:r>
            </a:p>
          </p:txBody>
        </p:sp>
        <p:sp>
          <p:nvSpPr>
            <p:cNvPr id="33" name="Rectangle 32" descr="&quot; &quot;">
              <a:extLst>
                <a:ext uri="{FF2B5EF4-FFF2-40B4-BE49-F238E27FC236}">
                  <a16:creationId xmlns:a16="http://schemas.microsoft.com/office/drawing/2014/main" id="{C34EEFC8-95A4-5448-A14D-A042782B3EC4}"/>
                </a:ext>
              </a:extLst>
            </p:cNvPr>
            <p:cNvSpPr/>
            <p:nvPr/>
          </p:nvSpPr>
          <p:spPr>
            <a:xfrm>
              <a:off x="5322755" y="8124289"/>
              <a:ext cx="14946285"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nvGrpSpPr>
            <p:cNvPr id="34" name="Group 33" descr="&quot; &quot;">
              <a:extLst>
                <a:ext uri="{FF2B5EF4-FFF2-40B4-BE49-F238E27FC236}">
                  <a16:creationId xmlns:a16="http://schemas.microsoft.com/office/drawing/2014/main" id="{09EA4399-CBB3-8946-9E53-CDB08B0B5467}"/>
                </a:ext>
              </a:extLst>
            </p:cNvPr>
            <p:cNvGrpSpPr/>
            <p:nvPr/>
          </p:nvGrpSpPr>
          <p:grpSpPr>
            <a:xfrm>
              <a:off x="5274369" y="5808157"/>
              <a:ext cx="15908668" cy="6798529"/>
              <a:chOff x="2379333" y="2784788"/>
              <a:chExt cx="15908668" cy="6798529"/>
            </a:xfrm>
          </p:grpSpPr>
          <p:grpSp>
            <p:nvGrpSpPr>
              <p:cNvPr id="35" name="Group 34">
                <a:extLst>
                  <a:ext uri="{FF2B5EF4-FFF2-40B4-BE49-F238E27FC236}">
                    <a16:creationId xmlns:a16="http://schemas.microsoft.com/office/drawing/2014/main" id="{4633860D-2E2C-9646-B3CF-1DCE64C35999}"/>
                  </a:ext>
                </a:extLst>
              </p:cNvPr>
              <p:cNvGrpSpPr/>
              <p:nvPr/>
            </p:nvGrpSpPr>
            <p:grpSpPr>
              <a:xfrm>
                <a:off x="2413781" y="2784788"/>
                <a:ext cx="15874220" cy="963078"/>
                <a:chOff x="3218794" y="2109267"/>
                <a:chExt cx="21168382" cy="1284271"/>
              </a:xfrm>
            </p:grpSpPr>
            <p:sp>
              <p:nvSpPr>
                <p:cNvPr id="49" name="Rectangle 48" descr="&quot; &quot;">
                  <a:extLst>
                    <a:ext uri="{FF2B5EF4-FFF2-40B4-BE49-F238E27FC236}">
                      <a16:creationId xmlns:a16="http://schemas.microsoft.com/office/drawing/2014/main" id="{C059E2C6-C05B-C74A-9BE1-AC72EFE2DF53}"/>
                    </a:ext>
                  </a:extLst>
                </p:cNvPr>
                <p:cNvSpPr/>
                <p:nvPr/>
              </p:nvSpPr>
              <p:spPr>
                <a:xfrm>
                  <a:off x="3218794" y="2109267"/>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96A221ED-4BDA-394D-B408-3CE8977E4E81}"/>
                    </a:ext>
                  </a:extLst>
                </p:cNvPr>
                <p:cNvSpPr/>
                <p:nvPr/>
              </p:nvSpPr>
              <p:spPr>
                <a:xfrm>
                  <a:off x="4896110" y="2276846"/>
                  <a:ext cx="19491066"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Opening activity: If my school were an animal</a:t>
                  </a:r>
                </a:p>
              </p:txBody>
            </p:sp>
          </p:grpSp>
          <p:grpSp>
            <p:nvGrpSpPr>
              <p:cNvPr id="37" name="Group 36">
                <a:extLst>
                  <a:ext uri="{FF2B5EF4-FFF2-40B4-BE49-F238E27FC236}">
                    <a16:creationId xmlns:a16="http://schemas.microsoft.com/office/drawing/2014/main" id="{4CE7C450-4C9E-844C-99D3-784B9F44A7A7}"/>
                  </a:ext>
                </a:extLst>
              </p:cNvPr>
              <p:cNvGrpSpPr/>
              <p:nvPr/>
            </p:nvGrpSpPr>
            <p:grpSpPr>
              <a:xfrm>
                <a:off x="2413780" y="3975742"/>
                <a:ext cx="15874218" cy="963078"/>
                <a:chOff x="3218793" y="3735804"/>
                <a:chExt cx="21168380" cy="1284271"/>
              </a:xfrm>
            </p:grpSpPr>
            <p:sp>
              <p:nvSpPr>
                <p:cNvPr id="47" name="Rectangle 46" descr="&quot; &quot;">
                  <a:extLst>
                    <a:ext uri="{FF2B5EF4-FFF2-40B4-BE49-F238E27FC236}">
                      <a16:creationId xmlns:a16="http://schemas.microsoft.com/office/drawing/2014/main" id="{A60854C9-C1D2-6643-B570-D4A9C854DAB2}"/>
                    </a:ext>
                  </a:extLst>
                </p:cNvPr>
                <p:cNvSpPr/>
                <p:nvPr/>
              </p:nvSpPr>
              <p:spPr>
                <a:xfrm>
                  <a:off x="3218793" y="3735804"/>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8" name="Rectangle 47">
                  <a:extLst>
                    <a:ext uri="{FF2B5EF4-FFF2-40B4-BE49-F238E27FC236}">
                      <a16:creationId xmlns:a16="http://schemas.microsoft.com/office/drawing/2014/main" id="{94C4AF24-C585-FF4C-9E27-28A4FA1ACE68}"/>
                    </a:ext>
                  </a:extLst>
                </p:cNvPr>
                <p:cNvSpPr/>
                <p:nvPr/>
              </p:nvSpPr>
              <p:spPr>
                <a:xfrm>
                  <a:off x="4896106" y="3900911"/>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Positive school culture and why it matters</a:t>
                  </a:r>
                </a:p>
              </p:txBody>
            </p:sp>
          </p:grpSp>
          <p:grpSp>
            <p:nvGrpSpPr>
              <p:cNvPr id="38" name="Group 37">
                <a:extLst>
                  <a:ext uri="{FF2B5EF4-FFF2-40B4-BE49-F238E27FC236}">
                    <a16:creationId xmlns:a16="http://schemas.microsoft.com/office/drawing/2014/main" id="{211DC16B-131D-D346-A14A-A7AF10919A47}"/>
                  </a:ext>
                </a:extLst>
              </p:cNvPr>
              <p:cNvGrpSpPr/>
              <p:nvPr/>
            </p:nvGrpSpPr>
            <p:grpSpPr>
              <a:xfrm>
                <a:off x="2413780" y="6241636"/>
                <a:ext cx="15874218" cy="963078"/>
                <a:chOff x="3218793" y="5119302"/>
                <a:chExt cx="21168380" cy="1284271"/>
              </a:xfrm>
            </p:grpSpPr>
            <p:sp>
              <p:nvSpPr>
                <p:cNvPr id="45" name="Rectangle 44" descr="&quot; &quot;">
                  <a:extLst>
                    <a:ext uri="{FF2B5EF4-FFF2-40B4-BE49-F238E27FC236}">
                      <a16:creationId xmlns:a16="http://schemas.microsoft.com/office/drawing/2014/main" id="{2C1EC7FD-2DFF-B941-BF3B-882BF88C7FAC}"/>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6" name="Rectangle 45">
                  <a:extLst>
                    <a:ext uri="{FF2B5EF4-FFF2-40B4-BE49-F238E27FC236}">
                      <a16:creationId xmlns:a16="http://schemas.microsoft.com/office/drawing/2014/main" id="{2B3CF201-8335-9647-88E7-EB3922A73F6D}"/>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Using a continuous improvement approach</a:t>
                  </a:r>
                </a:p>
              </p:txBody>
            </p:sp>
          </p:grpSp>
          <p:grpSp>
            <p:nvGrpSpPr>
              <p:cNvPr id="39" name="Group 38">
                <a:extLst>
                  <a:ext uri="{FF2B5EF4-FFF2-40B4-BE49-F238E27FC236}">
                    <a16:creationId xmlns:a16="http://schemas.microsoft.com/office/drawing/2014/main" id="{2681B28F-DE25-A840-9775-103B09AFC6E4}"/>
                  </a:ext>
                </a:extLst>
              </p:cNvPr>
              <p:cNvGrpSpPr/>
              <p:nvPr/>
            </p:nvGrpSpPr>
            <p:grpSpPr>
              <a:xfrm>
                <a:off x="2379333" y="7436174"/>
                <a:ext cx="15874218" cy="963078"/>
                <a:chOff x="3218793" y="5119302"/>
                <a:chExt cx="21168380" cy="1284271"/>
              </a:xfrm>
            </p:grpSpPr>
            <p:sp>
              <p:nvSpPr>
                <p:cNvPr id="43" name="Rectangle 42" descr="&quot; &quot;">
                  <a:extLst>
                    <a:ext uri="{FF2B5EF4-FFF2-40B4-BE49-F238E27FC236}">
                      <a16:creationId xmlns:a16="http://schemas.microsoft.com/office/drawing/2014/main" id="{58B520CD-888E-4441-8F58-B7A2F442355F}"/>
                    </a:ext>
                  </a:extLst>
                </p:cNvPr>
                <p:cNvSpPr/>
                <p:nvPr/>
              </p:nvSpPr>
              <p:spPr>
                <a:xfrm>
                  <a:off x="3218793" y="5119302"/>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4" name="Rectangle 43">
                  <a:extLst>
                    <a:ext uri="{FF2B5EF4-FFF2-40B4-BE49-F238E27FC236}">
                      <a16:creationId xmlns:a16="http://schemas.microsoft.com/office/drawing/2014/main" id="{46ED16B3-EC54-034F-AD00-7D02F6AD47D0}"/>
                    </a:ext>
                  </a:extLst>
                </p:cNvPr>
                <p:cNvSpPr/>
                <p:nvPr/>
              </p:nvSpPr>
              <p:spPr>
                <a:xfrm>
                  <a:off x="4896106" y="5284409"/>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Who leads and participates in school improvement</a:t>
                  </a:r>
                </a:p>
              </p:txBody>
            </p:sp>
          </p:grpSp>
          <p:grpSp>
            <p:nvGrpSpPr>
              <p:cNvPr id="40" name="Group 39">
                <a:extLst>
                  <a:ext uri="{FF2B5EF4-FFF2-40B4-BE49-F238E27FC236}">
                    <a16:creationId xmlns:a16="http://schemas.microsoft.com/office/drawing/2014/main" id="{85216AB3-8905-9849-BB34-BA973620F4CB}"/>
                  </a:ext>
                </a:extLst>
              </p:cNvPr>
              <p:cNvGrpSpPr/>
              <p:nvPr/>
            </p:nvGrpSpPr>
            <p:grpSpPr>
              <a:xfrm>
                <a:off x="2379333" y="8620239"/>
                <a:ext cx="15874218" cy="963078"/>
                <a:chOff x="3218793" y="5060176"/>
                <a:chExt cx="21168380" cy="1284271"/>
              </a:xfrm>
            </p:grpSpPr>
            <p:sp>
              <p:nvSpPr>
                <p:cNvPr id="41" name="Rectangle 40" descr="&quot; &quot;">
                  <a:extLst>
                    <a:ext uri="{FF2B5EF4-FFF2-40B4-BE49-F238E27FC236}">
                      <a16:creationId xmlns:a16="http://schemas.microsoft.com/office/drawing/2014/main" id="{5ABC50E0-9CF5-6842-84D3-ED8CB007A626}"/>
                    </a:ext>
                  </a:extLst>
                </p:cNvPr>
                <p:cNvSpPr/>
                <p:nvPr/>
              </p:nvSpPr>
              <p:spPr>
                <a:xfrm>
                  <a:off x="3218793" y="5060176"/>
                  <a:ext cx="19930975" cy="1284271"/>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42" name="Rectangle 41">
                  <a:extLst>
                    <a:ext uri="{FF2B5EF4-FFF2-40B4-BE49-F238E27FC236}">
                      <a16:creationId xmlns:a16="http://schemas.microsoft.com/office/drawing/2014/main" id="{6B4CF67F-D60F-7A43-AF5A-D569CEAF8899}"/>
                    </a:ext>
                  </a:extLst>
                </p:cNvPr>
                <p:cNvSpPr/>
                <p:nvPr/>
              </p:nvSpPr>
              <p:spPr>
                <a:xfrm>
                  <a:off x="4896106" y="5225285"/>
                  <a:ext cx="19491067" cy="954060"/>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Looking ahead to Workshop 2</a:t>
                  </a:r>
                </a:p>
              </p:txBody>
            </p:sp>
          </p:grpSp>
        </p:grpSp>
        <p:sp>
          <p:nvSpPr>
            <p:cNvPr id="51" name="Rectangle 50">
              <a:extLst>
                <a:ext uri="{FF2B5EF4-FFF2-40B4-BE49-F238E27FC236}">
                  <a16:creationId xmlns:a16="http://schemas.microsoft.com/office/drawing/2014/main" id="{040CC8A5-D50E-D74C-BD2D-3BBEDA051F98}"/>
                </a:ext>
              </a:extLst>
            </p:cNvPr>
            <p:cNvSpPr/>
            <p:nvPr/>
          </p:nvSpPr>
          <p:spPr>
            <a:xfrm>
              <a:off x="6532191" y="8313876"/>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About the Simulated Workplace school culture survey</a:t>
              </a:r>
            </a:p>
          </p:txBody>
        </p:sp>
        <p:sp>
          <p:nvSpPr>
            <p:cNvPr id="52" name="Rectangle 51" descr="&quot; &quot;">
              <a:extLst>
                <a:ext uri="{FF2B5EF4-FFF2-40B4-BE49-F238E27FC236}">
                  <a16:creationId xmlns:a16="http://schemas.microsoft.com/office/drawing/2014/main" id="{125913FE-7705-1244-9561-990A55D68A15}"/>
                </a:ext>
              </a:extLst>
            </p:cNvPr>
            <p:cNvSpPr/>
            <p:nvPr/>
          </p:nvSpPr>
          <p:spPr>
            <a:xfrm>
              <a:off x="5308815" y="4607412"/>
              <a:ext cx="14946286" cy="96307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sp>
          <p:nvSpPr>
            <p:cNvPr id="53" name="Rectangle 52">
              <a:extLst>
                <a:ext uri="{FF2B5EF4-FFF2-40B4-BE49-F238E27FC236}">
                  <a16:creationId xmlns:a16="http://schemas.microsoft.com/office/drawing/2014/main" id="{D3CF5B4B-8E10-A345-A405-6E8BA591DBCA}"/>
                </a:ext>
              </a:extLst>
            </p:cNvPr>
            <p:cNvSpPr/>
            <p:nvPr/>
          </p:nvSpPr>
          <p:spPr>
            <a:xfrm>
              <a:off x="6566639" y="4733082"/>
              <a:ext cx="14616397" cy="715452"/>
            </a:xfrm>
            <a:prstGeom prst="rect">
              <a:avLst/>
            </a:prstGeom>
          </p:spPr>
          <p:txBody>
            <a:bodyPr wrap="square" anchor="ctr">
              <a:spAutoFit/>
            </a:bodyPr>
            <a:lstStyle/>
            <a:p>
              <a:pPr defTabSz="670341">
                <a:spcBef>
                  <a:spcPts val="300"/>
                </a:spcBef>
                <a:spcAft>
                  <a:spcPts val="300"/>
                </a:spcAft>
              </a:pPr>
              <a:r>
                <a:rPr lang="en-US" sz="4049">
                  <a:cs typeface="Times New Roman" panose="02020603050405020304" pitchFamily="18" charset="0"/>
                </a:rPr>
                <a:t>Welcome</a:t>
              </a:r>
            </a:p>
          </p:txBody>
        </p:sp>
        <p:sp>
          <p:nvSpPr>
            <p:cNvPr id="54" name="Pentagon 53" descr="&quot; &quot;">
              <a:extLst>
                <a:ext uri="{FF2B5EF4-FFF2-40B4-BE49-F238E27FC236}">
                  <a16:creationId xmlns:a16="http://schemas.microsoft.com/office/drawing/2014/main" id="{4751B081-C67B-0548-951D-00B05B95C5A1}"/>
                </a:ext>
              </a:extLst>
            </p:cNvPr>
            <p:cNvSpPr/>
            <p:nvPr/>
          </p:nvSpPr>
          <p:spPr>
            <a:xfrm>
              <a:off x="3906331" y="7160404"/>
              <a:ext cx="2034275" cy="692407"/>
            </a:xfrm>
            <a:prstGeom prst="homePlat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a:p>
          </p:txBody>
        </p:sp>
      </p:grpSp>
    </p:spTree>
    <p:extLst>
      <p:ext uri="{BB962C8B-B14F-4D97-AF65-F5344CB8AC3E}">
        <p14:creationId xmlns:p14="http://schemas.microsoft.com/office/powerpoint/2010/main" val="22414387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C73BFE-87D8-7540-8C96-DBE8D5174F52}"/>
              </a:ext>
            </a:extLst>
          </p:cNvPr>
          <p:cNvSpPr>
            <a:spLocks noGrp="1"/>
          </p:cNvSpPr>
          <p:nvPr>
            <p:ph type="sldNum" sz="quarter" idx="12"/>
          </p:nvPr>
        </p:nvSpPr>
        <p:spPr>
          <a:xfrm>
            <a:off x="23025649" y="12642182"/>
            <a:ext cx="722692" cy="730250"/>
          </a:xfrm>
        </p:spPr>
        <p:txBody>
          <a:bodyPr/>
          <a:lstStyle/>
          <a:p>
            <a:fld id="{BA8CF1B3-96A0-D24B-B5C9-B5B93FF4523E}" type="slidenum">
              <a:rPr lang="uk-UA" sz="2100" dirty="0" smtClean="0">
                <a:solidFill>
                  <a:srgbClr val="576F7F"/>
                </a:solidFill>
              </a:rPr>
              <a:pPr/>
              <a:t>80</a:t>
            </a:fld>
            <a:endParaRPr lang="uk-UA" sz="2100" dirty="0">
              <a:solidFill>
                <a:srgbClr val="576F7F"/>
              </a:solidFill>
            </a:endParaRPr>
          </a:p>
        </p:txBody>
      </p:sp>
      <p:sp>
        <p:nvSpPr>
          <p:cNvPr id="2" name="Title 1">
            <a:extLst>
              <a:ext uri="{FF2B5EF4-FFF2-40B4-BE49-F238E27FC236}">
                <a16:creationId xmlns:a16="http://schemas.microsoft.com/office/drawing/2014/main" id="{A3885E58-FBD0-8848-A5DC-CA6FD3659EB4}"/>
              </a:ext>
            </a:extLst>
          </p:cNvPr>
          <p:cNvSpPr>
            <a:spLocks noGrp="1"/>
          </p:cNvSpPr>
          <p:nvPr>
            <p:ph type="title"/>
          </p:nvPr>
        </p:nvSpPr>
        <p:spPr/>
        <p:txBody>
          <a:bodyPr>
            <a:normAutofit/>
          </a:bodyPr>
          <a:lstStyle/>
          <a:p>
            <a:r>
              <a:rPr lang="en-US" sz="6600">
                <a:latin typeface="+mj-lt"/>
              </a:rPr>
              <a:t>Next steps: Supplemental materials</a:t>
            </a:r>
          </a:p>
        </p:txBody>
      </p:sp>
      <p:sp>
        <p:nvSpPr>
          <p:cNvPr id="5" name="Text Placeholder 3">
            <a:extLst>
              <a:ext uri="{FF2B5EF4-FFF2-40B4-BE49-F238E27FC236}">
                <a16:creationId xmlns:a16="http://schemas.microsoft.com/office/drawing/2014/main" id="{A6FCD007-AC49-AD46-9F08-7A32FC7B7571}"/>
              </a:ext>
            </a:extLst>
          </p:cNvPr>
          <p:cNvSpPr>
            <a:spLocks noGrp="1"/>
          </p:cNvSpPr>
          <p:nvPr>
            <p:ph idx="1"/>
          </p:nvPr>
        </p:nvSpPr>
        <p:spPr/>
        <p:txBody>
          <a:bodyPr>
            <a:normAutofit/>
          </a:bodyPr>
          <a:lstStyle/>
          <a:p>
            <a:pPr marL="1149350" lvl="0" indent="-685800">
              <a:buClr>
                <a:schemeClr val="tx2"/>
              </a:buClr>
            </a:pPr>
            <a:r>
              <a:rPr lang="en-US" sz="4800">
                <a:solidFill>
                  <a:srgbClr val="576F7F"/>
                </a:solidFill>
                <a:latin typeface="+mj-lt"/>
              </a:rPr>
              <a:t>Review the selected improvement focus. </a:t>
            </a:r>
          </a:p>
          <a:p>
            <a:pPr marL="1149350" lvl="0" indent="-685800">
              <a:buClr>
                <a:schemeClr val="tx2"/>
              </a:buClr>
            </a:pPr>
            <a:endParaRPr lang="en-US" sz="4800">
              <a:solidFill>
                <a:srgbClr val="576F7F"/>
              </a:solidFill>
              <a:latin typeface="+mj-lt"/>
            </a:endParaRPr>
          </a:p>
          <a:p>
            <a:pPr marL="1149350" lvl="0" indent="-685800">
              <a:buClr>
                <a:schemeClr val="tx2"/>
              </a:buClr>
            </a:pPr>
            <a:r>
              <a:rPr lang="en-US" sz="4800">
                <a:solidFill>
                  <a:srgbClr val="576F7F"/>
                </a:solidFill>
                <a:latin typeface="+mj-lt"/>
              </a:rPr>
              <a:t>Plan for implementation and next steps.</a:t>
            </a:r>
          </a:p>
          <a:p>
            <a:pPr marL="1149350" lvl="0" indent="-685800">
              <a:buClr>
                <a:schemeClr val="tx2"/>
              </a:buClr>
            </a:pPr>
            <a:endParaRPr lang="en-US" sz="4800">
              <a:solidFill>
                <a:srgbClr val="576F7F"/>
              </a:solidFill>
              <a:latin typeface="+mj-lt"/>
            </a:endParaRPr>
          </a:p>
          <a:p>
            <a:pPr marL="1149350" indent="-685800">
              <a:buClr>
                <a:schemeClr val="tx2"/>
              </a:buClr>
            </a:pPr>
            <a:r>
              <a:rPr lang="en-US" sz="4800">
                <a:solidFill>
                  <a:srgbClr val="576F7F"/>
                </a:solidFill>
                <a:latin typeface="+mj-lt"/>
              </a:rPr>
              <a:t>Review feasibility considerations</a:t>
            </a:r>
            <a:r>
              <a:rPr lang="en-US">
                <a:solidFill>
                  <a:srgbClr val="576F7F"/>
                </a:solidFill>
                <a:latin typeface="+mj-lt"/>
              </a:rPr>
              <a:t>.</a:t>
            </a:r>
          </a:p>
        </p:txBody>
      </p:sp>
    </p:spTree>
    <p:extLst>
      <p:ext uri="{BB962C8B-B14F-4D97-AF65-F5344CB8AC3E}">
        <p14:creationId xmlns:p14="http://schemas.microsoft.com/office/powerpoint/2010/main" val="40174013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6C7A97A-A7DE-4DFB-8542-1E4BF24C7D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3998"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E111DB0-3D73-4D20-9D57-CEF5A0D86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4456"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027ADCA0-A066-4B16-8E1F-3C2483947B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1728" y="1517904"/>
            <a:ext cx="7680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43B9DAEA-FAD8-1944-BF04-907147FD6CFD}"/>
              </a:ext>
            </a:extLst>
          </p:cNvPr>
          <p:cNvSpPr>
            <a:spLocks noGrp="1"/>
          </p:cNvSpPr>
          <p:nvPr>
            <p:ph type="sldNum" sz="quarter" idx="12"/>
          </p:nvPr>
        </p:nvSpPr>
        <p:spPr>
          <a:xfrm>
            <a:off x="23167325" y="12712700"/>
            <a:ext cx="598645" cy="730250"/>
          </a:xfrm>
        </p:spPr>
        <p:txBody>
          <a:bodyPr vert="horz" lIns="91440" tIns="45720" rIns="91440" bIns="45720" rtlCol="0" anchor="ctr">
            <a:normAutofit/>
          </a:bodyPr>
          <a:lstStyle/>
          <a:p>
            <a:pPr defTabSz="457200">
              <a:spcAft>
                <a:spcPts val="600"/>
              </a:spcAft>
            </a:pPr>
            <a:fld id="{BA8CF1B3-96A0-D24B-B5C9-B5B93FF4523E}" type="slidenum">
              <a:rPr lang="en-US" sz="2100" dirty="0"/>
              <a:pPr defTabSz="457200">
                <a:spcAft>
                  <a:spcPts val="600"/>
                </a:spcAft>
              </a:pPr>
              <a:t>81</a:t>
            </a:fld>
            <a:endParaRPr lang="en-US" sz="2100" dirty="0"/>
          </a:p>
        </p:txBody>
      </p:sp>
      <p:sp>
        <p:nvSpPr>
          <p:cNvPr id="2" name="Title 1">
            <a:extLst>
              <a:ext uri="{FF2B5EF4-FFF2-40B4-BE49-F238E27FC236}">
                <a16:creationId xmlns:a16="http://schemas.microsoft.com/office/drawing/2014/main" id="{EB5587F9-E543-1E45-96C6-7A9A9DCA594E}"/>
              </a:ext>
            </a:extLst>
          </p:cNvPr>
          <p:cNvSpPr>
            <a:spLocks noGrp="1"/>
          </p:cNvSpPr>
          <p:nvPr>
            <p:ph type="ctrTitle"/>
          </p:nvPr>
        </p:nvSpPr>
        <p:spPr>
          <a:xfrm>
            <a:off x="1286934" y="2596896"/>
            <a:ext cx="7370140" cy="6510528"/>
          </a:xfrm>
        </p:spPr>
        <p:txBody>
          <a:bodyPr vert="horz" lIns="91440" tIns="45720" rIns="91440" bIns="45720" rtlCol="0" anchor="b">
            <a:normAutofit/>
          </a:bodyPr>
          <a:lstStyle/>
          <a:p>
            <a:r>
              <a:rPr lang="en-US" sz="5900" spc="-100">
                <a:solidFill>
                  <a:srgbClr val="FFFFFF"/>
                </a:solidFill>
                <a:latin typeface="+mj-lt"/>
                <a:cs typeface="+mj-cs"/>
              </a:rPr>
              <a:t>Questions?</a:t>
            </a:r>
          </a:p>
        </p:txBody>
      </p:sp>
      <p:pic>
        <p:nvPicPr>
          <p:cNvPr id="6" name="Picture 5" descr="&quot; &quot;">
            <a:extLst>
              <a:ext uri="{FF2B5EF4-FFF2-40B4-BE49-F238E27FC236}">
                <a16:creationId xmlns:a16="http://schemas.microsoft.com/office/drawing/2014/main" id="{76C7B474-8654-5341-A950-E0F0419258D9}"/>
              </a:ext>
            </a:extLst>
          </p:cNvPr>
          <p:cNvPicPr>
            <a:picLocks noChangeAspect="1"/>
          </p:cNvPicPr>
          <p:nvPr/>
        </p:nvPicPr>
        <p:blipFill rotWithShape="1">
          <a:blip r:embed="rId3"/>
          <a:srcRect l="14851" r="12884"/>
          <a:stretch/>
        </p:blipFill>
        <p:spPr>
          <a:xfrm>
            <a:off x="10241280" y="1519198"/>
            <a:ext cx="12734542" cy="10661300"/>
          </a:xfrm>
          <a:prstGeom prst="rect">
            <a:avLst/>
          </a:prstGeom>
        </p:spPr>
      </p:pic>
    </p:spTree>
    <p:extLst>
      <p:ext uri="{BB962C8B-B14F-4D97-AF65-F5344CB8AC3E}">
        <p14:creationId xmlns:p14="http://schemas.microsoft.com/office/powerpoint/2010/main" val="32403622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5556BB-BC69-1E44-A9E2-A42C908923AE}"/>
              </a:ext>
            </a:extLst>
          </p:cNvPr>
          <p:cNvSpPr>
            <a:spLocks noGrp="1"/>
          </p:cNvSpPr>
          <p:nvPr>
            <p:ph type="sldNum" sz="quarter" idx="12"/>
          </p:nvPr>
        </p:nvSpPr>
        <p:spPr/>
        <p:txBody>
          <a:bodyPr/>
          <a:lstStyle/>
          <a:p>
            <a:pPr defTabSz="914301"/>
            <a:fld id="{BA8CF1B3-96A0-D24B-B5C9-B5B93FF4523E}" type="slidenum">
              <a:rPr lang="uk-UA"/>
              <a:pPr defTabSz="914301"/>
              <a:t>82</a:t>
            </a:fld>
            <a:endParaRPr lang="uk-UA"/>
          </a:p>
        </p:txBody>
      </p:sp>
      <p:sp>
        <p:nvSpPr>
          <p:cNvPr id="23" name="Title 22">
            <a:extLst>
              <a:ext uri="{FF2B5EF4-FFF2-40B4-BE49-F238E27FC236}">
                <a16:creationId xmlns:a16="http://schemas.microsoft.com/office/drawing/2014/main" id="{4D61891F-DDE3-A442-8D32-5CE6FC7BFC79}"/>
              </a:ext>
            </a:extLst>
          </p:cNvPr>
          <p:cNvSpPr>
            <a:spLocks noGrp="1"/>
          </p:cNvSpPr>
          <p:nvPr>
            <p:ph type="ctrTitle"/>
          </p:nvPr>
        </p:nvSpPr>
        <p:spPr/>
        <p:txBody>
          <a:bodyPr>
            <a:normAutofit/>
          </a:bodyPr>
          <a:lstStyle/>
          <a:p>
            <a:r>
              <a:rPr lang="en-US" sz="6600">
                <a:latin typeface="+mj-lt"/>
              </a:rPr>
              <a:t>Thank you!</a:t>
            </a:r>
          </a:p>
        </p:txBody>
      </p:sp>
      <p:grpSp>
        <p:nvGrpSpPr>
          <p:cNvPr id="18" name="Group 17" descr="&quot; &quot;">
            <a:extLst>
              <a:ext uri="{FF2B5EF4-FFF2-40B4-BE49-F238E27FC236}">
                <a16:creationId xmlns:a16="http://schemas.microsoft.com/office/drawing/2014/main" id="{F573E9D2-1D6C-AE41-9EC7-49BACDC4BDF9}"/>
              </a:ext>
            </a:extLst>
          </p:cNvPr>
          <p:cNvGrpSpPr/>
          <p:nvPr/>
        </p:nvGrpSpPr>
        <p:grpSpPr>
          <a:xfrm>
            <a:off x="3975947" y="4014279"/>
            <a:ext cx="10617523" cy="5687442"/>
            <a:chOff x="10151426" y="3390682"/>
            <a:chExt cx="14158538" cy="7584243"/>
          </a:xfrm>
        </p:grpSpPr>
        <p:grpSp>
          <p:nvGrpSpPr>
            <p:cNvPr id="3" name="Group 2">
              <a:extLst>
                <a:ext uri="{FF2B5EF4-FFF2-40B4-BE49-F238E27FC236}">
                  <a16:creationId xmlns:a16="http://schemas.microsoft.com/office/drawing/2014/main" id="{DB94F40E-D249-AE47-AC5E-A5DE907D1469}"/>
                </a:ext>
              </a:extLst>
            </p:cNvPr>
            <p:cNvGrpSpPr/>
            <p:nvPr/>
          </p:nvGrpSpPr>
          <p:grpSpPr>
            <a:xfrm>
              <a:off x="10151426" y="3390682"/>
              <a:ext cx="2042160" cy="7584243"/>
              <a:chOff x="16041501" y="3895139"/>
              <a:chExt cx="2042160" cy="7584243"/>
            </a:xfrm>
          </p:grpSpPr>
          <p:grpSp>
            <p:nvGrpSpPr>
              <p:cNvPr id="4" name="Group 3">
                <a:extLst>
                  <a:ext uri="{FF2B5EF4-FFF2-40B4-BE49-F238E27FC236}">
                    <a16:creationId xmlns:a16="http://schemas.microsoft.com/office/drawing/2014/main" id="{926A447D-8D6D-3D45-8FF6-244F9FC574AD}"/>
                  </a:ext>
                </a:extLst>
              </p:cNvPr>
              <p:cNvGrpSpPr/>
              <p:nvPr/>
            </p:nvGrpSpPr>
            <p:grpSpPr>
              <a:xfrm>
                <a:off x="16041501" y="9467701"/>
                <a:ext cx="2042160" cy="2011681"/>
                <a:chOff x="16215360" y="3383279"/>
                <a:chExt cx="2042160" cy="2011681"/>
              </a:xfrm>
            </p:grpSpPr>
            <p:sp>
              <p:nvSpPr>
                <p:cNvPr id="11" name="Oval 10" descr="&quot; &quot;">
                  <a:extLst>
                    <a:ext uri="{FF2B5EF4-FFF2-40B4-BE49-F238E27FC236}">
                      <a16:creationId xmlns:a16="http://schemas.microsoft.com/office/drawing/2014/main" id="{6431A092-3F65-E147-9C4C-37815C349916}"/>
                    </a:ext>
                  </a:extLst>
                </p:cNvPr>
                <p:cNvSpPr/>
                <p:nvPr/>
              </p:nvSpPr>
              <p:spPr>
                <a:xfrm>
                  <a:off x="16215360" y="33832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01"/>
                  <a:endParaRPr lang="en-US" sz="3600">
                    <a:solidFill>
                      <a:srgbClr val="FFFFFF"/>
                    </a:solidFill>
                    <a:latin typeface="Arial" panose="020B0604020202020204"/>
                  </a:endParaRPr>
                </a:p>
              </p:txBody>
            </p:sp>
            <p:sp>
              <p:nvSpPr>
                <p:cNvPr id="12" name="Freeform 85">
                  <a:extLst>
                    <a:ext uri="{FF2B5EF4-FFF2-40B4-BE49-F238E27FC236}">
                      <a16:creationId xmlns:a16="http://schemas.microsoft.com/office/drawing/2014/main" id="{4F72F09F-5EC0-994B-9F7E-625AC7B035EC}"/>
                    </a:ext>
                  </a:extLst>
                </p:cNvPr>
                <p:cNvSpPr>
                  <a:spLocks noChangeArrowheads="1"/>
                </p:cNvSpPr>
                <p:nvPr/>
              </p:nvSpPr>
              <p:spPr bwMode="auto">
                <a:xfrm>
                  <a:off x="16719214" y="4009531"/>
                  <a:ext cx="1020146" cy="858991"/>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34280" tIns="17140" rIns="34280" bIns="17140" anchor="ctr"/>
                <a:lstStyle/>
                <a:p>
                  <a:pPr defTabSz="914301">
                    <a:defRPr/>
                  </a:pPr>
                  <a:endParaRPr lang="en-US" sz="675">
                    <a:solidFill>
                      <a:srgbClr val="576F7F"/>
                    </a:solidFill>
                    <a:latin typeface="Arial" panose="020B0604020202020204"/>
                  </a:endParaRPr>
                </a:p>
              </p:txBody>
            </p:sp>
          </p:grpSp>
          <p:grpSp>
            <p:nvGrpSpPr>
              <p:cNvPr id="5" name="Group 4">
                <a:extLst>
                  <a:ext uri="{FF2B5EF4-FFF2-40B4-BE49-F238E27FC236}">
                    <a16:creationId xmlns:a16="http://schemas.microsoft.com/office/drawing/2014/main" id="{3C398437-CD27-AF4A-AAB0-36F22F680669}"/>
                  </a:ext>
                </a:extLst>
              </p:cNvPr>
              <p:cNvGrpSpPr/>
              <p:nvPr/>
            </p:nvGrpSpPr>
            <p:grpSpPr>
              <a:xfrm>
                <a:off x="16041501" y="3895139"/>
                <a:ext cx="2042160" cy="2011681"/>
                <a:chOff x="16134679" y="5821679"/>
                <a:chExt cx="2042160" cy="2011681"/>
              </a:xfrm>
            </p:grpSpPr>
            <p:sp>
              <p:nvSpPr>
                <p:cNvPr id="9" name="Oval 8" descr="&quot; &quot;">
                  <a:extLst>
                    <a:ext uri="{FF2B5EF4-FFF2-40B4-BE49-F238E27FC236}">
                      <a16:creationId xmlns:a16="http://schemas.microsoft.com/office/drawing/2014/main" id="{1651203C-AC4E-F846-A162-B4412E800AC8}"/>
                    </a:ext>
                  </a:extLst>
                </p:cNvPr>
                <p:cNvSpPr/>
                <p:nvPr/>
              </p:nvSpPr>
              <p:spPr>
                <a:xfrm>
                  <a:off x="16134679" y="58216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01"/>
                  <a:endParaRPr lang="en-US" sz="3600">
                    <a:solidFill>
                      <a:srgbClr val="FFFFFF"/>
                    </a:solidFill>
                    <a:latin typeface="Arial" panose="020B0604020202020204"/>
                  </a:endParaRPr>
                </a:p>
              </p:txBody>
            </p:sp>
            <p:sp>
              <p:nvSpPr>
                <p:cNvPr id="10" name="Shape 5616">
                  <a:extLst>
                    <a:ext uri="{FF2B5EF4-FFF2-40B4-BE49-F238E27FC236}">
                      <a16:creationId xmlns:a16="http://schemas.microsoft.com/office/drawing/2014/main" id="{F1D946F0-14CD-2E41-85C6-1B77B5943399}"/>
                    </a:ext>
                  </a:extLst>
                </p:cNvPr>
                <p:cNvSpPr/>
                <p:nvPr/>
              </p:nvSpPr>
              <p:spPr>
                <a:xfrm>
                  <a:off x="16572159" y="6315887"/>
                  <a:ext cx="1167201" cy="1084226"/>
                </a:xfrm>
                <a:custGeom>
                  <a:avLst/>
                  <a:gdLst/>
                  <a:ahLst/>
                  <a:cxnLst>
                    <a:cxn ang="0">
                      <a:pos x="wd2" y="hd2"/>
                    </a:cxn>
                    <a:cxn ang="5400000">
                      <a:pos x="wd2" y="hd2"/>
                    </a:cxn>
                    <a:cxn ang="10800000">
                      <a:pos x="wd2" y="hd2"/>
                    </a:cxn>
                    <a:cxn ang="16200000">
                      <a:pos x="wd2" y="hd2"/>
                    </a:cxn>
                  </a:cxnLst>
                  <a:rect l="0" t="0" r="r" b="b"/>
                  <a:pathLst>
                    <a:path w="21600" h="21600" extrusionOk="0">
                      <a:moveTo>
                        <a:pt x="19248" y="0"/>
                      </a:moveTo>
                      <a:cubicBezTo>
                        <a:pt x="2308" y="0"/>
                        <a:pt x="2308" y="0"/>
                        <a:pt x="2308" y="0"/>
                      </a:cubicBezTo>
                      <a:cubicBezTo>
                        <a:pt x="1132" y="0"/>
                        <a:pt x="0" y="846"/>
                        <a:pt x="0" y="2190"/>
                      </a:cubicBezTo>
                      <a:cubicBezTo>
                        <a:pt x="0" y="15876"/>
                        <a:pt x="0" y="15876"/>
                        <a:pt x="0" y="15876"/>
                      </a:cubicBezTo>
                      <a:cubicBezTo>
                        <a:pt x="0" y="17171"/>
                        <a:pt x="740" y="18514"/>
                        <a:pt x="1916" y="18962"/>
                      </a:cubicBezTo>
                      <a:cubicBezTo>
                        <a:pt x="6968" y="19858"/>
                        <a:pt x="6968" y="19858"/>
                        <a:pt x="6968" y="19858"/>
                      </a:cubicBezTo>
                      <a:cubicBezTo>
                        <a:pt x="6968" y="19858"/>
                        <a:pt x="2700" y="21600"/>
                        <a:pt x="5356" y="21600"/>
                      </a:cubicBezTo>
                      <a:cubicBezTo>
                        <a:pt x="16200" y="21600"/>
                        <a:pt x="16200" y="21600"/>
                        <a:pt x="16200" y="21600"/>
                      </a:cubicBezTo>
                      <a:cubicBezTo>
                        <a:pt x="18900" y="21600"/>
                        <a:pt x="14632" y="19858"/>
                        <a:pt x="14632" y="19858"/>
                      </a:cubicBezTo>
                      <a:cubicBezTo>
                        <a:pt x="19640" y="18962"/>
                        <a:pt x="19640" y="18962"/>
                        <a:pt x="19640" y="18962"/>
                      </a:cubicBezTo>
                      <a:cubicBezTo>
                        <a:pt x="20860" y="18514"/>
                        <a:pt x="21600" y="17171"/>
                        <a:pt x="21600" y="15876"/>
                      </a:cubicBezTo>
                      <a:cubicBezTo>
                        <a:pt x="21600" y="2190"/>
                        <a:pt x="21600" y="2190"/>
                        <a:pt x="21600" y="2190"/>
                      </a:cubicBezTo>
                      <a:cubicBezTo>
                        <a:pt x="21600" y="846"/>
                        <a:pt x="20468" y="0"/>
                        <a:pt x="19248" y="0"/>
                      </a:cubicBezTo>
                      <a:close/>
                      <a:moveTo>
                        <a:pt x="19248" y="15876"/>
                      </a:moveTo>
                      <a:cubicBezTo>
                        <a:pt x="2308" y="15876"/>
                        <a:pt x="2308" y="15876"/>
                        <a:pt x="2308" y="15876"/>
                      </a:cubicBezTo>
                      <a:cubicBezTo>
                        <a:pt x="2308" y="2190"/>
                        <a:pt x="2308" y="2190"/>
                        <a:pt x="2308" y="2190"/>
                      </a:cubicBezTo>
                      <a:cubicBezTo>
                        <a:pt x="19248" y="2190"/>
                        <a:pt x="19248" y="2190"/>
                        <a:pt x="19248" y="2190"/>
                      </a:cubicBezTo>
                      <a:lnTo>
                        <a:pt x="19248" y="15876"/>
                      </a:lnTo>
                      <a:close/>
                    </a:path>
                  </a:pathLst>
                </a:custGeom>
                <a:solidFill>
                  <a:srgbClr val="FFFFFF"/>
                </a:solidFill>
                <a:ln w="12700">
                  <a:miter lim="400000"/>
                </a:ln>
              </p:spPr>
              <p:txBody>
                <a:bodyPr lIns="17143" rIns="17143" anchor="ctr"/>
                <a:lstStyle/>
                <a:p>
                  <a:pPr defTabSz="914301"/>
                  <a:endParaRPr sz="675">
                    <a:solidFill>
                      <a:srgbClr val="576F7F"/>
                    </a:solidFill>
                    <a:latin typeface="Arial" panose="020B0604020202020204"/>
                  </a:endParaRPr>
                </a:p>
              </p:txBody>
            </p:sp>
          </p:grpSp>
          <p:grpSp>
            <p:nvGrpSpPr>
              <p:cNvPr id="6" name="Group 5">
                <a:extLst>
                  <a:ext uri="{FF2B5EF4-FFF2-40B4-BE49-F238E27FC236}">
                    <a16:creationId xmlns:a16="http://schemas.microsoft.com/office/drawing/2014/main" id="{07284A55-66AC-8048-A486-CDE5B98ADAF0}"/>
                  </a:ext>
                </a:extLst>
              </p:cNvPr>
              <p:cNvGrpSpPr/>
              <p:nvPr/>
            </p:nvGrpSpPr>
            <p:grpSpPr>
              <a:xfrm>
                <a:off x="16041501" y="6681420"/>
                <a:ext cx="2042160" cy="2011681"/>
                <a:chOff x="16208207" y="8665160"/>
                <a:chExt cx="2042160" cy="2011681"/>
              </a:xfrm>
            </p:grpSpPr>
            <p:sp>
              <p:nvSpPr>
                <p:cNvPr id="7" name="Oval 6" descr="&quot; &quot;">
                  <a:extLst>
                    <a:ext uri="{FF2B5EF4-FFF2-40B4-BE49-F238E27FC236}">
                      <a16:creationId xmlns:a16="http://schemas.microsoft.com/office/drawing/2014/main" id="{6C5C3CA7-A7BC-1E4E-93C9-EE631C7EE3F7}"/>
                    </a:ext>
                  </a:extLst>
                </p:cNvPr>
                <p:cNvSpPr/>
                <p:nvPr/>
              </p:nvSpPr>
              <p:spPr>
                <a:xfrm>
                  <a:off x="16208207" y="8665160"/>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301"/>
                  <a:endParaRPr lang="en-US" sz="3600">
                    <a:solidFill>
                      <a:srgbClr val="FFFFFF"/>
                    </a:solidFill>
                    <a:latin typeface="Arial" panose="020B0604020202020204"/>
                  </a:endParaRPr>
                </a:p>
              </p:txBody>
            </p:sp>
            <p:sp>
              <p:nvSpPr>
                <p:cNvPr id="8" name="TextBox 7">
                  <a:extLst>
                    <a:ext uri="{FF2B5EF4-FFF2-40B4-BE49-F238E27FC236}">
                      <a16:creationId xmlns:a16="http://schemas.microsoft.com/office/drawing/2014/main" id="{65016D35-D14F-DA4D-ADF1-225BA63E26EB}"/>
                    </a:ext>
                  </a:extLst>
                </p:cNvPr>
                <p:cNvSpPr txBox="1"/>
                <p:nvPr/>
              </p:nvSpPr>
              <p:spPr>
                <a:xfrm>
                  <a:off x="16658253" y="8948320"/>
                  <a:ext cx="944880" cy="1354222"/>
                </a:xfrm>
                <a:prstGeom prst="rect">
                  <a:avLst/>
                </a:prstGeom>
                <a:noFill/>
              </p:spPr>
              <p:txBody>
                <a:bodyPr wrap="square" rtlCol="0">
                  <a:spAutoFit/>
                </a:bodyPr>
                <a:lstStyle/>
                <a:p>
                  <a:pPr defTabSz="914301"/>
                  <a:r>
                    <a:rPr lang="en-US" sz="5999">
                      <a:solidFill>
                        <a:srgbClr val="FFFFFF"/>
                      </a:solidFill>
                      <a:latin typeface="Arial" panose="020B0604020202020204"/>
                    </a:rPr>
                    <a:t>@</a:t>
                  </a:r>
                </a:p>
              </p:txBody>
            </p:sp>
          </p:grpSp>
        </p:grpSp>
        <p:sp>
          <p:nvSpPr>
            <p:cNvPr id="15" name="TextBox 14">
              <a:extLst>
                <a:ext uri="{FF2B5EF4-FFF2-40B4-BE49-F238E27FC236}">
                  <a16:creationId xmlns:a16="http://schemas.microsoft.com/office/drawing/2014/main" id="{C3EB4F43-0915-7F40-92D0-035ECA59118F}"/>
                </a:ext>
              </a:extLst>
            </p:cNvPr>
            <p:cNvSpPr txBox="1"/>
            <p:nvPr/>
          </p:nvSpPr>
          <p:spPr>
            <a:xfrm>
              <a:off x="12743551" y="9573309"/>
              <a:ext cx="6354662" cy="800323"/>
            </a:xfrm>
            <a:prstGeom prst="rect">
              <a:avLst/>
            </a:prstGeom>
            <a:noFill/>
          </p:spPr>
          <p:txBody>
            <a:bodyPr wrap="square" rtlCol="0">
              <a:spAutoFit/>
            </a:bodyPr>
            <a:lstStyle/>
            <a:p>
              <a:pPr defTabSz="914301"/>
              <a:r>
                <a:rPr lang="en-US" sz="3300">
                  <a:solidFill>
                    <a:srgbClr val="576F7F">
                      <a:lumMod val="65000"/>
                      <a:lumOff val="35000"/>
                    </a:srgbClr>
                  </a:solidFill>
                  <a:latin typeface="Times New Roman" panose="02020603050405020304" pitchFamily="18" charset="0"/>
                  <a:cs typeface="Times New Roman" panose="02020603050405020304" pitchFamily="18" charset="0"/>
                  <a:hlinkClick r:id="rId3" tooltip="REL Appalachia Twitter feed."/>
                </a:rPr>
                <a:t>@REL_Appalachia</a:t>
              </a:r>
              <a:endParaRPr lang="en-US" sz="3300">
                <a:solidFill>
                  <a:srgbClr val="576F7F">
                    <a:lumMod val="65000"/>
                    <a:lumOff val="35000"/>
                  </a:srgbClr>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FAA868CA-EE43-704D-AF4C-5E21736533B9}"/>
                </a:ext>
              </a:extLst>
            </p:cNvPr>
            <p:cNvSpPr txBox="1"/>
            <p:nvPr/>
          </p:nvSpPr>
          <p:spPr>
            <a:xfrm>
              <a:off x="12743551" y="6737121"/>
              <a:ext cx="6354662" cy="800323"/>
            </a:xfrm>
            <a:prstGeom prst="rect">
              <a:avLst/>
            </a:prstGeom>
            <a:noFill/>
          </p:spPr>
          <p:txBody>
            <a:bodyPr wrap="square" rtlCol="0">
              <a:spAutoFit/>
            </a:bodyPr>
            <a:lstStyle/>
            <a:p>
              <a:pPr defTabSz="914301"/>
              <a:r>
                <a:rPr lang="en-US" sz="3300">
                  <a:solidFill>
                    <a:srgbClr val="576F7F">
                      <a:lumMod val="65000"/>
                      <a:lumOff val="35000"/>
                    </a:srgbClr>
                  </a:solidFill>
                  <a:latin typeface="Times New Roman" panose="02020603050405020304" pitchFamily="18" charset="0"/>
                  <a:cs typeface="Times New Roman" panose="02020603050405020304" pitchFamily="18" charset="0"/>
                  <a:hlinkClick r:id="rId4" tooltip="Email the REL Appalachia team."/>
                </a:rPr>
                <a:t>RELAppalachia@sri.com</a:t>
              </a:r>
              <a:endParaRPr lang="en-US" sz="3300">
                <a:solidFill>
                  <a:srgbClr val="576F7F">
                    <a:lumMod val="65000"/>
                    <a:lumOff val="35000"/>
                  </a:srgbClr>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334781AE-573F-D54B-BD62-A17F23CC596F}"/>
                </a:ext>
              </a:extLst>
            </p:cNvPr>
            <p:cNvSpPr txBox="1"/>
            <p:nvPr/>
          </p:nvSpPr>
          <p:spPr>
            <a:xfrm>
              <a:off x="12743551" y="3884849"/>
              <a:ext cx="11566413" cy="800323"/>
            </a:xfrm>
            <a:prstGeom prst="rect">
              <a:avLst/>
            </a:prstGeom>
            <a:noFill/>
          </p:spPr>
          <p:txBody>
            <a:bodyPr wrap="square" rtlCol="0">
              <a:spAutoFit/>
            </a:bodyPr>
            <a:lstStyle/>
            <a:p>
              <a:pPr defTabSz="914301"/>
              <a:r>
                <a:rPr lang="en-US" sz="3300">
                  <a:solidFill>
                    <a:srgbClr val="576F7F">
                      <a:lumMod val="65000"/>
                      <a:lumOff val="35000"/>
                    </a:srgbClr>
                  </a:solidFill>
                  <a:latin typeface="Times New Roman" panose="02020603050405020304" pitchFamily="18" charset="0"/>
                  <a:cs typeface="Times New Roman" panose="02020603050405020304" pitchFamily="18" charset="0"/>
                  <a:hlinkClick r:id="rId5" tooltip="REL Appalachia homepage."/>
                </a:rPr>
                <a:t>https://ies.gov/ncee/edlabs/regions/appalachia</a:t>
              </a:r>
              <a:endParaRPr lang="en-US" sz="3300">
                <a:solidFill>
                  <a:srgbClr val="576F7F">
                    <a:lumMod val="65000"/>
                    <a:lumOff val="35000"/>
                  </a:srgbClr>
                </a:solidFill>
                <a:latin typeface="Times New Roman" panose="02020603050405020304" pitchFamily="18" charset="0"/>
                <a:cs typeface="Times New Roman" panose="02020603050405020304" pitchFamily="18" charset="0"/>
              </a:endParaRPr>
            </a:p>
          </p:txBody>
        </p:sp>
      </p:grpSp>
      <p:pic>
        <p:nvPicPr>
          <p:cNvPr id="20" name="Picture 19" descr="&quot; &quot;">
            <a:extLst>
              <a:ext uri="{FF2B5EF4-FFF2-40B4-BE49-F238E27FC236}">
                <a16:creationId xmlns:a16="http://schemas.microsoft.com/office/drawing/2014/main" id="{3C6C75C1-572B-8542-BAA2-FC786013744B}"/>
              </a:ext>
            </a:extLst>
          </p:cNvPr>
          <p:cNvPicPr>
            <a:picLocks noChangeAspect="1"/>
          </p:cNvPicPr>
          <p:nvPr/>
        </p:nvPicPr>
        <p:blipFill rotWithShape="1">
          <a:blip r:embed="rId6">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3369980" y="5859685"/>
            <a:ext cx="6709216" cy="3842036"/>
          </a:xfrm>
          <a:prstGeom prst="rect">
            <a:avLst/>
          </a:prstGeom>
          <a:solidFill>
            <a:schemeClr val="bg1"/>
          </a:solidFill>
        </p:spPr>
      </p:pic>
    </p:spTree>
    <p:extLst>
      <p:ext uri="{BB962C8B-B14F-4D97-AF65-F5344CB8AC3E}">
        <p14:creationId xmlns:p14="http://schemas.microsoft.com/office/powerpoint/2010/main" val="1981092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F6E4A1-9592-CF43-82FE-522A2DE87B8D}"/>
              </a:ext>
            </a:extLst>
          </p:cNvPr>
          <p:cNvSpPr>
            <a:spLocks noGrp="1"/>
          </p:cNvSpPr>
          <p:nvPr>
            <p:ph type="sldNum" sz="quarter" idx="12"/>
          </p:nvPr>
        </p:nvSpPr>
        <p:spPr/>
        <p:txBody>
          <a:bodyPr/>
          <a:lstStyle/>
          <a:p>
            <a:r>
              <a:rPr lang="en-US" sz="2400"/>
              <a:t>8</a:t>
            </a:r>
            <a:endParaRPr lang="uk-UA" sz="2400"/>
          </a:p>
        </p:txBody>
      </p:sp>
      <p:sp>
        <p:nvSpPr>
          <p:cNvPr id="4" name="Title 3">
            <a:extLst>
              <a:ext uri="{FF2B5EF4-FFF2-40B4-BE49-F238E27FC236}">
                <a16:creationId xmlns:a16="http://schemas.microsoft.com/office/drawing/2014/main" id="{80302472-8BC5-43E8-A7A7-4258F7B6FF34}"/>
              </a:ext>
            </a:extLst>
          </p:cNvPr>
          <p:cNvSpPr>
            <a:spLocks noGrp="1"/>
          </p:cNvSpPr>
          <p:nvPr>
            <p:ph type="ctrTitle"/>
          </p:nvPr>
        </p:nvSpPr>
        <p:spPr/>
        <p:txBody>
          <a:bodyPr/>
          <a:lstStyle/>
          <a:p>
            <a:pPr rtl="0" eaLnBrk="1" latinLnBrk="0" hangingPunct="1"/>
            <a:r>
              <a:rPr lang="en-US" sz="6600" kern="1200">
                <a:effectLst/>
                <a:latin typeface="Corbel" panose="020B0503020204020204" pitchFamily="34" charset="0"/>
                <a:ea typeface="+mn-ea"/>
                <a:cs typeface="+mn-cs"/>
              </a:rPr>
              <a:t>The importance of positive school culture</a:t>
            </a:r>
            <a:endParaRPr lang="en-US">
              <a:effectLst/>
            </a:endParaRPr>
          </a:p>
        </p:txBody>
      </p:sp>
      <p:grpSp>
        <p:nvGrpSpPr>
          <p:cNvPr id="6" name="Group 5" descr="Definition.">
            <a:extLst>
              <a:ext uri="{FF2B5EF4-FFF2-40B4-BE49-F238E27FC236}">
                <a16:creationId xmlns:a16="http://schemas.microsoft.com/office/drawing/2014/main" id="{636CF965-8876-45E4-8E8F-48DD66EE82CC}"/>
              </a:ext>
            </a:extLst>
          </p:cNvPr>
          <p:cNvGrpSpPr/>
          <p:nvPr/>
        </p:nvGrpSpPr>
        <p:grpSpPr>
          <a:xfrm>
            <a:off x="-30061" y="2623317"/>
            <a:ext cx="8890001" cy="8890001"/>
            <a:chOff x="-30061" y="2623317"/>
            <a:chExt cx="8890001" cy="8890001"/>
          </a:xfrm>
        </p:grpSpPr>
        <p:pic>
          <p:nvPicPr>
            <p:cNvPr id="11" name="Graphic 10" descr="&quot; &quot;">
              <a:extLst>
                <a:ext uri="{FF2B5EF4-FFF2-40B4-BE49-F238E27FC236}">
                  <a16:creationId xmlns:a16="http://schemas.microsoft.com/office/drawing/2014/main" id="{0FB55575-CF9A-1343-9A24-7493BD11EE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30061" y="2623317"/>
              <a:ext cx="8890001" cy="8890001"/>
            </a:xfrm>
            <a:prstGeom prst="rect">
              <a:avLst/>
            </a:prstGeom>
          </p:spPr>
        </p:pic>
        <p:sp>
          <p:nvSpPr>
            <p:cNvPr id="7" name="TextBox 6">
              <a:extLst>
                <a:ext uri="{FF2B5EF4-FFF2-40B4-BE49-F238E27FC236}">
                  <a16:creationId xmlns:a16="http://schemas.microsoft.com/office/drawing/2014/main" id="{376B43BD-C711-1846-B86B-F6F0F3D85056}"/>
                </a:ext>
              </a:extLst>
            </p:cNvPr>
            <p:cNvSpPr txBox="1"/>
            <p:nvPr/>
          </p:nvSpPr>
          <p:spPr>
            <a:xfrm>
              <a:off x="1293541" y="7278810"/>
              <a:ext cx="6300439" cy="833371"/>
            </a:xfrm>
            <a:prstGeom prst="rect">
              <a:avLst/>
            </a:prstGeom>
            <a:noFill/>
          </p:spPr>
          <p:txBody>
            <a:bodyPr wrap="square" rtlCol="0">
              <a:spAutoFit/>
            </a:bodyPr>
            <a:lstStyle/>
            <a:p>
              <a:pPr algn="ctr"/>
              <a:r>
                <a:rPr lang="en-US">
                  <a:cs typeface="Times New Roman" panose="02020603050405020304" pitchFamily="18" charset="0"/>
                </a:rPr>
                <a:t>Definition</a:t>
              </a:r>
            </a:p>
          </p:txBody>
        </p:sp>
        <p:pic>
          <p:nvPicPr>
            <p:cNvPr id="9" name="Picture 8" descr="&quot; &quot;">
              <a:extLst>
                <a:ext uri="{FF2B5EF4-FFF2-40B4-BE49-F238E27FC236}">
                  <a16:creationId xmlns:a16="http://schemas.microsoft.com/office/drawing/2014/main" id="{AE001004-390D-3441-827C-C923FB6FAF47}"/>
                </a:ext>
              </a:extLst>
            </p:cNvPr>
            <p:cNvPicPr/>
            <p:nvPr/>
          </p:nvPicPr>
          <p:blipFill rotWithShape="1">
            <a:blip r:embed="rId5" cstate="print">
              <a:extLst>
                <a:ext uri="{28A0092B-C50C-407E-A947-70E740481C1C}">
                  <a14:useLocalDpi xmlns:a14="http://schemas.microsoft.com/office/drawing/2010/main"/>
                </a:ext>
              </a:extLst>
            </a:blip>
            <a:srcRect/>
            <a:stretch/>
          </p:blipFill>
          <p:spPr bwMode="auto">
            <a:xfrm>
              <a:off x="3464736" y="4872874"/>
              <a:ext cx="2244299" cy="2235200"/>
            </a:xfrm>
            <a:prstGeom prst="rect">
              <a:avLst/>
            </a:prstGeom>
            <a:noFill/>
            <a:ln>
              <a:noFill/>
            </a:ln>
            <a:extLst>
              <a:ext uri="{53640926-AAD7-44D8-BBD7-CCE9431645EC}">
                <a14:shadowObscured xmlns:a14="http://schemas.microsoft.com/office/drawing/2010/main"/>
              </a:ext>
            </a:extLst>
          </p:spPr>
        </p:pic>
      </p:grpSp>
      <p:sp>
        <p:nvSpPr>
          <p:cNvPr id="8" name="TextBox 7">
            <a:extLst>
              <a:ext uri="{FF2B5EF4-FFF2-40B4-BE49-F238E27FC236}">
                <a16:creationId xmlns:a16="http://schemas.microsoft.com/office/drawing/2014/main" id="{ACC98C61-725C-5045-BFA1-270DE7F608EE}"/>
              </a:ext>
            </a:extLst>
          </p:cNvPr>
          <p:cNvSpPr txBox="1"/>
          <p:nvPr/>
        </p:nvSpPr>
        <p:spPr>
          <a:xfrm>
            <a:off x="9270772" y="2982631"/>
            <a:ext cx="12291255" cy="7478971"/>
          </a:xfrm>
          <a:prstGeom prst="rect">
            <a:avLst/>
          </a:prstGeom>
          <a:noFill/>
        </p:spPr>
        <p:txBody>
          <a:bodyPr wrap="square" rtlCol="0">
            <a:spAutoFit/>
          </a:bodyPr>
          <a:lstStyle/>
          <a:p>
            <a:r>
              <a:rPr lang="en-US">
                <a:solidFill>
                  <a:srgbClr val="576F7F"/>
                </a:solidFill>
                <a:cs typeface="Times New Roman" panose="02020603050405020304" pitchFamily="18" charset="0"/>
              </a:rPr>
              <a:t>School culture is the beliefs, attitudes, and behaviors that arise over time from how people treat and feel about each other, as well as how the school community faces challenges and celebrates successes.</a:t>
            </a:r>
          </a:p>
          <a:p>
            <a:endParaRPr lang="en-US">
              <a:solidFill>
                <a:srgbClr val="576F7F"/>
              </a:solidFill>
              <a:cs typeface="Times New Roman" panose="02020603050405020304" pitchFamily="18" charset="0"/>
            </a:endParaRPr>
          </a:p>
          <a:p>
            <a:r>
              <a:rPr lang="en-US">
                <a:solidFill>
                  <a:srgbClr val="576F7F"/>
                </a:solidFill>
                <a:cs typeface="Times New Roman" panose="02020603050405020304" pitchFamily="18" charset="0"/>
              </a:rPr>
              <a:t>Everyone in a school community contributes to school culture—including students, families, teachers, counselors, coaches, and administrators. </a:t>
            </a:r>
            <a:endParaRPr lang="en-US">
              <a:solidFill>
                <a:srgbClr val="576F7F"/>
              </a:solidFill>
            </a:endParaRPr>
          </a:p>
        </p:txBody>
      </p:sp>
      <p:sp>
        <p:nvSpPr>
          <p:cNvPr id="3" name="TextBox 2">
            <a:extLst>
              <a:ext uri="{FF2B5EF4-FFF2-40B4-BE49-F238E27FC236}">
                <a16:creationId xmlns:a16="http://schemas.microsoft.com/office/drawing/2014/main" id="{795F6A5D-BC87-4042-9A55-97CC8949604F}"/>
              </a:ext>
            </a:extLst>
          </p:cNvPr>
          <p:cNvSpPr txBox="1"/>
          <p:nvPr/>
        </p:nvSpPr>
        <p:spPr>
          <a:xfrm>
            <a:off x="1144438" y="11532734"/>
            <a:ext cx="6884894" cy="461665"/>
          </a:xfrm>
          <a:prstGeom prst="rect">
            <a:avLst/>
          </a:prstGeom>
          <a:noFill/>
        </p:spPr>
        <p:txBody>
          <a:bodyPr wrap="square" rtlCol="0">
            <a:spAutoFit/>
          </a:bodyPr>
          <a:lstStyle/>
          <a:p>
            <a:r>
              <a:rPr lang="en-US" sz="2400" i="1">
                <a:solidFill>
                  <a:srgbClr val="576F7F"/>
                </a:solidFill>
                <a:latin typeface="+mj-lt"/>
                <a:cs typeface="Times New Roman" panose="02020603050405020304" pitchFamily="18" charset="0"/>
              </a:rPr>
              <a:t>(Peterson &amp; Deal, 2009)</a:t>
            </a:r>
            <a:endParaRPr lang="en-US" sz="2400" i="1">
              <a:solidFill>
                <a:srgbClr val="576F7F"/>
              </a:solidFill>
              <a:latin typeface="+mj-lt"/>
            </a:endParaRPr>
          </a:p>
        </p:txBody>
      </p:sp>
    </p:spTree>
    <p:extLst>
      <p:ext uri="{BB962C8B-B14F-4D97-AF65-F5344CB8AC3E}">
        <p14:creationId xmlns:p14="http://schemas.microsoft.com/office/powerpoint/2010/main" val="849467095"/>
      </p:ext>
    </p:extLst>
  </p:cSld>
  <p:clrMapOvr>
    <a:masterClrMapping/>
  </p:clrMapOvr>
</p:sld>
</file>

<file path=ppt/theme/theme1.xml><?xml version="1.0" encoding="utf-8"?>
<a:theme xmlns:a="http://schemas.openxmlformats.org/drawingml/2006/main" name="Frame">
  <a:themeElements>
    <a:clrScheme name="Custom 6">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C00000"/>
      </a:hlink>
      <a:folHlink>
        <a:srgbClr val="C0000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1_Custom Design">
  <a:themeElements>
    <a:clrScheme name="Maximus 11">
      <a:dk1>
        <a:sysClr val="windowText" lastClr="000000"/>
      </a:dk1>
      <a:lt1>
        <a:sysClr val="window" lastClr="FFFFFF"/>
      </a:lt1>
      <a:dk2>
        <a:srgbClr val="9CA4A7"/>
      </a:dk2>
      <a:lt2>
        <a:srgbClr val="AF272F"/>
      </a:lt2>
      <a:accent1>
        <a:srgbClr val="5B6770"/>
      </a:accent1>
      <a:accent2>
        <a:srgbClr val="A2AAAD"/>
      </a:accent2>
      <a:accent3>
        <a:srgbClr val="AC956E"/>
      </a:accent3>
      <a:accent4>
        <a:srgbClr val="808DA9"/>
      </a:accent4>
      <a:accent5>
        <a:srgbClr val="424E5B"/>
      </a:accent5>
      <a:accent6>
        <a:srgbClr val="730E00"/>
      </a:accent6>
      <a:hlink>
        <a:srgbClr val="D26900"/>
      </a:hlink>
      <a:folHlink>
        <a:srgbClr val="D8924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trengthening School Culture Workshop_PPT Deck" id="{CE2A5D2E-5C10-534D-B16F-50C5041D6D14}" vid="{9EED3997-1201-134F-BCBA-A76D25C560C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DC422B20EF13E45A0FD38D879E3EC8F" ma:contentTypeVersion="8" ma:contentTypeDescription="Create a new document." ma:contentTypeScope="" ma:versionID="f0cd8b9eb70cf0e363ecaed61f0562f9">
  <xsd:schema xmlns:xsd="http://www.w3.org/2001/XMLSchema" xmlns:xs="http://www.w3.org/2001/XMLSchema" xmlns:p="http://schemas.microsoft.com/office/2006/metadata/properties" xmlns:ns2="004f4488-1ddf-43df-8e7b-bab233770690" xmlns:ns3="9389f5b4-ce8b-4c9c-9f0b-be74c383084a" targetNamespace="http://schemas.microsoft.com/office/2006/metadata/properties" ma:root="true" ma:fieldsID="23a88a689741d5534be15b16f718318b" ns2:_="" ns3:_="">
    <xsd:import namespace="004f4488-1ddf-43df-8e7b-bab233770690"/>
    <xsd:import namespace="9389f5b4-ce8b-4c9c-9f0b-be74c383084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4f4488-1ddf-43df-8e7b-bab2337706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389f5b4-ce8b-4c9c-9f0b-be74c383084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6E8308-8B59-4F6C-827D-6997565E6036}">
  <ds:schemaRefs>
    <ds:schemaRef ds:uri="http://schemas.microsoft.com/office/infopath/2007/PartnerControls"/>
    <ds:schemaRef ds:uri="http://schemas.microsoft.com/office/2006/documentManagement/types"/>
    <ds:schemaRef ds:uri="http://purl.org/dc/elements/1.1/"/>
    <ds:schemaRef ds:uri="004f4488-1ddf-43df-8e7b-bab233770690"/>
    <ds:schemaRef ds:uri="http://schemas.openxmlformats.org/package/2006/metadata/core-properties"/>
    <ds:schemaRef ds:uri="9389f5b4-ce8b-4c9c-9f0b-be74c383084a"/>
    <ds:schemaRef ds:uri="http://purl.org/dc/term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FD9C1287-A8AF-4316-BE44-D64D3834703F}">
  <ds:schemaRefs>
    <ds:schemaRef ds:uri="http://schemas.microsoft.com/sharepoint/v3/contenttype/forms"/>
  </ds:schemaRefs>
</ds:datastoreItem>
</file>

<file path=customXml/itemProps3.xml><?xml version="1.0" encoding="utf-8"?>
<ds:datastoreItem xmlns:ds="http://schemas.openxmlformats.org/officeDocument/2006/customXml" ds:itemID="{228E656B-FD05-4F52-B89E-C5101C18D525}">
  <ds:schemaRefs>
    <ds:schemaRef ds:uri="004f4488-1ddf-43df-8e7b-bab233770690"/>
    <ds:schemaRef ds:uri="9389f5b4-ce8b-4c9c-9f0b-be74c383084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15</TotalTime>
  <Words>11772</Words>
  <Application>Microsoft Office PowerPoint</Application>
  <PresentationFormat>Custom</PresentationFormat>
  <Paragraphs>1139</Paragraphs>
  <Slides>82</Slides>
  <Notes>81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82</vt:i4>
      </vt:variant>
    </vt:vector>
  </HeadingPairs>
  <TitlesOfParts>
    <vt:vector size="92" baseType="lpstr">
      <vt:lpstr>Arial</vt:lpstr>
      <vt:lpstr>Calibri</vt:lpstr>
      <vt:lpstr>Corbel</vt:lpstr>
      <vt:lpstr>Courier New</vt:lpstr>
      <vt:lpstr>Microsoft Sans Serif</vt:lpstr>
      <vt:lpstr>Times New Roman</vt:lpstr>
      <vt:lpstr>Wingdings</vt:lpstr>
      <vt:lpstr>Wingdings 2</vt:lpstr>
      <vt:lpstr>Frame</vt:lpstr>
      <vt:lpstr>1_Custom Design</vt:lpstr>
      <vt:lpstr>Contractual Information</vt:lpstr>
      <vt:lpstr>Improving School Culture  in Simulated Workplaces</vt:lpstr>
      <vt:lpstr>Improving School Culture in Simulated Workplaces: Workshop Series</vt:lpstr>
      <vt:lpstr>Improving School Culture in Simulated Workplaces Workshop 1: Introduction to School Culture Improvement</vt:lpstr>
      <vt:lpstr>Introduction to school culture improvement</vt:lpstr>
      <vt:lpstr>Introduction to school culture improvement</vt:lpstr>
      <vt:lpstr>Opening activity: If my school were an animal</vt:lpstr>
      <vt:lpstr>Introduction to school culture improvement</vt:lpstr>
      <vt:lpstr>The importance of positive school culture</vt:lpstr>
      <vt:lpstr>The importance of positive school culture</vt:lpstr>
      <vt:lpstr>The importance of positive school culture</vt:lpstr>
      <vt:lpstr>Introduction to school culture improvement</vt:lpstr>
      <vt:lpstr>Simulated workplace school culture survey</vt:lpstr>
      <vt:lpstr>Key constructs of school culture (Who Took My Chalk?TM)</vt:lpstr>
      <vt:lpstr>Four survey constructs of positive school culture</vt:lpstr>
      <vt:lpstr>Survey constructs with examples</vt:lpstr>
      <vt:lpstr>Survey constructs with examples </vt:lpstr>
      <vt:lpstr>Survey constructs with examples </vt:lpstr>
      <vt:lpstr>Survey constructs with examples </vt:lpstr>
      <vt:lpstr>Key constructs: Group discussion</vt:lpstr>
      <vt:lpstr>Introduction to school culture improvement</vt:lpstr>
      <vt:lpstr>Using a continuous improvement approach</vt:lpstr>
      <vt:lpstr>How the school culture surveys inform school improvement efforts</vt:lpstr>
      <vt:lpstr>Introduction to school culture improvement</vt:lpstr>
      <vt:lpstr>Who leads and participates in school culture improvement?</vt:lpstr>
      <vt:lpstr>Introduction to school culture improvement</vt:lpstr>
      <vt:lpstr>Questions?</vt:lpstr>
      <vt:lpstr>Looking ahead to Workshop 2</vt:lpstr>
      <vt:lpstr>Improving School Culture in Simulated Workplaces Workshop 2: Review and Interpret School Culture Survey Data</vt:lpstr>
      <vt:lpstr>Review and interpret school culture survey results</vt:lpstr>
      <vt:lpstr>Review and interpret school culture survey results</vt:lpstr>
      <vt:lpstr>Review survey constructs</vt:lpstr>
      <vt:lpstr>Review and interpret school culture survey results</vt:lpstr>
      <vt:lpstr>Example of statewide survey results</vt:lpstr>
      <vt:lpstr>Steps for reviewing and interpreting data </vt:lpstr>
      <vt:lpstr>Step 1: Reflect </vt:lpstr>
      <vt:lpstr>Step 1: Reflect (example)</vt:lpstr>
      <vt:lpstr>Step 2: Interpret </vt:lpstr>
      <vt:lpstr>Step 2: Interpret (example)</vt:lpstr>
      <vt:lpstr>Step 3: Draw conclusions </vt:lpstr>
      <vt:lpstr>Step 3: Draw conclusions (example)</vt:lpstr>
      <vt:lpstr>Review and interpret school culture survey results</vt:lpstr>
      <vt:lpstr>Practice reviewing survey results</vt:lpstr>
      <vt:lpstr>Reviewing data in small groups</vt:lpstr>
      <vt:lpstr>Reviewing data in small groups: Round 1</vt:lpstr>
      <vt:lpstr>Five minutes left in Round 1</vt:lpstr>
      <vt:lpstr>Switch groups for Round 2</vt:lpstr>
      <vt:lpstr>Reviewing data in small groups: Round 2</vt:lpstr>
      <vt:lpstr>Reviewing data in small groups: Round 2</vt:lpstr>
      <vt:lpstr>Review and interpret school culture survey results</vt:lpstr>
      <vt:lpstr>Deciding whether to gather additional information</vt:lpstr>
      <vt:lpstr>Gathering additional information</vt:lpstr>
      <vt:lpstr>Gathering additional information</vt:lpstr>
      <vt:lpstr>Review and interpret school culture survey results</vt:lpstr>
      <vt:lpstr>Questions?</vt:lpstr>
      <vt:lpstr>Looking ahead to Workshop 3</vt:lpstr>
      <vt:lpstr>Improving School Culture in Simulated Workplaces Workshop 3: Identify Priorities</vt:lpstr>
      <vt:lpstr>Identify priorities</vt:lpstr>
      <vt:lpstr>Review progress and look ahead:  Process for improving simulated workplace culture</vt:lpstr>
      <vt:lpstr>Review progress and look ahead:  Process for improving simulated workplace culture</vt:lpstr>
      <vt:lpstr>Identify priorities</vt:lpstr>
      <vt:lpstr>Review conclusions from data review</vt:lpstr>
      <vt:lpstr>Identify priorities</vt:lpstr>
      <vt:lpstr>Identify possible improvement priorities</vt:lpstr>
      <vt:lpstr>Focusing the improvement work</vt:lpstr>
      <vt:lpstr>Focusing the improvement work</vt:lpstr>
      <vt:lpstr>Making changes</vt:lpstr>
      <vt:lpstr>Identify priorities</vt:lpstr>
      <vt:lpstr>Why does evidence matter?</vt:lpstr>
      <vt:lpstr>About evidence-based practices</vt:lpstr>
      <vt:lpstr>Identify priorities</vt:lpstr>
      <vt:lpstr>Introduction to Strengthening Simulated Workplace Culture: A Guide for Educators</vt:lpstr>
      <vt:lpstr>Introduction to Strengthening Simulated Workplace Culture: A Guide for Educators</vt:lpstr>
      <vt:lpstr>Introduction to Strengthening Simulated Workplace Culture: A Guide for Educators</vt:lpstr>
      <vt:lpstr>Summary boxes</vt:lpstr>
      <vt:lpstr>Foundations, core components, immediate steps</vt:lpstr>
      <vt:lpstr>Review and reflect on the Strengthening Simulated Workplace Culture:  A Guide for Educators</vt:lpstr>
      <vt:lpstr>Review and reflect on the Strengthening Simulated Workplace Culture: A Guide for Educators</vt:lpstr>
      <vt:lpstr>Identify priorities</vt:lpstr>
      <vt:lpstr>Next steps: Supplemental materials</vt:lpstr>
      <vt:lpstr>Questions?</vt:lpstr>
      <vt:lpstr>Thank you!</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School Culture in Simulated Workplaces: Workshop Series</dc:title>
  <dc:subject/>
  <dc:creator>REL Appalachia at SRI International</dc:creator>
  <cp:keywords/>
  <dc:description/>
  <cp:lastModifiedBy>Stephanie Suarez</cp:lastModifiedBy>
  <cp:revision>3</cp:revision>
  <cp:lastPrinted>2020-11-24T00:21:31Z</cp:lastPrinted>
  <dcterms:created xsi:type="dcterms:W3CDTF">2015-09-22T16:23:20Z</dcterms:created>
  <dcterms:modified xsi:type="dcterms:W3CDTF">2021-09-21T18:06:41Z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0x0101005DC422B20EF13E45A0FD38D879E3EC8F</vt:lpwstr>
  </property>
  <property fmtid="{D5CDD505-2E9C-101B-9397-08002B2CF9AE}" pid="3" name="Language">
    <vt:lpwstr>English</vt:lpwstr>
  </property>
  <property fmtid="{D5CDD505-2E9C-101B-9397-08002B2CF9AE}" pid="4" name="Status">
    <vt:lpwstr>Final</vt:lpwstr>
  </property>
</Properties>
</file>