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52"/>
  </p:notesMasterIdLst>
  <p:sldIdLst>
    <p:sldId id="491" r:id="rId5"/>
    <p:sldId id="307" r:id="rId6"/>
    <p:sldId id="277" r:id="rId7"/>
    <p:sldId id="276" r:id="rId8"/>
    <p:sldId id="275" r:id="rId9"/>
    <p:sldId id="274" r:id="rId10"/>
    <p:sldId id="273" r:id="rId11"/>
    <p:sldId id="272" r:id="rId12"/>
    <p:sldId id="271" r:id="rId13"/>
    <p:sldId id="270" r:id="rId14"/>
    <p:sldId id="269" r:id="rId15"/>
    <p:sldId id="268" r:id="rId16"/>
    <p:sldId id="267" r:id="rId17"/>
    <p:sldId id="266" r:id="rId18"/>
    <p:sldId id="265" r:id="rId19"/>
    <p:sldId id="264" r:id="rId20"/>
    <p:sldId id="263" r:id="rId21"/>
    <p:sldId id="495" r:id="rId22"/>
    <p:sldId id="496" r:id="rId23"/>
    <p:sldId id="497" r:id="rId24"/>
    <p:sldId id="259" r:id="rId25"/>
    <p:sldId id="258" r:id="rId26"/>
    <p:sldId id="279" r:id="rId27"/>
    <p:sldId id="257" r:id="rId28"/>
    <p:sldId id="498" r:id="rId29"/>
    <p:sldId id="301" r:id="rId30"/>
    <p:sldId id="300" r:id="rId31"/>
    <p:sldId id="299" r:id="rId32"/>
    <p:sldId id="298" r:id="rId33"/>
    <p:sldId id="297" r:id="rId34"/>
    <p:sldId id="296" r:id="rId35"/>
    <p:sldId id="295" r:id="rId36"/>
    <p:sldId id="492" r:id="rId37"/>
    <p:sldId id="293" r:id="rId38"/>
    <p:sldId id="292" r:id="rId39"/>
    <p:sldId id="291" r:id="rId40"/>
    <p:sldId id="290" r:id="rId41"/>
    <p:sldId id="493" r:id="rId42"/>
    <p:sldId id="288" r:id="rId43"/>
    <p:sldId id="287" r:id="rId44"/>
    <p:sldId id="286" r:id="rId45"/>
    <p:sldId id="285" r:id="rId46"/>
    <p:sldId id="284" r:id="rId47"/>
    <p:sldId id="494" r:id="rId48"/>
    <p:sldId id="282" r:id="rId49"/>
    <p:sldId id="281" r:id="rId50"/>
    <p:sldId id="28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Yankelowitz" initials="JY" lastIdx="21" clrIdx="0">
    <p:extLst>
      <p:ext uri="{19B8F6BF-5375-455C-9EA6-DF929625EA0E}">
        <p15:presenceInfo xmlns:p15="http://schemas.microsoft.com/office/powerpoint/2012/main" userId="S::julia.yankelowitz@sri.com::d6cf66e2-6a76-4510-a33c-70b9a1c601eb" providerId="AD"/>
      </p:ext>
    </p:extLst>
  </p:cmAuthor>
  <p:cmAuthor id="2" name="Stephanie Suarez" initials="SS" lastIdx="3" clrIdx="1">
    <p:extLst>
      <p:ext uri="{19B8F6BF-5375-455C-9EA6-DF929625EA0E}">
        <p15:presenceInfo xmlns:p15="http://schemas.microsoft.com/office/powerpoint/2012/main" userId="Stephanie Suarez" providerId="None"/>
      </p:ext>
    </p:extLst>
  </p:cmAuthor>
  <p:cmAuthor id="3" name="Julia Yankelowitz" initials="JY [2]" lastIdx="1" clrIdx="2">
    <p:extLst>
      <p:ext uri="{19B8F6BF-5375-455C-9EA6-DF929625EA0E}">
        <p15:presenceInfo xmlns:p15="http://schemas.microsoft.com/office/powerpoint/2012/main" userId="S::jyankelowitz@sriinternational.com::573d2b3a-f921-4f61-8025-64a65a0fd9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CD825-E515-4CB0-B4AA-F741DE4222EB}" v="60" dt="2021-02-27T01:55:01.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2" autoAdjust="0"/>
    <p:restoredTop sz="86410"/>
  </p:normalViewPr>
  <p:slideViewPr>
    <p:cSldViewPr snapToGrid="0">
      <p:cViewPr varScale="1">
        <p:scale>
          <a:sx n="83" d="100"/>
          <a:sy n="83" d="100"/>
        </p:scale>
        <p:origin x="108" y="426"/>
      </p:cViewPr>
      <p:guideLst/>
    </p:cSldViewPr>
  </p:slideViewPr>
  <p:outlineViewPr>
    <p:cViewPr>
      <p:scale>
        <a:sx n="33" d="100"/>
        <a:sy n="33" d="100"/>
      </p:scale>
      <p:origin x="0" y="-18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1973E-F8CB-BB49-869F-D384025858A5}" type="doc">
      <dgm:prSet loTypeId="urn:microsoft.com/office/officeart/2005/8/layout/chevron2" loCatId="" qsTypeId="urn:microsoft.com/office/officeart/2005/8/quickstyle/simple2" qsCatId="simple" csTypeId="urn:microsoft.com/office/officeart/2005/8/colors/accent1_3" csCatId="accent1" phldr="1"/>
      <dgm:spPr/>
      <dgm:t>
        <a:bodyPr/>
        <a:lstStyle/>
        <a:p>
          <a:endParaRPr lang="en-US"/>
        </a:p>
      </dgm:t>
    </dgm:pt>
    <dgm:pt modelId="{3F23BAE3-6DC4-2749-99F2-2CE7081F876A}">
      <dgm:prSet phldrT="[Text]" custT="1"/>
      <dgm:spPr/>
      <dgm:t>
        <a:bodyPr/>
        <a:lstStyle/>
        <a:p>
          <a:r>
            <a:rPr lang="en-US" sz="4800">
              <a:latin typeface="+mj-lt"/>
            </a:rPr>
            <a:t>1</a:t>
          </a:r>
        </a:p>
      </dgm:t>
    </dgm:pt>
    <dgm:pt modelId="{014EEDBE-B792-F344-8F72-61E7186BF62F}" type="parTrans" cxnId="{164385FC-0964-3145-B2B5-8CC2C40C4ED9}">
      <dgm:prSet/>
      <dgm:spPr/>
      <dgm:t>
        <a:bodyPr/>
        <a:lstStyle/>
        <a:p>
          <a:endParaRPr lang="en-US"/>
        </a:p>
      </dgm:t>
    </dgm:pt>
    <dgm:pt modelId="{52BCA0AA-0D69-9D4C-ADF9-18678E5141B3}" type="sibTrans" cxnId="{164385FC-0964-3145-B2B5-8CC2C40C4ED9}">
      <dgm:prSet/>
      <dgm:spPr/>
      <dgm:t>
        <a:bodyPr/>
        <a:lstStyle/>
        <a:p>
          <a:endParaRPr lang="en-US"/>
        </a:p>
      </dgm:t>
    </dgm:pt>
    <dgm:pt modelId="{8061D91F-C2EE-BC43-8672-4A9A9384067D}">
      <dgm:prSet phldrT="[Text]" custT="1"/>
      <dgm:spPr/>
      <dgm:t>
        <a:bodyPr/>
        <a:lstStyle/>
        <a:p>
          <a:pPr>
            <a:buNone/>
          </a:pPr>
          <a:r>
            <a:rPr lang="en-US" sz="2400">
              <a:latin typeface="+mn-lt"/>
            </a:rPr>
            <a:t>Define the problem.</a:t>
          </a:r>
        </a:p>
      </dgm:t>
    </dgm:pt>
    <dgm:pt modelId="{23821D13-6CE3-C14B-98C1-889BF0B2CEC8}" type="parTrans" cxnId="{30AEEBE6-5B76-8A4D-8356-D371214119C1}">
      <dgm:prSet/>
      <dgm:spPr/>
      <dgm:t>
        <a:bodyPr/>
        <a:lstStyle/>
        <a:p>
          <a:endParaRPr lang="en-US"/>
        </a:p>
      </dgm:t>
    </dgm:pt>
    <dgm:pt modelId="{0D3FC26D-52D2-C94D-B5E3-B3595C1F0E97}" type="sibTrans" cxnId="{30AEEBE6-5B76-8A4D-8356-D371214119C1}">
      <dgm:prSet/>
      <dgm:spPr/>
      <dgm:t>
        <a:bodyPr/>
        <a:lstStyle/>
        <a:p>
          <a:endParaRPr lang="en-US"/>
        </a:p>
      </dgm:t>
    </dgm:pt>
    <dgm:pt modelId="{AA4668A0-68AD-9140-A4A0-197E074475E1}">
      <dgm:prSet phldrT="[Text]" custT="1"/>
      <dgm:spPr/>
      <dgm:t>
        <a:bodyPr/>
        <a:lstStyle/>
        <a:p>
          <a:r>
            <a:rPr lang="en-US" sz="4800">
              <a:latin typeface="+mj-lt"/>
            </a:rPr>
            <a:t>2</a:t>
          </a:r>
        </a:p>
      </dgm:t>
    </dgm:pt>
    <dgm:pt modelId="{F3351BA8-B0FF-9046-923C-5A6152D15295}" type="parTrans" cxnId="{B6DB1CFD-F5C7-A742-9476-881F4878560F}">
      <dgm:prSet/>
      <dgm:spPr/>
      <dgm:t>
        <a:bodyPr/>
        <a:lstStyle/>
        <a:p>
          <a:endParaRPr lang="en-US"/>
        </a:p>
      </dgm:t>
    </dgm:pt>
    <dgm:pt modelId="{9D5A2627-BDBE-4342-8333-73374C0FDD92}" type="sibTrans" cxnId="{B6DB1CFD-F5C7-A742-9476-881F4878560F}">
      <dgm:prSet/>
      <dgm:spPr/>
      <dgm:t>
        <a:bodyPr/>
        <a:lstStyle/>
        <a:p>
          <a:endParaRPr lang="en-US"/>
        </a:p>
      </dgm:t>
    </dgm:pt>
    <dgm:pt modelId="{2BE9A1A5-2F6E-DC4D-88C3-9E122E3CCC5C}">
      <dgm:prSet phldrT="[Text]" custT="1"/>
      <dgm:spPr/>
      <dgm:t>
        <a:bodyPr/>
        <a:lstStyle/>
        <a:p>
          <a:pPr>
            <a:buNone/>
          </a:pPr>
          <a:r>
            <a:rPr lang="en-US" sz="2400">
              <a:latin typeface="+mn-lt"/>
            </a:rPr>
            <a:t>Create your theory of action.</a:t>
          </a:r>
        </a:p>
      </dgm:t>
    </dgm:pt>
    <dgm:pt modelId="{715083A0-1C11-F049-99C8-499F00127C40}" type="parTrans" cxnId="{B50DF6D6-9682-A64A-A964-BB54902C0984}">
      <dgm:prSet/>
      <dgm:spPr/>
      <dgm:t>
        <a:bodyPr/>
        <a:lstStyle/>
        <a:p>
          <a:endParaRPr lang="en-US"/>
        </a:p>
      </dgm:t>
    </dgm:pt>
    <dgm:pt modelId="{4634AF40-B20C-D74B-99D7-EB1A211A6566}" type="sibTrans" cxnId="{B50DF6D6-9682-A64A-A964-BB54902C0984}">
      <dgm:prSet/>
      <dgm:spPr/>
      <dgm:t>
        <a:bodyPr/>
        <a:lstStyle/>
        <a:p>
          <a:endParaRPr lang="en-US"/>
        </a:p>
      </dgm:t>
    </dgm:pt>
    <dgm:pt modelId="{D3D2D70D-209B-CD46-A0AB-E9044465D892}">
      <dgm:prSet phldrT="[Text]" custT="1"/>
      <dgm:spPr/>
      <dgm:t>
        <a:bodyPr/>
        <a:lstStyle/>
        <a:p>
          <a:r>
            <a:rPr lang="en-US" sz="4800">
              <a:latin typeface="+mj-lt"/>
            </a:rPr>
            <a:t>3</a:t>
          </a:r>
        </a:p>
      </dgm:t>
    </dgm:pt>
    <dgm:pt modelId="{37F5BD2A-D960-EE48-870E-C8F0BEC7DAAE}" type="parTrans" cxnId="{41D28CD6-4E45-5649-83DE-86DF9EB996C4}">
      <dgm:prSet/>
      <dgm:spPr/>
      <dgm:t>
        <a:bodyPr/>
        <a:lstStyle/>
        <a:p>
          <a:endParaRPr lang="en-US"/>
        </a:p>
      </dgm:t>
    </dgm:pt>
    <dgm:pt modelId="{95C7867E-AD64-A84F-82E7-720E401893E0}" type="sibTrans" cxnId="{41D28CD6-4E45-5649-83DE-86DF9EB996C4}">
      <dgm:prSet/>
      <dgm:spPr/>
      <dgm:t>
        <a:bodyPr/>
        <a:lstStyle/>
        <a:p>
          <a:endParaRPr lang="en-US"/>
        </a:p>
      </dgm:t>
    </dgm:pt>
    <dgm:pt modelId="{F3C0760F-0DB7-B442-A35A-BF8E063346C8}">
      <dgm:prSet phldrT="[Text]" custT="1"/>
      <dgm:spPr/>
      <dgm:t>
        <a:bodyPr/>
        <a:lstStyle/>
        <a:p>
          <a:pPr marL="0" indent="0">
            <a:buNone/>
          </a:pPr>
          <a:r>
            <a:rPr lang="en-US" sz="2400">
              <a:latin typeface="+mn-lt"/>
            </a:rPr>
            <a:t>Select an evidence-based strategy.</a:t>
          </a:r>
        </a:p>
      </dgm:t>
    </dgm:pt>
    <dgm:pt modelId="{1E6580F6-A5D4-B148-89A3-E970ADBA27AC}" type="parTrans" cxnId="{CB118EBA-1A12-FD49-AB1E-7F06FFEE3657}">
      <dgm:prSet/>
      <dgm:spPr/>
      <dgm:t>
        <a:bodyPr/>
        <a:lstStyle/>
        <a:p>
          <a:endParaRPr lang="en-US"/>
        </a:p>
      </dgm:t>
    </dgm:pt>
    <dgm:pt modelId="{EF2A8126-EDA4-B74C-8915-1889C0B7A2BD}" type="sibTrans" cxnId="{CB118EBA-1A12-FD49-AB1E-7F06FFEE3657}">
      <dgm:prSet/>
      <dgm:spPr/>
      <dgm:t>
        <a:bodyPr/>
        <a:lstStyle/>
        <a:p>
          <a:endParaRPr lang="en-US"/>
        </a:p>
      </dgm:t>
    </dgm:pt>
    <dgm:pt modelId="{7ACBDF97-8BA8-A642-BA65-D9BFCEF77DCE}" type="pres">
      <dgm:prSet presAssocID="{5511973E-F8CB-BB49-869F-D384025858A5}" presName="linearFlow" presStyleCnt="0">
        <dgm:presLayoutVars>
          <dgm:dir/>
          <dgm:animLvl val="lvl"/>
          <dgm:resizeHandles val="exact"/>
        </dgm:presLayoutVars>
      </dgm:prSet>
      <dgm:spPr/>
    </dgm:pt>
    <dgm:pt modelId="{45D37023-2E63-EF46-8285-F9900107FC0F}" type="pres">
      <dgm:prSet presAssocID="{3F23BAE3-6DC4-2749-99F2-2CE7081F876A}" presName="composite" presStyleCnt="0"/>
      <dgm:spPr/>
    </dgm:pt>
    <dgm:pt modelId="{FDEC689A-6897-284D-B47C-6414BD3718B7}" type="pres">
      <dgm:prSet presAssocID="{3F23BAE3-6DC4-2749-99F2-2CE7081F876A}" presName="parentText" presStyleLbl="alignNode1" presStyleIdx="0" presStyleCnt="3">
        <dgm:presLayoutVars>
          <dgm:chMax val="1"/>
          <dgm:bulletEnabled val="1"/>
        </dgm:presLayoutVars>
      </dgm:prSet>
      <dgm:spPr/>
    </dgm:pt>
    <dgm:pt modelId="{89429E0A-B395-0E47-8EDA-B899BC159C9A}" type="pres">
      <dgm:prSet presAssocID="{3F23BAE3-6DC4-2749-99F2-2CE7081F876A}" presName="descendantText" presStyleLbl="alignAcc1" presStyleIdx="0" presStyleCnt="3" custLinFactNeighborX="882" custLinFactNeighborY="-6348">
        <dgm:presLayoutVars>
          <dgm:bulletEnabled val="1"/>
        </dgm:presLayoutVars>
      </dgm:prSet>
      <dgm:spPr/>
    </dgm:pt>
    <dgm:pt modelId="{70E50710-1D76-E34A-8886-F98B50F5BC42}" type="pres">
      <dgm:prSet presAssocID="{52BCA0AA-0D69-9D4C-ADF9-18678E5141B3}" presName="sp" presStyleCnt="0"/>
      <dgm:spPr/>
    </dgm:pt>
    <dgm:pt modelId="{DB524BC5-B53C-CC45-911A-669E85341001}" type="pres">
      <dgm:prSet presAssocID="{AA4668A0-68AD-9140-A4A0-197E074475E1}" presName="composite" presStyleCnt="0"/>
      <dgm:spPr/>
    </dgm:pt>
    <dgm:pt modelId="{78F807FE-7170-914C-833F-9E506B8BB897}" type="pres">
      <dgm:prSet presAssocID="{AA4668A0-68AD-9140-A4A0-197E074475E1}" presName="parentText" presStyleLbl="alignNode1" presStyleIdx="1" presStyleCnt="3">
        <dgm:presLayoutVars>
          <dgm:chMax val="1"/>
          <dgm:bulletEnabled val="1"/>
        </dgm:presLayoutVars>
      </dgm:prSet>
      <dgm:spPr/>
    </dgm:pt>
    <dgm:pt modelId="{CBF6D80F-526A-5B44-9CDA-29705044BE91}" type="pres">
      <dgm:prSet presAssocID="{AA4668A0-68AD-9140-A4A0-197E074475E1}" presName="descendantText" presStyleLbl="alignAcc1" presStyleIdx="1" presStyleCnt="3">
        <dgm:presLayoutVars>
          <dgm:bulletEnabled val="1"/>
        </dgm:presLayoutVars>
      </dgm:prSet>
      <dgm:spPr/>
    </dgm:pt>
    <dgm:pt modelId="{CF6D7C0B-90F2-B540-AE8A-04AB3A2DFBDB}" type="pres">
      <dgm:prSet presAssocID="{9D5A2627-BDBE-4342-8333-73374C0FDD92}" presName="sp" presStyleCnt="0"/>
      <dgm:spPr/>
    </dgm:pt>
    <dgm:pt modelId="{1377B5E8-1A44-064A-ACE8-90F55ED567D2}" type="pres">
      <dgm:prSet presAssocID="{D3D2D70D-209B-CD46-A0AB-E9044465D892}" presName="composite" presStyleCnt="0"/>
      <dgm:spPr/>
    </dgm:pt>
    <dgm:pt modelId="{3866DEEB-023B-E449-B9C4-949C41989DE8}" type="pres">
      <dgm:prSet presAssocID="{D3D2D70D-209B-CD46-A0AB-E9044465D892}" presName="parentText" presStyleLbl="alignNode1" presStyleIdx="2" presStyleCnt="3">
        <dgm:presLayoutVars>
          <dgm:chMax val="1"/>
          <dgm:bulletEnabled val="1"/>
        </dgm:presLayoutVars>
      </dgm:prSet>
      <dgm:spPr/>
    </dgm:pt>
    <dgm:pt modelId="{10013977-2CE1-B148-889A-FF109ABC4618}" type="pres">
      <dgm:prSet presAssocID="{D3D2D70D-209B-CD46-A0AB-E9044465D892}" presName="descendantText" presStyleLbl="alignAcc1" presStyleIdx="2" presStyleCnt="3">
        <dgm:presLayoutVars>
          <dgm:bulletEnabled val="1"/>
        </dgm:presLayoutVars>
      </dgm:prSet>
      <dgm:spPr/>
    </dgm:pt>
  </dgm:ptLst>
  <dgm:cxnLst>
    <dgm:cxn modelId="{9A71A522-081B-4466-9A1F-DC7F9E7D20FD}" type="presOf" srcId="{D3D2D70D-209B-CD46-A0AB-E9044465D892}" destId="{3866DEEB-023B-E449-B9C4-949C41989DE8}" srcOrd="0" destOrd="0" presId="urn:microsoft.com/office/officeart/2005/8/layout/chevron2"/>
    <dgm:cxn modelId="{2947A438-8669-4825-B81F-5BCF2423D56B}" type="presOf" srcId="{F3C0760F-0DB7-B442-A35A-BF8E063346C8}" destId="{10013977-2CE1-B148-889A-FF109ABC4618}" srcOrd="0" destOrd="0" presId="urn:microsoft.com/office/officeart/2005/8/layout/chevron2"/>
    <dgm:cxn modelId="{78F0CA46-8F97-4DDE-9A5E-753ACFF0089D}" type="presOf" srcId="{8061D91F-C2EE-BC43-8672-4A9A9384067D}" destId="{89429E0A-B395-0E47-8EDA-B899BC159C9A}" srcOrd="0" destOrd="0" presId="urn:microsoft.com/office/officeart/2005/8/layout/chevron2"/>
    <dgm:cxn modelId="{E0C5A84B-68AA-4FEA-A53A-0804BF97B1C8}" type="presOf" srcId="{3F23BAE3-6DC4-2749-99F2-2CE7081F876A}" destId="{FDEC689A-6897-284D-B47C-6414BD3718B7}" srcOrd="0" destOrd="0" presId="urn:microsoft.com/office/officeart/2005/8/layout/chevron2"/>
    <dgm:cxn modelId="{EAB47F4C-D545-4659-B5D2-925FCE453374}" type="presOf" srcId="{5511973E-F8CB-BB49-869F-D384025858A5}" destId="{7ACBDF97-8BA8-A642-BA65-D9BFCEF77DCE}" srcOrd="0" destOrd="0" presId="urn:microsoft.com/office/officeart/2005/8/layout/chevron2"/>
    <dgm:cxn modelId="{6CA8F6A3-9B28-4B1B-BD3F-07321AE5A37B}" type="presOf" srcId="{AA4668A0-68AD-9140-A4A0-197E074475E1}" destId="{78F807FE-7170-914C-833F-9E506B8BB897}" srcOrd="0" destOrd="0" presId="urn:microsoft.com/office/officeart/2005/8/layout/chevron2"/>
    <dgm:cxn modelId="{2C8B78A6-9D0A-4032-AA5D-5F5F4EFF2F2F}" type="presOf" srcId="{2BE9A1A5-2F6E-DC4D-88C3-9E122E3CCC5C}" destId="{CBF6D80F-526A-5B44-9CDA-29705044BE91}" srcOrd="0" destOrd="0" presId="urn:microsoft.com/office/officeart/2005/8/layout/chevron2"/>
    <dgm:cxn modelId="{CB118EBA-1A12-FD49-AB1E-7F06FFEE3657}" srcId="{D3D2D70D-209B-CD46-A0AB-E9044465D892}" destId="{F3C0760F-0DB7-B442-A35A-BF8E063346C8}" srcOrd="0" destOrd="0" parTransId="{1E6580F6-A5D4-B148-89A3-E970ADBA27AC}" sibTransId="{EF2A8126-EDA4-B74C-8915-1889C0B7A2BD}"/>
    <dgm:cxn modelId="{41D28CD6-4E45-5649-83DE-86DF9EB996C4}" srcId="{5511973E-F8CB-BB49-869F-D384025858A5}" destId="{D3D2D70D-209B-CD46-A0AB-E9044465D892}" srcOrd="2" destOrd="0" parTransId="{37F5BD2A-D960-EE48-870E-C8F0BEC7DAAE}" sibTransId="{95C7867E-AD64-A84F-82E7-720E401893E0}"/>
    <dgm:cxn modelId="{B50DF6D6-9682-A64A-A964-BB54902C0984}" srcId="{AA4668A0-68AD-9140-A4A0-197E074475E1}" destId="{2BE9A1A5-2F6E-DC4D-88C3-9E122E3CCC5C}" srcOrd="0" destOrd="0" parTransId="{715083A0-1C11-F049-99C8-499F00127C40}" sibTransId="{4634AF40-B20C-D74B-99D7-EB1A211A6566}"/>
    <dgm:cxn modelId="{30AEEBE6-5B76-8A4D-8356-D371214119C1}" srcId="{3F23BAE3-6DC4-2749-99F2-2CE7081F876A}" destId="{8061D91F-C2EE-BC43-8672-4A9A9384067D}" srcOrd="0" destOrd="0" parTransId="{23821D13-6CE3-C14B-98C1-889BF0B2CEC8}" sibTransId="{0D3FC26D-52D2-C94D-B5E3-B3595C1F0E97}"/>
    <dgm:cxn modelId="{164385FC-0964-3145-B2B5-8CC2C40C4ED9}" srcId="{5511973E-F8CB-BB49-869F-D384025858A5}" destId="{3F23BAE3-6DC4-2749-99F2-2CE7081F876A}" srcOrd="0" destOrd="0" parTransId="{014EEDBE-B792-F344-8F72-61E7186BF62F}" sibTransId="{52BCA0AA-0D69-9D4C-ADF9-18678E5141B3}"/>
    <dgm:cxn modelId="{B6DB1CFD-F5C7-A742-9476-881F4878560F}" srcId="{5511973E-F8CB-BB49-869F-D384025858A5}" destId="{AA4668A0-68AD-9140-A4A0-197E074475E1}" srcOrd="1" destOrd="0" parTransId="{F3351BA8-B0FF-9046-923C-5A6152D15295}" sibTransId="{9D5A2627-BDBE-4342-8333-73374C0FDD92}"/>
    <dgm:cxn modelId="{119C0F1F-3767-4C7B-B38A-4AEC90210F6C}" type="presParOf" srcId="{7ACBDF97-8BA8-A642-BA65-D9BFCEF77DCE}" destId="{45D37023-2E63-EF46-8285-F9900107FC0F}" srcOrd="0" destOrd="0" presId="urn:microsoft.com/office/officeart/2005/8/layout/chevron2"/>
    <dgm:cxn modelId="{472CDD45-4FF8-4DD6-A423-E0C09E6CB0CF}" type="presParOf" srcId="{45D37023-2E63-EF46-8285-F9900107FC0F}" destId="{FDEC689A-6897-284D-B47C-6414BD3718B7}" srcOrd="0" destOrd="0" presId="urn:microsoft.com/office/officeart/2005/8/layout/chevron2"/>
    <dgm:cxn modelId="{21A78F22-7274-4725-A220-370B9F92FF49}" type="presParOf" srcId="{45D37023-2E63-EF46-8285-F9900107FC0F}" destId="{89429E0A-B395-0E47-8EDA-B899BC159C9A}" srcOrd="1" destOrd="0" presId="urn:microsoft.com/office/officeart/2005/8/layout/chevron2"/>
    <dgm:cxn modelId="{62944D0C-352E-449D-9420-103E5B87F0ED}" type="presParOf" srcId="{7ACBDF97-8BA8-A642-BA65-D9BFCEF77DCE}" destId="{70E50710-1D76-E34A-8886-F98B50F5BC42}" srcOrd="1" destOrd="0" presId="urn:microsoft.com/office/officeart/2005/8/layout/chevron2"/>
    <dgm:cxn modelId="{567BC9FD-2769-481C-9E8F-FF5A4E6A78F7}" type="presParOf" srcId="{7ACBDF97-8BA8-A642-BA65-D9BFCEF77DCE}" destId="{DB524BC5-B53C-CC45-911A-669E85341001}" srcOrd="2" destOrd="0" presId="urn:microsoft.com/office/officeart/2005/8/layout/chevron2"/>
    <dgm:cxn modelId="{38F1B590-FCD1-4039-9DDF-FC291B8E78C9}" type="presParOf" srcId="{DB524BC5-B53C-CC45-911A-669E85341001}" destId="{78F807FE-7170-914C-833F-9E506B8BB897}" srcOrd="0" destOrd="0" presId="urn:microsoft.com/office/officeart/2005/8/layout/chevron2"/>
    <dgm:cxn modelId="{709F04EA-6300-4473-9308-A7648D7ED93B}" type="presParOf" srcId="{DB524BC5-B53C-CC45-911A-669E85341001}" destId="{CBF6D80F-526A-5B44-9CDA-29705044BE91}" srcOrd="1" destOrd="0" presId="urn:microsoft.com/office/officeart/2005/8/layout/chevron2"/>
    <dgm:cxn modelId="{CC4A10EB-D414-4119-ACBA-3EB5DFED9012}" type="presParOf" srcId="{7ACBDF97-8BA8-A642-BA65-D9BFCEF77DCE}" destId="{CF6D7C0B-90F2-B540-AE8A-04AB3A2DFBDB}" srcOrd="3" destOrd="0" presId="urn:microsoft.com/office/officeart/2005/8/layout/chevron2"/>
    <dgm:cxn modelId="{C983C6CA-C349-49BD-93CA-67747FCED40D}" type="presParOf" srcId="{7ACBDF97-8BA8-A642-BA65-D9BFCEF77DCE}" destId="{1377B5E8-1A44-064A-ACE8-90F55ED567D2}" srcOrd="4" destOrd="0" presId="urn:microsoft.com/office/officeart/2005/8/layout/chevron2"/>
    <dgm:cxn modelId="{394241B4-C617-447B-818E-1B277B4642C8}" type="presParOf" srcId="{1377B5E8-1A44-064A-ACE8-90F55ED567D2}" destId="{3866DEEB-023B-E449-B9C4-949C41989DE8}" srcOrd="0" destOrd="0" presId="urn:microsoft.com/office/officeart/2005/8/layout/chevron2"/>
    <dgm:cxn modelId="{7F33B64C-ABA0-484A-B255-16E169A9B605}" type="presParOf" srcId="{1377B5E8-1A44-064A-ACE8-90F55ED567D2}" destId="{10013977-2CE1-B148-889A-FF109ABC461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748F6-2751-4E31-B00A-6A6489E9E8BE}" type="doc">
      <dgm:prSet loTypeId="urn:microsoft.com/office/officeart/2005/8/layout/lProcess3" loCatId="process" qsTypeId="urn:microsoft.com/office/officeart/2005/8/quickstyle/simple2" qsCatId="simple" csTypeId="urn:microsoft.com/office/officeart/2005/8/colors/accent5_3" csCatId="accent5" phldr="1"/>
      <dgm:spPr/>
      <dgm:t>
        <a:bodyPr/>
        <a:lstStyle/>
        <a:p>
          <a:endParaRPr lang="en-US"/>
        </a:p>
      </dgm:t>
    </dgm:pt>
    <dgm:pt modelId="{F9BBFD04-49C2-4058-B929-F08C230611D7}">
      <dgm:prSet phldrT="[Text]" custT="1"/>
      <dgm:spPr/>
      <dgm:t>
        <a:bodyPr/>
        <a:lstStyle/>
        <a:p>
          <a:pPr algn="l">
            <a:buFont typeface="Arial" panose="020B0604020202020204" pitchFamily="34" charset="0"/>
            <a:buNone/>
          </a:pPr>
          <a:r>
            <a:rPr lang="en-US" sz="2000">
              <a:solidFill>
                <a:srgbClr val="000000"/>
              </a:solidFill>
              <a:latin typeface="+mn-lt"/>
            </a:rPr>
            <a:t>At least one well-designed and implemented correlational study</a:t>
          </a:r>
          <a:br>
            <a:rPr lang="en-US" sz="2000">
              <a:solidFill>
                <a:srgbClr val="000000"/>
              </a:solidFill>
              <a:latin typeface="+mn-lt"/>
            </a:rPr>
          </a:br>
          <a:r>
            <a:rPr lang="en-US" sz="2000">
              <a:solidFill>
                <a:srgbClr val="000000"/>
              </a:solidFill>
              <a:latin typeface="+mn-lt"/>
            </a:rPr>
            <a:t>Includes controls for statistical bias</a:t>
          </a:r>
        </a:p>
      </dgm:t>
    </dgm:pt>
    <dgm:pt modelId="{4CA9A3F6-FB17-4A44-93D8-98C9AAB03650}">
      <dgm:prSet phldrT="[Text]" custT="1"/>
      <dgm:spPr/>
      <dgm:t>
        <a:bodyPr/>
        <a:lstStyle/>
        <a:p>
          <a:pPr algn="l"/>
          <a:r>
            <a:rPr lang="en-US" sz="2400">
              <a:latin typeface="+mn-lt"/>
            </a:rPr>
            <a:t>Promising</a:t>
          </a:r>
        </a:p>
      </dgm:t>
    </dgm:pt>
    <dgm:pt modelId="{3F60E886-5350-4071-AB01-B3D2045EDA7D}" type="sibTrans" cxnId="{7C655220-5771-4823-A68D-D0C9BFDC63D7}">
      <dgm:prSet/>
      <dgm:spPr/>
      <dgm:t>
        <a:bodyPr/>
        <a:lstStyle/>
        <a:p>
          <a:endParaRPr lang="en-US"/>
        </a:p>
      </dgm:t>
    </dgm:pt>
    <dgm:pt modelId="{E85A1293-2D90-495C-8C92-838353A586C5}" type="parTrans" cxnId="{7C655220-5771-4823-A68D-D0C9BFDC63D7}">
      <dgm:prSet/>
      <dgm:spPr/>
      <dgm:t>
        <a:bodyPr/>
        <a:lstStyle/>
        <a:p>
          <a:endParaRPr lang="en-US"/>
        </a:p>
      </dgm:t>
    </dgm:pt>
    <dgm:pt modelId="{2F432DF1-F54E-4063-8610-0CCDD0D60DDC}" type="sibTrans" cxnId="{7FCB966F-26B7-48D8-9CBE-A301E97C6313}">
      <dgm:prSet/>
      <dgm:spPr/>
      <dgm:t>
        <a:bodyPr/>
        <a:lstStyle/>
        <a:p>
          <a:endParaRPr lang="en-US"/>
        </a:p>
      </dgm:t>
    </dgm:pt>
    <dgm:pt modelId="{1FF180F9-DE0C-4941-A43E-394CCF84DEFD}" type="parTrans" cxnId="{7FCB966F-26B7-48D8-9CBE-A301E97C6313}">
      <dgm:prSet/>
      <dgm:spPr/>
      <dgm:t>
        <a:bodyPr/>
        <a:lstStyle/>
        <a:p>
          <a:endParaRPr lang="en-US"/>
        </a:p>
      </dgm:t>
    </dgm:pt>
    <dgm:pt modelId="{DFB7ECC7-17E4-4B06-9BA9-49C2C41FFEDD}">
      <dgm:prSet phldrT="[Text]" custT="1"/>
      <dgm:spPr/>
      <dgm:t>
        <a:bodyPr/>
        <a:lstStyle/>
        <a:p>
          <a:pPr algn="l">
            <a:buFont typeface="Arial" panose="020B0604020202020204" pitchFamily="34" charset="0"/>
            <a:buChar char="•"/>
          </a:pPr>
          <a:r>
            <a:rPr lang="en-US" sz="2000">
              <a:solidFill>
                <a:srgbClr val="000000"/>
              </a:solidFill>
              <a:latin typeface="+mn-lt"/>
            </a:rPr>
            <a:t>At least one well-designed and implemented quasi-experimental study</a:t>
          </a:r>
        </a:p>
      </dgm:t>
    </dgm:pt>
    <dgm:pt modelId="{37FA29B0-9B0C-481D-B2C6-9331ACA92193}">
      <dgm:prSet phldrT="[Text]" custT="1"/>
      <dgm:spPr/>
      <dgm:t>
        <a:bodyPr/>
        <a:lstStyle/>
        <a:p>
          <a:pPr algn="l"/>
          <a:r>
            <a:rPr lang="en-US" sz="2400">
              <a:latin typeface="+mn-lt"/>
            </a:rPr>
            <a:t>Moderate</a:t>
          </a:r>
        </a:p>
      </dgm:t>
    </dgm:pt>
    <dgm:pt modelId="{268D0950-1A92-43A8-9923-5C4C77D246FF}" type="sibTrans" cxnId="{EE0AB1F5-135E-474E-9244-5FDDFDCD870B}">
      <dgm:prSet/>
      <dgm:spPr/>
      <dgm:t>
        <a:bodyPr/>
        <a:lstStyle/>
        <a:p>
          <a:endParaRPr lang="en-US"/>
        </a:p>
      </dgm:t>
    </dgm:pt>
    <dgm:pt modelId="{7690FA66-7910-4F15-B924-C2C31E039243}" type="parTrans" cxnId="{EE0AB1F5-135E-474E-9244-5FDDFDCD870B}">
      <dgm:prSet/>
      <dgm:spPr/>
      <dgm:t>
        <a:bodyPr/>
        <a:lstStyle/>
        <a:p>
          <a:endParaRPr lang="en-US"/>
        </a:p>
      </dgm:t>
    </dgm:pt>
    <dgm:pt modelId="{320B0767-DB99-4AB8-8209-C470D6A06922}" type="sibTrans" cxnId="{20889195-F59E-4C26-8FA5-093B53871E24}">
      <dgm:prSet/>
      <dgm:spPr/>
      <dgm:t>
        <a:bodyPr/>
        <a:lstStyle/>
        <a:p>
          <a:endParaRPr lang="en-US"/>
        </a:p>
      </dgm:t>
    </dgm:pt>
    <dgm:pt modelId="{A2B41DD5-201F-4492-9ABD-9D91BA9ACF20}" type="parTrans" cxnId="{20889195-F59E-4C26-8FA5-093B53871E24}">
      <dgm:prSet/>
      <dgm:spPr/>
      <dgm:t>
        <a:bodyPr/>
        <a:lstStyle/>
        <a:p>
          <a:endParaRPr lang="en-US"/>
        </a:p>
      </dgm:t>
    </dgm:pt>
    <dgm:pt modelId="{E80B4259-FBFA-4030-A370-8B3791D3657C}">
      <dgm:prSet phldrT="[Text]" custT="1"/>
      <dgm:spPr/>
      <dgm:t>
        <a:bodyPr/>
        <a:lstStyle/>
        <a:p>
          <a:pPr algn="l">
            <a:buFont typeface="Arial" panose="020B0604020202020204" pitchFamily="34" charset="0"/>
            <a:buChar char="•"/>
          </a:pPr>
          <a:r>
            <a:rPr lang="en-US" sz="2000">
              <a:solidFill>
                <a:srgbClr val="000000"/>
              </a:solidFill>
              <a:latin typeface="+mn-lt"/>
            </a:rPr>
            <a:t>At least one well-designed and implemented experimental study</a:t>
          </a:r>
          <a:r>
            <a:rPr lang="en-US" sz="2000">
              <a:solidFill>
                <a:srgbClr val="000000"/>
              </a:solidFill>
              <a:latin typeface="+mj-lt"/>
            </a:rPr>
            <a:t> </a:t>
          </a:r>
        </a:p>
      </dgm:t>
    </dgm:pt>
    <dgm:pt modelId="{197BDD4C-549A-46B2-91F6-1C99140A1F67}">
      <dgm:prSet phldrT="[Text]" custT="1"/>
      <dgm:spPr/>
      <dgm:t>
        <a:bodyPr/>
        <a:lstStyle/>
        <a:p>
          <a:pPr algn="l"/>
          <a:r>
            <a:rPr lang="en-US" sz="2800">
              <a:latin typeface="+mn-lt"/>
            </a:rPr>
            <a:t>Strong</a:t>
          </a:r>
        </a:p>
      </dgm:t>
    </dgm:pt>
    <dgm:pt modelId="{28F0701E-430E-4CF2-811C-BD75CFFDF3C0}" type="sibTrans" cxnId="{8CE73014-9A56-4E20-A2A7-69B6DDFBFD8D}">
      <dgm:prSet/>
      <dgm:spPr/>
      <dgm:t>
        <a:bodyPr/>
        <a:lstStyle/>
        <a:p>
          <a:endParaRPr lang="en-US"/>
        </a:p>
      </dgm:t>
    </dgm:pt>
    <dgm:pt modelId="{FEF87115-A2D2-450B-8858-FDFDBEACB272}" type="parTrans" cxnId="{8CE73014-9A56-4E20-A2A7-69B6DDFBFD8D}">
      <dgm:prSet/>
      <dgm:spPr/>
      <dgm:t>
        <a:bodyPr/>
        <a:lstStyle/>
        <a:p>
          <a:endParaRPr lang="en-US"/>
        </a:p>
      </dgm:t>
    </dgm:pt>
    <dgm:pt modelId="{D2EFB4E4-E02E-44AB-8E34-EFBE125E595C}" type="sibTrans" cxnId="{C3954904-A07C-4F03-A83A-73C4B3401D48}">
      <dgm:prSet/>
      <dgm:spPr/>
      <dgm:t>
        <a:bodyPr/>
        <a:lstStyle/>
        <a:p>
          <a:endParaRPr lang="en-US"/>
        </a:p>
      </dgm:t>
    </dgm:pt>
    <dgm:pt modelId="{6836B770-6D4C-4E33-9B02-9BE6989C3D05}" type="parTrans" cxnId="{C3954904-A07C-4F03-A83A-73C4B3401D48}">
      <dgm:prSet/>
      <dgm:spPr/>
      <dgm:t>
        <a:bodyPr/>
        <a:lstStyle/>
        <a:p>
          <a:endParaRPr lang="en-US"/>
        </a:p>
      </dgm:t>
    </dgm:pt>
    <dgm:pt modelId="{632B2D70-17EB-45EB-81A6-B69B6709FC49}">
      <dgm:prSet custT="1"/>
      <dgm:spPr/>
      <dgm:t>
        <a:bodyPr/>
        <a:lstStyle/>
        <a:p>
          <a:pPr algn="l">
            <a:buFont typeface="Arial" panose="020B0604020202020204" pitchFamily="34" charset="0"/>
            <a:buChar char="•"/>
          </a:pPr>
          <a:r>
            <a:rPr lang="en-US" sz="2000">
              <a:solidFill>
                <a:srgbClr val="000000"/>
              </a:solidFill>
              <a:latin typeface="+mn-lt"/>
            </a:rPr>
            <a:t>Well-specified logic model or theory of action</a:t>
          </a:r>
        </a:p>
        <a:p>
          <a:pPr algn="l">
            <a:buFont typeface="Arial" panose="020B0604020202020204" pitchFamily="34" charset="0"/>
            <a:buChar char="•"/>
          </a:pPr>
          <a:r>
            <a:rPr lang="en-US" sz="2000">
              <a:solidFill>
                <a:srgbClr val="000000"/>
              </a:solidFill>
              <a:latin typeface="+mn-lt"/>
            </a:rPr>
            <a:t>Includes ongoing efforts to collect evidence</a:t>
          </a:r>
        </a:p>
      </dgm:t>
    </dgm:pt>
    <dgm:pt modelId="{5937A8F8-87D5-4F59-A97E-14FA2040D5D9}" type="parTrans" cxnId="{F18F4529-737C-4AC2-B7B2-B4DDE4240A4C}">
      <dgm:prSet/>
      <dgm:spPr/>
      <dgm:t>
        <a:bodyPr/>
        <a:lstStyle/>
        <a:p>
          <a:endParaRPr lang="en-US"/>
        </a:p>
      </dgm:t>
    </dgm:pt>
    <dgm:pt modelId="{CB771537-4DB4-4A4A-B0B0-4975C35C2055}" type="sibTrans" cxnId="{F18F4529-737C-4AC2-B7B2-B4DDE4240A4C}">
      <dgm:prSet/>
      <dgm:spPr/>
      <dgm:t>
        <a:bodyPr/>
        <a:lstStyle/>
        <a:p>
          <a:endParaRPr lang="en-US"/>
        </a:p>
      </dgm:t>
    </dgm:pt>
    <dgm:pt modelId="{023579F1-5A16-4069-B053-709126F48E7A}">
      <dgm:prSet custT="1"/>
      <dgm:spPr/>
      <dgm:t>
        <a:bodyPr/>
        <a:lstStyle/>
        <a:p>
          <a:pPr algn="l"/>
          <a:r>
            <a:rPr lang="en-US" sz="2400">
              <a:latin typeface="+mn-lt"/>
            </a:rPr>
            <a:t>Demonstrates a rationale</a:t>
          </a:r>
        </a:p>
      </dgm:t>
    </dgm:pt>
    <dgm:pt modelId="{0A3DF75E-CB0B-4362-B8DD-C7A8B4357F4F}" type="parTrans" cxnId="{60C927E7-22A1-4F22-9BC6-324E355CE606}">
      <dgm:prSet/>
      <dgm:spPr/>
      <dgm:t>
        <a:bodyPr/>
        <a:lstStyle/>
        <a:p>
          <a:endParaRPr lang="en-US"/>
        </a:p>
      </dgm:t>
    </dgm:pt>
    <dgm:pt modelId="{DBA438F8-7FE1-4CCE-828A-7EEC08251FFF}" type="sibTrans" cxnId="{60C927E7-22A1-4F22-9BC6-324E355CE606}">
      <dgm:prSet/>
      <dgm:spPr/>
      <dgm:t>
        <a:bodyPr/>
        <a:lstStyle/>
        <a:p>
          <a:endParaRPr lang="en-US"/>
        </a:p>
      </dgm:t>
    </dgm:pt>
    <dgm:pt modelId="{87C24288-C5F3-491B-A704-FA6049FD64B7}" type="pres">
      <dgm:prSet presAssocID="{63C748F6-2751-4E31-B00A-6A6489E9E8BE}" presName="Name0" presStyleCnt="0">
        <dgm:presLayoutVars>
          <dgm:chPref val="3"/>
          <dgm:dir/>
          <dgm:animLvl val="lvl"/>
          <dgm:resizeHandles/>
        </dgm:presLayoutVars>
      </dgm:prSet>
      <dgm:spPr/>
    </dgm:pt>
    <dgm:pt modelId="{64C5D467-FF10-45FE-93BE-1DD8B1846F76}" type="pres">
      <dgm:prSet presAssocID="{197BDD4C-549A-46B2-91F6-1C99140A1F67}" presName="horFlow" presStyleCnt="0"/>
      <dgm:spPr/>
    </dgm:pt>
    <dgm:pt modelId="{691FDBDD-4BE7-4280-B554-DA6285837E49}" type="pres">
      <dgm:prSet presAssocID="{197BDD4C-549A-46B2-91F6-1C99140A1F67}" presName="bigChev" presStyleLbl="node1" presStyleIdx="0" presStyleCnt="4" custScaleX="259149" custScaleY="177156"/>
      <dgm:spPr>
        <a:prstGeom prst="roundRect">
          <a:avLst/>
        </a:prstGeom>
      </dgm:spPr>
    </dgm:pt>
    <dgm:pt modelId="{3C85E857-B53E-4249-9B69-8026532D8C6A}" type="pres">
      <dgm:prSet presAssocID="{6836B770-6D4C-4E33-9B02-9BE6989C3D05}" presName="parTrans" presStyleCnt="0"/>
      <dgm:spPr/>
    </dgm:pt>
    <dgm:pt modelId="{EF9F82EB-F8C3-4673-8FB9-B9B4C5335FAF}" type="pres">
      <dgm:prSet presAssocID="{E80B4259-FBFA-4030-A370-8B3791D3657C}" presName="node" presStyleLbl="alignAccFollowNode1" presStyleIdx="0" presStyleCnt="4" custScaleX="704707" custScaleY="178755">
        <dgm:presLayoutVars>
          <dgm:bulletEnabled val="1"/>
        </dgm:presLayoutVars>
      </dgm:prSet>
      <dgm:spPr>
        <a:prstGeom prst="roundRect">
          <a:avLst/>
        </a:prstGeom>
      </dgm:spPr>
    </dgm:pt>
    <dgm:pt modelId="{DA98ADE1-77AA-46E8-86FA-647C1B21EC6E}" type="pres">
      <dgm:prSet presAssocID="{197BDD4C-549A-46B2-91F6-1C99140A1F67}" presName="vSp" presStyleCnt="0"/>
      <dgm:spPr/>
    </dgm:pt>
    <dgm:pt modelId="{132CD790-85F7-453A-AC8C-5AB083495969}" type="pres">
      <dgm:prSet presAssocID="{37FA29B0-9B0C-481D-B2C6-9331ACA92193}" presName="horFlow" presStyleCnt="0"/>
      <dgm:spPr/>
    </dgm:pt>
    <dgm:pt modelId="{4F5E6224-3BF8-4AAB-915A-86A1B811176B}" type="pres">
      <dgm:prSet presAssocID="{37FA29B0-9B0C-481D-B2C6-9331ACA92193}" presName="bigChev" presStyleLbl="node1" presStyleIdx="1" presStyleCnt="4" custScaleX="259176" custScaleY="176793"/>
      <dgm:spPr>
        <a:prstGeom prst="roundRect">
          <a:avLst/>
        </a:prstGeom>
      </dgm:spPr>
    </dgm:pt>
    <dgm:pt modelId="{11AD7577-8539-47F8-8E74-63AD855D00D1}" type="pres">
      <dgm:prSet presAssocID="{A2B41DD5-201F-4492-9ABD-9D91BA9ACF20}" presName="parTrans" presStyleCnt="0"/>
      <dgm:spPr/>
    </dgm:pt>
    <dgm:pt modelId="{FEAD299E-462F-4718-8BE1-AC2642FD801D}" type="pres">
      <dgm:prSet presAssocID="{DFB7ECC7-17E4-4B06-9BA9-49C2C41FFEDD}" presName="node" presStyleLbl="alignAccFollowNode1" presStyleIdx="1" presStyleCnt="4" custScaleX="704707" custScaleY="178755">
        <dgm:presLayoutVars>
          <dgm:bulletEnabled val="1"/>
        </dgm:presLayoutVars>
      </dgm:prSet>
      <dgm:spPr>
        <a:prstGeom prst="roundRect">
          <a:avLst/>
        </a:prstGeom>
      </dgm:spPr>
    </dgm:pt>
    <dgm:pt modelId="{5201D177-F75F-4C6F-BBB0-5F3C9D55D129}" type="pres">
      <dgm:prSet presAssocID="{37FA29B0-9B0C-481D-B2C6-9331ACA92193}" presName="vSp" presStyleCnt="0"/>
      <dgm:spPr/>
    </dgm:pt>
    <dgm:pt modelId="{ECCD2A13-4B3D-4B86-941A-ADD74DB3C601}" type="pres">
      <dgm:prSet presAssocID="{4CA9A3F6-FB17-4A44-93D8-98C9AAB03650}" presName="horFlow" presStyleCnt="0"/>
      <dgm:spPr/>
    </dgm:pt>
    <dgm:pt modelId="{F67E5B57-1807-46B5-BDAB-8FBA3F579095}" type="pres">
      <dgm:prSet presAssocID="{4CA9A3F6-FB17-4A44-93D8-98C9AAB03650}" presName="bigChev" presStyleLbl="node1" presStyleIdx="2" presStyleCnt="4" custScaleX="259248" custScaleY="176760"/>
      <dgm:spPr>
        <a:prstGeom prst="roundRect">
          <a:avLst/>
        </a:prstGeom>
      </dgm:spPr>
    </dgm:pt>
    <dgm:pt modelId="{4E14ED12-57DA-49C8-867F-A1F61AA815F4}" type="pres">
      <dgm:prSet presAssocID="{1FF180F9-DE0C-4941-A43E-394CCF84DEFD}" presName="parTrans" presStyleCnt="0"/>
      <dgm:spPr/>
    </dgm:pt>
    <dgm:pt modelId="{815E6D23-EC70-44B5-80EC-BF6C1D67FA93}" type="pres">
      <dgm:prSet presAssocID="{F9BBFD04-49C2-4058-B929-F08C230611D7}" presName="node" presStyleLbl="alignAccFollowNode1" presStyleIdx="2" presStyleCnt="4" custScaleX="704707" custScaleY="178755" custLinFactNeighborX="-8274" custLinFactNeighborY="-5938">
        <dgm:presLayoutVars>
          <dgm:bulletEnabled val="1"/>
        </dgm:presLayoutVars>
      </dgm:prSet>
      <dgm:spPr>
        <a:prstGeom prst="roundRect">
          <a:avLst/>
        </a:prstGeom>
      </dgm:spPr>
    </dgm:pt>
    <dgm:pt modelId="{7DC7D8F4-02D6-4F8D-9B5C-C951D389498B}" type="pres">
      <dgm:prSet presAssocID="{4CA9A3F6-FB17-4A44-93D8-98C9AAB03650}" presName="vSp" presStyleCnt="0"/>
      <dgm:spPr/>
    </dgm:pt>
    <dgm:pt modelId="{71C9E673-C365-4920-A57C-B5D0E33C09D9}" type="pres">
      <dgm:prSet presAssocID="{023579F1-5A16-4069-B053-709126F48E7A}" presName="horFlow" presStyleCnt="0"/>
      <dgm:spPr/>
    </dgm:pt>
    <dgm:pt modelId="{DDB330A7-84AB-43A2-A418-8F0F07229603}" type="pres">
      <dgm:prSet presAssocID="{023579F1-5A16-4069-B053-709126F48E7A}" presName="bigChev" presStyleLbl="node1" presStyleIdx="3" presStyleCnt="4" custScaleX="257359" custScaleY="175472"/>
      <dgm:spPr>
        <a:prstGeom prst="roundRect">
          <a:avLst/>
        </a:prstGeom>
      </dgm:spPr>
    </dgm:pt>
    <dgm:pt modelId="{22B0DD7C-6EA9-4A6A-847E-E4F727508B69}" type="pres">
      <dgm:prSet presAssocID="{5937A8F8-87D5-4F59-A97E-14FA2040D5D9}" presName="parTrans" presStyleCnt="0"/>
      <dgm:spPr/>
    </dgm:pt>
    <dgm:pt modelId="{C34BA675-9FA9-4609-8DA0-A880607E8BE0}" type="pres">
      <dgm:prSet presAssocID="{632B2D70-17EB-45EB-81A6-B69B6709FC49}" presName="node" presStyleLbl="alignAccFollowNode1" presStyleIdx="3" presStyleCnt="4" custScaleX="703244" custScaleY="178755">
        <dgm:presLayoutVars>
          <dgm:bulletEnabled val="1"/>
        </dgm:presLayoutVars>
      </dgm:prSet>
      <dgm:spPr>
        <a:prstGeom prst="roundRect">
          <a:avLst/>
        </a:prstGeom>
      </dgm:spPr>
    </dgm:pt>
  </dgm:ptLst>
  <dgm:cxnLst>
    <dgm:cxn modelId="{C3954904-A07C-4F03-A83A-73C4B3401D48}" srcId="{197BDD4C-549A-46B2-91F6-1C99140A1F67}" destId="{E80B4259-FBFA-4030-A370-8B3791D3657C}" srcOrd="0" destOrd="0" parTransId="{6836B770-6D4C-4E33-9B02-9BE6989C3D05}" sibTransId="{D2EFB4E4-E02E-44AB-8E34-EFBE125E595C}"/>
    <dgm:cxn modelId="{6DF11E0D-B324-4D16-9C82-1509613088A6}" type="presOf" srcId="{632B2D70-17EB-45EB-81A6-B69B6709FC49}" destId="{C34BA675-9FA9-4609-8DA0-A880607E8BE0}" srcOrd="0" destOrd="0" presId="urn:microsoft.com/office/officeart/2005/8/layout/lProcess3"/>
    <dgm:cxn modelId="{8CE73014-9A56-4E20-A2A7-69B6DDFBFD8D}" srcId="{63C748F6-2751-4E31-B00A-6A6489E9E8BE}" destId="{197BDD4C-549A-46B2-91F6-1C99140A1F67}" srcOrd="0" destOrd="0" parTransId="{FEF87115-A2D2-450B-8858-FDFDBEACB272}" sibTransId="{28F0701E-430E-4CF2-811C-BD75CFFDF3C0}"/>
    <dgm:cxn modelId="{29C0551A-7933-4018-B9AC-CC36D729CDB0}" type="presOf" srcId="{E80B4259-FBFA-4030-A370-8B3791D3657C}" destId="{EF9F82EB-F8C3-4673-8FB9-B9B4C5335FAF}" srcOrd="0" destOrd="0" presId="urn:microsoft.com/office/officeart/2005/8/layout/lProcess3"/>
    <dgm:cxn modelId="{7C655220-5771-4823-A68D-D0C9BFDC63D7}" srcId="{63C748F6-2751-4E31-B00A-6A6489E9E8BE}" destId="{4CA9A3F6-FB17-4A44-93D8-98C9AAB03650}" srcOrd="2" destOrd="0" parTransId="{E85A1293-2D90-495C-8C92-838353A586C5}" sibTransId="{3F60E886-5350-4071-AB01-B3D2045EDA7D}"/>
    <dgm:cxn modelId="{F18F4529-737C-4AC2-B7B2-B4DDE4240A4C}" srcId="{023579F1-5A16-4069-B053-709126F48E7A}" destId="{632B2D70-17EB-45EB-81A6-B69B6709FC49}" srcOrd="0" destOrd="0" parTransId="{5937A8F8-87D5-4F59-A97E-14FA2040D5D9}" sibTransId="{CB771537-4DB4-4A4A-B0B0-4975C35C2055}"/>
    <dgm:cxn modelId="{805ACD5F-6CE7-482C-9D60-336273DFA114}" type="presOf" srcId="{37FA29B0-9B0C-481D-B2C6-9331ACA92193}" destId="{4F5E6224-3BF8-4AAB-915A-86A1B811176B}" srcOrd="0" destOrd="0" presId="urn:microsoft.com/office/officeart/2005/8/layout/lProcess3"/>
    <dgm:cxn modelId="{036DFE4E-A40B-4E94-A00E-07D9F8D1B3A0}" type="presOf" srcId="{DFB7ECC7-17E4-4B06-9BA9-49C2C41FFEDD}" destId="{FEAD299E-462F-4718-8BE1-AC2642FD801D}" srcOrd="0" destOrd="0" presId="urn:microsoft.com/office/officeart/2005/8/layout/lProcess3"/>
    <dgm:cxn modelId="{7FCB966F-26B7-48D8-9CBE-A301E97C6313}" srcId="{4CA9A3F6-FB17-4A44-93D8-98C9AAB03650}" destId="{F9BBFD04-49C2-4058-B929-F08C230611D7}" srcOrd="0" destOrd="0" parTransId="{1FF180F9-DE0C-4941-A43E-394CCF84DEFD}" sibTransId="{2F432DF1-F54E-4063-8610-0CCDD0D60DDC}"/>
    <dgm:cxn modelId="{9B48197D-8BDA-409F-949E-73DCF4A13224}" type="presOf" srcId="{F9BBFD04-49C2-4058-B929-F08C230611D7}" destId="{815E6D23-EC70-44B5-80EC-BF6C1D67FA93}" srcOrd="0" destOrd="0" presId="urn:microsoft.com/office/officeart/2005/8/layout/lProcess3"/>
    <dgm:cxn modelId="{0E92DB81-5195-4DA4-B18B-B00F6FF0BA5A}" type="presOf" srcId="{197BDD4C-549A-46B2-91F6-1C99140A1F67}" destId="{691FDBDD-4BE7-4280-B554-DA6285837E49}" srcOrd="0" destOrd="0" presId="urn:microsoft.com/office/officeart/2005/8/layout/lProcess3"/>
    <dgm:cxn modelId="{A93E7B8D-C38C-4585-B803-315CD4ED7460}" type="presOf" srcId="{63C748F6-2751-4E31-B00A-6A6489E9E8BE}" destId="{87C24288-C5F3-491B-A704-FA6049FD64B7}" srcOrd="0" destOrd="0" presId="urn:microsoft.com/office/officeart/2005/8/layout/lProcess3"/>
    <dgm:cxn modelId="{22E38891-C83F-4941-AAFF-7C6F97BC9908}" type="presOf" srcId="{023579F1-5A16-4069-B053-709126F48E7A}" destId="{DDB330A7-84AB-43A2-A418-8F0F07229603}" srcOrd="0" destOrd="0" presId="urn:microsoft.com/office/officeart/2005/8/layout/lProcess3"/>
    <dgm:cxn modelId="{20889195-F59E-4C26-8FA5-093B53871E24}" srcId="{37FA29B0-9B0C-481D-B2C6-9331ACA92193}" destId="{DFB7ECC7-17E4-4B06-9BA9-49C2C41FFEDD}" srcOrd="0" destOrd="0" parTransId="{A2B41DD5-201F-4492-9ABD-9D91BA9ACF20}" sibTransId="{320B0767-DB99-4AB8-8209-C470D6A06922}"/>
    <dgm:cxn modelId="{EEC174B4-AE61-454E-8387-B781621D4698}" type="presOf" srcId="{4CA9A3F6-FB17-4A44-93D8-98C9AAB03650}" destId="{F67E5B57-1807-46B5-BDAB-8FBA3F579095}" srcOrd="0" destOrd="0" presId="urn:microsoft.com/office/officeart/2005/8/layout/lProcess3"/>
    <dgm:cxn modelId="{60C927E7-22A1-4F22-9BC6-324E355CE606}" srcId="{63C748F6-2751-4E31-B00A-6A6489E9E8BE}" destId="{023579F1-5A16-4069-B053-709126F48E7A}" srcOrd="3" destOrd="0" parTransId="{0A3DF75E-CB0B-4362-B8DD-C7A8B4357F4F}" sibTransId="{DBA438F8-7FE1-4CCE-828A-7EEC08251FFF}"/>
    <dgm:cxn modelId="{EE0AB1F5-135E-474E-9244-5FDDFDCD870B}" srcId="{63C748F6-2751-4E31-B00A-6A6489E9E8BE}" destId="{37FA29B0-9B0C-481D-B2C6-9331ACA92193}" srcOrd="1" destOrd="0" parTransId="{7690FA66-7910-4F15-B924-C2C31E039243}" sibTransId="{268D0950-1A92-43A8-9923-5C4C77D246FF}"/>
    <dgm:cxn modelId="{7890FAF9-A612-4E9F-9182-BCE979BB4FC3}" type="presParOf" srcId="{87C24288-C5F3-491B-A704-FA6049FD64B7}" destId="{64C5D467-FF10-45FE-93BE-1DD8B1846F76}" srcOrd="0" destOrd="0" presId="urn:microsoft.com/office/officeart/2005/8/layout/lProcess3"/>
    <dgm:cxn modelId="{AF520F32-E64A-450C-9005-92380B61CDDC}" type="presParOf" srcId="{64C5D467-FF10-45FE-93BE-1DD8B1846F76}" destId="{691FDBDD-4BE7-4280-B554-DA6285837E49}" srcOrd="0" destOrd="0" presId="urn:microsoft.com/office/officeart/2005/8/layout/lProcess3"/>
    <dgm:cxn modelId="{54AB53F0-E0DA-4F73-91C1-4D9438A529E9}" type="presParOf" srcId="{64C5D467-FF10-45FE-93BE-1DD8B1846F76}" destId="{3C85E857-B53E-4249-9B69-8026532D8C6A}" srcOrd="1" destOrd="0" presId="urn:microsoft.com/office/officeart/2005/8/layout/lProcess3"/>
    <dgm:cxn modelId="{78A8C4A7-56C2-435F-8AFB-66B285649AE2}" type="presParOf" srcId="{64C5D467-FF10-45FE-93BE-1DD8B1846F76}" destId="{EF9F82EB-F8C3-4673-8FB9-B9B4C5335FAF}" srcOrd="2" destOrd="0" presId="urn:microsoft.com/office/officeart/2005/8/layout/lProcess3"/>
    <dgm:cxn modelId="{647F1820-4627-4E39-A83C-48326C5A5796}" type="presParOf" srcId="{87C24288-C5F3-491B-A704-FA6049FD64B7}" destId="{DA98ADE1-77AA-46E8-86FA-647C1B21EC6E}" srcOrd="1" destOrd="0" presId="urn:microsoft.com/office/officeart/2005/8/layout/lProcess3"/>
    <dgm:cxn modelId="{8EC256C6-6D82-4E8B-875B-A29242281898}" type="presParOf" srcId="{87C24288-C5F3-491B-A704-FA6049FD64B7}" destId="{132CD790-85F7-453A-AC8C-5AB083495969}" srcOrd="2" destOrd="0" presId="urn:microsoft.com/office/officeart/2005/8/layout/lProcess3"/>
    <dgm:cxn modelId="{3600E5AE-E9C5-4B3A-82A1-CDEA1DD74CCD}" type="presParOf" srcId="{132CD790-85F7-453A-AC8C-5AB083495969}" destId="{4F5E6224-3BF8-4AAB-915A-86A1B811176B}" srcOrd="0" destOrd="0" presId="urn:microsoft.com/office/officeart/2005/8/layout/lProcess3"/>
    <dgm:cxn modelId="{93FC7A5A-4212-4FB6-AD85-80D15AFD4C6E}" type="presParOf" srcId="{132CD790-85F7-453A-AC8C-5AB083495969}" destId="{11AD7577-8539-47F8-8E74-63AD855D00D1}" srcOrd="1" destOrd="0" presId="urn:microsoft.com/office/officeart/2005/8/layout/lProcess3"/>
    <dgm:cxn modelId="{AEE33EF0-2F16-4598-9CEC-87FD54A897E2}" type="presParOf" srcId="{132CD790-85F7-453A-AC8C-5AB083495969}" destId="{FEAD299E-462F-4718-8BE1-AC2642FD801D}" srcOrd="2" destOrd="0" presId="urn:microsoft.com/office/officeart/2005/8/layout/lProcess3"/>
    <dgm:cxn modelId="{D6716A16-5002-427F-AD96-4D634200EECC}" type="presParOf" srcId="{87C24288-C5F3-491B-A704-FA6049FD64B7}" destId="{5201D177-F75F-4C6F-BBB0-5F3C9D55D129}" srcOrd="3" destOrd="0" presId="urn:microsoft.com/office/officeart/2005/8/layout/lProcess3"/>
    <dgm:cxn modelId="{462F7265-16DC-4C47-9DEB-03FAFAA4F495}" type="presParOf" srcId="{87C24288-C5F3-491B-A704-FA6049FD64B7}" destId="{ECCD2A13-4B3D-4B86-941A-ADD74DB3C601}" srcOrd="4" destOrd="0" presId="urn:microsoft.com/office/officeart/2005/8/layout/lProcess3"/>
    <dgm:cxn modelId="{4BC38CFE-B59C-400F-B804-BEC5A461F376}" type="presParOf" srcId="{ECCD2A13-4B3D-4B86-941A-ADD74DB3C601}" destId="{F67E5B57-1807-46B5-BDAB-8FBA3F579095}" srcOrd="0" destOrd="0" presId="urn:microsoft.com/office/officeart/2005/8/layout/lProcess3"/>
    <dgm:cxn modelId="{83D54B24-7EBE-4F67-B9B5-E3A6191FAC0D}" type="presParOf" srcId="{ECCD2A13-4B3D-4B86-941A-ADD74DB3C601}" destId="{4E14ED12-57DA-49C8-867F-A1F61AA815F4}" srcOrd="1" destOrd="0" presId="urn:microsoft.com/office/officeart/2005/8/layout/lProcess3"/>
    <dgm:cxn modelId="{2EB41294-E927-4708-8292-AF0F4FB99FB1}" type="presParOf" srcId="{ECCD2A13-4B3D-4B86-941A-ADD74DB3C601}" destId="{815E6D23-EC70-44B5-80EC-BF6C1D67FA93}" srcOrd="2" destOrd="0" presId="urn:microsoft.com/office/officeart/2005/8/layout/lProcess3"/>
    <dgm:cxn modelId="{67188D56-5F9D-457B-B961-33DFBBACCC7C}" type="presParOf" srcId="{87C24288-C5F3-491B-A704-FA6049FD64B7}" destId="{7DC7D8F4-02D6-4F8D-9B5C-C951D389498B}" srcOrd="5" destOrd="0" presId="urn:microsoft.com/office/officeart/2005/8/layout/lProcess3"/>
    <dgm:cxn modelId="{FFAF03C4-0CFB-4B60-900B-A806011DF948}" type="presParOf" srcId="{87C24288-C5F3-491B-A704-FA6049FD64B7}" destId="{71C9E673-C365-4920-A57C-B5D0E33C09D9}" srcOrd="6" destOrd="0" presId="urn:microsoft.com/office/officeart/2005/8/layout/lProcess3"/>
    <dgm:cxn modelId="{469C2F8E-BBDE-4E09-9AD5-27CD104D3559}" type="presParOf" srcId="{71C9E673-C365-4920-A57C-B5D0E33C09D9}" destId="{DDB330A7-84AB-43A2-A418-8F0F07229603}" srcOrd="0" destOrd="0" presId="urn:microsoft.com/office/officeart/2005/8/layout/lProcess3"/>
    <dgm:cxn modelId="{E3B0B82A-7FD9-4AF0-BBC2-92B2502B9727}" type="presParOf" srcId="{71C9E673-C365-4920-A57C-B5D0E33C09D9}" destId="{22B0DD7C-6EA9-4A6A-847E-E4F727508B69}" srcOrd="1" destOrd="0" presId="urn:microsoft.com/office/officeart/2005/8/layout/lProcess3"/>
    <dgm:cxn modelId="{4DADA439-986A-40F7-9ABE-31DE52E5B720}" type="presParOf" srcId="{71C9E673-C365-4920-A57C-B5D0E33C09D9}" destId="{C34BA675-9FA9-4609-8DA0-A880607E8BE0}"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1973E-F8CB-BB49-869F-D384025858A5}" type="doc">
      <dgm:prSet loTypeId="urn:microsoft.com/office/officeart/2005/8/layout/chevron2" loCatId="" qsTypeId="urn:microsoft.com/office/officeart/2005/8/quickstyle/simple2" qsCatId="simple" csTypeId="urn:microsoft.com/office/officeart/2005/8/colors/accent1_3" csCatId="accent1" phldr="1"/>
      <dgm:spPr/>
      <dgm:t>
        <a:bodyPr/>
        <a:lstStyle/>
        <a:p>
          <a:endParaRPr lang="en-US"/>
        </a:p>
      </dgm:t>
    </dgm:pt>
    <dgm:pt modelId="{3F23BAE3-6DC4-2749-99F2-2CE7081F876A}">
      <dgm:prSet phldrT="[Text]" custT="1"/>
      <dgm:spPr/>
      <dgm:t>
        <a:bodyPr/>
        <a:lstStyle/>
        <a:p>
          <a:r>
            <a:rPr lang="en-US" sz="4800">
              <a:latin typeface="+mj-lt"/>
            </a:rPr>
            <a:t>1</a:t>
          </a:r>
        </a:p>
      </dgm:t>
    </dgm:pt>
    <dgm:pt modelId="{014EEDBE-B792-F344-8F72-61E7186BF62F}" type="parTrans" cxnId="{164385FC-0964-3145-B2B5-8CC2C40C4ED9}">
      <dgm:prSet/>
      <dgm:spPr/>
      <dgm:t>
        <a:bodyPr/>
        <a:lstStyle/>
        <a:p>
          <a:endParaRPr lang="en-US"/>
        </a:p>
      </dgm:t>
    </dgm:pt>
    <dgm:pt modelId="{52BCA0AA-0D69-9D4C-ADF9-18678E5141B3}" type="sibTrans" cxnId="{164385FC-0964-3145-B2B5-8CC2C40C4ED9}">
      <dgm:prSet/>
      <dgm:spPr/>
      <dgm:t>
        <a:bodyPr/>
        <a:lstStyle/>
        <a:p>
          <a:endParaRPr lang="en-US"/>
        </a:p>
      </dgm:t>
    </dgm:pt>
    <dgm:pt modelId="{8061D91F-C2EE-BC43-8672-4A9A9384067D}">
      <dgm:prSet phldrT="[Text]" custT="1"/>
      <dgm:spPr/>
      <dgm:t>
        <a:bodyPr/>
        <a:lstStyle/>
        <a:p>
          <a:pPr marL="0" indent="0">
            <a:buNone/>
          </a:pPr>
          <a:r>
            <a:rPr lang="en-US" sz="2400">
              <a:latin typeface="+mn-lt"/>
            </a:rPr>
            <a:t>List the action steps.</a:t>
          </a:r>
        </a:p>
      </dgm:t>
    </dgm:pt>
    <dgm:pt modelId="{23821D13-6CE3-C14B-98C1-889BF0B2CEC8}" type="parTrans" cxnId="{30AEEBE6-5B76-8A4D-8356-D371214119C1}">
      <dgm:prSet/>
      <dgm:spPr/>
      <dgm:t>
        <a:bodyPr/>
        <a:lstStyle/>
        <a:p>
          <a:endParaRPr lang="en-US"/>
        </a:p>
      </dgm:t>
    </dgm:pt>
    <dgm:pt modelId="{0D3FC26D-52D2-C94D-B5E3-B3595C1F0E97}" type="sibTrans" cxnId="{30AEEBE6-5B76-8A4D-8356-D371214119C1}">
      <dgm:prSet/>
      <dgm:spPr/>
      <dgm:t>
        <a:bodyPr/>
        <a:lstStyle/>
        <a:p>
          <a:endParaRPr lang="en-US"/>
        </a:p>
      </dgm:t>
    </dgm:pt>
    <dgm:pt modelId="{AA4668A0-68AD-9140-A4A0-197E074475E1}">
      <dgm:prSet phldrT="[Text]" custT="1"/>
      <dgm:spPr/>
      <dgm:t>
        <a:bodyPr/>
        <a:lstStyle/>
        <a:p>
          <a:r>
            <a:rPr lang="en-US" sz="4800">
              <a:latin typeface="+mj-lt"/>
            </a:rPr>
            <a:t>2</a:t>
          </a:r>
        </a:p>
      </dgm:t>
    </dgm:pt>
    <dgm:pt modelId="{F3351BA8-B0FF-9046-923C-5A6152D15295}" type="parTrans" cxnId="{B6DB1CFD-F5C7-A742-9476-881F4878560F}">
      <dgm:prSet/>
      <dgm:spPr/>
      <dgm:t>
        <a:bodyPr/>
        <a:lstStyle/>
        <a:p>
          <a:endParaRPr lang="en-US"/>
        </a:p>
      </dgm:t>
    </dgm:pt>
    <dgm:pt modelId="{9D5A2627-BDBE-4342-8333-73374C0FDD92}" type="sibTrans" cxnId="{B6DB1CFD-F5C7-A742-9476-881F4878560F}">
      <dgm:prSet/>
      <dgm:spPr/>
      <dgm:t>
        <a:bodyPr/>
        <a:lstStyle/>
        <a:p>
          <a:endParaRPr lang="en-US"/>
        </a:p>
      </dgm:t>
    </dgm:pt>
    <dgm:pt modelId="{2BE9A1A5-2F6E-DC4D-88C3-9E122E3CCC5C}">
      <dgm:prSet phldrT="[Text]" custT="1"/>
      <dgm:spPr/>
      <dgm:t>
        <a:bodyPr/>
        <a:lstStyle/>
        <a:p>
          <a:pPr marL="0" indent="0" algn="l">
            <a:buNone/>
          </a:pPr>
          <a:r>
            <a:rPr lang="en-US" sz="2400">
              <a:latin typeface="+mn-lt"/>
            </a:rPr>
            <a:t>Identify data to collect.</a:t>
          </a:r>
        </a:p>
      </dgm:t>
    </dgm:pt>
    <dgm:pt modelId="{715083A0-1C11-F049-99C8-499F00127C40}" type="parTrans" cxnId="{B50DF6D6-9682-A64A-A964-BB54902C0984}">
      <dgm:prSet/>
      <dgm:spPr/>
      <dgm:t>
        <a:bodyPr/>
        <a:lstStyle/>
        <a:p>
          <a:endParaRPr lang="en-US"/>
        </a:p>
      </dgm:t>
    </dgm:pt>
    <dgm:pt modelId="{4634AF40-B20C-D74B-99D7-EB1A211A6566}" type="sibTrans" cxnId="{B50DF6D6-9682-A64A-A964-BB54902C0984}">
      <dgm:prSet/>
      <dgm:spPr/>
      <dgm:t>
        <a:bodyPr/>
        <a:lstStyle/>
        <a:p>
          <a:endParaRPr lang="en-US"/>
        </a:p>
      </dgm:t>
    </dgm:pt>
    <dgm:pt modelId="{D3D2D70D-209B-CD46-A0AB-E9044465D892}">
      <dgm:prSet phldrT="[Text]" custT="1"/>
      <dgm:spPr/>
      <dgm:t>
        <a:bodyPr/>
        <a:lstStyle/>
        <a:p>
          <a:r>
            <a:rPr lang="en-US" sz="4800">
              <a:latin typeface="+mj-lt"/>
            </a:rPr>
            <a:t>3</a:t>
          </a:r>
        </a:p>
      </dgm:t>
    </dgm:pt>
    <dgm:pt modelId="{37F5BD2A-D960-EE48-870E-C8F0BEC7DAAE}" type="parTrans" cxnId="{41D28CD6-4E45-5649-83DE-86DF9EB996C4}">
      <dgm:prSet/>
      <dgm:spPr/>
      <dgm:t>
        <a:bodyPr/>
        <a:lstStyle/>
        <a:p>
          <a:endParaRPr lang="en-US"/>
        </a:p>
      </dgm:t>
    </dgm:pt>
    <dgm:pt modelId="{95C7867E-AD64-A84F-82E7-720E401893E0}" type="sibTrans" cxnId="{41D28CD6-4E45-5649-83DE-86DF9EB996C4}">
      <dgm:prSet/>
      <dgm:spPr/>
      <dgm:t>
        <a:bodyPr/>
        <a:lstStyle/>
        <a:p>
          <a:endParaRPr lang="en-US"/>
        </a:p>
      </dgm:t>
    </dgm:pt>
    <dgm:pt modelId="{F3C0760F-0DB7-B442-A35A-BF8E063346C8}">
      <dgm:prSet phldrT="[Text]" custT="1"/>
      <dgm:spPr/>
      <dgm:t>
        <a:bodyPr/>
        <a:lstStyle/>
        <a:p>
          <a:pPr>
            <a:buNone/>
          </a:pPr>
          <a:r>
            <a:rPr lang="en-US" sz="2400">
              <a:latin typeface="+mn-lt"/>
            </a:rPr>
            <a:t>Make predictions.</a:t>
          </a:r>
        </a:p>
      </dgm:t>
    </dgm:pt>
    <dgm:pt modelId="{1E6580F6-A5D4-B148-89A3-E970ADBA27AC}" type="parTrans" cxnId="{CB118EBA-1A12-FD49-AB1E-7F06FFEE3657}">
      <dgm:prSet/>
      <dgm:spPr/>
      <dgm:t>
        <a:bodyPr/>
        <a:lstStyle/>
        <a:p>
          <a:endParaRPr lang="en-US"/>
        </a:p>
      </dgm:t>
    </dgm:pt>
    <dgm:pt modelId="{EF2A8126-EDA4-B74C-8915-1889C0B7A2BD}" type="sibTrans" cxnId="{CB118EBA-1A12-FD49-AB1E-7F06FFEE3657}">
      <dgm:prSet/>
      <dgm:spPr/>
      <dgm:t>
        <a:bodyPr/>
        <a:lstStyle/>
        <a:p>
          <a:endParaRPr lang="en-US"/>
        </a:p>
      </dgm:t>
    </dgm:pt>
    <dgm:pt modelId="{7ACBDF97-8BA8-A642-BA65-D9BFCEF77DCE}" type="pres">
      <dgm:prSet presAssocID="{5511973E-F8CB-BB49-869F-D384025858A5}" presName="linearFlow" presStyleCnt="0">
        <dgm:presLayoutVars>
          <dgm:dir/>
          <dgm:animLvl val="lvl"/>
          <dgm:resizeHandles val="exact"/>
        </dgm:presLayoutVars>
      </dgm:prSet>
      <dgm:spPr/>
    </dgm:pt>
    <dgm:pt modelId="{45D37023-2E63-EF46-8285-F9900107FC0F}" type="pres">
      <dgm:prSet presAssocID="{3F23BAE3-6DC4-2749-99F2-2CE7081F876A}" presName="composite" presStyleCnt="0"/>
      <dgm:spPr/>
    </dgm:pt>
    <dgm:pt modelId="{FDEC689A-6897-284D-B47C-6414BD3718B7}" type="pres">
      <dgm:prSet presAssocID="{3F23BAE3-6DC4-2749-99F2-2CE7081F876A}" presName="parentText" presStyleLbl="alignNode1" presStyleIdx="0" presStyleCnt="3">
        <dgm:presLayoutVars>
          <dgm:chMax val="1"/>
          <dgm:bulletEnabled val="1"/>
        </dgm:presLayoutVars>
      </dgm:prSet>
      <dgm:spPr/>
    </dgm:pt>
    <dgm:pt modelId="{89429E0A-B395-0E47-8EDA-B899BC159C9A}" type="pres">
      <dgm:prSet presAssocID="{3F23BAE3-6DC4-2749-99F2-2CE7081F876A}" presName="descendantText" presStyleLbl="alignAcc1" presStyleIdx="0" presStyleCnt="3">
        <dgm:presLayoutVars>
          <dgm:bulletEnabled val="1"/>
        </dgm:presLayoutVars>
      </dgm:prSet>
      <dgm:spPr/>
    </dgm:pt>
    <dgm:pt modelId="{70E50710-1D76-E34A-8886-F98B50F5BC42}" type="pres">
      <dgm:prSet presAssocID="{52BCA0AA-0D69-9D4C-ADF9-18678E5141B3}" presName="sp" presStyleCnt="0"/>
      <dgm:spPr/>
    </dgm:pt>
    <dgm:pt modelId="{DB524BC5-B53C-CC45-911A-669E85341001}" type="pres">
      <dgm:prSet presAssocID="{AA4668A0-68AD-9140-A4A0-197E074475E1}" presName="composite" presStyleCnt="0"/>
      <dgm:spPr/>
    </dgm:pt>
    <dgm:pt modelId="{78F807FE-7170-914C-833F-9E506B8BB897}" type="pres">
      <dgm:prSet presAssocID="{AA4668A0-68AD-9140-A4A0-197E074475E1}" presName="parentText" presStyleLbl="alignNode1" presStyleIdx="1" presStyleCnt="3">
        <dgm:presLayoutVars>
          <dgm:chMax val="1"/>
          <dgm:bulletEnabled val="1"/>
        </dgm:presLayoutVars>
      </dgm:prSet>
      <dgm:spPr/>
    </dgm:pt>
    <dgm:pt modelId="{CBF6D80F-526A-5B44-9CDA-29705044BE91}" type="pres">
      <dgm:prSet presAssocID="{AA4668A0-68AD-9140-A4A0-197E074475E1}" presName="descendantText" presStyleLbl="alignAcc1" presStyleIdx="1" presStyleCnt="3">
        <dgm:presLayoutVars>
          <dgm:bulletEnabled val="1"/>
        </dgm:presLayoutVars>
      </dgm:prSet>
      <dgm:spPr/>
    </dgm:pt>
    <dgm:pt modelId="{CF6D7C0B-90F2-B540-AE8A-04AB3A2DFBDB}" type="pres">
      <dgm:prSet presAssocID="{9D5A2627-BDBE-4342-8333-73374C0FDD92}" presName="sp" presStyleCnt="0"/>
      <dgm:spPr/>
    </dgm:pt>
    <dgm:pt modelId="{1377B5E8-1A44-064A-ACE8-90F55ED567D2}" type="pres">
      <dgm:prSet presAssocID="{D3D2D70D-209B-CD46-A0AB-E9044465D892}" presName="composite" presStyleCnt="0"/>
      <dgm:spPr/>
    </dgm:pt>
    <dgm:pt modelId="{3866DEEB-023B-E449-B9C4-949C41989DE8}" type="pres">
      <dgm:prSet presAssocID="{D3D2D70D-209B-CD46-A0AB-E9044465D892}" presName="parentText" presStyleLbl="alignNode1" presStyleIdx="2" presStyleCnt="3">
        <dgm:presLayoutVars>
          <dgm:chMax val="1"/>
          <dgm:bulletEnabled val="1"/>
        </dgm:presLayoutVars>
      </dgm:prSet>
      <dgm:spPr/>
    </dgm:pt>
    <dgm:pt modelId="{10013977-2CE1-B148-889A-FF109ABC4618}" type="pres">
      <dgm:prSet presAssocID="{D3D2D70D-209B-CD46-A0AB-E9044465D892}" presName="descendantText" presStyleLbl="alignAcc1" presStyleIdx="2" presStyleCnt="3" custLinFactNeighborY="0">
        <dgm:presLayoutVars>
          <dgm:bulletEnabled val="1"/>
        </dgm:presLayoutVars>
      </dgm:prSet>
      <dgm:spPr/>
    </dgm:pt>
  </dgm:ptLst>
  <dgm:cxnLst>
    <dgm:cxn modelId="{CAB66A0C-0DA5-5949-8E27-2C543752789B}" type="presOf" srcId="{3F23BAE3-6DC4-2749-99F2-2CE7081F876A}" destId="{FDEC689A-6897-284D-B47C-6414BD3718B7}" srcOrd="0" destOrd="0" presId="urn:microsoft.com/office/officeart/2005/8/layout/chevron2"/>
    <dgm:cxn modelId="{39F2A441-F48F-2142-B45E-2D410312F631}" type="presOf" srcId="{8061D91F-C2EE-BC43-8672-4A9A9384067D}" destId="{89429E0A-B395-0E47-8EDA-B899BC159C9A}" srcOrd="0" destOrd="0" presId="urn:microsoft.com/office/officeart/2005/8/layout/chevron2"/>
    <dgm:cxn modelId="{F877EA4D-8B03-E840-B1F1-F4A42ADCFDE5}" type="presOf" srcId="{5511973E-F8CB-BB49-869F-D384025858A5}" destId="{7ACBDF97-8BA8-A642-BA65-D9BFCEF77DCE}" srcOrd="0" destOrd="0" presId="urn:microsoft.com/office/officeart/2005/8/layout/chevron2"/>
    <dgm:cxn modelId="{3A0EBDA6-1C71-2142-BA9B-CB5879881641}" type="presOf" srcId="{F3C0760F-0DB7-B442-A35A-BF8E063346C8}" destId="{10013977-2CE1-B148-889A-FF109ABC4618}" srcOrd="0" destOrd="0" presId="urn:microsoft.com/office/officeart/2005/8/layout/chevron2"/>
    <dgm:cxn modelId="{BE7BE5B1-DDEC-7240-8CDA-5BC427FFF939}" type="presOf" srcId="{AA4668A0-68AD-9140-A4A0-197E074475E1}" destId="{78F807FE-7170-914C-833F-9E506B8BB897}" srcOrd="0" destOrd="0" presId="urn:microsoft.com/office/officeart/2005/8/layout/chevron2"/>
    <dgm:cxn modelId="{CB118EBA-1A12-FD49-AB1E-7F06FFEE3657}" srcId="{D3D2D70D-209B-CD46-A0AB-E9044465D892}" destId="{F3C0760F-0DB7-B442-A35A-BF8E063346C8}" srcOrd="0" destOrd="0" parTransId="{1E6580F6-A5D4-B148-89A3-E970ADBA27AC}" sibTransId="{EF2A8126-EDA4-B74C-8915-1889C0B7A2BD}"/>
    <dgm:cxn modelId="{EF9A48C5-F9FA-B445-85D1-506EE576D17B}" type="presOf" srcId="{D3D2D70D-209B-CD46-A0AB-E9044465D892}" destId="{3866DEEB-023B-E449-B9C4-949C41989DE8}" srcOrd="0" destOrd="0" presId="urn:microsoft.com/office/officeart/2005/8/layout/chevron2"/>
    <dgm:cxn modelId="{482FE7D4-F956-3644-BD1F-9D80157479AC}" type="presOf" srcId="{2BE9A1A5-2F6E-DC4D-88C3-9E122E3CCC5C}" destId="{CBF6D80F-526A-5B44-9CDA-29705044BE91}" srcOrd="0" destOrd="0" presId="urn:microsoft.com/office/officeart/2005/8/layout/chevron2"/>
    <dgm:cxn modelId="{41D28CD6-4E45-5649-83DE-86DF9EB996C4}" srcId="{5511973E-F8CB-BB49-869F-D384025858A5}" destId="{D3D2D70D-209B-CD46-A0AB-E9044465D892}" srcOrd="2" destOrd="0" parTransId="{37F5BD2A-D960-EE48-870E-C8F0BEC7DAAE}" sibTransId="{95C7867E-AD64-A84F-82E7-720E401893E0}"/>
    <dgm:cxn modelId="{B50DF6D6-9682-A64A-A964-BB54902C0984}" srcId="{AA4668A0-68AD-9140-A4A0-197E074475E1}" destId="{2BE9A1A5-2F6E-DC4D-88C3-9E122E3CCC5C}" srcOrd="0" destOrd="0" parTransId="{715083A0-1C11-F049-99C8-499F00127C40}" sibTransId="{4634AF40-B20C-D74B-99D7-EB1A211A6566}"/>
    <dgm:cxn modelId="{30AEEBE6-5B76-8A4D-8356-D371214119C1}" srcId="{3F23BAE3-6DC4-2749-99F2-2CE7081F876A}" destId="{8061D91F-C2EE-BC43-8672-4A9A9384067D}" srcOrd="0" destOrd="0" parTransId="{23821D13-6CE3-C14B-98C1-889BF0B2CEC8}" sibTransId="{0D3FC26D-52D2-C94D-B5E3-B3595C1F0E97}"/>
    <dgm:cxn modelId="{164385FC-0964-3145-B2B5-8CC2C40C4ED9}" srcId="{5511973E-F8CB-BB49-869F-D384025858A5}" destId="{3F23BAE3-6DC4-2749-99F2-2CE7081F876A}" srcOrd="0" destOrd="0" parTransId="{014EEDBE-B792-F344-8F72-61E7186BF62F}" sibTransId="{52BCA0AA-0D69-9D4C-ADF9-18678E5141B3}"/>
    <dgm:cxn modelId="{B6DB1CFD-F5C7-A742-9476-881F4878560F}" srcId="{5511973E-F8CB-BB49-869F-D384025858A5}" destId="{AA4668A0-68AD-9140-A4A0-197E074475E1}" srcOrd="1" destOrd="0" parTransId="{F3351BA8-B0FF-9046-923C-5A6152D15295}" sibTransId="{9D5A2627-BDBE-4342-8333-73374C0FDD92}"/>
    <dgm:cxn modelId="{15778A77-F357-A046-BA04-5F81A219BC79}" type="presParOf" srcId="{7ACBDF97-8BA8-A642-BA65-D9BFCEF77DCE}" destId="{45D37023-2E63-EF46-8285-F9900107FC0F}" srcOrd="0" destOrd="0" presId="urn:microsoft.com/office/officeart/2005/8/layout/chevron2"/>
    <dgm:cxn modelId="{C9857743-3729-0F4C-A97D-284E8B15095E}" type="presParOf" srcId="{45D37023-2E63-EF46-8285-F9900107FC0F}" destId="{FDEC689A-6897-284D-B47C-6414BD3718B7}" srcOrd="0" destOrd="0" presId="urn:microsoft.com/office/officeart/2005/8/layout/chevron2"/>
    <dgm:cxn modelId="{12ED0E85-72DD-F74D-8F7F-9D16EE626E99}" type="presParOf" srcId="{45D37023-2E63-EF46-8285-F9900107FC0F}" destId="{89429E0A-B395-0E47-8EDA-B899BC159C9A}" srcOrd="1" destOrd="0" presId="urn:microsoft.com/office/officeart/2005/8/layout/chevron2"/>
    <dgm:cxn modelId="{819DCEA5-D671-544C-995C-4E7A396DD3FA}" type="presParOf" srcId="{7ACBDF97-8BA8-A642-BA65-D9BFCEF77DCE}" destId="{70E50710-1D76-E34A-8886-F98B50F5BC42}" srcOrd="1" destOrd="0" presId="urn:microsoft.com/office/officeart/2005/8/layout/chevron2"/>
    <dgm:cxn modelId="{BFBEDD5B-CBA5-3D44-96A3-E41655E14AA0}" type="presParOf" srcId="{7ACBDF97-8BA8-A642-BA65-D9BFCEF77DCE}" destId="{DB524BC5-B53C-CC45-911A-669E85341001}" srcOrd="2" destOrd="0" presId="urn:microsoft.com/office/officeart/2005/8/layout/chevron2"/>
    <dgm:cxn modelId="{F08B6AEF-6CD1-6442-8CAE-7C08AD793435}" type="presParOf" srcId="{DB524BC5-B53C-CC45-911A-669E85341001}" destId="{78F807FE-7170-914C-833F-9E506B8BB897}" srcOrd="0" destOrd="0" presId="urn:microsoft.com/office/officeart/2005/8/layout/chevron2"/>
    <dgm:cxn modelId="{912E9656-EE82-7343-9E84-123C17D195FA}" type="presParOf" srcId="{DB524BC5-B53C-CC45-911A-669E85341001}" destId="{CBF6D80F-526A-5B44-9CDA-29705044BE91}" srcOrd="1" destOrd="0" presId="urn:microsoft.com/office/officeart/2005/8/layout/chevron2"/>
    <dgm:cxn modelId="{0320C80F-DBCA-9B40-A257-D5E1B64F9339}" type="presParOf" srcId="{7ACBDF97-8BA8-A642-BA65-D9BFCEF77DCE}" destId="{CF6D7C0B-90F2-B540-AE8A-04AB3A2DFBDB}" srcOrd="3" destOrd="0" presId="urn:microsoft.com/office/officeart/2005/8/layout/chevron2"/>
    <dgm:cxn modelId="{3578DAD4-0AFB-A94D-A242-D040F535C584}" type="presParOf" srcId="{7ACBDF97-8BA8-A642-BA65-D9BFCEF77DCE}" destId="{1377B5E8-1A44-064A-ACE8-90F55ED567D2}" srcOrd="4" destOrd="0" presId="urn:microsoft.com/office/officeart/2005/8/layout/chevron2"/>
    <dgm:cxn modelId="{514DFDC2-36DF-D54F-BB63-ED3FCA5B4F25}" type="presParOf" srcId="{1377B5E8-1A44-064A-ACE8-90F55ED567D2}" destId="{3866DEEB-023B-E449-B9C4-949C41989DE8}" srcOrd="0" destOrd="0" presId="urn:microsoft.com/office/officeart/2005/8/layout/chevron2"/>
    <dgm:cxn modelId="{E4DEB670-271E-E244-8905-3D37AEDF66C1}" type="presParOf" srcId="{1377B5E8-1A44-064A-ACE8-90F55ED567D2}" destId="{10013977-2CE1-B148-889A-FF109ABC461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1973E-F8CB-BB49-869F-D384025858A5}" type="doc">
      <dgm:prSet loTypeId="urn:microsoft.com/office/officeart/2005/8/layout/chevron2" loCatId="" qsTypeId="urn:microsoft.com/office/officeart/2005/8/quickstyle/simple2" qsCatId="simple" csTypeId="urn:microsoft.com/office/officeart/2005/8/colors/accent1_3" csCatId="accent1" phldr="1"/>
      <dgm:spPr/>
      <dgm:t>
        <a:bodyPr/>
        <a:lstStyle/>
        <a:p>
          <a:endParaRPr lang="en-US"/>
        </a:p>
      </dgm:t>
    </dgm:pt>
    <dgm:pt modelId="{3F23BAE3-6DC4-2749-99F2-2CE7081F876A}">
      <dgm:prSet phldrT="[Text]" custT="1"/>
      <dgm:spPr/>
      <dgm:t>
        <a:bodyPr/>
        <a:lstStyle/>
        <a:p>
          <a:r>
            <a:rPr lang="en-US" sz="4800">
              <a:latin typeface="+mj-lt"/>
            </a:rPr>
            <a:t>1</a:t>
          </a:r>
        </a:p>
      </dgm:t>
    </dgm:pt>
    <dgm:pt modelId="{014EEDBE-B792-F344-8F72-61E7186BF62F}" type="parTrans" cxnId="{164385FC-0964-3145-B2B5-8CC2C40C4ED9}">
      <dgm:prSet/>
      <dgm:spPr/>
      <dgm:t>
        <a:bodyPr/>
        <a:lstStyle/>
        <a:p>
          <a:endParaRPr lang="en-US"/>
        </a:p>
      </dgm:t>
    </dgm:pt>
    <dgm:pt modelId="{52BCA0AA-0D69-9D4C-ADF9-18678E5141B3}" type="sibTrans" cxnId="{164385FC-0964-3145-B2B5-8CC2C40C4ED9}">
      <dgm:prSet/>
      <dgm:spPr/>
      <dgm:t>
        <a:bodyPr/>
        <a:lstStyle/>
        <a:p>
          <a:endParaRPr lang="en-US"/>
        </a:p>
      </dgm:t>
    </dgm:pt>
    <dgm:pt modelId="{8061D91F-C2EE-BC43-8672-4A9A9384067D}">
      <dgm:prSet phldrT="[Text]" custT="1"/>
      <dgm:spPr/>
      <dgm:t>
        <a:bodyPr/>
        <a:lstStyle/>
        <a:p>
          <a:pPr marL="0" indent="0">
            <a:buNone/>
          </a:pPr>
          <a:r>
            <a:rPr lang="en-US" sz="2400">
              <a:latin typeface="+mn-lt"/>
            </a:rPr>
            <a:t>Implement the action steps.</a:t>
          </a:r>
        </a:p>
      </dgm:t>
    </dgm:pt>
    <dgm:pt modelId="{23821D13-6CE3-C14B-98C1-889BF0B2CEC8}" type="parTrans" cxnId="{30AEEBE6-5B76-8A4D-8356-D371214119C1}">
      <dgm:prSet/>
      <dgm:spPr/>
      <dgm:t>
        <a:bodyPr/>
        <a:lstStyle/>
        <a:p>
          <a:endParaRPr lang="en-US"/>
        </a:p>
      </dgm:t>
    </dgm:pt>
    <dgm:pt modelId="{0D3FC26D-52D2-C94D-B5E3-B3595C1F0E97}" type="sibTrans" cxnId="{30AEEBE6-5B76-8A4D-8356-D371214119C1}">
      <dgm:prSet/>
      <dgm:spPr/>
      <dgm:t>
        <a:bodyPr/>
        <a:lstStyle/>
        <a:p>
          <a:endParaRPr lang="en-US"/>
        </a:p>
      </dgm:t>
    </dgm:pt>
    <dgm:pt modelId="{AA4668A0-68AD-9140-A4A0-197E074475E1}">
      <dgm:prSet phldrT="[Text]" custT="1"/>
      <dgm:spPr/>
      <dgm:t>
        <a:bodyPr/>
        <a:lstStyle/>
        <a:p>
          <a:r>
            <a:rPr lang="en-US" sz="4800">
              <a:latin typeface="+mj-lt"/>
            </a:rPr>
            <a:t>2</a:t>
          </a:r>
        </a:p>
      </dgm:t>
    </dgm:pt>
    <dgm:pt modelId="{F3351BA8-B0FF-9046-923C-5A6152D15295}" type="parTrans" cxnId="{B6DB1CFD-F5C7-A742-9476-881F4878560F}">
      <dgm:prSet/>
      <dgm:spPr/>
      <dgm:t>
        <a:bodyPr/>
        <a:lstStyle/>
        <a:p>
          <a:endParaRPr lang="en-US"/>
        </a:p>
      </dgm:t>
    </dgm:pt>
    <dgm:pt modelId="{9D5A2627-BDBE-4342-8333-73374C0FDD92}" type="sibTrans" cxnId="{B6DB1CFD-F5C7-A742-9476-881F4878560F}">
      <dgm:prSet/>
      <dgm:spPr/>
      <dgm:t>
        <a:bodyPr/>
        <a:lstStyle/>
        <a:p>
          <a:endParaRPr lang="en-US"/>
        </a:p>
      </dgm:t>
    </dgm:pt>
    <dgm:pt modelId="{2BE9A1A5-2F6E-DC4D-88C3-9E122E3CCC5C}">
      <dgm:prSet phldrT="[Text]" custT="1"/>
      <dgm:spPr/>
      <dgm:t>
        <a:bodyPr/>
        <a:lstStyle/>
        <a:p>
          <a:pPr marL="0" indent="0" algn="l">
            <a:buNone/>
          </a:pPr>
          <a:r>
            <a:rPr lang="en-US" sz="2400">
              <a:latin typeface="+mn-lt"/>
            </a:rPr>
            <a:t>Monitor your data.</a:t>
          </a:r>
        </a:p>
      </dgm:t>
    </dgm:pt>
    <dgm:pt modelId="{715083A0-1C11-F049-99C8-499F00127C40}" type="parTrans" cxnId="{B50DF6D6-9682-A64A-A964-BB54902C0984}">
      <dgm:prSet/>
      <dgm:spPr/>
      <dgm:t>
        <a:bodyPr/>
        <a:lstStyle/>
        <a:p>
          <a:endParaRPr lang="en-US"/>
        </a:p>
      </dgm:t>
    </dgm:pt>
    <dgm:pt modelId="{4634AF40-B20C-D74B-99D7-EB1A211A6566}" type="sibTrans" cxnId="{B50DF6D6-9682-A64A-A964-BB54902C0984}">
      <dgm:prSet/>
      <dgm:spPr/>
      <dgm:t>
        <a:bodyPr/>
        <a:lstStyle/>
        <a:p>
          <a:endParaRPr lang="en-US"/>
        </a:p>
      </dgm:t>
    </dgm:pt>
    <dgm:pt modelId="{7ACBDF97-8BA8-A642-BA65-D9BFCEF77DCE}" type="pres">
      <dgm:prSet presAssocID="{5511973E-F8CB-BB49-869F-D384025858A5}" presName="linearFlow" presStyleCnt="0">
        <dgm:presLayoutVars>
          <dgm:dir/>
          <dgm:animLvl val="lvl"/>
          <dgm:resizeHandles val="exact"/>
        </dgm:presLayoutVars>
      </dgm:prSet>
      <dgm:spPr/>
    </dgm:pt>
    <dgm:pt modelId="{45D37023-2E63-EF46-8285-F9900107FC0F}" type="pres">
      <dgm:prSet presAssocID="{3F23BAE3-6DC4-2749-99F2-2CE7081F876A}" presName="composite" presStyleCnt="0"/>
      <dgm:spPr/>
    </dgm:pt>
    <dgm:pt modelId="{FDEC689A-6897-284D-B47C-6414BD3718B7}" type="pres">
      <dgm:prSet presAssocID="{3F23BAE3-6DC4-2749-99F2-2CE7081F876A}" presName="parentText" presStyleLbl="alignNode1" presStyleIdx="0" presStyleCnt="2">
        <dgm:presLayoutVars>
          <dgm:chMax val="1"/>
          <dgm:bulletEnabled val="1"/>
        </dgm:presLayoutVars>
      </dgm:prSet>
      <dgm:spPr/>
    </dgm:pt>
    <dgm:pt modelId="{89429E0A-B395-0E47-8EDA-B899BC159C9A}" type="pres">
      <dgm:prSet presAssocID="{3F23BAE3-6DC4-2749-99F2-2CE7081F876A}" presName="descendantText" presStyleLbl="alignAcc1" presStyleIdx="0" presStyleCnt="2" custScaleY="101453">
        <dgm:presLayoutVars>
          <dgm:bulletEnabled val="1"/>
        </dgm:presLayoutVars>
      </dgm:prSet>
      <dgm:spPr/>
    </dgm:pt>
    <dgm:pt modelId="{70E50710-1D76-E34A-8886-F98B50F5BC42}" type="pres">
      <dgm:prSet presAssocID="{52BCA0AA-0D69-9D4C-ADF9-18678E5141B3}" presName="sp" presStyleCnt="0"/>
      <dgm:spPr/>
    </dgm:pt>
    <dgm:pt modelId="{DB524BC5-B53C-CC45-911A-669E85341001}" type="pres">
      <dgm:prSet presAssocID="{AA4668A0-68AD-9140-A4A0-197E074475E1}" presName="composite" presStyleCnt="0"/>
      <dgm:spPr/>
    </dgm:pt>
    <dgm:pt modelId="{78F807FE-7170-914C-833F-9E506B8BB897}" type="pres">
      <dgm:prSet presAssocID="{AA4668A0-68AD-9140-A4A0-197E074475E1}" presName="parentText" presStyleLbl="alignNode1" presStyleIdx="1" presStyleCnt="2">
        <dgm:presLayoutVars>
          <dgm:chMax val="1"/>
          <dgm:bulletEnabled val="1"/>
        </dgm:presLayoutVars>
      </dgm:prSet>
      <dgm:spPr/>
    </dgm:pt>
    <dgm:pt modelId="{CBF6D80F-526A-5B44-9CDA-29705044BE91}" type="pres">
      <dgm:prSet presAssocID="{AA4668A0-68AD-9140-A4A0-197E074475E1}" presName="descendantText" presStyleLbl="alignAcc1" presStyleIdx="1" presStyleCnt="2">
        <dgm:presLayoutVars>
          <dgm:bulletEnabled val="1"/>
        </dgm:presLayoutVars>
      </dgm:prSet>
      <dgm:spPr/>
    </dgm:pt>
  </dgm:ptLst>
  <dgm:cxnLst>
    <dgm:cxn modelId="{CAB66A0C-0DA5-5949-8E27-2C543752789B}" type="presOf" srcId="{3F23BAE3-6DC4-2749-99F2-2CE7081F876A}" destId="{FDEC689A-6897-284D-B47C-6414BD3718B7}" srcOrd="0" destOrd="0" presId="urn:microsoft.com/office/officeart/2005/8/layout/chevron2"/>
    <dgm:cxn modelId="{39F2A441-F48F-2142-B45E-2D410312F631}" type="presOf" srcId="{8061D91F-C2EE-BC43-8672-4A9A9384067D}" destId="{89429E0A-B395-0E47-8EDA-B899BC159C9A}" srcOrd="0" destOrd="0" presId="urn:microsoft.com/office/officeart/2005/8/layout/chevron2"/>
    <dgm:cxn modelId="{F877EA4D-8B03-E840-B1F1-F4A42ADCFDE5}" type="presOf" srcId="{5511973E-F8CB-BB49-869F-D384025858A5}" destId="{7ACBDF97-8BA8-A642-BA65-D9BFCEF77DCE}" srcOrd="0" destOrd="0" presId="urn:microsoft.com/office/officeart/2005/8/layout/chevron2"/>
    <dgm:cxn modelId="{BE7BE5B1-DDEC-7240-8CDA-5BC427FFF939}" type="presOf" srcId="{AA4668A0-68AD-9140-A4A0-197E074475E1}" destId="{78F807FE-7170-914C-833F-9E506B8BB897}" srcOrd="0" destOrd="0" presId="urn:microsoft.com/office/officeart/2005/8/layout/chevron2"/>
    <dgm:cxn modelId="{482FE7D4-F956-3644-BD1F-9D80157479AC}" type="presOf" srcId="{2BE9A1A5-2F6E-DC4D-88C3-9E122E3CCC5C}" destId="{CBF6D80F-526A-5B44-9CDA-29705044BE91}" srcOrd="0" destOrd="0" presId="urn:microsoft.com/office/officeart/2005/8/layout/chevron2"/>
    <dgm:cxn modelId="{B50DF6D6-9682-A64A-A964-BB54902C0984}" srcId="{AA4668A0-68AD-9140-A4A0-197E074475E1}" destId="{2BE9A1A5-2F6E-DC4D-88C3-9E122E3CCC5C}" srcOrd="0" destOrd="0" parTransId="{715083A0-1C11-F049-99C8-499F00127C40}" sibTransId="{4634AF40-B20C-D74B-99D7-EB1A211A6566}"/>
    <dgm:cxn modelId="{30AEEBE6-5B76-8A4D-8356-D371214119C1}" srcId="{3F23BAE3-6DC4-2749-99F2-2CE7081F876A}" destId="{8061D91F-C2EE-BC43-8672-4A9A9384067D}" srcOrd="0" destOrd="0" parTransId="{23821D13-6CE3-C14B-98C1-889BF0B2CEC8}" sibTransId="{0D3FC26D-52D2-C94D-B5E3-B3595C1F0E97}"/>
    <dgm:cxn modelId="{164385FC-0964-3145-B2B5-8CC2C40C4ED9}" srcId="{5511973E-F8CB-BB49-869F-D384025858A5}" destId="{3F23BAE3-6DC4-2749-99F2-2CE7081F876A}" srcOrd="0" destOrd="0" parTransId="{014EEDBE-B792-F344-8F72-61E7186BF62F}" sibTransId="{52BCA0AA-0D69-9D4C-ADF9-18678E5141B3}"/>
    <dgm:cxn modelId="{B6DB1CFD-F5C7-A742-9476-881F4878560F}" srcId="{5511973E-F8CB-BB49-869F-D384025858A5}" destId="{AA4668A0-68AD-9140-A4A0-197E074475E1}" srcOrd="1" destOrd="0" parTransId="{F3351BA8-B0FF-9046-923C-5A6152D15295}" sibTransId="{9D5A2627-BDBE-4342-8333-73374C0FDD92}"/>
    <dgm:cxn modelId="{15778A77-F357-A046-BA04-5F81A219BC79}" type="presParOf" srcId="{7ACBDF97-8BA8-A642-BA65-D9BFCEF77DCE}" destId="{45D37023-2E63-EF46-8285-F9900107FC0F}" srcOrd="0" destOrd="0" presId="urn:microsoft.com/office/officeart/2005/8/layout/chevron2"/>
    <dgm:cxn modelId="{C9857743-3729-0F4C-A97D-284E8B15095E}" type="presParOf" srcId="{45D37023-2E63-EF46-8285-F9900107FC0F}" destId="{FDEC689A-6897-284D-B47C-6414BD3718B7}" srcOrd="0" destOrd="0" presId="urn:microsoft.com/office/officeart/2005/8/layout/chevron2"/>
    <dgm:cxn modelId="{12ED0E85-72DD-F74D-8F7F-9D16EE626E99}" type="presParOf" srcId="{45D37023-2E63-EF46-8285-F9900107FC0F}" destId="{89429E0A-B395-0E47-8EDA-B899BC159C9A}" srcOrd="1" destOrd="0" presId="urn:microsoft.com/office/officeart/2005/8/layout/chevron2"/>
    <dgm:cxn modelId="{819DCEA5-D671-544C-995C-4E7A396DD3FA}" type="presParOf" srcId="{7ACBDF97-8BA8-A642-BA65-D9BFCEF77DCE}" destId="{70E50710-1D76-E34A-8886-F98B50F5BC42}" srcOrd="1" destOrd="0" presId="urn:microsoft.com/office/officeart/2005/8/layout/chevron2"/>
    <dgm:cxn modelId="{BFBEDD5B-CBA5-3D44-96A3-E41655E14AA0}" type="presParOf" srcId="{7ACBDF97-8BA8-A642-BA65-D9BFCEF77DCE}" destId="{DB524BC5-B53C-CC45-911A-669E85341001}" srcOrd="2" destOrd="0" presId="urn:microsoft.com/office/officeart/2005/8/layout/chevron2"/>
    <dgm:cxn modelId="{F08B6AEF-6CD1-6442-8CAE-7C08AD793435}" type="presParOf" srcId="{DB524BC5-B53C-CC45-911A-669E85341001}" destId="{78F807FE-7170-914C-833F-9E506B8BB897}" srcOrd="0" destOrd="0" presId="urn:microsoft.com/office/officeart/2005/8/layout/chevron2"/>
    <dgm:cxn modelId="{912E9656-EE82-7343-9E84-123C17D195FA}" type="presParOf" srcId="{DB524BC5-B53C-CC45-911A-669E85341001}" destId="{CBF6D80F-526A-5B44-9CDA-29705044BE9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11973E-F8CB-BB49-869F-D384025858A5}" type="doc">
      <dgm:prSet loTypeId="urn:microsoft.com/office/officeart/2005/8/layout/chevron2" loCatId="" qsTypeId="urn:microsoft.com/office/officeart/2005/8/quickstyle/simple2" qsCatId="simple" csTypeId="urn:microsoft.com/office/officeart/2005/8/colors/accent1_3" csCatId="accent1" phldr="1"/>
      <dgm:spPr/>
      <dgm:t>
        <a:bodyPr/>
        <a:lstStyle/>
        <a:p>
          <a:endParaRPr lang="en-US"/>
        </a:p>
      </dgm:t>
    </dgm:pt>
    <dgm:pt modelId="{3F23BAE3-6DC4-2749-99F2-2CE7081F876A}">
      <dgm:prSet phldrT="[Text]" custT="1"/>
      <dgm:spPr/>
      <dgm:t>
        <a:bodyPr/>
        <a:lstStyle/>
        <a:p>
          <a:r>
            <a:rPr lang="en-US" sz="4800">
              <a:latin typeface="+mj-lt"/>
            </a:rPr>
            <a:t>1</a:t>
          </a:r>
        </a:p>
      </dgm:t>
    </dgm:pt>
    <dgm:pt modelId="{014EEDBE-B792-F344-8F72-61E7186BF62F}" type="parTrans" cxnId="{164385FC-0964-3145-B2B5-8CC2C40C4ED9}">
      <dgm:prSet/>
      <dgm:spPr/>
      <dgm:t>
        <a:bodyPr/>
        <a:lstStyle/>
        <a:p>
          <a:endParaRPr lang="en-US"/>
        </a:p>
      </dgm:t>
    </dgm:pt>
    <dgm:pt modelId="{52BCA0AA-0D69-9D4C-ADF9-18678E5141B3}" type="sibTrans" cxnId="{164385FC-0964-3145-B2B5-8CC2C40C4ED9}">
      <dgm:prSet/>
      <dgm:spPr/>
      <dgm:t>
        <a:bodyPr/>
        <a:lstStyle/>
        <a:p>
          <a:endParaRPr lang="en-US"/>
        </a:p>
      </dgm:t>
    </dgm:pt>
    <dgm:pt modelId="{8061D91F-C2EE-BC43-8672-4A9A9384067D}">
      <dgm:prSet phldrT="[Text]" custT="1"/>
      <dgm:spPr/>
      <dgm:t>
        <a:bodyPr/>
        <a:lstStyle/>
        <a:p>
          <a:pPr marL="0" indent="0">
            <a:buNone/>
          </a:pPr>
          <a:r>
            <a:rPr lang="en-US" sz="2400">
              <a:latin typeface="+mn-lt"/>
            </a:rPr>
            <a:t>Compare initial predictions with actual occurrences.</a:t>
          </a:r>
        </a:p>
      </dgm:t>
    </dgm:pt>
    <dgm:pt modelId="{23821D13-6CE3-C14B-98C1-889BF0B2CEC8}" type="parTrans" cxnId="{30AEEBE6-5B76-8A4D-8356-D371214119C1}">
      <dgm:prSet/>
      <dgm:spPr/>
      <dgm:t>
        <a:bodyPr/>
        <a:lstStyle/>
        <a:p>
          <a:endParaRPr lang="en-US"/>
        </a:p>
      </dgm:t>
    </dgm:pt>
    <dgm:pt modelId="{0D3FC26D-52D2-C94D-B5E3-B3595C1F0E97}" type="sibTrans" cxnId="{30AEEBE6-5B76-8A4D-8356-D371214119C1}">
      <dgm:prSet/>
      <dgm:spPr/>
      <dgm:t>
        <a:bodyPr/>
        <a:lstStyle/>
        <a:p>
          <a:endParaRPr lang="en-US"/>
        </a:p>
      </dgm:t>
    </dgm:pt>
    <dgm:pt modelId="{AA4668A0-68AD-9140-A4A0-197E074475E1}">
      <dgm:prSet phldrT="[Text]" custT="1"/>
      <dgm:spPr/>
      <dgm:t>
        <a:bodyPr/>
        <a:lstStyle/>
        <a:p>
          <a:r>
            <a:rPr lang="en-US" sz="4800" dirty="0">
              <a:latin typeface="+mj-lt"/>
            </a:rPr>
            <a:t>2</a:t>
          </a:r>
        </a:p>
      </dgm:t>
    </dgm:pt>
    <dgm:pt modelId="{F3351BA8-B0FF-9046-923C-5A6152D15295}" type="parTrans" cxnId="{B6DB1CFD-F5C7-A742-9476-881F4878560F}">
      <dgm:prSet/>
      <dgm:spPr/>
      <dgm:t>
        <a:bodyPr/>
        <a:lstStyle/>
        <a:p>
          <a:endParaRPr lang="en-US"/>
        </a:p>
      </dgm:t>
    </dgm:pt>
    <dgm:pt modelId="{9D5A2627-BDBE-4342-8333-73374C0FDD92}" type="sibTrans" cxnId="{B6DB1CFD-F5C7-A742-9476-881F4878560F}">
      <dgm:prSet/>
      <dgm:spPr/>
      <dgm:t>
        <a:bodyPr/>
        <a:lstStyle/>
        <a:p>
          <a:endParaRPr lang="en-US"/>
        </a:p>
      </dgm:t>
    </dgm:pt>
    <dgm:pt modelId="{2BE9A1A5-2F6E-DC4D-88C3-9E122E3CCC5C}">
      <dgm:prSet phldrT="[Text]" custT="1"/>
      <dgm:spPr/>
      <dgm:t>
        <a:bodyPr/>
        <a:lstStyle/>
        <a:p>
          <a:pPr marL="0" indent="0" algn="l">
            <a:buNone/>
          </a:pPr>
          <a:r>
            <a:rPr lang="en-US" sz="2400">
              <a:latin typeface="+mn-lt"/>
            </a:rPr>
            <a:t>Identify patterns and trends to inform next steps.</a:t>
          </a:r>
        </a:p>
      </dgm:t>
    </dgm:pt>
    <dgm:pt modelId="{715083A0-1C11-F049-99C8-499F00127C40}" type="parTrans" cxnId="{B50DF6D6-9682-A64A-A964-BB54902C0984}">
      <dgm:prSet/>
      <dgm:spPr/>
      <dgm:t>
        <a:bodyPr/>
        <a:lstStyle/>
        <a:p>
          <a:endParaRPr lang="en-US"/>
        </a:p>
      </dgm:t>
    </dgm:pt>
    <dgm:pt modelId="{4634AF40-B20C-D74B-99D7-EB1A211A6566}" type="sibTrans" cxnId="{B50DF6D6-9682-A64A-A964-BB54902C0984}">
      <dgm:prSet/>
      <dgm:spPr/>
      <dgm:t>
        <a:bodyPr/>
        <a:lstStyle/>
        <a:p>
          <a:endParaRPr lang="en-US"/>
        </a:p>
      </dgm:t>
    </dgm:pt>
    <dgm:pt modelId="{7ACBDF97-8BA8-A642-BA65-D9BFCEF77DCE}" type="pres">
      <dgm:prSet presAssocID="{5511973E-F8CB-BB49-869F-D384025858A5}" presName="linearFlow" presStyleCnt="0">
        <dgm:presLayoutVars>
          <dgm:dir/>
          <dgm:animLvl val="lvl"/>
          <dgm:resizeHandles val="exact"/>
        </dgm:presLayoutVars>
      </dgm:prSet>
      <dgm:spPr/>
    </dgm:pt>
    <dgm:pt modelId="{45D37023-2E63-EF46-8285-F9900107FC0F}" type="pres">
      <dgm:prSet presAssocID="{3F23BAE3-6DC4-2749-99F2-2CE7081F876A}" presName="composite" presStyleCnt="0"/>
      <dgm:spPr/>
    </dgm:pt>
    <dgm:pt modelId="{FDEC689A-6897-284D-B47C-6414BD3718B7}" type="pres">
      <dgm:prSet presAssocID="{3F23BAE3-6DC4-2749-99F2-2CE7081F876A}" presName="parentText" presStyleLbl="alignNode1" presStyleIdx="0" presStyleCnt="2">
        <dgm:presLayoutVars>
          <dgm:chMax val="1"/>
          <dgm:bulletEnabled val="1"/>
        </dgm:presLayoutVars>
      </dgm:prSet>
      <dgm:spPr/>
    </dgm:pt>
    <dgm:pt modelId="{89429E0A-B395-0E47-8EDA-B899BC159C9A}" type="pres">
      <dgm:prSet presAssocID="{3F23BAE3-6DC4-2749-99F2-2CE7081F876A}" presName="descendantText" presStyleLbl="alignAcc1" presStyleIdx="0" presStyleCnt="2">
        <dgm:presLayoutVars>
          <dgm:bulletEnabled val="1"/>
        </dgm:presLayoutVars>
      </dgm:prSet>
      <dgm:spPr/>
    </dgm:pt>
    <dgm:pt modelId="{70E50710-1D76-E34A-8886-F98B50F5BC42}" type="pres">
      <dgm:prSet presAssocID="{52BCA0AA-0D69-9D4C-ADF9-18678E5141B3}" presName="sp" presStyleCnt="0"/>
      <dgm:spPr/>
    </dgm:pt>
    <dgm:pt modelId="{DB524BC5-B53C-CC45-911A-669E85341001}" type="pres">
      <dgm:prSet presAssocID="{AA4668A0-68AD-9140-A4A0-197E074475E1}" presName="composite" presStyleCnt="0"/>
      <dgm:spPr/>
    </dgm:pt>
    <dgm:pt modelId="{78F807FE-7170-914C-833F-9E506B8BB897}" type="pres">
      <dgm:prSet presAssocID="{AA4668A0-68AD-9140-A4A0-197E074475E1}" presName="parentText" presStyleLbl="alignNode1" presStyleIdx="1" presStyleCnt="2">
        <dgm:presLayoutVars>
          <dgm:chMax val="1"/>
          <dgm:bulletEnabled val="1"/>
        </dgm:presLayoutVars>
      </dgm:prSet>
      <dgm:spPr/>
    </dgm:pt>
    <dgm:pt modelId="{CBF6D80F-526A-5B44-9CDA-29705044BE91}" type="pres">
      <dgm:prSet presAssocID="{AA4668A0-68AD-9140-A4A0-197E074475E1}" presName="descendantText" presStyleLbl="alignAcc1" presStyleIdx="1" presStyleCnt="2">
        <dgm:presLayoutVars>
          <dgm:bulletEnabled val="1"/>
        </dgm:presLayoutVars>
      </dgm:prSet>
      <dgm:spPr/>
    </dgm:pt>
  </dgm:ptLst>
  <dgm:cxnLst>
    <dgm:cxn modelId="{CAB66A0C-0DA5-5949-8E27-2C543752789B}" type="presOf" srcId="{3F23BAE3-6DC4-2749-99F2-2CE7081F876A}" destId="{FDEC689A-6897-284D-B47C-6414BD3718B7}" srcOrd="0" destOrd="0" presId="urn:microsoft.com/office/officeart/2005/8/layout/chevron2"/>
    <dgm:cxn modelId="{39F2A441-F48F-2142-B45E-2D410312F631}" type="presOf" srcId="{8061D91F-C2EE-BC43-8672-4A9A9384067D}" destId="{89429E0A-B395-0E47-8EDA-B899BC159C9A}" srcOrd="0" destOrd="0" presId="urn:microsoft.com/office/officeart/2005/8/layout/chevron2"/>
    <dgm:cxn modelId="{F877EA4D-8B03-E840-B1F1-F4A42ADCFDE5}" type="presOf" srcId="{5511973E-F8CB-BB49-869F-D384025858A5}" destId="{7ACBDF97-8BA8-A642-BA65-D9BFCEF77DCE}" srcOrd="0" destOrd="0" presId="urn:microsoft.com/office/officeart/2005/8/layout/chevron2"/>
    <dgm:cxn modelId="{BE7BE5B1-DDEC-7240-8CDA-5BC427FFF939}" type="presOf" srcId="{AA4668A0-68AD-9140-A4A0-197E074475E1}" destId="{78F807FE-7170-914C-833F-9E506B8BB897}" srcOrd="0" destOrd="0" presId="urn:microsoft.com/office/officeart/2005/8/layout/chevron2"/>
    <dgm:cxn modelId="{482FE7D4-F956-3644-BD1F-9D80157479AC}" type="presOf" srcId="{2BE9A1A5-2F6E-DC4D-88C3-9E122E3CCC5C}" destId="{CBF6D80F-526A-5B44-9CDA-29705044BE91}" srcOrd="0" destOrd="0" presId="urn:microsoft.com/office/officeart/2005/8/layout/chevron2"/>
    <dgm:cxn modelId="{B50DF6D6-9682-A64A-A964-BB54902C0984}" srcId="{AA4668A0-68AD-9140-A4A0-197E074475E1}" destId="{2BE9A1A5-2F6E-DC4D-88C3-9E122E3CCC5C}" srcOrd="0" destOrd="0" parTransId="{715083A0-1C11-F049-99C8-499F00127C40}" sibTransId="{4634AF40-B20C-D74B-99D7-EB1A211A6566}"/>
    <dgm:cxn modelId="{30AEEBE6-5B76-8A4D-8356-D371214119C1}" srcId="{3F23BAE3-6DC4-2749-99F2-2CE7081F876A}" destId="{8061D91F-C2EE-BC43-8672-4A9A9384067D}" srcOrd="0" destOrd="0" parTransId="{23821D13-6CE3-C14B-98C1-889BF0B2CEC8}" sibTransId="{0D3FC26D-52D2-C94D-B5E3-B3595C1F0E97}"/>
    <dgm:cxn modelId="{164385FC-0964-3145-B2B5-8CC2C40C4ED9}" srcId="{5511973E-F8CB-BB49-869F-D384025858A5}" destId="{3F23BAE3-6DC4-2749-99F2-2CE7081F876A}" srcOrd="0" destOrd="0" parTransId="{014EEDBE-B792-F344-8F72-61E7186BF62F}" sibTransId="{52BCA0AA-0D69-9D4C-ADF9-18678E5141B3}"/>
    <dgm:cxn modelId="{B6DB1CFD-F5C7-A742-9476-881F4878560F}" srcId="{5511973E-F8CB-BB49-869F-D384025858A5}" destId="{AA4668A0-68AD-9140-A4A0-197E074475E1}" srcOrd="1" destOrd="0" parTransId="{F3351BA8-B0FF-9046-923C-5A6152D15295}" sibTransId="{9D5A2627-BDBE-4342-8333-73374C0FDD92}"/>
    <dgm:cxn modelId="{15778A77-F357-A046-BA04-5F81A219BC79}" type="presParOf" srcId="{7ACBDF97-8BA8-A642-BA65-D9BFCEF77DCE}" destId="{45D37023-2E63-EF46-8285-F9900107FC0F}" srcOrd="0" destOrd="0" presId="urn:microsoft.com/office/officeart/2005/8/layout/chevron2"/>
    <dgm:cxn modelId="{C9857743-3729-0F4C-A97D-284E8B15095E}" type="presParOf" srcId="{45D37023-2E63-EF46-8285-F9900107FC0F}" destId="{FDEC689A-6897-284D-B47C-6414BD3718B7}" srcOrd="0" destOrd="0" presId="urn:microsoft.com/office/officeart/2005/8/layout/chevron2"/>
    <dgm:cxn modelId="{12ED0E85-72DD-F74D-8F7F-9D16EE626E99}" type="presParOf" srcId="{45D37023-2E63-EF46-8285-F9900107FC0F}" destId="{89429E0A-B395-0E47-8EDA-B899BC159C9A}" srcOrd="1" destOrd="0" presId="urn:microsoft.com/office/officeart/2005/8/layout/chevron2"/>
    <dgm:cxn modelId="{819DCEA5-D671-544C-995C-4E7A396DD3FA}" type="presParOf" srcId="{7ACBDF97-8BA8-A642-BA65-D9BFCEF77DCE}" destId="{70E50710-1D76-E34A-8886-F98B50F5BC42}" srcOrd="1" destOrd="0" presId="urn:microsoft.com/office/officeart/2005/8/layout/chevron2"/>
    <dgm:cxn modelId="{BFBEDD5B-CBA5-3D44-96A3-E41655E14AA0}" type="presParOf" srcId="{7ACBDF97-8BA8-A642-BA65-D9BFCEF77DCE}" destId="{DB524BC5-B53C-CC45-911A-669E85341001}" srcOrd="2" destOrd="0" presId="urn:microsoft.com/office/officeart/2005/8/layout/chevron2"/>
    <dgm:cxn modelId="{F08B6AEF-6CD1-6442-8CAE-7C08AD793435}" type="presParOf" srcId="{DB524BC5-B53C-CC45-911A-669E85341001}" destId="{78F807FE-7170-914C-833F-9E506B8BB897}" srcOrd="0" destOrd="0" presId="urn:microsoft.com/office/officeart/2005/8/layout/chevron2"/>
    <dgm:cxn modelId="{912E9656-EE82-7343-9E84-123C17D195FA}" type="presParOf" srcId="{DB524BC5-B53C-CC45-911A-669E85341001}" destId="{CBF6D80F-526A-5B44-9CDA-29705044BE9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11973E-F8CB-BB49-869F-D384025858A5}" type="doc">
      <dgm:prSet loTypeId="urn:microsoft.com/office/officeart/2005/8/layout/chevron2" loCatId="" qsTypeId="urn:microsoft.com/office/officeart/2005/8/quickstyle/simple2" qsCatId="simple" csTypeId="urn:microsoft.com/office/officeart/2005/8/colors/accent1_3" csCatId="accent1" phldr="1"/>
      <dgm:spPr/>
      <dgm:t>
        <a:bodyPr/>
        <a:lstStyle/>
        <a:p>
          <a:endParaRPr lang="en-US"/>
        </a:p>
      </dgm:t>
    </dgm:pt>
    <dgm:pt modelId="{3F23BAE3-6DC4-2749-99F2-2CE7081F876A}">
      <dgm:prSet phldrT="[Text]" custT="1"/>
      <dgm:spPr/>
      <dgm:t>
        <a:bodyPr/>
        <a:lstStyle/>
        <a:p>
          <a:r>
            <a:rPr lang="en-US" sz="4800">
              <a:latin typeface="+mj-lt"/>
            </a:rPr>
            <a:t>1</a:t>
          </a:r>
        </a:p>
      </dgm:t>
    </dgm:pt>
    <dgm:pt modelId="{014EEDBE-B792-F344-8F72-61E7186BF62F}" type="parTrans" cxnId="{164385FC-0964-3145-B2B5-8CC2C40C4ED9}">
      <dgm:prSet/>
      <dgm:spPr/>
      <dgm:t>
        <a:bodyPr/>
        <a:lstStyle/>
        <a:p>
          <a:endParaRPr lang="en-US"/>
        </a:p>
      </dgm:t>
    </dgm:pt>
    <dgm:pt modelId="{52BCA0AA-0D69-9D4C-ADF9-18678E5141B3}" type="sibTrans" cxnId="{164385FC-0964-3145-B2B5-8CC2C40C4ED9}">
      <dgm:prSet/>
      <dgm:spPr/>
      <dgm:t>
        <a:bodyPr/>
        <a:lstStyle/>
        <a:p>
          <a:endParaRPr lang="en-US"/>
        </a:p>
      </dgm:t>
    </dgm:pt>
    <dgm:pt modelId="{8061D91F-C2EE-BC43-8672-4A9A9384067D}">
      <dgm:prSet phldrT="[Text]" custT="1"/>
      <dgm:spPr/>
      <dgm:t>
        <a:bodyPr/>
        <a:lstStyle/>
        <a:p>
          <a:pPr marL="0" indent="0">
            <a:buNone/>
          </a:pPr>
          <a:r>
            <a:rPr lang="en-US" sz="2400">
              <a:latin typeface="+mn-lt"/>
            </a:rPr>
            <a:t>Identify new learnings</a:t>
          </a:r>
        </a:p>
      </dgm:t>
    </dgm:pt>
    <dgm:pt modelId="{23821D13-6CE3-C14B-98C1-889BF0B2CEC8}" type="parTrans" cxnId="{30AEEBE6-5B76-8A4D-8356-D371214119C1}">
      <dgm:prSet/>
      <dgm:spPr/>
      <dgm:t>
        <a:bodyPr/>
        <a:lstStyle/>
        <a:p>
          <a:endParaRPr lang="en-US"/>
        </a:p>
      </dgm:t>
    </dgm:pt>
    <dgm:pt modelId="{0D3FC26D-52D2-C94D-B5E3-B3595C1F0E97}" type="sibTrans" cxnId="{30AEEBE6-5B76-8A4D-8356-D371214119C1}">
      <dgm:prSet/>
      <dgm:spPr/>
      <dgm:t>
        <a:bodyPr/>
        <a:lstStyle/>
        <a:p>
          <a:endParaRPr lang="en-US"/>
        </a:p>
      </dgm:t>
    </dgm:pt>
    <dgm:pt modelId="{AA4668A0-68AD-9140-A4A0-197E074475E1}">
      <dgm:prSet phldrT="[Text]" custT="1"/>
      <dgm:spPr/>
      <dgm:t>
        <a:bodyPr/>
        <a:lstStyle/>
        <a:p>
          <a:r>
            <a:rPr lang="en-US" sz="4800">
              <a:latin typeface="+mj-lt"/>
            </a:rPr>
            <a:t>2</a:t>
          </a:r>
        </a:p>
      </dgm:t>
    </dgm:pt>
    <dgm:pt modelId="{F3351BA8-B0FF-9046-923C-5A6152D15295}" type="parTrans" cxnId="{B6DB1CFD-F5C7-A742-9476-881F4878560F}">
      <dgm:prSet/>
      <dgm:spPr/>
      <dgm:t>
        <a:bodyPr/>
        <a:lstStyle/>
        <a:p>
          <a:endParaRPr lang="en-US"/>
        </a:p>
      </dgm:t>
    </dgm:pt>
    <dgm:pt modelId="{9D5A2627-BDBE-4342-8333-73374C0FDD92}" type="sibTrans" cxnId="{B6DB1CFD-F5C7-A742-9476-881F4878560F}">
      <dgm:prSet/>
      <dgm:spPr/>
      <dgm:t>
        <a:bodyPr/>
        <a:lstStyle/>
        <a:p>
          <a:endParaRPr lang="en-US"/>
        </a:p>
      </dgm:t>
    </dgm:pt>
    <dgm:pt modelId="{2BE9A1A5-2F6E-DC4D-88C3-9E122E3CCC5C}">
      <dgm:prSet phldrT="[Text]" custT="1"/>
      <dgm:spPr/>
      <dgm:t>
        <a:bodyPr/>
        <a:lstStyle/>
        <a:p>
          <a:pPr marL="0" indent="0" algn="l">
            <a:buNone/>
          </a:pPr>
          <a:r>
            <a:rPr lang="en-US" sz="2400">
              <a:solidFill>
                <a:schemeClr val="tx1"/>
              </a:solidFill>
              <a:latin typeface="+mn-lt"/>
            </a:rPr>
            <a:t>Think about next steps, adjustments, and improvements</a:t>
          </a:r>
        </a:p>
      </dgm:t>
    </dgm:pt>
    <dgm:pt modelId="{715083A0-1C11-F049-99C8-499F00127C40}" type="parTrans" cxnId="{B50DF6D6-9682-A64A-A964-BB54902C0984}">
      <dgm:prSet/>
      <dgm:spPr/>
      <dgm:t>
        <a:bodyPr/>
        <a:lstStyle/>
        <a:p>
          <a:endParaRPr lang="en-US"/>
        </a:p>
      </dgm:t>
    </dgm:pt>
    <dgm:pt modelId="{4634AF40-B20C-D74B-99D7-EB1A211A6566}" type="sibTrans" cxnId="{B50DF6D6-9682-A64A-A964-BB54902C0984}">
      <dgm:prSet/>
      <dgm:spPr/>
      <dgm:t>
        <a:bodyPr/>
        <a:lstStyle/>
        <a:p>
          <a:endParaRPr lang="en-US"/>
        </a:p>
      </dgm:t>
    </dgm:pt>
    <dgm:pt modelId="{7ACBDF97-8BA8-A642-BA65-D9BFCEF77DCE}" type="pres">
      <dgm:prSet presAssocID="{5511973E-F8CB-BB49-869F-D384025858A5}" presName="linearFlow" presStyleCnt="0">
        <dgm:presLayoutVars>
          <dgm:dir/>
          <dgm:animLvl val="lvl"/>
          <dgm:resizeHandles val="exact"/>
        </dgm:presLayoutVars>
      </dgm:prSet>
      <dgm:spPr/>
    </dgm:pt>
    <dgm:pt modelId="{45D37023-2E63-EF46-8285-F9900107FC0F}" type="pres">
      <dgm:prSet presAssocID="{3F23BAE3-6DC4-2749-99F2-2CE7081F876A}" presName="composite" presStyleCnt="0"/>
      <dgm:spPr/>
    </dgm:pt>
    <dgm:pt modelId="{FDEC689A-6897-284D-B47C-6414BD3718B7}" type="pres">
      <dgm:prSet presAssocID="{3F23BAE3-6DC4-2749-99F2-2CE7081F876A}" presName="parentText" presStyleLbl="alignNode1" presStyleIdx="0" presStyleCnt="2">
        <dgm:presLayoutVars>
          <dgm:chMax val="1"/>
          <dgm:bulletEnabled val="1"/>
        </dgm:presLayoutVars>
      </dgm:prSet>
      <dgm:spPr/>
    </dgm:pt>
    <dgm:pt modelId="{89429E0A-B395-0E47-8EDA-B899BC159C9A}" type="pres">
      <dgm:prSet presAssocID="{3F23BAE3-6DC4-2749-99F2-2CE7081F876A}" presName="descendantText" presStyleLbl="alignAcc1" presStyleIdx="0" presStyleCnt="2">
        <dgm:presLayoutVars>
          <dgm:bulletEnabled val="1"/>
        </dgm:presLayoutVars>
      </dgm:prSet>
      <dgm:spPr/>
    </dgm:pt>
    <dgm:pt modelId="{70E50710-1D76-E34A-8886-F98B50F5BC42}" type="pres">
      <dgm:prSet presAssocID="{52BCA0AA-0D69-9D4C-ADF9-18678E5141B3}" presName="sp" presStyleCnt="0"/>
      <dgm:spPr/>
    </dgm:pt>
    <dgm:pt modelId="{DB524BC5-B53C-CC45-911A-669E85341001}" type="pres">
      <dgm:prSet presAssocID="{AA4668A0-68AD-9140-A4A0-197E074475E1}" presName="composite" presStyleCnt="0"/>
      <dgm:spPr/>
    </dgm:pt>
    <dgm:pt modelId="{78F807FE-7170-914C-833F-9E506B8BB897}" type="pres">
      <dgm:prSet presAssocID="{AA4668A0-68AD-9140-A4A0-197E074475E1}" presName="parentText" presStyleLbl="alignNode1" presStyleIdx="1" presStyleCnt="2">
        <dgm:presLayoutVars>
          <dgm:chMax val="1"/>
          <dgm:bulletEnabled val="1"/>
        </dgm:presLayoutVars>
      </dgm:prSet>
      <dgm:spPr/>
    </dgm:pt>
    <dgm:pt modelId="{CBF6D80F-526A-5B44-9CDA-29705044BE91}" type="pres">
      <dgm:prSet presAssocID="{AA4668A0-68AD-9140-A4A0-197E074475E1}" presName="descendantText" presStyleLbl="alignAcc1" presStyleIdx="1" presStyleCnt="2">
        <dgm:presLayoutVars>
          <dgm:bulletEnabled val="1"/>
        </dgm:presLayoutVars>
      </dgm:prSet>
      <dgm:spPr/>
    </dgm:pt>
  </dgm:ptLst>
  <dgm:cxnLst>
    <dgm:cxn modelId="{CAB66A0C-0DA5-5949-8E27-2C543752789B}" type="presOf" srcId="{3F23BAE3-6DC4-2749-99F2-2CE7081F876A}" destId="{FDEC689A-6897-284D-B47C-6414BD3718B7}" srcOrd="0" destOrd="0" presId="urn:microsoft.com/office/officeart/2005/8/layout/chevron2"/>
    <dgm:cxn modelId="{39F2A441-F48F-2142-B45E-2D410312F631}" type="presOf" srcId="{8061D91F-C2EE-BC43-8672-4A9A9384067D}" destId="{89429E0A-B395-0E47-8EDA-B899BC159C9A}" srcOrd="0" destOrd="0" presId="urn:microsoft.com/office/officeart/2005/8/layout/chevron2"/>
    <dgm:cxn modelId="{F877EA4D-8B03-E840-B1F1-F4A42ADCFDE5}" type="presOf" srcId="{5511973E-F8CB-BB49-869F-D384025858A5}" destId="{7ACBDF97-8BA8-A642-BA65-D9BFCEF77DCE}" srcOrd="0" destOrd="0" presId="urn:microsoft.com/office/officeart/2005/8/layout/chevron2"/>
    <dgm:cxn modelId="{BE7BE5B1-DDEC-7240-8CDA-5BC427FFF939}" type="presOf" srcId="{AA4668A0-68AD-9140-A4A0-197E074475E1}" destId="{78F807FE-7170-914C-833F-9E506B8BB897}" srcOrd="0" destOrd="0" presId="urn:microsoft.com/office/officeart/2005/8/layout/chevron2"/>
    <dgm:cxn modelId="{482FE7D4-F956-3644-BD1F-9D80157479AC}" type="presOf" srcId="{2BE9A1A5-2F6E-DC4D-88C3-9E122E3CCC5C}" destId="{CBF6D80F-526A-5B44-9CDA-29705044BE91}" srcOrd="0" destOrd="0" presId="urn:microsoft.com/office/officeart/2005/8/layout/chevron2"/>
    <dgm:cxn modelId="{B50DF6D6-9682-A64A-A964-BB54902C0984}" srcId="{AA4668A0-68AD-9140-A4A0-197E074475E1}" destId="{2BE9A1A5-2F6E-DC4D-88C3-9E122E3CCC5C}" srcOrd="0" destOrd="0" parTransId="{715083A0-1C11-F049-99C8-499F00127C40}" sibTransId="{4634AF40-B20C-D74B-99D7-EB1A211A6566}"/>
    <dgm:cxn modelId="{30AEEBE6-5B76-8A4D-8356-D371214119C1}" srcId="{3F23BAE3-6DC4-2749-99F2-2CE7081F876A}" destId="{8061D91F-C2EE-BC43-8672-4A9A9384067D}" srcOrd="0" destOrd="0" parTransId="{23821D13-6CE3-C14B-98C1-889BF0B2CEC8}" sibTransId="{0D3FC26D-52D2-C94D-B5E3-B3595C1F0E97}"/>
    <dgm:cxn modelId="{164385FC-0964-3145-B2B5-8CC2C40C4ED9}" srcId="{5511973E-F8CB-BB49-869F-D384025858A5}" destId="{3F23BAE3-6DC4-2749-99F2-2CE7081F876A}" srcOrd="0" destOrd="0" parTransId="{014EEDBE-B792-F344-8F72-61E7186BF62F}" sibTransId="{52BCA0AA-0D69-9D4C-ADF9-18678E5141B3}"/>
    <dgm:cxn modelId="{B6DB1CFD-F5C7-A742-9476-881F4878560F}" srcId="{5511973E-F8CB-BB49-869F-D384025858A5}" destId="{AA4668A0-68AD-9140-A4A0-197E074475E1}" srcOrd="1" destOrd="0" parTransId="{F3351BA8-B0FF-9046-923C-5A6152D15295}" sibTransId="{9D5A2627-BDBE-4342-8333-73374C0FDD92}"/>
    <dgm:cxn modelId="{15778A77-F357-A046-BA04-5F81A219BC79}" type="presParOf" srcId="{7ACBDF97-8BA8-A642-BA65-D9BFCEF77DCE}" destId="{45D37023-2E63-EF46-8285-F9900107FC0F}" srcOrd="0" destOrd="0" presId="urn:microsoft.com/office/officeart/2005/8/layout/chevron2"/>
    <dgm:cxn modelId="{C9857743-3729-0F4C-A97D-284E8B15095E}" type="presParOf" srcId="{45D37023-2E63-EF46-8285-F9900107FC0F}" destId="{FDEC689A-6897-284D-B47C-6414BD3718B7}" srcOrd="0" destOrd="0" presId="urn:microsoft.com/office/officeart/2005/8/layout/chevron2"/>
    <dgm:cxn modelId="{12ED0E85-72DD-F74D-8F7F-9D16EE626E99}" type="presParOf" srcId="{45D37023-2E63-EF46-8285-F9900107FC0F}" destId="{89429E0A-B395-0E47-8EDA-B899BC159C9A}" srcOrd="1" destOrd="0" presId="urn:microsoft.com/office/officeart/2005/8/layout/chevron2"/>
    <dgm:cxn modelId="{819DCEA5-D671-544C-995C-4E7A396DD3FA}" type="presParOf" srcId="{7ACBDF97-8BA8-A642-BA65-D9BFCEF77DCE}" destId="{70E50710-1D76-E34A-8886-F98B50F5BC42}" srcOrd="1" destOrd="0" presId="urn:microsoft.com/office/officeart/2005/8/layout/chevron2"/>
    <dgm:cxn modelId="{BFBEDD5B-CBA5-3D44-96A3-E41655E14AA0}" type="presParOf" srcId="{7ACBDF97-8BA8-A642-BA65-D9BFCEF77DCE}" destId="{DB524BC5-B53C-CC45-911A-669E85341001}" srcOrd="2" destOrd="0" presId="urn:microsoft.com/office/officeart/2005/8/layout/chevron2"/>
    <dgm:cxn modelId="{F08B6AEF-6CD1-6442-8CAE-7C08AD793435}" type="presParOf" srcId="{DB524BC5-B53C-CC45-911A-669E85341001}" destId="{78F807FE-7170-914C-833F-9E506B8BB897}" srcOrd="0" destOrd="0" presId="urn:microsoft.com/office/officeart/2005/8/layout/chevron2"/>
    <dgm:cxn modelId="{912E9656-EE82-7343-9E84-123C17D195FA}" type="presParOf" srcId="{DB524BC5-B53C-CC45-911A-669E85341001}" destId="{CBF6D80F-526A-5B44-9CDA-29705044BE9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689A-6897-284D-B47C-6414BD3718B7}">
      <dsp:nvSpPr>
        <dsp:cNvPr id="0" name=""/>
        <dsp:cNvSpPr/>
      </dsp:nvSpPr>
      <dsp:spPr>
        <a:xfrm rot="5400000">
          <a:off x="-266038" y="271090"/>
          <a:ext cx="1773592" cy="1241514"/>
        </a:xfrm>
        <a:prstGeom prst="chevron">
          <a:avLst/>
        </a:prstGeom>
        <a:solidFill>
          <a:schemeClr val="accent1">
            <a:shade val="8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1</a:t>
          </a:r>
        </a:p>
      </dsp:txBody>
      <dsp:txXfrm rot="-5400000">
        <a:off x="1" y="625808"/>
        <a:ext cx="1241514" cy="532078"/>
      </dsp:txXfrm>
    </dsp:sp>
    <dsp:sp modelId="{89429E0A-B395-0E47-8EDA-B899BC159C9A}">
      <dsp:nvSpPr>
        <dsp:cNvPr id="0" name=""/>
        <dsp:cNvSpPr/>
      </dsp:nvSpPr>
      <dsp:spPr>
        <a:xfrm rot="5400000">
          <a:off x="3194280" y="-1952765"/>
          <a:ext cx="1153441" cy="5058972"/>
        </a:xfrm>
        <a:prstGeom prst="round2SameRect">
          <a:avLst/>
        </a:prstGeom>
        <a:solidFill>
          <a:schemeClr val="lt1">
            <a:alpha val="9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a:latin typeface="+mn-lt"/>
            </a:rPr>
            <a:t>Define the problem.</a:t>
          </a:r>
        </a:p>
      </dsp:txBody>
      <dsp:txXfrm rot="-5400000">
        <a:off x="1241515" y="56306"/>
        <a:ext cx="5002666" cy="1040829"/>
      </dsp:txXfrm>
    </dsp:sp>
    <dsp:sp modelId="{78F807FE-7170-914C-833F-9E506B8BB897}">
      <dsp:nvSpPr>
        <dsp:cNvPr id="0" name=""/>
        <dsp:cNvSpPr/>
      </dsp:nvSpPr>
      <dsp:spPr>
        <a:xfrm rot="5400000">
          <a:off x="-266038" y="1852622"/>
          <a:ext cx="1773592" cy="1241514"/>
        </a:xfrm>
        <a:prstGeom prst="chevron">
          <a:avLst/>
        </a:prstGeom>
        <a:solidFill>
          <a:schemeClr val="accent1">
            <a:shade val="80000"/>
            <a:hueOff val="97636"/>
            <a:satOff val="-440"/>
            <a:lumOff val="13167"/>
            <a:alphaOff val="0"/>
          </a:schemeClr>
        </a:solidFill>
        <a:ln w="10795" cap="flat" cmpd="sng" algn="ctr">
          <a:solidFill>
            <a:schemeClr val="accent1">
              <a:shade val="80000"/>
              <a:hueOff val="97636"/>
              <a:satOff val="-440"/>
              <a:lumOff val="1316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2</a:t>
          </a:r>
        </a:p>
      </dsp:txBody>
      <dsp:txXfrm rot="-5400000">
        <a:off x="1" y="2207340"/>
        <a:ext cx="1241514" cy="532078"/>
      </dsp:txXfrm>
    </dsp:sp>
    <dsp:sp modelId="{CBF6D80F-526A-5B44-9CDA-29705044BE91}">
      <dsp:nvSpPr>
        <dsp:cNvPr id="0" name=""/>
        <dsp:cNvSpPr/>
      </dsp:nvSpPr>
      <dsp:spPr>
        <a:xfrm rot="5400000">
          <a:off x="3194583" y="-366485"/>
          <a:ext cx="1152835" cy="5058972"/>
        </a:xfrm>
        <a:prstGeom prst="round2SameRect">
          <a:avLst/>
        </a:prstGeom>
        <a:solidFill>
          <a:schemeClr val="lt1">
            <a:alpha val="90000"/>
            <a:hueOff val="0"/>
            <a:satOff val="0"/>
            <a:lumOff val="0"/>
            <a:alphaOff val="0"/>
          </a:schemeClr>
        </a:solidFill>
        <a:ln w="10795" cap="flat" cmpd="sng" algn="ctr">
          <a:solidFill>
            <a:schemeClr val="accent1">
              <a:shade val="80000"/>
              <a:hueOff val="97636"/>
              <a:satOff val="-440"/>
              <a:lumOff val="13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a:latin typeface="+mn-lt"/>
            </a:rPr>
            <a:t>Create your theory of action.</a:t>
          </a:r>
        </a:p>
      </dsp:txBody>
      <dsp:txXfrm rot="-5400000">
        <a:off x="1241515" y="1642860"/>
        <a:ext cx="5002695" cy="1040281"/>
      </dsp:txXfrm>
    </dsp:sp>
    <dsp:sp modelId="{3866DEEB-023B-E449-B9C4-949C41989DE8}">
      <dsp:nvSpPr>
        <dsp:cNvPr id="0" name=""/>
        <dsp:cNvSpPr/>
      </dsp:nvSpPr>
      <dsp:spPr>
        <a:xfrm rot="5400000">
          <a:off x="-266038" y="3434153"/>
          <a:ext cx="1773592" cy="1241514"/>
        </a:xfrm>
        <a:prstGeom prst="chevron">
          <a:avLst/>
        </a:prstGeom>
        <a:solidFill>
          <a:schemeClr val="accent1">
            <a:shade val="80000"/>
            <a:hueOff val="195272"/>
            <a:satOff val="-880"/>
            <a:lumOff val="26334"/>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3</a:t>
          </a:r>
        </a:p>
      </dsp:txBody>
      <dsp:txXfrm rot="-5400000">
        <a:off x="1" y="3788871"/>
        <a:ext cx="1241514" cy="532078"/>
      </dsp:txXfrm>
    </dsp:sp>
    <dsp:sp modelId="{10013977-2CE1-B148-889A-FF109ABC4618}">
      <dsp:nvSpPr>
        <dsp:cNvPr id="0" name=""/>
        <dsp:cNvSpPr/>
      </dsp:nvSpPr>
      <dsp:spPr>
        <a:xfrm rot="5400000">
          <a:off x="3194583" y="1215046"/>
          <a:ext cx="1152835" cy="5058972"/>
        </a:xfrm>
        <a:prstGeom prst="round2SameRect">
          <a:avLst/>
        </a:prstGeom>
        <a:solidFill>
          <a:schemeClr val="lt1">
            <a:alpha val="90000"/>
            <a:hueOff val="0"/>
            <a:satOff val="0"/>
            <a:lumOff val="0"/>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latin typeface="+mn-lt"/>
            </a:rPr>
            <a:t>Select an evidence-based strategy.</a:t>
          </a:r>
        </a:p>
      </dsp:txBody>
      <dsp:txXfrm rot="-5400000">
        <a:off x="1241515" y="3224392"/>
        <a:ext cx="5002695" cy="1040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FDBDD-4BE7-4280-B554-DA6285837E49}">
      <dsp:nvSpPr>
        <dsp:cNvPr id="0" name=""/>
        <dsp:cNvSpPr/>
      </dsp:nvSpPr>
      <dsp:spPr>
        <a:xfrm>
          <a:off x="3091" y="491199"/>
          <a:ext cx="3079925" cy="842183"/>
        </a:xfrm>
        <a:prstGeom prst="roundRect">
          <a:avLst/>
        </a:prstGeom>
        <a:solidFill>
          <a:schemeClr val="accent5">
            <a:shade val="8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lang="en-US" sz="2800" kern="1200">
              <a:latin typeface="+mn-lt"/>
            </a:rPr>
            <a:t>Strong</a:t>
          </a:r>
        </a:p>
      </dsp:txBody>
      <dsp:txXfrm>
        <a:off x="44203" y="532311"/>
        <a:ext cx="2997701" cy="759959"/>
      </dsp:txXfrm>
    </dsp:sp>
    <dsp:sp modelId="{EF9F82EB-F8C3-4673-8FB9-B9B4C5335FAF}">
      <dsp:nvSpPr>
        <dsp:cNvPr id="0" name=""/>
        <dsp:cNvSpPr/>
      </dsp:nvSpPr>
      <dsp:spPr>
        <a:xfrm>
          <a:off x="2928515" y="559630"/>
          <a:ext cx="6951481" cy="705321"/>
        </a:xfrm>
        <a:prstGeom prst="round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a:solidFill>
                <a:srgbClr val="000000"/>
              </a:solidFill>
              <a:latin typeface="+mn-lt"/>
            </a:rPr>
            <a:t>At least one well-designed and implemented experimental study</a:t>
          </a:r>
          <a:r>
            <a:rPr lang="en-US" sz="2000" kern="1200">
              <a:solidFill>
                <a:srgbClr val="000000"/>
              </a:solidFill>
              <a:latin typeface="+mj-lt"/>
            </a:rPr>
            <a:t> </a:t>
          </a:r>
        </a:p>
      </dsp:txBody>
      <dsp:txXfrm>
        <a:off x="2962946" y="594061"/>
        <a:ext cx="6882619" cy="636459"/>
      </dsp:txXfrm>
    </dsp:sp>
    <dsp:sp modelId="{4F5E6224-3BF8-4AAB-915A-86A1B811176B}">
      <dsp:nvSpPr>
        <dsp:cNvPr id="0" name=""/>
        <dsp:cNvSpPr/>
      </dsp:nvSpPr>
      <dsp:spPr>
        <a:xfrm>
          <a:off x="3091" y="1399937"/>
          <a:ext cx="3080246" cy="840457"/>
        </a:xfrm>
        <a:prstGeom prst="roundRect">
          <a:avLst/>
        </a:prstGeom>
        <a:solidFill>
          <a:schemeClr val="accent5">
            <a:shade val="80000"/>
            <a:hueOff val="-87228"/>
            <a:satOff val="-13237"/>
            <a:lumOff val="112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rPr>
            <a:t>Moderate</a:t>
          </a:r>
        </a:p>
      </dsp:txBody>
      <dsp:txXfrm>
        <a:off x="44119" y="1440965"/>
        <a:ext cx="2998190" cy="758401"/>
      </dsp:txXfrm>
    </dsp:sp>
    <dsp:sp modelId="{FEAD299E-462F-4718-8BE1-AC2642FD801D}">
      <dsp:nvSpPr>
        <dsp:cNvPr id="0" name=""/>
        <dsp:cNvSpPr/>
      </dsp:nvSpPr>
      <dsp:spPr>
        <a:xfrm>
          <a:off x="2928836" y="1467505"/>
          <a:ext cx="6951481" cy="705321"/>
        </a:xfrm>
        <a:prstGeom prst="round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a:solidFill>
                <a:srgbClr val="000000"/>
              </a:solidFill>
              <a:latin typeface="+mn-lt"/>
            </a:rPr>
            <a:t>At least one well-designed and implemented quasi-experimental study</a:t>
          </a:r>
        </a:p>
      </dsp:txBody>
      <dsp:txXfrm>
        <a:off x="2963267" y="1501936"/>
        <a:ext cx="6882619" cy="636459"/>
      </dsp:txXfrm>
    </dsp:sp>
    <dsp:sp modelId="{F67E5B57-1807-46B5-BDAB-8FBA3F579095}">
      <dsp:nvSpPr>
        <dsp:cNvPr id="0" name=""/>
        <dsp:cNvSpPr/>
      </dsp:nvSpPr>
      <dsp:spPr>
        <a:xfrm>
          <a:off x="3091" y="2306949"/>
          <a:ext cx="3081102" cy="840300"/>
        </a:xfrm>
        <a:prstGeom prst="roundRect">
          <a:avLst/>
        </a:prstGeom>
        <a:solidFill>
          <a:schemeClr val="accent5">
            <a:shade val="80000"/>
            <a:hueOff val="-174456"/>
            <a:satOff val="-26474"/>
            <a:lumOff val="2247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rPr>
            <a:t>Promising</a:t>
          </a:r>
        </a:p>
      </dsp:txBody>
      <dsp:txXfrm>
        <a:off x="44111" y="2347969"/>
        <a:ext cx="2999062" cy="758260"/>
      </dsp:txXfrm>
    </dsp:sp>
    <dsp:sp modelId="{815E6D23-EC70-44B5-80EC-BF6C1D67FA93}">
      <dsp:nvSpPr>
        <dsp:cNvPr id="0" name=""/>
        <dsp:cNvSpPr/>
      </dsp:nvSpPr>
      <dsp:spPr>
        <a:xfrm>
          <a:off x="2916908" y="2351009"/>
          <a:ext cx="6951481" cy="705321"/>
        </a:xfrm>
        <a:prstGeom prst="round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a:solidFill>
                <a:srgbClr val="000000"/>
              </a:solidFill>
              <a:latin typeface="+mn-lt"/>
            </a:rPr>
            <a:t>At least one well-designed and implemented correlational study</a:t>
          </a:r>
          <a:br>
            <a:rPr lang="en-US" sz="2000" kern="1200">
              <a:solidFill>
                <a:srgbClr val="000000"/>
              </a:solidFill>
              <a:latin typeface="+mn-lt"/>
            </a:rPr>
          </a:br>
          <a:r>
            <a:rPr lang="en-US" sz="2000" kern="1200">
              <a:solidFill>
                <a:srgbClr val="000000"/>
              </a:solidFill>
              <a:latin typeface="+mn-lt"/>
            </a:rPr>
            <a:t>Includes controls for statistical bias</a:t>
          </a:r>
        </a:p>
      </dsp:txBody>
      <dsp:txXfrm>
        <a:off x="2951339" y="2385440"/>
        <a:ext cx="6882619" cy="636459"/>
      </dsp:txXfrm>
    </dsp:sp>
    <dsp:sp modelId="{DDB330A7-84AB-43A2-A418-8F0F07229603}">
      <dsp:nvSpPr>
        <dsp:cNvPr id="0" name=""/>
        <dsp:cNvSpPr/>
      </dsp:nvSpPr>
      <dsp:spPr>
        <a:xfrm>
          <a:off x="3091" y="3213804"/>
          <a:ext cx="3058652" cy="834177"/>
        </a:xfrm>
        <a:prstGeom prst="roundRect">
          <a:avLst/>
        </a:prstGeom>
        <a:solidFill>
          <a:schemeClr val="accent5">
            <a:shade val="80000"/>
            <a:hueOff val="-261683"/>
            <a:satOff val="-39711"/>
            <a:lumOff val="33716"/>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rPr>
            <a:t>Demonstrates a rationale</a:t>
          </a:r>
        </a:p>
      </dsp:txBody>
      <dsp:txXfrm>
        <a:off x="43812" y="3254525"/>
        <a:ext cx="2977210" cy="752735"/>
      </dsp:txXfrm>
    </dsp:sp>
    <dsp:sp modelId="{C34BA675-9FA9-4609-8DA0-A880607E8BE0}">
      <dsp:nvSpPr>
        <dsp:cNvPr id="0" name=""/>
        <dsp:cNvSpPr/>
      </dsp:nvSpPr>
      <dsp:spPr>
        <a:xfrm>
          <a:off x="2907241" y="3278233"/>
          <a:ext cx="6937050" cy="705321"/>
        </a:xfrm>
        <a:prstGeom prst="roundRect">
          <a:avLst/>
        </a:prstGeom>
        <a:solidFill>
          <a:schemeClr val="accent5">
            <a:alpha val="90000"/>
            <a:tint val="40000"/>
            <a:hueOff val="0"/>
            <a:satOff val="0"/>
            <a:lumOff val="0"/>
            <a:alphaOff val="0"/>
          </a:schemeClr>
        </a:solidFill>
        <a:ln w="1079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a:solidFill>
                <a:srgbClr val="000000"/>
              </a:solidFill>
              <a:latin typeface="+mn-lt"/>
            </a:rPr>
            <a:t>Well-specified logic model or theory of action</a:t>
          </a:r>
        </a:p>
        <a:p>
          <a:pPr marL="0" lvl="0" indent="0" algn="l" defTabSz="889000">
            <a:lnSpc>
              <a:spcPct val="90000"/>
            </a:lnSpc>
            <a:spcBef>
              <a:spcPct val="0"/>
            </a:spcBef>
            <a:spcAft>
              <a:spcPct val="35000"/>
            </a:spcAft>
            <a:buFont typeface="Arial" panose="020B0604020202020204" pitchFamily="34" charset="0"/>
            <a:buNone/>
          </a:pPr>
          <a:r>
            <a:rPr lang="en-US" sz="2000" kern="1200">
              <a:solidFill>
                <a:srgbClr val="000000"/>
              </a:solidFill>
              <a:latin typeface="+mn-lt"/>
            </a:rPr>
            <a:t>Includes ongoing efforts to collect evidence</a:t>
          </a:r>
        </a:p>
      </dsp:txBody>
      <dsp:txXfrm>
        <a:off x="2941672" y="3312664"/>
        <a:ext cx="6868188" cy="636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689A-6897-284D-B47C-6414BD3718B7}">
      <dsp:nvSpPr>
        <dsp:cNvPr id="0" name=""/>
        <dsp:cNvSpPr/>
      </dsp:nvSpPr>
      <dsp:spPr>
        <a:xfrm rot="5400000">
          <a:off x="-208522" y="212365"/>
          <a:ext cx="1390146" cy="973102"/>
        </a:xfrm>
        <a:prstGeom prst="chevron">
          <a:avLst/>
        </a:prstGeom>
        <a:solidFill>
          <a:schemeClr val="accent1">
            <a:shade val="8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1</a:t>
          </a:r>
        </a:p>
      </dsp:txBody>
      <dsp:txXfrm rot="-5400000">
        <a:off x="0" y="490394"/>
        <a:ext cx="973102" cy="417044"/>
      </dsp:txXfrm>
    </dsp:sp>
    <dsp:sp modelId="{89429E0A-B395-0E47-8EDA-B899BC159C9A}">
      <dsp:nvSpPr>
        <dsp:cNvPr id="0" name=""/>
        <dsp:cNvSpPr/>
      </dsp:nvSpPr>
      <dsp:spPr>
        <a:xfrm rot="5400000">
          <a:off x="3326991" y="-2350044"/>
          <a:ext cx="904070" cy="5611847"/>
        </a:xfrm>
        <a:prstGeom prst="round2SameRect">
          <a:avLst/>
        </a:prstGeom>
        <a:solidFill>
          <a:schemeClr val="lt1">
            <a:alpha val="9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latin typeface="+mn-lt"/>
            </a:rPr>
            <a:t>List the action steps.</a:t>
          </a:r>
        </a:p>
      </dsp:txBody>
      <dsp:txXfrm rot="-5400000">
        <a:off x="973103" y="47977"/>
        <a:ext cx="5567714" cy="815804"/>
      </dsp:txXfrm>
    </dsp:sp>
    <dsp:sp modelId="{78F807FE-7170-914C-833F-9E506B8BB897}">
      <dsp:nvSpPr>
        <dsp:cNvPr id="0" name=""/>
        <dsp:cNvSpPr/>
      </dsp:nvSpPr>
      <dsp:spPr>
        <a:xfrm rot="5400000">
          <a:off x="-208522" y="1405748"/>
          <a:ext cx="1390146" cy="973102"/>
        </a:xfrm>
        <a:prstGeom prst="chevron">
          <a:avLst/>
        </a:prstGeom>
        <a:solidFill>
          <a:schemeClr val="accent1">
            <a:shade val="80000"/>
            <a:hueOff val="97636"/>
            <a:satOff val="-440"/>
            <a:lumOff val="13167"/>
            <a:alphaOff val="0"/>
          </a:schemeClr>
        </a:solidFill>
        <a:ln w="10795" cap="flat" cmpd="sng" algn="ctr">
          <a:solidFill>
            <a:schemeClr val="accent1">
              <a:shade val="80000"/>
              <a:hueOff val="97636"/>
              <a:satOff val="-440"/>
              <a:lumOff val="1316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2</a:t>
          </a:r>
        </a:p>
      </dsp:txBody>
      <dsp:txXfrm rot="-5400000">
        <a:off x="0" y="1683777"/>
        <a:ext cx="973102" cy="417044"/>
      </dsp:txXfrm>
    </dsp:sp>
    <dsp:sp modelId="{CBF6D80F-526A-5B44-9CDA-29705044BE91}">
      <dsp:nvSpPr>
        <dsp:cNvPr id="0" name=""/>
        <dsp:cNvSpPr/>
      </dsp:nvSpPr>
      <dsp:spPr>
        <a:xfrm rot="5400000">
          <a:off x="3327228" y="-1156899"/>
          <a:ext cx="903595" cy="5611847"/>
        </a:xfrm>
        <a:prstGeom prst="round2SameRect">
          <a:avLst/>
        </a:prstGeom>
        <a:solidFill>
          <a:schemeClr val="lt1">
            <a:alpha val="90000"/>
            <a:hueOff val="0"/>
            <a:satOff val="0"/>
            <a:lumOff val="0"/>
            <a:alphaOff val="0"/>
          </a:schemeClr>
        </a:solidFill>
        <a:ln w="10795" cap="flat" cmpd="sng" algn="ctr">
          <a:solidFill>
            <a:schemeClr val="accent1">
              <a:shade val="80000"/>
              <a:hueOff val="97636"/>
              <a:satOff val="-440"/>
              <a:lumOff val="13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latin typeface="+mn-lt"/>
            </a:rPr>
            <a:t>Identify data to collect.</a:t>
          </a:r>
        </a:p>
      </dsp:txBody>
      <dsp:txXfrm rot="-5400000">
        <a:off x="973102" y="1241337"/>
        <a:ext cx="5567737" cy="815375"/>
      </dsp:txXfrm>
    </dsp:sp>
    <dsp:sp modelId="{3866DEEB-023B-E449-B9C4-949C41989DE8}">
      <dsp:nvSpPr>
        <dsp:cNvPr id="0" name=""/>
        <dsp:cNvSpPr/>
      </dsp:nvSpPr>
      <dsp:spPr>
        <a:xfrm rot="5400000">
          <a:off x="-208522" y="2599131"/>
          <a:ext cx="1390146" cy="973102"/>
        </a:xfrm>
        <a:prstGeom prst="chevron">
          <a:avLst/>
        </a:prstGeom>
        <a:solidFill>
          <a:schemeClr val="accent1">
            <a:shade val="80000"/>
            <a:hueOff val="195272"/>
            <a:satOff val="-880"/>
            <a:lumOff val="26334"/>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3</a:t>
          </a:r>
        </a:p>
      </dsp:txBody>
      <dsp:txXfrm rot="-5400000">
        <a:off x="0" y="2877160"/>
        <a:ext cx="973102" cy="417044"/>
      </dsp:txXfrm>
    </dsp:sp>
    <dsp:sp modelId="{10013977-2CE1-B148-889A-FF109ABC4618}">
      <dsp:nvSpPr>
        <dsp:cNvPr id="0" name=""/>
        <dsp:cNvSpPr/>
      </dsp:nvSpPr>
      <dsp:spPr>
        <a:xfrm rot="5400000">
          <a:off x="3327228" y="36483"/>
          <a:ext cx="903595" cy="5611847"/>
        </a:xfrm>
        <a:prstGeom prst="round2SameRect">
          <a:avLst/>
        </a:prstGeom>
        <a:solidFill>
          <a:schemeClr val="lt1">
            <a:alpha val="90000"/>
            <a:hueOff val="0"/>
            <a:satOff val="0"/>
            <a:lumOff val="0"/>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a:latin typeface="+mn-lt"/>
            </a:rPr>
            <a:t>Make predictions.</a:t>
          </a:r>
        </a:p>
      </dsp:txBody>
      <dsp:txXfrm rot="-5400000">
        <a:off x="973102" y="2434719"/>
        <a:ext cx="5567737" cy="815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689A-6897-284D-B47C-6414BD3718B7}">
      <dsp:nvSpPr>
        <dsp:cNvPr id="0" name=""/>
        <dsp:cNvSpPr/>
      </dsp:nvSpPr>
      <dsp:spPr>
        <a:xfrm rot="5400000">
          <a:off x="-357547" y="375071"/>
          <a:ext cx="2383650" cy="1668555"/>
        </a:xfrm>
        <a:prstGeom prst="chevron">
          <a:avLst/>
        </a:prstGeom>
        <a:solidFill>
          <a:schemeClr val="accent1">
            <a:shade val="8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1</a:t>
          </a:r>
        </a:p>
      </dsp:txBody>
      <dsp:txXfrm rot="-5400000">
        <a:off x="1" y="851802"/>
        <a:ext cx="1668555" cy="715095"/>
      </dsp:txXfrm>
    </dsp:sp>
    <dsp:sp modelId="{89429E0A-B395-0E47-8EDA-B899BC159C9A}">
      <dsp:nvSpPr>
        <dsp:cNvPr id="0" name=""/>
        <dsp:cNvSpPr/>
      </dsp:nvSpPr>
      <dsp:spPr>
        <a:xfrm rot="5400000">
          <a:off x="2978690" y="-1303872"/>
          <a:ext cx="1572711" cy="4192981"/>
        </a:xfrm>
        <a:prstGeom prst="round2SameRect">
          <a:avLst/>
        </a:prstGeom>
        <a:solidFill>
          <a:schemeClr val="lt1">
            <a:alpha val="9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latin typeface="+mn-lt"/>
            </a:rPr>
            <a:t>Implement the action steps.</a:t>
          </a:r>
        </a:p>
      </dsp:txBody>
      <dsp:txXfrm rot="-5400000">
        <a:off x="1668556" y="83035"/>
        <a:ext cx="4116208" cy="1419165"/>
      </dsp:txXfrm>
    </dsp:sp>
    <dsp:sp modelId="{78F807FE-7170-914C-833F-9E506B8BB897}">
      <dsp:nvSpPr>
        <dsp:cNvPr id="0" name=""/>
        <dsp:cNvSpPr/>
      </dsp:nvSpPr>
      <dsp:spPr>
        <a:xfrm rot="5400000">
          <a:off x="-357547" y="2475465"/>
          <a:ext cx="2383650" cy="1668555"/>
        </a:xfrm>
        <a:prstGeom prst="chevron">
          <a:avLst/>
        </a:prstGeom>
        <a:solidFill>
          <a:schemeClr val="accent1">
            <a:shade val="80000"/>
            <a:hueOff val="195272"/>
            <a:satOff val="-880"/>
            <a:lumOff val="26334"/>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2</a:t>
          </a:r>
        </a:p>
      </dsp:txBody>
      <dsp:txXfrm rot="-5400000">
        <a:off x="1" y="2952196"/>
        <a:ext cx="1668555" cy="715095"/>
      </dsp:txXfrm>
    </dsp:sp>
    <dsp:sp modelId="{CBF6D80F-526A-5B44-9CDA-29705044BE91}">
      <dsp:nvSpPr>
        <dsp:cNvPr id="0" name=""/>
        <dsp:cNvSpPr/>
      </dsp:nvSpPr>
      <dsp:spPr>
        <a:xfrm rot="5400000">
          <a:off x="2990359" y="796113"/>
          <a:ext cx="1549373" cy="4192981"/>
        </a:xfrm>
        <a:prstGeom prst="round2SameRect">
          <a:avLst/>
        </a:prstGeom>
        <a:solidFill>
          <a:schemeClr val="lt1">
            <a:alpha val="90000"/>
            <a:hueOff val="0"/>
            <a:satOff val="0"/>
            <a:lumOff val="0"/>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latin typeface="+mn-lt"/>
            </a:rPr>
            <a:t>Monitor your data.</a:t>
          </a:r>
        </a:p>
      </dsp:txBody>
      <dsp:txXfrm rot="-5400000">
        <a:off x="1668555" y="2193551"/>
        <a:ext cx="4117347" cy="1398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689A-6897-284D-B47C-6414BD3718B7}">
      <dsp:nvSpPr>
        <dsp:cNvPr id="0" name=""/>
        <dsp:cNvSpPr/>
      </dsp:nvSpPr>
      <dsp:spPr>
        <a:xfrm rot="5400000">
          <a:off x="-346918" y="351414"/>
          <a:ext cx="2312791" cy="1618954"/>
        </a:xfrm>
        <a:prstGeom prst="chevron">
          <a:avLst/>
        </a:prstGeom>
        <a:solidFill>
          <a:schemeClr val="accent1">
            <a:shade val="8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1</a:t>
          </a:r>
        </a:p>
      </dsp:txBody>
      <dsp:txXfrm rot="-5400000">
        <a:off x="1" y="813972"/>
        <a:ext cx="1618954" cy="693837"/>
      </dsp:txXfrm>
    </dsp:sp>
    <dsp:sp modelId="{89429E0A-B395-0E47-8EDA-B899BC159C9A}">
      <dsp:nvSpPr>
        <dsp:cNvPr id="0" name=""/>
        <dsp:cNvSpPr/>
      </dsp:nvSpPr>
      <dsp:spPr>
        <a:xfrm rot="5400000">
          <a:off x="3223544" y="-1600094"/>
          <a:ext cx="1504105" cy="4713284"/>
        </a:xfrm>
        <a:prstGeom prst="round2SameRect">
          <a:avLst/>
        </a:prstGeom>
        <a:solidFill>
          <a:schemeClr val="lt1">
            <a:alpha val="9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latin typeface="+mn-lt"/>
            </a:rPr>
            <a:t>Compare initial predictions with actual occurrences.</a:t>
          </a:r>
        </a:p>
      </dsp:txBody>
      <dsp:txXfrm rot="-5400000">
        <a:off x="1618955" y="77919"/>
        <a:ext cx="4639860" cy="1357257"/>
      </dsp:txXfrm>
    </dsp:sp>
    <dsp:sp modelId="{78F807FE-7170-914C-833F-9E506B8BB897}">
      <dsp:nvSpPr>
        <dsp:cNvPr id="0" name=""/>
        <dsp:cNvSpPr/>
      </dsp:nvSpPr>
      <dsp:spPr>
        <a:xfrm rot="5400000">
          <a:off x="-346918" y="2379381"/>
          <a:ext cx="2312791" cy="1618954"/>
        </a:xfrm>
        <a:prstGeom prst="chevron">
          <a:avLst/>
        </a:prstGeom>
        <a:solidFill>
          <a:schemeClr val="accent1">
            <a:shade val="80000"/>
            <a:hueOff val="195272"/>
            <a:satOff val="-880"/>
            <a:lumOff val="26334"/>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mj-lt"/>
            </a:rPr>
            <a:t>2</a:t>
          </a:r>
        </a:p>
      </dsp:txBody>
      <dsp:txXfrm rot="-5400000">
        <a:off x="1" y="2841939"/>
        <a:ext cx="1618954" cy="693837"/>
      </dsp:txXfrm>
    </dsp:sp>
    <dsp:sp modelId="{CBF6D80F-526A-5B44-9CDA-29705044BE91}">
      <dsp:nvSpPr>
        <dsp:cNvPr id="0" name=""/>
        <dsp:cNvSpPr/>
      </dsp:nvSpPr>
      <dsp:spPr>
        <a:xfrm rot="5400000">
          <a:off x="3223939" y="427477"/>
          <a:ext cx="1503314" cy="4713284"/>
        </a:xfrm>
        <a:prstGeom prst="round2SameRect">
          <a:avLst/>
        </a:prstGeom>
        <a:solidFill>
          <a:schemeClr val="lt1">
            <a:alpha val="90000"/>
            <a:hueOff val="0"/>
            <a:satOff val="0"/>
            <a:lumOff val="0"/>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latin typeface="+mn-lt"/>
            </a:rPr>
            <a:t>Identify patterns and trends to inform next steps.</a:t>
          </a:r>
        </a:p>
      </dsp:txBody>
      <dsp:txXfrm rot="-5400000">
        <a:off x="1618954" y="2105848"/>
        <a:ext cx="4639898" cy="13565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689A-6897-284D-B47C-6414BD3718B7}">
      <dsp:nvSpPr>
        <dsp:cNvPr id="0" name=""/>
        <dsp:cNvSpPr/>
      </dsp:nvSpPr>
      <dsp:spPr>
        <a:xfrm rot="5400000">
          <a:off x="-347045" y="351490"/>
          <a:ext cx="2313635" cy="1619544"/>
        </a:xfrm>
        <a:prstGeom prst="chevron">
          <a:avLst/>
        </a:prstGeom>
        <a:solidFill>
          <a:schemeClr val="accent1">
            <a:shade val="8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1</a:t>
          </a:r>
        </a:p>
      </dsp:txBody>
      <dsp:txXfrm rot="-5400000">
        <a:off x="1" y="814216"/>
        <a:ext cx="1619544" cy="694091"/>
      </dsp:txXfrm>
    </dsp:sp>
    <dsp:sp modelId="{89429E0A-B395-0E47-8EDA-B899BC159C9A}">
      <dsp:nvSpPr>
        <dsp:cNvPr id="0" name=""/>
        <dsp:cNvSpPr/>
      </dsp:nvSpPr>
      <dsp:spPr>
        <a:xfrm rot="5400000">
          <a:off x="3105445" y="-1481455"/>
          <a:ext cx="1504653" cy="4476455"/>
        </a:xfrm>
        <a:prstGeom prst="round2SameRect">
          <a:avLst/>
        </a:prstGeom>
        <a:solidFill>
          <a:schemeClr val="lt1">
            <a:alpha val="9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latin typeface="+mn-lt"/>
            </a:rPr>
            <a:t>Identify new learnings</a:t>
          </a:r>
        </a:p>
      </dsp:txBody>
      <dsp:txXfrm rot="-5400000">
        <a:off x="1619545" y="77896"/>
        <a:ext cx="4403004" cy="1357751"/>
      </dsp:txXfrm>
    </dsp:sp>
    <dsp:sp modelId="{78F807FE-7170-914C-833F-9E506B8BB897}">
      <dsp:nvSpPr>
        <dsp:cNvPr id="0" name=""/>
        <dsp:cNvSpPr/>
      </dsp:nvSpPr>
      <dsp:spPr>
        <a:xfrm rot="5400000">
          <a:off x="-347045" y="2380301"/>
          <a:ext cx="2313635" cy="1619544"/>
        </a:xfrm>
        <a:prstGeom prst="chevron">
          <a:avLst/>
        </a:prstGeom>
        <a:solidFill>
          <a:schemeClr val="accent1">
            <a:shade val="80000"/>
            <a:hueOff val="195272"/>
            <a:satOff val="-880"/>
            <a:lumOff val="26334"/>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a:latin typeface="+mj-lt"/>
            </a:rPr>
            <a:t>2</a:t>
          </a:r>
        </a:p>
      </dsp:txBody>
      <dsp:txXfrm rot="-5400000">
        <a:off x="1" y="2843027"/>
        <a:ext cx="1619544" cy="694091"/>
      </dsp:txXfrm>
    </dsp:sp>
    <dsp:sp modelId="{CBF6D80F-526A-5B44-9CDA-29705044BE91}">
      <dsp:nvSpPr>
        <dsp:cNvPr id="0" name=""/>
        <dsp:cNvSpPr/>
      </dsp:nvSpPr>
      <dsp:spPr>
        <a:xfrm rot="5400000">
          <a:off x="3105840" y="546960"/>
          <a:ext cx="1503863" cy="4476455"/>
        </a:xfrm>
        <a:prstGeom prst="round2SameRect">
          <a:avLst/>
        </a:prstGeom>
        <a:solidFill>
          <a:schemeClr val="lt1">
            <a:alpha val="90000"/>
            <a:hueOff val="0"/>
            <a:satOff val="0"/>
            <a:lumOff val="0"/>
            <a:alphaOff val="0"/>
          </a:schemeClr>
        </a:solidFill>
        <a:ln w="10795" cap="flat" cmpd="sng" algn="ctr">
          <a:solidFill>
            <a:schemeClr val="accent1">
              <a:shade val="80000"/>
              <a:hueOff val="195272"/>
              <a:satOff val="-880"/>
              <a:lumOff val="26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lvl="1" indent="0" algn="l" defTabSz="1066800">
            <a:lnSpc>
              <a:spcPct val="90000"/>
            </a:lnSpc>
            <a:spcBef>
              <a:spcPct val="0"/>
            </a:spcBef>
            <a:spcAft>
              <a:spcPct val="15000"/>
            </a:spcAft>
            <a:buNone/>
          </a:pPr>
          <a:r>
            <a:rPr lang="en-US" sz="2400" kern="1200">
              <a:solidFill>
                <a:schemeClr val="tx1"/>
              </a:solidFill>
              <a:latin typeface="+mn-lt"/>
            </a:rPr>
            <a:t>Think about next steps, adjustments, and improvements</a:t>
          </a:r>
        </a:p>
      </dsp:txBody>
      <dsp:txXfrm rot="-5400000">
        <a:off x="1619545" y="2106669"/>
        <a:ext cx="4403042" cy="13570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C3AB3-BEB7-44B5-9C75-CB07F524040E}" type="datetimeFigureOut">
              <a:rPr lang="en-US"/>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DBC5D-031F-4B3C-BE99-5845E4F6B78C}" type="slidenum">
              <a:rPr lang="en-US"/>
              <a:t>‹#›</a:t>
            </a:fld>
            <a:endParaRPr lang="en-US"/>
          </a:p>
        </p:txBody>
      </p:sp>
    </p:spTree>
    <p:extLst>
      <p:ext uri="{BB962C8B-B14F-4D97-AF65-F5344CB8AC3E}">
        <p14:creationId xmlns:p14="http://schemas.microsoft.com/office/powerpoint/2010/main" val="3964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construction-concrete-foundation-537289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illustrations/magnifying-glass-search-to-find-101998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81iB75kjag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vecteezy.com/vector-art/354977-root-vector-ico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81iB75kjag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es.ed.gov/ncee/edlabs/regions/northeast/pdf/REL_2015057.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es.ed.gov/ncee/edlabs/regions/northeast/pdf/REL_2015057.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ies.ed.gov/ncee/edlabs/regions/northeast/pdf/REL_2015057.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es.ed.gov/ncee/edlabs/infographics/pdf/REL_WE_Applicability_of_Evidence_Based_Intervention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ixabay.com/illustrations/technology-blueprint-house-drawing-321674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lideshare.net/NHSEngland/improving-services-leading-change-implementing-change-in-rapid-cycl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lideshare.net/NHSEngland/improving-services-leading-change-implementing-change-in-rapid-cycl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lideshare.net/NHSEngland/improving-services-leading-change-implementing-change-in-rapid-cycl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ixabay.com/photos/foundation-home-development-house-457849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lideshare.net/NHSEngland/improving-services-leading-change-implementing-change-in-rapid-cycl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lideshare.net/NHSEngland/improving-services-leading-change-implementing-change-in-rapid-cycl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flickr.com/photos/reidab/6051588198/"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ies.ed.gov/ncee/edlabs/regions/central/pdf/REL_2015080.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pexels.com/search/home%20renovatio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ies.ed.gov/ncee/edlabs/regions/central/pdf/REL_2015080.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ies.ed.gov/ncee/edlabs/regions/central/pdf/REL_2015080.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07/s10833-017-9301-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8378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642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
              <a:buChar char="•"/>
            </a:pPr>
            <a:r>
              <a:rPr lang="en-US"/>
              <a:t>As with any construction project, our improvement initiative needs a strong foundation on which to build. Digging deeply into perceived needs and problem approaches is time well invested. </a:t>
            </a:r>
            <a:endParaRPr lang="en-US">
              <a:cs typeface="Calibri"/>
            </a:endParaRPr>
          </a:p>
          <a:p>
            <a:pPr marL="457200" indent="-457200">
              <a:buFont typeface="Arial"/>
              <a:buChar char="•"/>
            </a:pPr>
            <a:r>
              <a:rPr lang="en-US"/>
              <a:t>To build the foundation for our improvement initiative, we will:</a:t>
            </a:r>
            <a:endParaRPr lang="en-US">
              <a:cs typeface="Calibri"/>
            </a:endParaRPr>
          </a:p>
          <a:p>
            <a:pPr marL="1219200" lvl="1" indent="-457200">
              <a:buFont typeface="Arial"/>
              <a:buChar char="•"/>
            </a:pPr>
            <a:r>
              <a:rPr lang="en-US"/>
              <a:t>Define the problem</a:t>
            </a:r>
            <a:endParaRPr lang="en-US">
              <a:cs typeface="Calibri"/>
            </a:endParaRPr>
          </a:p>
          <a:p>
            <a:pPr marL="1219200" lvl="1" indent="-457200">
              <a:buFont typeface="Arial"/>
              <a:buChar char="•"/>
            </a:pPr>
            <a:r>
              <a:rPr lang="en-US">
                <a:cs typeface="Calibri"/>
              </a:rPr>
              <a:t>Create a theory of action, and</a:t>
            </a:r>
            <a:endParaRPr lang="en-US"/>
          </a:p>
          <a:p>
            <a:pPr marL="1219200" lvl="1" indent="-457200">
              <a:buFont typeface="Arial"/>
              <a:buChar char="•"/>
            </a:pPr>
            <a:r>
              <a:rPr lang="en-US">
                <a:cs typeface="Calibri"/>
              </a:rPr>
              <a:t>Select an evidence-based strategy</a:t>
            </a:r>
            <a:endParaRPr lang="en-US"/>
          </a:p>
          <a:p>
            <a:pPr marL="1219200" lvl="1" indent="-457200">
              <a:buFont typeface="Arial"/>
              <a:buChar char="•"/>
            </a:pPr>
            <a:endParaRPr lang="en-US"/>
          </a:p>
          <a:p>
            <a:r>
              <a:rPr lang="en-US" b="1"/>
              <a:t>References</a:t>
            </a:r>
            <a:endParaRPr lang="en-US"/>
          </a:p>
          <a:p>
            <a:r>
              <a:rPr lang="en-US">
                <a:cs typeface="Calibri" panose="020F0502020204030204"/>
              </a:rPr>
              <a:t>Image source: </a:t>
            </a:r>
            <a:r>
              <a:rPr lang="en-US" err="1">
                <a:cs typeface="Calibri" panose="020F0502020204030204"/>
              </a:rPr>
              <a:t>Pixabay</a:t>
            </a:r>
            <a:r>
              <a:rPr lang="en-US">
                <a:cs typeface="Calibri" panose="020F0502020204030204"/>
              </a:rPr>
              <a:t>. (2020). </a:t>
            </a:r>
            <a:r>
              <a:rPr lang="en-US">
                <a:cs typeface="Calibri" panose="020F0502020204030204"/>
                <a:hlinkClick r:id="rId3"/>
              </a:rPr>
              <a:t>https://pixabay.com/photos/construction-concrete-foundation-5372898/</a:t>
            </a:r>
            <a:r>
              <a:rPr lang="en-US">
                <a:cs typeface="Calibri" panose="020F0502020204030204"/>
              </a:rPr>
              <a:t> </a:t>
            </a:r>
          </a:p>
        </p:txBody>
      </p:sp>
      <p:sp>
        <p:nvSpPr>
          <p:cNvPr id="4" name="Slide Number Placeholder 3"/>
          <p:cNvSpPr>
            <a:spLocks noGrp="1"/>
          </p:cNvSpPr>
          <p:nvPr>
            <p:ph type="sldNum" sz="quarter" idx="5"/>
          </p:nvPr>
        </p:nvSpPr>
        <p:spPr/>
        <p:txBody>
          <a:bodyPr/>
          <a:lstStyle/>
          <a:p>
            <a:fld id="{D96DEFE5-481C-284E-A897-FDA65BF58072}" type="slidenum">
              <a:rPr lang="en-US" smtClean="0"/>
              <a:t>11</a:t>
            </a:fld>
            <a:endParaRPr lang="en-US"/>
          </a:p>
        </p:txBody>
      </p:sp>
    </p:spTree>
    <p:extLst>
      <p:ext uri="{BB962C8B-B14F-4D97-AF65-F5344CB8AC3E}">
        <p14:creationId xmlns:p14="http://schemas.microsoft.com/office/powerpoint/2010/main" val="75461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85750" indent="-285750">
              <a:buFont typeface="Arial"/>
              <a:buChar char="•"/>
            </a:pPr>
            <a:r>
              <a:rPr lang="en-US"/>
              <a:t>We’ll begin with defining our perceived school challenge/problem. </a:t>
            </a:r>
            <a:endParaRPr lang="en-US">
              <a:cs typeface="Calibri"/>
            </a:endParaRPr>
          </a:p>
          <a:p>
            <a:pPr marL="285750" indent="-285750">
              <a:buFont typeface="Arial"/>
              <a:buChar char="•"/>
            </a:pPr>
            <a:r>
              <a:rPr lang="en-US"/>
              <a:t>Defining and clarifying the problem ensures that we focus our efforts on strategies that will positively impact student outcomes. </a:t>
            </a:r>
            <a:endParaRPr lang="en-US">
              <a:cs typeface="Calibri"/>
            </a:endParaRPr>
          </a:p>
          <a:p>
            <a:pPr marL="285750" indent="-285750">
              <a:buFont typeface="Arial"/>
              <a:buChar char="•"/>
            </a:pPr>
            <a:r>
              <a:rPr lang="en-US"/>
              <a:t>This effort requires us to analyze multiple data types to understand what the learning environment is like for students. </a:t>
            </a:r>
            <a:endParaRPr lang="en-US">
              <a:cs typeface="Calibri"/>
            </a:endParaRPr>
          </a:p>
          <a:p>
            <a:pPr marL="285750" indent="-285750">
              <a:buFont typeface="Arial"/>
              <a:buChar char="•"/>
            </a:pPr>
            <a:r>
              <a:rPr lang="en-US"/>
              <a:t>Relying solely on student achievement data may limit our view of the learning environment, so when possible, we should include perceptions from students, teachers, and/or families as appropriate to capture the learning environment of the school. </a:t>
            </a:r>
            <a:endParaRPr lang="en-US">
              <a:cs typeface="Calibri"/>
            </a:endParaRPr>
          </a:p>
          <a:p>
            <a:pPr marL="285750" indent="-285750">
              <a:buFont typeface="Arial"/>
              <a:buChar char="•"/>
            </a:pPr>
            <a:r>
              <a:rPr lang="en-US"/>
              <a:t>Data sources might include:</a:t>
            </a:r>
            <a:endParaRPr lang="en-US">
              <a:cs typeface="Calibri"/>
            </a:endParaRPr>
          </a:p>
          <a:p>
            <a:pPr marL="1390650" lvl="1" indent="-171450" rtl="0" fontAlgn="base">
              <a:buFont typeface="Arial" panose="020B0604020202020204" pitchFamily="34" charset="0"/>
              <a:buChar char="•"/>
            </a:pPr>
            <a:r>
              <a:rPr lang="en-US" b="0" i="0" u="none" strike="noStrike" kern="1200">
                <a:solidFill>
                  <a:schemeClr val="tx1"/>
                </a:solidFill>
                <a:effectLst/>
                <a:latin typeface="+mn-lt"/>
                <a:ea typeface="+mn-ea"/>
                <a:cs typeface="+mn-cs"/>
              </a:rPr>
              <a:t>Attendance, absenteeism, dropout rates </a:t>
            </a:r>
            <a:endParaRPr lang="en-US" b="0" i="0" u="none" strike="noStrike" kern="1200">
              <a:solidFill>
                <a:schemeClr val="tx1"/>
              </a:solidFill>
              <a:effectLst/>
              <a:latin typeface="+mn-lt"/>
              <a:cs typeface="Calibri"/>
            </a:endParaRPr>
          </a:p>
          <a:p>
            <a:pPr marL="1390650" lvl="1" indent="-171450" rtl="0" fontAlgn="base">
              <a:buFont typeface="Arial" panose="020B0604020202020204" pitchFamily="34" charset="0"/>
              <a:buChar char="•"/>
            </a:pPr>
            <a:r>
              <a:rPr lang="en-US" b="0" i="0" u="none" strike="noStrike" kern="1200">
                <a:solidFill>
                  <a:schemeClr val="tx1"/>
                </a:solidFill>
                <a:effectLst/>
                <a:latin typeface="+mn-lt"/>
                <a:ea typeface="+mn-ea"/>
                <a:cs typeface="+mn-cs"/>
              </a:rPr>
              <a:t>State assessments and proficiency scores </a:t>
            </a:r>
            <a:endParaRPr lang="en-US" b="0" i="0" u="none" strike="noStrike" kern="1200">
              <a:solidFill>
                <a:schemeClr val="tx1"/>
              </a:solidFill>
              <a:effectLst/>
              <a:latin typeface="+mn-lt"/>
              <a:cs typeface="Calibri"/>
            </a:endParaRPr>
          </a:p>
          <a:p>
            <a:pPr marL="1390650" lvl="1" indent="-171450" rtl="0" fontAlgn="base">
              <a:buFont typeface="Arial" panose="020B0604020202020204" pitchFamily="34" charset="0"/>
              <a:buChar char="•"/>
            </a:pPr>
            <a:r>
              <a:rPr lang="en-US" b="0" i="0" u="none" strike="noStrike" kern="1200">
                <a:solidFill>
                  <a:schemeClr val="tx1"/>
                </a:solidFill>
                <a:effectLst/>
                <a:latin typeface="+mn-lt"/>
                <a:ea typeface="+mn-ea"/>
                <a:cs typeface="+mn-cs"/>
              </a:rPr>
              <a:t>School grades and courses </a:t>
            </a:r>
            <a:endParaRPr lang="en-US" b="0" i="0" u="none" strike="noStrike" kern="1200">
              <a:solidFill>
                <a:schemeClr val="tx1"/>
              </a:solidFill>
              <a:effectLst/>
              <a:latin typeface="+mn-lt"/>
              <a:cs typeface="Calibri"/>
            </a:endParaRPr>
          </a:p>
          <a:p>
            <a:pPr marL="1390650" lvl="1" indent="-171450" rtl="0" fontAlgn="base">
              <a:buFont typeface="Arial" panose="020B0604020202020204" pitchFamily="34" charset="0"/>
              <a:buChar char="•"/>
            </a:pPr>
            <a:r>
              <a:rPr lang="en-US" b="0" i="0" u="none" strike="noStrike" kern="1200">
                <a:solidFill>
                  <a:schemeClr val="tx1"/>
                </a:solidFill>
                <a:effectLst/>
                <a:latin typeface="+mn-lt"/>
                <a:ea typeface="+mn-ea"/>
                <a:cs typeface="+mn-cs"/>
              </a:rPr>
              <a:t>Student social-emotional outcomes </a:t>
            </a:r>
            <a:endParaRPr lang="en-US">
              <a:cs typeface="Calibri"/>
            </a:endParaRPr>
          </a:p>
          <a:p>
            <a:r>
              <a:rPr lang="en-US"/>
              <a:t> </a:t>
            </a:r>
            <a:endParaRPr lang="en-US">
              <a:cs typeface="Calibri"/>
            </a:endParaRPr>
          </a:p>
          <a:p>
            <a:r>
              <a:rPr lang="en-US" b="1"/>
              <a:t>References</a:t>
            </a:r>
            <a:endParaRPr lang="en-US"/>
          </a:p>
          <a:p>
            <a:pPr fontAlgn="base">
              <a:buFont typeface="Arial" panose="020B0604020202020204" pitchFamily="34" charset="0"/>
            </a:pPr>
            <a:r>
              <a:rPr lang="en-US" b="0" i="0" u="none" strike="noStrike" kern="1200">
                <a:solidFill>
                  <a:schemeClr val="tx1"/>
                </a:solidFill>
                <a:effectLst/>
                <a:latin typeface="+mn-lt"/>
                <a:ea typeface="+mn-ea"/>
                <a:cs typeface="+mn-cs"/>
              </a:rPr>
              <a:t>Image source: </a:t>
            </a:r>
            <a:r>
              <a:rPr lang="en-US" b="0" i="0" u="none" strike="noStrike" kern="1200" err="1">
                <a:solidFill>
                  <a:schemeClr val="tx1"/>
                </a:solidFill>
                <a:effectLst/>
                <a:latin typeface="+mn-lt"/>
                <a:ea typeface="+mn-ea"/>
                <a:cs typeface="+mn-cs"/>
              </a:rPr>
              <a:t>Pixabay</a:t>
            </a:r>
            <a:r>
              <a:rPr lang="en-US" b="0" i="0" u="none" strike="noStrike" kern="1200">
                <a:solidFill>
                  <a:schemeClr val="tx1"/>
                </a:solidFill>
                <a:effectLst/>
                <a:latin typeface="+mn-lt"/>
                <a:ea typeface="+mn-ea"/>
                <a:cs typeface="+mn-cs"/>
              </a:rPr>
              <a:t>. (2015). </a:t>
            </a:r>
            <a:r>
              <a:rPr lang="en-US" b="0" i="0" u="none" strike="noStrike" kern="1200">
                <a:solidFill>
                  <a:schemeClr val="tx1"/>
                </a:solidFill>
                <a:effectLst/>
                <a:latin typeface="+mn-lt"/>
                <a:ea typeface="+mn-ea"/>
                <a:cs typeface="+mn-cs"/>
                <a:hlinkClick r:id="rId3"/>
              </a:rPr>
              <a:t>https://pixabay.com/illustrations/magnifying-glass-search-to-find-1019982/</a:t>
            </a:r>
            <a:r>
              <a:rPr lang="en-US"/>
              <a:t> </a:t>
            </a:r>
            <a:endParaRPr lang="en-US" b="0" i="0" u="none" strike="noStrike"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D96DEFE5-481C-284E-A897-FDA65BF58072}" type="slidenum">
              <a:rPr lang="en-US" smtClean="0"/>
              <a:t>12</a:t>
            </a:fld>
            <a:endParaRPr lang="en-US"/>
          </a:p>
        </p:txBody>
      </p:sp>
    </p:spTree>
    <p:extLst>
      <p:ext uri="{BB962C8B-B14F-4D97-AF65-F5344CB8AC3E}">
        <p14:creationId xmlns:p14="http://schemas.microsoft.com/office/powerpoint/2010/main" val="206600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i="0" u="none" strike="noStrike" kern="1200">
                <a:solidFill>
                  <a:schemeClr val="tx1"/>
                </a:solidFill>
                <a:effectLst/>
                <a:latin typeface="+mn-lt"/>
                <a:ea typeface="+mn-ea"/>
                <a:cs typeface="+mn-cs"/>
              </a:rPr>
              <a:t>Talking Points</a:t>
            </a:r>
            <a:r>
              <a:rPr lang="en-US" b="0" i="0" kern="1200">
                <a:solidFill>
                  <a:schemeClr val="tx1"/>
                </a:solidFill>
                <a:effectLst/>
                <a:latin typeface="+mn-lt"/>
                <a:ea typeface="+mn-ea"/>
                <a:cs typeface="+mn-cs"/>
              </a:rPr>
              <a:t>​</a:t>
            </a:r>
          </a:p>
          <a:p>
            <a:pPr marL="457200" indent="-457200" fontAlgn="base">
              <a:buFont typeface="Arial" panose="020B0604020202020204" pitchFamily="34" charset="0"/>
              <a:buChar char="•"/>
              <a:defRPr/>
            </a:pPr>
            <a:r>
              <a:rPr lang="en-US"/>
              <a:t>With a clear gap in student outcomes identified, getting to the root of the problem is the next step, and the</a:t>
            </a:r>
            <a:r>
              <a:rPr lang="en-US" b="0" i="0" u="none" strike="noStrike" kern="1200">
                <a:solidFill>
                  <a:schemeClr val="tx1"/>
                </a:solidFill>
                <a:effectLst/>
                <a:latin typeface="+mn-lt"/>
                <a:ea typeface="+mn-ea"/>
                <a:cs typeface="+mn-cs"/>
              </a:rPr>
              <a:t> </a:t>
            </a:r>
            <a:r>
              <a:rPr lang="en-US" b="0" i="1" u="none" strike="noStrike" kern="1200">
                <a:solidFill>
                  <a:schemeClr val="tx1"/>
                </a:solidFill>
                <a:effectLst/>
                <a:latin typeface="+mn-lt"/>
                <a:ea typeface="+mn-ea"/>
                <a:cs typeface="+mn-cs"/>
              </a:rPr>
              <a:t>Five Whys</a:t>
            </a:r>
            <a:r>
              <a:rPr lang="en-US" b="0" i="0" u="none" strike="noStrike" kern="1200">
                <a:solidFill>
                  <a:schemeClr val="tx1"/>
                </a:solidFill>
                <a:effectLst/>
                <a:latin typeface="+mn-lt"/>
                <a:ea typeface="+mn-ea"/>
                <a:cs typeface="+mn-cs"/>
              </a:rPr>
              <a:t> template </a:t>
            </a:r>
            <a:r>
              <a:rPr lang="en-US"/>
              <a:t>can help us with this process. </a:t>
            </a:r>
            <a:endParaRPr lang="en-US">
              <a:cs typeface="Calibri"/>
            </a:endParaRPr>
          </a:p>
          <a:p>
            <a:pPr marL="457200" indent="-457200" fontAlgn="base">
              <a:buFont typeface="Arial" panose="020B0604020202020204" pitchFamily="34" charset="0"/>
              <a:buChar char="•"/>
              <a:defRPr/>
            </a:pPr>
            <a:r>
              <a:rPr lang="en-US"/>
              <a:t>The </a:t>
            </a:r>
            <a:r>
              <a:rPr lang="en-US" i="1"/>
              <a:t>Five Whys</a:t>
            </a:r>
            <a:r>
              <a:rPr lang="en-US"/>
              <a:t> process allows us </a:t>
            </a:r>
            <a:r>
              <a:rPr lang="en-US" b="0" i="0" u="none" strike="noStrike" kern="1200">
                <a:solidFill>
                  <a:schemeClr val="tx1"/>
                </a:solidFill>
                <a:effectLst/>
                <a:latin typeface="+mn-lt"/>
                <a:ea typeface="+mn-ea"/>
                <a:cs typeface="+mn-cs"/>
              </a:rPr>
              <a:t>to dig into the </a:t>
            </a:r>
            <a:r>
              <a:rPr lang="en-US"/>
              <a:t>identified problem (gap) </a:t>
            </a:r>
            <a:r>
              <a:rPr lang="en-US" b="0" i="0" u="none" strike="noStrike" kern="1200">
                <a:solidFill>
                  <a:schemeClr val="tx1"/>
                </a:solidFill>
                <a:effectLst/>
                <a:latin typeface="+mn-lt"/>
                <a:ea typeface="+mn-ea"/>
                <a:cs typeface="+mn-cs"/>
              </a:rPr>
              <a:t>and consider why the current system produces the undesired outcomes.</a:t>
            </a:r>
            <a:r>
              <a:rPr lang="en-US"/>
              <a:t> </a:t>
            </a:r>
            <a:endParaRPr lang="en-US" b="0" i="0" u="none" strike="noStrike" kern="1200">
              <a:solidFill>
                <a:schemeClr val="tx1"/>
              </a:solidFill>
              <a:effectLst/>
              <a:latin typeface="+mn-lt"/>
              <a:cs typeface="Calibri"/>
            </a:endParaRPr>
          </a:p>
          <a:p>
            <a:pPr marL="457200" indent="-457200" rtl="0" fontAlgn="base">
              <a:buFont typeface="Arial" panose="020B0604020202020204" pitchFamily="34" charset="0"/>
              <a:buChar char="•"/>
            </a:pPr>
            <a:endParaRPr lang="en-US" b="0" i="0" kern="1200">
              <a:solidFill>
                <a:schemeClr val="tx1"/>
              </a:solidFill>
              <a:effectLst/>
              <a:latin typeface="+mn-lt"/>
              <a:ea typeface="+mn-ea"/>
              <a:cs typeface="+mn-cs"/>
            </a:endParaRPr>
          </a:p>
          <a:p>
            <a:pPr rtl="0" fontAlgn="base"/>
            <a:r>
              <a:rPr lang="en-US" b="1" i="0" u="none" strike="noStrike" kern="1200">
                <a:solidFill>
                  <a:schemeClr val="tx1"/>
                </a:solidFill>
                <a:effectLst/>
                <a:latin typeface="+mn-lt"/>
                <a:ea typeface="+mn-ea"/>
                <a:cs typeface="+mn-cs"/>
              </a:rPr>
              <a:t>Facilitator's Note</a:t>
            </a:r>
            <a:r>
              <a:rPr lang="en-US" b="0" i="0" kern="1200">
                <a:solidFill>
                  <a:schemeClr val="tx1"/>
                </a:solidFill>
                <a:effectLst/>
                <a:latin typeface="+mn-lt"/>
                <a:ea typeface="+mn-ea"/>
                <a:cs typeface="+mn-cs"/>
              </a:rPr>
              <a:t>​</a:t>
            </a:r>
            <a:endParaRPr lang="en-US" b="0" i="0" kern="1200">
              <a:solidFill>
                <a:schemeClr val="tx1"/>
              </a:solidFill>
              <a:effectLst/>
              <a:latin typeface="+mn-lt"/>
              <a:cs typeface="Calibri"/>
            </a:endParaRPr>
          </a:p>
          <a:p>
            <a:pPr fontAlgn="base">
              <a:defRPr/>
            </a:pPr>
            <a:r>
              <a:rPr lang="en-US" b="0" i="0" u="none" strike="noStrike" kern="1200">
                <a:solidFill>
                  <a:schemeClr val="tx1"/>
                </a:solidFill>
                <a:effectLst/>
                <a:latin typeface="+mn-lt"/>
                <a:ea typeface="+mn-ea"/>
                <a:cs typeface="+mn-cs"/>
              </a:rPr>
              <a:t>• </a:t>
            </a:r>
            <a:r>
              <a:rPr lang="en-US"/>
              <a:t>Although many variables can impact student outcomes, it's important</a:t>
            </a:r>
            <a:r>
              <a:rPr lang="en-US" b="0" i="0" u="none" strike="noStrike" kern="1200">
                <a:solidFill>
                  <a:schemeClr val="tx1"/>
                </a:solidFill>
                <a:effectLst/>
                <a:latin typeface="+mn-lt"/>
                <a:ea typeface="+mn-ea"/>
                <a:cs typeface="+mn-cs"/>
              </a:rPr>
              <a:t> </a:t>
            </a:r>
            <a:r>
              <a:rPr lang="en-US"/>
              <a:t>to </a:t>
            </a:r>
            <a:r>
              <a:rPr lang="en-US" b="0" i="0" u="none" strike="noStrike" kern="1200">
                <a:solidFill>
                  <a:schemeClr val="tx1"/>
                </a:solidFill>
                <a:effectLst/>
                <a:latin typeface="+mn-lt"/>
                <a:ea typeface="+mn-ea"/>
                <a:cs typeface="+mn-cs"/>
              </a:rPr>
              <a:t>keep discussions focused on reasons within a school’s control (e.g., school policies, procedures, instructional practices, etc.) rather than reasons beyond the school’s purview (e.g., student characteristics, family background, etc.).</a:t>
            </a:r>
            <a:r>
              <a:rPr lang="en-US"/>
              <a:t> </a:t>
            </a:r>
            <a:endParaRPr lang="en-US" b="0" i="0" u="none" strike="noStrike" kern="1200">
              <a:solidFill>
                <a:schemeClr val="tx1"/>
              </a:solidFill>
              <a:effectLst/>
              <a:latin typeface="+mn-lt"/>
              <a:cs typeface="Calibri"/>
            </a:endParaRPr>
          </a:p>
          <a:p>
            <a:pPr fontAlgn="base">
              <a:defRPr/>
            </a:pPr>
            <a:r>
              <a:rPr lang="en-US" b="0" i="0" u="none" strike="noStrike" kern="1200">
                <a:solidFill>
                  <a:schemeClr val="tx1"/>
                </a:solidFill>
                <a:effectLst/>
                <a:latin typeface="+mn-lt"/>
                <a:ea typeface="+mn-ea"/>
                <a:cs typeface="+mn-cs"/>
              </a:rPr>
              <a:t>• The </a:t>
            </a:r>
            <a:r>
              <a:rPr lang="en-US" b="0" i="1" u="none" strike="noStrike" kern="1200">
                <a:solidFill>
                  <a:schemeClr val="tx1"/>
                </a:solidFill>
                <a:effectLst/>
                <a:latin typeface="+mn-lt"/>
                <a:ea typeface="+mn-ea"/>
                <a:cs typeface="+mn-cs"/>
              </a:rPr>
              <a:t>Five Whys</a:t>
            </a:r>
            <a:r>
              <a:rPr lang="en-US" b="0" i="0" u="none" strike="noStrike" kern="1200">
                <a:solidFill>
                  <a:schemeClr val="tx1"/>
                </a:solidFill>
                <a:effectLst/>
                <a:latin typeface="+mn-lt"/>
                <a:ea typeface="+mn-ea"/>
                <a:cs typeface="+mn-cs"/>
              </a:rPr>
              <a:t> process </a:t>
            </a:r>
            <a:r>
              <a:rPr lang="en-US"/>
              <a:t>can help</a:t>
            </a:r>
            <a:r>
              <a:rPr lang="en-US" b="0" i="0" u="none" strike="noStrike" kern="1200">
                <a:solidFill>
                  <a:schemeClr val="tx1"/>
                </a:solidFill>
                <a:effectLst/>
                <a:latin typeface="+mn-lt"/>
                <a:ea typeface="+mn-ea"/>
                <a:cs typeface="+mn-cs"/>
              </a:rPr>
              <a:t> the improvement team think about why the learning environment may be experienced differently by different students and may provide insights about which school practices to adjust.</a:t>
            </a:r>
            <a:endParaRPr lang="en-US" b="0" i="0" u="none" strike="noStrike" kern="1200">
              <a:solidFill>
                <a:schemeClr val="tx1"/>
              </a:solidFill>
              <a:effectLst/>
              <a:latin typeface="+mn-lt"/>
              <a:cs typeface="Calibri"/>
            </a:endParaRPr>
          </a:p>
          <a:p>
            <a:pPr marL="0" marR="0" lvl="0" indent="0" algn="l" defTabSz="1219261" rtl="0" eaLnBrk="1" fontAlgn="base" latinLnBrk="0" hangingPunct="1">
              <a:lnSpc>
                <a:spcPct val="100000"/>
              </a:lnSpc>
              <a:spcBef>
                <a:spcPts val="0"/>
              </a:spcBef>
              <a:spcAft>
                <a:spcPts val="0"/>
              </a:spcAft>
              <a:buClrTx/>
              <a:buSzTx/>
              <a:buFontTx/>
              <a:buNone/>
              <a:tabLst/>
              <a:defRPr/>
            </a:pPr>
            <a:endParaRPr lang="en-US" b="0" i="0" u="none" strike="noStrike" kern="1200">
              <a:solidFill>
                <a:schemeClr val="tx1"/>
              </a:solidFill>
              <a:effectLst/>
              <a:latin typeface="+mn-lt"/>
              <a:ea typeface="+mn-ea"/>
              <a:cs typeface="+mn-cs"/>
            </a:endParaRPr>
          </a:p>
          <a:p>
            <a:pPr rtl="0" fontAlgn="base"/>
            <a:r>
              <a:rPr lang="en-US" b="1" i="0" kern="1200">
                <a:solidFill>
                  <a:schemeClr val="tx1"/>
                </a:solidFill>
                <a:effectLst/>
                <a:latin typeface="+mn-lt"/>
                <a:ea typeface="+mn-ea"/>
                <a:cs typeface="+mn-cs"/>
              </a:rPr>
              <a:t>References</a:t>
            </a:r>
            <a:endParaRPr lang="en-US" b="0" i="0" u="none" strike="noStrike" kern="1200">
              <a:solidFill>
                <a:schemeClr val="tx1"/>
              </a:solidFill>
              <a:effectLst/>
              <a:latin typeface="+mn-lt"/>
              <a:ea typeface="+mn-ea"/>
              <a:cs typeface="+mn-cs"/>
            </a:endParaRPr>
          </a:p>
          <a:p>
            <a:r>
              <a:rPr lang="en-US"/>
              <a:t>•Institute of Education Sciences. (2015, February 11). </a:t>
            </a:r>
            <a:r>
              <a:rPr lang="en-US" i="1"/>
              <a:t>Root cause analysis: How adaptive leaders use root cause analysis to collaboratively solve student achievement needs</a:t>
            </a:r>
            <a:r>
              <a:rPr lang="en-US"/>
              <a:t>. [video]. Youtube. </a:t>
            </a:r>
            <a:r>
              <a:rPr lang="en-US">
                <a:hlinkClick r:id="rId3"/>
              </a:rPr>
              <a:t>https://www.youtube.com/watch?v=81iB75kjag8</a:t>
            </a:r>
            <a:r>
              <a:rPr lang="en-US"/>
              <a:t>      </a:t>
            </a:r>
            <a:endParaRPr lang="en-US">
              <a:cs typeface="Calibri"/>
            </a:endParaRPr>
          </a:p>
          <a:p>
            <a:r>
              <a:rPr lang="en-US"/>
              <a:t>•</a:t>
            </a:r>
            <a:r>
              <a:rPr lang="en-US" b="0" i="0" u="none" strike="noStrike" kern="1200">
                <a:solidFill>
                  <a:schemeClr val="tx1"/>
                </a:solidFill>
                <a:effectLst/>
                <a:latin typeface="+mn-lt"/>
                <a:ea typeface="+mn-ea"/>
                <a:cs typeface="+mn-cs"/>
              </a:rPr>
              <a:t>Image source: </a:t>
            </a:r>
            <a:r>
              <a:rPr lang="en-US" b="0" i="0" u="none" strike="noStrike" kern="1200" err="1">
                <a:solidFill>
                  <a:schemeClr val="tx1"/>
                </a:solidFill>
                <a:effectLst/>
                <a:latin typeface="+mn-lt"/>
                <a:ea typeface="+mn-ea"/>
                <a:cs typeface="+mn-cs"/>
              </a:rPr>
              <a:t>Vecteezy</a:t>
            </a:r>
            <a:r>
              <a:rPr lang="en-US" b="0" i="0" u="none" strike="noStrike" kern="1200">
                <a:solidFill>
                  <a:schemeClr val="tx1"/>
                </a:solidFill>
                <a:effectLst/>
                <a:latin typeface="+mn-lt"/>
                <a:ea typeface="+mn-ea"/>
                <a:cs typeface="+mn-cs"/>
              </a:rPr>
              <a:t>. (n.d.). </a:t>
            </a:r>
            <a:r>
              <a:rPr lang="en-US" b="0" i="0" u="none" strike="noStrike" kern="1200">
                <a:solidFill>
                  <a:schemeClr val="tx1"/>
                </a:solidFill>
                <a:effectLst/>
                <a:latin typeface="+mn-lt"/>
                <a:ea typeface="+mn-ea"/>
                <a:cs typeface="+mn-cs"/>
                <a:hlinkClick r:id="rId4"/>
              </a:rPr>
              <a:t>https://www.vecteezy.com/vector-art/354977-root-vector-icon</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6DEFE5-481C-284E-A897-FDA65BF58072}" type="slidenum">
              <a:rPr lang="en-US" smtClean="0"/>
              <a:t>13</a:t>
            </a:fld>
            <a:endParaRPr lang="en-US"/>
          </a:p>
        </p:txBody>
      </p:sp>
    </p:spTree>
    <p:extLst>
      <p:ext uri="{BB962C8B-B14F-4D97-AF65-F5344CB8AC3E}">
        <p14:creationId xmlns:p14="http://schemas.microsoft.com/office/powerpoint/2010/main" val="217488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i="0" u="none" strike="noStrike" kern="1200">
                <a:solidFill>
                  <a:schemeClr val="tx1"/>
                </a:solidFill>
                <a:effectLst/>
                <a:latin typeface="+mn-lt"/>
                <a:ea typeface="+mn-ea"/>
                <a:cs typeface="+mn-cs"/>
              </a:rPr>
              <a:t>Talking Points</a:t>
            </a:r>
            <a:r>
              <a:rPr lang="en-US" b="0" i="0" kern="1200">
                <a:solidFill>
                  <a:schemeClr val="tx1"/>
                </a:solidFill>
                <a:effectLst/>
                <a:latin typeface="+mn-lt"/>
                <a:ea typeface="+mn-ea"/>
                <a:cs typeface="+mn-cs"/>
              </a:rPr>
              <a:t>​</a:t>
            </a: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a:solidFill>
                  <a:schemeClr val="tx1"/>
                </a:solidFill>
                <a:effectLst/>
                <a:latin typeface="+mn-lt"/>
                <a:ea typeface="+mn-ea"/>
                <a:cs typeface="+mn-cs"/>
              </a:rPr>
              <a:t>We will now spend some time together filling out the </a:t>
            </a:r>
            <a:r>
              <a:rPr lang="en-US" b="0" i="1" u="none" strike="noStrike" kern="1200">
                <a:solidFill>
                  <a:schemeClr val="tx1"/>
                </a:solidFill>
                <a:effectLst/>
                <a:latin typeface="+mn-lt"/>
                <a:ea typeface="+mn-ea"/>
                <a:cs typeface="+mn-cs"/>
              </a:rPr>
              <a:t>Five </a:t>
            </a:r>
            <a:r>
              <a:rPr lang="en-US" i="1"/>
              <a:t>Whys</a:t>
            </a:r>
            <a:r>
              <a:rPr lang="en-US" b="0" i="0" u="none" strike="noStrike" kern="1200">
                <a:solidFill>
                  <a:schemeClr val="tx1"/>
                </a:solidFill>
                <a:effectLst/>
                <a:latin typeface="+mn-lt"/>
                <a:ea typeface="+mn-ea"/>
                <a:cs typeface="+mn-cs"/>
              </a:rPr>
              <a:t> template to identify the root cause of our problem.</a:t>
            </a:r>
            <a:endParaRPr lang="en-US" b="0" i="0" u="none" strike="noStrike" kern="1200">
              <a:solidFill>
                <a:schemeClr val="tx1"/>
              </a:solidFill>
              <a:effectLst/>
              <a:latin typeface="+mn-lt"/>
              <a:cs typeface="Calibri"/>
            </a:endParaRPr>
          </a:p>
          <a:p>
            <a:pPr marL="457200" indent="-457200" rtl="0" fontAlgn="base">
              <a:buFont typeface="Arial" panose="020B0604020202020204" pitchFamily="34" charset="0"/>
              <a:buChar char="•"/>
            </a:pPr>
            <a:endParaRPr lang="en-US" b="0" i="0" kern="1200">
              <a:solidFill>
                <a:schemeClr val="tx1"/>
              </a:solidFill>
              <a:effectLst/>
              <a:latin typeface="+mn-lt"/>
              <a:ea typeface="+mn-ea"/>
              <a:cs typeface="+mn-cs"/>
            </a:endParaRPr>
          </a:p>
          <a:p>
            <a:pPr rtl="0" fontAlgn="base"/>
            <a:r>
              <a:rPr lang="en-US" b="1" i="0" u="none" strike="noStrike" kern="1200">
                <a:solidFill>
                  <a:schemeClr val="tx1"/>
                </a:solidFill>
                <a:effectLst/>
                <a:latin typeface="+mn-lt"/>
                <a:ea typeface="+mn-ea"/>
                <a:cs typeface="+mn-cs"/>
              </a:rPr>
              <a:t>Facilitator's Note</a:t>
            </a:r>
            <a:r>
              <a:rPr lang="en-US" b="0" i="0" kern="1200">
                <a:solidFill>
                  <a:schemeClr val="tx1"/>
                </a:solidFill>
                <a:effectLst/>
                <a:latin typeface="+mn-lt"/>
                <a:ea typeface="+mn-ea"/>
                <a:cs typeface="+mn-cs"/>
              </a:rPr>
              <a:t>​</a:t>
            </a:r>
            <a:endParaRPr lang="en-US" b="0" i="0" kern="1200">
              <a:solidFill>
                <a:schemeClr val="tx1"/>
              </a:solidFill>
              <a:effectLst/>
              <a:latin typeface="+mn-lt"/>
              <a:cs typeface="Calibri"/>
            </a:endParaRPr>
          </a:p>
          <a:p>
            <a:pPr fontAlgn="base">
              <a:defRPr/>
            </a:pPr>
            <a:r>
              <a:rPr lang="en-US" b="0" i="0" u="none" strike="noStrike" kern="1200">
                <a:solidFill>
                  <a:schemeClr val="tx1"/>
                </a:solidFill>
                <a:effectLst/>
                <a:latin typeface="+mn-lt"/>
                <a:ea typeface="+mn-ea"/>
                <a:cs typeface="+mn-cs"/>
              </a:rPr>
              <a:t>• </a:t>
            </a:r>
            <a:r>
              <a:rPr lang="en-US"/>
              <a:t>A blank template with directions for how to use it can be found in appendix C. </a:t>
            </a:r>
            <a:endParaRPr lang="en-US" b="0" i="0" u="none" strike="noStrike" kern="1200">
              <a:solidFill>
                <a:schemeClr val="tx1"/>
              </a:solidFill>
              <a:effectLst/>
              <a:latin typeface="+mn-lt"/>
              <a:cs typeface="Calibri"/>
            </a:endParaRPr>
          </a:p>
          <a:p>
            <a:pPr marL="0" marR="0" lvl="0" indent="0" algn="l" defTabSz="1219261" rtl="0" eaLnBrk="1" fontAlgn="base" latinLnBrk="0" hangingPunct="1">
              <a:lnSpc>
                <a:spcPct val="100000"/>
              </a:lnSpc>
              <a:spcBef>
                <a:spcPts val="0"/>
              </a:spcBef>
              <a:spcAft>
                <a:spcPts val="0"/>
              </a:spcAft>
              <a:buClrTx/>
              <a:buSzTx/>
              <a:buFontTx/>
              <a:buNone/>
              <a:tabLst/>
              <a:defRPr/>
            </a:pPr>
            <a:r>
              <a:rPr lang="en-US" b="0" i="0" u="none" strike="noStrike" kern="1200">
                <a:solidFill>
                  <a:schemeClr val="tx1"/>
                </a:solidFill>
                <a:effectLst/>
                <a:latin typeface="+mn-lt"/>
                <a:ea typeface="+mn-ea"/>
                <a:cs typeface="+mn-cs"/>
              </a:rPr>
              <a:t>• Depending on team dynamics, responses to the </a:t>
            </a:r>
            <a:r>
              <a:rPr lang="en-US" b="0" i="1" u="none" strike="noStrike" kern="1200">
                <a:solidFill>
                  <a:schemeClr val="tx1"/>
                </a:solidFill>
                <a:effectLst/>
                <a:latin typeface="+mn-lt"/>
                <a:ea typeface="+mn-ea"/>
                <a:cs typeface="+mn-cs"/>
              </a:rPr>
              <a:t>Five Whys</a:t>
            </a:r>
            <a:r>
              <a:rPr lang="en-US" b="0" i="0" u="none" strike="noStrike" kern="1200">
                <a:solidFill>
                  <a:schemeClr val="tx1"/>
                </a:solidFill>
                <a:effectLst/>
                <a:latin typeface="+mn-lt"/>
                <a:ea typeface="+mn-ea"/>
                <a:cs typeface="+mn-cs"/>
              </a:rPr>
              <a:t> template can be filled out together as a team, or team members can reflect on responses individually and then share together as a group.</a:t>
            </a:r>
            <a:endParaRPr lang="en-US" b="0" i="0" u="none" strike="noStrike" kern="1200">
              <a:solidFill>
                <a:schemeClr val="tx1"/>
              </a:solidFill>
              <a:effectLst/>
              <a:latin typeface="+mn-lt"/>
              <a:cs typeface="Calibri"/>
            </a:endParaRPr>
          </a:p>
          <a:p>
            <a:pPr marL="0" marR="0" lvl="0" indent="0" algn="l" defTabSz="1219261" rtl="0" eaLnBrk="1" fontAlgn="base" latinLnBrk="0" hangingPunct="1">
              <a:lnSpc>
                <a:spcPct val="100000"/>
              </a:lnSpc>
              <a:spcBef>
                <a:spcPts val="0"/>
              </a:spcBef>
              <a:spcAft>
                <a:spcPts val="0"/>
              </a:spcAft>
              <a:buClrTx/>
              <a:buSzTx/>
              <a:buFontTx/>
              <a:buNone/>
              <a:tabLst/>
              <a:defRPr/>
            </a:pPr>
            <a:r>
              <a:rPr lang="en-US" b="0" i="0" u="none" strike="noStrike" kern="1200">
                <a:solidFill>
                  <a:schemeClr val="tx1"/>
                </a:solidFill>
                <a:effectLst/>
                <a:latin typeface="+mn-lt"/>
                <a:ea typeface="+mn-ea"/>
                <a:cs typeface="+mn-cs"/>
              </a:rPr>
              <a:t>• Refer to appendix D for an example from a use-case scenario.</a:t>
            </a:r>
            <a:endParaRPr lang="en-US" b="0" i="0" u="none" strike="noStrike" kern="1200">
              <a:solidFill>
                <a:schemeClr val="tx1"/>
              </a:solidFill>
              <a:effectLst/>
              <a:latin typeface="+mn-lt"/>
              <a:cs typeface="Calibri"/>
            </a:endParaRPr>
          </a:p>
          <a:p>
            <a:pPr fontAlgn="base">
              <a:defRPr/>
            </a:pPr>
            <a:r>
              <a:rPr lang="en-US" b="0" i="0" u="none" strike="noStrike" kern="1200">
                <a:solidFill>
                  <a:schemeClr val="tx1"/>
                </a:solidFill>
                <a:effectLst/>
                <a:latin typeface="+mn-lt"/>
                <a:ea typeface="+mn-ea"/>
                <a:cs typeface="+mn-cs"/>
              </a:rPr>
              <a:t>• </a:t>
            </a:r>
            <a:r>
              <a:rPr lang="en-US" b="0" i="1" u="none" strike="noStrike" kern="1200">
                <a:solidFill>
                  <a:schemeClr val="tx1"/>
                </a:solidFill>
                <a:effectLst/>
                <a:latin typeface="+mn-lt"/>
                <a:ea typeface="+mn-ea"/>
                <a:cs typeface="+mn-cs"/>
              </a:rPr>
              <a:t>Make sure to allot ample time for team reflections and discussion for this exercise. </a:t>
            </a:r>
            <a:r>
              <a:rPr lang="en-US" i="1">
                <a:solidFill>
                  <a:srgbClr val="000000"/>
                </a:solidFill>
              </a:rPr>
              <a:t>Allocate enough time for everyone to share their thoughts and to move through each question. Plan for about 25 minutes for this activity. The amount of time may differ depending on size and dynamics of the group. </a:t>
            </a:r>
            <a:endParaRPr lang="en-US" i="1" u="none">
              <a:solidFill>
                <a:srgbClr val="FF0000"/>
              </a:solidFill>
              <a:cs typeface="Calibri"/>
            </a:endParaRPr>
          </a:p>
          <a:p>
            <a:pPr marL="0" marR="0" lvl="0" indent="0" algn="l" defTabSz="1219261" rtl="0" eaLnBrk="1" fontAlgn="base" latinLnBrk="0" hangingPunct="1">
              <a:lnSpc>
                <a:spcPct val="100000"/>
              </a:lnSpc>
              <a:spcBef>
                <a:spcPts val="0"/>
              </a:spcBef>
              <a:spcAft>
                <a:spcPts val="0"/>
              </a:spcAft>
              <a:buClrTx/>
              <a:buSzTx/>
              <a:buFontTx/>
              <a:buNone/>
              <a:tabLst/>
              <a:defRPr/>
            </a:pPr>
            <a:endParaRPr lang="en-US" b="0" i="1" u="none" strike="noStrike" kern="1200">
              <a:solidFill>
                <a:srgbClr val="FF0000"/>
              </a:solidFill>
              <a:effectLst/>
              <a:latin typeface="+mn-lt"/>
              <a:cs typeface="Calibri"/>
            </a:endParaRPr>
          </a:p>
          <a:p>
            <a:pPr marL="0" marR="0" lvl="0" indent="0" algn="l" defTabSz="1219261" rtl="0" eaLnBrk="1" fontAlgn="base" latinLnBrk="0" hangingPunct="1">
              <a:lnSpc>
                <a:spcPct val="100000"/>
              </a:lnSpc>
              <a:spcBef>
                <a:spcPts val="0"/>
              </a:spcBef>
              <a:spcAft>
                <a:spcPts val="0"/>
              </a:spcAft>
              <a:buClrTx/>
              <a:buSzTx/>
              <a:buFontTx/>
              <a:buNone/>
              <a:tabLst/>
              <a:defRPr/>
            </a:pPr>
            <a:endParaRPr lang="en-US" b="0" i="0" u="none" strike="noStrike" kern="1200">
              <a:solidFill>
                <a:schemeClr val="tx1"/>
              </a:solidFill>
              <a:effectLst/>
              <a:latin typeface="+mn-lt"/>
              <a:ea typeface="+mn-ea"/>
              <a:cs typeface="+mn-cs"/>
            </a:endParaRPr>
          </a:p>
          <a:p>
            <a:pPr rtl="0" fontAlgn="base"/>
            <a:r>
              <a:rPr lang="en-US" b="1" i="0" kern="1200">
                <a:solidFill>
                  <a:schemeClr val="tx1"/>
                </a:solidFill>
                <a:effectLst/>
                <a:latin typeface="+mn-lt"/>
                <a:ea typeface="+mn-ea"/>
                <a:cs typeface="+mn-cs"/>
              </a:rPr>
              <a:t>References</a:t>
            </a:r>
            <a:endParaRPr lang="en-US" b="0" i="0" u="none" strike="noStrike" kern="1200">
              <a:solidFill>
                <a:schemeClr val="tx1"/>
              </a:solidFill>
              <a:effectLst/>
              <a:latin typeface="+mn-lt"/>
              <a:ea typeface="+mn-ea"/>
              <a:cs typeface="+mn-cs"/>
            </a:endParaRPr>
          </a:p>
          <a:p>
            <a:r>
              <a:rPr lang="en-US"/>
              <a:t>Template adapted from Institute of Education Sciences. (2015, February 11). </a:t>
            </a:r>
            <a:r>
              <a:rPr lang="en-US" i="1"/>
              <a:t>Root cause analysis: How adaptive leaders use root cause analysis to collaboratively solve student achievement needs</a:t>
            </a:r>
            <a:r>
              <a:rPr lang="en-US"/>
              <a:t>. [video]. Youtube. </a:t>
            </a:r>
            <a:r>
              <a:rPr lang="en-US">
                <a:hlinkClick r:id="rId3"/>
              </a:rPr>
              <a:t>https://www.youtube.com/watch?v=81iB75kjag8</a:t>
            </a:r>
            <a:r>
              <a:rPr lang="en-US"/>
              <a:t>    </a:t>
            </a:r>
            <a:endParaRPr lang="en-US">
              <a:cs typeface="Calibri"/>
            </a:endParaRPr>
          </a:p>
          <a:p>
            <a:endParaRPr lang="en-US">
              <a:cs typeface="Calibri"/>
            </a:endParaRPr>
          </a:p>
        </p:txBody>
      </p:sp>
    </p:spTree>
    <p:extLst>
      <p:ext uri="{BB962C8B-B14F-4D97-AF65-F5344CB8AC3E}">
        <p14:creationId xmlns:p14="http://schemas.microsoft.com/office/powerpoint/2010/main" val="20491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i="0" u="none" strike="noStrike" kern="1200">
                <a:solidFill>
                  <a:schemeClr val="tx1"/>
                </a:solidFill>
                <a:effectLst/>
                <a:latin typeface="+mn-lt"/>
                <a:ea typeface="+mn-ea"/>
                <a:cs typeface="+mn-cs"/>
              </a:rPr>
              <a:t>Talking Points</a:t>
            </a:r>
            <a:r>
              <a:rPr lang="en-US" b="0" i="0" kern="1200">
                <a:solidFill>
                  <a:schemeClr val="tx1"/>
                </a:solidFill>
                <a:effectLst/>
                <a:latin typeface="+mn-lt"/>
                <a:ea typeface="+mn-ea"/>
                <a:cs typeface="+mn-cs"/>
              </a:rPr>
              <a:t>​</a:t>
            </a:r>
            <a:endParaRPr lang="en-US" b="0" i="0" kern="1200">
              <a:solidFill>
                <a:schemeClr val="tx1"/>
              </a:solidFill>
              <a:effectLst/>
              <a:latin typeface="+mn-lt"/>
              <a:cs typeface="Calibri"/>
            </a:endParaRPr>
          </a:p>
          <a:p>
            <a:pPr marL="457200" indent="-457200" fontAlgn="base">
              <a:buFont typeface="Arial" panose="020B0604020202020204" pitchFamily="34" charset="0"/>
              <a:buChar char="•"/>
              <a:defRPr/>
            </a:pPr>
            <a:r>
              <a:rPr lang="en-US"/>
              <a:t>Now that we have completed our data analysis and identified a root cause, we are now ready to finalize our problem statement. </a:t>
            </a:r>
            <a:endParaRPr lang="en-US">
              <a:cs typeface="Calibri"/>
            </a:endParaRPr>
          </a:p>
          <a:p>
            <a:pPr marL="457200" indent="-457200">
              <a:buFont typeface="Arial" panose="020B0604020202020204" pitchFamily="34" charset="0"/>
              <a:buChar char="•"/>
              <a:defRPr/>
            </a:pPr>
            <a:r>
              <a:rPr lang="en-US"/>
              <a:t>Our</a:t>
            </a:r>
            <a:r>
              <a:rPr lang="en-US" b="0" i="0" u="none" strike="noStrike" kern="1200">
                <a:solidFill>
                  <a:schemeClr val="tx1"/>
                </a:solidFill>
                <a:effectLst/>
                <a:latin typeface="+mn-lt"/>
                <a:ea typeface="+mn-ea"/>
                <a:cs typeface="+mn-cs"/>
              </a:rPr>
              <a:t> problem statement should be specific, </a:t>
            </a:r>
            <a:r>
              <a:rPr lang="en-US" kern="1200">
                <a:solidFill>
                  <a:schemeClr val="tx1"/>
                </a:solidFill>
                <a:effectLst/>
                <a:latin typeface="+mn-lt"/>
                <a:ea typeface="+mn-ea"/>
                <a:cs typeface="+mn-cs"/>
              </a:rPr>
              <a:t>one that articulates the gap or other pattern you see in student outcomes as well as the root cause of it,</a:t>
            </a:r>
            <a:r>
              <a:rPr lang="en-US" b="0" i="0" u="none" strike="noStrike" kern="1200">
                <a:solidFill>
                  <a:schemeClr val="tx1"/>
                </a:solidFill>
                <a:effectLst/>
                <a:latin typeface="+mn-lt"/>
                <a:ea typeface="+mn-ea"/>
                <a:cs typeface="+mn-cs"/>
              </a:rPr>
              <a:t> so that clear action steps can be developed to reach desired outcomes.</a:t>
            </a:r>
            <a:r>
              <a:rPr lang="en-US"/>
              <a:t> </a:t>
            </a:r>
          </a:p>
          <a:p>
            <a:pPr marL="457200" marR="0" lvl="0" indent="-457200" algn="l" defTabSz="1219261">
              <a:lnSpc>
                <a:spcPct val="100000"/>
              </a:lnSpc>
              <a:spcBef>
                <a:spcPts val="0"/>
              </a:spcBef>
              <a:spcAft>
                <a:spcPts val="0"/>
              </a:spcAft>
              <a:buClrTx/>
              <a:buSzTx/>
              <a:buFont typeface="Arial" panose="020B0604020202020204" pitchFamily="34" charset="0"/>
              <a:buChar char="•"/>
              <a:tabLst/>
              <a:defRPr/>
            </a:pPr>
            <a:r>
              <a:rPr lang="en-US"/>
              <a:t>The samples on this slide will help us distinguish between a statement that is too vague or sufficiently specific. </a:t>
            </a:r>
            <a:endParaRPr lang="en-US">
              <a:cs typeface="Calibri"/>
            </a:endParaRPr>
          </a:p>
          <a:p>
            <a:pPr marL="457200" marR="0" lvl="0" indent="-457200" algn="l" defTabSz="1219261">
              <a:lnSpc>
                <a:spcPct val="100000"/>
              </a:lnSpc>
              <a:spcBef>
                <a:spcPts val="0"/>
              </a:spcBef>
              <a:spcAft>
                <a:spcPts val="0"/>
              </a:spcAft>
              <a:buClrTx/>
              <a:buSzTx/>
              <a:buFont typeface="Arial" panose="020B0604020202020204" pitchFamily="34" charset="0"/>
              <a:buChar char="•"/>
              <a:tabLst/>
              <a:defRPr/>
            </a:pPr>
            <a:endParaRPr lang="en-US" b="0" i="0" u="none" strike="noStrike" kern="1200">
              <a:solidFill>
                <a:schemeClr val="tx1"/>
              </a:solidFill>
              <a:effectLst/>
              <a:latin typeface="+mn-lt"/>
              <a:cs typeface="Calibri"/>
            </a:endParaRPr>
          </a:p>
          <a:p>
            <a:r>
              <a:rPr lang="en-US" b="1"/>
              <a:t>Facilitator's Note</a:t>
            </a:r>
            <a:r>
              <a:rPr lang="en-US"/>
              <a:t> </a:t>
            </a:r>
            <a:endParaRPr lang="en-US">
              <a:cs typeface="Calibri"/>
            </a:endParaRPr>
          </a:p>
          <a:p>
            <a:r>
              <a:rPr lang="en-US"/>
              <a:t>•</a:t>
            </a:r>
            <a:r>
              <a:rPr lang="en-US" i="1"/>
              <a:t> Once a problem statement is identified, add it to the theory of action template in appendix C</a:t>
            </a:r>
            <a:r>
              <a:rPr lang="en-US"/>
              <a:t>.</a:t>
            </a:r>
            <a:endParaRPr lang="en-US">
              <a:cs typeface="Calibri"/>
            </a:endParaRPr>
          </a:p>
          <a:p>
            <a:pPr marL="457200" indent="-457200" fontAlgn="base">
              <a:buFont typeface="Arial" panose="020B0604020202020204" pitchFamily="34" charset="0"/>
              <a:buChar char="•"/>
            </a:pP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DEFE5-481C-284E-A897-FDA65BF58072}" type="slidenum">
              <a:rPr lang="en-US" smtClean="0"/>
              <a:t>15</a:t>
            </a:fld>
            <a:endParaRPr lang="en-US"/>
          </a:p>
        </p:txBody>
      </p:sp>
    </p:spTree>
    <p:extLst>
      <p:ext uri="{BB962C8B-B14F-4D97-AF65-F5344CB8AC3E}">
        <p14:creationId xmlns:p14="http://schemas.microsoft.com/office/powerpoint/2010/main" val="1326729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a:t>Talking</a:t>
            </a:r>
            <a:r>
              <a:rPr lang="en-US" sz="1200" b="1" i="0" u="none" strike="noStrike" kern="1200">
                <a:solidFill>
                  <a:schemeClr val="tx1"/>
                </a:solidFill>
                <a:effectLst/>
                <a:latin typeface="+mn-lt"/>
                <a:ea typeface="+mn-ea"/>
                <a:cs typeface="+mn-cs"/>
              </a:rPr>
              <a:t> Points</a:t>
            </a:r>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a:t>Now</a:t>
            </a:r>
            <a:r>
              <a:rPr lang="en-US" sz="1200" b="0" i="0" u="none" strike="noStrike" kern="1200">
                <a:solidFill>
                  <a:schemeClr val="tx1"/>
                </a:solidFill>
                <a:effectLst/>
                <a:latin typeface="+mn-lt"/>
                <a:ea typeface="+mn-ea"/>
                <a:cs typeface="+mn-cs"/>
              </a:rPr>
              <a:t> that we have a problem statement, the next </a:t>
            </a:r>
            <a:r>
              <a:rPr lang="en-US"/>
              <a:t>step </a:t>
            </a:r>
            <a:r>
              <a:rPr lang="en-US" sz="1200" b="0" i="0" u="none" strike="noStrike" kern="1200">
                <a:solidFill>
                  <a:schemeClr val="tx1"/>
                </a:solidFill>
                <a:effectLst/>
                <a:latin typeface="+mn-lt"/>
                <a:ea typeface="+mn-ea"/>
                <a:cs typeface="+mn-cs"/>
              </a:rPr>
              <a:t>is to develop a theory of action to address the problem. </a:t>
            </a: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A theory of action offers a graphical representation of our improvement initiative and helps us articulate how school resources and actions lead to desired outcomes. </a:t>
            </a: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The theory of action includes the problem statement, inputs, key components of the evidence-based practice, and the desired short-, mid-, and long-term outcomes. </a:t>
            </a: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Simplified, a theory of action would have three main parts: Inputs—Key Components—Outcomes. </a:t>
            </a: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We’ll use a backward-design process to develop our theory of action, so this segment begins with identifying outcomes.</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6DEFE5-481C-284E-A897-FDA65BF58072}" type="slidenum">
              <a:rPr lang="en-US" smtClean="0"/>
              <a:t>16</a:t>
            </a:fld>
            <a:endParaRPr lang="en-US"/>
          </a:p>
        </p:txBody>
      </p:sp>
    </p:spTree>
    <p:extLst>
      <p:ext uri="{BB962C8B-B14F-4D97-AF65-F5344CB8AC3E}">
        <p14:creationId xmlns:p14="http://schemas.microsoft.com/office/powerpoint/2010/main" val="329959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i="0" u="none" strike="noStrike" kern="1200">
                <a:solidFill>
                  <a:schemeClr val="tx1"/>
                </a:solidFill>
                <a:effectLst/>
                <a:latin typeface="+mn-lt"/>
                <a:ea typeface="+mn-ea"/>
                <a:cs typeface="+mn-cs"/>
              </a:rPr>
              <a:t>Talking Points</a:t>
            </a:r>
            <a:r>
              <a:rPr lang="en-US" b="0" i="0" kern="1200">
                <a:solidFill>
                  <a:schemeClr val="tx1"/>
                </a:solidFill>
                <a:effectLst/>
                <a:latin typeface="+mn-lt"/>
                <a:ea typeface="+mn-ea"/>
                <a:cs typeface="+mn-cs"/>
              </a:rPr>
              <a:t>​</a:t>
            </a:r>
            <a:endParaRPr lang="en-US" b="0" i="0" kern="1200">
              <a:solidFill>
                <a:schemeClr val="tx1"/>
              </a:solidFill>
              <a:effectLst/>
              <a:latin typeface="+mn-lt"/>
              <a:cs typeface="Calibri"/>
            </a:endParaRP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t>We'll start this process by considering the long-term outcomes of our improvement initiative. That is, if our improvement effort works as planned, how will our outcomes be reached? </a:t>
            </a:r>
            <a:r>
              <a:rPr lang="en-US" b="0"/>
              <a:t>Using a backward-design process will help us increase the likelihood of achieving our long-term outcome.</a:t>
            </a:r>
            <a:endParaRPr lang="en-US"/>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t>You'll notice that these outcomes describe desired improvements for students. </a:t>
            </a: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t>We’ll spend a few minutes to identify our long-term outcomes, and then our mid-term outcomes. </a:t>
            </a:r>
          </a:p>
          <a:p>
            <a:pPr rtl="0" fontAlgn="base"/>
            <a:endParaRPr lang="en-US" b="1" i="0" u="none" strike="noStrike" kern="1200">
              <a:solidFill>
                <a:schemeClr val="tx1"/>
              </a:solidFill>
              <a:effectLst/>
              <a:latin typeface="+mn-lt"/>
              <a:ea typeface="+mn-ea"/>
              <a:cs typeface="+mn-cs"/>
            </a:endParaRPr>
          </a:p>
          <a:p>
            <a:pPr rtl="0" fontAlgn="base"/>
            <a:r>
              <a:rPr lang="en-US" b="1" i="0" u="none" strike="noStrike" kern="1200">
                <a:solidFill>
                  <a:schemeClr val="tx1"/>
                </a:solidFill>
                <a:effectLst/>
                <a:latin typeface="+mn-lt"/>
                <a:ea typeface="+mn-ea"/>
                <a:cs typeface="+mn-cs"/>
              </a:rPr>
              <a:t>Facilitator's Note</a:t>
            </a:r>
            <a:r>
              <a:rPr lang="en-US" b="0" i="0" kern="1200">
                <a:solidFill>
                  <a:schemeClr val="tx1"/>
                </a:solidFill>
                <a:effectLst/>
                <a:latin typeface="+mn-lt"/>
                <a:ea typeface="+mn-ea"/>
                <a:cs typeface="+mn-cs"/>
              </a:rPr>
              <a:t>​</a:t>
            </a:r>
          </a:p>
          <a:p>
            <a:r>
              <a:rPr lang="en-US" b="0" i="0" u="none" strike="noStrike" kern="1200">
                <a:solidFill>
                  <a:schemeClr val="tx1"/>
                </a:solidFill>
                <a:effectLst/>
                <a:latin typeface="+mn-lt"/>
                <a:ea typeface="+mn-ea"/>
                <a:cs typeface="+mn-cs"/>
              </a:rPr>
              <a:t>• </a:t>
            </a:r>
            <a:r>
              <a:rPr lang="en-US">
                <a:cs typeface="Calibri"/>
              </a:rPr>
              <a:t>Share the sample long-term student outcomes on the slide.</a:t>
            </a:r>
          </a:p>
          <a:p>
            <a:r>
              <a:rPr lang="en-US" b="0" i="0" u="none" strike="noStrike" kern="1200">
                <a:solidFill>
                  <a:schemeClr val="tx1"/>
                </a:solidFill>
                <a:effectLst/>
                <a:latin typeface="+mn-lt"/>
                <a:ea typeface="+mn-ea"/>
                <a:cs typeface="+mn-cs"/>
              </a:rPr>
              <a:t>• </a:t>
            </a:r>
            <a:r>
              <a:rPr lang="en-US" i="1">
                <a:cs typeface="Calibri"/>
              </a:rPr>
              <a:t>With the long-term outcomes articulated, work with your team to identify the mid-term outcomes. Again, these outcomes describe desired improvement for students. </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b="0" i="0" u="none" strike="noStrike" kern="1200">
                <a:solidFill>
                  <a:schemeClr val="tx1"/>
                </a:solidFill>
                <a:effectLst/>
                <a:latin typeface="+mn-lt"/>
                <a:ea typeface="+mn-ea"/>
                <a:cs typeface="+mn-cs"/>
              </a:rPr>
              <a:t>• </a:t>
            </a:r>
            <a:r>
              <a:rPr lang="en-US">
                <a:cs typeface="Calibri"/>
              </a:rPr>
              <a:t>A blank template of this theory of action can be found in appendix C.</a:t>
            </a:r>
          </a:p>
          <a:p>
            <a:pPr>
              <a:defRPr/>
            </a:pPr>
            <a:r>
              <a:rPr lang="en-US" b="0" i="0" u="none" strike="noStrike" kern="1200">
                <a:solidFill>
                  <a:schemeClr val="tx1"/>
                </a:solidFill>
                <a:effectLst/>
                <a:latin typeface="+mn-lt"/>
                <a:ea typeface="+mn-ea"/>
                <a:cs typeface="+mn-cs"/>
              </a:rPr>
              <a:t>• </a:t>
            </a:r>
            <a:r>
              <a:rPr lang="en-US" b="0" i="1" u="none" strike="noStrike" kern="1200">
                <a:solidFill>
                  <a:schemeClr val="tx1"/>
                </a:solidFill>
                <a:effectLst/>
                <a:latin typeface="+mn-lt"/>
                <a:ea typeface="+mn-ea"/>
                <a:cs typeface="+mn-cs"/>
              </a:rPr>
              <a:t>Make sure to allot ample time for team reflections and discussion </a:t>
            </a:r>
            <a:r>
              <a:rPr lang="en-US" i="1"/>
              <a:t>during</a:t>
            </a:r>
            <a:r>
              <a:rPr lang="en-US" b="0" i="1" u="none" strike="noStrike" kern="1200">
                <a:solidFill>
                  <a:schemeClr val="tx1"/>
                </a:solidFill>
                <a:effectLst/>
                <a:latin typeface="+mn-lt"/>
                <a:ea typeface="+mn-ea"/>
                <a:cs typeface="+mn-cs"/>
              </a:rPr>
              <a:t> this exercise.</a:t>
            </a:r>
            <a:r>
              <a:rPr lang="en-US" i="1">
                <a:solidFill>
                  <a:srgbClr val="000000"/>
                </a:solidFill>
              </a:rPr>
              <a:t> Allocate enough time for</a:t>
            </a:r>
            <a:r>
              <a:rPr lang="en-US" b="0" i="1" u="none" strike="noStrike" kern="1200">
                <a:solidFill>
                  <a:srgbClr val="000000"/>
                </a:solidFill>
                <a:effectLst/>
                <a:latin typeface="+mn-lt"/>
                <a:ea typeface="+mn-ea"/>
                <a:cs typeface="+mn-cs"/>
              </a:rPr>
              <a:t> </a:t>
            </a:r>
            <a:r>
              <a:rPr lang="en-US" i="1">
                <a:solidFill>
                  <a:srgbClr val="000000"/>
                </a:solidFill>
              </a:rPr>
              <a:t>everyone to share thoughts. Plan for about 20 minutes for this activity. The amount of time may differ depending on size and dynamics of the group.  </a:t>
            </a:r>
            <a:endParaRPr lang="en-US" i="1" u="none">
              <a:solidFill>
                <a:srgbClr val="FF0000"/>
              </a:solidFill>
              <a:cs typeface="Calibri"/>
            </a:endParaRPr>
          </a:p>
          <a:p>
            <a:pPr rtl="0" fontAlgn="base"/>
            <a:endParaRPr lang="en-US" b="0" i="0" kern="1200">
              <a:solidFill>
                <a:schemeClr val="tx1"/>
              </a:solidFill>
              <a:effectLst/>
              <a:latin typeface="+mn-lt"/>
              <a:ea typeface="+mn-ea"/>
              <a:cs typeface="+mn-cs"/>
            </a:endParaRPr>
          </a:p>
          <a:p>
            <a:pPr rtl="0" fontAlgn="base"/>
            <a:r>
              <a:rPr lang="en-US" b="1" i="0" kern="1200">
                <a:solidFill>
                  <a:schemeClr val="tx1"/>
                </a:solidFill>
                <a:effectLst/>
                <a:latin typeface="+mn-lt"/>
                <a:ea typeface="+mn-ea"/>
                <a:cs typeface="+mn-cs"/>
              </a:rPr>
              <a:t>References</a:t>
            </a:r>
          </a:p>
          <a:p>
            <a:r>
              <a:rPr lang="en-US"/>
              <a:t>Template adapted from Shakman, K., &amp; Rodriguez, S. M. (2015). </a:t>
            </a:r>
            <a:r>
              <a:rPr lang="en-US" i="1"/>
              <a:t>Logic models for program design, implementation, and evaluation: Workshop toolkit</a:t>
            </a:r>
            <a:r>
              <a:rPr lang="en-US"/>
              <a:t> (REL 2015–057). Washington, DC: U.S. Department of Education, Institute of Education Sciences, National Center for Education Evaluation and Regional Assistance, Regional Educational Laboratory Northeast &amp; Islands. </a:t>
            </a:r>
            <a:r>
              <a:rPr lang="en-US" u="sng">
                <a:hlinkClick r:id="rId3"/>
              </a:rPr>
              <a:t>https://ies.ed.gov/ncee/edlabs/regions/northeast/pdf/REL_2015057.pdf</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D96DEFE5-481C-284E-A897-FDA65BF58072}" type="slidenum">
              <a:rPr lang="en-US" smtClean="0"/>
              <a:t>17</a:t>
            </a:fld>
            <a:endParaRPr lang="en-US"/>
          </a:p>
        </p:txBody>
      </p:sp>
    </p:spTree>
    <p:extLst>
      <p:ext uri="{BB962C8B-B14F-4D97-AF65-F5344CB8AC3E}">
        <p14:creationId xmlns:p14="http://schemas.microsoft.com/office/powerpoint/2010/main" val="2174625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61925"/>
            <a:ext cx="5392737" cy="3033713"/>
          </a:xfrm>
        </p:spPr>
      </p:sp>
      <p:sp>
        <p:nvSpPr>
          <p:cNvPr id="3" name="Notes Placeholder 2"/>
          <p:cNvSpPr>
            <a:spLocks noGrp="1"/>
          </p:cNvSpPr>
          <p:nvPr>
            <p:ph type="body" idx="1"/>
          </p:nvPr>
        </p:nvSpPr>
        <p:spPr>
          <a:xfrm>
            <a:off x="381000" y="3307079"/>
            <a:ext cx="6096000" cy="5674995"/>
          </a:xfrm>
        </p:spPr>
        <p:txBody>
          <a:bodyPr/>
          <a:lstStyle/>
          <a:p>
            <a:pPr rtl="0"/>
            <a:r>
              <a:rPr lang="en-US" sz="1200" b="1" i="0" u="none" strike="noStrike" kern="1200">
                <a:solidFill>
                  <a:srgbClr val="000000"/>
                </a:solidFill>
                <a:effectLst/>
                <a:latin typeface="+mn-lt"/>
                <a:ea typeface="+mn-ea"/>
                <a:cs typeface="+mn-cs"/>
              </a:rPr>
              <a:t>Talking Points</a:t>
            </a:r>
            <a:r>
              <a:rPr lang="en-US" sz="1200" b="0" i="0" kern="1200">
                <a:solidFill>
                  <a:srgbClr val="000000"/>
                </a:solidFill>
                <a:effectLst/>
                <a:latin typeface="+mn-lt"/>
                <a:ea typeface="+mn-ea"/>
                <a:cs typeface="+mn-cs"/>
              </a:rPr>
              <a:t>​</a:t>
            </a:r>
            <a:endParaRPr lang="en-US" sz="1200" b="0" i="0" kern="1200">
              <a:solidFill>
                <a:srgbClr val="000000"/>
              </a:solidFill>
              <a:effectLst/>
              <a:latin typeface="+mn-lt"/>
              <a:cs typeface="Calibri"/>
            </a:endParaRPr>
          </a:p>
          <a:p>
            <a:pPr marL="228600" indent="-228600" fontAlgn="base">
              <a:buFont typeface="Arial" panose="020B0604020202020204" pitchFamily="34" charset="0"/>
              <a:buChar char="•"/>
              <a:defRPr/>
            </a:pPr>
            <a:r>
              <a:rPr lang="en-US" sz="1200" b="0" i="0" u="none" strike="noStrike" kern="1200">
                <a:solidFill>
                  <a:srgbClr val="000000"/>
                </a:solidFill>
                <a:effectLst/>
                <a:latin typeface="+mn-lt"/>
                <a:ea typeface="+mn-ea"/>
                <a:cs typeface="+mn-cs"/>
              </a:rPr>
              <a:t>Changes in student outcomes are prompted by adult behaviors and actions, and thus we should determine who within the school (e.g., administrator, teacher, counselor, etc.) has the greatest opportunity to influence the desired student outcomes. These individuals are recognized as change agents </a:t>
            </a:r>
            <a:r>
              <a:rPr lang="en-US">
                <a:solidFill>
                  <a:srgbClr val="000000"/>
                </a:solidFill>
              </a:rPr>
              <a:t>for whom </a:t>
            </a:r>
            <a:r>
              <a:rPr lang="en-US" u="none" strike="noStrike" kern="1200">
                <a:solidFill>
                  <a:srgbClr val="000000"/>
                </a:solidFill>
                <a:effectLst/>
              </a:rPr>
              <a:t>short-term outcomes are identified </a:t>
            </a:r>
            <a:r>
              <a:rPr lang="en-US">
                <a:solidFill>
                  <a:srgbClr val="000000"/>
                </a:solidFill>
              </a:rPr>
              <a:t>because their short-term outcomes directly influence mid-term student outcomes.</a:t>
            </a:r>
            <a:endParaRPr lang="en-US" u="none" strike="noStrike" kern="1200">
              <a:solidFill>
                <a:srgbClr val="000000"/>
              </a:solidFill>
              <a:effectLst/>
              <a:cs typeface="Calibri"/>
            </a:endParaRPr>
          </a:p>
          <a:p>
            <a:pPr marL="228600" indent="-228600" fontAlgn="base">
              <a:buFont typeface="Arial" panose="020B0604020202020204" pitchFamily="34" charset="0"/>
              <a:buChar char="•"/>
              <a:defRPr/>
            </a:pPr>
            <a:r>
              <a:rPr lang="en-US" sz="1200" b="0" i="0" u="none" strike="noStrike" kern="1200">
                <a:solidFill>
                  <a:srgbClr val="000000"/>
                </a:solidFill>
                <a:effectLst/>
                <a:latin typeface="+mn-lt"/>
                <a:ea typeface="+mn-ea"/>
                <a:cs typeface="+mn-cs"/>
              </a:rPr>
              <a:t>As a change agent, a teacher might have a short-term outcome for </a:t>
            </a:r>
            <a:r>
              <a:rPr lang="en-US" sz="1200" b="0" i="1" u="none" strike="noStrike" kern="1200">
                <a:solidFill>
                  <a:srgbClr val="000000"/>
                </a:solidFill>
                <a:effectLst/>
                <a:latin typeface="+mn-lt"/>
                <a:ea typeface="+mn-ea"/>
                <a:cs typeface="+mn-cs"/>
              </a:rPr>
              <a:t>improving student academic engagement. </a:t>
            </a:r>
            <a:r>
              <a:rPr lang="en-US" sz="1200" b="0" i="0" u="none" strike="noStrike" kern="1200">
                <a:solidFill>
                  <a:srgbClr val="000000"/>
                </a:solidFill>
                <a:effectLst/>
                <a:latin typeface="+mn-lt"/>
                <a:ea typeface="+mn-ea"/>
                <a:cs typeface="+mn-cs"/>
              </a:rPr>
              <a:t>You see this on the slide. If you have identified additional change agents, you might have additional short-term outcomes.</a:t>
            </a:r>
            <a:r>
              <a:rPr lang="en-US">
                <a:solidFill>
                  <a:srgbClr val="000000"/>
                </a:solidFill>
              </a:rPr>
              <a:t> </a:t>
            </a:r>
            <a:endParaRPr lang="en-US" sz="1200" b="0" i="0" u="none" strike="sngStrike" kern="1200" baseline="0">
              <a:solidFill>
                <a:srgbClr val="000000"/>
              </a:solidFill>
              <a:effectLst/>
              <a:latin typeface="+mn-lt"/>
              <a:cs typeface="Calibri"/>
            </a:endParaRPr>
          </a:p>
          <a:p>
            <a:pPr marL="228600" marR="0" lvl="0" indent="-2286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rPr>
              <a:t>We’ll spend a few minutes to identify our short-term outcomes, and then</a:t>
            </a:r>
            <a:r>
              <a:rPr lang="en-US" sz="1200" b="0" i="0" u="none" strike="noStrike" kern="1200">
                <a:solidFill>
                  <a:srgbClr val="000000"/>
                </a:solidFill>
                <a:effectLst/>
                <a:latin typeface="+mn-lt"/>
                <a:ea typeface="+mn-ea"/>
                <a:cs typeface="+mn-cs"/>
              </a:rPr>
              <a:t> the inputs available to support the improvement initiative</a:t>
            </a:r>
            <a:r>
              <a:rPr lang="en-US" sz="1200">
                <a:solidFill>
                  <a:srgbClr val="000000"/>
                </a:solidFill>
              </a:rPr>
              <a:t>.</a:t>
            </a:r>
            <a:endParaRPr lang="en-US" sz="1200">
              <a:solidFill>
                <a:srgbClr val="000000"/>
              </a:solidFill>
              <a:cs typeface="Calibri"/>
            </a:endParaRPr>
          </a:p>
          <a:p>
            <a:pPr marL="0" marR="0" lvl="0" indent="0" algn="l" defTabSz="121926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a:solidFill>
                <a:srgbClr val="000000"/>
              </a:solidFill>
            </a:endParaRPr>
          </a:p>
          <a:p>
            <a:pPr rtl="0" fontAlgn="base"/>
            <a:r>
              <a:rPr lang="en-US" sz="1200" b="1" i="0" u="none" strike="noStrike" kern="1200">
                <a:solidFill>
                  <a:srgbClr val="000000"/>
                </a:solidFill>
                <a:effectLst/>
                <a:latin typeface="+mn-lt"/>
                <a:ea typeface="+mn-ea"/>
                <a:cs typeface="+mn-cs"/>
              </a:rPr>
              <a:t>Facilitator's Note</a:t>
            </a:r>
            <a:r>
              <a:rPr lang="en-US" sz="1200" b="0" i="0" kern="1200">
                <a:solidFill>
                  <a:srgbClr val="000000"/>
                </a:solidFill>
                <a:effectLst/>
                <a:latin typeface="+mn-lt"/>
                <a:ea typeface="+mn-ea"/>
                <a:cs typeface="+mn-cs"/>
              </a:rPr>
              <a:t>​</a:t>
            </a:r>
            <a:endParaRPr lang="en-US" sz="1200" b="0" i="0" kern="1200">
              <a:solidFill>
                <a:srgbClr val="000000"/>
              </a:solidFill>
              <a:effectLst/>
              <a:latin typeface="+mn-lt"/>
              <a:cs typeface="Calibri"/>
            </a:endParaRPr>
          </a:p>
          <a:p>
            <a:pPr fontAlgn="base">
              <a:defRPr/>
            </a:pPr>
            <a:r>
              <a:rPr lang="en-US" sz="1200" b="0" i="0" u="none" strike="noStrike" kern="1200">
                <a:solidFill>
                  <a:srgbClr val="000000"/>
                </a:solidFill>
                <a:effectLst/>
                <a:latin typeface="+mn-lt"/>
                <a:ea typeface="+mn-ea"/>
                <a:cs typeface="+mn-cs"/>
              </a:rPr>
              <a:t>•</a:t>
            </a:r>
            <a:r>
              <a:rPr lang="en-US" sz="1200">
                <a:solidFill>
                  <a:srgbClr val="000000"/>
                </a:solidFill>
              </a:rPr>
              <a:t> </a:t>
            </a:r>
            <a:r>
              <a:rPr lang="en-US">
                <a:solidFill>
                  <a:srgbClr val="000000"/>
                </a:solidFill>
              </a:rPr>
              <a:t>A secondary change agent for these outcomes could be the school’s guidance counselor. The guidance counselor might have a short-term outcome of </a:t>
            </a:r>
            <a:r>
              <a:rPr lang="en-US" i="1">
                <a:solidFill>
                  <a:srgbClr val="000000"/>
                </a:solidFill>
              </a:rPr>
              <a:t>Guidance counselor increases outreach to students on postsecondary options.</a:t>
            </a:r>
            <a:r>
              <a:rPr lang="en-US">
                <a:solidFill>
                  <a:srgbClr val="000000"/>
                </a:solidFill>
              </a:rPr>
              <a:t> If primary and secondary change agents are both identified, make sure to include them both in the theory of action.</a:t>
            </a:r>
            <a:endParaRPr lang="en-US" sz="1200">
              <a:solidFill>
                <a:srgbClr val="000000"/>
              </a:solidFill>
              <a:cs typeface="Calibri"/>
            </a:endParaRPr>
          </a:p>
          <a:p>
            <a:pPr>
              <a:defRPr/>
            </a:pPr>
            <a:r>
              <a:rPr lang="en-US">
                <a:solidFill>
                  <a:srgbClr val="000000"/>
                </a:solidFill>
              </a:rPr>
              <a:t>• </a:t>
            </a:r>
            <a:r>
              <a:rPr lang="en-US" sz="1200" i="1" u="none" strike="noStrike" kern="1200">
                <a:solidFill>
                  <a:srgbClr val="000000"/>
                </a:solidFill>
                <a:effectLst/>
                <a:latin typeface="+mn-lt"/>
                <a:ea typeface="+mn-ea"/>
                <a:cs typeface="+mn-cs"/>
              </a:rPr>
              <a:t>Once you identify short-term outcomes, work with your team to list the inputs available to support the improvement initiative.</a:t>
            </a:r>
            <a:r>
              <a:rPr lang="en-US" sz="1200">
                <a:solidFill>
                  <a:srgbClr val="000000"/>
                </a:solidFill>
              </a:rPr>
              <a:t> </a:t>
            </a:r>
            <a:endParaRPr lang="en-US" sz="1200" i="0" kern="1200">
              <a:solidFill>
                <a:srgbClr val="000000"/>
              </a:solidFill>
              <a:effectLst/>
              <a:latin typeface="+mn-lt"/>
              <a:cs typeface="Calibri"/>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mn-ea"/>
                <a:cs typeface="+mn-cs"/>
              </a:rPr>
              <a:t>• </a:t>
            </a:r>
            <a:r>
              <a:rPr lang="en-US" sz="1200">
                <a:solidFill>
                  <a:srgbClr val="000000"/>
                </a:solidFill>
                <a:cs typeface="Calibri"/>
              </a:rPr>
              <a:t>A blank template of this theory of action can be found in appendix C.</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mn-ea"/>
                <a:cs typeface="+mn-cs"/>
              </a:rPr>
              <a:t>• </a:t>
            </a:r>
            <a:r>
              <a:rPr lang="en-US" sz="1200" b="0" i="1" u="none" strike="noStrike" kern="1200">
                <a:solidFill>
                  <a:srgbClr val="000000"/>
                </a:solidFill>
                <a:effectLst/>
                <a:latin typeface="+mn-lt"/>
                <a:ea typeface="+mn-ea"/>
                <a:cs typeface="+mn-cs"/>
              </a:rPr>
              <a:t>Make sure to allot ample time for team reflections and discussion </a:t>
            </a:r>
            <a:r>
              <a:rPr lang="en-US" sz="1200" i="1">
                <a:solidFill>
                  <a:srgbClr val="000000"/>
                </a:solidFill>
              </a:rPr>
              <a:t>during</a:t>
            </a:r>
            <a:r>
              <a:rPr lang="en-US" sz="1200" b="0" i="1" u="none" strike="noStrike" kern="1200">
                <a:solidFill>
                  <a:srgbClr val="000000"/>
                </a:solidFill>
                <a:effectLst/>
                <a:latin typeface="+mn-lt"/>
                <a:ea typeface="+mn-ea"/>
                <a:cs typeface="+mn-cs"/>
              </a:rPr>
              <a:t> this exercise. Allocate enough time for everyone to share thoughts. Plan for about 20 minutes for this activity. The amount of time may differ depending on size and dynamics of the group.</a:t>
            </a:r>
            <a:endParaRPr lang="en-US" sz="1200" i="1" u="none">
              <a:solidFill>
                <a:srgbClr val="000000"/>
              </a:solidFill>
              <a:cs typeface="Calibri"/>
            </a:endParaRPr>
          </a:p>
          <a:p>
            <a:pPr rtl="0" fontAlgn="base"/>
            <a:endParaRPr lang="en-US" sz="1200" b="0"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References</a:t>
            </a:r>
            <a:endParaRPr lang="en-US" sz="1200">
              <a:cs typeface="Calibri"/>
            </a:endParaRPr>
          </a:p>
          <a:p>
            <a:r>
              <a:rPr lang="en-US"/>
              <a:t>Template adapted from Shakman, K., &amp; Rodriguez, S. M. (2015). </a:t>
            </a:r>
            <a:r>
              <a:rPr lang="en-US" i="1"/>
              <a:t>Logic models for program design, implementation, and evaluation: Workshop toolkit</a:t>
            </a:r>
            <a:r>
              <a:rPr lang="en-US"/>
              <a:t> (REL 2015–057). Washington, DC: U.S. Department of Education, Institute of Education Sciences, National Center for Education Evaluation and Regional Assistance, Regional Educational Laboratory Northeast &amp; Islands. </a:t>
            </a:r>
            <a:r>
              <a:rPr lang="en-US" u="sng">
                <a:hlinkClick r:id="rId3"/>
              </a:rPr>
              <a:t>https://ies.ed.gov/ncee/edlabs/regions/northeast/pdf/REL_2015057.pdf</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6DEFE5-481C-284E-A897-FDA65BF58072}" type="slidenum">
              <a:rPr lang="en-US" smtClean="0"/>
              <a:t>18</a:t>
            </a:fld>
            <a:endParaRPr lang="en-US"/>
          </a:p>
        </p:txBody>
      </p:sp>
    </p:spTree>
    <p:extLst>
      <p:ext uri="{BB962C8B-B14F-4D97-AF65-F5344CB8AC3E}">
        <p14:creationId xmlns:p14="http://schemas.microsoft.com/office/powerpoint/2010/main" val="158948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57175"/>
            <a:ext cx="5241925" cy="2949575"/>
          </a:xfrm>
        </p:spPr>
      </p:sp>
      <p:sp>
        <p:nvSpPr>
          <p:cNvPr id="3" name="Notes Placeholder 2"/>
          <p:cNvSpPr>
            <a:spLocks noGrp="1"/>
          </p:cNvSpPr>
          <p:nvPr>
            <p:ph type="body" idx="1"/>
          </p:nvPr>
        </p:nvSpPr>
        <p:spPr>
          <a:xfrm>
            <a:off x="381000" y="3505199"/>
            <a:ext cx="6096000" cy="5381625"/>
          </a:xfrm>
        </p:spPr>
        <p:txBody>
          <a:bodyPr/>
          <a:lstStyle/>
          <a:p>
            <a:pPr rtl="0" fontAlgn="base"/>
            <a:r>
              <a:rPr lang="en-US" b="1" i="0" u="none" strike="noStrike" kern="1200">
                <a:solidFill>
                  <a:schemeClr val="tx1"/>
                </a:solidFill>
                <a:effectLst/>
                <a:latin typeface="+mn-lt"/>
                <a:ea typeface="+mn-ea"/>
                <a:cs typeface="+mn-cs"/>
              </a:rPr>
              <a:t>Talking Points</a:t>
            </a:r>
            <a:r>
              <a:rPr lang="en-US" b="0" i="0" kern="1200">
                <a:solidFill>
                  <a:schemeClr val="tx1"/>
                </a:solidFill>
                <a:effectLst/>
                <a:latin typeface="+mn-lt"/>
                <a:ea typeface="+mn-ea"/>
                <a:cs typeface="+mn-cs"/>
              </a:rPr>
              <a:t>​</a:t>
            </a:r>
          </a:p>
          <a:p>
            <a:pPr marL="228600" marR="0" lvl="0" indent="-2286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a:solidFill>
                  <a:schemeClr val="tx1"/>
                </a:solidFill>
                <a:effectLst/>
                <a:latin typeface="+mn-lt"/>
                <a:ea typeface="+mn-ea"/>
                <a:cs typeface="+mn-cs"/>
              </a:rPr>
              <a:t>Now that we have identified our problem statement, inputs, short-, medium-, and long-term outcomes, we will identify evidence-based practices to help us achieve our outcomes.</a:t>
            </a:r>
            <a:endParaRPr lang="en-US" b="0" i="0" u="none" strike="noStrike" kern="1200">
              <a:solidFill>
                <a:schemeClr val="tx1"/>
              </a:solidFill>
              <a:effectLst/>
              <a:latin typeface="+mn-lt"/>
              <a:cs typeface="Calibri"/>
            </a:endParaRPr>
          </a:p>
          <a:p>
            <a:pPr marL="228600" indent="-228600">
              <a:buFont typeface="Arial" panose="020B0604020202020204" pitchFamily="34" charset="0"/>
              <a:buChar char="•"/>
              <a:defRPr/>
            </a:pPr>
            <a:r>
              <a:rPr lang="en-US">
                <a:cs typeface="Calibri"/>
              </a:rPr>
              <a:t>To do this, we will first </a:t>
            </a:r>
            <a:r>
              <a:rPr lang="en-US"/>
              <a:t>compile a list of options to consider (e.g., multi-tiered system of support, formative assessment practices, social-emotional learning blocks) and then go through a vetting process considering the level of evidence supporting each practice, to ensure the selected practice is best aligned to our school’s problem, context, and resources. </a:t>
            </a:r>
            <a:endParaRPr lang="en-US">
              <a:cs typeface="Calibri"/>
            </a:endParaRPr>
          </a:p>
          <a:p>
            <a:pPr marL="457200" indent="-457200">
              <a:buFont typeface="Arial" panose="020B0604020202020204" pitchFamily="34" charset="0"/>
              <a:buChar char="•"/>
            </a:pPr>
            <a:endParaRPr lang="en-US" b="0" i="0" kern="1200">
              <a:solidFill>
                <a:schemeClr val="tx1"/>
              </a:solidFill>
              <a:effectLst/>
              <a:latin typeface="+mn-lt"/>
              <a:cs typeface="Calibri"/>
            </a:endParaRPr>
          </a:p>
          <a:p>
            <a:pPr fontAlgn="base">
              <a:defRPr/>
            </a:pPr>
            <a:r>
              <a:rPr lang="en-US" b="0" i="0" u="none" strike="noStrike" kern="1200">
                <a:solidFill>
                  <a:schemeClr val="tx1"/>
                </a:solidFill>
                <a:effectLst/>
                <a:latin typeface="+mn-lt"/>
                <a:ea typeface="+mn-ea"/>
                <a:cs typeface="+mn-cs"/>
              </a:rPr>
              <a:t>• </a:t>
            </a:r>
            <a:r>
              <a:rPr lang="en-US"/>
              <a:t>If your team needs assistance identifying an evidence-based practice, consider reaching out to district personnel or to trusted sources for help, such as the Regional Educational Laboratory (Ask A REL is a free service that functions like a virtual reference desk) and the What Works Clearinghouse (WWC) website (which provides practice guides, intervention reports, and other resources).</a:t>
            </a:r>
            <a:endParaRPr lang="en-US">
              <a:cs typeface="Calibri"/>
            </a:endParaRPr>
          </a:p>
          <a:p>
            <a:pPr>
              <a:defRPr/>
            </a:pPr>
            <a:r>
              <a:rPr lang="en-US"/>
              <a:t>• A list of resources for identifying evidence-based interventions is provided in the </a:t>
            </a:r>
            <a:r>
              <a:rPr lang="en-US" i="1"/>
              <a:t>Additional Resources</a:t>
            </a:r>
            <a:r>
              <a:rPr lang="en-US"/>
              <a:t> section of the </a:t>
            </a:r>
            <a:r>
              <a:rPr lang="en-US" i="1"/>
              <a:t>Set the Foundation</a:t>
            </a:r>
            <a:r>
              <a:rPr lang="en-US"/>
              <a:t> phase of the </a:t>
            </a:r>
            <a:r>
              <a:rPr lang="en-US" i="1" u="sng"/>
              <a:t>Facilitators Workbook.</a:t>
            </a:r>
            <a:endParaRPr lang="en-US" i="1" u="sng">
              <a:cs typeface="Calibri"/>
            </a:endParaRPr>
          </a:p>
          <a:p>
            <a:pPr fontAlgn="base">
              <a:defRPr/>
            </a:pPr>
            <a:r>
              <a:rPr lang="en-US" b="0" i="0" u="none" strike="noStrike" kern="1200">
                <a:solidFill>
                  <a:schemeClr val="tx1"/>
                </a:solidFill>
                <a:effectLst/>
                <a:latin typeface="+mn-lt"/>
                <a:ea typeface="+mn-ea"/>
                <a:cs typeface="+mn-cs"/>
              </a:rPr>
              <a:t>• </a:t>
            </a:r>
            <a:r>
              <a:rPr lang="en-US"/>
              <a:t>Team members may also have learned about possible evidence-based practices through their professional networks or through professional learning opportunities. </a:t>
            </a:r>
            <a:endParaRPr lang="en-US">
              <a:cs typeface="Calibri"/>
            </a:endParaRPr>
          </a:p>
          <a:p>
            <a:pPr fontAlgn="base">
              <a:defRPr/>
            </a:pPr>
            <a:r>
              <a:rPr lang="en-US" b="0" i="0" u="none" strike="noStrike" kern="1200">
                <a:solidFill>
                  <a:schemeClr val="tx1"/>
                </a:solidFill>
                <a:effectLst/>
                <a:latin typeface="+mn-lt"/>
                <a:ea typeface="+mn-ea"/>
                <a:cs typeface="+mn-cs"/>
              </a:rPr>
              <a:t>• </a:t>
            </a:r>
            <a:r>
              <a:rPr lang="en-US"/>
              <a:t>Compiling possible evidence-based practices for your team’s consideration will likely require research, so </a:t>
            </a:r>
            <a:r>
              <a:rPr lang="en-US" i="1"/>
              <a:t>allot sufficient time for the research to occur prior to convening the entire team</a:t>
            </a:r>
            <a:r>
              <a:rPr lang="en-US"/>
              <a:t>.</a:t>
            </a:r>
            <a:endParaRPr lang="en-US">
              <a:cs typeface="Calibri"/>
            </a:endParaRPr>
          </a:p>
          <a:p>
            <a:pPr marL="0" marR="0" lvl="0" indent="0" algn="l" defTabSz="1219261">
              <a:lnSpc>
                <a:spcPct val="100000"/>
              </a:lnSpc>
              <a:spcBef>
                <a:spcPts val="0"/>
              </a:spcBef>
              <a:spcAft>
                <a:spcPts val="0"/>
              </a:spcAft>
              <a:buClrTx/>
              <a:buSzTx/>
              <a:buFontTx/>
              <a:buNone/>
              <a:tabLst/>
              <a:defRPr/>
            </a:pPr>
            <a:r>
              <a:rPr lang="en-US"/>
              <a:t>•</a:t>
            </a:r>
            <a:r>
              <a:rPr lang="en-US" b="0" i="0" u="none" strike="noStrike" kern="1200">
                <a:solidFill>
                  <a:schemeClr val="tx1"/>
                </a:solidFill>
                <a:effectLst/>
                <a:latin typeface="+mn-lt"/>
                <a:ea typeface="+mn-ea"/>
                <a:cs typeface="+mn-cs"/>
              </a:rPr>
              <a:t> </a:t>
            </a:r>
            <a:r>
              <a:rPr lang="en-US">
                <a:cs typeface="Calibri"/>
              </a:rPr>
              <a:t>A blank template of this logic model can be found in appendix C.</a:t>
            </a:r>
            <a:endParaRPr lang="en-US"/>
          </a:p>
          <a:p>
            <a:pPr rtl="0" fontAlgn="base"/>
            <a:endParaRPr lang="en-US" b="0" i="0" kern="1200">
              <a:solidFill>
                <a:schemeClr val="tx1"/>
              </a:solidFill>
              <a:effectLst/>
              <a:latin typeface="+mn-lt"/>
              <a:ea typeface="+mn-ea"/>
              <a:cs typeface="+mn-cs"/>
            </a:endParaRPr>
          </a:p>
          <a:p>
            <a:pPr rtl="0" fontAlgn="base"/>
            <a:r>
              <a:rPr lang="en-US" b="1" i="0" kern="1200">
                <a:solidFill>
                  <a:schemeClr val="tx1"/>
                </a:solidFill>
                <a:effectLst/>
                <a:latin typeface="+mn-lt"/>
                <a:ea typeface="+mn-ea"/>
                <a:cs typeface="+mn-cs"/>
              </a:rPr>
              <a:t>References</a:t>
            </a:r>
            <a:endParaRPr lang="en-US">
              <a:cs typeface="Calibri"/>
            </a:endParaRPr>
          </a:p>
          <a:p>
            <a:r>
              <a:rPr lang="en-US"/>
              <a:t>Template adapted from Shakman, K., &amp; Rodriguez, S. M. (2015). </a:t>
            </a:r>
            <a:r>
              <a:rPr lang="en-US" i="1"/>
              <a:t>Logic models for program design, implementation, and evaluation: Workshop toolkit</a:t>
            </a:r>
            <a:r>
              <a:rPr lang="en-US"/>
              <a:t> (REL 2015–057). Washington, DC: U.S. Department of Education, Institute of Education Sciences, National Center for Education Evaluation and Regional Assistance, Regional Educational Laboratory Northeast &amp; Islands. </a:t>
            </a:r>
            <a:r>
              <a:rPr lang="en-US" u="sng">
                <a:hlinkClick r:id="rId3"/>
              </a:rPr>
              <a:t>https://ies.ed.gov/ncee/edlabs/regions/northeast/pdf/REL_2015057.pdf</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3023F04A-9EB8-4553-9348-090DD2453347}" type="slidenum">
              <a:rPr lang="en-US" smtClean="0"/>
              <a:t>19</a:t>
            </a:fld>
            <a:endParaRPr lang="en-US"/>
          </a:p>
        </p:txBody>
      </p:sp>
    </p:spTree>
    <p:extLst>
      <p:ext uri="{BB962C8B-B14F-4D97-AF65-F5344CB8AC3E}">
        <p14:creationId xmlns:p14="http://schemas.microsoft.com/office/powerpoint/2010/main" val="423071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Tree>
    <p:extLst>
      <p:ext uri="{BB962C8B-B14F-4D97-AF65-F5344CB8AC3E}">
        <p14:creationId xmlns:p14="http://schemas.microsoft.com/office/powerpoint/2010/main" val="291972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i="0" u="none" strike="noStrike" kern="1200">
                <a:solidFill>
                  <a:schemeClr val="tx1"/>
                </a:solidFill>
                <a:effectLst/>
                <a:latin typeface="+mn-lt"/>
                <a:ea typeface="+mn-ea"/>
                <a:cs typeface="+mn-cs"/>
              </a:rPr>
              <a:t>Talking Points</a:t>
            </a:r>
            <a:r>
              <a:rPr lang="en-US" b="0" i="0" kern="1200">
                <a:solidFill>
                  <a:schemeClr val="tx1"/>
                </a:solidFill>
                <a:effectLst/>
                <a:latin typeface="+mn-lt"/>
                <a:ea typeface="+mn-ea"/>
                <a:cs typeface="+mn-cs"/>
              </a:rPr>
              <a:t>​</a:t>
            </a:r>
          </a:p>
          <a:p>
            <a:pPr marL="457200" indent="-457200" fontAlgn="base">
              <a:buFont typeface="Arial" panose="020B0604020202020204" pitchFamily="34" charset="0"/>
              <a:buChar char="•"/>
              <a:defRPr/>
            </a:pPr>
            <a:r>
              <a:rPr lang="en-US" b="0" i="0" u="none" strike="noStrike" kern="1200">
                <a:solidFill>
                  <a:schemeClr val="tx1"/>
                </a:solidFill>
                <a:effectLst/>
                <a:latin typeface="+mn-lt"/>
                <a:ea typeface="+mn-ea"/>
                <a:cs typeface="+mn-cs"/>
              </a:rPr>
              <a:t>The four levels of evidence in the Every Student Succeeds Act (ESSA) </a:t>
            </a:r>
            <a:r>
              <a:rPr lang="en-US"/>
              <a:t>are one framework that can</a:t>
            </a:r>
            <a:r>
              <a:rPr lang="en-US" b="0" i="0" u="none" strike="noStrike" kern="1200">
                <a:solidFill>
                  <a:schemeClr val="tx1"/>
                </a:solidFill>
                <a:effectLst/>
                <a:latin typeface="+mn-lt"/>
                <a:ea typeface="+mn-ea"/>
                <a:cs typeface="+mn-cs"/>
              </a:rPr>
              <a:t> help us to identify promising practices.</a:t>
            </a:r>
            <a:endParaRPr lang="en-US" b="0" i="0" u="none" strike="noStrike" kern="1200">
              <a:solidFill>
                <a:schemeClr val="tx1"/>
              </a:solidFill>
              <a:effectLst/>
              <a:latin typeface="+mn-lt"/>
              <a:cs typeface="Calibri"/>
            </a:endParaRPr>
          </a:p>
          <a:p>
            <a:pPr marL="0" marR="0" lvl="0" indent="0" algn="l" defTabSz="121926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a:p>
          <a:p>
            <a:pPr rtl="0" fontAlgn="base"/>
            <a:r>
              <a:rPr lang="en-US" b="1" i="0" u="none" strike="noStrike" kern="1200">
                <a:solidFill>
                  <a:schemeClr val="tx1"/>
                </a:solidFill>
                <a:effectLst/>
                <a:latin typeface="+mn-lt"/>
                <a:ea typeface="+mn-ea"/>
                <a:cs typeface="+mn-cs"/>
              </a:rPr>
              <a:t>Facilitator's Note</a:t>
            </a:r>
            <a:r>
              <a:rPr lang="en-US" b="0" i="0" kern="1200">
                <a:solidFill>
                  <a:schemeClr val="tx1"/>
                </a:solidFill>
                <a:effectLst/>
                <a:latin typeface="+mn-lt"/>
                <a:ea typeface="+mn-ea"/>
                <a:cs typeface="+mn-cs"/>
              </a:rPr>
              <a:t>​</a:t>
            </a:r>
            <a:endParaRPr lang="en-US" b="0" i="0" kern="1200">
              <a:solidFill>
                <a:schemeClr val="tx1"/>
              </a:solidFill>
              <a:effectLst/>
              <a:latin typeface="+mn-lt"/>
              <a:cs typeface="Calibri"/>
            </a:endParaRPr>
          </a:p>
          <a:p>
            <a:pPr fontAlgn="base">
              <a:defRPr/>
            </a:pPr>
            <a:r>
              <a:rPr lang="en-US" b="0" i="0" u="none" strike="noStrike" kern="1200">
                <a:solidFill>
                  <a:schemeClr val="tx1"/>
                </a:solidFill>
                <a:effectLst/>
                <a:latin typeface="+mn-lt"/>
                <a:ea typeface="+mn-ea"/>
                <a:cs typeface="+mn-cs"/>
              </a:rPr>
              <a:t>• </a:t>
            </a:r>
            <a:r>
              <a:rPr lang="en-US"/>
              <a:t>Improvement teams are encouraged to identify practices that align with one of the four levels of evidence as described in the Every Student Succeeds Act (ESSA). </a:t>
            </a:r>
            <a:endParaRPr lang="en-US">
              <a:cs typeface="Calibri"/>
            </a:endParaRPr>
          </a:p>
          <a:p>
            <a:pPr fontAlgn="base">
              <a:defRPr/>
            </a:pPr>
            <a:r>
              <a:rPr lang="en-US" b="0" i="0" u="none" strike="noStrike" kern="1200">
                <a:solidFill>
                  <a:schemeClr val="tx1"/>
                </a:solidFill>
                <a:effectLst/>
                <a:latin typeface="+mn-lt"/>
                <a:ea typeface="+mn-ea"/>
                <a:cs typeface="+mn-cs"/>
              </a:rPr>
              <a:t>• </a:t>
            </a:r>
            <a:r>
              <a:rPr lang="en-US"/>
              <a:t>The descriptions on this slide will help team members better understand each tier of ESSA’s evidence levels. </a:t>
            </a:r>
            <a:endParaRPr lang="en-US">
              <a:cs typeface="Calibri"/>
            </a:endParaRPr>
          </a:p>
          <a:p>
            <a:pPr>
              <a:defRPr/>
            </a:pPr>
            <a:r>
              <a:rPr lang="en-US"/>
              <a:t>• </a:t>
            </a:r>
            <a:r>
              <a:rPr lang="en-US">
                <a:cs typeface="Calibri"/>
              </a:rPr>
              <a:t>Whenever possible, it is recommended that you adopt interventions/programs with the highest level of evidence (Strong) to increase the likelihood of benefiting students.</a:t>
            </a:r>
            <a:endParaRPr lang="en-US"/>
          </a:p>
          <a:p>
            <a:pPr>
              <a:defRPr/>
            </a:pPr>
            <a:r>
              <a:rPr lang="en-US"/>
              <a:t>• </a:t>
            </a:r>
            <a:r>
              <a:rPr lang="en-US">
                <a:cs typeface="Calibri"/>
              </a:rPr>
              <a:t>Be sure that you have the resources necessary to implement these interventions/programs with i</a:t>
            </a:r>
            <a:r>
              <a:rPr lang="en-US" b="0">
                <a:cs typeface="Calibri"/>
              </a:rPr>
              <a:t>nteg</a:t>
            </a:r>
            <a:r>
              <a:rPr lang="en-US">
                <a:cs typeface="Calibri"/>
              </a:rPr>
              <a:t>rity.</a:t>
            </a:r>
          </a:p>
        </p:txBody>
      </p:sp>
    </p:spTree>
    <p:extLst>
      <p:ext uri="{BB962C8B-B14F-4D97-AF65-F5344CB8AC3E}">
        <p14:creationId xmlns:p14="http://schemas.microsoft.com/office/powerpoint/2010/main" val="59104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73050"/>
            <a:ext cx="6096000" cy="3429000"/>
          </a:xfrm>
        </p:spPr>
      </p:sp>
      <p:sp>
        <p:nvSpPr>
          <p:cNvPr id="3" name="Notes Placeholder 2"/>
          <p:cNvSpPr>
            <a:spLocks noGrp="1"/>
          </p:cNvSpPr>
          <p:nvPr>
            <p:ph type="body" idx="1"/>
          </p:nvPr>
        </p:nvSpPr>
        <p:spPr>
          <a:xfrm>
            <a:off x="381000" y="3947160"/>
            <a:ext cx="6096000" cy="4572000"/>
          </a:xfrm>
        </p:spPr>
        <p:txBody>
          <a:bodyPr/>
          <a:lstStyle/>
          <a:p>
            <a:r>
              <a:rPr lang="en-US">
                <a:ea typeface="+mn-ea"/>
                <a:cs typeface="+mn-cs"/>
              </a:rPr>
              <a:t>[slide is animated]</a:t>
            </a:r>
          </a:p>
          <a:p>
            <a:endParaRPr lang="en-US">
              <a:cs typeface="Calibri"/>
            </a:endParaRPr>
          </a:p>
          <a:p>
            <a:pPr rtl="0" fontAlgn="base"/>
            <a:r>
              <a:rPr lang="en-US" b="1" i="0" u="none" strike="noStrike" kern="1200">
                <a:solidFill>
                  <a:schemeClr val="tx1"/>
                </a:solidFill>
                <a:effectLst/>
                <a:latin typeface="+mn-lt"/>
                <a:ea typeface="+mn-ea"/>
                <a:cs typeface="+mn-cs"/>
              </a:rPr>
              <a:t>Talking Points</a:t>
            </a:r>
            <a:r>
              <a:rPr lang="en-US" b="0" i="0" kern="1200">
                <a:solidFill>
                  <a:schemeClr val="tx1"/>
                </a:solidFill>
                <a:effectLst/>
                <a:latin typeface="+mn-lt"/>
                <a:ea typeface="+mn-ea"/>
                <a:cs typeface="+mn-cs"/>
              </a:rPr>
              <a:t>​</a:t>
            </a:r>
          </a:p>
          <a:p>
            <a:pPr marL="457200" indent="-457200" fontAlgn="base">
              <a:buFont typeface="Arial" panose="020B0604020202020204" pitchFamily="34" charset="0"/>
              <a:buChar char="•"/>
              <a:defRPr/>
            </a:pPr>
            <a:r>
              <a:rPr lang="en-US" b="0" i="0" u="none" strike="noStrike" kern="1200">
                <a:solidFill>
                  <a:schemeClr val="tx1"/>
                </a:solidFill>
                <a:effectLst/>
                <a:latin typeface="+mn-lt"/>
                <a:ea typeface="+mn-ea"/>
                <a:cs typeface="+mn-cs"/>
              </a:rPr>
              <a:t>We can use the </a:t>
            </a:r>
            <a:r>
              <a:rPr lang="en-US" b="0" i="1" u="none" strike="noStrike" kern="1200">
                <a:solidFill>
                  <a:schemeClr val="tx1"/>
                </a:solidFill>
                <a:effectLst/>
                <a:latin typeface="+mn-lt"/>
                <a:ea typeface="+mn-ea"/>
                <a:cs typeface="+mn-cs"/>
              </a:rPr>
              <a:t>Hexagon</a:t>
            </a:r>
            <a:r>
              <a:rPr lang="en-US" b="0" i="0" u="none" strike="noStrike" kern="1200">
                <a:solidFill>
                  <a:schemeClr val="tx1"/>
                </a:solidFill>
                <a:effectLst/>
                <a:latin typeface="+mn-lt"/>
                <a:ea typeface="+mn-ea"/>
                <a:cs typeface="+mn-cs"/>
              </a:rPr>
              <a:t> exploration tool to </a:t>
            </a:r>
            <a:r>
              <a:rPr lang="en-US"/>
              <a:t>review options</a:t>
            </a:r>
            <a:r>
              <a:rPr lang="en-US" b="0" i="0" u="none" strike="noStrike" kern="1200">
                <a:solidFill>
                  <a:schemeClr val="tx1"/>
                </a:solidFill>
                <a:effectLst/>
                <a:latin typeface="+mn-lt"/>
                <a:ea typeface="+mn-ea"/>
                <a:cs typeface="+mn-cs"/>
              </a:rPr>
              <a:t> for promising practices.</a:t>
            </a:r>
            <a:endParaRPr lang="en-US">
              <a:cs typeface="Calibri"/>
            </a:endParaRP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a:solidFill>
                  <a:schemeClr val="tx1"/>
                </a:solidFill>
                <a:effectLst/>
                <a:latin typeface="+mn-lt"/>
                <a:ea typeface="+mn-ea"/>
                <a:cs typeface="+mn-cs"/>
              </a:rPr>
              <a:t>The tool provides a systemic approach to selecting an evidence-based practice.</a:t>
            </a:r>
          </a:p>
          <a:p>
            <a:pPr marL="457200" marR="0" lvl="0" indent="-457200" algn="l" defTabSz="1219261"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a:solidFill>
                  <a:schemeClr val="tx1"/>
                </a:solidFill>
                <a:effectLst/>
                <a:latin typeface="+mn-lt"/>
                <a:ea typeface="+mn-ea"/>
                <a:cs typeface="+mn-cs"/>
              </a:rPr>
              <a:t>REL West has also created a tool to assess feasibility of evidence-based interventions. The tool prompts teams to consider additional factors, such as whether PD time or other resources are needed to implement the program well.</a:t>
            </a:r>
            <a:endParaRPr lang="en-US" b="0" i="0" u="none" strike="noStrike" kern="1200">
              <a:solidFill>
                <a:schemeClr val="tx1"/>
              </a:solidFill>
              <a:effectLst/>
              <a:latin typeface="+mn-lt"/>
              <a:cs typeface="Calibri"/>
            </a:endParaRPr>
          </a:p>
          <a:p>
            <a:pPr marL="0" marR="0" lvl="0" indent="0" algn="l" defTabSz="121926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a:p>
          <a:p>
            <a:pPr rtl="0" fontAlgn="base"/>
            <a:r>
              <a:rPr lang="en-US" b="1" i="0" u="none" strike="noStrike" kern="1200">
                <a:solidFill>
                  <a:schemeClr val="tx1"/>
                </a:solidFill>
                <a:effectLst/>
                <a:latin typeface="+mn-lt"/>
                <a:ea typeface="+mn-ea"/>
                <a:cs typeface="+mn-cs"/>
              </a:rPr>
              <a:t>Facilitator's Note</a:t>
            </a:r>
            <a:r>
              <a:rPr lang="en-US" b="0" i="0" kern="1200">
                <a:solidFill>
                  <a:schemeClr val="tx1"/>
                </a:solidFill>
                <a:effectLst/>
                <a:latin typeface="+mn-lt"/>
                <a:ea typeface="+mn-ea"/>
                <a:cs typeface="+mn-cs"/>
              </a:rPr>
              <a:t>​</a:t>
            </a:r>
            <a:endParaRPr lang="en-US" b="0" i="0" kern="1200">
              <a:solidFill>
                <a:schemeClr val="tx1"/>
              </a:solidFill>
              <a:effectLst/>
              <a:latin typeface="+mn-lt"/>
              <a:cs typeface="Calibri"/>
            </a:endParaRPr>
          </a:p>
          <a:p>
            <a:pPr>
              <a:defRPr/>
            </a:pPr>
            <a:r>
              <a:rPr lang="en-US" b="0" i="0" u="none" strike="noStrike" kern="1200">
                <a:solidFill>
                  <a:schemeClr val="tx1"/>
                </a:solidFill>
                <a:effectLst/>
                <a:latin typeface="+mn-lt"/>
                <a:ea typeface="+mn-ea"/>
                <a:cs typeface="+mn-cs"/>
              </a:rPr>
              <a:t>• </a:t>
            </a:r>
            <a:r>
              <a:rPr lang="en-US"/>
              <a:t>By this point, the team should have a short list of possible evidence-based practices. </a:t>
            </a:r>
            <a:endParaRPr lang="en-US">
              <a:cs typeface="Calibri"/>
            </a:endParaRPr>
          </a:p>
          <a:p>
            <a:pPr>
              <a:defRPr/>
            </a:pPr>
            <a:r>
              <a:rPr lang="en-US"/>
              <a:t>• </a:t>
            </a:r>
            <a:r>
              <a:rPr lang="en-US">
                <a:cs typeface="Calibri"/>
              </a:rPr>
              <a:t>A blank template of the </a:t>
            </a:r>
            <a:r>
              <a:rPr lang="en-US" i="1">
                <a:cs typeface="Calibri"/>
              </a:rPr>
              <a:t>Hexagon</a:t>
            </a:r>
            <a:r>
              <a:rPr lang="en-US">
                <a:cs typeface="Calibri"/>
              </a:rPr>
              <a:t> tool can be found in appendix C.</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b="0" i="0" u="none" strike="noStrike" kern="1200">
                <a:solidFill>
                  <a:schemeClr val="tx1"/>
                </a:solidFill>
                <a:effectLst/>
                <a:latin typeface="+mn-lt"/>
                <a:ea typeface="+mn-ea"/>
                <a:cs typeface="+mn-cs"/>
              </a:rPr>
              <a:t>• Refer to appendix D for an example from a use-case scenario.</a:t>
            </a:r>
            <a:endParaRPr lang="en-US" b="0" i="0" u="none" strike="noStrike" kern="1200">
              <a:solidFill>
                <a:schemeClr val="tx1"/>
              </a:solidFill>
              <a:effectLst/>
              <a:latin typeface="+mn-lt"/>
              <a:cs typeface="Calibri"/>
            </a:endParaRPr>
          </a:p>
          <a:p>
            <a:pPr rtl="0" fontAlgn="base"/>
            <a:endParaRPr lang="en-US" b="0" i="0" kern="1200">
              <a:solidFill>
                <a:schemeClr val="tx1"/>
              </a:solidFill>
              <a:effectLst/>
              <a:latin typeface="+mn-lt"/>
              <a:ea typeface="+mn-ea"/>
              <a:cs typeface="+mn-cs"/>
            </a:endParaRPr>
          </a:p>
          <a:p>
            <a:pPr rtl="0" fontAlgn="base"/>
            <a:r>
              <a:rPr lang="en-US" b="1" i="0" kern="1200">
                <a:solidFill>
                  <a:schemeClr val="tx1"/>
                </a:solidFill>
                <a:effectLst/>
                <a:latin typeface="+mn-lt"/>
                <a:ea typeface="+mn-ea"/>
                <a:cs typeface="+mn-cs"/>
              </a:rPr>
              <a:t>References</a:t>
            </a:r>
            <a:endParaRPr lang="en-US">
              <a:cs typeface="Calibri"/>
            </a:endParaRPr>
          </a:p>
          <a:p>
            <a:pPr marL="171450" indent="-171450">
              <a:buFont typeface="Arial" panose="020B0604020202020204" pitchFamily="34" charset="0"/>
              <a:buChar char="•"/>
            </a:pPr>
            <a:r>
              <a:rPr lang="en-US"/>
              <a:t>Metz, A., and </a:t>
            </a:r>
            <a:r>
              <a:rPr lang="en-US" err="1"/>
              <a:t>Louison</a:t>
            </a:r>
            <a:r>
              <a:rPr lang="en-US"/>
              <a:t>, L. (2019). The </a:t>
            </a:r>
            <a:r>
              <a:rPr lang="en-US" i="1"/>
              <a:t>Hexagon</a:t>
            </a:r>
            <a:r>
              <a:rPr lang="en-US"/>
              <a:t> Tool: Exploring Context. Chapel Hill, NC: National Implementation Research Network, Frank Porter Graham Child Development Institute, University of North Carolina at Chapel Hill. Based on Kiser, Zabel, </a:t>
            </a:r>
            <a:r>
              <a:rPr lang="en-US" err="1"/>
              <a:t>Zachik</a:t>
            </a:r>
            <a:r>
              <a:rPr lang="en-US"/>
              <a:t>, &amp; Smith (2007) and Blasé, Kiser, &amp; Van Dyke (2013) © 2019 NIRN – University of North Carolina at Chapel Hill</a:t>
            </a:r>
            <a:endParaRPr lang="en-US">
              <a:cs typeface="Calibri"/>
            </a:endParaRPr>
          </a:p>
          <a:p>
            <a:pPr marL="171450" indent="-171450">
              <a:buFont typeface="Arial" panose="020B0604020202020204" pitchFamily="34" charset="0"/>
              <a:buChar char="•"/>
            </a:pPr>
            <a:r>
              <a:rPr lang="en-US"/>
              <a:t>Regional Educational Laboratory West. (2020, March).</a:t>
            </a:r>
            <a:r>
              <a:rPr lang="en-US" i="1"/>
              <a:t> </a:t>
            </a:r>
            <a:r>
              <a:rPr lang="en-US" i="0"/>
              <a:t>Applicability of evidence-based Interventions</a:t>
            </a:r>
            <a:r>
              <a:rPr lang="en-US"/>
              <a:t> [Infographic]. U.S. Department of Education, Institute of Education Sciences. </a:t>
            </a:r>
            <a:r>
              <a:rPr lang="en-US">
                <a:hlinkClick r:id="rId3"/>
              </a:rPr>
              <a:t>https://ies.ed.gov/ncee/edlabs/infographics/pdf/REL_WE_Applicability_of_Evidence_Based_Interventions.pdf</a:t>
            </a:r>
            <a:r>
              <a:rPr lang="en-US"/>
              <a:t> </a:t>
            </a:r>
            <a:endParaRPr lang="en-US">
              <a:cs typeface="Calibri"/>
            </a:endParaRPr>
          </a:p>
        </p:txBody>
      </p:sp>
    </p:spTree>
    <p:extLst>
      <p:ext uri="{BB962C8B-B14F-4D97-AF65-F5344CB8AC3E}">
        <p14:creationId xmlns:p14="http://schemas.microsoft.com/office/powerpoint/2010/main" val="2071083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Sans-Serif"/>
              <a:buChar char="•"/>
            </a:pPr>
            <a:r>
              <a:rPr lang="en-US"/>
              <a:t>Now we are ready to dive into our PDSA cycle — </a:t>
            </a:r>
            <a:r>
              <a:rPr lang="en-US" i="1"/>
              <a:t>Plan</a:t>
            </a:r>
            <a:r>
              <a:rPr lang="en-US"/>
              <a:t>.</a:t>
            </a:r>
            <a:endParaRPr lang="en-US">
              <a:cs typeface="Calibri"/>
            </a:endParaRPr>
          </a:p>
          <a:p>
            <a:endParaRPr lang="en-US"/>
          </a:p>
        </p:txBody>
      </p:sp>
    </p:spTree>
    <p:extLst>
      <p:ext uri="{BB962C8B-B14F-4D97-AF65-F5344CB8AC3E}">
        <p14:creationId xmlns:p14="http://schemas.microsoft.com/office/powerpoint/2010/main" val="3150301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b="1"/>
              <a:t>Talking Points</a:t>
            </a:r>
            <a:r>
              <a:rPr lang="en-US"/>
              <a:t> </a:t>
            </a:r>
          </a:p>
          <a:p>
            <a:pPr marL="457200" indent="-457200" defTabSz="914400">
              <a:buFont typeface="Arial,Sans-Serif"/>
              <a:buChar char="•"/>
              <a:defRPr/>
            </a:pPr>
            <a:r>
              <a:rPr lang="en-US"/>
              <a:t>Now that we have gone through phase 1 of our continuous improvement planning, our improvement initiative has a strong foundation on which to build. </a:t>
            </a:r>
            <a:endParaRPr lang="en-US">
              <a:cs typeface="Calibri"/>
            </a:endParaRPr>
          </a:p>
          <a:p>
            <a:pPr marL="457200" indent="-457200" defTabSz="914400">
              <a:buFont typeface="Arial,Sans-Serif"/>
              <a:buChar char="•"/>
              <a:defRPr/>
            </a:pPr>
            <a:r>
              <a:rPr lang="en-US"/>
              <a:t>As with any construction project, we are now ready to build a blueprint of the </a:t>
            </a:r>
            <a:r>
              <a:rPr lang="en-US" b="0" strike="noStrike"/>
              <a:t>structure</a:t>
            </a:r>
            <a:r>
              <a:rPr lang="en-US" b="0"/>
              <a:t> or house we plan to build. That is, we develop a "plan.“ Taking the time to plan for our improvement initiative is time well invested. </a:t>
            </a:r>
            <a:endParaRPr lang="en-US" b="0">
              <a:cs typeface="Calibri"/>
            </a:endParaRPr>
          </a:p>
          <a:p>
            <a:pPr marL="457200" indent="-457200" defTabSz="914400">
              <a:buFont typeface="Arial,Sans-Serif"/>
              <a:buChar char="•"/>
              <a:defRPr/>
            </a:pPr>
            <a:r>
              <a:rPr lang="en-US"/>
              <a:t>To develop the plan of our improvement initiative, we will:</a:t>
            </a:r>
            <a:endParaRPr lang="en-US">
              <a:cs typeface="Calibri"/>
            </a:endParaRPr>
          </a:p>
          <a:p>
            <a:pPr marL="1219200" lvl="1" indent="-457200" defTabSz="914400">
              <a:buFont typeface="Arial,Sans-Serif"/>
              <a:buChar char="•"/>
              <a:defRPr/>
            </a:pPr>
            <a:r>
              <a:rPr lang="en-US">
                <a:cs typeface="Calibri"/>
              </a:rPr>
              <a:t>List the action steps</a:t>
            </a:r>
          </a:p>
          <a:p>
            <a:pPr marL="1219200" lvl="1" indent="-457200" defTabSz="914400">
              <a:buFont typeface="Arial,Sans-Serif"/>
              <a:buChar char="•"/>
              <a:defRPr/>
            </a:pPr>
            <a:r>
              <a:rPr lang="en-US"/>
              <a:t>Identify data to collect</a:t>
            </a:r>
            <a:endParaRPr lang="en-US">
              <a:cs typeface="Calibri"/>
            </a:endParaRPr>
          </a:p>
          <a:p>
            <a:pPr marL="1219200" lvl="1" indent="-457200" defTabSz="914400">
              <a:buFont typeface="Arial,Sans-Serif"/>
              <a:buChar char="•"/>
              <a:defRPr/>
            </a:pPr>
            <a:r>
              <a:rPr lang="en-US"/>
              <a:t>Make predictions.</a:t>
            </a:r>
            <a:endParaRPr lang="en-US">
              <a:cs typeface="Calibri"/>
            </a:endParaRPr>
          </a:p>
          <a:p>
            <a:pPr defTabSz="914400">
              <a:defRPr/>
            </a:pPr>
            <a:endParaRPr lang="en-US"/>
          </a:p>
          <a:p>
            <a:pPr defTabSz="914400">
              <a:defRPr/>
            </a:pPr>
            <a:r>
              <a:rPr lang="en-US" b="1"/>
              <a:t>References</a:t>
            </a:r>
            <a:endParaRPr lang="en-US"/>
          </a:p>
          <a:p>
            <a:pPr defTabSz="914400">
              <a:defRPr/>
            </a:pPr>
            <a:r>
              <a:rPr lang="en-US" sz="1200"/>
              <a:t>Image source: </a:t>
            </a:r>
            <a:r>
              <a:rPr lang="en-US" sz="1200" err="1"/>
              <a:t>Pixabay</a:t>
            </a:r>
            <a:r>
              <a:rPr lang="en-US" sz="1200"/>
              <a:t>. (2018). </a:t>
            </a:r>
            <a:r>
              <a:rPr lang="en-US" sz="1200">
                <a:hlinkClick r:id="rId3"/>
              </a:rPr>
              <a:t>https://pixabay.com/illustrations/technology-blueprint-house-drawing-3216744/</a:t>
            </a:r>
            <a:r>
              <a:rPr lang="en-US"/>
              <a: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D96DEFE5-481C-284E-A897-FDA65BF58072}" type="slidenum">
              <a:rPr lang="en-US" smtClean="0"/>
              <a:t>23</a:t>
            </a:fld>
            <a:endParaRPr lang="en-US"/>
          </a:p>
        </p:txBody>
      </p:sp>
    </p:spTree>
    <p:extLst>
      <p:ext uri="{BB962C8B-B14F-4D97-AF65-F5344CB8AC3E}">
        <p14:creationId xmlns:p14="http://schemas.microsoft.com/office/powerpoint/2010/main" val="3779721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3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Sans-Serif"/>
              <a:buChar char="•"/>
              <a:defRPr/>
            </a:pPr>
            <a:r>
              <a:rPr lang="en-US"/>
              <a:t>During this phase, we will figure out the steps and activities we need to implement the evidence-based practice we selected. </a:t>
            </a:r>
            <a:r>
              <a:rPr lang="en-US">
                <a:cs typeface="Calibri"/>
              </a:rPr>
              <a:t>We will spend some time thinking about the who, what, when, and where of our action plan.</a:t>
            </a:r>
          </a:p>
          <a:p>
            <a:pPr marL="457200" indent="-457200">
              <a:buFont typeface="Arial,Sans-Serif"/>
              <a:buChar char="•"/>
            </a:pPr>
            <a:r>
              <a:rPr lang="en-US">
                <a:cs typeface="Calibri"/>
              </a:rPr>
              <a:t>Key things to think about in the action plan include the following questions:</a:t>
            </a:r>
            <a:endParaRPr lang="en-US"/>
          </a:p>
          <a:p>
            <a:pPr marL="1219200" lvl="1" indent="-457200">
              <a:buFont typeface="Arial,Sans-Serif"/>
              <a:buChar char="•"/>
            </a:pPr>
            <a:r>
              <a:rPr lang="en-US"/>
              <a:t>What are we trying to accomplish or improve?</a:t>
            </a:r>
            <a:endParaRPr lang="en-US">
              <a:cs typeface="Calibri"/>
            </a:endParaRPr>
          </a:p>
          <a:p>
            <a:pPr marL="1219200" lvl="1" indent="-457200">
              <a:buFont typeface="Arial,Sans-Serif"/>
              <a:buChar char="•"/>
            </a:pPr>
            <a:r>
              <a:rPr lang="en-US"/>
              <a:t>What change might we make and why?</a:t>
            </a:r>
            <a:endParaRPr lang="en-US">
              <a:cs typeface="Calibri"/>
            </a:endParaRPr>
          </a:p>
          <a:p>
            <a:pPr marL="1219200" lvl="1" indent="-457200">
              <a:buFont typeface="Arial,Sans-Serif"/>
              <a:buChar char="•"/>
            </a:pPr>
            <a:r>
              <a:rPr lang="en-US">
                <a:cs typeface="Calibri"/>
              </a:rPr>
              <a:t>How will we know that change is an improvement?</a:t>
            </a:r>
          </a:p>
          <a:p>
            <a:r>
              <a:rPr lang="en-US" b="1"/>
              <a:t>Facilitator's Note</a:t>
            </a:r>
            <a:r>
              <a:rPr lang="en-US"/>
              <a:t> </a:t>
            </a:r>
            <a:endParaRPr lang="en-US">
              <a:cs typeface="Calibri"/>
            </a:endParaRPr>
          </a:p>
          <a:p>
            <a:r>
              <a:rPr lang="en-US"/>
              <a:t>• A blank template of this organizer can be found in appendix C.</a:t>
            </a:r>
            <a:endParaRPr lang="en-US">
              <a:cs typeface="Calibri"/>
            </a:endParaRPr>
          </a:p>
          <a:p>
            <a:r>
              <a:rPr lang="en-US"/>
              <a:t>• Refer to appendix D for an example from a use-case scenario.</a:t>
            </a:r>
            <a:endParaRPr lang="en-US">
              <a:cs typeface="Calibri"/>
            </a:endParaRPr>
          </a:p>
          <a:p>
            <a:r>
              <a:rPr lang="en-US"/>
              <a:t>• </a:t>
            </a:r>
            <a:r>
              <a:rPr lang="en-US" i="1"/>
              <a:t>Make sure to allot ample time for team reflections and discussion during this exercise</a:t>
            </a:r>
            <a:r>
              <a:rPr lang="en-US"/>
              <a:t>.</a:t>
            </a:r>
            <a:endParaRPr lang="en-US">
              <a:cs typeface="Calibri"/>
            </a:endParaRPr>
          </a:p>
          <a:p>
            <a:endParaRPr lang="en-US"/>
          </a:p>
          <a:p>
            <a:r>
              <a:rPr lang="en-US" b="1"/>
              <a:t>References</a:t>
            </a:r>
            <a:endParaRPr lang="en-US"/>
          </a:p>
          <a:p>
            <a:r>
              <a:rPr lang="en-US"/>
              <a:t>Template adapted from Collis, S., &amp; Foster, K. (2018, March 7). </a:t>
            </a:r>
            <a:r>
              <a:rPr lang="en-US" i="0"/>
              <a:t>TIME for Care: Quality improvement for practice managers</a:t>
            </a:r>
            <a:r>
              <a:rPr lang="en-US"/>
              <a:t> [PowerPoint slides]. SlideShare. </a:t>
            </a:r>
            <a:r>
              <a:rPr lang="en-US">
                <a:hlinkClick r:id="rId3"/>
              </a:rPr>
              <a:t>https://www.slideshare.net/NHSEngland/improving-services-leading-change-implementing-change-in-rapid-cycles</a:t>
            </a:r>
            <a:r>
              <a:rPr lang="en-US"/>
              <a:t> </a:t>
            </a:r>
            <a:endParaRPr lang="en-US">
              <a:cs typeface="Calibri"/>
            </a:endParaRPr>
          </a:p>
        </p:txBody>
      </p:sp>
    </p:spTree>
    <p:extLst>
      <p:ext uri="{BB962C8B-B14F-4D97-AF65-F5344CB8AC3E}">
        <p14:creationId xmlns:p14="http://schemas.microsoft.com/office/powerpoint/2010/main" val="29062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b="1"/>
              <a:t>Talking Points</a:t>
            </a:r>
            <a:r>
              <a:rPr lang="en-US"/>
              <a:t> </a:t>
            </a:r>
          </a:p>
          <a:p>
            <a:pPr marL="228600" indent="-228600">
              <a:buFont typeface="Arial,Sans-Serif"/>
              <a:buChar char="•"/>
            </a:pPr>
            <a:r>
              <a:rPr lang="en-US"/>
              <a:t>As we continue to plan for our implementation, we should also determine how we will assess our improvement effort.</a:t>
            </a:r>
            <a:endParaRPr lang="en-US">
              <a:cs typeface="Calibri"/>
            </a:endParaRPr>
          </a:p>
          <a:p>
            <a:pPr marL="228600" indent="-228600">
              <a:buFont typeface="Arial"/>
              <a:buChar char="•"/>
            </a:pPr>
            <a:r>
              <a:rPr lang="en-US"/>
              <a:t>Identifying data to monitor helps create a process that becomes the foundation for the </a:t>
            </a:r>
            <a:r>
              <a:rPr lang="en-US" i="1"/>
              <a:t>Do</a:t>
            </a:r>
            <a:r>
              <a:rPr lang="en-US"/>
              <a:t>, </a:t>
            </a:r>
            <a:r>
              <a:rPr lang="en-US" i="1"/>
              <a:t>Study</a:t>
            </a:r>
            <a:r>
              <a:rPr lang="en-US"/>
              <a:t>, and </a:t>
            </a:r>
            <a:r>
              <a:rPr lang="en-US" i="1"/>
              <a:t>Act</a:t>
            </a:r>
            <a:r>
              <a:rPr lang="en-US"/>
              <a:t> phases that follow.</a:t>
            </a:r>
            <a:endParaRPr lang="en-US">
              <a:cs typeface="Calibri"/>
            </a:endParaRPr>
          </a:p>
          <a:p>
            <a:pPr marL="228600" indent="-228600">
              <a:buFont typeface="Arial"/>
              <a:buChar char="•"/>
            </a:pPr>
            <a:r>
              <a:rPr lang="en-US"/>
              <a:t>We’ll want two types of data in our plan:</a:t>
            </a:r>
            <a:endParaRPr lang="en-US">
              <a:cs typeface="Calibri"/>
            </a:endParaRPr>
          </a:p>
          <a:p>
            <a:pPr marL="457200" lvl="1" indent="-228600">
              <a:buFont typeface="Arial,Sans-Serif"/>
              <a:buChar char="•"/>
            </a:pPr>
            <a:r>
              <a:rPr lang="en-US" b="1"/>
              <a:t>Implementation checkpoints.</a:t>
            </a:r>
            <a:r>
              <a:rPr lang="en-US"/>
              <a:t> These data will help you determine if you implemented the action steps as planned. </a:t>
            </a:r>
            <a:endParaRPr lang="en-US">
              <a:cs typeface="Calibri"/>
            </a:endParaRPr>
          </a:p>
          <a:p>
            <a:pPr marL="457200" lvl="1" indent="-228600">
              <a:buFont typeface="Arial,Sans-Serif"/>
              <a:buChar char="•"/>
            </a:pPr>
            <a:r>
              <a:rPr lang="en-US" b="1"/>
              <a:t>Outcome data.</a:t>
            </a:r>
            <a:r>
              <a:rPr lang="en-US"/>
              <a:t> These data will help you determine if your evidence-based practice is yielding the expected changes (e.g., increased student engagement, increased attendance, etc.).</a:t>
            </a:r>
            <a:endParaRPr lang="en-US">
              <a:cs typeface="Calibri"/>
            </a:endParaRPr>
          </a:p>
          <a:p>
            <a:endParaRPr lang="en-US">
              <a:cs typeface="Calibri"/>
            </a:endParaRPr>
          </a:p>
          <a:p>
            <a:r>
              <a:rPr lang="en-US" b="1"/>
              <a:t>Facilitator's Note</a:t>
            </a:r>
            <a:r>
              <a:rPr lang="en-US"/>
              <a:t> </a:t>
            </a:r>
            <a:endParaRPr lang="en-US">
              <a:cs typeface="Calibri"/>
            </a:endParaRPr>
          </a:p>
          <a:p>
            <a:r>
              <a:rPr lang="en-US"/>
              <a:t>• </a:t>
            </a:r>
            <a:r>
              <a:rPr lang="en-US" i="1"/>
              <a:t>Encourage team members to think about data collection methods they already use</a:t>
            </a:r>
            <a:r>
              <a:rPr lang="en-US"/>
              <a:t>. For example, if teachers use self-reflection logs, these logs could document implementation activities.</a:t>
            </a:r>
            <a:endParaRPr lang="en-US">
              <a:cs typeface="Calibri"/>
            </a:endParaRPr>
          </a:p>
          <a:p>
            <a:r>
              <a:rPr lang="en-US"/>
              <a:t>• A blank template of this organizer can be found in appendix C.</a:t>
            </a:r>
            <a:endParaRPr lang="en-US">
              <a:cs typeface="Calibri"/>
            </a:endParaRPr>
          </a:p>
          <a:p>
            <a:r>
              <a:rPr lang="en-US"/>
              <a:t>• Refer to appendix D for an example from a use-case scenario.</a:t>
            </a:r>
            <a:endParaRPr lang="en-US">
              <a:cs typeface="Calibri"/>
            </a:endParaRPr>
          </a:p>
          <a:p>
            <a:r>
              <a:rPr lang="en-US"/>
              <a:t>• </a:t>
            </a:r>
            <a:r>
              <a:rPr lang="en-US" i="1"/>
              <a:t>Make sure to allot ample time for team reflections and discussion for this exercise</a:t>
            </a:r>
            <a:r>
              <a:rPr lang="en-US"/>
              <a:t>.</a:t>
            </a:r>
            <a:endParaRPr lang="en-US">
              <a:cs typeface="Calibri"/>
            </a:endParaRPr>
          </a:p>
          <a:p>
            <a:endParaRPr lang="en-US"/>
          </a:p>
          <a:p>
            <a:r>
              <a:rPr lang="en-US" b="1"/>
              <a:t>References</a:t>
            </a:r>
            <a:endParaRPr lang="en-US"/>
          </a:p>
          <a:p>
            <a:r>
              <a:rPr lang="en-US"/>
              <a:t>Template adapted from Collis, S., &amp; Foster, K. (2018, March 7). </a:t>
            </a:r>
            <a:r>
              <a:rPr lang="en-US" i="0"/>
              <a:t>TIME for Care: Quality improvement for practice managers</a:t>
            </a:r>
            <a:r>
              <a:rPr lang="en-US"/>
              <a:t> [PowerPoint slides]. SlideShare. </a:t>
            </a:r>
            <a:r>
              <a:rPr lang="en-US">
                <a:hlinkClick r:id="rId3"/>
              </a:rPr>
              <a:t>https://www.slideshare.net/NHSEngland/improving-services-leading-change-implementing-change-in-rapid-cycles</a:t>
            </a:r>
            <a:r>
              <a:rPr lang="en-US"/>
              <a:t> </a:t>
            </a:r>
            <a:endParaRPr lang="en-US">
              <a:cs typeface="Calibri"/>
            </a:endParaRPr>
          </a:p>
        </p:txBody>
      </p:sp>
    </p:spTree>
    <p:extLst>
      <p:ext uri="{BB962C8B-B14F-4D97-AF65-F5344CB8AC3E}">
        <p14:creationId xmlns:p14="http://schemas.microsoft.com/office/powerpoint/2010/main" val="2295755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28600" marR="0" lvl="0" indent="-228600" algn="l" defTabSz="1219261" rtl="0" eaLnBrk="1" fontAlgn="auto" latinLnBrk="0" hangingPunct="1">
              <a:lnSpc>
                <a:spcPct val="100000"/>
              </a:lnSpc>
              <a:spcBef>
                <a:spcPts val="0"/>
              </a:spcBef>
              <a:spcAft>
                <a:spcPts val="0"/>
              </a:spcAft>
              <a:buClrTx/>
              <a:buSzTx/>
              <a:buFont typeface="Arial,Sans-Serif"/>
              <a:buChar char="•"/>
              <a:tabLst/>
              <a:defRPr/>
            </a:pPr>
            <a:r>
              <a:rPr lang="en-US"/>
              <a:t>This is a critical part of the </a:t>
            </a:r>
            <a:r>
              <a:rPr lang="en-US" i="1"/>
              <a:t>Plan</a:t>
            </a:r>
            <a:r>
              <a:rPr lang="en-US"/>
              <a:t> phase as it sets up the scientific process of the continuous improvement cycle so that we can quickly learn what worked well and what didn’t. </a:t>
            </a:r>
            <a:r>
              <a:rPr lang="en-US">
                <a:cs typeface="Calibri"/>
              </a:rPr>
              <a:t>Your predictions can be compared to a hypothesis in a scientific investigation and will be used during the </a:t>
            </a:r>
            <a:r>
              <a:rPr lang="en-US" i="1">
                <a:cs typeface="Calibri"/>
              </a:rPr>
              <a:t>Study</a:t>
            </a:r>
            <a:r>
              <a:rPr lang="en-US">
                <a:cs typeface="Calibri"/>
              </a:rPr>
              <a:t> phase of our improvement cycle.</a:t>
            </a:r>
            <a:endParaRPr lang="en-US"/>
          </a:p>
          <a:p>
            <a:pPr marL="228600" marR="0" lvl="0" indent="-228600" algn="l" defTabSz="1219261" rtl="0" eaLnBrk="1" fontAlgn="auto" latinLnBrk="0" hangingPunct="1">
              <a:lnSpc>
                <a:spcPct val="100000"/>
              </a:lnSpc>
              <a:spcBef>
                <a:spcPts val="0"/>
              </a:spcBef>
              <a:spcAft>
                <a:spcPts val="0"/>
              </a:spcAft>
              <a:buClrTx/>
              <a:buSzTx/>
              <a:buFont typeface="Arial,Sans-Serif"/>
              <a:buChar char="•"/>
              <a:tabLst/>
              <a:defRPr/>
            </a:pPr>
            <a:r>
              <a:rPr lang="en-US"/>
              <a:t>Now that we have identified our action steps and the data we'll monitor, we are ready to predict how we believe our action steps will actually play out.</a:t>
            </a:r>
          </a:p>
          <a:p>
            <a:pPr marL="228600" indent="-228600">
              <a:buFont typeface="Arial,Sans-Serif"/>
              <a:buChar char="•"/>
            </a:pPr>
            <a:r>
              <a:rPr lang="en-US">
                <a:cs typeface="Calibri"/>
              </a:rPr>
              <a:t>You may make a prediction for each action step, or if more appropriate, you may make predictions that include multiple action steps. </a:t>
            </a:r>
          </a:p>
          <a:p>
            <a:pPr marL="457200" indent="-457200">
              <a:buFont typeface="Arial,Sans-Serif"/>
              <a:buChar char="•"/>
            </a:pPr>
            <a:endParaRPr lang="en-US">
              <a:cs typeface="Calibri"/>
            </a:endParaRPr>
          </a:p>
          <a:p>
            <a:r>
              <a:rPr lang="en-US" b="1"/>
              <a:t>Facilitator's Note</a:t>
            </a:r>
            <a:r>
              <a:rPr lang="en-US"/>
              <a:t> </a:t>
            </a:r>
            <a:endParaRPr lang="en-US">
              <a:cs typeface="Calibri"/>
            </a:endParaRPr>
          </a:p>
          <a:p>
            <a:r>
              <a:rPr lang="en-US"/>
              <a:t>• A blank template of this organizer can be found in appendix C.</a:t>
            </a:r>
            <a:endParaRPr lang="en-US">
              <a:cs typeface="Calibri"/>
            </a:endParaRPr>
          </a:p>
          <a:p>
            <a:r>
              <a:rPr lang="en-US"/>
              <a:t>• Refer to appendix D for an example from a use-case scenario.</a:t>
            </a:r>
          </a:p>
          <a:p>
            <a:r>
              <a:rPr lang="en-US"/>
              <a:t>• </a:t>
            </a:r>
            <a:r>
              <a:rPr lang="en-US" i="1"/>
              <a:t>Make sure to allot ample time for team reflections and discussion during this exercise</a:t>
            </a:r>
            <a:r>
              <a:rPr lang="en-US"/>
              <a:t>.</a:t>
            </a:r>
            <a:endParaRPr lang="en-US">
              <a:cs typeface="Calibri"/>
            </a:endParaRPr>
          </a:p>
          <a:p>
            <a:endParaRPr lang="en-US"/>
          </a:p>
          <a:p>
            <a:r>
              <a:rPr lang="en-US" b="1"/>
              <a:t>References</a:t>
            </a:r>
            <a:endParaRPr lang="en-US"/>
          </a:p>
          <a:p>
            <a:r>
              <a:rPr lang="en-US"/>
              <a:t>Template adapted from Collis, S., &amp; Foster, K. (2018, March 7). </a:t>
            </a:r>
            <a:r>
              <a:rPr lang="en-US" i="0"/>
              <a:t>TIME for Care: Quality improvement for practice managers</a:t>
            </a:r>
            <a:r>
              <a:rPr lang="en-US"/>
              <a:t> [PowerPoint slides]. SlideShare. </a:t>
            </a:r>
            <a:r>
              <a:rPr lang="en-US">
                <a:hlinkClick r:id="rId3"/>
              </a:rPr>
              <a:t>https://www.slideshare.net/NHSEngland/improving-services-leading-change-implementing-change-in-rapid-cycles</a:t>
            </a:r>
            <a:r>
              <a:rPr lang="en-US"/>
              <a:t> </a:t>
            </a:r>
            <a:endParaRPr lang="en-US">
              <a:cs typeface="Calibri"/>
            </a:endParaRPr>
          </a:p>
        </p:txBody>
      </p:sp>
    </p:spTree>
    <p:extLst>
      <p:ext uri="{BB962C8B-B14F-4D97-AF65-F5344CB8AC3E}">
        <p14:creationId xmlns:p14="http://schemas.microsoft.com/office/powerpoint/2010/main" val="160358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Sans-Serif"/>
              <a:buChar char="•"/>
            </a:pPr>
            <a:r>
              <a:rPr lang="en-US"/>
              <a:t>Now we are ready to dive into phase 3 — </a:t>
            </a:r>
            <a:r>
              <a:rPr lang="en-US" i="1"/>
              <a:t>Do</a:t>
            </a:r>
            <a:r>
              <a:rPr lang="en-US"/>
              <a:t>.</a:t>
            </a:r>
            <a:endParaRPr lang="en-US">
              <a:cs typeface="Calibri"/>
            </a:endParaRPr>
          </a:p>
          <a:p>
            <a:endParaRPr lang="en-US">
              <a:cs typeface="Calibri"/>
            </a:endParaRPr>
          </a:p>
        </p:txBody>
      </p:sp>
    </p:spTree>
    <p:extLst>
      <p:ext uri="{BB962C8B-B14F-4D97-AF65-F5344CB8AC3E}">
        <p14:creationId xmlns:p14="http://schemas.microsoft.com/office/powerpoint/2010/main" val="2648581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161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3200" b="1" i="0" kern="1200">
              <a:solidFill>
                <a:schemeClr val="tx1"/>
              </a:solidFill>
              <a:effectLst/>
              <a:latin typeface="+mn-lt"/>
              <a:ea typeface="+mn-ea"/>
              <a:cs typeface="+mn-cs"/>
            </a:endParaRPr>
          </a:p>
          <a:p>
            <a:pPr rtl="0" fontAlgn="base"/>
            <a:r>
              <a:rPr lang="en-US" sz="3200" b="0" i="0" kern="1200">
                <a:solidFill>
                  <a:schemeClr val="tx1"/>
                </a:solidFill>
                <a:effectLst/>
                <a:latin typeface="+mn-lt"/>
                <a:ea typeface="+mn-ea"/>
                <a:cs typeface="+mn-cs"/>
              </a:rPr>
              <a:t>​</a:t>
            </a:r>
          </a:p>
          <a:p>
            <a:endParaRPr lang="en-US" b="1"/>
          </a:p>
        </p:txBody>
      </p:sp>
    </p:spTree>
    <p:extLst>
      <p:ext uri="{BB962C8B-B14F-4D97-AF65-F5344CB8AC3E}">
        <p14:creationId xmlns:p14="http://schemas.microsoft.com/office/powerpoint/2010/main" val="2280182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28600" indent="-228600">
              <a:buFont typeface="Arial,Sans-Serif"/>
              <a:buChar char="•"/>
            </a:pPr>
            <a:r>
              <a:rPr lang="en-US" b="0"/>
              <a:t>As with </a:t>
            </a:r>
            <a:r>
              <a:rPr lang="en-US"/>
              <a:t>any construction project, once the blueprint is approved, you will follow the blueprint and build the house. In the PDSA cycle, this is the </a:t>
            </a:r>
            <a:r>
              <a:rPr lang="en-US" i="1"/>
              <a:t>Do</a:t>
            </a:r>
            <a:r>
              <a:rPr lang="en-US"/>
              <a:t> phase. </a:t>
            </a:r>
            <a:endParaRPr lang="en-US">
              <a:cs typeface="Calibri"/>
            </a:endParaRPr>
          </a:p>
          <a:p>
            <a:pPr marL="228600" indent="-228600">
              <a:buFont typeface="Arial,Sans-Serif"/>
              <a:buChar char="•"/>
            </a:pPr>
            <a:r>
              <a:rPr lang="en-US"/>
              <a:t>In this phase, we'll implement our action steps and monitor data on how our selected evidence-based practice works in our context.</a:t>
            </a:r>
            <a:endParaRPr lang="en-US">
              <a:cs typeface="Calibri"/>
            </a:endParaRPr>
          </a:p>
          <a:p>
            <a:pPr marL="228600" indent="-228600">
              <a:buFont typeface="Arial,Sans-Serif"/>
              <a:buChar char="•"/>
            </a:pPr>
            <a:r>
              <a:rPr lang="en-US"/>
              <a:t>This phase includes two steps:</a:t>
            </a:r>
            <a:endParaRPr lang="en-US">
              <a:cs typeface="Calibri"/>
            </a:endParaRPr>
          </a:p>
          <a:p>
            <a:pPr marL="457200" lvl="1" indent="-228600">
              <a:buFont typeface="Arial,Sans-Serif"/>
              <a:buChar char="•"/>
            </a:pPr>
            <a:r>
              <a:rPr lang="en-US">
                <a:cs typeface="Calibri"/>
              </a:rPr>
              <a:t>Implement the action steps.</a:t>
            </a:r>
          </a:p>
          <a:p>
            <a:pPr marL="457200" lvl="1" indent="-228600">
              <a:buFont typeface="Arial,Sans-Serif"/>
              <a:buChar char="•"/>
            </a:pPr>
            <a:r>
              <a:rPr lang="en-US">
                <a:cs typeface="Calibri"/>
              </a:rPr>
              <a:t>Monitor our data.</a:t>
            </a:r>
          </a:p>
          <a:p>
            <a:pPr marL="3657600" lvl="3" indent="-457200">
              <a:buFont typeface="Arial,Sans-Serif"/>
              <a:buChar char="•"/>
            </a:pPr>
            <a:endParaRPr lang="en-US"/>
          </a:p>
          <a:p>
            <a:r>
              <a:rPr lang="en-US" b="1"/>
              <a:t>References</a:t>
            </a:r>
            <a:endParaRPr lang="en-US"/>
          </a:p>
          <a:p>
            <a:r>
              <a:rPr lang="en-US"/>
              <a:t>Image source: </a:t>
            </a:r>
            <a:r>
              <a:rPr lang="en-US" err="1"/>
              <a:t>Pixabay</a:t>
            </a:r>
            <a:r>
              <a:rPr lang="en-US"/>
              <a:t>. (2019). </a:t>
            </a:r>
            <a:r>
              <a:rPr lang="en-US">
                <a:hlinkClick r:id="rId3"/>
              </a:rPr>
              <a:t>https://pixabay.com/photos/foundation-home-development-house-4578492/</a:t>
            </a:r>
            <a:r>
              <a:rPr lang="en-US"/>
              <a:t>  </a:t>
            </a:r>
            <a:endParaRPr lang="en-US">
              <a:cs typeface="Calibri"/>
            </a:endParaRPr>
          </a:p>
        </p:txBody>
      </p:sp>
    </p:spTree>
    <p:extLst>
      <p:ext uri="{BB962C8B-B14F-4D97-AF65-F5344CB8AC3E}">
        <p14:creationId xmlns:p14="http://schemas.microsoft.com/office/powerpoint/2010/main" val="1005208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28600" indent="-228600">
              <a:buFont typeface="Arial,Sans-Serif"/>
              <a:buChar char="•"/>
            </a:pPr>
            <a:r>
              <a:rPr lang="en-US">
                <a:cs typeface="Calibri"/>
              </a:rPr>
              <a:t>During this phase, we will execute the action steps and monitor the data we identified in Phase 2.</a:t>
            </a:r>
          </a:p>
          <a:p>
            <a:pPr marL="228600" indent="-228600">
              <a:buFont typeface="Arial,Sans-Serif"/>
              <a:buChar char="•"/>
            </a:pPr>
            <a:r>
              <a:rPr lang="en-US">
                <a:cs typeface="Calibri"/>
              </a:rPr>
              <a:t>Key questions to ask ourselves during this phase are:</a:t>
            </a:r>
          </a:p>
          <a:p>
            <a:pPr marL="457200" lvl="1" indent="-228600" defTabSz="2117725">
              <a:buFont typeface="Arial,Sans-Serif"/>
              <a:buChar char="•"/>
            </a:pPr>
            <a:r>
              <a:rPr lang="en-US">
                <a:cs typeface="Calibri"/>
              </a:rPr>
              <a:t>Are the action steps executed as written in the plan?</a:t>
            </a:r>
          </a:p>
          <a:p>
            <a:pPr marL="457200" lvl="1" indent="-228600" defTabSz="2117725">
              <a:buFont typeface="Arial,Sans-Serif"/>
              <a:buChar char="•"/>
            </a:pPr>
            <a:r>
              <a:rPr lang="en-US">
                <a:cs typeface="Calibri"/>
              </a:rPr>
              <a:t>Where and how is our evidence documented?</a:t>
            </a:r>
          </a:p>
          <a:p>
            <a:pPr marL="3657600" lvl="3" indent="-457200">
              <a:buFont typeface="Arial,Sans-Serif"/>
              <a:buChar char="•"/>
            </a:pPr>
            <a:endParaRPr lang="en-US"/>
          </a:p>
          <a:p>
            <a:r>
              <a:rPr lang="en-US" b="1"/>
              <a:t>Facilitator's Note</a:t>
            </a:r>
            <a:r>
              <a:rPr lang="en-US"/>
              <a:t> </a:t>
            </a:r>
            <a:endParaRPr lang="en-US">
              <a:cs typeface="Calibri"/>
            </a:endParaRPr>
          </a:p>
          <a:p>
            <a:r>
              <a:rPr lang="en-US"/>
              <a:t>• The template in this slide is completed by the team in Phase 2. This slide offers a reminder of the actions to be taken. </a:t>
            </a:r>
            <a:endParaRPr lang="en-US">
              <a:cs typeface="Calibri"/>
            </a:endParaRPr>
          </a:p>
          <a:p>
            <a:r>
              <a:rPr lang="en-US"/>
              <a:t>• Refer to appendix D for an example from a use-case scenario.</a:t>
            </a:r>
            <a:endParaRPr lang="en-US">
              <a:cs typeface="Calibri"/>
            </a:endParaRPr>
          </a:p>
          <a:p>
            <a:r>
              <a:rPr lang="en-US"/>
              <a:t>•</a:t>
            </a:r>
            <a:r>
              <a:rPr lang="en-US" i="1"/>
              <a:t> Your team should meet regularly and review your action plan. Frequency of meetings might align with how often teachers are making changes, or with how often data are being collected. Check in with implementers to determine if supports are needed</a:t>
            </a:r>
            <a:r>
              <a:rPr lang="en-US"/>
              <a:t>.</a:t>
            </a:r>
            <a:endParaRPr lang="en-US">
              <a:cs typeface="Calibri"/>
            </a:endParaRPr>
          </a:p>
          <a:p>
            <a:endParaRPr lang="en-US"/>
          </a:p>
          <a:p>
            <a:r>
              <a:rPr lang="en-US" b="1"/>
              <a:t>References</a:t>
            </a:r>
            <a:endParaRPr lang="en-US"/>
          </a:p>
          <a:p>
            <a:r>
              <a:rPr lang="en-US"/>
              <a:t>Template adapted from Collis, S., &amp; Foster, K. (2018, March 7). </a:t>
            </a:r>
            <a:r>
              <a:rPr lang="en-US" i="0"/>
              <a:t>TIME for Care: Quality improvement for practice managers</a:t>
            </a:r>
            <a:r>
              <a:rPr lang="en-US"/>
              <a:t> [PowerPoint slides]. SlideShare. </a:t>
            </a:r>
            <a:r>
              <a:rPr lang="en-US">
                <a:hlinkClick r:id="rId3"/>
              </a:rPr>
              <a:t>https://www.slideshare.net/NHSEngland/improving-services-leading-change-implementing-change-in-rapid-cycles</a:t>
            </a:r>
            <a:r>
              <a:rPr lang="en-US"/>
              <a:t> </a:t>
            </a:r>
            <a:endParaRPr lang="en-US">
              <a:cs typeface="Calibri"/>
            </a:endParaRPr>
          </a:p>
          <a:p>
            <a:endParaRPr lang="en-US"/>
          </a:p>
          <a:p>
            <a:endParaRPr lang="en-US">
              <a:cs typeface="Calibri"/>
            </a:endParaRPr>
          </a:p>
          <a:p>
            <a:endParaRPr lang="en-US">
              <a:cs typeface="Calibri"/>
            </a:endParaRPr>
          </a:p>
        </p:txBody>
      </p:sp>
    </p:spTree>
    <p:extLst>
      <p:ext uri="{BB962C8B-B14F-4D97-AF65-F5344CB8AC3E}">
        <p14:creationId xmlns:p14="http://schemas.microsoft.com/office/powerpoint/2010/main" val="1473618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28600" indent="-228600">
              <a:buFont typeface="Arial,Sans-Serif"/>
              <a:buChar char="•"/>
            </a:pPr>
            <a:r>
              <a:rPr lang="en-US">
                <a:cs typeface="Calibri"/>
              </a:rPr>
              <a:t>Adhering to a data-monitoring process can be challenging, so establishing a manageable and efficient protocol will help us stick with the process.</a:t>
            </a:r>
          </a:p>
          <a:p>
            <a:pPr marL="228600" indent="-228600">
              <a:buFont typeface="Arial,Sans-Serif"/>
              <a:buChar char="•"/>
            </a:pPr>
            <a:r>
              <a:rPr lang="en-US">
                <a:cs typeface="Calibri"/>
              </a:rPr>
              <a:t>We can use this data organizer to help us keep to an efficient protocol.</a:t>
            </a:r>
          </a:p>
          <a:p>
            <a:pPr marL="457200" indent="-457200">
              <a:buFont typeface="Arial,Sans-Serif"/>
              <a:buChar char="•"/>
            </a:pPr>
            <a:endParaRPr lang="en-US"/>
          </a:p>
          <a:p>
            <a:r>
              <a:rPr lang="en-US" b="1"/>
              <a:t>Facilitator's Note</a:t>
            </a:r>
            <a:r>
              <a:rPr lang="en-US"/>
              <a:t> </a:t>
            </a:r>
            <a:endParaRPr lang="en-US">
              <a:cs typeface="Calibri"/>
            </a:endParaRPr>
          </a:p>
          <a:p>
            <a:r>
              <a:rPr lang="en-US"/>
              <a:t>• </a:t>
            </a:r>
            <a:r>
              <a:rPr lang="en-US" i="1"/>
              <a:t>Determine if your team wants to use a collaborative digital space to upload artifacts and notes and how they want to record the data that will be monitored</a:t>
            </a:r>
            <a:r>
              <a:rPr lang="en-US"/>
              <a:t>. This will vary depending on the type of data you are collecting, so there is no one template that will work for every team. </a:t>
            </a:r>
            <a:endParaRPr lang="en-US">
              <a:cs typeface="Calibri"/>
            </a:endParaRPr>
          </a:p>
          <a:p>
            <a:r>
              <a:rPr lang="en-US"/>
              <a:t>• A blank template of this data organizer can be found in appendix C.</a:t>
            </a:r>
            <a:endParaRPr lang="en-US">
              <a:cs typeface="Calibri"/>
            </a:endParaRPr>
          </a:p>
          <a:p>
            <a:r>
              <a:rPr lang="en-US"/>
              <a:t>• Refer to appendix D for an example from a use-case scenario.</a:t>
            </a:r>
            <a:endParaRPr lang="en-US">
              <a:cs typeface="Calibri"/>
            </a:endParaRPr>
          </a:p>
          <a:p>
            <a:endParaRPr lang="en-US">
              <a:cs typeface="Calibri"/>
            </a:endParaRPr>
          </a:p>
          <a:p>
            <a:r>
              <a:rPr lang="en-US" b="1"/>
              <a:t>References</a:t>
            </a:r>
            <a:endParaRPr lang="en-US"/>
          </a:p>
          <a:p>
            <a:r>
              <a:rPr lang="en-US"/>
              <a:t>Template adapted from Collis, S., &amp; Foster, K. (2018, March 7). </a:t>
            </a:r>
            <a:r>
              <a:rPr lang="en-US" i="0"/>
              <a:t>TIME for Care: Quality improvement for practice managers</a:t>
            </a:r>
            <a:r>
              <a:rPr lang="en-US"/>
              <a:t> [PowerPoint slides]. SlideShare. </a:t>
            </a:r>
            <a:r>
              <a:rPr lang="en-US">
                <a:hlinkClick r:id="rId3"/>
              </a:rPr>
              <a:t>https://www.slideshare.net/NHSEngland/improving-services-leading-change-implementing-change-in-rapid-cycles</a:t>
            </a:r>
            <a:r>
              <a:rPr lang="en-US"/>
              <a:t> </a:t>
            </a:r>
            <a:endParaRPr lang="en-US">
              <a:cs typeface="Calibri"/>
            </a:endParaRPr>
          </a:p>
        </p:txBody>
      </p:sp>
    </p:spTree>
    <p:extLst>
      <p:ext uri="{BB962C8B-B14F-4D97-AF65-F5344CB8AC3E}">
        <p14:creationId xmlns:p14="http://schemas.microsoft.com/office/powerpoint/2010/main" val="549033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Sans-Serif"/>
              <a:buChar char="•"/>
            </a:pPr>
            <a:r>
              <a:rPr lang="en-US"/>
              <a:t>Now we are ready to dive into phase 3 — </a:t>
            </a:r>
            <a:r>
              <a:rPr lang="en-US" i="1"/>
              <a:t>Do</a:t>
            </a:r>
            <a:r>
              <a:rPr lang="en-US"/>
              <a:t>.</a:t>
            </a:r>
            <a:endParaRPr lang="en-US">
              <a:cs typeface="Calibri"/>
            </a:endParaRPr>
          </a:p>
          <a:p>
            <a:endParaRPr lang="en-US">
              <a:cs typeface="Calibri"/>
            </a:endParaRPr>
          </a:p>
        </p:txBody>
      </p:sp>
    </p:spTree>
    <p:extLst>
      <p:ext uri="{BB962C8B-B14F-4D97-AF65-F5344CB8AC3E}">
        <p14:creationId xmlns:p14="http://schemas.microsoft.com/office/powerpoint/2010/main" val="3858732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5099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28600" indent="-228600">
              <a:buFont typeface="Arial,Sans-Serif"/>
              <a:buChar char="•"/>
            </a:pPr>
            <a:r>
              <a:rPr lang="en-US"/>
              <a:t>Now that we have constructed our building based on the specifications in the blueprint, we’ll examine the building to learn whether the blueprint was followed or if deviations to the plan occurred. In the PDSA cycle, this inspection occurs during the </a:t>
            </a:r>
            <a:r>
              <a:rPr lang="en-US" i="1"/>
              <a:t>Study</a:t>
            </a:r>
            <a:r>
              <a:rPr lang="en-US"/>
              <a:t> phase. </a:t>
            </a:r>
            <a:endParaRPr lang="en-US">
              <a:cs typeface="Calibri"/>
            </a:endParaRPr>
          </a:p>
          <a:p>
            <a:pPr marL="228600" indent="-228600">
              <a:buFont typeface="Arial,Sans-Serif"/>
              <a:buChar char="•"/>
            </a:pPr>
            <a:r>
              <a:rPr lang="en-US"/>
              <a:t>In this phase, we will study our enacted process to learn what worked, what did not work, and identify patterns or trends that might inform next steps. If deviations to the original plan did occur, discuss how these deviations improved </a:t>
            </a:r>
            <a:r>
              <a:rPr lang="en-US" b="0"/>
              <a:t>or impeded </a:t>
            </a:r>
            <a:r>
              <a:rPr lang="en-US"/>
              <a:t>implementation and outcomes</a:t>
            </a:r>
            <a:r>
              <a:rPr lang="en-US" b="1" strike="sngStrike"/>
              <a:t>.</a:t>
            </a:r>
            <a:endParaRPr lang="en-US"/>
          </a:p>
          <a:p>
            <a:pPr marL="228600" indent="-228600">
              <a:buFont typeface="Arial,Sans-Serif"/>
              <a:buChar char="•"/>
            </a:pPr>
            <a:r>
              <a:rPr lang="en-US"/>
              <a:t>This phase includes two steps:</a:t>
            </a:r>
            <a:endParaRPr lang="en-US">
              <a:cs typeface="Calibri"/>
            </a:endParaRPr>
          </a:p>
          <a:p>
            <a:pPr marL="457200" lvl="1" indent="-228600">
              <a:buFont typeface="Arial,Sans-Serif"/>
              <a:buChar char="•"/>
            </a:pPr>
            <a:r>
              <a:rPr lang="en-US"/>
              <a:t>Compare initial predictions with actual occurrences.</a:t>
            </a:r>
            <a:endParaRPr lang="en-US">
              <a:cs typeface="Calibri"/>
            </a:endParaRPr>
          </a:p>
          <a:p>
            <a:pPr marL="457200" lvl="1" indent="-228600">
              <a:buFont typeface="Arial,Sans-Serif"/>
              <a:buChar char="•"/>
            </a:pPr>
            <a:r>
              <a:rPr lang="en-US"/>
              <a:t>Identify patterns or trends to inform next steps.</a:t>
            </a:r>
            <a:endParaRPr lang="en-US">
              <a:cs typeface="Calibri"/>
            </a:endParaRPr>
          </a:p>
          <a:p>
            <a:pPr marL="3657600" lvl="3" indent="-457200">
              <a:buFont typeface="Arial,Sans-Serif"/>
              <a:buChar char="•"/>
            </a:pPr>
            <a:endParaRPr lang="en-US"/>
          </a:p>
          <a:p>
            <a:r>
              <a:rPr lang="en-US" b="1"/>
              <a:t>References</a:t>
            </a:r>
            <a:endParaRPr lang="en-US"/>
          </a:p>
          <a:p>
            <a:r>
              <a:rPr lang="en-US"/>
              <a:t>Image source: </a:t>
            </a:r>
            <a:r>
              <a:rPr lang="en-US">
                <a:cs typeface="Calibri"/>
              </a:rPr>
              <a:t>Flickr. (2011). </a:t>
            </a:r>
            <a:r>
              <a:rPr lang="en-US">
                <a:hlinkClick r:id="rId3"/>
              </a:rPr>
              <a:t>https://www.flickr.com/photos/reidab/6051588198/</a:t>
            </a:r>
            <a:r>
              <a:rPr lang="en-US">
                <a:cs typeface="Calibri"/>
              </a:rPr>
              <a:t>   </a:t>
            </a:r>
          </a:p>
        </p:txBody>
      </p:sp>
    </p:spTree>
    <p:extLst>
      <p:ext uri="{BB962C8B-B14F-4D97-AF65-F5344CB8AC3E}">
        <p14:creationId xmlns:p14="http://schemas.microsoft.com/office/powerpoint/2010/main" val="752224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168275" indent="-168275">
              <a:buFont typeface="Arial" panose="020B0604020202020204" pitchFamily="34" charset="0"/>
              <a:buChar char="•"/>
            </a:pPr>
            <a:r>
              <a:rPr lang="en-US">
                <a:cs typeface="Calibri"/>
              </a:rPr>
              <a:t>We will now spend some time reviewing and reflecting on what actually happened as a result of implementation.</a:t>
            </a:r>
            <a:endParaRPr lang="en-US"/>
          </a:p>
          <a:p>
            <a:pPr marL="457200" indent="-457200">
              <a:buFont typeface="Arial,Sans-Serif"/>
              <a:buChar char="•"/>
            </a:pPr>
            <a:endParaRPr lang="en-US">
              <a:cs typeface="Calibri"/>
            </a:endParaRPr>
          </a:p>
          <a:p>
            <a:r>
              <a:rPr lang="en-US" b="1"/>
              <a:t>Facilitator's Note</a:t>
            </a:r>
            <a:r>
              <a:rPr lang="en-US"/>
              <a:t> </a:t>
            </a:r>
            <a:endParaRPr lang="en-US">
              <a:cs typeface="Calibri"/>
            </a:endParaRPr>
          </a:p>
          <a:p>
            <a:r>
              <a:rPr lang="en-US"/>
              <a:t>• </a:t>
            </a:r>
            <a:r>
              <a:rPr lang="en-US" i="1"/>
              <a:t>To prepare for the Study phase, you should schedule a one-hour improvement team meeting for data review</a:t>
            </a:r>
            <a:r>
              <a:rPr lang="en-US"/>
              <a:t>.</a:t>
            </a:r>
            <a:endParaRPr lang="en-US">
              <a:cs typeface="Calibri"/>
            </a:endParaRPr>
          </a:p>
          <a:p>
            <a:r>
              <a:rPr lang="en-US"/>
              <a:t>• A blank template of this data organizer can be found in appendix C.</a:t>
            </a:r>
            <a:endParaRPr lang="en-US">
              <a:cs typeface="Calibri"/>
            </a:endParaRPr>
          </a:p>
          <a:p>
            <a:r>
              <a:rPr lang="en-US"/>
              <a:t>• Refer to appendix D for an example from a use-case scenario.</a:t>
            </a:r>
            <a:endParaRPr lang="en-US">
              <a:cs typeface="Calibri"/>
            </a:endParaRPr>
          </a:p>
          <a:p>
            <a:endParaRPr lang="en-US"/>
          </a:p>
          <a:p>
            <a:r>
              <a:rPr lang="en-US" b="1"/>
              <a:t>References</a:t>
            </a:r>
            <a:endParaRPr lang="en-US"/>
          </a:p>
          <a:p>
            <a:r>
              <a:rPr lang="en-US"/>
              <a:t>Template adapted from </a:t>
            </a:r>
            <a:r>
              <a:rPr lang="en-US" err="1"/>
              <a:t>Cherasaro</a:t>
            </a:r>
            <a:r>
              <a:rPr lang="en-US"/>
              <a:t>, T. L., Reale, M. L., Haystead, M., &amp; Marzano, R. J. (2015). </a:t>
            </a:r>
            <a:r>
              <a:rPr lang="en-US" i="1"/>
              <a:t>Instructional improvement cycle: A teacher’s toolkit for collecting and analyzing data on instructional strategies</a:t>
            </a:r>
            <a:r>
              <a:rPr lang="en-US"/>
              <a:t> (REL 2015–080). Washington, DC: U.S. Department of Education, Institute of Education Sciences, National Center for Education Evaluation and Regional Assistance, Regional Educational Laboratory Central. </a:t>
            </a:r>
            <a:r>
              <a:rPr lang="en-US" u="sng">
                <a:hlinkClick r:id="rId3"/>
              </a:rPr>
              <a:t>https://ies.ed.gov/ncee/edlabs/regions/central/pdf/REL_2015080.pdf</a:t>
            </a:r>
            <a:r>
              <a:rPr lang="en-US"/>
              <a:t> </a:t>
            </a:r>
            <a:endParaRPr lang="en-US">
              <a:cs typeface="Calibri"/>
            </a:endParaRPr>
          </a:p>
          <a:p>
            <a:endParaRPr lang="en-US">
              <a:cs typeface="Calibri"/>
            </a:endParaRPr>
          </a:p>
        </p:txBody>
      </p:sp>
    </p:spTree>
    <p:extLst>
      <p:ext uri="{BB962C8B-B14F-4D97-AF65-F5344CB8AC3E}">
        <p14:creationId xmlns:p14="http://schemas.microsoft.com/office/powerpoint/2010/main" val="2448285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28600" indent="-228600">
              <a:buFont typeface="Arial,Sans-Serif"/>
              <a:buChar char="•"/>
            </a:pPr>
            <a:r>
              <a:rPr lang="en-US"/>
              <a:t>As we study our enacted plan, let's consider these tips and questions.</a:t>
            </a:r>
            <a:endParaRPr lang="en-US">
              <a:cs typeface="Calibri"/>
            </a:endParaRPr>
          </a:p>
          <a:p>
            <a:pPr marL="457200" indent="-457200">
              <a:buFont typeface="Arial,Sans-Serif"/>
              <a:buChar char="•"/>
            </a:pPr>
            <a:endParaRPr lang="en-US"/>
          </a:p>
          <a:p>
            <a:r>
              <a:rPr lang="en-US" b="1"/>
              <a:t>Facilitator's Note</a:t>
            </a:r>
            <a:r>
              <a:rPr lang="en-US"/>
              <a:t> </a:t>
            </a:r>
            <a:endParaRPr lang="en-US">
              <a:cs typeface="Calibri"/>
            </a:endParaRPr>
          </a:p>
          <a:p>
            <a:r>
              <a:rPr lang="en-US"/>
              <a:t>• </a:t>
            </a:r>
            <a:r>
              <a:rPr lang="en-US" i="1"/>
              <a:t>Make sure to allot ample time for team reflections and discussion for this exercise</a:t>
            </a:r>
            <a:r>
              <a:rPr lang="en-US"/>
              <a:t>.</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52151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Sans-Serif"/>
              <a:buChar char="•"/>
            </a:pPr>
            <a:r>
              <a:rPr lang="en-US"/>
              <a:t>Now we are ready to dive into phase 3 — </a:t>
            </a:r>
            <a:r>
              <a:rPr lang="en-US" i="1"/>
              <a:t>Do</a:t>
            </a:r>
            <a:r>
              <a:rPr lang="en-US"/>
              <a:t>.</a:t>
            </a:r>
            <a:endParaRPr lang="en-US">
              <a:cs typeface="Calibri"/>
            </a:endParaRPr>
          </a:p>
          <a:p>
            <a:endParaRPr lang="en-US">
              <a:cs typeface="Calibri"/>
            </a:endParaRPr>
          </a:p>
        </p:txBody>
      </p:sp>
    </p:spTree>
    <p:extLst>
      <p:ext uri="{BB962C8B-B14F-4D97-AF65-F5344CB8AC3E}">
        <p14:creationId xmlns:p14="http://schemas.microsoft.com/office/powerpoint/2010/main" val="3655203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613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a:p>
        </p:txBody>
      </p:sp>
    </p:spTree>
    <p:extLst>
      <p:ext uri="{BB962C8B-B14F-4D97-AF65-F5344CB8AC3E}">
        <p14:creationId xmlns:p14="http://schemas.microsoft.com/office/powerpoint/2010/main" val="206815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28600" indent="-228600">
              <a:buFont typeface="Arial,Sans-Serif"/>
              <a:buChar char="•"/>
              <a:defRPr/>
            </a:pPr>
            <a:r>
              <a:rPr lang="en-US" b="0"/>
              <a:t>As with </a:t>
            </a:r>
            <a:r>
              <a:rPr lang="en-US"/>
              <a:t>any construction project, once the house is inspected, there are often things that need adjustment. </a:t>
            </a:r>
            <a:r>
              <a:rPr lang="en-US" kern="1200">
                <a:solidFill>
                  <a:schemeClr val="tx1"/>
                </a:solidFill>
                <a:effectLst/>
                <a:latin typeface="+mn-lt"/>
                <a:ea typeface="+mn-ea"/>
                <a:cs typeface="+mn-cs"/>
              </a:rPr>
              <a:t>Upon finding something amiss, the official does not demand that the house be demolished and rebuilt, but instead identifies which items to fix. This is like the PDSA </a:t>
            </a:r>
            <a:r>
              <a:rPr lang="en-US" i="1" kern="1200">
                <a:solidFill>
                  <a:schemeClr val="tx1"/>
                </a:solidFill>
                <a:effectLst/>
                <a:latin typeface="+mn-lt"/>
                <a:ea typeface="+mn-ea"/>
                <a:cs typeface="+mn-cs"/>
              </a:rPr>
              <a:t>Act</a:t>
            </a:r>
            <a:r>
              <a:rPr lang="en-US" kern="1200">
                <a:solidFill>
                  <a:schemeClr val="tx1"/>
                </a:solidFill>
                <a:effectLst/>
                <a:latin typeface="+mn-lt"/>
                <a:ea typeface="+mn-ea"/>
                <a:cs typeface="+mn-cs"/>
              </a:rPr>
              <a:t> phase, in which school teams decide to make adjustments</a:t>
            </a:r>
            <a:r>
              <a:rPr lang="en-US"/>
              <a:t>. </a:t>
            </a:r>
            <a:endParaRPr lang="en-US">
              <a:cs typeface="Calibri"/>
            </a:endParaRPr>
          </a:p>
          <a:p>
            <a:pPr marL="228600" indent="-228600">
              <a:buFont typeface="Arial,Sans-Serif"/>
              <a:buChar char="•"/>
            </a:pPr>
            <a:r>
              <a:rPr lang="en-US"/>
              <a:t>This phase includes two steps:  </a:t>
            </a:r>
            <a:endParaRPr lang="en-US">
              <a:cs typeface="Calibri"/>
            </a:endParaRPr>
          </a:p>
          <a:p>
            <a:pPr marL="457200" lvl="1" indent="-228600">
              <a:buFont typeface="Arial,Sans-Serif"/>
              <a:buChar char="•"/>
            </a:pPr>
            <a:r>
              <a:rPr lang="en-US"/>
              <a:t>Identify new learnings.</a:t>
            </a:r>
            <a:endParaRPr lang="en-US">
              <a:cs typeface="Calibri"/>
            </a:endParaRPr>
          </a:p>
          <a:p>
            <a:pPr marL="457200" lvl="1" indent="-228600">
              <a:buFont typeface="Arial,Sans-Serif"/>
              <a:buChar char="•"/>
            </a:pPr>
            <a:r>
              <a:rPr lang="en-US">
                <a:cs typeface="Calibri"/>
              </a:rPr>
              <a:t>Think about next steps, adjustments, and improvements.</a:t>
            </a:r>
          </a:p>
          <a:p>
            <a:pPr marL="3657600" lvl="3" indent="-457200">
              <a:buFont typeface="Arial,Sans-Serif"/>
              <a:buChar char="•"/>
            </a:pPr>
            <a:endParaRPr lang="en-US"/>
          </a:p>
          <a:p>
            <a:r>
              <a:rPr lang="en-US" b="1"/>
              <a:t>References</a:t>
            </a:r>
            <a:endParaRPr lang="en-US"/>
          </a:p>
          <a:p>
            <a:r>
              <a:rPr lang="en-US"/>
              <a:t>Image source: </a:t>
            </a:r>
            <a:r>
              <a:rPr lang="en-US" err="1"/>
              <a:t>Pexels</a:t>
            </a:r>
            <a:r>
              <a:rPr lang="en-US"/>
              <a:t>. (n.d.). </a:t>
            </a:r>
            <a:r>
              <a:rPr lang="en-US">
                <a:hlinkClick r:id="rId3"/>
              </a:rPr>
              <a:t>https://www.pexels.com/search/home%20renovation/</a:t>
            </a:r>
            <a:r>
              <a:rPr lang="en-US"/>
              <a:t> </a:t>
            </a:r>
            <a:endParaRPr lang="en-US">
              <a:cs typeface="Calibri"/>
            </a:endParaRPr>
          </a:p>
        </p:txBody>
      </p:sp>
    </p:spTree>
    <p:extLst>
      <p:ext uri="{BB962C8B-B14F-4D97-AF65-F5344CB8AC3E}">
        <p14:creationId xmlns:p14="http://schemas.microsoft.com/office/powerpoint/2010/main" val="2996290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b="1"/>
              <a:t>Talking Points</a:t>
            </a:r>
            <a:r>
              <a:rPr lang="en-US"/>
              <a:t> </a:t>
            </a:r>
          </a:p>
          <a:p>
            <a:pPr marL="228600" marR="0" lvl="0" indent="-228600" algn="l" defTabSz="914400" rtl="0" eaLnBrk="1" fontAlgn="auto" latinLnBrk="0" hangingPunct="1">
              <a:lnSpc>
                <a:spcPct val="100000"/>
              </a:lnSpc>
              <a:spcBef>
                <a:spcPts val="0"/>
              </a:spcBef>
              <a:spcAft>
                <a:spcPts val="0"/>
              </a:spcAft>
              <a:buClrTx/>
              <a:buSzTx/>
              <a:buFont typeface="Arial"/>
              <a:buChar char="•"/>
              <a:tabLst/>
              <a:defRPr/>
            </a:pPr>
            <a:r>
              <a:rPr lang="en-US"/>
              <a:t>The</a:t>
            </a:r>
            <a:r>
              <a:rPr lang="en-US" kern="1200">
                <a:solidFill>
                  <a:schemeClr val="tx1"/>
                </a:solidFill>
                <a:effectLst/>
                <a:latin typeface="+mn-lt"/>
                <a:ea typeface="+mn-ea"/>
                <a:cs typeface="+mn-cs"/>
              </a:rPr>
              <a:t> fifth and final step of the process is </a:t>
            </a:r>
            <a:r>
              <a:rPr lang="en-US" i="1" kern="1200">
                <a:solidFill>
                  <a:schemeClr val="tx1"/>
                </a:solidFill>
                <a:effectLst/>
                <a:latin typeface="+mn-lt"/>
                <a:ea typeface="+mn-ea"/>
                <a:cs typeface="+mn-cs"/>
              </a:rPr>
              <a:t>Act</a:t>
            </a:r>
            <a:r>
              <a:rPr lang="en-US" kern="1200">
                <a:solidFill>
                  <a:schemeClr val="tx1"/>
                </a:solidFill>
                <a:effectLst/>
                <a:latin typeface="+mn-lt"/>
                <a:ea typeface="+mn-ea"/>
                <a:cs typeface="+mn-cs"/>
              </a:rPr>
              <a:t>. Let’s congratulate ourselves on making it to this step in the cycle!</a:t>
            </a:r>
            <a:r>
              <a:rPr lang="en-US"/>
              <a:t> </a:t>
            </a:r>
            <a:r>
              <a:rPr lang="en-US" kern="1200">
                <a:solidFill>
                  <a:schemeClr val="tx1"/>
                </a:solidFill>
                <a:effectLst/>
                <a:latin typeface="+mn-lt"/>
                <a:ea typeface="+mn-ea"/>
                <a:cs typeface="+mn-cs"/>
              </a:rPr>
              <a:t> </a:t>
            </a:r>
            <a:endParaRPr lang="en-US"/>
          </a:p>
          <a:p>
            <a:pPr marL="228600" indent="-228600" defTabSz="914400">
              <a:buFont typeface="Arial"/>
              <a:buChar char="•"/>
              <a:defRPr/>
            </a:pPr>
            <a:r>
              <a:rPr lang="en-US"/>
              <a:t>Let’s also remind ourselves — the scientific process is at the heart of the PDSA cycle — learning what worked, what did not work, and refining implementation will help us improve student outcomes. </a:t>
            </a:r>
          </a:p>
          <a:p>
            <a:pPr marL="228600" indent="-228600" defTabSz="914400">
              <a:buFont typeface="Arial"/>
              <a:buChar char="•"/>
              <a:defRPr/>
            </a:pPr>
            <a:r>
              <a:rPr lang="en-US"/>
              <a:t>Rather than demolishing what we built, our task is to decide what adjustments to make in our process so that we can continue to improve outcomes. </a:t>
            </a:r>
          </a:p>
        </p:txBody>
      </p:sp>
      <p:sp>
        <p:nvSpPr>
          <p:cNvPr id="4" name="Slide Number Placeholder 3"/>
          <p:cNvSpPr>
            <a:spLocks noGrp="1"/>
          </p:cNvSpPr>
          <p:nvPr>
            <p:ph type="sldNum" sz="quarter" idx="5"/>
          </p:nvPr>
        </p:nvSpPr>
        <p:spPr/>
        <p:txBody>
          <a:bodyPr/>
          <a:lstStyle/>
          <a:p>
            <a:fld id="{DB79E1A2-61FF-478F-B6AF-A55F8E66234A}" type="slidenum">
              <a:rPr lang="en-US" smtClean="0"/>
              <a:t>41</a:t>
            </a:fld>
            <a:endParaRPr lang="en-US"/>
          </a:p>
        </p:txBody>
      </p:sp>
    </p:spTree>
    <p:extLst>
      <p:ext uri="{BB962C8B-B14F-4D97-AF65-F5344CB8AC3E}">
        <p14:creationId xmlns:p14="http://schemas.microsoft.com/office/powerpoint/2010/main" val="4167413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b="1"/>
              <a:t>Talking Points</a:t>
            </a:r>
            <a:r>
              <a:rPr lang="en-US"/>
              <a:t> </a:t>
            </a:r>
          </a:p>
          <a:p>
            <a:pPr marL="228600" indent="-228600">
              <a:buFont typeface="Arial,Sans-Serif"/>
              <a:buChar char="•"/>
            </a:pPr>
            <a:r>
              <a:rPr lang="en-US"/>
              <a:t>We’ll use the guiding questions on this slide to help use determine next steps. Remember to base your recommendations on the data we collected in the </a:t>
            </a:r>
            <a:r>
              <a:rPr lang="en-US" i="1"/>
              <a:t>Do</a:t>
            </a:r>
            <a:r>
              <a:rPr lang="en-US"/>
              <a:t> phase and the analysis we conducted during the </a:t>
            </a:r>
            <a:r>
              <a:rPr lang="en-US" i="1"/>
              <a:t>Study</a:t>
            </a:r>
            <a:r>
              <a:rPr lang="en-US"/>
              <a:t> phase. </a:t>
            </a:r>
            <a:endParaRPr lang="en-US">
              <a:cs typeface="Calibri"/>
            </a:endParaRPr>
          </a:p>
          <a:p>
            <a:pPr marL="457200" lvl="1" indent="-228600">
              <a:buFont typeface="Arial,Sans-Serif"/>
              <a:buChar char="•"/>
            </a:pPr>
            <a:r>
              <a:rPr lang="en-US">
                <a:cs typeface="Calibri"/>
              </a:rPr>
              <a:t>What did we learn when we studied the data and information?</a:t>
            </a:r>
          </a:p>
          <a:p>
            <a:pPr marL="457200" lvl="1" indent="-228600">
              <a:buFont typeface="Arial,Sans-Serif"/>
              <a:buChar char="•"/>
            </a:pPr>
            <a:r>
              <a:rPr lang="en-US">
                <a:cs typeface="Calibri"/>
              </a:rPr>
              <a:t>What revisions should</a:t>
            </a:r>
            <a:r>
              <a:rPr lang="en-US" b="1">
                <a:cs typeface="Calibri"/>
              </a:rPr>
              <a:t> </a:t>
            </a:r>
            <a:r>
              <a:rPr lang="en-US">
                <a:cs typeface="Calibri"/>
              </a:rPr>
              <a:t>make to our action steps?</a:t>
            </a:r>
          </a:p>
          <a:p>
            <a:pPr marL="457200" lvl="1" indent="-228600">
              <a:buFont typeface="Arial,Sans-Serif"/>
              <a:buChar char="•"/>
            </a:pPr>
            <a:r>
              <a:rPr lang="en-US">
                <a:cs typeface="Calibri"/>
              </a:rPr>
              <a:t>What are our immediate next steps?</a:t>
            </a:r>
          </a:p>
          <a:p>
            <a:pPr marL="457200" lvl="1" indent="-228600">
              <a:buFont typeface="Arial,Sans-Serif"/>
              <a:buChar char="•"/>
            </a:pPr>
            <a:r>
              <a:rPr lang="en-US">
                <a:cs typeface="Calibri"/>
              </a:rPr>
              <a:t>What are our longer term next steps?</a:t>
            </a:r>
            <a:r>
              <a:rPr lang="en-US"/>
              <a:t> </a:t>
            </a:r>
            <a:endParaRPr lang="en-US">
              <a:cs typeface="Calibri"/>
            </a:endParaRPr>
          </a:p>
          <a:p>
            <a:endParaRPr lang="en-US" b="1"/>
          </a:p>
          <a:p>
            <a:r>
              <a:rPr lang="en-US" b="1"/>
              <a:t>Facilitator’s Notes:</a:t>
            </a:r>
            <a:endParaRPr lang="en-US" b="1">
              <a:cs typeface="Calibri"/>
            </a:endParaRPr>
          </a:p>
          <a:p>
            <a:pPr marL="228600" indent="-228600">
              <a:buFont typeface="Arial" panose="020B0604020202020204" pitchFamily="34" charset="0"/>
              <a:buChar char="•"/>
              <a:defRPr/>
            </a:pPr>
            <a:r>
              <a:rPr lang="en-US" i="1"/>
              <a:t>Provide think-time to allow team members to respond to the questions individually prior to discussing these as a whole group</a:t>
            </a:r>
            <a:r>
              <a:rPr lang="en-US"/>
              <a:t>. Once team members have responded to the questions, you might begin by encouraging each member to share his or her biggest takeaway from the summary of learnings we prepared in the </a:t>
            </a:r>
            <a:r>
              <a:rPr lang="en-US" i="1"/>
              <a:t>Study</a:t>
            </a:r>
            <a:r>
              <a:rPr lang="en-US"/>
              <a:t> phase. </a:t>
            </a:r>
            <a:endParaRPr lang="en-US">
              <a:cs typeface="Calibri"/>
            </a:endParaRPr>
          </a:p>
          <a:p>
            <a:pPr marL="228600" indent="-228600">
              <a:buFont typeface="Arial" panose="020B0604020202020204" pitchFamily="34" charset="0"/>
              <a:buChar char="•"/>
              <a:defRPr/>
            </a:pPr>
            <a:r>
              <a:rPr lang="en-US"/>
              <a:t>A blank template of these questions can be found in appendix C.</a:t>
            </a:r>
            <a:r>
              <a:rPr lang="en-US">
                <a:cs typeface="Calibri"/>
              </a:rPr>
              <a:t> </a:t>
            </a:r>
          </a:p>
          <a:p>
            <a:pPr marL="228600" marR="0" lvl="0" indent="-228600" algn="l" defTabSz="12192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Refer to appendix D for an example from a use-case scenario.</a:t>
            </a:r>
            <a:endParaRPr lang="en-US">
              <a:cs typeface="Calibri"/>
            </a:endParaRPr>
          </a:p>
          <a:p>
            <a:endParaRPr lang="en-US" b="1"/>
          </a:p>
          <a:p>
            <a:r>
              <a:rPr lang="en-US" b="1"/>
              <a:t>References</a:t>
            </a:r>
            <a:endParaRPr lang="en-US"/>
          </a:p>
          <a:p>
            <a:r>
              <a:rPr lang="en-US"/>
              <a:t>Template adapted from </a:t>
            </a:r>
            <a:r>
              <a:rPr lang="en-US" err="1"/>
              <a:t>Cherasaro</a:t>
            </a:r>
            <a:r>
              <a:rPr lang="en-US"/>
              <a:t>, T. L., Reale, M. L., Haystead, M., &amp; Marzano, R. J. (2015). </a:t>
            </a:r>
            <a:r>
              <a:rPr lang="en-US" i="1"/>
              <a:t>Instructional improvement cycle: A teacher’s toolkit for collecting and analyzing data on instructional strategies</a:t>
            </a:r>
            <a:r>
              <a:rPr lang="en-US"/>
              <a:t> (REL 2015–080). Washington, DC: U.S. Department of Education, Institute of Education Sciences, National Center for Education Evaluation and Regional Assistance, Regional Educational Laboratory Central. </a:t>
            </a:r>
            <a:r>
              <a:rPr lang="en-US" u="sng">
                <a:hlinkClick r:id="rId3"/>
              </a:rPr>
              <a:t>https://ies.ed.gov/ncee/edlabs/regions/central/pdf/REL_2015080.pdf</a:t>
            </a:r>
            <a:r>
              <a:rPr lang="en-US"/>
              <a:t>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B79E1A2-61FF-478F-B6AF-A55F8E66234A}" type="slidenum">
              <a:rPr lang="en-US" smtClean="0"/>
              <a:t>42</a:t>
            </a:fld>
            <a:endParaRPr lang="en-US"/>
          </a:p>
        </p:txBody>
      </p:sp>
    </p:spTree>
    <p:extLst>
      <p:ext uri="{BB962C8B-B14F-4D97-AF65-F5344CB8AC3E}">
        <p14:creationId xmlns:p14="http://schemas.microsoft.com/office/powerpoint/2010/main" val="68489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228600" indent="-228600">
              <a:buFont typeface="Arial,Sans-Serif"/>
              <a:buChar char="•"/>
            </a:pPr>
            <a:r>
              <a:rPr lang="en-US"/>
              <a:t>Now we will finalize our next-step decisions and record these on our template. These decisions will guide our actions in the next PDSA cycle. </a:t>
            </a:r>
            <a:endParaRPr lang="en-US">
              <a:cs typeface="Calibri"/>
            </a:endParaRPr>
          </a:p>
          <a:p>
            <a:endParaRPr lang="en-US" b="1"/>
          </a:p>
          <a:p>
            <a:r>
              <a:rPr lang="en-US" b="1"/>
              <a:t>Facilitator's Note</a:t>
            </a:r>
            <a:r>
              <a:rPr lang="en-US"/>
              <a:t> </a:t>
            </a:r>
            <a:endParaRPr lang="en-US">
              <a:cs typeface="Calibri"/>
            </a:endParaRPr>
          </a:p>
          <a:p>
            <a:r>
              <a:rPr lang="en-US"/>
              <a:t>• A blank template of this data organizer can be found in appendix C.</a:t>
            </a:r>
            <a:endParaRPr lang="en-US">
              <a:cs typeface="Calibri"/>
            </a:endParaRPr>
          </a:p>
          <a:p>
            <a:r>
              <a:rPr lang="en-US"/>
              <a:t>• Refer to appendix D for an example from a use-case scenario.</a:t>
            </a:r>
            <a:endParaRPr lang="en-US">
              <a:cs typeface="Calibri"/>
            </a:endParaRPr>
          </a:p>
          <a:p>
            <a:endParaRPr lang="en-US"/>
          </a:p>
          <a:p>
            <a:r>
              <a:rPr lang="en-US" b="1"/>
              <a:t>References</a:t>
            </a:r>
            <a:endParaRPr lang="en-US"/>
          </a:p>
          <a:p>
            <a:r>
              <a:rPr lang="en-US"/>
              <a:t>Template adapted from </a:t>
            </a:r>
            <a:r>
              <a:rPr lang="en-US" err="1"/>
              <a:t>Cherasaro</a:t>
            </a:r>
            <a:r>
              <a:rPr lang="en-US"/>
              <a:t>, T. L., Reale, M. L., Haystead, M., &amp; Marzano, R. J. (2015). </a:t>
            </a:r>
            <a:r>
              <a:rPr lang="en-US" i="1"/>
              <a:t>Instructional improvement cycle: A teacher’s toolkit for collecting and analyzing data on instructional strategies</a:t>
            </a:r>
            <a:r>
              <a:rPr lang="en-US"/>
              <a:t> (REL 2015–080). Washington, DC: U.S. Department of Education, Institute of Education Sciences, National Center for Education Evaluation and Regional Assistance, Regional Educational Laboratory Central. </a:t>
            </a:r>
            <a:r>
              <a:rPr lang="en-US" u="sng">
                <a:hlinkClick r:id="rId3"/>
              </a:rPr>
              <a:t>https://ies.ed.gov/ncee/edlabs/regions/central/pdf/REL_2015080.pdf</a:t>
            </a:r>
            <a:r>
              <a:rPr lang="en-US"/>
              <a:t> </a:t>
            </a:r>
            <a:endParaRPr lang="en-US">
              <a:cs typeface="Calibri"/>
            </a:endParaRPr>
          </a:p>
          <a:p>
            <a:endParaRPr lang="en-US">
              <a:cs typeface="Calibri"/>
            </a:endParaRPr>
          </a:p>
        </p:txBody>
      </p:sp>
    </p:spTree>
    <p:extLst>
      <p:ext uri="{BB962C8B-B14F-4D97-AF65-F5344CB8AC3E}">
        <p14:creationId xmlns:p14="http://schemas.microsoft.com/office/powerpoint/2010/main" val="4212018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Sans-Serif"/>
              <a:buChar char="•"/>
            </a:pPr>
            <a:r>
              <a:rPr lang="en-US"/>
              <a:t>Now we are ready to dive into phase 3 — </a:t>
            </a:r>
            <a:r>
              <a:rPr lang="en-US" i="1"/>
              <a:t>Do</a:t>
            </a:r>
            <a:r>
              <a:rPr lang="en-US"/>
              <a:t>.</a:t>
            </a:r>
            <a:endParaRPr lang="en-US">
              <a:cs typeface="Calibri"/>
            </a:endParaRPr>
          </a:p>
          <a:p>
            <a:endParaRPr lang="en-US">
              <a:cs typeface="Calibri"/>
            </a:endParaRPr>
          </a:p>
        </p:txBody>
      </p:sp>
    </p:spTree>
    <p:extLst>
      <p:ext uri="{BB962C8B-B14F-4D97-AF65-F5344CB8AC3E}">
        <p14:creationId xmlns:p14="http://schemas.microsoft.com/office/powerpoint/2010/main" val="2526662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2076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a:t>
            </a:r>
            <a:r>
              <a:rPr lang="en-US"/>
              <a:t> </a:t>
            </a:r>
          </a:p>
          <a:p>
            <a:r>
              <a:rPr lang="en-US"/>
              <a:t>• Use this time for team reflections as needed.</a:t>
            </a:r>
          </a:p>
        </p:txBody>
      </p:sp>
    </p:spTree>
    <p:extLst>
      <p:ext uri="{BB962C8B-B14F-4D97-AF65-F5344CB8AC3E}">
        <p14:creationId xmlns:p14="http://schemas.microsoft.com/office/powerpoint/2010/main" val="1596542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a:t>
            </a:r>
            <a:r>
              <a:rPr lang="en-US"/>
              <a:t> </a:t>
            </a:r>
          </a:p>
          <a:p>
            <a:r>
              <a:rPr lang="en-US"/>
              <a:t>•</a:t>
            </a:r>
            <a:r>
              <a:rPr lang="en-US" i="1"/>
              <a:t> Record next steps and send to team so everyone is clear on next steps</a:t>
            </a:r>
            <a:r>
              <a:rPr lang="en-US"/>
              <a:t>.</a:t>
            </a:r>
          </a:p>
        </p:txBody>
      </p:sp>
    </p:spTree>
    <p:extLst>
      <p:ext uri="{BB962C8B-B14F-4D97-AF65-F5344CB8AC3E}">
        <p14:creationId xmlns:p14="http://schemas.microsoft.com/office/powerpoint/2010/main" val="290448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Sans-Serif"/>
              <a:buChar char="•"/>
            </a:pPr>
            <a:r>
              <a:rPr lang="en-US"/>
              <a:t>Welcome to this meeting. </a:t>
            </a:r>
            <a:endParaRPr lang="en-US">
              <a:cs typeface="Calibri"/>
            </a:endParaRPr>
          </a:p>
          <a:p>
            <a:pPr marL="457200" indent="-457200">
              <a:buFont typeface="Arial,Sans-Serif"/>
              <a:buChar char="•"/>
            </a:pPr>
            <a:r>
              <a:rPr lang="en-US"/>
              <a:t>We are all here because we are interested in implementing a change at [site] to improve student outcomes.</a:t>
            </a:r>
            <a:endParaRPr lang="en-US">
              <a:cs typeface="Calibri"/>
            </a:endParaRPr>
          </a:p>
          <a:p>
            <a:pPr marL="457200" indent="-457200">
              <a:buFont typeface="Arial,Sans-Serif"/>
              <a:buChar char="•"/>
            </a:pPr>
            <a:r>
              <a:rPr lang="en-US"/>
              <a:t>Together, we will embark on a step-by-step process for continuous improvement, an approach that seeks to improve a system through small-scale changes repeatedly evaluated by multiple tests. This process will ground our work for our improvement initiative.</a:t>
            </a:r>
            <a:endParaRPr lang="en-US">
              <a:cs typeface="Calibri"/>
            </a:endParaRPr>
          </a:p>
          <a:p>
            <a:endParaRPr lang="en-US"/>
          </a:p>
        </p:txBody>
      </p:sp>
    </p:spTree>
    <p:extLst>
      <p:ext uri="{BB962C8B-B14F-4D97-AF65-F5344CB8AC3E}">
        <p14:creationId xmlns:p14="http://schemas.microsoft.com/office/powerpoint/2010/main" val="253106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207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a:t>
            </a:r>
            <a:r>
              <a:rPr lang="en-US"/>
              <a:t> </a:t>
            </a:r>
          </a:p>
          <a:p>
            <a:r>
              <a:rPr lang="en-US"/>
              <a:t>• Make sure to update times and agenda items as needed.</a:t>
            </a:r>
          </a:p>
          <a:p>
            <a:endParaRPr lang="en-US"/>
          </a:p>
          <a:p>
            <a:endParaRPr lang="en-US">
              <a:cs typeface="Calibri"/>
            </a:endParaRPr>
          </a:p>
        </p:txBody>
      </p:sp>
    </p:spTree>
    <p:extLst>
      <p:ext uri="{BB962C8B-B14F-4D97-AF65-F5344CB8AC3E}">
        <p14:creationId xmlns:p14="http://schemas.microsoft.com/office/powerpoint/2010/main" val="252242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 panose="020B0604020202020204" pitchFamily="34" charset="0"/>
              <a:buChar char="•"/>
            </a:pPr>
            <a:r>
              <a:rPr lang="en-US"/>
              <a:t>We are embarking on a five-phase journey grounded in a Plan-Do-Study-Act (PDSA) cycle that will allow us to implement a change, monitor this change, and then determine </a:t>
            </a:r>
            <a:r>
              <a:rPr lang="en-US" b="1"/>
              <a:t>whether the small changes we made actually led to an improvement.</a:t>
            </a:r>
            <a:endParaRPr lang="en-US" b="1">
              <a:cs typeface="Calibri"/>
            </a:endParaRPr>
          </a:p>
          <a:p>
            <a:r>
              <a:rPr lang="en-US" b="1">
                <a:cs typeface="Calibri"/>
              </a:rPr>
              <a:t> </a:t>
            </a:r>
          </a:p>
          <a:p>
            <a:r>
              <a:rPr lang="en-US" b="1">
                <a:cs typeface="Calibri"/>
              </a:rPr>
              <a:t>Facilitator's Note</a:t>
            </a:r>
            <a:r>
              <a:rPr lang="en-US">
                <a:cs typeface="Calibri"/>
              </a:rPr>
              <a:t> </a:t>
            </a:r>
          </a:p>
          <a:p>
            <a:r>
              <a:rPr lang="en-US">
                <a:cs typeface="Calibri"/>
              </a:rPr>
              <a:t>• </a:t>
            </a:r>
            <a:r>
              <a:rPr lang="en-US" i="1">
                <a:cs typeface="Calibri"/>
              </a:rPr>
              <a:t>Add objectives for this meeting</a:t>
            </a:r>
            <a:endParaRPr lang="en-US" i="1"/>
          </a:p>
          <a:p>
            <a:endParaRPr lang="en-US"/>
          </a:p>
          <a:p>
            <a:r>
              <a:rPr lang="en-US" b="1"/>
              <a:t>References</a:t>
            </a:r>
            <a:endParaRPr lang="en-US" b="1">
              <a:cs typeface="Calibri"/>
            </a:endParaRPr>
          </a:p>
          <a:p>
            <a:r>
              <a:rPr lang="en-US"/>
              <a:t>Tichnor-Wagner, A., </a:t>
            </a:r>
            <a:r>
              <a:rPr lang="en-US" err="1"/>
              <a:t>Wachen</a:t>
            </a:r>
            <a:r>
              <a:rPr lang="en-US"/>
              <a:t>, J., Cannata, M., &amp; Cohen-Vogel, L. (2017). Continuous improvement in the public school context: Understanding how educators respond to plan–do–study–act cycles. </a:t>
            </a:r>
            <a:r>
              <a:rPr lang="en-US" i="1"/>
              <a:t>Journal of Educational Change, 18</a:t>
            </a:r>
            <a:r>
              <a:rPr lang="en-US"/>
              <a:t>(4), 465–494. </a:t>
            </a:r>
            <a:r>
              <a:rPr lang="en-US" u="sng">
                <a:hlinkClick r:id="rId3"/>
              </a:rPr>
              <a:t>https://doi.org/10.1007/s10833-017-9301-4</a:t>
            </a:r>
            <a:endParaRPr lang="en-US"/>
          </a:p>
          <a:p>
            <a:endParaRPr lang="en-US" b="1">
              <a:cs typeface="Calibri"/>
            </a:endParaRPr>
          </a:p>
        </p:txBody>
      </p:sp>
    </p:spTree>
    <p:extLst>
      <p:ext uri="{BB962C8B-B14F-4D97-AF65-F5344CB8AC3E}">
        <p14:creationId xmlns:p14="http://schemas.microsoft.com/office/powerpoint/2010/main" val="352077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r>
              <a:rPr lang="en-US"/>
              <a:t> </a:t>
            </a:r>
          </a:p>
          <a:p>
            <a:pPr marL="457200" indent="-457200">
              <a:buFont typeface="Arial,Sans-Serif"/>
              <a:buChar char="•"/>
            </a:pPr>
            <a:r>
              <a:rPr lang="en-US"/>
              <a:t>The first phase we dive into will allow us to "set the foundation" for our PDSA cycle.</a:t>
            </a:r>
            <a:endParaRPr lang="en-US">
              <a:cs typeface="Calibri"/>
            </a:endParaRPr>
          </a:p>
          <a:p>
            <a:pPr marL="457200" indent="-457200">
              <a:buFont typeface="Arial,Sans-Serif"/>
              <a:buChar char="•"/>
            </a:pPr>
            <a:endParaRPr lang="en-US">
              <a:cs typeface="Calibri"/>
            </a:endParaRPr>
          </a:p>
          <a:p>
            <a:r>
              <a:rPr lang="en-US" b="1"/>
              <a:t>Facilitator's Note</a:t>
            </a:r>
            <a:r>
              <a:rPr lang="en-US"/>
              <a:t> </a:t>
            </a:r>
            <a:endParaRPr lang="en-US">
              <a:cs typeface="Calibri"/>
            </a:endParaRPr>
          </a:p>
          <a:p>
            <a:r>
              <a:rPr lang="en-US"/>
              <a:t>• Do not skip over this phase as this is the foundation for the PDSA cycle. This phase is critical to identifying an evidence-based practice to implement.</a:t>
            </a:r>
          </a:p>
          <a:p>
            <a:endParaRPr lang="en-US">
              <a:cs typeface="Calibri"/>
            </a:endParaRPr>
          </a:p>
        </p:txBody>
      </p:sp>
    </p:spTree>
    <p:extLst>
      <p:ext uri="{BB962C8B-B14F-4D97-AF65-F5344CB8AC3E}">
        <p14:creationId xmlns:p14="http://schemas.microsoft.com/office/powerpoint/2010/main" val="328588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24345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93018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13756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6"/>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181913" y="2724150"/>
            <a:ext cx="10246783" cy="1615864"/>
          </a:xfrm>
        </p:spPr>
        <p:txBody>
          <a:bodyPr lIns="0" tIns="0" rIns="0" bIns="0">
            <a:normAutofit/>
          </a:bodyPr>
          <a:lstStyle>
            <a:lvl1pPr>
              <a:defRPr sz="3600" b="0" i="0" baseline="0">
                <a:solidFill>
                  <a:schemeClr val="bg1"/>
                </a:solidFill>
                <a:latin typeface="Times New Roman" panose="02020603050405020304" pitchFamily="18" charset="0"/>
                <a:cs typeface="Times New Roman" panose="02020603050405020304" pitchFamily="18" charset="0"/>
              </a:defRPr>
            </a:lvl1pPr>
          </a:lstStyle>
          <a:p>
            <a:r>
              <a:rPr lang="tr-TR"/>
              <a:t>Click to edit Master title style</a:t>
            </a:r>
            <a:br>
              <a:rPr lang="en-US"/>
            </a:br>
            <a:r>
              <a:rPr lang="en-US"/>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1134121" y="4229100"/>
            <a:ext cx="1457135" cy="1484475"/>
          </a:xfrm>
          <a:prstGeom prst="rect">
            <a:avLst/>
          </a:prstGeom>
        </p:spPr>
        <p:txBody>
          <a:bodyPr>
            <a:normAutofit/>
          </a:bodyPr>
          <a:lstStyle>
            <a:lvl1pPr>
              <a:defRPr sz="12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97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a:t>Click to edit Master text styles</a:t>
            </a:r>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2665010" y="4229100"/>
            <a:ext cx="1457135" cy="1484475"/>
          </a:xfrm>
          <a:prstGeom prst="rect">
            <a:avLst/>
          </a:prstGeom>
        </p:spPr>
        <p:txBody>
          <a:bodyPr>
            <a:normAutofit/>
          </a:bodyPr>
          <a:lstStyle>
            <a:lvl1pPr>
              <a:defRPr sz="12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97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a:t>Click to edit Master text styles</a:t>
            </a:r>
          </a:p>
        </p:txBody>
      </p:sp>
    </p:spTree>
    <p:extLst>
      <p:ext uri="{BB962C8B-B14F-4D97-AF65-F5344CB8AC3E}">
        <p14:creationId xmlns:p14="http://schemas.microsoft.com/office/powerpoint/2010/main" val="4218336443"/>
      </p:ext>
    </p:extLst>
  </p:cSld>
  <p:clrMapOvr>
    <a:masterClrMapping/>
  </p:clrMapOvr>
  <p:extLst>
    <p:ext uri="{DCECCB84-F9BA-43D5-87BE-67443E8EF086}">
      <p15:sldGuideLst xmlns:p15="http://schemas.microsoft.com/office/powerpoint/2012/main">
        <p15:guide id="1" orient="horz" pos="3840" userDrawn="1">
          <p15:clr>
            <a:srgbClr val="FBAE40"/>
          </p15:clr>
        </p15:guide>
        <p15:guide id="2" pos="3840" userDrawn="1">
          <p15:clr>
            <a:srgbClr val="FBAE40"/>
          </p15:clr>
        </p15:guide>
        <p15:guide id="3" orient="horz" pos="120" userDrawn="1">
          <p15:clr>
            <a:srgbClr val="FBAE40"/>
          </p15:clr>
        </p15:guide>
        <p15:guide id="4" pos="360" userDrawn="1">
          <p15:clr>
            <a:srgbClr val="FBAE40"/>
          </p15:clr>
        </p15:guide>
        <p15:guide id="5" pos="7440" userDrawn="1">
          <p15:clr>
            <a:srgbClr val="FBAE40"/>
          </p15:clr>
        </p15:guide>
        <p15:guide id="6" pos="7320" userDrawn="1">
          <p15:clr>
            <a:srgbClr val="FBAE40"/>
          </p15:clr>
        </p15:guide>
        <p15:guide id="7" orient="horz" pos="360" userDrawn="1">
          <p15:clr>
            <a:srgbClr val="FBAE40"/>
          </p15:clr>
        </p15:guide>
        <p15:guide id="8" orient="horz" pos="3600" userDrawn="1">
          <p15:clr>
            <a:srgbClr val="FBAE40"/>
          </p15:clr>
        </p15:guide>
        <p15:guide id="9" pos="240" userDrawn="1">
          <p15:clr>
            <a:srgbClr val="FBAE40"/>
          </p15:clr>
        </p15:guide>
        <p15:guide id="10" pos="7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572219" y="571500"/>
            <a:ext cx="11047561" cy="609589"/>
          </a:xfrm>
        </p:spPr>
        <p:txBody>
          <a:bodyPr lIns="0" tIns="0" rIns="0" bIns="0">
            <a:normAutofit/>
          </a:bodyPr>
          <a:lstStyle>
            <a:lvl1pPr>
              <a:defRPr sz="34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6"/>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hasCustomPrompt="1"/>
          </p:nvPr>
        </p:nvSpPr>
        <p:spPr>
          <a:xfrm>
            <a:off x="572218" y="1576376"/>
            <a:ext cx="11047563" cy="3803797"/>
          </a:xfrm>
          <a:prstGeom prst="rect">
            <a:avLst/>
          </a:prstGeom>
        </p:spPr>
        <p:txBody>
          <a:bodyPr>
            <a:normAutofit/>
          </a:bodyPr>
          <a:lstStyle>
            <a:lvl1pPr marL="228554" indent="-182843">
              <a:spcBef>
                <a:spcPts val="300"/>
              </a:spcBef>
              <a:spcAft>
                <a:spcPts val="150"/>
              </a:spcAft>
              <a:buFont typeface="Arial" panose="020B0604020202020204" pitchFamily="34" charset="0"/>
              <a:buChar char="•"/>
              <a:defRPr sz="2400">
                <a:solidFill>
                  <a:srgbClr val="576F7F"/>
                </a:solidFill>
                <a:latin typeface="Times New Roman" panose="02020603050405020304" pitchFamily="18" charset="0"/>
                <a:cs typeface="Times New Roman" panose="02020603050405020304" pitchFamily="18" charset="0"/>
              </a:defRPr>
            </a:lvl1pPr>
            <a:lvl2pPr marL="411398" indent="-182526">
              <a:spcBef>
                <a:spcPts val="150"/>
              </a:spcBef>
              <a:spcAft>
                <a:spcPts val="150"/>
              </a:spcAft>
              <a:buFont typeface="Times New Roman" panose="02020603050405020304" pitchFamily="18" charset="0"/>
              <a:buChar char="–"/>
              <a:defRPr sz="2000">
                <a:latin typeface="Times New Roman" panose="02020603050405020304" pitchFamily="18" charset="0"/>
                <a:cs typeface="Times New Roman" panose="02020603050405020304" pitchFamily="18" charset="0"/>
              </a:defRPr>
            </a:lvl2pPr>
            <a:lvl3pPr marL="594241" indent="-182843" algn="l">
              <a:spcBef>
                <a:spcPts val="150"/>
              </a:spcBef>
              <a:spcAft>
                <a:spcPts val="150"/>
              </a:spcAft>
              <a:buFont typeface="Courier New" panose="02070309020205020404" pitchFamily="49" charset="0"/>
              <a:buChar char="o"/>
              <a:defRPr sz="1800">
                <a:solidFill>
                  <a:srgbClr val="576F7F"/>
                </a:solidFill>
                <a:latin typeface="Times New Roman" panose="02020603050405020304" pitchFamily="18" charset="0"/>
                <a:cs typeface="Times New Roman" panose="02020603050405020304" pitchFamily="18" charset="0"/>
              </a:defRPr>
            </a:lvl3pPr>
            <a:lvl4pPr marL="777085" indent="-182843">
              <a:spcBef>
                <a:spcPts val="0"/>
              </a:spcBef>
              <a:buFont typeface="Wingdings" panose="05000000000000000000" pitchFamily="2" charset="2"/>
              <a:buChar char="§"/>
              <a:defRPr sz="1600">
                <a:latin typeface="Times New Roman" panose="02020603050405020304" pitchFamily="18" charset="0"/>
                <a:cs typeface="Times New Roman" panose="02020603050405020304" pitchFamily="18" charset="0"/>
              </a:defRPr>
            </a:lvl4pPr>
            <a:lvl5pPr marL="959928" indent="-182843">
              <a:spcBef>
                <a:spcPts val="0"/>
              </a:spcBef>
              <a:buFont typeface="Times New Roman" panose="02020603050405020304" pitchFamily="18" charset="0"/>
              <a:buChar char="‣"/>
              <a:defRPr sz="1600">
                <a:latin typeface="Times New Roman" panose="02020603050405020304" pitchFamily="18" charset="0"/>
                <a:cs typeface="Times New Roman" panose="02020603050405020304" pitchFamily="18" charset="0"/>
              </a:defRPr>
            </a:lvl5pPr>
          </a:lstStyle>
          <a:p>
            <a:pPr lvl="0"/>
            <a:r>
              <a:rPr lang="en-US"/>
              <a:t>First level bullet</a:t>
            </a:r>
          </a:p>
          <a:p>
            <a:pPr lvl="1"/>
            <a:r>
              <a:rPr lang="en-US"/>
              <a:t>Second level bullet</a:t>
            </a:r>
          </a:p>
          <a:p>
            <a:pPr lvl="2"/>
            <a:r>
              <a:rPr lang="en-US"/>
              <a:t>Third level bullet</a:t>
            </a:r>
          </a:p>
          <a:p>
            <a:pPr lvl="3"/>
            <a:r>
              <a:rPr lang="en-US"/>
              <a:t>Fourth level bullet</a:t>
            </a:r>
          </a:p>
          <a:p>
            <a:pPr lvl="4"/>
            <a:r>
              <a:rPr lang="en-US"/>
              <a:t>Fifth level bullet</a:t>
            </a:r>
            <a:endParaRPr lang="tr-TR"/>
          </a:p>
        </p:txBody>
      </p:sp>
    </p:spTree>
    <p:extLst>
      <p:ext uri="{BB962C8B-B14F-4D97-AF65-F5344CB8AC3E}">
        <p14:creationId xmlns:p14="http://schemas.microsoft.com/office/powerpoint/2010/main" val="4284020794"/>
      </p:ext>
    </p:extLst>
  </p:cSld>
  <p:clrMapOvr>
    <a:masterClrMapping/>
  </p:clrMapOvr>
  <p:extLst>
    <p:ext uri="{DCECCB84-F9BA-43D5-87BE-67443E8EF086}">
      <p15:sldGuideLst xmlns:p15="http://schemas.microsoft.com/office/powerpoint/2012/main">
        <p15:guide id="1" orient="horz" pos="3840" userDrawn="1">
          <p15:clr>
            <a:srgbClr val="FBAE40"/>
          </p15:clr>
        </p15:guide>
        <p15:guide id="2" pos="3840" userDrawn="1">
          <p15:clr>
            <a:srgbClr val="FBAE40"/>
          </p15:clr>
        </p15:guide>
        <p15:guide id="3" orient="horz" pos="120" userDrawn="1">
          <p15:clr>
            <a:srgbClr val="FBAE40"/>
          </p15:clr>
        </p15:guide>
        <p15:guide id="4" pos="360" userDrawn="1">
          <p15:clr>
            <a:srgbClr val="FBAE40"/>
          </p15:clr>
        </p15:guide>
        <p15:guide id="5" pos="7440" userDrawn="1">
          <p15:clr>
            <a:srgbClr val="FBAE40"/>
          </p15:clr>
        </p15:guide>
        <p15:guide id="6" pos="7320" userDrawn="1">
          <p15:clr>
            <a:srgbClr val="FBAE40"/>
          </p15:clr>
        </p15:guide>
        <p15:guide id="7" orient="horz" pos="360" userDrawn="1">
          <p15:clr>
            <a:srgbClr val="FBAE40"/>
          </p15:clr>
        </p15:guide>
        <p15:guide id="8" orient="horz" pos="3600" userDrawn="1">
          <p15:clr>
            <a:srgbClr val="FBAE40"/>
          </p15:clr>
        </p15:guide>
        <p15:guide id="9" pos="2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6"/>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1134413" y="2765636"/>
            <a:ext cx="10246783" cy="1615864"/>
          </a:xfrm>
        </p:spPr>
        <p:txBody>
          <a:bodyPr lIns="0" tIns="0" rIns="0" bIns="0">
            <a:normAutofit/>
          </a:bodyPr>
          <a:lstStyle>
            <a:lvl1pPr>
              <a:defRPr sz="36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394458162"/>
      </p:ext>
    </p:extLst>
  </p:cSld>
  <p:clrMapOvr>
    <a:masterClrMapping/>
  </p:clrMapOvr>
  <p:extLst>
    <p:ext uri="{DCECCB84-F9BA-43D5-87BE-67443E8EF086}">
      <p15:sldGuideLst xmlns:p15="http://schemas.microsoft.com/office/powerpoint/2012/main">
        <p15:guide id="1" orient="horz" pos="3840" userDrawn="1">
          <p15:clr>
            <a:srgbClr val="FBAE40"/>
          </p15:clr>
        </p15:guide>
        <p15:guide id="2" pos="3840" userDrawn="1">
          <p15:clr>
            <a:srgbClr val="FBAE40"/>
          </p15:clr>
        </p15:guide>
        <p15:guide id="3" orient="horz" pos="120" userDrawn="1">
          <p15:clr>
            <a:srgbClr val="FBAE40"/>
          </p15:clr>
        </p15:guide>
        <p15:guide id="4" pos="360" userDrawn="1">
          <p15:clr>
            <a:srgbClr val="FBAE40"/>
          </p15:clr>
        </p15:guide>
        <p15:guide id="5" pos="7440" userDrawn="1">
          <p15:clr>
            <a:srgbClr val="FBAE40"/>
          </p15:clr>
        </p15:guide>
        <p15:guide id="6" pos="7320" userDrawn="1">
          <p15:clr>
            <a:srgbClr val="FBAE40"/>
          </p15:clr>
        </p15:guide>
        <p15:guide id="7" orient="horz" pos="360" userDrawn="1">
          <p15:clr>
            <a:srgbClr val="FBAE40"/>
          </p15:clr>
        </p15:guide>
        <p15:guide id="8" orient="horz" pos="3600" userDrawn="1">
          <p15:clr>
            <a:srgbClr val="FBAE40"/>
          </p15:clr>
        </p15:guide>
        <p15:guide id="9" pos="240" userDrawn="1">
          <p15:clr>
            <a:srgbClr val="FBAE40"/>
          </p15:clr>
        </p15:guide>
        <p15:guide id="10" pos="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08375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2363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8733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6388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97337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9929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3253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75378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1907120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es.ed.gov/ncee/edlabs/regions/appalachia/resources/pdfs/continuous-improvement-coaching_facilitator-slides_Acc.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4.png"/><Relationship Id="rId5" Type="http://schemas.openxmlformats.org/officeDocument/2006/relationships/diagramQuickStyle" Target="../diagrams/quickStyle2.xml"/><Relationship Id="rId10" Type="http://schemas.openxmlformats.org/officeDocument/2006/relationships/hyperlink" Target="https://www.ies.ed.gov/ncee/wwc/essa" TargetMode="External"/><Relationship Id="rId4" Type="http://schemas.openxmlformats.org/officeDocument/2006/relationships/diagramLayout" Target="../diagrams/layout2.xml"/><Relationship Id="rId9" Type="http://schemas.openxmlformats.org/officeDocument/2006/relationships/hyperlink" Target="https://www.ed.gov/policy/elsec/leg/essa/guidanceuseseinvestmen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E002-17EE-4535-B778-5D3B63825EC4}"/>
              </a:ext>
            </a:extLst>
          </p:cNvPr>
          <p:cNvSpPr>
            <a:spLocks noGrp="1"/>
          </p:cNvSpPr>
          <p:nvPr>
            <p:ph type="title"/>
          </p:nvPr>
        </p:nvSpPr>
        <p:spPr/>
        <p:txBody>
          <a:bodyPr/>
          <a:lstStyle/>
          <a:p>
            <a:r>
              <a:rPr lang="en-US" dirty="0"/>
              <a:t>Project</a:t>
            </a:r>
            <a:r>
              <a:rPr lang="en-US" baseline="0" dirty="0"/>
              <a:t> Contract Info</a:t>
            </a:r>
            <a:endParaRPr lang="en-US" dirty="0"/>
          </a:p>
        </p:txBody>
      </p:sp>
      <p:sp>
        <p:nvSpPr>
          <p:cNvPr id="3" name="Content Placeholder 2" descr="REL AP link for PDF file: https://ies.ed.gov/ncee/edlabs/regions/appalachia/resources/pdfs/continuous-improvement-coaching_facilitator-slides _Acc.pdf  ">
            <a:extLst>
              <a:ext uri="{FF2B5EF4-FFF2-40B4-BE49-F238E27FC236}">
                <a16:creationId xmlns:a16="http://schemas.microsoft.com/office/drawing/2014/main" id="{B42283D1-4096-3142-9F53-7769D9C2F973}"/>
              </a:ext>
            </a:extLst>
          </p:cNvPr>
          <p:cNvSpPr>
            <a:spLocks noGrp="1"/>
          </p:cNvSpPr>
          <p:nvPr>
            <p:ph idx="1"/>
          </p:nvPr>
        </p:nvSpPr>
        <p:spPr/>
        <p:txBody>
          <a:bodyPr>
            <a:normAutofit lnSpcReduction="10000"/>
          </a:bodyPr>
          <a:lstStyle/>
          <a:p>
            <a:pPr marL="0" indent="0">
              <a:lnSpc>
                <a:spcPct val="100000"/>
              </a:lnSpc>
              <a:buNone/>
            </a:pPr>
            <a:r>
              <a:rPr lang="en-US" sz="1800" dirty="0"/>
              <a:t>This presentation was prepared for the Institute of Education Sciences (IES) under Contract ED-IES-17-C-0004 by the Regional Educational Laboratory (REL) Appalachia administered by SRI International. The content of the presentation does not necessarily reflect the views or policies of IES or the U.S. Department of Education nor does mention of trade names, commercial products, or organizations imply endorsement by the U.S. Government. </a:t>
            </a:r>
          </a:p>
          <a:p>
            <a:pPr marL="0" indent="0">
              <a:lnSpc>
                <a:spcPct val="100000"/>
              </a:lnSpc>
              <a:buNone/>
            </a:pPr>
            <a:r>
              <a:rPr lang="en-US" sz="1800" dirty="0"/>
              <a:t>The original version of the presentation can be found on the REL Appalachia website here: </a:t>
            </a:r>
            <a:r>
              <a:rPr lang="en-US" sz="1800" dirty="0">
                <a:ea typeface="+mn-lt"/>
                <a:cs typeface="+mn-lt"/>
              </a:rPr>
              <a:t>REL AP link for PDF file: </a:t>
            </a:r>
            <a:r>
              <a:rPr lang="en-US" sz="1800" dirty="0">
                <a:ea typeface="+mn-lt"/>
                <a:cs typeface="+mn-lt"/>
                <a:hlinkClick r:id="rId3"/>
              </a:rPr>
              <a:t>https://ies.ed.gov/ncee/edlabs/regions/appalachia/resources/pdfs/continuous-improvement-coaching_facilitator-slides_Acc.pdf</a:t>
            </a:r>
            <a:r>
              <a:rPr lang="en-US" sz="1800" dirty="0">
                <a:ea typeface="+mn-lt"/>
                <a:cs typeface="+mn-lt"/>
              </a:rPr>
              <a:t> </a:t>
            </a:r>
          </a:p>
          <a:p>
            <a:pPr marL="0" indent="0">
              <a:lnSpc>
                <a:spcPct val="100000"/>
              </a:lnSpc>
              <a:buNone/>
            </a:pPr>
            <a:r>
              <a:rPr lang="en-US" sz="1800" dirty="0"/>
              <a:t>If you plan to use these slides to facilitate a training or professional development session, please retain this disclaimer at the beginning of the presentation, even if you choose to add your organization’s logo or make revisions to the slides to meet the needs of your audience. In the occurrence that changes are made, please add a note that: Amendments to the original slides have been made as necessary in order to specifically address the purpose of this presentation.</a:t>
            </a:r>
          </a:p>
        </p:txBody>
      </p:sp>
    </p:spTree>
    <p:extLst>
      <p:ext uri="{BB962C8B-B14F-4D97-AF65-F5344CB8AC3E}">
        <p14:creationId xmlns:p14="http://schemas.microsoft.com/office/powerpoint/2010/main" val="1198537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113D23-D894-47B9-8C51-0E9BCA18E3D5}"/>
              </a:ext>
            </a:extLst>
          </p:cNvPr>
          <p:cNvSpPr>
            <a:spLocks noGrp="1"/>
          </p:cNvSpPr>
          <p:nvPr>
            <p:ph type="sldNum" sz="quarter" idx="12"/>
          </p:nvPr>
        </p:nvSpPr>
        <p:spPr/>
        <p:txBody>
          <a:bodyPr/>
          <a:lstStyle/>
          <a:p>
            <a:r>
              <a:rPr lang="uk-UA"/>
              <a:t>9</a:t>
            </a:r>
          </a:p>
        </p:txBody>
      </p:sp>
      <p:sp>
        <p:nvSpPr>
          <p:cNvPr id="4" name="Title 3">
            <a:extLst>
              <a:ext uri="{FF2B5EF4-FFF2-40B4-BE49-F238E27FC236}">
                <a16:creationId xmlns:a16="http://schemas.microsoft.com/office/drawing/2014/main" id="{D0368EE4-D804-4B01-8E4E-BBE5AF50BB35}"/>
              </a:ext>
            </a:extLst>
          </p:cNvPr>
          <p:cNvSpPr>
            <a:spLocks noGrp="1"/>
          </p:cNvSpPr>
          <p:nvPr>
            <p:ph type="ctrTitle"/>
          </p:nvPr>
        </p:nvSpPr>
        <p:spPr>
          <a:xfrm>
            <a:off x="739557" y="2429960"/>
            <a:ext cx="2049941" cy="1998080"/>
          </a:xfrm>
        </p:spPr>
        <p:txBody>
          <a:bodyPr/>
          <a:lstStyle/>
          <a:p>
            <a:r>
              <a:rPr lang="en-US" dirty="0">
                <a:solidFill>
                  <a:schemeClr val="bg1"/>
                </a:solidFill>
                <a:latin typeface="+mj-lt"/>
              </a:rPr>
              <a:t>How to use these slides</a:t>
            </a:r>
          </a:p>
        </p:txBody>
      </p:sp>
      <p:sp>
        <p:nvSpPr>
          <p:cNvPr id="5" name="Text Placeholder 4">
            <a:extLst>
              <a:ext uri="{FF2B5EF4-FFF2-40B4-BE49-F238E27FC236}">
                <a16:creationId xmlns:a16="http://schemas.microsoft.com/office/drawing/2014/main" id="{AFA43A4E-5C25-40E8-A83E-A942F4267BFC}"/>
              </a:ext>
            </a:extLst>
          </p:cNvPr>
          <p:cNvSpPr>
            <a:spLocks noGrp="1"/>
          </p:cNvSpPr>
          <p:nvPr>
            <p:ph type="body" sz="quarter" idx="14"/>
          </p:nvPr>
        </p:nvSpPr>
        <p:spPr>
          <a:xfrm>
            <a:off x="3750197" y="717630"/>
            <a:ext cx="7869585" cy="5405728"/>
          </a:xfrm>
        </p:spPr>
        <p:txBody>
          <a:bodyPr vert="horz" lIns="0" tIns="0" rIns="0" bIns="0" rtlCol="0" anchor="t">
            <a:normAutofit lnSpcReduction="10000"/>
          </a:bodyPr>
          <a:lstStyle/>
          <a:p>
            <a:pPr marL="45711" indent="0">
              <a:buNone/>
            </a:pPr>
            <a:r>
              <a:rPr lang="en-US" sz="2200" b="1" dirty="0">
                <a:solidFill>
                  <a:schemeClr val="tx1"/>
                </a:solidFill>
                <a:latin typeface="+mn-lt"/>
                <a:cs typeface="Times New Roman"/>
              </a:rPr>
              <a:t>Remember to delete this “How to” slide</a:t>
            </a:r>
            <a:r>
              <a:rPr lang="en-US" sz="2200" dirty="0">
                <a:solidFill>
                  <a:schemeClr val="tx1"/>
                </a:solidFill>
                <a:latin typeface="+mn-lt"/>
                <a:cs typeface="Times New Roman"/>
              </a:rPr>
              <a:t>.</a:t>
            </a:r>
            <a:endParaRPr lang="en-US" sz="2200" b="1" dirty="0">
              <a:solidFill>
                <a:schemeClr val="tx1"/>
              </a:solidFill>
              <a:latin typeface="+mn-lt"/>
              <a:cs typeface="Times New Roman"/>
            </a:endParaRPr>
          </a:p>
          <a:p>
            <a:pPr marL="45711" indent="0">
              <a:buNone/>
            </a:pPr>
            <a:r>
              <a:rPr lang="en-US" sz="2200" b="1" dirty="0">
                <a:solidFill>
                  <a:schemeClr val="tx1"/>
                </a:solidFill>
                <a:latin typeface="+mn-lt"/>
                <a:cs typeface="Times New Roman"/>
              </a:rPr>
              <a:t>Recommendations:</a:t>
            </a:r>
          </a:p>
          <a:p>
            <a:pPr marL="411080" indent="-411080">
              <a:lnSpc>
                <a:spcPct val="120000"/>
              </a:lnSpc>
              <a:spcAft>
                <a:spcPts val="300"/>
              </a:spcAft>
              <a:buFont typeface="Wingdings" pitchFamily="2" charset="2"/>
              <a:buChar char="q"/>
            </a:pPr>
            <a:r>
              <a:rPr lang="en-US" sz="2200" dirty="0">
                <a:solidFill>
                  <a:schemeClr val="tx1"/>
                </a:solidFill>
                <a:latin typeface="+mn-lt"/>
                <a:cs typeface="Times New Roman"/>
              </a:rPr>
              <a:t>Do not skip over this phase as this is the foundation for the PDSA cycle. This phase is critical for identifying an evidence-based practice to implement.</a:t>
            </a:r>
          </a:p>
          <a:p>
            <a:pPr marL="411080" indent="-411080">
              <a:lnSpc>
                <a:spcPct val="120000"/>
              </a:lnSpc>
              <a:spcAft>
                <a:spcPts val="300"/>
              </a:spcAft>
              <a:buFont typeface="Wingdings" pitchFamily="2" charset="2"/>
              <a:buChar char="q"/>
            </a:pPr>
            <a:r>
              <a:rPr lang="en-US" sz="2200" dirty="0">
                <a:solidFill>
                  <a:schemeClr val="tx1"/>
                </a:solidFill>
                <a:latin typeface="+mn-lt"/>
                <a:cs typeface="Times New Roman"/>
              </a:rPr>
              <a:t>Collect various data about your school or district to support the root-cause analysis, but do not get bogged down with data. The goal is to fully understand and clearly state the problem you want to address.</a:t>
            </a:r>
          </a:p>
          <a:p>
            <a:pPr marL="411080" indent="-411080">
              <a:lnSpc>
                <a:spcPct val="120000"/>
              </a:lnSpc>
              <a:spcAft>
                <a:spcPts val="300"/>
              </a:spcAft>
              <a:buFont typeface="Wingdings" pitchFamily="2" charset="2"/>
              <a:buChar char="q"/>
            </a:pPr>
            <a:r>
              <a:rPr lang="en-US" sz="2200" dirty="0">
                <a:solidFill>
                  <a:schemeClr val="tx1"/>
                </a:solidFill>
                <a:latin typeface="+mn-lt"/>
                <a:cs typeface="Times New Roman"/>
              </a:rPr>
              <a:t>In the “What to do in this phase” slide, use the analogy of building a house. The purpose of this phase is to build a strong foundation.</a:t>
            </a:r>
          </a:p>
          <a:p>
            <a:pPr marL="411080" indent="-411080">
              <a:lnSpc>
                <a:spcPct val="120000"/>
              </a:lnSpc>
              <a:spcAft>
                <a:spcPts val="300"/>
              </a:spcAft>
              <a:buFont typeface="Wingdings" pitchFamily="2" charset="2"/>
              <a:buChar char="q"/>
            </a:pPr>
            <a:r>
              <a:rPr lang="en-US" sz="2200" dirty="0">
                <a:solidFill>
                  <a:schemeClr val="tx1"/>
                </a:solidFill>
                <a:latin typeface="+mn-lt"/>
                <a:cs typeface="Times New Roman"/>
              </a:rPr>
              <a:t>Review pages 5–14 of the Facilitators’ Workbook for more details about the phase.  </a:t>
            </a:r>
            <a:endParaRPr lang="en-US" dirty="0"/>
          </a:p>
        </p:txBody>
      </p:sp>
      <p:pic>
        <p:nvPicPr>
          <p:cNvPr id="6" name="Picture 12" descr="A circular logo with the five phases: 1. Set the foundation 2. Plan 3. Do 4. Study 5. Act. Set the Foundation is highlighted.">
            <a:extLst>
              <a:ext uri="{FF2B5EF4-FFF2-40B4-BE49-F238E27FC236}">
                <a16:creationId xmlns:a16="http://schemas.microsoft.com/office/drawing/2014/main" id="{4AB01DC0-80E8-9144-BA98-98AE35DC7883}"/>
              </a:ext>
            </a:extLst>
          </p:cNvPr>
          <p:cNvPicPr>
            <a:picLocks noChangeAspect="1"/>
          </p:cNvPicPr>
          <p:nvPr/>
        </p:nvPicPr>
        <p:blipFill>
          <a:blip r:embed="rId3"/>
          <a:stretch>
            <a:fillRect/>
          </a:stretch>
        </p:blipFill>
        <p:spPr>
          <a:xfrm>
            <a:off x="10664504" y="154111"/>
            <a:ext cx="1112808" cy="1127038"/>
          </a:xfrm>
          <a:prstGeom prst="rect">
            <a:avLst/>
          </a:prstGeom>
        </p:spPr>
      </p:pic>
    </p:spTree>
    <p:extLst>
      <p:ext uri="{BB962C8B-B14F-4D97-AF65-F5344CB8AC3E}">
        <p14:creationId xmlns:p14="http://schemas.microsoft.com/office/powerpoint/2010/main" val="322670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0D45ADB-14B0-47C0-97A4-03F0E868BE98}"/>
              </a:ext>
            </a:extLst>
          </p:cNvPr>
          <p:cNvSpPr>
            <a:spLocks noGrp="1"/>
          </p:cNvSpPr>
          <p:nvPr>
            <p:ph type="sldNum" sz="quarter" idx="12"/>
          </p:nvPr>
        </p:nvSpPr>
        <p:spPr>
          <a:xfrm>
            <a:off x="10161502" y="6356350"/>
            <a:ext cx="1530927" cy="365125"/>
          </a:xfrm>
        </p:spPr>
        <p:txBody>
          <a:bodyPr/>
          <a:lstStyle/>
          <a:p>
            <a:r>
              <a:rPr lang="en-US">
                <a:solidFill>
                  <a:schemeClr val="tx2"/>
                </a:solidFill>
              </a:rPr>
              <a:t>10</a:t>
            </a:r>
          </a:p>
        </p:txBody>
      </p:sp>
      <p:sp>
        <p:nvSpPr>
          <p:cNvPr id="2" name="Title 1">
            <a:extLst>
              <a:ext uri="{FF2B5EF4-FFF2-40B4-BE49-F238E27FC236}">
                <a16:creationId xmlns:a16="http://schemas.microsoft.com/office/drawing/2014/main" id="{46B6DECE-0F98-A548-9DE0-21B95F7E88CD}"/>
              </a:ext>
            </a:extLst>
          </p:cNvPr>
          <p:cNvSpPr>
            <a:spLocks noGrp="1"/>
          </p:cNvSpPr>
          <p:nvPr>
            <p:ph type="ctrTitle" idx="4294967295"/>
          </p:nvPr>
        </p:nvSpPr>
        <p:spPr>
          <a:xfrm>
            <a:off x="662274" y="1036624"/>
            <a:ext cx="4995058" cy="609600"/>
          </a:xfrm>
        </p:spPr>
        <p:txBody>
          <a:bodyPr anchor="t">
            <a:normAutofit/>
          </a:bodyPr>
          <a:lstStyle/>
          <a:p>
            <a:r>
              <a:rPr lang="en-US" sz="3400" dirty="0">
                <a:solidFill>
                  <a:schemeClr val="tx1"/>
                </a:solidFill>
                <a:ea typeface="+mn-ea"/>
                <a:cs typeface="+mn-cs"/>
              </a:rPr>
              <a:t>What to do in this phase</a:t>
            </a:r>
          </a:p>
        </p:txBody>
      </p:sp>
      <p:graphicFrame>
        <p:nvGraphicFramePr>
          <p:cNvPr id="4" name="Content Placeholder 3" descr="Three step chart. The steps are ; define the problem, create your theory of action, select an evidence-based strategy.">
            <a:extLst>
              <a:ext uri="{FF2B5EF4-FFF2-40B4-BE49-F238E27FC236}">
                <a16:creationId xmlns:a16="http://schemas.microsoft.com/office/drawing/2014/main" id="{03687BAC-05E3-D94C-BFA8-EE299ECB1DEF}"/>
              </a:ext>
            </a:extLst>
          </p:cNvPr>
          <p:cNvGraphicFramePr>
            <a:graphicFrameLocks noGrp="1"/>
          </p:cNvGraphicFramePr>
          <p:nvPr>
            <p:ph sz="quarter" idx="4294967295"/>
            <p:extLst>
              <p:ext uri="{D42A27DB-BD31-4B8C-83A1-F6EECF244321}">
                <p14:modId xmlns:p14="http://schemas.microsoft.com/office/powerpoint/2010/main" val="1241291568"/>
              </p:ext>
            </p:extLst>
          </p:nvPr>
        </p:nvGraphicFramePr>
        <p:xfrm>
          <a:off x="5729395" y="1409591"/>
          <a:ext cx="6300487" cy="4946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group of men setting pavement on the foundation of a home.">
            <a:extLst>
              <a:ext uri="{FF2B5EF4-FFF2-40B4-BE49-F238E27FC236}">
                <a16:creationId xmlns:a16="http://schemas.microsoft.com/office/drawing/2014/main" id="{AF3BEE8E-DE7D-489C-92D0-99C3067635FB}"/>
              </a:ext>
            </a:extLst>
          </p:cNvPr>
          <p:cNvPicPr>
            <a:picLocks noChangeAspect="1"/>
          </p:cNvPicPr>
          <p:nvPr/>
        </p:nvPicPr>
        <p:blipFill>
          <a:blip r:embed="rId8"/>
          <a:stretch>
            <a:fillRect/>
          </a:stretch>
        </p:blipFill>
        <p:spPr>
          <a:xfrm>
            <a:off x="572220" y="2071045"/>
            <a:ext cx="4995058" cy="3330038"/>
          </a:xfrm>
          <a:prstGeom prst="rect">
            <a:avLst/>
          </a:prstGeom>
        </p:spPr>
      </p:pic>
      <p:pic>
        <p:nvPicPr>
          <p:cNvPr id="12" name="Picture 12" descr="&quot; &quot;">
            <a:extLst>
              <a:ext uri="{FF2B5EF4-FFF2-40B4-BE49-F238E27FC236}">
                <a16:creationId xmlns:a16="http://schemas.microsoft.com/office/drawing/2014/main" id="{842A1ED9-7B2E-4417-8AAD-FC237368CE91}"/>
              </a:ext>
            </a:extLst>
          </p:cNvPr>
          <p:cNvPicPr>
            <a:picLocks noChangeAspect="1"/>
          </p:cNvPicPr>
          <p:nvPr/>
        </p:nvPicPr>
        <p:blipFill>
          <a:blip r:embed="rId9"/>
          <a:stretch>
            <a:fillRect/>
          </a:stretch>
        </p:blipFill>
        <p:spPr>
          <a:xfrm>
            <a:off x="11002993" y="184453"/>
            <a:ext cx="1112808" cy="1127038"/>
          </a:xfrm>
          <a:prstGeom prst="rect">
            <a:avLst/>
          </a:prstGeom>
        </p:spPr>
      </p:pic>
    </p:spTree>
    <p:extLst>
      <p:ext uri="{BB962C8B-B14F-4D97-AF65-F5344CB8AC3E}">
        <p14:creationId xmlns:p14="http://schemas.microsoft.com/office/powerpoint/2010/main" val="243228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851D6D-ACDB-49CF-BF5C-B633168C1639}"/>
              </a:ext>
            </a:extLst>
          </p:cNvPr>
          <p:cNvSpPr>
            <a:spLocks noGrp="1"/>
          </p:cNvSpPr>
          <p:nvPr>
            <p:ph type="sldNum" sz="quarter" idx="12"/>
          </p:nvPr>
        </p:nvSpPr>
        <p:spPr/>
        <p:txBody>
          <a:bodyPr/>
          <a:lstStyle/>
          <a:p>
            <a:r>
              <a:rPr lang="uk-UA"/>
              <a:t>11</a:t>
            </a:r>
          </a:p>
        </p:txBody>
      </p:sp>
      <p:sp>
        <p:nvSpPr>
          <p:cNvPr id="2" name="Title 1">
            <a:extLst>
              <a:ext uri="{FF2B5EF4-FFF2-40B4-BE49-F238E27FC236}">
                <a16:creationId xmlns:a16="http://schemas.microsoft.com/office/drawing/2014/main" id="{417FA50F-47CB-8748-AD95-09FD3CC4EC13}"/>
              </a:ext>
            </a:extLst>
          </p:cNvPr>
          <p:cNvSpPr>
            <a:spLocks noGrp="1"/>
          </p:cNvSpPr>
          <p:nvPr>
            <p:ph type="ctrTitle"/>
          </p:nvPr>
        </p:nvSpPr>
        <p:spPr>
          <a:xfrm>
            <a:off x="154032" y="2173195"/>
            <a:ext cx="3015888" cy="2472945"/>
          </a:xfrm>
        </p:spPr>
        <p:txBody>
          <a:bodyPr anchor="t">
            <a:noAutofit/>
          </a:bodyPr>
          <a:lstStyle/>
          <a:p>
            <a:r>
              <a:rPr lang="en-US" dirty="0">
                <a:solidFill>
                  <a:schemeClr val="bg1"/>
                </a:solidFill>
                <a:latin typeface="+mj-lt"/>
              </a:rPr>
              <a:t>Define the problem: Compile multiple data types for analysis</a:t>
            </a:r>
          </a:p>
        </p:txBody>
      </p:sp>
      <p:sp>
        <p:nvSpPr>
          <p:cNvPr id="42" name="TextBox 41">
            <a:extLst>
              <a:ext uri="{FF2B5EF4-FFF2-40B4-BE49-F238E27FC236}">
                <a16:creationId xmlns:a16="http://schemas.microsoft.com/office/drawing/2014/main" id="{3C9C1B3A-9F3E-4BFF-84EB-10202C676180}"/>
              </a:ext>
            </a:extLst>
          </p:cNvPr>
          <p:cNvSpPr txBox="1"/>
          <p:nvPr/>
        </p:nvSpPr>
        <p:spPr>
          <a:xfrm>
            <a:off x="3593893" y="1928757"/>
            <a:ext cx="5742232" cy="1823570"/>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pPr marL="228554" indent="-228554">
              <a:spcBef>
                <a:spcPts val="300"/>
              </a:spcBef>
              <a:spcAft>
                <a:spcPts val="300"/>
              </a:spcAft>
              <a:buClr>
                <a:schemeClr val="accent1"/>
              </a:buClr>
              <a:buFont typeface="Arial"/>
              <a:buChar char="•"/>
            </a:pPr>
            <a:r>
              <a:rPr lang="en-US" sz="2000" dirty="0">
                <a:ea typeface="+mn-lt"/>
                <a:cs typeface="+mn-lt"/>
              </a:rPr>
              <a:t>Attendance, absenteeism, dropout rates</a:t>
            </a:r>
          </a:p>
          <a:p>
            <a:pPr marL="228554" indent="-228554">
              <a:spcBef>
                <a:spcPts val="300"/>
              </a:spcBef>
              <a:spcAft>
                <a:spcPts val="300"/>
              </a:spcAft>
              <a:buClr>
                <a:schemeClr val="accent1"/>
              </a:buClr>
              <a:buFont typeface="Arial"/>
              <a:buChar char="•"/>
            </a:pPr>
            <a:r>
              <a:rPr lang="en-US" sz="2000" dirty="0">
                <a:ea typeface="+mn-lt"/>
                <a:cs typeface="+mn-lt"/>
              </a:rPr>
              <a:t>State assessments and proficiency scores</a:t>
            </a:r>
          </a:p>
          <a:p>
            <a:pPr marL="228554" indent="-228554">
              <a:spcBef>
                <a:spcPts val="300"/>
              </a:spcBef>
              <a:spcAft>
                <a:spcPts val="300"/>
              </a:spcAft>
              <a:buClr>
                <a:schemeClr val="accent1"/>
              </a:buClr>
              <a:buFont typeface="Arial"/>
              <a:buChar char="•"/>
            </a:pPr>
            <a:r>
              <a:rPr lang="en-US" sz="2000" dirty="0">
                <a:ea typeface="+mn-lt"/>
                <a:cs typeface="+mn-lt"/>
              </a:rPr>
              <a:t>School grades, courses, and graduation rates</a:t>
            </a:r>
          </a:p>
          <a:p>
            <a:pPr marL="228554" indent="-228554">
              <a:spcBef>
                <a:spcPts val="300"/>
              </a:spcBef>
              <a:spcAft>
                <a:spcPts val="300"/>
              </a:spcAft>
              <a:buClr>
                <a:schemeClr val="accent1"/>
              </a:buClr>
              <a:buFont typeface="Arial"/>
              <a:buChar char="•"/>
            </a:pPr>
            <a:r>
              <a:rPr lang="en-US" sz="2000" dirty="0">
                <a:ea typeface="+mn-lt"/>
                <a:cs typeface="+mn-lt"/>
              </a:rPr>
              <a:t>Student social-emotional outcomes</a:t>
            </a:r>
          </a:p>
          <a:p>
            <a:pPr algn="l"/>
            <a:endParaRPr lang="en-US" dirty="0">
              <a:cs typeface="Arial"/>
            </a:endParaRPr>
          </a:p>
        </p:txBody>
      </p:sp>
      <p:pic>
        <p:nvPicPr>
          <p:cNvPr id="6" name="Picture 5" descr="&quot; &quot;&#10;">
            <a:extLst>
              <a:ext uri="{FF2B5EF4-FFF2-40B4-BE49-F238E27FC236}">
                <a16:creationId xmlns:a16="http://schemas.microsoft.com/office/drawing/2014/main" id="{8B4B3BF5-053A-4468-8AF3-318407AFBFCE}"/>
              </a:ext>
            </a:extLst>
          </p:cNvPr>
          <p:cNvPicPr>
            <a:picLocks noChangeAspect="1"/>
          </p:cNvPicPr>
          <p:nvPr/>
        </p:nvPicPr>
        <p:blipFill rotWithShape="1">
          <a:blip r:embed="rId3"/>
          <a:srcRect l="24850" t="4139" r="11639" b="7992"/>
          <a:stretch/>
        </p:blipFill>
        <p:spPr>
          <a:xfrm>
            <a:off x="8559810" y="1095270"/>
            <a:ext cx="3015888" cy="4471517"/>
          </a:xfrm>
          <a:prstGeom prst="rect">
            <a:avLst/>
          </a:prstGeom>
        </p:spPr>
      </p:pic>
      <p:pic>
        <p:nvPicPr>
          <p:cNvPr id="15" name="Picture 12" descr="&quot; &quot;">
            <a:extLst>
              <a:ext uri="{FF2B5EF4-FFF2-40B4-BE49-F238E27FC236}">
                <a16:creationId xmlns:a16="http://schemas.microsoft.com/office/drawing/2014/main" id="{545BA7A6-12BC-4F79-84DA-6E48F79E016C}"/>
              </a:ext>
            </a:extLst>
          </p:cNvPr>
          <p:cNvPicPr>
            <a:picLocks noChangeAspect="1"/>
          </p:cNvPicPr>
          <p:nvPr/>
        </p:nvPicPr>
        <p:blipFill>
          <a:blip r:embed="rId4"/>
          <a:stretch>
            <a:fillRect/>
          </a:stretch>
        </p:blipFill>
        <p:spPr>
          <a:xfrm>
            <a:off x="10698242" y="161173"/>
            <a:ext cx="1112808" cy="1127038"/>
          </a:xfrm>
          <a:prstGeom prst="rect">
            <a:avLst/>
          </a:prstGeom>
        </p:spPr>
      </p:pic>
    </p:spTree>
    <p:extLst>
      <p:ext uri="{BB962C8B-B14F-4D97-AF65-F5344CB8AC3E}">
        <p14:creationId xmlns:p14="http://schemas.microsoft.com/office/powerpoint/2010/main" val="290815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EEFC8B3-C4DA-42FF-BF28-97B97AFD7D11}"/>
              </a:ext>
            </a:extLst>
          </p:cNvPr>
          <p:cNvSpPr>
            <a:spLocks noGrp="1"/>
          </p:cNvSpPr>
          <p:nvPr>
            <p:ph type="sldNum" sz="quarter" idx="12"/>
          </p:nvPr>
        </p:nvSpPr>
        <p:spPr>
          <a:xfrm>
            <a:off x="10171148" y="6356350"/>
            <a:ext cx="1530927" cy="365125"/>
          </a:xfrm>
        </p:spPr>
        <p:txBody>
          <a:bodyPr/>
          <a:lstStyle/>
          <a:p>
            <a:r>
              <a:rPr lang="en-US">
                <a:solidFill>
                  <a:schemeClr val="tx2"/>
                </a:solidFill>
              </a:rPr>
              <a:t>12</a:t>
            </a:r>
          </a:p>
        </p:txBody>
      </p:sp>
      <p:sp>
        <p:nvSpPr>
          <p:cNvPr id="2" name="Title 1">
            <a:extLst>
              <a:ext uri="{FF2B5EF4-FFF2-40B4-BE49-F238E27FC236}">
                <a16:creationId xmlns:a16="http://schemas.microsoft.com/office/drawing/2014/main" id="{6AF45C67-85CC-CD41-988A-D2665E68D62F}"/>
              </a:ext>
            </a:extLst>
          </p:cNvPr>
          <p:cNvSpPr>
            <a:spLocks noGrp="1"/>
          </p:cNvSpPr>
          <p:nvPr>
            <p:ph type="ctrTitle" idx="4294967295"/>
          </p:nvPr>
        </p:nvSpPr>
        <p:spPr>
          <a:xfrm>
            <a:off x="487680" y="497627"/>
            <a:ext cx="10727453" cy="609600"/>
          </a:xfrm>
        </p:spPr>
        <p:txBody>
          <a:bodyPr anchor="t">
            <a:normAutofit/>
          </a:bodyPr>
          <a:lstStyle/>
          <a:p>
            <a:r>
              <a:rPr lang="en-US" sz="3400" dirty="0">
                <a:solidFill>
                  <a:schemeClr val="tx1"/>
                </a:solidFill>
                <a:cs typeface="Times New Roman"/>
              </a:rPr>
              <a:t>Determine root cause using the </a:t>
            </a:r>
            <a:r>
              <a:rPr lang="en-US" sz="3400" i="1" dirty="0">
                <a:solidFill>
                  <a:schemeClr val="tx1"/>
                </a:solidFill>
                <a:cs typeface="Times New Roman"/>
              </a:rPr>
              <a:t>Five Whys</a:t>
            </a:r>
            <a:r>
              <a:rPr lang="en-US" sz="3400" dirty="0">
                <a:solidFill>
                  <a:schemeClr val="tx1"/>
                </a:solidFill>
                <a:cs typeface="Times New Roman"/>
              </a:rPr>
              <a:t> process</a:t>
            </a:r>
            <a:endParaRPr lang="en-US" sz="3400" dirty="0">
              <a:solidFill>
                <a:schemeClr val="tx1"/>
              </a:solidFill>
            </a:endParaRPr>
          </a:p>
        </p:txBody>
      </p:sp>
      <p:sp>
        <p:nvSpPr>
          <p:cNvPr id="3" name="Content Placeholder 2">
            <a:extLst>
              <a:ext uri="{FF2B5EF4-FFF2-40B4-BE49-F238E27FC236}">
                <a16:creationId xmlns:a16="http://schemas.microsoft.com/office/drawing/2014/main" id="{8026F3DE-9A47-C64A-9D80-E2EF7DCC15BD}"/>
              </a:ext>
            </a:extLst>
          </p:cNvPr>
          <p:cNvSpPr>
            <a:spLocks noGrp="1"/>
          </p:cNvSpPr>
          <p:nvPr>
            <p:ph type="body" sz="quarter" idx="4294967295"/>
          </p:nvPr>
        </p:nvSpPr>
        <p:spPr>
          <a:xfrm>
            <a:off x="5641340" y="1459800"/>
            <a:ext cx="6184900" cy="4108450"/>
          </a:xfrm>
        </p:spPr>
        <p:txBody>
          <a:bodyPr anchor="ctr">
            <a:normAutofit/>
          </a:bodyPr>
          <a:lstStyle/>
          <a:p>
            <a:pPr marL="0" indent="0">
              <a:buNone/>
            </a:pPr>
            <a:r>
              <a:rPr lang="en-US" dirty="0">
                <a:solidFill>
                  <a:schemeClr val="tx1"/>
                </a:solidFill>
              </a:rPr>
              <a:t>The </a:t>
            </a:r>
            <a:r>
              <a:rPr lang="en-US" i="1" dirty="0">
                <a:solidFill>
                  <a:schemeClr val="tx1"/>
                </a:solidFill>
              </a:rPr>
              <a:t>Five Whys</a:t>
            </a:r>
            <a:r>
              <a:rPr lang="en-US" dirty="0">
                <a:solidFill>
                  <a:schemeClr val="tx1"/>
                </a:solidFill>
              </a:rPr>
              <a:t> process allows improvement teams to dig into the problem statement and consider why the current system produces the undesired outcomes. </a:t>
            </a:r>
          </a:p>
        </p:txBody>
      </p:sp>
      <p:pic>
        <p:nvPicPr>
          <p:cNvPr id="5" name="Picture 4" descr="A plant showing the root growing. ">
            <a:extLst>
              <a:ext uri="{FF2B5EF4-FFF2-40B4-BE49-F238E27FC236}">
                <a16:creationId xmlns:a16="http://schemas.microsoft.com/office/drawing/2014/main" id="{C7DCCF5F-2567-4B0D-9D3A-53C0FA4B7C43}"/>
              </a:ext>
            </a:extLst>
          </p:cNvPr>
          <p:cNvPicPr>
            <a:picLocks noChangeAspect="1"/>
          </p:cNvPicPr>
          <p:nvPr/>
        </p:nvPicPr>
        <p:blipFill>
          <a:blip r:embed="rId3"/>
          <a:stretch>
            <a:fillRect/>
          </a:stretch>
        </p:blipFill>
        <p:spPr>
          <a:xfrm>
            <a:off x="683718" y="1181381"/>
            <a:ext cx="4752135" cy="4752135"/>
          </a:xfrm>
          <a:prstGeom prst="rect">
            <a:avLst/>
          </a:prstGeom>
        </p:spPr>
      </p:pic>
      <p:sp>
        <p:nvSpPr>
          <p:cNvPr id="7" name="TextBox 6">
            <a:extLst>
              <a:ext uri="{FF2B5EF4-FFF2-40B4-BE49-F238E27FC236}">
                <a16:creationId xmlns:a16="http://schemas.microsoft.com/office/drawing/2014/main" id="{DBF924FC-235A-2642-913D-F1490979E890}"/>
              </a:ext>
            </a:extLst>
          </p:cNvPr>
          <p:cNvSpPr txBox="1"/>
          <p:nvPr/>
        </p:nvSpPr>
        <p:spPr>
          <a:xfrm>
            <a:off x="683718" y="5771936"/>
            <a:ext cx="4613385"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(Institute of Education Sciences, 2015)</a:t>
            </a:r>
            <a:endParaRPr lang="en-US" sz="1800">
              <a:latin typeface="Times New Roman"/>
            </a:endParaRPr>
          </a:p>
        </p:txBody>
      </p:sp>
      <p:pic>
        <p:nvPicPr>
          <p:cNvPr id="4" name="Picture 12" descr="&quot; &quot;">
            <a:extLst>
              <a:ext uri="{FF2B5EF4-FFF2-40B4-BE49-F238E27FC236}">
                <a16:creationId xmlns:a16="http://schemas.microsoft.com/office/drawing/2014/main" id="{415C046F-B354-4795-9C6D-7F23C75A5205}"/>
              </a:ext>
            </a:extLst>
          </p:cNvPr>
          <p:cNvPicPr>
            <a:picLocks noChangeAspect="1"/>
          </p:cNvPicPr>
          <p:nvPr/>
        </p:nvPicPr>
        <p:blipFill>
          <a:blip r:embed="rId4"/>
          <a:stretch>
            <a:fillRect/>
          </a:stretch>
        </p:blipFill>
        <p:spPr>
          <a:xfrm>
            <a:off x="11002993" y="184453"/>
            <a:ext cx="1112808" cy="1127038"/>
          </a:xfrm>
          <a:prstGeom prst="rect">
            <a:avLst/>
          </a:prstGeom>
        </p:spPr>
      </p:pic>
    </p:spTree>
    <p:extLst>
      <p:ext uri="{BB962C8B-B14F-4D97-AF65-F5344CB8AC3E}">
        <p14:creationId xmlns:p14="http://schemas.microsoft.com/office/powerpoint/2010/main" val="279805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B0A35C5-CB26-4D08-8975-26D50AD9029D}"/>
              </a:ext>
            </a:extLst>
          </p:cNvPr>
          <p:cNvSpPr>
            <a:spLocks noGrp="1"/>
          </p:cNvSpPr>
          <p:nvPr>
            <p:ph type="sldNum" sz="quarter" idx="12"/>
          </p:nvPr>
        </p:nvSpPr>
        <p:spPr>
          <a:xfrm>
            <a:off x="10286894" y="6375641"/>
            <a:ext cx="1530927" cy="365125"/>
          </a:xfrm>
        </p:spPr>
        <p:txBody>
          <a:bodyPr/>
          <a:lstStyle/>
          <a:p>
            <a:r>
              <a:rPr lang="en-US">
                <a:solidFill>
                  <a:schemeClr val="tx2"/>
                </a:solidFill>
              </a:rPr>
              <a:t>13</a:t>
            </a:r>
          </a:p>
        </p:txBody>
      </p:sp>
      <p:sp>
        <p:nvSpPr>
          <p:cNvPr id="2" name="Title 1">
            <a:extLst>
              <a:ext uri="{FF2B5EF4-FFF2-40B4-BE49-F238E27FC236}">
                <a16:creationId xmlns:a16="http://schemas.microsoft.com/office/drawing/2014/main" id="{D57CC4D8-2309-423D-8D4A-608DB4AB1748}"/>
              </a:ext>
            </a:extLst>
          </p:cNvPr>
          <p:cNvSpPr>
            <a:spLocks noGrp="1"/>
          </p:cNvSpPr>
          <p:nvPr>
            <p:ph type="ctrTitle" idx="4294967295"/>
          </p:nvPr>
        </p:nvSpPr>
        <p:spPr>
          <a:xfrm>
            <a:off x="572749" y="360483"/>
            <a:ext cx="11049000" cy="609600"/>
          </a:xfrm>
        </p:spPr>
        <p:txBody>
          <a:bodyPr>
            <a:normAutofit/>
          </a:bodyPr>
          <a:lstStyle/>
          <a:p>
            <a:r>
              <a:rPr lang="en-US" sz="3200" i="1" dirty="0">
                <a:solidFill>
                  <a:schemeClr val="tx1"/>
                </a:solidFill>
                <a:ea typeface="+mn-ea"/>
                <a:cs typeface="Times New Roman"/>
              </a:rPr>
              <a:t>Five Whys template</a:t>
            </a:r>
          </a:p>
        </p:txBody>
      </p:sp>
      <p:pic>
        <p:nvPicPr>
          <p:cNvPr id="1026" name="Picture 2" descr="Five Whys tool template. The first &quot;why&quot; has space to write reflections on data, and each subsequent &quot;why&quot; has space to write reflections on the prior response regarding why a problem might exist in a system.">
            <a:extLst>
              <a:ext uri="{FF2B5EF4-FFF2-40B4-BE49-F238E27FC236}">
                <a16:creationId xmlns:a16="http://schemas.microsoft.com/office/drawing/2014/main" id="{76D190C9-93D4-4841-8378-F3A08EF08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19" y="1181381"/>
            <a:ext cx="10423148" cy="4518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DC42B2-5619-44EF-B6EA-EDE70E414B2A}"/>
              </a:ext>
            </a:extLst>
          </p:cNvPr>
          <p:cNvSpPr txBox="1"/>
          <p:nvPr/>
        </p:nvSpPr>
        <p:spPr>
          <a:xfrm>
            <a:off x="571500" y="5676619"/>
            <a:ext cx="4613385"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(Institute of Education Sciences, 2015)</a:t>
            </a:r>
            <a:endParaRPr lang="en-US" sz="1800">
              <a:latin typeface="Times New Roman"/>
            </a:endParaRPr>
          </a:p>
        </p:txBody>
      </p:sp>
      <p:pic>
        <p:nvPicPr>
          <p:cNvPr id="4" name="Picture 12" descr="&quot; &quot;">
            <a:extLst>
              <a:ext uri="{FF2B5EF4-FFF2-40B4-BE49-F238E27FC236}">
                <a16:creationId xmlns:a16="http://schemas.microsoft.com/office/drawing/2014/main" id="{9455D1EB-DE3C-4D68-9812-1830F551B784}"/>
              </a:ext>
            </a:extLst>
          </p:cNvPr>
          <p:cNvPicPr>
            <a:picLocks noChangeAspect="1"/>
          </p:cNvPicPr>
          <p:nvPr/>
        </p:nvPicPr>
        <p:blipFill>
          <a:blip r:embed="rId4"/>
          <a:stretch>
            <a:fillRect/>
          </a:stretch>
        </p:blipFill>
        <p:spPr>
          <a:xfrm>
            <a:off x="11002993" y="184453"/>
            <a:ext cx="1112808" cy="1127038"/>
          </a:xfrm>
          <a:prstGeom prst="rect">
            <a:avLst/>
          </a:prstGeom>
        </p:spPr>
      </p:pic>
    </p:spTree>
    <p:extLst>
      <p:ext uri="{BB962C8B-B14F-4D97-AF65-F5344CB8AC3E}">
        <p14:creationId xmlns:p14="http://schemas.microsoft.com/office/powerpoint/2010/main" val="214425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E3EB59-3310-4662-A6C7-A4923EC5C6FB}"/>
              </a:ext>
            </a:extLst>
          </p:cNvPr>
          <p:cNvSpPr>
            <a:spLocks noGrp="1"/>
          </p:cNvSpPr>
          <p:nvPr>
            <p:ph type="sldNum" sz="quarter" idx="12"/>
          </p:nvPr>
        </p:nvSpPr>
        <p:spPr/>
        <p:txBody>
          <a:bodyPr/>
          <a:lstStyle/>
          <a:p>
            <a:r>
              <a:rPr lang="uk-UA">
                <a:solidFill>
                  <a:schemeClr val="tx2"/>
                </a:solidFill>
              </a:rPr>
              <a:t>14</a:t>
            </a:r>
          </a:p>
        </p:txBody>
      </p:sp>
      <p:sp>
        <p:nvSpPr>
          <p:cNvPr id="2" name="Title 1">
            <a:extLst>
              <a:ext uri="{FF2B5EF4-FFF2-40B4-BE49-F238E27FC236}">
                <a16:creationId xmlns:a16="http://schemas.microsoft.com/office/drawing/2014/main" id="{1E73156C-9A8D-604D-8014-6750B9BA081D}"/>
              </a:ext>
            </a:extLst>
          </p:cNvPr>
          <p:cNvSpPr>
            <a:spLocks noGrp="1"/>
          </p:cNvSpPr>
          <p:nvPr>
            <p:ph type="ctrTitle"/>
          </p:nvPr>
        </p:nvSpPr>
        <p:spPr>
          <a:xfrm>
            <a:off x="456474" y="2094294"/>
            <a:ext cx="2356176" cy="2669411"/>
          </a:xfrm>
        </p:spPr>
        <p:txBody>
          <a:bodyPr>
            <a:normAutofit/>
          </a:bodyPr>
          <a:lstStyle/>
          <a:p>
            <a:r>
              <a:rPr lang="en-US" dirty="0">
                <a:solidFill>
                  <a:schemeClr val="bg1"/>
                </a:solidFill>
                <a:latin typeface="+mj-lt"/>
              </a:rPr>
              <a:t>Finalize the problem statement</a:t>
            </a:r>
          </a:p>
        </p:txBody>
      </p:sp>
      <p:sp>
        <p:nvSpPr>
          <p:cNvPr id="3" name="Content Placeholder 2">
            <a:extLst>
              <a:ext uri="{FF2B5EF4-FFF2-40B4-BE49-F238E27FC236}">
                <a16:creationId xmlns:a16="http://schemas.microsoft.com/office/drawing/2014/main" id="{1ED66171-E0CA-5640-8F11-83D1B53DA52F}"/>
              </a:ext>
            </a:extLst>
          </p:cNvPr>
          <p:cNvSpPr>
            <a:spLocks noGrp="1"/>
          </p:cNvSpPr>
          <p:nvPr>
            <p:ph type="body" sz="quarter" idx="14"/>
          </p:nvPr>
        </p:nvSpPr>
        <p:spPr>
          <a:xfrm>
            <a:off x="3759084" y="899345"/>
            <a:ext cx="5756310" cy="4934295"/>
          </a:xfrm>
        </p:spPr>
        <p:txBody>
          <a:bodyPr anchor="ctr">
            <a:normAutofit/>
          </a:bodyPr>
          <a:lstStyle/>
          <a:p>
            <a:pPr marL="45711" indent="0">
              <a:buNone/>
            </a:pPr>
            <a:r>
              <a:rPr lang="en-US" sz="2000">
                <a:solidFill>
                  <a:schemeClr val="tx1"/>
                </a:solidFill>
                <a:latin typeface="+mn-lt"/>
                <a:cs typeface="Times New Roman"/>
              </a:rPr>
              <a:t>Your problem statement should be specific so you can develop clear action steps to reach desired outcomes. </a:t>
            </a:r>
            <a:endParaRPr lang="en-US" sz="2000">
              <a:solidFill>
                <a:schemeClr val="tx1"/>
              </a:solidFill>
              <a:latin typeface="+mn-lt"/>
            </a:endParaRPr>
          </a:p>
          <a:p>
            <a:pPr marL="228554" lvl="1" indent="-228554">
              <a:buFont typeface="Arial" panose="020B0604020202020204" pitchFamily="34" charset="0"/>
              <a:buChar char="•"/>
            </a:pPr>
            <a:r>
              <a:rPr lang="en-US" b="1">
                <a:solidFill>
                  <a:schemeClr val="tx1"/>
                </a:solidFill>
                <a:latin typeface="+mn-lt"/>
              </a:rPr>
              <a:t>Too vague</a:t>
            </a:r>
            <a:r>
              <a:rPr lang="en-US">
                <a:solidFill>
                  <a:schemeClr val="tx1"/>
                </a:solidFill>
                <a:latin typeface="+mn-lt"/>
              </a:rPr>
              <a:t>: “Students are not graduating from high school college- and career-ready.</a:t>
            </a:r>
          </a:p>
          <a:p>
            <a:pPr marL="228554" lvl="1" indent="-228554">
              <a:buFont typeface="Arial" panose="020B0604020202020204" pitchFamily="34" charset="0"/>
              <a:buChar char="•"/>
            </a:pPr>
            <a:r>
              <a:rPr lang="en-US" b="1">
                <a:solidFill>
                  <a:schemeClr val="tx1"/>
                </a:solidFill>
                <a:latin typeface="+mn-lt"/>
                <a:cs typeface="Times New Roman"/>
              </a:rPr>
              <a:t>Specific: </a:t>
            </a:r>
            <a:r>
              <a:rPr lang="en-US">
                <a:solidFill>
                  <a:schemeClr val="tx1"/>
                </a:solidFill>
                <a:latin typeface="+mn-lt"/>
                <a:cs typeface="Times New Roman"/>
              </a:rPr>
              <a:t>“Students are not prepared for the social, emotional, and academic rigors of postsecondary schools because they are chronically absent from high school.”</a:t>
            </a:r>
          </a:p>
        </p:txBody>
      </p:sp>
      <p:pic>
        <p:nvPicPr>
          <p:cNvPr id="4" name="Graphic 3" descr="&quot; &quot;">
            <a:extLst>
              <a:ext uri="{FF2B5EF4-FFF2-40B4-BE49-F238E27FC236}">
                <a16:creationId xmlns:a16="http://schemas.microsoft.com/office/drawing/2014/main" id="{B03CA9FC-954B-4C38-86B4-518A4CA7CF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1412" y="2400006"/>
            <a:ext cx="2057985" cy="2057985"/>
          </a:xfrm>
          <a:prstGeom prst="rect">
            <a:avLst/>
          </a:prstGeom>
        </p:spPr>
      </p:pic>
      <p:pic>
        <p:nvPicPr>
          <p:cNvPr id="6" name="Picture 12" descr="&quot; &quot;">
            <a:extLst>
              <a:ext uri="{FF2B5EF4-FFF2-40B4-BE49-F238E27FC236}">
                <a16:creationId xmlns:a16="http://schemas.microsoft.com/office/drawing/2014/main" id="{6A8980CE-BFE7-42EC-B117-264CC5C3A5C2}"/>
              </a:ext>
            </a:extLst>
          </p:cNvPr>
          <p:cNvPicPr>
            <a:picLocks noChangeAspect="1"/>
          </p:cNvPicPr>
          <p:nvPr/>
        </p:nvPicPr>
        <p:blipFill>
          <a:blip r:embed="rId5"/>
          <a:stretch>
            <a:fillRect/>
          </a:stretch>
        </p:blipFill>
        <p:spPr>
          <a:xfrm>
            <a:off x="10578521" y="56065"/>
            <a:ext cx="1112808" cy="1127038"/>
          </a:xfrm>
          <a:prstGeom prst="rect">
            <a:avLst/>
          </a:prstGeom>
        </p:spPr>
      </p:pic>
    </p:spTree>
    <p:extLst>
      <p:ext uri="{BB962C8B-B14F-4D97-AF65-F5344CB8AC3E}">
        <p14:creationId xmlns:p14="http://schemas.microsoft.com/office/powerpoint/2010/main" val="67199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2B2F47-8A2A-463D-AD4A-A0BEF475F289}"/>
              </a:ext>
            </a:extLst>
          </p:cNvPr>
          <p:cNvSpPr>
            <a:spLocks noGrp="1"/>
          </p:cNvSpPr>
          <p:nvPr>
            <p:ph type="sldNum" sz="quarter" idx="12"/>
          </p:nvPr>
        </p:nvSpPr>
        <p:spPr/>
        <p:txBody>
          <a:bodyPr/>
          <a:lstStyle/>
          <a:p>
            <a:r>
              <a:rPr lang="uk-UA"/>
              <a:t>15</a:t>
            </a:r>
          </a:p>
        </p:txBody>
      </p:sp>
      <p:sp>
        <p:nvSpPr>
          <p:cNvPr id="2" name="Title 1">
            <a:extLst>
              <a:ext uri="{FF2B5EF4-FFF2-40B4-BE49-F238E27FC236}">
                <a16:creationId xmlns:a16="http://schemas.microsoft.com/office/drawing/2014/main" id="{587288AB-714E-CF48-85B9-0591A74BF16A}"/>
              </a:ext>
            </a:extLst>
          </p:cNvPr>
          <p:cNvSpPr>
            <a:spLocks noGrp="1"/>
          </p:cNvSpPr>
          <p:nvPr>
            <p:ph type="ctrTitle"/>
          </p:nvPr>
        </p:nvSpPr>
        <p:spPr>
          <a:xfrm>
            <a:off x="572219" y="2724391"/>
            <a:ext cx="2263578" cy="1501619"/>
          </a:xfrm>
        </p:spPr>
        <p:txBody>
          <a:bodyPr anchor="t">
            <a:noAutofit/>
          </a:bodyPr>
          <a:lstStyle/>
          <a:p>
            <a:r>
              <a:rPr lang="en-US" dirty="0">
                <a:solidFill>
                  <a:schemeClr val="bg1"/>
                </a:solidFill>
                <a:latin typeface="+mj-lt"/>
              </a:rPr>
              <a:t>Create your theory of action</a:t>
            </a:r>
          </a:p>
        </p:txBody>
      </p:sp>
      <p:sp>
        <p:nvSpPr>
          <p:cNvPr id="3" name="Content Placeholder 2">
            <a:extLst>
              <a:ext uri="{FF2B5EF4-FFF2-40B4-BE49-F238E27FC236}">
                <a16:creationId xmlns:a16="http://schemas.microsoft.com/office/drawing/2014/main" id="{147D8DDF-1076-784F-8C7D-093F91EDD4E1}"/>
              </a:ext>
            </a:extLst>
          </p:cNvPr>
          <p:cNvSpPr>
            <a:spLocks noGrp="1"/>
          </p:cNvSpPr>
          <p:nvPr>
            <p:ph type="body" sz="quarter" idx="14"/>
          </p:nvPr>
        </p:nvSpPr>
        <p:spPr>
          <a:xfrm>
            <a:off x="3770159" y="878012"/>
            <a:ext cx="5042731" cy="5101975"/>
          </a:xfrm>
        </p:spPr>
        <p:txBody>
          <a:bodyPr anchor="ctr">
            <a:normAutofit/>
          </a:bodyPr>
          <a:lstStyle/>
          <a:p>
            <a:pPr marL="45711" indent="0">
              <a:buNone/>
            </a:pPr>
            <a:r>
              <a:rPr lang="en-US" sz="2000">
                <a:solidFill>
                  <a:schemeClr val="tx1"/>
                </a:solidFill>
                <a:latin typeface="+mn-lt"/>
              </a:rPr>
              <a:t>A theory of action offers a graphical representation of your improvement initiative and helps your team articulate how school resources and actions lead to desired outcomes.</a:t>
            </a:r>
          </a:p>
        </p:txBody>
      </p:sp>
      <p:pic>
        <p:nvPicPr>
          <p:cNvPr id="4" name="Graphic 3" descr="&quot; &quot;">
            <a:extLst>
              <a:ext uri="{FF2B5EF4-FFF2-40B4-BE49-F238E27FC236}">
                <a16:creationId xmlns:a16="http://schemas.microsoft.com/office/drawing/2014/main" id="{FDAE2B19-2A55-4B1C-AE0E-875CAA78F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1237" y="1929919"/>
            <a:ext cx="2998160" cy="2998160"/>
          </a:xfrm>
          <a:prstGeom prst="rect">
            <a:avLst/>
          </a:prstGeom>
        </p:spPr>
      </p:pic>
      <p:pic>
        <p:nvPicPr>
          <p:cNvPr id="6" name="Picture 12" descr="&quot; &quot;">
            <a:extLst>
              <a:ext uri="{FF2B5EF4-FFF2-40B4-BE49-F238E27FC236}">
                <a16:creationId xmlns:a16="http://schemas.microsoft.com/office/drawing/2014/main" id="{4119EF12-B703-41FF-9B56-289A4366CBC8}"/>
              </a:ext>
            </a:extLst>
          </p:cNvPr>
          <p:cNvPicPr>
            <a:picLocks noChangeAspect="1"/>
          </p:cNvPicPr>
          <p:nvPr/>
        </p:nvPicPr>
        <p:blipFill>
          <a:blip r:embed="rId5"/>
          <a:stretch>
            <a:fillRect/>
          </a:stretch>
        </p:blipFill>
        <p:spPr>
          <a:xfrm>
            <a:off x="10596593" y="120323"/>
            <a:ext cx="1112808" cy="1127038"/>
          </a:xfrm>
          <a:prstGeom prst="rect">
            <a:avLst/>
          </a:prstGeom>
        </p:spPr>
      </p:pic>
    </p:spTree>
    <p:extLst>
      <p:ext uri="{BB962C8B-B14F-4D97-AF65-F5344CB8AC3E}">
        <p14:creationId xmlns:p14="http://schemas.microsoft.com/office/powerpoint/2010/main" val="307556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24F6BF-7DBD-4AB5-B736-FD0638E6A9EB}"/>
              </a:ext>
            </a:extLst>
          </p:cNvPr>
          <p:cNvSpPr>
            <a:spLocks noGrp="1"/>
          </p:cNvSpPr>
          <p:nvPr>
            <p:ph type="sldNum" sz="quarter" idx="12"/>
          </p:nvPr>
        </p:nvSpPr>
        <p:spPr/>
        <p:txBody>
          <a:bodyPr/>
          <a:lstStyle/>
          <a:p>
            <a:r>
              <a:rPr lang="uk-UA"/>
              <a:t>16</a:t>
            </a:r>
          </a:p>
        </p:txBody>
      </p:sp>
      <p:sp>
        <p:nvSpPr>
          <p:cNvPr id="2" name="Title 1">
            <a:extLst>
              <a:ext uri="{FF2B5EF4-FFF2-40B4-BE49-F238E27FC236}">
                <a16:creationId xmlns:a16="http://schemas.microsoft.com/office/drawing/2014/main" id="{0024BF92-B5B5-624D-8C42-10EFB7741C48}"/>
              </a:ext>
            </a:extLst>
          </p:cNvPr>
          <p:cNvSpPr>
            <a:spLocks noGrp="1"/>
          </p:cNvSpPr>
          <p:nvPr>
            <p:ph type="ctrTitle"/>
          </p:nvPr>
        </p:nvSpPr>
        <p:spPr>
          <a:xfrm>
            <a:off x="352719" y="2272672"/>
            <a:ext cx="2622394" cy="2102252"/>
          </a:xfrm>
        </p:spPr>
        <p:txBody>
          <a:bodyPr/>
          <a:lstStyle/>
          <a:p>
            <a:r>
              <a:rPr lang="en-US" dirty="0">
                <a:solidFill>
                  <a:schemeClr val="bg1"/>
                </a:solidFill>
                <a:latin typeface="+mj-lt"/>
              </a:rPr>
              <a:t>Start with long- and mid-term outcomes</a:t>
            </a:r>
          </a:p>
        </p:txBody>
      </p:sp>
      <p:sp>
        <p:nvSpPr>
          <p:cNvPr id="3" name="Content Placeholder 2">
            <a:extLst>
              <a:ext uri="{FF2B5EF4-FFF2-40B4-BE49-F238E27FC236}">
                <a16:creationId xmlns:a16="http://schemas.microsoft.com/office/drawing/2014/main" id="{432AEBDC-3DD7-4341-8F5C-2F72A9019F6B}"/>
              </a:ext>
            </a:extLst>
          </p:cNvPr>
          <p:cNvSpPr>
            <a:spLocks noGrp="1"/>
          </p:cNvSpPr>
          <p:nvPr>
            <p:ph type="body" sz="quarter" idx="14"/>
          </p:nvPr>
        </p:nvSpPr>
        <p:spPr>
          <a:xfrm>
            <a:off x="3762847" y="828763"/>
            <a:ext cx="5149659" cy="1443909"/>
          </a:xfrm>
        </p:spPr>
        <p:txBody>
          <a:bodyPr>
            <a:normAutofit/>
          </a:bodyPr>
          <a:lstStyle/>
          <a:p>
            <a:pPr marL="45711" indent="0">
              <a:buNone/>
            </a:pPr>
            <a:r>
              <a:rPr lang="en-US" sz="2000">
                <a:solidFill>
                  <a:schemeClr val="tx1"/>
                </a:solidFill>
                <a:latin typeface="+mn-lt"/>
              </a:rPr>
              <a:t>Use a backward-design process to identify outcomes.</a:t>
            </a:r>
          </a:p>
        </p:txBody>
      </p:sp>
      <p:pic>
        <p:nvPicPr>
          <p:cNvPr id="8" name="Picture 8" descr=" Mid-term student outcomes: students improve sense of belonging and attendance in school and students increase academic engagement and monitor learning. Long-term student outcomes: students improve academic achievement and students improve transition readiness.">
            <a:extLst>
              <a:ext uri="{FF2B5EF4-FFF2-40B4-BE49-F238E27FC236}">
                <a16:creationId xmlns:a16="http://schemas.microsoft.com/office/drawing/2014/main" id="{68AA3009-2BAA-44DB-8CB0-C5C4E05F0606}"/>
              </a:ext>
            </a:extLst>
          </p:cNvPr>
          <p:cNvPicPr>
            <a:picLocks noChangeAspect="1"/>
          </p:cNvPicPr>
          <p:nvPr/>
        </p:nvPicPr>
        <p:blipFill>
          <a:blip r:embed="rId3"/>
          <a:stretch>
            <a:fillRect/>
          </a:stretch>
        </p:blipFill>
        <p:spPr>
          <a:xfrm>
            <a:off x="3823651" y="1987178"/>
            <a:ext cx="4089399" cy="3994392"/>
          </a:xfrm>
          <a:prstGeom prst="rect">
            <a:avLst/>
          </a:prstGeom>
        </p:spPr>
      </p:pic>
      <p:sp>
        <p:nvSpPr>
          <p:cNvPr id="7" name="TextBox 6">
            <a:extLst>
              <a:ext uri="{FF2B5EF4-FFF2-40B4-BE49-F238E27FC236}">
                <a16:creationId xmlns:a16="http://schemas.microsoft.com/office/drawing/2014/main" id="{38E158AF-D6D8-E44F-BCF4-961235D81343}"/>
              </a:ext>
            </a:extLst>
          </p:cNvPr>
          <p:cNvSpPr txBox="1"/>
          <p:nvPr/>
        </p:nvSpPr>
        <p:spPr>
          <a:xfrm>
            <a:off x="488034" y="6131616"/>
            <a:ext cx="4613385"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(Shakman &amp; Rodriguez, 2015)</a:t>
            </a:r>
            <a:endParaRPr lang="en-US" sz="1800">
              <a:latin typeface="Times New Roman"/>
            </a:endParaRPr>
          </a:p>
        </p:txBody>
      </p:sp>
      <p:pic>
        <p:nvPicPr>
          <p:cNvPr id="4" name="Graphic 3" descr="&quot; &quot;">
            <a:extLst>
              <a:ext uri="{FF2B5EF4-FFF2-40B4-BE49-F238E27FC236}">
                <a16:creationId xmlns:a16="http://schemas.microsoft.com/office/drawing/2014/main" id="{3923889D-1320-4C20-BE7D-F79B383890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73120" y="2346079"/>
            <a:ext cx="2239250" cy="2239250"/>
          </a:xfrm>
          <a:prstGeom prst="rect">
            <a:avLst/>
          </a:prstGeom>
        </p:spPr>
      </p:pic>
      <p:pic>
        <p:nvPicPr>
          <p:cNvPr id="5" name="Picture 12" descr="&quot; &quot;">
            <a:extLst>
              <a:ext uri="{FF2B5EF4-FFF2-40B4-BE49-F238E27FC236}">
                <a16:creationId xmlns:a16="http://schemas.microsoft.com/office/drawing/2014/main" id="{E7C55D5D-E6EA-48BD-A3E4-AEE646848B23}"/>
              </a:ext>
            </a:extLst>
          </p:cNvPr>
          <p:cNvPicPr>
            <a:picLocks noChangeAspect="1"/>
          </p:cNvPicPr>
          <p:nvPr/>
        </p:nvPicPr>
        <p:blipFill>
          <a:blip r:embed="rId6"/>
          <a:stretch>
            <a:fillRect/>
          </a:stretch>
        </p:blipFill>
        <p:spPr>
          <a:xfrm>
            <a:off x="10596593" y="93013"/>
            <a:ext cx="1112808" cy="1127038"/>
          </a:xfrm>
          <a:prstGeom prst="rect">
            <a:avLst/>
          </a:prstGeom>
        </p:spPr>
      </p:pic>
    </p:spTree>
    <p:extLst>
      <p:ext uri="{BB962C8B-B14F-4D97-AF65-F5344CB8AC3E}">
        <p14:creationId xmlns:p14="http://schemas.microsoft.com/office/powerpoint/2010/main" val="10045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6591B28-340B-463A-A54F-A623FD8E9CFE}"/>
              </a:ext>
            </a:extLst>
          </p:cNvPr>
          <p:cNvSpPr>
            <a:spLocks noGrp="1"/>
          </p:cNvSpPr>
          <p:nvPr>
            <p:ph type="sldNum" sz="quarter" idx="12"/>
          </p:nvPr>
        </p:nvSpPr>
        <p:spPr>
          <a:xfrm>
            <a:off x="10142211" y="6308122"/>
            <a:ext cx="1530927" cy="365125"/>
          </a:xfrm>
        </p:spPr>
        <p:txBody>
          <a:bodyPr/>
          <a:lstStyle/>
          <a:p>
            <a:r>
              <a:rPr lang="en-US" dirty="0">
                <a:solidFill>
                  <a:schemeClr val="tx2"/>
                </a:solidFill>
              </a:rPr>
              <a:t>17</a:t>
            </a:r>
          </a:p>
        </p:txBody>
      </p:sp>
      <p:sp>
        <p:nvSpPr>
          <p:cNvPr id="2" name="Title 1">
            <a:extLst>
              <a:ext uri="{FF2B5EF4-FFF2-40B4-BE49-F238E27FC236}">
                <a16:creationId xmlns:a16="http://schemas.microsoft.com/office/drawing/2014/main" id="{558100CE-1CF8-4C27-AAA2-CD52D8EAD153}"/>
              </a:ext>
            </a:extLst>
          </p:cNvPr>
          <p:cNvSpPr>
            <a:spLocks noGrp="1"/>
          </p:cNvSpPr>
          <p:nvPr>
            <p:ph type="ctrTitle" idx="4294967295"/>
          </p:nvPr>
        </p:nvSpPr>
        <p:spPr>
          <a:xfrm>
            <a:off x="440113" y="416255"/>
            <a:ext cx="11049000" cy="609600"/>
          </a:xfrm>
        </p:spPr>
        <p:txBody>
          <a:bodyPr>
            <a:normAutofit/>
          </a:bodyPr>
          <a:lstStyle/>
          <a:p>
            <a:r>
              <a:rPr lang="en-US" sz="3400" dirty="0">
                <a:solidFill>
                  <a:schemeClr val="tx1"/>
                </a:solidFill>
              </a:rPr>
              <a:t>Identify change agents, short-term outcomes, and inputs</a:t>
            </a:r>
          </a:p>
        </p:txBody>
      </p:sp>
      <p:pic>
        <p:nvPicPr>
          <p:cNvPr id="6" name="Picture 12" descr="&quot; &quot;">
            <a:extLst>
              <a:ext uri="{FF2B5EF4-FFF2-40B4-BE49-F238E27FC236}">
                <a16:creationId xmlns:a16="http://schemas.microsoft.com/office/drawing/2014/main" id="{A026CF0C-D646-45A5-8FF0-B005A6512726}"/>
              </a:ext>
            </a:extLst>
          </p:cNvPr>
          <p:cNvPicPr>
            <a:picLocks noChangeAspect="1"/>
          </p:cNvPicPr>
          <p:nvPr/>
        </p:nvPicPr>
        <p:blipFill>
          <a:blip r:embed="rId3"/>
          <a:stretch>
            <a:fillRect/>
          </a:stretch>
        </p:blipFill>
        <p:spPr>
          <a:xfrm>
            <a:off x="11002993" y="184453"/>
            <a:ext cx="1112808" cy="1127038"/>
          </a:xfrm>
          <a:prstGeom prst="rect">
            <a:avLst/>
          </a:prstGeom>
        </p:spPr>
      </p:pic>
      <p:grpSp>
        <p:nvGrpSpPr>
          <p:cNvPr id="7" name="Group 6" descr="Sample theory of action with an identified problem statement, inputs, and short-mid, and long-term outcomes. Teachers were identified as change agents in the short-term educator outcomes.">
            <a:extLst>
              <a:ext uri="{FF2B5EF4-FFF2-40B4-BE49-F238E27FC236}">
                <a16:creationId xmlns:a16="http://schemas.microsoft.com/office/drawing/2014/main" id="{4916DC23-5AC2-4262-AE52-FF9A3B728C5F}"/>
              </a:ext>
            </a:extLst>
          </p:cNvPr>
          <p:cNvGrpSpPr/>
          <p:nvPr/>
        </p:nvGrpSpPr>
        <p:grpSpPr>
          <a:xfrm>
            <a:off x="574964" y="1323551"/>
            <a:ext cx="11335143" cy="4640334"/>
            <a:chOff x="574964" y="1323551"/>
            <a:chExt cx="11335143" cy="4640334"/>
          </a:xfrm>
        </p:grpSpPr>
        <p:pic>
          <p:nvPicPr>
            <p:cNvPr id="5" name="Picture 6" descr="Sample theory of action with an identified problem statement, inputs, and short-mid, and long-term outcomes. Teachers were identified as change agents in the short-term educator outcomes.">
              <a:extLst>
                <a:ext uri="{FF2B5EF4-FFF2-40B4-BE49-F238E27FC236}">
                  <a16:creationId xmlns:a16="http://schemas.microsoft.com/office/drawing/2014/main" id="{39D303F0-0323-4DC2-84EB-8BA21A1398C6}"/>
                </a:ext>
              </a:extLst>
            </p:cNvPr>
            <p:cNvPicPr>
              <a:picLocks noChangeAspect="1"/>
            </p:cNvPicPr>
            <p:nvPr/>
          </p:nvPicPr>
          <p:blipFill>
            <a:blip r:embed="rId4"/>
            <a:stretch>
              <a:fillRect/>
            </a:stretch>
          </p:blipFill>
          <p:spPr>
            <a:xfrm>
              <a:off x="574964" y="1323551"/>
              <a:ext cx="11166763" cy="4640334"/>
            </a:xfrm>
            <a:prstGeom prst="rect">
              <a:avLst/>
            </a:prstGeom>
          </p:spPr>
        </p:pic>
        <p:sp>
          <p:nvSpPr>
            <p:cNvPr id="4" name="Rectangle 3" descr="&quot; &quot;">
              <a:extLst>
                <a:ext uri="{FF2B5EF4-FFF2-40B4-BE49-F238E27FC236}">
                  <a16:creationId xmlns:a16="http://schemas.microsoft.com/office/drawing/2014/main" id="{85DED782-434C-184A-A25E-1D10A72E6BA4}"/>
                </a:ext>
              </a:extLst>
            </p:cNvPr>
            <p:cNvSpPr/>
            <p:nvPr/>
          </p:nvSpPr>
          <p:spPr>
            <a:xfrm>
              <a:off x="1918903" y="2265490"/>
              <a:ext cx="6303852" cy="33633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descr="Teachers were identified as change agents">
              <a:extLst>
                <a:ext uri="{FF2B5EF4-FFF2-40B4-BE49-F238E27FC236}">
                  <a16:creationId xmlns:a16="http://schemas.microsoft.com/office/drawing/2014/main" id="{02B1B014-6DB4-410B-90D7-F18562DBAF72}"/>
                </a:ext>
              </a:extLst>
            </p:cNvPr>
            <p:cNvPicPr>
              <a:picLocks noChangeAspect="1"/>
            </p:cNvPicPr>
            <p:nvPr/>
          </p:nvPicPr>
          <p:blipFill>
            <a:blip r:embed="rId5"/>
            <a:stretch>
              <a:fillRect/>
            </a:stretch>
          </p:blipFill>
          <p:spPr>
            <a:xfrm>
              <a:off x="5922819" y="2134755"/>
              <a:ext cx="1371600" cy="1646503"/>
            </a:xfrm>
            <a:prstGeom prst="rect">
              <a:avLst/>
            </a:prstGeom>
          </p:spPr>
        </p:pic>
        <p:pic>
          <p:nvPicPr>
            <p:cNvPr id="11" name="Picture 11" descr="Arrow connecting text &quot;teachers were identified as change agents&quot; and encircled short-term outcomes.">
              <a:extLst>
                <a:ext uri="{FF2B5EF4-FFF2-40B4-BE49-F238E27FC236}">
                  <a16:creationId xmlns:a16="http://schemas.microsoft.com/office/drawing/2014/main" id="{C65D40EE-8ED4-4D1C-B964-3578F352E7F2}"/>
                </a:ext>
              </a:extLst>
            </p:cNvPr>
            <p:cNvPicPr>
              <a:picLocks noChangeAspect="1"/>
            </p:cNvPicPr>
            <p:nvPr/>
          </p:nvPicPr>
          <p:blipFill>
            <a:blip r:embed="rId6"/>
            <a:stretch>
              <a:fillRect/>
            </a:stretch>
          </p:blipFill>
          <p:spPr>
            <a:xfrm>
              <a:off x="7174490" y="2502165"/>
              <a:ext cx="974148" cy="191341"/>
            </a:xfrm>
            <a:prstGeom prst="rect">
              <a:avLst/>
            </a:prstGeom>
          </p:spPr>
        </p:pic>
        <p:sp>
          <p:nvSpPr>
            <p:cNvPr id="13" name="Oval 12" descr="Red oval over short-term educator outcomes: 1) teachers increase student partnerships and connections and 2) teachers improve academic engagement and rigor in instruction.">
              <a:extLst>
                <a:ext uri="{FF2B5EF4-FFF2-40B4-BE49-F238E27FC236}">
                  <a16:creationId xmlns:a16="http://schemas.microsoft.com/office/drawing/2014/main" id="{6C7CB3D1-F188-4E3E-9D18-8D5EC6F85B58}"/>
                </a:ext>
              </a:extLst>
            </p:cNvPr>
            <p:cNvSpPr/>
            <p:nvPr/>
          </p:nvSpPr>
          <p:spPr>
            <a:xfrm>
              <a:off x="8224858" y="1997406"/>
              <a:ext cx="3685249" cy="997397"/>
            </a:xfrm>
            <a:prstGeom prst="ellipse">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8EC2C21-1E1D-EE4B-AD78-B076BB07FB4C}"/>
              </a:ext>
            </a:extLst>
          </p:cNvPr>
          <p:cNvSpPr txBox="1"/>
          <p:nvPr/>
        </p:nvSpPr>
        <p:spPr>
          <a:xfrm>
            <a:off x="571500" y="6168543"/>
            <a:ext cx="4613385"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(Shakman &amp; Rodriguez, 2015)</a:t>
            </a:r>
            <a:endParaRPr lang="en-US" sz="1800">
              <a:latin typeface="Times New Roman"/>
            </a:endParaRPr>
          </a:p>
        </p:txBody>
      </p:sp>
    </p:spTree>
    <p:extLst>
      <p:ext uri="{BB962C8B-B14F-4D97-AF65-F5344CB8AC3E}">
        <p14:creationId xmlns:p14="http://schemas.microsoft.com/office/powerpoint/2010/main" val="317771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BDE2607-19CE-414E-9ACE-CBA094D7DCDA}"/>
              </a:ext>
            </a:extLst>
          </p:cNvPr>
          <p:cNvSpPr>
            <a:spLocks noGrp="1"/>
          </p:cNvSpPr>
          <p:nvPr>
            <p:ph type="sldNum" sz="quarter" idx="12"/>
          </p:nvPr>
        </p:nvSpPr>
        <p:spPr>
          <a:xfrm>
            <a:off x="10238667" y="6298477"/>
            <a:ext cx="1530927" cy="365125"/>
          </a:xfrm>
        </p:spPr>
        <p:txBody>
          <a:bodyPr/>
          <a:lstStyle/>
          <a:p>
            <a:r>
              <a:rPr lang="en-US">
                <a:solidFill>
                  <a:schemeClr val="tx2"/>
                </a:solidFill>
              </a:rPr>
              <a:t>18</a:t>
            </a:r>
          </a:p>
        </p:txBody>
      </p:sp>
      <p:sp>
        <p:nvSpPr>
          <p:cNvPr id="2" name="Title 1">
            <a:extLst>
              <a:ext uri="{FF2B5EF4-FFF2-40B4-BE49-F238E27FC236}">
                <a16:creationId xmlns:a16="http://schemas.microsoft.com/office/drawing/2014/main" id="{AC8B61E1-C0AB-49DF-A082-401431065E9D}"/>
              </a:ext>
            </a:extLst>
          </p:cNvPr>
          <p:cNvSpPr>
            <a:spLocks noGrp="1"/>
          </p:cNvSpPr>
          <p:nvPr>
            <p:ph type="ctrTitle" idx="4294967295"/>
          </p:nvPr>
        </p:nvSpPr>
        <p:spPr>
          <a:xfrm>
            <a:off x="520445" y="378916"/>
            <a:ext cx="11049000" cy="609600"/>
          </a:xfrm>
        </p:spPr>
        <p:txBody>
          <a:bodyPr>
            <a:normAutofit/>
          </a:bodyPr>
          <a:lstStyle/>
          <a:p>
            <a:r>
              <a:rPr lang="en-US" sz="3400" dirty="0">
                <a:solidFill>
                  <a:schemeClr val="tx1"/>
                </a:solidFill>
                <a:ea typeface="+mn-ea"/>
                <a:cs typeface="Times New Roman"/>
              </a:rPr>
              <a:t>Select an evidence-based practice</a:t>
            </a:r>
          </a:p>
        </p:txBody>
      </p:sp>
      <p:grpSp>
        <p:nvGrpSpPr>
          <p:cNvPr id="4" name="Group 3" descr="Sample theory of action with and identified problem statement, inputs and short-mid, and long-term outcomes. Key-components to improve college- and career-readiness section is boxed out in dark blue.">
            <a:extLst>
              <a:ext uri="{FF2B5EF4-FFF2-40B4-BE49-F238E27FC236}">
                <a16:creationId xmlns:a16="http://schemas.microsoft.com/office/drawing/2014/main" id="{5E470D5B-4C2C-40D7-8888-636328D9D6D6}"/>
              </a:ext>
            </a:extLst>
          </p:cNvPr>
          <p:cNvGrpSpPr/>
          <p:nvPr/>
        </p:nvGrpSpPr>
        <p:grpSpPr>
          <a:xfrm>
            <a:off x="519546" y="1270297"/>
            <a:ext cx="10861963" cy="4511345"/>
            <a:chOff x="519546" y="1270297"/>
            <a:chExt cx="10861963" cy="4511345"/>
          </a:xfrm>
        </p:grpSpPr>
        <p:pic>
          <p:nvPicPr>
            <p:cNvPr id="6" name="Picture 6" descr="Sample theory of action with and identified problem statement, inputs and short-mid, and long-term outcomes. Key-components to improve college- and career-readiness section is boxed out in dark blue.">
              <a:extLst>
                <a:ext uri="{FF2B5EF4-FFF2-40B4-BE49-F238E27FC236}">
                  <a16:creationId xmlns:a16="http://schemas.microsoft.com/office/drawing/2014/main" id="{77AD2653-A3B7-4FCC-BB64-66BD6B7CE91A}"/>
                </a:ext>
              </a:extLst>
            </p:cNvPr>
            <p:cNvPicPr>
              <a:picLocks noChangeAspect="1"/>
            </p:cNvPicPr>
            <p:nvPr/>
          </p:nvPicPr>
          <p:blipFill>
            <a:blip r:embed="rId3"/>
            <a:stretch>
              <a:fillRect/>
            </a:stretch>
          </p:blipFill>
          <p:spPr>
            <a:xfrm>
              <a:off x="519546" y="1270297"/>
              <a:ext cx="10861963" cy="4511345"/>
            </a:xfrm>
            <a:prstGeom prst="rect">
              <a:avLst/>
            </a:prstGeom>
          </p:spPr>
        </p:pic>
        <p:sp>
          <p:nvSpPr>
            <p:cNvPr id="8" name="Rectangle 7">
              <a:extLst>
                <a:ext uri="{FF2B5EF4-FFF2-40B4-BE49-F238E27FC236}">
                  <a16:creationId xmlns:a16="http://schemas.microsoft.com/office/drawing/2014/main" id="{768F731A-62F2-4AE9-BE85-5652445C0F0B}"/>
                </a:ext>
              </a:extLst>
            </p:cNvPr>
            <p:cNvSpPr/>
            <p:nvPr/>
          </p:nvSpPr>
          <p:spPr>
            <a:xfrm>
              <a:off x="1849612" y="2133769"/>
              <a:ext cx="6040521" cy="3103014"/>
            </a:xfrm>
            <a:prstGeom prst="rect">
              <a:avLst/>
            </a:prstGeom>
            <a:solidFill>
              <a:srgbClr val="071D4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New Roman"/>
                  <a:ea typeface="+mn-lt"/>
                  <a:cs typeface="+mn-lt"/>
                </a:rPr>
                <a:t>Select an evidence-based practice:</a:t>
              </a:r>
              <a:endParaRPr lang="en-US" dirty="0">
                <a:latin typeface="Times New Roman"/>
                <a:cs typeface="Times New Roman"/>
              </a:endParaRPr>
            </a:p>
            <a:p>
              <a:pPr algn="ctr"/>
              <a:endParaRPr lang="en-US" dirty="0">
                <a:latin typeface="Times New Roman"/>
                <a:cs typeface="Arial"/>
              </a:endParaRPr>
            </a:p>
            <a:p>
              <a:pPr marL="346006" indent="-230935">
                <a:buFont typeface="Arial" panose="020B0604020202020204" pitchFamily="34" charset="0"/>
                <a:buChar char="•"/>
              </a:pPr>
              <a:r>
                <a:rPr lang="en-US" sz="2200" dirty="0">
                  <a:latin typeface="Times New Roman"/>
                  <a:ea typeface="+mn-lt"/>
                  <a:cs typeface="+mn-lt"/>
                </a:rPr>
                <a:t>Compile evidence-based practices.</a:t>
              </a:r>
              <a:endParaRPr lang="en-US" sz="2200" dirty="0">
                <a:latin typeface="Times New Roman"/>
                <a:cs typeface="Times New Roman"/>
              </a:endParaRPr>
            </a:p>
            <a:p>
              <a:pPr marL="346006" indent="-230935"/>
              <a:endParaRPr lang="en-US" sz="2200" dirty="0">
                <a:latin typeface="Times New Roman"/>
                <a:ea typeface="+mn-lt"/>
                <a:cs typeface="+mn-lt"/>
              </a:endParaRPr>
            </a:p>
            <a:p>
              <a:pPr marL="346006" indent="-230935">
                <a:buFont typeface="Arial" panose="020B0604020202020204" pitchFamily="34" charset="0"/>
                <a:buChar char="•"/>
              </a:pPr>
              <a:r>
                <a:rPr lang="en-US" sz="2200" dirty="0">
                  <a:latin typeface="Times New Roman"/>
                  <a:ea typeface="+mn-lt"/>
                  <a:cs typeface="+mn-lt"/>
                </a:rPr>
                <a:t>Refer to ESSA’s four levels of evidence.</a:t>
              </a:r>
              <a:endParaRPr lang="en-US" sz="2200" dirty="0">
                <a:latin typeface="Times New Roman"/>
                <a:cs typeface="Times New Roman"/>
              </a:endParaRPr>
            </a:p>
            <a:p>
              <a:pPr marL="346006" indent="-230935"/>
              <a:endParaRPr lang="en-US" sz="2200" dirty="0">
                <a:latin typeface="Times New Roman"/>
                <a:ea typeface="+mn-lt"/>
                <a:cs typeface="+mn-lt"/>
              </a:endParaRPr>
            </a:p>
            <a:p>
              <a:pPr marL="346006" indent="-230935">
                <a:buFont typeface="Arial" panose="020B0604020202020204" pitchFamily="34" charset="0"/>
                <a:buChar char="•"/>
              </a:pPr>
              <a:r>
                <a:rPr lang="en-US" sz="2200" dirty="0">
                  <a:latin typeface="Times New Roman"/>
                  <a:ea typeface="+mn-lt"/>
                  <a:cs typeface="+mn-lt"/>
                </a:rPr>
                <a:t>Select an evidence-based strategy as a team.</a:t>
              </a:r>
              <a:endParaRPr lang="en-US" sz="2200" dirty="0">
                <a:latin typeface="Times New Roman"/>
              </a:endParaRPr>
            </a:p>
            <a:p>
              <a:pPr algn="ctr"/>
              <a:endParaRPr lang="en-US" dirty="0">
                <a:cs typeface="Arial"/>
              </a:endParaRPr>
            </a:p>
          </p:txBody>
        </p:sp>
      </p:grpSp>
      <p:sp>
        <p:nvSpPr>
          <p:cNvPr id="12" name="TextBox 11">
            <a:extLst>
              <a:ext uri="{FF2B5EF4-FFF2-40B4-BE49-F238E27FC236}">
                <a16:creationId xmlns:a16="http://schemas.microsoft.com/office/drawing/2014/main" id="{FD75C8B7-9EAC-6F4C-BC2F-6259A923E272}"/>
              </a:ext>
            </a:extLst>
          </p:cNvPr>
          <p:cNvSpPr txBox="1"/>
          <p:nvPr/>
        </p:nvSpPr>
        <p:spPr>
          <a:xfrm>
            <a:off x="571500" y="5676619"/>
            <a:ext cx="4613385"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a:t>
            </a:r>
            <a:r>
              <a:rPr lang="en-US" sz="1800" i="1" err="1">
                <a:latin typeface="Times New Roman"/>
                <a:ea typeface="+mn-lt"/>
                <a:cs typeface="+mn-lt"/>
              </a:rPr>
              <a:t>Shakman</a:t>
            </a:r>
            <a:r>
              <a:rPr lang="en-US" sz="1800" i="1">
                <a:latin typeface="Times New Roman"/>
                <a:ea typeface="+mn-lt"/>
                <a:cs typeface="+mn-lt"/>
              </a:rPr>
              <a:t> &amp; Rodriguez, 2015)</a:t>
            </a:r>
            <a:endParaRPr lang="en-US" sz="1800">
              <a:latin typeface="Times New Roman"/>
            </a:endParaRPr>
          </a:p>
        </p:txBody>
      </p:sp>
      <p:pic>
        <p:nvPicPr>
          <p:cNvPr id="5" name="Picture 12" descr="&quot; &quot;">
            <a:extLst>
              <a:ext uri="{FF2B5EF4-FFF2-40B4-BE49-F238E27FC236}">
                <a16:creationId xmlns:a16="http://schemas.microsoft.com/office/drawing/2014/main" id="{92D1875A-8697-4ABC-B8A8-EB833ABB7585}"/>
              </a:ext>
            </a:extLst>
          </p:cNvPr>
          <p:cNvPicPr>
            <a:picLocks noChangeAspect="1"/>
          </p:cNvPicPr>
          <p:nvPr/>
        </p:nvPicPr>
        <p:blipFill>
          <a:blip r:embed="rId4"/>
          <a:stretch>
            <a:fillRect/>
          </a:stretch>
        </p:blipFill>
        <p:spPr>
          <a:xfrm>
            <a:off x="11002993" y="184453"/>
            <a:ext cx="1112808" cy="1127038"/>
          </a:xfrm>
          <a:prstGeom prst="rect">
            <a:avLst/>
          </a:prstGeom>
        </p:spPr>
      </p:pic>
    </p:spTree>
    <p:extLst>
      <p:ext uri="{BB962C8B-B14F-4D97-AF65-F5344CB8AC3E}">
        <p14:creationId xmlns:p14="http://schemas.microsoft.com/office/powerpoint/2010/main" val="143408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Shape 2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a:xfrm>
            <a:off x="-4511326" y="761999"/>
            <a:ext cx="12498420" cy="4048160"/>
          </a:xfrm>
        </p:spPr>
        <p:txBody>
          <a:bodyPr vert="horz" lIns="91440" tIns="45720" rIns="91440" bIns="45720" rtlCol="0" anchor="b">
            <a:normAutofit/>
          </a:bodyPr>
          <a:lstStyle/>
          <a:p>
            <a:pPr algn="r"/>
            <a:r>
              <a:rPr lang="en-US" sz="4000" dirty="0">
                <a:solidFill>
                  <a:schemeClr val="accent1"/>
                </a:solidFill>
                <a:latin typeface="+mj-lt"/>
                <a:cs typeface="Times New Roman"/>
              </a:rPr>
              <a:t>Continuous Improvement Coaching</a:t>
            </a:r>
            <a:br>
              <a:rPr lang="en-US" sz="4000" dirty="0">
                <a:solidFill>
                  <a:schemeClr val="accent1"/>
                </a:solidFill>
                <a:latin typeface="+mj-lt"/>
                <a:cs typeface="Times New Roman"/>
              </a:rPr>
            </a:br>
            <a:r>
              <a:rPr lang="en-US" sz="4000" dirty="0">
                <a:solidFill>
                  <a:schemeClr val="accent1"/>
                </a:solidFill>
                <a:latin typeface="+mj-lt"/>
                <a:cs typeface="Times New Roman"/>
              </a:rPr>
              <a:t>Facilitators’ Workbook </a:t>
            </a:r>
            <a:br>
              <a:rPr lang="en-US" sz="6000" dirty="0">
                <a:solidFill>
                  <a:schemeClr val="accent1"/>
                </a:solidFill>
                <a:latin typeface="+mj-lt"/>
                <a:cs typeface="Times New Roman"/>
              </a:rPr>
            </a:br>
            <a:r>
              <a:rPr lang="en-US" sz="3200" i="1" dirty="0">
                <a:solidFill>
                  <a:schemeClr val="accent1"/>
                </a:solidFill>
                <a:latin typeface="+mj-lt"/>
                <a:cs typeface="Times New Roman"/>
              </a:rPr>
              <a:t>Accompanying presentation slides</a:t>
            </a:r>
            <a:endParaRPr lang="en-US" sz="3200" i="1" spc="-100" dirty="0">
              <a:solidFill>
                <a:schemeClr val="accent1"/>
              </a:solidFill>
              <a:latin typeface="+mj-lt"/>
              <a:cs typeface="+mj-cs"/>
            </a:endParaRPr>
          </a:p>
        </p:txBody>
      </p:sp>
      <p:sp>
        <p:nvSpPr>
          <p:cNvPr id="11" name="TextBox 10">
            <a:extLst>
              <a:ext uri="{FF2B5EF4-FFF2-40B4-BE49-F238E27FC236}">
                <a16:creationId xmlns:a16="http://schemas.microsoft.com/office/drawing/2014/main" id="{E7AC3809-3975-4ABD-90F5-AE7EC5F78426}"/>
              </a:ext>
            </a:extLst>
          </p:cNvPr>
          <p:cNvSpPr txBox="1"/>
          <p:nvPr/>
        </p:nvSpPr>
        <p:spPr>
          <a:xfrm>
            <a:off x="711200" y="5248993"/>
            <a:ext cx="1747520" cy="646331"/>
          </a:xfrm>
          <a:prstGeom prst="rect">
            <a:avLst/>
          </a:prstGeom>
          <a:noFill/>
        </p:spPr>
        <p:txBody>
          <a:bodyPr wrap="square">
            <a:spAutoFit/>
          </a:bodyPr>
          <a:lstStyle/>
          <a:p>
            <a:r>
              <a:rPr lang="en-US" sz="1800">
                <a:solidFill>
                  <a:schemeClr val="accent1"/>
                </a:solidFill>
                <a:latin typeface="+mj-lt"/>
                <a:cs typeface="Times New Roman"/>
              </a:rPr>
              <a:t>Presenter Name</a:t>
            </a:r>
            <a:endParaRPr lang="en-US" sz="1800">
              <a:solidFill>
                <a:schemeClr val="accent1"/>
              </a:solidFill>
              <a:latin typeface="+mj-lt"/>
            </a:endParaRPr>
          </a:p>
          <a:p>
            <a:r>
              <a:rPr lang="en-US" sz="1800">
                <a:solidFill>
                  <a:schemeClr val="accent1"/>
                </a:solidFill>
                <a:latin typeface="+mj-lt"/>
                <a:cs typeface="Times New Roman"/>
              </a:rPr>
              <a:t>Title Here</a:t>
            </a:r>
            <a:endParaRPr lang="en-US" sz="1800">
              <a:solidFill>
                <a:schemeClr val="accent1"/>
              </a:solidFill>
              <a:latin typeface="+mj-lt"/>
            </a:endParaRPr>
          </a:p>
        </p:txBody>
      </p:sp>
      <p:sp>
        <p:nvSpPr>
          <p:cNvPr id="14" name="TextBox 13">
            <a:extLst>
              <a:ext uri="{FF2B5EF4-FFF2-40B4-BE49-F238E27FC236}">
                <a16:creationId xmlns:a16="http://schemas.microsoft.com/office/drawing/2014/main" id="{C175C7F9-FA15-438C-B7A7-BDD100BA1537}"/>
              </a:ext>
            </a:extLst>
          </p:cNvPr>
          <p:cNvSpPr txBox="1"/>
          <p:nvPr/>
        </p:nvSpPr>
        <p:spPr>
          <a:xfrm>
            <a:off x="2512802" y="5253472"/>
            <a:ext cx="1747520" cy="646331"/>
          </a:xfrm>
          <a:prstGeom prst="rect">
            <a:avLst/>
          </a:prstGeom>
          <a:noFill/>
        </p:spPr>
        <p:txBody>
          <a:bodyPr wrap="square">
            <a:spAutoFit/>
          </a:bodyPr>
          <a:lstStyle/>
          <a:p>
            <a:r>
              <a:rPr lang="en-US" sz="1800">
                <a:solidFill>
                  <a:schemeClr val="accent1"/>
                </a:solidFill>
                <a:latin typeface="+mj-lt"/>
                <a:cs typeface="Times New Roman"/>
              </a:rPr>
              <a:t>Presenter Name</a:t>
            </a:r>
            <a:endParaRPr lang="en-US" sz="1800">
              <a:solidFill>
                <a:schemeClr val="accent1"/>
              </a:solidFill>
              <a:latin typeface="+mj-lt"/>
            </a:endParaRPr>
          </a:p>
          <a:p>
            <a:r>
              <a:rPr lang="en-US" sz="1800">
                <a:solidFill>
                  <a:schemeClr val="accent1"/>
                </a:solidFill>
                <a:latin typeface="+mj-lt"/>
                <a:cs typeface="Times New Roman"/>
              </a:rPr>
              <a:t>Title Here</a:t>
            </a:r>
            <a:endParaRPr lang="en-US" sz="1800">
              <a:solidFill>
                <a:schemeClr val="accent1"/>
              </a:solidFill>
              <a:latin typeface="+mj-lt"/>
            </a:endParaRPr>
          </a:p>
        </p:txBody>
      </p:sp>
    </p:spTree>
    <p:extLst>
      <p:ext uri="{BB962C8B-B14F-4D97-AF65-F5344CB8AC3E}">
        <p14:creationId xmlns:p14="http://schemas.microsoft.com/office/powerpoint/2010/main" val="408834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D8611AD-C68B-49DF-95A7-5DFADAF2E4E8}"/>
              </a:ext>
            </a:extLst>
          </p:cNvPr>
          <p:cNvSpPr>
            <a:spLocks noGrp="1"/>
          </p:cNvSpPr>
          <p:nvPr>
            <p:ph type="sldNum" sz="quarter" idx="12"/>
          </p:nvPr>
        </p:nvSpPr>
        <p:spPr>
          <a:xfrm>
            <a:off x="10103629" y="6317768"/>
            <a:ext cx="1530927" cy="365125"/>
          </a:xfrm>
        </p:spPr>
        <p:txBody>
          <a:bodyPr/>
          <a:lstStyle/>
          <a:p>
            <a:r>
              <a:rPr lang="en-US">
                <a:solidFill>
                  <a:schemeClr val="tx2"/>
                </a:solidFill>
              </a:rPr>
              <a:t>19</a:t>
            </a:r>
          </a:p>
        </p:txBody>
      </p:sp>
      <p:sp>
        <p:nvSpPr>
          <p:cNvPr id="2" name="Title 1">
            <a:extLst>
              <a:ext uri="{FF2B5EF4-FFF2-40B4-BE49-F238E27FC236}">
                <a16:creationId xmlns:a16="http://schemas.microsoft.com/office/drawing/2014/main" id="{BC8565C2-85E2-41DE-BCBE-F74C95D732EA}"/>
              </a:ext>
            </a:extLst>
          </p:cNvPr>
          <p:cNvSpPr>
            <a:spLocks noGrp="1"/>
          </p:cNvSpPr>
          <p:nvPr>
            <p:ph type="ctrTitle" idx="4294967295"/>
          </p:nvPr>
        </p:nvSpPr>
        <p:spPr>
          <a:xfrm>
            <a:off x="427886" y="509859"/>
            <a:ext cx="11049000" cy="609600"/>
          </a:xfrm>
        </p:spPr>
        <p:txBody>
          <a:bodyPr/>
          <a:lstStyle/>
          <a:p>
            <a:r>
              <a:rPr lang="en-US" sz="3400" dirty="0">
                <a:solidFill>
                  <a:schemeClr val="tx1"/>
                </a:solidFill>
                <a:ea typeface="+mn-ea"/>
                <a:cs typeface="Times New Roman"/>
              </a:rPr>
              <a:t>Assessing options: Four levels of evidence in ESSA </a:t>
            </a:r>
          </a:p>
        </p:txBody>
      </p:sp>
      <p:grpSp>
        <p:nvGrpSpPr>
          <p:cNvPr id="3" name="Group 2" descr="Four levels of evidence in ESSA table. The first line is Strong: At least one well-designed and implemented experimental study. Next line is Moderate: At least one well-designed and implemented quasi-experimental study. The next line is Promising: At least one well-designed and implemented correlational study&#10;Includes controls for statistical bias. The last line demonstrates a rationale: Well-specified logic model or theory of action Includes ongoing efforts to collect evidence. ">
            <a:extLst>
              <a:ext uri="{FF2B5EF4-FFF2-40B4-BE49-F238E27FC236}">
                <a16:creationId xmlns:a16="http://schemas.microsoft.com/office/drawing/2014/main" id="{93F17D4E-3161-429F-9927-5059B649D33A}"/>
              </a:ext>
            </a:extLst>
          </p:cNvPr>
          <p:cNvGrpSpPr/>
          <p:nvPr/>
        </p:nvGrpSpPr>
        <p:grpSpPr>
          <a:xfrm>
            <a:off x="489034" y="1181382"/>
            <a:ext cx="11024528" cy="4539182"/>
            <a:chOff x="489034" y="1181382"/>
            <a:chExt cx="11024528" cy="4539182"/>
          </a:xfrm>
        </p:grpSpPr>
        <p:graphicFrame>
          <p:nvGraphicFramePr>
            <p:cNvPr id="5" name="Diagram 5" descr="&quot; &quot;">
              <a:extLst>
                <a:ext uri="{FF2B5EF4-FFF2-40B4-BE49-F238E27FC236}">
                  <a16:creationId xmlns:a16="http://schemas.microsoft.com/office/drawing/2014/main" id="{314EC4A3-F62C-4AD4-97A9-09B02D869ABF}"/>
                </a:ext>
              </a:extLst>
            </p:cNvPr>
            <p:cNvGraphicFramePr/>
            <p:nvPr>
              <p:extLst>
                <p:ext uri="{D42A27DB-BD31-4B8C-83A1-F6EECF244321}">
                  <p14:modId xmlns:p14="http://schemas.microsoft.com/office/powerpoint/2010/main" val="2040011758"/>
                </p:ext>
              </p:extLst>
            </p:nvPr>
          </p:nvGraphicFramePr>
          <p:xfrm>
            <a:off x="1629296" y="1181382"/>
            <a:ext cx="9884266" cy="4539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woman looking through binoculars. ">
              <a:extLst>
                <a:ext uri="{FF2B5EF4-FFF2-40B4-BE49-F238E27FC236}">
                  <a16:creationId xmlns:a16="http://schemas.microsoft.com/office/drawing/2014/main" id="{0E283870-D352-456D-A665-6B17036BA6B5}"/>
                </a:ext>
              </a:extLst>
            </p:cNvPr>
            <p:cNvPicPr>
              <a:picLocks noChangeAspect="1"/>
            </p:cNvPicPr>
            <p:nvPr/>
          </p:nvPicPr>
          <p:blipFill>
            <a:blip r:embed="rId8"/>
            <a:stretch>
              <a:fillRect/>
            </a:stretch>
          </p:blipFill>
          <p:spPr>
            <a:xfrm>
              <a:off x="489034" y="1642189"/>
              <a:ext cx="1079884" cy="3573623"/>
            </a:xfrm>
            <a:prstGeom prst="rect">
              <a:avLst/>
            </a:prstGeom>
          </p:spPr>
        </p:pic>
      </p:grpSp>
      <p:sp>
        <p:nvSpPr>
          <p:cNvPr id="7" name="TextBox 6">
            <a:extLst>
              <a:ext uri="{FF2B5EF4-FFF2-40B4-BE49-F238E27FC236}">
                <a16:creationId xmlns:a16="http://schemas.microsoft.com/office/drawing/2014/main" id="{F5949F86-8AEB-4466-9374-ACE2BE421B6E}"/>
              </a:ext>
            </a:extLst>
          </p:cNvPr>
          <p:cNvSpPr txBox="1"/>
          <p:nvPr/>
        </p:nvSpPr>
        <p:spPr>
          <a:xfrm>
            <a:off x="380951" y="5534188"/>
            <a:ext cx="11430099" cy="784830"/>
          </a:xfrm>
          <a:prstGeom prst="rect">
            <a:avLst/>
          </a:prstGeom>
          <a:noFill/>
        </p:spPr>
        <p:txBody>
          <a:bodyPr wrap="square" rtlCol="0">
            <a:spAutoFit/>
          </a:bodyPr>
          <a:lstStyle/>
          <a:p>
            <a:pPr algn="ctr"/>
            <a:r>
              <a:rPr lang="en-US" sz="1500" dirty="0"/>
              <a:t>For full description of ESSA evidence standards, see </a:t>
            </a:r>
            <a:r>
              <a:rPr lang="en-US" sz="1500" dirty="0">
                <a:hlinkClick r:id="rId9" tooltip="ESSA Evidence Standards document"/>
              </a:rPr>
              <a:t>https://www.ed.gov/policy/elsec/leg/essa/guidanceuseseinvestment.pdf</a:t>
            </a:r>
            <a:endParaRPr lang="en-US" sz="1500" dirty="0"/>
          </a:p>
          <a:p>
            <a:pPr algn="ctr"/>
            <a:r>
              <a:rPr lang="en-US" sz="1500" dirty="0"/>
              <a:t>For alignment between the What Works Clearinghouse evidence standards and ESSA evidence standards, see </a:t>
            </a:r>
            <a:r>
              <a:rPr lang="en-US" sz="1500" dirty="0">
                <a:hlinkClick r:id="rId10" tooltip="What works clearinghouse website "/>
              </a:rPr>
              <a:t>https://www.ies.ed.gov/ncee/wwc/essa</a:t>
            </a:r>
            <a:endParaRPr lang="en-US" sz="1500" dirty="0"/>
          </a:p>
        </p:txBody>
      </p:sp>
      <p:pic>
        <p:nvPicPr>
          <p:cNvPr id="17" name="Picture 12" descr="Five-phase circular logo with 1. Set the foundation highlighted.">
            <a:extLst>
              <a:ext uri="{FF2B5EF4-FFF2-40B4-BE49-F238E27FC236}">
                <a16:creationId xmlns:a16="http://schemas.microsoft.com/office/drawing/2014/main" id="{ACBC69F3-BEDB-40F8-A957-7C607FC9EE49}"/>
              </a:ext>
            </a:extLst>
          </p:cNvPr>
          <p:cNvPicPr>
            <a:picLocks noChangeAspect="1"/>
          </p:cNvPicPr>
          <p:nvPr/>
        </p:nvPicPr>
        <p:blipFill>
          <a:blip r:embed="rId11"/>
          <a:stretch>
            <a:fillRect/>
          </a:stretch>
        </p:blipFill>
        <p:spPr>
          <a:xfrm>
            <a:off x="11002993" y="184453"/>
            <a:ext cx="1112808" cy="1127038"/>
          </a:xfrm>
          <a:prstGeom prst="rect">
            <a:avLst/>
          </a:prstGeom>
        </p:spPr>
      </p:pic>
    </p:spTree>
    <p:extLst>
      <p:ext uri="{BB962C8B-B14F-4D97-AF65-F5344CB8AC3E}">
        <p14:creationId xmlns:p14="http://schemas.microsoft.com/office/powerpoint/2010/main" val="80905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5B3FDD30-CCAB-4DAD-9370-8A4B91F55182}"/>
              </a:ext>
            </a:extLst>
          </p:cNvPr>
          <p:cNvSpPr>
            <a:spLocks noGrp="1"/>
          </p:cNvSpPr>
          <p:nvPr>
            <p:ph type="sldNum" sz="quarter" idx="12"/>
          </p:nvPr>
        </p:nvSpPr>
        <p:spPr>
          <a:xfrm>
            <a:off x="10007173" y="6298477"/>
            <a:ext cx="1530927" cy="365125"/>
          </a:xfrm>
        </p:spPr>
        <p:txBody>
          <a:bodyPr/>
          <a:lstStyle/>
          <a:p>
            <a:r>
              <a:rPr lang="en-US">
                <a:solidFill>
                  <a:schemeClr val="tx2"/>
                </a:solidFill>
              </a:rPr>
              <a:t>20</a:t>
            </a:r>
          </a:p>
        </p:txBody>
      </p:sp>
      <p:sp>
        <p:nvSpPr>
          <p:cNvPr id="13" name="Title 12">
            <a:extLst>
              <a:ext uri="{FF2B5EF4-FFF2-40B4-BE49-F238E27FC236}">
                <a16:creationId xmlns:a16="http://schemas.microsoft.com/office/drawing/2014/main" id="{DB4D18CC-82CA-1D43-88F5-98A9C6C86642}"/>
              </a:ext>
            </a:extLst>
          </p:cNvPr>
          <p:cNvSpPr>
            <a:spLocks noGrp="1"/>
          </p:cNvSpPr>
          <p:nvPr>
            <p:ph type="ctrTitle" idx="4294967295"/>
          </p:nvPr>
        </p:nvSpPr>
        <p:spPr>
          <a:xfrm>
            <a:off x="925975" y="103770"/>
            <a:ext cx="4323827" cy="1339127"/>
          </a:xfrm>
        </p:spPr>
        <p:txBody>
          <a:bodyPr/>
          <a:lstStyle/>
          <a:p>
            <a:r>
              <a:rPr lang="en-US" dirty="0">
                <a:solidFill>
                  <a:schemeClr val="tx1"/>
                </a:solidFill>
                <a:latin typeface="+mj-lt"/>
                <a:cs typeface="Times New Roman"/>
              </a:rPr>
              <a:t>Vetting your options</a:t>
            </a:r>
          </a:p>
        </p:txBody>
      </p:sp>
      <p:sp>
        <p:nvSpPr>
          <p:cNvPr id="4" name="TextBox 3">
            <a:extLst>
              <a:ext uri="{FF2B5EF4-FFF2-40B4-BE49-F238E27FC236}">
                <a16:creationId xmlns:a16="http://schemas.microsoft.com/office/drawing/2014/main" id="{9BADF379-F2AF-4018-A59B-2E4A488A0F56}"/>
              </a:ext>
            </a:extLst>
          </p:cNvPr>
          <p:cNvSpPr txBox="1"/>
          <p:nvPr/>
        </p:nvSpPr>
        <p:spPr>
          <a:xfrm>
            <a:off x="843869" y="2083715"/>
            <a:ext cx="4405933" cy="3093148"/>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2000" dirty="0"/>
              <a:t>What?</a:t>
            </a:r>
            <a:endParaRPr lang="en-US" sz="2000" dirty="0">
              <a:cs typeface="Arial" panose="020B0604020202020204"/>
            </a:endParaRPr>
          </a:p>
          <a:p>
            <a:pPr marL="342900" indent="-342900">
              <a:spcBef>
                <a:spcPts val="300"/>
              </a:spcBef>
              <a:spcAft>
                <a:spcPts val="150"/>
              </a:spcAft>
              <a:buClr>
                <a:schemeClr val="accent1"/>
              </a:buClr>
              <a:buFont typeface="Arial" panose="020B0604020202020204" pitchFamily="34" charset="0"/>
              <a:buChar char="•"/>
            </a:pPr>
            <a:r>
              <a:rPr lang="en-US" sz="2000" dirty="0"/>
              <a:t>Determine which practice best </a:t>
            </a:r>
            <a:r>
              <a:rPr lang="en-US" sz="2000" b="1" i="1" dirty="0"/>
              <a:t>meets the needs</a:t>
            </a:r>
            <a:r>
              <a:rPr lang="en-US" sz="2000" dirty="0"/>
              <a:t> </a:t>
            </a:r>
            <a:r>
              <a:rPr lang="en-US" sz="2000" b="1" i="1" dirty="0"/>
              <a:t>of your school</a:t>
            </a:r>
            <a:r>
              <a:rPr lang="en-US" sz="2000" dirty="0"/>
              <a:t> and is </a:t>
            </a:r>
            <a:r>
              <a:rPr lang="en-US" sz="2000" b="1" i="1" dirty="0"/>
              <a:t>practical</a:t>
            </a:r>
            <a:r>
              <a:rPr lang="en-US" sz="2000" dirty="0"/>
              <a:t> </a:t>
            </a:r>
            <a:r>
              <a:rPr lang="en-US" sz="2000" b="1" i="1" dirty="0"/>
              <a:t>in your context</a:t>
            </a:r>
            <a:r>
              <a:rPr lang="en-US" sz="2000" dirty="0"/>
              <a:t>. </a:t>
            </a:r>
            <a:endParaRPr lang="en-US" sz="2000" dirty="0">
              <a:cs typeface="Arial" panose="020B0604020202020204"/>
            </a:endParaRPr>
          </a:p>
          <a:p>
            <a:pPr>
              <a:spcBef>
                <a:spcPts val="900"/>
              </a:spcBef>
            </a:pPr>
            <a:r>
              <a:rPr lang="en-US" sz="2000" dirty="0">
                <a:cs typeface="Times New Roman"/>
              </a:rPr>
              <a:t>How?</a:t>
            </a:r>
          </a:p>
          <a:p>
            <a:pPr marL="342900" indent="-342900">
              <a:spcBef>
                <a:spcPts val="300"/>
              </a:spcBef>
              <a:spcAft>
                <a:spcPts val="150"/>
              </a:spcAft>
              <a:buClr>
                <a:schemeClr val="accent1"/>
              </a:buClr>
              <a:buFont typeface="Arial" panose="020B0604020202020204" pitchFamily="34" charset="0"/>
              <a:buChar char="•"/>
            </a:pPr>
            <a:r>
              <a:rPr lang="en-US" sz="2000" i="1" dirty="0">
                <a:cs typeface="Times New Roman"/>
              </a:rPr>
              <a:t>Hexagon </a:t>
            </a:r>
            <a:r>
              <a:rPr lang="en-US" sz="2000" dirty="0">
                <a:cs typeface="Times New Roman"/>
              </a:rPr>
              <a:t>Tool</a:t>
            </a:r>
            <a:endParaRPr lang="en-US" sz="2000" dirty="0">
              <a:cs typeface="Arial"/>
            </a:endParaRPr>
          </a:p>
          <a:p>
            <a:pPr marL="342900" indent="-342900">
              <a:spcBef>
                <a:spcPts val="300"/>
              </a:spcBef>
              <a:spcAft>
                <a:spcPts val="150"/>
              </a:spcAft>
              <a:buClr>
                <a:schemeClr val="accent1"/>
              </a:buClr>
              <a:buFont typeface="Arial" panose="020B0604020202020204" pitchFamily="34" charset="0"/>
              <a:buChar char="•"/>
            </a:pPr>
            <a:r>
              <a:rPr lang="en-US" sz="2000" dirty="0">
                <a:cs typeface="Times New Roman"/>
              </a:rPr>
              <a:t>Applicability of Evidence-Based Interventions document</a:t>
            </a:r>
          </a:p>
          <a:p>
            <a:endParaRPr lang="en-US" dirty="0">
              <a:latin typeface="Times New Roman"/>
              <a:cs typeface="Times New Roman"/>
            </a:endParaRPr>
          </a:p>
        </p:txBody>
      </p:sp>
      <p:sp>
        <p:nvSpPr>
          <p:cNvPr id="10" name="TextBox 9">
            <a:extLst>
              <a:ext uri="{FF2B5EF4-FFF2-40B4-BE49-F238E27FC236}">
                <a16:creationId xmlns:a16="http://schemas.microsoft.com/office/drawing/2014/main" id="{A1CE2E77-5B1C-466F-B667-1D780648C3C9}"/>
              </a:ext>
            </a:extLst>
          </p:cNvPr>
          <p:cNvSpPr txBox="1"/>
          <p:nvPr/>
        </p:nvSpPr>
        <p:spPr>
          <a:xfrm>
            <a:off x="209856" y="6273691"/>
            <a:ext cx="4941532"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(Metz &amp; </a:t>
            </a:r>
            <a:r>
              <a:rPr lang="en-US" sz="1800" i="1" err="1">
                <a:latin typeface="Times New Roman"/>
                <a:ea typeface="+mn-lt"/>
                <a:cs typeface="+mn-lt"/>
              </a:rPr>
              <a:t>Louison</a:t>
            </a:r>
            <a:r>
              <a:rPr lang="en-US" sz="1800" i="1">
                <a:latin typeface="Times New Roman"/>
                <a:ea typeface="+mn-lt"/>
                <a:cs typeface="+mn-lt"/>
              </a:rPr>
              <a:t>, 2019; REL West, 2020)</a:t>
            </a:r>
            <a:endParaRPr lang="en-US" sz="1800">
              <a:latin typeface="Times New Roman"/>
            </a:endParaRPr>
          </a:p>
        </p:txBody>
      </p:sp>
      <p:pic>
        <p:nvPicPr>
          <p:cNvPr id="2" name="Picture 9" descr="Applicability of evidence-based interventions.">
            <a:extLst>
              <a:ext uri="{FF2B5EF4-FFF2-40B4-BE49-F238E27FC236}">
                <a16:creationId xmlns:a16="http://schemas.microsoft.com/office/drawing/2014/main" id="{2090342B-1035-4A81-A9C8-313888C3C115}"/>
              </a:ext>
            </a:extLst>
          </p:cNvPr>
          <p:cNvPicPr>
            <a:picLocks noChangeAspect="1"/>
          </p:cNvPicPr>
          <p:nvPr/>
        </p:nvPicPr>
        <p:blipFill>
          <a:blip r:embed="rId3"/>
          <a:stretch>
            <a:fillRect/>
          </a:stretch>
        </p:blipFill>
        <p:spPr>
          <a:xfrm>
            <a:off x="5983564" y="380235"/>
            <a:ext cx="4526924" cy="711985"/>
          </a:xfrm>
          <a:prstGeom prst="rect">
            <a:avLst/>
          </a:prstGeom>
        </p:spPr>
      </p:pic>
      <p:pic>
        <p:nvPicPr>
          <p:cNvPr id="5" name="Picture 8" descr="Hexagon diagram with six sliced sections. Implementing site indicators: need, fit, and capacity. Program indicators: evidence, usability, and supports.">
            <a:extLst>
              <a:ext uri="{FF2B5EF4-FFF2-40B4-BE49-F238E27FC236}">
                <a16:creationId xmlns:a16="http://schemas.microsoft.com/office/drawing/2014/main" id="{A024CA8C-CE77-4EBF-A477-D75D1DA9757B}"/>
              </a:ext>
            </a:extLst>
          </p:cNvPr>
          <p:cNvPicPr>
            <a:picLocks noChangeAspect="1"/>
          </p:cNvPicPr>
          <p:nvPr/>
        </p:nvPicPr>
        <p:blipFill>
          <a:blip r:embed="rId4"/>
          <a:stretch>
            <a:fillRect/>
          </a:stretch>
        </p:blipFill>
        <p:spPr>
          <a:xfrm>
            <a:off x="6346100" y="1695343"/>
            <a:ext cx="3984437" cy="3481520"/>
          </a:xfrm>
          <a:prstGeom prst="rect">
            <a:avLst/>
          </a:prstGeom>
        </p:spPr>
      </p:pic>
      <p:pic>
        <p:nvPicPr>
          <p:cNvPr id="9" name="Picture 9" descr="National Implementation Research Network logo">
            <a:extLst>
              <a:ext uri="{FF2B5EF4-FFF2-40B4-BE49-F238E27FC236}">
                <a16:creationId xmlns:a16="http://schemas.microsoft.com/office/drawing/2014/main" id="{2013177E-2772-4F7C-842A-A6E15D01BD4A}"/>
              </a:ext>
            </a:extLst>
          </p:cNvPr>
          <p:cNvPicPr>
            <a:picLocks noChangeAspect="1"/>
          </p:cNvPicPr>
          <p:nvPr/>
        </p:nvPicPr>
        <p:blipFill rotWithShape="1">
          <a:blip r:embed="rId5"/>
          <a:srcRect l="58288" t="93268" b="164"/>
          <a:stretch/>
        </p:blipFill>
        <p:spPr>
          <a:xfrm>
            <a:off x="8828228" y="5853509"/>
            <a:ext cx="2350530" cy="415493"/>
          </a:xfrm>
          <a:prstGeom prst="rect">
            <a:avLst/>
          </a:prstGeom>
        </p:spPr>
      </p:pic>
      <p:sp>
        <p:nvSpPr>
          <p:cNvPr id="7" name="TextBox 6">
            <a:extLst>
              <a:ext uri="{FF2B5EF4-FFF2-40B4-BE49-F238E27FC236}">
                <a16:creationId xmlns:a16="http://schemas.microsoft.com/office/drawing/2014/main" id="{939A5E08-018B-408B-AC97-CFC6C3C5BCAF}"/>
              </a:ext>
            </a:extLst>
          </p:cNvPr>
          <p:cNvSpPr txBox="1"/>
          <p:nvPr/>
        </p:nvSpPr>
        <p:spPr>
          <a:xfrm>
            <a:off x="6655501" y="5992592"/>
            <a:ext cx="3183050" cy="600158"/>
          </a:xfrm>
          <a:prstGeom prst="rect">
            <a:avLst/>
          </a:prstGeom>
          <a:noFill/>
          <a:ln>
            <a:noFill/>
          </a:ln>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a:solidFill>
                  <a:schemeClr val="accent3"/>
                </a:solidFill>
                <a:ea typeface="+mn-lt"/>
                <a:cs typeface="+mn-lt"/>
              </a:rPr>
              <a:t>• Program Indicators</a:t>
            </a:r>
            <a:endParaRPr lang="en-US" sz="1800">
              <a:solidFill>
                <a:schemeClr val="accent3"/>
              </a:solidFill>
              <a:ea typeface="+mn-lt"/>
              <a:cs typeface="Times New Roman"/>
            </a:endParaRPr>
          </a:p>
          <a:p>
            <a:r>
              <a:rPr lang="en-US" sz="1800">
                <a:solidFill>
                  <a:schemeClr val="accent1"/>
                </a:solidFill>
                <a:ea typeface="+mn-lt"/>
                <a:cs typeface="+mn-lt"/>
              </a:rPr>
              <a:t>• Implementing Site Indicators</a:t>
            </a:r>
          </a:p>
        </p:txBody>
      </p:sp>
      <p:pic>
        <p:nvPicPr>
          <p:cNvPr id="8" name="Picture 12" descr="&quot; &quot;">
            <a:extLst>
              <a:ext uri="{FF2B5EF4-FFF2-40B4-BE49-F238E27FC236}">
                <a16:creationId xmlns:a16="http://schemas.microsoft.com/office/drawing/2014/main" id="{53812614-1B53-48AE-AE8E-B432A45B9AE0}"/>
              </a:ext>
            </a:extLst>
          </p:cNvPr>
          <p:cNvPicPr>
            <a:picLocks noChangeAspect="1"/>
          </p:cNvPicPr>
          <p:nvPr/>
        </p:nvPicPr>
        <p:blipFill>
          <a:blip r:embed="rId6"/>
          <a:stretch>
            <a:fillRect/>
          </a:stretch>
        </p:blipFill>
        <p:spPr>
          <a:xfrm>
            <a:off x="10622354" y="105484"/>
            <a:ext cx="1112808" cy="1127038"/>
          </a:xfrm>
          <a:prstGeom prst="rect">
            <a:avLst/>
          </a:prstGeom>
        </p:spPr>
      </p:pic>
    </p:spTree>
    <p:extLst>
      <p:ext uri="{BB962C8B-B14F-4D97-AF65-F5344CB8AC3E}">
        <p14:creationId xmlns:p14="http://schemas.microsoft.com/office/powerpoint/2010/main" val="253555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1DA57F1-B6E1-4788-AB13-73FE30429BD6}"/>
              </a:ext>
            </a:extLst>
          </p:cNvPr>
          <p:cNvSpPr>
            <a:spLocks noGrp="1"/>
          </p:cNvSpPr>
          <p:nvPr>
            <p:ph type="sldNum" sz="quarter" idx="12"/>
          </p:nvPr>
        </p:nvSpPr>
        <p:spPr/>
        <p:txBody>
          <a:bodyPr/>
          <a:lstStyle/>
          <a:p>
            <a:r>
              <a:rPr lang="uk-UA"/>
              <a:t>21</a:t>
            </a:r>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6B3B7777-4CCE-4A02-98C4-12561000AFFE}"/>
              </a:ext>
            </a:extLst>
          </p:cNvPr>
          <p:cNvSpPr>
            <a:spLocks noGrp="1"/>
          </p:cNvSpPr>
          <p:nvPr>
            <p:ph type="ctrTitle"/>
          </p:nvPr>
        </p:nvSpPr>
        <p:spPr>
          <a:xfrm>
            <a:off x="5054082" y="1298448"/>
            <a:ext cx="6068070" cy="3255264"/>
          </a:xfrm>
        </p:spPr>
        <p:txBody>
          <a:bodyPr vert="horz" lIns="91440" tIns="45720" rIns="91440" bIns="45720" rtlCol="0" anchor="b">
            <a:normAutofit/>
          </a:bodyPr>
          <a:lstStyle/>
          <a:p>
            <a:r>
              <a:rPr lang="en-US" sz="5900" spc="-100" dirty="0">
                <a:solidFill>
                  <a:srgbClr val="FFFFFF"/>
                </a:solidFill>
                <a:latin typeface="+mj-lt"/>
                <a:cs typeface="+mj-cs"/>
              </a:rPr>
              <a:t>Phase 2: Plan</a:t>
            </a:r>
          </a:p>
        </p:txBody>
      </p:sp>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964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6FEA767-2D7B-4152-B018-08C9CEFFB04C}"/>
              </a:ext>
            </a:extLst>
          </p:cNvPr>
          <p:cNvSpPr>
            <a:spLocks noGrp="1"/>
          </p:cNvSpPr>
          <p:nvPr>
            <p:ph type="sldNum" sz="quarter" idx="12"/>
          </p:nvPr>
        </p:nvSpPr>
        <p:spPr>
          <a:xfrm>
            <a:off x="10142211" y="6356350"/>
            <a:ext cx="1530927" cy="365125"/>
          </a:xfrm>
        </p:spPr>
        <p:txBody>
          <a:bodyPr/>
          <a:lstStyle/>
          <a:p>
            <a:r>
              <a:rPr lang="en-US">
                <a:solidFill>
                  <a:schemeClr val="tx2"/>
                </a:solidFill>
              </a:rPr>
              <a:t>22</a:t>
            </a:r>
          </a:p>
        </p:txBody>
      </p:sp>
      <p:sp>
        <p:nvSpPr>
          <p:cNvPr id="2" name="Title 1">
            <a:extLst>
              <a:ext uri="{FF2B5EF4-FFF2-40B4-BE49-F238E27FC236}">
                <a16:creationId xmlns:a16="http://schemas.microsoft.com/office/drawing/2014/main" id="{46B6DECE-0F98-A548-9DE0-21B95F7E88CD}"/>
              </a:ext>
            </a:extLst>
          </p:cNvPr>
          <p:cNvSpPr>
            <a:spLocks noGrp="1"/>
          </p:cNvSpPr>
          <p:nvPr>
            <p:ph type="ctrTitle" idx="4294967295"/>
          </p:nvPr>
        </p:nvSpPr>
        <p:spPr>
          <a:xfrm>
            <a:off x="422025" y="629588"/>
            <a:ext cx="11049000" cy="609600"/>
          </a:xfrm>
        </p:spPr>
        <p:txBody>
          <a:bodyPr anchor="t">
            <a:normAutofit/>
          </a:bodyPr>
          <a:lstStyle/>
          <a:p>
            <a:r>
              <a:rPr lang="en-US" sz="3400" dirty="0">
                <a:solidFill>
                  <a:schemeClr val="tx1"/>
                </a:solidFill>
              </a:rPr>
              <a:t>What to do in this phase</a:t>
            </a:r>
          </a:p>
        </p:txBody>
      </p:sp>
      <p:graphicFrame>
        <p:nvGraphicFramePr>
          <p:cNvPr id="4" name="Content Placeholder 3" descr="1) List the action steps, 2) Identify data to collect, and 3) Make predictions ">
            <a:extLst>
              <a:ext uri="{FF2B5EF4-FFF2-40B4-BE49-F238E27FC236}">
                <a16:creationId xmlns:a16="http://schemas.microsoft.com/office/drawing/2014/main" id="{03687BAC-05E3-D94C-BFA8-EE299ECB1DEF}"/>
              </a:ext>
            </a:extLst>
          </p:cNvPr>
          <p:cNvGraphicFramePr>
            <a:graphicFrameLocks noGrp="1"/>
          </p:cNvGraphicFramePr>
          <p:nvPr>
            <p:ph idx="4294967295"/>
            <p:extLst>
              <p:ext uri="{D42A27DB-BD31-4B8C-83A1-F6EECF244321}">
                <p14:modId xmlns:p14="http://schemas.microsoft.com/office/powerpoint/2010/main" val="2759638131"/>
              </p:ext>
            </p:extLst>
          </p:nvPr>
        </p:nvGraphicFramePr>
        <p:xfrm>
          <a:off x="5387077" y="1876425"/>
          <a:ext cx="6584950" cy="37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house blueprint. ">
            <a:extLst>
              <a:ext uri="{FF2B5EF4-FFF2-40B4-BE49-F238E27FC236}">
                <a16:creationId xmlns:a16="http://schemas.microsoft.com/office/drawing/2014/main" id="{37D48BA6-0FB7-40B1-8850-49FA163FD657}"/>
              </a:ext>
            </a:extLst>
          </p:cNvPr>
          <p:cNvPicPr>
            <a:picLocks noChangeAspect="1"/>
          </p:cNvPicPr>
          <p:nvPr/>
        </p:nvPicPr>
        <p:blipFill>
          <a:blip r:embed="rId8"/>
          <a:stretch>
            <a:fillRect/>
          </a:stretch>
        </p:blipFill>
        <p:spPr>
          <a:xfrm>
            <a:off x="572218" y="1858963"/>
            <a:ext cx="4350015" cy="3481581"/>
          </a:xfrm>
          <a:prstGeom prst="rect">
            <a:avLst/>
          </a:prstGeom>
        </p:spPr>
      </p:pic>
      <p:pic>
        <p:nvPicPr>
          <p:cNvPr id="15" name="Picture 5" descr="A circular logo with the five phases: 1. Set the foundation 2. Plan 3. Do 4. Study 5. Act. 2. Plan is highlighted. ">
            <a:extLst>
              <a:ext uri="{FF2B5EF4-FFF2-40B4-BE49-F238E27FC236}">
                <a16:creationId xmlns:a16="http://schemas.microsoft.com/office/drawing/2014/main" id="{1B317E0A-E4B5-486F-B8CD-56CD81E4061B}"/>
              </a:ext>
            </a:extLst>
          </p:cNvPr>
          <p:cNvPicPr>
            <a:picLocks noChangeAspect="1"/>
          </p:cNvPicPr>
          <p:nvPr/>
        </p:nvPicPr>
        <p:blipFill>
          <a:blip r:embed="rId9"/>
          <a:stretch>
            <a:fillRect/>
          </a:stretch>
        </p:blipFill>
        <p:spPr>
          <a:xfrm>
            <a:off x="10787332" y="285081"/>
            <a:ext cx="1184695" cy="1198916"/>
          </a:xfrm>
          <a:prstGeom prst="rect">
            <a:avLst/>
          </a:prstGeom>
        </p:spPr>
      </p:pic>
    </p:spTree>
    <p:extLst>
      <p:ext uri="{BB962C8B-B14F-4D97-AF65-F5344CB8AC3E}">
        <p14:creationId xmlns:p14="http://schemas.microsoft.com/office/powerpoint/2010/main" val="793644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8E889-D8DE-4206-AD0A-ADDF50C0D23D}"/>
              </a:ext>
            </a:extLst>
          </p:cNvPr>
          <p:cNvSpPr>
            <a:spLocks noGrp="1"/>
          </p:cNvSpPr>
          <p:nvPr>
            <p:ph type="sldNum" sz="quarter" idx="12"/>
          </p:nvPr>
        </p:nvSpPr>
        <p:spPr/>
        <p:txBody>
          <a:bodyPr/>
          <a:lstStyle/>
          <a:p>
            <a:r>
              <a:rPr lang="uk-UA"/>
              <a:t>23</a:t>
            </a:r>
          </a:p>
        </p:txBody>
      </p:sp>
      <p:sp>
        <p:nvSpPr>
          <p:cNvPr id="4" name="Title 3">
            <a:extLst>
              <a:ext uri="{FF2B5EF4-FFF2-40B4-BE49-F238E27FC236}">
                <a16:creationId xmlns:a16="http://schemas.microsoft.com/office/drawing/2014/main" id="{2F89AF2B-E10A-4CB8-BDAC-AF9D58183712}"/>
              </a:ext>
            </a:extLst>
          </p:cNvPr>
          <p:cNvSpPr>
            <a:spLocks noGrp="1"/>
          </p:cNvSpPr>
          <p:nvPr>
            <p:ph type="ctrTitle"/>
          </p:nvPr>
        </p:nvSpPr>
        <p:spPr>
          <a:xfrm>
            <a:off x="740664" y="2432304"/>
            <a:ext cx="2048256" cy="2002536"/>
          </a:xfrm>
        </p:spPr>
        <p:txBody>
          <a:bodyPr/>
          <a:lstStyle/>
          <a:p>
            <a:r>
              <a:rPr lang="en-US" dirty="0">
                <a:solidFill>
                  <a:schemeClr val="bg1"/>
                </a:solidFill>
                <a:latin typeface="+mj-lt"/>
              </a:rPr>
              <a:t>How to use these slides</a:t>
            </a:r>
          </a:p>
        </p:txBody>
      </p:sp>
      <p:sp>
        <p:nvSpPr>
          <p:cNvPr id="5" name="Text Placeholder 4">
            <a:extLst>
              <a:ext uri="{FF2B5EF4-FFF2-40B4-BE49-F238E27FC236}">
                <a16:creationId xmlns:a16="http://schemas.microsoft.com/office/drawing/2014/main" id="{7C4F55D8-E697-4FB2-9573-CAE1BE32E969}"/>
              </a:ext>
            </a:extLst>
          </p:cNvPr>
          <p:cNvSpPr>
            <a:spLocks noGrp="1"/>
          </p:cNvSpPr>
          <p:nvPr>
            <p:ph type="body" sz="quarter" idx="14"/>
          </p:nvPr>
        </p:nvSpPr>
        <p:spPr>
          <a:xfrm>
            <a:off x="3570294" y="884539"/>
            <a:ext cx="7765412" cy="5162643"/>
          </a:xfrm>
        </p:spPr>
        <p:txBody>
          <a:bodyPr vert="horz" lIns="0" tIns="0" rIns="0" bIns="0" rtlCol="0" anchor="t">
            <a:normAutofit/>
          </a:bodyPr>
          <a:lstStyle/>
          <a:p>
            <a:pPr marL="45711" indent="0">
              <a:buNone/>
            </a:pPr>
            <a:r>
              <a:rPr lang="en-US" sz="2000" b="1" dirty="0">
                <a:solidFill>
                  <a:schemeClr val="tx1"/>
                </a:solidFill>
                <a:latin typeface="+mn-lt"/>
                <a:cs typeface="Times New Roman"/>
              </a:rPr>
              <a:t>Remember to delete this “How to" slide.</a:t>
            </a:r>
            <a:endParaRPr lang="en-US" sz="2000" dirty="0">
              <a:solidFill>
                <a:schemeClr val="tx1"/>
              </a:solidFill>
              <a:latin typeface="+mn-lt"/>
            </a:endParaRPr>
          </a:p>
          <a:p>
            <a:pPr marL="45711" indent="0">
              <a:buNone/>
            </a:pPr>
            <a:r>
              <a:rPr lang="en-US" sz="2000" b="1" dirty="0">
                <a:solidFill>
                  <a:schemeClr val="tx1"/>
                </a:solidFill>
                <a:latin typeface="+mn-lt"/>
                <a:cs typeface="Times New Roman"/>
              </a:rPr>
              <a:t>Recommendations:</a:t>
            </a:r>
          </a:p>
          <a:p>
            <a:pPr marL="411080" indent="-411080">
              <a:spcAft>
                <a:spcPts val="300"/>
              </a:spcAft>
              <a:buFont typeface="Wingdings" pitchFamily="2" charset="2"/>
              <a:buChar char="q"/>
            </a:pPr>
            <a:r>
              <a:rPr lang="en-US" sz="2000" dirty="0">
                <a:solidFill>
                  <a:schemeClr val="tx1"/>
                </a:solidFill>
                <a:latin typeface="+mn-lt"/>
                <a:cs typeface="Times New Roman"/>
              </a:rPr>
              <a:t>This phase is like a lesson plan. You will break down the implementation of the evidence-based practice into action steps.</a:t>
            </a:r>
          </a:p>
          <a:p>
            <a:pPr marL="411080" indent="-411080">
              <a:spcAft>
                <a:spcPts val="300"/>
              </a:spcAft>
              <a:buFont typeface="Wingdings" pitchFamily="2" charset="2"/>
              <a:buChar char="q"/>
            </a:pPr>
            <a:r>
              <a:rPr lang="en-US" sz="2000" dirty="0">
                <a:solidFill>
                  <a:schemeClr val="tx1"/>
                </a:solidFill>
                <a:latin typeface="+mn-lt"/>
                <a:cs typeface="Times New Roman"/>
              </a:rPr>
              <a:t>In the “What to do in this phase” slide, use the analogy of building a house. This phase is to create a blueprint of the house.</a:t>
            </a:r>
          </a:p>
          <a:p>
            <a:pPr marL="411080" indent="-411080">
              <a:spcAft>
                <a:spcPts val="300"/>
              </a:spcAft>
              <a:buFont typeface="Wingdings" pitchFamily="2" charset="2"/>
              <a:buChar char="q"/>
            </a:pPr>
            <a:r>
              <a:rPr lang="en-US" sz="2000" dirty="0">
                <a:solidFill>
                  <a:schemeClr val="tx1"/>
                </a:solidFill>
                <a:latin typeface="+mn-lt"/>
                <a:cs typeface="Times New Roman"/>
              </a:rPr>
              <a:t>Review pages 15–21 of the Facilitators’ Workbook for more details about the phase. </a:t>
            </a:r>
            <a:endParaRPr lang="en-US" dirty="0"/>
          </a:p>
        </p:txBody>
      </p:sp>
      <p:pic>
        <p:nvPicPr>
          <p:cNvPr id="3" name="Picture 5" descr="&quot; &quot;">
            <a:extLst>
              <a:ext uri="{FF2B5EF4-FFF2-40B4-BE49-F238E27FC236}">
                <a16:creationId xmlns:a16="http://schemas.microsoft.com/office/drawing/2014/main" id="{E397684A-33F8-4150-9AE3-CDE10C8F42E2}"/>
              </a:ext>
            </a:extLst>
          </p:cNvPr>
          <p:cNvPicPr>
            <a:picLocks noChangeAspect="1"/>
          </p:cNvPicPr>
          <p:nvPr/>
        </p:nvPicPr>
        <p:blipFill>
          <a:blip r:embed="rId3"/>
          <a:stretch>
            <a:fillRect/>
          </a:stretch>
        </p:blipFill>
        <p:spPr>
          <a:xfrm>
            <a:off x="10502852" y="162074"/>
            <a:ext cx="1184695" cy="1198916"/>
          </a:xfrm>
          <a:prstGeom prst="rect">
            <a:avLst/>
          </a:prstGeom>
        </p:spPr>
      </p:pic>
    </p:spTree>
    <p:extLst>
      <p:ext uri="{BB962C8B-B14F-4D97-AF65-F5344CB8AC3E}">
        <p14:creationId xmlns:p14="http://schemas.microsoft.com/office/powerpoint/2010/main" val="2621511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2A1998F4-565F-4339-81C0-A27A3D89F1A4}"/>
              </a:ext>
            </a:extLst>
          </p:cNvPr>
          <p:cNvSpPr>
            <a:spLocks noGrp="1"/>
          </p:cNvSpPr>
          <p:nvPr>
            <p:ph type="sldNum" sz="quarter" idx="12"/>
          </p:nvPr>
        </p:nvSpPr>
        <p:spPr>
          <a:xfrm>
            <a:off x="10286894" y="6356350"/>
            <a:ext cx="1530927" cy="365125"/>
          </a:xfrm>
        </p:spPr>
        <p:txBody>
          <a:bodyPr/>
          <a:lstStyle/>
          <a:p>
            <a:r>
              <a:rPr lang="en-US">
                <a:solidFill>
                  <a:schemeClr val="tx2"/>
                </a:solidFill>
              </a:rPr>
              <a:t>24</a:t>
            </a:r>
          </a:p>
        </p:txBody>
      </p:sp>
      <p:sp>
        <p:nvSpPr>
          <p:cNvPr id="2" name="Title 1">
            <a:extLst>
              <a:ext uri="{FF2B5EF4-FFF2-40B4-BE49-F238E27FC236}">
                <a16:creationId xmlns:a16="http://schemas.microsoft.com/office/drawing/2014/main" id="{69D32BC4-614E-4014-9DD0-A015F0714988}"/>
              </a:ext>
            </a:extLst>
          </p:cNvPr>
          <p:cNvSpPr>
            <a:spLocks noGrp="1"/>
          </p:cNvSpPr>
          <p:nvPr>
            <p:ph type="ctrTitle" idx="4294967295"/>
          </p:nvPr>
        </p:nvSpPr>
        <p:spPr>
          <a:xfrm>
            <a:off x="389243" y="837484"/>
            <a:ext cx="4544568" cy="609600"/>
          </a:xfrm>
        </p:spPr>
        <p:txBody>
          <a:bodyPr>
            <a:normAutofit/>
          </a:bodyPr>
          <a:lstStyle/>
          <a:p>
            <a:r>
              <a:rPr lang="en-US" sz="3400" dirty="0">
                <a:solidFill>
                  <a:schemeClr val="tx1"/>
                </a:solidFill>
              </a:rPr>
              <a:t>List the action steps</a:t>
            </a:r>
          </a:p>
        </p:txBody>
      </p:sp>
      <p:sp>
        <p:nvSpPr>
          <p:cNvPr id="3" name="Content Placeholder 2">
            <a:extLst>
              <a:ext uri="{FF2B5EF4-FFF2-40B4-BE49-F238E27FC236}">
                <a16:creationId xmlns:a16="http://schemas.microsoft.com/office/drawing/2014/main" id="{C74BEDCE-C7B4-4033-BCB7-524C7D91546D}"/>
              </a:ext>
            </a:extLst>
          </p:cNvPr>
          <p:cNvSpPr>
            <a:spLocks noGrp="1"/>
          </p:cNvSpPr>
          <p:nvPr>
            <p:ph type="body" sz="quarter" idx="4294967295"/>
          </p:nvPr>
        </p:nvSpPr>
        <p:spPr>
          <a:xfrm>
            <a:off x="300942" y="1558131"/>
            <a:ext cx="4546600" cy="3741737"/>
          </a:xfrm>
        </p:spPr>
        <p:txBody>
          <a:bodyPr>
            <a:noAutofit/>
          </a:bodyPr>
          <a:lstStyle/>
          <a:p>
            <a:pPr indent="-228554">
              <a:spcBef>
                <a:spcPts val="600"/>
              </a:spcBef>
              <a:spcAft>
                <a:spcPts val="600"/>
              </a:spcAft>
            </a:pPr>
            <a:r>
              <a:rPr lang="en-US">
                <a:solidFill>
                  <a:schemeClr val="tx1"/>
                </a:solidFill>
              </a:rPr>
              <a:t>Who will implement each activity and action step?</a:t>
            </a:r>
          </a:p>
          <a:p>
            <a:pPr indent="-228554">
              <a:spcBef>
                <a:spcPts val="600"/>
              </a:spcBef>
              <a:spcAft>
                <a:spcPts val="600"/>
              </a:spcAft>
            </a:pPr>
            <a:r>
              <a:rPr lang="en-US">
                <a:solidFill>
                  <a:schemeClr val="tx1"/>
                </a:solidFill>
              </a:rPr>
              <a:t>What is the action step the team will take to accomplish the evidence-based practice?</a:t>
            </a:r>
          </a:p>
          <a:p>
            <a:pPr indent="-228554">
              <a:spcBef>
                <a:spcPts val="600"/>
              </a:spcBef>
              <a:spcAft>
                <a:spcPts val="600"/>
              </a:spcAft>
            </a:pPr>
            <a:r>
              <a:rPr lang="en-US">
                <a:solidFill>
                  <a:schemeClr val="tx1"/>
                </a:solidFill>
              </a:rPr>
              <a:t>When and where will each activity or action step happen?  </a:t>
            </a:r>
          </a:p>
        </p:txBody>
      </p:sp>
      <p:pic>
        <p:nvPicPr>
          <p:cNvPr id="4" name="Picture 3" descr="List of action steps table with Who, What, When Where columns highlighted">
            <a:extLst>
              <a:ext uri="{FF2B5EF4-FFF2-40B4-BE49-F238E27FC236}">
                <a16:creationId xmlns:a16="http://schemas.microsoft.com/office/drawing/2014/main" id="{CCB62263-FD13-459D-A237-B5A9DC564938}"/>
              </a:ext>
            </a:extLst>
          </p:cNvPr>
          <p:cNvPicPr>
            <a:picLocks noChangeAspect="1"/>
          </p:cNvPicPr>
          <p:nvPr/>
        </p:nvPicPr>
        <p:blipFill>
          <a:blip r:embed="rId3"/>
          <a:stretch>
            <a:fillRect/>
          </a:stretch>
        </p:blipFill>
        <p:spPr>
          <a:xfrm>
            <a:off x="4861018" y="1386466"/>
            <a:ext cx="6911340" cy="3924300"/>
          </a:xfrm>
          <a:prstGeom prst="rect">
            <a:avLst/>
          </a:prstGeom>
        </p:spPr>
      </p:pic>
      <p:sp>
        <p:nvSpPr>
          <p:cNvPr id="8" name="TextBox 7">
            <a:extLst>
              <a:ext uri="{FF2B5EF4-FFF2-40B4-BE49-F238E27FC236}">
                <a16:creationId xmlns:a16="http://schemas.microsoft.com/office/drawing/2014/main" id="{FD53595C-D5E7-E94E-A311-5ACE6F7DD89B}"/>
              </a:ext>
            </a:extLst>
          </p:cNvPr>
          <p:cNvSpPr txBox="1"/>
          <p:nvPr/>
        </p:nvSpPr>
        <p:spPr>
          <a:xfrm>
            <a:off x="300942" y="6033191"/>
            <a:ext cx="3297987"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(Collis &amp; Foster, 2018)</a:t>
            </a:r>
            <a:endParaRPr lang="en-US" sz="1800">
              <a:latin typeface="Times New Roman"/>
            </a:endParaRPr>
          </a:p>
        </p:txBody>
      </p:sp>
      <p:pic>
        <p:nvPicPr>
          <p:cNvPr id="5" name="Picture 5" descr="&quot; &quot;">
            <a:extLst>
              <a:ext uri="{FF2B5EF4-FFF2-40B4-BE49-F238E27FC236}">
                <a16:creationId xmlns:a16="http://schemas.microsoft.com/office/drawing/2014/main" id="{AAD991DE-A66D-491A-8790-EB699E1BA944}"/>
              </a:ext>
            </a:extLst>
          </p:cNvPr>
          <p:cNvPicPr>
            <a:picLocks noChangeAspect="1"/>
          </p:cNvPicPr>
          <p:nvPr/>
        </p:nvPicPr>
        <p:blipFill>
          <a:blip r:embed="rId4"/>
          <a:stretch>
            <a:fillRect/>
          </a:stretch>
        </p:blipFill>
        <p:spPr>
          <a:xfrm>
            <a:off x="10787332" y="285081"/>
            <a:ext cx="1184695" cy="1198916"/>
          </a:xfrm>
          <a:prstGeom prst="rect">
            <a:avLst/>
          </a:prstGeom>
        </p:spPr>
      </p:pic>
    </p:spTree>
    <p:extLst>
      <p:ext uri="{BB962C8B-B14F-4D97-AF65-F5344CB8AC3E}">
        <p14:creationId xmlns:p14="http://schemas.microsoft.com/office/powerpoint/2010/main" val="383158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CFC9788-62A5-4486-956C-1672E137C282}"/>
              </a:ext>
            </a:extLst>
          </p:cNvPr>
          <p:cNvSpPr>
            <a:spLocks noGrp="1"/>
          </p:cNvSpPr>
          <p:nvPr>
            <p:ph type="sldNum" sz="quarter" idx="12"/>
          </p:nvPr>
        </p:nvSpPr>
        <p:spPr>
          <a:xfrm>
            <a:off x="10171148" y="6356350"/>
            <a:ext cx="1530927" cy="365125"/>
          </a:xfrm>
        </p:spPr>
        <p:txBody>
          <a:bodyPr/>
          <a:lstStyle/>
          <a:p>
            <a:r>
              <a:rPr lang="en-US">
                <a:solidFill>
                  <a:schemeClr val="tx2"/>
                </a:solidFill>
              </a:rPr>
              <a:t>25</a:t>
            </a:r>
          </a:p>
        </p:txBody>
      </p:sp>
      <p:sp>
        <p:nvSpPr>
          <p:cNvPr id="2" name="Title 1">
            <a:extLst>
              <a:ext uri="{FF2B5EF4-FFF2-40B4-BE49-F238E27FC236}">
                <a16:creationId xmlns:a16="http://schemas.microsoft.com/office/drawing/2014/main" id="{69D32BC4-614E-4014-9DD0-A015F0714988}"/>
              </a:ext>
            </a:extLst>
          </p:cNvPr>
          <p:cNvSpPr>
            <a:spLocks noGrp="1"/>
          </p:cNvSpPr>
          <p:nvPr>
            <p:ph type="ctrTitle" idx="4294967295"/>
          </p:nvPr>
        </p:nvSpPr>
        <p:spPr>
          <a:xfrm>
            <a:off x="219973" y="569665"/>
            <a:ext cx="11049000" cy="609600"/>
          </a:xfrm>
        </p:spPr>
        <p:txBody>
          <a:bodyPr>
            <a:normAutofit/>
          </a:bodyPr>
          <a:lstStyle/>
          <a:p>
            <a:r>
              <a:rPr lang="en-US" sz="3400" dirty="0">
                <a:solidFill>
                  <a:schemeClr val="tx1"/>
                </a:solidFill>
                <a:cs typeface="Times New Roman"/>
              </a:rPr>
              <a:t>Identify data to monitor</a:t>
            </a:r>
            <a:endParaRPr lang="en-US" sz="3400" dirty="0">
              <a:solidFill>
                <a:schemeClr val="tx1"/>
              </a:solidFill>
            </a:endParaRPr>
          </a:p>
        </p:txBody>
      </p:sp>
      <p:sp>
        <p:nvSpPr>
          <p:cNvPr id="3" name="Content Placeholder 2">
            <a:extLst>
              <a:ext uri="{FF2B5EF4-FFF2-40B4-BE49-F238E27FC236}">
                <a16:creationId xmlns:a16="http://schemas.microsoft.com/office/drawing/2014/main" id="{C74BEDCE-C7B4-4033-BCB7-524C7D91546D}"/>
              </a:ext>
            </a:extLst>
          </p:cNvPr>
          <p:cNvSpPr>
            <a:spLocks noGrp="1"/>
          </p:cNvSpPr>
          <p:nvPr>
            <p:ph type="body" sz="quarter" idx="4294967295"/>
          </p:nvPr>
        </p:nvSpPr>
        <p:spPr>
          <a:xfrm>
            <a:off x="445754" y="1703402"/>
            <a:ext cx="4546600" cy="4310062"/>
          </a:xfrm>
        </p:spPr>
        <p:txBody>
          <a:bodyPr vert="horz" lIns="0" tIns="0" rIns="0" bIns="0" rtlCol="0" anchor="t">
            <a:noAutofit/>
          </a:bodyPr>
          <a:lstStyle/>
          <a:p>
            <a:pPr indent="-228554">
              <a:spcBef>
                <a:spcPts val="600"/>
              </a:spcBef>
            </a:pPr>
            <a:r>
              <a:rPr lang="en-US" dirty="0">
                <a:solidFill>
                  <a:schemeClr val="tx1"/>
                </a:solidFill>
                <a:cs typeface="Times New Roman"/>
              </a:rPr>
              <a:t>How will you collect implementation and outcome data?</a:t>
            </a:r>
          </a:p>
          <a:p>
            <a:pPr indent="-228554">
              <a:spcBef>
                <a:spcPts val="600"/>
              </a:spcBef>
            </a:pPr>
            <a:r>
              <a:rPr lang="en-US" dirty="0">
                <a:solidFill>
                  <a:schemeClr val="tx1"/>
                </a:solidFill>
                <a:cs typeface="Times New Roman"/>
              </a:rPr>
              <a:t>Before thinking about new data, think about:</a:t>
            </a:r>
          </a:p>
          <a:p>
            <a:pPr lvl="1"/>
            <a:r>
              <a:rPr lang="en-US" sz="2000" dirty="0">
                <a:solidFill>
                  <a:schemeClr val="tx1"/>
                </a:solidFill>
                <a:cs typeface="Times New Roman"/>
              </a:rPr>
              <a:t>What data do we already collect?</a:t>
            </a:r>
            <a:endParaRPr lang="en-US" sz="2000" dirty="0">
              <a:solidFill>
                <a:schemeClr val="tx1"/>
              </a:solidFill>
            </a:endParaRPr>
          </a:p>
          <a:p>
            <a:pPr lvl="1"/>
            <a:r>
              <a:rPr lang="en-US" sz="2000" dirty="0">
                <a:solidFill>
                  <a:schemeClr val="tx1"/>
                </a:solidFill>
                <a:cs typeface="Times New Roman"/>
              </a:rPr>
              <a:t>Can we collect those data more consistently and systematically?</a:t>
            </a:r>
            <a:endParaRPr lang="en-US" dirty="0"/>
          </a:p>
        </p:txBody>
      </p:sp>
      <p:pic>
        <p:nvPicPr>
          <p:cNvPr id="7" name="Picture 6" descr="List of action steps table with Implementation and Outcomes column highlighted">
            <a:extLst>
              <a:ext uri="{FF2B5EF4-FFF2-40B4-BE49-F238E27FC236}">
                <a16:creationId xmlns:a16="http://schemas.microsoft.com/office/drawing/2014/main" id="{FF1FE40B-54C9-4393-850E-0968416E3DA4}"/>
              </a:ext>
            </a:extLst>
          </p:cNvPr>
          <p:cNvPicPr>
            <a:picLocks noChangeAspect="1"/>
          </p:cNvPicPr>
          <p:nvPr/>
        </p:nvPicPr>
        <p:blipFill>
          <a:blip r:embed="rId3"/>
          <a:stretch>
            <a:fillRect/>
          </a:stretch>
        </p:blipFill>
        <p:spPr>
          <a:xfrm>
            <a:off x="5112883" y="1475142"/>
            <a:ext cx="6789420" cy="3787140"/>
          </a:xfrm>
          <a:prstGeom prst="rect">
            <a:avLst/>
          </a:prstGeom>
        </p:spPr>
      </p:pic>
      <p:sp>
        <p:nvSpPr>
          <p:cNvPr id="4" name="TextBox 3">
            <a:extLst>
              <a:ext uri="{FF2B5EF4-FFF2-40B4-BE49-F238E27FC236}">
                <a16:creationId xmlns:a16="http://schemas.microsoft.com/office/drawing/2014/main" id="{DAEAD17B-476A-4452-A9A8-E94EF3FC6316}"/>
              </a:ext>
            </a:extLst>
          </p:cNvPr>
          <p:cNvSpPr txBox="1"/>
          <p:nvPr/>
        </p:nvSpPr>
        <p:spPr>
          <a:xfrm>
            <a:off x="374215" y="6126755"/>
            <a:ext cx="3297987"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(Collis &amp; Foster, 2018)</a:t>
            </a:r>
            <a:endParaRPr lang="en-US" sz="1800">
              <a:latin typeface="Times New Roman"/>
            </a:endParaRPr>
          </a:p>
        </p:txBody>
      </p:sp>
      <p:pic>
        <p:nvPicPr>
          <p:cNvPr id="5" name="Picture 5" descr="&quot; &quot;">
            <a:extLst>
              <a:ext uri="{FF2B5EF4-FFF2-40B4-BE49-F238E27FC236}">
                <a16:creationId xmlns:a16="http://schemas.microsoft.com/office/drawing/2014/main" id="{3F92BAFB-5774-4ABF-8D57-A9C5FD15AF2A}"/>
              </a:ext>
            </a:extLst>
          </p:cNvPr>
          <p:cNvPicPr>
            <a:picLocks noChangeAspect="1"/>
          </p:cNvPicPr>
          <p:nvPr/>
        </p:nvPicPr>
        <p:blipFill>
          <a:blip r:embed="rId4"/>
          <a:stretch>
            <a:fillRect/>
          </a:stretch>
        </p:blipFill>
        <p:spPr>
          <a:xfrm>
            <a:off x="10787332" y="285081"/>
            <a:ext cx="1184695" cy="1198916"/>
          </a:xfrm>
          <a:prstGeom prst="rect">
            <a:avLst/>
          </a:prstGeom>
        </p:spPr>
      </p:pic>
    </p:spTree>
    <p:extLst>
      <p:ext uri="{BB962C8B-B14F-4D97-AF65-F5344CB8AC3E}">
        <p14:creationId xmlns:p14="http://schemas.microsoft.com/office/powerpoint/2010/main" val="150929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B6DB89E-9073-4C76-9FD2-10B2E495200B}"/>
              </a:ext>
            </a:extLst>
          </p:cNvPr>
          <p:cNvSpPr>
            <a:spLocks noGrp="1"/>
          </p:cNvSpPr>
          <p:nvPr>
            <p:ph type="sldNum" sz="quarter" idx="12"/>
          </p:nvPr>
        </p:nvSpPr>
        <p:spPr>
          <a:xfrm>
            <a:off x="10132565" y="6288831"/>
            <a:ext cx="1530927" cy="365125"/>
          </a:xfrm>
        </p:spPr>
        <p:txBody>
          <a:bodyPr/>
          <a:lstStyle/>
          <a:p>
            <a:r>
              <a:rPr lang="en-US">
                <a:solidFill>
                  <a:schemeClr val="tx2"/>
                </a:solidFill>
              </a:rPr>
              <a:t>26</a:t>
            </a:r>
          </a:p>
        </p:txBody>
      </p:sp>
      <p:sp>
        <p:nvSpPr>
          <p:cNvPr id="2" name="Title 1">
            <a:extLst>
              <a:ext uri="{FF2B5EF4-FFF2-40B4-BE49-F238E27FC236}">
                <a16:creationId xmlns:a16="http://schemas.microsoft.com/office/drawing/2014/main" id="{69D32BC4-614E-4014-9DD0-A015F0714988}"/>
              </a:ext>
            </a:extLst>
          </p:cNvPr>
          <p:cNvSpPr>
            <a:spLocks noGrp="1"/>
          </p:cNvSpPr>
          <p:nvPr>
            <p:ph type="ctrTitle" idx="4294967295"/>
          </p:nvPr>
        </p:nvSpPr>
        <p:spPr>
          <a:xfrm>
            <a:off x="261248" y="591595"/>
            <a:ext cx="11049000" cy="609600"/>
          </a:xfrm>
        </p:spPr>
        <p:txBody>
          <a:bodyPr>
            <a:normAutofit/>
          </a:bodyPr>
          <a:lstStyle/>
          <a:p>
            <a:r>
              <a:rPr lang="en-US" sz="3400" dirty="0">
                <a:solidFill>
                  <a:schemeClr val="tx1"/>
                </a:solidFill>
              </a:rPr>
              <a:t>Make predictions</a:t>
            </a:r>
          </a:p>
        </p:txBody>
      </p:sp>
      <p:sp>
        <p:nvSpPr>
          <p:cNvPr id="3" name="Content Placeholder 2">
            <a:extLst>
              <a:ext uri="{FF2B5EF4-FFF2-40B4-BE49-F238E27FC236}">
                <a16:creationId xmlns:a16="http://schemas.microsoft.com/office/drawing/2014/main" id="{C74BEDCE-C7B4-4033-BCB7-524C7D91546D}"/>
              </a:ext>
            </a:extLst>
          </p:cNvPr>
          <p:cNvSpPr>
            <a:spLocks noGrp="1"/>
          </p:cNvSpPr>
          <p:nvPr>
            <p:ph type="body" sz="quarter" idx="4294967295"/>
          </p:nvPr>
        </p:nvSpPr>
        <p:spPr>
          <a:xfrm>
            <a:off x="377608" y="1034501"/>
            <a:ext cx="4546600" cy="4454525"/>
          </a:xfrm>
        </p:spPr>
        <p:txBody>
          <a:bodyPr>
            <a:noAutofit/>
          </a:bodyPr>
          <a:lstStyle/>
          <a:p>
            <a:pPr indent="-228554">
              <a:spcBef>
                <a:spcPts val="600"/>
              </a:spcBef>
              <a:spcAft>
                <a:spcPts val="600"/>
              </a:spcAft>
            </a:pPr>
            <a:r>
              <a:rPr lang="en-US" dirty="0">
                <a:solidFill>
                  <a:schemeClr val="tx1"/>
                </a:solidFill>
              </a:rPr>
              <a:t>Prediction is key to the process.</a:t>
            </a:r>
          </a:p>
          <a:p>
            <a:pPr indent="-228554">
              <a:spcBef>
                <a:spcPts val="600"/>
              </a:spcBef>
              <a:spcAft>
                <a:spcPts val="600"/>
              </a:spcAft>
            </a:pPr>
            <a:r>
              <a:rPr lang="en-US" dirty="0">
                <a:solidFill>
                  <a:schemeClr val="tx1"/>
                </a:solidFill>
              </a:rPr>
              <a:t>What change is predicted?</a:t>
            </a:r>
          </a:p>
          <a:p>
            <a:pPr indent="-228554">
              <a:spcBef>
                <a:spcPts val="600"/>
              </a:spcBef>
              <a:spcAft>
                <a:spcPts val="600"/>
              </a:spcAft>
            </a:pPr>
            <a:r>
              <a:rPr lang="en-US" dirty="0">
                <a:solidFill>
                  <a:schemeClr val="tx1"/>
                </a:solidFill>
              </a:rPr>
              <a:t>The predictions will be used again in the “Act” phase.</a:t>
            </a:r>
            <a:endParaRPr lang="en-US" dirty="0"/>
          </a:p>
        </p:txBody>
      </p:sp>
      <p:pic>
        <p:nvPicPr>
          <p:cNvPr id="9" name="Picture 8" descr="List of action steps table with Why: Predict change, where applicable column highlighted.">
            <a:extLst>
              <a:ext uri="{FF2B5EF4-FFF2-40B4-BE49-F238E27FC236}">
                <a16:creationId xmlns:a16="http://schemas.microsoft.com/office/drawing/2014/main" id="{C5CAEF22-28E8-4BCF-B92C-3183E3E8F771}"/>
              </a:ext>
            </a:extLst>
          </p:cNvPr>
          <p:cNvPicPr>
            <a:picLocks noChangeAspect="1"/>
          </p:cNvPicPr>
          <p:nvPr/>
        </p:nvPicPr>
        <p:blipFill>
          <a:blip r:embed="rId3"/>
          <a:stretch>
            <a:fillRect/>
          </a:stretch>
        </p:blipFill>
        <p:spPr>
          <a:xfrm>
            <a:off x="4777475" y="1794922"/>
            <a:ext cx="6797040" cy="3649980"/>
          </a:xfrm>
          <a:prstGeom prst="rect">
            <a:avLst/>
          </a:prstGeom>
        </p:spPr>
      </p:pic>
      <p:sp>
        <p:nvSpPr>
          <p:cNvPr id="7" name="TextBox 6">
            <a:extLst>
              <a:ext uri="{FF2B5EF4-FFF2-40B4-BE49-F238E27FC236}">
                <a16:creationId xmlns:a16="http://schemas.microsoft.com/office/drawing/2014/main" id="{3834FDD9-4486-6248-B282-1D29DB74804D}"/>
              </a:ext>
            </a:extLst>
          </p:cNvPr>
          <p:cNvSpPr txBox="1"/>
          <p:nvPr/>
        </p:nvSpPr>
        <p:spPr>
          <a:xfrm>
            <a:off x="254643" y="6124920"/>
            <a:ext cx="3297987"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(Collis &amp; Foster, 2018)</a:t>
            </a:r>
            <a:endParaRPr lang="en-US" sz="1800">
              <a:latin typeface="Times New Roman"/>
            </a:endParaRPr>
          </a:p>
        </p:txBody>
      </p:sp>
      <p:pic>
        <p:nvPicPr>
          <p:cNvPr id="4" name="Picture 5" descr="&quot; &quot;">
            <a:extLst>
              <a:ext uri="{FF2B5EF4-FFF2-40B4-BE49-F238E27FC236}">
                <a16:creationId xmlns:a16="http://schemas.microsoft.com/office/drawing/2014/main" id="{FC4B6E6B-CF6A-49CA-849A-C55D97FE20D5}"/>
              </a:ext>
            </a:extLst>
          </p:cNvPr>
          <p:cNvPicPr>
            <a:picLocks noChangeAspect="1"/>
          </p:cNvPicPr>
          <p:nvPr/>
        </p:nvPicPr>
        <p:blipFill>
          <a:blip r:embed="rId4"/>
          <a:stretch>
            <a:fillRect/>
          </a:stretch>
        </p:blipFill>
        <p:spPr>
          <a:xfrm>
            <a:off x="10787332" y="285081"/>
            <a:ext cx="1184695" cy="1198916"/>
          </a:xfrm>
          <a:prstGeom prst="rect">
            <a:avLst/>
          </a:prstGeom>
        </p:spPr>
      </p:pic>
    </p:spTree>
    <p:extLst>
      <p:ext uri="{BB962C8B-B14F-4D97-AF65-F5344CB8AC3E}">
        <p14:creationId xmlns:p14="http://schemas.microsoft.com/office/powerpoint/2010/main" val="324671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E17CC69-4846-4931-A95A-A4F4A33EE6AB}"/>
              </a:ext>
            </a:extLst>
          </p:cNvPr>
          <p:cNvSpPr>
            <a:spLocks noGrp="1"/>
          </p:cNvSpPr>
          <p:nvPr>
            <p:ph type="sldNum" sz="quarter" idx="12"/>
          </p:nvPr>
        </p:nvSpPr>
        <p:spPr/>
        <p:txBody>
          <a:bodyPr/>
          <a:lstStyle/>
          <a:p>
            <a:r>
              <a:rPr lang="uk-UA"/>
              <a:t>27</a:t>
            </a:r>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6B3B7777-4CCE-4A02-98C4-12561000AFFE}"/>
              </a:ext>
            </a:extLst>
          </p:cNvPr>
          <p:cNvSpPr>
            <a:spLocks noGrp="1"/>
          </p:cNvSpPr>
          <p:nvPr>
            <p:ph type="ctrTitle"/>
          </p:nvPr>
        </p:nvSpPr>
        <p:spPr>
          <a:xfrm>
            <a:off x="5054082" y="1298448"/>
            <a:ext cx="6068070" cy="3255264"/>
          </a:xfrm>
        </p:spPr>
        <p:txBody>
          <a:bodyPr vert="horz" lIns="91440" tIns="45720" rIns="91440" bIns="45720" rtlCol="0" anchor="b">
            <a:normAutofit/>
          </a:bodyPr>
          <a:lstStyle/>
          <a:p>
            <a:r>
              <a:rPr lang="en-US" sz="5900" spc="-100" dirty="0">
                <a:solidFill>
                  <a:srgbClr val="FFFFFF"/>
                </a:solidFill>
                <a:latin typeface="+mj-lt"/>
                <a:cs typeface="+mj-cs"/>
              </a:rPr>
              <a:t>Phase 3: Do</a:t>
            </a:r>
          </a:p>
        </p:txBody>
      </p:sp>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419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F4B239-DE8A-4195-8C46-C03281BF6DBC}"/>
              </a:ext>
            </a:extLst>
          </p:cNvPr>
          <p:cNvSpPr>
            <a:spLocks noGrp="1"/>
          </p:cNvSpPr>
          <p:nvPr>
            <p:ph type="sldNum" sz="quarter" idx="12"/>
          </p:nvPr>
        </p:nvSpPr>
        <p:spPr/>
        <p:txBody>
          <a:bodyPr/>
          <a:lstStyle/>
          <a:p>
            <a:r>
              <a:rPr lang="uk-UA"/>
              <a:t>28</a:t>
            </a:r>
          </a:p>
        </p:txBody>
      </p:sp>
      <p:sp>
        <p:nvSpPr>
          <p:cNvPr id="4" name="Title 3">
            <a:extLst>
              <a:ext uri="{FF2B5EF4-FFF2-40B4-BE49-F238E27FC236}">
                <a16:creationId xmlns:a16="http://schemas.microsoft.com/office/drawing/2014/main" id="{8714B24B-480E-4771-97DF-0CCC37D31052}"/>
              </a:ext>
            </a:extLst>
          </p:cNvPr>
          <p:cNvSpPr>
            <a:spLocks noGrp="1"/>
          </p:cNvSpPr>
          <p:nvPr>
            <p:ph type="ctrTitle"/>
          </p:nvPr>
        </p:nvSpPr>
        <p:spPr>
          <a:xfrm>
            <a:off x="740664" y="2432304"/>
            <a:ext cx="2048256" cy="2002536"/>
          </a:xfrm>
        </p:spPr>
        <p:txBody>
          <a:bodyPr/>
          <a:lstStyle/>
          <a:p>
            <a:r>
              <a:rPr lang="en-US" dirty="0">
                <a:solidFill>
                  <a:schemeClr val="bg1"/>
                </a:solidFill>
                <a:latin typeface="+mj-lt"/>
              </a:rPr>
              <a:t>How to use these slides</a:t>
            </a:r>
          </a:p>
        </p:txBody>
      </p:sp>
      <p:sp>
        <p:nvSpPr>
          <p:cNvPr id="5" name="Text Placeholder 4">
            <a:extLst>
              <a:ext uri="{FF2B5EF4-FFF2-40B4-BE49-F238E27FC236}">
                <a16:creationId xmlns:a16="http://schemas.microsoft.com/office/drawing/2014/main" id="{466E8C2B-7E4A-4D67-B9FA-49CB5D4A90E5}"/>
              </a:ext>
            </a:extLst>
          </p:cNvPr>
          <p:cNvSpPr>
            <a:spLocks noGrp="1"/>
          </p:cNvSpPr>
          <p:nvPr>
            <p:ph type="body" sz="quarter" idx="14"/>
          </p:nvPr>
        </p:nvSpPr>
        <p:spPr>
          <a:xfrm>
            <a:off x="3773243" y="1024663"/>
            <a:ext cx="7800135" cy="4808673"/>
          </a:xfrm>
        </p:spPr>
        <p:txBody>
          <a:bodyPr vert="horz" lIns="0" tIns="0" rIns="0" bIns="0" rtlCol="0" anchor="t">
            <a:normAutofit/>
          </a:bodyPr>
          <a:lstStyle/>
          <a:p>
            <a:pPr marL="45711" indent="0">
              <a:buNone/>
            </a:pPr>
            <a:r>
              <a:rPr lang="en-US" sz="2000" b="1" dirty="0">
                <a:solidFill>
                  <a:schemeClr val="tx1"/>
                </a:solidFill>
                <a:latin typeface="+mn-lt"/>
              </a:rPr>
              <a:t>Remember to delete this “How to” slide.</a:t>
            </a:r>
            <a:endParaRPr lang="en-US" sz="2000" dirty="0">
              <a:solidFill>
                <a:schemeClr val="tx1"/>
              </a:solidFill>
              <a:latin typeface="+mn-lt"/>
            </a:endParaRPr>
          </a:p>
          <a:p>
            <a:pPr marL="45711" indent="0">
              <a:buNone/>
            </a:pPr>
            <a:r>
              <a:rPr lang="en-US" sz="2000" b="1" dirty="0">
                <a:solidFill>
                  <a:schemeClr val="tx1"/>
                </a:solidFill>
                <a:latin typeface="+mn-lt"/>
                <a:cs typeface="Times New Roman"/>
              </a:rPr>
              <a:t>Recommendations:</a:t>
            </a:r>
          </a:p>
          <a:p>
            <a:pPr marL="411080" indent="-411080">
              <a:spcAft>
                <a:spcPts val="300"/>
              </a:spcAft>
              <a:buFont typeface="Wingdings" pitchFamily="2" charset="2"/>
              <a:buChar char="q"/>
            </a:pPr>
            <a:r>
              <a:rPr lang="en-US" sz="2000" dirty="0">
                <a:solidFill>
                  <a:schemeClr val="tx1"/>
                </a:solidFill>
                <a:latin typeface="+mn-lt"/>
                <a:cs typeface="Times New Roman"/>
              </a:rPr>
              <a:t>In this phase you will enact (do) the action steps you identified in your plan. The key to this phase is to collect data on implementation and outcomes.</a:t>
            </a:r>
          </a:p>
          <a:p>
            <a:pPr marL="411080" indent="-411080">
              <a:spcAft>
                <a:spcPts val="300"/>
              </a:spcAft>
              <a:buFont typeface="Wingdings" pitchFamily="2" charset="2"/>
              <a:buChar char="q"/>
            </a:pPr>
            <a:r>
              <a:rPr lang="en-US" sz="2000" dirty="0">
                <a:solidFill>
                  <a:schemeClr val="tx1"/>
                </a:solidFill>
                <a:latin typeface="+mn-lt"/>
                <a:cs typeface="Times New Roman"/>
              </a:rPr>
              <a:t>In the “What to do in this phase” slide, use the analogy of building a house. This phase is to construct the house, following the blueprints.</a:t>
            </a:r>
          </a:p>
          <a:p>
            <a:pPr marL="411080" indent="-411080">
              <a:spcAft>
                <a:spcPts val="300"/>
              </a:spcAft>
              <a:buFont typeface="Wingdings" pitchFamily="2" charset="2"/>
              <a:buChar char="q"/>
            </a:pPr>
            <a:r>
              <a:rPr lang="en-US" sz="2000" dirty="0">
                <a:solidFill>
                  <a:schemeClr val="tx1"/>
                </a:solidFill>
                <a:latin typeface="+mn-lt"/>
                <a:cs typeface="Times New Roman"/>
              </a:rPr>
              <a:t>Review pages 22–27 of the Facilitators’ Workbook for more details about the phase.  </a:t>
            </a:r>
            <a:endParaRPr lang="en-US" dirty="0"/>
          </a:p>
        </p:txBody>
      </p:sp>
      <p:pic>
        <p:nvPicPr>
          <p:cNvPr id="6" name="Picture 16" descr="A circular logo with the five phases: 1. Set the foundation 2. Plan 3. Do 4. Study 5. Act. 3. Do is highlighted. ">
            <a:extLst>
              <a:ext uri="{FF2B5EF4-FFF2-40B4-BE49-F238E27FC236}">
                <a16:creationId xmlns:a16="http://schemas.microsoft.com/office/drawing/2014/main" id="{4C7F3A73-DE53-CC49-AB0C-23CA965A281D}"/>
              </a:ext>
            </a:extLst>
          </p:cNvPr>
          <p:cNvPicPr>
            <a:picLocks noChangeAspect="1"/>
          </p:cNvPicPr>
          <p:nvPr/>
        </p:nvPicPr>
        <p:blipFill>
          <a:blip r:embed="rId3"/>
          <a:stretch>
            <a:fillRect/>
          </a:stretch>
        </p:blipFill>
        <p:spPr>
          <a:xfrm>
            <a:off x="10541000" y="112361"/>
            <a:ext cx="1170317" cy="1170165"/>
          </a:xfrm>
          <a:prstGeom prst="rect">
            <a:avLst/>
          </a:prstGeom>
        </p:spPr>
      </p:pic>
    </p:spTree>
    <p:extLst>
      <p:ext uri="{BB962C8B-B14F-4D97-AF65-F5344CB8AC3E}">
        <p14:creationId xmlns:p14="http://schemas.microsoft.com/office/powerpoint/2010/main" val="173411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9EC9D8-47DA-4361-837E-7FDADDCD7302}"/>
              </a:ext>
            </a:extLst>
          </p:cNvPr>
          <p:cNvSpPr>
            <a:spLocks noGrp="1"/>
          </p:cNvSpPr>
          <p:nvPr>
            <p:ph type="sldNum" sz="quarter" idx="12"/>
          </p:nvPr>
        </p:nvSpPr>
        <p:spPr/>
        <p:txBody>
          <a:bodyPr/>
          <a:lstStyle/>
          <a:p>
            <a:r>
              <a:rPr lang="uk-UA"/>
              <a:t>2</a:t>
            </a:r>
          </a:p>
        </p:txBody>
      </p:sp>
      <p:sp>
        <p:nvSpPr>
          <p:cNvPr id="4" name="Title 3">
            <a:extLst>
              <a:ext uri="{FF2B5EF4-FFF2-40B4-BE49-F238E27FC236}">
                <a16:creationId xmlns:a16="http://schemas.microsoft.com/office/drawing/2014/main" id="{3BE8CCD8-B841-41A9-A3B7-E11F85627B88}"/>
              </a:ext>
            </a:extLst>
          </p:cNvPr>
          <p:cNvSpPr>
            <a:spLocks noGrp="1"/>
          </p:cNvSpPr>
          <p:nvPr>
            <p:ph type="ctrTitle"/>
          </p:nvPr>
        </p:nvSpPr>
        <p:spPr>
          <a:xfrm>
            <a:off x="468050" y="1873653"/>
            <a:ext cx="2356174" cy="2316382"/>
          </a:xfrm>
        </p:spPr>
        <p:txBody>
          <a:bodyPr>
            <a:normAutofit/>
          </a:bodyPr>
          <a:lstStyle/>
          <a:p>
            <a:r>
              <a:rPr lang="en-US" dirty="0">
                <a:solidFill>
                  <a:schemeClr val="bg1"/>
                </a:solidFill>
                <a:latin typeface="+mj-lt"/>
              </a:rPr>
              <a:t>How to use these slides</a:t>
            </a:r>
          </a:p>
        </p:txBody>
      </p:sp>
      <p:sp>
        <p:nvSpPr>
          <p:cNvPr id="5" name="Text Placeholder 4">
            <a:extLst>
              <a:ext uri="{FF2B5EF4-FFF2-40B4-BE49-F238E27FC236}">
                <a16:creationId xmlns:a16="http://schemas.microsoft.com/office/drawing/2014/main" id="{EE62A3D2-F718-4654-A432-D56D44B0F314}"/>
              </a:ext>
            </a:extLst>
          </p:cNvPr>
          <p:cNvSpPr>
            <a:spLocks noGrp="1"/>
          </p:cNvSpPr>
          <p:nvPr>
            <p:ph type="body" sz="quarter" idx="14"/>
          </p:nvPr>
        </p:nvSpPr>
        <p:spPr>
          <a:xfrm>
            <a:off x="3556643" y="815330"/>
            <a:ext cx="7707539" cy="4583102"/>
          </a:xfrm>
        </p:spPr>
        <p:txBody>
          <a:bodyPr vert="horz" lIns="0" tIns="0" rIns="0" bIns="0" rtlCol="0" anchor="t">
            <a:normAutofit fontScale="25000" lnSpcReduction="20000"/>
          </a:bodyPr>
          <a:lstStyle/>
          <a:p>
            <a:pPr indent="-228554">
              <a:lnSpc>
                <a:spcPct val="110000"/>
              </a:lnSpc>
            </a:pPr>
            <a:r>
              <a:rPr lang="en-US" sz="8000" dirty="0">
                <a:solidFill>
                  <a:schemeClr val="tx1"/>
                </a:solidFill>
                <a:latin typeface="+mn-lt"/>
                <a:cs typeface="Times New Roman"/>
              </a:rPr>
              <a:t>These slides serve as examples as you facilitate your school’s continuous improvement initiative. They follow the process described in the Facilitators’ Workbook. </a:t>
            </a:r>
            <a:endParaRPr lang="en-US" sz="8000" dirty="0">
              <a:solidFill>
                <a:schemeClr val="tx1"/>
              </a:solidFill>
              <a:latin typeface="+mn-lt"/>
            </a:endParaRPr>
          </a:p>
          <a:p>
            <a:pPr indent="-228554">
              <a:lnSpc>
                <a:spcPct val="110000"/>
              </a:lnSpc>
            </a:pPr>
            <a:r>
              <a:rPr lang="en-US" sz="8000" dirty="0">
                <a:solidFill>
                  <a:schemeClr val="tx1"/>
                </a:solidFill>
                <a:latin typeface="+mn-lt"/>
                <a:cs typeface="Times New Roman"/>
              </a:rPr>
              <a:t>The slides include seven sections:</a:t>
            </a:r>
          </a:p>
          <a:p>
            <a:pPr lvl="1">
              <a:lnSpc>
                <a:spcPct val="110000"/>
              </a:lnSpc>
            </a:pPr>
            <a:r>
              <a:rPr lang="en-US" sz="8000" dirty="0">
                <a:solidFill>
                  <a:schemeClr val="tx1"/>
                </a:solidFill>
                <a:latin typeface="+mn-lt"/>
                <a:cs typeface="Times New Roman"/>
              </a:rPr>
              <a:t>Welcome</a:t>
            </a:r>
          </a:p>
          <a:p>
            <a:pPr lvl="1">
              <a:lnSpc>
                <a:spcPct val="110000"/>
              </a:lnSpc>
            </a:pPr>
            <a:r>
              <a:rPr lang="en-US" sz="8000" dirty="0">
                <a:solidFill>
                  <a:schemeClr val="tx1"/>
                </a:solidFill>
                <a:latin typeface="+mn-lt"/>
                <a:cs typeface="Times New Roman"/>
              </a:rPr>
              <a:t>Phase 1: Set the Foundation</a:t>
            </a:r>
          </a:p>
          <a:p>
            <a:pPr lvl="1">
              <a:lnSpc>
                <a:spcPct val="110000"/>
              </a:lnSpc>
            </a:pPr>
            <a:r>
              <a:rPr lang="en-US" sz="8000" dirty="0">
                <a:solidFill>
                  <a:schemeClr val="tx1"/>
                </a:solidFill>
                <a:latin typeface="+mn-lt"/>
                <a:cs typeface="Times New Roman"/>
              </a:rPr>
              <a:t>Phase 2: Plan </a:t>
            </a:r>
          </a:p>
          <a:p>
            <a:pPr lvl="1">
              <a:lnSpc>
                <a:spcPct val="110000"/>
              </a:lnSpc>
            </a:pPr>
            <a:r>
              <a:rPr lang="en-US" sz="8000" dirty="0">
                <a:solidFill>
                  <a:schemeClr val="tx1"/>
                </a:solidFill>
                <a:latin typeface="+mn-lt"/>
                <a:cs typeface="Times New Roman"/>
              </a:rPr>
              <a:t>Phase 3: Do </a:t>
            </a:r>
          </a:p>
          <a:p>
            <a:pPr lvl="1">
              <a:lnSpc>
                <a:spcPct val="110000"/>
              </a:lnSpc>
            </a:pPr>
            <a:r>
              <a:rPr lang="en-US" sz="8000" dirty="0">
                <a:solidFill>
                  <a:schemeClr val="tx1"/>
                </a:solidFill>
                <a:latin typeface="+mn-lt"/>
                <a:cs typeface="Times New Roman"/>
              </a:rPr>
              <a:t>Phase 4: Study </a:t>
            </a:r>
          </a:p>
          <a:p>
            <a:pPr lvl="1">
              <a:lnSpc>
                <a:spcPct val="110000"/>
              </a:lnSpc>
            </a:pPr>
            <a:r>
              <a:rPr lang="en-US" sz="8000" dirty="0">
                <a:solidFill>
                  <a:schemeClr val="tx1"/>
                </a:solidFill>
                <a:latin typeface="+mn-lt"/>
                <a:cs typeface="Times New Roman"/>
              </a:rPr>
              <a:t>Phase 5: Act </a:t>
            </a:r>
          </a:p>
          <a:p>
            <a:pPr lvl="1">
              <a:lnSpc>
                <a:spcPct val="110000"/>
              </a:lnSpc>
            </a:pPr>
            <a:r>
              <a:rPr lang="en-US" sz="8000" dirty="0">
                <a:solidFill>
                  <a:schemeClr val="tx1"/>
                </a:solidFill>
                <a:latin typeface="+mn-lt"/>
                <a:cs typeface="Times New Roman"/>
              </a:rPr>
              <a:t>Next steps</a:t>
            </a:r>
          </a:p>
          <a:p>
            <a:pPr indent="-228554">
              <a:lnSpc>
                <a:spcPct val="110000"/>
              </a:lnSpc>
            </a:pPr>
            <a:r>
              <a:rPr lang="en-US" sz="8000" dirty="0">
                <a:solidFill>
                  <a:schemeClr val="tx1"/>
                </a:solidFill>
                <a:latin typeface="+mn-lt"/>
                <a:cs typeface="Times New Roman"/>
              </a:rPr>
              <a:t>Each section starts with “how to use these slides” and is followed by the example presentation to use as a starting point for facilitating your improvement team’s activities. </a:t>
            </a:r>
          </a:p>
          <a:p>
            <a:pPr indent="-228554">
              <a:lnSpc>
                <a:spcPct val="110000"/>
              </a:lnSpc>
            </a:pPr>
            <a:r>
              <a:rPr lang="en-US" sz="8000" dirty="0">
                <a:solidFill>
                  <a:schemeClr val="tx1"/>
                </a:solidFill>
                <a:latin typeface="+mn-lt"/>
                <a:cs typeface="Times New Roman"/>
              </a:rPr>
              <a:t>When using the slides, remember to delete the “How to” slide in each section.</a:t>
            </a:r>
            <a:endParaRPr lang="en-US" dirty="0"/>
          </a:p>
        </p:txBody>
      </p:sp>
    </p:spTree>
    <p:extLst>
      <p:ext uri="{BB962C8B-B14F-4D97-AF65-F5344CB8AC3E}">
        <p14:creationId xmlns:p14="http://schemas.microsoft.com/office/powerpoint/2010/main" val="250628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5513867-C407-46B0-8554-4580BC44A18B}"/>
              </a:ext>
            </a:extLst>
          </p:cNvPr>
          <p:cNvSpPr>
            <a:spLocks noGrp="1"/>
          </p:cNvSpPr>
          <p:nvPr>
            <p:ph type="sldNum" sz="quarter" idx="12"/>
          </p:nvPr>
        </p:nvSpPr>
        <p:spPr>
          <a:xfrm>
            <a:off x="10286894" y="6356350"/>
            <a:ext cx="1530927" cy="365125"/>
          </a:xfrm>
        </p:spPr>
        <p:txBody>
          <a:bodyPr/>
          <a:lstStyle/>
          <a:p>
            <a:r>
              <a:rPr lang="en-US">
                <a:solidFill>
                  <a:schemeClr val="tx2"/>
                </a:solidFill>
              </a:rPr>
              <a:t>29</a:t>
            </a:r>
          </a:p>
        </p:txBody>
      </p:sp>
      <p:sp>
        <p:nvSpPr>
          <p:cNvPr id="2" name="Title 1">
            <a:extLst>
              <a:ext uri="{FF2B5EF4-FFF2-40B4-BE49-F238E27FC236}">
                <a16:creationId xmlns:a16="http://schemas.microsoft.com/office/drawing/2014/main" id="{BE0A66EA-3C06-4AF4-B579-E8DA85B82B89}"/>
              </a:ext>
            </a:extLst>
          </p:cNvPr>
          <p:cNvSpPr>
            <a:spLocks noGrp="1"/>
          </p:cNvSpPr>
          <p:nvPr>
            <p:ph type="ctrTitle" idx="4294967295"/>
          </p:nvPr>
        </p:nvSpPr>
        <p:spPr>
          <a:xfrm>
            <a:off x="374904" y="630936"/>
            <a:ext cx="11049000" cy="609600"/>
          </a:xfrm>
        </p:spPr>
        <p:txBody>
          <a:bodyPr/>
          <a:lstStyle/>
          <a:p>
            <a:r>
              <a:rPr lang="en-US" dirty="0">
                <a:solidFill>
                  <a:schemeClr val="tx1"/>
                </a:solidFill>
              </a:rPr>
              <a:t>What to do in this phase</a:t>
            </a:r>
          </a:p>
        </p:txBody>
      </p:sp>
      <p:graphicFrame>
        <p:nvGraphicFramePr>
          <p:cNvPr id="7" name="Content Placeholder 3" descr="1) Implement the action steps and 2) monitor your data.">
            <a:extLst>
              <a:ext uri="{FF2B5EF4-FFF2-40B4-BE49-F238E27FC236}">
                <a16:creationId xmlns:a16="http://schemas.microsoft.com/office/drawing/2014/main" id="{BA0EB9F9-1D28-4AAC-A498-73FF5646D8F0}"/>
              </a:ext>
            </a:extLst>
          </p:cNvPr>
          <p:cNvGraphicFramePr>
            <a:graphicFrameLocks noGrp="1"/>
          </p:cNvGraphicFramePr>
          <p:nvPr>
            <p:ph sz="half" idx="4294967295"/>
            <p:extLst>
              <p:ext uri="{D42A27DB-BD31-4B8C-83A1-F6EECF244321}">
                <p14:modId xmlns:p14="http://schemas.microsoft.com/office/powerpoint/2010/main" val="4060833362"/>
              </p:ext>
            </p:extLst>
          </p:nvPr>
        </p:nvGraphicFramePr>
        <p:xfrm>
          <a:off x="6052980" y="1741665"/>
          <a:ext cx="5861537" cy="4507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Preliminary foundation of walls in a new home. ">
            <a:extLst>
              <a:ext uri="{FF2B5EF4-FFF2-40B4-BE49-F238E27FC236}">
                <a16:creationId xmlns:a16="http://schemas.microsoft.com/office/drawing/2014/main" id="{BDC9A1F0-6FF5-4BA7-8CB2-4A7234D47EF7}"/>
              </a:ext>
            </a:extLst>
          </p:cNvPr>
          <p:cNvPicPr>
            <a:picLocks noChangeAspect="1"/>
          </p:cNvPicPr>
          <p:nvPr/>
        </p:nvPicPr>
        <p:blipFill>
          <a:blip r:embed="rId8"/>
          <a:stretch>
            <a:fillRect/>
          </a:stretch>
        </p:blipFill>
        <p:spPr>
          <a:xfrm>
            <a:off x="479502" y="2038208"/>
            <a:ext cx="5250205" cy="3500137"/>
          </a:xfrm>
          <a:prstGeom prst="rect">
            <a:avLst/>
          </a:prstGeom>
        </p:spPr>
      </p:pic>
      <p:pic>
        <p:nvPicPr>
          <p:cNvPr id="16" name="Picture 16" descr="&quot; &quot;">
            <a:extLst>
              <a:ext uri="{FF2B5EF4-FFF2-40B4-BE49-F238E27FC236}">
                <a16:creationId xmlns:a16="http://schemas.microsoft.com/office/drawing/2014/main" id="{536EBCFF-BA23-42E6-BDD1-4446B8D3306E}"/>
              </a:ext>
            </a:extLst>
          </p:cNvPr>
          <p:cNvPicPr>
            <a:picLocks noChangeAspect="1"/>
          </p:cNvPicPr>
          <p:nvPr/>
        </p:nvPicPr>
        <p:blipFill>
          <a:blip r:embed="rId9"/>
          <a:stretch>
            <a:fillRect/>
          </a:stretch>
        </p:blipFill>
        <p:spPr>
          <a:xfrm>
            <a:off x="10744200" y="285081"/>
            <a:ext cx="1170317" cy="1170165"/>
          </a:xfrm>
          <a:prstGeom prst="rect">
            <a:avLst/>
          </a:prstGeom>
        </p:spPr>
      </p:pic>
    </p:spTree>
    <p:extLst>
      <p:ext uri="{BB962C8B-B14F-4D97-AF65-F5344CB8AC3E}">
        <p14:creationId xmlns:p14="http://schemas.microsoft.com/office/powerpoint/2010/main" val="329600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E86844D-B4CB-4817-9FB6-236064DFCDF4}"/>
              </a:ext>
            </a:extLst>
          </p:cNvPr>
          <p:cNvSpPr>
            <a:spLocks noGrp="1"/>
          </p:cNvSpPr>
          <p:nvPr>
            <p:ph type="sldNum" sz="quarter" idx="12"/>
          </p:nvPr>
        </p:nvSpPr>
        <p:spPr>
          <a:xfrm>
            <a:off x="10161502" y="6288831"/>
            <a:ext cx="1530927" cy="365125"/>
          </a:xfrm>
        </p:spPr>
        <p:txBody>
          <a:bodyPr/>
          <a:lstStyle/>
          <a:p>
            <a:r>
              <a:rPr lang="en-US">
                <a:solidFill>
                  <a:schemeClr val="tx2"/>
                </a:solidFill>
              </a:rPr>
              <a:t>30</a:t>
            </a:r>
          </a:p>
        </p:txBody>
      </p:sp>
      <p:sp>
        <p:nvSpPr>
          <p:cNvPr id="2" name="Title 1">
            <a:extLst>
              <a:ext uri="{FF2B5EF4-FFF2-40B4-BE49-F238E27FC236}">
                <a16:creationId xmlns:a16="http://schemas.microsoft.com/office/drawing/2014/main" id="{69D32BC4-614E-4014-9DD0-A015F0714988}"/>
              </a:ext>
            </a:extLst>
          </p:cNvPr>
          <p:cNvSpPr>
            <a:spLocks noGrp="1"/>
          </p:cNvSpPr>
          <p:nvPr>
            <p:ph type="ctrTitle" idx="4294967295"/>
          </p:nvPr>
        </p:nvSpPr>
        <p:spPr>
          <a:xfrm>
            <a:off x="0" y="571500"/>
            <a:ext cx="11049000" cy="609600"/>
          </a:xfrm>
        </p:spPr>
        <p:txBody>
          <a:bodyPr>
            <a:normAutofit/>
          </a:bodyPr>
          <a:lstStyle/>
          <a:p>
            <a:r>
              <a:rPr lang="en-US" dirty="0"/>
              <a:t>Implement the action steps</a:t>
            </a:r>
          </a:p>
        </p:txBody>
      </p:sp>
      <p:sp>
        <p:nvSpPr>
          <p:cNvPr id="4" name="TextBox 3">
            <a:extLst>
              <a:ext uri="{FF2B5EF4-FFF2-40B4-BE49-F238E27FC236}">
                <a16:creationId xmlns:a16="http://schemas.microsoft.com/office/drawing/2014/main" id="{90D8795E-C571-4EC1-B247-06010E241AD7}"/>
              </a:ext>
            </a:extLst>
          </p:cNvPr>
          <p:cNvSpPr txBox="1"/>
          <p:nvPr/>
        </p:nvSpPr>
        <p:spPr>
          <a:xfrm>
            <a:off x="462986" y="567222"/>
            <a:ext cx="7592993" cy="615553"/>
          </a:xfrm>
          <a:prstGeom prst="rect">
            <a:avLst/>
          </a:prstGeom>
          <a:noFill/>
        </p:spPr>
        <p:txBody>
          <a:bodyPr wrap="square" rtlCol="0">
            <a:spAutoFit/>
          </a:bodyPr>
          <a:lstStyle/>
          <a:p>
            <a:r>
              <a:rPr lang="en-US" sz="3400">
                <a:latin typeface="+mj-lt"/>
              </a:rPr>
              <a:t>Implement the action steps</a:t>
            </a:r>
          </a:p>
        </p:txBody>
      </p:sp>
      <p:sp>
        <p:nvSpPr>
          <p:cNvPr id="5" name="Text Placeholder 4">
            <a:extLst>
              <a:ext uri="{FF2B5EF4-FFF2-40B4-BE49-F238E27FC236}">
                <a16:creationId xmlns:a16="http://schemas.microsoft.com/office/drawing/2014/main" id="{4FF59DA1-BFDE-4A2E-88E0-894521FF99A7}"/>
              </a:ext>
            </a:extLst>
          </p:cNvPr>
          <p:cNvSpPr>
            <a:spLocks noGrp="1"/>
          </p:cNvSpPr>
          <p:nvPr>
            <p:ph type="body" sz="quarter" idx="4294967295"/>
          </p:nvPr>
        </p:nvSpPr>
        <p:spPr>
          <a:xfrm>
            <a:off x="6559791" y="1527175"/>
            <a:ext cx="5041900" cy="3803650"/>
          </a:xfrm>
        </p:spPr>
        <p:txBody>
          <a:bodyPr>
            <a:normAutofit/>
          </a:bodyPr>
          <a:lstStyle/>
          <a:p>
            <a:pPr indent="-228554">
              <a:spcBef>
                <a:spcPts val="600"/>
              </a:spcBef>
              <a:spcAft>
                <a:spcPts val="600"/>
              </a:spcAft>
            </a:pPr>
            <a:r>
              <a:rPr lang="en-US">
                <a:solidFill>
                  <a:schemeClr val="tx1"/>
                </a:solidFill>
              </a:rPr>
              <a:t>Just do it… Start implementing the action steps.</a:t>
            </a:r>
          </a:p>
          <a:p>
            <a:pPr indent="-228554">
              <a:spcBef>
                <a:spcPts val="600"/>
              </a:spcBef>
              <a:spcAft>
                <a:spcPts val="600"/>
              </a:spcAft>
            </a:pPr>
            <a:r>
              <a:rPr lang="en-US">
                <a:solidFill>
                  <a:schemeClr val="tx1"/>
                </a:solidFill>
              </a:rPr>
              <a:t>Remember to collect the implementation and outcomes data.</a:t>
            </a:r>
          </a:p>
        </p:txBody>
      </p:sp>
      <p:pic>
        <p:nvPicPr>
          <p:cNvPr id="6" name="Picture 5" descr="List of action steps table with checkmarks at the first and third row.">
            <a:extLst>
              <a:ext uri="{FF2B5EF4-FFF2-40B4-BE49-F238E27FC236}">
                <a16:creationId xmlns:a16="http://schemas.microsoft.com/office/drawing/2014/main" id="{2667C033-65AE-4132-B86B-B21DA67859E1}"/>
              </a:ext>
            </a:extLst>
          </p:cNvPr>
          <p:cNvPicPr>
            <a:picLocks noChangeAspect="1"/>
          </p:cNvPicPr>
          <p:nvPr/>
        </p:nvPicPr>
        <p:blipFill>
          <a:blip r:embed="rId3"/>
          <a:stretch>
            <a:fillRect/>
          </a:stretch>
        </p:blipFill>
        <p:spPr>
          <a:xfrm>
            <a:off x="952972" y="1569048"/>
            <a:ext cx="5402580" cy="3840480"/>
          </a:xfrm>
          <a:prstGeom prst="rect">
            <a:avLst/>
          </a:prstGeom>
        </p:spPr>
      </p:pic>
      <p:sp>
        <p:nvSpPr>
          <p:cNvPr id="8" name="TextBox 7">
            <a:extLst>
              <a:ext uri="{FF2B5EF4-FFF2-40B4-BE49-F238E27FC236}">
                <a16:creationId xmlns:a16="http://schemas.microsoft.com/office/drawing/2014/main" id="{761A741A-0F63-DD47-8B9A-A9C7DC5ECE92}"/>
              </a:ext>
            </a:extLst>
          </p:cNvPr>
          <p:cNvSpPr txBox="1"/>
          <p:nvPr/>
        </p:nvSpPr>
        <p:spPr>
          <a:xfrm>
            <a:off x="936676" y="6081419"/>
            <a:ext cx="3297987"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(Collis &amp; Foster, 2018)</a:t>
            </a:r>
            <a:endParaRPr lang="en-US" sz="1800">
              <a:latin typeface="Times New Roman"/>
            </a:endParaRPr>
          </a:p>
        </p:txBody>
      </p:sp>
      <p:pic>
        <p:nvPicPr>
          <p:cNvPr id="3" name="Picture 16" descr="&quot; &quot;">
            <a:extLst>
              <a:ext uri="{FF2B5EF4-FFF2-40B4-BE49-F238E27FC236}">
                <a16:creationId xmlns:a16="http://schemas.microsoft.com/office/drawing/2014/main" id="{BE6328D9-40D1-484B-A926-C7E698DBA995}"/>
              </a:ext>
            </a:extLst>
          </p:cNvPr>
          <p:cNvPicPr>
            <a:picLocks noChangeAspect="1"/>
          </p:cNvPicPr>
          <p:nvPr/>
        </p:nvPicPr>
        <p:blipFill>
          <a:blip r:embed="rId4"/>
          <a:stretch>
            <a:fillRect/>
          </a:stretch>
        </p:blipFill>
        <p:spPr>
          <a:xfrm>
            <a:off x="10744200" y="285081"/>
            <a:ext cx="1170317" cy="1170165"/>
          </a:xfrm>
          <a:prstGeom prst="rect">
            <a:avLst/>
          </a:prstGeom>
        </p:spPr>
      </p:pic>
    </p:spTree>
    <p:extLst>
      <p:ext uri="{BB962C8B-B14F-4D97-AF65-F5344CB8AC3E}">
        <p14:creationId xmlns:p14="http://schemas.microsoft.com/office/powerpoint/2010/main" val="2276208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6A7622B-46A8-4FF1-9587-F5DE8CC9159B}"/>
              </a:ext>
            </a:extLst>
          </p:cNvPr>
          <p:cNvSpPr>
            <a:spLocks noGrp="1"/>
          </p:cNvSpPr>
          <p:nvPr>
            <p:ph type="sldNum" sz="quarter" idx="12"/>
          </p:nvPr>
        </p:nvSpPr>
        <p:spPr>
          <a:xfrm>
            <a:off x="9978236" y="6317768"/>
            <a:ext cx="1530927" cy="365125"/>
          </a:xfrm>
        </p:spPr>
        <p:txBody>
          <a:bodyPr/>
          <a:lstStyle/>
          <a:p>
            <a:r>
              <a:rPr lang="en-US">
                <a:solidFill>
                  <a:schemeClr val="tx2"/>
                </a:solidFill>
              </a:rPr>
              <a:t>31</a:t>
            </a:r>
          </a:p>
        </p:txBody>
      </p:sp>
      <p:sp>
        <p:nvSpPr>
          <p:cNvPr id="2" name="Title 1">
            <a:extLst>
              <a:ext uri="{FF2B5EF4-FFF2-40B4-BE49-F238E27FC236}">
                <a16:creationId xmlns:a16="http://schemas.microsoft.com/office/drawing/2014/main" id="{69D32BC4-614E-4014-9DD0-A015F0714988}"/>
              </a:ext>
            </a:extLst>
          </p:cNvPr>
          <p:cNvSpPr>
            <a:spLocks noGrp="1"/>
          </p:cNvSpPr>
          <p:nvPr>
            <p:ph type="ctrTitle" idx="4294967295"/>
          </p:nvPr>
        </p:nvSpPr>
        <p:spPr>
          <a:xfrm>
            <a:off x="0" y="571500"/>
            <a:ext cx="11049000" cy="609600"/>
          </a:xfrm>
        </p:spPr>
        <p:txBody>
          <a:bodyPr>
            <a:normAutofit/>
          </a:bodyPr>
          <a:lstStyle/>
          <a:p>
            <a:r>
              <a:rPr lang="en-US" dirty="0"/>
              <a:t>Collect your data</a:t>
            </a:r>
          </a:p>
        </p:txBody>
      </p:sp>
      <p:sp>
        <p:nvSpPr>
          <p:cNvPr id="3" name="TextBox 2">
            <a:extLst>
              <a:ext uri="{FF2B5EF4-FFF2-40B4-BE49-F238E27FC236}">
                <a16:creationId xmlns:a16="http://schemas.microsoft.com/office/drawing/2014/main" id="{6E294586-ECE3-4FE8-BCB6-6B339A81144A}"/>
              </a:ext>
            </a:extLst>
          </p:cNvPr>
          <p:cNvSpPr txBox="1"/>
          <p:nvPr/>
        </p:nvSpPr>
        <p:spPr>
          <a:xfrm>
            <a:off x="358815" y="442559"/>
            <a:ext cx="5208607" cy="615553"/>
          </a:xfrm>
          <a:prstGeom prst="rect">
            <a:avLst/>
          </a:prstGeom>
          <a:noFill/>
        </p:spPr>
        <p:txBody>
          <a:bodyPr wrap="square" rtlCol="0">
            <a:spAutoFit/>
          </a:bodyPr>
          <a:lstStyle/>
          <a:p>
            <a:r>
              <a:rPr lang="en-US" sz="3400">
                <a:latin typeface="+mj-lt"/>
              </a:rPr>
              <a:t>Collect your data</a:t>
            </a:r>
          </a:p>
        </p:txBody>
      </p:sp>
      <p:pic>
        <p:nvPicPr>
          <p:cNvPr id="5" name="Picture 16" descr="&quot; &quot;">
            <a:extLst>
              <a:ext uri="{FF2B5EF4-FFF2-40B4-BE49-F238E27FC236}">
                <a16:creationId xmlns:a16="http://schemas.microsoft.com/office/drawing/2014/main" id="{F917FACA-5EA8-49C4-AAC1-54D8BD71B8F0}"/>
              </a:ext>
            </a:extLst>
          </p:cNvPr>
          <p:cNvPicPr>
            <a:picLocks noChangeAspect="1"/>
          </p:cNvPicPr>
          <p:nvPr/>
        </p:nvPicPr>
        <p:blipFill>
          <a:blip r:embed="rId3"/>
          <a:stretch>
            <a:fillRect/>
          </a:stretch>
        </p:blipFill>
        <p:spPr>
          <a:xfrm>
            <a:off x="10927984" y="102519"/>
            <a:ext cx="1170317" cy="1170165"/>
          </a:xfrm>
          <a:prstGeom prst="rect">
            <a:avLst/>
          </a:prstGeom>
        </p:spPr>
      </p:pic>
      <p:sp>
        <p:nvSpPr>
          <p:cNvPr id="6" name="TextBox 5">
            <a:extLst>
              <a:ext uri="{FF2B5EF4-FFF2-40B4-BE49-F238E27FC236}">
                <a16:creationId xmlns:a16="http://schemas.microsoft.com/office/drawing/2014/main" id="{886F6C12-B2CF-A743-BFFB-4305E56DE40C}"/>
              </a:ext>
            </a:extLst>
          </p:cNvPr>
          <p:cNvSpPr txBox="1"/>
          <p:nvPr/>
        </p:nvSpPr>
        <p:spPr>
          <a:xfrm>
            <a:off x="554960" y="6182157"/>
            <a:ext cx="3297987"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(Collis &amp; Foster, 2018)</a:t>
            </a:r>
            <a:endParaRPr lang="en-US" sz="1800">
              <a:latin typeface="Times New Roman"/>
            </a:endParaRPr>
          </a:p>
        </p:txBody>
      </p:sp>
      <p:pic>
        <p:nvPicPr>
          <p:cNvPr id="8" name="Picture 7" descr="Identify data to monitor table with Sho will collect data and Date of data collected highlighted.">
            <a:extLst>
              <a:ext uri="{FF2B5EF4-FFF2-40B4-BE49-F238E27FC236}">
                <a16:creationId xmlns:a16="http://schemas.microsoft.com/office/drawing/2014/main" id="{3BCF81CC-26FF-4E59-B38F-037D0F97593E}"/>
              </a:ext>
            </a:extLst>
          </p:cNvPr>
          <p:cNvPicPr>
            <a:picLocks noChangeAspect="1"/>
          </p:cNvPicPr>
          <p:nvPr/>
        </p:nvPicPr>
        <p:blipFill>
          <a:blip r:embed="rId4"/>
          <a:stretch>
            <a:fillRect/>
          </a:stretch>
        </p:blipFill>
        <p:spPr>
          <a:xfrm>
            <a:off x="638026" y="1304104"/>
            <a:ext cx="11056620" cy="4511040"/>
          </a:xfrm>
          <a:prstGeom prst="rect">
            <a:avLst/>
          </a:prstGeom>
        </p:spPr>
      </p:pic>
    </p:spTree>
    <p:extLst>
      <p:ext uri="{BB962C8B-B14F-4D97-AF65-F5344CB8AC3E}">
        <p14:creationId xmlns:p14="http://schemas.microsoft.com/office/powerpoint/2010/main" val="243038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F53A251-D531-4393-AEA2-12B6C5C92DC3}"/>
              </a:ext>
            </a:extLst>
          </p:cNvPr>
          <p:cNvSpPr>
            <a:spLocks noGrp="1"/>
          </p:cNvSpPr>
          <p:nvPr>
            <p:ph type="sldNum" sz="quarter" idx="12"/>
          </p:nvPr>
        </p:nvSpPr>
        <p:spPr/>
        <p:txBody>
          <a:bodyPr/>
          <a:lstStyle/>
          <a:p>
            <a:r>
              <a:rPr lang="uk-UA"/>
              <a:t>32</a:t>
            </a:r>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6B3B7777-4CCE-4A02-98C4-12561000AFFE}"/>
              </a:ext>
            </a:extLst>
          </p:cNvPr>
          <p:cNvSpPr>
            <a:spLocks noGrp="1"/>
          </p:cNvSpPr>
          <p:nvPr>
            <p:ph type="ctrTitle"/>
          </p:nvPr>
        </p:nvSpPr>
        <p:spPr>
          <a:xfrm>
            <a:off x="5054082" y="1298448"/>
            <a:ext cx="6068070" cy="3255264"/>
          </a:xfrm>
        </p:spPr>
        <p:txBody>
          <a:bodyPr vert="horz" lIns="91440" tIns="45720" rIns="91440" bIns="45720" rtlCol="0" anchor="b">
            <a:normAutofit/>
          </a:bodyPr>
          <a:lstStyle/>
          <a:p>
            <a:r>
              <a:rPr lang="en-US" sz="5900" spc="-100" dirty="0">
                <a:solidFill>
                  <a:srgbClr val="FFFFFF"/>
                </a:solidFill>
                <a:latin typeface="+mj-lt"/>
                <a:cs typeface="+mj-cs"/>
              </a:rPr>
              <a:t>Phase 4: Study</a:t>
            </a:r>
          </a:p>
        </p:txBody>
      </p:sp>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0639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27A811-AC49-469E-924D-B255A05D8061}"/>
              </a:ext>
            </a:extLst>
          </p:cNvPr>
          <p:cNvSpPr>
            <a:spLocks noGrp="1"/>
          </p:cNvSpPr>
          <p:nvPr>
            <p:ph type="sldNum" sz="quarter" idx="12"/>
          </p:nvPr>
        </p:nvSpPr>
        <p:spPr/>
        <p:txBody>
          <a:bodyPr/>
          <a:lstStyle/>
          <a:p>
            <a:r>
              <a:rPr lang="uk-UA"/>
              <a:t>33</a:t>
            </a:r>
          </a:p>
        </p:txBody>
      </p:sp>
      <p:sp>
        <p:nvSpPr>
          <p:cNvPr id="4" name="Title 3">
            <a:extLst>
              <a:ext uri="{FF2B5EF4-FFF2-40B4-BE49-F238E27FC236}">
                <a16:creationId xmlns:a16="http://schemas.microsoft.com/office/drawing/2014/main" id="{7A523766-6166-4585-9A6D-4E251328B419}"/>
              </a:ext>
            </a:extLst>
          </p:cNvPr>
          <p:cNvSpPr>
            <a:spLocks noGrp="1"/>
          </p:cNvSpPr>
          <p:nvPr>
            <p:ph type="ctrTitle"/>
          </p:nvPr>
        </p:nvSpPr>
        <p:spPr>
          <a:xfrm>
            <a:off x="740664" y="2429960"/>
            <a:ext cx="2048256" cy="1998080"/>
          </a:xfrm>
        </p:spPr>
        <p:txBody>
          <a:bodyPr/>
          <a:lstStyle/>
          <a:p>
            <a:r>
              <a:rPr lang="en-US" dirty="0">
                <a:solidFill>
                  <a:schemeClr val="bg1"/>
                </a:solidFill>
                <a:latin typeface="+mj-lt"/>
              </a:rPr>
              <a:t>How to use these slides</a:t>
            </a:r>
          </a:p>
        </p:txBody>
      </p:sp>
      <p:sp>
        <p:nvSpPr>
          <p:cNvPr id="5" name="Text Placeholder 4">
            <a:extLst>
              <a:ext uri="{FF2B5EF4-FFF2-40B4-BE49-F238E27FC236}">
                <a16:creationId xmlns:a16="http://schemas.microsoft.com/office/drawing/2014/main" id="{B0729E9C-EC56-463A-8076-29C5D7EB508C}"/>
              </a:ext>
            </a:extLst>
          </p:cNvPr>
          <p:cNvSpPr>
            <a:spLocks noGrp="1"/>
          </p:cNvSpPr>
          <p:nvPr>
            <p:ph type="body" sz="quarter" idx="14"/>
          </p:nvPr>
        </p:nvSpPr>
        <p:spPr>
          <a:xfrm>
            <a:off x="4051139" y="891251"/>
            <a:ext cx="7568643" cy="5127707"/>
          </a:xfrm>
        </p:spPr>
        <p:txBody>
          <a:bodyPr vert="horz" lIns="0" tIns="0" rIns="0" bIns="0" rtlCol="0" anchor="t">
            <a:normAutofit/>
          </a:bodyPr>
          <a:lstStyle/>
          <a:p>
            <a:pPr marL="45711" indent="0">
              <a:buNone/>
            </a:pPr>
            <a:r>
              <a:rPr lang="en-US" sz="2000" b="1" dirty="0">
                <a:solidFill>
                  <a:schemeClr val="tx1"/>
                </a:solidFill>
                <a:latin typeface="+mn-lt"/>
                <a:cs typeface="Times New Roman"/>
              </a:rPr>
              <a:t>Remember to delete this “How to” slide.</a:t>
            </a:r>
            <a:endParaRPr lang="en-US" sz="2000" dirty="0">
              <a:solidFill>
                <a:schemeClr val="tx1"/>
              </a:solidFill>
              <a:latin typeface="+mn-lt"/>
              <a:cs typeface="Times New Roman"/>
            </a:endParaRPr>
          </a:p>
          <a:p>
            <a:pPr marL="45711" indent="0">
              <a:buNone/>
            </a:pPr>
            <a:r>
              <a:rPr lang="en-US" sz="2000" b="1" dirty="0">
                <a:solidFill>
                  <a:schemeClr val="tx1"/>
                </a:solidFill>
                <a:latin typeface="+mn-lt"/>
                <a:cs typeface="Times New Roman"/>
              </a:rPr>
              <a:t>Recommendations:</a:t>
            </a:r>
            <a:endParaRPr lang="en-US" sz="2000" dirty="0">
              <a:solidFill>
                <a:schemeClr val="tx1"/>
              </a:solidFill>
              <a:latin typeface="+mn-lt"/>
            </a:endParaRPr>
          </a:p>
          <a:p>
            <a:pPr marL="411080" indent="-411080">
              <a:spcAft>
                <a:spcPts val="300"/>
              </a:spcAft>
              <a:buFont typeface="Wingdings" pitchFamily="2" charset="2"/>
              <a:buChar char="q"/>
            </a:pPr>
            <a:r>
              <a:rPr lang="en-US" sz="2000" dirty="0">
                <a:solidFill>
                  <a:schemeClr val="tx1"/>
                </a:solidFill>
                <a:latin typeface="+mn-lt"/>
                <a:cs typeface="Times New Roman"/>
              </a:rPr>
              <a:t>In this phase, you will compare the predictions made in the Plan phase to what occurred during implementation. Remind your team that this is not a “gotcha!” This is about improvement.</a:t>
            </a:r>
          </a:p>
          <a:p>
            <a:pPr marL="411080" indent="-411080">
              <a:spcAft>
                <a:spcPts val="300"/>
              </a:spcAft>
              <a:buFont typeface="Wingdings" pitchFamily="2" charset="2"/>
              <a:buChar char="q"/>
            </a:pPr>
            <a:r>
              <a:rPr lang="en-US" sz="2000" dirty="0">
                <a:solidFill>
                  <a:schemeClr val="tx1"/>
                </a:solidFill>
                <a:latin typeface="+mn-lt"/>
                <a:cs typeface="Times New Roman"/>
              </a:rPr>
              <a:t>In the “What to do in this phase” slide, use the analogy of building a house. During this phase, the house is inspected. We will study the actual construction (Do phase) and compare that work to the original blueprints (Plan phase) to consider our next steps in the Act phase. </a:t>
            </a:r>
          </a:p>
          <a:p>
            <a:pPr marL="411080" indent="-411080">
              <a:spcAft>
                <a:spcPts val="300"/>
              </a:spcAft>
              <a:buFont typeface="Wingdings" pitchFamily="2" charset="2"/>
              <a:buChar char="q"/>
            </a:pPr>
            <a:r>
              <a:rPr lang="en-US" sz="2000" dirty="0">
                <a:solidFill>
                  <a:schemeClr val="tx1"/>
                </a:solidFill>
                <a:latin typeface="+mn-lt"/>
                <a:cs typeface="Times New Roman"/>
              </a:rPr>
              <a:t>Review pages 28–33 of the Facilitators’ Workbook for more details about the phase.  </a:t>
            </a:r>
            <a:endParaRPr lang="en-US" dirty="0"/>
          </a:p>
        </p:txBody>
      </p:sp>
      <p:pic>
        <p:nvPicPr>
          <p:cNvPr id="6" name="Picture 16" descr="A circular logo with the five phases: 1. Set the foundation 2. Plan 3. Do 4. Study 5. Act. Study is highlighted. ">
            <a:extLst>
              <a:ext uri="{FF2B5EF4-FFF2-40B4-BE49-F238E27FC236}">
                <a16:creationId xmlns:a16="http://schemas.microsoft.com/office/drawing/2014/main" id="{415D3525-5350-224A-B6DF-1EF87BEEA994}"/>
              </a:ext>
            </a:extLst>
          </p:cNvPr>
          <p:cNvPicPr>
            <a:picLocks noChangeAspect="1"/>
          </p:cNvPicPr>
          <p:nvPr/>
        </p:nvPicPr>
        <p:blipFill>
          <a:blip r:embed="rId3"/>
          <a:stretch>
            <a:fillRect/>
          </a:stretch>
        </p:blipFill>
        <p:spPr>
          <a:xfrm>
            <a:off x="10576656" y="261147"/>
            <a:ext cx="1155940" cy="1155790"/>
          </a:xfrm>
          <a:prstGeom prst="rect">
            <a:avLst/>
          </a:prstGeom>
        </p:spPr>
      </p:pic>
    </p:spTree>
    <p:extLst>
      <p:ext uri="{BB962C8B-B14F-4D97-AF65-F5344CB8AC3E}">
        <p14:creationId xmlns:p14="http://schemas.microsoft.com/office/powerpoint/2010/main" val="3594321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7539CC5-9478-40BD-83D0-61B7D767223E}"/>
              </a:ext>
            </a:extLst>
          </p:cNvPr>
          <p:cNvSpPr>
            <a:spLocks noGrp="1"/>
          </p:cNvSpPr>
          <p:nvPr>
            <p:ph type="sldNum" sz="quarter" idx="12"/>
          </p:nvPr>
        </p:nvSpPr>
        <p:spPr>
          <a:xfrm>
            <a:off x="10190439" y="6298477"/>
            <a:ext cx="1530927" cy="365125"/>
          </a:xfrm>
        </p:spPr>
        <p:txBody>
          <a:bodyPr/>
          <a:lstStyle/>
          <a:p>
            <a:r>
              <a:rPr lang="en-US">
                <a:solidFill>
                  <a:schemeClr val="tx2"/>
                </a:solidFill>
              </a:rPr>
              <a:t>34</a:t>
            </a:r>
          </a:p>
        </p:txBody>
      </p:sp>
      <p:sp>
        <p:nvSpPr>
          <p:cNvPr id="2" name="Title 1">
            <a:extLst>
              <a:ext uri="{FF2B5EF4-FFF2-40B4-BE49-F238E27FC236}">
                <a16:creationId xmlns:a16="http://schemas.microsoft.com/office/drawing/2014/main" id="{BE0A66EA-3C06-4AF4-B579-E8DA85B82B89}"/>
              </a:ext>
            </a:extLst>
          </p:cNvPr>
          <p:cNvSpPr>
            <a:spLocks noGrp="1"/>
          </p:cNvSpPr>
          <p:nvPr>
            <p:ph type="ctrTitle" idx="4294967295"/>
          </p:nvPr>
        </p:nvSpPr>
        <p:spPr>
          <a:xfrm>
            <a:off x="374904" y="630936"/>
            <a:ext cx="11049000" cy="609600"/>
          </a:xfrm>
        </p:spPr>
        <p:txBody>
          <a:bodyPr>
            <a:normAutofit/>
          </a:bodyPr>
          <a:lstStyle/>
          <a:p>
            <a:r>
              <a:rPr lang="en-US" sz="3400" dirty="0">
                <a:solidFill>
                  <a:schemeClr val="tx1"/>
                </a:solidFill>
              </a:rPr>
              <a:t>What to do in this phase</a:t>
            </a:r>
          </a:p>
        </p:txBody>
      </p:sp>
      <p:graphicFrame>
        <p:nvGraphicFramePr>
          <p:cNvPr id="7" name="Content Placeholder 3" descr="1) Compare initial predictions and 2) identify patterns and trends to inform next steps.">
            <a:extLst>
              <a:ext uri="{FF2B5EF4-FFF2-40B4-BE49-F238E27FC236}">
                <a16:creationId xmlns:a16="http://schemas.microsoft.com/office/drawing/2014/main" id="{BA0EB9F9-1D28-4AAC-A498-73FF5646D8F0}"/>
              </a:ext>
            </a:extLst>
          </p:cNvPr>
          <p:cNvGraphicFramePr>
            <a:graphicFrameLocks noGrp="1"/>
          </p:cNvGraphicFramePr>
          <p:nvPr>
            <p:ph sz="half" idx="4294967295"/>
            <p:extLst>
              <p:ext uri="{D42A27DB-BD31-4B8C-83A1-F6EECF244321}">
                <p14:modId xmlns:p14="http://schemas.microsoft.com/office/powerpoint/2010/main" val="3194492645"/>
              </p:ext>
            </p:extLst>
          </p:nvPr>
        </p:nvGraphicFramePr>
        <p:xfrm>
          <a:off x="5179420" y="1742782"/>
          <a:ext cx="6332239"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6" descr="Three adults inspecting the flooring of a house.">
            <a:extLst>
              <a:ext uri="{FF2B5EF4-FFF2-40B4-BE49-F238E27FC236}">
                <a16:creationId xmlns:a16="http://schemas.microsoft.com/office/drawing/2014/main" id="{A73A3182-30C1-4A8E-9D42-8DCE5902A124}"/>
              </a:ext>
            </a:extLst>
          </p:cNvPr>
          <p:cNvPicPr>
            <a:picLocks noChangeAspect="1"/>
          </p:cNvPicPr>
          <p:nvPr/>
        </p:nvPicPr>
        <p:blipFill>
          <a:blip r:embed="rId8"/>
          <a:stretch>
            <a:fillRect/>
          </a:stretch>
        </p:blipFill>
        <p:spPr>
          <a:xfrm>
            <a:off x="680341" y="1742782"/>
            <a:ext cx="4103414" cy="4169068"/>
          </a:xfrm>
          <a:prstGeom prst="rect">
            <a:avLst/>
          </a:prstGeom>
        </p:spPr>
      </p:pic>
      <p:pic>
        <p:nvPicPr>
          <p:cNvPr id="15" name="Picture 16" descr="&quot; &quot;">
            <a:extLst>
              <a:ext uri="{FF2B5EF4-FFF2-40B4-BE49-F238E27FC236}">
                <a16:creationId xmlns:a16="http://schemas.microsoft.com/office/drawing/2014/main" id="{29BFB7C3-D6AD-4FAC-827E-263A2853CCDA}"/>
              </a:ext>
            </a:extLst>
          </p:cNvPr>
          <p:cNvPicPr>
            <a:picLocks noChangeAspect="1"/>
          </p:cNvPicPr>
          <p:nvPr/>
        </p:nvPicPr>
        <p:blipFill>
          <a:blip r:embed="rId9"/>
          <a:stretch>
            <a:fillRect/>
          </a:stretch>
        </p:blipFill>
        <p:spPr>
          <a:xfrm>
            <a:off x="10657936" y="299456"/>
            <a:ext cx="1155940" cy="1155790"/>
          </a:xfrm>
          <a:prstGeom prst="rect">
            <a:avLst/>
          </a:prstGeom>
        </p:spPr>
      </p:pic>
    </p:spTree>
    <p:extLst>
      <p:ext uri="{BB962C8B-B14F-4D97-AF65-F5344CB8AC3E}">
        <p14:creationId xmlns:p14="http://schemas.microsoft.com/office/powerpoint/2010/main" val="3301264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BDD0B6-9E4B-40E8-B84E-04FC54B36FD6}"/>
              </a:ext>
            </a:extLst>
          </p:cNvPr>
          <p:cNvSpPr>
            <a:spLocks noGrp="1"/>
          </p:cNvSpPr>
          <p:nvPr>
            <p:ph type="sldNum" sz="quarter" idx="12"/>
          </p:nvPr>
        </p:nvSpPr>
        <p:spPr>
          <a:xfrm>
            <a:off x="10113274" y="6346704"/>
            <a:ext cx="1530927" cy="365125"/>
          </a:xfrm>
        </p:spPr>
        <p:txBody>
          <a:bodyPr/>
          <a:lstStyle/>
          <a:p>
            <a:r>
              <a:rPr lang="en-US">
                <a:solidFill>
                  <a:schemeClr val="tx2"/>
                </a:solidFill>
              </a:rPr>
              <a:t>35</a:t>
            </a:r>
          </a:p>
        </p:txBody>
      </p:sp>
      <p:sp>
        <p:nvSpPr>
          <p:cNvPr id="8" name="Title 7">
            <a:extLst>
              <a:ext uri="{FF2B5EF4-FFF2-40B4-BE49-F238E27FC236}">
                <a16:creationId xmlns:a16="http://schemas.microsoft.com/office/drawing/2014/main" id="{8995751C-5DF7-461E-8092-1E210ED7371D}"/>
              </a:ext>
            </a:extLst>
          </p:cNvPr>
          <p:cNvSpPr>
            <a:spLocks noGrp="1"/>
          </p:cNvSpPr>
          <p:nvPr>
            <p:ph type="ctrTitle" idx="4294967295"/>
          </p:nvPr>
        </p:nvSpPr>
        <p:spPr>
          <a:xfrm>
            <a:off x="432075" y="581548"/>
            <a:ext cx="11049000" cy="609600"/>
          </a:xfrm>
        </p:spPr>
        <p:txBody>
          <a:bodyPr/>
          <a:lstStyle/>
          <a:p>
            <a:r>
              <a:rPr lang="en-US" dirty="0">
                <a:solidFill>
                  <a:schemeClr val="tx1"/>
                </a:solidFill>
              </a:rPr>
              <a:t>Compare predictions to actual occurrences</a:t>
            </a:r>
          </a:p>
        </p:txBody>
      </p:sp>
      <p:sp>
        <p:nvSpPr>
          <p:cNvPr id="2" name="Text Placeholder 1">
            <a:extLst>
              <a:ext uri="{FF2B5EF4-FFF2-40B4-BE49-F238E27FC236}">
                <a16:creationId xmlns:a16="http://schemas.microsoft.com/office/drawing/2014/main" id="{06A2ED3F-100D-8E48-90E0-8CC51D0DEB09}"/>
              </a:ext>
            </a:extLst>
          </p:cNvPr>
          <p:cNvSpPr>
            <a:spLocks noGrp="1"/>
          </p:cNvSpPr>
          <p:nvPr>
            <p:ph type="body" sz="quarter" idx="4294967295"/>
          </p:nvPr>
        </p:nvSpPr>
        <p:spPr>
          <a:xfrm>
            <a:off x="7112021" y="1527175"/>
            <a:ext cx="4802187" cy="3803650"/>
          </a:xfrm>
        </p:spPr>
        <p:txBody>
          <a:bodyPr/>
          <a:lstStyle/>
          <a:p>
            <a:pPr indent="-228554">
              <a:spcAft>
                <a:spcPts val="300"/>
              </a:spcAft>
            </a:pPr>
            <a:r>
              <a:rPr lang="en-US">
                <a:solidFill>
                  <a:schemeClr val="tx1"/>
                </a:solidFill>
              </a:rPr>
              <a:t>Analyze the data collected </a:t>
            </a:r>
          </a:p>
          <a:p>
            <a:pPr indent="-228554">
              <a:spcAft>
                <a:spcPts val="300"/>
              </a:spcAft>
            </a:pPr>
            <a:r>
              <a:rPr lang="en-US">
                <a:solidFill>
                  <a:schemeClr val="tx1"/>
                </a:solidFill>
              </a:rPr>
              <a:t>Report the results in the action plan template</a:t>
            </a:r>
          </a:p>
          <a:p>
            <a:pPr indent="-228554">
              <a:spcAft>
                <a:spcPts val="300"/>
              </a:spcAft>
            </a:pPr>
            <a:r>
              <a:rPr lang="en-US">
                <a:solidFill>
                  <a:schemeClr val="tx1"/>
                </a:solidFill>
              </a:rPr>
              <a:t>Describe what actually happened when the action step was implemented</a:t>
            </a:r>
          </a:p>
        </p:txBody>
      </p:sp>
      <p:pic>
        <p:nvPicPr>
          <p:cNvPr id="3" name="Picture 16" descr="&quot; &quot;">
            <a:extLst>
              <a:ext uri="{FF2B5EF4-FFF2-40B4-BE49-F238E27FC236}">
                <a16:creationId xmlns:a16="http://schemas.microsoft.com/office/drawing/2014/main" id="{0578CA53-C617-4D16-B526-1B39FB9A0B81}"/>
              </a:ext>
            </a:extLst>
          </p:cNvPr>
          <p:cNvPicPr>
            <a:picLocks noChangeAspect="1"/>
          </p:cNvPicPr>
          <p:nvPr/>
        </p:nvPicPr>
        <p:blipFill>
          <a:blip r:embed="rId3"/>
          <a:stretch>
            <a:fillRect/>
          </a:stretch>
        </p:blipFill>
        <p:spPr>
          <a:xfrm>
            <a:off x="10657936" y="299456"/>
            <a:ext cx="1155940" cy="1155790"/>
          </a:xfrm>
          <a:prstGeom prst="rect">
            <a:avLst/>
          </a:prstGeom>
        </p:spPr>
      </p:pic>
      <p:sp>
        <p:nvSpPr>
          <p:cNvPr id="9" name="TextBox 8">
            <a:extLst>
              <a:ext uri="{FF2B5EF4-FFF2-40B4-BE49-F238E27FC236}">
                <a16:creationId xmlns:a16="http://schemas.microsoft.com/office/drawing/2014/main" id="{FFFA9712-24BB-4449-BDC3-2C0566F7F1AD}"/>
              </a:ext>
            </a:extLst>
          </p:cNvPr>
          <p:cNvSpPr txBox="1"/>
          <p:nvPr/>
        </p:nvSpPr>
        <p:spPr>
          <a:xfrm>
            <a:off x="605058" y="6022268"/>
            <a:ext cx="4318780"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a:t>
            </a:r>
            <a:r>
              <a:rPr lang="en-US" sz="1800" i="1" err="1">
                <a:latin typeface="Times New Roman"/>
                <a:ea typeface="+mn-lt"/>
                <a:cs typeface="+mn-lt"/>
              </a:rPr>
              <a:t>Cherasaro</a:t>
            </a:r>
            <a:r>
              <a:rPr lang="en-US" sz="1800" i="1">
                <a:latin typeface="Times New Roman"/>
                <a:ea typeface="+mn-lt"/>
                <a:cs typeface="+mn-lt"/>
              </a:rPr>
              <a:t> et al., 2015)</a:t>
            </a:r>
            <a:endParaRPr lang="en-US" sz="1800">
              <a:latin typeface="Times New Roman"/>
            </a:endParaRPr>
          </a:p>
        </p:txBody>
      </p:sp>
      <p:pic>
        <p:nvPicPr>
          <p:cNvPr id="5" name="Picture 4" descr="Compare predictions to actual occurrences table What Happened column highlighted. ">
            <a:extLst>
              <a:ext uri="{FF2B5EF4-FFF2-40B4-BE49-F238E27FC236}">
                <a16:creationId xmlns:a16="http://schemas.microsoft.com/office/drawing/2014/main" id="{D2B2CE6A-8E55-4FDA-9AF6-DADAE14BA095}"/>
              </a:ext>
            </a:extLst>
          </p:cNvPr>
          <p:cNvPicPr>
            <a:picLocks noChangeAspect="1"/>
          </p:cNvPicPr>
          <p:nvPr/>
        </p:nvPicPr>
        <p:blipFill>
          <a:blip r:embed="rId4"/>
          <a:stretch>
            <a:fillRect/>
          </a:stretch>
        </p:blipFill>
        <p:spPr>
          <a:xfrm>
            <a:off x="588920" y="1611668"/>
            <a:ext cx="6050280" cy="3855720"/>
          </a:xfrm>
          <a:prstGeom prst="rect">
            <a:avLst/>
          </a:prstGeom>
        </p:spPr>
      </p:pic>
    </p:spTree>
    <p:extLst>
      <p:ext uri="{BB962C8B-B14F-4D97-AF65-F5344CB8AC3E}">
        <p14:creationId xmlns:p14="http://schemas.microsoft.com/office/powerpoint/2010/main" val="3733532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4544FB-C400-41F5-9AF7-937867F0BDDB}"/>
              </a:ext>
            </a:extLst>
          </p:cNvPr>
          <p:cNvSpPr>
            <a:spLocks noGrp="1"/>
          </p:cNvSpPr>
          <p:nvPr>
            <p:ph type="sldNum" sz="quarter" idx="12"/>
          </p:nvPr>
        </p:nvSpPr>
        <p:spPr>
          <a:xfrm>
            <a:off x="10277249" y="6346704"/>
            <a:ext cx="1530927" cy="365125"/>
          </a:xfrm>
        </p:spPr>
        <p:txBody>
          <a:bodyPr/>
          <a:lstStyle/>
          <a:p>
            <a:r>
              <a:rPr lang="en-US">
                <a:solidFill>
                  <a:schemeClr val="tx2"/>
                </a:solidFill>
              </a:rPr>
              <a:t>36</a:t>
            </a:r>
          </a:p>
        </p:txBody>
      </p:sp>
      <p:sp>
        <p:nvSpPr>
          <p:cNvPr id="2" name="Title 1">
            <a:extLst>
              <a:ext uri="{FF2B5EF4-FFF2-40B4-BE49-F238E27FC236}">
                <a16:creationId xmlns:a16="http://schemas.microsoft.com/office/drawing/2014/main" id="{69D32BC4-614E-4014-9DD0-A015F0714988}"/>
              </a:ext>
            </a:extLst>
          </p:cNvPr>
          <p:cNvSpPr>
            <a:spLocks noGrp="1"/>
          </p:cNvSpPr>
          <p:nvPr>
            <p:ph type="ctrTitle" idx="4294967295"/>
          </p:nvPr>
        </p:nvSpPr>
        <p:spPr>
          <a:xfrm>
            <a:off x="381828" y="440875"/>
            <a:ext cx="11049000" cy="609600"/>
          </a:xfrm>
        </p:spPr>
        <p:txBody>
          <a:bodyPr>
            <a:normAutofit/>
          </a:bodyPr>
          <a:lstStyle/>
          <a:p>
            <a:r>
              <a:rPr lang="en-US" dirty="0">
                <a:solidFill>
                  <a:schemeClr val="tx1"/>
                </a:solidFill>
              </a:rPr>
              <a:t>Identify patterns and trends to inform next steps</a:t>
            </a:r>
          </a:p>
        </p:txBody>
      </p:sp>
      <p:sp>
        <p:nvSpPr>
          <p:cNvPr id="3" name="Content Placeholder 2">
            <a:extLst>
              <a:ext uri="{FF2B5EF4-FFF2-40B4-BE49-F238E27FC236}">
                <a16:creationId xmlns:a16="http://schemas.microsoft.com/office/drawing/2014/main" id="{C74BEDCE-C7B4-4033-BCB7-524C7D91546D}"/>
              </a:ext>
            </a:extLst>
          </p:cNvPr>
          <p:cNvSpPr>
            <a:spLocks noGrp="1"/>
          </p:cNvSpPr>
          <p:nvPr>
            <p:ph type="body" sz="quarter" idx="4294967295"/>
          </p:nvPr>
        </p:nvSpPr>
        <p:spPr>
          <a:xfrm>
            <a:off x="628771" y="1897693"/>
            <a:ext cx="4608513" cy="1670457"/>
          </a:xfrm>
        </p:spPr>
        <p:txBody>
          <a:bodyPr>
            <a:noAutofit/>
          </a:bodyPr>
          <a:lstStyle/>
          <a:p>
            <a:pPr marL="0" indent="0" algn="ctr">
              <a:buNone/>
            </a:pPr>
            <a:r>
              <a:rPr lang="en-US" sz="2400" b="1" dirty="0">
                <a:solidFill>
                  <a:schemeClr val="tx1"/>
                </a:solidFill>
              </a:rPr>
              <a:t>Tips for reviewing </a:t>
            </a:r>
            <a:endParaRPr lang="en-US" dirty="0">
              <a:solidFill>
                <a:schemeClr val="tx1"/>
              </a:solidFill>
            </a:endParaRPr>
          </a:p>
          <a:p>
            <a:pPr indent="-285693">
              <a:spcBef>
                <a:spcPts val="600"/>
              </a:spcBef>
              <a:spcAft>
                <a:spcPts val="600"/>
              </a:spcAft>
            </a:pPr>
            <a:r>
              <a:rPr lang="en-US" dirty="0">
                <a:solidFill>
                  <a:schemeClr val="tx1"/>
                </a:solidFill>
              </a:rPr>
              <a:t>Describe, don’t interpret.</a:t>
            </a:r>
          </a:p>
          <a:p>
            <a:pPr indent="-342831">
              <a:spcBef>
                <a:spcPts val="600"/>
              </a:spcBef>
              <a:spcAft>
                <a:spcPts val="600"/>
              </a:spcAft>
            </a:pPr>
            <a:r>
              <a:rPr lang="en-US" dirty="0">
                <a:solidFill>
                  <a:schemeClr val="tx1"/>
                </a:solidFill>
              </a:rPr>
              <a:t>Remember we’re learners.</a:t>
            </a:r>
          </a:p>
          <a:p>
            <a:pPr indent="-342831">
              <a:spcBef>
                <a:spcPts val="600"/>
              </a:spcBef>
              <a:spcAft>
                <a:spcPts val="600"/>
              </a:spcAft>
            </a:pPr>
            <a:r>
              <a:rPr lang="en-US" dirty="0">
                <a:solidFill>
                  <a:schemeClr val="tx1"/>
                </a:solidFill>
              </a:rPr>
              <a:t>Take turns sharing.</a:t>
            </a:r>
            <a:endParaRPr lang="en-US" dirty="0"/>
          </a:p>
        </p:txBody>
      </p:sp>
      <p:sp>
        <p:nvSpPr>
          <p:cNvPr id="10" name="Content Placeholder 9">
            <a:extLst>
              <a:ext uri="{FF2B5EF4-FFF2-40B4-BE49-F238E27FC236}">
                <a16:creationId xmlns:a16="http://schemas.microsoft.com/office/drawing/2014/main" id="{7CE2A118-0764-4FBC-97C9-7898E4250B33}"/>
              </a:ext>
            </a:extLst>
          </p:cNvPr>
          <p:cNvSpPr>
            <a:spLocks noGrp="1"/>
          </p:cNvSpPr>
          <p:nvPr>
            <p:ph sz="half" idx="4294967295"/>
          </p:nvPr>
        </p:nvSpPr>
        <p:spPr>
          <a:xfrm>
            <a:off x="6669663" y="1897693"/>
            <a:ext cx="5183187" cy="2162823"/>
          </a:xfrm>
        </p:spPr>
        <p:txBody>
          <a:bodyPr>
            <a:normAutofit lnSpcReduction="10000"/>
          </a:bodyPr>
          <a:lstStyle/>
          <a:p>
            <a:pPr marL="0" indent="0" algn="ctr">
              <a:buNone/>
            </a:pPr>
            <a:r>
              <a:rPr lang="en-US" sz="2400" b="1" dirty="0">
                <a:solidFill>
                  <a:schemeClr val="tx1"/>
                </a:solidFill>
              </a:rPr>
              <a:t>Questions to ask</a:t>
            </a:r>
            <a:endParaRPr lang="en-US" sz="2400" dirty="0">
              <a:solidFill>
                <a:schemeClr val="tx1"/>
              </a:solidFill>
            </a:endParaRPr>
          </a:p>
          <a:p>
            <a:pPr marL="228554" indent="-228554">
              <a:spcBef>
                <a:spcPts val="600"/>
              </a:spcBef>
              <a:spcAft>
                <a:spcPts val="600"/>
              </a:spcAft>
              <a:buFont typeface="Arial" panose="020B0604020202020204" pitchFamily="34" charset="0"/>
              <a:buChar char="•"/>
            </a:pPr>
            <a:r>
              <a:rPr lang="en-US" dirty="0">
                <a:solidFill>
                  <a:schemeClr val="tx1"/>
                </a:solidFill>
              </a:rPr>
              <a:t>Did our predictions match our results?</a:t>
            </a:r>
          </a:p>
          <a:p>
            <a:pPr marL="228554" indent="-228554">
              <a:spcBef>
                <a:spcPts val="600"/>
              </a:spcBef>
              <a:spcAft>
                <a:spcPts val="600"/>
              </a:spcAft>
              <a:buFont typeface="Arial" panose="020B0604020202020204" pitchFamily="34" charset="0"/>
              <a:buChar char="•"/>
            </a:pPr>
            <a:r>
              <a:rPr lang="en-US" dirty="0">
                <a:solidFill>
                  <a:schemeClr val="tx1"/>
                </a:solidFill>
              </a:rPr>
              <a:t>What patterns do you see?</a:t>
            </a:r>
          </a:p>
          <a:p>
            <a:pPr marL="228554" indent="-228554">
              <a:spcBef>
                <a:spcPts val="600"/>
              </a:spcBef>
              <a:spcAft>
                <a:spcPts val="600"/>
              </a:spcAft>
              <a:buFont typeface="Arial" panose="020B0604020202020204" pitchFamily="34" charset="0"/>
              <a:buChar char="•"/>
            </a:pPr>
            <a:r>
              <a:rPr lang="en-US" dirty="0">
                <a:solidFill>
                  <a:schemeClr val="tx1"/>
                </a:solidFill>
              </a:rPr>
              <a:t>What actions/events might have influenced implementation of the evidence-based practice?</a:t>
            </a:r>
            <a:endParaRPr lang="en-US" dirty="0"/>
          </a:p>
        </p:txBody>
      </p:sp>
      <p:pic>
        <p:nvPicPr>
          <p:cNvPr id="17" name="Graphic 16" descr="&quot; &quot;">
            <a:extLst>
              <a:ext uri="{FF2B5EF4-FFF2-40B4-BE49-F238E27FC236}">
                <a16:creationId xmlns:a16="http://schemas.microsoft.com/office/drawing/2014/main" id="{4B9371A5-2C5B-4BF6-AB8C-F60AD0C4D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883" y="1422607"/>
            <a:ext cx="899600" cy="899600"/>
          </a:xfrm>
          <a:prstGeom prst="rect">
            <a:avLst/>
          </a:prstGeom>
        </p:spPr>
      </p:pic>
      <p:pic>
        <p:nvPicPr>
          <p:cNvPr id="14" name="Graphic 13" descr="&quot; &quot;">
            <a:extLst>
              <a:ext uri="{FF2B5EF4-FFF2-40B4-BE49-F238E27FC236}">
                <a16:creationId xmlns:a16="http://schemas.microsoft.com/office/drawing/2014/main" id="{098176FF-83D8-4D4D-BD7E-9343660E3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104" y="1422607"/>
            <a:ext cx="985192" cy="985192"/>
          </a:xfrm>
          <a:prstGeom prst="rect">
            <a:avLst/>
          </a:prstGeom>
        </p:spPr>
      </p:pic>
      <p:pic>
        <p:nvPicPr>
          <p:cNvPr id="4" name="Picture 16" descr="&quot; &quot;">
            <a:extLst>
              <a:ext uri="{FF2B5EF4-FFF2-40B4-BE49-F238E27FC236}">
                <a16:creationId xmlns:a16="http://schemas.microsoft.com/office/drawing/2014/main" id="{3290A548-D65D-4D58-835D-F6FE7F48BF0B}"/>
              </a:ext>
            </a:extLst>
          </p:cNvPr>
          <p:cNvPicPr>
            <a:picLocks noChangeAspect="1"/>
          </p:cNvPicPr>
          <p:nvPr/>
        </p:nvPicPr>
        <p:blipFill>
          <a:blip r:embed="rId7"/>
          <a:stretch>
            <a:fillRect/>
          </a:stretch>
        </p:blipFill>
        <p:spPr>
          <a:xfrm>
            <a:off x="10657936" y="299456"/>
            <a:ext cx="1155940" cy="1155790"/>
          </a:xfrm>
          <a:prstGeom prst="rect">
            <a:avLst/>
          </a:prstGeom>
        </p:spPr>
      </p:pic>
    </p:spTree>
    <p:extLst>
      <p:ext uri="{BB962C8B-B14F-4D97-AF65-F5344CB8AC3E}">
        <p14:creationId xmlns:p14="http://schemas.microsoft.com/office/powerpoint/2010/main" val="476746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D07C251-EE38-4A2E-BBEE-A155DBE03379}"/>
              </a:ext>
            </a:extLst>
          </p:cNvPr>
          <p:cNvSpPr>
            <a:spLocks noGrp="1"/>
          </p:cNvSpPr>
          <p:nvPr>
            <p:ph type="sldNum" sz="quarter" idx="12"/>
          </p:nvPr>
        </p:nvSpPr>
        <p:spPr/>
        <p:txBody>
          <a:bodyPr/>
          <a:lstStyle/>
          <a:p>
            <a:r>
              <a:rPr lang="uk-UA">
                <a:solidFill>
                  <a:schemeClr val="tx2"/>
                </a:solidFill>
              </a:rPr>
              <a:t>37</a:t>
            </a:r>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6B3B7777-4CCE-4A02-98C4-12561000AFFE}"/>
              </a:ext>
            </a:extLst>
          </p:cNvPr>
          <p:cNvSpPr>
            <a:spLocks noGrp="1"/>
          </p:cNvSpPr>
          <p:nvPr>
            <p:ph type="ctrTitle"/>
          </p:nvPr>
        </p:nvSpPr>
        <p:spPr>
          <a:xfrm>
            <a:off x="5054082" y="1298448"/>
            <a:ext cx="6068070" cy="3255264"/>
          </a:xfrm>
        </p:spPr>
        <p:txBody>
          <a:bodyPr vert="horz" lIns="91440" tIns="45720" rIns="91440" bIns="45720" rtlCol="0" anchor="b">
            <a:normAutofit/>
          </a:bodyPr>
          <a:lstStyle/>
          <a:p>
            <a:r>
              <a:rPr lang="en-US" sz="5900" spc="-100" dirty="0">
                <a:solidFill>
                  <a:srgbClr val="FFFFFF"/>
                </a:solidFill>
                <a:latin typeface="+mj-lt"/>
                <a:cs typeface="+mj-cs"/>
              </a:rPr>
              <a:t>Phase 5: Act</a:t>
            </a:r>
          </a:p>
        </p:txBody>
      </p:sp>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0567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131F86-49E1-4CA6-9A3F-98DCFA757B0A}"/>
              </a:ext>
            </a:extLst>
          </p:cNvPr>
          <p:cNvSpPr>
            <a:spLocks noGrp="1"/>
          </p:cNvSpPr>
          <p:nvPr>
            <p:ph type="sldNum" sz="quarter" idx="12"/>
          </p:nvPr>
        </p:nvSpPr>
        <p:spPr/>
        <p:txBody>
          <a:bodyPr/>
          <a:lstStyle/>
          <a:p>
            <a:r>
              <a:rPr lang="uk-UA"/>
              <a:t>38</a:t>
            </a:r>
          </a:p>
        </p:txBody>
      </p:sp>
      <p:sp>
        <p:nvSpPr>
          <p:cNvPr id="4" name="Title 3">
            <a:extLst>
              <a:ext uri="{FF2B5EF4-FFF2-40B4-BE49-F238E27FC236}">
                <a16:creationId xmlns:a16="http://schemas.microsoft.com/office/drawing/2014/main" id="{38F85711-6C7A-4DEF-B89D-6A9824919C15}"/>
              </a:ext>
            </a:extLst>
          </p:cNvPr>
          <p:cNvSpPr>
            <a:spLocks noGrp="1"/>
          </p:cNvSpPr>
          <p:nvPr>
            <p:ph type="ctrTitle"/>
          </p:nvPr>
        </p:nvSpPr>
        <p:spPr>
          <a:xfrm>
            <a:off x="740664" y="2432304"/>
            <a:ext cx="2048256" cy="2002536"/>
          </a:xfrm>
        </p:spPr>
        <p:txBody>
          <a:bodyPr>
            <a:noAutofit/>
          </a:bodyPr>
          <a:lstStyle/>
          <a:p>
            <a:r>
              <a:rPr lang="en-US" dirty="0">
                <a:solidFill>
                  <a:schemeClr val="bg1"/>
                </a:solidFill>
                <a:latin typeface="+mj-lt"/>
              </a:rPr>
              <a:t>How to use these slides</a:t>
            </a:r>
          </a:p>
        </p:txBody>
      </p:sp>
      <p:sp>
        <p:nvSpPr>
          <p:cNvPr id="5" name="Text Placeholder 4">
            <a:extLst>
              <a:ext uri="{FF2B5EF4-FFF2-40B4-BE49-F238E27FC236}">
                <a16:creationId xmlns:a16="http://schemas.microsoft.com/office/drawing/2014/main" id="{B7A2120B-F2E2-4386-907C-3F61F8B39EEC}"/>
              </a:ext>
            </a:extLst>
          </p:cNvPr>
          <p:cNvSpPr>
            <a:spLocks noGrp="1"/>
          </p:cNvSpPr>
          <p:nvPr>
            <p:ph type="body" sz="quarter" idx="14"/>
          </p:nvPr>
        </p:nvSpPr>
        <p:spPr>
          <a:xfrm>
            <a:off x="3479543" y="774758"/>
            <a:ext cx="8327070" cy="5701529"/>
          </a:xfrm>
        </p:spPr>
        <p:txBody>
          <a:bodyPr vert="horz" lIns="0" tIns="0" rIns="0" bIns="0" rtlCol="0" anchor="t">
            <a:normAutofit/>
          </a:bodyPr>
          <a:lstStyle/>
          <a:p>
            <a:pPr marL="45711" indent="0">
              <a:buNone/>
            </a:pPr>
            <a:r>
              <a:rPr lang="en-US" sz="2000" b="1" dirty="0">
                <a:solidFill>
                  <a:schemeClr val="tx1"/>
                </a:solidFill>
                <a:latin typeface="+mn-lt"/>
              </a:rPr>
              <a:t>Remember to delete this “How to” slide.</a:t>
            </a:r>
            <a:endParaRPr lang="en-US" sz="2000" dirty="0">
              <a:solidFill>
                <a:schemeClr val="tx1"/>
              </a:solidFill>
              <a:latin typeface="+mn-lt"/>
            </a:endParaRPr>
          </a:p>
          <a:p>
            <a:pPr marL="45711" indent="0">
              <a:buNone/>
            </a:pPr>
            <a:r>
              <a:rPr lang="en-US" sz="2000" b="1" dirty="0">
                <a:solidFill>
                  <a:schemeClr val="tx1"/>
                </a:solidFill>
                <a:latin typeface="+mn-lt"/>
                <a:cs typeface="Times New Roman"/>
              </a:rPr>
              <a:t>Recommendations:</a:t>
            </a:r>
          </a:p>
          <a:p>
            <a:pPr marL="411080" indent="-411080">
              <a:spcAft>
                <a:spcPts val="300"/>
              </a:spcAft>
              <a:buFont typeface="Wingdings" pitchFamily="2" charset="2"/>
              <a:buChar char="q"/>
            </a:pPr>
            <a:r>
              <a:rPr lang="en-US" sz="2000" dirty="0">
                <a:solidFill>
                  <a:schemeClr val="tx1"/>
                </a:solidFill>
                <a:latin typeface="+mn-lt"/>
                <a:cs typeface="Times New Roman"/>
              </a:rPr>
              <a:t>Make sure to congratulate your team members for their effort throughout the first four improvement phases and help them appreciate what the team learned. Remember that the process is about improvement, so missteps can become opportunities.</a:t>
            </a:r>
          </a:p>
          <a:p>
            <a:pPr marL="411080" indent="-411080">
              <a:spcAft>
                <a:spcPts val="300"/>
              </a:spcAft>
              <a:buFont typeface="Wingdings" pitchFamily="2" charset="2"/>
              <a:buChar char="q"/>
            </a:pPr>
            <a:r>
              <a:rPr lang="en-US" sz="2000" dirty="0">
                <a:solidFill>
                  <a:schemeClr val="tx1"/>
                </a:solidFill>
                <a:latin typeface="+mn-lt"/>
                <a:cs typeface="Times New Roman"/>
              </a:rPr>
              <a:t>In the “What to do in this step” slide, continue the analogy of building a house. The Act phase allows the homeowners to make the house their own. They can adjust or tweak items noted during the inspection that will improve how the home meets the needs of  the family. </a:t>
            </a:r>
          </a:p>
          <a:p>
            <a:pPr marL="411080" indent="-411080">
              <a:spcAft>
                <a:spcPts val="300"/>
              </a:spcAft>
              <a:buFont typeface="Wingdings" pitchFamily="2" charset="2"/>
              <a:buChar char="q"/>
            </a:pPr>
            <a:r>
              <a:rPr lang="en-US" sz="2000" dirty="0">
                <a:solidFill>
                  <a:schemeClr val="tx1"/>
                </a:solidFill>
                <a:latin typeface="+mn-lt"/>
                <a:cs typeface="Times New Roman"/>
              </a:rPr>
              <a:t>Review pages 34–40 of the Facilitators’ Workbook for more details about the phase. </a:t>
            </a:r>
            <a:endParaRPr lang="en-US" dirty="0"/>
          </a:p>
        </p:txBody>
      </p:sp>
      <p:pic>
        <p:nvPicPr>
          <p:cNvPr id="6" name="Picture 16" descr="A circular logo with the five phases: 1. Set the foundation 2. Plan 3. Do 4. Study 5. Act. Act is highlighted. ">
            <a:extLst>
              <a:ext uri="{FF2B5EF4-FFF2-40B4-BE49-F238E27FC236}">
                <a16:creationId xmlns:a16="http://schemas.microsoft.com/office/drawing/2014/main" id="{9CF0BA0C-C59E-EC46-8654-DAF3166E4129}"/>
              </a:ext>
            </a:extLst>
          </p:cNvPr>
          <p:cNvPicPr>
            <a:picLocks noChangeAspect="1"/>
          </p:cNvPicPr>
          <p:nvPr/>
        </p:nvPicPr>
        <p:blipFill>
          <a:blip r:embed="rId3"/>
          <a:stretch>
            <a:fillRect/>
          </a:stretch>
        </p:blipFill>
        <p:spPr>
          <a:xfrm>
            <a:off x="10457228" y="132173"/>
            <a:ext cx="1270959" cy="1285169"/>
          </a:xfrm>
          <a:prstGeom prst="rect">
            <a:avLst/>
          </a:prstGeom>
        </p:spPr>
      </p:pic>
    </p:spTree>
    <p:extLst>
      <p:ext uri="{BB962C8B-B14F-4D97-AF65-F5344CB8AC3E}">
        <p14:creationId xmlns:p14="http://schemas.microsoft.com/office/powerpoint/2010/main" val="293772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BAC072-67A9-424F-9A95-F417033BEE77}"/>
              </a:ext>
            </a:extLst>
          </p:cNvPr>
          <p:cNvSpPr>
            <a:spLocks noGrp="1"/>
          </p:cNvSpPr>
          <p:nvPr>
            <p:ph type="sldNum" sz="quarter" idx="12"/>
          </p:nvPr>
        </p:nvSpPr>
        <p:spPr/>
        <p:txBody>
          <a:bodyPr/>
          <a:lstStyle/>
          <a:p>
            <a:r>
              <a:rPr lang="uk-UA"/>
              <a:t>3</a:t>
            </a:r>
          </a:p>
        </p:txBody>
      </p:sp>
      <p:sp>
        <p:nvSpPr>
          <p:cNvPr id="2" name="Title 1">
            <a:extLst>
              <a:ext uri="{FF2B5EF4-FFF2-40B4-BE49-F238E27FC236}">
                <a16:creationId xmlns:a16="http://schemas.microsoft.com/office/drawing/2014/main" id="{4919E64D-F175-F84D-8B55-2B1FB843DA0B}"/>
              </a:ext>
            </a:extLst>
          </p:cNvPr>
          <p:cNvSpPr>
            <a:spLocks noGrp="1"/>
          </p:cNvSpPr>
          <p:nvPr>
            <p:ph type="ctrTitle"/>
          </p:nvPr>
        </p:nvSpPr>
        <p:spPr>
          <a:xfrm>
            <a:off x="111760" y="1965010"/>
            <a:ext cx="3298741" cy="2857128"/>
          </a:xfrm>
        </p:spPr>
        <p:txBody>
          <a:bodyPr>
            <a:noAutofit/>
          </a:bodyPr>
          <a:lstStyle/>
          <a:p>
            <a:pPr>
              <a:tabLst>
                <a:tab pos="566624" algn="l"/>
              </a:tabLst>
            </a:pPr>
            <a:r>
              <a:rPr lang="en-US" dirty="0">
                <a:solidFill>
                  <a:schemeClr val="bg1"/>
                </a:solidFill>
                <a:latin typeface="+mj-lt"/>
              </a:rPr>
              <a:t>How much time will the continuous improvement process require?</a:t>
            </a:r>
          </a:p>
        </p:txBody>
      </p:sp>
      <p:sp>
        <p:nvSpPr>
          <p:cNvPr id="4" name="Text Placeholder 3">
            <a:extLst>
              <a:ext uri="{FF2B5EF4-FFF2-40B4-BE49-F238E27FC236}">
                <a16:creationId xmlns:a16="http://schemas.microsoft.com/office/drawing/2014/main" id="{980F4340-059B-A849-BA9E-CE133FBC4A5C}"/>
              </a:ext>
            </a:extLst>
          </p:cNvPr>
          <p:cNvSpPr>
            <a:spLocks noGrp="1"/>
          </p:cNvSpPr>
          <p:nvPr>
            <p:ph type="body" sz="quarter" idx="14"/>
          </p:nvPr>
        </p:nvSpPr>
        <p:spPr>
          <a:xfrm>
            <a:off x="3566160" y="778726"/>
            <a:ext cx="7905618" cy="4043412"/>
          </a:xfrm>
        </p:spPr>
        <p:txBody>
          <a:bodyPr>
            <a:normAutofit/>
          </a:bodyPr>
          <a:lstStyle/>
          <a:p>
            <a:pPr>
              <a:spcAft>
                <a:spcPts val="900"/>
              </a:spcAft>
            </a:pPr>
            <a:r>
              <a:rPr lang="en-US" sz="2000">
                <a:solidFill>
                  <a:schemeClr val="tx1"/>
                </a:solidFill>
                <a:latin typeface="+mn-lt"/>
              </a:rPr>
              <a:t>Timing will vary depending on your continuous improvement project, team, and the time of year. </a:t>
            </a:r>
          </a:p>
          <a:p>
            <a:r>
              <a:rPr lang="en-US" sz="2000">
                <a:solidFill>
                  <a:schemeClr val="tx1"/>
                </a:solidFill>
                <a:latin typeface="+mn-lt"/>
              </a:rPr>
              <a:t>We recommend the following timeframes for each phase:</a:t>
            </a:r>
          </a:p>
          <a:p>
            <a:pPr lvl="1"/>
            <a:r>
              <a:rPr lang="en-US">
                <a:solidFill>
                  <a:schemeClr val="tx1"/>
                </a:solidFill>
                <a:latin typeface="+mn-lt"/>
              </a:rPr>
              <a:t>Phase 1 (Set the Foundation) typically requires between two and five team meetings. </a:t>
            </a:r>
          </a:p>
          <a:p>
            <a:pPr lvl="1"/>
            <a:r>
              <a:rPr lang="en-US">
                <a:solidFill>
                  <a:schemeClr val="tx1"/>
                </a:solidFill>
                <a:latin typeface="+mn-lt"/>
              </a:rPr>
              <a:t>Phase 2 (Plan) typically requires two or three team meetings. </a:t>
            </a:r>
          </a:p>
          <a:p>
            <a:pPr lvl="1"/>
            <a:r>
              <a:rPr lang="en-US">
                <a:solidFill>
                  <a:schemeClr val="tx1"/>
                </a:solidFill>
                <a:latin typeface="+mn-lt"/>
              </a:rPr>
              <a:t>Phase 3 (Do) will vary depending on the type of intervention you select. </a:t>
            </a:r>
          </a:p>
          <a:p>
            <a:pPr lvl="1"/>
            <a:r>
              <a:rPr lang="en-US">
                <a:solidFill>
                  <a:schemeClr val="tx1"/>
                </a:solidFill>
                <a:latin typeface="+mn-lt"/>
              </a:rPr>
              <a:t>Phase 4 (Study) typically requires one team meeting. </a:t>
            </a:r>
          </a:p>
          <a:p>
            <a:pPr lvl="1"/>
            <a:r>
              <a:rPr lang="en-US">
                <a:solidFill>
                  <a:schemeClr val="tx1"/>
                </a:solidFill>
                <a:latin typeface="+mn-lt"/>
              </a:rPr>
              <a:t>Phase 5 (Act) typically requires one or two team meetings. </a:t>
            </a:r>
          </a:p>
        </p:txBody>
      </p:sp>
    </p:spTree>
    <p:extLst>
      <p:ext uri="{BB962C8B-B14F-4D97-AF65-F5344CB8AC3E}">
        <p14:creationId xmlns:p14="http://schemas.microsoft.com/office/powerpoint/2010/main" val="3908367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6C1D20A-F096-4CE1-88CB-CC56CE9993E9}"/>
              </a:ext>
            </a:extLst>
          </p:cNvPr>
          <p:cNvSpPr>
            <a:spLocks noGrp="1"/>
          </p:cNvSpPr>
          <p:nvPr>
            <p:ph type="sldNum" sz="quarter" idx="12"/>
          </p:nvPr>
        </p:nvSpPr>
        <p:spPr>
          <a:xfrm>
            <a:off x="10286894" y="6327413"/>
            <a:ext cx="1530927" cy="365125"/>
          </a:xfrm>
        </p:spPr>
        <p:txBody>
          <a:bodyPr/>
          <a:lstStyle/>
          <a:p>
            <a:r>
              <a:rPr lang="en-US">
                <a:solidFill>
                  <a:schemeClr val="tx2"/>
                </a:solidFill>
              </a:rPr>
              <a:t>39</a:t>
            </a:r>
          </a:p>
        </p:txBody>
      </p:sp>
      <p:sp>
        <p:nvSpPr>
          <p:cNvPr id="2" name="Title 1">
            <a:extLst>
              <a:ext uri="{FF2B5EF4-FFF2-40B4-BE49-F238E27FC236}">
                <a16:creationId xmlns:a16="http://schemas.microsoft.com/office/drawing/2014/main" id="{BE0A66EA-3C06-4AF4-B579-E8DA85B82B89}"/>
              </a:ext>
            </a:extLst>
          </p:cNvPr>
          <p:cNvSpPr>
            <a:spLocks noGrp="1"/>
          </p:cNvSpPr>
          <p:nvPr>
            <p:ph type="ctrTitle" idx="4294967295"/>
          </p:nvPr>
        </p:nvSpPr>
        <p:spPr>
          <a:xfrm>
            <a:off x="374904" y="630936"/>
            <a:ext cx="11049000" cy="609600"/>
          </a:xfrm>
        </p:spPr>
        <p:txBody>
          <a:bodyPr/>
          <a:lstStyle/>
          <a:p>
            <a:r>
              <a:rPr lang="en-US" dirty="0">
                <a:solidFill>
                  <a:schemeClr val="tx1"/>
                </a:solidFill>
              </a:rPr>
              <a:t>What to do in this phase</a:t>
            </a:r>
          </a:p>
        </p:txBody>
      </p:sp>
      <p:graphicFrame>
        <p:nvGraphicFramePr>
          <p:cNvPr id="7" name="Content Placeholder 3" descr="1) Identify new learnings and 2) think about next steps, adjustments, and improvements. ">
            <a:extLst>
              <a:ext uri="{FF2B5EF4-FFF2-40B4-BE49-F238E27FC236}">
                <a16:creationId xmlns:a16="http://schemas.microsoft.com/office/drawing/2014/main" id="{BA0EB9F9-1D28-4AAC-A498-73FF5646D8F0}"/>
              </a:ext>
            </a:extLst>
          </p:cNvPr>
          <p:cNvGraphicFramePr>
            <a:graphicFrameLocks noGrp="1"/>
          </p:cNvGraphicFramePr>
          <p:nvPr>
            <p:ph sz="half" idx="4294967295"/>
            <p:extLst>
              <p:ext uri="{D42A27DB-BD31-4B8C-83A1-F6EECF244321}">
                <p14:modId xmlns:p14="http://schemas.microsoft.com/office/powerpoint/2010/main" val="114831960"/>
              </p:ext>
            </p:extLst>
          </p:nvPr>
        </p:nvGraphicFramePr>
        <p:xfrm>
          <a:off x="6096000" y="1719263"/>
          <a:ext cx="60960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erson fixing a floor.">
            <a:extLst>
              <a:ext uri="{FF2B5EF4-FFF2-40B4-BE49-F238E27FC236}">
                <a16:creationId xmlns:a16="http://schemas.microsoft.com/office/drawing/2014/main" id="{83927B89-567B-4C45-BADF-DB55C39CB155}"/>
              </a:ext>
            </a:extLst>
          </p:cNvPr>
          <p:cNvPicPr>
            <a:picLocks noChangeAspect="1"/>
          </p:cNvPicPr>
          <p:nvPr/>
        </p:nvPicPr>
        <p:blipFill>
          <a:blip r:embed="rId8"/>
          <a:stretch>
            <a:fillRect/>
          </a:stretch>
        </p:blipFill>
        <p:spPr>
          <a:xfrm>
            <a:off x="565876" y="2101744"/>
            <a:ext cx="5194587" cy="3118608"/>
          </a:xfrm>
          <a:prstGeom prst="rect">
            <a:avLst/>
          </a:prstGeom>
        </p:spPr>
      </p:pic>
      <p:pic>
        <p:nvPicPr>
          <p:cNvPr id="16" name="Picture 16" descr="&quot; &quot;">
            <a:extLst>
              <a:ext uri="{FF2B5EF4-FFF2-40B4-BE49-F238E27FC236}">
                <a16:creationId xmlns:a16="http://schemas.microsoft.com/office/drawing/2014/main" id="{791E007B-9FA7-4C21-98F2-BD81D743E7D1}"/>
              </a:ext>
            </a:extLst>
          </p:cNvPr>
          <p:cNvPicPr>
            <a:picLocks noChangeAspect="1"/>
          </p:cNvPicPr>
          <p:nvPr/>
        </p:nvPicPr>
        <p:blipFill>
          <a:blip r:embed="rId9"/>
          <a:stretch>
            <a:fillRect/>
          </a:stretch>
        </p:blipFill>
        <p:spPr>
          <a:xfrm>
            <a:off x="10701068" y="227579"/>
            <a:ext cx="1270959" cy="1285169"/>
          </a:xfrm>
          <a:prstGeom prst="rect">
            <a:avLst/>
          </a:prstGeom>
        </p:spPr>
      </p:pic>
    </p:spTree>
    <p:extLst>
      <p:ext uri="{BB962C8B-B14F-4D97-AF65-F5344CB8AC3E}">
        <p14:creationId xmlns:p14="http://schemas.microsoft.com/office/powerpoint/2010/main" val="3665035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3959FC-8725-4653-A002-BC8D5C51711A}"/>
              </a:ext>
            </a:extLst>
          </p:cNvPr>
          <p:cNvSpPr>
            <a:spLocks noGrp="1"/>
          </p:cNvSpPr>
          <p:nvPr>
            <p:ph type="sldNum" sz="quarter" idx="12"/>
          </p:nvPr>
        </p:nvSpPr>
        <p:spPr/>
        <p:txBody>
          <a:bodyPr/>
          <a:lstStyle/>
          <a:p>
            <a:r>
              <a:rPr lang="uk-UA"/>
              <a:t>40</a:t>
            </a:r>
          </a:p>
        </p:txBody>
      </p:sp>
      <p:sp>
        <p:nvSpPr>
          <p:cNvPr id="2" name="Title 1">
            <a:extLst>
              <a:ext uri="{FF2B5EF4-FFF2-40B4-BE49-F238E27FC236}">
                <a16:creationId xmlns:a16="http://schemas.microsoft.com/office/drawing/2014/main" id="{14DBE5C6-5052-4210-BB96-F5F9BC644FAF}"/>
              </a:ext>
            </a:extLst>
          </p:cNvPr>
          <p:cNvSpPr>
            <a:spLocks noGrp="1"/>
          </p:cNvSpPr>
          <p:nvPr>
            <p:ph type="ctrTitle"/>
          </p:nvPr>
        </p:nvSpPr>
        <p:spPr>
          <a:xfrm>
            <a:off x="734245" y="2594655"/>
            <a:ext cx="2286728" cy="1824459"/>
          </a:xfrm>
        </p:spPr>
        <p:txBody>
          <a:bodyPr/>
          <a:lstStyle/>
          <a:p>
            <a:r>
              <a:rPr lang="en-US" dirty="0">
                <a:solidFill>
                  <a:schemeClr val="bg1"/>
                </a:solidFill>
                <a:latin typeface="+mj-lt"/>
              </a:rPr>
              <a:t>Reflect on next steps</a:t>
            </a:r>
          </a:p>
        </p:txBody>
      </p:sp>
      <p:sp>
        <p:nvSpPr>
          <p:cNvPr id="3" name="Content Placeholder 2">
            <a:extLst>
              <a:ext uri="{FF2B5EF4-FFF2-40B4-BE49-F238E27FC236}">
                <a16:creationId xmlns:a16="http://schemas.microsoft.com/office/drawing/2014/main" id="{E21FBEB8-D893-4429-B8DB-17EE04004B47}"/>
              </a:ext>
            </a:extLst>
          </p:cNvPr>
          <p:cNvSpPr>
            <a:spLocks noGrp="1"/>
          </p:cNvSpPr>
          <p:nvPr>
            <p:ph type="body" sz="quarter" idx="14"/>
          </p:nvPr>
        </p:nvSpPr>
        <p:spPr>
          <a:xfrm>
            <a:off x="3854880" y="1575023"/>
            <a:ext cx="3386324" cy="3863725"/>
          </a:xfrm>
        </p:spPr>
        <p:txBody>
          <a:bodyPr>
            <a:normAutofit/>
          </a:bodyPr>
          <a:lstStyle/>
          <a:p>
            <a:pPr indent="-228554">
              <a:spcAft>
                <a:spcPts val="300"/>
              </a:spcAft>
            </a:pPr>
            <a:r>
              <a:rPr lang="en-US" sz="2000">
                <a:solidFill>
                  <a:schemeClr val="tx1"/>
                </a:solidFill>
                <a:latin typeface="+mn-lt"/>
              </a:rPr>
              <a:t>Congratulations on reaching the </a:t>
            </a:r>
            <a:r>
              <a:rPr lang="en-US" sz="2000" i="1">
                <a:solidFill>
                  <a:schemeClr val="tx1"/>
                </a:solidFill>
                <a:latin typeface="+mn-lt"/>
              </a:rPr>
              <a:t>Act</a:t>
            </a:r>
            <a:r>
              <a:rPr lang="en-US" sz="2000">
                <a:solidFill>
                  <a:schemeClr val="tx1"/>
                </a:solidFill>
                <a:latin typeface="+mn-lt"/>
              </a:rPr>
              <a:t> phase!</a:t>
            </a:r>
          </a:p>
          <a:p>
            <a:pPr indent="-228554">
              <a:spcAft>
                <a:spcPts val="300"/>
              </a:spcAft>
            </a:pPr>
            <a:r>
              <a:rPr lang="en-US" sz="2000">
                <a:solidFill>
                  <a:schemeClr val="tx1"/>
                </a:solidFill>
                <a:latin typeface="+mn-lt"/>
              </a:rPr>
              <a:t>It’s time to reflect and decide next steps!</a:t>
            </a:r>
          </a:p>
        </p:txBody>
      </p:sp>
      <p:pic>
        <p:nvPicPr>
          <p:cNvPr id="4" name="Picture 3" descr="&quot; &quot;">
            <a:extLst>
              <a:ext uri="{FF2B5EF4-FFF2-40B4-BE49-F238E27FC236}">
                <a16:creationId xmlns:a16="http://schemas.microsoft.com/office/drawing/2014/main" id="{211175BF-5FA6-4C8A-9765-77B4216CABB9}"/>
              </a:ext>
            </a:extLst>
          </p:cNvPr>
          <p:cNvPicPr>
            <a:picLocks noChangeAspect="1"/>
          </p:cNvPicPr>
          <p:nvPr/>
        </p:nvPicPr>
        <p:blipFill>
          <a:blip r:embed="rId3"/>
          <a:stretch>
            <a:fillRect/>
          </a:stretch>
        </p:blipFill>
        <p:spPr>
          <a:xfrm>
            <a:off x="7241204" y="1512748"/>
            <a:ext cx="4216551" cy="4216551"/>
          </a:xfrm>
          <a:prstGeom prst="rect">
            <a:avLst/>
          </a:prstGeom>
        </p:spPr>
      </p:pic>
      <p:pic>
        <p:nvPicPr>
          <p:cNvPr id="6" name="Picture 16" descr="&quot; &quot;">
            <a:extLst>
              <a:ext uri="{FF2B5EF4-FFF2-40B4-BE49-F238E27FC236}">
                <a16:creationId xmlns:a16="http://schemas.microsoft.com/office/drawing/2014/main" id="{74025165-CB5F-476A-A98D-7297A803DD90}"/>
              </a:ext>
            </a:extLst>
          </p:cNvPr>
          <p:cNvPicPr>
            <a:picLocks noChangeAspect="1"/>
          </p:cNvPicPr>
          <p:nvPr/>
        </p:nvPicPr>
        <p:blipFill>
          <a:blip r:embed="rId4"/>
          <a:stretch>
            <a:fillRect/>
          </a:stretch>
        </p:blipFill>
        <p:spPr>
          <a:xfrm>
            <a:off x="10428331" y="227579"/>
            <a:ext cx="1270959" cy="1285169"/>
          </a:xfrm>
          <a:prstGeom prst="rect">
            <a:avLst/>
          </a:prstGeom>
        </p:spPr>
      </p:pic>
    </p:spTree>
    <p:extLst>
      <p:ext uri="{BB962C8B-B14F-4D97-AF65-F5344CB8AC3E}">
        <p14:creationId xmlns:p14="http://schemas.microsoft.com/office/powerpoint/2010/main" val="4117114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DD32197-1F2E-407D-B9B6-F116F43C00BB}"/>
              </a:ext>
            </a:extLst>
          </p:cNvPr>
          <p:cNvSpPr>
            <a:spLocks noGrp="1"/>
          </p:cNvSpPr>
          <p:nvPr>
            <p:ph type="sldNum" sz="quarter" idx="12"/>
          </p:nvPr>
        </p:nvSpPr>
        <p:spPr>
          <a:xfrm>
            <a:off x="10286894" y="6317768"/>
            <a:ext cx="1530927" cy="365125"/>
          </a:xfrm>
        </p:spPr>
        <p:txBody>
          <a:bodyPr/>
          <a:lstStyle/>
          <a:p>
            <a:r>
              <a:rPr lang="en-US">
                <a:solidFill>
                  <a:schemeClr val="tx2"/>
                </a:solidFill>
              </a:rPr>
              <a:t>41</a:t>
            </a:r>
          </a:p>
        </p:txBody>
      </p:sp>
      <p:sp>
        <p:nvSpPr>
          <p:cNvPr id="2" name="Title 1">
            <a:extLst>
              <a:ext uri="{FF2B5EF4-FFF2-40B4-BE49-F238E27FC236}">
                <a16:creationId xmlns:a16="http://schemas.microsoft.com/office/drawing/2014/main" id="{DEE0812D-B4BD-4074-BD6B-579AF3F66330}"/>
              </a:ext>
            </a:extLst>
          </p:cNvPr>
          <p:cNvSpPr>
            <a:spLocks noGrp="1"/>
          </p:cNvSpPr>
          <p:nvPr>
            <p:ph type="ctrTitle" idx="4294967295"/>
          </p:nvPr>
        </p:nvSpPr>
        <p:spPr>
          <a:xfrm>
            <a:off x="341641" y="390633"/>
            <a:ext cx="11049000" cy="609600"/>
          </a:xfrm>
        </p:spPr>
        <p:txBody>
          <a:bodyPr/>
          <a:lstStyle/>
          <a:p>
            <a:r>
              <a:rPr lang="en-US" dirty="0">
                <a:solidFill>
                  <a:schemeClr val="tx1"/>
                </a:solidFill>
              </a:rPr>
              <a:t>Think about next steps, adjustments, and improvements</a:t>
            </a:r>
          </a:p>
        </p:txBody>
      </p:sp>
      <p:sp>
        <p:nvSpPr>
          <p:cNvPr id="3" name="Content Placeholder 2">
            <a:extLst>
              <a:ext uri="{FF2B5EF4-FFF2-40B4-BE49-F238E27FC236}">
                <a16:creationId xmlns:a16="http://schemas.microsoft.com/office/drawing/2014/main" id="{76DF7332-4510-4B9B-B7E0-48DE27212381}"/>
              </a:ext>
            </a:extLst>
          </p:cNvPr>
          <p:cNvSpPr>
            <a:spLocks noGrp="1"/>
          </p:cNvSpPr>
          <p:nvPr>
            <p:ph type="body" sz="quarter" idx="4294967295"/>
          </p:nvPr>
        </p:nvSpPr>
        <p:spPr>
          <a:xfrm>
            <a:off x="7898636" y="1617468"/>
            <a:ext cx="3876675" cy="3997325"/>
          </a:xfrm>
        </p:spPr>
        <p:txBody>
          <a:bodyPr/>
          <a:lstStyle/>
          <a:p>
            <a:pPr indent="-228554"/>
            <a:r>
              <a:rPr lang="en-US">
                <a:solidFill>
                  <a:schemeClr val="tx1"/>
                </a:solidFill>
              </a:rPr>
              <a:t>Individually record your thoughts on next steps by answering these four guiding questions.</a:t>
            </a:r>
          </a:p>
          <a:p>
            <a:pPr indent="-228554"/>
            <a:r>
              <a:rPr lang="en-US">
                <a:solidFill>
                  <a:schemeClr val="tx1"/>
                </a:solidFill>
              </a:rPr>
              <a:t>We will use a round-robin approach to share our learnings and discuss next steps.</a:t>
            </a:r>
          </a:p>
        </p:txBody>
      </p:sp>
      <p:sp>
        <p:nvSpPr>
          <p:cNvPr id="8" name="TextBox 7">
            <a:extLst>
              <a:ext uri="{FF2B5EF4-FFF2-40B4-BE49-F238E27FC236}">
                <a16:creationId xmlns:a16="http://schemas.microsoft.com/office/drawing/2014/main" id="{6B1F6C67-5D50-4E43-AD07-C2523D6E363E}"/>
              </a:ext>
            </a:extLst>
          </p:cNvPr>
          <p:cNvSpPr txBox="1"/>
          <p:nvPr/>
        </p:nvSpPr>
        <p:spPr>
          <a:xfrm>
            <a:off x="632638" y="6222464"/>
            <a:ext cx="4318780"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a:t>
            </a:r>
            <a:r>
              <a:rPr lang="en-US" sz="1800" i="1" err="1">
                <a:latin typeface="Times New Roman"/>
                <a:ea typeface="+mn-lt"/>
                <a:cs typeface="+mn-lt"/>
              </a:rPr>
              <a:t>Cherasaro</a:t>
            </a:r>
            <a:r>
              <a:rPr lang="en-US" sz="1800" i="1">
                <a:latin typeface="Times New Roman"/>
                <a:ea typeface="+mn-lt"/>
                <a:cs typeface="+mn-lt"/>
              </a:rPr>
              <a:t> et al., 2015)</a:t>
            </a:r>
            <a:endParaRPr lang="en-US" sz="1800">
              <a:latin typeface="Times New Roman"/>
            </a:endParaRPr>
          </a:p>
        </p:txBody>
      </p:sp>
      <p:pic>
        <p:nvPicPr>
          <p:cNvPr id="7" name="Picture 6" descr="Think about next steps, adjustments and improvements table with four rows with a different question in each row. Row one: What did we learn when we studied the data and information? Row two: What revisions should we make to our activities and/or predictions? Row three: What are our immediate next steps? Row four: What are our long-term next steps?">
            <a:extLst>
              <a:ext uri="{FF2B5EF4-FFF2-40B4-BE49-F238E27FC236}">
                <a16:creationId xmlns:a16="http://schemas.microsoft.com/office/drawing/2014/main" id="{6A9FFA9B-4C9F-4F8A-9B40-AD7022B74DD4}"/>
              </a:ext>
            </a:extLst>
          </p:cNvPr>
          <p:cNvPicPr>
            <a:picLocks noChangeAspect="1"/>
          </p:cNvPicPr>
          <p:nvPr/>
        </p:nvPicPr>
        <p:blipFill>
          <a:blip r:embed="rId3"/>
          <a:stretch>
            <a:fillRect/>
          </a:stretch>
        </p:blipFill>
        <p:spPr>
          <a:xfrm>
            <a:off x="576271" y="1366154"/>
            <a:ext cx="6979920" cy="4648200"/>
          </a:xfrm>
          <a:prstGeom prst="rect">
            <a:avLst/>
          </a:prstGeom>
        </p:spPr>
      </p:pic>
      <p:pic>
        <p:nvPicPr>
          <p:cNvPr id="4" name="Picture 16" descr="&quot; &quot;">
            <a:extLst>
              <a:ext uri="{FF2B5EF4-FFF2-40B4-BE49-F238E27FC236}">
                <a16:creationId xmlns:a16="http://schemas.microsoft.com/office/drawing/2014/main" id="{7CA0A969-DE52-4E85-B31D-3EB409205842}"/>
              </a:ext>
            </a:extLst>
          </p:cNvPr>
          <p:cNvPicPr>
            <a:picLocks noChangeAspect="1"/>
          </p:cNvPicPr>
          <p:nvPr/>
        </p:nvPicPr>
        <p:blipFill>
          <a:blip r:embed="rId4"/>
          <a:stretch>
            <a:fillRect/>
          </a:stretch>
        </p:blipFill>
        <p:spPr>
          <a:xfrm>
            <a:off x="10701068" y="227579"/>
            <a:ext cx="1270959" cy="1285169"/>
          </a:xfrm>
          <a:prstGeom prst="rect">
            <a:avLst/>
          </a:prstGeom>
        </p:spPr>
      </p:pic>
    </p:spTree>
    <p:extLst>
      <p:ext uri="{BB962C8B-B14F-4D97-AF65-F5344CB8AC3E}">
        <p14:creationId xmlns:p14="http://schemas.microsoft.com/office/powerpoint/2010/main" val="3959301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4064360-6B22-45C2-9AA5-D9398D7B6871}"/>
              </a:ext>
            </a:extLst>
          </p:cNvPr>
          <p:cNvSpPr>
            <a:spLocks noGrp="1"/>
          </p:cNvSpPr>
          <p:nvPr>
            <p:ph type="sldNum" sz="quarter" idx="12"/>
          </p:nvPr>
        </p:nvSpPr>
        <p:spPr>
          <a:xfrm>
            <a:off x="10229021" y="6269540"/>
            <a:ext cx="1530927" cy="365125"/>
          </a:xfrm>
        </p:spPr>
        <p:txBody>
          <a:bodyPr/>
          <a:lstStyle/>
          <a:p>
            <a:r>
              <a:rPr lang="en-US">
                <a:solidFill>
                  <a:schemeClr val="tx2"/>
                </a:solidFill>
              </a:rPr>
              <a:t>42</a:t>
            </a:r>
          </a:p>
        </p:txBody>
      </p:sp>
      <p:sp>
        <p:nvSpPr>
          <p:cNvPr id="7" name="Title 6">
            <a:extLst>
              <a:ext uri="{FF2B5EF4-FFF2-40B4-BE49-F238E27FC236}">
                <a16:creationId xmlns:a16="http://schemas.microsoft.com/office/drawing/2014/main" id="{7A8E2C03-8F74-47A5-B56B-7BEE3B9AB5C1}"/>
              </a:ext>
            </a:extLst>
          </p:cNvPr>
          <p:cNvSpPr>
            <a:spLocks noGrp="1"/>
          </p:cNvSpPr>
          <p:nvPr>
            <p:ph type="ctrTitle" idx="4294967295"/>
          </p:nvPr>
        </p:nvSpPr>
        <p:spPr>
          <a:xfrm>
            <a:off x="562701" y="591596"/>
            <a:ext cx="11049000" cy="609600"/>
          </a:xfrm>
        </p:spPr>
        <p:txBody>
          <a:bodyPr>
            <a:normAutofit/>
          </a:bodyPr>
          <a:lstStyle/>
          <a:p>
            <a:r>
              <a:rPr lang="en-US" sz="3400" dirty="0">
                <a:solidFill>
                  <a:schemeClr val="tx1"/>
                </a:solidFill>
              </a:rPr>
              <a:t>Identify new learnings</a:t>
            </a:r>
          </a:p>
        </p:txBody>
      </p:sp>
      <p:sp>
        <p:nvSpPr>
          <p:cNvPr id="8" name="Text Placeholder 7">
            <a:extLst>
              <a:ext uri="{FF2B5EF4-FFF2-40B4-BE49-F238E27FC236}">
                <a16:creationId xmlns:a16="http://schemas.microsoft.com/office/drawing/2014/main" id="{C1E7B2FF-C425-4F10-B5FA-134121DB5520}"/>
              </a:ext>
            </a:extLst>
          </p:cNvPr>
          <p:cNvSpPr>
            <a:spLocks noGrp="1"/>
          </p:cNvSpPr>
          <p:nvPr>
            <p:ph type="body" sz="quarter" idx="4294967295"/>
          </p:nvPr>
        </p:nvSpPr>
        <p:spPr>
          <a:xfrm>
            <a:off x="8445740" y="1496121"/>
            <a:ext cx="3384550" cy="3803650"/>
          </a:xfrm>
        </p:spPr>
        <p:txBody>
          <a:bodyPr/>
          <a:lstStyle/>
          <a:p>
            <a:pPr indent="-228554"/>
            <a:r>
              <a:rPr lang="en-US" dirty="0">
                <a:solidFill>
                  <a:schemeClr val="tx1"/>
                </a:solidFill>
              </a:rPr>
              <a:t>What insights do you have? </a:t>
            </a:r>
          </a:p>
          <a:p>
            <a:pPr indent="-228554"/>
            <a:r>
              <a:rPr lang="en-US" dirty="0">
                <a:solidFill>
                  <a:schemeClr val="tx1"/>
                </a:solidFill>
              </a:rPr>
              <a:t>What are new learnings?</a:t>
            </a:r>
          </a:p>
        </p:txBody>
      </p:sp>
      <p:pic>
        <p:nvPicPr>
          <p:cNvPr id="3" name="Picture 2" descr="Identify new learnings table with the What Next column highlighted. ">
            <a:extLst>
              <a:ext uri="{FF2B5EF4-FFF2-40B4-BE49-F238E27FC236}">
                <a16:creationId xmlns:a16="http://schemas.microsoft.com/office/drawing/2014/main" id="{679D5AA0-8EF1-43F4-8210-8589FE14C973}"/>
              </a:ext>
            </a:extLst>
          </p:cNvPr>
          <p:cNvPicPr>
            <a:picLocks noChangeAspect="1"/>
          </p:cNvPicPr>
          <p:nvPr/>
        </p:nvPicPr>
        <p:blipFill>
          <a:blip r:embed="rId3"/>
          <a:stretch>
            <a:fillRect/>
          </a:stretch>
        </p:blipFill>
        <p:spPr>
          <a:xfrm>
            <a:off x="553886" y="1417022"/>
            <a:ext cx="7627620" cy="4305300"/>
          </a:xfrm>
          <a:prstGeom prst="rect">
            <a:avLst/>
          </a:prstGeom>
        </p:spPr>
      </p:pic>
      <p:sp>
        <p:nvSpPr>
          <p:cNvPr id="9" name="TextBox 8">
            <a:extLst>
              <a:ext uri="{FF2B5EF4-FFF2-40B4-BE49-F238E27FC236}">
                <a16:creationId xmlns:a16="http://schemas.microsoft.com/office/drawing/2014/main" id="{CA354091-94FB-364F-9655-678C20699B5B}"/>
              </a:ext>
            </a:extLst>
          </p:cNvPr>
          <p:cNvSpPr txBox="1"/>
          <p:nvPr/>
        </p:nvSpPr>
        <p:spPr>
          <a:xfrm>
            <a:off x="565119" y="5942742"/>
            <a:ext cx="4318780" cy="323159"/>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1800" i="1">
                <a:latin typeface="Times New Roman"/>
                <a:ea typeface="+mn-lt"/>
                <a:cs typeface="+mn-lt"/>
              </a:rPr>
              <a:t>(</a:t>
            </a:r>
            <a:r>
              <a:rPr lang="en-US" sz="1800" i="1" err="1">
                <a:latin typeface="Times New Roman"/>
                <a:ea typeface="+mn-lt"/>
                <a:cs typeface="+mn-lt"/>
              </a:rPr>
              <a:t>Cherasaro</a:t>
            </a:r>
            <a:r>
              <a:rPr lang="en-US" sz="1800" i="1">
                <a:latin typeface="Times New Roman"/>
                <a:ea typeface="+mn-lt"/>
                <a:cs typeface="+mn-lt"/>
              </a:rPr>
              <a:t> et al., 2015)</a:t>
            </a:r>
            <a:endParaRPr lang="en-US" sz="1800">
              <a:latin typeface="Times New Roman"/>
            </a:endParaRPr>
          </a:p>
        </p:txBody>
      </p:sp>
      <p:pic>
        <p:nvPicPr>
          <p:cNvPr id="2" name="Picture 16" descr="&quot; &quot;">
            <a:extLst>
              <a:ext uri="{FF2B5EF4-FFF2-40B4-BE49-F238E27FC236}">
                <a16:creationId xmlns:a16="http://schemas.microsoft.com/office/drawing/2014/main" id="{88B93CE8-1119-4F33-916C-C5AA17C5C1ED}"/>
              </a:ext>
            </a:extLst>
          </p:cNvPr>
          <p:cNvPicPr>
            <a:picLocks noChangeAspect="1"/>
          </p:cNvPicPr>
          <p:nvPr/>
        </p:nvPicPr>
        <p:blipFill>
          <a:blip r:embed="rId4"/>
          <a:stretch>
            <a:fillRect/>
          </a:stretch>
        </p:blipFill>
        <p:spPr>
          <a:xfrm>
            <a:off x="10701068" y="227579"/>
            <a:ext cx="1270959" cy="1285169"/>
          </a:xfrm>
          <a:prstGeom prst="rect">
            <a:avLst/>
          </a:prstGeom>
        </p:spPr>
      </p:pic>
    </p:spTree>
    <p:extLst>
      <p:ext uri="{BB962C8B-B14F-4D97-AF65-F5344CB8AC3E}">
        <p14:creationId xmlns:p14="http://schemas.microsoft.com/office/powerpoint/2010/main" val="2751403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B2AACFF-687A-4AF2-962A-071F044DFA30}"/>
              </a:ext>
            </a:extLst>
          </p:cNvPr>
          <p:cNvSpPr>
            <a:spLocks noGrp="1"/>
          </p:cNvSpPr>
          <p:nvPr>
            <p:ph type="sldNum" sz="quarter" idx="12"/>
          </p:nvPr>
        </p:nvSpPr>
        <p:spPr/>
        <p:txBody>
          <a:bodyPr/>
          <a:lstStyle/>
          <a:p>
            <a:r>
              <a:rPr lang="uk-UA"/>
              <a:t>43</a:t>
            </a:r>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6B3B7777-4CCE-4A02-98C4-12561000AFFE}"/>
              </a:ext>
            </a:extLst>
          </p:cNvPr>
          <p:cNvSpPr>
            <a:spLocks noGrp="1"/>
          </p:cNvSpPr>
          <p:nvPr>
            <p:ph type="ctrTitle"/>
          </p:nvPr>
        </p:nvSpPr>
        <p:spPr>
          <a:xfrm>
            <a:off x="5054082" y="1298448"/>
            <a:ext cx="6068070" cy="3255264"/>
          </a:xfrm>
        </p:spPr>
        <p:txBody>
          <a:bodyPr vert="horz" lIns="91440" tIns="45720" rIns="91440" bIns="45720" rtlCol="0" anchor="b">
            <a:normAutofit/>
          </a:bodyPr>
          <a:lstStyle/>
          <a:p>
            <a:r>
              <a:rPr lang="en-US" sz="5900" spc="-100" dirty="0">
                <a:solidFill>
                  <a:srgbClr val="FFFFFF"/>
                </a:solidFill>
                <a:latin typeface="+mj-lt"/>
                <a:cs typeface="+mj-cs"/>
              </a:rPr>
              <a:t>Next Steps</a:t>
            </a:r>
          </a:p>
        </p:txBody>
      </p:sp>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8129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ECE6A7-7ABD-4F56-9254-09B828D7E61C}"/>
              </a:ext>
            </a:extLst>
          </p:cNvPr>
          <p:cNvSpPr>
            <a:spLocks noGrp="1"/>
          </p:cNvSpPr>
          <p:nvPr>
            <p:ph type="sldNum" sz="quarter" idx="12"/>
          </p:nvPr>
        </p:nvSpPr>
        <p:spPr/>
        <p:txBody>
          <a:bodyPr/>
          <a:lstStyle/>
          <a:p>
            <a:r>
              <a:rPr lang="uk-UA"/>
              <a:t>44</a:t>
            </a:r>
          </a:p>
        </p:txBody>
      </p:sp>
      <p:sp>
        <p:nvSpPr>
          <p:cNvPr id="4" name="Title 3">
            <a:extLst>
              <a:ext uri="{FF2B5EF4-FFF2-40B4-BE49-F238E27FC236}">
                <a16:creationId xmlns:a16="http://schemas.microsoft.com/office/drawing/2014/main" id="{85F575A6-7862-4142-8815-A27E5359259D}"/>
              </a:ext>
            </a:extLst>
          </p:cNvPr>
          <p:cNvSpPr>
            <a:spLocks noGrp="1"/>
          </p:cNvSpPr>
          <p:nvPr>
            <p:ph type="ctrTitle"/>
          </p:nvPr>
        </p:nvSpPr>
        <p:spPr>
          <a:xfrm>
            <a:off x="740664" y="2432304"/>
            <a:ext cx="2048256" cy="2002536"/>
          </a:xfrm>
        </p:spPr>
        <p:txBody>
          <a:bodyPr/>
          <a:lstStyle/>
          <a:p>
            <a:r>
              <a:rPr lang="en-US" dirty="0">
                <a:solidFill>
                  <a:schemeClr val="bg1"/>
                </a:solidFill>
                <a:latin typeface="+mj-lt"/>
              </a:rPr>
              <a:t>How to use these slides</a:t>
            </a:r>
          </a:p>
        </p:txBody>
      </p:sp>
      <p:sp>
        <p:nvSpPr>
          <p:cNvPr id="5" name="Text Placeholder 4">
            <a:extLst>
              <a:ext uri="{FF2B5EF4-FFF2-40B4-BE49-F238E27FC236}">
                <a16:creationId xmlns:a16="http://schemas.microsoft.com/office/drawing/2014/main" id="{224E5EFE-4842-47F8-85B2-6489AA30B8F2}"/>
              </a:ext>
            </a:extLst>
          </p:cNvPr>
          <p:cNvSpPr>
            <a:spLocks noGrp="1"/>
          </p:cNvSpPr>
          <p:nvPr>
            <p:ph type="body" sz="quarter" idx="14"/>
          </p:nvPr>
        </p:nvSpPr>
        <p:spPr>
          <a:xfrm>
            <a:off x="3576473" y="902405"/>
            <a:ext cx="7996905" cy="4808673"/>
          </a:xfrm>
        </p:spPr>
        <p:txBody>
          <a:bodyPr vert="horz" lIns="0" tIns="0" rIns="0" bIns="0" rtlCol="0" anchor="t">
            <a:normAutofit/>
          </a:bodyPr>
          <a:lstStyle/>
          <a:p>
            <a:pPr marL="45711" indent="0">
              <a:buNone/>
            </a:pPr>
            <a:r>
              <a:rPr lang="en-US" sz="2000" b="1" dirty="0">
                <a:solidFill>
                  <a:schemeClr val="tx2"/>
                </a:solidFill>
                <a:latin typeface="+mn-lt"/>
              </a:rPr>
              <a:t>Remember to delete this “How to” slide.</a:t>
            </a:r>
            <a:endParaRPr lang="en-US" sz="2000" dirty="0">
              <a:solidFill>
                <a:schemeClr val="tx2"/>
              </a:solidFill>
              <a:latin typeface="+mn-lt"/>
            </a:endParaRPr>
          </a:p>
          <a:p>
            <a:pPr marL="45711" indent="0">
              <a:buNone/>
            </a:pPr>
            <a:r>
              <a:rPr lang="en-US" sz="2000" b="1" dirty="0">
                <a:solidFill>
                  <a:schemeClr val="tx2"/>
                </a:solidFill>
                <a:latin typeface="+mn-lt"/>
                <a:cs typeface="Times New Roman"/>
              </a:rPr>
              <a:t>Recommendations:</a:t>
            </a:r>
          </a:p>
          <a:p>
            <a:pPr marL="411080" indent="-411080">
              <a:spcAft>
                <a:spcPts val="300"/>
              </a:spcAft>
              <a:buFont typeface="Wingdings" pitchFamily="2" charset="2"/>
              <a:buChar char="q"/>
            </a:pPr>
            <a:r>
              <a:rPr lang="en-US" sz="2000" dirty="0">
                <a:solidFill>
                  <a:schemeClr val="tx2"/>
                </a:solidFill>
                <a:latin typeface="+mn-lt"/>
                <a:cs typeface="Times New Roman"/>
              </a:rPr>
              <a:t>Always end a meeting with next steps, clearly specifying who is doing what and what to expect in the next meeting. </a:t>
            </a:r>
          </a:p>
          <a:p>
            <a:pPr marL="411080" indent="-411080">
              <a:spcAft>
                <a:spcPts val="300"/>
              </a:spcAft>
              <a:buFont typeface="Wingdings" pitchFamily="2" charset="2"/>
              <a:buChar char="q"/>
            </a:pPr>
            <a:r>
              <a:rPr lang="en-US" sz="2000" dirty="0">
                <a:solidFill>
                  <a:schemeClr val="tx2"/>
                </a:solidFill>
                <a:latin typeface="+mn-lt"/>
                <a:cs typeface="Times New Roman"/>
              </a:rPr>
              <a:t>Given people’s busy schedules, this might be a good time to get calendars out and verify the next meeting date and time.</a:t>
            </a:r>
            <a:r>
              <a:rPr lang="en-US" dirty="0">
                <a:solidFill>
                  <a:schemeClr val="tx2"/>
                </a:solidFill>
                <a:latin typeface="+mn-lt"/>
                <a:cs typeface="Times New Roman"/>
              </a:rPr>
              <a:t> </a:t>
            </a:r>
            <a:endParaRPr lang="en-US" dirty="0"/>
          </a:p>
        </p:txBody>
      </p:sp>
    </p:spTree>
    <p:extLst>
      <p:ext uri="{BB962C8B-B14F-4D97-AF65-F5344CB8AC3E}">
        <p14:creationId xmlns:p14="http://schemas.microsoft.com/office/powerpoint/2010/main" val="1265527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D5A2AB-4628-4600-8CBB-A873F2B8CF7F}"/>
              </a:ext>
            </a:extLst>
          </p:cNvPr>
          <p:cNvSpPr>
            <a:spLocks noGrp="1"/>
          </p:cNvSpPr>
          <p:nvPr>
            <p:ph type="sldNum" sz="quarter" idx="12"/>
          </p:nvPr>
        </p:nvSpPr>
        <p:spPr>
          <a:xfrm>
            <a:off x="9997527" y="6298477"/>
            <a:ext cx="1530927" cy="365125"/>
          </a:xfrm>
        </p:spPr>
        <p:txBody>
          <a:bodyPr/>
          <a:lstStyle/>
          <a:p>
            <a:r>
              <a:rPr lang="en-US">
                <a:solidFill>
                  <a:schemeClr val="tx2"/>
                </a:solidFill>
              </a:rPr>
              <a:t>45</a:t>
            </a:r>
          </a:p>
        </p:txBody>
      </p:sp>
      <p:sp>
        <p:nvSpPr>
          <p:cNvPr id="2" name="Title 1">
            <a:extLst>
              <a:ext uri="{FF2B5EF4-FFF2-40B4-BE49-F238E27FC236}">
                <a16:creationId xmlns:a16="http://schemas.microsoft.com/office/drawing/2014/main" id="{927FAD86-C98B-430F-A73A-94FDDEA89B35}"/>
              </a:ext>
            </a:extLst>
          </p:cNvPr>
          <p:cNvSpPr>
            <a:spLocks noGrp="1"/>
          </p:cNvSpPr>
          <p:nvPr>
            <p:ph type="title" idx="4294967295"/>
          </p:nvPr>
        </p:nvSpPr>
        <p:spPr>
          <a:xfrm>
            <a:off x="443831" y="581233"/>
            <a:ext cx="6077543" cy="715011"/>
          </a:xfrm>
        </p:spPr>
        <p:txBody>
          <a:bodyPr>
            <a:normAutofit/>
          </a:bodyPr>
          <a:lstStyle/>
          <a:p>
            <a:r>
              <a:rPr lang="en-US" sz="3400" dirty="0">
                <a:solidFill>
                  <a:schemeClr val="tx1"/>
                </a:solidFill>
              </a:rPr>
              <a:t>Reflecting on the meeting</a:t>
            </a:r>
          </a:p>
        </p:txBody>
      </p:sp>
      <p:sp>
        <p:nvSpPr>
          <p:cNvPr id="6" name="Content Placeholder 17">
            <a:extLst>
              <a:ext uri="{FF2B5EF4-FFF2-40B4-BE49-F238E27FC236}">
                <a16:creationId xmlns:a16="http://schemas.microsoft.com/office/drawing/2014/main" id="{BB689E04-987B-8F47-9D49-0D82B2FFD1F6}"/>
              </a:ext>
            </a:extLst>
          </p:cNvPr>
          <p:cNvSpPr txBox="1">
            <a:spLocks/>
          </p:cNvSpPr>
          <p:nvPr/>
        </p:nvSpPr>
        <p:spPr>
          <a:xfrm>
            <a:off x="2302847" y="2134593"/>
            <a:ext cx="8992729" cy="3420021"/>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7472" indent="-347472" algn="l" defTabSz="685800" rtl="0" eaLnBrk="1" latinLnBrk="0" hangingPunct="1">
              <a:lnSpc>
                <a:spcPct val="90000"/>
              </a:lnSpc>
              <a:spcBef>
                <a:spcPts val="900"/>
              </a:spcBef>
              <a:spcAft>
                <a:spcPts val="150"/>
              </a:spcAft>
              <a:buClr>
                <a:schemeClr val="accent1"/>
              </a:buClr>
              <a:buSzPct val="110000"/>
              <a:buFont typeface="Arial"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94944" indent="-347472" algn="l" defTabSz="685800" rtl="0" eaLnBrk="1" latinLnBrk="0" hangingPunct="1">
              <a:lnSpc>
                <a:spcPct val="90000"/>
              </a:lnSpc>
              <a:spcBef>
                <a:spcPts val="150"/>
              </a:spcBef>
              <a:spcAft>
                <a:spcPts val="300"/>
              </a:spcAft>
              <a:buClr>
                <a:schemeClr val="accent1"/>
              </a:buClr>
              <a:buSzPct val="110000"/>
              <a:buFont typeface="Courier New"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042416" indent="-347472" algn="l" defTabSz="685800" rtl="0" eaLnBrk="1" latinLnBrk="0" hangingPunct="1">
              <a:lnSpc>
                <a:spcPct val="90000"/>
              </a:lnSpc>
              <a:spcBef>
                <a:spcPts val="150"/>
              </a:spcBef>
              <a:spcAft>
                <a:spcPts val="300"/>
              </a:spcAft>
              <a:buClr>
                <a:schemeClr val="accent1"/>
              </a:buClr>
              <a:buSzPct val="90000"/>
              <a:buFont typeface="Courier New" panose="02070309020205020404" pitchFamily="49" charset="0"/>
              <a:buChar char="o"/>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389888" indent="-347472" algn="l" defTabSz="685800" rtl="0" eaLnBrk="1" latinLnBrk="0" hangingPunct="1">
              <a:lnSpc>
                <a:spcPct val="90000"/>
              </a:lnSpc>
              <a:spcBef>
                <a:spcPts val="150"/>
              </a:spcBef>
              <a:spcAft>
                <a:spcPts val="300"/>
              </a:spcAft>
              <a:buClr>
                <a:schemeClr val="accent1"/>
              </a:buClr>
              <a:buSzPct val="100000"/>
              <a:buFont typeface="Wingdings" panose="05000000000000000000" pitchFamily="2" charset="2"/>
              <a:buChar char="§"/>
              <a:defRPr sz="135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r>
              <a:rPr lang="en-US" sz="2000">
                <a:latin typeface="+mn-lt"/>
                <a:cs typeface="Times New Roman" panose="02020603050405020304" pitchFamily="18" charset="0"/>
              </a:rPr>
              <a:t>What is something we discussed that </a:t>
            </a:r>
            <a:r>
              <a:rPr lang="en-US" sz="2000" b="1">
                <a:solidFill>
                  <a:schemeClr val="accent1"/>
                </a:solidFill>
                <a:latin typeface="+mn-lt"/>
                <a:cs typeface="Times New Roman" panose="02020603050405020304" pitchFamily="18" charset="0"/>
              </a:rPr>
              <a:t>squared</a:t>
            </a:r>
            <a:r>
              <a:rPr lang="en-US" sz="2000">
                <a:latin typeface="+mn-lt"/>
                <a:cs typeface="Times New Roman" panose="02020603050405020304" pitchFamily="18" charset="0"/>
              </a:rPr>
              <a:t> with your experience? </a:t>
            </a:r>
          </a:p>
          <a:p>
            <a:pPr marL="0" indent="0">
              <a:buNone/>
            </a:pPr>
            <a:endParaRPr lang="en-US" sz="2000">
              <a:latin typeface="+mn-lt"/>
              <a:cs typeface="Times New Roman" panose="02020603050405020304" pitchFamily="18" charset="0"/>
            </a:endParaRPr>
          </a:p>
          <a:p>
            <a:pPr marL="0" indent="0">
              <a:buNone/>
            </a:pPr>
            <a:endParaRPr lang="en-US" sz="2000">
              <a:latin typeface="+mn-lt"/>
              <a:cs typeface="Times New Roman" panose="02020603050405020304" pitchFamily="18" charset="0"/>
            </a:endParaRPr>
          </a:p>
          <a:p>
            <a:pPr marL="0" indent="0">
              <a:buNone/>
            </a:pPr>
            <a:r>
              <a:rPr lang="en-US" sz="2000">
                <a:latin typeface="+mn-lt"/>
                <a:cs typeface="Times New Roman" panose="02020603050405020304" pitchFamily="18" charset="0"/>
              </a:rPr>
              <a:t>What are </a:t>
            </a:r>
            <a:r>
              <a:rPr lang="en-US" sz="2000" b="1">
                <a:solidFill>
                  <a:schemeClr val="accent1"/>
                </a:solidFill>
                <a:latin typeface="+mn-lt"/>
                <a:cs typeface="Times New Roman" panose="02020603050405020304" pitchFamily="18" charset="0"/>
              </a:rPr>
              <a:t>three points </a:t>
            </a:r>
            <a:r>
              <a:rPr lang="en-US" sz="2000">
                <a:latin typeface="+mn-lt"/>
                <a:cs typeface="Times New Roman" panose="02020603050405020304" pitchFamily="18" charset="0"/>
              </a:rPr>
              <a:t>you want to remember?</a:t>
            </a:r>
          </a:p>
          <a:p>
            <a:pPr marL="0" indent="0">
              <a:buNone/>
            </a:pPr>
            <a:endParaRPr lang="en-US" sz="2000">
              <a:latin typeface="+mn-lt"/>
              <a:cs typeface="Times New Roman" panose="02020603050405020304" pitchFamily="18" charset="0"/>
            </a:endParaRPr>
          </a:p>
          <a:p>
            <a:pPr marL="0" indent="0">
              <a:buNone/>
            </a:pPr>
            <a:endParaRPr lang="en-US" sz="2000">
              <a:latin typeface="+mn-lt"/>
              <a:cs typeface="Times New Roman" panose="02020603050405020304" pitchFamily="18" charset="0"/>
            </a:endParaRPr>
          </a:p>
          <a:p>
            <a:pPr marL="0" indent="0">
              <a:buNone/>
            </a:pPr>
            <a:r>
              <a:rPr lang="en-US" sz="2000">
                <a:latin typeface="+mn-lt"/>
                <a:cs typeface="Times New Roman" panose="02020603050405020304" pitchFamily="18" charset="0"/>
              </a:rPr>
              <a:t>What is a lingering question still going </a:t>
            </a:r>
            <a:r>
              <a:rPr lang="en-US" sz="2000" b="1">
                <a:solidFill>
                  <a:schemeClr val="accent1"/>
                </a:solidFill>
                <a:latin typeface="+mn-lt"/>
                <a:cs typeface="Times New Roman" panose="02020603050405020304" pitchFamily="18" charset="0"/>
              </a:rPr>
              <a:t>around</a:t>
            </a:r>
            <a:r>
              <a:rPr lang="en-US" sz="2000">
                <a:latin typeface="+mn-lt"/>
                <a:cs typeface="Times New Roman" panose="02020603050405020304" pitchFamily="18" charset="0"/>
              </a:rPr>
              <a:t> in your mind?</a:t>
            </a:r>
          </a:p>
          <a:p>
            <a:pPr marL="228554" indent="-228554">
              <a:buFont typeface="+mj-lt"/>
              <a:buAutoNum type="arabicPeriod"/>
            </a:pPr>
            <a:endParaRPr lang="en-US" sz="1200"/>
          </a:p>
          <a:p>
            <a:pPr marL="0" indent="0">
              <a:buNone/>
            </a:pPr>
            <a:endParaRPr lang="en-US" sz="1200"/>
          </a:p>
        </p:txBody>
      </p:sp>
      <p:sp>
        <p:nvSpPr>
          <p:cNvPr id="7" name="Rectangle 6" descr="&quot; &quot;">
            <a:extLst>
              <a:ext uri="{FF2B5EF4-FFF2-40B4-BE49-F238E27FC236}">
                <a16:creationId xmlns:a16="http://schemas.microsoft.com/office/drawing/2014/main" id="{064B42A7-95E8-4B42-A2CC-906A0AED70F6}"/>
              </a:ext>
            </a:extLst>
          </p:cNvPr>
          <p:cNvSpPr/>
          <p:nvPr/>
        </p:nvSpPr>
        <p:spPr>
          <a:xfrm>
            <a:off x="896424" y="1919590"/>
            <a:ext cx="868567" cy="8685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13" descr="&quot; &quot;">
            <a:extLst>
              <a:ext uri="{FF2B5EF4-FFF2-40B4-BE49-F238E27FC236}">
                <a16:creationId xmlns:a16="http://schemas.microsoft.com/office/drawing/2014/main" id="{A2281305-A6BD-FB40-A756-33369575CA5D}"/>
              </a:ext>
            </a:extLst>
          </p:cNvPr>
          <p:cNvSpPr/>
          <p:nvPr/>
        </p:nvSpPr>
        <p:spPr>
          <a:xfrm>
            <a:off x="896425" y="3067465"/>
            <a:ext cx="868567" cy="868567"/>
          </a:xfrm>
          <a:prstGeom prst="triangle">
            <a:avLst>
              <a:gd name="adj"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quot; &quot;">
            <a:extLst>
              <a:ext uri="{FF2B5EF4-FFF2-40B4-BE49-F238E27FC236}">
                <a16:creationId xmlns:a16="http://schemas.microsoft.com/office/drawing/2014/main" id="{5B51B830-9BB8-2243-84F0-C94E9699F5EB}"/>
              </a:ext>
            </a:extLst>
          </p:cNvPr>
          <p:cNvSpPr/>
          <p:nvPr/>
        </p:nvSpPr>
        <p:spPr>
          <a:xfrm>
            <a:off x="896424" y="4333957"/>
            <a:ext cx="868567" cy="86856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362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E4FAD5-DAAF-4E4E-B741-39BCFAD8B6F9}"/>
              </a:ext>
            </a:extLst>
          </p:cNvPr>
          <p:cNvSpPr>
            <a:spLocks noGrp="1"/>
          </p:cNvSpPr>
          <p:nvPr>
            <p:ph type="sldNum" sz="quarter" idx="12"/>
          </p:nvPr>
        </p:nvSpPr>
        <p:spPr/>
        <p:txBody>
          <a:bodyPr/>
          <a:lstStyle/>
          <a:p>
            <a:r>
              <a:rPr lang="uk-UA"/>
              <a:t>46</a:t>
            </a:r>
          </a:p>
        </p:txBody>
      </p:sp>
      <p:sp>
        <p:nvSpPr>
          <p:cNvPr id="2" name="Title 1">
            <a:extLst>
              <a:ext uri="{FF2B5EF4-FFF2-40B4-BE49-F238E27FC236}">
                <a16:creationId xmlns:a16="http://schemas.microsoft.com/office/drawing/2014/main" id="{277AB8B8-776C-584A-A2E4-A7560136D3F2}"/>
              </a:ext>
            </a:extLst>
          </p:cNvPr>
          <p:cNvSpPr>
            <a:spLocks noGrp="1"/>
          </p:cNvSpPr>
          <p:nvPr>
            <p:ph type="ctrTitle"/>
          </p:nvPr>
        </p:nvSpPr>
        <p:spPr>
          <a:xfrm>
            <a:off x="630093" y="2730130"/>
            <a:ext cx="2275153" cy="1280449"/>
          </a:xfrm>
        </p:spPr>
        <p:txBody>
          <a:bodyPr/>
          <a:lstStyle/>
          <a:p>
            <a:r>
              <a:rPr lang="en-US" dirty="0">
                <a:solidFill>
                  <a:schemeClr val="bg1"/>
                </a:solidFill>
                <a:latin typeface="+mj-lt"/>
              </a:rPr>
              <a:t>Next steps</a:t>
            </a:r>
          </a:p>
        </p:txBody>
      </p:sp>
      <p:sp>
        <p:nvSpPr>
          <p:cNvPr id="4" name="Text Placeholder 3">
            <a:extLst>
              <a:ext uri="{FF2B5EF4-FFF2-40B4-BE49-F238E27FC236}">
                <a16:creationId xmlns:a16="http://schemas.microsoft.com/office/drawing/2014/main" id="{CDCC15A6-7DDB-6E40-970A-51553338F625}"/>
              </a:ext>
            </a:extLst>
          </p:cNvPr>
          <p:cNvSpPr>
            <a:spLocks noGrp="1"/>
          </p:cNvSpPr>
          <p:nvPr>
            <p:ph type="body" sz="quarter" idx="14"/>
          </p:nvPr>
        </p:nvSpPr>
        <p:spPr>
          <a:xfrm>
            <a:off x="3671318" y="0"/>
            <a:ext cx="4300723" cy="2798855"/>
          </a:xfrm>
        </p:spPr>
        <p:txBody>
          <a:bodyPr>
            <a:normAutofit/>
          </a:bodyPr>
          <a:lstStyle/>
          <a:p>
            <a:pPr indent="-228554"/>
            <a:r>
              <a:rPr lang="en-US" sz="2000">
                <a:solidFill>
                  <a:schemeClr val="tx1"/>
                </a:solidFill>
                <a:latin typeface="+mn-lt"/>
              </a:rPr>
              <a:t>Confirm meeting date</a:t>
            </a:r>
          </a:p>
          <a:p>
            <a:pPr indent="-228554"/>
            <a:r>
              <a:rPr lang="en-US" sz="2000">
                <a:solidFill>
                  <a:schemeClr val="tx1"/>
                </a:solidFill>
                <a:latin typeface="+mn-lt"/>
              </a:rPr>
              <a:t>Review to-do list</a:t>
            </a:r>
          </a:p>
          <a:p>
            <a:pPr indent="-228554"/>
            <a:r>
              <a:rPr lang="en-US" sz="2000">
                <a:solidFill>
                  <a:schemeClr val="tx1"/>
                </a:solidFill>
                <a:latin typeface="+mn-lt"/>
              </a:rPr>
              <a:t>Next meeting’s objectives</a:t>
            </a:r>
          </a:p>
        </p:txBody>
      </p:sp>
    </p:spTree>
    <p:extLst>
      <p:ext uri="{BB962C8B-B14F-4D97-AF65-F5344CB8AC3E}">
        <p14:creationId xmlns:p14="http://schemas.microsoft.com/office/powerpoint/2010/main" val="347683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D765A2E-4A43-406D-8ACE-D8C5B272D4A0}"/>
              </a:ext>
            </a:extLst>
          </p:cNvPr>
          <p:cNvSpPr>
            <a:spLocks noGrp="1"/>
          </p:cNvSpPr>
          <p:nvPr>
            <p:ph type="sldNum" sz="quarter" idx="12"/>
          </p:nvPr>
        </p:nvSpPr>
        <p:spPr/>
        <p:txBody>
          <a:bodyPr/>
          <a:lstStyle/>
          <a:p>
            <a:r>
              <a:rPr lang="uk-UA"/>
              <a:t>4</a:t>
            </a:r>
          </a:p>
        </p:txBody>
      </p:sp>
      <p:sp>
        <p:nvSpPr>
          <p:cNvPr id="18" name="Rectangle 17">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0CB26069-C1FF-4B3B-BE00-E360E6806158}"/>
              </a:ext>
            </a:extLst>
          </p:cNvPr>
          <p:cNvSpPr>
            <a:spLocks noGrp="1"/>
          </p:cNvSpPr>
          <p:nvPr>
            <p:ph type="ctrTitle"/>
          </p:nvPr>
        </p:nvSpPr>
        <p:spPr>
          <a:xfrm>
            <a:off x="5054082" y="1298448"/>
            <a:ext cx="6068070" cy="3255264"/>
          </a:xfrm>
        </p:spPr>
        <p:txBody>
          <a:bodyPr vert="horz" lIns="91440" tIns="45720" rIns="91440" bIns="45720" rtlCol="0" anchor="b">
            <a:normAutofit/>
          </a:bodyPr>
          <a:lstStyle/>
          <a:p>
            <a:r>
              <a:rPr lang="en-US" sz="5900" spc="-100" dirty="0">
                <a:solidFill>
                  <a:srgbClr val="FFFFFF"/>
                </a:solidFill>
                <a:latin typeface="+mj-lt"/>
                <a:cs typeface="+mj-cs"/>
              </a:rPr>
              <a:t>Welcome!</a:t>
            </a:r>
          </a:p>
        </p:txBody>
      </p:sp>
      <p:sp>
        <p:nvSpPr>
          <p:cNvPr id="20" name="Rectangle 19">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027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BB75F7-E2FB-43A8-BBA2-A8DA656D4B80}"/>
              </a:ext>
            </a:extLst>
          </p:cNvPr>
          <p:cNvSpPr>
            <a:spLocks noGrp="1"/>
          </p:cNvSpPr>
          <p:nvPr>
            <p:ph type="sldNum" sz="quarter" idx="12"/>
          </p:nvPr>
        </p:nvSpPr>
        <p:spPr/>
        <p:txBody>
          <a:bodyPr/>
          <a:lstStyle/>
          <a:p>
            <a:r>
              <a:rPr lang="uk-UA"/>
              <a:t>5</a:t>
            </a:r>
          </a:p>
        </p:txBody>
      </p:sp>
      <p:sp>
        <p:nvSpPr>
          <p:cNvPr id="4" name="Title 3">
            <a:extLst>
              <a:ext uri="{FF2B5EF4-FFF2-40B4-BE49-F238E27FC236}">
                <a16:creationId xmlns:a16="http://schemas.microsoft.com/office/drawing/2014/main" id="{FA531599-3AFC-41E4-B3C8-8E1742E87E03}"/>
              </a:ext>
            </a:extLst>
          </p:cNvPr>
          <p:cNvSpPr>
            <a:spLocks noGrp="1"/>
          </p:cNvSpPr>
          <p:nvPr>
            <p:ph type="ctrTitle"/>
          </p:nvPr>
        </p:nvSpPr>
        <p:spPr>
          <a:xfrm>
            <a:off x="740664" y="2432304"/>
            <a:ext cx="2048256" cy="2002536"/>
          </a:xfrm>
        </p:spPr>
        <p:txBody>
          <a:bodyPr/>
          <a:lstStyle/>
          <a:p>
            <a:r>
              <a:rPr lang="en-US" dirty="0">
                <a:solidFill>
                  <a:schemeClr val="bg1"/>
                </a:solidFill>
                <a:latin typeface="+mj-lt"/>
                <a:cs typeface="Times New Roman"/>
              </a:rPr>
              <a:t>How to use these slides</a:t>
            </a:r>
          </a:p>
        </p:txBody>
      </p:sp>
      <p:sp>
        <p:nvSpPr>
          <p:cNvPr id="5" name="Text Placeholder 4">
            <a:extLst>
              <a:ext uri="{FF2B5EF4-FFF2-40B4-BE49-F238E27FC236}">
                <a16:creationId xmlns:a16="http://schemas.microsoft.com/office/drawing/2014/main" id="{260959C0-9366-48C9-9D11-9ADB9402C61F}"/>
              </a:ext>
            </a:extLst>
          </p:cNvPr>
          <p:cNvSpPr>
            <a:spLocks noGrp="1"/>
          </p:cNvSpPr>
          <p:nvPr>
            <p:ph type="body" sz="quarter" idx="14"/>
          </p:nvPr>
        </p:nvSpPr>
        <p:spPr>
          <a:xfrm>
            <a:off x="3703899" y="1400538"/>
            <a:ext cx="7915882" cy="3979636"/>
          </a:xfrm>
        </p:spPr>
        <p:txBody>
          <a:bodyPr vert="horz" lIns="0" tIns="0" rIns="0" bIns="0" rtlCol="0" anchor="t">
            <a:normAutofit/>
          </a:bodyPr>
          <a:lstStyle/>
          <a:p>
            <a:pPr marL="45711" indent="0">
              <a:buNone/>
            </a:pPr>
            <a:r>
              <a:rPr lang="en-US" sz="2000" b="1" dirty="0">
                <a:solidFill>
                  <a:schemeClr val="tx1"/>
                </a:solidFill>
                <a:latin typeface="+mn-lt"/>
                <a:cs typeface="Times New Roman"/>
              </a:rPr>
              <a:t>Remember to delete this “How to” slide.</a:t>
            </a:r>
            <a:endParaRPr lang="en-US" sz="2000" b="1" dirty="0">
              <a:solidFill>
                <a:schemeClr val="tx1"/>
              </a:solidFill>
              <a:latin typeface="+mn-lt"/>
            </a:endParaRPr>
          </a:p>
          <a:p>
            <a:pPr marL="45711" indent="0">
              <a:buNone/>
            </a:pPr>
            <a:r>
              <a:rPr lang="en-US" sz="2000" b="1" dirty="0">
                <a:solidFill>
                  <a:schemeClr val="tx1"/>
                </a:solidFill>
                <a:latin typeface="+mn-lt"/>
                <a:cs typeface="Times New Roman"/>
              </a:rPr>
              <a:t>Recommendations:</a:t>
            </a:r>
            <a:endParaRPr lang="en-US" sz="2000" b="1" dirty="0">
              <a:solidFill>
                <a:schemeClr val="tx1"/>
              </a:solidFill>
              <a:latin typeface="+mn-lt"/>
            </a:endParaRPr>
          </a:p>
          <a:p>
            <a:pPr marL="411080" indent="-411080">
              <a:spcAft>
                <a:spcPts val="300"/>
              </a:spcAft>
              <a:buFont typeface="Wingdings" pitchFamily="2" charset="2"/>
              <a:buChar char="q"/>
            </a:pPr>
            <a:r>
              <a:rPr lang="en-US" sz="2000" dirty="0">
                <a:solidFill>
                  <a:schemeClr val="tx1"/>
                </a:solidFill>
                <a:latin typeface="+mn-lt"/>
                <a:cs typeface="Times New Roman"/>
              </a:rPr>
              <a:t>Start each meeting with an agenda with times clearly stated.</a:t>
            </a:r>
          </a:p>
          <a:p>
            <a:pPr marL="411080" indent="-411080">
              <a:spcAft>
                <a:spcPts val="300"/>
              </a:spcAft>
              <a:buFont typeface="Wingdings" pitchFamily="2" charset="2"/>
              <a:buChar char="q"/>
            </a:pPr>
            <a:r>
              <a:rPr lang="en-US" sz="2000" dirty="0">
                <a:solidFill>
                  <a:schemeClr val="tx1"/>
                </a:solidFill>
                <a:latin typeface="+mn-lt"/>
                <a:cs typeface="Times New Roman"/>
              </a:rPr>
              <a:t>Prepare the team for each meeting by stating the objective as part of the step-by-step improvement process.  </a:t>
            </a:r>
            <a:endParaRPr lang="en-US" dirty="0"/>
          </a:p>
        </p:txBody>
      </p:sp>
    </p:spTree>
    <p:extLst>
      <p:ext uri="{BB962C8B-B14F-4D97-AF65-F5344CB8AC3E}">
        <p14:creationId xmlns:p14="http://schemas.microsoft.com/office/powerpoint/2010/main" val="260209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463230-D8B2-49B1-A0DF-0700EE21F19F}"/>
              </a:ext>
            </a:extLst>
          </p:cNvPr>
          <p:cNvSpPr>
            <a:spLocks noGrp="1"/>
          </p:cNvSpPr>
          <p:nvPr>
            <p:ph type="sldNum" sz="quarter" idx="12"/>
          </p:nvPr>
        </p:nvSpPr>
        <p:spPr/>
        <p:txBody>
          <a:bodyPr/>
          <a:lstStyle/>
          <a:p>
            <a:r>
              <a:rPr lang="uk-UA"/>
              <a:t>6</a:t>
            </a:r>
          </a:p>
        </p:txBody>
      </p:sp>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a:xfrm>
            <a:off x="624019" y="2453720"/>
            <a:ext cx="1991860" cy="1950559"/>
          </a:xfrm>
        </p:spPr>
        <p:txBody>
          <a:bodyPr/>
          <a:lstStyle/>
          <a:p>
            <a:r>
              <a:rPr lang="en-US" dirty="0">
                <a:solidFill>
                  <a:schemeClr val="bg1"/>
                </a:solidFill>
                <a:latin typeface="+mj-lt"/>
              </a:rPr>
              <a:t>Example agenda slide</a:t>
            </a:r>
          </a:p>
        </p:txBody>
      </p:sp>
      <p:graphicFrame>
        <p:nvGraphicFramePr>
          <p:cNvPr id="7" name="Table 7">
            <a:extLst>
              <a:ext uri="{FF2B5EF4-FFF2-40B4-BE49-F238E27FC236}">
                <a16:creationId xmlns:a16="http://schemas.microsoft.com/office/drawing/2014/main" id="{9A56B307-0140-497E-8DC5-96EFFD53BC7F}"/>
              </a:ext>
            </a:extLst>
          </p:cNvPr>
          <p:cNvGraphicFramePr>
            <a:graphicFrameLocks noGrp="1"/>
          </p:cNvGraphicFramePr>
          <p:nvPr>
            <p:extLst>
              <p:ext uri="{D42A27DB-BD31-4B8C-83A1-F6EECF244321}">
                <p14:modId xmlns:p14="http://schemas.microsoft.com/office/powerpoint/2010/main" val="2904017025"/>
              </p:ext>
            </p:extLst>
          </p:nvPr>
        </p:nvGraphicFramePr>
        <p:xfrm>
          <a:off x="3483545" y="1932671"/>
          <a:ext cx="8327505" cy="3279312"/>
        </p:xfrm>
        <a:graphic>
          <a:graphicData uri="http://schemas.openxmlformats.org/drawingml/2006/table">
            <a:tbl>
              <a:tblPr firstRow="1" bandRow="1">
                <a:tableStyleId>{5C22544A-7EE6-4342-B048-85BDC9FD1C3A}</a:tableStyleId>
              </a:tblPr>
              <a:tblGrid>
                <a:gridCol w="2534641">
                  <a:extLst>
                    <a:ext uri="{9D8B030D-6E8A-4147-A177-3AD203B41FA5}">
                      <a16:colId xmlns:a16="http://schemas.microsoft.com/office/drawing/2014/main" val="2120767255"/>
                    </a:ext>
                  </a:extLst>
                </a:gridCol>
                <a:gridCol w="5792864">
                  <a:extLst>
                    <a:ext uri="{9D8B030D-6E8A-4147-A177-3AD203B41FA5}">
                      <a16:colId xmlns:a16="http://schemas.microsoft.com/office/drawing/2014/main" val="487478837"/>
                    </a:ext>
                  </a:extLst>
                </a:gridCol>
              </a:tblGrid>
              <a:tr h="819828">
                <a:tc>
                  <a:txBody>
                    <a:bodyPr/>
                    <a:lstStyle/>
                    <a:p>
                      <a:r>
                        <a:rPr lang="en-US" sz="2000">
                          <a:latin typeface="+mn-lt"/>
                          <a:cs typeface="Times New Roman"/>
                        </a:rPr>
                        <a:t>Time</a:t>
                      </a:r>
                    </a:p>
                  </a:txBody>
                  <a:tcPr marL="45714" marR="45714" marT="22857" marB="22857">
                    <a:solidFill>
                      <a:srgbClr val="0070C0"/>
                    </a:solidFill>
                  </a:tcPr>
                </a:tc>
                <a:tc>
                  <a:txBody>
                    <a:bodyPr/>
                    <a:lstStyle/>
                    <a:p>
                      <a:r>
                        <a:rPr lang="en-US" sz="2000">
                          <a:latin typeface="+mn-lt"/>
                          <a:cs typeface="Times New Roman"/>
                        </a:rPr>
                        <a:t>Agenda item</a:t>
                      </a:r>
                    </a:p>
                  </a:txBody>
                  <a:tcPr marL="45714" marR="45714" marT="22857" marB="22857">
                    <a:solidFill>
                      <a:srgbClr val="0070C0"/>
                    </a:solidFill>
                  </a:tcPr>
                </a:tc>
                <a:extLst>
                  <a:ext uri="{0D108BD9-81ED-4DB2-BD59-A6C34878D82A}">
                    <a16:rowId xmlns:a16="http://schemas.microsoft.com/office/drawing/2014/main" val="2287979949"/>
                  </a:ext>
                </a:extLst>
              </a:tr>
              <a:tr h="819828">
                <a:tc>
                  <a:txBody>
                    <a:bodyPr/>
                    <a:lstStyle/>
                    <a:p>
                      <a:r>
                        <a:rPr lang="en-US" sz="2000">
                          <a:latin typeface="+mn-lt"/>
                          <a:cs typeface="Times New Roman"/>
                        </a:rPr>
                        <a:t>9:30 – 9:45 a.m.</a:t>
                      </a:r>
                    </a:p>
                  </a:txBody>
                  <a:tcPr marL="45714" marR="45714" marT="22857" marB="22857"/>
                </a:tc>
                <a:tc>
                  <a:txBody>
                    <a:bodyPr/>
                    <a:lstStyle/>
                    <a:p>
                      <a:r>
                        <a:rPr lang="en-US" sz="2000">
                          <a:latin typeface="+mn-lt"/>
                          <a:cs typeface="Times New Roman"/>
                        </a:rPr>
                        <a:t>Welcome and introductions</a:t>
                      </a:r>
                    </a:p>
                  </a:txBody>
                  <a:tcPr marL="45714" marR="45714" marT="22857" marB="22857"/>
                </a:tc>
                <a:extLst>
                  <a:ext uri="{0D108BD9-81ED-4DB2-BD59-A6C34878D82A}">
                    <a16:rowId xmlns:a16="http://schemas.microsoft.com/office/drawing/2014/main" val="2483695087"/>
                  </a:ext>
                </a:extLst>
              </a:tr>
              <a:tr h="819828">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2000">
                          <a:latin typeface="+mn-lt"/>
                          <a:cs typeface="Times New Roman"/>
                        </a:rPr>
                        <a:t>9:45 – 11:30 a.m.</a:t>
                      </a:r>
                    </a:p>
                  </a:txBody>
                  <a:tcPr marL="45714" marR="45714" marT="22857" marB="22857"/>
                </a:tc>
                <a:tc>
                  <a:txBody>
                    <a:bodyPr/>
                    <a:lstStyle/>
                    <a:p>
                      <a:r>
                        <a:rPr lang="en-US" sz="2000">
                          <a:latin typeface="+mn-lt"/>
                          <a:cs typeface="Times New Roman"/>
                        </a:rPr>
                        <a:t>Meeting topic(s) </a:t>
                      </a:r>
                    </a:p>
                  </a:txBody>
                  <a:tcPr marL="45714" marR="45714" marT="22857" marB="22857"/>
                </a:tc>
                <a:extLst>
                  <a:ext uri="{0D108BD9-81ED-4DB2-BD59-A6C34878D82A}">
                    <a16:rowId xmlns:a16="http://schemas.microsoft.com/office/drawing/2014/main" val="957999836"/>
                  </a:ext>
                </a:extLst>
              </a:tr>
              <a:tr h="819828">
                <a:tc>
                  <a:txBody>
                    <a:bodyPr/>
                    <a:lstStyle/>
                    <a:p>
                      <a:r>
                        <a:rPr lang="en-US" sz="2000">
                          <a:latin typeface="+mn-lt"/>
                          <a:cs typeface="Times New Roman"/>
                        </a:rPr>
                        <a:t>11:30 – 11:45 a.m. </a:t>
                      </a:r>
                      <a:endParaRPr lang="en-US" sz="2000">
                        <a:latin typeface="+mn-lt"/>
                        <a:cs typeface="Times New Roman" panose="02020603050405020304" pitchFamily="18" charset="0"/>
                      </a:endParaRPr>
                    </a:p>
                  </a:txBody>
                  <a:tcPr marL="45714" marR="45714" marT="22857" marB="22857"/>
                </a:tc>
                <a:tc>
                  <a:txBody>
                    <a:bodyPr/>
                    <a:lstStyle/>
                    <a:p>
                      <a:r>
                        <a:rPr lang="en-US" sz="2000" dirty="0">
                          <a:latin typeface="+mn-lt"/>
                          <a:cs typeface="Times New Roman"/>
                        </a:rPr>
                        <a:t>Wrap-up and next steps</a:t>
                      </a:r>
                    </a:p>
                  </a:txBody>
                  <a:tcPr marL="45714" marR="45714" marT="22857" marB="22857"/>
                </a:tc>
                <a:extLst>
                  <a:ext uri="{0D108BD9-81ED-4DB2-BD59-A6C34878D82A}">
                    <a16:rowId xmlns:a16="http://schemas.microsoft.com/office/drawing/2014/main" val="4189607266"/>
                  </a:ext>
                </a:extLst>
              </a:tr>
            </a:tbl>
          </a:graphicData>
        </a:graphic>
      </p:graphicFrame>
      <p:pic>
        <p:nvPicPr>
          <p:cNvPr id="15" name="Graphic 14" descr="&quot; &quot;">
            <a:extLst>
              <a:ext uri="{FF2B5EF4-FFF2-40B4-BE49-F238E27FC236}">
                <a16:creationId xmlns:a16="http://schemas.microsoft.com/office/drawing/2014/main" id="{DCA7C148-E6C8-464A-A132-7BFB70903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6212" y="401883"/>
            <a:ext cx="1287166" cy="1287166"/>
          </a:xfrm>
          <a:prstGeom prst="rect">
            <a:avLst/>
          </a:prstGeom>
        </p:spPr>
      </p:pic>
    </p:spTree>
    <p:extLst>
      <p:ext uri="{BB962C8B-B14F-4D97-AF65-F5344CB8AC3E}">
        <p14:creationId xmlns:p14="http://schemas.microsoft.com/office/powerpoint/2010/main" val="130963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ED8D35-5AAB-4114-A234-B78D66C919A3}"/>
              </a:ext>
            </a:extLst>
          </p:cNvPr>
          <p:cNvSpPr>
            <a:spLocks noGrp="1"/>
          </p:cNvSpPr>
          <p:nvPr>
            <p:ph type="sldNum" sz="quarter" idx="12"/>
          </p:nvPr>
        </p:nvSpPr>
        <p:spPr/>
        <p:txBody>
          <a:bodyPr/>
          <a:lstStyle/>
          <a:p>
            <a:r>
              <a:rPr lang="uk-UA"/>
              <a:t>7</a:t>
            </a:r>
          </a:p>
        </p:txBody>
      </p:sp>
      <p:sp>
        <p:nvSpPr>
          <p:cNvPr id="2" name="Title 1">
            <a:extLst>
              <a:ext uri="{FF2B5EF4-FFF2-40B4-BE49-F238E27FC236}">
                <a16:creationId xmlns:a16="http://schemas.microsoft.com/office/drawing/2014/main" id="{81A358F2-ADBC-479E-9B4B-3AFC76610D8F}"/>
              </a:ext>
            </a:extLst>
          </p:cNvPr>
          <p:cNvSpPr>
            <a:spLocks noGrp="1"/>
          </p:cNvSpPr>
          <p:nvPr>
            <p:ph type="ctrTitle"/>
          </p:nvPr>
        </p:nvSpPr>
        <p:spPr>
          <a:xfrm>
            <a:off x="433323" y="2035981"/>
            <a:ext cx="2576095" cy="2475837"/>
          </a:xfrm>
        </p:spPr>
        <p:txBody>
          <a:bodyPr/>
          <a:lstStyle/>
          <a:p>
            <a:r>
              <a:rPr lang="en-US" dirty="0">
                <a:solidFill>
                  <a:schemeClr val="bg1"/>
                </a:solidFill>
                <a:latin typeface="+mj-lt"/>
              </a:rPr>
              <a:t>Step-by-step improvement process</a:t>
            </a:r>
          </a:p>
        </p:txBody>
      </p:sp>
      <p:sp>
        <p:nvSpPr>
          <p:cNvPr id="4" name="Text Placeholder 3">
            <a:extLst>
              <a:ext uri="{FF2B5EF4-FFF2-40B4-BE49-F238E27FC236}">
                <a16:creationId xmlns:a16="http://schemas.microsoft.com/office/drawing/2014/main" id="{48F3DFCB-F617-4DE9-9774-9BF4E2F449AD}"/>
              </a:ext>
            </a:extLst>
          </p:cNvPr>
          <p:cNvSpPr>
            <a:spLocks noGrp="1"/>
          </p:cNvSpPr>
          <p:nvPr>
            <p:ph type="body" sz="quarter" idx="14"/>
          </p:nvPr>
        </p:nvSpPr>
        <p:spPr>
          <a:xfrm>
            <a:off x="3766832" y="-374302"/>
            <a:ext cx="4913467" cy="3803302"/>
          </a:xfrm>
        </p:spPr>
        <p:txBody>
          <a:bodyPr>
            <a:normAutofit/>
          </a:bodyPr>
          <a:lstStyle/>
          <a:p>
            <a:pPr marL="45711" indent="0">
              <a:buNone/>
            </a:pPr>
            <a:r>
              <a:rPr lang="en-US" sz="2000">
                <a:solidFill>
                  <a:schemeClr val="tx1"/>
                </a:solidFill>
                <a:latin typeface="+mn-lt"/>
              </a:rPr>
              <a:t>Today’s meeting objectives are:</a:t>
            </a:r>
          </a:p>
          <a:p>
            <a:pPr indent="-228554"/>
            <a:r>
              <a:rPr lang="en-US" sz="2000">
                <a:solidFill>
                  <a:schemeClr val="tx1"/>
                </a:solidFill>
                <a:latin typeface="+mn-lt"/>
              </a:rPr>
              <a:t>[Objective 1]</a:t>
            </a:r>
          </a:p>
          <a:p>
            <a:pPr indent="-228554"/>
            <a:r>
              <a:rPr lang="en-US" sz="2000">
                <a:solidFill>
                  <a:schemeClr val="tx1"/>
                </a:solidFill>
                <a:latin typeface="+mn-lt"/>
              </a:rPr>
              <a:t>[Objective 2]</a:t>
            </a:r>
          </a:p>
        </p:txBody>
      </p:sp>
      <p:pic>
        <p:nvPicPr>
          <p:cNvPr id="7" name="Picture 7" descr="A circular logo with the five phases: 1. Set the foundation 2. Plan 3. Do 4. Study 5. Act">
            <a:extLst>
              <a:ext uri="{FF2B5EF4-FFF2-40B4-BE49-F238E27FC236}">
                <a16:creationId xmlns:a16="http://schemas.microsoft.com/office/drawing/2014/main" id="{D9A60AB8-032C-4512-B14B-1403045A379D}"/>
              </a:ext>
            </a:extLst>
          </p:cNvPr>
          <p:cNvPicPr>
            <a:picLocks noChangeAspect="1"/>
          </p:cNvPicPr>
          <p:nvPr/>
        </p:nvPicPr>
        <p:blipFill>
          <a:blip r:embed="rId3"/>
          <a:stretch>
            <a:fillRect/>
          </a:stretch>
        </p:blipFill>
        <p:spPr>
          <a:xfrm>
            <a:off x="6223565" y="2035981"/>
            <a:ext cx="3542581" cy="3527744"/>
          </a:xfrm>
          <a:prstGeom prst="rect">
            <a:avLst/>
          </a:prstGeom>
        </p:spPr>
      </p:pic>
    </p:spTree>
    <p:extLst>
      <p:ext uri="{BB962C8B-B14F-4D97-AF65-F5344CB8AC3E}">
        <p14:creationId xmlns:p14="http://schemas.microsoft.com/office/powerpoint/2010/main" val="31821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670CBEE-C571-4ABD-A9A3-8B30531C4A9F}"/>
              </a:ext>
            </a:extLst>
          </p:cNvPr>
          <p:cNvSpPr>
            <a:spLocks noGrp="1"/>
          </p:cNvSpPr>
          <p:nvPr>
            <p:ph type="sldNum" sz="quarter" idx="12"/>
          </p:nvPr>
        </p:nvSpPr>
        <p:spPr>
          <a:xfrm>
            <a:off x="10286894" y="6298477"/>
            <a:ext cx="1530927" cy="365125"/>
          </a:xfrm>
        </p:spPr>
        <p:txBody>
          <a:bodyPr/>
          <a:lstStyle/>
          <a:p>
            <a:r>
              <a:rPr lang="en-US">
                <a:solidFill>
                  <a:schemeClr val="tx2"/>
                </a:solidFill>
              </a:rPr>
              <a:t>8</a:t>
            </a:r>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96A9D353-8B98-B946-98AD-662C7741FEA1}"/>
              </a:ext>
            </a:extLst>
          </p:cNvPr>
          <p:cNvSpPr>
            <a:spLocks noGrp="1"/>
          </p:cNvSpPr>
          <p:nvPr>
            <p:ph type="title"/>
          </p:nvPr>
        </p:nvSpPr>
        <p:spPr>
          <a:xfrm>
            <a:off x="5054082" y="1298448"/>
            <a:ext cx="6068070" cy="3255264"/>
          </a:xfrm>
        </p:spPr>
        <p:txBody>
          <a:bodyPr vert="horz" lIns="91440" tIns="45720" rIns="91440" bIns="45720" rtlCol="0" anchor="b">
            <a:normAutofit/>
          </a:bodyPr>
          <a:lstStyle/>
          <a:p>
            <a:r>
              <a:rPr lang="en-US" sz="5900" spc="-100" dirty="0"/>
              <a:t>Phase 1: Set the Foundation</a:t>
            </a:r>
          </a:p>
        </p:txBody>
      </p:sp>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332730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5AA3AD75EE244B6C3EFEB6538D8AE" ma:contentTypeVersion="11" ma:contentTypeDescription="Create a new document." ma:contentTypeScope="" ma:versionID="835094612243f2c018aaeb739ecc06ed">
  <xsd:schema xmlns:xsd="http://www.w3.org/2001/XMLSchema" xmlns:xs="http://www.w3.org/2001/XMLSchema" xmlns:p="http://schemas.microsoft.com/office/2006/metadata/properties" xmlns:ns2="1162ed36-f0fc-45d8-b359-ac6368040491" xmlns:ns3="9389f5b4-ce8b-4c9c-9f0b-be74c383084a" targetNamespace="http://schemas.microsoft.com/office/2006/metadata/properties" ma:root="true" ma:fieldsID="7e5f2bcda04912a7bccb72d2be1b4e56" ns2:_="" ns3:_="">
    <xsd:import namespace="1162ed36-f0fc-45d8-b359-ac6368040491"/>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62ed36-f0fc-45d8-b359-ac63680404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956E8F-30E3-4592-9C3D-4FC50F80E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62ed36-f0fc-45d8-b359-ac6368040491"/>
    <ds:schemaRef ds:uri="9389f5b4-ce8b-4c9c-9f0b-be74c383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5EF5CA-7E5A-4E80-92DA-0149954841DB}">
  <ds:schemaRefs>
    <ds:schemaRef ds:uri="http://schemas.microsoft.com/sharepoint/v3/contenttype/forms"/>
  </ds:schemaRefs>
</ds:datastoreItem>
</file>

<file path=customXml/itemProps3.xml><?xml version="1.0" encoding="utf-8"?>
<ds:datastoreItem xmlns:ds="http://schemas.openxmlformats.org/officeDocument/2006/customXml" ds:itemID="{2A22D464-E425-47C6-BF87-64781EC708A0}">
  <ds:schemaRefs>
    <ds:schemaRef ds:uri="1162ed36-f0fc-45d8-b359-ac6368040491"/>
    <ds:schemaRef ds:uri="http://purl.org/dc/elements/1.1/"/>
    <ds:schemaRef ds:uri="http://purl.org/dc/dcmitype/"/>
    <ds:schemaRef ds:uri="http://schemas.microsoft.com/office/infopath/2007/PartnerControls"/>
    <ds:schemaRef ds:uri="9389f5b4-ce8b-4c9c-9f0b-be74c383084a"/>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8ba95024-2c81-4ec0-9478-472715adaade"/>
  </ds:schemaRefs>
</ds:datastoreItem>
</file>

<file path=docProps/app.xml><?xml version="1.0" encoding="utf-8"?>
<Properties xmlns="http://schemas.openxmlformats.org/officeDocument/2006/extended-properties" xmlns:vt="http://schemas.openxmlformats.org/officeDocument/2006/docPropsVTypes">
  <TotalTime>582</TotalTime>
  <Words>6952</Words>
  <Application>Microsoft Office PowerPoint</Application>
  <PresentationFormat>Widescreen</PresentationFormat>
  <Paragraphs>585</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Arial,Sans-Serif</vt:lpstr>
      <vt:lpstr>Calibri</vt:lpstr>
      <vt:lpstr>Corbel</vt:lpstr>
      <vt:lpstr>Courier New</vt:lpstr>
      <vt:lpstr>Times New Roman</vt:lpstr>
      <vt:lpstr>Wingdings</vt:lpstr>
      <vt:lpstr>Wingdings 2</vt:lpstr>
      <vt:lpstr>Frame</vt:lpstr>
      <vt:lpstr>Project Contract Info</vt:lpstr>
      <vt:lpstr>Continuous Improvement Coaching Facilitators’ Workbook  Accompanying presentation slides</vt:lpstr>
      <vt:lpstr>How to use these slides</vt:lpstr>
      <vt:lpstr>How much time will the continuous improvement process require?</vt:lpstr>
      <vt:lpstr>Welcome!</vt:lpstr>
      <vt:lpstr>How to use these slides</vt:lpstr>
      <vt:lpstr>Example agenda slide</vt:lpstr>
      <vt:lpstr>Step-by-step improvement process</vt:lpstr>
      <vt:lpstr>Phase 1: Set the Foundation</vt:lpstr>
      <vt:lpstr>How to use these slides</vt:lpstr>
      <vt:lpstr>What to do in this phase</vt:lpstr>
      <vt:lpstr>Define the problem: Compile multiple data types for analysis</vt:lpstr>
      <vt:lpstr>Determine root cause using the Five Whys process</vt:lpstr>
      <vt:lpstr>Five Whys template</vt:lpstr>
      <vt:lpstr>Finalize the problem statement</vt:lpstr>
      <vt:lpstr>Create your theory of action</vt:lpstr>
      <vt:lpstr>Start with long- and mid-term outcomes</vt:lpstr>
      <vt:lpstr>Identify change agents, short-term outcomes, and inputs</vt:lpstr>
      <vt:lpstr>Select an evidence-based practice</vt:lpstr>
      <vt:lpstr>Assessing options: Four levels of evidence in ESSA </vt:lpstr>
      <vt:lpstr>Vetting your options</vt:lpstr>
      <vt:lpstr>Phase 2: Plan</vt:lpstr>
      <vt:lpstr>What to do in this phase</vt:lpstr>
      <vt:lpstr>How to use these slides</vt:lpstr>
      <vt:lpstr>List the action steps</vt:lpstr>
      <vt:lpstr>Identify data to monitor</vt:lpstr>
      <vt:lpstr>Make predictions</vt:lpstr>
      <vt:lpstr>Phase 3: Do</vt:lpstr>
      <vt:lpstr>How to use these slides</vt:lpstr>
      <vt:lpstr>What to do in this phase</vt:lpstr>
      <vt:lpstr>Implement the action steps</vt:lpstr>
      <vt:lpstr>Collect your data</vt:lpstr>
      <vt:lpstr>Phase 4: Study</vt:lpstr>
      <vt:lpstr>How to use these slides</vt:lpstr>
      <vt:lpstr>What to do in this phase</vt:lpstr>
      <vt:lpstr>Compare predictions to actual occurrences</vt:lpstr>
      <vt:lpstr>Identify patterns and trends to inform next steps</vt:lpstr>
      <vt:lpstr>Phase 5: Act</vt:lpstr>
      <vt:lpstr>How to use these slides</vt:lpstr>
      <vt:lpstr>What to do in this phase</vt:lpstr>
      <vt:lpstr>Reflect on next steps</vt:lpstr>
      <vt:lpstr>Think about next steps, adjustments, and improvements</vt:lpstr>
      <vt:lpstr>Identify new learnings</vt:lpstr>
      <vt:lpstr>Next Steps</vt:lpstr>
      <vt:lpstr>How to use these slides</vt:lpstr>
      <vt:lpstr>Reflecting on the meeting</vt:lpstr>
      <vt:lpstr>Next steps</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Improvement Coaching Facilitators’ Workbook. Accompanying presentation slides</dc:title>
  <dc:creator>REL Appalachia at SRI International</dc:creator>
  <cp:lastModifiedBy>Stephanie Suarez</cp:lastModifiedBy>
  <cp:revision>13</cp:revision>
  <dcterms:created xsi:type="dcterms:W3CDTF">2021-02-02T16:21:33Z</dcterms:created>
  <dcterms:modified xsi:type="dcterms:W3CDTF">2021-03-17T12:06:05Z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y fmtid="{D5CDD505-2E9C-101B-9397-08002B2CF9AE}" pid="4" name="ContentTypeId">
    <vt:lpwstr>0x0101009525AA3AD75EE244B6C3EFEB6538D8AE</vt:lpwstr>
  </property>
</Properties>
</file>