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8"/>
  </p:notesMasterIdLst>
  <p:sldIdLst>
    <p:sldId id="304" r:id="rId5"/>
    <p:sldId id="286" r:id="rId6"/>
    <p:sldId id="290" r:id="rId7"/>
    <p:sldId id="295" r:id="rId8"/>
    <p:sldId id="299" r:id="rId9"/>
    <p:sldId id="297" r:id="rId10"/>
    <p:sldId id="298" r:id="rId11"/>
    <p:sldId id="296" r:id="rId12"/>
    <p:sldId id="302" r:id="rId13"/>
    <p:sldId id="303" r:id="rId14"/>
    <p:sldId id="300" r:id="rId15"/>
    <p:sldId id="283" r:id="rId16"/>
    <p:sldId id="274"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Boccanfuso, Christopher" initials="BC" lastIdx="6" clrIdx="6">
    <p:extLst>
      <p:ext uri="{19B8F6BF-5375-455C-9EA6-DF929625EA0E}">
        <p15:presenceInfo xmlns:p15="http://schemas.microsoft.com/office/powerpoint/2012/main" userId="S::Chris.Boccanfuso@ed.gov::a49b9c55-a387-4a7c-8b8c-6014e93f7f2c" providerId="AD"/>
      </p:ext>
    </p:extLst>
  </p:cmAuthor>
  <p:cmAuthor id="1" name="Jessie Mazeika" initials="JM" lastIdx="2" clrIdx="0">
    <p:extLst>
      <p:ext uri="{19B8F6BF-5375-455C-9EA6-DF929625EA0E}">
        <p15:presenceInfo xmlns:p15="http://schemas.microsoft.com/office/powerpoint/2012/main" userId="S-1-5-21-484763869-796845957-839522115-17946" providerId="AD"/>
      </p:ext>
    </p:extLst>
  </p:cmAuthor>
  <p:cmAuthor id="2" name="Jaimie Grazi" initials="JG" lastIdx="75" clrIdx="1">
    <p:extLst>
      <p:ext uri="{19B8F6BF-5375-455C-9EA6-DF929625EA0E}">
        <p15:presenceInfo xmlns:p15="http://schemas.microsoft.com/office/powerpoint/2012/main" userId="S-1-5-21-484763869-796845957-839522115-18017" providerId="AD"/>
      </p:ext>
    </p:extLst>
  </p:cmAuthor>
  <p:cmAuthor id="3" name="Martha Bleeker" initials="MB" lastIdx="33" clrIdx="2">
    <p:extLst>
      <p:ext uri="{19B8F6BF-5375-455C-9EA6-DF929625EA0E}">
        <p15:presenceInfo xmlns:p15="http://schemas.microsoft.com/office/powerpoint/2012/main" userId="S-1-5-21-484763869-796845957-839522115-16525" providerId="AD"/>
      </p:ext>
    </p:extLst>
  </p:cmAuthor>
  <p:cmAuthor id="4" name="Christine Ross" initials="CR" lastIdx="2" clrIdx="3">
    <p:extLst>
      <p:ext uri="{19B8F6BF-5375-455C-9EA6-DF929625EA0E}">
        <p15:presenceInfo xmlns:p15="http://schemas.microsoft.com/office/powerpoint/2012/main" userId="S-1-5-21-484763869-796845957-839522115-16640" providerId="AD"/>
      </p:ext>
    </p:extLst>
  </p:cmAuthor>
  <p:cmAuthor id="5" name="Brian Gill" initials="BG" lastIdx="6" clrIdx="4">
    <p:extLst>
      <p:ext uri="{19B8F6BF-5375-455C-9EA6-DF929625EA0E}">
        <p15:presenceInfo xmlns:p15="http://schemas.microsoft.com/office/powerpoint/2012/main" userId="S-1-5-21-484763869-796845957-839522115-8368" providerId="AD"/>
      </p:ext>
    </p:extLst>
  </p:cmAuthor>
  <p:cmAuthor id="6" name="Cheryl Behany" initials="CB" lastIdx="1" clrIdx="5">
    <p:extLst>
      <p:ext uri="{19B8F6BF-5375-455C-9EA6-DF929625EA0E}">
        <p15:presenceInfo xmlns:p15="http://schemas.microsoft.com/office/powerpoint/2012/main" userId="S-1-5-21-484763869-796845957-839522115-1721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892D"/>
    <a:srgbClr val="EB892C"/>
    <a:srgbClr val="0C4B86"/>
    <a:srgbClr val="094D88"/>
    <a:srgbClr val="F7E244"/>
    <a:srgbClr val="4185D0"/>
    <a:srgbClr val="CFE0F3"/>
    <a:srgbClr val="EAE0F3"/>
    <a:srgbClr val="D9E244"/>
    <a:srgbClr val="00A9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D4B6A3-4500-44BC-AC57-E1FB1214E5DF}" v="2" dt="2019-09-16T15:30:20.8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0" autoAdjust="0"/>
    <p:restoredTop sz="86410" autoAdjust="0"/>
  </p:normalViewPr>
  <p:slideViewPr>
    <p:cSldViewPr snapToGrid="0">
      <p:cViewPr varScale="1">
        <p:scale>
          <a:sx n="74" d="100"/>
          <a:sy n="74" d="100"/>
        </p:scale>
        <p:origin x="1133" y="62"/>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ccanfuso, Christopher" userId="a49b9c55-a387-4a7c-8b8c-6014e93f7f2c" providerId="ADAL" clId="{5DD4B6A3-4500-44BC-AC57-E1FB1214E5DF}"/>
    <pc:docChg chg="custSel modSld">
      <pc:chgData name="Boccanfuso, Christopher" userId="a49b9c55-a387-4a7c-8b8c-6014e93f7f2c" providerId="ADAL" clId="{5DD4B6A3-4500-44BC-AC57-E1FB1214E5DF}" dt="2019-09-16T15:30:20.871" v="2"/>
      <pc:docMkLst>
        <pc:docMk/>
      </pc:docMkLst>
      <pc:sldChg chg="addCm modCm">
        <pc:chgData name="Boccanfuso, Christopher" userId="a49b9c55-a387-4a7c-8b8c-6014e93f7f2c" providerId="ADAL" clId="{5DD4B6A3-4500-44BC-AC57-E1FB1214E5DF}" dt="2019-09-16T15:30:20.871" v="2"/>
        <pc:sldMkLst>
          <pc:docMk/>
          <pc:sldMk cId="2601980185" sldId="29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5557C3-9CC5-4085-8499-C8A5CF449F2E}" type="datetimeFigureOut">
              <a:rPr lang="en-US" smtClean="0"/>
              <a:t>11/7/2019</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1D772D-FEC6-497E-BB25-688F4EC7C1CC}" type="slidenum">
              <a:rPr lang="en-US" smtClean="0"/>
              <a:t>‹#›</a:t>
            </a:fld>
            <a:endParaRPr lang="en-US" dirty="0"/>
          </a:p>
        </p:txBody>
      </p:sp>
    </p:spTree>
    <p:extLst>
      <p:ext uri="{BB962C8B-B14F-4D97-AF65-F5344CB8AC3E}">
        <p14:creationId xmlns:p14="http://schemas.microsoft.com/office/powerpoint/2010/main" val="1838736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attendanceworks.org/resources/handouts-for-families/"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readby4th.org/families/attendance/"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acnj.org/downloads/2017_11_20_nj_chronic_absenteeism.pdf" TargetMode="External"/><Relationship Id="rId2" Type="http://schemas.openxmlformats.org/officeDocument/2006/relationships/slide" Target="../slides/slide2.xml"/><Relationship Id="rId1" Type="http://schemas.openxmlformats.org/officeDocument/2006/relationships/notesMaster" Target="../notesMasters/notesMaster1.xml"/><Relationship Id="rId5" Type="http://schemas.openxmlformats.org/officeDocument/2006/relationships/hyperlink" Target="https://www.state.nj.us/education/students/safety/behavior/attendance/ChronicAbsenteeismGuidance.pdf" TargetMode="External"/><Relationship Id="rId4" Type="http://schemas.openxmlformats.org/officeDocument/2006/relationships/hyperlink" Target="https://www.sciencedirect.com/science/article/pii/S0885200617300583?via%3Dihub" TargetMode="Externa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s://doi.org/10.3102/0002831218772274" TargetMode="External"/><Relationship Id="rId3" Type="http://schemas.openxmlformats.org/officeDocument/2006/relationships/hyperlink" Target="https://acnj.org/downloads/2017_11_20_nj_chronic_absenteeism.pdf" TargetMode="External"/><Relationship Id="rId7" Type="http://schemas.openxmlformats.org/officeDocument/2006/relationships/hyperlink" Target="http://ridatahub.org/datastories/chronic-absenteeism-in-kindergarten/1/"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s://www.tandfonline.com/doi/abs/10.1080/10824669.2014.962696" TargetMode="External"/><Relationship Id="rId5" Type="http://schemas.openxmlformats.org/officeDocument/2006/relationships/hyperlink" Target="https://eric.ed.gov/?id=ED518818" TargetMode="External"/><Relationship Id="rId10" Type="http://schemas.openxmlformats.org/officeDocument/2006/relationships/hyperlink" Target="https://www.nj.gov/education/ece/guide/standards.pdf" TargetMode="External"/><Relationship Id="rId4" Type="http://schemas.openxmlformats.org/officeDocument/2006/relationships/hyperlink" Target="https://www.sciencedirect.com/science/article/pii/S0885200617300583?via%3Dihub" TargetMode="External"/><Relationship Id="rId9" Type="http://schemas.openxmlformats.org/officeDocument/2006/relationships/hyperlink" Target="https://www.nj.gov/education/ece/standards/k.htm"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sciencedirect.com/science/article/pii/S0885200617300583?via%3Dihub" TargetMode="External"/><Relationship Id="rId7" Type="http://schemas.openxmlformats.org/officeDocument/2006/relationships/hyperlink" Target="https://www.nj.gov/education/ece/guide/standards.pdf"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baltimore-berc.org/pdfs/PreKKAttendanceFullReport.pdf" TargetMode="External"/><Relationship Id="rId5" Type="http://schemas.openxmlformats.org/officeDocument/2006/relationships/hyperlink" Target="https://eric.ed.gov/?id=ED518818" TargetMode="External"/><Relationship Id="rId4" Type="http://schemas.openxmlformats.org/officeDocument/2006/relationships/hyperlink" Target="https://doi.org/10.1016/j.ecresq.2015.04.002"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baseline="0" dirty="0">
                <a:solidFill>
                  <a:schemeClr val="tx1"/>
                </a:solidFill>
                <a:effectLst/>
                <a:latin typeface="+mn-lt"/>
                <a:ea typeface="+mn-ea"/>
                <a:cs typeface="+mn-cs"/>
              </a:rPr>
              <a:t>Presenter notes: You can use all or part of this presentation, depending on your specific needs and time constraints. Enclosed are suggested talking points. All italicized text is for presenter reference only. Please consider passing out accompanying parent/family handout.</a:t>
            </a: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New Jersey schools across the state</a:t>
            </a:r>
            <a:r>
              <a:rPr lang="en-US" sz="1200" kern="1200" baseline="0" dirty="0">
                <a:solidFill>
                  <a:schemeClr val="tx1"/>
                </a:solidFill>
                <a:effectLst/>
                <a:latin typeface="+mn-lt"/>
                <a:ea typeface="+mn-ea"/>
                <a:cs typeface="+mn-cs"/>
              </a:rPr>
              <a:t> are working on improving school attendance, including ours! S</a:t>
            </a:r>
            <a:r>
              <a:rPr lang="en-US" sz="1200" kern="1200" dirty="0">
                <a:solidFill>
                  <a:schemeClr val="tx1"/>
                </a:solidFill>
                <a:effectLst/>
                <a:latin typeface="+mn-lt"/>
                <a:ea typeface="+mn-ea"/>
                <a:cs typeface="+mn-cs"/>
              </a:rPr>
              <a:t>tarting early is important to your child’s future success. </a:t>
            </a:r>
            <a:r>
              <a:rPr lang="en-US" dirty="0"/>
              <a:t>Today we will talk</a:t>
            </a:r>
            <a:r>
              <a:rPr lang="en-US" baseline="0" dirty="0"/>
              <a:t> about the importance of your [preschooler, kindergartener or young child] attending school every day and how we as a team can best support your child’s learning by addressing challenges to school attendance.</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presentation</a:t>
            </a:r>
            <a:r>
              <a:rPr lang="en-US" baseline="0" dirty="0"/>
              <a:t> has been prepared </a:t>
            </a:r>
            <a:r>
              <a:rPr lang="en-US" b="0" baseline="0" dirty="0"/>
              <a:t>in collaboration with </a:t>
            </a:r>
            <a:r>
              <a:rPr lang="en-US" baseline="0" dirty="0"/>
              <a:t>the New Jersey Department of Education and REL </a:t>
            </a:r>
            <a:r>
              <a:rPr lang="en-US" dirty="0"/>
              <a:t>Mid-Atlantic,</a:t>
            </a:r>
            <a:r>
              <a:rPr lang="en-US" baseline="0" dirty="0"/>
              <a:t> which is </a:t>
            </a:r>
            <a:r>
              <a:rPr lang="en-US" dirty="0"/>
              <a:t>one of 10 regional educational laboratories</a:t>
            </a:r>
            <a:r>
              <a:rPr lang="en-US" baseline="0" dirty="0"/>
              <a:t> across the U.S. that work in partnership with educators and policymakers to develop and use research that improves academic outcomes for students.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31D772D-FEC6-497E-BB25-688F4EC7C1CC}" type="slidenum">
              <a:rPr lang="en-US" smtClean="0"/>
              <a:t>1</a:t>
            </a:fld>
            <a:endParaRPr lang="en-US" dirty="0"/>
          </a:p>
        </p:txBody>
      </p:sp>
    </p:spTree>
    <p:extLst>
      <p:ext uri="{BB962C8B-B14F-4D97-AF65-F5344CB8AC3E}">
        <p14:creationId xmlns:p14="http://schemas.microsoft.com/office/powerpoint/2010/main" val="28762317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It can be hard to keep track</a:t>
            </a:r>
            <a:r>
              <a:rPr lang="en-US" sz="1200" kern="1200" baseline="0" dirty="0">
                <a:solidFill>
                  <a:schemeClr val="tx1"/>
                </a:solidFill>
                <a:effectLst/>
                <a:latin typeface="+mn-lt"/>
                <a:ea typeface="+mn-ea"/>
                <a:cs typeface="+mn-cs"/>
              </a:rPr>
              <a:t> of missed school days, especially when children are this young. If you’re n</a:t>
            </a:r>
            <a:r>
              <a:rPr lang="en-US" sz="1200" kern="1200" dirty="0">
                <a:solidFill>
                  <a:schemeClr val="tx1"/>
                </a:solidFill>
                <a:effectLst/>
                <a:latin typeface="+mn-lt"/>
                <a:ea typeface="+mn-ea"/>
                <a:cs typeface="+mn-cs"/>
              </a:rPr>
              <a:t>ot sure how many days your child has missed</a:t>
            </a:r>
            <a:r>
              <a:rPr lang="en-US" sz="1200" kern="1200" baseline="0" dirty="0">
                <a:solidFill>
                  <a:schemeClr val="tx1"/>
                </a:solidFill>
                <a:effectLst/>
                <a:latin typeface="+mn-lt"/>
                <a:ea typeface="+mn-ea"/>
                <a:cs typeface="+mn-cs"/>
              </a:rPr>
              <a:t> a</a:t>
            </a:r>
            <a:r>
              <a:rPr lang="en-US" sz="1200" kern="1200" dirty="0">
                <a:solidFill>
                  <a:schemeClr val="tx1"/>
                </a:solidFill>
                <a:effectLst/>
                <a:latin typeface="+mn-lt"/>
                <a:ea typeface="+mn-ea"/>
                <a:cs typeface="+mn-cs"/>
              </a:rPr>
              <a:t>sk your child’s teacher for updates, or check your</a:t>
            </a:r>
            <a:r>
              <a:rPr lang="en-US" sz="1200" kern="1200" baseline="0" dirty="0">
                <a:solidFill>
                  <a:schemeClr val="tx1"/>
                </a:solidFill>
                <a:effectLst/>
                <a:latin typeface="+mn-lt"/>
                <a:ea typeface="+mn-ea"/>
                <a:cs typeface="+mn-cs"/>
              </a:rPr>
              <a:t> school’s webpage,</a:t>
            </a:r>
            <a:r>
              <a:rPr lang="en-US" sz="1200" kern="1200" dirty="0">
                <a:solidFill>
                  <a:schemeClr val="tx1"/>
                </a:solidFill>
                <a:effectLst/>
                <a:latin typeface="+mn-lt"/>
                <a:ea typeface="+mn-ea"/>
                <a:cs typeface="+mn-cs"/>
              </a:rPr>
              <a:t> so you know when your child is at risk for missing too much. </a:t>
            </a:r>
            <a:r>
              <a:rPr lang="en-US" sz="1200" kern="1200" baseline="0" dirty="0">
                <a:solidFill>
                  <a:schemeClr val="tx1"/>
                </a:solidFill>
                <a:effectLst/>
                <a:latin typeface="+mn-lt"/>
                <a:ea typeface="+mn-ea"/>
                <a:cs typeface="+mn-cs"/>
              </a:rPr>
              <a:t> Remember m</a:t>
            </a:r>
            <a:r>
              <a:rPr lang="en-US" sz="1200" kern="1200" dirty="0">
                <a:solidFill>
                  <a:schemeClr val="tx1"/>
                </a:solidFill>
                <a:effectLst/>
                <a:latin typeface="+mn-lt"/>
                <a:ea typeface="+mn-ea"/>
                <a:cs typeface="+mn-cs"/>
              </a:rPr>
              <a:t>issing 2 days a month can add up to missing 10 percent </a:t>
            </a:r>
            <a:r>
              <a:rPr lang="en-US" sz="1200" kern="1200" baseline="0" dirty="0">
                <a:solidFill>
                  <a:schemeClr val="tx1"/>
                </a:solidFill>
                <a:effectLst/>
                <a:latin typeface="+mn-lt"/>
                <a:ea typeface="+mn-ea"/>
                <a:cs typeface="+mn-cs"/>
              </a:rPr>
              <a:t>of </a:t>
            </a:r>
            <a:r>
              <a:rPr lang="en-US" sz="1200" kern="1200" dirty="0">
                <a:solidFill>
                  <a:schemeClr val="tx1"/>
                </a:solidFill>
                <a:effectLst/>
                <a:latin typeface="+mn-lt"/>
                <a:ea typeface="+mn-ea"/>
                <a:cs typeface="+mn-cs"/>
              </a:rPr>
              <a:t>the school year.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Family time, especially over the holidays, is important. But so is school attendance.</a:t>
            </a:r>
            <a:r>
              <a:rPr lang="en-US" sz="1200" b="1"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Take</a:t>
            </a:r>
            <a:r>
              <a:rPr lang="en-US" sz="1200" kern="1200" baseline="0" dirty="0">
                <a:solidFill>
                  <a:schemeClr val="tx1"/>
                </a:solidFill>
                <a:effectLst/>
                <a:latin typeface="+mn-lt"/>
                <a:ea typeface="+mn-ea"/>
                <a:cs typeface="+mn-cs"/>
              </a:rPr>
              <a:t> a look at the school calendar ahead of time and t</a:t>
            </a:r>
            <a:r>
              <a:rPr lang="en-US" sz="1200" kern="1200" dirty="0">
                <a:solidFill>
                  <a:schemeClr val="tx1"/>
                </a:solidFill>
                <a:effectLst/>
                <a:latin typeface="+mn-lt"/>
                <a:ea typeface="+mn-ea"/>
                <a:cs typeface="+mn-cs"/>
              </a:rPr>
              <a:t>ry to schedule family activities and vacations on non-school days.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Suggest</a:t>
            </a:r>
            <a:r>
              <a:rPr lang="en-US" i="1" baseline="0" dirty="0"/>
              <a:t> p</a:t>
            </a:r>
            <a:r>
              <a:rPr lang="en-US" i="1" dirty="0"/>
              <a:t>resenter provide direct link to school parent </a:t>
            </a:r>
            <a:r>
              <a:rPr lang="en-US" i="1" baseline="0" dirty="0"/>
              <a:t>po</a:t>
            </a:r>
            <a:r>
              <a:rPr lang="en-US" i="1" dirty="0"/>
              <a:t>rtal</a:t>
            </a:r>
            <a:r>
              <a:rPr lang="en-US" i="1" baseline="0" dirty="0"/>
              <a:t> or webpage to the slide.</a:t>
            </a:r>
            <a:endParaRPr lang="en-US" i="1" dirty="0"/>
          </a:p>
        </p:txBody>
      </p:sp>
      <p:sp>
        <p:nvSpPr>
          <p:cNvPr id="4" name="Slide Number Placeholder 3"/>
          <p:cNvSpPr>
            <a:spLocks noGrp="1"/>
          </p:cNvSpPr>
          <p:nvPr>
            <p:ph type="sldNum" sz="quarter" idx="10"/>
          </p:nvPr>
        </p:nvSpPr>
        <p:spPr/>
        <p:txBody>
          <a:bodyPr/>
          <a:lstStyle/>
          <a:p>
            <a:fld id="{E31D772D-FEC6-497E-BB25-688F4EC7C1CC}" type="slidenum">
              <a:rPr lang="en-US" smtClean="0"/>
              <a:t>10</a:t>
            </a:fld>
            <a:endParaRPr lang="en-US" dirty="0"/>
          </a:p>
        </p:txBody>
      </p:sp>
    </p:spTree>
    <p:extLst>
      <p:ext uri="{BB962C8B-B14F-4D97-AF65-F5344CB8AC3E}">
        <p14:creationId xmlns:p14="http://schemas.microsoft.com/office/powerpoint/2010/main" val="13934197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We’ve talked about</a:t>
            </a:r>
            <a:r>
              <a:rPr lang="en-US" sz="1200" kern="1200" baseline="0" dirty="0">
                <a:solidFill>
                  <a:schemeClr val="tx1"/>
                </a:solidFill>
                <a:effectLst/>
                <a:latin typeface="+mn-lt"/>
                <a:ea typeface="+mn-ea"/>
                <a:cs typeface="+mn-cs"/>
              </a:rPr>
              <a:t> the importance of school for your young learners and ways we can reduce barriers your children have for attending school every day.  Please don’t hesitate to reach out to us </a:t>
            </a:r>
            <a:r>
              <a:rPr lang="en-US" sz="1200" kern="1200" dirty="0">
                <a:solidFill>
                  <a:schemeClr val="tx1"/>
                </a:solidFill>
                <a:effectLst/>
                <a:latin typeface="+mn-lt"/>
                <a:ea typeface="+mn-ea"/>
                <a:cs typeface="+mn-cs"/>
              </a:rPr>
              <a:t>about ways we can support you to ensure your child gets to school every day</a:t>
            </a:r>
            <a:r>
              <a:rPr lang="en-US" sz="1200" kern="1200" baseline="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a:t>
            </a:r>
            <a:endParaRPr lang="en-US" sz="1100" kern="1200" dirty="0">
              <a:solidFill>
                <a:schemeClr val="tx1"/>
              </a:solidFill>
              <a:effectLst/>
              <a:latin typeface="+mn-lt"/>
              <a:ea typeface="+mn-ea"/>
              <a:cs typeface="+mn-cs"/>
            </a:endParaRPr>
          </a:p>
          <a:p>
            <a:endParaRPr lang="en-US" dirty="0"/>
          </a:p>
          <a:p>
            <a:r>
              <a:rPr lang="en-US" i="1" dirty="0"/>
              <a:t>Note to presenter: If</a:t>
            </a:r>
            <a:r>
              <a:rPr lang="en-US" i="1" baseline="0" dirty="0"/>
              <a:t> your school is implementing a strategy to reduce chronic absenteeism, we recommend discussing it with parents and families during this presentation. We also recommend adding to this slide or adding additional slides if you have other community-specific or school-specific ways you’d like to offer support to parents and families.</a:t>
            </a:r>
            <a:endParaRPr lang="en-US" i="1" dirty="0"/>
          </a:p>
          <a:p>
            <a:endParaRPr lang="en-US" dirty="0"/>
          </a:p>
          <a:p>
            <a:r>
              <a:rPr lang="en-US" i="1" dirty="0"/>
              <a:t>This would be a good opportunity</a:t>
            </a:r>
            <a:r>
              <a:rPr lang="en-US" i="1" baseline="0" dirty="0"/>
              <a:t> to share the REL-NJDOE infographic flyer we’ve created for parents and families (in English and Spanish). </a:t>
            </a:r>
          </a:p>
          <a:p>
            <a:r>
              <a:rPr lang="en-US" i="1" baseline="0" dirty="0"/>
              <a:t>Attendance Works is also a good resource to use. You can also share preschool and/or elementary school hand-outs found here (in English and Spanish): </a:t>
            </a:r>
            <a:r>
              <a:rPr lang="en-US" dirty="0">
                <a:hlinkClick r:id="rId3"/>
              </a:rPr>
              <a:t>https://www.attendanceworks.org/resources/handouts-for-families/</a:t>
            </a:r>
            <a:r>
              <a:rPr lang="en-US" i="1" baseline="0" dirty="0"/>
              <a:t>. </a:t>
            </a:r>
          </a:p>
          <a:p>
            <a:r>
              <a:rPr lang="en-US" i="1" baseline="0" dirty="0"/>
              <a:t>Philadelphia’s Read By 4</a:t>
            </a:r>
            <a:r>
              <a:rPr lang="en-US" i="1" baseline="30000" dirty="0"/>
              <a:t>th</a:t>
            </a:r>
            <a:r>
              <a:rPr lang="en-US" i="1" baseline="0" dirty="0"/>
              <a:t> program is also doing work in this area; here is a link to their site with resources you can provide: </a:t>
            </a:r>
            <a:r>
              <a:rPr lang="en-US" dirty="0">
                <a:hlinkClick r:id="rId4"/>
              </a:rPr>
              <a:t>http://readby4th.org/families/attendance/</a:t>
            </a:r>
            <a:endParaRPr lang="en-US" i="1" dirty="0"/>
          </a:p>
          <a:p>
            <a:endParaRPr lang="en-US" i="1" dirty="0"/>
          </a:p>
        </p:txBody>
      </p:sp>
      <p:sp>
        <p:nvSpPr>
          <p:cNvPr id="4" name="Slide Number Placeholder 3"/>
          <p:cNvSpPr>
            <a:spLocks noGrp="1"/>
          </p:cNvSpPr>
          <p:nvPr>
            <p:ph type="sldNum" sz="quarter" idx="10"/>
          </p:nvPr>
        </p:nvSpPr>
        <p:spPr/>
        <p:txBody>
          <a:bodyPr/>
          <a:lstStyle/>
          <a:p>
            <a:fld id="{E31D772D-FEC6-497E-BB25-688F4EC7C1CC}" type="slidenum">
              <a:rPr lang="en-US" smtClean="0"/>
              <a:t>11</a:t>
            </a:fld>
            <a:endParaRPr lang="en-US" dirty="0"/>
          </a:p>
        </p:txBody>
      </p:sp>
    </p:spTree>
    <p:extLst>
      <p:ext uri="{BB962C8B-B14F-4D97-AF65-F5344CB8AC3E}">
        <p14:creationId xmlns:p14="http://schemas.microsoft.com/office/powerpoint/2010/main" val="845268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Presenter note: Authors of this</a:t>
            </a:r>
            <a:r>
              <a:rPr lang="en-US" i="1" baseline="0" dirty="0"/>
              <a:t> presentation s</a:t>
            </a:r>
            <a:r>
              <a:rPr lang="en-US" i="1" dirty="0"/>
              <a:t>uggest</a:t>
            </a:r>
            <a:r>
              <a:rPr lang="en-US" i="1" baseline="0" dirty="0"/>
              <a:t> presenters leave time to respond to questions from parents and families. If no questions are asked, consider posing questions to parents, such as: Are there any ways we as a school can support you?</a:t>
            </a:r>
            <a:endParaRPr lang="en-US" i="1" dirty="0"/>
          </a:p>
        </p:txBody>
      </p:sp>
      <p:sp>
        <p:nvSpPr>
          <p:cNvPr id="4" name="Slide Number Placeholder 3"/>
          <p:cNvSpPr>
            <a:spLocks noGrp="1"/>
          </p:cNvSpPr>
          <p:nvPr>
            <p:ph type="sldNum" sz="quarter" idx="10"/>
          </p:nvPr>
        </p:nvSpPr>
        <p:spPr/>
        <p:txBody>
          <a:bodyPr/>
          <a:lstStyle/>
          <a:p>
            <a:fld id="{4CB82FC4-D61E-4164-AE8B-E7E431C4DA60}" type="slidenum">
              <a:rPr lang="en-US" smtClean="0"/>
              <a:t>12</a:t>
            </a:fld>
            <a:endParaRPr lang="en-US" dirty="0"/>
          </a:p>
        </p:txBody>
      </p:sp>
    </p:spTree>
    <p:extLst>
      <p:ext uri="{BB962C8B-B14F-4D97-AF65-F5344CB8AC3E}">
        <p14:creationId xmlns:p14="http://schemas.microsoft.com/office/powerpoint/2010/main" val="18535666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10"/>
          </p:nvPr>
        </p:nvSpPr>
        <p:spPr/>
        <p:txBody>
          <a:bodyPr/>
          <a:lstStyle/>
          <a:p>
            <a:fld id="{E31D772D-FEC6-497E-BB25-688F4EC7C1CC}" type="slidenum">
              <a:rPr lang="en-US" smtClean="0"/>
              <a:t>13</a:t>
            </a:fld>
            <a:endParaRPr lang="en-US" dirty="0"/>
          </a:p>
        </p:txBody>
      </p:sp>
    </p:spTree>
    <p:extLst>
      <p:ext uri="{BB962C8B-B14F-4D97-AF65-F5344CB8AC3E}">
        <p14:creationId xmlns:p14="http://schemas.microsoft.com/office/powerpoint/2010/main" val="3652097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order for your young child to succeed in school this year and for years to come, it is important that they attend school every day! </a:t>
            </a:r>
            <a:r>
              <a:rPr lang="en-US" sz="1200" kern="1200" baseline="0" dirty="0">
                <a:solidFill>
                  <a:schemeClr val="tx1"/>
                </a:solidFill>
                <a:effectLst/>
                <a:latin typeface="+mn-lt"/>
                <a:ea typeface="+mn-ea"/>
                <a:cs typeface="+mn-cs"/>
              </a:rPr>
              <a:t> </a:t>
            </a:r>
            <a:r>
              <a:rPr lang="en-US" sz="1200" i="0" kern="1200" dirty="0">
                <a:solidFill>
                  <a:schemeClr val="tx1"/>
                </a:solidFill>
                <a:effectLst/>
                <a:latin typeface="+mn-lt"/>
                <a:ea typeface="+mn-ea"/>
                <a:cs typeface="+mn-cs"/>
              </a:rPr>
              <a:t>When</a:t>
            </a:r>
            <a:r>
              <a:rPr lang="en-US" sz="1200" i="0" kern="1200" baseline="0" dirty="0">
                <a:solidFill>
                  <a:schemeClr val="tx1"/>
                </a:solidFill>
                <a:effectLst/>
                <a:latin typeface="+mn-lt"/>
                <a:ea typeface="+mn-ea"/>
                <a:cs typeface="+mn-cs"/>
              </a:rPr>
              <a:t> your child misses 10% or more of school days--roughly two days per month--it may be harder for them to develop a strong foundation for learning. </a:t>
            </a:r>
          </a:p>
          <a:p>
            <a:pPr lvl="0"/>
            <a:endParaRPr lang="en-US" sz="1200" i="1"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u="sng" strike="noStrike" kern="1200" baseline="0" dirty="0">
                <a:solidFill>
                  <a:schemeClr val="tx1"/>
                </a:solidFill>
                <a:latin typeface="+mn-lt"/>
                <a:ea typeface="+mn-ea"/>
                <a:cs typeface="+mn-cs"/>
              </a:rPr>
              <a:t>NJDOE guidance for presenter to consider including depending on school program and attendance policy: </a:t>
            </a:r>
            <a:r>
              <a:rPr lang="en-US" sz="1200" b="0" i="1" u="none" strike="noStrike" kern="1200" baseline="0" dirty="0">
                <a:solidFill>
                  <a:schemeClr val="tx1"/>
                </a:solidFill>
                <a:latin typeface="+mn-lt"/>
                <a:ea typeface="+mn-ea"/>
                <a:cs typeface="+mn-cs"/>
              </a:rPr>
              <a:t>For a half day preschool or kindergarten session, the student must be present for at least one hour to be considered present for a full day.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1"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u="none" strike="noStrike" kern="1200" baseline="0" dirty="0">
                <a:solidFill>
                  <a:schemeClr val="tx1"/>
                </a:solidFill>
                <a:latin typeface="+mn-lt"/>
                <a:ea typeface="+mn-ea"/>
                <a:cs typeface="+mn-cs"/>
              </a:rPr>
              <a:t>References: </a:t>
            </a:r>
          </a:p>
          <a:p>
            <a:r>
              <a:rPr lang="en-US" sz="1200" i="1" kern="1200" dirty="0">
                <a:solidFill>
                  <a:schemeClr val="tx1"/>
                </a:solidFill>
                <a:effectLst/>
                <a:latin typeface="+mn-lt"/>
                <a:ea typeface="+mn-ea"/>
                <a:cs typeface="+mn-cs"/>
              </a:rPr>
              <a:t>Chen, P., &amp; Rice, C. (2017). </a:t>
            </a:r>
            <a:r>
              <a:rPr lang="en-US" sz="1200" i="1" u="none" strike="noStrike" kern="1200" dirty="0">
                <a:solidFill>
                  <a:schemeClr val="tx1"/>
                </a:solidFill>
                <a:effectLst/>
                <a:latin typeface="+mn-lt"/>
                <a:ea typeface="+mn-ea"/>
                <a:cs typeface="+mn-cs"/>
              </a:rPr>
              <a:t>Showing up matters: The state of chronic absenteeism in New Jersey, 3rd annual report.</a:t>
            </a:r>
            <a:r>
              <a:rPr lang="en-US" sz="1200" i="1" kern="1200" dirty="0">
                <a:solidFill>
                  <a:schemeClr val="tx1"/>
                </a:solidFill>
                <a:effectLst/>
                <a:latin typeface="+mn-lt"/>
                <a:ea typeface="+mn-ea"/>
                <a:cs typeface="+mn-cs"/>
              </a:rPr>
              <a:t> Newark, NJ: Advocates for Children of New Jersey. Retrieved from </a:t>
            </a:r>
            <a:r>
              <a:rPr lang="en-US" sz="1200" i="1" u="sng" kern="1200" dirty="0">
                <a:solidFill>
                  <a:schemeClr val="tx1"/>
                </a:solidFill>
                <a:effectLst/>
                <a:latin typeface="+mn-lt"/>
                <a:ea typeface="+mn-ea"/>
                <a:cs typeface="+mn-cs"/>
                <a:hlinkClick r:id="rId3"/>
              </a:rPr>
              <a:t>https://acnj.org/downloads/2017_11_20_nj_chronic_absenteeism.pdf</a:t>
            </a:r>
            <a:r>
              <a:rPr lang="en-US" sz="1200" i="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Ehrlich, S. B., Gwynne, J. A., &amp; </a:t>
            </a:r>
            <a:r>
              <a:rPr lang="en-US" sz="1200" i="1" kern="1200" dirty="0" err="1">
                <a:solidFill>
                  <a:schemeClr val="tx1"/>
                </a:solidFill>
                <a:effectLst/>
                <a:latin typeface="+mn-lt"/>
                <a:ea typeface="+mn-ea"/>
                <a:cs typeface="+mn-cs"/>
              </a:rPr>
              <a:t>Allensworth</a:t>
            </a:r>
            <a:r>
              <a:rPr lang="en-US" sz="1200" i="1" kern="1200" dirty="0">
                <a:solidFill>
                  <a:schemeClr val="tx1"/>
                </a:solidFill>
                <a:effectLst/>
                <a:latin typeface="+mn-lt"/>
                <a:ea typeface="+mn-ea"/>
                <a:cs typeface="+mn-cs"/>
              </a:rPr>
              <a:t>, E. M. (2018). </a:t>
            </a:r>
            <a:r>
              <a:rPr lang="en-US" sz="1200" i="1" u="none" strike="noStrike" kern="1200" dirty="0">
                <a:solidFill>
                  <a:schemeClr val="tx1"/>
                </a:solidFill>
                <a:effectLst/>
                <a:latin typeface="+mn-lt"/>
                <a:ea typeface="+mn-ea"/>
                <a:cs typeface="+mn-cs"/>
              </a:rPr>
              <a:t>Pre-kindergarten attendance matters: Early chronic absence patterns and relationships to learning outcomes</a:t>
            </a:r>
            <a:r>
              <a:rPr lang="en-US" sz="1200" i="1" kern="1200" dirty="0">
                <a:solidFill>
                  <a:schemeClr val="tx1"/>
                </a:solidFill>
                <a:effectLst/>
                <a:latin typeface="+mn-lt"/>
                <a:ea typeface="+mn-ea"/>
                <a:cs typeface="+mn-cs"/>
              </a:rPr>
              <a:t>. Early Childhood Research Quarterly, 44, 136-151. Retrieved from </a:t>
            </a:r>
            <a:r>
              <a:rPr lang="en-US" sz="1200" i="1" u="sng" kern="1200" dirty="0">
                <a:solidFill>
                  <a:schemeClr val="tx1"/>
                </a:solidFill>
                <a:effectLst/>
                <a:latin typeface="+mn-lt"/>
                <a:ea typeface="+mn-ea"/>
                <a:cs typeface="+mn-cs"/>
                <a:hlinkClick r:id="rId4"/>
              </a:rPr>
              <a:t>https://www.sciencedirect.com/science/article/pii/S0885200617300583?via%3Dihub</a:t>
            </a: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1" u="none" strike="noStrike" kern="1200" baseline="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New Jersey Department of Education. (2019). Guidance for reporting student absences and calculating chronic absenteeism. Trenton, NJ: State of New Jersey Department of Education. Retrieved from</a:t>
            </a:r>
          </a:p>
          <a:p>
            <a:r>
              <a:rPr lang="en-US" sz="1200" i="1" u="sng" kern="1200" dirty="0">
                <a:solidFill>
                  <a:schemeClr val="tx1"/>
                </a:solidFill>
                <a:effectLst/>
                <a:latin typeface="+mn-lt"/>
                <a:ea typeface="+mn-ea"/>
                <a:cs typeface="+mn-cs"/>
                <a:hlinkClick r:id="rId5"/>
              </a:rPr>
              <a:t>https://www.state.nj.us/education/students/safety/behavior/attendance/ChronicAbsenteeismGuidance.pdf</a:t>
            </a:r>
            <a:r>
              <a:rPr lang="en-US" sz="1200" i="1"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8E370797-082E-44B7-840B-4A789C9412D9}" type="slidenum">
              <a:rPr lang="en-US" smtClean="0"/>
              <a:t>2</a:t>
            </a:fld>
            <a:endParaRPr lang="en-US" dirty="0"/>
          </a:p>
        </p:txBody>
      </p:sp>
    </p:spTree>
    <p:extLst>
      <p:ext uri="{BB962C8B-B14F-4D97-AF65-F5344CB8AC3E}">
        <p14:creationId xmlns:p14="http://schemas.microsoft.com/office/powerpoint/2010/main" val="3630774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Being at school every day helps your young child build a base for learning for many years to come. Learning experiences in preschool and kindergarten can help your child explore, examine, and learn about the world around them and can give them the skills they need to succeed</a:t>
            </a:r>
            <a:r>
              <a:rPr lang="en-US" sz="1200" kern="1200" baseline="0" dirty="0">
                <a:solidFill>
                  <a:schemeClr val="tx1"/>
                </a:solidFill>
                <a:effectLst/>
                <a:latin typeface="+mn-lt"/>
                <a:ea typeface="+mn-ea"/>
                <a:cs typeface="+mn-cs"/>
              </a:rPr>
              <a:t> in the future.</a:t>
            </a:r>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So</a:t>
            </a:r>
            <a:r>
              <a:rPr lang="en-US" sz="1200" kern="1200" baseline="0" dirty="0">
                <a:solidFill>
                  <a:schemeClr val="tx1"/>
                </a:solidFill>
                <a:effectLst/>
                <a:latin typeface="+mn-lt"/>
                <a:ea typeface="+mn-ea"/>
                <a:cs typeface="+mn-cs"/>
              </a:rPr>
              <a:t> for instance, when our children miss </a:t>
            </a:r>
            <a:r>
              <a:rPr lang="en-US" sz="1200" kern="1200" dirty="0">
                <a:solidFill>
                  <a:schemeClr val="tx1"/>
                </a:solidFill>
                <a:effectLst/>
                <a:latin typeface="+mn-lt"/>
                <a:ea typeface="+mn-ea"/>
                <a:cs typeface="+mn-cs"/>
              </a:rPr>
              <a:t>two or more days in the classroom each month,</a:t>
            </a:r>
            <a:r>
              <a:rPr lang="en-US" sz="1200" kern="1200" baseline="0" dirty="0">
                <a:solidFill>
                  <a:schemeClr val="tx1"/>
                </a:solidFill>
                <a:effectLst/>
                <a:latin typeface="+mn-lt"/>
                <a:ea typeface="+mn-ea"/>
                <a:cs typeface="+mn-cs"/>
              </a:rPr>
              <a:t> for whatever reason, it </a:t>
            </a:r>
            <a:r>
              <a:rPr lang="en-US" sz="1200" kern="1200" dirty="0">
                <a:solidFill>
                  <a:schemeClr val="tx1"/>
                </a:solidFill>
                <a:effectLst/>
                <a:latin typeface="+mn-lt"/>
                <a:ea typeface="+mn-ea"/>
                <a:cs typeface="+mn-cs"/>
              </a:rPr>
              <a:t>can make it harder for them to succeed in school in the future</a:t>
            </a:r>
            <a:r>
              <a:rPr lang="en-US" sz="1200" kern="1200" baseline="0" dirty="0">
                <a:solidFill>
                  <a:schemeClr val="tx1"/>
                </a:solidFill>
                <a:effectLst/>
                <a:latin typeface="+mn-lt"/>
                <a:ea typeface="+mn-ea"/>
                <a:cs typeface="+mn-cs"/>
              </a:rPr>
              <a:t>. T</a:t>
            </a:r>
            <a:r>
              <a:rPr lang="en-US" sz="1200" kern="1200" dirty="0">
                <a:solidFill>
                  <a:schemeClr val="tx1"/>
                </a:solidFill>
                <a:effectLst/>
                <a:latin typeface="+mn-lt"/>
                <a:ea typeface="+mn-ea"/>
                <a:cs typeface="+mn-cs"/>
              </a:rPr>
              <a:t>hey could be missing out on: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t>Beginning</a:t>
            </a:r>
            <a:r>
              <a:rPr lang="en-US" baseline="0" dirty="0"/>
              <a:t> to identify and name </a:t>
            </a:r>
            <a:r>
              <a:rPr lang="en-US" b="1" baseline="0" dirty="0"/>
              <a:t>letters</a:t>
            </a:r>
            <a:r>
              <a:rPr lang="en-US" baseline="0" dirty="0"/>
              <a:t> and match them to their sounds </a:t>
            </a:r>
            <a:r>
              <a:rPr lang="en-US" i="1" baseline="0" dirty="0"/>
              <a:t>(English language arts).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t>Early reading and writing skills</a:t>
            </a:r>
            <a:r>
              <a:rPr lang="en-US" baseline="0" dirty="0"/>
              <a:t> </a:t>
            </a:r>
            <a:r>
              <a:rPr lang="en-US" i="1" baseline="0" dirty="0"/>
              <a:t>(English language arts).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kern="1200" baseline="0" dirty="0">
                <a:solidFill>
                  <a:schemeClr val="tx1"/>
                </a:solidFill>
                <a:effectLst/>
                <a:latin typeface="+mn-lt"/>
                <a:ea typeface="+mn-ea"/>
                <a:cs typeface="+mn-cs"/>
              </a:rPr>
              <a:t>Learning early mathematical concepts, exploring numbers, spatial relationships and measurement, and geometry, such as </a:t>
            </a:r>
            <a:r>
              <a:rPr lang="en-US" sz="1200" b="1" kern="1200" baseline="0" dirty="0">
                <a:solidFill>
                  <a:schemeClr val="tx1"/>
                </a:solidFill>
                <a:effectLst/>
                <a:latin typeface="+mn-lt"/>
                <a:ea typeface="+mn-ea"/>
                <a:cs typeface="+mn-cs"/>
              </a:rPr>
              <a:t>counting</a:t>
            </a:r>
            <a:r>
              <a:rPr lang="en-US" sz="1200" kern="1200" baseline="0" dirty="0">
                <a:solidFill>
                  <a:schemeClr val="tx1"/>
                </a:solidFill>
                <a:effectLst/>
                <a:latin typeface="+mn-lt"/>
                <a:ea typeface="+mn-ea"/>
                <a:cs typeface="+mn-cs"/>
              </a:rPr>
              <a:t> objects and </a:t>
            </a:r>
            <a:r>
              <a:rPr lang="en-US" sz="1200" kern="1200" dirty="0">
                <a:solidFill>
                  <a:schemeClr val="tx1"/>
                </a:solidFill>
                <a:effectLst/>
                <a:latin typeface="+mn-lt"/>
                <a:ea typeface="+mn-ea"/>
                <a:cs typeface="+mn-cs"/>
              </a:rPr>
              <a:t>describing shapes and</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space</a:t>
            </a:r>
            <a:r>
              <a:rPr lang="en-US" sz="1200" kern="1200" baseline="0" dirty="0">
                <a:solidFill>
                  <a:schemeClr val="tx1"/>
                </a:solidFill>
                <a:effectLst/>
                <a:latin typeface="+mn-lt"/>
                <a:ea typeface="+mn-ea"/>
                <a:cs typeface="+mn-cs"/>
              </a:rPr>
              <a:t> </a:t>
            </a:r>
            <a:r>
              <a:rPr lang="en-US" sz="1200" i="1" kern="1200" baseline="0" dirty="0">
                <a:solidFill>
                  <a:schemeClr val="tx1"/>
                </a:solidFill>
                <a:effectLst/>
                <a:latin typeface="+mn-lt"/>
                <a:ea typeface="+mn-ea"/>
                <a:cs typeface="+mn-cs"/>
              </a:rPr>
              <a:t>(Mathematics).</a:t>
            </a:r>
            <a:endParaRPr lang="en-US" sz="1200" i="1"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t>Critical thinking skills,</a:t>
            </a:r>
            <a:r>
              <a:rPr lang="en-US" baseline="0" dirty="0"/>
              <a:t> such as l</a:t>
            </a:r>
            <a:r>
              <a:rPr lang="en-US" dirty="0"/>
              <a:t>earning about </a:t>
            </a:r>
            <a:r>
              <a:rPr lang="en-US" b="1" dirty="0"/>
              <a:t>cause and effect</a:t>
            </a:r>
            <a:r>
              <a:rPr lang="en-US" dirty="0"/>
              <a:t>,</a:t>
            </a:r>
            <a:r>
              <a:rPr lang="en-US" baseline="0" dirty="0"/>
              <a:t> </a:t>
            </a:r>
            <a:r>
              <a:rPr lang="en-US" dirty="0"/>
              <a:t>understanding relationships between objects, planning and carrying out investigations, and constructing explanations </a:t>
            </a:r>
            <a:r>
              <a:rPr lang="en-US" i="1" dirty="0"/>
              <a:t>(Science).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dirty="0">
                <a:solidFill>
                  <a:srgbClr val="094D88"/>
                </a:solidFill>
              </a:rPr>
              <a:t>Learning to </a:t>
            </a:r>
            <a:r>
              <a:rPr lang="en-US" sz="1200" b="1" dirty="0">
                <a:solidFill>
                  <a:srgbClr val="EC892D"/>
                </a:solidFill>
              </a:rPr>
              <a:t>manage</a:t>
            </a:r>
            <a:r>
              <a:rPr lang="en-US" sz="1200" dirty="0">
                <a:solidFill>
                  <a:srgbClr val="094D88"/>
                </a:solidFill>
              </a:rPr>
              <a:t> their emotions, be </a:t>
            </a:r>
            <a:r>
              <a:rPr lang="en-US" sz="1200" b="1" dirty="0">
                <a:solidFill>
                  <a:srgbClr val="EC892D"/>
                </a:solidFill>
              </a:rPr>
              <a:t>attentive</a:t>
            </a:r>
            <a:r>
              <a:rPr lang="en-US" sz="1200" dirty="0">
                <a:solidFill>
                  <a:srgbClr val="094D88"/>
                </a:solidFill>
              </a:rPr>
              <a:t> in class, </a:t>
            </a:r>
            <a:r>
              <a:rPr lang="en-US" sz="1200" b="1" dirty="0">
                <a:solidFill>
                  <a:srgbClr val="EC892D"/>
                </a:solidFill>
              </a:rPr>
              <a:t>solve</a:t>
            </a:r>
            <a:r>
              <a:rPr lang="en-US" sz="1200" dirty="0">
                <a:solidFill>
                  <a:srgbClr val="EC892D"/>
                </a:solidFill>
              </a:rPr>
              <a:t> </a:t>
            </a:r>
            <a:r>
              <a:rPr lang="en-US" sz="1200" dirty="0">
                <a:solidFill>
                  <a:srgbClr val="094D88"/>
                </a:solidFill>
              </a:rPr>
              <a:t>problems, </a:t>
            </a:r>
            <a:r>
              <a:rPr lang="en-US" sz="1200" b="1" dirty="0">
                <a:solidFill>
                  <a:srgbClr val="EC892D"/>
                </a:solidFill>
              </a:rPr>
              <a:t>care</a:t>
            </a:r>
            <a:r>
              <a:rPr lang="en-US" sz="1200" dirty="0">
                <a:solidFill>
                  <a:srgbClr val="094D88"/>
                </a:solidFill>
              </a:rPr>
              <a:t> for others, and </a:t>
            </a:r>
            <a:r>
              <a:rPr lang="en-US" sz="1200" b="1" dirty="0">
                <a:solidFill>
                  <a:srgbClr val="094D88"/>
                </a:solidFill>
              </a:rPr>
              <a:t>talk</a:t>
            </a:r>
            <a:r>
              <a:rPr lang="en-US" sz="1200" b="1" baseline="0" dirty="0">
                <a:solidFill>
                  <a:srgbClr val="094D88"/>
                </a:solidFill>
              </a:rPr>
              <a:t> about their feelings </a:t>
            </a:r>
            <a:r>
              <a:rPr lang="en-US" sz="1200" baseline="0" dirty="0">
                <a:solidFill>
                  <a:srgbClr val="094D88"/>
                </a:solidFill>
              </a:rPr>
              <a:t>and ideas.</a:t>
            </a:r>
            <a:r>
              <a:rPr lang="en-US" sz="1200" dirty="0">
                <a:solidFill>
                  <a:srgbClr val="094D88"/>
                </a:solidFill>
              </a:rPr>
              <a:t> </a:t>
            </a:r>
            <a:r>
              <a:rPr lang="en-US" sz="1200" i="1" baseline="0" dirty="0">
                <a:solidFill>
                  <a:srgbClr val="094D88"/>
                </a:solidFill>
              </a:rPr>
              <a:t>(Social-Emotional).</a:t>
            </a:r>
            <a:endParaRPr lang="en-US" sz="1200" i="1" dirty="0">
              <a:solidFill>
                <a:srgbClr val="094D88"/>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References: </a:t>
            </a:r>
          </a:p>
          <a:p>
            <a:r>
              <a:rPr lang="en-US" sz="1200" i="1" kern="1200" dirty="0">
                <a:solidFill>
                  <a:schemeClr val="tx1"/>
                </a:solidFill>
                <a:effectLst/>
                <a:latin typeface="+mn-lt"/>
                <a:ea typeface="+mn-ea"/>
                <a:cs typeface="+mn-cs"/>
              </a:rPr>
              <a:t>Chen, P., &amp; Rice, C. (2017). </a:t>
            </a:r>
            <a:r>
              <a:rPr lang="en-US" sz="1200" i="1" u="none" strike="noStrike" kern="1200" dirty="0">
                <a:solidFill>
                  <a:schemeClr val="tx1"/>
                </a:solidFill>
                <a:effectLst/>
                <a:latin typeface="+mn-lt"/>
                <a:ea typeface="+mn-ea"/>
                <a:cs typeface="+mn-cs"/>
              </a:rPr>
              <a:t>Showing up matters: The state of chronic absenteeism in New Jersey, 3rd annual report.</a:t>
            </a:r>
            <a:r>
              <a:rPr lang="en-US" sz="1200" i="1" kern="1200" dirty="0">
                <a:solidFill>
                  <a:schemeClr val="tx1"/>
                </a:solidFill>
                <a:effectLst/>
                <a:latin typeface="+mn-lt"/>
                <a:ea typeface="+mn-ea"/>
                <a:cs typeface="+mn-cs"/>
              </a:rPr>
              <a:t> Newark, NJ: Advocates for Children of New Jersey. Retrieved from </a:t>
            </a:r>
            <a:r>
              <a:rPr lang="en-US" sz="1200" i="1" u="sng" kern="1200" dirty="0">
                <a:solidFill>
                  <a:schemeClr val="tx1"/>
                </a:solidFill>
                <a:effectLst/>
                <a:latin typeface="+mn-lt"/>
                <a:ea typeface="+mn-ea"/>
                <a:cs typeface="+mn-cs"/>
                <a:hlinkClick r:id="rId3"/>
              </a:rPr>
              <a:t>https://acnj.org/downloads/2017_11_20_nj_chronic_absenteeism.pdf</a:t>
            </a:r>
            <a:r>
              <a:rPr lang="en-US" sz="1200" i="1" kern="1200" dirty="0">
                <a:solidFill>
                  <a:schemeClr val="tx1"/>
                </a:solidFill>
                <a:effectLst/>
                <a:latin typeface="+mn-lt"/>
                <a:ea typeface="+mn-ea"/>
                <a:cs typeface="+mn-cs"/>
              </a:rPr>
              <a:t> </a:t>
            </a:r>
          </a:p>
          <a:p>
            <a:endParaRPr lang="en-US" sz="1200" i="1"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Ehrlich, S. B., Gwynne, J. A., &amp; </a:t>
            </a:r>
            <a:r>
              <a:rPr lang="en-US" sz="1200" i="1" kern="1200" dirty="0" err="1">
                <a:solidFill>
                  <a:schemeClr val="tx1"/>
                </a:solidFill>
                <a:effectLst/>
                <a:latin typeface="+mn-lt"/>
                <a:ea typeface="+mn-ea"/>
                <a:cs typeface="+mn-cs"/>
              </a:rPr>
              <a:t>Allensworth</a:t>
            </a:r>
            <a:r>
              <a:rPr lang="en-US" sz="1200" i="1" kern="1200" dirty="0">
                <a:solidFill>
                  <a:schemeClr val="tx1"/>
                </a:solidFill>
                <a:effectLst/>
                <a:latin typeface="+mn-lt"/>
                <a:ea typeface="+mn-ea"/>
                <a:cs typeface="+mn-cs"/>
              </a:rPr>
              <a:t>, E. M. (2018). </a:t>
            </a:r>
            <a:r>
              <a:rPr lang="en-US" sz="1200" i="1" u="none" strike="noStrike" kern="1200" dirty="0">
                <a:solidFill>
                  <a:schemeClr val="tx1"/>
                </a:solidFill>
                <a:effectLst/>
                <a:latin typeface="+mn-lt"/>
                <a:ea typeface="+mn-ea"/>
                <a:cs typeface="+mn-cs"/>
              </a:rPr>
              <a:t>Pre-kindergarten attendance matters: Early chronic absence patterns and relationships to learning outcomes</a:t>
            </a:r>
            <a:r>
              <a:rPr lang="en-US" sz="1200" i="1" kern="1200" dirty="0">
                <a:solidFill>
                  <a:schemeClr val="tx1"/>
                </a:solidFill>
                <a:effectLst/>
                <a:latin typeface="+mn-lt"/>
                <a:ea typeface="+mn-ea"/>
                <a:cs typeface="+mn-cs"/>
              </a:rPr>
              <a:t>. Early Childhood Research Quarterly, 44, 136-151. Retrieved from </a:t>
            </a:r>
            <a:r>
              <a:rPr lang="en-US" sz="1200" i="1" u="sng" kern="1200" dirty="0">
                <a:solidFill>
                  <a:schemeClr val="tx1"/>
                </a:solidFill>
                <a:effectLst/>
                <a:latin typeface="+mn-lt"/>
                <a:ea typeface="+mn-ea"/>
                <a:cs typeface="+mn-cs"/>
                <a:hlinkClick r:id="rId4"/>
              </a:rPr>
              <a:t>https://www.sciencedirect.com/science/article/pii/S0885200617300583?via%3Dihub</a:t>
            </a:r>
            <a:endParaRPr lang="en-US" sz="1200" i="1" kern="1200" dirty="0">
              <a:solidFill>
                <a:schemeClr val="tx1"/>
              </a:solidFill>
              <a:effectLst/>
              <a:latin typeface="+mn-lt"/>
              <a:ea typeface="+mn-ea"/>
              <a:cs typeface="+mn-cs"/>
            </a:endParaRPr>
          </a:p>
          <a:p>
            <a:pPr marL="0" marR="0">
              <a:lnSpc>
                <a:spcPts val="1500"/>
              </a:lnSpc>
              <a:spcBef>
                <a:spcPts val="200"/>
              </a:spcBef>
              <a:spcAft>
                <a:spcPts val="0"/>
              </a:spcAft>
            </a:pPr>
            <a:endParaRPr lang="en-US" sz="1200" i="1" dirty="0">
              <a:effectLst/>
              <a:latin typeface="Arial" panose="020B0604020202020204" pitchFamily="34" charset="0"/>
              <a:ea typeface="Times New Roman" panose="02020603050405020304" pitchFamily="18" charset="0"/>
              <a:cs typeface="Times New Roman" panose="02020603050405020304" pitchFamily="18" charset="0"/>
            </a:endParaRPr>
          </a:p>
          <a:p>
            <a:r>
              <a:rPr lang="en-US" sz="1200" i="1" kern="1200" dirty="0">
                <a:solidFill>
                  <a:schemeClr val="tx1"/>
                </a:solidFill>
                <a:effectLst/>
                <a:latin typeface="+mn-lt"/>
                <a:ea typeface="+mn-ea"/>
                <a:cs typeface="+mn-cs"/>
              </a:rPr>
              <a:t>Hernandez, D. J. (2011). </a:t>
            </a:r>
            <a:r>
              <a:rPr lang="en-US" sz="1200" i="1" u="none" strike="noStrike" kern="1200" dirty="0">
                <a:solidFill>
                  <a:schemeClr val="tx1"/>
                </a:solidFill>
                <a:effectLst/>
                <a:latin typeface="+mn-lt"/>
                <a:ea typeface="+mn-ea"/>
                <a:cs typeface="+mn-cs"/>
              </a:rPr>
              <a:t>Double jeopardy: How third-grade reading skills and poverty Influence high school graduation</a:t>
            </a:r>
            <a:r>
              <a:rPr lang="en-US" sz="1200" i="1" kern="1200" dirty="0">
                <a:solidFill>
                  <a:schemeClr val="tx1"/>
                </a:solidFill>
                <a:effectLst/>
                <a:latin typeface="+mn-lt"/>
                <a:ea typeface="+mn-ea"/>
                <a:cs typeface="+mn-cs"/>
              </a:rPr>
              <a:t>. Baltimore, MD: Annie E. Casey Foundation. Retrieved from </a:t>
            </a:r>
            <a:r>
              <a:rPr lang="en-US" sz="1200" i="1" u="sng" kern="1200" dirty="0">
                <a:solidFill>
                  <a:schemeClr val="tx1"/>
                </a:solidFill>
                <a:effectLst/>
                <a:latin typeface="+mn-lt"/>
                <a:ea typeface="+mn-ea"/>
                <a:cs typeface="+mn-cs"/>
                <a:hlinkClick r:id="rId5"/>
              </a:rPr>
              <a:t>https://eric.ed.gov/?id=ED518818</a:t>
            </a:r>
            <a:endParaRPr lang="en-US" sz="1200" i="1" kern="1200" dirty="0">
              <a:solidFill>
                <a:schemeClr val="tx1"/>
              </a:solidFill>
              <a:effectLst/>
              <a:latin typeface="+mn-lt"/>
              <a:ea typeface="+mn-ea"/>
              <a:cs typeface="+mn-cs"/>
            </a:endParaRPr>
          </a:p>
          <a:p>
            <a:pPr marL="0" marR="0">
              <a:lnSpc>
                <a:spcPts val="1500"/>
              </a:lnSpc>
              <a:spcBef>
                <a:spcPts val="200"/>
              </a:spcBef>
              <a:spcAft>
                <a:spcPts val="0"/>
              </a:spcAft>
            </a:pPr>
            <a:endParaRPr lang="en-US" sz="1200" i="1" u="none" dirty="0">
              <a:effectLst/>
              <a:latin typeface="Arial" panose="020B0604020202020204" pitchFamily="34" charset="0"/>
              <a:ea typeface="Times New Roman" panose="02020603050405020304" pitchFamily="18" charset="0"/>
              <a:cs typeface="Times New Roman" panose="02020603050405020304" pitchFamily="18" charset="0"/>
            </a:endParaRPr>
          </a:p>
          <a:p>
            <a:r>
              <a:rPr lang="en-US" sz="1200" i="1" kern="1200" dirty="0">
                <a:solidFill>
                  <a:schemeClr val="tx1"/>
                </a:solidFill>
                <a:effectLst/>
                <a:latin typeface="+mn-lt"/>
                <a:ea typeface="+mn-ea"/>
                <a:cs typeface="+mn-cs"/>
              </a:rPr>
              <a:t>Gottfried, M. A. (2014). </a:t>
            </a:r>
            <a:r>
              <a:rPr lang="en-US" sz="1200" i="1" u="none" strike="noStrike" kern="1200" dirty="0">
                <a:solidFill>
                  <a:schemeClr val="tx1"/>
                </a:solidFill>
                <a:effectLst/>
                <a:latin typeface="+mn-lt"/>
                <a:ea typeface="+mn-ea"/>
                <a:cs typeface="+mn-cs"/>
              </a:rPr>
              <a:t>Chronic absenteeism and its effects on students’ academic and socioemotional outcomes</a:t>
            </a:r>
            <a:r>
              <a:rPr lang="en-US" sz="1200" i="1" kern="1200" dirty="0">
                <a:solidFill>
                  <a:schemeClr val="tx1"/>
                </a:solidFill>
                <a:effectLst/>
                <a:latin typeface="+mn-lt"/>
                <a:ea typeface="+mn-ea"/>
                <a:cs typeface="+mn-cs"/>
              </a:rPr>
              <a:t>. Journal of Education for Students Placed at Risk, 19(2), 53–75. Retrieved from </a:t>
            </a:r>
            <a:r>
              <a:rPr lang="en-US" sz="1200" i="1" u="sng" kern="1200" dirty="0">
                <a:solidFill>
                  <a:schemeClr val="tx1"/>
                </a:solidFill>
                <a:effectLst/>
                <a:latin typeface="+mn-lt"/>
                <a:ea typeface="+mn-ea"/>
                <a:cs typeface="+mn-cs"/>
                <a:hlinkClick r:id="rId6"/>
              </a:rPr>
              <a:t>https://www.tandfonline.com/doi/abs/10.1080/10824669.2014.962696</a:t>
            </a:r>
            <a:endParaRPr lang="en-US" sz="1200" i="1" kern="1200" dirty="0">
              <a:solidFill>
                <a:schemeClr val="tx1"/>
              </a:solidFill>
              <a:effectLst/>
              <a:latin typeface="+mn-lt"/>
              <a:ea typeface="+mn-ea"/>
              <a:cs typeface="+mn-cs"/>
            </a:endParaRPr>
          </a:p>
          <a:p>
            <a:pPr marL="0" marR="0">
              <a:lnSpc>
                <a:spcPts val="1500"/>
              </a:lnSpc>
              <a:spcBef>
                <a:spcPts val="200"/>
              </a:spcBef>
              <a:spcAft>
                <a:spcPts val="0"/>
              </a:spcAft>
            </a:pPr>
            <a:endParaRPr lang="en-US" sz="1200" i="1" u="none" dirty="0">
              <a:effectLst/>
              <a:latin typeface="Arial" panose="020B0604020202020204" pitchFamily="34" charset="0"/>
              <a:ea typeface="Times New Roman" panose="02020603050405020304" pitchFamily="18" charset="0"/>
              <a:cs typeface="Times New Roman" panose="02020603050405020304" pitchFamily="18" charset="0"/>
            </a:endParaRPr>
          </a:p>
          <a:p>
            <a:r>
              <a:rPr lang="en-US" sz="1200" i="1" kern="1200" dirty="0">
                <a:solidFill>
                  <a:schemeClr val="tx1"/>
                </a:solidFill>
                <a:effectLst/>
                <a:latin typeface="+mn-lt"/>
                <a:ea typeface="+mn-ea"/>
                <a:cs typeface="+mn-cs"/>
              </a:rPr>
              <a:t>RI </a:t>
            </a:r>
            <a:r>
              <a:rPr lang="en-US" sz="1200" i="1" kern="1200" dirty="0" err="1">
                <a:solidFill>
                  <a:schemeClr val="tx1"/>
                </a:solidFill>
                <a:effectLst/>
                <a:latin typeface="+mn-lt"/>
                <a:ea typeface="+mn-ea"/>
                <a:cs typeface="+mn-cs"/>
              </a:rPr>
              <a:t>DataHUB</a:t>
            </a:r>
            <a:r>
              <a:rPr lang="en-US" sz="1200" i="1" kern="1200" dirty="0">
                <a:solidFill>
                  <a:schemeClr val="tx1"/>
                </a:solidFill>
                <a:effectLst/>
                <a:latin typeface="+mn-lt"/>
                <a:ea typeface="+mn-ea"/>
                <a:cs typeface="+mn-cs"/>
              </a:rPr>
              <a:t>. (2015). </a:t>
            </a:r>
            <a:r>
              <a:rPr lang="en-US" sz="1200" i="1" u="none" strike="noStrike" kern="1200" dirty="0">
                <a:solidFill>
                  <a:schemeClr val="tx1"/>
                </a:solidFill>
                <a:effectLst/>
                <a:latin typeface="+mn-lt"/>
                <a:ea typeface="+mn-ea"/>
                <a:cs typeface="+mn-cs"/>
              </a:rPr>
              <a:t>Chronic absenteeism among kindergarten students [Presentation]</a:t>
            </a:r>
            <a:r>
              <a:rPr lang="en-US" sz="1200" i="1" kern="1200" dirty="0">
                <a:solidFill>
                  <a:schemeClr val="tx1"/>
                </a:solidFill>
                <a:effectLst/>
                <a:latin typeface="+mn-lt"/>
                <a:ea typeface="+mn-ea"/>
                <a:cs typeface="+mn-cs"/>
              </a:rPr>
              <a:t>. Kingston, RI: RI </a:t>
            </a:r>
            <a:r>
              <a:rPr lang="en-US" sz="1200" i="1" kern="1200" dirty="0" err="1">
                <a:solidFill>
                  <a:schemeClr val="tx1"/>
                </a:solidFill>
                <a:effectLst/>
                <a:latin typeface="+mn-lt"/>
                <a:ea typeface="+mn-ea"/>
                <a:cs typeface="+mn-cs"/>
              </a:rPr>
              <a:t>DataHUB</a:t>
            </a:r>
            <a:r>
              <a:rPr lang="en-US" sz="1200" i="1" kern="1200" dirty="0">
                <a:solidFill>
                  <a:schemeClr val="tx1"/>
                </a:solidFill>
                <a:effectLst/>
                <a:latin typeface="+mn-lt"/>
                <a:ea typeface="+mn-ea"/>
                <a:cs typeface="+mn-cs"/>
              </a:rPr>
              <a:t>. Retrieved from </a:t>
            </a:r>
            <a:r>
              <a:rPr lang="en-US" sz="1200" i="1" u="sng" kern="1200" dirty="0">
                <a:solidFill>
                  <a:schemeClr val="tx1"/>
                </a:solidFill>
                <a:effectLst/>
                <a:latin typeface="+mn-lt"/>
                <a:ea typeface="+mn-ea"/>
                <a:cs typeface="+mn-cs"/>
                <a:hlinkClick r:id="rId7"/>
              </a:rPr>
              <a:t>http://ridatahub.org/datastories/chronic-absenteeism-in-kindergarten/1/</a:t>
            </a:r>
            <a:endParaRPr lang="en-US" sz="1200" i="1" kern="1200" dirty="0">
              <a:solidFill>
                <a:schemeClr val="tx1"/>
              </a:solidFill>
              <a:effectLst/>
              <a:latin typeface="+mn-lt"/>
              <a:ea typeface="+mn-ea"/>
              <a:cs typeface="+mn-cs"/>
            </a:endParaRPr>
          </a:p>
          <a:p>
            <a:pPr marL="0" indent="0">
              <a:buFontTx/>
              <a:buNone/>
            </a:pPr>
            <a:endParaRPr lang="en-US" sz="1200" i="1" u="none" strike="noStrike"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Robinson, C. D, Lee, M. G., Dearing, E., &amp; Rogers, T. (2018). Reducing student absenteeism in the early grades by targeting parental beliefs. American Educational Research Journal, 20, 1–30. Retrieved from </a:t>
            </a:r>
            <a:r>
              <a:rPr lang="en-US" sz="1200" i="1" u="sng" kern="1200" dirty="0">
                <a:solidFill>
                  <a:schemeClr val="tx1"/>
                </a:solidFill>
                <a:effectLst/>
                <a:latin typeface="+mn-lt"/>
                <a:ea typeface="+mn-ea"/>
                <a:cs typeface="+mn-cs"/>
                <a:hlinkClick r:id="rId8"/>
              </a:rPr>
              <a:t>https://doi.org/10.3102/0002831218772274</a:t>
            </a:r>
            <a:r>
              <a:rPr lang="en-US" sz="1200" i="1" kern="1200" dirty="0">
                <a:solidFill>
                  <a:schemeClr val="tx1"/>
                </a:solidFill>
                <a:effectLst/>
                <a:latin typeface="+mn-lt"/>
                <a:ea typeface="+mn-ea"/>
                <a:cs typeface="+mn-cs"/>
              </a:rPr>
              <a:t> </a:t>
            </a:r>
          </a:p>
          <a:p>
            <a:endParaRPr lang="en-US" sz="1200" i="1"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New Jersey Department of Education. (2016). </a:t>
            </a:r>
            <a:r>
              <a:rPr lang="en-US" sz="1200" i="1" u="none" strike="noStrike" kern="1200" dirty="0">
                <a:solidFill>
                  <a:schemeClr val="tx1"/>
                </a:solidFill>
                <a:effectLst/>
                <a:latin typeface="+mn-lt"/>
                <a:ea typeface="+mn-ea"/>
                <a:cs typeface="+mn-cs"/>
              </a:rPr>
              <a:t>Kindergarten — student learning standards</a:t>
            </a:r>
            <a:r>
              <a:rPr lang="en-US" sz="1200" i="1" kern="1200" dirty="0">
                <a:solidFill>
                  <a:schemeClr val="tx1"/>
                </a:solidFill>
                <a:effectLst/>
                <a:latin typeface="+mn-lt"/>
                <a:ea typeface="+mn-ea"/>
                <a:cs typeface="+mn-cs"/>
              </a:rPr>
              <a:t>. Trenton, NJ: State of New Jersey Department of Education. Retrieved from </a:t>
            </a:r>
            <a:r>
              <a:rPr lang="en-US" sz="1200" i="1" u="sng" kern="1200" dirty="0">
                <a:solidFill>
                  <a:schemeClr val="tx1"/>
                </a:solidFill>
                <a:effectLst/>
                <a:latin typeface="+mn-lt"/>
                <a:ea typeface="+mn-ea"/>
                <a:cs typeface="+mn-cs"/>
                <a:hlinkClick r:id="rId9"/>
              </a:rPr>
              <a:t>https://www.nj.gov/education/ece/standards/k.htm</a:t>
            </a:r>
            <a:endParaRPr lang="en-US" sz="1200" i="1" kern="1200" dirty="0">
              <a:solidFill>
                <a:schemeClr val="tx1"/>
              </a:solidFill>
              <a:effectLst/>
              <a:latin typeface="+mn-lt"/>
              <a:ea typeface="+mn-ea"/>
              <a:cs typeface="+mn-cs"/>
            </a:endParaRPr>
          </a:p>
          <a:p>
            <a:endParaRPr lang="en-US" i="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New Jersey Department of Education. (2014). </a:t>
            </a:r>
            <a:r>
              <a:rPr lang="en-US" sz="1200" i="1" u="none" strike="noStrike" kern="1200" dirty="0">
                <a:solidFill>
                  <a:schemeClr val="tx1"/>
                </a:solidFill>
                <a:effectLst/>
                <a:latin typeface="+mn-lt"/>
                <a:ea typeface="+mn-ea"/>
                <a:cs typeface="+mn-cs"/>
              </a:rPr>
              <a:t>Preschool Teaching and Learning Standards</a:t>
            </a:r>
            <a:r>
              <a:rPr lang="en-US" sz="1200" i="1" kern="1200" dirty="0">
                <a:solidFill>
                  <a:schemeClr val="tx1"/>
                </a:solidFill>
                <a:effectLst/>
                <a:latin typeface="+mn-lt"/>
                <a:ea typeface="+mn-ea"/>
                <a:cs typeface="+mn-cs"/>
              </a:rPr>
              <a:t>. Trenton, NJ: State of New Jersey Department of Education. Retrieved from </a:t>
            </a:r>
            <a:r>
              <a:rPr lang="en-US" sz="1200" i="1" u="sng" kern="1200" dirty="0">
                <a:solidFill>
                  <a:schemeClr val="tx1"/>
                </a:solidFill>
                <a:effectLst/>
                <a:latin typeface="+mn-lt"/>
                <a:ea typeface="+mn-ea"/>
                <a:cs typeface="+mn-cs"/>
                <a:hlinkClick r:id="rId10"/>
              </a:rPr>
              <a:t>https://www.nj.gov/education/ece/guide/standards.pdf</a:t>
            </a:r>
            <a:endParaRPr lang="en-US" sz="1200" i="1"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E370797-082E-44B7-840B-4A789C9412D9}" type="slidenum">
              <a:rPr lang="en-US" smtClean="0"/>
              <a:t>3</a:t>
            </a:fld>
            <a:endParaRPr lang="en-US" dirty="0"/>
          </a:p>
        </p:txBody>
      </p:sp>
    </p:spTree>
    <p:extLst>
      <p:ext uri="{BB962C8B-B14F-4D97-AF65-F5344CB8AC3E}">
        <p14:creationId xmlns:p14="http://schemas.microsoft.com/office/powerpoint/2010/main" val="2656311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Did you know that missing school in the early years doesn’t just limit your child’s learning now? It also puts them at risk of falling behind in the future. </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kern="1200" baseline="0" dirty="0">
                <a:solidFill>
                  <a:schemeClr val="tx1"/>
                </a:solidFill>
                <a:effectLst/>
                <a:latin typeface="+mn-lt"/>
                <a:ea typeface="+mn-ea"/>
                <a:cs typeface="+mn-cs"/>
              </a:rPr>
              <a:t>R</a:t>
            </a:r>
            <a:r>
              <a:rPr lang="en-US" sz="1200" kern="1200" dirty="0">
                <a:solidFill>
                  <a:schemeClr val="tx1"/>
                </a:solidFill>
                <a:effectLst/>
                <a:latin typeface="+mn-lt"/>
                <a:ea typeface="+mn-ea"/>
                <a:cs typeface="+mn-cs"/>
              </a:rPr>
              <a:t>esearch shows that students who miss 10%</a:t>
            </a:r>
            <a:r>
              <a:rPr lang="en-US" sz="1200" kern="1200" baseline="0" dirty="0">
                <a:solidFill>
                  <a:schemeClr val="tx1"/>
                </a:solidFill>
                <a:effectLst/>
                <a:latin typeface="+mn-lt"/>
                <a:ea typeface="+mn-ea"/>
                <a:cs typeface="+mn-cs"/>
              </a:rPr>
              <a:t> of a pre-kindergarten year, roughly 2 days a month, or more </a:t>
            </a:r>
            <a:r>
              <a:rPr lang="en-US" sz="1200" kern="1200" dirty="0">
                <a:solidFill>
                  <a:schemeClr val="tx1"/>
                </a:solidFill>
                <a:effectLst/>
                <a:latin typeface="+mn-lt"/>
                <a:ea typeface="+mn-ea"/>
                <a:cs typeface="+mn-cs"/>
              </a:rPr>
              <a:t>had</a:t>
            </a:r>
            <a:r>
              <a:rPr lang="en-US" sz="1200" b="1" kern="1200" dirty="0">
                <a:solidFill>
                  <a:schemeClr val="tx1"/>
                </a:solidFill>
                <a:effectLst/>
                <a:latin typeface="+mn-lt"/>
                <a:ea typeface="+mn-ea"/>
                <a:cs typeface="+mn-cs"/>
              </a:rPr>
              <a:t> lower kindergarten readiness scores in math, letter recognition, and social emotional skills</a:t>
            </a:r>
            <a:r>
              <a:rPr lang="en-US" sz="1200" kern="1200" dirty="0">
                <a:solidFill>
                  <a:schemeClr val="tx1"/>
                </a:solidFill>
                <a:effectLst/>
                <a:latin typeface="+mn-lt"/>
                <a:ea typeface="+mn-ea"/>
                <a:cs typeface="+mn-cs"/>
              </a:rPr>
              <a:t> like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engaging with others, cooperation, following instructions, and regulating</a:t>
            </a:r>
            <a:r>
              <a:rPr lang="en-US" sz="1200" kern="1200" baseline="0" dirty="0">
                <a:solidFill>
                  <a:schemeClr val="tx1"/>
                </a:solidFill>
                <a:effectLst/>
                <a:latin typeface="+mn-lt"/>
                <a:ea typeface="+mn-ea"/>
                <a:cs typeface="+mn-cs"/>
              </a:rPr>
              <a:t> their emotions</a:t>
            </a:r>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kern="1200" dirty="0">
                <a:solidFill>
                  <a:schemeClr val="tx1"/>
                </a:solidFill>
                <a:effectLst/>
                <a:latin typeface="+mn-lt"/>
                <a:ea typeface="+mn-ea"/>
                <a:cs typeface="+mn-cs"/>
              </a:rPr>
              <a:t>Research</a:t>
            </a:r>
            <a:r>
              <a:rPr lang="en-US" sz="1200" i="0" kern="1200" baseline="0" dirty="0">
                <a:solidFill>
                  <a:schemeClr val="tx1"/>
                </a:solidFill>
                <a:effectLst/>
                <a:latin typeface="+mn-lt"/>
                <a:ea typeface="+mn-ea"/>
                <a:cs typeface="+mn-cs"/>
              </a:rPr>
              <a:t> also shows missing school early on can lead to f</a:t>
            </a:r>
            <a:r>
              <a:rPr lang="en-US" sz="1200" kern="1200" dirty="0">
                <a:solidFill>
                  <a:schemeClr val="tx1"/>
                </a:solidFill>
                <a:effectLst/>
                <a:latin typeface="+mn-lt"/>
                <a:ea typeface="+mn-ea"/>
                <a:cs typeface="+mn-cs"/>
              </a:rPr>
              <a:t>uture struggles meeting important reading milestones.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For instance, </a:t>
            </a:r>
            <a:r>
              <a:rPr lang="en-US" sz="1200" b="1" kern="1200" dirty="0">
                <a:solidFill>
                  <a:schemeClr val="tx1"/>
                </a:solidFill>
                <a:effectLst/>
                <a:latin typeface="+mn-lt"/>
                <a:ea typeface="+mn-ea"/>
                <a:cs typeface="+mn-cs"/>
              </a:rPr>
              <a:t>students who missed</a:t>
            </a:r>
            <a:r>
              <a:rPr lang="en-US" sz="1200" b="1" kern="1200" baseline="0" dirty="0">
                <a:solidFill>
                  <a:schemeClr val="tx1"/>
                </a:solidFill>
                <a:effectLst/>
                <a:latin typeface="+mn-lt"/>
                <a:ea typeface="+mn-ea"/>
                <a:cs typeface="+mn-cs"/>
              </a:rPr>
              <a:t> a lot of school </a:t>
            </a:r>
            <a:r>
              <a:rPr lang="en-US" sz="1200" b="1" kern="1200" dirty="0">
                <a:solidFill>
                  <a:schemeClr val="tx1"/>
                </a:solidFill>
                <a:effectLst/>
                <a:latin typeface="+mn-lt"/>
                <a:ea typeface="+mn-ea"/>
                <a:cs typeface="+mn-cs"/>
              </a:rPr>
              <a:t>in pre-kindergarten scored lower on reading fluency in 2nd grade</a:t>
            </a:r>
            <a:r>
              <a:rPr lang="en-US" sz="1200" kern="1200" dirty="0">
                <a:solidFill>
                  <a:schemeClr val="tx1"/>
                </a:solidFill>
                <a:effectLst/>
                <a:latin typeface="+mn-lt"/>
                <a:ea typeface="+mn-ea"/>
                <a:cs typeface="+mn-cs"/>
              </a:rPr>
              <a:t>. Early reading performance, in turn, can also predictive future school success. When students are behind in reading performance in the third grade, they are four times more likely to drop out of high school</a:t>
            </a:r>
            <a:r>
              <a:rPr lang="en-US" sz="1200" b="1"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baseline="0" dirty="0">
                <a:solidFill>
                  <a:schemeClr val="tx1"/>
                </a:solidFill>
                <a:effectLst/>
                <a:latin typeface="+mn-lt"/>
                <a:ea typeface="+mn-ea"/>
                <a:cs typeface="+mn-cs"/>
              </a:rPr>
              <a:t>Research shows that p</a:t>
            </a:r>
            <a:r>
              <a:rPr lang="en-US" sz="1200" kern="1200" dirty="0">
                <a:solidFill>
                  <a:schemeClr val="tx1"/>
                </a:solidFill>
                <a:effectLst/>
                <a:latin typeface="+mn-lt"/>
                <a:ea typeface="+mn-ea"/>
                <a:cs typeface="+mn-cs"/>
              </a:rPr>
              <a:t>re-kindergarteners</a:t>
            </a:r>
            <a:r>
              <a:rPr lang="en-US" sz="1200" kern="1200" baseline="0" dirty="0">
                <a:solidFill>
                  <a:schemeClr val="tx1"/>
                </a:solidFill>
                <a:effectLst/>
                <a:latin typeface="+mn-lt"/>
                <a:ea typeface="+mn-ea"/>
                <a:cs typeface="+mn-cs"/>
              </a:rPr>
              <a:t> who miss a lot of school were </a:t>
            </a:r>
            <a:r>
              <a:rPr lang="en-US" sz="1200" kern="1200" dirty="0">
                <a:solidFill>
                  <a:schemeClr val="tx1"/>
                </a:solidFill>
                <a:effectLst/>
                <a:latin typeface="+mn-lt"/>
                <a:ea typeface="+mn-ea"/>
                <a:cs typeface="+mn-cs"/>
              </a:rPr>
              <a:t>five to six times more likely to</a:t>
            </a:r>
            <a:r>
              <a:rPr lang="en-US" sz="1200" kern="1200" baseline="0" dirty="0">
                <a:solidFill>
                  <a:schemeClr val="tx1"/>
                </a:solidFill>
                <a:effectLst/>
                <a:latin typeface="+mn-lt"/>
                <a:ea typeface="+mn-ea"/>
                <a:cs typeface="+mn-cs"/>
              </a:rPr>
              <a:t> miss a lot of school </a:t>
            </a:r>
            <a:r>
              <a:rPr lang="en-US" sz="1200" kern="1200" dirty="0">
                <a:solidFill>
                  <a:schemeClr val="tx1"/>
                </a:solidFill>
                <a:effectLst/>
                <a:latin typeface="+mn-lt"/>
                <a:ea typeface="+mn-ea"/>
                <a:cs typeface="+mn-cs"/>
              </a:rPr>
              <a:t>in later grades.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Missing school in pre-kindergarten and kindergarten has</a:t>
            </a:r>
            <a:r>
              <a:rPr lang="en-US" sz="1200" kern="1200" baseline="0" dirty="0">
                <a:solidFill>
                  <a:schemeClr val="tx1"/>
                </a:solidFill>
                <a:effectLst/>
                <a:latin typeface="+mn-lt"/>
                <a:ea typeface="+mn-ea"/>
                <a:cs typeface="+mn-cs"/>
              </a:rPr>
              <a:t> also </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been linked to poor social emotional development in the early grades</a:t>
            </a:r>
            <a:r>
              <a:rPr lang="en-US" sz="1200" b="0" kern="1200" baseline="0" dirty="0">
                <a:solidFill>
                  <a:schemeClr val="tx1"/>
                </a:solidFill>
                <a:effectLst/>
                <a:latin typeface="+mn-lt"/>
                <a:ea typeface="+mn-ea"/>
                <a:cs typeface="+mn-cs"/>
              </a:rPr>
              <a:t> with s</a:t>
            </a:r>
            <a:r>
              <a:rPr lang="en-US" sz="1200" kern="1200" dirty="0">
                <a:solidFill>
                  <a:schemeClr val="tx1"/>
                </a:solidFill>
                <a:effectLst/>
                <a:latin typeface="+mn-lt"/>
                <a:ea typeface="+mn-ea"/>
                <a:cs typeface="+mn-cs"/>
              </a:rPr>
              <a:t>tudents more likely to experience behavior problems later on</a:t>
            </a:r>
            <a:r>
              <a:rPr lang="en-US" sz="1200" kern="1200" baseline="0" dirty="0">
                <a:solidFill>
                  <a:schemeClr val="tx1"/>
                </a:solidFill>
                <a:effectLst/>
                <a:latin typeface="+mn-lt"/>
                <a:ea typeface="+mn-ea"/>
                <a:cs typeface="+mn-cs"/>
              </a:rPr>
              <a:t>, leading to more school suspensions.</a:t>
            </a:r>
            <a:r>
              <a:rPr lang="en-US" sz="1200" kern="1200" dirty="0">
                <a:solidFill>
                  <a:schemeClr val="tx1"/>
                </a:solidFill>
                <a:effectLst/>
                <a:latin typeface="+mn-lt"/>
                <a:ea typeface="+mn-ea"/>
                <a:cs typeface="+mn-cs"/>
              </a:rPr>
              <a:t> In</a:t>
            </a:r>
            <a:r>
              <a:rPr lang="en-US" sz="1200" kern="1200" baseline="0" dirty="0">
                <a:solidFill>
                  <a:schemeClr val="tx1"/>
                </a:solidFill>
                <a:effectLst/>
                <a:latin typeface="+mn-lt"/>
                <a:ea typeface="+mn-ea"/>
                <a:cs typeface="+mn-cs"/>
              </a:rPr>
              <a:t> addition, absences </a:t>
            </a:r>
            <a:r>
              <a:rPr lang="en-US" sz="1200" kern="1200" dirty="0">
                <a:solidFill>
                  <a:schemeClr val="tx1"/>
                </a:solidFill>
                <a:effectLst/>
                <a:latin typeface="+mn-lt"/>
                <a:ea typeface="+mn-ea"/>
                <a:cs typeface="+mn-cs"/>
              </a:rPr>
              <a:t>in the early grades decrease students' likeliness to move on to the next grade. A study found that </a:t>
            </a:r>
            <a:r>
              <a:rPr lang="en-US" sz="1200" b="1" kern="1200" dirty="0">
                <a:solidFill>
                  <a:schemeClr val="tx1"/>
                </a:solidFill>
                <a:effectLst/>
                <a:latin typeface="+mn-lt"/>
                <a:ea typeface="+mn-ea"/>
                <a:cs typeface="+mn-cs"/>
              </a:rPr>
              <a:t>one quarter of the students who were chronically absent in pre-kindergarten and kindergarten were</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held back in later grades.</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References:</a:t>
            </a:r>
          </a:p>
          <a:p>
            <a:r>
              <a:rPr lang="en-US" sz="1200" i="1" kern="1200" dirty="0">
                <a:solidFill>
                  <a:schemeClr val="tx1"/>
                </a:solidFill>
                <a:effectLst/>
                <a:latin typeface="+mn-lt"/>
                <a:ea typeface="+mn-ea"/>
                <a:cs typeface="+mn-cs"/>
              </a:rPr>
              <a:t>Ehrlich, S. B., Gwynne, J. A., &amp; </a:t>
            </a:r>
            <a:r>
              <a:rPr lang="en-US" sz="1200" i="1" kern="1200" dirty="0" err="1">
                <a:solidFill>
                  <a:schemeClr val="tx1"/>
                </a:solidFill>
                <a:effectLst/>
                <a:latin typeface="+mn-lt"/>
                <a:ea typeface="+mn-ea"/>
                <a:cs typeface="+mn-cs"/>
              </a:rPr>
              <a:t>Allensworth</a:t>
            </a:r>
            <a:r>
              <a:rPr lang="en-US" sz="1200" i="1" kern="1200" dirty="0">
                <a:solidFill>
                  <a:schemeClr val="tx1"/>
                </a:solidFill>
                <a:effectLst/>
                <a:latin typeface="+mn-lt"/>
                <a:ea typeface="+mn-ea"/>
                <a:cs typeface="+mn-cs"/>
              </a:rPr>
              <a:t>, E. M. (2018). </a:t>
            </a:r>
            <a:r>
              <a:rPr lang="en-US" sz="1200" i="1" u="none" strike="noStrike" kern="1200" dirty="0">
                <a:solidFill>
                  <a:schemeClr val="tx1"/>
                </a:solidFill>
                <a:effectLst/>
                <a:latin typeface="+mn-lt"/>
                <a:ea typeface="+mn-ea"/>
                <a:cs typeface="+mn-cs"/>
              </a:rPr>
              <a:t>Pre-kindergarten attendance matters: Early chronic absence patterns and relationships to learning outcomes</a:t>
            </a:r>
            <a:r>
              <a:rPr lang="en-US" sz="1200" i="1" kern="1200" dirty="0">
                <a:solidFill>
                  <a:schemeClr val="tx1"/>
                </a:solidFill>
                <a:effectLst/>
                <a:latin typeface="+mn-lt"/>
                <a:ea typeface="+mn-ea"/>
                <a:cs typeface="+mn-cs"/>
              </a:rPr>
              <a:t>. Early Childhood Research Quarterly, 44, 136-151. Retrieved from </a:t>
            </a:r>
            <a:r>
              <a:rPr lang="en-US" sz="1200" i="1" u="sng" kern="1200" dirty="0">
                <a:solidFill>
                  <a:schemeClr val="tx1"/>
                </a:solidFill>
                <a:effectLst/>
                <a:latin typeface="+mn-lt"/>
                <a:ea typeface="+mn-ea"/>
                <a:cs typeface="+mn-cs"/>
                <a:hlinkClick r:id="rId3"/>
              </a:rPr>
              <a:t>https://www.sciencedirect.com/science/article/pii/S0885200617300583?via%3Dihub</a:t>
            </a: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Gottfried, M. A. (2015). Can center-based childcare reduce the odds of early chronic absenteeism? Early Childhood Research Quarterly, 4(2), 1–15. Retrieved from </a:t>
            </a:r>
            <a:r>
              <a:rPr lang="en-US" sz="1200" i="1" u="sng" kern="1200" dirty="0">
                <a:solidFill>
                  <a:schemeClr val="tx1"/>
                </a:solidFill>
                <a:effectLst/>
                <a:latin typeface="+mn-lt"/>
                <a:ea typeface="+mn-ea"/>
                <a:cs typeface="+mn-cs"/>
                <a:hlinkClick r:id="rId4"/>
              </a:rPr>
              <a:t>https://doi.org/10.1016/j.ecresq.2015.04.002</a:t>
            </a:r>
            <a:endParaRPr lang="en-US" sz="1200" i="1"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 </a:t>
            </a:r>
          </a:p>
          <a:p>
            <a:r>
              <a:rPr lang="en-US" sz="1200" i="1" kern="1200" dirty="0">
                <a:solidFill>
                  <a:schemeClr val="tx1"/>
                </a:solidFill>
                <a:effectLst/>
                <a:latin typeface="+mn-lt"/>
                <a:ea typeface="+mn-ea"/>
                <a:cs typeface="+mn-cs"/>
              </a:rPr>
              <a:t>Hernandez, D. J. (2011). </a:t>
            </a:r>
            <a:r>
              <a:rPr lang="en-US" sz="1200" i="1" u="none" strike="noStrike" kern="1200" dirty="0">
                <a:solidFill>
                  <a:schemeClr val="tx1"/>
                </a:solidFill>
                <a:effectLst/>
                <a:latin typeface="+mn-lt"/>
                <a:ea typeface="+mn-ea"/>
                <a:cs typeface="+mn-cs"/>
              </a:rPr>
              <a:t>Double jeopardy: How third-grade reading skills and poverty Influence high school graduation</a:t>
            </a:r>
            <a:r>
              <a:rPr lang="en-US" sz="1200" i="1" kern="1200" dirty="0">
                <a:solidFill>
                  <a:schemeClr val="tx1"/>
                </a:solidFill>
                <a:effectLst/>
                <a:latin typeface="+mn-lt"/>
                <a:ea typeface="+mn-ea"/>
                <a:cs typeface="+mn-cs"/>
              </a:rPr>
              <a:t>. Baltimore, MD: Annie E. Casey Foundation. Retrieved from </a:t>
            </a:r>
            <a:r>
              <a:rPr lang="en-US" sz="1200" i="1" u="sng" kern="1200" dirty="0">
                <a:solidFill>
                  <a:schemeClr val="tx1"/>
                </a:solidFill>
                <a:effectLst/>
                <a:latin typeface="+mn-lt"/>
                <a:ea typeface="+mn-ea"/>
                <a:cs typeface="+mn-cs"/>
                <a:hlinkClick r:id="rId5"/>
              </a:rPr>
              <a:t>https://eric.ed.gov/?id=ED518818</a:t>
            </a: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Connolly, F., &amp; Olson, L. (2012). Early elementary performance and attendance in Baltimore City Schools’ pre-kindergarten and kindergarten. Baltimore, MD: Baltimore Education Research Consortium. Retrieved from </a:t>
            </a:r>
            <a:r>
              <a:rPr lang="en-US" sz="1200" i="1" u="sng" kern="1200" dirty="0">
                <a:solidFill>
                  <a:schemeClr val="tx1"/>
                </a:solidFill>
                <a:effectLst/>
                <a:latin typeface="+mn-lt"/>
                <a:ea typeface="+mn-ea"/>
                <a:cs typeface="+mn-cs"/>
                <a:hlinkClick r:id="rId6"/>
              </a:rPr>
              <a:t>http://baltimore-berc.org/pdfs/PreKKAttendanceFullReport.pdf</a:t>
            </a: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New Jersey Department of Education. (2014). </a:t>
            </a:r>
            <a:r>
              <a:rPr lang="en-US" sz="1200" i="1" u="none" strike="noStrike" kern="1200" dirty="0">
                <a:solidFill>
                  <a:schemeClr val="tx1"/>
                </a:solidFill>
                <a:effectLst/>
                <a:latin typeface="+mn-lt"/>
                <a:ea typeface="+mn-ea"/>
                <a:cs typeface="+mn-cs"/>
              </a:rPr>
              <a:t>Preschool Teaching and Learning Standards</a:t>
            </a:r>
            <a:r>
              <a:rPr lang="en-US" sz="1200" i="1" kern="1200" dirty="0">
                <a:solidFill>
                  <a:schemeClr val="tx1"/>
                </a:solidFill>
                <a:effectLst/>
                <a:latin typeface="+mn-lt"/>
                <a:ea typeface="+mn-ea"/>
                <a:cs typeface="+mn-cs"/>
              </a:rPr>
              <a:t>. Trenton, NJ: State of New Jersey Department of Education. Retrieved from </a:t>
            </a:r>
            <a:r>
              <a:rPr lang="en-US" sz="1200" i="1" u="sng" kern="1200" dirty="0">
                <a:solidFill>
                  <a:schemeClr val="tx1"/>
                </a:solidFill>
                <a:effectLst/>
                <a:latin typeface="+mn-lt"/>
                <a:ea typeface="+mn-ea"/>
                <a:cs typeface="+mn-cs"/>
                <a:hlinkClick r:id="rId7"/>
              </a:rPr>
              <a:t>https://www.nj.gov/education/ece/guide/standards.pdf</a:t>
            </a:r>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u="sng"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31D772D-FEC6-497E-BB25-688F4EC7C1CC}" type="slidenum">
              <a:rPr lang="en-US" smtClean="0"/>
              <a:t>4</a:t>
            </a:fld>
            <a:endParaRPr lang="en-US" dirty="0"/>
          </a:p>
        </p:txBody>
      </p:sp>
    </p:spTree>
    <p:extLst>
      <p:ext uri="{BB962C8B-B14F-4D97-AF65-F5344CB8AC3E}">
        <p14:creationId xmlns:p14="http://schemas.microsoft.com/office/powerpoint/2010/main" val="2455774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the earliest grades, it is vitally important that </a:t>
            </a:r>
            <a:r>
              <a:rPr lang="en-US" sz="1200" b="1" kern="1200" dirty="0">
                <a:solidFill>
                  <a:schemeClr val="tx1"/>
                </a:solidFill>
                <a:effectLst/>
                <a:latin typeface="+mn-lt"/>
                <a:ea typeface="+mn-ea"/>
                <a:cs typeface="+mn-cs"/>
              </a:rPr>
              <a:t>we work</a:t>
            </a:r>
            <a:r>
              <a:rPr lang="en-US" sz="1200" b="1" kern="1200" baseline="0" dirty="0">
                <a:solidFill>
                  <a:schemeClr val="tx1"/>
                </a:solidFill>
                <a:effectLst/>
                <a:latin typeface="+mn-lt"/>
                <a:ea typeface="+mn-ea"/>
                <a:cs typeface="+mn-cs"/>
              </a:rPr>
              <a:t> together </a:t>
            </a:r>
            <a:r>
              <a:rPr lang="en-US" sz="1200" b="1" kern="1200" dirty="0">
                <a:solidFill>
                  <a:schemeClr val="tx1"/>
                </a:solidFill>
                <a:effectLst/>
                <a:latin typeface="+mn-lt"/>
                <a:ea typeface="+mn-ea"/>
                <a:cs typeface="+mn-cs"/>
              </a:rPr>
              <a:t>to ensure our children attend school regularly</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We</a:t>
            </a:r>
            <a:r>
              <a:rPr lang="en-US" sz="1200" kern="1200" baseline="0" dirty="0">
                <a:solidFill>
                  <a:schemeClr val="tx1"/>
                </a:solidFill>
                <a:effectLst/>
                <a:latin typeface="+mn-lt"/>
                <a:ea typeface="+mn-ea"/>
                <a:cs typeface="+mn-cs"/>
              </a:rPr>
              <a:t> realize there are </a:t>
            </a:r>
            <a:r>
              <a:rPr lang="en-US" sz="1200" kern="1200" dirty="0">
                <a:solidFill>
                  <a:schemeClr val="tx1"/>
                </a:solidFill>
                <a:effectLst/>
                <a:latin typeface="+mn-lt"/>
                <a:ea typeface="+mn-ea"/>
                <a:cs typeface="+mn-cs"/>
              </a:rPr>
              <a:t>many factors that lead to children</a:t>
            </a:r>
            <a:r>
              <a:rPr lang="en-US" sz="1200" kern="1200" baseline="0" dirty="0">
                <a:solidFill>
                  <a:schemeClr val="tx1"/>
                </a:solidFill>
                <a:effectLst/>
                <a:latin typeface="+mn-lt"/>
                <a:ea typeface="+mn-ea"/>
                <a:cs typeface="+mn-cs"/>
              </a:rPr>
              <a:t> missing school</a:t>
            </a:r>
            <a:r>
              <a:rPr lang="en-US" sz="1200" kern="1200" dirty="0">
                <a:solidFill>
                  <a:schemeClr val="tx1"/>
                </a:solidFill>
                <a:effectLst/>
                <a:latin typeface="+mn-lt"/>
                <a:ea typeface="+mn-ea"/>
                <a:cs typeface="+mn-cs"/>
              </a:rPr>
              <a:t>,</a:t>
            </a:r>
            <a:r>
              <a:rPr lang="en-US" sz="1200" kern="1200" baseline="0" dirty="0">
                <a:solidFill>
                  <a:schemeClr val="tx1"/>
                </a:solidFill>
                <a:effectLst/>
                <a:latin typeface="+mn-lt"/>
                <a:ea typeface="+mn-ea"/>
                <a:cs typeface="+mn-cs"/>
              </a:rPr>
              <a:t> some feel out of our control, such as:</a:t>
            </a:r>
          </a:p>
          <a:p>
            <a:pPr marL="171450" indent="-171450">
              <a:buFontTx/>
              <a:buChar char="-"/>
            </a:pPr>
            <a:r>
              <a:rPr lang="en-US" sz="1200" b="0" kern="1200" baseline="0" dirty="0">
                <a:solidFill>
                  <a:schemeClr val="tx1"/>
                </a:solidFill>
                <a:effectLst/>
                <a:latin typeface="+mn-lt"/>
                <a:ea typeface="+mn-ea"/>
                <a:cs typeface="+mn-cs"/>
              </a:rPr>
              <a:t>A child being sick or suffering from a chronic illness, like asthma,</a:t>
            </a:r>
          </a:p>
          <a:p>
            <a:pPr marL="171450" indent="-171450">
              <a:buFontTx/>
              <a:buChar char="-"/>
            </a:pPr>
            <a:r>
              <a:rPr lang="en-US" sz="1200" b="0" kern="1200" baseline="0" dirty="0">
                <a:solidFill>
                  <a:schemeClr val="tx1"/>
                </a:solidFill>
                <a:effectLst/>
                <a:latin typeface="+mn-lt"/>
                <a:ea typeface="+mn-ea"/>
                <a:cs typeface="+mn-cs"/>
              </a:rPr>
              <a:t>Having an i</a:t>
            </a:r>
            <a:r>
              <a:rPr lang="en-US" sz="1200" kern="1200" dirty="0">
                <a:solidFill>
                  <a:schemeClr val="tx1"/>
                </a:solidFill>
                <a:effectLst/>
                <a:latin typeface="+mn-lt"/>
                <a:ea typeface="+mn-ea"/>
                <a:cs typeface="+mn-cs"/>
              </a:rPr>
              <a:t>nconsistent or nonstandard work schedule,</a:t>
            </a:r>
          </a:p>
          <a:p>
            <a:pPr marL="171450" indent="-171450">
              <a:buFontTx/>
              <a:buChar char="-"/>
            </a:pPr>
            <a:r>
              <a:rPr lang="en-US" sz="1200" kern="1200" dirty="0">
                <a:solidFill>
                  <a:schemeClr val="tx1"/>
                </a:solidFill>
                <a:effectLst/>
                <a:latin typeface="+mn-lt"/>
                <a:ea typeface="+mn-ea"/>
                <a:cs typeface="+mn-cs"/>
              </a:rPr>
              <a:t>Having unstable housing</a:t>
            </a:r>
          </a:p>
          <a:p>
            <a:pPr marL="171450" indent="-171450">
              <a:buFontTx/>
              <a:buChar char="-"/>
            </a:pPr>
            <a:r>
              <a:rPr lang="en-US" sz="1200" kern="1200" dirty="0">
                <a:solidFill>
                  <a:schemeClr val="tx1"/>
                </a:solidFill>
                <a:effectLst/>
                <a:latin typeface="+mn-lt"/>
                <a:ea typeface="+mn-ea"/>
                <a:cs typeface="+mn-cs"/>
              </a:rPr>
              <a:t>and stressful life events.</a:t>
            </a:r>
            <a:r>
              <a:rPr lang="en-US" sz="1200" kern="1200" baseline="0" dirty="0">
                <a:solidFill>
                  <a:schemeClr val="tx1"/>
                </a:solidFill>
                <a:effectLst/>
                <a:latin typeface="+mn-lt"/>
                <a:ea typeface="+mn-ea"/>
                <a:cs typeface="+mn-cs"/>
              </a:rPr>
              <a:t>  </a:t>
            </a:r>
          </a:p>
          <a:p>
            <a:pPr marL="0" indent="0">
              <a:buFontTx/>
              <a:buNone/>
            </a:pPr>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Supporting our children’s learning is a team effort. </a:t>
            </a:r>
            <a:r>
              <a:rPr lang="en-US" sz="1200" kern="1200" baseline="0" dirty="0">
                <a:solidFill>
                  <a:schemeClr val="tx1"/>
                </a:solidFill>
                <a:effectLst/>
                <a:latin typeface="+mn-lt"/>
                <a:ea typeface="+mn-ea"/>
                <a:cs typeface="+mn-cs"/>
              </a:rPr>
              <a:t>If you are experiencing any of these challenges you are not alone!  Please t</a:t>
            </a:r>
            <a:r>
              <a:rPr lang="en-US" sz="1200" kern="1200" dirty="0">
                <a:solidFill>
                  <a:schemeClr val="tx1"/>
                </a:solidFill>
                <a:effectLst/>
                <a:latin typeface="+mn-lt"/>
                <a:ea typeface="+mn-ea"/>
                <a:cs typeface="+mn-cs"/>
              </a:rPr>
              <a:t>alk to us about ways we can support you to ensure your child gets to school every day. Here</a:t>
            </a:r>
            <a:r>
              <a:rPr lang="en-US" sz="1200" kern="1200" baseline="0" dirty="0">
                <a:solidFill>
                  <a:schemeClr val="tx1"/>
                </a:solidFill>
                <a:effectLst/>
                <a:latin typeface="+mn-lt"/>
                <a:ea typeface="+mn-ea"/>
                <a:cs typeface="+mn-cs"/>
              </a:rPr>
              <a:t> </a:t>
            </a:r>
            <a:r>
              <a:rPr lang="en-US" sz="1100" b="0" u="none" kern="1200" dirty="0">
                <a:solidFill>
                  <a:schemeClr val="tx1"/>
                </a:solidFill>
                <a:effectLst/>
                <a:latin typeface="+mn-lt"/>
                <a:ea typeface="+mn-ea"/>
                <a:cs typeface="+mn-cs"/>
              </a:rPr>
              <a:t>are some ways</a:t>
            </a:r>
            <a:r>
              <a:rPr lang="en-US" sz="800" b="0" u="none" kern="1200" dirty="0">
                <a:solidFill>
                  <a:schemeClr val="tx1"/>
                </a:solidFill>
                <a:effectLst/>
                <a:latin typeface="+mn-lt"/>
                <a:ea typeface="+mn-ea"/>
                <a:cs typeface="+mn-cs"/>
              </a:rPr>
              <a:t> </a:t>
            </a:r>
            <a:r>
              <a:rPr lang="en-US" sz="1100" b="0" u="none" kern="1200" dirty="0">
                <a:solidFill>
                  <a:schemeClr val="tx1"/>
                </a:solidFill>
                <a:effectLst/>
                <a:latin typeface="+mn-lt"/>
                <a:ea typeface="+mn-ea"/>
                <a:cs typeface="+mn-cs"/>
              </a:rPr>
              <a:t>we can ensure your child’s success</a:t>
            </a:r>
            <a:r>
              <a:rPr lang="en-US" sz="1100" b="0" u="none" kern="1200" baseline="0" dirty="0">
                <a:solidFill>
                  <a:schemeClr val="tx1"/>
                </a:solidFill>
                <a:effectLst/>
                <a:latin typeface="+mn-lt"/>
                <a:ea typeface="+mn-ea"/>
                <a:cs typeface="+mn-cs"/>
              </a:rPr>
              <a:t> in school by attending school.</a:t>
            </a:r>
            <a:endParaRPr lang="en-US" sz="11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indent="0">
              <a:buFontTx/>
              <a:buNone/>
            </a:pPr>
            <a:endParaRPr lang="en-US" sz="1200" kern="1200" baseline="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pPr lvl="0"/>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31D772D-FEC6-497E-BB25-688F4EC7C1CC}" type="slidenum">
              <a:rPr lang="en-US" smtClean="0"/>
              <a:t>5</a:t>
            </a:fld>
            <a:endParaRPr lang="en-US" dirty="0"/>
          </a:p>
        </p:txBody>
      </p:sp>
    </p:spTree>
    <p:extLst>
      <p:ext uri="{BB962C8B-B14F-4D97-AF65-F5344CB8AC3E}">
        <p14:creationId xmlns:p14="http://schemas.microsoft.com/office/powerpoint/2010/main" val="18096530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rPr>
              <a:t>When is too sick to come to school? </a:t>
            </a:r>
            <a:endParaRPr lang="en-US" sz="1200" b="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Kids get sick. It</a:t>
            </a:r>
            <a:r>
              <a:rPr lang="en-US" sz="1200" kern="1200" baseline="0" dirty="0">
                <a:solidFill>
                  <a:schemeClr val="tx1"/>
                </a:solidFill>
                <a:effectLst/>
                <a:latin typeface="+mn-lt"/>
                <a:ea typeface="+mn-ea"/>
                <a:cs typeface="+mn-cs"/>
              </a:rPr>
              <a:t> can be difficult to determine whether they are too sick to go to school. </a:t>
            </a:r>
            <a:r>
              <a:rPr lang="en-US" sz="1200" i="1" kern="1200" baseline="0" dirty="0">
                <a:solidFill>
                  <a:schemeClr val="tx1"/>
                </a:solidFill>
                <a:effectLst/>
                <a:latin typeface="+mn-lt"/>
                <a:ea typeface="+mn-ea"/>
                <a:cs typeface="+mn-cs"/>
              </a:rPr>
              <a:t>C</a:t>
            </a:r>
            <a:r>
              <a:rPr lang="en-US" sz="1200" kern="1200" dirty="0">
                <a:solidFill>
                  <a:schemeClr val="tx1"/>
                </a:solidFill>
                <a:effectLst/>
                <a:latin typeface="+mn-lt"/>
                <a:ea typeface="+mn-ea"/>
                <a:cs typeface="+mn-cs"/>
              </a:rPr>
              <a:t>heck with the school nurse </a:t>
            </a:r>
            <a:r>
              <a:rPr lang="en-US" sz="1200" i="1" kern="1200" dirty="0">
                <a:solidFill>
                  <a:schemeClr val="tx1"/>
                </a:solidFill>
                <a:effectLst/>
                <a:latin typeface="+mn-lt"/>
                <a:ea typeface="+mn-ea"/>
                <a:cs typeface="+mn-cs"/>
              </a:rPr>
              <a:t>(ADD PHONE NUMBER HERE)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or your doctor to help know when your child has symptoms that mean they should stay home. </a:t>
            </a:r>
            <a:r>
              <a:rPr lang="en-US" sz="1200" kern="1200" baseline="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If your child has a chronic illness, such as asthma, we encourage you to work with us and your doctor to come up with a plan that helps your child attend school regularly.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baseline="0" dirty="0">
                <a:solidFill>
                  <a:schemeClr val="tx1"/>
                </a:solidFill>
                <a:effectLst/>
                <a:latin typeface="+mn-lt"/>
                <a:ea typeface="+mn-ea"/>
                <a:cs typeface="+mn-cs"/>
              </a:rPr>
              <a:t>[Recommendation for presenter to add school nurse phone number or share school’s sick child policy here. For instance: “This school’s policy requires kids stay home if they have had a fever within the last 24 hours.”]</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31D772D-FEC6-497E-BB25-688F4EC7C1CC}" type="slidenum">
              <a:rPr lang="en-US" smtClean="0"/>
              <a:t>6</a:t>
            </a:fld>
            <a:endParaRPr lang="en-US" dirty="0"/>
          </a:p>
        </p:txBody>
      </p:sp>
    </p:spTree>
    <p:extLst>
      <p:ext uri="{BB962C8B-B14F-4D97-AF65-F5344CB8AC3E}">
        <p14:creationId xmlns:p14="http://schemas.microsoft.com/office/powerpoint/2010/main" val="20568196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C4B86"/>
                </a:solidFill>
              </a:rPr>
              <a:t>Routines start early for our students. </a:t>
            </a:r>
            <a:r>
              <a:rPr lang="en-US" b="1" dirty="0">
                <a:solidFill>
                  <a:srgbClr val="0C4B86"/>
                </a:solidFill>
              </a:rPr>
              <a:t>Getting in the habit of regularly going to school in preschool and kindergarten can help our children with later attendance.</a:t>
            </a:r>
            <a:r>
              <a:rPr lang="en-US" dirty="0">
                <a:solidFill>
                  <a:srgbClr val="0C4B86"/>
                </a:solidFill>
              </a:rPr>
              <a:t>  Research shows that pre-kindergarteners who miss a lot of school are five to six times more likely to miss school in later grades.</a:t>
            </a:r>
          </a:p>
          <a:p>
            <a:endParaRPr lang="en-US" sz="1200" kern="1200" dirty="0">
              <a:solidFill>
                <a:schemeClr val="tx1"/>
              </a:solidFill>
              <a:effectLst/>
              <a:latin typeface="+mn-lt"/>
              <a:ea typeface="+mn-ea"/>
              <a:cs typeface="+mn-cs"/>
            </a:endParaRPr>
          </a:p>
          <a:p>
            <a:r>
              <a:rPr lang="en-US" sz="1200" kern="1200" baseline="0" dirty="0">
                <a:solidFill>
                  <a:schemeClr val="tx1"/>
                </a:solidFill>
                <a:effectLst/>
                <a:latin typeface="+mn-lt"/>
                <a:ea typeface="+mn-ea"/>
                <a:cs typeface="+mn-cs"/>
              </a:rPr>
              <a:t>Help your child </a:t>
            </a:r>
            <a:r>
              <a:rPr lang="en-US" sz="1200" kern="1200" dirty="0">
                <a:solidFill>
                  <a:schemeClr val="tx1"/>
                </a:solidFill>
                <a:effectLst/>
                <a:latin typeface="+mn-lt"/>
                <a:ea typeface="+mn-ea"/>
                <a:cs typeface="+mn-cs"/>
              </a:rPr>
              <a:t>get in the habit of going to school every day, on time</a:t>
            </a:r>
            <a:r>
              <a:rPr lang="en-US" sz="1200" kern="1200" baseline="0" dirty="0">
                <a:solidFill>
                  <a:schemeClr val="tx1"/>
                </a:solidFill>
                <a:effectLst/>
                <a:latin typeface="+mn-lt"/>
                <a:ea typeface="+mn-ea"/>
                <a:cs typeface="+mn-cs"/>
              </a:rPr>
              <a:t> by:</a:t>
            </a:r>
            <a:endParaRPr lang="en-US" sz="1200" kern="1200" dirty="0">
              <a:solidFill>
                <a:schemeClr val="tx1"/>
              </a:solidFill>
              <a:effectLst/>
              <a:latin typeface="+mn-lt"/>
              <a:ea typeface="+mn-ea"/>
              <a:cs typeface="+mn-cs"/>
            </a:endParaRPr>
          </a:p>
          <a:p>
            <a:pPr marL="171450" indent="-171450">
              <a:buFontTx/>
              <a:buChar char="-"/>
            </a:pPr>
            <a:r>
              <a:rPr lang="en-US" dirty="0"/>
              <a:t>Setting</a:t>
            </a:r>
            <a:r>
              <a:rPr lang="en-US" baseline="0" dirty="0"/>
              <a:t> </a:t>
            </a:r>
            <a:r>
              <a:rPr lang="en-US" dirty="0"/>
              <a:t>a regular bed time and morning routine. </a:t>
            </a:r>
          </a:p>
          <a:p>
            <a:pPr marL="171450" indent="-171450">
              <a:buFontTx/>
              <a:buChar char="-"/>
            </a:pPr>
            <a:r>
              <a:rPr lang="en-US" dirty="0"/>
              <a:t>Laying</a:t>
            </a:r>
            <a:r>
              <a:rPr lang="en-US" baseline="0" dirty="0"/>
              <a:t> </a:t>
            </a:r>
            <a:r>
              <a:rPr lang="en-US" dirty="0"/>
              <a:t>out their</a:t>
            </a:r>
            <a:r>
              <a:rPr lang="en-US" baseline="0" dirty="0"/>
              <a:t> </a:t>
            </a:r>
            <a:r>
              <a:rPr lang="en-US" dirty="0"/>
              <a:t>clothes and packing up their backpack the night before.</a:t>
            </a:r>
          </a:p>
          <a:p>
            <a:pPr marL="0" indent="0">
              <a:buFontTx/>
              <a:buNone/>
            </a:pPr>
            <a:endParaRPr lang="en-US" dirty="0"/>
          </a:p>
          <a:p>
            <a:pPr marL="0" indent="0">
              <a:buFontTx/>
              <a:buNone/>
            </a:pPr>
            <a:r>
              <a:rPr lang="en-US" dirty="0"/>
              <a:t>This</a:t>
            </a:r>
            <a:r>
              <a:rPr lang="en-US" baseline="0" dirty="0"/>
              <a:t> can help them form good habits in their early years and the years to come. </a:t>
            </a:r>
            <a:endParaRPr lang="en-US" dirty="0"/>
          </a:p>
        </p:txBody>
      </p:sp>
      <p:sp>
        <p:nvSpPr>
          <p:cNvPr id="4" name="Slide Number Placeholder 3"/>
          <p:cNvSpPr>
            <a:spLocks noGrp="1"/>
          </p:cNvSpPr>
          <p:nvPr>
            <p:ph type="sldNum" sz="quarter" idx="10"/>
          </p:nvPr>
        </p:nvSpPr>
        <p:spPr/>
        <p:txBody>
          <a:bodyPr/>
          <a:lstStyle/>
          <a:p>
            <a:fld id="{E31D772D-FEC6-497E-BB25-688F4EC7C1CC}" type="slidenum">
              <a:rPr lang="en-US" smtClean="0"/>
              <a:t>7</a:t>
            </a:fld>
            <a:endParaRPr lang="en-US" dirty="0"/>
          </a:p>
        </p:txBody>
      </p:sp>
    </p:spTree>
    <p:extLst>
      <p:ext uri="{BB962C8B-B14F-4D97-AF65-F5344CB8AC3E}">
        <p14:creationId xmlns:p14="http://schemas.microsoft.com/office/powerpoint/2010/main" val="940207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Do</a:t>
            </a:r>
            <a:r>
              <a:rPr lang="en-US" sz="1200" b="1" kern="1200" baseline="0" dirty="0">
                <a:solidFill>
                  <a:schemeClr val="tx1"/>
                </a:solidFill>
                <a:effectLst/>
                <a:latin typeface="+mn-lt"/>
                <a:ea typeface="+mn-ea"/>
                <a:cs typeface="+mn-cs"/>
              </a:rPr>
              <a:t> you n</a:t>
            </a:r>
            <a:r>
              <a:rPr lang="en-US" sz="1200" b="1" kern="1200" dirty="0">
                <a:solidFill>
                  <a:schemeClr val="tx1"/>
                </a:solidFill>
                <a:effectLst/>
                <a:latin typeface="+mn-lt"/>
                <a:ea typeface="+mn-ea"/>
                <a:cs typeface="+mn-cs"/>
              </a:rPr>
              <a:t>eed help with transportation? </a:t>
            </a:r>
            <a:r>
              <a:rPr lang="en-US" sz="1200" b="0" kern="1200" dirty="0">
                <a:solidFill>
                  <a:schemeClr val="tx1"/>
                </a:solidFill>
                <a:effectLst/>
                <a:latin typeface="+mn-lt"/>
                <a:ea typeface="+mn-ea"/>
                <a:cs typeface="+mn-cs"/>
              </a:rPr>
              <a:t>You’re not alone, life can get in the way</a:t>
            </a:r>
            <a:r>
              <a:rPr lang="en-US" sz="1200" b="0" kern="1200" baseline="0" dirty="0">
                <a:solidFill>
                  <a:schemeClr val="tx1"/>
                </a:solidFill>
                <a:effectLst/>
                <a:latin typeface="+mn-lt"/>
                <a:ea typeface="+mn-ea"/>
                <a:cs typeface="+mn-cs"/>
              </a:rPr>
              <a:t> of our plans, including getting </a:t>
            </a:r>
            <a:r>
              <a:rPr lang="en-US" sz="1200" kern="1200" dirty="0">
                <a:solidFill>
                  <a:schemeClr val="tx1"/>
                </a:solidFill>
                <a:effectLst/>
                <a:latin typeface="+mn-lt"/>
                <a:ea typeface="+mn-ea"/>
                <a:cs typeface="+mn-cs"/>
              </a:rPr>
              <a:t>our kids to school each day. We recommend creating a back up plan</a:t>
            </a:r>
            <a:r>
              <a:rPr lang="en-US" sz="1200" kern="1200" baseline="0" dirty="0">
                <a:solidFill>
                  <a:schemeClr val="tx1"/>
                </a:solidFill>
                <a:effectLst/>
                <a:latin typeface="+mn-lt"/>
                <a:ea typeface="+mn-ea"/>
                <a:cs typeface="+mn-cs"/>
              </a:rPr>
              <a:t> for when life gets in the way. </a:t>
            </a:r>
            <a:r>
              <a:rPr lang="en-US" sz="1200" kern="1200" dirty="0">
                <a:solidFill>
                  <a:schemeClr val="tx1"/>
                </a:solidFill>
                <a:effectLst/>
                <a:latin typeface="+mn-lt"/>
                <a:ea typeface="+mn-ea"/>
                <a:cs typeface="+mn-cs"/>
              </a:rPr>
              <a:t>Talk to a family member,</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friend, neighbor, or other parent from your child’s class to provide support. If you discuss</a:t>
            </a:r>
            <a:r>
              <a:rPr lang="en-US" sz="1200" kern="1200" baseline="0" dirty="0">
                <a:solidFill>
                  <a:schemeClr val="tx1"/>
                </a:solidFill>
                <a:effectLst/>
                <a:latin typeface="+mn-lt"/>
                <a:ea typeface="+mn-ea"/>
                <a:cs typeface="+mn-cs"/>
              </a:rPr>
              <a:t> this in advance, you can have a back-up plan in place when </a:t>
            </a:r>
            <a:r>
              <a:rPr lang="en-US" sz="1200" kern="1200" dirty="0">
                <a:solidFill>
                  <a:schemeClr val="tx1"/>
                </a:solidFill>
                <a:effectLst/>
                <a:latin typeface="+mn-lt"/>
                <a:ea typeface="+mn-ea"/>
                <a:cs typeface="+mn-cs"/>
              </a:rPr>
              <a:t>last-minute needs arise. Before leaving</a:t>
            </a:r>
            <a:r>
              <a:rPr lang="en-US" sz="1200" kern="1200" baseline="0" dirty="0">
                <a:solidFill>
                  <a:schemeClr val="tx1"/>
                </a:solidFill>
                <a:effectLst/>
                <a:latin typeface="+mn-lt"/>
                <a:ea typeface="+mn-ea"/>
                <a:cs typeface="+mn-cs"/>
              </a:rPr>
              <a:t> here,</a:t>
            </a:r>
            <a:r>
              <a:rPr lang="en-US" sz="1200" kern="1200" dirty="0">
                <a:solidFill>
                  <a:schemeClr val="tx1"/>
                </a:solidFill>
                <a:effectLst/>
                <a:latin typeface="+mn-lt"/>
                <a:ea typeface="+mn-ea"/>
                <a:cs typeface="+mn-cs"/>
              </a:rPr>
              <a:t> consider talking to a fellow parent that lives in</a:t>
            </a:r>
            <a:r>
              <a:rPr lang="en-US" sz="1200" kern="1200" baseline="0" dirty="0">
                <a:solidFill>
                  <a:schemeClr val="tx1"/>
                </a:solidFill>
                <a:effectLst/>
                <a:latin typeface="+mn-lt"/>
                <a:ea typeface="+mn-ea"/>
                <a:cs typeface="+mn-cs"/>
              </a:rPr>
              <a:t> your area about supporting one another!</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31D772D-FEC6-497E-BB25-688F4EC7C1CC}" type="slidenum">
              <a:rPr lang="en-US" smtClean="0"/>
              <a:t>8</a:t>
            </a:fld>
            <a:endParaRPr lang="en-US" dirty="0"/>
          </a:p>
        </p:txBody>
      </p:sp>
    </p:spTree>
    <p:extLst>
      <p:ext uri="{BB962C8B-B14F-4D97-AF65-F5344CB8AC3E}">
        <p14:creationId xmlns:p14="http://schemas.microsoft.com/office/powerpoint/2010/main" val="4028308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If you are experiencing unstable housing there are resources that the state can provide</a:t>
            </a:r>
            <a:r>
              <a:rPr lang="en-US" baseline="0" dirty="0"/>
              <a:t>. Every New Jersey county has a designated homeless prevention agency you can contact for support. We have the hotline number you can reach out to, all you have to do is ask.  In addition, 2-1-1 is a general assistance hotline that helps millions of Americans look for resources in their community. You can dial 2-1-1 or visit their website, NJ211.org. Support includes things like utility and emergency assistance. </a:t>
            </a:r>
          </a:p>
          <a:p>
            <a:endParaRPr lang="en-US" i="1" baseline="0" dirty="0"/>
          </a:p>
          <a:p>
            <a:r>
              <a:rPr lang="en-US" i="1" baseline="0" dirty="0"/>
              <a:t>Presenter please provide printout of NJ homeless prevention hotline numbers or provide agency and phone number for your county found directly here: https://www.state.nj.us/dca/divisions/dhcr/offices/docs/hppcontacts.pdf </a:t>
            </a:r>
            <a:endParaRPr lang="en-US" i="1" dirty="0"/>
          </a:p>
        </p:txBody>
      </p:sp>
      <p:sp>
        <p:nvSpPr>
          <p:cNvPr id="4" name="Slide Number Placeholder 3"/>
          <p:cNvSpPr>
            <a:spLocks noGrp="1"/>
          </p:cNvSpPr>
          <p:nvPr>
            <p:ph type="sldNum" sz="quarter" idx="10"/>
          </p:nvPr>
        </p:nvSpPr>
        <p:spPr/>
        <p:txBody>
          <a:bodyPr/>
          <a:lstStyle/>
          <a:p>
            <a:fld id="{E31D772D-FEC6-497E-BB25-688F4EC7C1CC}" type="slidenum">
              <a:rPr lang="en-US" smtClean="0"/>
              <a:t>9</a:t>
            </a:fld>
            <a:endParaRPr lang="en-US" dirty="0"/>
          </a:p>
        </p:txBody>
      </p:sp>
    </p:spTree>
    <p:extLst>
      <p:ext uri="{BB962C8B-B14F-4D97-AF65-F5344CB8AC3E}">
        <p14:creationId xmlns:p14="http://schemas.microsoft.com/office/powerpoint/2010/main" val="285642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F8265C-B916-4A84-ADBE-504E65FF7E59}" type="slidenum">
              <a:rPr lang="en-US" smtClean="0"/>
              <a:t>‹#›</a:t>
            </a:fld>
            <a:endParaRPr lang="en-US" dirty="0"/>
          </a:p>
        </p:txBody>
      </p:sp>
    </p:spTree>
    <p:extLst>
      <p:ext uri="{BB962C8B-B14F-4D97-AF65-F5344CB8AC3E}">
        <p14:creationId xmlns:p14="http://schemas.microsoft.com/office/powerpoint/2010/main" val="3648713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F8265C-B916-4A84-ADBE-504E65FF7E59}" type="slidenum">
              <a:rPr lang="en-US" smtClean="0"/>
              <a:t>‹#›</a:t>
            </a:fld>
            <a:endParaRPr lang="en-US" dirty="0"/>
          </a:p>
        </p:txBody>
      </p:sp>
    </p:spTree>
    <p:extLst>
      <p:ext uri="{BB962C8B-B14F-4D97-AF65-F5344CB8AC3E}">
        <p14:creationId xmlns:p14="http://schemas.microsoft.com/office/powerpoint/2010/main" val="2970210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F8265C-B916-4A84-ADBE-504E65FF7E59}" type="slidenum">
              <a:rPr lang="en-US" smtClean="0"/>
              <a:t>‹#›</a:t>
            </a:fld>
            <a:endParaRPr lang="en-US" dirty="0"/>
          </a:p>
        </p:txBody>
      </p:sp>
    </p:spTree>
    <p:extLst>
      <p:ext uri="{BB962C8B-B14F-4D97-AF65-F5344CB8AC3E}">
        <p14:creationId xmlns:p14="http://schemas.microsoft.com/office/powerpoint/2010/main" val="22343718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6812084" y="6611540"/>
            <a:ext cx="2057400" cy="167481"/>
          </a:xfrm>
        </p:spPr>
        <p:txBody>
          <a:bodyPr/>
          <a:lstStyle>
            <a:lvl1pPr>
              <a:defRPr>
                <a:solidFill>
                  <a:schemeClr val="bg1">
                    <a:lumMod val="50000"/>
                  </a:schemeClr>
                </a:solidFill>
                <a:latin typeface="Arial" panose="020B0604020202020204" pitchFamily="34" charset="0"/>
                <a:cs typeface="Arial" panose="020B0604020202020204" pitchFamily="34" charset="0"/>
              </a:defRPr>
            </a:lvl1pPr>
          </a:lstStyle>
          <a:p>
            <a:fld id="{ADF8265C-B916-4A84-ADBE-504E65FF7E59}" type="slidenum">
              <a:rPr lang="en-US" smtClean="0"/>
              <a:pPr/>
              <a:t>‹#›</a:t>
            </a:fld>
            <a:endParaRPr lang="en-US" dirty="0"/>
          </a:p>
        </p:txBody>
      </p:sp>
      <p:sp>
        <p:nvSpPr>
          <p:cNvPr id="6" name="Rectangle 5"/>
          <p:cNvSpPr/>
          <p:nvPr userDrawn="1"/>
        </p:nvSpPr>
        <p:spPr>
          <a:xfrm>
            <a:off x="0" y="0"/>
            <a:ext cx="9144000" cy="990600"/>
          </a:xfrm>
          <a:prstGeom prst="rect">
            <a:avLst/>
          </a:prstGeom>
          <a:solidFill>
            <a:srgbClr val="094D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p:cNvCxnSpPr/>
          <p:nvPr userDrawn="1"/>
        </p:nvCxnSpPr>
        <p:spPr>
          <a:xfrm>
            <a:off x="241300" y="6527800"/>
            <a:ext cx="8628184" cy="0"/>
          </a:xfrm>
          <a:prstGeom prst="line">
            <a:avLst/>
          </a:prstGeom>
          <a:ln>
            <a:solidFill>
              <a:srgbClr val="EC892D"/>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p:nvPr>
        </p:nvSpPr>
        <p:spPr>
          <a:xfrm>
            <a:off x="241300" y="-167482"/>
            <a:ext cx="7886700" cy="1325563"/>
          </a:xfrm>
        </p:spPr>
        <p:txBody>
          <a:bodyPr>
            <a:normAutofit/>
          </a:bodyPr>
          <a:lstStyle>
            <a:lvl1pPr>
              <a:defRPr sz="3200" b="1">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9" name="Text Placeholder 2"/>
          <p:cNvSpPr>
            <a:spLocks noGrp="1"/>
          </p:cNvSpPr>
          <p:nvPr>
            <p:ph type="body" idx="1"/>
          </p:nvPr>
        </p:nvSpPr>
        <p:spPr>
          <a:xfrm>
            <a:off x="241300" y="1508919"/>
            <a:ext cx="7886700" cy="1500187"/>
          </a:xfrm>
        </p:spPr>
        <p:txBody>
          <a:bodyPr/>
          <a:lstStyle>
            <a:lvl1pPr marL="0" indent="0">
              <a:buNone/>
              <a:defRPr sz="2400">
                <a:solidFill>
                  <a:schemeClr val="tx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4565914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6812084" y="6611540"/>
            <a:ext cx="2057400" cy="167481"/>
          </a:xfrm>
        </p:spPr>
        <p:txBody>
          <a:bodyPr/>
          <a:lstStyle>
            <a:lvl1pPr>
              <a:defRPr>
                <a:solidFill>
                  <a:schemeClr val="bg1">
                    <a:lumMod val="50000"/>
                  </a:schemeClr>
                </a:solidFill>
                <a:latin typeface="Arial" panose="020B0604020202020204" pitchFamily="34" charset="0"/>
                <a:cs typeface="Arial" panose="020B0604020202020204" pitchFamily="34" charset="0"/>
              </a:defRPr>
            </a:lvl1pPr>
          </a:lstStyle>
          <a:p>
            <a:fld id="{ADF8265C-B916-4A84-ADBE-504E65FF7E59}" type="slidenum">
              <a:rPr lang="en-US" smtClean="0"/>
              <a:pPr/>
              <a:t>‹#›</a:t>
            </a:fld>
            <a:endParaRPr lang="en-US" dirty="0"/>
          </a:p>
        </p:txBody>
      </p:sp>
      <p:sp>
        <p:nvSpPr>
          <p:cNvPr id="6" name="Rectangle 5"/>
          <p:cNvSpPr/>
          <p:nvPr userDrawn="1"/>
        </p:nvSpPr>
        <p:spPr>
          <a:xfrm>
            <a:off x="0" y="0"/>
            <a:ext cx="9144000" cy="990600"/>
          </a:xfrm>
          <a:prstGeom prst="rect">
            <a:avLst/>
          </a:prstGeom>
          <a:solidFill>
            <a:srgbClr val="094D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p:cNvCxnSpPr/>
          <p:nvPr userDrawn="1"/>
        </p:nvCxnSpPr>
        <p:spPr>
          <a:xfrm>
            <a:off x="241300" y="6527800"/>
            <a:ext cx="8628184" cy="0"/>
          </a:xfrm>
          <a:prstGeom prst="line">
            <a:avLst/>
          </a:prstGeom>
          <a:ln>
            <a:solidFill>
              <a:srgbClr val="EC892D"/>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p:nvPr>
        </p:nvSpPr>
        <p:spPr>
          <a:xfrm>
            <a:off x="241300" y="-167482"/>
            <a:ext cx="7886700" cy="1325563"/>
          </a:xfrm>
        </p:spPr>
        <p:txBody>
          <a:bodyPr>
            <a:normAutofit/>
          </a:bodyPr>
          <a:lstStyle>
            <a:lvl1pPr>
              <a:defRPr sz="3200" b="1">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9" name="Text Placeholder 2"/>
          <p:cNvSpPr>
            <a:spLocks noGrp="1"/>
          </p:cNvSpPr>
          <p:nvPr>
            <p:ph type="body" idx="1" hasCustomPrompt="1"/>
          </p:nvPr>
        </p:nvSpPr>
        <p:spPr>
          <a:xfrm>
            <a:off x="241300" y="1508919"/>
            <a:ext cx="7886700" cy="1500187"/>
          </a:xfrm>
        </p:spPr>
        <p:txBody>
          <a:bodyPr/>
          <a:lstStyle>
            <a:lvl1pPr marL="285750" indent="-285750">
              <a:spcAft>
                <a:spcPts val="600"/>
              </a:spcAft>
              <a:buClr>
                <a:srgbClr val="4185D0"/>
              </a:buClr>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85750" indent="-285750">
              <a:spcAft>
                <a:spcPts val="600"/>
              </a:spcAft>
              <a:buClr>
                <a:srgbClr val="4185D0"/>
              </a:buClr>
              <a:buFont typeface="Arial" panose="020B0604020202020204" pitchFamily="34" charset="0"/>
              <a:buChar char="•"/>
            </a:pPr>
            <a:r>
              <a:rPr lang="en-US" sz="2400" b="1" dirty="0" err="1">
                <a:latin typeface="Arial" panose="020B0604020202020204" pitchFamily="34" charset="0"/>
                <a:cs typeface="Arial" panose="020B0604020202020204" pitchFamily="34" charset="0"/>
              </a:rPr>
              <a:t>Faccusae</a:t>
            </a:r>
            <a:r>
              <a:rPr lang="en-US" sz="2400" b="1" dirty="0">
                <a:latin typeface="Arial" panose="020B0604020202020204" pitchFamily="34" charset="0"/>
                <a:cs typeface="Arial" panose="020B0604020202020204" pitchFamily="34" charset="0"/>
              </a:rPr>
              <a:t> </a:t>
            </a:r>
            <a:r>
              <a:rPr lang="en-US" sz="2400" b="1" dirty="0" err="1">
                <a:latin typeface="Arial" panose="020B0604020202020204" pitchFamily="34" charset="0"/>
                <a:cs typeface="Arial" panose="020B0604020202020204" pitchFamily="34" charset="0"/>
              </a:rPr>
              <a:t>sitiatur</a:t>
            </a:r>
            <a:r>
              <a:rPr lang="en-US" sz="2400" b="1" dirty="0">
                <a:latin typeface="Arial" panose="020B0604020202020204" pitchFamily="34" charset="0"/>
                <a:cs typeface="Arial" panose="020B0604020202020204" pitchFamily="34" charset="0"/>
              </a:rPr>
              <a:t> </a:t>
            </a:r>
            <a:r>
              <a:rPr lang="en-US" sz="2400" b="1" dirty="0" err="1">
                <a:latin typeface="Arial" panose="020B0604020202020204" pitchFamily="34" charset="0"/>
                <a:cs typeface="Arial" panose="020B0604020202020204" pitchFamily="34" charset="0"/>
              </a:rPr>
              <a:t>sincta</a:t>
            </a:r>
            <a:r>
              <a:rPr lang="en-US" sz="2400" b="1"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duciend</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undipsum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vendan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ducim</a:t>
            </a:r>
            <a:r>
              <a:rPr lang="en-US" sz="2400" dirty="0">
                <a:latin typeface="Arial" panose="020B0604020202020204" pitchFamily="34" charset="0"/>
                <a:cs typeface="Arial" panose="020B0604020202020204" pitchFamily="34" charset="0"/>
              </a:rPr>
              <a:t> qui </a:t>
            </a:r>
            <a:r>
              <a:rPr lang="en-US" sz="2400" dirty="0" err="1">
                <a:latin typeface="Arial" panose="020B0604020202020204" pitchFamily="34" charset="0"/>
                <a:cs typeface="Arial" panose="020B0604020202020204" pitchFamily="34" charset="0"/>
              </a:rPr>
              <a:t>quiatem</a:t>
            </a:r>
            <a:r>
              <a:rPr lang="en-US" sz="2400" dirty="0">
                <a:latin typeface="Arial" panose="020B0604020202020204" pitchFamily="34" charset="0"/>
                <a:cs typeface="Arial" panose="020B0604020202020204" pitchFamily="34" charset="0"/>
              </a:rPr>
              <a:t> </a:t>
            </a:r>
          </a:p>
          <a:p>
            <a:pPr marL="285750" indent="-285750">
              <a:spcAft>
                <a:spcPts val="600"/>
              </a:spcAft>
              <a:buClr>
                <a:srgbClr val="4185D0"/>
              </a:buClr>
              <a:buFont typeface="Arial" panose="020B0604020202020204" pitchFamily="34" charset="0"/>
              <a:buChar char="•"/>
            </a:pPr>
            <a:r>
              <a:rPr lang="en-US" sz="2400" b="1" dirty="0" err="1">
                <a:latin typeface="Arial" panose="020B0604020202020204" pitchFamily="34" charset="0"/>
                <a:cs typeface="Arial" panose="020B0604020202020204" pitchFamily="34" charset="0"/>
              </a:rPr>
              <a:t>Volorrum</a:t>
            </a:r>
            <a:r>
              <a:rPr lang="en-US" sz="2400" b="1" dirty="0">
                <a:latin typeface="Arial" panose="020B0604020202020204" pitchFamily="34" charset="0"/>
                <a:cs typeface="Arial" panose="020B0604020202020204" pitchFamily="34" charset="0"/>
              </a:rPr>
              <a:t> qui </a:t>
            </a:r>
            <a:r>
              <a:rPr lang="en-US" sz="2400" b="1" dirty="0" err="1">
                <a:latin typeface="Arial" panose="020B0604020202020204" pitchFamily="34" charset="0"/>
                <a:cs typeface="Arial" panose="020B0604020202020204" pitchFamily="34" charset="0"/>
              </a:rPr>
              <a:t>quis</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samuscia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demodistiis</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etur</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cust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accus</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evenecte</a:t>
            </a:r>
            <a:r>
              <a:rPr lang="en-US" sz="2400" dirty="0">
                <a:latin typeface="Arial" panose="020B0604020202020204" pitchFamily="34" charset="0"/>
                <a:cs typeface="Arial" panose="020B0604020202020204" pitchFamily="34" charset="0"/>
              </a:rPr>
              <a:t> in </a:t>
            </a:r>
            <a:r>
              <a:rPr lang="en-US" sz="2400" dirty="0" err="1">
                <a:latin typeface="Arial" panose="020B0604020202020204" pitchFamily="34" charset="0"/>
                <a:cs typeface="Arial" panose="020B0604020202020204" pitchFamily="34" charset="0"/>
              </a:rPr>
              <a:t>restiunt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fuga</a:t>
            </a:r>
            <a:r>
              <a:rPr lang="en-US" sz="24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652430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F8265C-B916-4A84-ADBE-504E65FF7E59}" type="slidenum">
              <a:rPr lang="en-US" smtClean="0"/>
              <a:t>‹#›</a:t>
            </a:fld>
            <a:endParaRPr lang="en-US" dirty="0"/>
          </a:p>
        </p:txBody>
      </p:sp>
    </p:spTree>
    <p:extLst>
      <p:ext uri="{BB962C8B-B14F-4D97-AF65-F5344CB8AC3E}">
        <p14:creationId xmlns:p14="http://schemas.microsoft.com/office/powerpoint/2010/main" val="1763626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DF8265C-B916-4A84-ADBE-504E65FF7E59}" type="slidenum">
              <a:rPr lang="en-US" smtClean="0"/>
              <a:t>‹#›</a:t>
            </a:fld>
            <a:endParaRPr lang="en-US" dirty="0"/>
          </a:p>
        </p:txBody>
      </p:sp>
    </p:spTree>
    <p:extLst>
      <p:ext uri="{BB962C8B-B14F-4D97-AF65-F5344CB8AC3E}">
        <p14:creationId xmlns:p14="http://schemas.microsoft.com/office/powerpoint/2010/main" val="6931797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DF8265C-B916-4A84-ADBE-504E65FF7E59}" type="slidenum">
              <a:rPr lang="en-US" smtClean="0"/>
              <a:t>‹#›</a:t>
            </a:fld>
            <a:endParaRPr lang="en-US" dirty="0"/>
          </a:p>
        </p:txBody>
      </p:sp>
    </p:spTree>
    <p:extLst>
      <p:ext uri="{BB962C8B-B14F-4D97-AF65-F5344CB8AC3E}">
        <p14:creationId xmlns:p14="http://schemas.microsoft.com/office/powerpoint/2010/main" val="3252224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DF8265C-B916-4A84-ADBE-504E65FF7E59}" type="slidenum">
              <a:rPr lang="en-US" smtClean="0"/>
              <a:t>‹#›</a:t>
            </a:fld>
            <a:endParaRPr lang="en-US" dirty="0"/>
          </a:p>
        </p:txBody>
      </p:sp>
    </p:spTree>
    <p:extLst>
      <p:ext uri="{BB962C8B-B14F-4D97-AF65-F5344CB8AC3E}">
        <p14:creationId xmlns:p14="http://schemas.microsoft.com/office/powerpoint/2010/main" val="1025330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DF8265C-B916-4A84-ADBE-504E65FF7E59}" type="slidenum">
              <a:rPr lang="en-US" smtClean="0"/>
              <a:t>‹#›</a:t>
            </a:fld>
            <a:endParaRPr lang="en-US" dirty="0"/>
          </a:p>
        </p:txBody>
      </p:sp>
    </p:spTree>
    <p:extLst>
      <p:ext uri="{BB962C8B-B14F-4D97-AF65-F5344CB8AC3E}">
        <p14:creationId xmlns:p14="http://schemas.microsoft.com/office/powerpoint/2010/main" val="4140032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DF8265C-B916-4A84-ADBE-504E65FF7E59}" type="slidenum">
              <a:rPr lang="en-US" smtClean="0"/>
              <a:t>‹#›</a:t>
            </a:fld>
            <a:endParaRPr lang="en-US" dirty="0"/>
          </a:p>
        </p:txBody>
      </p:sp>
    </p:spTree>
    <p:extLst>
      <p:ext uri="{BB962C8B-B14F-4D97-AF65-F5344CB8AC3E}">
        <p14:creationId xmlns:p14="http://schemas.microsoft.com/office/powerpoint/2010/main" val="2492668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DF8265C-B916-4A84-ADBE-504E65FF7E59}" type="slidenum">
              <a:rPr lang="en-US" smtClean="0"/>
              <a:t>‹#›</a:t>
            </a:fld>
            <a:endParaRPr lang="en-US" dirty="0"/>
          </a:p>
        </p:txBody>
      </p:sp>
    </p:spTree>
    <p:extLst>
      <p:ext uri="{BB962C8B-B14F-4D97-AF65-F5344CB8AC3E}">
        <p14:creationId xmlns:p14="http://schemas.microsoft.com/office/powerpoint/2010/main" val="19727640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DF8265C-B916-4A84-ADBE-504E65FF7E59}" type="slidenum">
              <a:rPr lang="en-US" smtClean="0"/>
              <a:t>‹#›</a:t>
            </a:fld>
            <a:endParaRPr lang="en-US" dirty="0"/>
          </a:p>
        </p:txBody>
      </p:sp>
    </p:spTree>
    <p:extLst>
      <p:ext uri="{BB962C8B-B14F-4D97-AF65-F5344CB8AC3E}">
        <p14:creationId xmlns:p14="http://schemas.microsoft.com/office/powerpoint/2010/main" val="2840201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F8265C-B916-4A84-ADBE-504E65FF7E59}" type="slidenum">
              <a:rPr lang="en-US" smtClean="0"/>
              <a:t>‹#›</a:t>
            </a:fld>
            <a:endParaRPr lang="en-US" dirty="0"/>
          </a:p>
        </p:txBody>
      </p:sp>
    </p:spTree>
    <p:extLst>
      <p:ext uri="{BB962C8B-B14F-4D97-AF65-F5344CB8AC3E}">
        <p14:creationId xmlns:p14="http://schemas.microsoft.com/office/powerpoint/2010/main" val="4550454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hyperlink" Target="https://ies.ed.gov/ncee/edlabs/regions/midatlantic/" TargetMode="Externa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hyperlink" Target="../NJ211.org"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7.jpeg"/><Relationship Id="rId4" Type="http://schemas.openxmlformats.org/officeDocument/2006/relationships/hyperlink" Target="https://www.state.nj.us/dca/divisions/dhcr/offices/docs/hppcontact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a:extLst>
              <a:ext uri="{C183D7F6-B498-43B3-948B-1728B52AA6E4}">
                <adec:decorative xmlns:adec="http://schemas.microsoft.com/office/drawing/2017/decorative" val="1"/>
              </a:ext>
            </a:extLst>
          </p:cNvPr>
          <p:cNvCxnSpPr/>
          <p:nvPr/>
        </p:nvCxnSpPr>
        <p:spPr>
          <a:xfrm>
            <a:off x="249604" y="6513046"/>
            <a:ext cx="8628184" cy="0"/>
          </a:xfrm>
          <a:prstGeom prst="line">
            <a:avLst/>
          </a:prstGeom>
          <a:ln w="12700">
            <a:solidFill>
              <a:srgbClr val="EB892C"/>
            </a:solidFill>
          </a:ln>
        </p:spPr>
        <p:style>
          <a:lnRef idx="1">
            <a:schemeClr val="accent1"/>
          </a:lnRef>
          <a:fillRef idx="0">
            <a:schemeClr val="accent1"/>
          </a:fillRef>
          <a:effectRef idx="0">
            <a:schemeClr val="accent1"/>
          </a:effectRef>
          <a:fontRef idx="minor">
            <a:schemeClr val="tx1"/>
          </a:fontRef>
        </p:style>
      </p:cxnSp>
      <p:pic>
        <p:nvPicPr>
          <p:cNvPr id="6" name="Picture 5" descr="The image in the bottom right depicts colorful building blocks that are stacked into a pyramid shape with a base of 5 blocks. "/>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09216" y="4403575"/>
            <a:ext cx="1931876" cy="1877813"/>
          </a:xfrm>
          <a:prstGeom prst="rect">
            <a:avLst/>
          </a:prstGeom>
        </p:spPr>
      </p:pic>
      <p:sp>
        <p:nvSpPr>
          <p:cNvPr id="8" name="TextBox 7"/>
          <p:cNvSpPr txBox="1"/>
          <p:nvPr/>
        </p:nvSpPr>
        <p:spPr>
          <a:xfrm>
            <a:off x="903860" y="2602256"/>
            <a:ext cx="5979911" cy="1569660"/>
          </a:xfrm>
          <a:prstGeom prst="rect">
            <a:avLst/>
          </a:prstGeom>
          <a:noFill/>
        </p:spPr>
        <p:txBody>
          <a:bodyPr wrap="square" rtlCol="0">
            <a:spAutoFit/>
          </a:bodyPr>
          <a:lstStyle/>
          <a:p>
            <a:r>
              <a:rPr lang="en-US" sz="3200" b="1" dirty="0">
                <a:solidFill>
                  <a:srgbClr val="0C4B86"/>
                </a:solidFill>
                <a:latin typeface="Arial" panose="020B0604020202020204" pitchFamily="34" charset="0"/>
                <a:cs typeface="Arial" panose="020B0604020202020204" pitchFamily="34" charset="0"/>
              </a:rPr>
              <a:t>Attending School Every Day</a:t>
            </a:r>
            <a:r>
              <a:rPr lang="en-US" sz="3200" dirty="0">
                <a:solidFill>
                  <a:srgbClr val="0C4B86"/>
                </a:solidFill>
                <a:latin typeface="Arial" panose="020B0604020202020204" pitchFamily="34" charset="0"/>
                <a:cs typeface="Arial" panose="020B0604020202020204" pitchFamily="34" charset="0"/>
              </a:rPr>
              <a:t>: Preschool and Kindergarten Attendance Can Spell Success!</a:t>
            </a:r>
          </a:p>
        </p:txBody>
      </p:sp>
      <p:sp>
        <p:nvSpPr>
          <p:cNvPr id="3" name="Title 2" hidden="1">
            <a:extLst>
              <a:ext uri="{FF2B5EF4-FFF2-40B4-BE49-F238E27FC236}">
                <a16:creationId xmlns:a16="http://schemas.microsoft.com/office/drawing/2014/main" id="{4A091353-F809-410F-BF41-1895E4515BEA}"/>
              </a:ext>
            </a:extLst>
          </p:cNvPr>
          <p:cNvSpPr>
            <a:spLocks noGrp="1"/>
          </p:cNvSpPr>
          <p:nvPr>
            <p:ph type="ctrTitle"/>
          </p:nvPr>
        </p:nvSpPr>
        <p:spPr>
          <a:xfrm>
            <a:off x="656879" y="1351147"/>
            <a:ext cx="7772400" cy="2387600"/>
          </a:xfrm>
        </p:spPr>
        <p:txBody>
          <a:bodyPr/>
          <a:lstStyle/>
          <a:p>
            <a:pPr rtl="0" eaLnBrk="1" latinLnBrk="0" hangingPunct="1"/>
            <a:r>
              <a:rPr lang="en-US" sz="3200" b="1" kern="1200" dirty="0">
                <a:solidFill>
                  <a:schemeClr val="bg1"/>
                </a:solidFill>
                <a:effectLst/>
                <a:latin typeface="Arial" panose="020B0604020202020204" pitchFamily="34" charset="0"/>
                <a:ea typeface="+mn-ea"/>
                <a:cs typeface="Arial" panose="020B0604020202020204" pitchFamily="34" charset="0"/>
              </a:rPr>
              <a:t>Attending School Every Day</a:t>
            </a:r>
            <a:r>
              <a:rPr lang="en-US" sz="3200" kern="1200" dirty="0">
                <a:solidFill>
                  <a:schemeClr val="bg1"/>
                </a:solidFill>
                <a:effectLst/>
                <a:latin typeface="Arial" panose="020B0604020202020204" pitchFamily="34" charset="0"/>
                <a:ea typeface="+mn-ea"/>
                <a:cs typeface="Arial" panose="020B0604020202020204" pitchFamily="34" charset="0"/>
              </a:rPr>
              <a:t>: Preschool and Kindergarten Attendance Can Spell Success!</a:t>
            </a:r>
            <a:endParaRPr lang="en-US" dirty="0">
              <a:solidFill>
                <a:schemeClr val="bg1"/>
              </a:solidFill>
              <a:effectLst/>
            </a:endParaRPr>
          </a:p>
          <a:p>
            <a:endParaRPr lang="en-US" dirty="0"/>
          </a:p>
        </p:txBody>
      </p:sp>
      <p:pic>
        <p:nvPicPr>
          <p:cNvPr id="2" name="Picture 1" descr="A silhouette of a child playing with colorful blocks stacked into a pyramid next to colorful text that says “Go-Learn-Grow”. In the top right corner, there is a graphic that says REL-Mid Atlantic (Regional Educational Laboratory) over a seal from the State of New Jersey Department of Educatio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8372" y="208759"/>
            <a:ext cx="8669415" cy="1364140"/>
          </a:xfrm>
          <a:prstGeom prst="rect">
            <a:avLst/>
          </a:prstGeom>
        </p:spPr>
      </p:pic>
    </p:spTree>
    <p:extLst>
      <p:ext uri="{BB962C8B-B14F-4D97-AF65-F5344CB8AC3E}">
        <p14:creationId xmlns:p14="http://schemas.microsoft.com/office/powerpoint/2010/main" val="34599657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41300" y="-167482"/>
            <a:ext cx="8565838" cy="1325563"/>
          </a:xfrm>
        </p:spPr>
        <p:txBody>
          <a:bodyPr>
            <a:normAutofit/>
          </a:bodyPr>
          <a:lstStyle/>
          <a:p>
            <a:pPr lvl="0" algn="ctr">
              <a:spcAft>
                <a:spcPts val="600"/>
              </a:spcAft>
              <a:buClr>
                <a:srgbClr val="4185D0"/>
              </a:buClr>
            </a:pPr>
            <a:r>
              <a:rPr lang="en-US" dirty="0"/>
              <a:t>Having a hard time keeping track of missed school days for your young child? </a:t>
            </a:r>
          </a:p>
        </p:txBody>
      </p:sp>
      <p:sp>
        <p:nvSpPr>
          <p:cNvPr id="9" name="TextBox 8"/>
          <p:cNvSpPr txBox="1"/>
          <p:nvPr/>
        </p:nvSpPr>
        <p:spPr>
          <a:xfrm>
            <a:off x="401066" y="1062549"/>
            <a:ext cx="8246306" cy="4714111"/>
          </a:xfrm>
          <a:prstGeom prst="rect">
            <a:avLst/>
          </a:prstGeom>
          <a:noFill/>
        </p:spPr>
        <p:txBody>
          <a:bodyPr wrap="square" rtlCol="0">
            <a:spAutoFit/>
          </a:bodyPr>
          <a:lstStyle/>
          <a:p>
            <a:pPr lvl="0" algn="ctr">
              <a:spcAft>
                <a:spcPts val="600"/>
              </a:spcAft>
              <a:buClr>
                <a:srgbClr val="4185D0"/>
              </a:buClr>
            </a:pPr>
            <a:r>
              <a:rPr lang="en-US" sz="2600" b="1" dirty="0">
                <a:solidFill>
                  <a:srgbClr val="EB892C"/>
                </a:solidFill>
                <a:latin typeface="Arial" panose="020B0604020202020204" pitchFamily="34" charset="0"/>
                <a:cs typeface="Arial" panose="020B0604020202020204" pitchFamily="34" charset="0"/>
              </a:rPr>
              <a:t>Knowledge is power! </a:t>
            </a:r>
          </a:p>
          <a:p>
            <a:pPr lvl="0" algn="ctr">
              <a:spcAft>
                <a:spcPts val="600"/>
              </a:spcAft>
              <a:buClr>
                <a:srgbClr val="4185D0"/>
              </a:buClr>
            </a:pPr>
            <a:endParaRPr lang="en-US" sz="2600" b="1" dirty="0">
              <a:solidFill>
                <a:srgbClr val="EB892C"/>
              </a:solidFill>
              <a:latin typeface="Arial" panose="020B0604020202020204" pitchFamily="34" charset="0"/>
              <a:cs typeface="Arial" panose="020B0604020202020204" pitchFamily="34" charset="0"/>
            </a:endParaRPr>
          </a:p>
          <a:p>
            <a:pPr lvl="0">
              <a:spcAft>
                <a:spcPts val="600"/>
              </a:spcAft>
              <a:buClr>
                <a:srgbClr val="4185D0"/>
              </a:buClr>
            </a:pPr>
            <a:r>
              <a:rPr lang="en-US" sz="2600" b="1" dirty="0">
                <a:solidFill>
                  <a:srgbClr val="094D88"/>
                </a:solidFill>
                <a:latin typeface="Arial" panose="020B0604020202020204" pitchFamily="34" charset="0"/>
                <a:cs typeface="Arial" panose="020B0604020202020204" pitchFamily="34" charset="0"/>
              </a:rPr>
              <a:t>Let’s work together to track our children’s attendance to avoid missing too much school:</a:t>
            </a:r>
          </a:p>
          <a:p>
            <a:pPr marL="457200" lvl="0" indent="-457200">
              <a:spcAft>
                <a:spcPts val="600"/>
              </a:spcAft>
              <a:buClr>
                <a:srgbClr val="4185D0"/>
              </a:buClr>
              <a:buFont typeface="Arial" panose="020B0604020202020204" pitchFamily="34" charset="0"/>
              <a:buChar char="•"/>
            </a:pPr>
            <a:r>
              <a:rPr lang="en-US" sz="2200" dirty="0">
                <a:solidFill>
                  <a:srgbClr val="094D88"/>
                </a:solidFill>
                <a:latin typeface="Arial" panose="020B0604020202020204" pitchFamily="34" charset="0"/>
                <a:cs typeface="Arial" panose="020B0604020202020204" pitchFamily="34" charset="0"/>
              </a:rPr>
              <a:t>Ask your child’s teacher for regular updates.</a:t>
            </a:r>
          </a:p>
          <a:p>
            <a:pPr marL="457200" lvl="0" indent="-457200">
              <a:spcAft>
                <a:spcPts val="600"/>
              </a:spcAft>
              <a:buClr>
                <a:srgbClr val="4185D0"/>
              </a:buClr>
              <a:buFont typeface="Arial" panose="020B0604020202020204" pitchFamily="34" charset="0"/>
              <a:buChar char="•"/>
            </a:pPr>
            <a:r>
              <a:rPr lang="en-US" sz="2200" dirty="0">
                <a:solidFill>
                  <a:srgbClr val="094D88"/>
                </a:solidFill>
                <a:latin typeface="Arial" panose="020B0604020202020204" pitchFamily="34" charset="0"/>
                <a:cs typeface="Arial" panose="020B0604020202020204" pitchFamily="34" charset="0"/>
              </a:rPr>
              <a:t>Refer to your school's online portal or parent webpage to help track attendance.</a:t>
            </a:r>
          </a:p>
          <a:p>
            <a:pPr marL="457200" lvl="0" indent="-457200">
              <a:spcAft>
                <a:spcPts val="600"/>
              </a:spcAft>
              <a:buClr>
                <a:srgbClr val="4185D0"/>
              </a:buClr>
              <a:buFont typeface="Arial" panose="020B0604020202020204" pitchFamily="34" charset="0"/>
              <a:buChar char="•"/>
            </a:pPr>
            <a:r>
              <a:rPr lang="en-US" sz="2200" dirty="0">
                <a:solidFill>
                  <a:srgbClr val="094D88"/>
                </a:solidFill>
                <a:latin typeface="Arial" panose="020B0604020202020204" pitchFamily="34" charset="0"/>
                <a:cs typeface="Arial" panose="020B0604020202020204" pitchFamily="34" charset="0"/>
              </a:rPr>
              <a:t>Look at the school calendar ahead of time and try to schedule family activities and vacations on non-school days.</a:t>
            </a:r>
          </a:p>
          <a:p>
            <a:pPr marL="457200" lvl="0" indent="-457200">
              <a:spcAft>
                <a:spcPts val="600"/>
              </a:spcAft>
              <a:buClr>
                <a:srgbClr val="4185D0"/>
              </a:buClr>
              <a:buFont typeface="Arial" panose="020B0604020202020204" pitchFamily="34" charset="0"/>
              <a:buChar char="•"/>
            </a:pPr>
            <a:endParaRPr lang="en-US" sz="2800" dirty="0">
              <a:solidFill>
                <a:srgbClr val="EC892D"/>
              </a:solidFill>
              <a:latin typeface="Arial" panose="020B0604020202020204" pitchFamily="34" charset="0"/>
              <a:cs typeface="Arial" panose="020B0604020202020204" pitchFamily="34" charset="0"/>
            </a:endParaRPr>
          </a:p>
          <a:p>
            <a:pPr>
              <a:lnSpc>
                <a:spcPts val="2800"/>
              </a:lnSpc>
              <a:spcAft>
                <a:spcPts val="600"/>
              </a:spcAft>
            </a:pPr>
            <a:endParaRPr lang="en-US" sz="2400" dirty="0">
              <a:solidFill>
                <a:srgbClr val="0C4B86"/>
              </a:solidFill>
              <a:latin typeface="Arial" panose="020B0604020202020204" pitchFamily="34" charset="0"/>
              <a:cs typeface="Arial" panose="020B0604020202020204" pitchFamily="34" charset="0"/>
            </a:endParaRPr>
          </a:p>
        </p:txBody>
      </p:sp>
      <p:pic>
        <p:nvPicPr>
          <p:cNvPr id="4" name="Picture 3" descr="This image is of a calendar on a desk next to colorful markers, a blue cup, a green pen, and a pink pen. One date is circled on the calenda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27631" y="4965964"/>
            <a:ext cx="1702953" cy="1458008"/>
          </a:xfrm>
          <a:prstGeom prst="rect">
            <a:avLst/>
          </a:prstGeom>
        </p:spPr>
      </p:pic>
    </p:spTree>
    <p:extLst>
      <p:ext uri="{BB962C8B-B14F-4D97-AF65-F5344CB8AC3E}">
        <p14:creationId xmlns:p14="http://schemas.microsoft.com/office/powerpoint/2010/main" val="683952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41300" y="-167482"/>
            <a:ext cx="8483600" cy="1325563"/>
          </a:xfrm>
        </p:spPr>
        <p:txBody>
          <a:bodyPr/>
          <a:lstStyle/>
          <a:p>
            <a:r>
              <a:rPr lang="en-US" dirty="0"/>
              <a:t>Getting our children to school, every day!</a:t>
            </a:r>
          </a:p>
        </p:txBody>
      </p:sp>
      <p:sp>
        <p:nvSpPr>
          <p:cNvPr id="4" name="Text Placeholder 3"/>
          <p:cNvSpPr>
            <a:spLocks noGrp="1"/>
          </p:cNvSpPr>
          <p:nvPr>
            <p:ph type="body" idx="1"/>
          </p:nvPr>
        </p:nvSpPr>
        <p:spPr>
          <a:xfrm>
            <a:off x="385884" y="1534319"/>
            <a:ext cx="8483600" cy="2643981"/>
          </a:xfrm>
        </p:spPr>
        <p:txBody>
          <a:bodyPr>
            <a:noAutofit/>
          </a:bodyPr>
          <a:lstStyle/>
          <a:p>
            <a:pPr lvl="0" algn="ctr"/>
            <a:r>
              <a:rPr lang="en-US" sz="2600" b="1" dirty="0">
                <a:solidFill>
                  <a:srgbClr val="EB892C"/>
                </a:solidFill>
              </a:rPr>
              <a:t>We’ve talked about the importance of school for your young learners and ways we can reduce the challenges to attending school every day.  </a:t>
            </a:r>
          </a:p>
          <a:p>
            <a:pPr lvl="0" algn="ctr"/>
            <a:r>
              <a:rPr lang="en-US" sz="2600" dirty="0">
                <a:solidFill>
                  <a:srgbClr val="094D88"/>
                </a:solidFill>
              </a:rPr>
              <a:t>Please don’t hesitate to reach out to us about ways we can support you to ensure your child gets to school every day! </a:t>
            </a:r>
          </a:p>
        </p:txBody>
      </p:sp>
      <p:pic>
        <p:nvPicPr>
          <p:cNvPr id="5" name="Picture 4" descr="This image is of schoolchildren forming a line by placing their hands on the shoulders of the person in front of them."/>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2724" y="4163060"/>
            <a:ext cx="3169920" cy="2111469"/>
          </a:xfrm>
          <a:prstGeom prst="rect">
            <a:avLst/>
          </a:prstGeom>
        </p:spPr>
      </p:pic>
    </p:spTree>
    <p:extLst>
      <p:ext uri="{BB962C8B-B14F-4D97-AF65-F5344CB8AC3E}">
        <p14:creationId xmlns:p14="http://schemas.microsoft.com/office/powerpoint/2010/main" val="41493086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7270" y="1499856"/>
            <a:ext cx="6908800" cy="1325563"/>
          </a:xfrm>
        </p:spPr>
        <p:txBody>
          <a:bodyPr>
            <a:normAutofit/>
          </a:bodyPr>
          <a:lstStyle/>
          <a:p>
            <a:pPr algn="ctr"/>
            <a:r>
              <a:rPr lang="en-US" dirty="0">
                <a:solidFill>
                  <a:schemeClr val="tx1"/>
                </a:solidFill>
              </a:rPr>
              <a:t>Questions and Answers</a:t>
            </a:r>
            <a:endParaRPr lang="en-US" b="0" dirty="0">
              <a:solidFill>
                <a:schemeClr val="tx1"/>
              </a:solidFill>
            </a:endParaRPr>
          </a:p>
        </p:txBody>
      </p:sp>
      <p:sp>
        <p:nvSpPr>
          <p:cNvPr id="5" name="TextBox 4">
            <a:extLst>
              <a:ext uri="{C183D7F6-B498-43B3-948B-1728B52AA6E4}">
                <adec:decorative xmlns:adec="http://schemas.microsoft.com/office/drawing/2017/decorative" val="1"/>
              </a:ext>
            </a:extLst>
          </p:cNvPr>
          <p:cNvSpPr txBox="1"/>
          <p:nvPr/>
        </p:nvSpPr>
        <p:spPr>
          <a:xfrm>
            <a:off x="241300" y="1499856"/>
            <a:ext cx="8460740" cy="461665"/>
          </a:xfrm>
          <a:prstGeom prst="rect">
            <a:avLst/>
          </a:prstGeom>
          <a:noFill/>
        </p:spPr>
        <p:txBody>
          <a:bodyPr wrap="square" rtlCol="0">
            <a:spAutoFit/>
          </a:bodyPr>
          <a:lstStyle/>
          <a:p>
            <a:pPr>
              <a:spcAft>
                <a:spcPts val="1200"/>
              </a:spcAft>
              <a:buClr>
                <a:srgbClr val="4185D0"/>
              </a:buClr>
            </a:pPr>
            <a:endParaRPr lang="en-US" sz="2400" dirty="0">
              <a:solidFill>
                <a:prstClr val="black"/>
              </a:solidFill>
              <a:latin typeface="Arial" panose="020B0604020202020204" pitchFamily="34" charset="0"/>
              <a:cs typeface="Arial" panose="020B0604020202020204" pitchFamily="34" charset="0"/>
            </a:endParaRPr>
          </a:p>
        </p:txBody>
      </p:sp>
      <p:pic>
        <p:nvPicPr>
          <p:cNvPr id="3" name="Picture 2" descr="This graphic is of an orange speech bubble that contains the letter Q and a navy blue speech bubble that contains the letter A. "/>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99839" y="2752707"/>
            <a:ext cx="3343663" cy="3166878"/>
          </a:xfrm>
          <a:prstGeom prst="rect">
            <a:avLst/>
          </a:prstGeom>
        </p:spPr>
      </p:pic>
    </p:spTree>
    <p:extLst>
      <p:ext uri="{BB962C8B-B14F-4D97-AF65-F5344CB8AC3E}">
        <p14:creationId xmlns:p14="http://schemas.microsoft.com/office/powerpoint/2010/main" val="18619290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Disclaimer</a:t>
            </a:r>
          </a:p>
        </p:txBody>
      </p:sp>
      <p:pic>
        <p:nvPicPr>
          <p:cNvPr id="5" name="Picture 4" descr="REL Mid-Atlantic logo"/>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0484" y="5261414"/>
            <a:ext cx="1228128" cy="1026688"/>
          </a:xfrm>
          <a:prstGeom prst="rect">
            <a:avLst/>
          </a:prstGeom>
        </p:spPr>
      </p:pic>
      <p:pic>
        <p:nvPicPr>
          <p:cNvPr id="8" name="Picture 7" descr="Twitter ico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37301" y="5906842"/>
            <a:ext cx="577570" cy="469656"/>
          </a:xfrm>
          <a:prstGeom prst="rect">
            <a:avLst/>
          </a:prstGeom>
        </p:spPr>
      </p:pic>
      <p:sp>
        <p:nvSpPr>
          <p:cNvPr id="9" name="TextBox 8"/>
          <p:cNvSpPr txBox="1"/>
          <p:nvPr/>
        </p:nvSpPr>
        <p:spPr>
          <a:xfrm>
            <a:off x="1922105" y="5405426"/>
            <a:ext cx="6410132" cy="369332"/>
          </a:xfrm>
          <a:prstGeom prst="rect">
            <a:avLst/>
          </a:prstGeom>
          <a:noFill/>
        </p:spPr>
        <p:txBody>
          <a:bodyPr wrap="square" rtlCol="0">
            <a:spAutoFit/>
          </a:bodyPr>
          <a:lstStyle/>
          <a:p>
            <a:r>
              <a:rPr lang="en-US" b="1" dirty="0">
                <a:solidFill>
                  <a:srgbClr val="0C4B86"/>
                </a:solidFill>
                <a:latin typeface="Arial" panose="020B0604020202020204" pitchFamily="34" charset="0"/>
                <a:cs typeface="Arial" panose="020B0604020202020204" pitchFamily="34" charset="0"/>
                <a:hlinkClick r:id="rId5"/>
              </a:rPr>
              <a:t>https://ies.ed.gov/ncee/edlabs/regions/midatlantic/</a:t>
            </a:r>
            <a:endParaRPr lang="en-US" b="1" dirty="0">
              <a:solidFill>
                <a:srgbClr val="0C4B86"/>
              </a:solidFill>
              <a:latin typeface="Arial" panose="020B0604020202020204" pitchFamily="34" charset="0"/>
              <a:cs typeface="Arial" panose="020B0604020202020204" pitchFamily="34" charset="0"/>
            </a:endParaRPr>
          </a:p>
        </p:txBody>
      </p:sp>
      <p:sp>
        <p:nvSpPr>
          <p:cNvPr id="3" name="TextBox 2"/>
          <p:cNvSpPr txBox="1"/>
          <p:nvPr/>
        </p:nvSpPr>
        <p:spPr>
          <a:xfrm>
            <a:off x="693683" y="1387366"/>
            <a:ext cx="7638554" cy="3416320"/>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This work was funded by the U.S. Department of Education’s Institute of Education Sciences (IES) under contract ED-IES-17-C-0006, with REL Mid-Atlantic, administered by Mathematica. The content of the presentation does not necessarily reflect the views or policies of IES or the U.S. Department of Education, nor does mention of trade names, commercial products, or organizations imply endorsement by the U.S. government. </a:t>
            </a:r>
          </a:p>
        </p:txBody>
      </p:sp>
    </p:spTree>
    <p:extLst>
      <p:ext uri="{BB962C8B-B14F-4D97-AF65-F5344CB8AC3E}">
        <p14:creationId xmlns:p14="http://schemas.microsoft.com/office/powerpoint/2010/main" val="147539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he background image is of a calendar with two days crossed out."/>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988473"/>
            <a:ext cx="9144000" cy="5842000"/>
          </a:xfrm>
          <a:prstGeom prst="rect">
            <a:avLst/>
          </a:prstGeom>
        </p:spPr>
      </p:pic>
      <p:sp>
        <p:nvSpPr>
          <p:cNvPr id="2" name="Title 1"/>
          <p:cNvSpPr>
            <a:spLocks noGrp="1"/>
          </p:cNvSpPr>
          <p:nvPr>
            <p:ph type="title"/>
          </p:nvPr>
        </p:nvSpPr>
        <p:spPr/>
        <p:txBody>
          <a:bodyPr/>
          <a:lstStyle/>
          <a:p>
            <a:r>
              <a:rPr lang="en-US" dirty="0"/>
              <a:t>How much is too much school to miss?</a:t>
            </a:r>
          </a:p>
        </p:txBody>
      </p:sp>
      <p:sp>
        <p:nvSpPr>
          <p:cNvPr id="7" name="Chord 6">
            <a:extLst>
              <a:ext uri="{C183D7F6-B498-43B3-948B-1728B52AA6E4}">
                <adec:decorative xmlns:adec="http://schemas.microsoft.com/office/drawing/2017/decorative" val="1"/>
              </a:ext>
            </a:extLst>
          </p:cNvPr>
          <p:cNvSpPr/>
          <p:nvPr/>
        </p:nvSpPr>
        <p:spPr>
          <a:xfrm rot="17553795">
            <a:off x="29854" y="-1136760"/>
            <a:ext cx="6821705" cy="6852403"/>
          </a:xfrm>
          <a:prstGeom prst="chord">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427703" y="1007965"/>
            <a:ext cx="6004585" cy="4935635"/>
          </a:xfrm>
        </p:spPr>
        <p:txBody>
          <a:bodyPr>
            <a:noAutofit/>
          </a:bodyPr>
          <a:lstStyle/>
          <a:p>
            <a:pPr marL="457200" indent="-457200">
              <a:buFont typeface="Arial" panose="020B0604020202020204" pitchFamily="34" charset="0"/>
              <a:buChar char="•"/>
            </a:pPr>
            <a:r>
              <a:rPr lang="en-US" sz="2900" dirty="0">
                <a:solidFill>
                  <a:srgbClr val="094D88"/>
                </a:solidFill>
              </a:rPr>
              <a:t>When children miss </a:t>
            </a:r>
            <a:r>
              <a:rPr lang="en-US" sz="2900" b="1" dirty="0">
                <a:solidFill>
                  <a:srgbClr val="EC892D"/>
                </a:solidFill>
              </a:rPr>
              <a:t>10%</a:t>
            </a:r>
            <a:r>
              <a:rPr lang="en-US" sz="2900" dirty="0">
                <a:solidFill>
                  <a:srgbClr val="094D88"/>
                </a:solidFill>
              </a:rPr>
              <a:t> or more of the school year,</a:t>
            </a:r>
            <a:r>
              <a:rPr lang="en-US" sz="2900" b="1" dirty="0">
                <a:solidFill>
                  <a:srgbClr val="EC892D"/>
                </a:solidFill>
              </a:rPr>
              <a:t> </a:t>
            </a:r>
            <a:r>
              <a:rPr lang="en-US" sz="2900" dirty="0">
                <a:solidFill>
                  <a:srgbClr val="094D88"/>
                </a:solidFill>
              </a:rPr>
              <a:t>research suggests it is harder for them to develop a strong base for learning. </a:t>
            </a:r>
          </a:p>
          <a:p>
            <a:pPr marL="457200" indent="-457200">
              <a:buFont typeface="Arial" panose="020B0604020202020204" pitchFamily="34" charset="0"/>
              <a:buChar char="•"/>
            </a:pPr>
            <a:r>
              <a:rPr lang="en-US" sz="2900" dirty="0">
                <a:solidFill>
                  <a:srgbClr val="094D88"/>
                </a:solidFill>
              </a:rPr>
              <a:t>Being absent</a:t>
            </a:r>
            <a:r>
              <a:rPr lang="en-US" sz="2900" b="1" dirty="0">
                <a:solidFill>
                  <a:srgbClr val="094D88"/>
                </a:solidFill>
              </a:rPr>
              <a:t> </a:t>
            </a:r>
            <a:r>
              <a:rPr lang="en-US" sz="2900" b="1" dirty="0">
                <a:solidFill>
                  <a:srgbClr val="EB892C"/>
                </a:solidFill>
              </a:rPr>
              <a:t>2 or more days a month </a:t>
            </a:r>
            <a:r>
              <a:rPr lang="en-US" sz="2900" dirty="0">
                <a:solidFill>
                  <a:srgbClr val="094D88"/>
                </a:solidFill>
              </a:rPr>
              <a:t>can add up to missing 10 percent of the school year.</a:t>
            </a:r>
          </a:p>
        </p:txBody>
      </p:sp>
      <p:cxnSp>
        <p:nvCxnSpPr>
          <p:cNvPr id="6" name="Straight Connector 5">
            <a:extLst>
              <a:ext uri="{C183D7F6-B498-43B3-948B-1728B52AA6E4}">
                <adec:decorative xmlns:adec="http://schemas.microsoft.com/office/drawing/2017/decorative" val="1"/>
              </a:ext>
            </a:extLst>
          </p:cNvPr>
          <p:cNvCxnSpPr/>
          <p:nvPr/>
        </p:nvCxnSpPr>
        <p:spPr>
          <a:xfrm>
            <a:off x="6891207" y="4816369"/>
            <a:ext cx="930241" cy="309649"/>
          </a:xfrm>
          <a:prstGeom prst="line">
            <a:avLst/>
          </a:prstGeom>
          <a:ln w="76200">
            <a:solidFill>
              <a:srgbClr val="EB892C"/>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C183D7F6-B498-43B3-948B-1728B52AA6E4}">
                <adec:decorative xmlns:adec="http://schemas.microsoft.com/office/drawing/2017/decorative" val="1"/>
              </a:ext>
            </a:extLst>
          </p:cNvPr>
          <p:cNvCxnSpPr/>
          <p:nvPr/>
        </p:nvCxnSpPr>
        <p:spPr>
          <a:xfrm>
            <a:off x="7662879" y="4470251"/>
            <a:ext cx="930241" cy="309649"/>
          </a:xfrm>
          <a:prstGeom prst="line">
            <a:avLst/>
          </a:prstGeom>
          <a:ln w="76200">
            <a:solidFill>
              <a:srgbClr val="EB892C"/>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C183D7F6-B498-43B3-948B-1728B52AA6E4}">
                <adec:decorative xmlns:adec="http://schemas.microsoft.com/office/drawing/2017/decorative" val="1"/>
              </a:ext>
            </a:extLst>
          </p:cNvPr>
          <p:cNvCxnSpPr/>
          <p:nvPr/>
        </p:nvCxnSpPr>
        <p:spPr>
          <a:xfrm flipH="1">
            <a:off x="7255931" y="4538764"/>
            <a:ext cx="202945" cy="773054"/>
          </a:xfrm>
          <a:prstGeom prst="line">
            <a:avLst/>
          </a:prstGeom>
          <a:ln w="76200">
            <a:solidFill>
              <a:srgbClr val="EB892C"/>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C183D7F6-B498-43B3-948B-1728B52AA6E4}">
                <adec:decorative xmlns:adec="http://schemas.microsoft.com/office/drawing/2017/decorative" val="1"/>
              </a:ext>
            </a:extLst>
          </p:cNvPr>
          <p:cNvCxnSpPr/>
          <p:nvPr/>
        </p:nvCxnSpPr>
        <p:spPr>
          <a:xfrm flipH="1">
            <a:off x="7934623" y="4357985"/>
            <a:ext cx="343511" cy="664617"/>
          </a:xfrm>
          <a:prstGeom prst="line">
            <a:avLst/>
          </a:prstGeom>
          <a:ln w="76200">
            <a:solidFill>
              <a:srgbClr val="EB892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4324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42082"/>
            <a:ext cx="8801100" cy="1325563"/>
          </a:xfrm>
        </p:spPr>
        <p:txBody>
          <a:bodyPr>
            <a:normAutofit/>
          </a:bodyPr>
          <a:lstStyle/>
          <a:p>
            <a:r>
              <a:rPr lang="en-US" dirty="0"/>
              <a:t>Important learning happens in the early years</a:t>
            </a:r>
          </a:p>
        </p:txBody>
      </p:sp>
      <p:sp>
        <p:nvSpPr>
          <p:cNvPr id="3" name="Text Placeholder 2"/>
          <p:cNvSpPr>
            <a:spLocks noGrp="1"/>
          </p:cNvSpPr>
          <p:nvPr>
            <p:ph type="body" idx="1"/>
          </p:nvPr>
        </p:nvSpPr>
        <p:spPr>
          <a:xfrm>
            <a:off x="241300" y="1293209"/>
            <a:ext cx="8281776" cy="4608822"/>
          </a:xfrm>
        </p:spPr>
        <p:txBody>
          <a:bodyPr>
            <a:normAutofit fontScale="92500" lnSpcReduction="20000"/>
          </a:bodyPr>
          <a:lstStyle/>
          <a:p>
            <a:pPr marL="457200" indent="-457200">
              <a:lnSpc>
                <a:spcPct val="100000"/>
              </a:lnSpc>
              <a:buFont typeface="Arial" panose="020B0604020202020204" pitchFamily="34" charset="0"/>
              <a:buChar char="•"/>
            </a:pPr>
            <a:r>
              <a:rPr lang="en-US" sz="2600" dirty="0">
                <a:solidFill>
                  <a:srgbClr val="094D88"/>
                </a:solidFill>
              </a:rPr>
              <a:t>Learning experiences in preschool and kindergarten can help your child </a:t>
            </a:r>
            <a:r>
              <a:rPr lang="en-US" sz="2600" b="1" dirty="0">
                <a:solidFill>
                  <a:srgbClr val="EB892C"/>
                </a:solidFill>
              </a:rPr>
              <a:t>explore</a:t>
            </a:r>
            <a:r>
              <a:rPr lang="en-US" sz="2600" dirty="0">
                <a:solidFill>
                  <a:srgbClr val="EB892C"/>
                </a:solidFill>
              </a:rPr>
              <a:t>, </a:t>
            </a:r>
            <a:r>
              <a:rPr lang="en-US" sz="2600" b="1" dirty="0">
                <a:solidFill>
                  <a:srgbClr val="EB892C"/>
                </a:solidFill>
              </a:rPr>
              <a:t>examine</a:t>
            </a:r>
            <a:r>
              <a:rPr lang="en-US" sz="2600" dirty="0">
                <a:solidFill>
                  <a:srgbClr val="EB892C"/>
                </a:solidFill>
              </a:rPr>
              <a:t>, </a:t>
            </a:r>
            <a:r>
              <a:rPr lang="en-US" sz="2600" b="1" dirty="0">
                <a:solidFill>
                  <a:srgbClr val="EB892C"/>
                </a:solidFill>
              </a:rPr>
              <a:t>and learn about the world around them</a:t>
            </a:r>
            <a:r>
              <a:rPr lang="en-US" sz="2600" dirty="0">
                <a:solidFill>
                  <a:srgbClr val="EB892C"/>
                </a:solidFill>
              </a:rPr>
              <a:t>. </a:t>
            </a:r>
          </a:p>
          <a:p>
            <a:pPr marL="457200" indent="-457200">
              <a:lnSpc>
                <a:spcPct val="100000"/>
              </a:lnSpc>
              <a:buFont typeface="Arial" panose="020B0604020202020204" pitchFamily="34" charset="0"/>
              <a:buChar char="•"/>
            </a:pPr>
            <a:r>
              <a:rPr lang="en-US" sz="2600" dirty="0">
                <a:solidFill>
                  <a:srgbClr val="094D88"/>
                </a:solidFill>
              </a:rPr>
              <a:t>When your child misses school they could be missing out on: </a:t>
            </a:r>
          </a:p>
          <a:p>
            <a:pPr marL="1371600" lvl="2" indent="-457200">
              <a:lnSpc>
                <a:spcPct val="100000"/>
              </a:lnSpc>
              <a:buFont typeface="Courier New" panose="02070309020205020404" pitchFamily="49" charset="0"/>
              <a:buChar char="o"/>
            </a:pPr>
            <a:r>
              <a:rPr lang="en-US" sz="2400" dirty="0">
                <a:solidFill>
                  <a:srgbClr val="0C4B86"/>
                </a:solidFill>
                <a:latin typeface="Arial" panose="020B0604020202020204" pitchFamily="34" charset="0"/>
                <a:cs typeface="Arial" panose="020B0604020202020204" pitchFamily="34" charset="0"/>
              </a:rPr>
              <a:t>Naming letters and matching them to their sounds</a:t>
            </a:r>
          </a:p>
          <a:p>
            <a:pPr marL="1371600" lvl="2" indent="-457200">
              <a:lnSpc>
                <a:spcPct val="100000"/>
              </a:lnSpc>
              <a:buFont typeface="Courier New" panose="02070309020205020404" pitchFamily="49" charset="0"/>
              <a:buChar char="o"/>
            </a:pPr>
            <a:r>
              <a:rPr lang="en-US" sz="2400" dirty="0">
                <a:solidFill>
                  <a:srgbClr val="0C4B86"/>
                </a:solidFill>
                <a:latin typeface="Arial" panose="020B0604020202020204" pitchFamily="34" charset="0"/>
                <a:cs typeface="Arial" panose="020B0604020202020204" pitchFamily="34" charset="0"/>
              </a:rPr>
              <a:t>Early reading and writing skills</a:t>
            </a:r>
          </a:p>
          <a:p>
            <a:pPr marL="1371600" lvl="2" indent="-457200">
              <a:lnSpc>
                <a:spcPct val="100000"/>
              </a:lnSpc>
              <a:buFont typeface="Courier New" panose="02070309020205020404" pitchFamily="49" charset="0"/>
              <a:buChar char="o"/>
            </a:pPr>
            <a:r>
              <a:rPr lang="en-US" sz="2400" dirty="0">
                <a:solidFill>
                  <a:srgbClr val="0C4B86"/>
                </a:solidFill>
                <a:latin typeface="Arial" panose="020B0604020202020204" pitchFamily="34" charset="0"/>
                <a:cs typeface="Arial" panose="020B0604020202020204" pitchFamily="34" charset="0"/>
              </a:rPr>
              <a:t>Counting objects and recognizing shapes</a:t>
            </a:r>
          </a:p>
          <a:p>
            <a:pPr marL="1371600" lvl="2" indent="-457200">
              <a:lnSpc>
                <a:spcPct val="100000"/>
              </a:lnSpc>
              <a:buFont typeface="Courier New" panose="02070309020205020404" pitchFamily="49" charset="0"/>
              <a:buChar char="o"/>
            </a:pPr>
            <a:r>
              <a:rPr lang="en-US" sz="2400" dirty="0">
                <a:solidFill>
                  <a:srgbClr val="0C4B86"/>
                </a:solidFill>
                <a:latin typeface="Arial" panose="020B0604020202020204" pitchFamily="34" charset="0"/>
                <a:cs typeface="Arial" panose="020B0604020202020204" pitchFamily="34" charset="0"/>
              </a:rPr>
              <a:t>Critical thinking skills, such as planning and carrying out experiments and learning cause and effect</a:t>
            </a:r>
          </a:p>
          <a:p>
            <a:pPr marL="1371600" lvl="2" indent="-457200">
              <a:lnSpc>
                <a:spcPct val="100000"/>
              </a:lnSpc>
              <a:buFont typeface="Courier New" panose="02070309020205020404" pitchFamily="49" charset="0"/>
              <a:buChar char="o"/>
            </a:pPr>
            <a:r>
              <a:rPr lang="en-US" sz="2400" dirty="0">
                <a:solidFill>
                  <a:srgbClr val="0C4B86"/>
                </a:solidFill>
                <a:latin typeface="Arial" panose="020B0604020202020204" pitchFamily="34" charset="0"/>
                <a:cs typeface="Arial" panose="020B0604020202020204" pitchFamily="34" charset="0"/>
              </a:rPr>
              <a:t>Learning to manage their emotions, be attentive in class, solve problems, and care for others</a:t>
            </a:r>
          </a:p>
          <a:p>
            <a:pPr marL="1371600" lvl="2" indent="-457200">
              <a:lnSpc>
                <a:spcPct val="100000"/>
              </a:lnSpc>
              <a:buFont typeface="Courier New" panose="02070309020205020404" pitchFamily="49" charset="0"/>
              <a:buChar char="o"/>
            </a:pPr>
            <a:r>
              <a:rPr lang="en-US" sz="2400" dirty="0">
                <a:solidFill>
                  <a:srgbClr val="0C4B86"/>
                </a:solidFill>
                <a:latin typeface="Arial" panose="020B0604020202020204" pitchFamily="34" charset="0"/>
                <a:cs typeface="Arial" panose="020B0604020202020204" pitchFamily="34" charset="0"/>
              </a:rPr>
              <a:t>Speaking clearly to express their feelings and ideas</a:t>
            </a:r>
          </a:p>
          <a:p>
            <a:pPr marL="914400" lvl="1" indent="-457200">
              <a:buFont typeface="Arial" panose="020B0604020202020204" pitchFamily="34" charset="0"/>
              <a:buChar char="•"/>
            </a:pPr>
            <a:endParaRPr lang="en-US" sz="2800" dirty="0">
              <a:solidFill>
                <a:srgbClr val="0C4B86"/>
              </a:solidFill>
            </a:endParaRPr>
          </a:p>
        </p:txBody>
      </p:sp>
    </p:spTree>
    <p:extLst>
      <p:ext uri="{BB962C8B-B14F-4D97-AF65-F5344CB8AC3E}">
        <p14:creationId xmlns:p14="http://schemas.microsoft.com/office/powerpoint/2010/main" val="22698905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Missing school puts children at risk of falling behind</a:t>
            </a:r>
          </a:p>
        </p:txBody>
      </p:sp>
      <p:sp>
        <p:nvSpPr>
          <p:cNvPr id="4" name="Text Placeholder 3"/>
          <p:cNvSpPr>
            <a:spLocks noGrp="1"/>
          </p:cNvSpPr>
          <p:nvPr>
            <p:ph type="body" idx="1"/>
          </p:nvPr>
        </p:nvSpPr>
        <p:spPr>
          <a:xfrm>
            <a:off x="241300" y="1326038"/>
            <a:ext cx="8437478" cy="4891881"/>
          </a:xfrm>
        </p:spPr>
        <p:txBody>
          <a:bodyPr>
            <a:normAutofit/>
          </a:bodyPr>
          <a:lstStyle/>
          <a:p>
            <a:pPr marL="342900" indent="-342900">
              <a:buFont typeface="Arial" panose="020B0604020202020204" pitchFamily="34" charset="0"/>
              <a:buChar char="•"/>
            </a:pPr>
            <a:r>
              <a:rPr lang="en-US" dirty="0">
                <a:solidFill>
                  <a:srgbClr val="0C4B86"/>
                </a:solidFill>
              </a:rPr>
              <a:t>Missing school in the early years </a:t>
            </a:r>
            <a:r>
              <a:rPr lang="en-US" dirty="0">
                <a:solidFill>
                  <a:srgbClr val="094D88"/>
                </a:solidFill>
              </a:rPr>
              <a:t>can lead to</a:t>
            </a:r>
            <a:r>
              <a:rPr lang="en-US" b="1" dirty="0">
                <a:solidFill>
                  <a:srgbClr val="EC892D"/>
                </a:solidFill>
              </a:rPr>
              <a:t> future struggles with school readiness, school suspensions, and being held back </a:t>
            </a:r>
            <a:r>
              <a:rPr lang="en-US" dirty="0">
                <a:solidFill>
                  <a:srgbClr val="094D88"/>
                </a:solidFill>
              </a:rPr>
              <a:t>in later grades.</a:t>
            </a:r>
          </a:p>
          <a:p>
            <a:pPr marL="342900" indent="-342900">
              <a:buFont typeface="Arial" panose="020B0604020202020204" pitchFamily="34" charset="0"/>
              <a:buChar char="•"/>
            </a:pPr>
            <a:r>
              <a:rPr lang="en-US" dirty="0">
                <a:solidFill>
                  <a:srgbClr val="094D88"/>
                </a:solidFill>
              </a:rPr>
              <a:t>Students who are chronically absent early on are more likely to experience the following in later grades:</a:t>
            </a:r>
          </a:p>
          <a:p>
            <a:pPr marL="1023938" lvl="1" indent="-341313">
              <a:buFont typeface="Courier New" panose="02070309020205020404" pitchFamily="49" charset="0"/>
              <a:buChar char="o"/>
            </a:pPr>
            <a:r>
              <a:rPr lang="en-US" dirty="0">
                <a:solidFill>
                  <a:srgbClr val="094D88"/>
                </a:solidFill>
                <a:latin typeface="Arial" panose="020B0604020202020204" pitchFamily="34" charset="0"/>
                <a:cs typeface="Arial" panose="020B0604020202020204" pitchFamily="34" charset="0"/>
              </a:rPr>
              <a:t>Lower school readiness scores in math, letter recognition, and social emotional skills </a:t>
            </a:r>
          </a:p>
          <a:p>
            <a:pPr marL="1023938" lvl="1" indent="-341313">
              <a:buFont typeface="Courier New" panose="02070309020205020404" pitchFamily="49" charset="0"/>
              <a:buChar char="o"/>
            </a:pPr>
            <a:r>
              <a:rPr lang="en-US" dirty="0">
                <a:solidFill>
                  <a:srgbClr val="094D88"/>
                </a:solidFill>
                <a:latin typeface="Arial" panose="020B0604020202020204" pitchFamily="34" charset="0"/>
                <a:cs typeface="Arial" panose="020B0604020202020204" pitchFamily="34" charset="0"/>
              </a:rPr>
              <a:t>Challenges meeting reaching key reading milestones</a:t>
            </a:r>
          </a:p>
          <a:p>
            <a:pPr marL="1023938" lvl="1" indent="-341313">
              <a:buFont typeface="Courier New" panose="02070309020205020404" pitchFamily="49" charset="0"/>
              <a:buChar char="o"/>
            </a:pPr>
            <a:r>
              <a:rPr lang="en-US" dirty="0">
                <a:solidFill>
                  <a:srgbClr val="094D88"/>
                </a:solidFill>
                <a:latin typeface="Arial" panose="020B0604020202020204" pitchFamily="34" charset="0"/>
                <a:cs typeface="Arial" panose="020B0604020202020204" pitchFamily="34" charset="0"/>
              </a:rPr>
              <a:t>Continued attendance issues</a:t>
            </a:r>
          </a:p>
          <a:p>
            <a:pPr marL="1023938" lvl="1" indent="-341313">
              <a:buFont typeface="Courier New" panose="02070309020205020404" pitchFamily="49" charset="0"/>
              <a:buChar char="o"/>
            </a:pPr>
            <a:r>
              <a:rPr lang="en-US" dirty="0">
                <a:solidFill>
                  <a:srgbClr val="094D88"/>
                </a:solidFill>
                <a:latin typeface="Arial" panose="020B0604020202020204" pitchFamily="34" charset="0"/>
                <a:cs typeface="Arial" panose="020B0604020202020204" pitchFamily="34" charset="0"/>
              </a:rPr>
              <a:t>Poor social-emotional development and behavior problems </a:t>
            </a:r>
          </a:p>
          <a:p>
            <a:pPr marL="1023938" lvl="1" indent="-341313">
              <a:buFont typeface="Courier New" panose="02070309020205020404" pitchFamily="49" charset="0"/>
              <a:buChar char="o"/>
            </a:pPr>
            <a:r>
              <a:rPr lang="en-US" dirty="0">
                <a:solidFill>
                  <a:srgbClr val="094D88"/>
                </a:solidFill>
                <a:latin typeface="Arial" panose="020B0604020202020204" pitchFamily="34" charset="0"/>
                <a:cs typeface="Arial" panose="020B0604020202020204" pitchFamily="34" charset="0"/>
              </a:rPr>
              <a:t>Suspensions and being held back in later grades</a:t>
            </a:r>
          </a:p>
          <a:p>
            <a:endParaRPr lang="en-US" dirty="0"/>
          </a:p>
        </p:txBody>
      </p:sp>
    </p:spTree>
    <p:extLst>
      <p:ext uri="{BB962C8B-B14F-4D97-AF65-F5344CB8AC3E}">
        <p14:creationId xmlns:p14="http://schemas.microsoft.com/office/powerpoint/2010/main" val="1968177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047" y="-185094"/>
            <a:ext cx="8792972" cy="1325563"/>
          </a:xfrm>
        </p:spPr>
        <p:txBody>
          <a:bodyPr/>
          <a:lstStyle/>
          <a:p>
            <a:r>
              <a:rPr lang="en-US" dirty="0"/>
              <a:t>We want to help you get your child to school</a:t>
            </a:r>
          </a:p>
        </p:txBody>
      </p:sp>
      <p:sp>
        <p:nvSpPr>
          <p:cNvPr id="10" name="TextBox 9"/>
          <p:cNvSpPr txBox="1"/>
          <p:nvPr/>
        </p:nvSpPr>
        <p:spPr>
          <a:xfrm>
            <a:off x="268224" y="1140469"/>
            <a:ext cx="8601259" cy="4765407"/>
          </a:xfrm>
          <a:prstGeom prst="rect">
            <a:avLst/>
          </a:prstGeom>
          <a:noFill/>
        </p:spPr>
        <p:txBody>
          <a:bodyPr wrap="square" rtlCol="0">
            <a:spAutoFit/>
          </a:bodyPr>
          <a:lstStyle/>
          <a:p>
            <a:pPr lvl="0">
              <a:spcAft>
                <a:spcPts val="600"/>
              </a:spcAft>
              <a:buClr>
                <a:srgbClr val="4185D0"/>
              </a:buClr>
            </a:pPr>
            <a:endParaRPr lang="en-US" sz="2400" b="1" dirty="0">
              <a:solidFill>
                <a:srgbClr val="0C4B86"/>
              </a:solidFill>
              <a:latin typeface="Arial" panose="020B0604020202020204" pitchFamily="34" charset="0"/>
              <a:cs typeface="Arial" panose="020B0604020202020204" pitchFamily="34" charset="0"/>
            </a:endParaRPr>
          </a:p>
          <a:p>
            <a:pPr lvl="0">
              <a:spcAft>
                <a:spcPts val="600"/>
              </a:spcAft>
              <a:buClr>
                <a:srgbClr val="4185D0"/>
              </a:buClr>
            </a:pPr>
            <a:r>
              <a:rPr lang="en-US" sz="2400" b="1" dirty="0">
                <a:solidFill>
                  <a:srgbClr val="0C4B86"/>
                </a:solidFill>
                <a:latin typeface="Arial" panose="020B0604020202020204" pitchFamily="34" charset="0"/>
                <a:cs typeface="Arial" panose="020B0604020202020204" pitchFamily="34" charset="0"/>
              </a:rPr>
              <a:t>Many challenges may make it difficult for your child to attend school every day, such as:</a:t>
            </a:r>
          </a:p>
          <a:p>
            <a:pPr marL="800100" lvl="1" indent="-342900">
              <a:lnSpc>
                <a:spcPts val="2800"/>
              </a:lnSpc>
              <a:spcAft>
                <a:spcPts val="600"/>
              </a:spcAft>
              <a:buFont typeface="Courier New" panose="02070309020205020404" pitchFamily="49" charset="0"/>
              <a:buChar char="o"/>
            </a:pPr>
            <a:r>
              <a:rPr lang="en-US" sz="2000" dirty="0">
                <a:solidFill>
                  <a:srgbClr val="0C4B86"/>
                </a:solidFill>
                <a:latin typeface="Arial" panose="020B0604020202020204" pitchFamily="34" charset="0"/>
                <a:cs typeface="Arial" panose="020B0604020202020204" pitchFamily="34" charset="0"/>
              </a:rPr>
              <a:t>Health conditions</a:t>
            </a:r>
          </a:p>
          <a:p>
            <a:pPr marL="800100" lvl="1" indent="-342900">
              <a:lnSpc>
                <a:spcPts val="2800"/>
              </a:lnSpc>
              <a:spcAft>
                <a:spcPts val="600"/>
              </a:spcAft>
              <a:buFont typeface="Courier New" panose="02070309020205020404" pitchFamily="49" charset="0"/>
              <a:buChar char="o"/>
            </a:pPr>
            <a:r>
              <a:rPr lang="en-US" sz="2000" dirty="0">
                <a:solidFill>
                  <a:srgbClr val="0C4B86"/>
                </a:solidFill>
                <a:latin typeface="Arial" panose="020B0604020202020204" pitchFamily="34" charset="0"/>
                <a:cs typeface="Arial" panose="020B0604020202020204" pitchFamily="34" charset="0"/>
              </a:rPr>
              <a:t>Other family obligations or schedules to work around</a:t>
            </a:r>
          </a:p>
          <a:p>
            <a:pPr marL="800100" lvl="1" indent="-342900">
              <a:lnSpc>
                <a:spcPts val="2800"/>
              </a:lnSpc>
              <a:spcAft>
                <a:spcPts val="600"/>
              </a:spcAft>
              <a:buFont typeface="Courier New" panose="02070309020205020404" pitchFamily="49" charset="0"/>
              <a:buChar char="o"/>
            </a:pPr>
            <a:r>
              <a:rPr lang="en-US" sz="2000" dirty="0">
                <a:solidFill>
                  <a:srgbClr val="0C4B86"/>
                </a:solidFill>
                <a:latin typeface="Arial" panose="020B0604020202020204" pitchFamily="34" charset="0"/>
                <a:cs typeface="Arial" panose="020B0604020202020204" pitchFamily="34" charset="0"/>
              </a:rPr>
              <a:t>Transportation challenges </a:t>
            </a:r>
          </a:p>
          <a:p>
            <a:pPr marL="800100" lvl="1" indent="-342900">
              <a:lnSpc>
                <a:spcPts val="2800"/>
              </a:lnSpc>
              <a:spcAft>
                <a:spcPts val="600"/>
              </a:spcAft>
              <a:buFont typeface="Courier New" panose="02070309020205020404" pitchFamily="49" charset="0"/>
              <a:buChar char="o"/>
            </a:pPr>
            <a:r>
              <a:rPr lang="en-US" sz="2000" dirty="0">
                <a:solidFill>
                  <a:srgbClr val="0C4B86"/>
                </a:solidFill>
                <a:latin typeface="Arial" panose="020B0604020202020204" pitchFamily="34" charset="0"/>
                <a:cs typeface="Arial" panose="020B0604020202020204" pitchFamily="34" charset="0"/>
              </a:rPr>
              <a:t>Unstable housing</a:t>
            </a:r>
          </a:p>
          <a:p>
            <a:pPr marL="800100" lvl="1" indent="-342900">
              <a:lnSpc>
                <a:spcPts val="2800"/>
              </a:lnSpc>
              <a:spcAft>
                <a:spcPts val="600"/>
              </a:spcAft>
              <a:buFont typeface="Courier New" panose="02070309020205020404" pitchFamily="49" charset="0"/>
              <a:buChar char="o"/>
            </a:pPr>
            <a:r>
              <a:rPr lang="en-US" sz="2000" dirty="0">
                <a:solidFill>
                  <a:srgbClr val="0C4B86"/>
                </a:solidFill>
                <a:latin typeface="Arial" panose="020B0604020202020204" pitchFamily="34" charset="0"/>
                <a:cs typeface="Arial" panose="020B0604020202020204" pitchFamily="34" charset="0"/>
              </a:rPr>
              <a:t>Stressful life events</a:t>
            </a:r>
          </a:p>
          <a:p>
            <a:pPr marL="800100" lvl="1" indent="-342900">
              <a:lnSpc>
                <a:spcPts val="2800"/>
              </a:lnSpc>
              <a:spcAft>
                <a:spcPts val="600"/>
              </a:spcAft>
              <a:buFont typeface="Arial" panose="020B0604020202020204" pitchFamily="34" charset="0"/>
              <a:buChar char="•"/>
            </a:pPr>
            <a:endParaRPr lang="en-US" sz="2400" dirty="0">
              <a:solidFill>
                <a:srgbClr val="EC892D"/>
              </a:solidFill>
              <a:latin typeface="Arial" panose="020B0604020202020204" pitchFamily="34" charset="0"/>
              <a:cs typeface="Arial" panose="020B0604020202020204" pitchFamily="34" charset="0"/>
            </a:endParaRPr>
          </a:p>
          <a:p>
            <a:pPr lvl="1" algn="ctr">
              <a:lnSpc>
                <a:spcPts val="2800"/>
              </a:lnSpc>
              <a:spcAft>
                <a:spcPts val="600"/>
              </a:spcAft>
            </a:pPr>
            <a:r>
              <a:rPr lang="en-US" sz="2400" b="1" dirty="0">
                <a:solidFill>
                  <a:srgbClr val="EC892D"/>
                </a:solidFill>
                <a:latin typeface="Arial" panose="020B0604020202020204" pitchFamily="34" charset="0"/>
                <a:cs typeface="Arial" panose="020B0604020202020204" pitchFamily="34" charset="0"/>
              </a:rPr>
              <a:t>Let’s work together to support our children’s learning! </a:t>
            </a:r>
          </a:p>
          <a:p>
            <a:pPr lvl="1">
              <a:lnSpc>
                <a:spcPts val="2800"/>
              </a:lnSpc>
              <a:spcAft>
                <a:spcPts val="600"/>
              </a:spcAft>
            </a:pPr>
            <a:endParaRPr lang="en-US" sz="2400" dirty="0">
              <a:solidFill>
                <a:srgbClr val="0C4B8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12920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41300" y="-167482"/>
            <a:ext cx="8565838" cy="1325563"/>
          </a:xfrm>
        </p:spPr>
        <p:txBody>
          <a:bodyPr/>
          <a:lstStyle/>
          <a:p>
            <a:pPr>
              <a:lnSpc>
                <a:spcPts val="2800"/>
              </a:lnSpc>
              <a:spcAft>
                <a:spcPts val="600"/>
              </a:spcAft>
            </a:pPr>
            <a:r>
              <a:rPr lang="en-US" dirty="0"/>
              <a:t>When is a child too sick to come to school? </a:t>
            </a:r>
          </a:p>
        </p:txBody>
      </p:sp>
      <p:sp>
        <p:nvSpPr>
          <p:cNvPr id="7" name="TextBox 6"/>
          <p:cNvSpPr txBox="1"/>
          <p:nvPr/>
        </p:nvSpPr>
        <p:spPr>
          <a:xfrm>
            <a:off x="358619" y="1077297"/>
            <a:ext cx="8331200" cy="4349909"/>
          </a:xfrm>
          <a:prstGeom prst="rect">
            <a:avLst/>
          </a:prstGeom>
          <a:noFill/>
        </p:spPr>
        <p:txBody>
          <a:bodyPr wrap="square" rtlCol="0">
            <a:spAutoFit/>
          </a:bodyPr>
          <a:lstStyle/>
          <a:p>
            <a:pPr marL="342900" indent="-342900">
              <a:lnSpc>
                <a:spcPts val="2800"/>
              </a:lnSpc>
              <a:spcAft>
                <a:spcPts val="600"/>
              </a:spcAft>
              <a:buFont typeface="Arial" panose="020B0604020202020204" pitchFamily="34" charset="0"/>
              <a:buChar char="•"/>
            </a:pPr>
            <a:r>
              <a:rPr lang="en-US" sz="2400" b="1" dirty="0">
                <a:solidFill>
                  <a:srgbClr val="094D88"/>
                </a:solidFill>
                <a:latin typeface="Arial" panose="020B0604020202020204" pitchFamily="34" charset="0"/>
                <a:cs typeface="Arial" panose="020B0604020202020204" pitchFamily="34" charset="0"/>
              </a:rPr>
              <a:t>Having a sore throat, cough, or mild congestion doesn't always mean a child can't handle going to school</a:t>
            </a:r>
          </a:p>
          <a:p>
            <a:pPr marL="800100" lvl="1" indent="-342900">
              <a:lnSpc>
                <a:spcPts val="2800"/>
              </a:lnSpc>
              <a:spcAft>
                <a:spcPts val="600"/>
              </a:spcAft>
              <a:buFont typeface="Courier New" panose="02070309020205020404" pitchFamily="49" charset="0"/>
              <a:buChar char="o"/>
            </a:pPr>
            <a:r>
              <a:rPr lang="en-US" sz="2400" dirty="0">
                <a:solidFill>
                  <a:srgbClr val="094D88"/>
                </a:solidFill>
                <a:latin typeface="Arial" panose="020B0604020202020204" pitchFamily="34" charset="0"/>
                <a:cs typeface="Arial" panose="020B0604020202020204" pitchFamily="34" charset="0"/>
              </a:rPr>
              <a:t>Check with the school nurse (</a:t>
            </a:r>
            <a:r>
              <a:rPr lang="en-US" sz="2400" dirty="0">
                <a:solidFill>
                  <a:schemeClr val="accent4"/>
                </a:solidFill>
                <a:latin typeface="Arial" panose="020B0604020202020204" pitchFamily="34" charset="0"/>
                <a:cs typeface="Arial" panose="020B0604020202020204" pitchFamily="34" charset="0"/>
              </a:rPr>
              <a:t>XXX-XXX-XXXX</a:t>
            </a:r>
            <a:r>
              <a:rPr lang="en-US" sz="2400" dirty="0">
                <a:solidFill>
                  <a:srgbClr val="094D88"/>
                </a:solidFill>
                <a:latin typeface="Arial" panose="020B0604020202020204" pitchFamily="34" charset="0"/>
                <a:cs typeface="Arial" panose="020B0604020202020204" pitchFamily="34" charset="0"/>
              </a:rPr>
              <a:t>) or your doctor to help know when your child has symptoms that mean they are too sick for school. </a:t>
            </a:r>
          </a:p>
          <a:p>
            <a:pPr marL="342900" indent="-342900">
              <a:lnSpc>
                <a:spcPts val="2800"/>
              </a:lnSpc>
              <a:spcAft>
                <a:spcPts val="600"/>
              </a:spcAft>
              <a:buFont typeface="Arial" panose="020B0604020202020204" pitchFamily="34" charset="0"/>
              <a:buChar char="•"/>
            </a:pPr>
            <a:r>
              <a:rPr lang="en-US" sz="2400" b="1" dirty="0">
                <a:solidFill>
                  <a:srgbClr val="094D88"/>
                </a:solidFill>
                <a:latin typeface="Arial" panose="020B0604020202020204" pitchFamily="34" charset="0"/>
                <a:cs typeface="Arial" panose="020B0604020202020204" pitchFamily="34" charset="0"/>
              </a:rPr>
              <a:t>We can help you navigate your child’s chronic illness</a:t>
            </a:r>
          </a:p>
          <a:p>
            <a:pPr marL="800100" lvl="1" indent="-342900">
              <a:lnSpc>
                <a:spcPts val="2800"/>
              </a:lnSpc>
              <a:spcAft>
                <a:spcPts val="600"/>
              </a:spcAft>
              <a:buFont typeface="Courier New" panose="02070309020205020404" pitchFamily="49" charset="0"/>
              <a:buChar char="o"/>
            </a:pPr>
            <a:r>
              <a:rPr lang="en-US" sz="2400" dirty="0">
                <a:solidFill>
                  <a:srgbClr val="094D88"/>
                </a:solidFill>
                <a:latin typeface="Arial" panose="020B0604020202020204" pitchFamily="34" charset="0"/>
                <a:cs typeface="Arial" panose="020B0604020202020204" pitchFamily="34" charset="0"/>
              </a:rPr>
              <a:t>If your child has a chronic illness, such as asthma, let’s work together on a plan that helps your child attend school regularly.  </a:t>
            </a:r>
          </a:p>
          <a:p>
            <a:pPr>
              <a:lnSpc>
                <a:spcPts val="2800"/>
              </a:lnSpc>
              <a:spcAft>
                <a:spcPts val="600"/>
              </a:spcAft>
            </a:pPr>
            <a:endParaRPr lang="en-US" sz="2400" b="1" dirty="0">
              <a:solidFill>
                <a:srgbClr val="094D88"/>
              </a:solidFill>
              <a:latin typeface="Arial" panose="020B0604020202020204" pitchFamily="34" charset="0"/>
              <a:cs typeface="Arial" panose="020B0604020202020204" pitchFamily="34" charset="0"/>
            </a:endParaRPr>
          </a:p>
        </p:txBody>
      </p:sp>
      <p:pic>
        <p:nvPicPr>
          <p:cNvPr id="4" name="Picture 3" descr="This image is of a small child holding a stethoscope to a teddy bear. "/>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16103" y="5112888"/>
            <a:ext cx="1937742" cy="1291828"/>
          </a:xfrm>
          <a:prstGeom prst="rect">
            <a:avLst/>
          </a:prstGeom>
        </p:spPr>
      </p:pic>
    </p:spTree>
    <p:extLst>
      <p:ext uri="{BB962C8B-B14F-4D97-AF65-F5344CB8AC3E}">
        <p14:creationId xmlns:p14="http://schemas.microsoft.com/office/powerpoint/2010/main" val="2601980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41300" y="-167482"/>
            <a:ext cx="8565838" cy="1325563"/>
          </a:xfrm>
        </p:spPr>
        <p:txBody>
          <a:bodyPr/>
          <a:lstStyle/>
          <a:p>
            <a:pPr lvl="0">
              <a:spcAft>
                <a:spcPts val="600"/>
              </a:spcAft>
              <a:buClr>
                <a:srgbClr val="4185D0"/>
              </a:buClr>
            </a:pPr>
            <a:r>
              <a:rPr lang="en-US" dirty="0"/>
              <a:t>Do other obligations make it hard to prepare for school every day?</a:t>
            </a:r>
          </a:p>
        </p:txBody>
      </p:sp>
      <p:sp>
        <p:nvSpPr>
          <p:cNvPr id="9" name="TextBox 8"/>
          <p:cNvSpPr txBox="1"/>
          <p:nvPr/>
        </p:nvSpPr>
        <p:spPr>
          <a:xfrm>
            <a:off x="241300" y="1320800"/>
            <a:ext cx="8628184" cy="3683060"/>
          </a:xfrm>
          <a:prstGeom prst="rect">
            <a:avLst/>
          </a:prstGeom>
          <a:noFill/>
        </p:spPr>
        <p:txBody>
          <a:bodyPr wrap="square" rtlCol="0">
            <a:spAutoFit/>
          </a:bodyPr>
          <a:lstStyle/>
          <a:p>
            <a:pPr lvl="0" algn="ctr">
              <a:spcAft>
                <a:spcPts val="600"/>
              </a:spcAft>
              <a:buClr>
                <a:srgbClr val="4185D0"/>
              </a:buClr>
            </a:pPr>
            <a:r>
              <a:rPr lang="en-US" sz="2600" b="1" dirty="0">
                <a:solidFill>
                  <a:srgbClr val="EB892C"/>
                </a:solidFill>
                <a:latin typeface="Arial" panose="020B0604020202020204" pitchFamily="34" charset="0"/>
                <a:cs typeface="Arial" panose="020B0604020202020204" pitchFamily="34" charset="0"/>
              </a:rPr>
              <a:t>Habits start early! </a:t>
            </a:r>
          </a:p>
          <a:p>
            <a:pPr lvl="0">
              <a:spcAft>
                <a:spcPts val="600"/>
              </a:spcAft>
              <a:buClr>
                <a:srgbClr val="4185D0"/>
              </a:buClr>
            </a:pPr>
            <a:endParaRPr lang="en-US" sz="2600" b="1" dirty="0">
              <a:solidFill>
                <a:srgbClr val="094D88"/>
              </a:solidFill>
              <a:latin typeface="Arial" panose="020B0604020202020204" pitchFamily="34" charset="0"/>
              <a:cs typeface="Arial" panose="020B0604020202020204" pitchFamily="34" charset="0"/>
            </a:endParaRPr>
          </a:p>
          <a:p>
            <a:pPr lvl="0">
              <a:spcAft>
                <a:spcPts val="600"/>
              </a:spcAft>
              <a:buClr>
                <a:srgbClr val="4185D0"/>
              </a:buClr>
            </a:pPr>
            <a:r>
              <a:rPr lang="en-US" sz="2600" b="1" dirty="0">
                <a:solidFill>
                  <a:srgbClr val="094D88"/>
                </a:solidFill>
                <a:latin typeface="Arial" panose="020B0604020202020204" pitchFamily="34" charset="0"/>
                <a:cs typeface="Arial" panose="020B0604020202020204" pitchFamily="34" charset="0"/>
              </a:rPr>
              <a:t>Help your child get into the habit of getting to school every day, on time by: </a:t>
            </a:r>
          </a:p>
          <a:p>
            <a:pPr marL="457200" lvl="0" indent="-457200">
              <a:spcAft>
                <a:spcPts val="600"/>
              </a:spcAft>
              <a:buClr>
                <a:srgbClr val="4185D0"/>
              </a:buClr>
              <a:buFont typeface="Arial" panose="020B0604020202020204" pitchFamily="34" charset="0"/>
              <a:buChar char="•"/>
            </a:pPr>
            <a:r>
              <a:rPr lang="en-US" sz="2600" dirty="0">
                <a:solidFill>
                  <a:srgbClr val="094D88"/>
                </a:solidFill>
                <a:latin typeface="Arial" panose="020B0604020202020204" pitchFamily="34" charset="0"/>
                <a:cs typeface="Arial" panose="020B0604020202020204" pitchFamily="34" charset="0"/>
              </a:rPr>
              <a:t>Setting a regular bed time and morning routine</a:t>
            </a:r>
          </a:p>
          <a:p>
            <a:pPr marL="457200" lvl="0" indent="-457200">
              <a:spcAft>
                <a:spcPts val="600"/>
              </a:spcAft>
              <a:buClr>
                <a:srgbClr val="4185D0"/>
              </a:buClr>
              <a:buFont typeface="Arial" panose="020B0604020202020204" pitchFamily="34" charset="0"/>
              <a:buChar char="•"/>
            </a:pPr>
            <a:r>
              <a:rPr lang="en-US" sz="2600" dirty="0">
                <a:solidFill>
                  <a:srgbClr val="094D88"/>
                </a:solidFill>
                <a:latin typeface="Arial" panose="020B0604020202020204" pitchFamily="34" charset="0"/>
                <a:cs typeface="Arial" panose="020B0604020202020204" pitchFamily="34" charset="0"/>
              </a:rPr>
              <a:t>Laying out clothes and backpack the night before</a:t>
            </a:r>
          </a:p>
          <a:p>
            <a:pPr lvl="0">
              <a:spcAft>
                <a:spcPts val="600"/>
              </a:spcAft>
              <a:buClr>
                <a:srgbClr val="4185D0"/>
              </a:buClr>
            </a:pPr>
            <a:endParaRPr lang="en-US" sz="2400" b="1" dirty="0">
              <a:solidFill>
                <a:srgbClr val="EC892D"/>
              </a:solidFill>
              <a:latin typeface="Arial" panose="020B0604020202020204" pitchFamily="34" charset="0"/>
              <a:cs typeface="Arial" panose="020B0604020202020204" pitchFamily="34" charset="0"/>
            </a:endParaRPr>
          </a:p>
          <a:p>
            <a:pPr>
              <a:lnSpc>
                <a:spcPts val="2800"/>
              </a:lnSpc>
              <a:spcAft>
                <a:spcPts val="600"/>
              </a:spcAft>
            </a:pPr>
            <a:endParaRPr lang="en-US" sz="2400" dirty="0">
              <a:solidFill>
                <a:srgbClr val="0C4B86"/>
              </a:solidFill>
              <a:latin typeface="Arial" panose="020B0604020202020204" pitchFamily="34" charset="0"/>
              <a:cs typeface="Arial" panose="020B0604020202020204" pitchFamily="34" charset="0"/>
            </a:endParaRPr>
          </a:p>
        </p:txBody>
      </p:sp>
      <p:pic>
        <p:nvPicPr>
          <p:cNvPr id="1028" name="Picture 4" descr="N:\Transfer\JGrazi\shutterstock\shutterstock_1147632917.jpg.pp00fm4.partia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5080" y="4610160"/>
            <a:ext cx="2452058" cy="1686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91993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41299" y="-167482"/>
            <a:ext cx="8476815" cy="1325563"/>
          </a:xfrm>
        </p:spPr>
        <p:txBody>
          <a:bodyPr/>
          <a:lstStyle/>
          <a:p>
            <a:pPr>
              <a:spcAft>
                <a:spcPts val="600"/>
              </a:spcAft>
              <a:buClr>
                <a:srgbClr val="4185D0"/>
              </a:buClr>
            </a:pPr>
            <a:r>
              <a:rPr lang="en-US" dirty="0"/>
              <a:t>Need help with transportation to school?</a:t>
            </a:r>
          </a:p>
        </p:txBody>
      </p:sp>
      <p:sp>
        <p:nvSpPr>
          <p:cNvPr id="5" name="Rectangle 4"/>
          <p:cNvSpPr/>
          <p:nvPr/>
        </p:nvSpPr>
        <p:spPr>
          <a:xfrm>
            <a:off x="277085" y="1340105"/>
            <a:ext cx="8441029" cy="3200876"/>
          </a:xfrm>
          <a:prstGeom prst="rect">
            <a:avLst/>
          </a:prstGeom>
        </p:spPr>
        <p:txBody>
          <a:bodyPr wrap="square">
            <a:spAutoFit/>
          </a:bodyPr>
          <a:lstStyle/>
          <a:p>
            <a:pPr algn="ctr">
              <a:spcAft>
                <a:spcPts val="600"/>
              </a:spcAft>
              <a:buClr>
                <a:srgbClr val="4185D0"/>
              </a:buClr>
            </a:pPr>
            <a:r>
              <a:rPr lang="en-US" sz="2600" b="1" dirty="0">
                <a:solidFill>
                  <a:srgbClr val="EC892D"/>
                </a:solidFill>
                <a:latin typeface="Arial" panose="020B0604020202020204" pitchFamily="34" charset="0"/>
                <a:cs typeface="Arial" panose="020B0604020202020204" pitchFamily="34" charset="0"/>
              </a:rPr>
              <a:t>Have a back-up plan!</a:t>
            </a:r>
            <a:r>
              <a:rPr lang="en-US" sz="2600" dirty="0">
                <a:solidFill>
                  <a:srgbClr val="EC892D"/>
                </a:solidFill>
                <a:latin typeface="Arial" panose="020B0604020202020204" pitchFamily="34" charset="0"/>
                <a:cs typeface="Arial" panose="020B0604020202020204" pitchFamily="34" charset="0"/>
              </a:rPr>
              <a:t> </a:t>
            </a:r>
          </a:p>
          <a:p>
            <a:pPr algn="ctr">
              <a:spcAft>
                <a:spcPts val="600"/>
              </a:spcAft>
              <a:buClr>
                <a:srgbClr val="4185D0"/>
              </a:buClr>
            </a:pPr>
            <a:endParaRPr lang="en-US" sz="2600" dirty="0">
              <a:solidFill>
                <a:srgbClr val="EC892D"/>
              </a:solidFill>
              <a:latin typeface="Arial" panose="020B0604020202020204" pitchFamily="34" charset="0"/>
              <a:cs typeface="Arial" panose="020B0604020202020204" pitchFamily="34" charset="0"/>
            </a:endParaRPr>
          </a:p>
          <a:p>
            <a:pPr marL="457200" indent="-457200">
              <a:spcAft>
                <a:spcPts val="600"/>
              </a:spcAft>
              <a:buClr>
                <a:srgbClr val="4185D0"/>
              </a:buClr>
              <a:buFont typeface="Arial" panose="020B0604020202020204" pitchFamily="34" charset="0"/>
              <a:buChar char="•"/>
            </a:pPr>
            <a:r>
              <a:rPr lang="en-US" sz="2600" dirty="0">
                <a:solidFill>
                  <a:srgbClr val="0C4B86"/>
                </a:solidFill>
                <a:latin typeface="Arial" panose="020B0604020202020204" pitchFamily="34" charset="0"/>
                <a:cs typeface="Arial" panose="020B0604020202020204" pitchFamily="34" charset="0"/>
              </a:rPr>
              <a:t>Check with us if you need help finding transportation. </a:t>
            </a:r>
          </a:p>
          <a:p>
            <a:pPr marL="457200" indent="-457200">
              <a:spcAft>
                <a:spcPts val="600"/>
              </a:spcAft>
              <a:buClr>
                <a:srgbClr val="4185D0"/>
              </a:buClr>
              <a:buFont typeface="Arial" panose="020B0604020202020204" pitchFamily="34" charset="0"/>
              <a:buChar char="•"/>
            </a:pPr>
            <a:r>
              <a:rPr lang="en-US" sz="2600" dirty="0">
                <a:solidFill>
                  <a:srgbClr val="0C4B86"/>
                </a:solidFill>
                <a:latin typeface="Arial" panose="020B0604020202020204" pitchFamily="34" charset="0"/>
                <a:cs typeface="Arial" panose="020B0604020202020204" pitchFamily="34" charset="0"/>
              </a:rPr>
              <a:t>Talk to a friend, neighbor, or parent from your child’s class that you trust to provide support. </a:t>
            </a:r>
          </a:p>
          <a:p>
            <a:pPr marL="457200" indent="-457200">
              <a:spcAft>
                <a:spcPts val="600"/>
              </a:spcAft>
              <a:buClr>
                <a:srgbClr val="4185D0"/>
              </a:buClr>
              <a:buFont typeface="Arial" panose="020B0604020202020204" pitchFamily="34" charset="0"/>
              <a:buChar char="•"/>
            </a:pPr>
            <a:r>
              <a:rPr lang="en-US" sz="2600" dirty="0">
                <a:solidFill>
                  <a:srgbClr val="0C4B86"/>
                </a:solidFill>
                <a:latin typeface="Arial" panose="020B0604020202020204" pitchFamily="34" charset="0"/>
                <a:cs typeface="Arial" panose="020B0604020202020204" pitchFamily="34" charset="0"/>
              </a:rPr>
              <a:t>Consider talking with a fellow parent here before you leave!</a:t>
            </a:r>
          </a:p>
        </p:txBody>
      </p:sp>
      <p:pic>
        <p:nvPicPr>
          <p:cNvPr id="4" name="Picture 3" descr="This image is of children and adults holding hands with one another. "/>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960" y="4531490"/>
            <a:ext cx="2712524" cy="1808349"/>
          </a:xfrm>
          <a:prstGeom prst="rect">
            <a:avLst/>
          </a:prstGeom>
        </p:spPr>
      </p:pic>
    </p:spTree>
    <p:extLst>
      <p:ext uri="{BB962C8B-B14F-4D97-AF65-F5344CB8AC3E}">
        <p14:creationId xmlns:p14="http://schemas.microsoft.com/office/powerpoint/2010/main" val="32389809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41300" y="-167482"/>
            <a:ext cx="8565838" cy="1325563"/>
          </a:xfrm>
        </p:spPr>
        <p:txBody>
          <a:bodyPr/>
          <a:lstStyle/>
          <a:p>
            <a:pPr>
              <a:spcAft>
                <a:spcPts val="600"/>
              </a:spcAft>
              <a:buClr>
                <a:srgbClr val="4185D0"/>
              </a:buClr>
            </a:pPr>
            <a:r>
              <a:rPr lang="en-US" dirty="0"/>
              <a:t>Experiencing unstable housing or other challenges? </a:t>
            </a:r>
          </a:p>
        </p:txBody>
      </p:sp>
      <p:sp>
        <p:nvSpPr>
          <p:cNvPr id="9" name="TextBox 8"/>
          <p:cNvSpPr txBox="1"/>
          <p:nvPr/>
        </p:nvSpPr>
        <p:spPr>
          <a:xfrm>
            <a:off x="279400" y="1328442"/>
            <a:ext cx="8527738" cy="2354491"/>
          </a:xfrm>
          <a:prstGeom prst="rect">
            <a:avLst/>
          </a:prstGeom>
          <a:noFill/>
        </p:spPr>
        <p:txBody>
          <a:bodyPr wrap="square" rtlCol="0">
            <a:spAutoFit/>
          </a:bodyPr>
          <a:lstStyle/>
          <a:p>
            <a:pPr>
              <a:spcAft>
                <a:spcPts val="600"/>
              </a:spcAft>
              <a:buClr>
                <a:srgbClr val="4185D0"/>
              </a:buClr>
            </a:pPr>
            <a:endParaRPr lang="en-US" sz="2800" b="1" dirty="0">
              <a:solidFill>
                <a:srgbClr val="094D88"/>
              </a:solidFill>
              <a:latin typeface="Arial" panose="020B0604020202020204" pitchFamily="34" charset="0"/>
              <a:cs typeface="Arial" panose="020B0604020202020204" pitchFamily="34" charset="0"/>
            </a:endParaRPr>
          </a:p>
          <a:p>
            <a:pPr algn="ctr">
              <a:spcAft>
                <a:spcPts val="600"/>
              </a:spcAft>
              <a:buClr>
                <a:srgbClr val="4185D0"/>
              </a:buClr>
            </a:pPr>
            <a:r>
              <a:rPr lang="en-US" sz="2600" b="1" dirty="0">
                <a:solidFill>
                  <a:srgbClr val="EC892D"/>
                </a:solidFill>
                <a:latin typeface="Arial" panose="020B0604020202020204" pitchFamily="34" charset="0"/>
                <a:cs typeface="Arial" panose="020B0604020202020204" pitchFamily="34" charset="0"/>
              </a:rPr>
              <a:t>There are resources in our state that can help!</a:t>
            </a:r>
          </a:p>
          <a:p>
            <a:pPr>
              <a:spcAft>
                <a:spcPts val="600"/>
              </a:spcAft>
              <a:buClr>
                <a:srgbClr val="4185D0"/>
              </a:buClr>
            </a:pPr>
            <a:endParaRPr lang="en-US" sz="2600" dirty="0">
              <a:solidFill>
                <a:srgbClr val="0C4B86"/>
              </a:solidFill>
              <a:latin typeface="Arial" panose="020B0604020202020204" pitchFamily="34" charset="0"/>
              <a:cs typeface="Arial" panose="020B0604020202020204" pitchFamily="34" charset="0"/>
            </a:endParaRPr>
          </a:p>
          <a:p>
            <a:pPr>
              <a:spcAft>
                <a:spcPts val="600"/>
              </a:spcAft>
              <a:buClr>
                <a:srgbClr val="4185D0"/>
              </a:buClr>
            </a:pPr>
            <a:r>
              <a:rPr lang="en-US" sz="2600" dirty="0">
                <a:solidFill>
                  <a:srgbClr val="0C4B86"/>
                </a:solidFill>
                <a:latin typeface="Arial" panose="020B0604020202020204" pitchFamily="34" charset="0"/>
                <a:cs typeface="Arial" panose="020B0604020202020204" pitchFamily="34" charset="0"/>
              </a:rPr>
              <a:t>Dial 2-1-1 or go to </a:t>
            </a:r>
            <a:r>
              <a:rPr lang="en-US" sz="2600" dirty="0">
                <a:solidFill>
                  <a:srgbClr val="0C4B86"/>
                </a:solidFill>
                <a:latin typeface="Arial" panose="020B0604020202020204" pitchFamily="34" charset="0"/>
                <a:cs typeface="Arial" panose="020B0604020202020204" pitchFamily="34" charset="0"/>
                <a:hlinkClick r:id="rId3" action="ppaction://hlinkfile"/>
              </a:rPr>
              <a:t>NJ211.org</a:t>
            </a:r>
            <a:r>
              <a:rPr lang="en-US" sz="2600" dirty="0">
                <a:solidFill>
                  <a:srgbClr val="0C4B86"/>
                </a:solidFill>
                <a:latin typeface="Arial" panose="020B0604020202020204" pitchFamily="34" charset="0"/>
                <a:cs typeface="Arial" panose="020B0604020202020204" pitchFamily="34" charset="0"/>
              </a:rPr>
              <a:t> for assistance, or contact a </a:t>
            </a:r>
            <a:r>
              <a:rPr lang="en-US" sz="2600" dirty="0">
                <a:solidFill>
                  <a:srgbClr val="0C4B86"/>
                </a:solidFill>
                <a:latin typeface="Arial" panose="020B0604020202020204" pitchFamily="34" charset="0"/>
                <a:cs typeface="Arial" panose="020B0604020202020204" pitchFamily="34" charset="0"/>
                <a:hlinkClick r:id="rId4"/>
              </a:rPr>
              <a:t>local homeless prevention hotline</a:t>
            </a:r>
            <a:r>
              <a:rPr lang="en-US" sz="2600" dirty="0">
                <a:solidFill>
                  <a:srgbClr val="0C4B86"/>
                </a:solidFill>
                <a:latin typeface="Arial" panose="020B0604020202020204" pitchFamily="34" charset="0"/>
                <a:cs typeface="Arial" panose="020B0604020202020204" pitchFamily="34" charset="0"/>
              </a:rPr>
              <a:t>. </a:t>
            </a:r>
            <a:endParaRPr lang="en-US" sz="2600" b="1" dirty="0">
              <a:solidFill>
                <a:srgbClr val="094D88"/>
              </a:solidFill>
              <a:latin typeface="Arial" panose="020B0604020202020204" pitchFamily="34" charset="0"/>
              <a:cs typeface="Arial" panose="020B0604020202020204" pitchFamily="34" charset="0"/>
            </a:endParaRPr>
          </a:p>
        </p:txBody>
      </p:sp>
      <p:pic>
        <p:nvPicPr>
          <p:cNvPr id="4" name="Picture 3" descr="This image is of a hand holding a miniature house, with light shining through one of the windows. "/>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87323" y="4440896"/>
            <a:ext cx="2619815" cy="1746543"/>
          </a:xfrm>
          <a:prstGeom prst="rect">
            <a:avLst/>
          </a:prstGeom>
        </p:spPr>
      </p:pic>
    </p:spTree>
    <p:extLst>
      <p:ext uri="{BB962C8B-B14F-4D97-AF65-F5344CB8AC3E}">
        <p14:creationId xmlns:p14="http://schemas.microsoft.com/office/powerpoint/2010/main" val="107163492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46187DB700ADA4EA5BBD307B6F31386" ma:contentTypeVersion="0" ma:contentTypeDescription="Create a new document." ma:contentTypeScope="" ma:versionID="a93876b060634c117d0a281398031756">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B6F6A4E-F3E2-4C24-9246-D78C9CCC0099}">
  <ds:schemaRefs>
    <ds:schemaRef ds:uri="http://schemas.microsoft.com/sharepoint/v3/contenttype/forms"/>
  </ds:schemaRefs>
</ds:datastoreItem>
</file>

<file path=customXml/itemProps2.xml><?xml version="1.0" encoding="utf-8"?>
<ds:datastoreItem xmlns:ds="http://schemas.openxmlformats.org/officeDocument/2006/customXml" ds:itemID="{CCAE55C2-E718-4698-9582-66AA705925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785A4FC-95D7-4A0F-9745-0004DB8EAC29}">
  <ds:schemaRefs>
    <ds:schemaRef ds:uri="http://purl.org/dc/dcmitype/"/>
    <ds:schemaRef ds:uri="http://schemas.microsoft.com/office/2006/documentManagement/types"/>
    <ds:schemaRef ds:uri="http://purl.org/dc/elements/1.1/"/>
    <ds:schemaRef ds:uri="http://purl.org/dc/terms/"/>
    <ds:schemaRef ds:uri="http://schemas.openxmlformats.org/package/2006/metadata/core-properties"/>
    <ds:schemaRef ds:uri="http://schemas.microsoft.com/office/2006/metadata/properti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2708</TotalTime>
  <Words>3398</Words>
  <Application>Microsoft Office PowerPoint</Application>
  <PresentationFormat>On-screen Show (4:3)</PresentationFormat>
  <Paragraphs>187</Paragraphs>
  <Slides>13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Courier New</vt:lpstr>
      <vt:lpstr>Office Theme</vt:lpstr>
      <vt:lpstr>Attending School Every Day: Preschool and Kindergarten Attendance Can Spell Success! </vt:lpstr>
      <vt:lpstr>How much is too much school to miss?</vt:lpstr>
      <vt:lpstr>Important learning happens in the early years</vt:lpstr>
      <vt:lpstr>Missing school puts children at risk of falling behind</vt:lpstr>
      <vt:lpstr>We want to help you get your child to school</vt:lpstr>
      <vt:lpstr>When is a child too sick to come to school? </vt:lpstr>
      <vt:lpstr>Do other obligations make it hard to prepare for school every day?</vt:lpstr>
      <vt:lpstr>Need help with transportation to school?</vt:lpstr>
      <vt:lpstr>Experiencing unstable housing or other challenges? </vt:lpstr>
      <vt:lpstr>Having a hard time keeping track of missed school days for your young child? </vt:lpstr>
      <vt:lpstr>Getting our children to school, every day!</vt:lpstr>
      <vt:lpstr>Questions and Answers</vt:lpstr>
      <vt:lpstr>Disclaimer</vt:lpstr>
    </vt:vector>
  </TitlesOfParts>
  <Manager>REL-MA</Manager>
  <Company>Mathematica, Inc.</Company>
  <LinksUpToDate>false</LinksUpToDate>
  <SharedDoc>false</SharedDoc>
  <HyperlinkBase>https://ies.ed.gov/ncee/edlabs/regions/midatlantic/</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Attending School Every Day: Preschool and Kindergarten Attendance Can Spell Success!</dc:title>
  <dc:subject>Preschool and kindergarten attendance</dc:subject>
  <dc:creator>Laura Sarnoski</dc:creator>
  <cp:keywords>relma; slide deck; attending; school; every day; presentation;</cp:keywords>
  <dc:description>This is a presentation for "Attending School Every Day: Preschool and Kindergarten Attendance Can Spell Success!"</dc:description>
  <cp:lastModifiedBy>Chad Bridgeman</cp:lastModifiedBy>
  <cp:revision>256</cp:revision>
  <cp:lastPrinted>2019-11-06T20:33:12Z</cp:lastPrinted>
  <dcterms:created xsi:type="dcterms:W3CDTF">2017-06-08T21:55:36Z</dcterms:created>
  <dcterms:modified xsi:type="dcterms:W3CDTF">2019-11-07T12:56:40Z</dcterms:modified>
  <cp:category>REL-MA presentations</cp:category>
  <cp:contentStatus>Compliant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0x010100246187DB700ADA4EA5BBD307B6F31386</vt:lpwstr>
  </property>
</Properties>
</file>