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0"/>
  </p:notesMasterIdLst>
  <p:handoutMasterIdLst>
    <p:handoutMasterId r:id="rId31"/>
  </p:handoutMasterIdLst>
  <p:sldIdLst>
    <p:sldId id="302" r:id="rId2"/>
    <p:sldId id="303" r:id="rId3"/>
    <p:sldId id="330" r:id="rId4"/>
    <p:sldId id="305" r:id="rId5"/>
    <p:sldId id="306" r:id="rId6"/>
    <p:sldId id="334" r:id="rId7"/>
    <p:sldId id="307" r:id="rId8"/>
    <p:sldId id="336" r:id="rId9"/>
    <p:sldId id="309" r:id="rId10"/>
    <p:sldId id="310" r:id="rId11"/>
    <p:sldId id="331" r:id="rId12"/>
    <p:sldId id="312" r:id="rId13"/>
    <p:sldId id="313" r:id="rId14"/>
    <p:sldId id="314" r:id="rId15"/>
    <p:sldId id="316" r:id="rId16"/>
    <p:sldId id="317" r:id="rId17"/>
    <p:sldId id="318" r:id="rId18"/>
    <p:sldId id="319" r:id="rId19"/>
    <p:sldId id="320" r:id="rId20"/>
    <p:sldId id="321" r:id="rId21"/>
    <p:sldId id="335" r:id="rId22"/>
    <p:sldId id="332" r:id="rId23"/>
    <p:sldId id="324" r:id="rId24"/>
    <p:sldId id="325" r:id="rId25"/>
    <p:sldId id="333" r:id="rId26"/>
    <p:sldId id="327" r:id="rId27"/>
    <p:sldId id="328" r:id="rId28"/>
    <p:sldId id="32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80" userDrawn="1">
          <p15:clr>
            <a:srgbClr val="A4A3A4"/>
          </p15:clr>
        </p15:guide>
        <p15:guide id="2" pos="576" userDrawn="1">
          <p15:clr>
            <a:srgbClr val="A4A3A4"/>
          </p15:clr>
        </p15:guide>
        <p15:guide id="3" orient="horz" pos="1008" userDrawn="1">
          <p15:clr>
            <a:srgbClr val="A4A3A4"/>
          </p15:clr>
        </p15:guide>
        <p15:guide id="4" pos="5184" userDrawn="1">
          <p15:clr>
            <a:srgbClr val="A4A3A4"/>
          </p15:clr>
        </p15:guide>
        <p15:guide id="5" orient="horz" pos="4320" userDrawn="1">
          <p15:clr>
            <a:srgbClr val="A4A3A4"/>
          </p15:clr>
        </p15:guide>
        <p15:guide id="6" orient="horz" pos="864">
          <p15:clr>
            <a:srgbClr val="A4A3A4"/>
          </p15:clr>
        </p15:guide>
        <p15:guide id="7" orient="horz" pos="3840">
          <p15:clr>
            <a:srgbClr val="A4A3A4"/>
          </p15:clr>
        </p15:guide>
        <p15:guide id="8" pos="5759">
          <p15:clr>
            <a:srgbClr val="A4A3A4"/>
          </p15:clr>
        </p15:guide>
        <p15:guide id="9">
          <p15:clr>
            <a:srgbClr val="A4A3A4"/>
          </p15:clr>
        </p15:guide>
        <p15:guide id="10" pos="552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y, Linda" initials="" lastIdx="0" clrIdx="0"/>
  <p:cmAuthor id="2" name="Goldston, Cora" initials="G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2A"/>
    <a:srgbClr val="7C2C28"/>
    <a:srgbClr val="7D1E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699" autoAdjust="0"/>
  </p:normalViewPr>
  <p:slideViewPr>
    <p:cSldViewPr showGuides="1">
      <p:cViewPr varScale="1">
        <p:scale>
          <a:sx n="46" d="100"/>
          <a:sy n="46" d="100"/>
        </p:scale>
        <p:origin x="-2058" y="-90"/>
      </p:cViewPr>
      <p:guideLst>
        <p:guide orient="horz" pos="4080"/>
        <p:guide orient="horz" pos="1008"/>
        <p:guide orient="horz" pos="4320"/>
        <p:guide orient="horz" pos="864"/>
        <p:guide orient="horz" pos="3840"/>
        <p:guide pos="576"/>
        <p:guide pos="5184"/>
        <p:guide pos="5759"/>
        <p:guide/>
        <p:guide pos="5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0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95240D56-97A6-4875-BA1D-B89AD8A507E4}" type="datetimeFigureOut">
              <a:rPr lang="en-US" smtClean="0"/>
              <a:t>4/7/2017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A8FB8744-2CA5-4899-A623-12E95FEFB9B9}" type="slidenum">
              <a:rPr lang="en-US" smtClean="0"/>
              <a:t>‹#›</a:t>
            </a:fld>
            <a:endParaRPr lang="en-US" dirty="0"/>
          </a:p>
        </p:txBody>
      </p:sp>
    </p:spTree>
    <p:extLst>
      <p:ext uri="{BB962C8B-B14F-4D97-AF65-F5344CB8AC3E}">
        <p14:creationId xmlns:p14="http://schemas.microsoft.com/office/powerpoint/2010/main" val="2527321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752600" y="720725"/>
            <a:ext cx="3962400" cy="2555875"/>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304800" y="3517264"/>
            <a:ext cx="6705600" cy="5363847"/>
          </a:xfrm>
          <a:prstGeom prst="rect">
            <a:avLst/>
          </a:prstGeom>
        </p:spPr>
        <p:txBody>
          <a:bodyPr vert="horz" lIns="96656" tIns="48328" rIns="96656" bIns="4832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8347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a:t>
            </a:fld>
            <a:endParaRPr lang="en-US" dirty="0"/>
          </a:p>
        </p:txBody>
      </p:sp>
    </p:spTree>
    <p:extLst>
      <p:ext uri="{BB962C8B-B14F-4D97-AF65-F5344CB8AC3E}">
        <p14:creationId xmlns:p14="http://schemas.microsoft.com/office/powerpoint/2010/main" val="331109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720725"/>
            <a:ext cx="3409950" cy="2557463"/>
          </a:xfrm>
        </p:spPr>
      </p:sp>
      <p:sp>
        <p:nvSpPr>
          <p:cNvPr id="3" name="Notes Placeholder 2"/>
          <p:cNvSpPr>
            <a:spLocks noGrp="1"/>
          </p:cNvSpPr>
          <p:nvPr>
            <p:ph type="body" idx="1"/>
          </p:nvPr>
        </p:nvSpPr>
        <p:spPr/>
        <p:txBody>
          <a:bodyPr>
            <a:normAutofit/>
          </a:bodyPr>
          <a:lstStyle/>
          <a:p>
            <a:pPr marL="0" lvl="1" defTabSz="948479" eaLnBrk="0" fontAlgn="base" hangingPunct="0">
              <a:spcBef>
                <a:spcPct val="30000"/>
              </a:spcBef>
              <a:spcAft>
                <a:spcPct val="0"/>
              </a:spcAft>
              <a:defRPr/>
            </a:pPr>
            <a:r>
              <a:rPr lang="en-US" sz="1200" b="1" kern="1200" dirty="0" smtClean="0">
                <a:solidFill>
                  <a:schemeClr val="tx1"/>
                </a:solidFill>
                <a:effectLst/>
                <a:latin typeface="+mn-lt"/>
                <a:ea typeface="+mn-ea"/>
                <a:cs typeface="+mn-cs"/>
              </a:rPr>
              <a:t>Analyzing existing data </a:t>
            </a:r>
            <a:r>
              <a:rPr lang="en-US" sz="1200" kern="1200" dirty="0" smtClean="0">
                <a:solidFill>
                  <a:schemeClr val="tx1"/>
                </a:solidFill>
                <a:effectLst/>
                <a:latin typeface="+mn-lt"/>
                <a:ea typeface="+mn-ea"/>
                <a:cs typeface="+mn-cs"/>
              </a:rPr>
              <a:t>can be a cost-effective way to explore relationships between variables in administrative data files. </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10</a:t>
            </a:fld>
            <a:endParaRPr lang="en-US" dirty="0"/>
          </a:p>
        </p:txBody>
      </p:sp>
    </p:spTree>
    <p:extLst>
      <p:ext uri="{BB962C8B-B14F-4D97-AF65-F5344CB8AC3E}">
        <p14:creationId xmlns:p14="http://schemas.microsoft.com/office/powerpoint/2010/main" val="36303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720725"/>
            <a:ext cx="3409950" cy="2557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11</a:t>
            </a:fld>
            <a:endParaRPr lang="en-US" dirty="0"/>
          </a:p>
        </p:txBody>
      </p:sp>
    </p:spTree>
    <p:extLst>
      <p:ext uri="{BB962C8B-B14F-4D97-AF65-F5344CB8AC3E}">
        <p14:creationId xmlns:p14="http://schemas.microsoft.com/office/powerpoint/2010/main" val="236683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720725"/>
            <a:ext cx="3409950" cy="2557463"/>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are your goals? What do you want to learn from the survey results?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current practices or behaviors.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Understand attitudes.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Evaluate the outcomes of a program or an initiative.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the following: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Available funds.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Timeframe.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whom will the findings be shared?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actions or decisions will the survey results inform?</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12</a:t>
            </a:fld>
            <a:endParaRPr lang="en-US" dirty="0"/>
          </a:p>
        </p:txBody>
      </p:sp>
    </p:spTree>
    <p:extLst>
      <p:ext uri="{BB962C8B-B14F-4D97-AF65-F5344CB8AC3E}">
        <p14:creationId xmlns:p14="http://schemas.microsoft.com/office/powerpoint/2010/main" val="81962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720725"/>
            <a:ext cx="3409950" cy="255746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specifying the goals of the survey provide a clear explanation of why the survey is being created, whom the results will be shared with, and how the results will be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Clarify the actions or decisions you want the results of the survey to inform. Why do you want this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Should we spend more resources to encourage non–English-speaking parents to participate in kindergarten orientation activities?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the best way to allocate resources for increasing school safety at our high schools?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all stakeholders when setting the goals for </a:t>
            </a:r>
            <a:r>
              <a:rPr lang="en-US" sz="1200" u="none"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survey. </a:t>
            </a:r>
            <a:endParaRPr lang="en-US" dirty="0">
              <a:latin typeface="+mj-lt"/>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13</a:t>
            </a:fld>
            <a:endParaRPr lang="en-US" dirty="0"/>
          </a:p>
        </p:txBody>
      </p:sp>
    </p:spTree>
    <p:extLst>
      <p:ext uri="{BB962C8B-B14F-4D97-AF65-F5344CB8AC3E}">
        <p14:creationId xmlns:p14="http://schemas.microsoft.com/office/powerpoint/2010/main" val="23457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720725"/>
            <a:ext cx="3409950" cy="2557463"/>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Write research questions, describing what you want answered by your survey data. Research questions should describe what you want to know and about whom. Consider the following examples: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barriers to school involvement are non–English-speaking parents experiencing?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physically safe do high school students feel at their school, and how does this relate to school safety measures?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14</a:t>
            </a:fld>
            <a:endParaRPr lang="en-US" dirty="0"/>
          </a:p>
        </p:txBody>
      </p:sp>
    </p:spTree>
    <p:extLst>
      <p:ext uri="{BB962C8B-B14F-4D97-AF65-F5344CB8AC3E}">
        <p14:creationId xmlns:p14="http://schemas.microsoft.com/office/powerpoint/2010/main" val="148208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Evaluate each research question against the survey’s research goals. Resist the temptation to add topics and items that do not directly serve the stated purpose.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strategy to help clarify the plans for the survey is to envision writing the survey findings. What do you want to say in your report? For example: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“____ percent of parents of English learner kindergartners and ____ percent of parents of non–English learner kindergartners attended kindergarten orientation activities.”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____ percent of high school students reported witnessing violent crime in the school building or on school grounds in the past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mindful of time and budget when establishing what the survey will accomplish. Spend time preparing and gaining consensus on the goals and research questions. These important documents will guide every decision along the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15</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94684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mn-lt"/>
                <a:ea typeface="+mn-ea"/>
                <a:cs typeface="+mn-cs"/>
              </a:rPr>
              <a:t>A</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construct</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an idea or a characteristic that may be thought of in different ways (for example, family engagement, leadership, or highly qualified). Explicitly defining the constructs for a survey is important at the planning stage. To ensure consideration of all important elements of a survey, survey developers should look to the literature, existing surveys, experts, stakeholders, and their own prior knowledge and experiences.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specific when defining constructs. For example, if district administrators are interested in teacher perceptions of family engagement, then the survey might cover topics such as attendance at school events, frequency of communication, and shared </a:t>
            </a:r>
            <a:r>
              <a:rPr lang="en-US" sz="1200" kern="1200" dirty="0" err="1" smtClean="0">
                <a:solidFill>
                  <a:schemeClr val="tx1"/>
                </a:solidFill>
                <a:effectLst/>
                <a:latin typeface="+mn-lt"/>
                <a:ea typeface="+mn-ea"/>
                <a:cs typeface="+mn-cs"/>
              </a:rPr>
              <a:t>decisionmaking</a:t>
            </a:r>
            <a:r>
              <a:rPr lang="en-US" sz="1200" kern="1200" dirty="0" smtClean="0">
                <a:solidFill>
                  <a:schemeClr val="tx1"/>
                </a:solidFill>
                <a:effectLst/>
                <a:latin typeface="+mn-lt"/>
                <a:ea typeface="+mn-ea"/>
                <a:cs typeface="+mn-cs"/>
              </a:rPr>
              <a:t>. It will be important to reach a consensus on what each construct means and which aspects are important to include on a survey. </a:t>
            </a:r>
            <a:endParaRPr lang="en-US" dirty="0" smtClean="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16</a:t>
            </a:fld>
            <a:endParaRPr lang="en-US" dirty="0"/>
          </a:p>
        </p:txBody>
      </p:sp>
      <p:sp>
        <p:nvSpPr>
          <p:cNvPr id="6" name="Slide Image Placeholder 5"/>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172247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research question: </a:t>
            </a:r>
            <a:r>
              <a:rPr lang="en-US" sz="1200" i="1" kern="1200" dirty="0" smtClean="0">
                <a:solidFill>
                  <a:schemeClr val="tx1"/>
                </a:solidFill>
                <a:effectLst/>
                <a:latin typeface="+mn-lt"/>
                <a:ea typeface="+mn-ea"/>
                <a:cs typeface="+mn-cs"/>
              </a:rPr>
              <a:t>How is participation in extracurricular activities related to our high school students’ academic engagement?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do you want to know about </a:t>
            </a:r>
            <a:r>
              <a:rPr lang="en-US" sz="1200" b="0" kern="1200" dirty="0" smtClean="0">
                <a:solidFill>
                  <a:schemeClr val="tx1"/>
                </a:solidFill>
                <a:effectLst/>
                <a:latin typeface="+mn-lt"/>
                <a:ea typeface="+mn-ea"/>
                <a:cs typeface="+mn-cs"/>
              </a:rPr>
              <a:t>participation in extracurricular activities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the type of activity (for example, social, academic, sports, or club)?</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the type of participation (for example, leadership role)?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many</a:t>
            </a:r>
            <a:r>
              <a:rPr lang="en-US" sz="1200" kern="1200" baseline="0" dirty="0" smtClean="0">
                <a:solidFill>
                  <a:schemeClr val="tx1"/>
                </a:solidFill>
                <a:effectLst/>
                <a:latin typeface="+mn-lt"/>
                <a:ea typeface="+mn-ea"/>
                <a:cs typeface="+mn-cs"/>
              </a:rPr>
              <a:t> di</a:t>
            </a:r>
            <a:r>
              <a:rPr lang="en-US" sz="1200" kern="1200" dirty="0" smtClean="0">
                <a:solidFill>
                  <a:schemeClr val="tx1"/>
                </a:solidFill>
                <a:effectLst/>
                <a:latin typeface="+mn-lt"/>
                <a:ea typeface="+mn-ea"/>
                <a:cs typeface="+mn-cs"/>
              </a:rPr>
              <a:t>fferent activities do students participate</a:t>
            </a:r>
            <a:r>
              <a:rPr lang="en-US" sz="1200" kern="1200" baseline="0" dirty="0" smtClean="0">
                <a:solidFill>
                  <a:schemeClr val="tx1"/>
                </a:solidFill>
                <a:effectLst/>
                <a:latin typeface="+mn-lt"/>
                <a:ea typeface="+mn-ea"/>
                <a:cs typeface="+mn-cs"/>
              </a:rPr>
              <a:t> in?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amount of time per week do they spend in activities?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many school years have students been involved in the activity?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multiple ways to define and measure the construct </a:t>
            </a:r>
            <a:r>
              <a:rPr lang="en-US" sz="1200" b="0" kern="1200" dirty="0" smtClean="0">
                <a:solidFill>
                  <a:schemeClr val="tx1"/>
                </a:solidFill>
                <a:effectLst/>
                <a:latin typeface="+mn-lt"/>
                <a:ea typeface="+mn-ea"/>
                <a:cs typeface="+mn-cs"/>
              </a:rPr>
              <a:t>academic engagement.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academic literature.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Convene a panel of experts in the field.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Consult existing surveys that measure the construct.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Constructs such as this are typically measured with a set of items.</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17</a:t>
            </a:fld>
            <a:endParaRPr lang="en-US" dirty="0"/>
          </a:p>
        </p:txBody>
      </p:sp>
    </p:spTree>
    <p:extLst>
      <p:ext uri="{BB962C8B-B14F-4D97-AF65-F5344CB8AC3E}">
        <p14:creationId xmlns:p14="http://schemas.microsoft.com/office/powerpoint/2010/main" val="161943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mn-lt"/>
                <a:ea typeface="+mn-ea"/>
                <a:cs typeface="+mn-cs"/>
              </a:rPr>
              <a:t>Within the population you want to describe (for example, students, teachers, or schools), across what characteristics do you want to compare the survey findings? Consider the following: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 gender, race/ethnicity, grade level, English learner status, special education status, and eligibility for the school lunch program.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 gender, race/ethnicity, grade level, license area, and years of experience.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 grade levels, enrollment, percentage of students from minority backgrounds, and school type.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Determine what subgroup comparisons would be of interest. These subgroups should be chosen based on a perceived relationship with the survey’s topic of interest. For example, if a survey is about the implementation of Response to Intervention statewide, it should include items that relate to school characteristics that might affect implementation (for example, school size, school type, grade levels, and the number of qualified personnel).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Determining the appropriate subgroups to identify in the survey sample is important so that the findings can be presented in light of these different subgroups. In some cases, the subgroup characteristics can be linked to the survey responses by linking identification numbers to administrative files or other databases and will not need to be included as additional items on the survey.  For example, if school identification numbers are linked to school surveys, information about the school that</a:t>
            </a:r>
            <a:r>
              <a:rPr lang="en-US" sz="1200" kern="1200" baseline="0" dirty="0" smtClean="0">
                <a:solidFill>
                  <a:schemeClr val="tx1"/>
                </a:solidFill>
                <a:effectLst/>
                <a:latin typeface="+mn-lt"/>
                <a:ea typeface="+mn-ea"/>
                <a:cs typeface="+mn-cs"/>
              </a:rPr>
              <a:t> can be obtained through records, such as school size, would not need to be included as survey items.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18</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67558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mn-lt"/>
                <a:ea typeface="+mn-ea"/>
                <a:cs typeface="+mn-cs"/>
              </a:rPr>
              <a:t>The unit of analysis is the set of people, programs, or institutions the researcher wants to make statements about. For example, you might want to make statements about the following groups: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(for example, 30 percent of the students walk to school).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Families (for example, 30 percent of the families have a child who walks to school).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Schools (for example, 30 percent of the schools have a majority of students who walk to school).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Districts (for example, 30 percent of the districts have a majority of students who walk to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example, if the goal of the survey is to describe the characteristics of afterschool academic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programs, the unit of analysis is the program. The program director, teacher, and student data will be structured so that the findings are about the program (for example, the percentage of programs that provide transportation, the percentage</a:t>
            </a:r>
            <a:r>
              <a:rPr lang="en-US" sz="1200" kern="1200" baseline="0" dirty="0" smtClean="0">
                <a:solidFill>
                  <a:schemeClr val="tx1"/>
                </a:solidFill>
                <a:effectLst/>
                <a:latin typeface="+mn-lt"/>
                <a:ea typeface="+mn-ea"/>
                <a:cs typeface="+mn-cs"/>
              </a:rPr>
              <a:t> of programs with at least one highly qualified teacher,</a:t>
            </a:r>
            <a:r>
              <a:rPr lang="en-US" sz="1200" kern="1200" dirty="0" smtClean="0">
                <a:solidFill>
                  <a:schemeClr val="tx1"/>
                </a:solidFill>
                <a:effectLst/>
                <a:latin typeface="+mn-lt"/>
                <a:ea typeface="+mn-ea"/>
                <a:cs typeface="+mn-cs"/>
              </a:rPr>
              <a:t> or the average number of students enrolled in a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may be useful to consider multiple units of analysis for a survey about afterschool programs (for example, the percentage of schools with a program or the percentage of parents in schools with a program who are aware of the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Ensure that whom the survey is administered to and the unit of analysis align with the data structure needed to answer the research questions.</a:t>
            </a:r>
            <a:endParaRPr lang="en-US" dirty="0">
              <a:latin typeface="+mj-lt"/>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19</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156297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720725"/>
            <a:ext cx="2898775" cy="2174875"/>
          </a:xfrm>
        </p:spPr>
      </p:sp>
      <p:sp>
        <p:nvSpPr>
          <p:cNvPr id="3" name="Notes Placeholder 2"/>
          <p:cNvSpPr>
            <a:spLocks noGrp="1"/>
          </p:cNvSpPr>
          <p:nvPr>
            <p:ph type="body" idx="1"/>
          </p:nvPr>
        </p:nvSpPr>
        <p:spPr>
          <a:xfrm>
            <a:off x="304800" y="3276600"/>
            <a:ext cx="6705600" cy="5604511"/>
          </a:xfrm>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a:t>
            </a:fld>
            <a:endParaRPr lang="en-US" dirty="0"/>
          </a:p>
        </p:txBody>
      </p:sp>
    </p:spTree>
    <p:extLst>
      <p:ext uri="{BB962C8B-B14F-4D97-AF65-F5344CB8AC3E}">
        <p14:creationId xmlns:p14="http://schemas.microsoft.com/office/powerpoint/2010/main" val="134410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mn-lt"/>
                <a:ea typeface="+mn-ea"/>
                <a:cs typeface="+mn-cs"/>
              </a:rPr>
              <a:t>Carefully identifying who can best provide the information needed will help determine the design of the study. For instance, if workshop participants are interested in measuring kindergarteners’ adjustment to school, consider whether kindergartners themselves, teachers, or parents will be best suited to provide that information. This decision has implications for how the survey will be developed and administered.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research question: How physically safe do high school students feel at their school, and how does this relate to schools’ safety measures?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 school students can report how safe they feel.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Who is best able to report on school safety measures (the principal, teachers, a trained observer, or security staff)? Are multiple respondents needed to get a complete picture?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 research question: What professional supports are available and used by elementary school math teachers?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Teachers can report what supports they know about and use.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Who will give the most accurate data about what supports are available?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unit of analysis and the data source are not always the same.</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20</a:t>
            </a:fld>
            <a:endParaRPr lang="en-US" dirty="0"/>
          </a:p>
        </p:txBody>
      </p:sp>
      <p:sp>
        <p:nvSpPr>
          <p:cNvPr id="6" name="Slide Image Placeholder 5"/>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3851848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Clarify the purpose of the survey.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Write research questions.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Carefully define important constructs.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drawing comparisons, determine the important subgroups</a:t>
            </a:r>
            <a:r>
              <a:rPr lang="en-US" sz="1200" kern="1200" baseline="0" dirty="0" smtClean="0">
                <a:solidFill>
                  <a:schemeClr val="tx1"/>
                </a:solidFill>
                <a:effectLst/>
                <a:latin typeface="+mn-lt"/>
                <a:ea typeface="+mn-ea"/>
                <a:cs typeface="+mn-cs"/>
              </a:rPr>
              <a:t> of interest.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Determine the most knowledgeable respondent or respondents for each construct. Decide if multiple respondents are needed to meet the survey goals. </a:t>
            </a:r>
            <a:endParaRPr lang="en-US" dirty="0" smtClean="0"/>
          </a:p>
        </p:txBody>
      </p:sp>
    </p:spTree>
    <p:extLst>
      <p:ext uri="{BB962C8B-B14F-4D97-AF65-F5344CB8AC3E}">
        <p14:creationId xmlns:p14="http://schemas.microsoft.com/office/powerpoint/2010/main" val="347754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22</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419254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b="0" kern="1200" dirty="0" smtClean="0">
                <a:solidFill>
                  <a:schemeClr val="tx1"/>
                </a:solidFill>
                <a:effectLst/>
                <a:latin typeface="+mn-lt"/>
                <a:ea typeface="+mn-ea"/>
                <a:cs typeface="+mn-cs"/>
              </a:rPr>
              <a:t>Reliability</a:t>
            </a:r>
            <a:r>
              <a:rPr lang="en-US" sz="1200" kern="1200" dirty="0" smtClean="0">
                <a:solidFill>
                  <a:schemeClr val="tx1"/>
                </a:solidFill>
                <a:effectLst/>
                <a:latin typeface="+mn-lt"/>
                <a:ea typeface="+mn-ea"/>
                <a:cs typeface="+mn-cs"/>
              </a:rPr>
              <a:t> and validity are important considerations at multiple stages of survey development.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Reliability is the consistency with which a set of items measures an attribute. A reliable item is interpreted the same way by all respondents and adequately covers the elements of each construct, thereby producing stable results about those constructs. For a single item, reliability can relate to how item wording ensures that a respondent will understand the item the same way at different points in time. It also can relate to the extent to which different respondents understand an item to have the same meaning. With a group of items measuring the same construct, reliability can relate to the extent to which the items are answered consistently (for example, if item 1 is answered yes, then item 2 should also be answered yes).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 items that are not reliable do not produce consistent responses at different points in time and across respondents. This inconsistency introduces measurement error (Pastor, 2013).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23</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3122117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mn-lt"/>
                <a:ea typeface="+mn-ea"/>
                <a:cs typeface="+mn-cs"/>
              </a:rPr>
              <a:t>Validity is the extent to which the inferences made based on survey responses are accurate and meaningful. A valid survey instrument provides results that accurately reflect the measured constructs and the target population as intended by the individuals who designed the survey and who will interpret the results.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valid item measures what the researchers intend it to measure. For example, a question on student perceptions of school safety must accurately measure student perceptions of safety in the school and not safety elsewhere.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 items that are not valid do not capture the true meaning of the construct and therefore do not measure what the researcher intended (Pastor, 2013). </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24</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3606349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25</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2673598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26</a:t>
            </a:fld>
            <a:endParaRPr lang="en-US" dirty="0"/>
          </a:p>
        </p:txBody>
      </p:sp>
      <p:sp>
        <p:nvSpPr>
          <p:cNvPr id="5" name="Slide Image Placeholder 4"/>
          <p:cNvSpPr>
            <a:spLocks noGrp="1" noRot="1" noChangeAspect="1"/>
          </p:cNvSpPr>
          <p:nvPr>
            <p:ph type="sldImg"/>
          </p:nvPr>
        </p:nvSpPr>
        <p:spPr>
          <a:xfrm>
            <a:off x="2030413" y="720725"/>
            <a:ext cx="3406775" cy="2555875"/>
          </a:xfrm>
        </p:spPr>
      </p:sp>
    </p:spTree>
    <p:extLst>
      <p:ext uri="{BB962C8B-B14F-4D97-AF65-F5344CB8AC3E}">
        <p14:creationId xmlns:p14="http://schemas.microsoft.com/office/powerpoint/2010/main" val="3480657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fld id="{91E27618-80D1-41CB-9A27-2794CED53F37}" type="slidenum">
              <a:rPr lang="en-US" smtClean="0"/>
              <a:t>27</a:t>
            </a:fld>
            <a:endParaRPr lang="en-US" dirty="0"/>
          </a:p>
        </p:txBody>
      </p:sp>
    </p:spTree>
    <p:extLst>
      <p:ext uri="{BB962C8B-B14F-4D97-AF65-F5344CB8AC3E}">
        <p14:creationId xmlns:p14="http://schemas.microsoft.com/office/powerpoint/2010/main" val="1724614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28</a:t>
            </a:fld>
            <a:endParaRPr lang="en-US" dirty="0"/>
          </a:p>
        </p:txBody>
      </p:sp>
    </p:spTree>
    <p:extLst>
      <p:ext uri="{BB962C8B-B14F-4D97-AF65-F5344CB8AC3E}">
        <p14:creationId xmlns:p14="http://schemas.microsoft.com/office/powerpoint/2010/main" val="164755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20725"/>
            <a:ext cx="3409950" cy="2557463"/>
          </a:xfrm>
        </p:spPr>
      </p:sp>
      <p:sp>
        <p:nvSpPr>
          <p:cNvPr id="3" name="Notes Placeholder 2"/>
          <p:cNvSpPr>
            <a:spLocks noGrp="1"/>
          </p:cNvSpPr>
          <p:nvPr>
            <p:ph type="body" idx="1"/>
          </p:nvPr>
        </p:nvSpPr>
        <p:spPr/>
        <p:txBody>
          <a:bodyPr>
            <a:normAutofit/>
          </a:bodyPr>
          <a:lstStyle/>
          <a:p>
            <a:pPr defTabSz="966554">
              <a:defRPr/>
            </a:pPr>
            <a:endParaRPr lang="en-US" b="1" u="sng" dirty="0" smtClean="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3</a:t>
            </a:fld>
            <a:endParaRPr lang="en-US" dirty="0"/>
          </a:p>
        </p:txBody>
      </p:sp>
    </p:spTree>
    <p:extLst>
      <p:ext uri="{BB962C8B-B14F-4D97-AF65-F5344CB8AC3E}">
        <p14:creationId xmlns:p14="http://schemas.microsoft.com/office/powerpoint/2010/main" val="122418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720725"/>
            <a:ext cx="3409950" cy="2557463"/>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survey</a:t>
            </a:r>
            <a:r>
              <a:rPr lang="en-US" sz="1200" kern="1200" dirty="0" smtClean="0">
                <a:solidFill>
                  <a:schemeClr val="tx1"/>
                </a:solidFill>
                <a:effectLst/>
                <a:latin typeface="+mn-lt"/>
                <a:ea typeface="+mn-ea"/>
                <a:cs typeface="+mn-cs"/>
              </a:rPr>
              <a:t> can produce quantitative descriptions of the characteristics and attributes of a population.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Surveys are appropriate data collection tools for many purposes but are not the best method for every research project.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methods can be considered before deciding to create a survey. </a:t>
            </a:r>
            <a:endParaRPr lang="en-US" sz="1400" dirty="0">
              <a:latin typeface="+mj-lt"/>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4</a:t>
            </a:fld>
            <a:endParaRPr lang="en-US" dirty="0"/>
          </a:p>
        </p:txBody>
      </p:sp>
    </p:spTree>
    <p:extLst>
      <p:ext uri="{BB962C8B-B14F-4D97-AF65-F5344CB8AC3E}">
        <p14:creationId xmlns:p14="http://schemas.microsoft.com/office/powerpoint/2010/main" val="37024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720725"/>
            <a:ext cx="3409950" cy="2557463"/>
          </a:xfrm>
        </p:spPr>
      </p:sp>
      <p:sp>
        <p:nvSpPr>
          <p:cNvPr id="3" name="Notes Placeholder 2"/>
          <p:cNvSpPr>
            <a:spLocks noGrp="1"/>
          </p:cNvSpPr>
          <p:nvPr>
            <p:ph type="body" idx="1"/>
          </p:nvPr>
        </p:nvSpPr>
        <p:spPr/>
        <p:txBody>
          <a:bodyPr>
            <a:normAutofit/>
          </a:bodyPr>
          <a:lstStyle/>
          <a:p>
            <a:pPr marL="2371" lvl="1" indent="0">
              <a:spcBef>
                <a:spcPts val="622"/>
              </a:spcBef>
              <a:buFont typeface="Wingdings" pitchFamily="2" charset="2"/>
              <a:buNone/>
            </a:pPr>
            <a:r>
              <a:rPr lang="en-US" sz="1200" kern="1200" dirty="0" smtClean="0">
                <a:solidFill>
                  <a:schemeClr val="tx1"/>
                </a:solidFill>
                <a:effectLst/>
                <a:latin typeface="+mn-lt"/>
                <a:ea typeface="+mn-ea"/>
                <a:cs typeface="+mn-cs"/>
              </a:rPr>
              <a:t>The four primary options for data collection, other than surveys, are semi-structured interviews, focus groups, observations, and analyzing existing data.</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5</a:t>
            </a:fld>
            <a:endParaRPr lang="en-US" dirty="0"/>
          </a:p>
        </p:txBody>
      </p:sp>
    </p:spTree>
    <p:extLst>
      <p:ext uri="{BB962C8B-B14F-4D97-AF65-F5344CB8AC3E}">
        <p14:creationId xmlns:p14="http://schemas.microsoft.com/office/powerpoint/2010/main" val="322830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Interviews</a:t>
            </a:r>
            <a:r>
              <a:rPr lang="en-US" sz="1200" kern="1200" dirty="0" smtClean="0">
                <a:solidFill>
                  <a:schemeClr val="tx1"/>
                </a:solidFill>
                <a:effectLst/>
                <a:latin typeface="+mn-lt"/>
                <a:ea typeface="+mn-ea"/>
                <a:cs typeface="+mn-cs"/>
              </a:rPr>
              <a:t> are suitable for investigating complex topics without well-defined research questions.</a:t>
            </a:r>
            <a:endParaRPr lang="en-US" dirty="0" smtClean="0"/>
          </a:p>
        </p:txBody>
      </p:sp>
    </p:spTree>
    <p:extLst>
      <p:ext uri="{BB962C8B-B14F-4D97-AF65-F5344CB8AC3E}">
        <p14:creationId xmlns:p14="http://schemas.microsoft.com/office/powerpoint/2010/main" val="133875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720725"/>
            <a:ext cx="3409950" cy="2557463"/>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Focus groups</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reveal interesting perspectives about a topic through group interaction.</a:t>
            </a:r>
            <a:r>
              <a:rPr lang="en-US" sz="1200" kern="1200" baseline="0" dirty="0" smtClean="0">
                <a:solidFill>
                  <a:schemeClr val="tx1"/>
                </a:solidFill>
                <a:effectLst/>
                <a:latin typeface="+mn-lt"/>
                <a:ea typeface="+mn-ea"/>
                <a:cs typeface="+mn-cs"/>
              </a:rPr>
              <a:t> The discussion among participants about a topic can provide a more rich description of their views and experiences than a set of individual interviews or surveys with the same people.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Focus group methodology is described in module 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7</a:t>
            </a:fld>
            <a:endParaRPr lang="en-US" dirty="0"/>
          </a:p>
        </p:txBody>
      </p:sp>
    </p:spTree>
    <p:extLst>
      <p:ext uri="{BB962C8B-B14F-4D97-AF65-F5344CB8AC3E}">
        <p14:creationId xmlns:p14="http://schemas.microsoft.com/office/powerpoint/2010/main" val="116955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20725"/>
            <a:ext cx="3406775" cy="2555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 some cases, a focus group study may be more appropriate than a survey study. A focus group is preferred if:</a:t>
            </a:r>
          </a:p>
          <a:p>
            <a:pPr marL="0" indent="0">
              <a:buFont typeface="Arial" panose="020B0604020202020204" pitchFamily="34" charset="0"/>
              <a:buNone/>
            </a:pPr>
            <a:endParaRPr lang="en-US" dirty="0" smtClean="0"/>
          </a:p>
          <a:p>
            <a:pPr marL="171450" lvl="0" indent="-171450">
              <a:buFont typeface="Arial" panose="020B0604020202020204" pitchFamily="34" charset="0"/>
              <a:buChar char="•"/>
            </a:pPr>
            <a:r>
              <a:rPr lang="en-US" dirty="0" smtClean="0"/>
              <a:t>The important details and questions surrounding the topic are not well known or well defined.</a:t>
            </a:r>
          </a:p>
          <a:p>
            <a:pPr marL="171450" lvl="0" indent="-171450">
              <a:buFont typeface="Arial" panose="020B0604020202020204" pitchFamily="34" charset="0"/>
              <a:buChar char="•"/>
            </a:pPr>
            <a:r>
              <a:rPr lang="en-US" dirty="0" smtClean="0"/>
              <a:t>The topic is complex, and you want to understand people’s views and positions.</a:t>
            </a:r>
          </a:p>
          <a:p>
            <a:pPr marL="171450" lvl="0" indent="-171450">
              <a:buFont typeface="Arial" panose="020B0604020202020204" pitchFamily="34" charset="0"/>
              <a:buChar char="•"/>
            </a:pPr>
            <a:r>
              <a:rPr lang="en-US" dirty="0" smtClean="0"/>
              <a:t>You do not need a representative sample of a population to meet the goals of the project.</a:t>
            </a:r>
          </a:p>
          <a:p>
            <a:pPr marL="171450" lvl="0" indent="-171450">
              <a:buFont typeface="Arial" panose="020B0604020202020204" pitchFamily="34" charset="0"/>
              <a:buChar char="•"/>
            </a:pPr>
            <a:r>
              <a:rPr lang="en-US" dirty="0" smtClean="0"/>
              <a:t>You think group interaction may reveal interesting perspectives about the topic.</a:t>
            </a:r>
          </a:p>
          <a:p>
            <a:pPr marL="171450" lvl="0" indent="-171450">
              <a:buFont typeface="Arial" panose="020B0604020202020204" pitchFamily="34" charset="0"/>
              <a:buChar char="•"/>
            </a:pPr>
            <a:r>
              <a:rPr lang="en-US" dirty="0" smtClean="0"/>
              <a:t>The issues or response categories are not clear.</a:t>
            </a:r>
          </a:p>
          <a:p>
            <a:pPr marL="171450" lvl="0" indent="-171450">
              <a:buFont typeface="Arial" panose="020B0604020202020204" pitchFamily="34" charset="0"/>
              <a:buChar char="•"/>
            </a:pPr>
            <a:r>
              <a:rPr lang="en-US" dirty="0" smtClean="0"/>
              <a:t>It is important to have individuals with a diverse range of opinions interact with each other.</a:t>
            </a:r>
          </a:p>
          <a:p>
            <a:pPr marL="171450" lvl="0" indent="-171450">
              <a:buFont typeface="Arial" panose="020B0604020202020204" pitchFamily="34" charset="0"/>
              <a:buChar char="•"/>
            </a:pPr>
            <a:r>
              <a:rPr lang="en-US" dirty="0" smtClean="0"/>
              <a:t>It is important to hear from and be responsive to multiple stakeholder groups.</a:t>
            </a:r>
          </a:p>
          <a:p>
            <a:pPr marL="171450" lvl="0" indent="-171450">
              <a:buFont typeface="Arial" panose="020B0604020202020204" pitchFamily="34" charset="0"/>
              <a:buChar char="•"/>
            </a:pPr>
            <a:r>
              <a:rPr lang="en-US" dirty="0" smtClean="0"/>
              <a:t>You are interested primarily in individuals’ feelings and perceptions.</a:t>
            </a:r>
          </a:p>
          <a:p>
            <a:pPr marL="171450" lvl="0" indent="-171450">
              <a:buFont typeface="Arial" panose="020B0604020202020204" pitchFamily="34" charset="0"/>
              <a:buChar char="•"/>
            </a:pPr>
            <a:r>
              <a:rPr lang="en-US" dirty="0" smtClean="0"/>
              <a:t>You are trying to understand individuals’ or organizations’ processes.</a:t>
            </a:r>
            <a:endParaRPr lang="en-US" dirty="0"/>
          </a:p>
        </p:txBody>
      </p:sp>
    </p:spTree>
    <p:extLst>
      <p:ext uri="{BB962C8B-B14F-4D97-AF65-F5344CB8AC3E}">
        <p14:creationId xmlns:p14="http://schemas.microsoft.com/office/powerpoint/2010/main" val="29030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720725"/>
            <a:ext cx="3409950" cy="2557463"/>
          </a:xfrm>
        </p:spPr>
      </p:sp>
      <p:sp>
        <p:nvSpPr>
          <p:cNvPr id="3" name="Notes Placeholder 2"/>
          <p:cNvSpPr>
            <a:spLocks noGrp="1"/>
          </p:cNvSpPr>
          <p:nvPr>
            <p:ph type="body" idx="1"/>
          </p:nvPr>
        </p:nvSpPr>
        <p:spPr/>
        <p:txBody>
          <a:bodyPr>
            <a:normAutofit/>
          </a:bodyPr>
          <a:lstStyle/>
          <a:p>
            <a:pPr marL="0" lvl="1" defTabSz="948479" eaLnBrk="0" fontAlgn="base" hangingPunct="0">
              <a:spcBef>
                <a:spcPct val="30000"/>
              </a:spcBef>
              <a:spcAft>
                <a:spcPct val="0"/>
              </a:spcAft>
              <a:defRPr/>
            </a:pPr>
            <a:r>
              <a:rPr lang="en-US" sz="1200" b="1" kern="1200" dirty="0" smtClean="0">
                <a:solidFill>
                  <a:schemeClr val="tx1"/>
                </a:solidFill>
                <a:effectLst/>
                <a:latin typeface="+mn-lt"/>
                <a:ea typeface="+mn-ea"/>
                <a:cs typeface="+mn-cs"/>
              </a:rPr>
              <a:t>Observations</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be used to collect data about behaviors or practices (for example, teacher-child interactions) that might not be reported accurately in a survey. </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F0B5B793-FBBA-403D-88A8-81A9DA8428FB}" type="slidenum">
              <a:rPr lang="en-US" smtClean="0"/>
              <a:pPr>
                <a:defRPr/>
              </a:pPr>
              <a:t>9</a:t>
            </a:fld>
            <a:endParaRPr lang="en-US" dirty="0"/>
          </a:p>
        </p:txBody>
      </p:sp>
    </p:spTree>
    <p:extLst>
      <p:ext uri="{BB962C8B-B14F-4D97-AF65-F5344CB8AC3E}">
        <p14:creationId xmlns:p14="http://schemas.microsoft.com/office/powerpoint/2010/main" val="2705197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hoto Option">
    <p:spTree>
      <p:nvGrpSpPr>
        <p:cNvPr id="1" name=""/>
        <p:cNvGrpSpPr/>
        <p:nvPr/>
      </p:nvGrpSpPr>
      <p:grpSpPr>
        <a:xfrm>
          <a:off x="0" y="0"/>
          <a:ext cx="0" cy="0"/>
          <a:chOff x="0" y="0"/>
          <a:chExt cx="0" cy="0"/>
        </a:xfrm>
      </p:grpSpPr>
      <p:pic>
        <p:nvPicPr>
          <p:cNvPr id="2050" name="Picture 2" descr="G:\Editing\__2015\EDU\A_R&amp;E\15-1865_REL MW PPT template (JG,JZ,LK,LP)\Graphics\15-1865 v03 REL MW PPT Temp Cover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186573"/>
            <a:ext cx="5120640" cy="369332"/>
          </a:xfrm>
        </p:spPr>
        <p:txBody>
          <a:bodyPr lIns="91440" tIns="45720" rIns="91440" bIns="45720">
            <a:noAutofit/>
          </a:bodyPr>
          <a:lstStyle>
            <a:lvl1pPr>
              <a:defRPr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923330"/>
          </a:xfrm>
        </p:spPr>
        <p:txBody>
          <a:bodyPr>
            <a:no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
        <p:nvSpPr>
          <p:cNvPr id="10" name="Picture Placeholder 9"/>
          <p:cNvSpPr>
            <a:spLocks noGrp="1"/>
          </p:cNvSpPr>
          <p:nvPr>
            <p:ph type="pic" sz="quarter" idx="14"/>
          </p:nvPr>
        </p:nvSpPr>
        <p:spPr>
          <a:xfrm>
            <a:off x="0" y="1600200"/>
            <a:ext cx="3383280" cy="5257800"/>
          </a:xfrm>
        </p:spPr>
        <p:txBody>
          <a:bodyPr anchor="ctr" anchorCtr="1"/>
          <a:lstStyle>
            <a:lvl1pPr marL="0" indent="0">
              <a:buNone/>
              <a:defRPr>
                <a:solidFill>
                  <a:schemeClr val="tx1">
                    <a:lumMod val="85000"/>
                    <a:lumOff val="1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72453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hoto Option Righ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8640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420624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01469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Photo Option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023360" y="1600200"/>
            <a:ext cx="420624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235201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Full Photo With Screen">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3657600" y="1371600"/>
            <a:ext cx="5486400" cy="5486400"/>
          </a:xfrm>
          <a:solidFill>
            <a:srgbClr val="FFFFFF">
              <a:alpha val="80000"/>
            </a:srgbClr>
          </a:solidFill>
        </p:spPr>
        <p:txBody>
          <a:bodyPr lIns="228600" tIns="274320" rIns="228600" bIns="685800">
            <a:noAutofit/>
          </a:bodyPr>
          <a:lstStyle>
            <a:lvl1pPr>
              <a:spcBef>
                <a:spcPts val="1000"/>
              </a:spcBef>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1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Full Photo No Screen">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572000" y="1371600"/>
            <a:ext cx="4572000" cy="5486400"/>
          </a:xfrm>
          <a:noFill/>
        </p:spPr>
        <p:txBody>
          <a:bodyPr lIns="228600" tIns="274320" rIns="228600" bIns="685800" anchor="ctr" anchorCtr="0">
            <a:noAutofit/>
          </a:bodyPr>
          <a:lstStyle>
            <a:lvl1pPr marL="0" indent="0">
              <a:spcBef>
                <a:spcPts val="1000"/>
              </a:spcBef>
              <a:buNone/>
              <a:defRPr sz="320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5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ebinar_Basic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22478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ebinar_Plain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78536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457200">
              <a:spcBef>
                <a:spcPts val="600"/>
              </a:spcBef>
              <a:buClr>
                <a:schemeClr val="accent6"/>
              </a:buClr>
              <a:buNone/>
              <a:defRPr sz="1800" b="0">
                <a:solidFill>
                  <a:schemeClr val="tx1">
                    <a:lumMod val="85000"/>
                    <a:lumOff val="15000"/>
                  </a:schemeClr>
                </a:solidFill>
              </a:defRPr>
            </a:lvl1pPr>
            <a:lvl2pPr marL="0" indent="-285750">
              <a:buClr>
                <a:schemeClr val="accent2"/>
              </a:buClr>
              <a:buFont typeface="Tahoma" panose="020B0604030504040204" pitchFamily="34" charset="0"/>
              <a:buChar char="•"/>
              <a:defRPr sz="1800" b="0">
                <a:solidFill>
                  <a:schemeClr val="tx1"/>
                </a:solidFill>
              </a:defRPr>
            </a:lvl2pPr>
            <a:lvl3pPr marL="635000" indent="-342900">
              <a:buClr>
                <a:schemeClr val="accent2"/>
              </a:buClr>
              <a:buFont typeface="Tahoma" panose="020B0604030504040204" pitchFamily="34" charset="0"/>
              <a:buChar char="–"/>
              <a:defRPr sz="1800" b="0">
                <a:solidFill>
                  <a:schemeClr val="tx1"/>
                </a:solidFill>
              </a:defRPr>
            </a:lvl3pPr>
            <a:lvl4pPr marL="914400" indent="-279400">
              <a:buClr>
                <a:schemeClr val="accent2"/>
              </a:buClr>
              <a:buFont typeface="Arial" panose="020B0604020202020204" pitchFamily="34" charset="0"/>
              <a:buChar char="•"/>
              <a:defRPr sz="1800" b="0">
                <a:solidFill>
                  <a:schemeClr val="tx1"/>
                </a:solidFill>
              </a:defRPr>
            </a:lvl4pPr>
            <a:lvl5pPr marL="1143000" indent="-228600">
              <a:buClr>
                <a:schemeClr val="accent2"/>
              </a:buClr>
              <a:buFont typeface="Tahoma" panose="020B0604030504040204" pitchFamily="34" charset="0"/>
              <a:buChar char="–"/>
              <a:defRPr sz="1800"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94587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pic>
        <p:nvPicPr>
          <p:cNvPr id="7170" name="Picture 2" descr="G:\Editing\__2015\EDU\A_R&amp;E\15-1865_REL MW PPT template (JG,JZ,LK,LP)\Graphics\15-1865 v03 REL MW PPT Temp Contac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4000500" y="2702242"/>
            <a:ext cx="4991100" cy="2925764"/>
          </a:xfrm>
        </p:spPr>
        <p:txBody>
          <a:bodyPr>
            <a:normAutofit/>
          </a:bodyPr>
          <a:lstStyle>
            <a:lvl1pPr marL="0" indent="0">
              <a:buNone/>
              <a:defRPr sz="2600">
                <a:solidFill>
                  <a:schemeClr val="tx1">
                    <a:lumMod val="85000"/>
                    <a:lumOff val="15000"/>
                  </a:schemeClr>
                </a:solidFill>
              </a:defRPr>
            </a:lvl1pPr>
            <a:lvl2pPr marL="457200" indent="0">
              <a:buNone/>
              <a:defRPr sz="2600">
                <a:solidFill>
                  <a:schemeClr val="tx1">
                    <a:lumMod val="85000"/>
                    <a:lumOff val="15000"/>
                  </a:schemeClr>
                </a:solidFill>
              </a:defRPr>
            </a:lvl2pPr>
            <a:lvl3pPr marL="914400" indent="0">
              <a:buNone/>
              <a:defRPr sz="2600">
                <a:solidFill>
                  <a:schemeClr val="tx1">
                    <a:lumMod val="85000"/>
                    <a:lumOff val="15000"/>
                  </a:schemeClr>
                </a:solidFill>
              </a:defRPr>
            </a:lvl3pPr>
            <a:lvl4pPr marL="1371600" indent="0">
              <a:buNone/>
              <a:defRPr sz="2600">
                <a:solidFill>
                  <a:schemeClr val="tx1">
                    <a:lumMod val="85000"/>
                    <a:lumOff val="15000"/>
                  </a:schemeClr>
                </a:solidFill>
              </a:defRPr>
            </a:lvl4pPr>
            <a:lvl5pPr marL="1828800" indent="0">
              <a:buNone/>
              <a:defRPr sz="26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hasCustomPrompt="1"/>
          </p:nvPr>
        </p:nvSpPr>
        <p:spPr>
          <a:xfrm>
            <a:off x="4000500" y="2209800"/>
            <a:ext cx="4991100" cy="492443"/>
          </a:xfrm>
        </p:spPr>
        <p:txBody>
          <a:bodyPr wrap="square">
            <a:spAutoFit/>
          </a:bodyPr>
          <a:lstStyle>
            <a:lvl1pPr algn="l">
              <a:defRPr sz="2600" baseline="0">
                <a:solidFill>
                  <a:schemeClr val="accent2"/>
                </a:solidFill>
              </a:defRPr>
            </a:lvl1pPr>
          </a:lstStyle>
          <a:p>
            <a:r>
              <a:rPr lang="en-US" dirty="0" smtClean="0"/>
              <a:t>Contact Name</a:t>
            </a:r>
            <a:endParaRPr lang="en-US" dirty="0"/>
          </a:p>
        </p:txBody>
      </p:sp>
    </p:spTree>
    <p:extLst>
      <p:ext uri="{BB962C8B-B14F-4D97-AF65-F5344CB8AC3E}">
        <p14:creationId xmlns:p14="http://schemas.microsoft.com/office/powerpoint/2010/main" val="61694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2358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6501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Photo">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232739"/>
            <a:ext cx="5120640" cy="276999"/>
          </a:xfrm>
        </p:spPr>
        <p:txBody>
          <a:bodyPr vert="horz" lIns="91440" tIns="45720" rIns="91440" bIns="45720" rtlCol="0" anchor="ctr">
            <a:noAutofit/>
          </a:bodyPr>
          <a:lstStyle>
            <a:lvl1pPr>
              <a:defRPr lang="en-US"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861774"/>
          </a:xfrm>
        </p:spPr>
        <p:txBody>
          <a:bodyPr>
            <a:sp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Tree>
    <p:extLst>
      <p:ext uri="{BB962C8B-B14F-4D97-AF65-F5344CB8AC3E}">
        <p14:creationId xmlns:p14="http://schemas.microsoft.com/office/powerpoint/2010/main" val="4162729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xfrm>
            <a:off x="457200" y="6400800"/>
            <a:ext cx="8229600" cy="304800"/>
          </a:xfrm>
          <a:prstGeom prst="rect">
            <a:avLst/>
          </a:prstGeom>
          <a:ln/>
        </p:spPr>
        <p:txBody>
          <a:bodyPr/>
          <a:lstStyle>
            <a:lvl1pPr>
              <a:defRPr/>
            </a:lvl1pPr>
          </a:lstStyle>
          <a:p>
            <a:pPr>
              <a:defRPr/>
            </a:pPr>
            <a:fld id="{3ED3D909-D0FE-467D-97FC-2285AE570035}" type="slidenum">
              <a:rPr lang="en-US"/>
              <a:pPr>
                <a:defRPr/>
              </a:pPr>
              <a:t>‹#›</a:t>
            </a:fld>
            <a:endParaRPr lang="en-US" dirty="0">
              <a:latin typeface="Arial" charset="0"/>
            </a:endParaRPr>
          </a:p>
        </p:txBody>
      </p:sp>
    </p:spTree>
    <p:extLst>
      <p:ext uri="{BB962C8B-B14F-4D97-AF65-F5344CB8AC3E}">
        <p14:creationId xmlns:p14="http://schemas.microsoft.com/office/powerpoint/2010/main" val="223053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Blue">
    <p:spTree>
      <p:nvGrpSpPr>
        <p:cNvPr id="1" name=""/>
        <p:cNvGrpSpPr/>
        <p:nvPr/>
      </p:nvGrpSpPr>
      <p:grpSpPr>
        <a:xfrm>
          <a:off x="0" y="0"/>
          <a:ext cx="0" cy="0"/>
          <a:chOff x="0" y="0"/>
          <a:chExt cx="0" cy="0"/>
        </a:xfrm>
      </p:grpSpPr>
      <p:pic>
        <p:nvPicPr>
          <p:cNvPr id="3074" name="Picture 2" descr="G:\Editing\__2015\EDU\A_R&amp;E\15-1865_REL MW PPT template (JG,JZ,LK,LP)\Graphics\15-1865 v03 REL MW PPT Bkg Divider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Gree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2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39160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b="0">
                <a:solidFill>
                  <a:schemeClr val="tx1">
                    <a:lumMod val="85000"/>
                    <a:lumOff val="15000"/>
                  </a:schemeClr>
                </a:solidFill>
              </a:defRPr>
            </a:lvl1pPr>
            <a:lvl2pPr>
              <a:buClr>
                <a:schemeClr val="accent6"/>
              </a:buClr>
              <a:defRPr b="0">
                <a:solidFill>
                  <a:schemeClr val="tx1">
                    <a:lumMod val="85000"/>
                    <a:lumOff val="15000"/>
                  </a:schemeClr>
                </a:solidFill>
              </a:defRPr>
            </a:lvl2pPr>
            <a:lvl3pPr>
              <a:buClr>
                <a:schemeClr val="accent6"/>
              </a:buClr>
              <a:defRPr b="0">
                <a:solidFill>
                  <a:schemeClr val="tx1">
                    <a:lumMod val="85000"/>
                    <a:lumOff val="15000"/>
                  </a:schemeClr>
                </a:solidFill>
              </a:defRPr>
            </a:lvl3pPr>
            <a:lvl4pPr>
              <a:buClr>
                <a:schemeClr val="accent6"/>
              </a:buClr>
              <a:defRPr b="0">
                <a:solidFill>
                  <a:schemeClr val="tx1">
                    <a:lumMod val="85000"/>
                    <a:lumOff val="15000"/>
                  </a:schemeClr>
                </a:solidFill>
              </a:defRPr>
            </a:lvl4pPr>
            <a:lvl5pPr>
              <a:buClr>
                <a:schemeClr val="accent6"/>
              </a:buCl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6268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l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23188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ull Pa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solidFill>
              </a:defRPr>
            </a:lvl2pPr>
            <a:lvl3pPr marL="635000" indent="-342900">
              <a:buClr>
                <a:schemeClr val="accent2"/>
              </a:buClr>
              <a:buFont typeface="Tahoma" panose="020B0604030504040204" pitchFamily="34" charset="0"/>
              <a:buChar char="–"/>
              <a:defRPr b="0">
                <a:solidFill>
                  <a:schemeClr val="tx1"/>
                </a:solidFill>
              </a:defRPr>
            </a:lvl3pPr>
            <a:lvl4pPr marL="914400" indent="-279400">
              <a:buClr>
                <a:schemeClr val="accent2"/>
              </a:buClr>
              <a:buFont typeface="Arial" panose="020B0604020202020204" pitchFamily="34" charset="0"/>
              <a:buChar char="•"/>
              <a:defRPr b="0">
                <a:solidFill>
                  <a:schemeClr val="tx1"/>
                </a:solidFill>
              </a:defRPr>
            </a:lvl4pPr>
            <a:lvl5pPr marL="1143000" indent="-228600">
              <a:buClr>
                <a:schemeClr val="accent2"/>
              </a:buClr>
              <a:buFont typeface="Tahoma" panose="020B0604030504040204" pitchFamily="34" charset="0"/>
              <a:buChar char="–"/>
              <a:defRPr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88921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5B9D869-719F-4E66-8A37-359C079D35C3}" type="slidenum">
              <a:rPr lang="en-US" smtClean="0"/>
              <a:t>‹#›</a:t>
            </a:fld>
            <a:endParaRPr lang="en-US" dirty="0"/>
          </a:p>
        </p:txBody>
      </p:sp>
    </p:spTree>
    <p:extLst>
      <p:ext uri="{BB962C8B-B14F-4D97-AF65-F5344CB8AC3E}">
        <p14:creationId xmlns:p14="http://schemas.microsoft.com/office/powerpoint/2010/main" val="6231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G:\Editing\__2015\EDU\A_R&amp;E\15-1865_REL MW PPT template (JG,JZ,LK,LP)\Graphics\15-1865 v03 REL MW PPT Temp Tex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4400" y="0"/>
            <a:ext cx="7315200" cy="1346200"/>
          </a:xfrm>
          <a:prstGeom prst="rect">
            <a:avLst/>
          </a:prstGeom>
        </p:spPr>
        <p:txBody>
          <a:bodyPr vert="horz" lIns="91440" tIns="45720" rIns="91440" bIns="45720" rtlCol="0" anchor="ctr" anchorCtr="0">
            <a:noAutofit/>
          </a:bodyPr>
          <a:lstStyle/>
          <a:p>
            <a:r>
              <a:rPr lang="en-US" dirty="0" smtClean="0"/>
              <a:t>Outline or Text (Tahoma Bold 36 </a:t>
            </a:r>
            <a:r>
              <a:rPr lang="en-US" dirty="0" err="1" smtClean="0"/>
              <a:t>pt</a:t>
            </a:r>
            <a:r>
              <a:rPr lang="en-US" dirty="0" smtClean="0"/>
              <a:t>)</a:t>
            </a:r>
            <a:endParaRPr lang="en-US" dirty="0"/>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6618180"/>
            <a:ext cx="469680" cy="123111"/>
          </a:xfrm>
          <a:prstGeom prst="rect">
            <a:avLst/>
          </a:prstGeom>
        </p:spPr>
        <p:txBody>
          <a:bodyPr vert="horz" wrap="none" lIns="0" tIns="0" rIns="0" bIns="0" rtlCol="0" anchor="ctr">
            <a:spAutoFit/>
          </a:bodyPr>
          <a:lstStyle>
            <a:lvl1pPr algn="l">
              <a:defRPr sz="800">
                <a:solidFill>
                  <a:schemeClr val="tx1"/>
                </a:solidFill>
              </a:defRPr>
            </a:lvl1pPr>
          </a:lstStyle>
          <a:p>
            <a:fld id="{BD19CAE6-89B2-455A-AC4F-23EFD99D15A9}" type="datetimeFigureOut">
              <a:rPr lang="en-US" smtClean="0"/>
              <a:pPr/>
              <a:t>4/7/2017</a:t>
            </a:fld>
            <a:endParaRPr lang="en-US" dirty="0"/>
          </a:p>
        </p:txBody>
      </p:sp>
      <p:sp>
        <p:nvSpPr>
          <p:cNvPr id="5" name="Footer Placeholder 4"/>
          <p:cNvSpPr>
            <a:spLocks noGrp="1"/>
          </p:cNvSpPr>
          <p:nvPr>
            <p:ph type="ftr" sz="quarter" idx="3"/>
          </p:nvPr>
        </p:nvSpPr>
        <p:spPr>
          <a:xfrm>
            <a:off x="3124200" y="6618180"/>
            <a:ext cx="2895600" cy="123111"/>
          </a:xfrm>
          <a:prstGeom prst="rect">
            <a:avLst/>
          </a:prstGeom>
        </p:spPr>
        <p:txBody>
          <a:bodyPr vert="horz" lIns="0" tIns="0" rIns="0" bIns="0" rtlCol="0" anchor="ctr">
            <a:spAutoFit/>
          </a:bodyP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8729054" y="6618180"/>
            <a:ext cx="155491" cy="123111"/>
          </a:xfrm>
          <a:prstGeom prst="rect">
            <a:avLst/>
          </a:prstGeom>
        </p:spPr>
        <p:txBody>
          <a:bodyPr vert="horz" wrap="none" lIns="0" tIns="0" rIns="0" bIns="0" rtlCol="0" anchor="ctr">
            <a:spAutoFit/>
          </a:bodyPr>
          <a:lstStyle>
            <a:lvl1pPr algn="l">
              <a:defRPr sz="800">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98374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18" r:id="rId3"/>
    <p:sldLayoutId id="2147483719" r:id="rId4"/>
    <p:sldLayoutId id="2147483685" r:id="rId5"/>
    <p:sldLayoutId id="2147483686" r:id="rId6"/>
    <p:sldLayoutId id="2147483687" r:id="rId7"/>
    <p:sldLayoutId id="2147483688" r:id="rId8"/>
    <p:sldLayoutId id="2147483716" r:id="rId9"/>
    <p:sldLayoutId id="2147483689" r:id="rId10"/>
    <p:sldLayoutId id="2147483690" r:id="rId11"/>
    <p:sldLayoutId id="2147483691" r:id="rId12"/>
    <p:sldLayoutId id="2147483692" r:id="rId13"/>
    <p:sldLayoutId id="2147483693" r:id="rId14"/>
    <p:sldLayoutId id="2147483694" r:id="rId15"/>
    <p:sldLayoutId id="2147483695" r:id="rId16"/>
    <p:sldLayoutId id="2147483711" r:id="rId17"/>
    <p:sldLayoutId id="2147483720" r:id="rId18"/>
    <p:sldLayoutId id="2147483721" r:id="rId19"/>
    <p:sldLayoutId id="2147483722" r:id="rId20"/>
  </p:sldLayoutIdLst>
  <p:txStyles>
    <p:titleStyle>
      <a:lvl1pPr algn="l" defTabSz="914400" rtl="0" eaLnBrk="1" latinLnBrk="0" hangingPunct="1">
        <a:spcBef>
          <a:spcPct val="0"/>
        </a:spcBef>
        <a:buNone/>
        <a:defRPr sz="3600" b="1" kern="1200" spc="0" baseline="0">
          <a:solidFill>
            <a:schemeClr val="bg1"/>
          </a:solidFill>
          <a:latin typeface="+mj-lt"/>
          <a:ea typeface="+mj-ea"/>
          <a:cs typeface="+mj-cs"/>
        </a:defRPr>
      </a:lvl1pPr>
    </p:titleStyle>
    <p:bodyStyle>
      <a:lvl1pPr marL="342900" indent="-342900" algn="l" defTabSz="914400" rtl="0" eaLnBrk="1" latinLnBrk="0" hangingPunct="1">
        <a:spcBef>
          <a:spcPts val="1000"/>
        </a:spcBef>
        <a:buClr>
          <a:schemeClr val="accent2"/>
        </a:buClr>
        <a:buSzPct val="100000"/>
        <a:buFont typeface="Tahoma" panose="020B0604030504040204"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afesupportiveschools.ed.gov/index.php?id=9&amp;eid=6"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15-1344_RELMW%203%202%2017_Presentation_Module%201_rev-022516-.pptx" TargetMode="External"/><Relationship Id="rId4" Type="http://schemas.openxmlformats.org/officeDocument/2006/relationships/hyperlink" Target="http://safesupportiveschools.ed.gov/index.php?id=9&amp;eid=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ctrTitle"/>
          </p:nvPr>
        </p:nvSpPr>
        <p:spPr>
          <a:effectLst/>
        </p:spPr>
        <p:txBody>
          <a:bodyPr/>
          <a:lstStyle/>
          <a:p>
            <a:pPr algn="l" eaLnBrk="1" hangingPunct="1">
              <a:spcBef>
                <a:spcPts val="600"/>
              </a:spcBef>
              <a:defRPr/>
            </a:pPr>
            <a:r>
              <a:rPr lang="en-US" dirty="0" smtClean="0">
                <a:solidFill>
                  <a:schemeClr val="accent3"/>
                </a:solidFill>
                <a:effectLst/>
              </a:rPr>
              <a:t>Module 1 presentation</a:t>
            </a:r>
            <a:br>
              <a:rPr lang="en-US" dirty="0" smtClean="0">
                <a:solidFill>
                  <a:schemeClr val="accent3"/>
                </a:solidFill>
                <a:effectLst/>
              </a:rPr>
            </a:br>
            <a:r>
              <a:rPr lang="en-US" sz="2400" dirty="0" smtClean="0">
                <a:solidFill>
                  <a:schemeClr val="accent3"/>
                </a:solidFill>
                <a:effectLst/>
              </a:rPr>
              <a:t/>
            </a:r>
            <a:br>
              <a:rPr lang="en-US" sz="2400" dirty="0" smtClean="0">
                <a:solidFill>
                  <a:schemeClr val="accent3"/>
                </a:solidFill>
                <a:effectLst/>
              </a:rPr>
            </a:br>
            <a:r>
              <a:rPr lang="en-US" sz="6000" dirty="0" smtClean="0">
                <a:solidFill>
                  <a:schemeClr val="accent3"/>
                </a:solidFill>
                <a:effectLst/>
              </a:rPr>
              <a:t>Planning </a:t>
            </a:r>
            <a:br>
              <a:rPr lang="en-US" sz="6000" dirty="0" smtClean="0">
                <a:solidFill>
                  <a:schemeClr val="accent3"/>
                </a:solidFill>
                <a:effectLst/>
              </a:rPr>
            </a:br>
            <a:r>
              <a:rPr lang="en-US" sz="6000" dirty="0" smtClean="0">
                <a:solidFill>
                  <a:schemeClr val="accent3"/>
                </a:solidFill>
                <a:effectLst/>
              </a:rPr>
              <a:t>for a </a:t>
            </a:r>
            <a:endParaRPr lang="en-US" sz="6000" dirty="0">
              <a:solidFill>
                <a:schemeClr val="accent3"/>
              </a:solidFill>
              <a:effectLst/>
            </a:endParaRPr>
          </a:p>
        </p:txBody>
      </p:sp>
      <p:pic>
        <p:nvPicPr>
          <p:cNvPr id="3" name="Picture 2" descr="SurveyTime.png"/>
          <p:cNvPicPr>
            <a:picLocks noChangeAspect="1"/>
          </p:cNvPicPr>
          <p:nvPr/>
        </p:nvPicPr>
        <p:blipFill rotWithShape="1">
          <a:blip r:embed="rId3">
            <a:extLst>
              <a:ext uri="{28A0092B-C50C-407E-A947-70E740481C1C}">
                <a14:useLocalDpi xmlns:a14="http://schemas.microsoft.com/office/drawing/2010/main" val="0"/>
              </a:ext>
            </a:extLst>
          </a:blip>
          <a:srcRect b="44068"/>
          <a:stretch/>
        </p:blipFill>
        <p:spPr>
          <a:xfrm>
            <a:off x="3657600" y="4800600"/>
            <a:ext cx="4241800" cy="114925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3146" t="7233" r="7520" b="1071"/>
          <a:stretch/>
        </p:blipFill>
        <p:spPr>
          <a:xfrm>
            <a:off x="0" y="1596080"/>
            <a:ext cx="3385752" cy="5261920"/>
          </a:xfrm>
          <a:prstGeom prst="rect">
            <a:avLst/>
          </a:prstGeom>
        </p:spPr>
      </p:pic>
    </p:spTree>
    <p:extLst>
      <p:ext uri="{BB962C8B-B14F-4D97-AF65-F5344CB8AC3E}">
        <p14:creationId xmlns:p14="http://schemas.microsoft.com/office/powerpoint/2010/main" val="83348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919"/>
          <a:stretch/>
        </p:blipFill>
        <p:spPr>
          <a:xfrm>
            <a:off x="1" y="1371599"/>
            <a:ext cx="9140578" cy="5486401"/>
          </a:xfrm>
          <a:prstGeom prst="rect">
            <a:avLst/>
          </a:prstGeom>
        </p:spPr>
      </p:pic>
      <p:sp>
        <p:nvSpPr>
          <p:cNvPr id="5123" name="Rectangle 2"/>
          <p:cNvSpPr>
            <a:spLocks noGrp="1" noChangeArrowheads="1"/>
          </p:cNvSpPr>
          <p:nvPr>
            <p:ph type="title"/>
          </p:nvPr>
        </p:nvSpPr>
        <p:spPr/>
        <p:txBody>
          <a:bodyPr/>
          <a:lstStyle/>
          <a:p>
            <a:r>
              <a:rPr lang="en-US" dirty="0" smtClean="0"/>
              <a:t>Analyzing existing data</a:t>
            </a:r>
          </a:p>
        </p:txBody>
      </p:sp>
      <p:cxnSp>
        <p:nvCxnSpPr>
          <p:cNvPr id="7" name="Straight Connector 6"/>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0"/>
          </p:nvPr>
        </p:nvSpPr>
        <p:spPr>
          <a:xfrm>
            <a:off x="8786185" y="6618180"/>
            <a:ext cx="56106" cy="123111"/>
          </a:xfrm>
        </p:spPr>
        <p:txBody>
          <a:bodyPr/>
          <a:lstStyle/>
          <a:p>
            <a:pPr algn="r"/>
            <a:fld id="{F3477EC8-074D-41C4-94AE-E9EA7CEEA348}" type="slidenum">
              <a:rPr lang="en-US" smtClean="0">
                <a:solidFill>
                  <a:schemeClr val="bg1"/>
                </a:solidFill>
              </a:rPr>
              <a:pPr algn="r"/>
              <a:t>10</a:t>
            </a:fld>
            <a:endParaRPr lang="en-US" dirty="0">
              <a:solidFill>
                <a:schemeClr val="bg1"/>
              </a:solidFill>
            </a:endParaRPr>
          </a:p>
        </p:txBody>
      </p:sp>
    </p:spTree>
    <p:extLst>
      <p:ext uri="{BB962C8B-B14F-4D97-AF65-F5344CB8AC3E}">
        <p14:creationId xmlns:p14="http://schemas.microsoft.com/office/powerpoint/2010/main" val="104147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solidFill>
                  <a:schemeClr val="bg1">
                    <a:lumMod val="65000"/>
                  </a:schemeClr>
                </a:solidFill>
              </a:rPr>
              <a:t>Is a survey the right approach?</a:t>
            </a:r>
          </a:p>
          <a:p>
            <a:r>
              <a:rPr lang="en-US" b="1" dirty="0" smtClean="0"/>
              <a:t>Planning for a survey.</a:t>
            </a:r>
          </a:p>
          <a:p>
            <a:r>
              <a:rPr lang="en-US" b="1" dirty="0" smtClean="0">
                <a:solidFill>
                  <a:schemeClr val="bg1">
                    <a:lumMod val="65000"/>
                  </a:schemeClr>
                </a:solidFill>
              </a:rPr>
              <a:t>Considerations.</a:t>
            </a:r>
          </a:p>
          <a:p>
            <a:r>
              <a:rPr lang="en-US" b="1" dirty="0" smtClean="0">
                <a:solidFill>
                  <a:schemeClr val="bg1">
                    <a:lumMod val="65000"/>
                  </a:schemeClr>
                </a:solidFill>
              </a:rPr>
              <a:t>Activity.</a:t>
            </a: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11</a:t>
            </a:fld>
            <a:endParaRPr lang="en-US" dirty="0"/>
          </a:p>
        </p:txBody>
      </p:sp>
    </p:spTree>
    <p:extLst>
      <p:ext uri="{BB962C8B-B14F-4D97-AF65-F5344CB8AC3E}">
        <p14:creationId xmlns:p14="http://schemas.microsoft.com/office/powerpoint/2010/main" val="26059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894" t="17206" r="9308"/>
          <a:stretch/>
        </p:blipFill>
        <p:spPr>
          <a:xfrm>
            <a:off x="4770882" y="1752600"/>
            <a:ext cx="3687318" cy="5105400"/>
          </a:xfrm>
          <a:prstGeom prst="rect">
            <a:avLst/>
          </a:prstGeom>
        </p:spPr>
      </p:pic>
      <p:sp>
        <p:nvSpPr>
          <p:cNvPr id="5123" name="Rectangle 2"/>
          <p:cNvSpPr>
            <a:spLocks noGrp="1" noChangeArrowheads="1"/>
          </p:cNvSpPr>
          <p:nvPr>
            <p:ph type="title"/>
          </p:nvPr>
        </p:nvSpPr>
        <p:spPr>
          <a:xfrm>
            <a:off x="914400" y="1600199"/>
            <a:ext cx="3962400" cy="4114800"/>
          </a:xfrm>
        </p:spPr>
        <p:txBody>
          <a:bodyPr anchor="t"/>
          <a:lstStyle/>
          <a:p>
            <a:pPr algn="l"/>
            <a:r>
              <a:rPr lang="en-US" sz="4400" dirty="0" smtClean="0">
                <a:solidFill>
                  <a:srgbClr val="00722A"/>
                </a:solidFill>
              </a:rPr>
              <a:t>Think</a:t>
            </a:r>
            <a:r>
              <a:rPr lang="en-US" sz="4400" dirty="0" smtClean="0">
                <a:solidFill>
                  <a:schemeClr val="tx1"/>
                </a:solidFill>
              </a:rPr>
              <a:t> about how the </a:t>
            </a:r>
            <a:br>
              <a:rPr lang="en-US" sz="4400" dirty="0" smtClean="0">
                <a:solidFill>
                  <a:schemeClr val="tx1"/>
                </a:solidFill>
              </a:rPr>
            </a:br>
            <a:r>
              <a:rPr lang="en-US" sz="4400" dirty="0" smtClean="0">
                <a:solidFill>
                  <a:schemeClr val="tx1"/>
                </a:solidFill>
              </a:rPr>
              <a:t>results will be used.</a:t>
            </a:r>
          </a:p>
        </p:txBody>
      </p:sp>
      <p:sp>
        <p:nvSpPr>
          <p:cNvPr id="8" name="Slide Number Placeholder 7"/>
          <p:cNvSpPr>
            <a:spLocks noGrp="1"/>
          </p:cNvSpPr>
          <p:nvPr>
            <p:ph type="sldNum" sz="quarter" idx="12"/>
          </p:nvPr>
        </p:nvSpPr>
        <p:spPr/>
        <p:txBody>
          <a:bodyPr/>
          <a:lstStyle/>
          <a:p>
            <a:fld id="{8BE281C9-04EB-4071-AA3D-BE0CA1E87804}" type="slidenum">
              <a:rPr lang="en-US" smtClean="0"/>
              <a:t>12</a:t>
            </a:fld>
            <a:endParaRPr lang="en-US" dirty="0"/>
          </a:p>
        </p:txBody>
      </p:sp>
      <p:sp>
        <p:nvSpPr>
          <p:cNvPr id="6" name="Rectangle 2"/>
          <p:cNvSpPr txBox="1">
            <a:spLocks noChangeArrowheads="1"/>
          </p:cNvSpPr>
          <p:nvPr/>
        </p:nvSpPr>
        <p:spPr>
          <a:xfrm>
            <a:off x="914400" y="0"/>
            <a:ext cx="7315200" cy="13462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600" b="1" kern="1200" spc="0" baseline="0">
                <a:solidFill>
                  <a:schemeClr val="bg1"/>
                </a:solidFill>
                <a:latin typeface="+mj-lt"/>
                <a:ea typeface="+mj-ea"/>
                <a:cs typeface="+mj-cs"/>
              </a:defRPr>
            </a:lvl1pPr>
          </a:lstStyle>
          <a:p>
            <a:r>
              <a:rPr lang="en-US" dirty="0" smtClean="0"/>
              <a:t>Research goals</a:t>
            </a:r>
          </a:p>
        </p:txBody>
      </p:sp>
    </p:spTree>
    <p:extLst>
      <p:ext uri="{BB962C8B-B14F-4D97-AF65-F5344CB8AC3E}">
        <p14:creationId xmlns:p14="http://schemas.microsoft.com/office/powerpoint/2010/main" val="354969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14400" y="1600200"/>
            <a:ext cx="6019800" cy="1752600"/>
          </a:xfrm>
        </p:spPr>
        <p:txBody>
          <a:bodyPr anchor="t"/>
          <a:lstStyle/>
          <a:p>
            <a:pPr algn="l"/>
            <a:r>
              <a:rPr lang="en-US" sz="4400" dirty="0" smtClean="0">
                <a:solidFill>
                  <a:srgbClr val="00722A"/>
                </a:solidFill>
              </a:rPr>
              <a:t>Clarify</a:t>
            </a:r>
            <a:r>
              <a:rPr lang="en-US" sz="4400" dirty="0" smtClean="0">
                <a:solidFill>
                  <a:schemeClr val="tx1"/>
                </a:solidFill>
              </a:rPr>
              <a:t> your research goals.</a:t>
            </a:r>
            <a:r>
              <a:rPr lang="en-US" sz="4400" dirty="0" smtClean="0">
                <a:solidFill>
                  <a:schemeClr val="accent1"/>
                </a:solidFill>
              </a:rPr>
              <a:t> </a:t>
            </a:r>
          </a:p>
        </p:txBody>
      </p:sp>
      <p:sp>
        <p:nvSpPr>
          <p:cNvPr id="6" name="Slide Number Placeholder 5"/>
          <p:cNvSpPr>
            <a:spLocks noGrp="1"/>
          </p:cNvSpPr>
          <p:nvPr>
            <p:ph type="sldNum" sz="quarter" idx="12"/>
          </p:nvPr>
        </p:nvSpPr>
        <p:spPr/>
        <p:txBody>
          <a:bodyPr/>
          <a:lstStyle/>
          <a:p>
            <a:fld id="{8BE281C9-04EB-4071-AA3D-BE0CA1E87804}" type="slidenum">
              <a:rPr lang="en-US" smtClean="0"/>
              <a:t>13</a:t>
            </a:fld>
            <a:endParaRPr lang="en-US" dirty="0"/>
          </a:p>
        </p:txBody>
      </p:sp>
    </p:spTree>
    <p:extLst>
      <p:ext uri="{BB962C8B-B14F-4D97-AF65-F5344CB8AC3E}">
        <p14:creationId xmlns:p14="http://schemas.microsoft.com/office/powerpoint/2010/main" val="427061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45"/>
          <a:stretch/>
        </p:blipFill>
        <p:spPr>
          <a:xfrm>
            <a:off x="1" y="1371600"/>
            <a:ext cx="9144000" cy="5486400"/>
          </a:xfrm>
          <a:prstGeom prst="rect">
            <a:avLst/>
          </a:prstGeom>
        </p:spPr>
      </p:pic>
      <p:sp>
        <p:nvSpPr>
          <p:cNvPr id="5123" name="Rectangle 2"/>
          <p:cNvSpPr>
            <a:spLocks noGrp="1" noChangeArrowheads="1"/>
          </p:cNvSpPr>
          <p:nvPr>
            <p:ph type="title"/>
          </p:nvPr>
        </p:nvSpPr>
        <p:spPr>
          <a:xfrm>
            <a:off x="901700" y="1600200"/>
            <a:ext cx="5041900" cy="2362200"/>
          </a:xfrm>
          <a:ln>
            <a:noFill/>
          </a:ln>
        </p:spPr>
        <p:txBody>
          <a:bodyPr anchor="t">
            <a:noAutofit/>
          </a:bodyPr>
          <a:lstStyle/>
          <a:p>
            <a:pPr algn="l"/>
            <a:r>
              <a:rPr lang="en-US" sz="4400" dirty="0" smtClean="0">
                <a:solidFill>
                  <a:srgbClr val="00722A"/>
                </a:solidFill>
              </a:rPr>
              <a:t>Define</a:t>
            </a:r>
            <a:r>
              <a:rPr lang="en-US" sz="4400" dirty="0" smtClean="0">
                <a:solidFill>
                  <a:schemeClr val="tx1"/>
                </a:solidFill>
              </a:rPr>
              <a:t> your research questions.</a:t>
            </a:r>
          </a:p>
        </p:txBody>
      </p:sp>
      <p:sp>
        <p:nvSpPr>
          <p:cNvPr id="3" name="Slide Number Placeholder 2"/>
          <p:cNvSpPr>
            <a:spLocks noGrp="1"/>
          </p:cNvSpPr>
          <p:nvPr>
            <p:ph type="sldNum" sz="quarter" idx="12"/>
          </p:nvPr>
        </p:nvSpPr>
        <p:spPr>
          <a:xfrm>
            <a:off x="8729054" y="6618180"/>
            <a:ext cx="112210" cy="123111"/>
          </a:xfrm>
        </p:spPr>
        <p:txBody>
          <a:bodyPr/>
          <a:lstStyle/>
          <a:p>
            <a:fld id="{8BE281C9-04EB-4071-AA3D-BE0CA1E87804}" type="slidenum">
              <a:rPr lang="en-US" smtClean="0">
                <a:solidFill>
                  <a:schemeClr val="bg1"/>
                </a:solidFill>
              </a:rPr>
              <a:t>14</a:t>
            </a:fld>
            <a:endParaRPr lang="en-US" dirty="0">
              <a:solidFill>
                <a:schemeClr val="bg1"/>
              </a:solidFill>
            </a:endParaRPr>
          </a:p>
        </p:txBody>
      </p:sp>
      <p:cxnSp>
        <p:nvCxnSpPr>
          <p:cNvPr id="9" name="Straight Connector 8"/>
          <p:cNvCxnSpPr/>
          <p:nvPr/>
        </p:nvCxnSpPr>
        <p:spPr>
          <a:xfrm flipH="1">
            <a:off x="8659368" y="6572835"/>
            <a:ext cx="4846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914400" y="0"/>
            <a:ext cx="7315200" cy="13462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600" b="1" kern="1200" spc="0" baseline="0">
                <a:solidFill>
                  <a:schemeClr val="bg1"/>
                </a:solidFill>
                <a:latin typeface="+mj-lt"/>
                <a:ea typeface="+mj-ea"/>
                <a:cs typeface="+mj-cs"/>
              </a:defRPr>
            </a:lvl1pPr>
          </a:lstStyle>
          <a:p>
            <a:endParaRPr lang="en-US" dirty="0" smtClean="0"/>
          </a:p>
        </p:txBody>
      </p:sp>
    </p:spTree>
    <p:extLst>
      <p:ext uri="{BB962C8B-B14F-4D97-AF65-F5344CB8AC3E}">
        <p14:creationId xmlns:p14="http://schemas.microsoft.com/office/powerpoint/2010/main" val="99366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600200"/>
            <a:ext cx="7340600" cy="4267200"/>
          </a:xfrm>
        </p:spPr>
        <p:txBody>
          <a:bodyPr/>
          <a:lstStyle/>
          <a:p>
            <a:pPr marL="0" indent="0">
              <a:buNone/>
            </a:pPr>
            <a:r>
              <a:rPr lang="en-US" sz="4400" b="1" dirty="0" smtClean="0">
                <a:solidFill>
                  <a:srgbClr val="00722A"/>
                </a:solidFill>
                <a:latin typeface="+mj-lt"/>
              </a:rPr>
              <a:t>Align </a:t>
            </a:r>
            <a:r>
              <a:rPr lang="en-US" sz="4400" b="1" dirty="0" smtClean="0">
                <a:latin typeface="+mj-lt"/>
              </a:rPr>
              <a:t>research questions to your research goals.</a:t>
            </a:r>
            <a:endParaRPr lang="en-US" sz="4400" b="1" dirty="0">
              <a:latin typeface="+mj-lt"/>
            </a:endParaRPr>
          </a:p>
        </p:txBody>
      </p:sp>
      <p:sp>
        <p:nvSpPr>
          <p:cNvPr id="3" name="Slide Number Placeholder 2"/>
          <p:cNvSpPr>
            <a:spLocks noGrp="1"/>
          </p:cNvSpPr>
          <p:nvPr>
            <p:ph type="sldNum" sz="quarter" idx="12"/>
          </p:nvPr>
        </p:nvSpPr>
        <p:spPr/>
        <p:txBody>
          <a:bodyPr/>
          <a:lstStyle/>
          <a:p>
            <a:fld id="{8BE281C9-04EB-4071-AA3D-BE0CA1E87804}" type="slidenum">
              <a:rPr lang="en-US" smtClean="0"/>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581400"/>
            <a:ext cx="4191000" cy="2794000"/>
          </a:xfrm>
          <a:prstGeom prst="rect">
            <a:avLst/>
          </a:prstGeom>
        </p:spPr>
      </p:pic>
    </p:spTree>
    <p:extLst>
      <p:ext uri="{BB962C8B-B14F-4D97-AF65-F5344CB8AC3E}">
        <p14:creationId xmlns:p14="http://schemas.microsoft.com/office/powerpoint/2010/main" val="1071155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14400" y="1600200"/>
            <a:ext cx="7620000" cy="3048000"/>
          </a:xfrm>
        </p:spPr>
        <p:txBody>
          <a:bodyPr anchor="t"/>
          <a:lstStyle/>
          <a:p>
            <a:pPr algn="l"/>
            <a:r>
              <a:rPr lang="en-US" sz="4400" dirty="0" smtClean="0">
                <a:solidFill>
                  <a:srgbClr val="00722A"/>
                </a:solidFill>
              </a:rPr>
              <a:t>Define</a:t>
            </a:r>
            <a:r>
              <a:rPr lang="en-US" sz="4400" dirty="0" smtClean="0">
                <a:solidFill>
                  <a:schemeClr val="tx1"/>
                </a:solidFill>
              </a:rPr>
              <a:t> each construct in your research questions.</a:t>
            </a:r>
          </a:p>
        </p:txBody>
      </p:sp>
      <p:sp>
        <p:nvSpPr>
          <p:cNvPr id="2" name="Slide Number Placeholder 1"/>
          <p:cNvSpPr>
            <a:spLocks noGrp="1"/>
          </p:cNvSpPr>
          <p:nvPr>
            <p:ph type="sldNum" sz="quarter" idx="12"/>
          </p:nvPr>
        </p:nvSpPr>
        <p:spPr/>
        <p:txBody>
          <a:bodyPr/>
          <a:lstStyle/>
          <a:p>
            <a:fld id="{8BE281C9-04EB-4071-AA3D-BE0CA1E87804}" type="slidenum">
              <a:rPr lang="en-US" smtClean="0"/>
              <a:t>16</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886" y="3657600"/>
            <a:ext cx="4111113" cy="2718816"/>
          </a:xfrm>
          <a:prstGeom prst="rect">
            <a:avLst/>
          </a:prstGeom>
        </p:spPr>
      </p:pic>
      <p:sp>
        <p:nvSpPr>
          <p:cNvPr id="5" name="Rectangle 2"/>
          <p:cNvSpPr txBox="1">
            <a:spLocks noChangeArrowheads="1"/>
          </p:cNvSpPr>
          <p:nvPr/>
        </p:nvSpPr>
        <p:spPr>
          <a:xfrm>
            <a:off x="914400" y="0"/>
            <a:ext cx="7315200" cy="13462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600" b="1" kern="1200" spc="0" baseline="0">
                <a:solidFill>
                  <a:schemeClr val="bg1"/>
                </a:solidFill>
                <a:latin typeface="+mj-lt"/>
                <a:ea typeface="+mj-ea"/>
                <a:cs typeface="+mj-cs"/>
              </a:defRPr>
            </a:lvl1pPr>
          </a:lstStyle>
          <a:p>
            <a:endParaRPr lang="en-US" dirty="0" smtClean="0"/>
          </a:p>
        </p:txBody>
      </p:sp>
    </p:spTree>
    <p:extLst>
      <p:ext uri="{BB962C8B-B14F-4D97-AF65-F5344CB8AC3E}">
        <p14:creationId xmlns:p14="http://schemas.microsoft.com/office/powerpoint/2010/main" val="2689976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spcAft>
                <a:spcPts val="1200"/>
              </a:spcAft>
              <a:buNone/>
            </a:pPr>
            <a:r>
              <a:rPr lang="en-US" sz="4400" b="1" dirty="0" smtClean="0"/>
              <a:t>Example research question:</a:t>
            </a:r>
          </a:p>
          <a:p>
            <a:pPr marL="0" indent="0">
              <a:spcBef>
                <a:spcPts val="1200"/>
              </a:spcBef>
              <a:spcAft>
                <a:spcPts val="1200"/>
              </a:spcAft>
              <a:buNone/>
            </a:pPr>
            <a:r>
              <a:rPr lang="en-US" sz="4400" b="1" dirty="0" smtClean="0"/>
              <a:t>How </a:t>
            </a:r>
            <a:r>
              <a:rPr lang="en-US" sz="4400" b="1" dirty="0"/>
              <a:t>is </a:t>
            </a:r>
            <a:r>
              <a:rPr lang="en-US" sz="4400" b="1" dirty="0">
                <a:solidFill>
                  <a:srgbClr val="003399"/>
                </a:solidFill>
              </a:rPr>
              <a:t>participation in extracurricular activities </a:t>
            </a:r>
            <a:r>
              <a:rPr lang="en-US" sz="4400" b="1" dirty="0"/>
              <a:t>related to our high school students’ </a:t>
            </a:r>
            <a:r>
              <a:rPr lang="en-US" sz="4400" b="1" dirty="0">
                <a:solidFill>
                  <a:schemeClr val="accent2"/>
                </a:solidFill>
              </a:rPr>
              <a:t>academic engagement</a:t>
            </a:r>
            <a:r>
              <a:rPr lang="en-US" sz="4400" b="1" dirty="0" smtClean="0"/>
              <a:t>?</a:t>
            </a:r>
            <a:endParaRPr lang="en-US" sz="4400" dirty="0"/>
          </a:p>
          <a:p>
            <a:pPr marL="0" indent="0">
              <a:buNone/>
            </a:pPr>
            <a:endParaRPr lang="en-US" dirty="0"/>
          </a:p>
        </p:txBody>
      </p:sp>
      <p:sp>
        <p:nvSpPr>
          <p:cNvPr id="5" name="Slide Number Placeholder 4"/>
          <p:cNvSpPr>
            <a:spLocks noGrp="1"/>
          </p:cNvSpPr>
          <p:nvPr>
            <p:ph type="sldNum" sz="quarter" idx="12"/>
          </p:nvPr>
        </p:nvSpPr>
        <p:spPr/>
        <p:txBody>
          <a:bodyPr/>
          <a:lstStyle/>
          <a:p>
            <a:fld id="{8BE281C9-04EB-4071-AA3D-BE0CA1E87804}" type="slidenum">
              <a:rPr lang="en-US" smtClean="0"/>
              <a:t>17</a:t>
            </a:fld>
            <a:endParaRPr lang="en-US" dirty="0"/>
          </a:p>
        </p:txBody>
      </p:sp>
    </p:spTree>
    <p:extLst>
      <p:ext uri="{BB962C8B-B14F-4D97-AF65-F5344CB8AC3E}">
        <p14:creationId xmlns:p14="http://schemas.microsoft.com/office/powerpoint/2010/main" val="3474041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14400" y="1612900"/>
            <a:ext cx="7315200" cy="2197100"/>
          </a:xfrm>
        </p:spPr>
        <p:txBody>
          <a:bodyPr anchor="t">
            <a:normAutofit/>
          </a:bodyPr>
          <a:lstStyle/>
          <a:p>
            <a:pPr algn="l"/>
            <a:r>
              <a:rPr lang="en-US" sz="4400" dirty="0" smtClean="0">
                <a:solidFill>
                  <a:srgbClr val="00722A"/>
                </a:solidFill>
              </a:rPr>
              <a:t>Identify</a:t>
            </a:r>
            <a:r>
              <a:rPr lang="en-US" sz="4400" dirty="0" smtClean="0">
                <a:solidFill>
                  <a:schemeClr val="tx1"/>
                </a:solidFill>
              </a:rPr>
              <a:t> subgroups of interest.</a:t>
            </a:r>
          </a:p>
        </p:txBody>
      </p:sp>
      <p:sp>
        <p:nvSpPr>
          <p:cNvPr id="2" name="Slide Number Placeholder 1"/>
          <p:cNvSpPr>
            <a:spLocks noGrp="1"/>
          </p:cNvSpPr>
          <p:nvPr>
            <p:ph type="sldNum" sz="quarter" idx="12"/>
          </p:nvPr>
        </p:nvSpPr>
        <p:spPr/>
        <p:txBody>
          <a:bodyPr/>
          <a:lstStyle/>
          <a:p>
            <a:fld id="{8BE281C9-04EB-4071-AA3D-BE0CA1E87804}" type="slidenum">
              <a:rPr lang="en-US" smtClean="0"/>
              <a:t>18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003" y="3200400"/>
            <a:ext cx="4505822" cy="3059452"/>
          </a:xfrm>
          <a:prstGeom prst="rect">
            <a:avLst/>
          </a:prstGeom>
        </p:spPr>
      </p:pic>
    </p:spTree>
    <p:extLst>
      <p:ext uri="{BB962C8B-B14F-4D97-AF65-F5344CB8AC3E}">
        <p14:creationId xmlns:p14="http://schemas.microsoft.com/office/powerpoint/2010/main" val="2809459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055" y="3200400"/>
            <a:ext cx="2627071" cy="36576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677" y="1851179"/>
            <a:ext cx="2758723" cy="4138084"/>
          </a:xfrm>
          <a:prstGeom prst="rect">
            <a:avLst/>
          </a:prstGeom>
        </p:spPr>
      </p:pic>
      <p:sp>
        <p:nvSpPr>
          <p:cNvPr id="5123" name="Rectangle 2"/>
          <p:cNvSpPr>
            <a:spLocks noGrp="1" noChangeArrowheads="1"/>
          </p:cNvSpPr>
          <p:nvPr>
            <p:ph type="title"/>
          </p:nvPr>
        </p:nvSpPr>
        <p:spPr>
          <a:xfrm>
            <a:off x="914400" y="1600200"/>
            <a:ext cx="8534400" cy="1066800"/>
          </a:xfrm>
        </p:spPr>
        <p:txBody>
          <a:bodyPr anchor="t">
            <a:noAutofit/>
          </a:bodyPr>
          <a:lstStyle/>
          <a:p>
            <a:pPr algn="l"/>
            <a:r>
              <a:rPr lang="en-US" sz="4400" dirty="0" smtClean="0">
                <a:solidFill>
                  <a:srgbClr val="00722A"/>
                </a:solidFill>
              </a:rPr>
              <a:t>Determine </a:t>
            </a:r>
            <a:r>
              <a:rPr lang="en-US" sz="4400" dirty="0" smtClean="0">
                <a:solidFill>
                  <a:schemeClr val="tx1"/>
                </a:solidFill>
              </a:rPr>
              <a:t>your </a:t>
            </a:r>
            <a:br>
              <a:rPr lang="en-US" sz="4400" dirty="0" smtClean="0">
                <a:solidFill>
                  <a:schemeClr val="tx1"/>
                </a:solidFill>
              </a:rPr>
            </a:br>
            <a:r>
              <a:rPr lang="en-US" sz="4400" dirty="0" smtClean="0">
                <a:solidFill>
                  <a:schemeClr val="tx1"/>
                </a:solidFill>
              </a:rPr>
              <a:t>unit of analysis.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00" y="4069284"/>
            <a:ext cx="2356572" cy="1767429"/>
          </a:xfrm>
          <a:prstGeom prst="rect">
            <a:avLst/>
          </a:prstGeom>
        </p:spPr>
      </p:pic>
      <p:sp>
        <p:nvSpPr>
          <p:cNvPr id="4" name="Slide Number Placeholder 3"/>
          <p:cNvSpPr>
            <a:spLocks noGrp="1"/>
          </p:cNvSpPr>
          <p:nvPr>
            <p:ph type="sldNum" sz="quarter" idx="12"/>
          </p:nvPr>
        </p:nvSpPr>
        <p:spPr/>
        <p:txBody>
          <a:bodyPr/>
          <a:lstStyle/>
          <a:p>
            <a:fld id="{8BE281C9-04EB-4071-AA3D-BE0CA1E87804}" type="slidenum">
              <a:rPr lang="en-US" smtClean="0"/>
              <a:t>19</a:t>
            </a:fld>
            <a:endParaRPr lang="en-US" dirty="0"/>
          </a:p>
        </p:txBody>
      </p:sp>
    </p:spTree>
    <p:extLst>
      <p:ext uri="{BB962C8B-B14F-4D97-AF65-F5344CB8AC3E}">
        <p14:creationId xmlns:p14="http://schemas.microsoft.com/office/powerpoint/2010/main" val="134969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t>Is a survey the right approach?</a:t>
            </a:r>
          </a:p>
          <a:p>
            <a:r>
              <a:rPr lang="en-US" b="1" dirty="0" smtClean="0"/>
              <a:t>Planning for a survey.</a:t>
            </a:r>
          </a:p>
          <a:p>
            <a:r>
              <a:rPr lang="en-US" b="1" dirty="0" smtClean="0"/>
              <a:t>Considerations.</a:t>
            </a:r>
          </a:p>
          <a:p>
            <a:r>
              <a:rPr lang="en-US" b="1" dirty="0" smtClean="0"/>
              <a:t>Activity.</a:t>
            </a: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2</a:t>
            </a:fld>
            <a:endParaRPr lang="en-US" dirty="0"/>
          </a:p>
        </p:txBody>
      </p:sp>
    </p:spTree>
    <p:extLst>
      <p:ext uri="{BB962C8B-B14F-4D97-AF65-F5344CB8AC3E}">
        <p14:creationId xmlns:p14="http://schemas.microsoft.com/office/powerpoint/2010/main" val="86626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01700" y="1600200"/>
            <a:ext cx="4114800" cy="1066800"/>
          </a:xfrm>
        </p:spPr>
        <p:txBody>
          <a:bodyPr anchor="t">
            <a:noAutofit/>
          </a:bodyPr>
          <a:lstStyle/>
          <a:p>
            <a:pPr algn="l"/>
            <a:r>
              <a:rPr lang="en-US" sz="4400" dirty="0" smtClean="0">
                <a:solidFill>
                  <a:srgbClr val="00722A"/>
                </a:solidFill>
              </a:rPr>
              <a:t>Identify</a:t>
            </a:r>
            <a:r>
              <a:rPr lang="en-US" sz="4400" dirty="0" smtClean="0">
                <a:solidFill>
                  <a:schemeClr val="tx1"/>
                </a:solidFill>
              </a:rPr>
              <a:t> who will provide the most accurate </a:t>
            </a:r>
            <a:r>
              <a:rPr lang="en-US" sz="4400" dirty="0">
                <a:solidFill>
                  <a:schemeClr val="tx1"/>
                </a:solidFill>
              </a:rPr>
              <a:t>data for each construct. </a:t>
            </a:r>
            <a:endParaRPr lang="en-US" sz="4400" dirty="0" smtClean="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014" y="1550302"/>
            <a:ext cx="3328656" cy="5034590"/>
          </a:xfrm>
          <a:prstGeom prst="rect">
            <a:avLst/>
          </a:prstGeom>
        </p:spPr>
      </p:pic>
      <p:sp>
        <p:nvSpPr>
          <p:cNvPr id="2" name="Slide Number Placeholder 1"/>
          <p:cNvSpPr>
            <a:spLocks noGrp="1"/>
          </p:cNvSpPr>
          <p:nvPr>
            <p:ph type="sldNum" sz="quarter" idx="12"/>
          </p:nvPr>
        </p:nvSpPr>
        <p:spPr/>
        <p:txBody>
          <a:bodyPr/>
          <a:lstStyle/>
          <a:p>
            <a:fld id="{8BE281C9-04EB-4071-AA3D-BE0CA1E87804}" type="slidenum">
              <a:rPr lang="en-US" smtClean="0"/>
              <a:t>20</a:t>
            </a:fld>
            <a:endParaRPr lang="en-US" dirty="0"/>
          </a:p>
        </p:txBody>
      </p:sp>
    </p:spTree>
    <p:extLst>
      <p:ext uri="{BB962C8B-B14F-4D97-AF65-F5344CB8AC3E}">
        <p14:creationId xmlns:p14="http://schemas.microsoft.com/office/powerpoint/2010/main" val="2945559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9386" b="6506"/>
          <a:stretch/>
        </p:blipFill>
        <p:spPr>
          <a:xfrm>
            <a:off x="3886200" y="1600200"/>
            <a:ext cx="5257800" cy="4858603"/>
          </a:xfrm>
          <a:prstGeom prst="rect">
            <a:avLst/>
          </a:prstGeom>
        </p:spPr>
      </p:pic>
      <p:sp>
        <p:nvSpPr>
          <p:cNvPr id="3" name="Content Placeholder 2"/>
          <p:cNvSpPr>
            <a:spLocks noGrp="1"/>
          </p:cNvSpPr>
          <p:nvPr>
            <p:ph idx="1"/>
          </p:nvPr>
        </p:nvSpPr>
        <p:spPr>
          <a:xfrm>
            <a:off x="914400" y="1600200"/>
            <a:ext cx="3581400" cy="4525963"/>
          </a:xfrm>
        </p:spPr>
        <p:txBody>
          <a:bodyPr>
            <a:normAutofit/>
          </a:bodyPr>
          <a:lstStyle/>
          <a:p>
            <a:pPr marL="0" indent="0">
              <a:buNone/>
            </a:pPr>
            <a:r>
              <a:rPr lang="en-US" sz="4400" b="1" dirty="0">
                <a:solidFill>
                  <a:srgbClr val="008000"/>
                </a:solidFill>
              </a:rPr>
              <a:t>Careful planning </a:t>
            </a:r>
            <a:br>
              <a:rPr lang="en-US" sz="4400" b="1" dirty="0">
                <a:solidFill>
                  <a:srgbClr val="008000"/>
                </a:solidFill>
              </a:rPr>
            </a:br>
            <a:r>
              <a:rPr lang="en-US" sz="4400" b="1" dirty="0">
                <a:solidFill>
                  <a:schemeClr val="tx1"/>
                </a:solidFill>
              </a:rPr>
              <a:t>is essential for </a:t>
            </a:r>
            <a:br>
              <a:rPr lang="en-US" sz="4400" b="1" dirty="0">
                <a:solidFill>
                  <a:schemeClr val="tx1"/>
                </a:solidFill>
              </a:rPr>
            </a:br>
            <a:r>
              <a:rPr lang="en-US" sz="4400" b="1" dirty="0">
                <a:solidFill>
                  <a:schemeClr val="tx1"/>
                </a:solidFill>
              </a:rPr>
              <a:t>developing </a:t>
            </a:r>
            <a:br>
              <a:rPr lang="en-US" sz="4400" b="1" dirty="0">
                <a:solidFill>
                  <a:schemeClr val="tx1"/>
                </a:solidFill>
              </a:rPr>
            </a:br>
            <a:r>
              <a:rPr lang="en-US" sz="4400" b="1" dirty="0">
                <a:solidFill>
                  <a:schemeClr val="tx1"/>
                </a:solidFill>
              </a:rPr>
              <a:t>a survey. </a:t>
            </a:r>
            <a:endParaRPr lang="en-US" sz="4400" b="1" dirty="0"/>
          </a:p>
        </p:txBody>
      </p:sp>
    </p:spTree>
    <p:extLst>
      <p:ext uri="{BB962C8B-B14F-4D97-AF65-F5344CB8AC3E}">
        <p14:creationId xmlns:p14="http://schemas.microsoft.com/office/powerpoint/2010/main" val="24757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solidFill>
                  <a:schemeClr val="bg1">
                    <a:lumMod val="65000"/>
                  </a:schemeClr>
                </a:solidFill>
              </a:rPr>
              <a:t>Is a survey the right approach?</a:t>
            </a:r>
          </a:p>
          <a:p>
            <a:r>
              <a:rPr lang="en-US" b="1" dirty="0" smtClean="0">
                <a:solidFill>
                  <a:schemeClr val="bg1">
                    <a:lumMod val="65000"/>
                  </a:schemeClr>
                </a:solidFill>
              </a:rPr>
              <a:t>Planning for a survey.</a:t>
            </a:r>
          </a:p>
          <a:p>
            <a:r>
              <a:rPr lang="en-US" b="1" dirty="0" smtClean="0"/>
              <a:t>Considerations.</a:t>
            </a:r>
          </a:p>
          <a:p>
            <a:r>
              <a:rPr lang="en-US" b="1" dirty="0" smtClean="0">
                <a:solidFill>
                  <a:schemeClr val="bg1">
                    <a:lumMod val="65000"/>
                  </a:schemeClr>
                </a:solidFill>
              </a:rPr>
              <a:t>Activity.</a:t>
            </a: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22</a:t>
            </a:fld>
            <a:endParaRPr lang="en-US" dirty="0"/>
          </a:p>
        </p:txBody>
      </p:sp>
    </p:spTree>
    <p:extLst>
      <p:ext uri="{BB962C8B-B14F-4D97-AF65-F5344CB8AC3E}">
        <p14:creationId xmlns:p14="http://schemas.microsoft.com/office/powerpoint/2010/main" val="260590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914400" y="1600200"/>
            <a:ext cx="7315200" cy="4800600"/>
          </a:xfrm>
        </p:spPr>
        <p:txBody>
          <a:bodyPr>
            <a:normAutofit/>
          </a:bodyPr>
          <a:lstStyle/>
          <a:p>
            <a:pPr marL="0" lvl="1" indent="0">
              <a:spcBef>
                <a:spcPts val="0"/>
              </a:spcBef>
              <a:buNone/>
            </a:pPr>
            <a:r>
              <a:rPr lang="en-US" sz="4400" b="1" dirty="0" smtClean="0">
                <a:solidFill>
                  <a:srgbClr val="008000"/>
                </a:solidFill>
              </a:rPr>
              <a:t>Reliability</a:t>
            </a:r>
            <a:r>
              <a:rPr lang="en-US" sz="4400" b="1" dirty="0" smtClean="0">
                <a:solidFill>
                  <a:srgbClr val="008000"/>
                </a:solidFill>
                <a:sym typeface="Wingdings"/>
              </a:rPr>
              <a:t> </a:t>
            </a:r>
            <a:r>
              <a:rPr lang="en-US" sz="4400" b="1" dirty="0" smtClean="0">
                <a:sym typeface="Wingdings"/>
              </a:rPr>
              <a:t>is </a:t>
            </a:r>
            <a:r>
              <a:rPr lang="en-US" sz="4400" b="1" dirty="0" smtClean="0"/>
              <a:t>the consistency with </a:t>
            </a:r>
            <a:r>
              <a:rPr lang="en-US" sz="4400" b="1" dirty="0"/>
              <a:t>which </a:t>
            </a:r>
            <a:r>
              <a:rPr lang="en-US" sz="4400" b="1" dirty="0" smtClean="0"/>
              <a:t/>
            </a:r>
            <a:br>
              <a:rPr lang="en-US" sz="4400" b="1" dirty="0" smtClean="0"/>
            </a:br>
            <a:r>
              <a:rPr lang="en-US" sz="4400" b="1" dirty="0" smtClean="0"/>
              <a:t>a set of items measures </a:t>
            </a:r>
            <a:r>
              <a:rPr lang="en-US" sz="4400" b="1" dirty="0"/>
              <a:t>an </a:t>
            </a:r>
            <a:r>
              <a:rPr lang="en-US" sz="4400" b="1" dirty="0" smtClean="0"/>
              <a:t>attribute.</a:t>
            </a:r>
          </a:p>
          <a:p>
            <a:pPr marL="0" lvl="1" indent="0">
              <a:spcBef>
                <a:spcPts val="0"/>
              </a:spcBef>
              <a:buNone/>
            </a:pPr>
            <a:endParaRPr lang="en-US" sz="4400" b="1" dirty="0"/>
          </a:p>
          <a:p>
            <a:pPr marL="0" lvl="1" indent="0" algn="r">
              <a:spcBef>
                <a:spcPts val="0"/>
              </a:spcBef>
              <a:buNone/>
            </a:pPr>
            <a:endParaRPr lang="en-US" sz="1800" b="1" dirty="0" smtClean="0"/>
          </a:p>
          <a:p>
            <a:pPr marL="0" lvl="1" indent="0" algn="r">
              <a:spcBef>
                <a:spcPts val="1800"/>
              </a:spcBef>
              <a:buNone/>
            </a:pPr>
            <a:r>
              <a:rPr lang="en-US" sz="1800" b="1" dirty="0" smtClean="0"/>
              <a:t>(Pastor, 2013)</a:t>
            </a:r>
            <a:r>
              <a:rPr lang="en-US" sz="4400" b="1" dirty="0" smtClean="0"/>
              <a:t> </a:t>
            </a:r>
          </a:p>
          <a:p>
            <a:pPr marL="457200" lvl="1" indent="0" algn="ctr">
              <a:buClr>
                <a:srgbClr val="006802"/>
              </a:buClr>
              <a:buNone/>
            </a:pPr>
            <a:endParaRPr lang="en-US" sz="2000" dirty="0" smtClean="0"/>
          </a:p>
        </p:txBody>
      </p:sp>
      <p:sp>
        <p:nvSpPr>
          <p:cNvPr id="2" name="Slide Number Placeholder 1"/>
          <p:cNvSpPr>
            <a:spLocks noGrp="1"/>
          </p:cNvSpPr>
          <p:nvPr>
            <p:ph type="sldNum" sz="quarter" idx="12"/>
          </p:nvPr>
        </p:nvSpPr>
        <p:spPr/>
        <p:txBody>
          <a:bodyPr/>
          <a:lstStyle/>
          <a:p>
            <a:fld id="{8BE281C9-04EB-4071-AA3D-BE0CA1E87804}" type="slidenum">
              <a:rPr lang="en-US" smtClean="0"/>
              <a:t>23</a:t>
            </a:fld>
            <a:endParaRPr lang="en-US" dirty="0"/>
          </a:p>
        </p:txBody>
      </p:sp>
    </p:spTree>
    <p:extLst>
      <p:ext uri="{BB962C8B-B14F-4D97-AF65-F5344CB8AC3E}">
        <p14:creationId xmlns:p14="http://schemas.microsoft.com/office/powerpoint/2010/main" val="1600777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914400" y="1600200"/>
            <a:ext cx="7315200" cy="4800600"/>
          </a:xfrm>
        </p:spPr>
        <p:txBody>
          <a:bodyPr>
            <a:normAutofit/>
          </a:bodyPr>
          <a:lstStyle/>
          <a:p>
            <a:pPr marL="0" lvl="1" indent="0">
              <a:spcBef>
                <a:spcPts val="0"/>
              </a:spcBef>
              <a:buNone/>
            </a:pPr>
            <a:r>
              <a:rPr lang="en-US" sz="4400" b="1" dirty="0">
                <a:solidFill>
                  <a:srgbClr val="008000"/>
                </a:solidFill>
              </a:rPr>
              <a:t>Validity</a:t>
            </a:r>
            <a:r>
              <a:rPr lang="en-US" sz="4400" b="1" dirty="0"/>
              <a:t> is the extent to which the inferences made based on survey responses are </a:t>
            </a:r>
            <a:r>
              <a:rPr lang="en-US" sz="4400" b="1" dirty="0" smtClean="0"/>
              <a:t>accurate </a:t>
            </a:r>
            <a:r>
              <a:rPr lang="en-US" sz="4400" b="1" dirty="0"/>
              <a:t>and meaningful</a:t>
            </a:r>
            <a:r>
              <a:rPr lang="en-US" sz="4400" b="1" dirty="0" smtClean="0"/>
              <a:t>.</a:t>
            </a:r>
          </a:p>
          <a:p>
            <a:pPr marL="0" lvl="1" indent="0" algn="r">
              <a:spcBef>
                <a:spcPts val="1200"/>
              </a:spcBef>
              <a:buNone/>
            </a:pPr>
            <a:r>
              <a:rPr lang="en-US" sz="1800" b="1" dirty="0" smtClean="0"/>
              <a:t>(Pastor, 2013)</a:t>
            </a:r>
          </a:p>
          <a:p>
            <a:pPr marL="0" lvl="1" indent="0" algn="r">
              <a:spcBef>
                <a:spcPts val="0"/>
              </a:spcBef>
              <a:buNone/>
            </a:pPr>
            <a:endParaRPr lang="en-US" sz="1200" b="1" dirty="0"/>
          </a:p>
          <a:p>
            <a:pPr marL="457200" lvl="1" indent="0" algn="ctr">
              <a:buClr>
                <a:srgbClr val="006802"/>
              </a:buClr>
              <a:buNone/>
            </a:pPr>
            <a:endParaRPr lang="en-US" sz="2000" dirty="0" smtClean="0"/>
          </a:p>
        </p:txBody>
      </p:sp>
      <p:sp>
        <p:nvSpPr>
          <p:cNvPr id="2" name="Slide Number Placeholder 1"/>
          <p:cNvSpPr>
            <a:spLocks noGrp="1"/>
          </p:cNvSpPr>
          <p:nvPr>
            <p:ph type="sldNum" sz="quarter" idx="12"/>
          </p:nvPr>
        </p:nvSpPr>
        <p:spPr/>
        <p:txBody>
          <a:bodyPr/>
          <a:lstStyle/>
          <a:p>
            <a:fld id="{8BE281C9-04EB-4071-AA3D-BE0CA1E87804}" type="slidenum">
              <a:rPr lang="en-US" smtClean="0"/>
              <a:t>24</a:t>
            </a:fld>
            <a:endParaRPr lang="en-US" dirty="0"/>
          </a:p>
        </p:txBody>
      </p:sp>
    </p:spTree>
    <p:extLst>
      <p:ext uri="{BB962C8B-B14F-4D97-AF65-F5344CB8AC3E}">
        <p14:creationId xmlns:p14="http://schemas.microsoft.com/office/powerpoint/2010/main" val="386079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solidFill>
                  <a:schemeClr val="bg1">
                    <a:lumMod val="65000"/>
                  </a:schemeClr>
                </a:solidFill>
              </a:rPr>
              <a:t>Is a survey the right approach?</a:t>
            </a:r>
          </a:p>
          <a:p>
            <a:r>
              <a:rPr lang="en-US" b="1" dirty="0" smtClean="0">
                <a:solidFill>
                  <a:schemeClr val="bg1">
                    <a:lumMod val="65000"/>
                  </a:schemeClr>
                </a:solidFill>
              </a:rPr>
              <a:t>Planning for a survey.</a:t>
            </a:r>
          </a:p>
          <a:p>
            <a:r>
              <a:rPr lang="en-US" b="1" dirty="0" smtClean="0">
                <a:solidFill>
                  <a:schemeClr val="bg1">
                    <a:lumMod val="65000"/>
                  </a:schemeClr>
                </a:solidFill>
              </a:rPr>
              <a:t>Considerations.</a:t>
            </a:r>
          </a:p>
          <a:p>
            <a:r>
              <a:rPr lang="en-US" b="1" dirty="0" smtClean="0"/>
              <a:t>Activity.</a:t>
            </a: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25</a:t>
            </a:fld>
            <a:endParaRPr lang="en-US" dirty="0"/>
          </a:p>
        </p:txBody>
      </p:sp>
    </p:spTree>
    <p:extLst>
      <p:ext uri="{BB962C8B-B14F-4D97-AF65-F5344CB8AC3E}">
        <p14:creationId xmlns:p14="http://schemas.microsoft.com/office/powerpoint/2010/main" val="260590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3200" y="1593887"/>
            <a:ext cx="3886200" cy="5054826"/>
          </a:xfrm>
          <a:prstGeom prst="rect">
            <a:avLst/>
          </a:prstGeom>
          <a:ln>
            <a:solidFill>
              <a:schemeClr val="tx1"/>
            </a:solidFill>
          </a:ln>
          <a:effectLst>
            <a:outerShdw blurRad="50800" dist="38100" dir="2700000" algn="tl" rotWithShape="0">
              <a:prstClr val="black">
                <a:alpha val="40000"/>
              </a:prstClr>
            </a:outerShdw>
          </a:effectLst>
        </p:spPr>
      </p:pic>
      <p:sp>
        <p:nvSpPr>
          <p:cNvPr id="5123" name="Rectangle 2"/>
          <p:cNvSpPr>
            <a:spLocks noGrp="1" noChangeArrowheads="1"/>
          </p:cNvSpPr>
          <p:nvPr>
            <p:ph type="title"/>
          </p:nvPr>
        </p:nvSpPr>
        <p:spPr/>
        <p:txBody>
          <a:bodyPr/>
          <a:lstStyle/>
          <a:p>
            <a:r>
              <a:rPr lang="en-US" dirty="0" smtClean="0"/>
              <a:t>Activity 1: Planning for a survey </a:t>
            </a:r>
          </a:p>
        </p:txBody>
      </p:sp>
      <p:sp>
        <p:nvSpPr>
          <p:cNvPr id="7" name="Slide Number Placeholder 6"/>
          <p:cNvSpPr>
            <a:spLocks noGrp="1"/>
          </p:cNvSpPr>
          <p:nvPr>
            <p:ph type="sldNum" sz="quarter" idx="10"/>
          </p:nvPr>
        </p:nvSpPr>
        <p:spPr>
          <a:xfrm>
            <a:off x="8686800" y="6618180"/>
            <a:ext cx="155491" cy="123111"/>
          </a:xfrm>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3087145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t>
            </a:r>
            <a:r>
              <a:rPr lang="en-US" dirty="0"/>
              <a:t>r</a:t>
            </a:r>
            <a:r>
              <a:rPr lang="en-US" dirty="0" smtClean="0"/>
              <a:t>esources</a:t>
            </a:r>
            <a:endParaRPr lang="en-US" dirty="0"/>
          </a:p>
        </p:txBody>
      </p:sp>
      <p:sp>
        <p:nvSpPr>
          <p:cNvPr id="3" name="Content Placeholder 2"/>
          <p:cNvSpPr>
            <a:spLocks noGrp="1"/>
          </p:cNvSpPr>
          <p:nvPr>
            <p:ph idx="1"/>
          </p:nvPr>
        </p:nvSpPr>
        <p:spPr>
          <a:xfrm>
            <a:off x="914400" y="1600200"/>
            <a:ext cx="7814654" cy="4525963"/>
          </a:xfrm>
        </p:spPr>
        <p:txBody>
          <a:bodyPr>
            <a:noAutofit/>
          </a:bodyPr>
          <a:lstStyle/>
          <a:p>
            <a:pPr marL="457200" indent="-457200">
              <a:spcBef>
                <a:spcPts val="1200"/>
              </a:spcBef>
              <a:spcAft>
                <a:spcPts val="600"/>
              </a:spcAft>
              <a:buNone/>
            </a:pPr>
            <a:r>
              <a:rPr lang="en-US" sz="1800" dirty="0" smtClean="0"/>
              <a:t>Kendziora, </a:t>
            </a:r>
            <a:r>
              <a:rPr lang="en-US" sz="1800" dirty="0"/>
              <a:t>K., &amp; </a:t>
            </a:r>
            <a:r>
              <a:rPr lang="en-US" sz="1800" dirty="0" smtClean="0"/>
              <a:t>Boccanfuso, </a:t>
            </a:r>
            <a:r>
              <a:rPr lang="en-US" sz="1800" dirty="0"/>
              <a:t>C. (2011). </a:t>
            </a:r>
            <a:r>
              <a:rPr lang="en-US" sz="1800" i="1" dirty="0"/>
              <a:t>School c</a:t>
            </a:r>
            <a:r>
              <a:rPr lang="en-US" sz="1800" i="1" dirty="0" smtClean="0"/>
              <a:t>limate survey</a:t>
            </a:r>
            <a:r>
              <a:rPr lang="en-US" sz="1800" i="1" dirty="0"/>
              <a:t> </a:t>
            </a:r>
            <a:r>
              <a:rPr lang="en-US" sz="1800" i="1" dirty="0" smtClean="0"/>
              <a:t>series</a:t>
            </a:r>
            <a:r>
              <a:rPr lang="en-US" sz="1800" i="1" dirty="0"/>
              <a:t>: Survey </a:t>
            </a:r>
            <a:r>
              <a:rPr lang="en-US" sz="1800" i="1" dirty="0" smtClean="0"/>
              <a:t>management</a:t>
            </a:r>
            <a:r>
              <a:rPr lang="en-US" sz="1800" dirty="0" smtClean="0"/>
              <a:t> [Survey </a:t>
            </a:r>
            <a:r>
              <a:rPr lang="en-US" sz="1800" dirty="0"/>
              <a:t>webinar series for the </a:t>
            </a:r>
            <a:r>
              <a:rPr lang="en-US" sz="1800" dirty="0" smtClean="0"/>
              <a:t>National </a:t>
            </a:r>
            <a:r>
              <a:rPr lang="en-US" sz="1800" dirty="0"/>
              <a:t>Center on Safe Supportive Learning </a:t>
            </a:r>
            <a:r>
              <a:rPr lang="en-US" sz="1800" dirty="0" smtClean="0"/>
              <a:t>Environments]. Retrieved April 1, 2016, from </a:t>
            </a:r>
            <a:br>
              <a:rPr lang="en-US" sz="1800" dirty="0" smtClean="0"/>
            </a:br>
            <a:r>
              <a:rPr lang="en-US" sz="1800" dirty="0" smtClean="0">
                <a:hlinkClick r:id="rId3"/>
              </a:rPr>
              <a:t>http</a:t>
            </a:r>
            <a:r>
              <a:rPr lang="en-US" sz="1800" dirty="0">
                <a:hlinkClick r:id="rId3"/>
              </a:rPr>
              <a:t>://</a:t>
            </a:r>
            <a:r>
              <a:rPr lang="en-US" sz="1800" dirty="0" smtClean="0">
                <a:hlinkClick r:id="rId3"/>
              </a:rPr>
              <a:t>safesupportiveschools.ed.gov/index.php?id=9&amp;eid=6</a:t>
            </a:r>
            <a:r>
              <a:rPr lang="en-US" sz="1800" dirty="0" smtClean="0"/>
              <a:t>.</a:t>
            </a:r>
          </a:p>
          <a:p>
            <a:pPr marL="457200" indent="-457200">
              <a:spcBef>
                <a:spcPts val="1200"/>
              </a:spcBef>
              <a:spcAft>
                <a:spcPts val="600"/>
              </a:spcAft>
              <a:buNone/>
            </a:pPr>
            <a:r>
              <a:rPr lang="en-US" sz="1800" dirty="0" smtClean="0"/>
              <a:t>Shindler</a:t>
            </a:r>
            <a:r>
              <a:rPr lang="en-US" sz="1800" dirty="0"/>
              <a:t>, J. (2011). </a:t>
            </a:r>
            <a:r>
              <a:rPr lang="en-US" sz="1800" i="1" dirty="0"/>
              <a:t>School </a:t>
            </a:r>
            <a:r>
              <a:rPr lang="en-US" sz="1800" i="1" dirty="0" smtClean="0"/>
              <a:t>climate </a:t>
            </a:r>
            <a:r>
              <a:rPr lang="en-US" sz="1800" i="1" dirty="0"/>
              <a:t>s</a:t>
            </a:r>
            <a:r>
              <a:rPr lang="en-US" sz="1800" i="1" dirty="0" smtClean="0"/>
              <a:t>urvey </a:t>
            </a:r>
            <a:r>
              <a:rPr lang="en-US" sz="1800" i="1" dirty="0"/>
              <a:t>s</a:t>
            </a:r>
            <a:r>
              <a:rPr lang="en-US" sz="1800" i="1" dirty="0" smtClean="0"/>
              <a:t>eries</a:t>
            </a:r>
            <a:r>
              <a:rPr lang="en-US" sz="1800" i="1" dirty="0"/>
              <a:t>: </a:t>
            </a:r>
            <a:r>
              <a:rPr lang="en-US" sz="1800" i="1" dirty="0" smtClean="0"/>
              <a:t>Survey</a:t>
            </a:r>
            <a:br>
              <a:rPr lang="en-US" sz="1800" i="1" dirty="0" smtClean="0"/>
            </a:br>
            <a:r>
              <a:rPr lang="en-US" sz="1800" i="1" dirty="0" smtClean="0"/>
              <a:t>development</a:t>
            </a:r>
            <a:r>
              <a:rPr lang="en-US" sz="1800" dirty="0" smtClean="0"/>
              <a:t> [Survey </a:t>
            </a:r>
            <a:r>
              <a:rPr lang="en-US" sz="1800" dirty="0"/>
              <a:t>webinar series for the National Center </a:t>
            </a:r>
            <a:r>
              <a:rPr lang="en-US" sz="1800" dirty="0" smtClean="0"/>
              <a:t>on </a:t>
            </a:r>
            <a:r>
              <a:rPr lang="en-US" sz="1800" dirty="0"/>
              <a:t>Safe Supportive Learning </a:t>
            </a:r>
            <a:r>
              <a:rPr lang="en-US" sz="1800" dirty="0" smtClean="0"/>
              <a:t>Environments]. </a:t>
            </a:r>
            <a:r>
              <a:rPr lang="en-US" sz="1800" dirty="0"/>
              <a:t>Retrieved </a:t>
            </a:r>
            <a:r>
              <a:rPr lang="en-US" sz="1800" dirty="0" smtClean="0"/>
              <a:t>April 1, 2016, from </a:t>
            </a:r>
            <a:r>
              <a:rPr lang="en-US" sz="1800" dirty="0" smtClean="0">
                <a:hlinkClick r:id="rId4"/>
              </a:rPr>
              <a:t>http</a:t>
            </a:r>
            <a:r>
              <a:rPr lang="en-US" sz="1800" dirty="0">
                <a:hlinkClick r:id="rId4"/>
              </a:rPr>
              <a:t>://</a:t>
            </a:r>
            <a:r>
              <a:rPr lang="en-US" sz="1800" dirty="0" smtClean="0">
                <a:hlinkClick r:id="rId4"/>
              </a:rPr>
              <a:t>safesupportiveschools.ed.gov/index.php?id=9&amp;eid=8</a:t>
            </a:r>
            <a:r>
              <a:rPr lang="en-US" sz="1800" dirty="0" smtClean="0"/>
              <a:t>.</a:t>
            </a:r>
            <a:endParaRPr lang="en-US" sz="1800" dirty="0"/>
          </a:p>
          <a:p>
            <a:pPr marL="0" indent="0">
              <a:buNone/>
            </a:pPr>
            <a:r>
              <a:rPr lang="en-US" sz="1800" dirty="0"/>
              <a:t>For more information, please visit the following </a:t>
            </a:r>
            <a:r>
              <a:rPr lang="en-US" sz="1800" dirty="0" smtClean="0"/>
              <a:t>websites</a:t>
            </a:r>
            <a:r>
              <a:rPr lang="en-US" sz="1800" dirty="0"/>
              <a:t>:</a:t>
            </a:r>
          </a:p>
          <a:p>
            <a:pPr marL="457200" indent="-457200"/>
            <a:r>
              <a:rPr lang="en-US" sz="1800" dirty="0"/>
              <a:t>The American Association for Public Opinion Research: </a:t>
            </a:r>
            <a:r>
              <a:rPr lang="en-US" sz="1800" dirty="0">
                <a:hlinkClick r:id="rId5" action="ppaction://hlinkpres?slideindex=1&amp;slidetitle="/>
              </a:rPr>
              <a:t>http://www.aapor.org</a:t>
            </a:r>
            <a:r>
              <a:rPr lang="en-US" sz="1800" dirty="0" smtClean="0">
                <a:hlinkClick r:id="rId5" action="ppaction://hlinkpres?slideindex=1&amp;slidetitle="/>
              </a:rPr>
              <a:t>/</a:t>
            </a:r>
            <a:r>
              <a:rPr lang="en-US" sz="1800" dirty="0" smtClean="0"/>
              <a:t>. </a:t>
            </a:r>
            <a:endParaRPr lang="en-US" sz="1800" dirty="0"/>
          </a:p>
          <a:p>
            <a:pPr marL="457200" indent="-457200"/>
            <a:r>
              <a:rPr lang="en-US" sz="1800" i="1" dirty="0"/>
              <a:t>Public Opinion Quarterly:</a:t>
            </a:r>
            <a:r>
              <a:rPr lang="en-US" sz="1800" dirty="0"/>
              <a:t> </a:t>
            </a:r>
            <a:r>
              <a:rPr lang="en-US" sz="1800" dirty="0">
                <a:hlinkClick r:id="rId5" action="ppaction://hlinkpres?slideindex=1&amp;slidetitle="/>
              </a:rPr>
              <a:t>https://poq.oxfordjournals.org</a:t>
            </a:r>
            <a:r>
              <a:rPr lang="en-US" sz="1800" dirty="0" smtClean="0">
                <a:hlinkClick r:id="rId5" action="ppaction://hlinkpres?slideindex=1&amp;slidetitle="/>
              </a:rPr>
              <a:t>/</a:t>
            </a:r>
            <a:r>
              <a:rPr lang="en-US" sz="1800" dirty="0" smtClean="0"/>
              <a:t>. </a:t>
            </a:r>
            <a:endParaRPr lang="en-US" sz="1800" dirty="0"/>
          </a:p>
          <a:p>
            <a:pPr marL="457200" indent="-457200"/>
            <a:r>
              <a:rPr lang="en-US" sz="1800" i="1" dirty="0"/>
              <a:t>Journal of Survey Statistics and Methodology:</a:t>
            </a:r>
            <a:r>
              <a:rPr lang="en-US" sz="1800" dirty="0"/>
              <a:t> </a:t>
            </a:r>
            <a:r>
              <a:rPr lang="en-US" sz="1800" dirty="0">
                <a:hlinkClick r:id="rId5" action="ppaction://hlinkpres?slideindex=1&amp;slidetitle="/>
              </a:rPr>
              <a:t>http://</a:t>
            </a:r>
            <a:r>
              <a:rPr lang="en-US" sz="1800" dirty="0" smtClean="0">
                <a:hlinkClick r:id="rId5" action="ppaction://hlinkpres?slideindex=1&amp;slidetitle="/>
              </a:rPr>
              <a:t>jssam.oxfordjournals.org/content/current</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8BE281C9-04EB-4071-AA3D-BE0CA1E87804}" type="slidenum">
              <a:rPr lang="en-US" smtClean="0"/>
              <a:t>27</a:t>
            </a:fld>
            <a:endParaRPr lang="en-US" dirty="0"/>
          </a:p>
        </p:txBody>
      </p:sp>
    </p:spTree>
    <p:extLst>
      <p:ext uri="{BB962C8B-B14F-4D97-AF65-F5344CB8AC3E}">
        <p14:creationId xmlns:p14="http://schemas.microsoft.com/office/powerpoint/2010/main" val="2954006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a:t>
            </a:r>
            <a:endParaRPr lang="en-US" dirty="0"/>
          </a:p>
        </p:txBody>
      </p:sp>
      <p:sp>
        <p:nvSpPr>
          <p:cNvPr id="3" name="Content Placeholder 2"/>
          <p:cNvSpPr>
            <a:spLocks noGrp="1"/>
          </p:cNvSpPr>
          <p:nvPr>
            <p:ph idx="1"/>
          </p:nvPr>
        </p:nvSpPr>
        <p:spPr/>
        <p:txBody>
          <a:bodyPr/>
          <a:lstStyle/>
          <a:p>
            <a:pPr marL="457200"/>
            <a:r>
              <a:rPr lang="en-US" dirty="0" smtClean="0"/>
              <a:t>Pastor, D. A. (2013, April). </a:t>
            </a:r>
            <a:r>
              <a:rPr lang="en-US" i="1" dirty="0" smtClean="0"/>
              <a:t>Considerations in evaluating, selecting and</a:t>
            </a:r>
            <a:r>
              <a:rPr lang="en-US" i="1" dirty="0"/>
              <a:t> </a:t>
            </a:r>
            <a:r>
              <a:rPr lang="en-US" i="1" dirty="0" smtClean="0"/>
              <a:t>developing data sources and measures. </a:t>
            </a:r>
            <a:r>
              <a:rPr lang="en-US" dirty="0"/>
              <a:t>IES webinar for Regional Educational </a:t>
            </a:r>
            <a:r>
              <a:rPr lang="en-US" dirty="0" smtClean="0"/>
              <a:t>Laboratories.</a:t>
            </a:r>
          </a:p>
          <a:p>
            <a:endParaRPr lang="en-US" dirty="0" smtClean="0"/>
          </a:p>
        </p:txBody>
      </p:sp>
      <p:sp>
        <p:nvSpPr>
          <p:cNvPr id="10" name="Slide Number Placeholder 9"/>
          <p:cNvSpPr>
            <a:spLocks noGrp="1"/>
          </p:cNvSpPr>
          <p:nvPr>
            <p:ph type="sldNum" sz="quarter" idx="12"/>
          </p:nvPr>
        </p:nvSpPr>
        <p:spPr/>
        <p:txBody>
          <a:bodyPr/>
          <a:lstStyle/>
          <a:p>
            <a:fld id="{8BE281C9-04EB-4071-AA3D-BE0CA1E87804}" type="slidenum">
              <a:rPr lang="en-US" smtClean="0"/>
              <a:t>28</a:t>
            </a:fld>
            <a:endParaRPr lang="en-US" dirty="0"/>
          </a:p>
        </p:txBody>
      </p:sp>
    </p:spTree>
    <p:extLst>
      <p:ext uri="{BB962C8B-B14F-4D97-AF65-F5344CB8AC3E}">
        <p14:creationId xmlns:p14="http://schemas.microsoft.com/office/powerpoint/2010/main" val="2376106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smtClean="0"/>
              <a:t>Is a survey the right approach?</a:t>
            </a:r>
          </a:p>
          <a:p>
            <a:r>
              <a:rPr lang="en-US" b="1" dirty="0" smtClean="0">
                <a:solidFill>
                  <a:schemeClr val="bg1">
                    <a:lumMod val="65000"/>
                  </a:schemeClr>
                </a:solidFill>
              </a:rPr>
              <a:t>Planning for a survey.</a:t>
            </a:r>
          </a:p>
          <a:p>
            <a:r>
              <a:rPr lang="en-US" b="1" dirty="0" smtClean="0">
                <a:solidFill>
                  <a:schemeClr val="bg1">
                    <a:lumMod val="65000"/>
                  </a:schemeClr>
                </a:solidFill>
              </a:rPr>
              <a:t>Considerations.</a:t>
            </a:r>
          </a:p>
          <a:p>
            <a:r>
              <a:rPr lang="en-US" b="1" dirty="0" smtClean="0">
                <a:solidFill>
                  <a:schemeClr val="bg1">
                    <a:lumMod val="65000"/>
                  </a:schemeClr>
                </a:solidFill>
              </a:rPr>
              <a:t>Activity.</a:t>
            </a: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3</a:t>
            </a:fld>
            <a:endParaRPr lang="en-US" dirty="0"/>
          </a:p>
        </p:txBody>
      </p:sp>
    </p:spTree>
    <p:extLst>
      <p:ext uri="{BB962C8B-B14F-4D97-AF65-F5344CB8AC3E}">
        <p14:creationId xmlns:p14="http://schemas.microsoft.com/office/powerpoint/2010/main" val="163060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85800" y="1600200"/>
            <a:ext cx="4282440" cy="4525963"/>
          </a:xfrm>
        </p:spPr>
        <p:txBody>
          <a:bodyPr>
            <a:normAutofit/>
          </a:bodyPr>
          <a:lstStyle/>
          <a:p>
            <a:pPr marL="0" indent="0">
              <a:buNone/>
            </a:pPr>
            <a:r>
              <a:rPr lang="en-US" sz="4400" b="1" kern="0" dirty="0">
                <a:solidFill>
                  <a:srgbClr val="000000"/>
                </a:solidFill>
                <a:latin typeface="+mj-lt"/>
                <a:ea typeface="+mj-ea"/>
                <a:cs typeface="+mj-cs"/>
              </a:rPr>
              <a:t>First, are you </a:t>
            </a:r>
            <a:r>
              <a:rPr lang="en-US" sz="4400" b="1" kern="0" dirty="0">
                <a:solidFill>
                  <a:srgbClr val="008000"/>
                </a:solidFill>
                <a:latin typeface="+mj-lt"/>
                <a:ea typeface="+mj-ea"/>
                <a:cs typeface="Gill Sans Ultra Bold"/>
              </a:rPr>
              <a:t>sure</a:t>
            </a:r>
            <a:r>
              <a:rPr lang="en-US" sz="4400" b="1" kern="0" dirty="0">
                <a:solidFill>
                  <a:srgbClr val="000000"/>
                </a:solidFill>
                <a:latin typeface="+mj-lt"/>
                <a:ea typeface="+mj-ea"/>
                <a:cs typeface="+mj-cs"/>
              </a:rPr>
              <a:t> you </a:t>
            </a:r>
            <a:br>
              <a:rPr lang="en-US" sz="4400" b="1" kern="0" dirty="0">
                <a:solidFill>
                  <a:srgbClr val="000000"/>
                </a:solidFill>
                <a:latin typeface="+mj-lt"/>
                <a:ea typeface="+mj-ea"/>
                <a:cs typeface="+mj-cs"/>
              </a:rPr>
            </a:br>
            <a:r>
              <a:rPr lang="en-US" sz="4400" b="1" kern="0" dirty="0">
                <a:solidFill>
                  <a:srgbClr val="000000"/>
                </a:solidFill>
                <a:latin typeface="+mj-lt"/>
                <a:ea typeface="+mj-ea"/>
                <a:cs typeface="+mj-cs"/>
              </a:rPr>
              <a:t>want to create a </a:t>
            </a:r>
            <a:r>
              <a:rPr lang="en-US" sz="4400" b="1" kern="0" dirty="0">
                <a:solidFill>
                  <a:srgbClr val="008000"/>
                </a:solidFill>
                <a:latin typeface="+mj-lt"/>
                <a:ea typeface="+mj-ea"/>
                <a:cs typeface="Gill Sans Ultra Bold"/>
              </a:rPr>
              <a:t>survey</a:t>
            </a:r>
            <a:r>
              <a:rPr lang="en-US" sz="4400" b="1" kern="0" dirty="0">
                <a:solidFill>
                  <a:srgbClr val="000000"/>
                </a:solidFill>
                <a:latin typeface="+mj-lt"/>
                <a:ea typeface="+mj-ea"/>
                <a:cs typeface="+mj-cs"/>
              </a:rPr>
              <a:t>?</a:t>
            </a:r>
            <a:endParaRPr lang="en-US" sz="4400" b="1" dirty="0">
              <a:latin typeface="+mj-lt"/>
            </a:endParaRPr>
          </a:p>
        </p:txBody>
      </p:sp>
      <p:sp>
        <p:nvSpPr>
          <p:cNvPr id="11" name="Slide Number Placeholder 10"/>
          <p:cNvSpPr>
            <a:spLocks noGrp="1"/>
          </p:cNvSpPr>
          <p:nvPr>
            <p:ph type="sldNum" sz="quarter" idx="12"/>
          </p:nvPr>
        </p:nvSpPr>
        <p:spPr/>
        <p:txBody>
          <a:bodyPr/>
          <a:lstStyle/>
          <a:p>
            <a:fld id="{8BE281C9-04EB-4071-AA3D-BE0CA1E87804}" type="slidenum">
              <a:rPr lang="en-US" smtClean="0"/>
              <a:t>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13" y="1371600"/>
            <a:ext cx="3657600" cy="5486400"/>
          </a:xfrm>
          <a:prstGeom prst="rect">
            <a:avLst/>
          </a:prstGeom>
        </p:spPr>
      </p:pic>
    </p:spTree>
    <p:extLst>
      <p:ext uri="{BB962C8B-B14F-4D97-AF65-F5344CB8AC3E}">
        <p14:creationId xmlns:p14="http://schemas.microsoft.com/office/powerpoint/2010/main" val="290620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22" b="7522"/>
          <a:stretch/>
        </p:blipFill>
        <p:spPr>
          <a:xfrm>
            <a:off x="0" y="1371600"/>
            <a:ext cx="9144000" cy="5486400"/>
          </a:xfrm>
          <a:prstGeom prst="rect">
            <a:avLst/>
          </a:prstGeom>
        </p:spPr>
      </p:pic>
      <p:sp>
        <p:nvSpPr>
          <p:cNvPr id="9" name="TextBox 8"/>
          <p:cNvSpPr txBox="1"/>
          <p:nvPr/>
        </p:nvSpPr>
        <p:spPr>
          <a:xfrm>
            <a:off x="533400" y="1600200"/>
            <a:ext cx="4572000" cy="1077218"/>
          </a:xfrm>
          <a:prstGeom prst="rect">
            <a:avLst/>
          </a:prstGeom>
          <a:noFill/>
          <a:ln>
            <a:noFill/>
          </a:ln>
        </p:spPr>
        <p:txBody>
          <a:bodyPr wrap="square" rtlCol="0">
            <a:spAutoFit/>
          </a:bodyPr>
          <a:lstStyle/>
          <a:p>
            <a:r>
              <a:rPr lang="en-US" sz="3200" b="1" dirty="0" smtClean="0">
                <a:solidFill>
                  <a:srgbClr val="FFFFFF"/>
                </a:solidFill>
                <a:latin typeface="+mj-lt"/>
              </a:rPr>
              <a:t>Interviews?</a:t>
            </a:r>
          </a:p>
          <a:p>
            <a:r>
              <a:rPr lang="en-US" sz="3200" b="1" dirty="0" smtClean="0">
                <a:solidFill>
                  <a:srgbClr val="FFFFFF"/>
                </a:solidFill>
                <a:latin typeface="+mj-lt"/>
              </a:rPr>
              <a:t>Focus groups?</a:t>
            </a:r>
            <a:endParaRPr lang="en-US" sz="3200" b="1" dirty="0">
              <a:solidFill>
                <a:srgbClr val="FFFFFF"/>
              </a:solidFill>
              <a:latin typeface="+mj-lt"/>
            </a:endParaRPr>
          </a:p>
        </p:txBody>
      </p:sp>
      <p:sp>
        <p:nvSpPr>
          <p:cNvPr id="12" name="TextBox 11"/>
          <p:cNvSpPr txBox="1"/>
          <p:nvPr/>
        </p:nvSpPr>
        <p:spPr>
          <a:xfrm>
            <a:off x="533400" y="5334000"/>
            <a:ext cx="7150100" cy="1077218"/>
          </a:xfrm>
          <a:prstGeom prst="rect">
            <a:avLst/>
          </a:prstGeom>
          <a:noFill/>
        </p:spPr>
        <p:txBody>
          <a:bodyPr wrap="square" rtlCol="0">
            <a:spAutoFit/>
          </a:bodyPr>
          <a:lstStyle/>
          <a:p>
            <a:r>
              <a:rPr lang="en-US" sz="3200" b="1" dirty="0">
                <a:solidFill>
                  <a:srgbClr val="FFFFFF"/>
                </a:solidFill>
              </a:rPr>
              <a:t>Observations?</a:t>
            </a:r>
          </a:p>
          <a:p>
            <a:r>
              <a:rPr lang="en-US" sz="3200" b="1" dirty="0" smtClean="0">
                <a:solidFill>
                  <a:srgbClr val="FFFFFF"/>
                </a:solidFill>
                <a:latin typeface="+mn-lt"/>
              </a:rPr>
              <a:t>Analyze existing data?</a:t>
            </a:r>
          </a:p>
        </p:txBody>
      </p:sp>
      <p:sp>
        <p:nvSpPr>
          <p:cNvPr id="5" name="Title 4"/>
          <p:cNvSpPr>
            <a:spLocks noGrp="1"/>
          </p:cNvSpPr>
          <p:nvPr>
            <p:ph type="title"/>
          </p:nvPr>
        </p:nvSpPr>
        <p:spPr/>
        <p:txBody>
          <a:bodyPr/>
          <a:lstStyle/>
          <a:p>
            <a:r>
              <a:rPr lang="en-US" dirty="0" smtClean="0"/>
              <a:t>Other data collection options</a:t>
            </a:r>
            <a:endParaRPr lang="en-US" dirty="0"/>
          </a:p>
        </p:txBody>
      </p:sp>
      <p:cxnSp>
        <p:nvCxnSpPr>
          <p:cNvPr id="14" name="Straight Connector 13"/>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3"/>
          <p:cNvSpPr>
            <a:spLocks noGrp="1"/>
          </p:cNvSpPr>
          <p:nvPr>
            <p:ph type="sldNum" sz="quarter" idx="10"/>
          </p:nvPr>
        </p:nvSpPr>
        <p:spPr>
          <a:xfrm>
            <a:off x="8763000" y="6618180"/>
            <a:ext cx="56105" cy="123111"/>
          </a:xfrm>
        </p:spPr>
        <p:txBody>
          <a:bodyPr/>
          <a:lstStyle/>
          <a:p>
            <a:pPr algn="r"/>
            <a:fld id="{F3477EC8-074D-41C4-94AE-E9EA7CEEA348}" type="slidenum">
              <a:rPr lang="en-US" smtClean="0">
                <a:solidFill>
                  <a:schemeClr val="bg1"/>
                </a:solidFill>
              </a:rPr>
              <a:pPr algn="r"/>
              <a:t>5</a:t>
            </a:fld>
            <a:endParaRPr lang="en-US" dirty="0">
              <a:solidFill>
                <a:schemeClr val="bg1"/>
              </a:solidFill>
            </a:endParaRPr>
          </a:p>
        </p:txBody>
      </p:sp>
    </p:spTree>
    <p:extLst>
      <p:ext uri="{BB962C8B-B14F-4D97-AF65-F5344CB8AC3E}">
        <p14:creationId xmlns:p14="http://schemas.microsoft.com/office/powerpoint/2010/main" val="14150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496" b="2537"/>
          <a:stretch/>
        </p:blipFill>
        <p:spPr>
          <a:xfrm>
            <a:off x="0" y="1371600"/>
            <a:ext cx="9142904" cy="5486400"/>
          </a:xfrm>
          <a:prstGeom prst="rect">
            <a:avLst/>
          </a:prstGeom>
        </p:spPr>
      </p:pic>
      <p:sp>
        <p:nvSpPr>
          <p:cNvPr id="2" name="Title 1"/>
          <p:cNvSpPr>
            <a:spLocks noGrp="1"/>
          </p:cNvSpPr>
          <p:nvPr>
            <p:ph type="title"/>
          </p:nvPr>
        </p:nvSpPr>
        <p:spPr/>
        <p:txBody>
          <a:bodyPr/>
          <a:lstStyle/>
          <a:p>
            <a:r>
              <a:rPr lang="en-US" dirty="0" smtClean="0"/>
              <a:t>Interviews</a:t>
            </a:r>
            <a:endParaRPr lang="en-US" dirty="0"/>
          </a:p>
        </p:txBody>
      </p:sp>
    </p:spTree>
    <p:extLst>
      <p:ext uri="{BB962C8B-B14F-4D97-AF65-F5344CB8AC3E}">
        <p14:creationId xmlns:p14="http://schemas.microsoft.com/office/powerpoint/2010/main" val="35069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45"/>
          <a:stretch/>
        </p:blipFill>
        <p:spPr>
          <a:xfrm>
            <a:off x="0" y="1371600"/>
            <a:ext cx="9144000" cy="5486400"/>
          </a:xfrm>
          <a:prstGeom prst="rect">
            <a:avLst/>
          </a:prstGeom>
        </p:spPr>
      </p:pic>
      <p:sp>
        <p:nvSpPr>
          <p:cNvPr id="5123" name="Rectangle 2"/>
          <p:cNvSpPr>
            <a:spLocks noGrp="1" noChangeArrowheads="1"/>
          </p:cNvSpPr>
          <p:nvPr>
            <p:ph type="title"/>
          </p:nvPr>
        </p:nvSpPr>
        <p:spPr/>
        <p:txBody>
          <a:bodyPr/>
          <a:lstStyle/>
          <a:p>
            <a:r>
              <a:rPr lang="en-US" dirty="0" smtClean="0"/>
              <a:t>Focus groups</a:t>
            </a:r>
          </a:p>
        </p:txBody>
      </p:sp>
      <p:sp>
        <p:nvSpPr>
          <p:cNvPr id="14" name="Slide Number Placeholder 13"/>
          <p:cNvSpPr>
            <a:spLocks noGrp="1"/>
          </p:cNvSpPr>
          <p:nvPr>
            <p:ph type="sldNum" sz="quarter" idx="10"/>
          </p:nvPr>
        </p:nvSpPr>
        <p:spPr>
          <a:xfrm>
            <a:off x="8683709" y="6618180"/>
            <a:ext cx="155491" cy="123111"/>
          </a:xfrm>
        </p:spPr>
        <p:txBody>
          <a:bodyPr/>
          <a:lstStyle/>
          <a:p>
            <a:pPr algn="r"/>
            <a:fld id="{F3477EC8-074D-41C4-94AE-E9EA7CEEA348}" type="slidenum">
              <a:rPr lang="en-US" smtClean="0"/>
              <a:pPr algn="r"/>
              <a:t>7</a:t>
            </a:fld>
            <a:endParaRPr lang="en-US" dirty="0"/>
          </a:p>
        </p:txBody>
      </p:sp>
      <p:cxnSp>
        <p:nvCxnSpPr>
          <p:cNvPr id="16" name="Straight Connector 15"/>
          <p:cNvCxnSpPr/>
          <p:nvPr/>
        </p:nvCxnSpPr>
        <p:spPr>
          <a:xfrm flipH="1">
            <a:off x="8659368" y="6572835"/>
            <a:ext cx="4846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0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focus groups</a:t>
            </a:r>
            <a:br>
              <a:rPr lang="en-US" dirty="0" smtClean="0"/>
            </a:br>
            <a:r>
              <a:rPr lang="en-US" dirty="0" smtClean="0"/>
              <a:t>instead of a survey</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000"/>
          <a:stretch/>
        </p:blipFill>
        <p:spPr>
          <a:xfrm>
            <a:off x="0" y="1371600"/>
            <a:ext cx="9144000" cy="5486400"/>
          </a:xfrm>
          <a:prstGeom prst="rect">
            <a:avLst/>
          </a:prstGeom>
        </p:spPr>
      </p:pic>
      <p:sp>
        <p:nvSpPr>
          <p:cNvPr id="6" name="TextBox 5"/>
          <p:cNvSpPr txBox="1"/>
          <p:nvPr/>
        </p:nvSpPr>
        <p:spPr>
          <a:xfrm>
            <a:off x="927847" y="1981200"/>
            <a:ext cx="2957861" cy="584775"/>
          </a:xfrm>
          <a:prstGeom prst="rect">
            <a:avLst/>
          </a:prstGeom>
          <a:noFill/>
        </p:spPr>
        <p:txBody>
          <a:bodyPr wrap="none" rtlCol="0">
            <a:spAutoFit/>
          </a:bodyPr>
          <a:lstStyle/>
          <a:p>
            <a:r>
              <a:rPr lang="en-US" sz="3200" b="1" dirty="0" smtClean="0"/>
              <a:t>Focus Groups</a:t>
            </a:r>
            <a:endParaRPr lang="en-US" sz="3200" b="1" dirty="0"/>
          </a:p>
        </p:txBody>
      </p:sp>
      <p:sp>
        <p:nvSpPr>
          <p:cNvPr id="7" name="TextBox 6"/>
          <p:cNvSpPr txBox="1"/>
          <p:nvPr/>
        </p:nvSpPr>
        <p:spPr>
          <a:xfrm>
            <a:off x="5867400" y="1972235"/>
            <a:ext cx="1813317" cy="584775"/>
          </a:xfrm>
          <a:prstGeom prst="rect">
            <a:avLst/>
          </a:prstGeom>
          <a:noFill/>
        </p:spPr>
        <p:txBody>
          <a:bodyPr wrap="none" rtlCol="0">
            <a:spAutoFit/>
          </a:bodyPr>
          <a:lstStyle/>
          <a:p>
            <a:r>
              <a:rPr lang="en-US" sz="3200" b="1" dirty="0" smtClean="0"/>
              <a:t>Surveys</a:t>
            </a:r>
            <a:endParaRPr lang="en-US" sz="3200" b="1" dirty="0"/>
          </a:p>
        </p:txBody>
      </p:sp>
    </p:spTree>
    <p:extLst>
      <p:ext uri="{BB962C8B-B14F-4D97-AF65-F5344CB8AC3E}">
        <p14:creationId xmlns:p14="http://schemas.microsoft.com/office/powerpoint/2010/main" val="389046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14400" y="0"/>
            <a:ext cx="7315200" cy="1371600"/>
          </a:xfrm>
        </p:spPr>
        <p:txBody>
          <a:bodyPr/>
          <a:lstStyle/>
          <a:p>
            <a:r>
              <a:rPr lang="en-US" dirty="0" smtClean="0"/>
              <a:t>Observations</a:t>
            </a:r>
          </a:p>
        </p:txBody>
      </p:sp>
      <p:sp>
        <p:nvSpPr>
          <p:cNvPr id="5" name="TextBox 4"/>
          <p:cNvSpPr txBox="1"/>
          <p:nvPr/>
        </p:nvSpPr>
        <p:spPr>
          <a:xfrm>
            <a:off x="5334000" y="6426195"/>
            <a:ext cx="3581400" cy="276999"/>
          </a:xfrm>
          <a:prstGeom prst="rect">
            <a:avLst/>
          </a:prstGeom>
          <a:noFill/>
        </p:spPr>
        <p:txBody>
          <a:bodyPr wrap="square" rtlCol="0">
            <a:spAutoFit/>
          </a:bodyPr>
          <a:lstStyle/>
          <a:p>
            <a:r>
              <a:rPr lang="en-US" sz="1200" dirty="0" smtClean="0">
                <a:latin typeface="+mj-lt"/>
              </a:rPr>
              <a:t>1. Planning for a Survey</a:t>
            </a:r>
            <a:endParaRPr lang="en-US" sz="1200" dirty="0">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947"/>
          <a:stretch/>
        </p:blipFill>
        <p:spPr>
          <a:xfrm>
            <a:off x="0" y="1371599"/>
            <a:ext cx="9155240" cy="5486401"/>
          </a:xfrm>
          <a:prstGeom prst="rect">
            <a:avLst/>
          </a:prstGeom>
        </p:spPr>
      </p:pic>
      <p:cxnSp>
        <p:nvCxnSpPr>
          <p:cNvPr id="6" name="Straight Connector 5"/>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13"/>
          <p:cNvSpPr>
            <a:spLocks noGrp="1"/>
          </p:cNvSpPr>
          <p:nvPr>
            <p:ph type="sldNum" sz="quarter" idx="10"/>
          </p:nvPr>
        </p:nvSpPr>
        <p:spPr>
          <a:xfrm>
            <a:off x="8763000" y="6618180"/>
            <a:ext cx="56105" cy="123111"/>
          </a:xfrm>
        </p:spPr>
        <p:txBody>
          <a:bodyPr/>
          <a:lstStyle/>
          <a:p>
            <a:pPr algn="r"/>
            <a:fld id="{F3477EC8-074D-41C4-94AE-E9EA7CEEA348}" type="slidenum">
              <a:rPr lang="en-US" smtClean="0">
                <a:solidFill>
                  <a:schemeClr val="bg1"/>
                </a:solidFill>
              </a:rPr>
              <a:pPr algn="r"/>
              <a:t>9</a:t>
            </a:fld>
            <a:endParaRPr lang="en-US" dirty="0">
              <a:solidFill>
                <a:schemeClr val="bg1"/>
              </a:solidFill>
            </a:endParaRPr>
          </a:p>
        </p:txBody>
      </p:sp>
    </p:spTree>
    <p:extLst>
      <p:ext uri="{BB962C8B-B14F-4D97-AF65-F5344CB8AC3E}">
        <p14:creationId xmlns:p14="http://schemas.microsoft.com/office/powerpoint/2010/main" val="192877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5-1865_REL_MW_PPT-ed_042415_DRAFT_3_Template">
  <a:themeElements>
    <a:clrScheme name="REL MW 2015">
      <a:dk1>
        <a:srgbClr val="000000"/>
      </a:dk1>
      <a:lt1>
        <a:sysClr val="window" lastClr="FFFFFF"/>
      </a:lt1>
      <a:dk2>
        <a:srgbClr val="326295"/>
      </a:dk2>
      <a:lt2>
        <a:srgbClr val="FFFFFF"/>
      </a:lt2>
      <a:accent1>
        <a:srgbClr val="084B25"/>
      </a:accent1>
      <a:accent2>
        <a:srgbClr val="096835"/>
      </a:accent2>
      <a:accent3>
        <a:srgbClr val="098743"/>
      </a:accent3>
      <a:accent4>
        <a:srgbClr val="026D8E"/>
      </a:accent4>
      <a:accent5>
        <a:srgbClr val="C4512F"/>
      </a:accent5>
      <a:accent6>
        <a:srgbClr val="757576"/>
      </a:accent6>
      <a:hlink>
        <a:srgbClr val="003A70"/>
      </a:hlink>
      <a:folHlink>
        <a:srgbClr val="0D2E1B"/>
      </a:folHlink>
    </a:clrScheme>
    <a:fontScheme name="REL MW 20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15-1865_REL_MW_PPT-ed_042215_DRAFT_2_RAND_Pady" id="{1911C7D1-1991-427E-A0C1-5DEAF6176D83}" vid="{6A648F47-04AA-43CF-8C0E-3AAA4566A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15-1865_REL_MW_PPT-ed_042415_DRAFT_3_Template</Template>
  <TotalTime>4188</TotalTime>
  <Words>1598</Words>
  <Application>Microsoft Office PowerPoint</Application>
  <PresentationFormat>On-screen Show (4:3)</PresentationFormat>
  <Paragraphs>244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15-1865_REL_MW_PPT-ed_042415_DRAFT_3_Template</vt:lpstr>
      <vt:lpstr>Module 1 presentation  Planning  for a </vt:lpstr>
      <vt:lpstr>Outline</vt:lpstr>
      <vt:lpstr>Outline</vt:lpstr>
      <vt:lpstr>PowerPoint Presentation</vt:lpstr>
      <vt:lpstr>Other data collection options</vt:lpstr>
      <vt:lpstr>Interviews</vt:lpstr>
      <vt:lpstr>Focus groups</vt:lpstr>
      <vt:lpstr>When to use focus groups instead of a survey</vt:lpstr>
      <vt:lpstr>Observations</vt:lpstr>
      <vt:lpstr>Analyzing existing data</vt:lpstr>
      <vt:lpstr>Outline</vt:lpstr>
      <vt:lpstr>Think about how the  results will be used.</vt:lpstr>
      <vt:lpstr>Clarify your research goals. </vt:lpstr>
      <vt:lpstr>Define your research questions.</vt:lpstr>
      <vt:lpstr>PowerPoint Presentation</vt:lpstr>
      <vt:lpstr>Define each construct in your research questions.</vt:lpstr>
      <vt:lpstr>PowerPoint Presentation</vt:lpstr>
      <vt:lpstr>Identify subgroups of interest.</vt:lpstr>
      <vt:lpstr>Determine your  unit of analysis.</vt:lpstr>
      <vt:lpstr>Identify who will provide the most accurate data for each construct. </vt:lpstr>
      <vt:lpstr>PowerPoint Presentation</vt:lpstr>
      <vt:lpstr>Outline</vt:lpstr>
      <vt:lpstr>PowerPoint Presentation</vt:lpstr>
      <vt:lpstr>PowerPoint Presentation</vt:lpstr>
      <vt:lpstr>Outline</vt:lpstr>
      <vt:lpstr>Activity 1: Planning for a survey </vt:lpstr>
      <vt:lpstr>Additional resources</vt:lpstr>
      <vt:lpstr>Reference</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 Planning  for a</dc:title>
  <dc:subject>REL Midwest Presentation</dc:subject>
  <dc:creator>dsorensen</dc:creator>
  <cp:lastModifiedBy>Johnson, Amy</cp:lastModifiedBy>
  <cp:revision>159</cp:revision>
  <dcterms:created xsi:type="dcterms:W3CDTF">2015-06-01T23:46:13Z</dcterms:created>
  <dcterms:modified xsi:type="dcterms:W3CDTF">2017-04-07T14:20:41Z</dcterms:modified>
</cp:coreProperties>
</file>