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2"/>
  </p:notesMasterIdLst>
  <p:handoutMasterIdLst>
    <p:handoutMasterId r:id="rId33"/>
  </p:handoutMasterIdLst>
  <p:sldIdLst>
    <p:sldId id="302" r:id="rId2"/>
    <p:sldId id="303" r:id="rId3"/>
    <p:sldId id="357" r:id="rId4"/>
    <p:sldId id="330" r:id="rId5"/>
    <p:sldId id="331" r:id="rId6"/>
    <p:sldId id="332" r:id="rId7"/>
    <p:sldId id="333" r:id="rId8"/>
    <p:sldId id="358" r:id="rId9"/>
    <p:sldId id="335" r:id="rId10"/>
    <p:sldId id="360" r:id="rId11"/>
    <p:sldId id="337" r:id="rId12"/>
    <p:sldId id="338" r:id="rId13"/>
    <p:sldId id="339" r:id="rId14"/>
    <p:sldId id="340" r:id="rId15"/>
    <p:sldId id="359"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61" r:id="rId30"/>
    <p:sldId id="35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pos="576" userDrawn="1">
          <p15:clr>
            <a:srgbClr val="A4A3A4"/>
          </p15:clr>
        </p15:guide>
        <p15:guide id="3" orient="horz" pos="1008" userDrawn="1">
          <p15:clr>
            <a:srgbClr val="A4A3A4"/>
          </p15:clr>
        </p15:guide>
        <p15:guide id="4" pos="5184" userDrawn="1">
          <p15:clr>
            <a:srgbClr val="A4A3A4"/>
          </p15:clr>
        </p15:guide>
        <p15:guide id="5" orient="horz" pos="4319">
          <p15:clr>
            <a:srgbClr val="A4A3A4"/>
          </p15:clr>
        </p15:guide>
        <p15:guide id="6" orient="horz" pos="864">
          <p15:clr>
            <a:srgbClr val="A4A3A4"/>
          </p15:clr>
        </p15:guide>
        <p15:guide id="7" orient="horz" pos="3840">
          <p15:clr>
            <a:srgbClr val="A4A3A4"/>
          </p15:clr>
        </p15:guide>
        <p15:guide id="8" pos="5759">
          <p15:clr>
            <a:srgbClr val="A4A3A4"/>
          </p15:clr>
        </p15:guide>
        <p15:guide id="9">
          <p15:clr>
            <a:srgbClr val="A4A3A4"/>
          </p15:clr>
        </p15:guide>
        <p15:guide id="10" pos="55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dy, Lind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7C2C28"/>
    <a:srgbClr val="7D1E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68171" autoAdjust="0"/>
  </p:normalViewPr>
  <p:slideViewPr>
    <p:cSldViewPr showGuides="1">
      <p:cViewPr varScale="1">
        <p:scale>
          <a:sx n="75" d="100"/>
          <a:sy n="75" d="100"/>
        </p:scale>
        <p:origin x="312" y="66"/>
      </p:cViewPr>
      <p:guideLst>
        <p:guide orient="horz" pos="4080"/>
        <p:guide pos="576"/>
        <p:guide orient="horz" pos="1008"/>
        <p:guide pos="5184"/>
        <p:guide orient="horz" pos="4319"/>
        <p:guide orient="horz" pos="864"/>
        <p:guide orient="horz" pos="3840"/>
        <p:guide pos="5759"/>
        <p:guide/>
        <p:guide pos="5520"/>
      </p:guideLst>
    </p:cSldViewPr>
  </p:slideViewPr>
  <p:outlineViewPr>
    <p:cViewPr>
      <p:scale>
        <a:sx n="33" d="100"/>
        <a:sy n="33" d="100"/>
      </p:scale>
      <p:origin x="0" y="15174"/>
    </p:cViewPr>
  </p:outlineViewPr>
  <p:notesTextViewPr>
    <p:cViewPr>
      <p:scale>
        <a:sx n="3" d="2"/>
        <a:sy n="3" d="2"/>
      </p:scale>
      <p:origin x="0" y="0"/>
    </p:cViewPr>
  </p:notesTextViewPr>
  <p:sorterViewPr>
    <p:cViewPr>
      <p:scale>
        <a:sx n="100" d="100"/>
        <a:sy n="100" d="100"/>
      </p:scale>
      <p:origin x="0" y="-2750"/>
    </p:cViewPr>
  </p:sorterViewPr>
  <p:notesViewPr>
    <p:cSldViewPr>
      <p:cViewPr varScale="1">
        <p:scale>
          <a:sx n="112" d="100"/>
          <a:sy n="112" d="100"/>
        </p:scale>
        <p:origin x="398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240D56-97A6-4875-BA1D-B89AD8A507E4}" type="datetimeFigureOut">
              <a:rPr lang="en-US" smtClean="0"/>
              <a:t>2/13/2017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B8744-2CA5-4899-A623-12E95FEFB9B9}" type="slidenum">
              <a:rPr lang="en-US" smtClean="0"/>
              <a:t>‹#›</a:t>
            </a:fld>
            <a:endParaRPr lang="en-US" dirty="0"/>
          </a:p>
        </p:txBody>
      </p:sp>
    </p:spTree>
    <p:extLst>
      <p:ext uri="{BB962C8B-B14F-4D97-AF65-F5344CB8AC3E}">
        <p14:creationId xmlns:p14="http://schemas.microsoft.com/office/powerpoint/2010/main" val="2527321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304800" y="3124200"/>
            <a:ext cx="6324600" cy="5486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FC018-5B53-4775-A681-0FB254F4725B}" type="slidenum">
              <a:rPr lang="en-US" smtClean="0"/>
              <a:t>‹#›</a:t>
            </a:fld>
            <a:endParaRPr lang="en-US" dirty="0"/>
          </a:p>
        </p:txBody>
      </p:sp>
      <p:sp>
        <p:nvSpPr>
          <p:cNvPr id="9" name="Slide Image Placeholder 8"/>
          <p:cNvSpPr>
            <a:spLocks noGrp="1" noRot="1" noChangeAspect="1"/>
          </p:cNvSpPr>
          <p:nvPr>
            <p:ph type="sldImg" idx="2"/>
          </p:nvPr>
        </p:nvSpPr>
        <p:spPr>
          <a:xfrm>
            <a:off x="1676400" y="533400"/>
            <a:ext cx="3352800" cy="23622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22183476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nces.ed.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es.ed.gov/nce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nces.ed.gov/surveys/sas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ces.ed.gov/pubsearch/pubsinfo.asp?pubid=2013028rev"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nces.ed.gov/nhe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nces.ed.gov/surveys/els200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ies.ed.gov/ncee/pdf/2009006.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ies.ed.gov/ncee/edlabs/projects/project.asp?ProjectID=8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isbe.state.il.us/learningsupports/pdfs/sel-compendium.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fesupportiveschools.ed.gov/index.php?id=133"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n.cdc.gov/qbank/Home.asp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eds.ed.gov/"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a:t>
            </a:fld>
            <a:endParaRPr lang="en-US" dirty="0"/>
          </a:p>
        </p:txBody>
      </p:sp>
      <p:sp>
        <p:nvSpPr>
          <p:cNvPr id="5" name="Slide Image Placeholder 4"/>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331109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borrowing an existing item, consider the following:</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was the mode of the survey (for example, phone interview, computer, or paper and pencil survey)? The mode can affect how an item is asked. For example, a survey administered on the phone by an interviewer allows the survey respondent to clarify any confusing aspects of an item. If you borrow an item designed to be asked over the phone to use in a paper-and-pencil survey that respondents must answer on their own, ensure that important terms and constructs are defined clearly.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Who answered the original survey (for example, students, parents, or teachers)? Different groups may think and talk about the same topic differently, so carefully consider how an item may need to be adapted for the type of respondent answering the survey.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One further consideration is whether the borrowed item is publicly available or if permission is needed. Always provide citations for borrowed items. </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10</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113610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search NCES surveys online (</a:t>
            </a:r>
            <a:r>
              <a:rPr lang="en-US" sz="1200" u="sng" kern="1200" dirty="0" smtClean="0">
                <a:solidFill>
                  <a:schemeClr val="tx1"/>
                </a:solidFill>
                <a:effectLst/>
                <a:latin typeface="+mn-lt"/>
                <a:ea typeface="+mn-ea"/>
                <a:cs typeface="+mn-cs"/>
                <a:hlinkClick r:id="rId3"/>
              </a:rPr>
              <a:t>http://nces.ed.gov</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identify items or scales for your survey. Survey experts have evaluated items and scales on these surveys to determine</a:t>
            </a:r>
            <a:r>
              <a:rPr lang="en-US" sz="1200" kern="1200" baseline="0" dirty="0" smtClean="0">
                <a:solidFill>
                  <a:schemeClr val="tx1"/>
                </a:solidFill>
                <a:effectLst/>
                <a:latin typeface="+mn-lt"/>
                <a:ea typeface="+mn-ea"/>
                <a:cs typeface="+mn-cs"/>
              </a:rPr>
              <a:t> that they are capable of yielding valid and reliable data for a given population.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Check survey-specific documentation, such as data file user manuals, methodology reports, and psychometric reports, for detailed information on reliability and validity.</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11</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22334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also search NCEE reports that summarize and detail survey item sets related to specific constructs, such as school readiness or student engagement (</a:t>
            </a:r>
            <a:r>
              <a:rPr lang="en-US" sz="1200" u="sng" kern="1200" dirty="0" smtClean="0">
                <a:solidFill>
                  <a:schemeClr val="tx1"/>
                </a:solidFill>
                <a:effectLst/>
                <a:latin typeface="+mn-lt"/>
                <a:ea typeface="+mn-ea"/>
                <a:cs typeface="+mn-cs"/>
                <a:hlinkClick r:id="rId3"/>
              </a:rPr>
              <a:t>http://ies.ed.gov/ncee/</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click on “Publications &amp; Products”). Many of the reports detail survey items and sets of survey items used in evaluation studies.</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12</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223340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NCES and NCEE administer surveys on a variety of topics, such as: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Parent involvement.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School climate.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School readiness.</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13</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2690781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NCES and NCEE also administer surveys to a variety of respondents, such as: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Teachers.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Parents.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School administrators.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Students.</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14</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1701561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0B5B793-FBBA-403D-88A8-81A9DA8428FB}" type="slidenum">
              <a:rPr lang="en-US" smtClean="0"/>
              <a:pPr/>
              <a:t>15</a:t>
            </a:fld>
            <a:endParaRPr lang="en-US" dirty="0"/>
          </a:p>
        </p:txBody>
      </p:sp>
      <p:sp>
        <p:nvSpPr>
          <p:cNvPr id="6" name="Slide Image Placeholder 5"/>
          <p:cNvSpPr>
            <a:spLocks noGrp="1" noRot="1" noChangeAspect="1"/>
          </p:cNvSpPr>
          <p:nvPr>
            <p:ph type="sldImg"/>
          </p:nvPr>
        </p:nvSpPr>
        <p:spPr>
          <a:xfrm>
            <a:off x="1778000" y="533400"/>
            <a:ext cx="3149600" cy="23622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0413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NCES Schools and Staffing Survey includes items about teacher perceptions and practices (</a:t>
            </a:r>
            <a:r>
              <a:rPr lang="en-US" sz="1200" u="sng" kern="1200" dirty="0" smtClean="0">
                <a:solidFill>
                  <a:schemeClr val="tx1"/>
                </a:solidFill>
                <a:effectLst/>
                <a:latin typeface="+mn-lt"/>
                <a:ea typeface="+mn-ea"/>
                <a:cs typeface="+mn-cs"/>
                <a:hlinkClick r:id="rId3"/>
              </a:rPr>
              <a:t>http://nces.ed.gov/surveys/sass/</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B5B793-FBBA-403D-88A8-81A9DA8428FB}" type="slidenum">
              <a:rPr lang="en-US" smtClean="0"/>
              <a:pPr/>
              <a:t>16</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274129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NCES National Household Education Surveys include survey items for parents about many education topics (</a:t>
            </a:r>
            <a:r>
              <a:rPr lang="en-US" sz="1200" u="sng" kern="1200" dirty="0" smtClean="0">
                <a:solidFill>
                  <a:schemeClr val="tx1"/>
                </a:solidFill>
                <a:effectLst/>
                <a:latin typeface="+mn-lt"/>
                <a:ea typeface="+mn-ea"/>
                <a:cs typeface="+mn-cs"/>
                <a:hlinkClick r:id="rId3"/>
              </a:rPr>
              <a:t>https://nces.ed.gov/pubsearch/pubsinfo.asp?pubid=2013028rev</a:t>
            </a:r>
            <a:r>
              <a:rPr lang="en-US" sz="1200" kern="1200" dirty="0" smtClean="0">
                <a:solidFill>
                  <a:schemeClr val="tx1"/>
                </a:solidFill>
                <a:effectLst/>
                <a:latin typeface="+mn-lt"/>
                <a:ea typeface="+mn-ea"/>
                <a:cs typeface="+mn-cs"/>
              </a:rPr>
              <a:t>). See also </a:t>
            </a:r>
            <a:r>
              <a:rPr lang="en-US" sz="1200" u="sng" kern="1200" dirty="0" smtClean="0">
                <a:solidFill>
                  <a:schemeClr val="tx1"/>
                </a:solidFill>
                <a:effectLst/>
                <a:latin typeface="+mn-lt"/>
                <a:ea typeface="+mn-ea"/>
                <a:cs typeface="+mn-cs"/>
                <a:hlinkClick r:id="rId4"/>
              </a:rPr>
              <a:t>http://nces.ed.gov/nhes/</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B5B793-FBBA-403D-88A8-81A9DA8428FB}" type="slidenum">
              <a:rPr lang="en-US" smtClean="0"/>
              <a:pPr/>
              <a:t>17</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3749819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NCES Education Longitudinal Studies </a:t>
            </a:r>
            <a:r>
              <a:rPr lang="en-US" sz="1200" u="none" kern="1200" dirty="0" smtClean="0">
                <a:solidFill>
                  <a:schemeClr val="tx1"/>
                </a:solidFill>
                <a:effectLst/>
                <a:latin typeface="+mn-lt"/>
                <a:ea typeface="+mn-ea"/>
                <a:cs typeface="+mn-cs"/>
              </a:rPr>
              <a:t>include</a:t>
            </a:r>
            <a:r>
              <a:rPr lang="en-US" sz="1200" kern="1200" dirty="0" smtClean="0">
                <a:solidFill>
                  <a:schemeClr val="tx1"/>
                </a:solidFill>
                <a:effectLst/>
                <a:latin typeface="+mn-lt"/>
                <a:ea typeface="+mn-ea"/>
                <a:cs typeface="+mn-cs"/>
              </a:rPr>
              <a:t> surveys of secondary teachers and students. An example of a set of items for a student survey about school climate can be found at </a:t>
            </a:r>
            <a:r>
              <a:rPr lang="en-US" sz="1200" u="sng" kern="1200" dirty="0" smtClean="0">
                <a:solidFill>
                  <a:schemeClr val="tx1"/>
                </a:solidFill>
                <a:effectLst/>
                <a:latin typeface="+mn-lt"/>
                <a:ea typeface="+mn-ea"/>
                <a:cs typeface="+mn-cs"/>
                <a:hlinkClick r:id="rId3"/>
              </a:rPr>
              <a:t>http://nces.ed.gov/surveys/els2002/</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B5B793-FBBA-403D-88A8-81A9DA8428FB}" type="slidenum">
              <a:rPr lang="en-US" smtClean="0"/>
              <a:pPr/>
              <a:t>18</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2802928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NCEE report </a:t>
            </a:r>
            <a:r>
              <a:rPr lang="en-US" sz="1200" i="1" kern="1200" dirty="0" smtClean="0">
                <a:solidFill>
                  <a:schemeClr val="tx1"/>
                </a:solidFill>
                <a:effectLst/>
                <a:latin typeface="+mn-lt"/>
                <a:ea typeface="+mn-ea"/>
                <a:cs typeface="+mn-cs"/>
              </a:rPr>
              <a:t>Compendium of student, teacher, and classroom measures used in NCEE evaluations of educational interventions </a:t>
            </a:r>
            <a:r>
              <a:rPr lang="en-US" sz="1200" kern="1200" dirty="0" smtClean="0">
                <a:solidFill>
                  <a:schemeClr val="tx1"/>
                </a:solidFill>
                <a:effectLst/>
                <a:latin typeface="+mn-lt"/>
                <a:ea typeface="+mn-ea"/>
                <a:cs typeface="+mn-cs"/>
              </a:rPr>
              <a:t>is a two-volume compilation and review of 94 student, teacher, and classroom outcome measures used in IES-funded evaluations between 2005 and 2008 (http://ies.ed.gov/ncee/pubs/20104012).</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19</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216151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a:t>
            </a:fld>
            <a:endParaRPr lang="en-US" dirty="0"/>
          </a:p>
        </p:txBody>
      </p:sp>
      <p:sp>
        <p:nvSpPr>
          <p:cNvPr id="5" name="Slide Image Placeholder 4"/>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1272556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NCEE report</a:t>
            </a:r>
            <a:r>
              <a:rPr lang="en-US" sz="1200" i="1" kern="1200" dirty="0" smtClean="0">
                <a:solidFill>
                  <a:schemeClr val="tx1"/>
                </a:solidFill>
                <a:effectLst/>
                <a:latin typeface="+mn-lt"/>
                <a:ea typeface="+mn-ea"/>
                <a:cs typeface="+mn-cs"/>
              </a:rPr>
              <a:t> Measuring student engagement in upper elementary through high school: A description of 21 instruments</a:t>
            </a:r>
            <a:r>
              <a:rPr lang="en-US" sz="1200" kern="1200" dirty="0" smtClean="0">
                <a:solidFill>
                  <a:schemeClr val="tx1"/>
                </a:solidFill>
                <a:effectLst/>
                <a:latin typeface="+mn-lt"/>
                <a:ea typeface="+mn-ea"/>
                <a:cs typeface="+mn-cs"/>
              </a:rPr>
              <a:t> reviews 21 instruments that measure student engagement through the later years of elementary school through high school. Scales (that is, a set of survey items, typically</a:t>
            </a:r>
            <a:r>
              <a:rPr lang="en-US" sz="1200" kern="1200" baseline="0" dirty="0" smtClean="0">
                <a:solidFill>
                  <a:schemeClr val="tx1"/>
                </a:solidFill>
                <a:effectLst/>
                <a:latin typeface="+mn-lt"/>
                <a:ea typeface="+mn-ea"/>
                <a:cs typeface="+mn-cs"/>
              </a:rPr>
              <a:t> three or more, that measure a construct)</a:t>
            </a:r>
            <a:r>
              <a:rPr lang="en-US" sz="1200" kern="1200" dirty="0" smtClean="0">
                <a:solidFill>
                  <a:schemeClr val="tx1"/>
                </a:solidFill>
                <a:effectLst/>
                <a:latin typeface="+mn-lt"/>
                <a:ea typeface="+mn-ea"/>
                <a:cs typeface="+mn-cs"/>
              </a:rPr>
              <a:t> include student reports, teacher reports, and observation (http://ies.ed.gov/ncee/edlabs/regions/southeast/pdf/REL_2011098.pdf).</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20</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1568115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NCEE report</a:t>
            </a:r>
            <a:r>
              <a:rPr lang="en-US" sz="1200" i="1" kern="1200" dirty="0" smtClean="0">
                <a:solidFill>
                  <a:schemeClr val="tx1"/>
                </a:solidFill>
                <a:effectLst/>
                <a:latin typeface="+mn-lt"/>
                <a:ea typeface="+mn-ea"/>
                <a:cs typeface="+mn-cs"/>
              </a:rPr>
              <a:t> Survey of outcomes measurement in research on character education programs </a:t>
            </a:r>
            <a:r>
              <a:rPr lang="en-US" sz="1200" kern="1200" dirty="0" smtClean="0">
                <a:solidFill>
                  <a:schemeClr val="tx1"/>
                </a:solidFill>
                <a:effectLst/>
                <a:latin typeface="+mn-lt"/>
                <a:ea typeface="+mn-ea"/>
                <a:cs typeface="+mn-cs"/>
              </a:rPr>
              <a:t>reviews the constructs, frameworks, and measures of character education programs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Examples include student outcomes, such as critical thinking and </a:t>
            </a:r>
            <a:r>
              <a:rPr lang="en-US" sz="1200" kern="1200" dirty="0" err="1" smtClean="0">
                <a:solidFill>
                  <a:schemeClr val="tx1"/>
                </a:solidFill>
                <a:effectLst/>
                <a:latin typeface="+mn-lt"/>
                <a:ea typeface="+mn-ea"/>
                <a:cs typeface="+mn-cs"/>
              </a:rPr>
              <a:t>decisionmaking</a:t>
            </a:r>
            <a:r>
              <a:rPr lang="en-US" sz="1200" kern="1200" dirty="0" smtClean="0">
                <a:solidFill>
                  <a:schemeClr val="tx1"/>
                </a:solidFill>
                <a:effectLst/>
                <a:latin typeface="+mn-lt"/>
                <a:ea typeface="+mn-ea"/>
                <a:cs typeface="+mn-cs"/>
              </a:rPr>
              <a:t>, attitudes, and various behaviors (</a:t>
            </a:r>
            <a:r>
              <a:rPr lang="en-US" sz="1200" u="sng" kern="1200" dirty="0" smtClean="0">
                <a:solidFill>
                  <a:schemeClr val="tx1"/>
                </a:solidFill>
                <a:effectLst/>
                <a:latin typeface="+mn-lt"/>
                <a:ea typeface="+mn-ea"/>
                <a:cs typeface="+mn-cs"/>
                <a:hlinkClick r:id="rId3"/>
              </a:rPr>
              <a:t>http://ies.ed.gov/ncee/pdf/2009006.pdf</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21</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746129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NCEE report</a:t>
            </a:r>
            <a:r>
              <a:rPr lang="en-US" sz="1200" i="1" kern="1200" dirty="0" smtClean="0">
                <a:solidFill>
                  <a:schemeClr val="tx1"/>
                </a:solidFill>
                <a:effectLst/>
                <a:latin typeface="+mn-lt"/>
                <a:ea typeface="+mn-ea"/>
                <a:cs typeface="+mn-cs"/>
              </a:rPr>
              <a:t> A review of methods and instruments used in state and local school readiness evaluations </a:t>
            </a:r>
            <a:r>
              <a:rPr lang="en-US" sz="1200" kern="1200" dirty="0" smtClean="0">
                <a:solidFill>
                  <a:schemeClr val="tx1"/>
                </a:solidFill>
                <a:effectLst/>
                <a:latin typeface="+mn-lt"/>
                <a:ea typeface="+mn-ea"/>
                <a:cs typeface="+mn-cs"/>
              </a:rPr>
              <a:t>reviews the methods and instrumentation used in school-readiness analyses and program evaluation (</a:t>
            </a:r>
            <a:r>
              <a:rPr lang="en-US" sz="1200" u="sng" kern="1200" baseline="0" dirty="0" smtClean="0">
                <a:solidFill>
                  <a:srgbClr val="3333FF"/>
                </a:solidFill>
                <a:effectLst/>
                <a:latin typeface="+mn-lt"/>
                <a:ea typeface="+mn-ea"/>
                <a:cs typeface="+mn-cs"/>
              </a:rPr>
              <a:t>http://files.eric.ed.gov/fulltext/ED497789.pdf</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22</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2373769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NCEE report </a:t>
            </a:r>
            <a:r>
              <a:rPr lang="en-US" sz="1200" i="1" kern="1200" dirty="0" smtClean="0">
                <a:solidFill>
                  <a:schemeClr val="tx1"/>
                </a:solidFill>
                <a:effectLst/>
                <a:latin typeface="+mn-lt"/>
                <a:ea typeface="+mn-ea"/>
                <a:cs typeface="+mn-cs"/>
              </a:rPr>
              <a:t>measuring resilience and youth development: the psychometric properties of the Healthy Kids Survey </a:t>
            </a:r>
            <a:r>
              <a:rPr lang="en-US" sz="1200" kern="1200" dirty="0" smtClean="0">
                <a:solidFill>
                  <a:schemeClr val="tx1"/>
                </a:solidFill>
                <a:effectLst/>
                <a:latin typeface="+mn-lt"/>
                <a:ea typeface="+mn-ea"/>
                <a:cs typeface="+mn-cs"/>
              </a:rPr>
              <a:t>describes the psychometric properties of resilience measures in the resilience and youth development component of the Healthy Kids Survey (</a:t>
            </a:r>
            <a:r>
              <a:rPr lang="en-US" sz="1200" u="sng" kern="1200" dirty="0" smtClean="0">
                <a:solidFill>
                  <a:schemeClr val="tx1"/>
                </a:solidFill>
                <a:effectLst/>
                <a:latin typeface="+mn-lt"/>
                <a:ea typeface="+mn-ea"/>
                <a:cs typeface="+mn-cs"/>
                <a:hlinkClick r:id="rId3"/>
              </a:rPr>
              <a:t>http://ies.ed.gov/ncee/edlabs/projects/project.asp?ProjectID=84</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23</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1549604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57150" lvl="1"/>
            <a:r>
              <a:rPr lang="en-US" sz="1200" kern="1200" dirty="0" smtClean="0">
                <a:solidFill>
                  <a:schemeClr val="tx1"/>
                </a:solidFill>
                <a:effectLst/>
                <a:latin typeface="+mn-lt"/>
                <a:ea typeface="+mn-ea"/>
                <a:cs typeface="+mn-cs"/>
              </a:rPr>
              <a:t>The NCEE report </a:t>
            </a:r>
            <a:r>
              <a:rPr lang="en-US" sz="1200" i="1" kern="1200" dirty="0" smtClean="0">
                <a:solidFill>
                  <a:schemeClr val="tx1"/>
                </a:solidFill>
                <a:effectLst/>
                <a:latin typeface="+mn-lt"/>
                <a:ea typeface="+mn-ea"/>
                <a:cs typeface="+mn-cs"/>
              </a:rPr>
              <a:t>Compendium of preschool through elementary school social‐emotional learning and associated assessment measures</a:t>
            </a:r>
            <a:r>
              <a:rPr lang="en-US" sz="1200" kern="1200" dirty="0" smtClean="0">
                <a:solidFill>
                  <a:schemeClr val="tx1"/>
                </a:solidFill>
                <a:effectLst/>
                <a:latin typeface="+mn-lt"/>
                <a:ea typeface="+mn-ea"/>
                <a:cs typeface="+mn-cs"/>
              </a:rPr>
              <a:t> focuses on 5- to 10-year-olds and outlines a variety of scales that measure social-emotional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learning (</a:t>
            </a:r>
            <a:r>
              <a:rPr lang="en-US" sz="1200" u="sng" kern="1200" dirty="0" smtClean="0">
                <a:solidFill>
                  <a:schemeClr val="tx1"/>
                </a:solidFill>
                <a:effectLst/>
                <a:latin typeface="+mn-lt"/>
                <a:ea typeface="+mn-ea"/>
                <a:cs typeface="+mn-cs"/>
                <a:hlinkClick r:id="rId3"/>
              </a:rPr>
              <a:t>http://www.isbe.state.il.us/learningsupports/pdfs/sel-compendium.pdf</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24</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1850377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1"/>
            <a:r>
              <a:rPr lang="en-US" sz="1200" kern="1200" dirty="0" smtClean="0">
                <a:solidFill>
                  <a:schemeClr val="tx1"/>
                </a:solidFill>
                <a:effectLst/>
                <a:latin typeface="+mn-lt"/>
                <a:ea typeface="+mn-ea"/>
                <a:cs typeface="+mn-cs"/>
              </a:rPr>
              <a:t>The National Center on Safe Supportive Learning Environments website (</a:t>
            </a:r>
            <a:r>
              <a:rPr lang="en-US" sz="1200" u="sng" kern="1200" dirty="0" smtClean="0">
                <a:solidFill>
                  <a:schemeClr val="tx1"/>
                </a:solidFill>
                <a:effectLst/>
                <a:latin typeface="+mn-lt"/>
                <a:ea typeface="+mn-ea"/>
                <a:cs typeface="+mn-cs"/>
                <a:hlinkClick r:id="rId3"/>
              </a:rPr>
              <a:t>http://safesupportiveschools.ed.gov/index.php?id=133</a:t>
            </a:r>
            <a:r>
              <a:rPr lang="en-US" sz="1200" kern="1200" dirty="0" smtClean="0">
                <a:solidFill>
                  <a:schemeClr val="tx1"/>
                </a:solidFill>
                <a:effectLst/>
                <a:latin typeface="+mn-lt"/>
                <a:ea typeface="+mn-ea"/>
                <a:cs typeface="+mn-cs"/>
              </a:rPr>
              <a:t>) has links to approximately 50 school climate surveys or surveys that include school climate items. Some of these surveys are copyright protected, so check with the publisher before using any items.</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25</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1203605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Q-Bank is a resource that provides information about survey items included on many federal surveys (</a:t>
            </a:r>
            <a:r>
              <a:rPr lang="en-US" sz="1200" u="sng" kern="1200" dirty="0" smtClean="0">
                <a:solidFill>
                  <a:schemeClr val="tx1"/>
                </a:solidFill>
                <a:effectLst/>
                <a:latin typeface="+mn-lt"/>
                <a:ea typeface="+mn-ea"/>
                <a:cs typeface="+mn-cs"/>
                <a:hlinkClick r:id="rId3"/>
              </a:rPr>
              <a:t>http://wwwn.cdc.gov/qbank/Home.aspx</a:t>
            </a:r>
            <a:r>
              <a:rPr lang="en-US" sz="1200" kern="1200" dirty="0" smtClean="0">
                <a:solidFill>
                  <a:schemeClr val="tx1"/>
                </a:solidFill>
                <a:effectLst/>
                <a:latin typeface="+mn-lt"/>
                <a:ea typeface="+mn-ea"/>
                <a:cs typeface="+mn-cs"/>
              </a:rPr>
              <a:t>). It offers access to thousands of items that appear on federal surveys.</a:t>
            </a:r>
            <a:r>
              <a:rPr lang="en-US" sz="1200" kern="1200" baseline="0" dirty="0" smtClean="0">
                <a:solidFill>
                  <a:schemeClr val="tx1"/>
                </a:solidFill>
                <a:effectLst/>
                <a:latin typeface="+mn-lt"/>
                <a:ea typeface="+mn-ea"/>
                <a:cs typeface="+mn-cs"/>
              </a:rPr>
              <a:t> Users</a:t>
            </a:r>
            <a:r>
              <a:rPr lang="en-US" sz="1200" kern="1200" dirty="0" smtClean="0">
                <a:solidFill>
                  <a:schemeClr val="tx1"/>
                </a:solidFill>
                <a:effectLst/>
                <a:latin typeface="+mn-lt"/>
                <a:ea typeface="+mn-ea"/>
                <a:cs typeface="+mn-cs"/>
              </a:rPr>
              <a:t> can search items by keywords, topic, agencies that tested a item, and specific surveys where the item appears. Searches</a:t>
            </a:r>
            <a:r>
              <a:rPr lang="en-US" sz="1200" kern="1200" baseline="0" dirty="0" smtClean="0">
                <a:solidFill>
                  <a:schemeClr val="tx1"/>
                </a:solidFill>
                <a:effectLst/>
                <a:latin typeface="+mn-lt"/>
                <a:ea typeface="+mn-ea"/>
                <a:cs typeface="+mn-cs"/>
              </a:rPr>
              <a:t> return </a:t>
            </a:r>
            <a:r>
              <a:rPr lang="en-US" sz="1200" kern="1200" dirty="0" smtClean="0">
                <a:solidFill>
                  <a:schemeClr val="tx1"/>
                </a:solidFill>
                <a:effectLst/>
                <a:latin typeface="+mn-lt"/>
                <a:ea typeface="+mn-ea"/>
                <a:cs typeface="+mn-cs"/>
              </a:rPr>
              <a:t>links to reports that describes findings related to testing of the items (for example, cognitive interview results). Typically,</a:t>
            </a:r>
            <a:r>
              <a:rPr lang="en-US" sz="1200" kern="1200" baseline="0" dirty="0" smtClean="0">
                <a:solidFill>
                  <a:schemeClr val="tx1"/>
                </a:solidFill>
                <a:effectLst/>
                <a:latin typeface="+mn-lt"/>
                <a:ea typeface="+mn-ea"/>
                <a:cs typeface="+mn-cs"/>
              </a:rPr>
              <a:t> searches will link to reports related to items tested for a particular survey. Q-Bank</a:t>
            </a:r>
            <a:r>
              <a:rPr lang="en-US" sz="1200" kern="1200" dirty="0" smtClean="0">
                <a:solidFill>
                  <a:schemeClr val="tx1"/>
                </a:solidFill>
                <a:effectLst/>
                <a:latin typeface="+mn-lt"/>
                <a:ea typeface="+mn-ea"/>
                <a:cs typeface="+mn-cs"/>
              </a:rPr>
              <a:t> is not a comprehensive system of every item on all federal surveys.</a:t>
            </a:r>
          </a:p>
        </p:txBody>
      </p:sp>
      <p:sp>
        <p:nvSpPr>
          <p:cNvPr id="4" name="Slide Number Placeholder 3"/>
          <p:cNvSpPr>
            <a:spLocks noGrp="1"/>
          </p:cNvSpPr>
          <p:nvPr>
            <p:ph type="sldNum" sz="quarter" idx="10"/>
          </p:nvPr>
        </p:nvSpPr>
        <p:spPr/>
        <p:txBody>
          <a:bodyPr/>
          <a:lstStyle/>
          <a:p>
            <a:fld id="{F0B5B793-FBBA-403D-88A8-81A9DA8428FB}" type="slidenum">
              <a:rPr lang="en-US" smtClean="0"/>
              <a:pPr/>
              <a:t>26</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3762963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Common Education Data Standards standardize the way that agencies collect basic information so that comparisons can be made across local, state, and federal agencies. The website has standardized definitions of common variables (</a:t>
            </a:r>
            <a:r>
              <a:rPr lang="en-US" sz="1200" u="sng" kern="1200" dirty="0" smtClean="0">
                <a:solidFill>
                  <a:schemeClr val="tx1"/>
                </a:solidFill>
                <a:effectLst/>
                <a:latin typeface="+mn-lt"/>
                <a:ea typeface="+mn-ea"/>
                <a:cs typeface="+mn-cs"/>
                <a:hlinkClick r:id="rId3"/>
              </a:rPr>
              <a:t>https://ceds.ed.gov/</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27</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599397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existing item sources are available. In addition to</a:t>
            </a:r>
            <a:r>
              <a:rPr lang="en-US" sz="1200" kern="1200" baseline="0" dirty="0" smtClean="0">
                <a:solidFill>
                  <a:schemeClr val="tx1"/>
                </a:solidFill>
                <a:effectLst/>
                <a:latin typeface="+mn-lt"/>
                <a:ea typeface="+mn-ea"/>
                <a:cs typeface="+mn-cs"/>
              </a:rPr>
              <a:t> the sources cited earlier, there are other federal surveys that include survey items about disabilities and student risk-taking behavior. Examples include the American Community Survey administered by the U.S. Census Bureau and the Youth Behavior Risk Survey administered by the Centers for Disease Control and Prevention.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ensure that you have permission before using existing items. Check technical manuals to ensure that the item measures what you want to measure.</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28</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803626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0" y="533400"/>
            <a:ext cx="3149600" cy="236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FC018-5B53-4775-A681-0FB254F4725B}" type="slidenum">
              <a:rPr lang="en-US" smtClean="0"/>
              <a:t>29</a:t>
            </a:fld>
            <a:endParaRPr lang="en-US" dirty="0"/>
          </a:p>
        </p:txBody>
      </p:sp>
    </p:spTree>
    <p:extLst>
      <p:ext uri="{BB962C8B-B14F-4D97-AF65-F5344CB8AC3E}">
        <p14:creationId xmlns:p14="http://schemas.microsoft.com/office/powerpoint/2010/main" val="92756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3</a:t>
            </a:fld>
            <a:endParaRPr lang="en-US" dirty="0"/>
          </a:p>
        </p:txBody>
      </p:sp>
      <p:sp>
        <p:nvSpPr>
          <p:cNvPr id="5" name="Slide Image Placeholder 4"/>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1123743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E27618-80D1-41CB-9A27-2794CED53F37}" type="slidenum">
              <a:rPr lang="en-US" smtClean="0"/>
              <a:pPr/>
              <a:t>30</a:t>
            </a:fld>
            <a:endParaRPr lang="en-US" dirty="0"/>
          </a:p>
        </p:txBody>
      </p:sp>
      <p:sp>
        <p:nvSpPr>
          <p:cNvPr id="6" name="Slide Image Placeholder 5"/>
          <p:cNvSpPr>
            <a:spLocks noGrp="1" noRot="1" noChangeAspect="1"/>
          </p:cNvSpPr>
          <p:nvPr>
            <p:ph type="sldImg"/>
          </p:nvPr>
        </p:nvSpPr>
        <p:spPr>
          <a:xfrm>
            <a:off x="1778000" y="533400"/>
            <a:ext cx="3149600" cy="23622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15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developing a survey, a good strategy is to look at other tested surveys on a similar topic and consider borrowing or adapting existing items.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Why?</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4</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419929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Time</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5</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419929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And money</a:t>
            </a:r>
            <a:r>
              <a:rPr lang="en-US" baseline="0" dirty="0" smtClean="0"/>
              <a:t> (if hiring someone to develop survey items).</a:t>
            </a:r>
            <a:endParaRPr lang="en-US" dirty="0" smtClean="0"/>
          </a:p>
        </p:txBody>
      </p:sp>
      <p:sp>
        <p:nvSpPr>
          <p:cNvPr id="4" name="Slide Number Placeholder 3"/>
          <p:cNvSpPr>
            <a:spLocks noGrp="1"/>
          </p:cNvSpPr>
          <p:nvPr>
            <p:ph type="sldNum" sz="quarter" idx="10"/>
          </p:nvPr>
        </p:nvSpPr>
        <p:spPr/>
        <p:txBody>
          <a:bodyPr/>
          <a:lstStyle/>
          <a:p>
            <a:fld id="{F0B5B793-FBBA-403D-88A8-81A9DA8428FB}" type="slidenum">
              <a:rPr lang="en-US" smtClean="0"/>
              <a:pPr/>
              <a:t>6</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419929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Using existing survey items not only saves time and money but also allows you to measure constructs in the same way that others in the field have measured them.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Although writing new survey items may seem easy, if done correctly, it is actually a difficult and time-consuming process. New survey items need to be tested to ensure that they are capturing the information accurately and often require several revisions.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 all existing survey items have been tested for reliability, validity, and other important psychometric properties. Whenever possible, use trusted sources that test survey items for reliability and validity. Some of these sources are cited here and in handout 2.1. When in doubt, check the documentation of existing survey items for details on their reliability and validity.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Ensure that you have permission to use an item before including it on your questionnaire.</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7</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4199298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0B5B793-FBBA-403D-88A8-81A9DA8428FB}" type="slidenum">
              <a:rPr lang="en-US" smtClean="0"/>
              <a:pPr/>
              <a:t>8</a:t>
            </a:fld>
            <a:endParaRPr lang="en-US" dirty="0"/>
          </a:p>
        </p:txBody>
      </p:sp>
      <p:sp>
        <p:nvSpPr>
          <p:cNvPr id="6" name="Slide Image Placeholder 5"/>
          <p:cNvSpPr>
            <a:spLocks noGrp="1" noRot="1" noChangeAspect="1"/>
          </p:cNvSpPr>
          <p:nvPr>
            <p:ph type="sldImg"/>
          </p:nvPr>
        </p:nvSpPr>
        <p:spPr>
          <a:xfrm>
            <a:off x="1778000" y="533400"/>
            <a:ext cx="3149600" cy="23622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8462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discussion highlights sources from which you can find existing items and answer scales. The sources are from two centers within the Institute of Education Sciences: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National Center for Education Statistics (NCES).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National Center for Education Evaluation and Regional Assistance (NCEE).</a:t>
            </a:r>
            <a:endParaRPr lang="en-US" dirty="0"/>
          </a:p>
        </p:txBody>
      </p:sp>
      <p:sp>
        <p:nvSpPr>
          <p:cNvPr id="4" name="Slide Number Placeholder 3"/>
          <p:cNvSpPr>
            <a:spLocks noGrp="1"/>
          </p:cNvSpPr>
          <p:nvPr>
            <p:ph type="sldNum" sz="quarter" idx="10"/>
          </p:nvPr>
        </p:nvSpPr>
        <p:spPr/>
        <p:txBody>
          <a:bodyPr/>
          <a:lstStyle/>
          <a:p>
            <a:fld id="{F0B5B793-FBBA-403D-88A8-81A9DA8428FB}" type="slidenum">
              <a:rPr lang="en-US" smtClean="0"/>
              <a:pPr/>
              <a:t>9</a:t>
            </a:fld>
            <a:endParaRPr lang="en-US" dirty="0"/>
          </a:p>
        </p:txBody>
      </p:sp>
      <p:sp>
        <p:nvSpPr>
          <p:cNvPr id="7" name="Slide Image Placeholder 6"/>
          <p:cNvSpPr>
            <a:spLocks noGrp="1" noRot="1" noChangeAspect="1"/>
          </p:cNvSpPr>
          <p:nvPr>
            <p:ph type="sldImg"/>
          </p:nvPr>
        </p:nvSpPr>
        <p:spPr>
          <a:xfrm>
            <a:off x="1778000" y="533400"/>
            <a:ext cx="3149600" cy="2362200"/>
          </a:xfrm>
        </p:spPr>
      </p:sp>
    </p:spTree>
    <p:extLst>
      <p:ext uri="{BB962C8B-B14F-4D97-AF65-F5344CB8AC3E}">
        <p14:creationId xmlns:p14="http://schemas.microsoft.com/office/powerpoint/2010/main" val="2690781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hoto Option">
    <p:spTree>
      <p:nvGrpSpPr>
        <p:cNvPr id="1" name=""/>
        <p:cNvGrpSpPr/>
        <p:nvPr/>
      </p:nvGrpSpPr>
      <p:grpSpPr>
        <a:xfrm>
          <a:off x="0" y="0"/>
          <a:ext cx="0" cy="0"/>
          <a:chOff x="0" y="0"/>
          <a:chExt cx="0" cy="0"/>
        </a:xfrm>
      </p:grpSpPr>
      <p:pic>
        <p:nvPicPr>
          <p:cNvPr id="2050" name="Picture 2" descr="G:\Editing\__2015\EDU\A_R&amp;E\15-1865_REL MW PPT template (JG,JZ,LK,LP)\Graphics\15-1865 v03 REL MW PPT Temp Cover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3564924" y="1581150"/>
            <a:ext cx="5120640" cy="1200329"/>
          </a:xfrm>
        </p:spPr>
        <p:txBody>
          <a:bodyPr anchor="t" anchorCtr="0">
            <a:noAutofit/>
          </a:bodyPr>
          <a:lstStyle>
            <a:lvl1pPr algn="l">
              <a:defRPr sz="3600" b="1" baseline="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64924" y="2667000"/>
            <a:ext cx="5120640" cy="646331"/>
          </a:xfrm>
        </p:spPr>
        <p:txBody>
          <a:bodyPr>
            <a:spAutoFit/>
          </a:bodyPr>
          <a:lstStyle>
            <a:lvl1pPr marL="0" indent="0" algn="l">
              <a:buNone/>
              <a:defRPr sz="36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564924" y="6186573"/>
            <a:ext cx="5120640" cy="369332"/>
          </a:xfrm>
        </p:spPr>
        <p:txBody>
          <a:bodyPr lIns="91440" tIns="45720" rIns="91440" bIns="45720">
            <a:noAutofit/>
          </a:bodyPr>
          <a:lstStyle>
            <a:lvl1pPr>
              <a:defRPr sz="1800" cap="none" baseline="0">
                <a:solidFill>
                  <a:schemeClr val="tx1">
                    <a:lumMod val="85000"/>
                    <a:lumOff val="15000"/>
                  </a:schemeClr>
                </a:solidFill>
              </a:defRPr>
            </a:lvl1pPr>
          </a:lstStyle>
          <a:p>
            <a:endParaRPr lang="en-US" dirty="0"/>
          </a:p>
        </p:txBody>
      </p:sp>
      <p:sp>
        <p:nvSpPr>
          <p:cNvPr id="8" name="Text Placeholder 7"/>
          <p:cNvSpPr>
            <a:spLocks noGrp="1"/>
          </p:cNvSpPr>
          <p:nvPr>
            <p:ph type="body" sz="quarter" idx="13" hasCustomPrompt="1"/>
          </p:nvPr>
        </p:nvSpPr>
        <p:spPr>
          <a:xfrm>
            <a:off x="3564924" y="5214552"/>
            <a:ext cx="5120640" cy="923330"/>
          </a:xfrm>
        </p:spPr>
        <p:txBody>
          <a:bodyPr>
            <a:noAutofit/>
          </a:bodyPr>
          <a:lstStyle>
            <a:lvl1pPr marL="0" indent="0">
              <a:buNone/>
              <a:defRPr sz="2600" b="1">
                <a:solidFill>
                  <a:schemeClr val="tx1">
                    <a:lumMod val="85000"/>
                    <a:lumOff val="15000"/>
                  </a:schemeClr>
                </a:solidFill>
              </a:defRPr>
            </a:lvl1pPr>
            <a:lvl2pPr marL="0" indent="0">
              <a:spcBef>
                <a:spcPts val="0"/>
              </a:spcBef>
              <a:buNone/>
              <a:defRPr sz="2400" b="0">
                <a:solidFill>
                  <a:schemeClr val="tx1">
                    <a:lumMod val="85000"/>
                    <a:lumOff val="15000"/>
                  </a:schemeClr>
                </a:solidFill>
              </a:defRPr>
            </a:lvl2pPr>
            <a:lvl3pPr marL="0" indent="0">
              <a:buNone/>
              <a:defRPr sz="3000" b="1"/>
            </a:lvl3pPr>
            <a:lvl4pPr marL="0" indent="0">
              <a:buNone/>
              <a:defRPr sz="3000" b="1"/>
            </a:lvl4pPr>
            <a:lvl5pPr marL="0" indent="0">
              <a:buNone/>
              <a:defRPr sz="3000" b="1"/>
            </a:lvl5pPr>
          </a:lstStyle>
          <a:p>
            <a:pPr lvl="0"/>
            <a:r>
              <a:rPr lang="en-US" dirty="0" smtClean="0"/>
              <a:t>Author</a:t>
            </a:r>
          </a:p>
          <a:p>
            <a:pPr lvl="1"/>
            <a:r>
              <a:rPr lang="en-US" sz="2400" b="0" dirty="0" smtClean="0"/>
              <a:t>Position</a:t>
            </a:r>
            <a:endParaRPr lang="en-US" dirty="0" smtClean="0"/>
          </a:p>
        </p:txBody>
      </p:sp>
      <p:sp>
        <p:nvSpPr>
          <p:cNvPr id="10" name="Picture Placeholder 9"/>
          <p:cNvSpPr>
            <a:spLocks noGrp="1"/>
          </p:cNvSpPr>
          <p:nvPr>
            <p:ph type="pic" sz="quarter" idx="14"/>
          </p:nvPr>
        </p:nvSpPr>
        <p:spPr>
          <a:xfrm>
            <a:off x="0" y="1600200"/>
            <a:ext cx="3383280" cy="5257800"/>
          </a:xfrm>
        </p:spPr>
        <p:txBody>
          <a:bodyPr anchor="ctr" anchorCtr="1"/>
          <a:lstStyle>
            <a:lvl1pPr marL="0" indent="0">
              <a:buNone/>
              <a:defRPr>
                <a:solidFill>
                  <a:schemeClr val="tx1">
                    <a:lumMod val="85000"/>
                    <a:lumOff val="15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72453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Photo Option Righ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5486400" y="1371600"/>
            <a:ext cx="3657600" cy="5486400"/>
          </a:xfrm>
        </p:spPr>
        <p:txBody>
          <a:bodyPr/>
          <a:lstStyle>
            <a:lvl1pPr marL="0" indent="0">
              <a:buNone/>
              <a:defRPr>
                <a:solidFill>
                  <a:schemeClr val="tx1">
                    <a:lumMod val="85000"/>
                    <a:lumOff val="15000"/>
                  </a:schemeClr>
                </a:solidFill>
              </a:defRPr>
            </a:lvl1pPr>
          </a:lstStyle>
          <a:p>
            <a:r>
              <a:rPr lang="en-US" dirty="0" smtClean="0"/>
              <a:t>Click icon to add picture</a:t>
            </a: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914400" y="1600200"/>
            <a:ext cx="4206240" cy="4525963"/>
          </a:xfrm>
        </p:spPr>
        <p:txBody>
          <a:bodyPr>
            <a:normAutofit/>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401469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Photo Option Lef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1371600"/>
            <a:ext cx="3657600" cy="5486400"/>
          </a:xfrm>
        </p:spPr>
        <p:txBody>
          <a:bodyPr/>
          <a:lstStyle>
            <a:lvl1pPr marL="0" indent="0">
              <a:buNone/>
              <a:defRPr>
                <a:solidFill>
                  <a:schemeClr val="tx1">
                    <a:lumMod val="85000"/>
                    <a:lumOff val="15000"/>
                  </a:schemeClr>
                </a:solidFill>
              </a:defRPr>
            </a:lvl1pPr>
          </a:lstStyle>
          <a:p>
            <a:r>
              <a:rPr lang="en-US" dirty="0" smtClean="0"/>
              <a:t>Click icon to add picture</a:t>
            </a: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4023360" y="1600200"/>
            <a:ext cx="4206240" cy="4525963"/>
          </a:xfrm>
        </p:spPr>
        <p:txBody>
          <a:bodyPr>
            <a:normAutofit/>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235201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Full Photo With Screen">
    <p:spTree>
      <p:nvGrpSpPr>
        <p:cNvPr id="1" name=""/>
        <p:cNvGrpSpPr/>
        <p:nvPr/>
      </p:nvGrpSpPr>
      <p:grpSpPr>
        <a:xfrm>
          <a:off x="0" y="0"/>
          <a:ext cx="0" cy="0"/>
          <a:chOff x="0" y="0"/>
          <a:chExt cx="0" cy="0"/>
        </a:xfrm>
      </p:grpSpPr>
      <p:sp>
        <p:nvSpPr>
          <p:cNvPr id="10" name="Rectangle 9"/>
          <p:cNvSpPr/>
          <p:nvPr userDrawn="1"/>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3657600" y="1371600"/>
            <a:ext cx="5486400" cy="5486400"/>
          </a:xfrm>
          <a:solidFill>
            <a:srgbClr val="FFFFFF">
              <a:alpha val="80000"/>
            </a:srgbClr>
          </a:solidFill>
        </p:spPr>
        <p:txBody>
          <a:bodyPr lIns="228600" tIns="274320" rIns="228600" bIns="685800">
            <a:noAutofit/>
          </a:bodyPr>
          <a:lstStyle>
            <a:lvl1pPr>
              <a:spcBef>
                <a:spcPts val="1000"/>
              </a:spcBef>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BE281C9-04EB-4071-AA3D-BE0CA1E87804}" type="slidenum">
              <a:rPr lang="en-US" smtClean="0"/>
              <a:pPr/>
              <a:t>‹#›</a:t>
            </a:fld>
            <a:endParaRPr lang="en-US" dirty="0"/>
          </a:p>
        </p:txBody>
      </p:sp>
      <p:cxnSp>
        <p:nvCxnSpPr>
          <p:cNvPr id="8" name="Straight Connector 7"/>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214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Full Photo No Screen">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4572000" y="1371600"/>
            <a:ext cx="4572000" cy="5486400"/>
          </a:xfrm>
          <a:noFill/>
        </p:spPr>
        <p:txBody>
          <a:bodyPr lIns="228600" tIns="274320" rIns="228600" bIns="685800" anchor="ctr" anchorCtr="0">
            <a:noAutofit/>
          </a:bodyPr>
          <a:lstStyle>
            <a:lvl1pPr marL="0" indent="0">
              <a:spcBef>
                <a:spcPts val="1000"/>
              </a:spcBef>
              <a:buNone/>
              <a:defRPr sz="3200">
                <a:solidFill>
                  <a:schemeClr val="bg1"/>
                </a:solidFill>
              </a:defRPr>
            </a:lvl1pPr>
            <a:lvl2pPr marL="457200" indent="0">
              <a:buNone/>
              <a:defRPr sz="2800">
                <a:solidFill>
                  <a:schemeClr val="bg1"/>
                </a:solidFill>
              </a:defRPr>
            </a:lvl2pPr>
            <a:lvl3pPr marL="914400" indent="0">
              <a:buNone/>
              <a:defRPr sz="24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BE281C9-04EB-4071-AA3D-BE0CA1E87804}" type="slidenum">
              <a:rPr lang="en-US" smtClean="0"/>
              <a:pPr/>
              <a:t>‹#›</a:t>
            </a:fld>
            <a:endParaRPr lang="en-US" dirty="0"/>
          </a:p>
        </p:txBody>
      </p:sp>
      <p:cxnSp>
        <p:nvCxnSpPr>
          <p:cNvPr id="8" name="Straight Connector 7"/>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259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Webinar_Basic Text">
    <p:spTree>
      <p:nvGrpSpPr>
        <p:cNvPr id="1" name=""/>
        <p:cNvGrpSpPr/>
        <p:nvPr/>
      </p:nvGrpSpPr>
      <p:grpSpPr>
        <a:xfrm>
          <a:off x="0" y="0"/>
          <a:ext cx="0" cy="0"/>
          <a:chOff x="0" y="0"/>
          <a:chExt cx="0" cy="0"/>
        </a:xfrm>
      </p:grpSpPr>
      <p:sp>
        <p:nvSpPr>
          <p:cNvPr id="2" name="Title 1"/>
          <p:cNvSpPr>
            <a:spLocks noGrp="1"/>
          </p:cNvSpPr>
          <p:nvPr>
            <p:ph type="title"/>
          </p:nvPr>
        </p:nvSpPr>
        <p:spPr>
          <a:xfrm>
            <a:off x="1417320" y="0"/>
            <a:ext cx="6812280" cy="1346200"/>
          </a:xfrm>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914400" y="1600200"/>
            <a:ext cx="73152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4224789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Webinar_Plain Text">
    <p:spTree>
      <p:nvGrpSpPr>
        <p:cNvPr id="1" name=""/>
        <p:cNvGrpSpPr/>
        <p:nvPr/>
      </p:nvGrpSpPr>
      <p:grpSpPr>
        <a:xfrm>
          <a:off x="0" y="0"/>
          <a:ext cx="0" cy="0"/>
          <a:chOff x="0" y="0"/>
          <a:chExt cx="0" cy="0"/>
        </a:xfrm>
      </p:grpSpPr>
      <p:sp>
        <p:nvSpPr>
          <p:cNvPr id="2" name="Title 1"/>
          <p:cNvSpPr>
            <a:spLocks noGrp="1"/>
          </p:cNvSpPr>
          <p:nvPr>
            <p:ph type="title"/>
          </p:nvPr>
        </p:nvSpPr>
        <p:spPr>
          <a:xfrm>
            <a:off x="1417320" y="0"/>
            <a:ext cx="6812280" cy="1346200"/>
          </a:xfrm>
        </p:spPr>
        <p:txBody>
          <a:bodyPr anchor="ctr" anchorCtr="0">
            <a:normAutofit/>
          </a:bodyPr>
          <a:lstStyle>
            <a:lvl1pPr algn="ctr">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914400" y="1600200"/>
            <a:ext cx="7315200" cy="4525963"/>
          </a:xfrm>
        </p:spPr>
        <p:txBody>
          <a:bodyPr/>
          <a:lstStyle>
            <a:lvl1pPr marL="0" indent="0">
              <a:buClr>
                <a:schemeClr val="accent6"/>
              </a:buClr>
              <a:buNone/>
              <a:defRPr b="0">
                <a:solidFill>
                  <a:schemeClr val="tx1">
                    <a:lumMod val="85000"/>
                    <a:lumOff val="15000"/>
                  </a:schemeClr>
                </a:solidFill>
              </a:defRPr>
            </a:lvl1pPr>
            <a:lvl2pPr marL="0" indent="-285750">
              <a:buClr>
                <a:schemeClr val="accent2"/>
              </a:buClr>
              <a:buFont typeface="Tahoma" panose="020B0604030504040204" pitchFamily="34" charset="0"/>
              <a:buChar char="•"/>
              <a:defRPr b="0">
                <a:solidFill>
                  <a:schemeClr val="tx1">
                    <a:lumMod val="85000"/>
                    <a:lumOff val="15000"/>
                  </a:schemeClr>
                </a:solidFill>
              </a:defRPr>
            </a:lvl2pPr>
            <a:lvl3pPr marL="635000" indent="-342900">
              <a:buClr>
                <a:schemeClr val="accent2"/>
              </a:buClr>
              <a:buFont typeface="Tahoma" panose="020B0604030504040204" pitchFamily="34" charset="0"/>
              <a:buChar char="–"/>
              <a:defRPr b="0">
                <a:solidFill>
                  <a:schemeClr val="tx1">
                    <a:lumMod val="85000"/>
                    <a:lumOff val="15000"/>
                  </a:schemeClr>
                </a:solidFill>
              </a:defRPr>
            </a:lvl3pPr>
            <a:lvl4pPr marL="914400" indent="-279400">
              <a:buClr>
                <a:schemeClr val="accent2"/>
              </a:buClr>
              <a:buFont typeface="Arial" panose="020B0604020202020204" pitchFamily="34" charset="0"/>
              <a:buChar char="•"/>
              <a:defRPr b="0">
                <a:solidFill>
                  <a:schemeClr val="tx1">
                    <a:lumMod val="85000"/>
                    <a:lumOff val="15000"/>
                  </a:schemeClr>
                </a:solidFill>
              </a:defRPr>
            </a:lvl4pPr>
            <a:lvl5pPr marL="1143000" indent="-228600">
              <a:buClr>
                <a:schemeClr val="accent2"/>
              </a:buClr>
              <a:buFont typeface="Tahoma" panose="020B0604030504040204" pitchFamily="34" charset="0"/>
              <a:buChar char="–"/>
              <a:defRPr b="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178536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ctr">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0" indent="-457200">
              <a:spcBef>
                <a:spcPts val="600"/>
              </a:spcBef>
              <a:buClr>
                <a:schemeClr val="accent6"/>
              </a:buClr>
              <a:buNone/>
              <a:defRPr sz="1800" b="0">
                <a:solidFill>
                  <a:schemeClr val="tx1">
                    <a:lumMod val="85000"/>
                    <a:lumOff val="15000"/>
                  </a:schemeClr>
                </a:solidFill>
              </a:defRPr>
            </a:lvl1pPr>
            <a:lvl2pPr marL="0" indent="-285750">
              <a:buClr>
                <a:schemeClr val="accent2"/>
              </a:buClr>
              <a:buFont typeface="Tahoma" panose="020B0604030504040204" pitchFamily="34" charset="0"/>
              <a:buChar char="•"/>
              <a:defRPr sz="1800" b="0">
                <a:solidFill>
                  <a:schemeClr val="tx1"/>
                </a:solidFill>
              </a:defRPr>
            </a:lvl2pPr>
            <a:lvl3pPr marL="635000" indent="-342900">
              <a:buClr>
                <a:schemeClr val="accent2"/>
              </a:buClr>
              <a:buFont typeface="Tahoma" panose="020B0604030504040204" pitchFamily="34" charset="0"/>
              <a:buChar char="–"/>
              <a:defRPr sz="1800" b="0">
                <a:solidFill>
                  <a:schemeClr val="tx1"/>
                </a:solidFill>
              </a:defRPr>
            </a:lvl3pPr>
            <a:lvl4pPr marL="914400" indent="-279400">
              <a:buClr>
                <a:schemeClr val="accent2"/>
              </a:buClr>
              <a:buFont typeface="Arial" panose="020B0604020202020204" pitchFamily="34" charset="0"/>
              <a:buChar char="•"/>
              <a:defRPr sz="1800" b="0">
                <a:solidFill>
                  <a:schemeClr val="tx1"/>
                </a:solidFill>
              </a:defRPr>
            </a:lvl4pPr>
            <a:lvl5pPr marL="1143000" indent="-228600">
              <a:buClr>
                <a:schemeClr val="accent2"/>
              </a:buClr>
              <a:buFont typeface="Tahoma" panose="020B0604030504040204" pitchFamily="34" charset="0"/>
              <a:buChar char="–"/>
              <a:defRPr sz="1800" b="0">
                <a:solidFill>
                  <a:schemeClr val="tx1"/>
                </a:solidFill>
              </a:defRPr>
            </a:lvl5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945871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pic>
        <p:nvPicPr>
          <p:cNvPr id="7170" name="Picture 2" descr="G:\Editing\__2015\EDU\A_R&amp;E\15-1865_REL MW PPT template (JG,JZ,LK,LP)\Graphics\15-1865 v03 REL MW PPT Temp Contac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Placeholder 4"/>
          <p:cNvSpPr>
            <a:spLocks noGrp="1"/>
          </p:cNvSpPr>
          <p:nvPr>
            <p:ph type="body" sz="quarter" idx="13"/>
          </p:nvPr>
        </p:nvSpPr>
        <p:spPr>
          <a:xfrm>
            <a:off x="4000500" y="2702242"/>
            <a:ext cx="4991100" cy="2925764"/>
          </a:xfrm>
        </p:spPr>
        <p:txBody>
          <a:bodyPr>
            <a:normAutofit/>
          </a:bodyPr>
          <a:lstStyle>
            <a:lvl1pPr marL="0" indent="0">
              <a:buNone/>
              <a:defRPr sz="2600">
                <a:solidFill>
                  <a:schemeClr val="tx1">
                    <a:lumMod val="85000"/>
                    <a:lumOff val="15000"/>
                  </a:schemeClr>
                </a:solidFill>
              </a:defRPr>
            </a:lvl1pPr>
            <a:lvl2pPr marL="457200" indent="0">
              <a:buNone/>
              <a:defRPr sz="2600">
                <a:solidFill>
                  <a:schemeClr val="tx1">
                    <a:lumMod val="85000"/>
                    <a:lumOff val="15000"/>
                  </a:schemeClr>
                </a:solidFill>
              </a:defRPr>
            </a:lvl2pPr>
            <a:lvl3pPr marL="914400" indent="0">
              <a:buNone/>
              <a:defRPr sz="2600">
                <a:solidFill>
                  <a:schemeClr val="tx1">
                    <a:lumMod val="85000"/>
                    <a:lumOff val="15000"/>
                  </a:schemeClr>
                </a:solidFill>
              </a:defRPr>
            </a:lvl3pPr>
            <a:lvl4pPr marL="1371600" indent="0">
              <a:buNone/>
              <a:defRPr sz="2600">
                <a:solidFill>
                  <a:schemeClr val="tx1">
                    <a:lumMod val="85000"/>
                    <a:lumOff val="15000"/>
                  </a:schemeClr>
                </a:solidFill>
              </a:defRPr>
            </a:lvl4pPr>
            <a:lvl5pPr marL="1828800" indent="0">
              <a:buNone/>
              <a:defRPr sz="260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solidFill>
                  <a:srgbClr val="000000"/>
                </a:solidFill>
              </a:rPr>
              <a:pPr/>
              <a:t>‹#›</a:t>
            </a:fld>
            <a:endParaRPr lang="en-US" dirty="0">
              <a:solidFill>
                <a:srgbClr val="000000"/>
              </a:solidFill>
            </a:endParaRPr>
          </a:p>
        </p:txBody>
      </p:sp>
      <p:sp>
        <p:nvSpPr>
          <p:cNvPr id="7" name="Title 6"/>
          <p:cNvSpPr>
            <a:spLocks noGrp="1"/>
          </p:cNvSpPr>
          <p:nvPr>
            <p:ph type="title" hasCustomPrompt="1"/>
          </p:nvPr>
        </p:nvSpPr>
        <p:spPr>
          <a:xfrm>
            <a:off x="4000500" y="2209800"/>
            <a:ext cx="4991100" cy="492443"/>
          </a:xfrm>
        </p:spPr>
        <p:txBody>
          <a:bodyPr wrap="square">
            <a:spAutoFit/>
          </a:bodyPr>
          <a:lstStyle>
            <a:lvl1pPr algn="l">
              <a:defRPr sz="2600" baseline="0">
                <a:solidFill>
                  <a:schemeClr val="accent2"/>
                </a:solidFill>
              </a:defRPr>
            </a:lvl1pPr>
          </a:lstStyle>
          <a:p>
            <a:r>
              <a:rPr lang="en-US" dirty="0" smtClean="0"/>
              <a:t>Contact Name</a:t>
            </a:r>
            <a:endParaRPr lang="en-US" dirty="0"/>
          </a:p>
        </p:txBody>
      </p:sp>
    </p:spTree>
    <p:extLst>
      <p:ext uri="{BB962C8B-B14F-4D97-AF65-F5344CB8AC3E}">
        <p14:creationId xmlns:p14="http://schemas.microsoft.com/office/powerpoint/2010/main" val="616944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123581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6501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No Photo">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564924" y="1581150"/>
            <a:ext cx="5120640" cy="1200329"/>
          </a:xfrm>
        </p:spPr>
        <p:txBody>
          <a:bodyPr anchor="t" anchorCtr="0">
            <a:noAutofit/>
          </a:bodyPr>
          <a:lstStyle>
            <a:lvl1pPr algn="l">
              <a:defRPr sz="3600" b="1" baseline="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64924" y="2667000"/>
            <a:ext cx="5120640" cy="646331"/>
          </a:xfrm>
        </p:spPr>
        <p:txBody>
          <a:bodyPr>
            <a:spAutoFit/>
          </a:bodyPr>
          <a:lstStyle>
            <a:lvl1pPr marL="0" indent="0" algn="l">
              <a:buNone/>
              <a:defRPr sz="36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564924" y="6232739"/>
            <a:ext cx="5120640" cy="276999"/>
          </a:xfrm>
        </p:spPr>
        <p:txBody>
          <a:bodyPr vert="horz" lIns="91440" tIns="45720" rIns="91440" bIns="45720" rtlCol="0" anchor="ctr">
            <a:noAutofit/>
          </a:bodyPr>
          <a:lstStyle>
            <a:lvl1pPr>
              <a:defRPr lang="en-US" sz="1800" cap="none" baseline="0">
                <a:solidFill>
                  <a:schemeClr val="tx1">
                    <a:lumMod val="85000"/>
                    <a:lumOff val="15000"/>
                  </a:schemeClr>
                </a:solidFill>
              </a:defRPr>
            </a:lvl1pPr>
          </a:lstStyle>
          <a:p>
            <a:endParaRPr lang="en-US" dirty="0"/>
          </a:p>
        </p:txBody>
      </p:sp>
      <p:sp>
        <p:nvSpPr>
          <p:cNvPr id="8" name="Text Placeholder 7"/>
          <p:cNvSpPr>
            <a:spLocks noGrp="1"/>
          </p:cNvSpPr>
          <p:nvPr>
            <p:ph type="body" sz="quarter" idx="13" hasCustomPrompt="1"/>
          </p:nvPr>
        </p:nvSpPr>
        <p:spPr>
          <a:xfrm>
            <a:off x="3564924" y="5214552"/>
            <a:ext cx="5120640" cy="861774"/>
          </a:xfrm>
        </p:spPr>
        <p:txBody>
          <a:bodyPr>
            <a:spAutoFit/>
          </a:bodyPr>
          <a:lstStyle>
            <a:lvl1pPr marL="0" indent="0">
              <a:buNone/>
              <a:defRPr sz="2600" b="1">
                <a:solidFill>
                  <a:schemeClr val="tx1">
                    <a:lumMod val="85000"/>
                    <a:lumOff val="15000"/>
                  </a:schemeClr>
                </a:solidFill>
              </a:defRPr>
            </a:lvl1pPr>
            <a:lvl2pPr marL="0" indent="0">
              <a:spcBef>
                <a:spcPts val="0"/>
              </a:spcBef>
              <a:buNone/>
              <a:defRPr sz="2400" b="0">
                <a:solidFill>
                  <a:schemeClr val="tx1">
                    <a:lumMod val="85000"/>
                    <a:lumOff val="15000"/>
                  </a:schemeClr>
                </a:solidFill>
              </a:defRPr>
            </a:lvl2pPr>
            <a:lvl3pPr marL="0" indent="0">
              <a:buNone/>
              <a:defRPr sz="3000" b="1"/>
            </a:lvl3pPr>
            <a:lvl4pPr marL="0" indent="0">
              <a:buNone/>
              <a:defRPr sz="3000" b="1"/>
            </a:lvl4pPr>
            <a:lvl5pPr marL="0" indent="0">
              <a:buNone/>
              <a:defRPr sz="3000" b="1"/>
            </a:lvl5pPr>
          </a:lstStyle>
          <a:p>
            <a:pPr lvl="0"/>
            <a:r>
              <a:rPr lang="en-US" dirty="0" smtClean="0"/>
              <a:t>Author</a:t>
            </a:r>
          </a:p>
          <a:p>
            <a:pPr lvl="1"/>
            <a:r>
              <a:rPr lang="en-US" sz="2400" b="0" dirty="0" smtClean="0"/>
              <a:t>Position</a:t>
            </a:r>
            <a:endParaRPr lang="en-US" dirty="0" smtClean="0"/>
          </a:p>
        </p:txBody>
      </p:sp>
    </p:spTree>
    <p:extLst>
      <p:ext uri="{BB962C8B-B14F-4D97-AF65-F5344CB8AC3E}">
        <p14:creationId xmlns:p14="http://schemas.microsoft.com/office/powerpoint/2010/main" val="4162729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xfrm>
            <a:off x="457200" y="6400800"/>
            <a:ext cx="8229600" cy="304800"/>
          </a:xfrm>
          <a:prstGeom prst="rect">
            <a:avLst/>
          </a:prstGeom>
          <a:ln/>
        </p:spPr>
        <p:txBody>
          <a:bodyPr/>
          <a:lstStyle>
            <a:lvl1pPr>
              <a:defRPr/>
            </a:lvl1pPr>
          </a:lstStyle>
          <a:p>
            <a:pPr>
              <a:defRPr/>
            </a:pPr>
            <a:fld id="{3ED3D909-D0FE-467D-97FC-2285AE570035}" type="slidenum">
              <a:rPr lang="en-US"/>
              <a:pPr>
                <a:defRPr/>
              </a:pPr>
              <a:t>‹#›</a:t>
            </a:fld>
            <a:endParaRPr lang="en-US" dirty="0">
              <a:latin typeface="Arial" charset="0"/>
            </a:endParaRPr>
          </a:p>
        </p:txBody>
      </p:sp>
    </p:spTree>
    <p:extLst>
      <p:ext uri="{BB962C8B-B14F-4D97-AF65-F5344CB8AC3E}">
        <p14:creationId xmlns:p14="http://schemas.microsoft.com/office/powerpoint/2010/main" val="223053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Blue">
    <p:spTree>
      <p:nvGrpSpPr>
        <p:cNvPr id="1" name=""/>
        <p:cNvGrpSpPr/>
        <p:nvPr/>
      </p:nvGrpSpPr>
      <p:grpSpPr>
        <a:xfrm>
          <a:off x="0" y="0"/>
          <a:ext cx="0" cy="0"/>
          <a:chOff x="0" y="0"/>
          <a:chExt cx="0" cy="0"/>
        </a:xfrm>
      </p:grpSpPr>
      <p:pic>
        <p:nvPicPr>
          <p:cNvPr id="3074" name="Picture 2" descr="G:\Editing\__2015\EDU\A_R&amp;E\15-1865_REL MW PPT template (JG,JZ,LK,LP)\Graphics\15-1865 v03 REL MW PPT Bkg Divider Blu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914400" y="2954119"/>
            <a:ext cx="7315200" cy="646331"/>
          </a:xfrm>
        </p:spPr>
        <p:txBody>
          <a:bodyPr anchor="b" anchorCtr="0">
            <a:spAutoFit/>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7315200" cy="2286000"/>
          </a:xfrm>
        </p:spPr>
        <p:txBody>
          <a:bodyPr>
            <a:noAutofit/>
          </a:bodyPr>
          <a:lstStyle>
            <a:lvl1pPr marL="0" indent="0" algn="l">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74A8AC-36BC-4EF6-AEB0-742596E1CD56}" type="slidenum">
              <a:rPr lang="en-US" smtClean="0"/>
              <a:pPr/>
              <a:t>‹#›</a:t>
            </a:fld>
            <a:endParaRPr lang="en-US" dirty="0"/>
          </a:p>
        </p:txBody>
      </p:sp>
      <p:cxnSp>
        <p:nvCxnSpPr>
          <p:cNvPr id="8" name="Straight Connector 7"/>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14400" y="3733800"/>
            <a:ext cx="73152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33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 Green">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914400" y="2954119"/>
            <a:ext cx="7315200" cy="646331"/>
          </a:xfrm>
        </p:spPr>
        <p:txBody>
          <a:bodyPr anchor="b" anchorCtr="0">
            <a:spAutoFit/>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7315200" cy="2286000"/>
          </a:xfrm>
        </p:spPr>
        <p:txBody>
          <a:bodyPr>
            <a:noAutofit/>
          </a:bodyPr>
          <a:lstStyle>
            <a:lvl1pPr marL="0" indent="0" algn="l">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74A8AC-36BC-4EF6-AEB0-742596E1CD56}" type="slidenum">
              <a:rPr lang="en-US" smtClean="0"/>
              <a:pPr/>
              <a:t>‹#›</a:t>
            </a:fld>
            <a:endParaRPr lang="en-US" dirty="0"/>
          </a:p>
        </p:txBody>
      </p:sp>
      <p:cxnSp>
        <p:nvCxnSpPr>
          <p:cNvPr id="8" name="Straight Connector 7"/>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14400" y="3733800"/>
            <a:ext cx="73152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29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sic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139160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ivider Outlin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accent6"/>
              </a:buClr>
              <a:defRPr b="0">
                <a:solidFill>
                  <a:schemeClr val="tx1">
                    <a:lumMod val="85000"/>
                    <a:lumOff val="15000"/>
                  </a:schemeClr>
                </a:solidFill>
              </a:defRPr>
            </a:lvl1pPr>
            <a:lvl2pPr>
              <a:buClr>
                <a:schemeClr val="accent6"/>
              </a:buClr>
              <a:defRPr b="0">
                <a:solidFill>
                  <a:schemeClr val="tx1">
                    <a:lumMod val="85000"/>
                    <a:lumOff val="15000"/>
                  </a:schemeClr>
                </a:solidFill>
              </a:defRPr>
            </a:lvl2pPr>
            <a:lvl3pPr>
              <a:buClr>
                <a:schemeClr val="accent6"/>
              </a:buClr>
              <a:defRPr b="0">
                <a:solidFill>
                  <a:schemeClr val="tx1">
                    <a:lumMod val="85000"/>
                    <a:lumOff val="15000"/>
                  </a:schemeClr>
                </a:solidFill>
              </a:defRPr>
            </a:lvl3pPr>
            <a:lvl4pPr>
              <a:buClr>
                <a:schemeClr val="accent6"/>
              </a:buClr>
              <a:defRPr b="0">
                <a:solidFill>
                  <a:schemeClr val="tx1">
                    <a:lumMod val="85000"/>
                    <a:lumOff val="15000"/>
                  </a:schemeClr>
                </a:solidFill>
              </a:defRPr>
            </a:lvl4pPr>
            <a:lvl5pPr>
              <a:buClr>
                <a:schemeClr val="accent6"/>
              </a:buClr>
              <a:defRPr b="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6268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lai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Clr>
                <a:schemeClr val="accent6"/>
              </a:buClr>
              <a:buNone/>
              <a:defRPr b="0">
                <a:solidFill>
                  <a:schemeClr val="tx1">
                    <a:lumMod val="85000"/>
                    <a:lumOff val="15000"/>
                  </a:schemeClr>
                </a:solidFill>
              </a:defRPr>
            </a:lvl1pPr>
            <a:lvl2pPr marL="0" indent="-285750">
              <a:buClr>
                <a:schemeClr val="accent2"/>
              </a:buClr>
              <a:buFont typeface="Tahoma" panose="020B0604030504040204" pitchFamily="34" charset="0"/>
              <a:buChar char="•"/>
              <a:defRPr b="0">
                <a:solidFill>
                  <a:schemeClr val="tx1">
                    <a:lumMod val="85000"/>
                    <a:lumOff val="15000"/>
                  </a:schemeClr>
                </a:solidFill>
              </a:defRPr>
            </a:lvl2pPr>
            <a:lvl3pPr marL="635000" indent="-342900">
              <a:buClr>
                <a:schemeClr val="accent2"/>
              </a:buClr>
              <a:buFont typeface="Tahoma" panose="020B0604030504040204" pitchFamily="34" charset="0"/>
              <a:buChar char="–"/>
              <a:defRPr b="0">
                <a:solidFill>
                  <a:schemeClr val="tx1">
                    <a:lumMod val="85000"/>
                    <a:lumOff val="15000"/>
                  </a:schemeClr>
                </a:solidFill>
              </a:defRPr>
            </a:lvl3pPr>
            <a:lvl4pPr marL="914400" indent="-279400">
              <a:buClr>
                <a:schemeClr val="accent2"/>
              </a:buClr>
              <a:buFont typeface="Arial" panose="020B0604020202020204" pitchFamily="34" charset="0"/>
              <a:buChar char="•"/>
              <a:defRPr b="0">
                <a:solidFill>
                  <a:schemeClr val="tx1">
                    <a:lumMod val="85000"/>
                    <a:lumOff val="15000"/>
                  </a:schemeClr>
                </a:solidFill>
              </a:defRPr>
            </a:lvl4pPr>
            <a:lvl5pPr marL="1143000" indent="-228600">
              <a:buClr>
                <a:schemeClr val="accent2"/>
              </a:buClr>
              <a:buFont typeface="Tahoma" panose="020B0604030504040204" pitchFamily="34" charset="0"/>
              <a:buChar char="–"/>
              <a:defRPr b="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123188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Full Page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Clr>
                <a:schemeClr val="accent6"/>
              </a:buClr>
              <a:buNone/>
              <a:defRPr b="0">
                <a:solidFill>
                  <a:schemeClr val="tx1">
                    <a:lumMod val="85000"/>
                    <a:lumOff val="15000"/>
                  </a:schemeClr>
                </a:solidFill>
              </a:defRPr>
            </a:lvl1pPr>
            <a:lvl2pPr marL="0" indent="-285750">
              <a:buClr>
                <a:schemeClr val="accent2"/>
              </a:buClr>
              <a:buFont typeface="Tahoma" panose="020B0604030504040204" pitchFamily="34" charset="0"/>
              <a:buChar char="•"/>
              <a:defRPr b="0">
                <a:solidFill>
                  <a:schemeClr val="tx1"/>
                </a:solidFill>
              </a:defRPr>
            </a:lvl2pPr>
            <a:lvl3pPr marL="635000" indent="-342900">
              <a:buClr>
                <a:schemeClr val="accent2"/>
              </a:buClr>
              <a:buFont typeface="Tahoma" panose="020B0604030504040204" pitchFamily="34" charset="0"/>
              <a:buChar char="–"/>
              <a:defRPr b="0">
                <a:solidFill>
                  <a:schemeClr val="tx1"/>
                </a:solidFill>
              </a:defRPr>
            </a:lvl3pPr>
            <a:lvl4pPr marL="914400" indent="-279400">
              <a:buClr>
                <a:schemeClr val="accent2"/>
              </a:buClr>
              <a:buFont typeface="Arial" panose="020B0604020202020204" pitchFamily="34" charset="0"/>
              <a:buChar char="•"/>
              <a:defRPr b="0">
                <a:solidFill>
                  <a:schemeClr val="tx1"/>
                </a:solidFill>
              </a:defRPr>
            </a:lvl4pPr>
            <a:lvl5pPr marL="1143000" indent="-228600">
              <a:buClr>
                <a:schemeClr val="accent2"/>
              </a:buClr>
              <a:buFont typeface="Tahoma" panose="020B0604030504040204" pitchFamily="34" charset="0"/>
              <a:buChar char="–"/>
              <a:defRPr b="0">
                <a:solidFill>
                  <a:schemeClr val="tx1"/>
                </a:solidFill>
              </a:defRPr>
            </a:lvl5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88921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581400" cy="4525963"/>
          </a:xfrm>
        </p:spPr>
        <p:txBody>
          <a:bodyPr>
            <a:normAutofit/>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581400" cy="4525963"/>
          </a:xfrm>
        </p:spPr>
        <p:txBody>
          <a:bodyPr>
            <a:normAutofit/>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C5B9D869-719F-4E66-8A37-359C079D35C3}" type="slidenum">
              <a:rPr lang="en-US" smtClean="0"/>
              <a:t>‹#›</a:t>
            </a:fld>
            <a:endParaRPr lang="en-US" dirty="0"/>
          </a:p>
        </p:txBody>
      </p:sp>
    </p:spTree>
    <p:extLst>
      <p:ext uri="{BB962C8B-B14F-4D97-AF65-F5344CB8AC3E}">
        <p14:creationId xmlns:p14="http://schemas.microsoft.com/office/powerpoint/2010/main" val="62317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G:\Editing\__2015\EDU\A_R&amp;E\15-1865_REL MW PPT template (JG,JZ,LK,LP)\Graphics\15-1865 v03 REL MW PPT Temp Text.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4400" y="0"/>
            <a:ext cx="7315200" cy="1346200"/>
          </a:xfrm>
          <a:prstGeom prst="rect">
            <a:avLst/>
          </a:prstGeom>
        </p:spPr>
        <p:txBody>
          <a:bodyPr vert="horz" lIns="91440" tIns="45720" rIns="91440" bIns="45720" rtlCol="0" anchor="ctr" anchorCtr="0">
            <a:noAutofit/>
          </a:bodyPr>
          <a:lstStyle/>
          <a:p>
            <a:r>
              <a:rPr lang="en-US" dirty="0" smtClean="0"/>
              <a:t>Outline or Text (Tahoma Bold 36 </a:t>
            </a:r>
            <a:r>
              <a:rPr lang="en-US" dirty="0" err="1" smtClean="0"/>
              <a:t>pt</a:t>
            </a:r>
            <a:r>
              <a:rPr lang="en-US" dirty="0" smtClean="0"/>
              <a:t>)</a:t>
            </a:r>
            <a:endParaRPr lang="en-US" dirty="0"/>
          </a:p>
        </p:txBody>
      </p:sp>
      <p:sp>
        <p:nvSpPr>
          <p:cNvPr id="3" name="Text Placeholder 2"/>
          <p:cNvSpPr>
            <a:spLocks noGrp="1"/>
          </p:cNvSpPr>
          <p:nvPr>
            <p:ph type="body" idx="1"/>
          </p:nvPr>
        </p:nvSpPr>
        <p:spPr>
          <a:xfrm>
            <a:off x="914400" y="1600200"/>
            <a:ext cx="7315200" cy="4525963"/>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14400" y="6618180"/>
            <a:ext cx="469680" cy="123111"/>
          </a:xfrm>
          <a:prstGeom prst="rect">
            <a:avLst/>
          </a:prstGeom>
        </p:spPr>
        <p:txBody>
          <a:bodyPr vert="horz" wrap="none" lIns="0" tIns="0" rIns="0" bIns="0" rtlCol="0" anchor="ctr">
            <a:spAutoFit/>
          </a:bodyPr>
          <a:lstStyle>
            <a:lvl1pPr algn="l">
              <a:defRPr sz="800">
                <a:solidFill>
                  <a:schemeClr val="tx1"/>
                </a:solidFill>
              </a:defRPr>
            </a:lvl1pPr>
          </a:lstStyle>
          <a:p>
            <a:fld id="{BD19CAE6-89B2-455A-AC4F-23EFD99D15A9}" type="datetimeFigureOut">
              <a:rPr lang="en-US" smtClean="0"/>
              <a:pPr/>
              <a:t>2/13/2017</a:t>
            </a:fld>
            <a:endParaRPr lang="en-US" dirty="0"/>
          </a:p>
        </p:txBody>
      </p:sp>
      <p:sp>
        <p:nvSpPr>
          <p:cNvPr id="5" name="Footer Placeholder 4"/>
          <p:cNvSpPr>
            <a:spLocks noGrp="1"/>
          </p:cNvSpPr>
          <p:nvPr>
            <p:ph type="ftr" sz="quarter" idx="3"/>
          </p:nvPr>
        </p:nvSpPr>
        <p:spPr>
          <a:xfrm>
            <a:off x="3124200" y="6618180"/>
            <a:ext cx="2895600" cy="123111"/>
          </a:xfrm>
          <a:prstGeom prst="rect">
            <a:avLst/>
          </a:prstGeom>
        </p:spPr>
        <p:txBody>
          <a:bodyPr vert="horz" lIns="0" tIns="0" rIns="0" bIns="0" rtlCol="0" anchor="ctr">
            <a:spAutoFit/>
          </a:bodyPr>
          <a:lstStyle>
            <a:lvl1pPr algn="ct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8729054" y="6618180"/>
            <a:ext cx="155491" cy="123111"/>
          </a:xfrm>
          <a:prstGeom prst="rect">
            <a:avLst/>
          </a:prstGeom>
        </p:spPr>
        <p:txBody>
          <a:bodyPr vert="horz" wrap="none" lIns="0" tIns="0" rIns="0" bIns="0" rtlCol="0" anchor="ctr">
            <a:spAutoFit/>
          </a:bodyPr>
          <a:lstStyle>
            <a:lvl1pPr algn="l">
              <a:defRPr sz="800">
                <a:solidFill>
                  <a:schemeClr val="tx1"/>
                </a:solidFill>
              </a:defRPr>
            </a:lvl1pPr>
          </a:lstStyle>
          <a:p>
            <a:fld id="{8BE281C9-04EB-4071-AA3D-BE0CA1E87804}" type="slidenum">
              <a:rPr lang="en-US" smtClean="0"/>
              <a:pPr/>
              <a:t>‹#›</a:t>
            </a:fld>
            <a:endParaRPr lang="en-US" dirty="0"/>
          </a:p>
        </p:txBody>
      </p:sp>
      <p:cxnSp>
        <p:nvCxnSpPr>
          <p:cNvPr id="8" name="Straight Connector 7"/>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98374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718" r:id="rId3"/>
    <p:sldLayoutId id="2147483719" r:id="rId4"/>
    <p:sldLayoutId id="2147483685" r:id="rId5"/>
    <p:sldLayoutId id="2147483686" r:id="rId6"/>
    <p:sldLayoutId id="2147483687" r:id="rId7"/>
    <p:sldLayoutId id="2147483688" r:id="rId8"/>
    <p:sldLayoutId id="2147483716" r:id="rId9"/>
    <p:sldLayoutId id="2147483689" r:id="rId10"/>
    <p:sldLayoutId id="2147483690" r:id="rId11"/>
    <p:sldLayoutId id="2147483691" r:id="rId12"/>
    <p:sldLayoutId id="2147483692" r:id="rId13"/>
    <p:sldLayoutId id="2147483693" r:id="rId14"/>
    <p:sldLayoutId id="2147483694" r:id="rId15"/>
    <p:sldLayoutId id="2147483695" r:id="rId16"/>
    <p:sldLayoutId id="2147483711" r:id="rId17"/>
    <p:sldLayoutId id="2147483720" r:id="rId18"/>
    <p:sldLayoutId id="2147483721" r:id="rId19"/>
    <p:sldLayoutId id="2147483722" r:id="rId20"/>
  </p:sldLayoutIdLst>
  <p:txStyles>
    <p:titleStyle>
      <a:lvl1pPr algn="l" defTabSz="914400" rtl="0" eaLnBrk="1" latinLnBrk="0" hangingPunct="1">
        <a:spcBef>
          <a:spcPct val="0"/>
        </a:spcBef>
        <a:buNone/>
        <a:defRPr sz="3600" b="1" kern="1200" spc="0" baseline="0">
          <a:solidFill>
            <a:schemeClr val="bg1"/>
          </a:solidFill>
          <a:latin typeface="+mj-lt"/>
          <a:ea typeface="+mj-ea"/>
          <a:cs typeface="+mj-cs"/>
        </a:defRPr>
      </a:lvl1pPr>
    </p:titleStyle>
    <p:bodyStyle>
      <a:lvl1pPr marL="342900" indent="-342900" algn="l" defTabSz="914400" rtl="0" eaLnBrk="1" latinLnBrk="0" hangingPunct="1">
        <a:spcBef>
          <a:spcPts val="1000"/>
        </a:spcBef>
        <a:buClr>
          <a:schemeClr val="accent2"/>
        </a:buClr>
        <a:buSzPct val="100000"/>
        <a:buFont typeface="Tahoma" panose="020B0604030504040204" pitchFamily="34" charset="0"/>
        <a:buChar char="•"/>
        <a:defRPr sz="3200" kern="120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7.tiff"/></Relationships>
</file>

<file path=ppt/slides/_rels/slide2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afesupportiveschools.ed.gov/index.php?id=9&amp;eid=8"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hyperlink" Target="15-1344_RELMW%203%202%2017_Presentation_Module%202_rev-022516.ppt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ctrTitle"/>
          </p:nvPr>
        </p:nvSpPr>
        <p:spPr>
          <a:effectLst/>
        </p:spPr>
        <p:txBody>
          <a:bodyPr/>
          <a:lstStyle/>
          <a:p>
            <a:pPr>
              <a:defRPr/>
            </a:pPr>
            <a:r>
              <a:rPr lang="en-US" dirty="0" smtClean="0">
                <a:solidFill>
                  <a:schemeClr val="accent3"/>
                </a:solidFill>
                <a:effectLst/>
              </a:rPr>
              <a:t>Module 2 presentation</a:t>
            </a:r>
            <a:br>
              <a:rPr lang="en-US" dirty="0" smtClean="0">
                <a:solidFill>
                  <a:schemeClr val="accent3"/>
                </a:solidFill>
                <a:effectLst/>
              </a:rPr>
            </a:br>
            <a:r>
              <a:rPr lang="en-US" sz="2400" dirty="0" smtClean="0">
                <a:solidFill>
                  <a:schemeClr val="accent3"/>
                </a:solidFill>
                <a:effectLst/>
              </a:rPr>
              <a:t/>
            </a:r>
            <a:br>
              <a:rPr lang="en-US" sz="2400" dirty="0" smtClean="0">
                <a:solidFill>
                  <a:schemeClr val="accent3"/>
                </a:solidFill>
                <a:effectLst/>
              </a:rPr>
            </a:br>
            <a:r>
              <a:rPr lang="en-US" sz="6000" dirty="0">
                <a:solidFill>
                  <a:schemeClr val="accent3"/>
                </a:solidFill>
              </a:rPr>
              <a:t>Exploring existing item sources</a:t>
            </a:r>
            <a:endParaRPr lang="en-US" sz="6000" dirty="0">
              <a:solidFill>
                <a:schemeClr val="accent3"/>
              </a:solidFill>
              <a:effectLst/>
            </a:endParaRPr>
          </a:p>
        </p:txBody>
      </p:sp>
      <p:pic>
        <p:nvPicPr>
          <p:cNvPr id="12" name="Picture Placeholder 11"/>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4956" r="24827"/>
          <a:stretch/>
        </p:blipFill>
        <p:spPr>
          <a:xfrm>
            <a:off x="0" y="1598279"/>
            <a:ext cx="3373291" cy="5259721"/>
          </a:xfrm>
          <a:prstGeom prst="rect">
            <a:avLst/>
          </a:prstGeom>
        </p:spPr>
      </p:pic>
    </p:spTree>
    <p:extLst>
      <p:ext uri="{BB962C8B-B14F-4D97-AF65-F5344CB8AC3E}">
        <p14:creationId xmlns:p14="http://schemas.microsoft.com/office/powerpoint/2010/main" val="833486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a:t>
            </a:r>
            <a:br>
              <a:rPr lang="en-US" dirty="0" smtClean="0"/>
            </a:br>
            <a:r>
              <a:rPr lang="en-US" dirty="0" smtClean="0"/>
              <a:t>Borrowing items</a:t>
            </a:r>
            <a:endParaRPr lang="en-US" dirty="0"/>
          </a:p>
        </p:txBody>
      </p:sp>
      <p:sp>
        <p:nvSpPr>
          <p:cNvPr id="6" name="TextBox 5"/>
          <p:cNvSpPr txBox="1"/>
          <p:nvPr/>
        </p:nvSpPr>
        <p:spPr>
          <a:xfrm>
            <a:off x="228600" y="1357086"/>
            <a:ext cx="6896100" cy="3046988"/>
          </a:xfrm>
          <a:prstGeom prst="rect">
            <a:avLst/>
          </a:prstGeom>
          <a:noFill/>
        </p:spPr>
        <p:txBody>
          <a:bodyPr wrap="square" rtlCol="0">
            <a:spAutoFit/>
          </a:bodyPr>
          <a:lstStyle/>
          <a:p>
            <a:endParaRPr lang="en-US" sz="2400" b="1" dirty="0" smtClean="0">
              <a:latin typeface="+mj-lt"/>
            </a:endParaRPr>
          </a:p>
          <a:p>
            <a:r>
              <a:rPr lang="en-US" sz="2400" b="1" dirty="0" smtClean="0">
                <a:latin typeface="+mj-lt"/>
              </a:rPr>
              <a:t>How was the item </a:t>
            </a:r>
          </a:p>
          <a:p>
            <a:r>
              <a:rPr lang="en-US" sz="2400" b="1" dirty="0" smtClean="0">
                <a:latin typeface="+mj-lt"/>
              </a:rPr>
              <a:t>asked originally?</a:t>
            </a:r>
          </a:p>
          <a:p>
            <a:endParaRPr lang="en-US" sz="2400" b="1" dirty="0" smtClean="0">
              <a:solidFill>
                <a:schemeClr val="bg1"/>
              </a:solidFill>
              <a:latin typeface="+mj-lt"/>
            </a:endParaRPr>
          </a:p>
          <a:p>
            <a:endParaRPr lang="en-US" sz="2400" b="1" dirty="0" smtClean="0">
              <a:latin typeface="+mj-lt"/>
            </a:endParaRPr>
          </a:p>
          <a:p>
            <a:r>
              <a:rPr lang="en-US" sz="2400" b="1" dirty="0" smtClean="0">
                <a:latin typeface="+mj-lt"/>
              </a:rPr>
              <a:t>Who answered the </a:t>
            </a:r>
          </a:p>
          <a:p>
            <a:r>
              <a:rPr lang="en-US" sz="2400" b="1" dirty="0" smtClean="0">
                <a:latin typeface="+mj-lt"/>
              </a:rPr>
              <a:t>question originally?</a:t>
            </a:r>
          </a:p>
          <a:p>
            <a:endParaRPr lang="en-US" sz="2400" dirty="0"/>
          </a:p>
        </p:txBody>
      </p:sp>
      <p:cxnSp>
        <p:nvCxnSpPr>
          <p:cNvPr id="8" name="Straight Connector 7"/>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465750"/>
            <a:ext cx="5638800" cy="3707511"/>
          </a:xfrm>
          <a:prstGeom prst="rect">
            <a:avLst/>
          </a:prstGeom>
        </p:spPr>
      </p:pic>
      <p:sp>
        <p:nvSpPr>
          <p:cNvPr id="12" name="Slide Number Placeholder 2"/>
          <p:cNvSpPr>
            <a:spLocks noGrp="1"/>
          </p:cNvSpPr>
          <p:nvPr>
            <p:ph type="sldNum" sz="quarter" idx="12"/>
          </p:nvPr>
        </p:nvSpPr>
        <p:spPr>
          <a:xfrm>
            <a:off x="8729054" y="6618180"/>
            <a:ext cx="112210" cy="123111"/>
          </a:xfrm>
        </p:spPr>
        <p:txBody>
          <a:bodyPr/>
          <a:lstStyle/>
          <a:p>
            <a:r>
              <a:rPr lang="en-US" dirty="0" smtClean="0"/>
              <a:t>10</a:t>
            </a:r>
            <a:endParaRPr lang="en-US" dirty="0"/>
          </a:p>
        </p:txBody>
      </p:sp>
    </p:spTree>
    <p:extLst>
      <p:ext uri="{BB962C8B-B14F-4D97-AF65-F5344CB8AC3E}">
        <p14:creationId xmlns:p14="http://schemas.microsoft.com/office/powerpoint/2010/main" val="388207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NCES surveys</a:t>
            </a:r>
            <a:endParaRPr lang="en-US" sz="3300" dirty="0"/>
          </a:p>
        </p:txBody>
      </p:sp>
      <p:sp>
        <p:nvSpPr>
          <p:cNvPr id="3" name="Slide Number Placeholder 2"/>
          <p:cNvSpPr>
            <a:spLocks noGrp="1"/>
          </p:cNvSpPr>
          <p:nvPr>
            <p:ph type="sldNum" sz="quarter" idx="12"/>
          </p:nvPr>
        </p:nvSpPr>
        <p:spPr/>
        <p:txBody>
          <a:bodyPr/>
          <a:lstStyle/>
          <a:p>
            <a:fld id="{8BE281C9-04EB-4071-AA3D-BE0CA1E87804}" type="slidenum">
              <a:rPr lang="en-US" smtClean="0"/>
              <a:t>11</a:t>
            </a:fld>
            <a:endParaRPr lang="en-US" dirty="0"/>
          </a:p>
        </p:txBody>
      </p:sp>
      <p:pic>
        <p:nvPicPr>
          <p:cNvPr id="4" name="Picture 3"/>
          <p:cNvPicPr>
            <a:picLocks noChangeAspect="1"/>
          </p:cNvPicPr>
          <p:nvPr/>
        </p:nvPicPr>
        <p:blipFill>
          <a:blip r:embed="rId3"/>
          <a:stretch>
            <a:fillRect/>
          </a:stretch>
        </p:blipFill>
        <p:spPr>
          <a:xfrm>
            <a:off x="350151" y="1691482"/>
            <a:ext cx="8378903" cy="4434682"/>
          </a:xfrm>
          <a:prstGeom prst="rect">
            <a:avLst/>
          </a:prstGeom>
        </p:spPr>
      </p:pic>
    </p:spTree>
    <p:extLst>
      <p:ext uri="{BB962C8B-B14F-4D97-AF65-F5344CB8AC3E}">
        <p14:creationId xmlns:p14="http://schemas.microsoft.com/office/powerpoint/2010/main" val="3968462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NCEE reports</a:t>
            </a:r>
            <a:endParaRPr lang="en-US" sz="3300" dirty="0"/>
          </a:p>
        </p:txBody>
      </p:sp>
      <p:sp>
        <p:nvSpPr>
          <p:cNvPr id="6" name="Slide Number Placeholder 5"/>
          <p:cNvSpPr>
            <a:spLocks noGrp="1"/>
          </p:cNvSpPr>
          <p:nvPr>
            <p:ph type="sldNum" sz="quarter" idx="12"/>
          </p:nvPr>
        </p:nvSpPr>
        <p:spPr/>
        <p:txBody>
          <a:bodyPr/>
          <a:lstStyle/>
          <a:p>
            <a:fld id="{8BE281C9-04EB-4071-AA3D-BE0CA1E87804}" type="slidenum">
              <a:rPr lang="en-US" smtClean="0"/>
              <a:t>12</a:t>
            </a:fld>
            <a:endParaRPr lang="en-US" dirty="0"/>
          </a:p>
        </p:txBody>
      </p:sp>
      <p:pic>
        <p:nvPicPr>
          <p:cNvPr id="3" name="Picture 2"/>
          <p:cNvPicPr>
            <a:picLocks noChangeAspect="1"/>
          </p:cNvPicPr>
          <p:nvPr/>
        </p:nvPicPr>
        <p:blipFill>
          <a:blip r:embed="rId3"/>
          <a:stretch>
            <a:fillRect/>
          </a:stretch>
        </p:blipFill>
        <p:spPr>
          <a:xfrm>
            <a:off x="304801" y="1676400"/>
            <a:ext cx="8424254" cy="4572000"/>
          </a:xfrm>
          <a:prstGeom prst="rect">
            <a:avLst/>
          </a:prstGeom>
        </p:spPr>
      </p:pic>
    </p:spTree>
    <p:extLst>
      <p:ext uri="{BB962C8B-B14F-4D97-AF65-F5344CB8AC3E}">
        <p14:creationId xmlns:p14="http://schemas.microsoft.com/office/powerpoint/2010/main" val="1102858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56" y="1491358"/>
            <a:ext cx="3689482" cy="514572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1505">
            <a:off x="5156160" y="1662259"/>
            <a:ext cx="3036884" cy="2025601"/>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41725">
            <a:off x="4989818" y="4186165"/>
            <a:ext cx="3148859" cy="2069250"/>
          </a:xfrm>
          <a:prstGeom prst="rect">
            <a:avLst/>
          </a:prstGeom>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fld id="{8BE281C9-04EB-4071-AA3D-BE0CA1E87804}" type="slidenum">
              <a:rPr lang="en-US" smtClean="0"/>
              <a:t>13</a:t>
            </a:fld>
            <a:endParaRPr lang="en-US" dirty="0"/>
          </a:p>
        </p:txBody>
      </p:sp>
    </p:spTree>
    <p:extLst>
      <p:ext uri="{BB962C8B-B14F-4D97-AF65-F5344CB8AC3E}">
        <p14:creationId xmlns:p14="http://schemas.microsoft.com/office/powerpoint/2010/main" val="4263894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S</a:t>
            </a:r>
            <a:r>
              <a:rPr lang="en-US" sz="3300" dirty="0" smtClean="0"/>
              <a:t>urvey respondents</a:t>
            </a:r>
            <a:endParaRPr lang="en-US" sz="33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3421">
            <a:off x="4619278" y="2748701"/>
            <a:ext cx="3704331" cy="2470788"/>
          </a:xfrm>
          <a:prstGeom prst="rect">
            <a:avLst/>
          </a:prstGeom>
          <a:effectLst>
            <a:outerShdw blurRad="50800" dist="38100" dir="18900000" algn="bl" rotWithShape="0">
              <a:prstClr val="black">
                <a:alpha val="40000"/>
              </a:prstClr>
            </a:outerShdw>
          </a:effectLst>
        </p:spPr>
      </p:pic>
      <p:pic>
        <p:nvPicPr>
          <p:cNvPr id="7" name="Picture Placeholder 6"/>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3642" r="25620"/>
          <a:stretch/>
        </p:blipFill>
        <p:spPr>
          <a:xfrm>
            <a:off x="0" y="1360074"/>
            <a:ext cx="4191000" cy="5509452"/>
          </a:xfrm>
          <a:prstGeom prst="rect">
            <a:avLst/>
          </a:prstGeom>
        </p:spPr>
      </p:pic>
      <p:sp>
        <p:nvSpPr>
          <p:cNvPr id="8" name="Slide Number Placeholder 7"/>
          <p:cNvSpPr>
            <a:spLocks noGrp="1"/>
          </p:cNvSpPr>
          <p:nvPr>
            <p:ph type="sldNum" sz="quarter" idx="12"/>
          </p:nvPr>
        </p:nvSpPr>
        <p:spPr/>
        <p:txBody>
          <a:bodyPr/>
          <a:lstStyle/>
          <a:p>
            <a:fld id="{8BE281C9-04EB-4071-AA3D-BE0CA1E87804}" type="slidenum">
              <a:rPr lang="en-US" smtClean="0"/>
              <a:t>14</a:t>
            </a:fld>
            <a:endParaRPr lang="en-US" dirty="0"/>
          </a:p>
        </p:txBody>
      </p:sp>
    </p:spTree>
    <p:extLst>
      <p:ext uri="{BB962C8B-B14F-4D97-AF65-F5344CB8AC3E}">
        <p14:creationId xmlns:p14="http://schemas.microsoft.com/office/powerpoint/2010/main" val="735035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lvl="0"/>
            <a:r>
              <a:rPr lang="en-US" b="1" dirty="0" smtClean="0">
                <a:solidFill>
                  <a:schemeClr val="bg1">
                    <a:lumMod val="65000"/>
                  </a:schemeClr>
                </a:solidFill>
              </a:rPr>
              <a:t>Why use existing survey items?</a:t>
            </a:r>
          </a:p>
          <a:p>
            <a:pPr lvl="0"/>
            <a:r>
              <a:rPr lang="en-US" b="1" dirty="0" smtClean="0">
                <a:solidFill>
                  <a:schemeClr val="bg1">
                    <a:lumMod val="65000"/>
                  </a:schemeClr>
                </a:solidFill>
              </a:rPr>
              <a:t>About existing sources.</a:t>
            </a:r>
          </a:p>
          <a:p>
            <a:pPr lvl="0"/>
            <a:r>
              <a:rPr lang="en-US" b="1" dirty="0" smtClean="0"/>
              <a:t>Examples of sources.</a:t>
            </a:r>
          </a:p>
          <a:p>
            <a:endParaRPr lang="en-US" dirty="0"/>
          </a:p>
        </p:txBody>
      </p:sp>
      <p:sp>
        <p:nvSpPr>
          <p:cNvPr id="22" name="Slide Number Placeholder 21"/>
          <p:cNvSpPr>
            <a:spLocks noGrp="1"/>
          </p:cNvSpPr>
          <p:nvPr>
            <p:ph type="sldNum" sz="quarter" idx="12"/>
          </p:nvPr>
        </p:nvSpPr>
        <p:spPr/>
        <p:txBody>
          <a:bodyPr/>
          <a:lstStyle/>
          <a:p>
            <a:fld id="{8BE281C9-04EB-4071-AA3D-BE0CA1E87804}" type="slidenum">
              <a:rPr lang="en-US" smtClean="0"/>
              <a:pPr/>
              <a:t>15</a:t>
            </a:fld>
            <a:endParaRPr lang="en-US" dirty="0"/>
          </a:p>
        </p:txBody>
      </p:sp>
    </p:spTree>
    <p:extLst>
      <p:ext uri="{BB962C8B-B14F-4D97-AF65-F5344CB8AC3E}">
        <p14:creationId xmlns:p14="http://schemas.microsoft.com/office/powerpoint/2010/main" val="292133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NCES schools and </a:t>
            </a:r>
            <a:br>
              <a:rPr lang="en-US" dirty="0" smtClean="0"/>
            </a:br>
            <a:r>
              <a:rPr lang="en-US" dirty="0" smtClean="0"/>
              <a:t>staffing survey</a:t>
            </a:r>
            <a:endParaRPr lang="en-US" dirty="0"/>
          </a:p>
        </p:txBody>
      </p:sp>
      <p:pic>
        <p:nvPicPr>
          <p:cNvPr id="8" name="Picture 7" descr="SAS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80" y="1524000"/>
            <a:ext cx="6675120" cy="4933784"/>
          </a:xfrm>
          <a:prstGeom prst="rect">
            <a:avLst/>
          </a:prstGeom>
        </p:spPr>
      </p:pic>
      <p:sp>
        <p:nvSpPr>
          <p:cNvPr id="9" name="Slide Number Placeholder 8"/>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1425355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and family </a:t>
            </a:r>
            <a:br>
              <a:rPr lang="en-US" dirty="0" smtClean="0"/>
            </a:br>
            <a:r>
              <a:rPr lang="en-US" dirty="0" smtClean="0"/>
              <a:t>involvement survey</a:t>
            </a:r>
            <a:endParaRPr lang="en-US" dirty="0"/>
          </a:p>
        </p:txBody>
      </p:sp>
      <p:pic>
        <p:nvPicPr>
          <p:cNvPr id="7" name="Picture 6" descr="parent and family.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600200"/>
            <a:ext cx="8063697" cy="4902200"/>
          </a:xfrm>
          <a:prstGeom prst="rect">
            <a:avLst/>
          </a:prstGeom>
        </p:spPr>
      </p:pic>
      <p:sp>
        <p:nvSpPr>
          <p:cNvPr id="6" name="Slide Number Placeholder 5"/>
          <p:cNvSpPr>
            <a:spLocks noGrp="1"/>
          </p:cNvSpPr>
          <p:nvPr>
            <p:ph type="sldNum" sz="quarter" idx="10"/>
          </p:nvPr>
        </p:nvSpPr>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3628569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longitudinal </a:t>
            </a:r>
            <a:br>
              <a:rPr lang="en-US" dirty="0" smtClean="0"/>
            </a:br>
            <a:r>
              <a:rPr lang="en-US" dirty="0" smtClean="0"/>
              <a:t>study of 2002</a:t>
            </a:r>
            <a:endParaRPr lang="en-US" dirty="0"/>
          </a:p>
        </p:txBody>
      </p:sp>
      <p:sp>
        <p:nvSpPr>
          <p:cNvPr id="4" name="Slide Number Placeholder 3"/>
          <p:cNvSpPr>
            <a:spLocks noGrp="1"/>
          </p:cNvSpPr>
          <p:nvPr>
            <p:ph type="sldNum" sz="quarter" idx="10"/>
          </p:nvPr>
        </p:nvSpPr>
        <p:spPr/>
        <p:txBody>
          <a:bodyPr/>
          <a:lstStyle/>
          <a:p>
            <a:fld id="{AE35FBA6-7E48-4C22-9DE8-905883AF6478}" type="slidenum">
              <a:rPr lang="en-US" smtClean="0"/>
              <a:pPr/>
              <a:t>18</a:t>
            </a:fld>
            <a:endParaRPr lang="en-US" dirty="0"/>
          </a:p>
        </p:txBody>
      </p:sp>
      <p:pic>
        <p:nvPicPr>
          <p:cNvPr id="6" name="Picture 5" descr="student q.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447800"/>
            <a:ext cx="7132320" cy="4970782"/>
          </a:xfrm>
          <a:prstGeom prst="rect">
            <a:avLst/>
          </a:prstGeom>
        </p:spPr>
      </p:pic>
    </p:spTree>
    <p:extLst>
      <p:ext uri="{BB962C8B-B14F-4D97-AF65-F5344CB8AC3E}">
        <p14:creationId xmlns:p14="http://schemas.microsoft.com/office/powerpoint/2010/main" val="4197271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924800" cy="1346200"/>
          </a:xfrm>
        </p:spPr>
        <p:txBody>
          <a:bodyPr/>
          <a:lstStyle/>
          <a:p>
            <a:r>
              <a:rPr lang="en-US" dirty="0" smtClean="0"/>
              <a:t>NCEE reports: Student, teacher, and classroom measures</a:t>
            </a:r>
            <a:endParaRPr lang="en-US" dirty="0"/>
          </a:p>
        </p:txBody>
      </p:sp>
      <p:sp>
        <p:nvSpPr>
          <p:cNvPr id="4" name="Slide Number Placeholder 3"/>
          <p:cNvSpPr>
            <a:spLocks noGrp="1"/>
          </p:cNvSpPr>
          <p:nvPr>
            <p:ph type="sldNum" sz="quarter" idx="10"/>
          </p:nvPr>
        </p:nvSpPr>
        <p:spPr/>
        <p:txBody>
          <a:bodyPr/>
          <a:lstStyle/>
          <a:p>
            <a:fld id="{AE35FBA6-7E48-4C22-9DE8-905883AF6478}" type="slidenum">
              <a:rPr lang="en-US" smtClean="0"/>
              <a:pPr/>
              <a:t>19</a:t>
            </a:fld>
            <a:endParaRPr lang="en-US" dirty="0"/>
          </a:p>
        </p:txBody>
      </p:sp>
      <p:pic>
        <p:nvPicPr>
          <p:cNvPr id="5" name="Picture 4" descr="NCEE Compendium.tiff"/>
          <p:cNvPicPr>
            <a:picLocks noChangeAspect="1"/>
          </p:cNvPicPr>
          <p:nvPr/>
        </p:nvPicPr>
        <p:blipFill rotWithShape="1">
          <a:blip r:embed="rId3">
            <a:extLst>
              <a:ext uri="{28A0092B-C50C-407E-A947-70E740481C1C}">
                <a14:useLocalDpi xmlns:a14="http://schemas.microsoft.com/office/drawing/2010/main" val="0"/>
              </a:ext>
            </a:extLst>
          </a:blip>
          <a:srcRect t="3396"/>
          <a:stretch/>
        </p:blipFill>
        <p:spPr>
          <a:xfrm>
            <a:off x="1066800" y="1571171"/>
            <a:ext cx="7239000" cy="4865762"/>
          </a:xfrm>
          <a:prstGeom prst="rect">
            <a:avLst/>
          </a:prstGeom>
        </p:spPr>
      </p:pic>
    </p:spTree>
    <p:extLst>
      <p:ext uri="{BB962C8B-B14F-4D97-AF65-F5344CB8AC3E}">
        <p14:creationId xmlns:p14="http://schemas.microsoft.com/office/powerpoint/2010/main" val="4119172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lvl="0"/>
            <a:r>
              <a:rPr lang="en-US" b="1" dirty="0" smtClean="0"/>
              <a:t>Why use existing survey items?</a:t>
            </a:r>
          </a:p>
          <a:p>
            <a:pPr lvl="0"/>
            <a:r>
              <a:rPr lang="en-US" b="1" dirty="0" smtClean="0"/>
              <a:t>About existing sources.</a:t>
            </a:r>
          </a:p>
          <a:p>
            <a:pPr lvl="0"/>
            <a:r>
              <a:rPr lang="en-US" b="1" dirty="0" smtClean="0"/>
              <a:t>Examples of sources.</a:t>
            </a:r>
          </a:p>
          <a:p>
            <a:endParaRPr lang="en-US" dirty="0"/>
          </a:p>
        </p:txBody>
      </p:sp>
      <p:sp>
        <p:nvSpPr>
          <p:cNvPr id="22" name="Slide Number Placeholder 21"/>
          <p:cNvSpPr>
            <a:spLocks noGrp="1"/>
          </p:cNvSpPr>
          <p:nvPr>
            <p:ph type="sldNum" sz="quarter" idx="12"/>
          </p:nvPr>
        </p:nvSpPr>
        <p:spPr/>
        <p:txBody>
          <a:bodyPr/>
          <a:lstStyle/>
          <a:p>
            <a:fld id="{8BE281C9-04EB-4071-AA3D-BE0CA1E87804}" type="slidenum">
              <a:rPr lang="en-US" smtClean="0"/>
              <a:pPr/>
              <a:t>2</a:t>
            </a:fld>
            <a:endParaRPr lang="en-US" dirty="0"/>
          </a:p>
        </p:txBody>
      </p:sp>
    </p:spTree>
    <p:extLst>
      <p:ext uri="{BB962C8B-B14F-4D97-AF65-F5344CB8AC3E}">
        <p14:creationId xmlns:p14="http://schemas.microsoft.com/office/powerpoint/2010/main" val="866268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NCEE reports: </a:t>
            </a:r>
            <a:br>
              <a:rPr lang="en-US" dirty="0" smtClean="0"/>
            </a:br>
            <a:r>
              <a:rPr lang="en-US" dirty="0" smtClean="0"/>
              <a:t>Student engagement</a:t>
            </a:r>
            <a:endParaRPr lang="en-US" dirty="0"/>
          </a:p>
        </p:txBody>
      </p:sp>
      <p:sp>
        <p:nvSpPr>
          <p:cNvPr id="4" name="Slide Number Placeholder 3"/>
          <p:cNvSpPr>
            <a:spLocks noGrp="1"/>
          </p:cNvSpPr>
          <p:nvPr>
            <p:ph type="sldNum" sz="quarter" idx="10"/>
          </p:nvPr>
        </p:nvSpPr>
        <p:spPr/>
        <p:txBody>
          <a:bodyPr/>
          <a:lstStyle/>
          <a:p>
            <a:fld id="{AE35FBA6-7E48-4C22-9DE8-905883AF6478}" type="slidenum">
              <a:rPr lang="en-US" smtClean="0"/>
              <a:pPr/>
              <a:t>20</a:t>
            </a:fld>
            <a:endParaRPr lang="en-US" dirty="0"/>
          </a:p>
        </p:txBody>
      </p:sp>
      <p:pic>
        <p:nvPicPr>
          <p:cNvPr id="5" name="Picture 4" descr="student engagement.tiff"/>
          <p:cNvPicPr>
            <a:picLocks noChangeAspect="1"/>
          </p:cNvPicPr>
          <p:nvPr/>
        </p:nvPicPr>
        <p:blipFill rotWithShape="1">
          <a:blip r:embed="rId3">
            <a:extLst>
              <a:ext uri="{28A0092B-C50C-407E-A947-70E740481C1C}">
                <a14:useLocalDpi xmlns:a14="http://schemas.microsoft.com/office/drawing/2010/main" val="0"/>
              </a:ext>
            </a:extLst>
          </a:blip>
          <a:srcRect t="1439"/>
          <a:stretch/>
        </p:blipFill>
        <p:spPr>
          <a:xfrm>
            <a:off x="868680" y="1556241"/>
            <a:ext cx="7589520" cy="4801929"/>
          </a:xfrm>
          <a:prstGeom prst="rect">
            <a:avLst/>
          </a:prstGeom>
        </p:spPr>
      </p:pic>
    </p:spTree>
    <p:extLst>
      <p:ext uri="{BB962C8B-B14F-4D97-AF65-F5344CB8AC3E}">
        <p14:creationId xmlns:p14="http://schemas.microsoft.com/office/powerpoint/2010/main" val="513849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urvey of outcomes.tiff"/>
          <p:cNvPicPr>
            <a:picLocks noChangeAspect="1"/>
          </p:cNvPicPr>
          <p:nvPr/>
        </p:nvPicPr>
        <p:blipFill rotWithShape="1">
          <a:blip r:embed="rId3">
            <a:extLst>
              <a:ext uri="{28A0092B-C50C-407E-A947-70E740481C1C}">
                <a14:useLocalDpi xmlns:a14="http://schemas.microsoft.com/office/drawing/2010/main" val="0"/>
              </a:ext>
            </a:extLst>
          </a:blip>
          <a:srcRect b="4168"/>
          <a:stretch/>
        </p:blipFill>
        <p:spPr>
          <a:xfrm>
            <a:off x="0" y="1371601"/>
            <a:ext cx="9144000" cy="3581400"/>
          </a:xfrm>
          <a:prstGeom prst="rect">
            <a:avLst/>
          </a:prstGeom>
        </p:spPr>
      </p:pic>
      <p:sp>
        <p:nvSpPr>
          <p:cNvPr id="2" name="Title 1"/>
          <p:cNvSpPr>
            <a:spLocks noGrp="1"/>
          </p:cNvSpPr>
          <p:nvPr>
            <p:ph type="title"/>
          </p:nvPr>
        </p:nvSpPr>
        <p:spPr/>
        <p:txBody>
          <a:bodyPr/>
          <a:lstStyle/>
          <a:p>
            <a:r>
              <a:rPr lang="en-US" dirty="0" smtClean="0"/>
              <a:t>NCEE reports: </a:t>
            </a:r>
            <a:br>
              <a:rPr lang="en-US" dirty="0" smtClean="0"/>
            </a:br>
            <a:r>
              <a:rPr lang="en-US" dirty="0" smtClean="0"/>
              <a:t>Character education</a:t>
            </a:r>
            <a:endParaRPr lang="en-US" dirty="0"/>
          </a:p>
        </p:txBody>
      </p:sp>
      <p:pic>
        <p:nvPicPr>
          <p:cNvPr id="7" name="Picture 6" descr="IES.tiff"/>
          <p:cNvPicPr>
            <a:picLocks noChangeAspect="1"/>
          </p:cNvPicPr>
          <p:nvPr/>
        </p:nvPicPr>
        <p:blipFill rotWithShape="1">
          <a:blip r:embed="rId4">
            <a:extLst>
              <a:ext uri="{28A0092B-C50C-407E-A947-70E740481C1C}">
                <a14:useLocalDpi xmlns:a14="http://schemas.microsoft.com/office/drawing/2010/main" val="0"/>
              </a:ext>
            </a:extLst>
          </a:blip>
          <a:srcRect t="8163"/>
          <a:stretch/>
        </p:blipFill>
        <p:spPr>
          <a:xfrm>
            <a:off x="1447800" y="4762500"/>
            <a:ext cx="5334000" cy="1714500"/>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21</a:t>
            </a:fld>
            <a:endParaRPr lang="en-US" dirty="0"/>
          </a:p>
        </p:txBody>
      </p:sp>
    </p:spTree>
    <p:extLst>
      <p:ext uri="{BB962C8B-B14F-4D97-AF65-F5344CB8AC3E}">
        <p14:creationId xmlns:p14="http://schemas.microsoft.com/office/powerpoint/2010/main" val="2215798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a:rPr>
              <a:t>NCEE </a:t>
            </a:r>
            <a:r>
              <a:rPr lang="en-US" dirty="0" smtClean="0">
                <a:cs typeface="Arial"/>
              </a:rPr>
              <a:t>reports:</a:t>
            </a:r>
            <a:r>
              <a:rPr lang="en-US" dirty="0" smtClean="0">
                <a:latin typeface="Arial"/>
                <a:cs typeface="Arial"/>
              </a:rPr>
              <a:t> </a:t>
            </a:r>
            <a:br>
              <a:rPr lang="en-US" dirty="0" smtClean="0">
                <a:latin typeface="Arial"/>
                <a:cs typeface="Arial"/>
              </a:rPr>
            </a:br>
            <a:r>
              <a:rPr lang="en-US" dirty="0" smtClean="0"/>
              <a:t>School readiness</a:t>
            </a:r>
            <a:endParaRPr lang="en-US" dirty="0"/>
          </a:p>
        </p:txBody>
      </p:sp>
      <p:pic>
        <p:nvPicPr>
          <p:cNvPr id="8" name="Picture 7" descr="review of methods.tiff"/>
          <p:cNvPicPr>
            <a:picLocks noChangeAspect="1"/>
          </p:cNvPicPr>
          <p:nvPr/>
        </p:nvPicPr>
        <p:blipFill rotWithShape="1">
          <a:blip r:embed="rId3">
            <a:extLst>
              <a:ext uri="{28A0092B-C50C-407E-A947-70E740481C1C}">
                <a14:useLocalDpi xmlns:a14="http://schemas.microsoft.com/office/drawing/2010/main" val="0"/>
              </a:ext>
            </a:extLst>
          </a:blip>
          <a:srcRect t="856" b="-9"/>
          <a:stretch/>
        </p:blipFill>
        <p:spPr>
          <a:xfrm>
            <a:off x="990600" y="1512277"/>
            <a:ext cx="7162800" cy="4920143"/>
          </a:xfrm>
          <a:prstGeom prst="rect">
            <a:avLst/>
          </a:prstGeom>
        </p:spPr>
      </p:pic>
      <p:sp>
        <p:nvSpPr>
          <p:cNvPr id="3" name="Slide Number Placeholder 2"/>
          <p:cNvSpPr>
            <a:spLocks noGrp="1"/>
          </p:cNvSpPr>
          <p:nvPr>
            <p:ph type="sldNum" sz="quarter" idx="12"/>
          </p:nvPr>
        </p:nvSpPr>
        <p:spPr/>
        <p:txBody>
          <a:bodyPr/>
          <a:lstStyle/>
          <a:p>
            <a:fld id="{8BE281C9-04EB-4071-AA3D-BE0CA1E87804}" type="slidenum">
              <a:rPr lang="en-US" smtClean="0"/>
              <a:t>22</a:t>
            </a:fld>
            <a:endParaRPr lang="en-US" dirty="0"/>
          </a:p>
        </p:txBody>
      </p:sp>
    </p:spTree>
    <p:extLst>
      <p:ext uri="{BB962C8B-B14F-4D97-AF65-F5344CB8AC3E}">
        <p14:creationId xmlns:p14="http://schemas.microsoft.com/office/powerpoint/2010/main" val="3066745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NCEE reports: Resiliency and youth development</a:t>
            </a:r>
            <a:endParaRPr lang="en-US" dirty="0"/>
          </a:p>
        </p:txBody>
      </p:sp>
      <p:pic>
        <p:nvPicPr>
          <p:cNvPr id="7" name="Picture 6" descr="reslience.tiff"/>
          <p:cNvPicPr>
            <a:picLocks noChangeAspect="1"/>
          </p:cNvPicPr>
          <p:nvPr/>
        </p:nvPicPr>
        <p:blipFill rotWithShape="1">
          <a:blip r:embed="rId3">
            <a:extLst>
              <a:ext uri="{28A0092B-C50C-407E-A947-70E740481C1C}">
                <a14:useLocalDpi xmlns:a14="http://schemas.microsoft.com/office/drawing/2010/main" val="0"/>
              </a:ext>
            </a:extLst>
          </a:blip>
          <a:srcRect t="601" b="-260"/>
          <a:stretch/>
        </p:blipFill>
        <p:spPr>
          <a:xfrm>
            <a:off x="1447800" y="1524000"/>
            <a:ext cx="6583680" cy="4866236"/>
          </a:xfrm>
          <a:prstGeom prst="rect">
            <a:avLst/>
          </a:prstGeom>
        </p:spPr>
      </p:pic>
      <p:sp>
        <p:nvSpPr>
          <p:cNvPr id="5" name="Slide Number Placeholder 4"/>
          <p:cNvSpPr>
            <a:spLocks noGrp="1"/>
          </p:cNvSpPr>
          <p:nvPr>
            <p:ph type="sldNum" sz="quarter" idx="10"/>
          </p:nvPr>
        </p:nvSpPr>
        <p:spPr/>
        <p:txBody>
          <a:bodyPr/>
          <a:lstStyle/>
          <a:p>
            <a:pPr algn="r"/>
            <a:fld id="{F3477EC8-074D-41C4-94AE-E9EA7CEEA348}" type="slidenum">
              <a:rPr lang="en-US" smtClean="0"/>
              <a:pPr algn="r"/>
              <a:t>23</a:t>
            </a:fld>
            <a:endParaRPr lang="en-US" dirty="0"/>
          </a:p>
        </p:txBody>
      </p:sp>
    </p:spTree>
    <p:extLst>
      <p:ext uri="{BB962C8B-B14F-4D97-AF65-F5344CB8AC3E}">
        <p14:creationId xmlns:p14="http://schemas.microsoft.com/office/powerpoint/2010/main" val="4272636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 </a:t>
            </a:r>
            <a:br>
              <a:rPr lang="en-US" dirty="0" smtClean="0"/>
            </a:br>
            <a:r>
              <a:rPr lang="en-US" dirty="0" smtClean="0"/>
              <a:t>Social-emotional learning</a:t>
            </a:r>
            <a:endParaRPr lang="en-US" dirty="0"/>
          </a:p>
        </p:txBody>
      </p:sp>
      <p:pic>
        <p:nvPicPr>
          <p:cNvPr id="5" name="Picture 4" descr="compendium.tiff"/>
          <p:cNvPicPr>
            <a:picLocks noChangeAspect="1"/>
          </p:cNvPicPr>
          <p:nvPr/>
        </p:nvPicPr>
        <p:blipFill rotWithShape="1">
          <a:blip r:embed="rId3">
            <a:extLst>
              <a:ext uri="{28A0092B-C50C-407E-A947-70E740481C1C}">
                <a14:useLocalDpi xmlns:a14="http://schemas.microsoft.com/office/drawing/2010/main" val="0"/>
              </a:ext>
            </a:extLst>
          </a:blip>
          <a:srcRect r="7808"/>
          <a:stretch/>
        </p:blipFill>
        <p:spPr>
          <a:xfrm>
            <a:off x="533400" y="1371600"/>
            <a:ext cx="7797800" cy="5405048"/>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2772058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 </a:t>
            </a:r>
            <a:r>
              <a:rPr lang="en-US" dirty="0" smtClean="0">
                <a:latin typeface="Arial"/>
                <a:cs typeface="Arial"/>
              </a:rPr>
              <a:t/>
            </a:r>
            <a:br>
              <a:rPr lang="en-US" dirty="0" smtClean="0">
                <a:latin typeface="Arial"/>
                <a:cs typeface="Arial"/>
              </a:rPr>
            </a:br>
            <a:r>
              <a:rPr lang="en-US" dirty="0" smtClean="0">
                <a:latin typeface="Arial"/>
                <a:cs typeface="Arial"/>
              </a:rPr>
              <a:t>S</a:t>
            </a:r>
            <a:r>
              <a:rPr lang="en-US" dirty="0" smtClean="0"/>
              <a:t>chool climate</a:t>
            </a:r>
            <a:endParaRPr lang="en-US" dirty="0"/>
          </a:p>
        </p:txBody>
      </p:sp>
      <p:pic>
        <p:nvPicPr>
          <p:cNvPr id="7" name="Picture 6" descr="safe supportive.tiff"/>
          <p:cNvPicPr>
            <a:picLocks noChangeAspect="1"/>
          </p:cNvPicPr>
          <p:nvPr/>
        </p:nvPicPr>
        <p:blipFill rotWithShape="1">
          <a:blip r:embed="rId3">
            <a:extLst>
              <a:ext uri="{28A0092B-C50C-407E-A947-70E740481C1C}">
                <a14:useLocalDpi xmlns:a14="http://schemas.microsoft.com/office/drawing/2010/main" val="0"/>
              </a:ext>
            </a:extLst>
          </a:blip>
          <a:srcRect b="-381"/>
          <a:stretch/>
        </p:blipFill>
        <p:spPr>
          <a:xfrm>
            <a:off x="1280160" y="1524000"/>
            <a:ext cx="6583680" cy="4956618"/>
          </a:xfrm>
          <a:prstGeom prst="rect">
            <a:avLst/>
          </a:prstGeom>
        </p:spPr>
      </p:pic>
      <p:sp>
        <p:nvSpPr>
          <p:cNvPr id="3" name="Slide Number Placeholder 2"/>
          <p:cNvSpPr>
            <a:spLocks noGrp="1"/>
          </p:cNvSpPr>
          <p:nvPr>
            <p:ph type="sldNum" sz="quarter" idx="10"/>
          </p:nvPr>
        </p:nvSpPr>
        <p:spPr/>
        <p:txBody>
          <a:bodyPr/>
          <a:lstStyle/>
          <a:p>
            <a:pPr algn="r"/>
            <a:fld id="{F3477EC8-074D-41C4-94AE-E9EA7CEEA348}" type="slidenum">
              <a:rPr lang="en-US" smtClean="0"/>
              <a:pPr algn="r"/>
              <a:t>25</a:t>
            </a:fld>
            <a:endParaRPr lang="en-US" dirty="0"/>
          </a:p>
        </p:txBody>
      </p:sp>
    </p:spTree>
    <p:extLst>
      <p:ext uri="{BB962C8B-B14F-4D97-AF65-F5344CB8AC3E}">
        <p14:creationId xmlns:p14="http://schemas.microsoft.com/office/powerpoint/2010/main" val="1724216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 Q-Bank</a:t>
            </a:r>
            <a:endParaRPr lang="en-US" dirty="0"/>
          </a:p>
        </p:txBody>
      </p:sp>
      <p:pic>
        <p:nvPicPr>
          <p:cNvPr id="7" name="Picture 6" descr="q-bank.tiff"/>
          <p:cNvPicPr>
            <a:picLocks noChangeAspect="1"/>
          </p:cNvPicPr>
          <p:nvPr/>
        </p:nvPicPr>
        <p:blipFill rotWithShape="1">
          <a:blip r:embed="rId3">
            <a:extLst>
              <a:ext uri="{28A0092B-C50C-407E-A947-70E740481C1C}">
                <a14:useLocalDpi xmlns:a14="http://schemas.microsoft.com/office/drawing/2010/main" val="0"/>
              </a:ext>
            </a:extLst>
          </a:blip>
          <a:srcRect t="1" b="-559"/>
          <a:stretch/>
        </p:blipFill>
        <p:spPr>
          <a:xfrm>
            <a:off x="1036320" y="1524004"/>
            <a:ext cx="7040880" cy="4958231"/>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1739469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 Common education data standards</a:t>
            </a:r>
            <a:endParaRPr lang="en-US" dirty="0"/>
          </a:p>
        </p:txBody>
      </p:sp>
      <p:pic>
        <p:nvPicPr>
          <p:cNvPr id="7" name="Picture 6" descr="ced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560623"/>
            <a:ext cx="7924800" cy="4916377"/>
          </a:xfrm>
          <a:prstGeom prst="rect">
            <a:avLst/>
          </a:prstGeom>
        </p:spPr>
      </p:pic>
      <p:sp>
        <p:nvSpPr>
          <p:cNvPr id="6" name="Slide Number Placeholder 5"/>
          <p:cNvSpPr>
            <a:spLocks noGrp="1"/>
          </p:cNvSpPr>
          <p:nvPr>
            <p:ph type="sldNum" sz="quarter" idx="10"/>
          </p:nvPr>
        </p:nvSpPr>
        <p:spPr/>
        <p:txBody>
          <a:bodyPr/>
          <a:lstStyle/>
          <a:p>
            <a:pPr algn="r"/>
            <a:fld id="{F3477EC8-074D-41C4-94AE-E9EA7CEEA348}" type="slidenum">
              <a:rPr lang="en-US" smtClean="0"/>
              <a:pPr algn="r"/>
              <a:t>27</a:t>
            </a:fld>
            <a:endParaRPr lang="en-US" dirty="0"/>
          </a:p>
        </p:txBody>
      </p:sp>
    </p:spTree>
    <p:extLst>
      <p:ext uri="{BB962C8B-B14F-4D97-AF65-F5344CB8AC3E}">
        <p14:creationId xmlns:p14="http://schemas.microsoft.com/office/powerpoint/2010/main" val="3085813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Final notes for existing items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40" y="1378519"/>
            <a:ext cx="8192460" cy="5472562"/>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302724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Additional resources</a:t>
            </a:r>
            <a:endParaRPr lang="en-US" dirty="0"/>
          </a:p>
        </p:txBody>
      </p:sp>
      <p:sp>
        <p:nvSpPr>
          <p:cNvPr id="3" name="Content Placeholder 2"/>
          <p:cNvSpPr>
            <a:spLocks noGrp="1"/>
          </p:cNvSpPr>
          <p:nvPr>
            <p:ph idx="1"/>
          </p:nvPr>
        </p:nvSpPr>
        <p:spPr/>
        <p:txBody>
          <a:bodyPr/>
          <a:lstStyle/>
          <a:p>
            <a:pPr marL="457200"/>
            <a:r>
              <a:rPr lang="en-US" dirty="0"/>
              <a:t>Shindler, J. V. (2011). </a:t>
            </a:r>
            <a:r>
              <a:rPr lang="en-US" i="1" dirty="0"/>
              <a:t>Survey </a:t>
            </a:r>
            <a:r>
              <a:rPr lang="en-US" i="1" dirty="0" smtClean="0"/>
              <a:t>development</a:t>
            </a:r>
            <a:r>
              <a:rPr lang="en-US" dirty="0" smtClean="0"/>
              <a:t>  [</a:t>
            </a:r>
            <a:r>
              <a:rPr lang="en-US" dirty="0"/>
              <a:t>Survey webinar series for </a:t>
            </a:r>
            <a:r>
              <a:rPr lang="en-US" dirty="0" smtClean="0"/>
              <a:t>the </a:t>
            </a:r>
            <a:r>
              <a:rPr lang="en-US" dirty="0"/>
              <a:t>National Center on Safe Supportive Learning </a:t>
            </a:r>
            <a:r>
              <a:rPr lang="en-US" dirty="0" smtClean="0"/>
              <a:t>Environments</a:t>
            </a:r>
            <a:r>
              <a:rPr lang="en-US" dirty="0"/>
              <a:t>]. Retrieved </a:t>
            </a:r>
            <a:r>
              <a:rPr lang="en-US" dirty="0" smtClean="0"/>
              <a:t>April 1, 2016, from </a:t>
            </a:r>
            <a:br>
              <a:rPr lang="en-US" dirty="0" smtClean="0"/>
            </a:br>
            <a:r>
              <a:rPr lang="en-US" dirty="0" smtClean="0">
                <a:hlinkClick r:id="rId3"/>
              </a:rPr>
              <a:t>http</a:t>
            </a:r>
            <a:r>
              <a:rPr lang="en-US" dirty="0">
                <a:hlinkClick r:id="rId3"/>
              </a:rPr>
              <a:t>://</a:t>
            </a:r>
            <a:r>
              <a:rPr lang="en-US" dirty="0" smtClean="0">
                <a:hlinkClick r:id="rId3"/>
              </a:rPr>
              <a:t>safesupportiveschools.ed.gov/index.php?id=9&amp;eid=8</a:t>
            </a:r>
            <a:r>
              <a:rPr lang="en-US" dirty="0" smtClean="0"/>
              <a:t>.</a:t>
            </a:r>
            <a:endParaRPr lang="en-US" dirty="0"/>
          </a:p>
          <a:p>
            <a:endParaRPr lang="en-US" dirty="0" smtClean="0"/>
          </a:p>
          <a:p>
            <a:r>
              <a:rPr lang="en-US" dirty="0"/>
              <a:t>For more information, please visit the following sites:</a:t>
            </a:r>
          </a:p>
          <a:p>
            <a:pPr marL="457200">
              <a:buClr>
                <a:schemeClr val="accent2"/>
              </a:buClr>
              <a:buFont typeface="Arial" panose="020B0604020202020204" pitchFamily="34" charset="0"/>
              <a:buChar char="•"/>
            </a:pPr>
            <a:r>
              <a:rPr lang="en-US" dirty="0" smtClean="0"/>
              <a:t>The American Association for Public Opinion Research: </a:t>
            </a:r>
            <a:r>
              <a:rPr lang="en-US" dirty="0" smtClean="0">
                <a:hlinkClick r:id="rId4" action="ppaction://hlinkpres?slideindex=1&amp;slidetitle="/>
              </a:rPr>
              <a:t>http://www.aapor.org/</a:t>
            </a:r>
            <a:r>
              <a:rPr lang="en-US" dirty="0"/>
              <a:t>.</a:t>
            </a:r>
            <a:endParaRPr lang="en-US" dirty="0" smtClean="0"/>
          </a:p>
          <a:p>
            <a:pPr marL="457200">
              <a:buClr>
                <a:schemeClr val="accent2"/>
              </a:buClr>
              <a:buFont typeface="Arial" panose="020B0604020202020204" pitchFamily="34" charset="0"/>
              <a:buChar char="•"/>
            </a:pPr>
            <a:r>
              <a:rPr lang="en-US" i="1" dirty="0" smtClean="0"/>
              <a:t>Public Opinion Quarterly:</a:t>
            </a:r>
            <a:r>
              <a:rPr lang="en-US" dirty="0" smtClean="0"/>
              <a:t> </a:t>
            </a:r>
            <a:r>
              <a:rPr lang="en-US" dirty="0" smtClean="0">
                <a:hlinkClick r:id="rId4" action="ppaction://hlinkpres?slideindex=1&amp;slidetitle="/>
              </a:rPr>
              <a:t>https://poq.oxfordjournals.org/</a:t>
            </a:r>
            <a:r>
              <a:rPr lang="en-US" dirty="0"/>
              <a:t>.</a:t>
            </a:r>
            <a:endParaRPr lang="en-US" dirty="0" smtClean="0"/>
          </a:p>
          <a:p>
            <a:pPr marL="457200">
              <a:buClr>
                <a:schemeClr val="accent2"/>
              </a:buClr>
              <a:buFont typeface="Arial" panose="020B0604020202020204" pitchFamily="34" charset="0"/>
              <a:buChar char="•"/>
            </a:pPr>
            <a:r>
              <a:rPr lang="en-US" i="1" dirty="0" smtClean="0"/>
              <a:t>Journal </a:t>
            </a:r>
            <a:r>
              <a:rPr lang="en-US" i="1" dirty="0"/>
              <a:t>of Survey Statistics and Methodology: </a:t>
            </a:r>
            <a:r>
              <a:rPr lang="en-US" dirty="0">
                <a:hlinkClick r:id="rId4" action="ppaction://hlinkpres?slideindex=1&amp;slidetitle="/>
              </a:rPr>
              <a:t>http://</a:t>
            </a:r>
            <a:r>
              <a:rPr lang="en-US" dirty="0" smtClean="0">
                <a:hlinkClick r:id="rId4" action="ppaction://hlinkpres?slideindex=1&amp;slidetitle="/>
              </a:rPr>
              <a:t>jssam.oxfordjournals.org/content/current</a:t>
            </a:r>
            <a:r>
              <a:rPr lang="en-US" dirty="0" smtClean="0"/>
              <a:t>.</a:t>
            </a:r>
            <a:endParaRPr lang="en-US" dirty="0"/>
          </a:p>
        </p:txBody>
      </p:sp>
    </p:spTree>
    <p:extLst>
      <p:ext uri="{BB962C8B-B14F-4D97-AF65-F5344CB8AC3E}">
        <p14:creationId xmlns:p14="http://schemas.microsoft.com/office/powerpoint/2010/main" val="407320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lvl="0"/>
            <a:r>
              <a:rPr lang="en-US" b="1" dirty="0" smtClean="0"/>
              <a:t>Why use existing survey items?</a:t>
            </a:r>
          </a:p>
          <a:p>
            <a:pPr lvl="0"/>
            <a:r>
              <a:rPr lang="en-US" b="1" dirty="0" smtClean="0">
                <a:solidFill>
                  <a:schemeClr val="bg1">
                    <a:lumMod val="65000"/>
                  </a:schemeClr>
                </a:solidFill>
              </a:rPr>
              <a:t>About existing sources.</a:t>
            </a:r>
          </a:p>
          <a:p>
            <a:pPr lvl="0"/>
            <a:r>
              <a:rPr lang="en-US" b="1" dirty="0" smtClean="0">
                <a:solidFill>
                  <a:schemeClr val="bg1">
                    <a:lumMod val="65000"/>
                  </a:schemeClr>
                </a:solidFill>
              </a:rPr>
              <a:t>Examples of sources.</a:t>
            </a:r>
          </a:p>
          <a:p>
            <a:endParaRPr lang="en-US" dirty="0"/>
          </a:p>
        </p:txBody>
      </p:sp>
      <p:sp>
        <p:nvSpPr>
          <p:cNvPr id="22" name="Slide Number Placeholder 21"/>
          <p:cNvSpPr>
            <a:spLocks noGrp="1"/>
          </p:cNvSpPr>
          <p:nvPr>
            <p:ph type="sldNum" sz="quarter" idx="12"/>
          </p:nvPr>
        </p:nvSpPr>
        <p:spPr/>
        <p:txBody>
          <a:bodyPr/>
          <a:lstStyle/>
          <a:p>
            <a:fld id="{8BE281C9-04EB-4071-AA3D-BE0CA1E87804}" type="slidenum">
              <a:rPr lang="en-US" smtClean="0"/>
              <a:pPr/>
              <a:t>3</a:t>
            </a:fld>
            <a:endParaRPr lang="en-US" dirty="0"/>
          </a:p>
        </p:txBody>
      </p:sp>
    </p:spTree>
    <p:extLst>
      <p:ext uri="{BB962C8B-B14F-4D97-AF65-F5344CB8AC3E}">
        <p14:creationId xmlns:p14="http://schemas.microsoft.com/office/powerpoint/2010/main" val="472448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Reference</a:t>
            </a:r>
            <a:endParaRPr lang="en-US" dirty="0"/>
          </a:p>
        </p:txBody>
      </p:sp>
      <p:sp>
        <p:nvSpPr>
          <p:cNvPr id="3" name="Content Placeholder 2"/>
          <p:cNvSpPr>
            <a:spLocks noGrp="1"/>
          </p:cNvSpPr>
          <p:nvPr>
            <p:ph idx="1"/>
          </p:nvPr>
        </p:nvSpPr>
        <p:spPr/>
        <p:txBody>
          <a:bodyPr/>
          <a:lstStyle/>
          <a:p>
            <a:pPr marL="457200"/>
            <a:r>
              <a:rPr lang="en-US" dirty="0" smtClean="0"/>
              <a:t>Pastor, D. A. (2013, April). </a:t>
            </a:r>
            <a:r>
              <a:rPr lang="en-US" i="1" dirty="0" smtClean="0"/>
              <a:t>Considerations in evaluating, selecting, and developing data sources and measures</a:t>
            </a:r>
            <a:r>
              <a:rPr lang="en-US" dirty="0" smtClean="0"/>
              <a:t>. </a:t>
            </a:r>
            <a:r>
              <a:rPr lang="en-US" dirty="0"/>
              <a:t>IES webinar for Regional Educational Laboratories.</a:t>
            </a:r>
            <a:endParaRPr lang="en-US" dirty="0" smtClean="0"/>
          </a:p>
          <a:p>
            <a:endParaRPr lang="en-US" dirty="0"/>
          </a:p>
        </p:txBody>
      </p:sp>
      <p:sp>
        <p:nvSpPr>
          <p:cNvPr id="8" name="Slide Number Placeholder 7"/>
          <p:cNvSpPr>
            <a:spLocks noGrp="1"/>
          </p:cNvSpPr>
          <p:nvPr>
            <p:ph type="sldNum" sz="quarter" idx="12"/>
          </p:nvPr>
        </p:nvSpPr>
        <p:spPr/>
        <p:txBody>
          <a:bodyPr/>
          <a:lstStyle/>
          <a:p>
            <a:fld id="{8BE281C9-04EB-4071-AA3D-BE0CA1E87804}" type="slidenum">
              <a:rPr lang="en-US" smtClean="0"/>
              <a:t>30</a:t>
            </a:fld>
            <a:endParaRPr lang="en-US" dirty="0"/>
          </a:p>
        </p:txBody>
      </p:sp>
    </p:spTree>
    <p:extLst>
      <p:ext uri="{BB962C8B-B14F-4D97-AF65-F5344CB8AC3E}">
        <p14:creationId xmlns:p14="http://schemas.microsoft.com/office/powerpoint/2010/main" val="2910049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existing survey items?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a:t>
            </a:fld>
            <a:endParaRPr lang="en-US" dirty="0"/>
          </a:p>
        </p:txBody>
      </p:sp>
    </p:spTree>
    <p:extLst>
      <p:ext uri="{BB962C8B-B14F-4D97-AF65-F5344CB8AC3E}">
        <p14:creationId xmlns:p14="http://schemas.microsoft.com/office/powerpoint/2010/main" val="4074413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existing survey items?</a:t>
            </a:r>
            <a:endParaRPr lang="en-US" dirty="0"/>
          </a:p>
        </p:txBody>
      </p:sp>
      <p:sp>
        <p:nvSpPr>
          <p:cNvPr id="3" name="Slide Number Placeholder 2"/>
          <p:cNvSpPr>
            <a:spLocks noGrp="1"/>
          </p:cNvSpPr>
          <p:nvPr>
            <p:ph type="sldNum" sz="quarter" idx="12"/>
          </p:nvPr>
        </p:nvSpPr>
        <p:spPr/>
        <p:txBody>
          <a:bodyPr/>
          <a:lstStyle/>
          <a:p>
            <a:fld id="{8BE281C9-04EB-4071-AA3D-BE0CA1E87804}" type="slidenum">
              <a:rPr lang="en-US" smtClean="0"/>
              <a:t>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96" y="1685097"/>
            <a:ext cx="3820403" cy="3820403"/>
          </a:xfrm>
          <a:prstGeom prst="rect">
            <a:avLst/>
          </a:prstGeom>
        </p:spPr>
      </p:pic>
    </p:spTree>
    <p:extLst>
      <p:ext uri="{BB962C8B-B14F-4D97-AF65-F5344CB8AC3E}">
        <p14:creationId xmlns:p14="http://schemas.microsoft.com/office/powerpoint/2010/main" val="283157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existing survey items?</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96" y="1685097"/>
            <a:ext cx="3820403" cy="38204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2451" y="1919499"/>
            <a:ext cx="2829962" cy="4244944"/>
          </a:xfrm>
          <a:prstGeom prst="rect">
            <a:avLst/>
          </a:prstGeom>
        </p:spPr>
      </p:pic>
      <p:sp>
        <p:nvSpPr>
          <p:cNvPr id="3" name="Slide Number Placeholder 2"/>
          <p:cNvSpPr>
            <a:spLocks noGrp="1"/>
          </p:cNvSpPr>
          <p:nvPr>
            <p:ph type="sldNum" sz="quarter" idx="12"/>
          </p:nvPr>
        </p:nvSpPr>
        <p:spPr/>
        <p:txBody>
          <a:bodyPr/>
          <a:lstStyle/>
          <a:p>
            <a:fld id="{8BE281C9-04EB-4071-AA3D-BE0CA1E87804}" type="slidenum">
              <a:rPr lang="en-US" smtClean="0"/>
              <a:t>6</a:t>
            </a:fld>
            <a:endParaRPr lang="en-US" dirty="0"/>
          </a:p>
        </p:txBody>
      </p:sp>
    </p:spTree>
    <p:extLst>
      <p:ext uri="{BB962C8B-B14F-4D97-AF65-F5344CB8AC3E}">
        <p14:creationId xmlns:p14="http://schemas.microsoft.com/office/powerpoint/2010/main" val="1288060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existing survey items?</a:t>
            </a:r>
            <a:endParaRPr lang="en-US" dirty="0"/>
          </a:p>
        </p:txBody>
      </p:sp>
      <p:sp>
        <p:nvSpPr>
          <p:cNvPr id="5" name="Slide Number Placeholder 4"/>
          <p:cNvSpPr>
            <a:spLocks noGrp="1"/>
          </p:cNvSpPr>
          <p:nvPr>
            <p:ph type="sldNum" sz="quarter" idx="12"/>
          </p:nvPr>
        </p:nvSpPr>
        <p:spPr/>
        <p:txBody>
          <a:bodyPr/>
          <a:lstStyle/>
          <a:p>
            <a:fld id="{8BE281C9-04EB-4071-AA3D-BE0CA1E87804}" type="slidenum">
              <a:rPr lang="en-US" smtClean="0"/>
              <a:t>7</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9560" y="3936661"/>
            <a:ext cx="1920240" cy="254033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196" y="1685097"/>
            <a:ext cx="3820403" cy="382040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451" y="1919499"/>
            <a:ext cx="2829962" cy="4244944"/>
          </a:xfrm>
          <a:prstGeom prst="rect">
            <a:avLst/>
          </a:prstGeom>
        </p:spPr>
      </p:pic>
    </p:spTree>
    <p:extLst>
      <p:ext uri="{BB962C8B-B14F-4D97-AF65-F5344CB8AC3E}">
        <p14:creationId xmlns:p14="http://schemas.microsoft.com/office/powerpoint/2010/main" val="666474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lvl="0"/>
            <a:r>
              <a:rPr lang="en-US" b="1" dirty="0" smtClean="0">
                <a:solidFill>
                  <a:schemeClr val="bg1">
                    <a:lumMod val="65000"/>
                  </a:schemeClr>
                </a:solidFill>
              </a:rPr>
              <a:t>Why use existing survey items?</a:t>
            </a:r>
          </a:p>
          <a:p>
            <a:pPr lvl="0"/>
            <a:r>
              <a:rPr lang="en-US" b="1" dirty="0" smtClean="0"/>
              <a:t>About existing sources.</a:t>
            </a:r>
          </a:p>
          <a:p>
            <a:pPr lvl="0"/>
            <a:r>
              <a:rPr lang="en-US" b="1" dirty="0" smtClean="0">
                <a:solidFill>
                  <a:schemeClr val="bg1">
                    <a:lumMod val="65000"/>
                  </a:schemeClr>
                </a:solidFill>
              </a:rPr>
              <a:t>Examples of sources.</a:t>
            </a:r>
          </a:p>
          <a:p>
            <a:endParaRPr lang="en-US" dirty="0"/>
          </a:p>
        </p:txBody>
      </p:sp>
      <p:sp>
        <p:nvSpPr>
          <p:cNvPr id="22" name="Slide Number Placeholder 21"/>
          <p:cNvSpPr>
            <a:spLocks noGrp="1"/>
          </p:cNvSpPr>
          <p:nvPr>
            <p:ph type="sldNum" sz="quarter" idx="12"/>
          </p:nvPr>
        </p:nvSpPr>
        <p:spPr/>
        <p:txBody>
          <a:bodyPr/>
          <a:lstStyle/>
          <a:p>
            <a:fld id="{8BE281C9-04EB-4071-AA3D-BE0CA1E87804}" type="slidenum">
              <a:rPr lang="en-US" smtClean="0"/>
              <a:pPr/>
              <a:t>8</a:t>
            </a:fld>
            <a:endParaRPr lang="en-US" dirty="0"/>
          </a:p>
        </p:txBody>
      </p:sp>
    </p:spTree>
    <p:extLst>
      <p:ext uri="{BB962C8B-B14F-4D97-AF65-F5344CB8AC3E}">
        <p14:creationId xmlns:p14="http://schemas.microsoft.com/office/powerpoint/2010/main" val="292133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surveys</a:t>
            </a:r>
            <a:endParaRPr lang="en-US" dirty="0"/>
          </a:p>
        </p:txBody>
      </p:sp>
      <p:grpSp>
        <p:nvGrpSpPr>
          <p:cNvPr id="4" name="Group 3"/>
          <p:cNvGrpSpPr/>
          <p:nvPr/>
        </p:nvGrpSpPr>
        <p:grpSpPr>
          <a:xfrm>
            <a:off x="914400" y="2362200"/>
            <a:ext cx="7848600" cy="1723225"/>
            <a:chOff x="533400" y="2667000"/>
            <a:chExt cx="8502984" cy="1866900"/>
          </a:xfrm>
        </p:grpSpPr>
        <p:pic>
          <p:nvPicPr>
            <p:cNvPr id="8" name="Picture 7" descr="square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667000"/>
              <a:ext cx="3733800" cy="1866900"/>
            </a:xfrm>
            <a:prstGeom prst="rect">
              <a:avLst/>
            </a:prstGeom>
          </p:spPr>
        </p:pic>
        <p:pic>
          <p:nvPicPr>
            <p:cNvPr id="3" name="Picture 2"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971800"/>
              <a:ext cx="4388184" cy="1282700"/>
            </a:xfrm>
            <a:prstGeom prst="rect">
              <a:avLst/>
            </a:prstGeom>
          </p:spPr>
        </p:pic>
      </p:grpSp>
      <p:sp>
        <p:nvSpPr>
          <p:cNvPr id="5" name="Slide Number Placeholder 4"/>
          <p:cNvSpPr>
            <a:spLocks noGrp="1"/>
          </p:cNvSpPr>
          <p:nvPr>
            <p:ph type="sldNum" sz="quarter" idx="10"/>
          </p:nvPr>
        </p:nvSpPr>
        <p:spPr>
          <a:xfrm>
            <a:off x="8729054" y="6618180"/>
            <a:ext cx="56106" cy="123111"/>
          </a:xfrm>
        </p:spPr>
        <p:txBody>
          <a:bodyPr/>
          <a:lstStyle/>
          <a:p>
            <a:fld id="{F3477EC8-074D-41C4-94AE-E9EA7CEEA348}" type="slidenum">
              <a:rPr lang="en-US" smtClean="0"/>
              <a:pPr/>
              <a:t>9</a:t>
            </a:fld>
            <a:endParaRPr lang="en-US" dirty="0"/>
          </a:p>
        </p:txBody>
      </p:sp>
    </p:spTree>
    <p:extLst>
      <p:ext uri="{BB962C8B-B14F-4D97-AF65-F5344CB8AC3E}">
        <p14:creationId xmlns:p14="http://schemas.microsoft.com/office/powerpoint/2010/main" val="1004488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5-1865_REL_MW_PPT-ed_042415_DRAFT_3_Template">
  <a:themeElements>
    <a:clrScheme name="REL MW 2015">
      <a:dk1>
        <a:srgbClr val="000000"/>
      </a:dk1>
      <a:lt1>
        <a:sysClr val="window" lastClr="FFFFFF"/>
      </a:lt1>
      <a:dk2>
        <a:srgbClr val="326295"/>
      </a:dk2>
      <a:lt2>
        <a:srgbClr val="FFFFFF"/>
      </a:lt2>
      <a:accent1>
        <a:srgbClr val="084B25"/>
      </a:accent1>
      <a:accent2>
        <a:srgbClr val="096835"/>
      </a:accent2>
      <a:accent3>
        <a:srgbClr val="098743"/>
      </a:accent3>
      <a:accent4>
        <a:srgbClr val="026D8E"/>
      </a:accent4>
      <a:accent5>
        <a:srgbClr val="C4512F"/>
      </a:accent5>
      <a:accent6>
        <a:srgbClr val="757576"/>
      </a:accent6>
      <a:hlink>
        <a:srgbClr val="003A70"/>
      </a:hlink>
      <a:folHlink>
        <a:srgbClr val="0D2E1B"/>
      </a:folHlink>
    </a:clrScheme>
    <a:fontScheme name="REL MW 20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5-1865_REL_MW_PPT-ed_042215_DRAFT_2_RAND_Pady" id="{1911C7D1-1991-427E-A0C1-5DEAF6176D83}" vid="{6A648F47-04AA-43CF-8C0E-3AAA4566AD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15-1865_REL_MW_PPT-ed_042415_DRAFT_3_Template</Template>
  <TotalTime>2212</TotalTime>
  <Words>1313</Words>
  <Application>Microsoft Office PowerPoint</Application>
  <PresentationFormat>On-screen Show (4:3)</PresentationFormat>
  <Paragraphs>165</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Franklin Gothic Book</vt:lpstr>
      <vt:lpstr>Tahoma</vt:lpstr>
      <vt:lpstr>15-1865_REL_MW_PPT-ed_042415_DRAFT_3_Template</vt:lpstr>
      <vt:lpstr>Module 2 presentation  Exploring existing item sources</vt:lpstr>
      <vt:lpstr>Outline</vt:lpstr>
      <vt:lpstr>Outline</vt:lpstr>
      <vt:lpstr>Why use existing survey items?</vt:lpstr>
      <vt:lpstr>Why use existing survey items?</vt:lpstr>
      <vt:lpstr>Why use existing survey items?</vt:lpstr>
      <vt:lpstr>Why use existing survey items?</vt:lpstr>
      <vt:lpstr>Outline</vt:lpstr>
      <vt:lpstr>Existing surveys</vt:lpstr>
      <vt:lpstr>Considerations:  Borrowing items</vt:lpstr>
      <vt:lpstr>NCES surveys</vt:lpstr>
      <vt:lpstr>NCEE reports</vt:lpstr>
      <vt:lpstr>Topics</vt:lpstr>
      <vt:lpstr>Survey respondents</vt:lpstr>
      <vt:lpstr>Outline</vt:lpstr>
      <vt:lpstr>NCES schools and  staffing survey</vt:lpstr>
      <vt:lpstr>Parent and family  involvement survey</vt:lpstr>
      <vt:lpstr>Education longitudinal  study of 2002</vt:lpstr>
      <vt:lpstr>NCEE reports: Student, teacher, and classroom measures</vt:lpstr>
      <vt:lpstr>NCEE reports:  Student engagement</vt:lpstr>
      <vt:lpstr>NCEE reports:  Character education</vt:lpstr>
      <vt:lpstr>NCEE reports:  School readiness</vt:lpstr>
      <vt:lpstr>NCEE reports: Resiliency and youth development</vt:lpstr>
      <vt:lpstr>Other resources:  Social-emotional learning</vt:lpstr>
      <vt:lpstr>Other resources:  School climate</vt:lpstr>
      <vt:lpstr>Other resources: Q-Bank</vt:lpstr>
      <vt:lpstr>Other resources: Common education data standards</vt:lpstr>
      <vt:lpstr>Final notes for existing items</vt:lpstr>
      <vt:lpstr>Additional resources</vt:lpstr>
      <vt:lpstr>Reference</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presentation Planning  for a</dc:title>
  <dc:subject>REL Midwest Presentation</dc:subject>
  <dc:creator>dsorensen</dc:creator>
  <cp:lastModifiedBy>Goldston, Cora</cp:lastModifiedBy>
  <cp:revision>114</cp:revision>
  <dcterms:created xsi:type="dcterms:W3CDTF">2015-06-01T23:46:13Z</dcterms:created>
  <dcterms:modified xsi:type="dcterms:W3CDTF">2017-02-13T19:56:26Z</dcterms:modified>
</cp:coreProperties>
</file>