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48"/>
  </p:notesMasterIdLst>
  <p:handoutMasterIdLst>
    <p:handoutMasterId r:id="rId49"/>
  </p:handoutMasterIdLst>
  <p:sldIdLst>
    <p:sldId id="302" r:id="rId2"/>
    <p:sldId id="303" r:id="rId3"/>
    <p:sldId id="334" r:id="rId4"/>
    <p:sldId id="335" r:id="rId5"/>
    <p:sldId id="336" r:id="rId6"/>
    <p:sldId id="378" r:id="rId7"/>
    <p:sldId id="338" r:id="rId8"/>
    <p:sldId id="339" r:id="rId9"/>
    <p:sldId id="340" r:id="rId10"/>
    <p:sldId id="341" r:id="rId11"/>
    <p:sldId id="379" r:id="rId12"/>
    <p:sldId id="343" r:id="rId13"/>
    <p:sldId id="344" r:id="rId14"/>
    <p:sldId id="345" r:id="rId15"/>
    <p:sldId id="346" r:id="rId16"/>
    <p:sldId id="347" r:id="rId17"/>
    <p:sldId id="348" r:id="rId18"/>
    <p:sldId id="349" r:id="rId19"/>
    <p:sldId id="350" r:id="rId20"/>
    <p:sldId id="352" r:id="rId21"/>
    <p:sldId id="351" r:id="rId22"/>
    <p:sldId id="380" r:id="rId23"/>
    <p:sldId id="354" r:id="rId24"/>
    <p:sldId id="355" r:id="rId25"/>
    <p:sldId id="356" r:id="rId26"/>
    <p:sldId id="357" r:id="rId27"/>
    <p:sldId id="358" r:id="rId28"/>
    <p:sldId id="359" r:id="rId29"/>
    <p:sldId id="360" r:id="rId30"/>
    <p:sldId id="381" r:id="rId31"/>
    <p:sldId id="362" r:id="rId32"/>
    <p:sldId id="363" r:id="rId33"/>
    <p:sldId id="364" r:id="rId34"/>
    <p:sldId id="365" r:id="rId35"/>
    <p:sldId id="366" r:id="rId36"/>
    <p:sldId id="367" r:id="rId37"/>
    <p:sldId id="368" r:id="rId38"/>
    <p:sldId id="369" r:id="rId39"/>
    <p:sldId id="382" r:id="rId40"/>
    <p:sldId id="371" r:id="rId41"/>
    <p:sldId id="373" r:id="rId42"/>
    <p:sldId id="374" r:id="rId43"/>
    <p:sldId id="383" r:id="rId44"/>
    <p:sldId id="376" r:id="rId45"/>
    <p:sldId id="384" r:id="rId46"/>
    <p:sldId id="377"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576" userDrawn="1">
          <p15:clr>
            <a:srgbClr val="A4A3A4"/>
          </p15:clr>
        </p15:guide>
        <p15:guide id="3" orient="horz" pos="1008" userDrawn="1">
          <p15:clr>
            <a:srgbClr val="A4A3A4"/>
          </p15:clr>
        </p15:guide>
        <p15:guide id="4" pos="5184" userDrawn="1">
          <p15:clr>
            <a:srgbClr val="A4A3A4"/>
          </p15:clr>
        </p15:guide>
        <p15:guide id="5" orient="horz" pos="4319">
          <p15:clr>
            <a:srgbClr val="A4A3A4"/>
          </p15:clr>
        </p15:guide>
        <p15:guide id="6" orient="horz" pos="864">
          <p15:clr>
            <a:srgbClr val="A4A3A4"/>
          </p15:clr>
        </p15:guide>
        <p15:guide id="7" orient="horz" pos="3840">
          <p15:clr>
            <a:srgbClr val="A4A3A4"/>
          </p15:clr>
        </p15:guide>
        <p15:guide id="8" orient="horz" pos="1600">
          <p15:clr>
            <a:srgbClr val="A4A3A4"/>
          </p15:clr>
        </p15:guide>
        <p15:guide id="9" pos="5759">
          <p15:clr>
            <a:srgbClr val="A4A3A4"/>
          </p15:clr>
        </p15:guide>
        <p15:guide id="10">
          <p15:clr>
            <a:srgbClr val="A4A3A4"/>
          </p15:clr>
        </p15:guide>
        <p15:guide id="11" pos="5520">
          <p15:clr>
            <a:srgbClr val="A4A3A4"/>
          </p15:clr>
        </p15:guide>
        <p15:guide id="12" pos="12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dy, Linda" initials="" lastIdx="0" clrIdx="0"/>
  <p:cmAuthor id="2" name="Judd, William" initials="WJ"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2C28"/>
    <a:srgbClr val="7D1E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68287" autoAdjust="0"/>
  </p:normalViewPr>
  <p:slideViewPr>
    <p:cSldViewPr showGuides="1">
      <p:cViewPr varScale="1">
        <p:scale>
          <a:sx n="75" d="100"/>
          <a:sy n="75" d="100"/>
        </p:scale>
        <p:origin x="312" y="72"/>
      </p:cViewPr>
      <p:guideLst>
        <p:guide orient="horz" pos="4080"/>
        <p:guide pos="576"/>
        <p:guide orient="horz" pos="1008"/>
        <p:guide pos="5184"/>
        <p:guide orient="horz" pos="4319"/>
        <p:guide orient="horz" pos="864"/>
        <p:guide orient="horz" pos="3840"/>
        <p:guide orient="horz" pos="1600"/>
        <p:guide pos="5759"/>
        <p:guide/>
        <p:guide pos="5520"/>
        <p:guide pos="1296"/>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112" d="100"/>
          <a:sy n="112" d="100"/>
        </p:scale>
        <p:origin x="398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240D56-97A6-4875-BA1D-B89AD8A507E4}" type="datetimeFigureOut">
              <a:rPr lang="en-US" smtClean="0"/>
              <a:t>2/13/2017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FB8744-2CA5-4899-A623-12E95FEFB9B9}" type="slidenum">
              <a:rPr lang="en-US" smtClean="0"/>
              <a:t>‹#›</a:t>
            </a:fld>
            <a:endParaRPr lang="en-US" dirty="0"/>
          </a:p>
        </p:txBody>
      </p:sp>
    </p:spTree>
    <p:extLst>
      <p:ext uri="{BB962C8B-B14F-4D97-AF65-F5344CB8AC3E}">
        <p14:creationId xmlns:p14="http://schemas.microsoft.com/office/powerpoint/2010/main" val="2527321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562100" y="457200"/>
            <a:ext cx="3733800" cy="21336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28600" y="2819400"/>
            <a:ext cx="6400800" cy="58674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83476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a:t>
            </a:fld>
            <a:endParaRPr lang="en-US" dirty="0"/>
          </a:p>
        </p:txBody>
      </p:sp>
    </p:spTree>
    <p:extLst>
      <p:ext uri="{BB962C8B-B14F-4D97-AF65-F5344CB8AC3E}">
        <p14:creationId xmlns:p14="http://schemas.microsoft.com/office/powerpoint/2010/main" val="331109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Measurement error can come from several sources, such as respondents not answering items, giving inappropriate answers because they did not understand the item, or errors in recording answers. Every item should be written to minimize measurement error. To do so, ensure that instructions, items, and answer choices are </a:t>
            </a:r>
            <a:r>
              <a:rPr lang="en-US" sz="1200" kern="1200" dirty="0" smtClean="0">
                <a:solidFill>
                  <a:schemeClr val="tx1"/>
                </a:solidFill>
                <a:effectLst/>
                <a:latin typeface="+mn-lt"/>
                <a:ea typeface="+mn-ea"/>
                <a:cs typeface="+mn-cs"/>
              </a:rPr>
              <a:t>simple,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clear, and exhaustive.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Measurement errors that are random or not systematic decrease reliability, meaning that the survey will produce less stable results over repeated administrations. Items with systematic measurement errors (that is, many responses are off in the same direction) produce less valid findings.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10</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11</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1848019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guidelines for writing items are:</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Be specific.</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Include definitions if necessary.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Avoid double-barreled items.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Avoid double negatives.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clear directions.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a reading level that is appropriate for the respondents.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12</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Provide enough details for consistent interpretation of an item. For example, different people could interpret “Do you work full-time?” differently. It would be better to ask: “About how many total hours per week do you usually work for pay, counting all jobs?”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addition to being more consistently interpreted, asking the item this way allows for multiple options for analyzing the answers (for example, looking at those who work more than 30, 35, or 40 hours per week).</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13</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If you are not sure that all respondents will interpret a term as you intend, provide a definition. For example, to ensure that all principals interpreted the terms </a:t>
            </a:r>
            <a:r>
              <a:rPr lang="en-US" sz="1200" i="1" kern="1200" dirty="0" smtClean="0">
                <a:solidFill>
                  <a:schemeClr val="tx1"/>
                </a:solidFill>
                <a:effectLst/>
                <a:latin typeface="+mn-lt"/>
                <a:ea typeface="+mn-ea"/>
                <a:cs typeface="+mn-cs"/>
              </a:rPr>
              <a:t>coaches</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mentors</a:t>
            </a:r>
            <a:r>
              <a:rPr lang="en-US" sz="1200" kern="1200" dirty="0" smtClean="0">
                <a:solidFill>
                  <a:schemeClr val="tx1"/>
                </a:solidFill>
                <a:effectLst/>
                <a:latin typeface="+mn-lt"/>
                <a:ea typeface="+mn-ea"/>
                <a:cs typeface="+mn-cs"/>
              </a:rPr>
              <a:t> in the same way on a professional development survey, these definitions were included on the survey.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coach is someone who supports the principal’s professional development by providing structured and consistent leadership focused on achieving a specific set of performance goals.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 mentor is someone who provides informal advice and information to a principal on a variety of issues</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which are not necessarily focused on achieving a specific goal.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14</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Each item should represent one concept. An example of a double-barreled item is: “To what extent are your measures of progress quantitative and objective?” Ask two separate items: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“To what extent are your measures of progress quantitative?”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“To what extent are your measures of progress objective?”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15</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is more straightforward to phrase this item positively: “My child’s teacher cares about my child very much.”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16</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17</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adult surveys, a general rule of thumb is to use language at the grade 8 reading level. Avoid technical jargon that may not be understood by everyone. Provide definitions for key terms when necessary.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18</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Closed-ended items ask the respondent to pick from one of several options.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Open-ended items allow respondents to provide their own responses. These can be a short answer, a fill in the blank, or a long answer.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Plan for how these answers will be categorized, analyzed, and reported. Analyzing and summarizing open-ended items can be very time consuming.</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19</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197808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are the advantages of closed-ended items?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More reliable responses.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Much quicker to analyze.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Easier to interpret.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Can incorporate an “Other, please specify” option to capture information missing from closed-ended options.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20</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are the advantages of open-ended items?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Unanticipated answers can be obtained (desirable if the range of responses for a closed-ended item is unknown). For example, you may want to ask respondents “What aspect of professional development do you find most useful?” rather than providing a list of professional development features that may or may not be comprehensive.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Respondents may prefer to answer questions in their own words. For example, if you want to better understand respondents’ career pathways, you may ask them to describe their trajectory in their own words in lieu of answering several closed-ended items.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Open-ended answers on a field test can provide closed-ended options for a main study. For example, a field test of a survey on mentoring models may yield a finite set of mentoring models used in a school (such as coaching, peer-to-peer, formal mentor, and informal mentor) that can then be used as closed-ended items. </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21</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b="1" u="sng"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22</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36013647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Survey respondents have a tendency to agree with statements when given the usual </a:t>
            </a:r>
            <a:r>
              <a:rPr lang="en-US" sz="1200" i="1" kern="1200" dirty="0" smtClean="0">
                <a:solidFill>
                  <a:schemeClr val="tx1"/>
                </a:solidFill>
                <a:effectLst/>
                <a:latin typeface="+mn-lt"/>
                <a:ea typeface="+mn-ea"/>
                <a:cs typeface="+mn-cs"/>
              </a:rPr>
              <a:t>strongly agree</a:t>
            </a:r>
            <a:r>
              <a:rPr lang="en-US" sz="1200" kern="1200" dirty="0" smtClean="0">
                <a:solidFill>
                  <a:schemeClr val="tx1"/>
                </a:solidFill>
                <a:effectLst/>
                <a:latin typeface="+mn-lt"/>
                <a:ea typeface="+mn-ea"/>
                <a:cs typeface="+mn-cs"/>
              </a:rPr>
              <a:t> to </a:t>
            </a:r>
            <a:r>
              <a:rPr lang="en-US" sz="1200" i="1" kern="1200" dirty="0" smtClean="0">
                <a:solidFill>
                  <a:schemeClr val="tx1"/>
                </a:solidFill>
                <a:effectLst/>
                <a:latin typeface="+mn-lt"/>
                <a:ea typeface="+mn-ea"/>
                <a:cs typeface="+mn-cs"/>
              </a:rPr>
              <a:t>strongly disagree</a:t>
            </a:r>
            <a:r>
              <a:rPr lang="en-US" sz="1200" kern="1200" dirty="0" smtClean="0">
                <a:solidFill>
                  <a:schemeClr val="tx1"/>
                </a:solidFill>
                <a:effectLst/>
                <a:latin typeface="+mn-lt"/>
                <a:ea typeface="+mn-ea"/>
                <a:cs typeface="+mn-cs"/>
              </a:rPr>
              <a:t> scale, so alternatives should be considered when appropriate, such as n</a:t>
            </a:r>
            <a:r>
              <a:rPr lang="en-US" sz="1200" i="1" kern="1200" dirty="0" smtClean="0">
                <a:solidFill>
                  <a:schemeClr val="tx1"/>
                </a:solidFill>
                <a:effectLst/>
                <a:latin typeface="+mn-lt"/>
                <a:ea typeface="+mn-ea"/>
                <a:cs typeface="+mn-cs"/>
              </a:rPr>
              <a:t>ot very interested</a:t>
            </a:r>
            <a:r>
              <a:rPr lang="en-US" sz="1200" kern="1200" dirty="0" smtClean="0">
                <a:solidFill>
                  <a:schemeClr val="tx1"/>
                </a:solidFill>
                <a:effectLst/>
                <a:latin typeface="+mn-lt"/>
                <a:ea typeface="+mn-ea"/>
                <a:cs typeface="+mn-cs"/>
              </a:rPr>
              <a:t> to v</a:t>
            </a:r>
            <a:r>
              <a:rPr lang="en-US" sz="1200" i="1" kern="1200" dirty="0" smtClean="0">
                <a:solidFill>
                  <a:schemeClr val="tx1"/>
                </a:solidFill>
                <a:effectLst/>
                <a:latin typeface="+mn-lt"/>
                <a:ea typeface="+mn-ea"/>
                <a:cs typeface="+mn-cs"/>
              </a:rPr>
              <a:t>ery interested</a:t>
            </a:r>
            <a:r>
              <a:rPr lang="en-US" sz="1200" kern="1200" dirty="0" smtClean="0">
                <a:solidFill>
                  <a:schemeClr val="tx1"/>
                </a:solidFill>
                <a:effectLst/>
                <a:latin typeface="+mn-lt"/>
                <a:ea typeface="+mn-ea"/>
                <a:cs typeface="+mn-cs"/>
              </a:rPr>
              <a:t>, n</a:t>
            </a:r>
            <a:r>
              <a:rPr lang="en-US" sz="1200" i="1" kern="1200" dirty="0" smtClean="0">
                <a:solidFill>
                  <a:schemeClr val="tx1"/>
                </a:solidFill>
                <a:effectLst/>
                <a:latin typeface="+mn-lt"/>
                <a:ea typeface="+mn-ea"/>
                <a:cs typeface="+mn-cs"/>
              </a:rPr>
              <a:t>ot very important </a:t>
            </a:r>
            <a:r>
              <a:rPr lang="en-US" sz="1200" kern="1200" dirty="0" smtClean="0">
                <a:solidFill>
                  <a:schemeClr val="tx1"/>
                </a:solidFill>
                <a:effectLst/>
                <a:latin typeface="+mn-lt"/>
                <a:ea typeface="+mn-ea"/>
                <a:cs typeface="+mn-cs"/>
              </a:rPr>
              <a:t>to </a:t>
            </a:r>
            <a:r>
              <a:rPr lang="en-US" sz="1200" i="1" kern="1200" dirty="0" smtClean="0">
                <a:solidFill>
                  <a:schemeClr val="tx1"/>
                </a:solidFill>
                <a:effectLst/>
                <a:latin typeface="+mn-lt"/>
                <a:ea typeface="+mn-ea"/>
                <a:cs typeface="+mn-cs"/>
              </a:rPr>
              <a:t>very important</a:t>
            </a:r>
            <a:r>
              <a:rPr lang="en-US" sz="1200" kern="1200" dirty="0" smtClean="0">
                <a:solidFill>
                  <a:schemeClr val="tx1"/>
                </a:solidFill>
                <a:effectLst/>
                <a:latin typeface="+mn-lt"/>
                <a:ea typeface="+mn-ea"/>
                <a:cs typeface="+mn-cs"/>
              </a:rPr>
              <a:t>, n</a:t>
            </a:r>
            <a:r>
              <a:rPr lang="en-US" sz="1200" i="1" kern="1200" dirty="0" smtClean="0">
                <a:solidFill>
                  <a:schemeClr val="tx1"/>
                </a:solidFill>
                <a:effectLst/>
                <a:latin typeface="+mn-lt"/>
                <a:ea typeface="+mn-ea"/>
                <a:cs typeface="+mn-cs"/>
              </a:rPr>
              <a:t>ever</a:t>
            </a:r>
            <a:r>
              <a:rPr lang="en-US" sz="1200" kern="1200" dirty="0" smtClean="0">
                <a:solidFill>
                  <a:schemeClr val="tx1"/>
                </a:solidFill>
                <a:effectLst/>
                <a:latin typeface="+mn-lt"/>
                <a:ea typeface="+mn-ea"/>
                <a:cs typeface="+mn-cs"/>
              </a:rPr>
              <a:t> to v</a:t>
            </a:r>
            <a:r>
              <a:rPr lang="en-US" sz="1200" i="1" kern="1200" dirty="0" smtClean="0">
                <a:solidFill>
                  <a:schemeClr val="tx1"/>
                </a:solidFill>
                <a:effectLst/>
                <a:latin typeface="+mn-lt"/>
                <a:ea typeface="+mn-ea"/>
                <a:cs typeface="+mn-cs"/>
              </a:rPr>
              <a:t>ery often</a:t>
            </a:r>
            <a:r>
              <a:rPr lang="en-US" sz="1200" kern="1200" dirty="0" smtClean="0">
                <a:solidFill>
                  <a:schemeClr val="tx1"/>
                </a:solidFill>
                <a:effectLst/>
                <a:latin typeface="+mn-lt"/>
                <a:ea typeface="+mn-ea"/>
                <a:cs typeface="+mn-cs"/>
              </a:rPr>
              <a:t>, n</a:t>
            </a:r>
            <a:r>
              <a:rPr lang="en-US" sz="1200" i="1" kern="1200" dirty="0" smtClean="0">
                <a:solidFill>
                  <a:schemeClr val="tx1"/>
                </a:solidFill>
                <a:effectLst/>
                <a:latin typeface="+mn-lt"/>
                <a:ea typeface="+mn-ea"/>
                <a:cs typeface="+mn-cs"/>
              </a:rPr>
              <a:t>one</a:t>
            </a:r>
            <a:r>
              <a:rPr lang="en-US" sz="1200" kern="1200" dirty="0" smtClean="0">
                <a:solidFill>
                  <a:schemeClr val="tx1"/>
                </a:solidFill>
                <a:effectLst/>
                <a:latin typeface="+mn-lt"/>
                <a:ea typeface="+mn-ea"/>
                <a:cs typeface="+mn-cs"/>
              </a:rPr>
              <a:t> to a</a:t>
            </a:r>
            <a:r>
              <a:rPr lang="en-US" sz="1200" i="1" kern="1200" dirty="0" smtClean="0">
                <a:solidFill>
                  <a:schemeClr val="tx1"/>
                </a:solidFill>
                <a:effectLst/>
                <a:latin typeface="+mn-lt"/>
                <a:ea typeface="+mn-ea"/>
                <a:cs typeface="+mn-cs"/>
              </a:rPr>
              <a:t> lot</a:t>
            </a:r>
            <a:r>
              <a:rPr lang="en-US" sz="1200" kern="1200" dirty="0" smtClean="0">
                <a:solidFill>
                  <a:schemeClr val="tx1"/>
                </a:solidFill>
                <a:effectLst/>
                <a:latin typeface="+mn-lt"/>
                <a:ea typeface="+mn-ea"/>
                <a:cs typeface="+mn-cs"/>
              </a:rPr>
              <a:t>, and v</a:t>
            </a:r>
            <a:r>
              <a:rPr lang="en-US" sz="1200" i="1" kern="1200" dirty="0" smtClean="0">
                <a:solidFill>
                  <a:schemeClr val="tx1"/>
                </a:solidFill>
                <a:effectLst/>
                <a:latin typeface="+mn-lt"/>
                <a:ea typeface="+mn-ea"/>
                <a:cs typeface="+mn-cs"/>
              </a:rPr>
              <a:t>ery dissimilar </a:t>
            </a:r>
            <a:r>
              <a:rPr lang="en-US" sz="1200" kern="1200" dirty="0" smtClean="0">
                <a:solidFill>
                  <a:schemeClr val="tx1"/>
                </a:solidFill>
                <a:effectLst/>
                <a:latin typeface="+mn-lt"/>
                <a:ea typeface="+mn-ea"/>
                <a:cs typeface="+mn-cs"/>
              </a:rPr>
              <a:t>to v</a:t>
            </a:r>
            <a:r>
              <a:rPr lang="en-US" sz="1200" i="1" kern="1200" dirty="0" smtClean="0">
                <a:solidFill>
                  <a:schemeClr val="tx1"/>
                </a:solidFill>
                <a:effectLst/>
                <a:latin typeface="+mn-lt"/>
                <a:ea typeface="+mn-ea"/>
                <a:cs typeface="+mn-cs"/>
              </a:rPr>
              <a:t>ery similar</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23</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24</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25</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26</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27</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28</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29</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3843697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30</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1368484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pPr marL="313543" indent="-313543"/>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31</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My teacher grades fairly.</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Strongly disagree.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Disagree.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Neutral.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Agree.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Strongly agree.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32</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no rules about offering a neutral category.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some instances, it might be reasonable. However, respondents often choose the middle category because of a lack of knowledge, uncooperativeness, difficulty in reading or understanding, reluctance to answer, or inapplicability.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carefully about what makes the most sense given the context.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can also offer a </a:t>
            </a:r>
            <a:r>
              <a:rPr lang="en-US" sz="1200" i="1" kern="1200" dirty="0" smtClean="0">
                <a:solidFill>
                  <a:schemeClr val="tx1"/>
                </a:solidFill>
                <a:effectLst/>
                <a:latin typeface="+mn-lt"/>
                <a:ea typeface="+mn-ea"/>
                <a:cs typeface="+mn-cs"/>
              </a:rPr>
              <a:t>not applicable </a:t>
            </a:r>
            <a:r>
              <a:rPr lang="en-US" sz="1200" kern="1200" dirty="0" smtClean="0">
                <a:solidFill>
                  <a:schemeClr val="tx1"/>
                </a:solidFill>
                <a:effectLst/>
                <a:latin typeface="+mn-lt"/>
                <a:ea typeface="+mn-ea"/>
                <a:cs typeface="+mn-cs"/>
              </a:rPr>
              <a:t>or </a:t>
            </a:r>
            <a:r>
              <a:rPr lang="en-US" sz="1200" i="1" kern="1200" dirty="0" smtClean="0">
                <a:solidFill>
                  <a:schemeClr val="tx1"/>
                </a:solidFill>
                <a:effectLst/>
                <a:latin typeface="+mn-lt"/>
                <a:ea typeface="+mn-ea"/>
                <a:cs typeface="+mn-cs"/>
              </a:rPr>
              <a:t>don’t know </a:t>
            </a:r>
            <a:r>
              <a:rPr lang="en-US" sz="1200" kern="1200" dirty="0" smtClean="0">
                <a:solidFill>
                  <a:schemeClr val="tx1"/>
                </a:solidFill>
                <a:effectLst/>
                <a:latin typeface="+mn-lt"/>
                <a:ea typeface="+mn-ea"/>
                <a:cs typeface="+mn-cs"/>
              </a:rPr>
              <a:t>response option if these are legitimate answers. These options should be off to one side, not in the middle.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example, to measure attitudes toward a professional development program, you may allow respondents to choose </a:t>
            </a:r>
            <a:r>
              <a:rPr lang="en-US" sz="1200" i="1" kern="1200" dirty="0" smtClean="0">
                <a:solidFill>
                  <a:schemeClr val="tx1"/>
                </a:solidFill>
                <a:effectLst/>
                <a:latin typeface="+mn-lt"/>
                <a:ea typeface="+mn-ea"/>
                <a:cs typeface="+mn-cs"/>
              </a:rPr>
              <a:t>not applicable</a:t>
            </a:r>
            <a:r>
              <a:rPr lang="en-US" sz="1200" kern="1200" dirty="0" smtClean="0">
                <a:solidFill>
                  <a:schemeClr val="tx1"/>
                </a:solidFill>
                <a:effectLst/>
                <a:latin typeface="+mn-lt"/>
                <a:ea typeface="+mn-ea"/>
                <a:cs typeface="+mn-cs"/>
              </a:rPr>
              <a:t> if they did not participate in the activity so as not to force inaccurate or missing responses.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33</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general, label all response options. Respondents will assign their own (possibly inconsistent) meanings to numbers that are not labeled.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34</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35</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Response options must be mutually exclusive. There must be only one possible correct answer. </a:t>
            </a:r>
          </a:p>
          <a:p>
            <a:r>
              <a:rPr lang="en-US" sz="1200" kern="1200" dirty="0" smtClean="0">
                <a:solidFill>
                  <a:schemeClr val="tx1"/>
                </a:solidFill>
                <a:effectLst/>
                <a:latin typeface="+mn-lt"/>
                <a:ea typeface="+mn-ea"/>
                <a:cs typeface="+mn-cs"/>
              </a:rPr>
              <a:t>A better set of responses for this question is as follows: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0–4 years.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5</a:t>
            </a:r>
            <a:r>
              <a:rPr lang="en-US" sz="1200" u="none"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9 years.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10 or more years.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36</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Response options must be collectively exhaustive.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if a teacher never assigns homework? There should be an option for never.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37</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38</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b="1" u="sng"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39</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2516132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Many survey items are designed to gather information (for example, highest academic degree, age, gender, number of years teaching, and specific teaching practices).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2079993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Having fewer items per page is better than crowding more items onto fewer pages. The survey will appear less burdensome if it has plenty of white space and an uncrowded layout.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Respondents may be put off by seeing sensitive questions, such as questions about the respondent’s race/ethnicity and income, at the beginning of the survey and may therefore be less likely to complete the survey. Placing sensitive items at the end allows the respondent to become engaged in the survey content before encountering them.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40</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41</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Shading alternate rows helps the respondent read the items more easily and minimizes error. This strategy works for both paper and online surveys.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42</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b="1" u="sng"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43</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18048575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Sometimes survey developers do not want every survey respondent to answer every item. They use skip patterns, which direct some respondents to skip items that are not relevant to them.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Instructions for skip patterns must be very clear. The illustrated survey item for principals is complex but clear. However, this level of complexity would not be appropriate for a student survey.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tips for skip instructions: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Make it clear when an item should be skipped.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arrows as visual clues in paper-and-pencil surveys.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Avoid overly complicated skip instructions for paper-and-pencil surveys.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 online surveys, skips can be automated, which makes navigating a survey with many skips appear seamless to the respondent.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44</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6582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46</a:t>
            </a:fld>
            <a:endParaRPr lang="en-US" dirty="0"/>
          </a:p>
        </p:txBody>
      </p:sp>
    </p:spTree>
    <p:extLst>
      <p:ext uri="{BB962C8B-B14F-4D97-AF65-F5344CB8AC3E}">
        <p14:creationId xmlns:p14="http://schemas.microsoft.com/office/powerpoint/2010/main" val="3840576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Some survey items are designed to </a:t>
            </a:r>
            <a:r>
              <a:rPr lang="en-US" sz="1200" b="1" kern="1200" dirty="0" smtClean="0">
                <a:solidFill>
                  <a:schemeClr val="tx1"/>
                </a:solidFill>
                <a:effectLst/>
                <a:latin typeface="+mn-lt"/>
                <a:ea typeface="+mn-ea"/>
                <a:cs typeface="+mn-cs"/>
              </a:rPr>
              <a:t>measure a construct </a:t>
            </a:r>
            <a:r>
              <a:rPr lang="en-US" sz="1200" kern="1200" dirty="0" smtClean="0">
                <a:solidFill>
                  <a:schemeClr val="tx1"/>
                </a:solidFill>
                <a:effectLst/>
                <a:latin typeface="+mn-lt"/>
                <a:ea typeface="+mn-ea"/>
                <a:cs typeface="+mn-cs"/>
              </a:rPr>
              <a:t>as accurately as possible (for example, job satisfaction, engagement, self-efficacy, and motivation).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5</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6</a:t>
            </a:fld>
            <a:endParaRPr lang="en-US" dirty="0"/>
          </a:p>
        </p:txBody>
      </p:sp>
      <p:sp>
        <p:nvSpPr>
          <p:cNvPr id="5" name="Slide Image Placeholder 4"/>
          <p:cNvSpPr>
            <a:spLocks noGrp="1" noRot="1" noChangeAspect="1"/>
          </p:cNvSpPr>
          <p:nvPr>
            <p:ph type="sldImg"/>
          </p:nvPr>
        </p:nvSpPr>
        <p:spPr>
          <a:xfrm>
            <a:off x="2006600" y="457200"/>
            <a:ext cx="2844800" cy="2133600"/>
          </a:xfrm>
        </p:spPr>
      </p:sp>
    </p:spTree>
    <p:extLst>
      <p:ext uri="{BB962C8B-B14F-4D97-AF65-F5344CB8AC3E}">
        <p14:creationId xmlns:p14="http://schemas.microsoft.com/office/powerpoint/2010/main" val="3416833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overall goal is to ensure survey items yield valid and reliable data that accurately represent what the researchers want</a:t>
            </a:r>
          </a:p>
          <a:p>
            <a:r>
              <a:rPr lang="en-US" sz="1200" kern="1200" dirty="0" smtClean="0">
                <a:solidFill>
                  <a:schemeClr val="tx1"/>
                </a:solidFill>
                <a:effectLst/>
                <a:latin typeface="+mn-lt"/>
                <a:ea typeface="+mn-ea"/>
                <a:cs typeface="+mn-cs"/>
              </a:rPr>
              <a:t>to measure.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7</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Minimize item nonresponse by ensuring that respondents are able and motivated to answer the item. Survey respondents may not be motivated to answer an item if it is unclear, irrelevant, or too difficult or if it asks for sensitive information.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8</a:t>
            </a:fld>
            <a:endParaRPr lang="en-US" dirty="0"/>
          </a:p>
        </p:txBody>
      </p:sp>
    </p:spTree>
    <p:extLst>
      <p:ext uri="{BB962C8B-B14F-4D97-AF65-F5344CB8AC3E}">
        <p14:creationId xmlns:p14="http://schemas.microsoft.com/office/powerpoint/2010/main" val="207999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6600" y="457200"/>
            <a:ext cx="2844800" cy="21336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Minimize measurement error by ensuring that: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Survey items are clear and concise so that all respondents will interpret them as intended.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All respondents can formulate an answer.</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All respondents can figure out how to record their answers.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9</a:t>
            </a:fld>
            <a:endParaRPr lang="en-US" dirty="0"/>
          </a:p>
        </p:txBody>
      </p:sp>
    </p:spTree>
    <p:extLst>
      <p:ext uri="{BB962C8B-B14F-4D97-AF65-F5344CB8AC3E}">
        <p14:creationId xmlns:p14="http://schemas.microsoft.com/office/powerpoint/2010/main" val="2079993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hoto Option">
    <p:spTree>
      <p:nvGrpSpPr>
        <p:cNvPr id="1" name=""/>
        <p:cNvGrpSpPr/>
        <p:nvPr/>
      </p:nvGrpSpPr>
      <p:grpSpPr>
        <a:xfrm>
          <a:off x="0" y="0"/>
          <a:ext cx="0" cy="0"/>
          <a:chOff x="0" y="0"/>
          <a:chExt cx="0" cy="0"/>
        </a:xfrm>
      </p:grpSpPr>
      <p:pic>
        <p:nvPicPr>
          <p:cNvPr id="2050" name="Picture 2" descr="G:\Editing\__2015\EDU\A_R&amp;E\15-1865_REL MW PPT template (JG,JZ,LK,LP)\Graphics\15-1865 v03 REL MW PPT Temp Cover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186573"/>
            <a:ext cx="5120640" cy="369332"/>
          </a:xfrm>
        </p:spPr>
        <p:txBody>
          <a:bodyPr lIns="91440" tIns="45720" rIns="91440" bIns="45720">
            <a:noAutofit/>
          </a:bodyPr>
          <a:lstStyle>
            <a:lvl1pPr>
              <a:defRPr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923330"/>
          </a:xfrm>
        </p:spPr>
        <p:txBody>
          <a:bodyPr>
            <a:no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
        <p:nvSpPr>
          <p:cNvPr id="10" name="Picture Placeholder 9"/>
          <p:cNvSpPr>
            <a:spLocks noGrp="1"/>
          </p:cNvSpPr>
          <p:nvPr>
            <p:ph type="pic" sz="quarter" idx="14"/>
          </p:nvPr>
        </p:nvSpPr>
        <p:spPr>
          <a:xfrm>
            <a:off x="0" y="1600200"/>
            <a:ext cx="3383280" cy="5257800"/>
          </a:xfrm>
        </p:spPr>
        <p:txBody>
          <a:bodyPr anchor="ctr" anchorCtr="1"/>
          <a:lstStyle>
            <a:lvl1pPr marL="0" indent="0">
              <a:buNone/>
              <a:defRPr>
                <a:solidFill>
                  <a:schemeClr val="tx1">
                    <a:lumMod val="85000"/>
                    <a:lumOff val="15000"/>
                  </a:schemeClr>
                </a:solidFill>
              </a:defRPr>
            </a:lvl1pPr>
          </a:lstStyle>
          <a:p>
            <a:r>
              <a:rPr lang="en-US" dirty="0" smtClean="0"/>
              <a:t>Click icon to add picture</a:t>
            </a:r>
            <a:endParaRPr lang="en-US" dirty="0"/>
          </a:p>
        </p:txBody>
      </p:sp>
    </p:spTree>
    <p:extLst>
      <p:ext uri="{BB962C8B-B14F-4D97-AF65-F5344CB8AC3E}">
        <p14:creationId xmlns:p14="http://schemas.microsoft.com/office/powerpoint/2010/main" val="72453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hoto Option Righ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48640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914400" y="1600200"/>
            <a:ext cx="420624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014690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hoto Option Lef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023360" y="1600200"/>
            <a:ext cx="420624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235201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Full Photo With Screen">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3657600" y="1371600"/>
            <a:ext cx="5486400" cy="5486400"/>
          </a:xfrm>
          <a:solidFill>
            <a:srgbClr val="FFFFFF">
              <a:alpha val="80000"/>
            </a:srgbClr>
          </a:solidFill>
        </p:spPr>
        <p:txBody>
          <a:bodyPr lIns="228600" tIns="274320" rIns="228600" bIns="685800">
            <a:noAutofit/>
          </a:bodyPr>
          <a:lstStyle>
            <a:lvl1pPr>
              <a:spcBef>
                <a:spcPts val="1000"/>
              </a:spcBef>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214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Full Photo No Screen">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572000" y="1371600"/>
            <a:ext cx="4572000" cy="5486400"/>
          </a:xfrm>
          <a:noFill/>
        </p:spPr>
        <p:txBody>
          <a:bodyPr lIns="228600" tIns="274320" rIns="228600" bIns="685800" anchor="ctr" anchorCtr="0">
            <a:noAutofit/>
          </a:bodyPr>
          <a:lstStyle>
            <a:lvl1pPr marL="0" indent="0">
              <a:spcBef>
                <a:spcPts val="1000"/>
              </a:spcBef>
              <a:buNone/>
              <a:defRPr sz="3200">
                <a:solidFill>
                  <a:schemeClr val="bg1"/>
                </a:solidFill>
              </a:defRPr>
            </a:lvl1pPr>
            <a:lvl2pPr marL="457200" indent="0">
              <a:buNone/>
              <a:defRPr sz="2800">
                <a:solidFill>
                  <a:schemeClr val="bg1"/>
                </a:solidFill>
              </a:defRPr>
            </a:lvl2pPr>
            <a:lvl3pPr marL="914400" indent="0">
              <a:buNone/>
              <a:defRPr sz="24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5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Webinar_Basic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224789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ebinar_Plain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785361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eferenc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indent="-457200">
              <a:spcBef>
                <a:spcPts val="600"/>
              </a:spcBef>
              <a:buClr>
                <a:schemeClr val="accent6"/>
              </a:buClr>
              <a:buNone/>
              <a:defRPr sz="1800" b="0">
                <a:solidFill>
                  <a:schemeClr val="tx1">
                    <a:lumMod val="85000"/>
                    <a:lumOff val="15000"/>
                  </a:schemeClr>
                </a:solidFill>
              </a:defRPr>
            </a:lvl1pPr>
            <a:lvl2pPr marL="0" indent="-285750">
              <a:buClr>
                <a:schemeClr val="accent2"/>
              </a:buClr>
              <a:buFont typeface="Tahoma" panose="020B0604030504040204" pitchFamily="34" charset="0"/>
              <a:buChar char="•"/>
              <a:defRPr sz="1800" b="0">
                <a:solidFill>
                  <a:schemeClr val="tx1"/>
                </a:solidFill>
              </a:defRPr>
            </a:lvl2pPr>
            <a:lvl3pPr marL="635000" indent="-342900">
              <a:buClr>
                <a:schemeClr val="accent2"/>
              </a:buClr>
              <a:buFont typeface="Tahoma" panose="020B0604030504040204" pitchFamily="34" charset="0"/>
              <a:buChar char="–"/>
              <a:defRPr sz="1800" b="0">
                <a:solidFill>
                  <a:schemeClr val="tx1"/>
                </a:solidFill>
              </a:defRPr>
            </a:lvl3pPr>
            <a:lvl4pPr marL="914400" indent="-279400">
              <a:buClr>
                <a:schemeClr val="accent2"/>
              </a:buClr>
              <a:buFont typeface="Arial" panose="020B0604020202020204" pitchFamily="34" charset="0"/>
              <a:buChar char="•"/>
              <a:defRPr sz="1800" b="0">
                <a:solidFill>
                  <a:schemeClr val="tx1"/>
                </a:solidFill>
              </a:defRPr>
            </a:lvl4pPr>
            <a:lvl5pPr marL="1143000" indent="-228600">
              <a:buClr>
                <a:schemeClr val="accent2"/>
              </a:buClr>
              <a:buFont typeface="Tahoma" panose="020B0604030504040204" pitchFamily="34" charset="0"/>
              <a:buChar char="–"/>
              <a:defRPr sz="1800"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945871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pic>
        <p:nvPicPr>
          <p:cNvPr id="7170" name="Picture 2" descr="G:\Editing\__2015\EDU\A_R&amp;E\15-1865_REL MW PPT template (JG,JZ,LK,LP)\Graphics\15-1865 v03 REL MW PPT Temp Contac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 Placeholder 4"/>
          <p:cNvSpPr>
            <a:spLocks noGrp="1"/>
          </p:cNvSpPr>
          <p:nvPr>
            <p:ph type="body" sz="quarter" idx="13"/>
          </p:nvPr>
        </p:nvSpPr>
        <p:spPr>
          <a:xfrm>
            <a:off x="4000500" y="2702242"/>
            <a:ext cx="4991100" cy="2925764"/>
          </a:xfrm>
        </p:spPr>
        <p:txBody>
          <a:bodyPr>
            <a:normAutofit/>
          </a:bodyPr>
          <a:lstStyle>
            <a:lvl1pPr marL="0" indent="0">
              <a:buNone/>
              <a:defRPr sz="2600">
                <a:solidFill>
                  <a:schemeClr val="tx1">
                    <a:lumMod val="85000"/>
                    <a:lumOff val="15000"/>
                  </a:schemeClr>
                </a:solidFill>
              </a:defRPr>
            </a:lvl1pPr>
            <a:lvl2pPr marL="457200" indent="0">
              <a:buNone/>
              <a:defRPr sz="2600">
                <a:solidFill>
                  <a:schemeClr val="tx1">
                    <a:lumMod val="85000"/>
                    <a:lumOff val="15000"/>
                  </a:schemeClr>
                </a:solidFill>
              </a:defRPr>
            </a:lvl2pPr>
            <a:lvl3pPr marL="914400" indent="0">
              <a:buNone/>
              <a:defRPr sz="2600">
                <a:solidFill>
                  <a:schemeClr val="tx1">
                    <a:lumMod val="85000"/>
                    <a:lumOff val="15000"/>
                  </a:schemeClr>
                </a:solidFill>
              </a:defRPr>
            </a:lvl3pPr>
            <a:lvl4pPr marL="1371600" indent="0">
              <a:buNone/>
              <a:defRPr sz="2600">
                <a:solidFill>
                  <a:schemeClr val="tx1">
                    <a:lumMod val="85000"/>
                    <a:lumOff val="15000"/>
                  </a:schemeClr>
                </a:solidFill>
              </a:defRPr>
            </a:lvl4pPr>
            <a:lvl5pPr marL="1828800" indent="0">
              <a:buNone/>
              <a:defRPr sz="260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solidFill>
                  <a:srgbClr val="000000"/>
                </a:solidFill>
              </a:rPr>
              <a:pPr/>
              <a:t>‹#›</a:t>
            </a:fld>
            <a:endParaRPr lang="en-US" dirty="0">
              <a:solidFill>
                <a:srgbClr val="000000"/>
              </a:solidFill>
            </a:endParaRPr>
          </a:p>
        </p:txBody>
      </p:sp>
      <p:sp>
        <p:nvSpPr>
          <p:cNvPr id="7" name="Title 6"/>
          <p:cNvSpPr>
            <a:spLocks noGrp="1"/>
          </p:cNvSpPr>
          <p:nvPr>
            <p:ph type="title" hasCustomPrompt="1"/>
          </p:nvPr>
        </p:nvSpPr>
        <p:spPr>
          <a:xfrm>
            <a:off x="4000500" y="2209800"/>
            <a:ext cx="4991100" cy="492443"/>
          </a:xfrm>
        </p:spPr>
        <p:txBody>
          <a:bodyPr wrap="square">
            <a:spAutoFit/>
          </a:bodyPr>
          <a:lstStyle>
            <a:lvl1pPr algn="l">
              <a:defRPr sz="2600" baseline="0">
                <a:solidFill>
                  <a:schemeClr val="accent2"/>
                </a:solidFill>
              </a:defRPr>
            </a:lvl1pPr>
          </a:lstStyle>
          <a:p>
            <a:r>
              <a:rPr lang="en-US" dirty="0" smtClean="0"/>
              <a:t>Contact Name</a:t>
            </a:r>
            <a:endParaRPr lang="en-US" dirty="0"/>
          </a:p>
        </p:txBody>
      </p:sp>
    </p:spTree>
    <p:extLst>
      <p:ext uri="{BB962C8B-B14F-4D97-AF65-F5344CB8AC3E}">
        <p14:creationId xmlns:p14="http://schemas.microsoft.com/office/powerpoint/2010/main" val="616944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2" name="Slide Number Placeholder 1"/>
          <p:cNvSpPr>
            <a:spLocks noGrp="1"/>
          </p:cNvSpPr>
          <p:nvPr>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31235812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wo Column 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bwMode="gray">
          <a:xfrm>
            <a:off x="493959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65019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No Photo">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232739"/>
            <a:ext cx="5120640" cy="276999"/>
          </a:xfrm>
        </p:spPr>
        <p:txBody>
          <a:bodyPr vert="horz" lIns="91440" tIns="45720" rIns="91440" bIns="45720" rtlCol="0" anchor="ctr">
            <a:noAutofit/>
          </a:bodyPr>
          <a:lstStyle>
            <a:lvl1pPr>
              <a:defRPr lang="en-US"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861774"/>
          </a:xfrm>
        </p:spPr>
        <p:txBody>
          <a:bodyPr>
            <a:sp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Tree>
    <p:extLst>
      <p:ext uri="{BB962C8B-B14F-4D97-AF65-F5344CB8AC3E}">
        <p14:creationId xmlns:p14="http://schemas.microsoft.com/office/powerpoint/2010/main" val="4162729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xfrm>
            <a:off x="457200" y="6400800"/>
            <a:ext cx="8229600" cy="304800"/>
          </a:xfrm>
          <a:prstGeom prst="rect">
            <a:avLst/>
          </a:prstGeom>
          <a:ln/>
        </p:spPr>
        <p:txBody>
          <a:bodyPr/>
          <a:lstStyle>
            <a:lvl1pPr>
              <a:defRPr/>
            </a:lvl1pPr>
          </a:lstStyle>
          <a:p>
            <a:pPr>
              <a:defRPr/>
            </a:pPr>
            <a:fld id="{3ED3D909-D0FE-467D-97FC-2285AE570035}" type="slidenum">
              <a:rPr lang="en-US"/>
              <a:pPr>
                <a:defRPr/>
              </a:pPr>
              <a:t>‹#›</a:t>
            </a:fld>
            <a:endParaRPr lang="en-US" dirty="0">
              <a:latin typeface="Arial" charset="0"/>
            </a:endParaRPr>
          </a:p>
        </p:txBody>
      </p:sp>
    </p:spTree>
    <p:extLst>
      <p:ext uri="{BB962C8B-B14F-4D97-AF65-F5344CB8AC3E}">
        <p14:creationId xmlns:p14="http://schemas.microsoft.com/office/powerpoint/2010/main" val="223053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vider Blue">
    <p:spTree>
      <p:nvGrpSpPr>
        <p:cNvPr id="1" name=""/>
        <p:cNvGrpSpPr/>
        <p:nvPr/>
      </p:nvGrpSpPr>
      <p:grpSpPr>
        <a:xfrm>
          <a:off x="0" y="0"/>
          <a:ext cx="0" cy="0"/>
          <a:chOff x="0" y="0"/>
          <a:chExt cx="0" cy="0"/>
        </a:xfrm>
      </p:grpSpPr>
      <p:pic>
        <p:nvPicPr>
          <p:cNvPr id="3074" name="Picture 2" descr="G:\Editing\__2015\EDU\A_R&amp;E\15-1865_REL MW PPT template (JG,JZ,LK,LP)\Graphics\15-1865 v03 REL MW PPT Bkg Divider Blu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33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vider Green">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9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asic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39160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ivider Out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defRPr b="0">
                <a:solidFill>
                  <a:schemeClr val="tx1">
                    <a:lumMod val="85000"/>
                    <a:lumOff val="15000"/>
                  </a:schemeClr>
                </a:solidFill>
              </a:defRPr>
            </a:lvl1pPr>
            <a:lvl2pPr>
              <a:buClr>
                <a:schemeClr val="accent6"/>
              </a:buClr>
              <a:defRPr b="0">
                <a:solidFill>
                  <a:schemeClr val="tx1">
                    <a:lumMod val="85000"/>
                    <a:lumOff val="15000"/>
                  </a:schemeClr>
                </a:solidFill>
              </a:defRPr>
            </a:lvl2pPr>
            <a:lvl3pPr>
              <a:buClr>
                <a:schemeClr val="accent6"/>
              </a:buClr>
              <a:defRPr b="0">
                <a:solidFill>
                  <a:schemeClr val="tx1">
                    <a:lumMod val="85000"/>
                    <a:lumOff val="15000"/>
                  </a:schemeClr>
                </a:solidFill>
              </a:defRPr>
            </a:lvl3pPr>
            <a:lvl4pPr>
              <a:buClr>
                <a:schemeClr val="accent6"/>
              </a:buClr>
              <a:defRPr b="0">
                <a:solidFill>
                  <a:schemeClr val="tx1">
                    <a:lumMod val="85000"/>
                    <a:lumOff val="15000"/>
                  </a:schemeClr>
                </a:solidFill>
              </a:defRPr>
            </a:lvl4pPr>
            <a:lvl5pPr>
              <a:buClr>
                <a:schemeClr val="accent6"/>
              </a:buCl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626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23188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Full Pag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solidFill>
              </a:defRPr>
            </a:lvl2pPr>
            <a:lvl3pPr marL="635000" indent="-342900">
              <a:buClr>
                <a:schemeClr val="accent2"/>
              </a:buClr>
              <a:buFont typeface="Tahoma" panose="020B0604030504040204" pitchFamily="34" charset="0"/>
              <a:buChar char="–"/>
              <a:defRPr b="0">
                <a:solidFill>
                  <a:schemeClr val="tx1"/>
                </a:solidFill>
              </a:defRPr>
            </a:lvl3pPr>
            <a:lvl4pPr marL="914400" indent="-279400">
              <a:buClr>
                <a:schemeClr val="accent2"/>
              </a:buClr>
              <a:buFont typeface="Arial" panose="020B0604020202020204" pitchFamily="34" charset="0"/>
              <a:buChar char="•"/>
              <a:defRPr b="0">
                <a:solidFill>
                  <a:schemeClr val="tx1"/>
                </a:solidFill>
              </a:defRPr>
            </a:lvl4pPr>
            <a:lvl5pPr marL="1143000" indent="-228600">
              <a:buClr>
                <a:schemeClr val="accent2"/>
              </a:buClr>
              <a:buFont typeface="Tahoma" panose="020B0604030504040204" pitchFamily="34" charset="0"/>
              <a:buChar char="–"/>
              <a:defRPr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88921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C5B9D869-719F-4E66-8A37-359C079D35C3}" type="slidenum">
              <a:rPr lang="en-US" smtClean="0"/>
              <a:t>‹#›</a:t>
            </a:fld>
            <a:endParaRPr lang="en-US" dirty="0"/>
          </a:p>
        </p:txBody>
      </p:sp>
    </p:spTree>
    <p:extLst>
      <p:ext uri="{BB962C8B-B14F-4D97-AF65-F5344CB8AC3E}">
        <p14:creationId xmlns:p14="http://schemas.microsoft.com/office/powerpoint/2010/main" val="62317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G:\Editing\__2015\EDU\A_R&amp;E\15-1865_REL MW PPT template (JG,JZ,LK,LP)\Graphics\15-1865 v03 REL MW PPT Temp Text.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914400" y="0"/>
            <a:ext cx="7315200" cy="1346200"/>
          </a:xfrm>
          <a:prstGeom prst="rect">
            <a:avLst/>
          </a:prstGeom>
        </p:spPr>
        <p:txBody>
          <a:bodyPr vert="horz" lIns="91440" tIns="45720" rIns="91440" bIns="45720" rtlCol="0" anchor="ctr" anchorCtr="0">
            <a:noAutofit/>
          </a:bodyPr>
          <a:lstStyle/>
          <a:p>
            <a:r>
              <a:rPr lang="en-US" dirty="0" smtClean="0"/>
              <a:t>Outline or Text (Tahoma Bold 36 </a:t>
            </a:r>
            <a:r>
              <a:rPr lang="en-US" dirty="0" err="1" smtClean="0"/>
              <a:t>pt</a:t>
            </a:r>
            <a:r>
              <a:rPr lang="en-US" dirty="0" smtClean="0"/>
              <a:t>)</a:t>
            </a:r>
            <a:endParaRPr lang="en-US" dirty="0"/>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14400" y="6618180"/>
            <a:ext cx="469680" cy="123111"/>
          </a:xfrm>
          <a:prstGeom prst="rect">
            <a:avLst/>
          </a:prstGeom>
        </p:spPr>
        <p:txBody>
          <a:bodyPr vert="horz" wrap="none" lIns="0" tIns="0" rIns="0" bIns="0" rtlCol="0" anchor="ctr">
            <a:spAutoFit/>
          </a:bodyPr>
          <a:lstStyle>
            <a:lvl1pPr algn="l">
              <a:defRPr sz="800">
                <a:solidFill>
                  <a:schemeClr val="tx1"/>
                </a:solidFill>
              </a:defRPr>
            </a:lvl1pPr>
          </a:lstStyle>
          <a:p>
            <a:fld id="{BD19CAE6-89B2-455A-AC4F-23EFD99D15A9}" type="datetimeFigureOut">
              <a:rPr lang="en-US" smtClean="0"/>
              <a:pPr/>
              <a:t>2/13/2017</a:t>
            </a:fld>
            <a:endParaRPr lang="en-US" dirty="0"/>
          </a:p>
        </p:txBody>
      </p:sp>
      <p:sp>
        <p:nvSpPr>
          <p:cNvPr id="5" name="Footer Placeholder 4"/>
          <p:cNvSpPr>
            <a:spLocks noGrp="1"/>
          </p:cNvSpPr>
          <p:nvPr>
            <p:ph type="ftr" sz="quarter" idx="3"/>
          </p:nvPr>
        </p:nvSpPr>
        <p:spPr>
          <a:xfrm>
            <a:off x="3124200" y="6618180"/>
            <a:ext cx="2895600" cy="123111"/>
          </a:xfrm>
          <a:prstGeom prst="rect">
            <a:avLst/>
          </a:prstGeom>
        </p:spPr>
        <p:txBody>
          <a:bodyPr vert="horz" lIns="0" tIns="0" rIns="0" bIns="0" rtlCol="0" anchor="ctr">
            <a:spAutoFit/>
          </a:bodyPr>
          <a:lstStyle>
            <a:lvl1pPr algn="ctr">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83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718" r:id="rId3"/>
    <p:sldLayoutId id="2147483719" r:id="rId4"/>
    <p:sldLayoutId id="2147483685" r:id="rId5"/>
    <p:sldLayoutId id="2147483686" r:id="rId6"/>
    <p:sldLayoutId id="2147483687" r:id="rId7"/>
    <p:sldLayoutId id="2147483688" r:id="rId8"/>
    <p:sldLayoutId id="2147483716" r:id="rId9"/>
    <p:sldLayoutId id="2147483689" r:id="rId10"/>
    <p:sldLayoutId id="2147483690" r:id="rId11"/>
    <p:sldLayoutId id="2147483691" r:id="rId12"/>
    <p:sldLayoutId id="2147483692" r:id="rId13"/>
    <p:sldLayoutId id="2147483693" r:id="rId14"/>
    <p:sldLayoutId id="2147483694" r:id="rId15"/>
    <p:sldLayoutId id="2147483695" r:id="rId16"/>
    <p:sldLayoutId id="2147483711" r:id="rId17"/>
    <p:sldLayoutId id="2147483720" r:id="rId18"/>
    <p:sldLayoutId id="2147483721" r:id="rId19"/>
    <p:sldLayoutId id="2147483722" r:id="rId20"/>
  </p:sldLayoutIdLst>
  <p:txStyles>
    <p:titleStyle>
      <a:lvl1pPr algn="l" defTabSz="914400" rtl="0" eaLnBrk="1" latinLnBrk="0" hangingPunct="1">
        <a:spcBef>
          <a:spcPct val="0"/>
        </a:spcBef>
        <a:buNone/>
        <a:defRPr sz="3600" b="1" kern="1200" spc="0" baseline="0">
          <a:solidFill>
            <a:schemeClr val="bg1"/>
          </a:solidFill>
          <a:latin typeface="+mj-lt"/>
          <a:ea typeface="+mj-ea"/>
          <a:cs typeface="+mj-cs"/>
        </a:defRPr>
      </a:lvl1pPr>
    </p:titleStyle>
    <p:bodyStyle>
      <a:lvl1pPr marL="342900" indent="-342900" algn="l" defTabSz="914400" rtl="0" eaLnBrk="1" latinLnBrk="0" hangingPunct="1">
        <a:spcBef>
          <a:spcPts val="1000"/>
        </a:spcBef>
        <a:buClr>
          <a:schemeClr val="accent2"/>
        </a:buClr>
        <a:buSzPct val="100000"/>
        <a:buFont typeface="Tahoma" panose="020B0604030504040204" pitchFamily="34" charset="0"/>
        <a:buChar char="•"/>
        <a:defRPr sz="3200" kern="1200" baseline="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Clr>
          <a:schemeClr val="accent2"/>
        </a:buClr>
        <a:buFont typeface="Arial" panose="020B0604020202020204" pitchFamily="34" charset="0"/>
        <a:buChar char="–"/>
        <a:defRPr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hyperlink" Target="15-1344_RELMW%203%202%2017_Presentation_Module%203_rev-022516.pptx" TargetMode="External"/><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ctrTitle"/>
          </p:nvPr>
        </p:nvSpPr>
        <p:spPr>
          <a:effectLst/>
        </p:spPr>
        <p:txBody>
          <a:bodyPr/>
          <a:lstStyle/>
          <a:p>
            <a:pPr>
              <a:defRPr/>
            </a:pPr>
            <a:r>
              <a:rPr lang="en-US" dirty="0" smtClean="0">
                <a:solidFill>
                  <a:schemeClr val="accent3"/>
                </a:solidFill>
                <a:effectLst/>
              </a:rPr>
              <a:t>Module 3 presentation</a:t>
            </a:r>
            <a:br>
              <a:rPr lang="en-US" dirty="0" smtClean="0">
                <a:solidFill>
                  <a:schemeClr val="accent3"/>
                </a:solidFill>
                <a:effectLst/>
              </a:rPr>
            </a:br>
            <a:r>
              <a:rPr lang="en-US" sz="2400" dirty="0" smtClean="0">
                <a:solidFill>
                  <a:schemeClr val="accent3"/>
                </a:solidFill>
                <a:effectLst/>
              </a:rPr>
              <a:t/>
            </a:r>
            <a:br>
              <a:rPr lang="en-US" sz="2400" dirty="0" smtClean="0">
                <a:solidFill>
                  <a:schemeClr val="accent3"/>
                </a:solidFill>
                <a:effectLst/>
              </a:rPr>
            </a:br>
            <a:r>
              <a:rPr lang="en-US" sz="6000" dirty="0">
                <a:solidFill>
                  <a:schemeClr val="accent3"/>
                </a:solidFill>
                <a:cs typeface="Apple Chancery"/>
              </a:rPr>
              <a:t>Writing</a:t>
            </a:r>
            <a:r>
              <a:rPr lang="en-US" sz="6000" dirty="0">
                <a:solidFill>
                  <a:schemeClr val="accent3"/>
                </a:solidFill>
              </a:rPr>
              <a:t> items</a:t>
            </a:r>
            <a:endParaRPr lang="en-US" sz="6000" dirty="0">
              <a:solidFill>
                <a:schemeClr val="accent3"/>
              </a:solidFill>
              <a:effectLst/>
            </a:endParaRPr>
          </a:p>
        </p:txBody>
      </p:sp>
      <p:pic>
        <p:nvPicPr>
          <p:cNvPr id="7" name="Picture Placeholder 6"/>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l="23137" t="-11" r="23351"/>
          <a:stretch/>
        </p:blipFill>
        <p:spPr>
          <a:xfrm>
            <a:off x="0" y="1600200"/>
            <a:ext cx="3380975" cy="5257214"/>
          </a:xfrm>
          <a:prstGeom prst="rect">
            <a:avLst/>
          </a:prstGeom>
        </p:spPr>
      </p:pic>
    </p:spTree>
    <p:extLst>
      <p:ext uri="{BB962C8B-B14F-4D97-AF65-F5344CB8AC3E}">
        <p14:creationId xmlns:p14="http://schemas.microsoft.com/office/powerpoint/2010/main" val="8334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84" r="84" b="5264"/>
          <a:stretch/>
        </p:blipFill>
        <p:spPr>
          <a:xfrm>
            <a:off x="0" y="1052942"/>
            <a:ext cx="9144000" cy="5805058"/>
          </a:xfrm>
          <a:prstGeom prst="rect">
            <a:avLst/>
          </a:prstGeom>
        </p:spPr>
      </p:pic>
      <p:sp>
        <p:nvSpPr>
          <p:cNvPr id="2" name="Title 1"/>
          <p:cNvSpPr>
            <a:spLocks noGrp="1"/>
          </p:cNvSpPr>
          <p:nvPr>
            <p:ph type="title"/>
          </p:nvPr>
        </p:nvSpPr>
        <p:spPr/>
        <p:txBody>
          <a:bodyPr/>
          <a:lstStyle/>
          <a:p>
            <a:r>
              <a:rPr lang="en-US" dirty="0" smtClean="0"/>
              <a:t>Measurement error</a:t>
            </a:r>
            <a:endParaRPr lang="en-US" dirty="0"/>
          </a:p>
        </p:txBody>
      </p:sp>
      <p:sp>
        <p:nvSpPr>
          <p:cNvPr id="6" name="Slide Number Placeholder 5"/>
          <p:cNvSpPr>
            <a:spLocks noGrp="1"/>
          </p:cNvSpPr>
          <p:nvPr>
            <p:ph type="sldNum" sz="quarter" idx="4294967295"/>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10</a:t>
            </a:fld>
            <a:endParaRPr lang="en-US" dirty="0"/>
          </a:p>
        </p:txBody>
      </p:sp>
      <p:cxnSp>
        <p:nvCxnSpPr>
          <p:cNvPr id="7" name="Straight Connector 6"/>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9731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t>Guidelines for writing </a:t>
            </a:r>
            <a:r>
              <a:rPr lang="en-US" b="1" dirty="0" smtClean="0"/>
              <a:t>items.</a:t>
            </a:r>
            <a:endParaRPr lang="en-US" b="1" dirty="0"/>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11</a:t>
            </a:fld>
            <a:endParaRPr lang="en-US" dirty="0"/>
          </a:p>
        </p:txBody>
      </p:sp>
    </p:spTree>
    <p:extLst>
      <p:ext uri="{BB962C8B-B14F-4D97-AF65-F5344CB8AC3E}">
        <p14:creationId xmlns:p14="http://schemas.microsoft.com/office/powerpoint/2010/main" val="26655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8435" b="7743"/>
          <a:stretch/>
        </p:blipFill>
        <p:spPr>
          <a:xfrm>
            <a:off x="-17973" y="1371599"/>
            <a:ext cx="9179946" cy="5486401"/>
          </a:xfrm>
          <a:prstGeom prst="rect">
            <a:avLst/>
          </a:prstGeom>
        </p:spPr>
      </p:pic>
      <p:sp>
        <p:nvSpPr>
          <p:cNvPr id="2" name="Title 1"/>
          <p:cNvSpPr>
            <a:spLocks noGrp="1"/>
          </p:cNvSpPr>
          <p:nvPr>
            <p:ph type="title"/>
          </p:nvPr>
        </p:nvSpPr>
        <p:spPr/>
        <p:txBody>
          <a:bodyPr/>
          <a:lstStyle/>
          <a:p>
            <a:r>
              <a:rPr lang="en-US" dirty="0" smtClean="0"/>
              <a:t>Guidelines for </a:t>
            </a:r>
            <a:r>
              <a:rPr lang="en-US" dirty="0"/>
              <a:t>w</a:t>
            </a:r>
            <a:r>
              <a:rPr lang="en-US" dirty="0" smtClean="0"/>
              <a:t>riting </a:t>
            </a:r>
            <a:r>
              <a:rPr lang="en-US" dirty="0"/>
              <a:t>i</a:t>
            </a:r>
            <a:r>
              <a:rPr lang="en-US" dirty="0" smtClean="0"/>
              <a:t>tems</a:t>
            </a:r>
            <a:endParaRPr lang="en-US" dirty="0"/>
          </a:p>
        </p:txBody>
      </p:sp>
      <p:sp>
        <p:nvSpPr>
          <p:cNvPr id="3" name="Content Placeholder 2"/>
          <p:cNvSpPr>
            <a:spLocks noGrp="1"/>
          </p:cNvSpPr>
          <p:nvPr>
            <p:ph idx="4294967295"/>
          </p:nvPr>
        </p:nvSpPr>
        <p:spPr>
          <a:xfrm>
            <a:off x="0" y="1600200"/>
            <a:ext cx="7315200" cy="4525963"/>
          </a:xfrm>
        </p:spPr>
        <p:txBody>
          <a:bodyPr/>
          <a:lstStyle/>
          <a:p>
            <a:pPr marL="514350" indent="-514350">
              <a:lnSpc>
                <a:spcPct val="98000"/>
              </a:lnSpc>
              <a:spcBef>
                <a:spcPts val="1200"/>
              </a:spcBef>
              <a:buFont typeface="+mj-lt"/>
              <a:buAutoNum type="arabicPeriod"/>
            </a:pPr>
            <a:endParaRPr lang="en-US" sz="2800" dirty="0" smtClean="0"/>
          </a:p>
          <a:p>
            <a:pPr marL="514350" indent="-514350">
              <a:buFont typeface="+mj-lt"/>
              <a:buAutoNum type="arabicPeriod"/>
            </a:pPr>
            <a:endParaRPr lang="en-US" sz="2800" dirty="0" smtClean="0"/>
          </a:p>
          <a:p>
            <a:pPr marL="0" indent="0">
              <a:buNone/>
            </a:pPr>
            <a:endParaRPr lang="en-US" sz="2800" dirty="0" smtClean="0"/>
          </a:p>
          <a:p>
            <a:endParaRPr lang="en-US" sz="2800" dirty="0"/>
          </a:p>
        </p:txBody>
      </p:sp>
      <p:sp>
        <p:nvSpPr>
          <p:cNvPr id="5" name="Slide Number Placeholder 5"/>
          <p:cNvSpPr>
            <a:spLocks noGrp="1"/>
          </p:cNvSpPr>
          <p:nvPr>
            <p:ph type="sldNum" sz="quarter" idx="4294967295"/>
          </p:nvPr>
        </p:nvSpPr>
        <p:spPr>
          <a:xfrm>
            <a:off x="8729054" y="6618180"/>
            <a:ext cx="112210"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solidFill>
                  <a:schemeClr val="bg1"/>
                </a:solidFill>
              </a:rPr>
              <a:pPr/>
              <a:t>12</a:t>
            </a:fld>
            <a:endParaRPr lang="en-US" dirty="0">
              <a:solidFill>
                <a:schemeClr val="bg1"/>
              </a:solidFill>
            </a:endParaRPr>
          </a:p>
        </p:txBody>
      </p:sp>
      <p:cxnSp>
        <p:nvCxnSpPr>
          <p:cNvPr id="6" name="Straight Connector 5"/>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882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specific</a:t>
            </a:r>
            <a:endParaRPr lang="en-US" dirty="0"/>
          </a:p>
        </p:txBody>
      </p:sp>
      <p:sp>
        <p:nvSpPr>
          <p:cNvPr id="4" name="Slide Number Placeholder 3"/>
          <p:cNvSpPr>
            <a:spLocks noGrp="1"/>
          </p:cNvSpPr>
          <p:nvPr>
            <p:ph type="sldNum" sz="quarter" idx="12"/>
          </p:nvPr>
        </p:nvSpPr>
        <p:spPr/>
        <p:txBody>
          <a:bodyPr/>
          <a:lstStyle/>
          <a:p>
            <a:fld id="{8BE281C9-04EB-4071-AA3D-BE0CA1E87804}" type="slidenum">
              <a:rPr lang="en-US" smtClean="0"/>
              <a:pPr/>
              <a:t>13</a:t>
            </a:fld>
            <a:endParaRPr lang="en-US" dirty="0"/>
          </a:p>
        </p:txBody>
      </p:sp>
      <p:sp>
        <p:nvSpPr>
          <p:cNvPr id="10" name="Rectangle 9"/>
          <p:cNvSpPr/>
          <p:nvPr/>
        </p:nvSpPr>
        <p:spPr>
          <a:xfrm>
            <a:off x="914400" y="1600200"/>
            <a:ext cx="7315200" cy="2554545"/>
          </a:xfrm>
          <a:prstGeom prst="rect">
            <a:avLst/>
          </a:prstGeom>
        </p:spPr>
        <p:txBody>
          <a:bodyPr wrap="square">
            <a:spAutoFit/>
          </a:bodyPr>
          <a:lstStyle/>
          <a:p>
            <a:pPr marL="347472" lvl="1" indent="-347472">
              <a:spcBef>
                <a:spcPts val="0"/>
              </a:spcBef>
              <a:buClr>
                <a:srgbClr val="00722A"/>
              </a:buClr>
              <a:buFont typeface="Arial" panose="020B0604020202020204" pitchFamily="34" charset="0"/>
              <a:buChar char="•"/>
            </a:pPr>
            <a:r>
              <a:rPr lang="en-US" sz="3200" b="1" dirty="0" smtClean="0">
                <a:latin typeface="+mn-lt"/>
              </a:rPr>
              <a:t>Do </a:t>
            </a:r>
            <a:r>
              <a:rPr lang="en-US" sz="3200" b="1" dirty="0">
                <a:latin typeface="+mn-lt"/>
              </a:rPr>
              <a:t>you work full-time</a:t>
            </a:r>
            <a:r>
              <a:rPr lang="en-US" sz="3200" b="1" dirty="0" smtClean="0">
                <a:latin typeface="+mn-lt"/>
              </a:rPr>
              <a:t>?</a:t>
            </a:r>
          </a:p>
          <a:p>
            <a:pPr marL="0" lvl="1">
              <a:spcBef>
                <a:spcPts val="0"/>
              </a:spcBef>
              <a:buClr>
                <a:srgbClr val="00722A"/>
              </a:buClr>
            </a:pPr>
            <a:endParaRPr lang="en-US" sz="3200" b="1" dirty="0" smtClean="0">
              <a:latin typeface="+mn-lt"/>
            </a:endParaRPr>
          </a:p>
          <a:p>
            <a:pPr marL="347472" lvl="1" indent="-347472">
              <a:spcBef>
                <a:spcPts val="0"/>
              </a:spcBef>
              <a:buClr>
                <a:srgbClr val="00722A"/>
              </a:buClr>
              <a:buFont typeface="Arial" panose="020B0604020202020204" pitchFamily="34" charset="0"/>
              <a:buChar char="•"/>
            </a:pPr>
            <a:r>
              <a:rPr lang="en-US" sz="3200" b="1" dirty="0" smtClean="0">
                <a:latin typeface="+mn-lt"/>
              </a:rPr>
              <a:t>About </a:t>
            </a:r>
            <a:r>
              <a:rPr lang="en-US" sz="3200" b="1" dirty="0">
                <a:latin typeface="+mn-lt"/>
              </a:rPr>
              <a:t>how many total hours per week do you usually work for pay, counting all jobs</a:t>
            </a:r>
            <a:r>
              <a:rPr lang="en-US" sz="3200" b="1" dirty="0" smtClean="0">
                <a:latin typeface="+mn-lt"/>
              </a:rPr>
              <a:t>?</a:t>
            </a:r>
            <a:endParaRPr lang="en-US" sz="3200" b="1" dirty="0">
              <a:latin typeface="+mn-lt"/>
            </a:endParaRPr>
          </a:p>
        </p:txBody>
      </p:sp>
    </p:spTree>
    <p:extLst>
      <p:ext uri="{BB962C8B-B14F-4D97-AF65-F5344CB8AC3E}">
        <p14:creationId xmlns:p14="http://schemas.microsoft.com/office/powerpoint/2010/main" val="68857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20000" cy="1346200"/>
          </a:xfrm>
        </p:spPr>
        <p:txBody>
          <a:bodyPr/>
          <a:lstStyle/>
          <a:p>
            <a:r>
              <a:rPr lang="en-US" dirty="0" smtClean="0"/>
              <a:t>Include definitions if necessary</a:t>
            </a:r>
            <a:endParaRPr lang="en-US" dirty="0"/>
          </a:p>
        </p:txBody>
      </p:sp>
      <p:sp>
        <p:nvSpPr>
          <p:cNvPr id="5" name="TextBox 4"/>
          <p:cNvSpPr txBox="1"/>
          <p:nvPr/>
        </p:nvSpPr>
        <p:spPr>
          <a:xfrm>
            <a:off x="5510463" y="6354005"/>
            <a:ext cx="3581400" cy="276999"/>
          </a:xfrm>
          <a:prstGeom prst="rect">
            <a:avLst/>
          </a:prstGeom>
          <a:noFill/>
        </p:spPr>
        <p:txBody>
          <a:bodyPr wrap="square" rtlCol="0">
            <a:spAutoFit/>
          </a:bodyPr>
          <a:lstStyle/>
          <a:p>
            <a:r>
              <a:rPr lang="en-US" sz="1200" dirty="0" smtClean="0">
                <a:latin typeface="+mj-lt"/>
              </a:rPr>
              <a:t>3. Writing Items</a:t>
            </a:r>
            <a:endParaRPr lang="en-US" sz="1200" dirty="0">
              <a:latin typeface="+mj-lt"/>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4993" b="5051"/>
          <a:stretch/>
        </p:blipFill>
        <p:spPr>
          <a:xfrm>
            <a:off x="1" y="1371600"/>
            <a:ext cx="9144000" cy="5486400"/>
          </a:xfrm>
          <a:prstGeom prst="rect">
            <a:avLst/>
          </a:prstGeom>
        </p:spPr>
      </p:pic>
      <p:sp>
        <p:nvSpPr>
          <p:cNvPr id="7" name="Slide Number Placeholder 5"/>
          <p:cNvSpPr>
            <a:spLocks noGrp="1"/>
          </p:cNvSpPr>
          <p:nvPr>
            <p:ph type="sldNum" sz="quarter" idx="4294967295"/>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14</a:t>
            </a:fld>
            <a:endParaRPr lang="en-US" dirty="0"/>
          </a:p>
        </p:txBody>
      </p:sp>
      <p:cxnSp>
        <p:nvCxnSpPr>
          <p:cNvPr id="8" name="Straight Connector 7"/>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0873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double-barreled items</a:t>
            </a:r>
            <a:endParaRPr lang="en-US" dirty="0"/>
          </a:p>
        </p:txBody>
      </p:sp>
      <p:sp>
        <p:nvSpPr>
          <p:cNvPr id="5" name="TextBox 4"/>
          <p:cNvSpPr txBox="1"/>
          <p:nvPr/>
        </p:nvSpPr>
        <p:spPr>
          <a:xfrm>
            <a:off x="2743199" y="1588806"/>
            <a:ext cx="3657600" cy="1246495"/>
          </a:xfrm>
          <a:prstGeom prst="rect">
            <a:avLst/>
          </a:prstGeom>
          <a:noFill/>
          <a:ln w="38100" cmpd="sng">
            <a:solidFill>
              <a:srgbClr val="00722A"/>
            </a:solidFill>
          </a:ln>
          <a:effectLst/>
        </p:spPr>
        <p:txBody>
          <a:bodyPr wrap="square" lIns="137160" tIns="137160" rIns="137160" bIns="137160" rtlCol="0">
            <a:spAutoFit/>
          </a:bodyPr>
          <a:lstStyle/>
          <a:p>
            <a:r>
              <a:rPr lang="en-US" sz="2100" dirty="0">
                <a:latin typeface="+mn-lt"/>
              </a:rPr>
              <a:t>To what </a:t>
            </a:r>
            <a:r>
              <a:rPr lang="en-US" sz="2100" dirty="0" smtClean="0">
                <a:latin typeface="+mn-lt"/>
              </a:rPr>
              <a:t>extent are </a:t>
            </a:r>
            <a:r>
              <a:rPr lang="en-US" sz="2100" dirty="0">
                <a:latin typeface="+mn-lt"/>
              </a:rPr>
              <a:t>your measures </a:t>
            </a:r>
            <a:r>
              <a:rPr lang="en-US" sz="2100" dirty="0" smtClean="0">
                <a:latin typeface="+mn-lt"/>
              </a:rPr>
              <a:t>of </a:t>
            </a:r>
            <a:r>
              <a:rPr lang="en-US" sz="2100" dirty="0">
                <a:latin typeface="+mn-lt"/>
              </a:rPr>
              <a:t>progress quantitative and objective?</a:t>
            </a:r>
          </a:p>
        </p:txBody>
      </p:sp>
      <p:sp>
        <p:nvSpPr>
          <p:cNvPr id="6" name="TextBox 5"/>
          <p:cNvSpPr txBox="1"/>
          <p:nvPr/>
        </p:nvSpPr>
        <p:spPr>
          <a:xfrm>
            <a:off x="914399" y="3657600"/>
            <a:ext cx="3474720" cy="1246495"/>
          </a:xfrm>
          <a:prstGeom prst="rect">
            <a:avLst/>
          </a:prstGeom>
          <a:noFill/>
          <a:ln w="38100" cmpd="sng">
            <a:solidFill>
              <a:srgbClr val="00722A"/>
            </a:solidFill>
          </a:ln>
          <a:effectLst/>
        </p:spPr>
        <p:txBody>
          <a:bodyPr wrap="square" lIns="137160" tIns="137160" rIns="137160" bIns="137160" rtlCol="0">
            <a:spAutoFit/>
          </a:bodyPr>
          <a:lstStyle/>
          <a:p>
            <a:r>
              <a:rPr lang="en-US" sz="2100" dirty="0" smtClean="0">
                <a:latin typeface="+mn-lt"/>
              </a:rPr>
              <a:t>To what extent are your measures of progress quantitative?</a:t>
            </a:r>
            <a:endParaRPr lang="en-US" sz="2100" dirty="0">
              <a:latin typeface="+mn-lt"/>
            </a:endParaRPr>
          </a:p>
        </p:txBody>
      </p:sp>
      <p:sp>
        <p:nvSpPr>
          <p:cNvPr id="8" name="TextBox 7"/>
          <p:cNvSpPr txBox="1"/>
          <p:nvPr/>
        </p:nvSpPr>
        <p:spPr>
          <a:xfrm>
            <a:off x="4754880" y="3657600"/>
            <a:ext cx="3474720" cy="1246495"/>
          </a:xfrm>
          <a:prstGeom prst="rect">
            <a:avLst/>
          </a:prstGeom>
          <a:noFill/>
          <a:ln w="38100" cmpd="sng">
            <a:solidFill>
              <a:srgbClr val="00722A"/>
            </a:solidFill>
          </a:ln>
          <a:effectLst/>
        </p:spPr>
        <p:txBody>
          <a:bodyPr wrap="square" lIns="137160" tIns="137160" rIns="137160" bIns="137160" rtlCol="0">
            <a:spAutoFit/>
          </a:bodyPr>
          <a:lstStyle/>
          <a:p>
            <a:r>
              <a:rPr lang="en-US" sz="2100" dirty="0" smtClean="0">
                <a:latin typeface="+mn-lt"/>
              </a:rPr>
              <a:t>To what extent are your measures of progress objective?</a:t>
            </a:r>
            <a:endParaRPr lang="en-US" sz="2100" dirty="0">
              <a:latin typeface="+mn-lt"/>
            </a:endParaRPr>
          </a:p>
        </p:txBody>
      </p:sp>
      <p:sp>
        <p:nvSpPr>
          <p:cNvPr id="9" name="Right Arrow 8"/>
          <p:cNvSpPr/>
          <p:nvPr/>
        </p:nvSpPr>
        <p:spPr bwMode="auto">
          <a:xfrm rot="3086383">
            <a:off x="4603270" y="3020621"/>
            <a:ext cx="680050" cy="457200"/>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12" name="Right Arrow 11"/>
          <p:cNvSpPr/>
          <p:nvPr/>
        </p:nvSpPr>
        <p:spPr bwMode="auto">
          <a:xfrm rot="7413246">
            <a:off x="3836834" y="3022061"/>
            <a:ext cx="673375" cy="457200"/>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 name="Rectangle 3"/>
          <p:cNvSpPr/>
          <p:nvPr/>
        </p:nvSpPr>
        <p:spPr>
          <a:xfrm>
            <a:off x="914398" y="5128736"/>
            <a:ext cx="7315202" cy="830997"/>
          </a:xfrm>
          <a:prstGeom prst="rect">
            <a:avLst/>
          </a:prstGeom>
        </p:spPr>
        <p:txBody>
          <a:bodyPr wrap="square" lIns="0">
            <a:spAutoFit/>
          </a:bodyPr>
          <a:lstStyle/>
          <a:p>
            <a:r>
              <a:rPr lang="en-US" sz="2400" b="1" dirty="0">
                <a:latin typeface="+mn-lt"/>
              </a:rPr>
              <a:t>Each item should represent a unidimensional </a:t>
            </a:r>
            <a:r>
              <a:rPr lang="en-US" sz="2400" b="1" dirty="0" smtClean="0">
                <a:latin typeface="+mn-lt"/>
              </a:rPr>
              <a:t>concept.</a:t>
            </a:r>
            <a:endParaRPr lang="en-US" sz="2400" b="1" dirty="0">
              <a:latin typeface="+mn-lt"/>
            </a:endParaRPr>
          </a:p>
        </p:txBody>
      </p:sp>
      <p:sp>
        <p:nvSpPr>
          <p:cNvPr id="10" name="Slide Number Placeholder 9"/>
          <p:cNvSpPr>
            <a:spLocks noGrp="1"/>
          </p:cNvSpPr>
          <p:nvPr>
            <p:ph type="sldNum" sz="quarter" idx="12"/>
          </p:nvPr>
        </p:nvSpPr>
        <p:spPr/>
        <p:txBody>
          <a:bodyPr/>
          <a:lstStyle/>
          <a:p>
            <a:fld id="{8BE281C9-04EB-4071-AA3D-BE0CA1E87804}" type="slidenum">
              <a:rPr lang="en-US" smtClean="0"/>
              <a:t>15</a:t>
            </a:fld>
            <a:endParaRPr lang="en-US" dirty="0"/>
          </a:p>
        </p:txBody>
      </p:sp>
    </p:spTree>
    <p:extLst>
      <p:ext uri="{BB962C8B-B14F-4D97-AF65-F5344CB8AC3E}">
        <p14:creationId xmlns:p14="http://schemas.microsoft.com/office/powerpoint/2010/main" val="40469904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potential double negatives</a:t>
            </a:r>
            <a:endParaRPr lang="en-US" dirty="0"/>
          </a:p>
        </p:txBody>
      </p:sp>
      <p:sp>
        <p:nvSpPr>
          <p:cNvPr id="3" name="Content Placeholder 2"/>
          <p:cNvSpPr>
            <a:spLocks noGrp="1"/>
          </p:cNvSpPr>
          <p:nvPr>
            <p:ph idx="1"/>
          </p:nvPr>
        </p:nvSpPr>
        <p:spPr/>
        <p:txBody>
          <a:bodyPr/>
          <a:lstStyle/>
          <a:p>
            <a:pPr>
              <a:spcBef>
                <a:spcPts val="0"/>
              </a:spcBef>
              <a:buFont typeface="Arial" panose="020B0604020202020204" pitchFamily="34" charset="0"/>
              <a:buChar char="•"/>
            </a:pPr>
            <a:r>
              <a:rPr lang="en-US" b="1" dirty="0" smtClean="0"/>
              <a:t>My child’s teacher does not seem to care much about my child. </a:t>
            </a:r>
          </a:p>
          <a:p>
            <a:pPr marL="347472" indent="0">
              <a:spcBef>
                <a:spcPts val="600"/>
              </a:spcBef>
              <a:buNone/>
            </a:pPr>
            <a:r>
              <a:rPr lang="en-US" sz="2000" b="1" dirty="0" smtClean="0"/>
              <a:t>Strongly agree/Agree/Disagree</a:t>
            </a:r>
            <a:r>
              <a:rPr lang="en-US" sz="2000" b="1" dirty="0"/>
              <a:t>/</a:t>
            </a:r>
            <a:r>
              <a:rPr lang="en-US" sz="2000" b="1" dirty="0" smtClean="0"/>
              <a:t>Strongly disagree</a:t>
            </a:r>
          </a:p>
          <a:p>
            <a:pPr marL="0" lvl="1" indent="0">
              <a:spcBef>
                <a:spcPts val="0"/>
              </a:spcBef>
              <a:buNone/>
            </a:pPr>
            <a:endParaRPr lang="en-US" sz="4000" b="1" dirty="0" smtClean="0"/>
          </a:p>
          <a:p>
            <a:pPr marL="347472" lvl="1" indent="-347472">
              <a:spcBef>
                <a:spcPts val="0"/>
              </a:spcBef>
              <a:buFont typeface="Arial" panose="020B0604020202020204" pitchFamily="34" charset="0"/>
              <a:buChar char="•"/>
            </a:pPr>
            <a:r>
              <a:rPr lang="en-US" sz="3200" b="1" dirty="0" smtClean="0"/>
              <a:t>My child’s teacher cares about my child very much.</a:t>
            </a:r>
          </a:p>
          <a:p>
            <a:pPr marL="347472" lvl="1" indent="0">
              <a:spcBef>
                <a:spcPts val="600"/>
              </a:spcBef>
              <a:buNone/>
            </a:pPr>
            <a:r>
              <a:rPr lang="en-US" sz="2000" b="1" dirty="0" smtClean="0"/>
              <a:t>Strongly </a:t>
            </a:r>
            <a:r>
              <a:rPr lang="en-US" sz="2000" b="1" dirty="0"/>
              <a:t>agree/Agree/Disagree/Strongly disagree</a:t>
            </a:r>
          </a:p>
          <a:p>
            <a:pPr marL="0" lvl="1" indent="0">
              <a:spcBef>
                <a:spcPts val="0"/>
              </a:spcBef>
              <a:buNone/>
            </a:pPr>
            <a:endParaRPr lang="en-US" sz="4000" b="1" dirty="0"/>
          </a:p>
          <a:p>
            <a:pPr marL="457200" lvl="1" indent="0">
              <a:spcBef>
                <a:spcPts val="1200"/>
              </a:spcBef>
              <a:buNone/>
            </a:pPr>
            <a:endParaRPr lang="en-US" dirty="0"/>
          </a:p>
        </p:txBody>
      </p:sp>
      <p:sp>
        <p:nvSpPr>
          <p:cNvPr id="4" name="Slide Number Placeholder 3"/>
          <p:cNvSpPr>
            <a:spLocks noGrp="1"/>
          </p:cNvSpPr>
          <p:nvPr>
            <p:ph type="sldNum" sz="quarter" idx="12"/>
          </p:nvPr>
        </p:nvSpPr>
        <p:spPr/>
        <p:txBody>
          <a:bodyPr/>
          <a:lstStyle/>
          <a:p>
            <a:fld id="{8BE281C9-04EB-4071-AA3D-BE0CA1E87804}" type="slidenum">
              <a:rPr lang="en-US" smtClean="0"/>
              <a:t>16</a:t>
            </a:fld>
            <a:endParaRPr lang="en-US" dirty="0"/>
          </a:p>
        </p:txBody>
      </p:sp>
    </p:spTree>
    <p:extLst>
      <p:ext uri="{BB962C8B-B14F-4D97-AF65-F5344CB8AC3E}">
        <p14:creationId xmlns:p14="http://schemas.microsoft.com/office/powerpoint/2010/main" val="3767931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clear directions where necessary</a:t>
            </a:r>
            <a:endParaRPr lang="en-US" dirty="0"/>
          </a:p>
        </p:txBody>
      </p:sp>
      <p:sp>
        <p:nvSpPr>
          <p:cNvPr id="6" name="Content Placeholder 2"/>
          <p:cNvSpPr>
            <a:spLocks noGrp="1"/>
          </p:cNvSpPr>
          <p:nvPr>
            <p:ph idx="1"/>
          </p:nvPr>
        </p:nvSpPr>
        <p:spPr>
          <a:xfrm>
            <a:off x="914400" y="1600200"/>
            <a:ext cx="7696200" cy="4525963"/>
          </a:xfrm>
        </p:spPr>
        <p:txBody>
          <a:bodyPr/>
          <a:lstStyle/>
          <a:p>
            <a:pPr>
              <a:spcBef>
                <a:spcPts val="1800"/>
              </a:spcBef>
              <a:buFont typeface="Arial" panose="020B0604020202020204" pitchFamily="34" charset="0"/>
              <a:buChar char="•"/>
            </a:pPr>
            <a:r>
              <a:rPr lang="en-US" b="1" dirty="0" smtClean="0"/>
              <a:t>Select all that apply.</a:t>
            </a:r>
          </a:p>
          <a:p>
            <a:pPr>
              <a:spcBef>
                <a:spcPts val="1800"/>
              </a:spcBef>
              <a:buFont typeface="Arial" panose="020B0604020202020204" pitchFamily="34" charset="0"/>
              <a:buChar char="•"/>
            </a:pPr>
            <a:r>
              <a:rPr lang="en-US" b="1" dirty="0" smtClean="0"/>
              <a:t>Select only one response. </a:t>
            </a:r>
          </a:p>
          <a:p>
            <a:pPr>
              <a:spcBef>
                <a:spcPts val="1800"/>
              </a:spcBef>
              <a:buFont typeface="Arial" panose="020B0604020202020204" pitchFamily="34" charset="0"/>
              <a:buChar char="•"/>
            </a:pPr>
            <a:r>
              <a:rPr lang="en-US" b="1" dirty="0" smtClean="0"/>
              <a:t>Round to the nearest whole number. </a:t>
            </a:r>
          </a:p>
          <a:p>
            <a:pPr>
              <a:spcBef>
                <a:spcPts val="1800"/>
              </a:spcBef>
              <a:buFont typeface="Arial" panose="020B0604020202020204" pitchFamily="34" charset="0"/>
              <a:buChar char="•"/>
            </a:pPr>
            <a:r>
              <a:rPr lang="en-US" b="1" dirty="0" smtClean="0"/>
              <a:t>Do not include long-term substitute teachers in your total count.</a:t>
            </a:r>
          </a:p>
          <a:p>
            <a:pPr lvl="1"/>
            <a:endParaRPr lang="en-US" dirty="0" smtClean="0"/>
          </a:p>
          <a:p>
            <a:pPr lvl="1"/>
            <a:endParaRPr lang="en-US" dirty="0"/>
          </a:p>
        </p:txBody>
      </p:sp>
      <p:sp>
        <p:nvSpPr>
          <p:cNvPr id="8" name="Slide Number Placeholder 7"/>
          <p:cNvSpPr>
            <a:spLocks noGrp="1"/>
          </p:cNvSpPr>
          <p:nvPr>
            <p:ph type="sldNum" sz="quarter" idx="12"/>
          </p:nvPr>
        </p:nvSpPr>
        <p:spPr/>
        <p:txBody>
          <a:bodyPr/>
          <a:lstStyle/>
          <a:p>
            <a:fld id="{8BE281C9-04EB-4071-AA3D-BE0CA1E87804}" type="slidenum">
              <a:rPr lang="en-US" smtClean="0"/>
              <a:t>17</a:t>
            </a:fld>
            <a:endParaRPr lang="en-US" dirty="0"/>
          </a:p>
        </p:txBody>
      </p:sp>
    </p:spTree>
    <p:extLst>
      <p:ext uri="{BB962C8B-B14F-4D97-AF65-F5344CB8AC3E}">
        <p14:creationId xmlns:p14="http://schemas.microsoft.com/office/powerpoint/2010/main" val="175922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appropriate reading level</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102" b="5075"/>
          <a:stretch/>
        </p:blipFill>
        <p:spPr>
          <a:xfrm>
            <a:off x="-6725" y="1371599"/>
            <a:ext cx="9157450" cy="5486401"/>
          </a:xfrm>
          <a:prstGeom prst="rect">
            <a:avLst/>
          </a:prstGeom>
        </p:spPr>
      </p:pic>
      <p:sp>
        <p:nvSpPr>
          <p:cNvPr id="5" name="Slide Number Placeholder 5"/>
          <p:cNvSpPr>
            <a:spLocks noGrp="1"/>
          </p:cNvSpPr>
          <p:nvPr>
            <p:ph type="sldNum" sz="quarter" idx="4294967295"/>
          </p:nvPr>
        </p:nvSpPr>
        <p:spPr>
          <a:xfrm>
            <a:off x="8729054" y="6618180"/>
            <a:ext cx="112210"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solidFill>
                  <a:schemeClr val="bg1"/>
                </a:solidFill>
              </a:rPr>
              <a:pPr/>
              <a:t>18</a:t>
            </a:fld>
            <a:endParaRPr lang="en-US" dirty="0">
              <a:solidFill>
                <a:schemeClr val="bg1"/>
              </a:solidFill>
            </a:endParaRPr>
          </a:p>
        </p:txBody>
      </p:sp>
      <p:cxnSp>
        <p:nvCxnSpPr>
          <p:cNvPr id="6" name="Straight Connector 5"/>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1688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71600"/>
            <a:ext cx="9144000" cy="5820156"/>
          </a:xfrm>
          <a:prstGeom prst="rect">
            <a:avLst/>
          </a:prstGeom>
        </p:spPr>
      </p:pic>
      <p:sp>
        <p:nvSpPr>
          <p:cNvPr id="2" name="Title 1"/>
          <p:cNvSpPr>
            <a:spLocks noGrp="1"/>
          </p:cNvSpPr>
          <p:nvPr>
            <p:ph type="title"/>
          </p:nvPr>
        </p:nvSpPr>
        <p:spPr/>
        <p:txBody>
          <a:bodyPr/>
          <a:lstStyle/>
          <a:p>
            <a:r>
              <a:rPr lang="en-US" sz="3550" dirty="0" smtClean="0"/>
              <a:t>Closed-ended versus </a:t>
            </a:r>
            <a:br>
              <a:rPr lang="en-US" sz="3550" dirty="0" smtClean="0"/>
            </a:br>
            <a:r>
              <a:rPr lang="en-US" sz="3550" dirty="0" smtClean="0"/>
              <a:t>open-ended </a:t>
            </a:r>
            <a:r>
              <a:rPr lang="en-US" sz="3550" dirty="0"/>
              <a:t>i</a:t>
            </a:r>
            <a:r>
              <a:rPr lang="en-US" sz="3550" dirty="0" smtClean="0"/>
              <a:t>tems</a:t>
            </a:r>
            <a:endParaRPr lang="en-US" sz="3550" dirty="0"/>
          </a:p>
        </p:txBody>
      </p:sp>
      <p:sp>
        <p:nvSpPr>
          <p:cNvPr id="3" name="Content Placeholder 2"/>
          <p:cNvSpPr>
            <a:spLocks noGrp="1"/>
          </p:cNvSpPr>
          <p:nvPr>
            <p:ph sz="half" idx="1"/>
          </p:nvPr>
        </p:nvSpPr>
        <p:spPr/>
        <p:txBody>
          <a:bodyPr/>
          <a:lstStyle/>
          <a:p>
            <a:pPr marL="0" indent="0">
              <a:buNone/>
            </a:pPr>
            <a:r>
              <a:rPr lang="en-US" b="1" dirty="0" smtClean="0"/>
              <a:t>Closed-ended items: Require </a:t>
            </a:r>
            <a:r>
              <a:rPr lang="en-US" b="1" dirty="0"/>
              <a:t>respondents to pick from one of several </a:t>
            </a:r>
            <a:r>
              <a:rPr lang="en-US" b="1" dirty="0" smtClean="0"/>
              <a:t>responses</a:t>
            </a:r>
            <a:r>
              <a:rPr lang="en-US" dirty="0"/>
              <a:t>.</a:t>
            </a:r>
          </a:p>
          <a:p>
            <a:pPr marL="0" indent="0">
              <a:buNone/>
            </a:pPr>
            <a:endParaRPr lang="en-US" b="1" dirty="0" smtClean="0"/>
          </a:p>
          <a:p>
            <a:pPr marL="0" indent="0">
              <a:buNone/>
            </a:pPr>
            <a:endParaRPr lang="en-US" b="1" dirty="0"/>
          </a:p>
          <a:p>
            <a:pPr marL="0" indent="0">
              <a:buNone/>
            </a:pPr>
            <a:endParaRPr lang="en-US" b="1" dirty="0" smtClean="0"/>
          </a:p>
          <a:p>
            <a:pPr marL="0" indent="0">
              <a:spcBef>
                <a:spcPts val="1200"/>
              </a:spcBef>
              <a:buNone/>
            </a:pPr>
            <a:endParaRPr lang="en-US" b="1" dirty="0" smtClean="0"/>
          </a:p>
          <a:p>
            <a:endParaRPr lang="en-US" sz="2400" dirty="0"/>
          </a:p>
        </p:txBody>
      </p:sp>
      <p:sp>
        <p:nvSpPr>
          <p:cNvPr id="5" name="Content Placeholder 4"/>
          <p:cNvSpPr>
            <a:spLocks noGrp="1"/>
          </p:cNvSpPr>
          <p:nvPr>
            <p:ph sz="half" idx="2"/>
          </p:nvPr>
        </p:nvSpPr>
        <p:spPr>
          <a:xfrm>
            <a:off x="4800600" y="1600200"/>
            <a:ext cx="3429000" cy="4525963"/>
          </a:xfrm>
        </p:spPr>
        <p:txBody>
          <a:bodyPr/>
          <a:lstStyle/>
          <a:p>
            <a:pPr marL="0" indent="0">
              <a:spcBef>
                <a:spcPts val="0"/>
              </a:spcBef>
              <a:buNone/>
            </a:pPr>
            <a:r>
              <a:rPr lang="en-US" b="1" dirty="0"/>
              <a:t>Open-ended items: Allow </a:t>
            </a:r>
          </a:p>
          <a:p>
            <a:pPr marL="0" indent="0">
              <a:spcBef>
                <a:spcPts val="0"/>
              </a:spcBef>
              <a:buNone/>
            </a:pPr>
            <a:r>
              <a:rPr lang="en-US" b="1" dirty="0"/>
              <a:t>respondents </a:t>
            </a:r>
          </a:p>
          <a:p>
            <a:pPr marL="0" indent="0">
              <a:spcBef>
                <a:spcPts val="0"/>
              </a:spcBef>
              <a:buNone/>
            </a:pPr>
            <a:r>
              <a:rPr lang="en-US" b="1" dirty="0"/>
              <a:t>to provide their </a:t>
            </a:r>
          </a:p>
          <a:p>
            <a:pPr marL="0" indent="0">
              <a:spcBef>
                <a:spcPts val="0"/>
              </a:spcBef>
              <a:buNone/>
            </a:pPr>
            <a:r>
              <a:rPr lang="en-US" b="1" dirty="0"/>
              <a:t>own responses</a:t>
            </a:r>
            <a:r>
              <a:rPr lang="en-US" dirty="0" smtClean="0"/>
              <a:t>.</a:t>
            </a:r>
            <a:endParaRPr lang="en-US" dirty="0"/>
          </a:p>
        </p:txBody>
      </p:sp>
      <p:sp>
        <p:nvSpPr>
          <p:cNvPr id="8" name="Slide Number Placeholder 5"/>
          <p:cNvSpPr>
            <a:spLocks noGrp="1"/>
          </p:cNvSpPr>
          <p:nvPr>
            <p:ph type="sldNum" sz="quarter" idx="4294967295"/>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19</a:t>
            </a:fld>
            <a:endParaRPr lang="en-US" dirty="0"/>
          </a:p>
        </p:txBody>
      </p:sp>
      <p:cxnSp>
        <p:nvCxnSpPr>
          <p:cNvPr id="9" name="Straight Connector 8"/>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3152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Purpose of survey </a:t>
            </a:r>
            <a:r>
              <a:rPr lang="en-US" b="1" dirty="0" smtClean="0"/>
              <a:t>items.</a:t>
            </a:r>
            <a:endParaRPr lang="en-US" b="1" dirty="0"/>
          </a:p>
          <a:p>
            <a:r>
              <a:rPr lang="en-US" b="1" dirty="0"/>
              <a:t>Goals for writing </a:t>
            </a:r>
            <a:r>
              <a:rPr lang="en-US" b="1" dirty="0" smtClean="0"/>
              <a:t>items.</a:t>
            </a:r>
            <a:endParaRPr lang="en-US" b="1" dirty="0"/>
          </a:p>
          <a:p>
            <a:r>
              <a:rPr lang="en-US" b="1" dirty="0" smtClean="0"/>
              <a:t>Guidelines </a:t>
            </a:r>
            <a:r>
              <a:rPr lang="en-US" b="1" dirty="0"/>
              <a:t>for writing </a:t>
            </a:r>
            <a:r>
              <a:rPr lang="en-US" b="1" dirty="0" smtClean="0"/>
              <a:t>items.</a:t>
            </a:r>
            <a:endParaRPr lang="en-US" b="1" dirty="0"/>
          </a:p>
          <a:p>
            <a:r>
              <a:rPr lang="en-US" b="1" dirty="0"/>
              <a:t>Rating </a:t>
            </a:r>
            <a:r>
              <a:rPr lang="en-US" b="1" dirty="0" smtClean="0"/>
              <a:t>scales.</a:t>
            </a:r>
            <a:endParaRPr lang="en-US" b="1" dirty="0"/>
          </a:p>
          <a:p>
            <a:r>
              <a:rPr lang="en-US" b="1" dirty="0"/>
              <a:t>Response </a:t>
            </a:r>
            <a:r>
              <a:rPr lang="en-US" b="1" dirty="0" smtClean="0"/>
              <a:t>options.</a:t>
            </a:r>
            <a:endParaRPr lang="en-US" b="1" dirty="0"/>
          </a:p>
          <a:p>
            <a:r>
              <a:rPr lang="en-US" b="1" dirty="0"/>
              <a:t>Formatting </a:t>
            </a:r>
            <a:r>
              <a:rPr lang="en-US" b="1" dirty="0" smtClean="0"/>
              <a:t>considerations.</a:t>
            </a:r>
            <a:endParaRPr lang="en-US" b="1" dirty="0"/>
          </a:p>
          <a:p>
            <a:r>
              <a:rPr lang="en-US" b="1" dirty="0"/>
              <a:t>Skip </a:t>
            </a:r>
            <a:r>
              <a:rPr lang="en-US" b="1" dirty="0" smtClean="0"/>
              <a:t>patterns.</a:t>
            </a:r>
          </a:p>
          <a:p>
            <a:endParaRPr lang="en-US" b="1" dirty="0"/>
          </a:p>
        </p:txBody>
      </p:sp>
      <p:sp>
        <p:nvSpPr>
          <p:cNvPr id="22" name="Slide Number Placeholder 21"/>
          <p:cNvSpPr>
            <a:spLocks noGrp="1"/>
          </p:cNvSpPr>
          <p:nvPr>
            <p:ph type="sldNum" sz="quarter" idx="12"/>
          </p:nvPr>
        </p:nvSpPr>
        <p:spPr/>
        <p:txBody>
          <a:bodyPr/>
          <a:lstStyle/>
          <a:p>
            <a:fld id="{8BE281C9-04EB-4071-AA3D-BE0CA1E87804}" type="slidenum">
              <a:rPr lang="en-US" smtClean="0"/>
              <a:t>2</a:t>
            </a:fld>
            <a:endParaRPr lang="en-US" dirty="0"/>
          </a:p>
        </p:txBody>
      </p:sp>
    </p:spTree>
    <p:extLst>
      <p:ext uri="{BB962C8B-B14F-4D97-AF65-F5344CB8AC3E}">
        <p14:creationId xmlns:p14="http://schemas.microsoft.com/office/powerpoint/2010/main" val="86626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a:t>
            </a:r>
            <a:br>
              <a:rPr lang="en-US" dirty="0" smtClean="0"/>
            </a:br>
            <a:r>
              <a:rPr lang="en-US" dirty="0" smtClean="0"/>
              <a:t>closed-ended items</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6288" r="13173" b="5607"/>
          <a:stretch/>
        </p:blipFill>
        <p:spPr>
          <a:xfrm>
            <a:off x="0" y="1371600"/>
            <a:ext cx="9144000" cy="5486400"/>
          </a:xfrm>
          <a:prstGeom prst="rect">
            <a:avLst/>
          </a:prstGeom>
        </p:spPr>
      </p:pic>
      <p:sp>
        <p:nvSpPr>
          <p:cNvPr id="5" name="Slide Number Placeholder 5"/>
          <p:cNvSpPr>
            <a:spLocks noGrp="1"/>
          </p:cNvSpPr>
          <p:nvPr>
            <p:ph type="sldNum" sz="quarter" idx="4294967295"/>
          </p:nvPr>
        </p:nvSpPr>
        <p:spPr>
          <a:xfrm>
            <a:off x="8729054" y="6618180"/>
            <a:ext cx="112210"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solidFill>
                  <a:schemeClr val="bg1"/>
                </a:solidFill>
              </a:rPr>
              <a:pPr/>
              <a:t>20</a:t>
            </a:fld>
            <a:endParaRPr lang="en-US" dirty="0">
              <a:solidFill>
                <a:schemeClr val="bg1"/>
              </a:solidFill>
            </a:endParaRPr>
          </a:p>
        </p:txBody>
      </p:sp>
      <p:cxnSp>
        <p:nvCxnSpPr>
          <p:cNvPr id="6" name="Straight Connector 5"/>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45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a:t>
            </a:r>
            <a:br>
              <a:rPr lang="en-US" dirty="0" smtClean="0"/>
            </a:br>
            <a:r>
              <a:rPr lang="en-US" dirty="0" smtClean="0"/>
              <a:t>open-ended items</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3500" y="1842940"/>
            <a:ext cx="6477000" cy="4320159"/>
          </a:xfrm>
          <a:prstGeom prst="rect">
            <a:avLst/>
          </a:prstGeom>
        </p:spPr>
      </p:pic>
      <p:sp>
        <p:nvSpPr>
          <p:cNvPr id="4" name="Slide Number Placeholder 3"/>
          <p:cNvSpPr>
            <a:spLocks noGrp="1"/>
          </p:cNvSpPr>
          <p:nvPr>
            <p:ph type="sldNum" sz="quarter" idx="10"/>
          </p:nvPr>
        </p:nvSpPr>
        <p:spPr/>
        <p:txBody>
          <a:bodyPr/>
          <a:lstStyle/>
          <a:p>
            <a:pPr algn="r"/>
            <a:fld id="{F3477EC8-074D-41C4-94AE-E9EA7CEEA348}" type="slidenum">
              <a:rPr lang="en-US" smtClean="0"/>
              <a:pPr algn="r"/>
              <a:t>21</a:t>
            </a:fld>
            <a:endParaRPr lang="en-US" dirty="0"/>
          </a:p>
        </p:txBody>
      </p:sp>
    </p:spTree>
    <p:extLst>
      <p:ext uri="{BB962C8B-B14F-4D97-AF65-F5344CB8AC3E}">
        <p14:creationId xmlns:p14="http://schemas.microsoft.com/office/powerpoint/2010/main" val="7962108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Guidelines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t>Rating </a:t>
            </a:r>
            <a:r>
              <a:rPr lang="en-US" b="1" dirty="0" smtClean="0"/>
              <a:t>scales.</a:t>
            </a:r>
            <a:endParaRPr lang="en-US" b="1" dirty="0"/>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22</a:t>
            </a:fld>
            <a:endParaRPr lang="en-US" dirty="0"/>
          </a:p>
        </p:txBody>
      </p:sp>
    </p:spTree>
    <p:extLst>
      <p:ext uri="{BB962C8B-B14F-4D97-AF65-F5344CB8AC3E}">
        <p14:creationId xmlns:p14="http://schemas.microsoft.com/office/powerpoint/2010/main" val="3092905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rating scales </a:t>
            </a:r>
            <a:endParaRPr lang="en-US" dirty="0"/>
          </a:p>
        </p:txBody>
      </p:sp>
      <p:sp>
        <p:nvSpPr>
          <p:cNvPr id="5" name="Rectangle 3"/>
          <p:cNvSpPr>
            <a:spLocks noGrp="1" noChangeArrowheads="1"/>
          </p:cNvSpPr>
          <p:nvPr>
            <p:ph idx="1"/>
          </p:nvPr>
        </p:nvSpPr>
        <p:spPr/>
        <p:txBody>
          <a:bodyPr>
            <a:normAutofit fontScale="92500"/>
          </a:bodyPr>
          <a:lstStyle/>
          <a:p>
            <a:pPr>
              <a:spcBef>
                <a:spcPts val="2400"/>
              </a:spcBef>
              <a:buFont typeface="Arial" panose="020B0604020202020204" pitchFamily="34" charset="0"/>
              <a:buChar char="•"/>
            </a:pPr>
            <a:r>
              <a:rPr lang="en-US" b="1" dirty="0" smtClean="0"/>
              <a:t>Agreement.</a:t>
            </a:r>
          </a:p>
          <a:p>
            <a:pPr>
              <a:spcBef>
                <a:spcPts val="2400"/>
              </a:spcBef>
              <a:buFont typeface="Arial" panose="020B0604020202020204" pitchFamily="34" charset="0"/>
              <a:buChar char="•"/>
            </a:pPr>
            <a:r>
              <a:rPr lang="en-US" b="1" dirty="0" smtClean="0"/>
              <a:t>Interest.</a:t>
            </a:r>
          </a:p>
          <a:p>
            <a:pPr>
              <a:spcBef>
                <a:spcPts val="2400"/>
              </a:spcBef>
              <a:buFont typeface="Arial" panose="020B0604020202020204" pitchFamily="34" charset="0"/>
              <a:buChar char="•"/>
            </a:pPr>
            <a:r>
              <a:rPr lang="en-US" b="1" dirty="0" smtClean="0"/>
              <a:t>Importance.</a:t>
            </a:r>
          </a:p>
          <a:p>
            <a:pPr>
              <a:spcBef>
                <a:spcPts val="2400"/>
              </a:spcBef>
              <a:buFont typeface="Arial" panose="020B0604020202020204" pitchFamily="34" charset="0"/>
              <a:buChar char="•"/>
            </a:pPr>
            <a:r>
              <a:rPr lang="en-US" b="1" dirty="0" smtClean="0"/>
              <a:t>Frequency.</a:t>
            </a:r>
          </a:p>
          <a:p>
            <a:pPr>
              <a:spcBef>
                <a:spcPts val="2400"/>
              </a:spcBef>
              <a:buFont typeface="Arial" panose="020B0604020202020204" pitchFamily="34" charset="0"/>
              <a:buChar char="•"/>
            </a:pPr>
            <a:r>
              <a:rPr lang="en-US" b="1" dirty="0" smtClean="0"/>
              <a:t>Degree or extent.</a:t>
            </a:r>
          </a:p>
          <a:p>
            <a:pPr>
              <a:spcBef>
                <a:spcPts val="2400"/>
              </a:spcBef>
              <a:buFont typeface="Arial" panose="020B0604020202020204" pitchFamily="34" charset="0"/>
              <a:buChar char="•"/>
            </a:pPr>
            <a:r>
              <a:rPr lang="en-US" b="1" dirty="0" smtClean="0"/>
              <a:t>Similarity (</a:t>
            </a:r>
            <a:r>
              <a:rPr lang="en-US" b="1" i="1" dirty="0" smtClean="0"/>
              <a:t>like me </a:t>
            </a:r>
            <a:r>
              <a:rPr lang="en-US" b="1" dirty="0" smtClean="0"/>
              <a:t>to </a:t>
            </a:r>
            <a:r>
              <a:rPr lang="en-US" b="1" i="1" dirty="0" smtClean="0"/>
              <a:t>not like me</a:t>
            </a:r>
            <a:r>
              <a:rPr lang="en-US" b="1" dirty="0" smtClean="0"/>
              <a:t>).</a:t>
            </a:r>
          </a:p>
          <a:p>
            <a:pPr lvl="2"/>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23</a:t>
            </a:fld>
            <a:endParaRPr lang="en-US" dirty="0"/>
          </a:p>
        </p:txBody>
      </p:sp>
    </p:spTree>
    <p:extLst>
      <p:ext uri="{BB962C8B-B14F-4D97-AF65-F5344CB8AC3E}">
        <p14:creationId xmlns:p14="http://schemas.microsoft.com/office/powerpoint/2010/main" val="118444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rating scales </a:t>
            </a:r>
            <a:endParaRPr lang="en-US" dirty="0"/>
          </a:p>
        </p:txBody>
      </p:sp>
      <p:sp>
        <p:nvSpPr>
          <p:cNvPr id="5" name="Rectangle 3"/>
          <p:cNvSpPr>
            <a:spLocks noGrp="1" noChangeArrowheads="1"/>
          </p:cNvSpPr>
          <p:nvPr>
            <p:ph idx="1"/>
          </p:nvPr>
        </p:nvSpPr>
        <p:spPr/>
        <p:txBody>
          <a:bodyPr/>
          <a:lstStyle/>
          <a:p>
            <a:pPr marL="347472" lvl="2" indent="-347472"/>
            <a:r>
              <a:rPr lang="en-US" sz="3200" b="1" dirty="0" smtClean="0"/>
              <a:t>Unipolar scale: ranges from lack of attribute to a high level of the attribute. </a:t>
            </a:r>
          </a:p>
          <a:p>
            <a:pPr marL="0" lvl="2" indent="0">
              <a:buNone/>
            </a:pPr>
            <a:endParaRPr lang="en-US" sz="3200" b="1" dirty="0" smtClean="0"/>
          </a:p>
        </p:txBody>
      </p:sp>
      <p:sp>
        <p:nvSpPr>
          <p:cNvPr id="3" name="Slide Number Placeholder 2"/>
          <p:cNvSpPr>
            <a:spLocks noGrp="1"/>
          </p:cNvSpPr>
          <p:nvPr>
            <p:ph type="sldNum" sz="quarter" idx="12"/>
          </p:nvPr>
        </p:nvSpPr>
        <p:spPr/>
        <p:txBody>
          <a:bodyPr/>
          <a:lstStyle/>
          <a:p>
            <a:fld id="{8BE281C9-04EB-4071-AA3D-BE0CA1E87804}" type="slidenum">
              <a:rPr lang="en-US" smtClean="0"/>
              <a:t>24</a:t>
            </a:fld>
            <a:endParaRPr lang="en-US" dirty="0"/>
          </a:p>
        </p:txBody>
      </p:sp>
    </p:spTree>
    <p:extLst>
      <p:ext uri="{BB962C8B-B14F-4D97-AF65-F5344CB8AC3E}">
        <p14:creationId xmlns:p14="http://schemas.microsoft.com/office/powerpoint/2010/main" val="38655137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Unipolar example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600204"/>
            <a:ext cx="7543800" cy="3416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0"/>
          </p:nvPr>
        </p:nvSpPr>
        <p:spPr/>
        <p:txBody>
          <a:bodyPr/>
          <a:lstStyle/>
          <a:p>
            <a:pPr algn="r"/>
            <a:fld id="{F3477EC8-074D-41C4-94AE-E9EA7CEEA348}" type="slidenum">
              <a:rPr lang="en-US" smtClean="0"/>
              <a:pPr algn="r"/>
              <a:t>25</a:t>
            </a:fld>
            <a:endParaRPr lang="en-US" dirty="0"/>
          </a:p>
        </p:txBody>
      </p:sp>
    </p:spTree>
    <p:extLst>
      <p:ext uri="{BB962C8B-B14F-4D97-AF65-F5344CB8AC3E}">
        <p14:creationId xmlns:p14="http://schemas.microsoft.com/office/powerpoint/2010/main" val="11218246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rating </a:t>
            </a:r>
            <a:r>
              <a:rPr lang="en-US" dirty="0"/>
              <a:t>s</a:t>
            </a:r>
            <a:r>
              <a:rPr lang="en-US" dirty="0" smtClean="0"/>
              <a:t>cales </a:t>
            </a:r>
            <a:endParaRPr lang="en-US" dirty="0"/>
          </a:p>
        </p:txBody>
      </p:sp>
      <p:sp>
        <p:nvSpPr>
          <p:cNvPr id="5" name="Rectangle 3"/>
          <p:cNvSpPr>
            <a:spLocks noGrp="1" noChangeArrowheads="1"/>
          </p:cNvSpPr>
          <p:nvPr>
            <p:ph idx="1"/>
          </p:nvPr>
        </p:nvSpPr>
        <p:spPr/>
        <p:txBody>
          <a:bodyPr/>
          <a:lstStyle/>
          <a:p>
            <a:pPr marL="347472" lvl="2" indent="-347472"/>
            <a:r>
              <a:rPr lang="en-US" sz="3200" b="1" dirty="0" smtClean="0">
                <a:solidFill>
                  <a:schemeClr val="bg1">
                    <a:lumMod val="65000"/>
                  </a:schemeClr>
                </a:solidFill>
              </a:rPr>
              <a:t>Unipolar scale: ranges from lack of attribute to a high level of the attribute. </a:t>
            </a:r>
          </a:p>
          <a:p>
            <a:pPr marL="347472" lvl="2" indent="-347472">
              <a:spcBef>
                <a:spcPts val="1800"/>
              </a:spcBef>
            </a:pPr>
            <a:r>
              <a:rPr lang="en-US" sz="3200" b="1" dirty="0" smtClean="0"/>
              <a:t>Bipolar scale: ranges from positive to negative (for example, </a:t>
            </a:r>
            <a:r>
              <a:rPr lang="en-US" sz="3200" b="1" i="1" dirty="0" smtClean="0"/>
              <a:t>agree</a:t>
            </a:r>
            <a:r>
              <a:rPr lang="en-US" sz="3200" b="1" dirty="0" smtClean="0"/>
              <a:t> to </a:t>
            </a:r>
            <a:r>
              <a:rPr lang="en-US" sz="3200" b="1" i="1" dirty="0" smtClean="0"/>
              <a:t>disagree</a:t>
            </a:r>
            <a:r>
              <a:rPr lang="en-US" sz="3200" b="1" dirty="0" smtClean="0"/>
              <a:t>).</a:t>
            </a:r>
          </a:p>
          <a:p>
            <a:pPr marL="0" lvl="2" indent="0">
              <a:buNone/>
            </a:pPr>
            <a:endParaRPr lang="en-US" sz="3200" b="1" dirty="0" smtClean="0"/>
          </a:p>
        </p:txBody>
      </p:sp>
      <p:sp>
        <p:nvSpPr>
          <p:cNvPr id="3" name="Slide Number Placeholder 2"/>
          <p:cNvSpPr>
            <a:spLocks noGrp="1"/>
          </p:cNvSpPr>
          <p:nvPr>
            <p:ph type="sldNum" sz="quarter" idx="12"/>
          </p:nvPr>
        </p:nvSpPr>
        <p:spPr/>
        <p:txBody>
          <a:bodyPr/>
          <a:lstStyle/>
          <a:p>
            <a:fld id="{8BE281C9-04EB-4071-AA3D-BE0CA1E87804}" type="slidenum">
              <a:rPr lang="en-US" smtClean="0"/>
              <a:t>26</a:t>
            </a:fld>
            <a:endParaRPr lang="en-US" dirty="0"/>
          </a:p>
        </p:txBody>
      </p:sp>
    </p:spTree>
    <p:extLst>
      <p:ext uri="{BB962C8B-B14F-4D97-AF65-F5344CB8AC3E}">
        <p14:creationId xmlns:p14="http://schemas.microsoft.com/office/powerpoint/2010/main" val="34695989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Bipolar example </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27</a:t>
            </a:fld>
            <a:endParaRPr lang="en-US" dirty="0"/>
          </a:p>
        </p:txBody>
      </p:sp>
      <p:pic>
        <p:nvPicPr>
          <p:cNvPr id="4" name="Picture 3"/>
          <p:cNvPicPr>
            <a:picLocks noChangeAspect="1"/>
          </p:cNvPicPr>
          <p:nvPr/>
        </p:nvPicPr>
        <p:blipFill rotWithShape="1">
          <a:blip r:embed="rId3"/>
          <a:srcRect l="3241"/>
          <a:stretch/>
        </p:blipFill>
        <p:spPr>
          <a:xfrm>
            <a:off x="243840" y="1905000"/>
            <a:ext cx="8595360" cy="3573521"/>
          </a:xfrm>
          <a:prstGeom prst="rect">
            <a:avLst/>
          </a:prstGeom>
        </p:spPr>
      </p:pic>
    </p:spTree>
    <p:extLst>
      <p:ext uri="{BB962C8B-B14F-4D97-AF65-F5344CB8AC3E}">
        <p14:creationId xmlns:p14="http://schemas.microsoft.com/office/powerpoint/2010/main" val="35867079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rating scales </a:t>
            </a:r>
            <a:endParaRPr lang="en-US" dirty="0"/>
          </a:p>
        </p:txBody>
      </p:sp>
      <p:sp>
        <p:nvSpPr>
          <p:cNvPr id="5" name="Rectangle 3"/>
          <p:cNvSpPr>
            <a:spLocks noGrp="1" noChangeArrowheads="1"/>
          </p:cNvSpPr>
          <p:nvPr>
            <p:ph idx="1"/>
          </p:nvPr>
        </p:nvSpPr>
        <p:spPr/>
        <p:txBody>
          <a:bodyPr/>
          <a:lstStyle/>
          <a:p>
            <a:pPr marL="347472" lvl="2" indent="-347472">
              <a:spcBef>
                <a:spcPts val="1800"/>
              </a:spcBef>
            </a:pPr>
            <a:r>
              <a:rPr lang="en-US" sz="3200" b="1" dirty="0" smtClean="0">
                <a:solidFill>
                  <a:schemeClr val="bg1">
                    <a:lumMod val="65000"/>
                  </a:schemeClr>
                </a:solidFill>
              </a:rPr>
              <a:t>Unipolar scale: ranges from lack of attribute to a high level of the attribute. </a:t>
            </a:r>
          </a:p>
          <a:p>
            <a:pPr marL="347472" lvl="2" indent="-347472">
              <a:spcBef>
                <a:spcPts val="1800"/>
              </a:spcBef>
            </a:pPr>
            <a:r>
              <a:rPr lang="en-US" sz="3200" b="1" dirty="0" smtClean="0">
                <a:solidFill>
                  <a:schemeClr val="bg1">
                    <a:lumMod val="65000"/>
                  </a:schemeClr>
                </a:solidFill>
              </a:rPr>
              <a:t>Bipolar scale: ranges from positive to negative (for example, </a:t>
            </a:r>
            <a:r>
              <a:rPr lang="en-US" sz="3200" b="1" i="1" dirty="0" smtClean="0">
                <a:solidFill>
                  <a:schemeClr val="bg1">
                    <a:lumMod val="65000"/>
                  </a:schemeClr>
                </a:solidFill>
              </a:rPr>
              <a:t>agree</a:t>
            </a:r>
            <a:r>
              <a:rPr lang="en-US" sz="3200" b="1" dirty="0" smtClean="0">
                <a:solidFill>
                  <a:schemeClr val="bg1">
                    <a:lumMod val="65000"/>
                  </a:schemeClr>
                </a:solidFill>
              </a:rPr>
              <a:t> to </a:t>
            </a:r>
            <a:r>
              <a:rPr lang="en-US" sz="3200" b="1" i="1" dirty="0" smtClean="0">
                <a:solidFill>
                  <a:schemeClr val="bg1">
                    <a:lumMod val="65000"/>
                  </a:schemeClr>
                </a:solidFill>
              </a:rPr>
              <a:t>disagree</a:t>
            </a:r>
            <a:r>
              <a:rPr lang="en-US" sz="3200" b="1" dirty="0" smtClean="0">
                <a:solidFill>
                  <a:schemeClr val="bg1">
                    <a:lumMod val="65000"/>
                  </a:schemeClr>
                </a:solidFill>
              </a:rPr>
              <a:t>).</a:t>
            </a:r>
          </a:p>
          <a:p>
            <a:pPr marL="347472" lvl="2" indent="-347472">
              <a:spcBef>
                <a:spcPts val="1800"/>
              </a:spcBef>
            </a:pPr>
            <a:r>
              <a:rPr lang="en-US" sz="3200" b="1" dirty="0" smtClean="0"/>
              <a:t>Match the type of scale to the structure of the attribute.  </a:t>
            </a:r>
          </a:p>
        </p:txBody>
      </p:sp>
      <p:sp>
        <p:nvSpPr>
          <p:cNvPr id="3" name="Slide Number Placeholder 2"/>
          <p:cNvSpPr>
            <a:spLocks noGrp="1"/>
          </p:cNvSpPr>
          <p:nvPr>
            <p:ph type="sldNum" sz="quarter" idx="12"/>
          </p:nvPr>
        </p:nvSpPr>
        <p:spPr/>
        <p:txBody>
          <a:bodyPr/>
          <a:lstStyle/>
          <a:p>
            <a:fld id="{8BE281C9-04EB-4071-AA3D-BE0CA1E87804}" type="slidenum">
              <a:rPr lang="en-US" smtClean="0"/>
              <a:t>28</a:t>
            </a:fld>
            <a:endParaRPr lang="en-US" dirty="0"/>
          </a:p>
        </p:txBody>
      </p:sp>
    </p:spTree>
    <p:extLst>
      <p:ext uri="{BB962C8B-B14F-4D97-AF65-F5344CB8AC3E}">
        <p14:creationId xmlns:p14="http://schemas.microsoft.com/office/powerpoint/2010/main" val="28971060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rating scales </a:t>
            </a:r>
            <a:endParaRPr lang="en-US" dirty="0"/>
          </a:p>
        </p:txBody>
      </p:sp>
      <p:sp>
        <p:nvSpPr>
          <p:cNvPr id="5" name="Rectangle 3"/>
          <p:cNvSpPr>
            <a:spLocks noGrp="1" noChangeArrowheads="1"/>
          </p:cNvSpPr>
          <p:nvPr>
            <p:ph idx="1"/>
          </p:nvPr>
        </p:nvSpPr>
        <p:spPr/>
        <p:txBody>
          <a:bodyPr/>
          <a:lstStyle/>
          <a:p>
            <a:pPr marL="347472" lvl="2" indent="-347472"/>
            <a:r>
              <a:rPr lang="en-US" sz="3200" b="1" dirty="0" smtClean="0"/>
              <a:t>Unipolar scale: ranges from lack of attribute to a high level of the attribute. </a:t>
            </a:r>
          </a:p>
          <a:p>
            <a:pPr marL="347472" lvl="2" indent="-347472">
              <a:spcBef>
                <a:spcPts val="1800"/>
              </a:spcBef>
            </a:pPr>
            <a:r>
              <a:rPr lang="en-US" sz="3200" b="1" dirty="0" smtClean="0"/>
              <a:t>Bipolar scale: ranges from positive to negative (for example, </a:t>
            </a:r>
            <a:r>
              <a:rPr lang="en-US" sz="3200" b="1" i="1" dirty="0" smtClean="0"/>
              <a:t>agree</a:t>
            </a:r>
            <a:r>
              <a:rPr lang="en-US" sz="3200" b="1" dirty="0" smtClean="0"/>
              <a:t> to </a:t>
            </a:r>
            <a:r>
              <a:rPr lang="en-US" sz="3200" b="1" i="1" dirty="0" smtClean="0"/>
              <a:t>disagree</a:t>
            </a:r>
            <a:r>
              <a:rPr lang="en-US" sz="3200" b="1" dirty="0" smtClean="0"/>
              <a:t>).</a:t>
            </a:r>
          </a:p>
          <a:p>
            <a:pPr marL="347472" lvl="2" indent="-347472">
              <a:spcBef>
                <a:spcPts val="1800"/>
              </a:spcBef>
            </a:pPr>
            <a:r>
              <a:rPr lang="en-US" sz="3200" b="1" dirty="0" smtClean="0"/>
              <a:t>Match the type of scale to the structure of the attribute.  </a:t>
            </a:r>
          </a:p>
        </p:txBody>
      </p:sp>
      <p:sp>
        <p:nvSpPr>
          <p:cNvPr id="3" name="Slide Number Placeholder 2"/>
          <p:cNvSpPr>
            <a:spLocks noGrp="1"/>
          </p:cNvSpPr>
          <p:nvPr>
            <p:ph type="sldNum" sz="quarter" idx="12"/>
          </p:nvPr>
        </p:nvSpPr>
        <p:spPr/>
        <p:txBody>
          <a:bodyPr/>
          <a:lstStyle/>
          <a:p>
            <a:fld id="{8BE281C9-04EB-4071-AA3D-BE0CA1E87804}" type="slidenum">
              <a:rPr lang="en-US" smtClean="0"/>
              <a:t>29</a:t>
            </a:fld>
            <a:endParaRPr lang="en-US" dirty="0"/>
          </a:p>
        </p:txBody>
      </p:sp>
    </p:spTree>
    <p:extLst>
      <p:ext uri="{BB962C8B-B14F-4D97-AF65-F5344CB8AC3E}">
        <p14:creationId xmlns:p14="http://schemas.microsoft.com/office/powerpoint/2010/main" val="2540001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Purpose of survey </a:t>
            </a:r>
            <a:r>
              <a:rPr lang="en-US" b="1" dirty="0" smtClean="0"/>
              <a:t>items.</a:t>
            </a:r>
            <a:endParaRPr lang="en-US" b="1" dirty="0"/>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smtClean="0">
                <a:solidFill>
                  <a:schemeClr val="bg1">
                    <a:lumMod val="65000"/>
                  </a:schemeClr>
                </a:solidFill>
              </a:rPr>
              <a:t>Guidelines </a:t>
            </a:r>
            <a:r>
              <a:rPr lang="en-US" b="1" dirty="0">
                <a:solidFill>
                  <a:schemeClr val="bg1">
                    <a:lumMod val="65000"/>
                  </a:schemeClr>
                </a:solidFill>
              </a:rPr>
              <a:t>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a:t>
            </a:fld>
            <a:endParaRPr lang="en-US" dirty="0"/>
          </a:p>
        </p:txBody>
      </p:sp>
    </p:spTree>
    <p:extLst>
      <p:ext uri="{BB962C8B-B14F-4D97-AF65-F5344CB8AC3E}">
        <p14:creationId xmlns:p14="http://schemas.microsoft.com/office/powerpoint/2010/main" val="37120161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Guidelines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t>Response </a:t>
            </a:r>
            <a:r>
              <a:rPr lang="en-US" b="1" dirty="0" smtClean="0"/>
              <a:t>options.</a:t>
            </a:r>
            <a:endParaRPr lang="en-US" b="1" dirty="0"/>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30</a:t>
            </a:fld>
            <a:endParaRPr lang="en-US" dirty="0"/>
          </a:p>
        </p:txBody>
      </p:sp>
    </p:spTree>
    <p:extLst>
      <p:ext uri="{BB962C8B-B14F-4D97-AF65-F5344CB8AC3E}">
        <p14:creationId xmlns:p14="http://schemas.microsoft.com/office/powerpoint/2010/main" val="30929052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t>
            </a:r>
            <a:r>
              <a:rPr lang="en-US" dirty="0"/>
              <a:t>r</a:t>
            </a:r>
            <a:r>
              <a:rPr lang="en-US" dirty="0" smtClean="0"/>
              <a:t>esponse options </a:t>
            </a:r>
            <a:br>
              <a:rPr lang="en-US" dirty="0" smtClean="0"/>
            </a:br>
            <a:r>
              <a:rPr lang="en-US" dirty="0" smtClean="0"/>
              <a:t>for scales </a:t>
            </a:r>
            <a:endParaRPr lang="en-US" dirty="0"/>
          </a:p>
        </p:txBody>
      </p:sp>
      <p:sp>
        <p:nvSpPr>
          <p:cNvPr id="5" name="Rectangle 3"/>
          <p:cNvSpPr>
            <a:spLocks noGrp="1" noChangeArrowheads="1"/>
          </p:cNvSpPr>
          <p:nvPr>
            <p:ph idx="1"/>
          </p:nvPr>
        </p:nvSpPr>
        <p:spPr/>
        <p:txBody>
          <a:bodyPr/>
          <a:lstStyle/>
          <a:p>
            <a:pPr>
              <a:buFont typeface="Arial" panose="020B0604020202020204" pitchFamily="34" charset="0"/>
              <a:buChar char="•"/>
            </a:pPr>
            <a:r>
              <a:rPr lang="en-US" b="1" dirty="0" smtClean="0"/>
              <a:t>Four to six response categories typically are used. </a:t>
            </a:r>
          </a:p>
          <a:p>
            <a:pPr marL="0" indent="0">
              <a:buNone/>
            </a:pPr>
            <a:endParaRPr lang="en-US" b="1" dirty="0"/>
          </a:p>
          <a:p>
            <a:pPr marL="0" indent="0">
              <a:buNone/>
            </a:pPr>
            <a:endParaRPr lang="en-US" b="1" dirty="0" smtClean="0"/>
          </a:p>
        </p:txBody>
      </p:sp>
      <p:sp>
        <p:nvSpPr>
          <p:cNvPr id="3" name="Slide Number Placeholder 2"/>
          <p:cNvSpPr>
            <a:spLocks noGrp="1"/>
          </p:cNvSpPr>
          <p:nvPr>
            <p:ph type="sldNum" sz="quarter" idx="12"/>
          </p:nvPr>
        </p:nvSpPr>
        <p:spPr/>
        <p:txBody>
          <a:bodyPr/>
          <a:lstStyle/>
          <a:p>
            <a:fld id="{8BE281C9-04EB-4071-AA3D-BE0CA1E87804}" type="slidenum">
              <a:rPr lang="en-US" smtClean="0"/>
              <a:t>31</a:t>
            </a:fld>
            <a:endParaRPr lang="en-US" dirty="0"/>
          </a:p>
        </p:txBody>
      </p:sp>
    </p:spTree>
    <p:extLst>
      <p:ext uri="{BB962C8B-B14F-4D97-AF65-F5344CB8AC3E}">
        <p14:creationId xmlns:p14="http://schemas.microsoft.com/office/powerpoint/2010/main" val="33543958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response options </a:t>
            </a:r>
            <a:br>
              <a:rPr lang="en-US" dirty="0" smtClean="0"/>
            </a:br>
            <a:r>
              <a:rPr lang="en-US" dirty="0" smtClean="0"/>
              <a:t>for scales </a:t>
            </a:r>
            <a:endParaRPr lang="en-US" dirty="0"/>
          </a:p>
        </p:txBody>
      </p:sp>
      <p:sp>
        <p:nvSpPr>
          <p:cNvPr id="5" name="Rectangle 3"/>
          <p:cNvSpPr>
            <a:spLocks noGrp="1" noChangeArrowheads="1"/>
          </p:cNvSpPr>
          <p:nvPr>
            <p:ph idx="1"/>
          </p:nvPr>
        </p:nvSpPr>
        <p:spPr/>
        <p:txBody>
          <a:bodyPr/>
          <a:lstStyle/>
          <a:p>
            <a:pPr>
              <a:buFont typeface="Arial" panose="020B0604020202020204" pitchFamily="34" charset="0"/>
              <a:buChar char="•"/>
            </a:pPr>
            <a:r>
              <a:rPr lang="en-US" b="1" dirty="0" smtClean="0">
                <a:solidFill>
                  <a:schemeClr val="bg1">
                    <a:lumMod val="65000"/>
                  </a:schemeClr>
                </a:solidFill>
              </a:rPr>
              <a:t>Four to six response categories typically are used.</a:t>
            </a:r>
            <a:r>
              <a:rPr lang="en-US" dirty="0" smtClean="0"/>
              <a:t> </a:t>
            </a:r>
          </a:p>
          <a:p>
            <a:pPr>
              <a:spcBef>
                <a:spcPts val="1800"/>
              </a:spcBef>
              <a:buFont typeface="Arial" panose="020B0604020202020204" pitchFamily="34" charset="0"/>
              <a:buChar char="•"/>
            </a:pPr>
            <a:r>
              <a:rPr lang="en-US" b="1" dirty="0" smtClean="0"/>
              <a:t>Use middle (undecided or neutral) categories thoughtfully. </a:t>
            </a:r>
          </a:p>
        </p:txBody>
      </p:sp>
      <p:sp>
        <p:nvSpPr>
          <p:cNvPr id="3" name="Slide Number Placeholder 2"/>
          <p:cNvSpPr>
            <a:spLocks noGrp="1"/>
          </p:cNvSpPr>
          <p:nvPr>
            <p:ph type="sldNum" sz="quarter" idx="12"/>
          </p:nvPr>
        </p:nvSpPr>
        <p:spPr/>
        <p:txBody>
          <a:bodyPr/>
          <a:lstStyle/>
          <a:p>
            <a:fld id="{8BE281C9-04EB-4071-AA3D-BE0CA1E87804}" type="slidenum">
              <a:rPr lang="en-US" smtClean="0"/>
              <a:t>32</a:t>
            </a:fld>
            <a:endParaRPr lang="en-US" dirty="0"/>
          </a:p>
        </p:txBody>
      </p:sp>
    </p:spTree>
    <p:extLst>
      <p:ext uri="{BB962C8B-B14F-4D97-AF65-F5344CB8AC3E}">
        <p14:creationId xmlns:p14="http://schemas.microsoft.com/office/powerpoint/2010/main" val="6043860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middle category </a:t>
            </a:r>
            <a:endParaRPr lang="en-US" dirty="0"/>
          </a:p>
        </p:txBody>
      </p:sp>
      <p:sp>
        <p:nvSpPr>
          <p:cNvPr id="4" name="Slide Number Placeholder 3"/>
          <p:cNvSpPr>
            <a:spLocks noGrp="1"/>
          </p:cNvSpPr>
          <p:nvPr>
            <p:ph type="sldNum" sz="quarter" idx="4294967295"/>
          </p:nvPr>
        </p:nvSpPr>
        <p:spPr>
          <a:xfrm>
            <a:off x="457200" y="6400800"/>
            <a:ext cx="8229600" cy="304800"/>
          </a:xfrm>
          <a:prstGeom prst="rect">
            <a:avLst/>
          </a:prstGeom>
        </p:spPr>
        <p:txBody>
          <a:bodyPr/>
          <a:lstStyle/>
          <a:p>
            <a:fld id="{AE35FBA6-7E48-4C22-9DE8-905883AF6478}" type="slidenum">
              <a:rPr lang="en-US" smtClean="0"/>
              <a:pPr/>
              <a:t>33</a:t>
            </a:fld>
            <a:endParaRPr lang="en-US" dirty="0"/>
          </a:p>
        </p:txBody>
      </p:sp>
      <p:sp>
        <p:nvSpPr>
          <p:cNvPr id="6" name="TextBox 5"/>
          <p:cNvSpPr txBox="1"/>
          <p:nvPr/>
        </p:nvSpPr>
        <p:spPr>
          <a:xfrm>
            <a:off x="5510463" y="6354005"/>
            <a:ext cx="3581400" cy="276999"/>
          </a:xfrm>
          <a:prstGeom prst="rect">
            <a:avLst/>
          </a:prstGeom>
          <a:noFill/>
        </p:spPr>
        <p:txBody>
          <a:bodyPr wrap="square" rtlCol="0">
            <a:spAutoFit/>
          </a:bodyPr>
          <a:lstStyle/>
          <a:p>
            <a:r>
              <a:rPr lang="en-US" sz="1200" dirty="0" smtClean="0">
                <a:latin typeface="+mj-lt"/>
              </a:rPr>
              <a:t>3. Writing Items</a:t>
            </a:r>
            <a:endParaRPr lang="en-US" sz="1200" dirty="0">
              <a:latin typeface="+mj-lt"/>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9985" b="30103"/>
          <a:stretch/>
        </p:blipFill>
        <p:spPr>
          <a:xfrm>
            <a:off x="-6724" y="1371600"/>
            <a:ext cx="9157448" cy="5486400"/>
          </a:xfrm>
          <a:prstGeom prst="rect">
            <a:avLst/>
          </a:prstGeom>
        </p:spPr>
      </p:pic>
      <p:sp>
        <p:nvSpPr>
          <p:cNvPr id="8" name="Slide Number Placeholder 5"/>
          <p:cNvSpPr>
            <a:spLocks noGrp="1"/>
          </p:cNvSpPr>
          <p:nvPr>
            <p:ph type="sldNum" sz="quarter" idx="4294967295"/>
          </p:nvPr>
        </p:nvSpPr>
        <p:spPr>
          <a:xfrm>
            <a:off x="8729054" y="6618180"/>
            <a:ext cx="112210"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33</a:t>
            </a:fld>
            <a:endParaRPr lang="en-US" dirty="0"/>
          </a:p>
        </p:txBody>
      </p:sp>
      <p:cxnSp>
        <p:nvCxnSpPr>
          <p:cNvPr id="9" name="Straight Connector 8"/>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2410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response options </a:t>
            </a:r>
            <a:endParaRPr lang="en-US" dirty="0"/>
          </a:p>
        </p:txBody>
      </p:sp>
      <p:sp>
        <p:nvSpPr>
          <p:cNvPr id="5" name="Rectangle 3"/>
          <p:cNvSpPr>
            <a:spLocks noGrp="1" noChangeArrowheads="1"/>
          </p:cNvSpPr>
          <p:nvPr>
            <p:ph idx="1"/>
          </p:nvPr>
        </p:nvSpPr>
        <p:spPr>
          <a:xfrm>
            <a:off x="914400" y="1600200"/>
            <a:ext cx="7620000" cy="4525963"/>
          </a:xfrm>
        </p:spPr>
        <p:txBody>
          <a:bodyPr/>
          <a:lstStyle/>
          <a:p>
            <a:pPr marL="0" indent="0">
              <a:spcBef>
                <a:spcPts val="1200"/>
              </a:spcBef>
              <a:spcAft>
                <a:spcPts val="600"/>
              </a:spcAft>
              <a:buNone/>
            </a:pPr>
            <a:r>
              <a:rPr lang="en-US" b="1" dirty="0" smtClean="0"/>
              <a:t>Do not use rating scales with unlabeled options:</a:t>
            </a:r>
            <a:endParaRPr lang="en-US" b="1" dirty="0"/>
          </a:p>
          <a:p>
            <a:pPr marL="0" indent="0">
              <a:spcBef>
                <a:spcPts val="1200"/>
              </a:spcBef>
              <a:spcAft>
                <a:spcPts val="600"/>
              </a:spcAft>
              <a:buNone/>
            </a:pPr>
            <a:endParaRPr lang="en-US" sz="1100" b="1" dirty="0" smtClean="0"/>
          </a:p>
          <a:p>
            <a:pPr marL="0" lvl="1" indent="0">
              <a:spcBef>
                <a:spcPts val="1200"/>
              </a:spcBef>
              <a:buNone/>
              <a:tabLst>
                <a:tab pos="1600200" algn="l"/>
                <a:tab pos="3200400" algn="l"/>
                <a:tab pos="4800600" algn="l"/>
                <a:tab pos="6400800" algn="l"/>
                <a:tab pos="7207250" algn="l"/>
              </a:tabLst>
            </a:pPr>
            <a:r>
              <a:rPr lang="en-US" b="1" dirty="0" smtClean="0"/>
              <a:t>1	2	3	4	5</a:t>
            </a:r>
          </a:p>
          <a:p>
            <a:pPr marL="0" lvl="1" indent="0">
              <a:spcBef>
                <a:spcPts val="1200"/>
              </a:spcBef>
              <a:buNone/>
              <a:tabLst>
                <a:tab pos="1828800" algn="l"/>
                <a:tab pos="4686300" algn="l"/>
                <a:tab pos="4749800" algn="l"/>
                <a:tab pos="5486400" algn="l"/>
                <a:tab pos="7207250" algn="l"/>
              </a:tabLst>
            </a:pPr>
            <a:r>
              <a:rPr lang="en-US" b="1" dirty="0" smtClean="0"/>
              <a:t>Rarely		       Frequently</a:t>
            </a:r>
          </a:p>
          <a:p>
            <a:pPr marL="914400" lvl="2" indent="0">
              <a:buNone/>
            </a:pP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34</a:t>
            </a:fld>
            <a:endParaRPr lang="en-US" dirty="0"/>
          </a:p>
        </p:txBody>
      </p:sp>
    </p:spTree>
    <p:extLst>
      <p:ext uri="{BB962C8B-B14F-4D97-AF65-F5344CB8AC3E}">
        <p14:creationId xmlns:p14="http://schemas.microsoft.com/office/powerpoint/2010/main" val="28533126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options example </a:t>
            </a:r>
            <a:endParaRPr lang="en-US" dirty="0"/>
          </a:p>
        </p:txBody>
      </p:sp>
      <p:pic>
        <p:nvPicPr>
          <p:cNvPr id="5" name="Picture 4" descr="ss.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1560" y="1600202"/>
            <a:ext cx="6949440" cy="4819252"/>
          </a:xfrm>
          <a:prstGeom prst="rect">
            <a:avLst/>
          </a:prstGeom>
        </p:spPr>
      </p:pic>
      <p:sp>
        <p:nvSpPr>
          <p:cNvPr id="4" name="Slide Number Placeholder 3"/>
          <p:cNvSpPr>
            <a:spLocks noGrp="1"/>
          </p:cNvSpPr>
          <p:nvPr>
            <p:ph type="sldNum" sz="quarter" idx="12"/>
          </p:nvPr>
        </p:nvSpPr>
        <p:spPr/>
        <p:txBody>
          <a:bodyPr/>
          <a:lstStyle/>
          <a:p>
            <a:fld id="{8BE281C9-04EB-4071-AA3D-BE0CA1E87804}" type="slidenum">
              <a:rPr lang="en-US" smtClean="0"/>
              <a:t>35</a:t>
            </a:fld>
            <a:endParaRPr lang="en-US" dirty="0"/>
          </a:p>
        </p:txBody>
      </p:sp>
    </p:spTree>
    <p:extLst>
      <p:ext uri="{BB962C8B-B14F-4D97-AF65-F5344CB8AC3E}">
        <p14:creationId xmlns:p14="http://schemas.microsoft.com/office/powerpoint/2010/main" val="1186386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responses </a:t>
            </a:r>
            <a:r>
              <a:rPr lang="en-US" dirty="0" smtClean="0"/>
              <a:t/>
            </a:r>
            <a:br>
              <a:rPr lang="en-US" dirty="0" smtClean="0"/>
            </a:br>
            <a:r>
              <a:rPr lang="en-US" dirty="0" smtClean="0"/>
              <a:t>mutually exclusive</a:t>
            </a:r>
            <a:endParaRPr lang="en-US" dirty="0"/>
          </a:p>
        </p:txBody>
      </p:sp>
      <p:sp>
        <p:nvSpPr>
          <p:cNvPr id="5" name="Rectangle 3"/>
          <p:cNvSpPr>
            <a:spLocks noGrp="1" noChangeArrowheads="1"/>
          </p:cNvSpPr>
          <p:nvPr>
            <p:ph idx="1"/>
          </p:nvPr>
        </p:nvSpPr>
        <p:spPr>
          <a:noFill/>
          <a:ln/>
        </p:spPr>
        <p:txBody>
          <a:bodyPr/>
          <a:lstStyle/>
          <a:p>
            <a:pPr>
              <a:spcBef>
                <a:spcPts val="1200"/>
              </a:spcBef>
              <a:buFont typeface="Arial" panose="020B0604020202020204" pitchFamily="34" charset="0"/>
              <a:buChar char="•"/>
            </a:pPr>
            <a:r>
              <a:rPr lang="en-US" b="1" dirty="0" smtClean="0"/>
              <a:t>What is </a:t>
            </a:r>
            <a:r>
              <a:rPr lang="en-US" b="1" dirty="0"/>
              <a:t>wrong with this item</a:t>
            </a:r>
            <a:r>
              <a:rPr lang="en-US" sz="3600" b="1" dirty="0" smtClean="0"/>
              <a:t>?</a:t>
            </a:r>
          </a:p>
          <a:p>
            <a:pPr marL="347472" indent="0">
              <a:spcBef>
                <a:spcPts val="1200"/>
              </a:spcBef>
              <a:buNone/>
            </a:pPr>
            <a:endParaRPr lang="en-US" sz="2600" b="1" dirty="0" smtClean="0"/>
          </a:p>
          <a:p>
            <a:pPr marL="347472" indent="0">
              <a:spcBef>
                <a:spcPts val="1200"/>
              </a:spcBef>
              <a:buNone/>
            </a:pPr>
            <a:r>
              <a:rPr lang="en-US" sz="2600" b="1" dirty="0" smtClean="0"/>
              <a:t>How </a:t>
            </a:r>
            <a:r>
              <a:rPr lang="en-US" sz="2600" b="1" dirty="0"/>
              <a:t>many years have you been teaching</a:t>
            </a:r>
            <a:r>
              <a:rPr lang="en-US" sz="2600" b="1" dirty="0" smtClean="0"/>
              <a:t>?</a:t>
            </a:r>
            <a:endParaRPr lang="en-US" sz="2600" b="1" dirty="0"/>
          </a:p>
          <a:p>
            <a:pPr marL="914400" lvl="1" indent="-347472">
              <a:spcBef>
                <a:spcPts val="1200"/>
              </a:spcBef>
              <a:buFont typeface="Arial" panose="020B0604020202020204" pitchFamily="34" charset="0"/>
              <a:buChar char="•"/>
            </a:pPr>
            <a:r>
              <a:rPr lang="en-US" sz="2600" b="1" dirty="0" smtClean="0">
                <a:latin typeface="Arial"/>
                <a:cs typeface="Arial"/>
              </a:rPr>
              <a:t>0–</a:t>
            </a:r>
            <a:r>
              <a:rPr lang="en-US" sz="2600" b="1" dirty="0" smtClean="0"/>
              <a:t>5 years.</a:t>
            </a:r>
          </a:p>
          <a:p>
            <a:pPr marL="914400" lvl="1" indent="-347472">
              <a:spcBef>
                <a:spcPts val="1200"/>
              </a:spcBef>
              <a:buFont typeface="Arial" panose="020B0604020202020204" pitchFamily="34" charset="0"/>
              <a:buChar char="•"/>
            </a:pPr>
            <a:r>
              <a:rPr lang="en-US" sz="2600" b="1" dirty="0" smtClean="0"/>
              <a:t>5</a:t>
            </a:r>
            <a:r>
              <a:rPr lang="en-US" sz="2600" b="1" dirty="0" smtClean="0">
                <a:latin typeface="Arial"/>
                <a:cs typeface="Arial"/>
              </a:rPr>
              <a:t>–</a:t>
            </a:r>
            <a:r>
              <a:rPr lang="en-US" sz="2600" b="1" dirty="0" smtClean="0"/>
              <a:t>10 years.</a:t>
            </a:r>
          </a:p>
          <a:p>
            <a:pPr marL="914400" lvl="1" indent="-347472">
              <a:spcBef>
                <a:spcPts val="1200"/>
              </a:spcBef>
              <a:buFont typeface="Arial" panose="020B0604020202020204" pitchFamily="34" charset="0"/>
              <a:buChar char="•"/>
            </a:pPr>
            <a:r>
              <a:rPr lang="en-US" sz="2600" b="1" dirty="0" smtClean="0"/>
              <a:t>10</a:t>
            </a:r>
            <a:r>
              <a:rPr lang="en-US" sz="2600" b="1" dirty="0"/>
              <a:t>+ </a:t>
            </a:r>
            <a:r>
              <a:rPr lang="en-US" sz="2600" b="1" dirty="0" smtClean="0"/>
              <a:t>years.</a:t>
            </a:r>
            <a:endParaRPr lang="en-US" sz="2600" b="1" dirty="0"/>
          </a:p>
          <a:p>
            <a:pPr marL="914400" lvl="2" indent="0">
              <a:lnSpc>
                <a:spcPct val="90000"/>
              </a:lnSpc>
              <a:buNone/>
            </a:pPr>
            <a:endParaRPr lang="en-US" sz="3200" dirty="0"/>
          </a:p>
        </p:txBody>
      </p:sp>
      <p:sp>
        <p:nvSpPr>
          <p:cNvPr id="3" name="Slide Number Placeholder 2"/>
          <p:cNvSpPr>
            <a:spLocks noGrp="1"/>
          </p:cNvSpPr>
          <p:nvPr>
            <p:ph type="sldNum" sz="quarter" idx="12"/>
          </p:nvPr>
        </p:nvSpPr>
        <p:spPr/>
        <p:txBody>
          <a:bodyPr/>
          <a:lstStyle/>
          <a:p>
            <a:fld id="{8BE281C9-04EB-4071-AA3D-BE0CA1E87804}" type="slidenum">
              <a:rPr lang="en-US" smtClean="0"/>
              <a:t>36</a:t>
            </a:fld>
            <a:endParaRPr lang="en-US" dirty="0"/>
          </a:p>
        </p:txBody>
      </p:sp>
    </p:spTree>
    <p:extLst>
      <p:ext uri="{BB962C8B-B14F-4D97-AF65-F5344CB8AC3E}">
        <p14:creationId xmlns:p14="http://schemas.microsoft.com/office/powerpoint/2010/main" val="28564258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responses </a:t>
            </a:r>
            <a:r>
              <a:rPr lang="en-US" dirty="0" smtClean="0"/>
              <a:t/>
            </a:r>
            <a:br>
              <a:rPr lang="en-US" dirty="0" smtClean="0"/>
            </a:br>
            <a:r>
              <a:rPr lang="en-US" dirty="0" smtClean="0"/>
              <a:t>collectively exhaustive</a:t>
            </a:r>
            <a:endParaRPr lang="en-US" dirty="0"/>
          </a:p>
        </p:txBody>
      </p:sp>
      <p:sp>
        <p:nvSpPr>
          <p:cNvPr id="5" name="Rectangle 3"/>
          <p:cNvSpPr>
            <a:spLocks noGrp="1" noChangeArrowheads="1"/>
          </p:cNvSpPr>
          <p:nvPr>
            <p:ph idx="1"/>
          </p:nvPr>
        </p:nvSpPr>
        <p:spPr>
          <a:noFill/>
          <a:ln/>
        </p:spPr>
        <p:txBody>
          <a:bodyPr/>
          <a:lstStyle/>
          <a:p>
            <a:pPr>
              <a:spcBef>
                <a:spcPts val="1200"/>
              </a:spcBef>
              <a:buFont typeface="Arial" panose="020B0604020202020204" pitchFamily="34" charset="0"/>
              <a:buChar char="•"/>
            </a:pPr>
            <a:r>
              <a:rPr lang="en-US" b="1" dirty="0" smtClean="0"/>
              <a:t>What is </a:t>
            </a:r>
            <a:r>
              <a:rPr lang="en-US" b="1" dirty="0"/>
              <a:t>wrong with this item</a:t>
            </a:r>
            <a:r>
              <a:rPr lang="en-US" b="1" dirty="0" smtClean="0"/>
              <a:t>?</a:t>
            </a:r>
          </a:p>
          <a:p>
            <a:pPr marL="347472" indent="0">
              <a:spcBef>
                <a:spcPts val="1200"/>
              </a:spcBef>
              <a:buNone/>
            </a:pPr>
            <a:endParaRPr lang="en-US" sz="2600" b="1" dirty="0" smtClean="0"/>
          </a:p>
          <a:p>
            <a:pPr marL="347472" indent="0">
              <a:spcBef>
                <a:spcPts val="1200"/>
              </a:spcBef>
              <a:buNone/>
            </a:pPr>
            <a:r>
              <a:rPr lang="en-US" sz="2600" b="1" dirty="0" smtClean="0"/>
              <a:t>How </a:t>
            </a:r>
            <a:r>
              <a:rPr lang="en-US" sz="2600" b="1" dirty="0"/>
              <a:t>often do you do </a:t>
            </a:r>
            <a:r>
              <a:rPr lang="en-US" sz="2600" b="1" dirty="0" smtClean="0"/>
              <a:t>assign homework?</a:t>
            </a:r>
          </a:p>
          <a:p>
            <a:pPr marL="914400" lvl="1" indent="-347472">
              <a:spcBef>
                <a:spcPts val="1200"/>
              </a:spcBef>
              <a:buFont typeface="Arial" panose="020B0604020202020204" pitchFamily="34" charset="0"/>
              <a:buChar char="•"/>
              <a:tabLst>
                <a:tab pos="2057400" algn="l"/>
                <a:tab pos="3711575" algn="l"/>
              </a:tabLst>
            </a:pPr>
            <a:r>
              <a:rPr lang="en-US" sz="2600" b="1" dirty="0" smtClean="0"/>
              <a:t>Monthly.	</a:t>
            </a:r>
          </a:p>
          <a:p>
            <a:pPr marL="914400" lvl="1" indent="-347472">
              <a:spcBef>
                <a:spcPts val="1200"/>
              </a:spcBef>
              <a:buFont typeface="Arial" panose="020B0604020202020204" pitchFamily="34" charset="0"/>
              <a:buChar char="•"/>
              <a:tabLst>
                <a:tab pos="2057400" algn="l"/>
                <a:tab pos="3711575" algn="l"/>
              </a:tabLst>
            </a:pPr>
            <a:r>
              <a:rPr lang="en-US" sz="2600" b="1" dirty="0" smtClean="0"/>
              <a:t>Weekly.	</a:t>
            </a:r>
          </a:p>
          <a:p>
            <a:pPr marL="914400" lvl="1" indent="-347472">
              <a:spcBef>
                <a:spcPts val="1200"/>
              </a:spcBef>
              <a:buFont typeface="Arial" panose="020B0604020202020204" pitchFamily="34" charset="0"/>
              <a:buChar char="•"/>
              <a:tabLst>
                <a:tab pos="2057400" algn="l"/>
                <a:tab pos="3711575" algn="l"/>
              </a:tabLst>
            </a:pPr>
            <a:r>
              <a:rPr lang="en-US" sz="2600" b="1" dirty="0" smtClean="0"/>
              <a:t>Daily.</a:t>
            </a:r>
          </a:p>
          <a:p>
            <a:pPr marL="349250" indent="0">
              <a:buNone/>
              <a:tabLst>
                <a:tab pos="2057400" algn="l"/>
                <a:tab pos="3711575" algn="l"/>
              </a:tabLst>
            </a:pPr>
            <a:endParaRPr lang="en-US" sz="2800" i="1" dirty="0"/>
          </a:p>
          <a:p>
            <a:pPr lvl="2">
              <a:lnSpc>
                <a:spcPct val="90000"/>
              </a:lnSpc>
              <a:buFont typeface="Wingdings" pitchFamily="2" charset="2"/>
              <a:buChar char="Ø"/>
            </a:pPr>
            <a:endParaRPr lang="en-US" sz="3200" dirty="0"/>
          </a:p>
        </p:txBody>
      </p:sp>
      <p:sp>
        <p:nvSpPr>
          <p:cNvPr id="3" name="Slide Number Placeholder 2"/>
          <p:cNvSpPr>
            <a:spLocks noGrp="1"/>
          </p:cNvSpPr>
          <p:nvPr>
            <p:ph type="sldNum" sz="quarter" idx="12"/>
          </p:nvPr>
        </p:nvSpPr>
        <p:spPr/>
        <p:txBody>
          <a:bodyPr/>
          <a:lstStyle/>
          <a:p>
            <a:fld id="{8BE281C9-04EB-4071-AA3D-BE0CA1E87804}" type="slidenum">
              <a:rPr lang="en-US" smtClean="0"/>
              <a:t>37</a:t>
            </a:fld>
            <a:endParaRPr lang="en-US" dirty="0"/>
          </a:p>
        </p:txBody>
      </p:sp>
    </p:spTree>
    <p:extLst>
      <p:ext uri="{BB962C8B-B14F-4D97-AF65-F5344CB8AC3E}">
        <p14:creationId xmlns:p14="http://schemas.microsoft.com/office/powerpoint/2010/main" val="2760965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scale example</a:t>
            </a:r>
            <a:endParaRPr lang="en-US" dirty="0"/>
          </a:p>
        </p:txBody>
      </p:sp>
      <p:pic>
        <p:nvPicPr>
          <p:cNvPr id="3" name="Picture 2" descr="dd.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600200"/>
            <a:ext cx="7239000" cy="4685997"/>
          </a:xfrm>
          <a:prstGeom prst="rect">
            <a:avLst/>
          </a:prstGeom>
        </p:spPr>
      </p:pic>
      <p:sp>
        <p:nvSpPr>
          <p:cNvPr id="5" name="Slide Number Placeholder 4"/>
          <p:cNvSpPr>
            <a:spLocks noGrp="1"/>
          </p:cNvSpPr>
          <p:nvPr>
            <p:ph type="sldNum" sz="quarter" idx="10"/>
          </p:nvPr>
        </p:nvSpPr>
        <p:spPr/>
        <p:txBody>
          <a:bodyPr/>
          <a:lstStyle/>
          <a:p>
            <a:pPr algn="r"/>
            <a:fld id="{F3477EC8-074D-41C4-94AE-E9EA7CEEA348}" type="slidenum">
              <a:rPr lang="en-US" smtClean="0"/>
              <a:pPr algn="r"/>
              <a:t>38</a:t>
            </a:fld>
            <a:endParaRPr lang="en-US" dirty="0"/>
          </a:p>
        </p:txBody>
      </p:sp>
    </p:spTree>
    <p:extLst>
      <p:ext uri="{BB962C8B-B14F-4D97-AF65-F5344CB8AC3E}">
        <p14:creationId xmlns:p14="http://schemas.microsoft.com/office/powerpoint/2010/main" val="39111079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Guidelines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t>Formatting </a:t>
            </a:r>
            <a:r>
              <a:rPr lang="en-US" b="1" dirty="0" smtClean="0"/>
              <a:t>considerations.</a:t>
            </a:r>
            <a:endParaRPr lang="en-US" b="1" dirty="0"/>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39</a:t>
            </a:fld>
            <a:endParaRPr lang="en-US" dirty="0"/>
          </a:p>
        </p:txBody>
      </p:sp>
    </p:spTree>
    <p:extLst>
      <p:ext uri="{BB962C8B-B14F-4D97-AF65-F5344CB8AC3E}">
        <p14:creationId xmlns:p14="http://schemas.microsoft.com/office/powerpoint/2010/main" val="3092905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00200"/>
            <a:ext cx="1273545" cy="972623"/>
          </a:xfrm>
          <a:prstGeom prst="rect">
            <a:avLst/>
          </a:prstGeom>
        </p:spPr>
      </p:pic>
      <p:sp>
        <p:nvSpPr>
          <p:cNvPr id="2" name="Title 1"/>
          <p:cNvSpPr>
            <a:spLocks noGrp="1"/>
          </p:cNvSpPr>
          <p:nvPr>
            <p:ph type="title"/>
          </p:nvPr>
        </p:nvSpPr>
        <p:spPr/>
        <p:txBody>
          <a:bodyPr/>
          <a:lstStyle/>
          <a:p>
            <a:r>
              <a:rPr lang="en-US" dirty="0" smtClean="0"/>
              <a:t>Purpose of survey items</a:t>
            </a:r>
            <a:endParaRPr lang="en-US" dirty="0"/>
          </a:p>
        </p:txBody>
      </p:sp>
      <p:sp>
        <p:nvSpPr>
          <p:cNvPr id="3" name="Content Placeholder 2"/>
          <p:cNvSpPr>
            <a:spLocks noGrp="1"/>
          </p:cNvSpPr>
          <p:nvPr>
            <p:ph idx="1"/>
          </p:nvPr>
        </p:nvSpPr>
        <p:spPr>
          <a:xfrm>
            <a:off x="1828801" y="1676400"/>
            <a:ext cx="6172200" cy="4525963"/>
          </a:xfrm>
        </p:spPr>
        <p:txBody>
          <a:bodyPr/>
          <a:lstStyle/>
          <a:p>
            <a:pPr marL="0" indent="0">
              <a:buNone/>
            </a:pPr>
            <a:r>
              <a:rPr lang="en-US" sz="4000" b="1" dirty="0" smtClean="0"/>
              <a:t>To gather information.</a:t>
            </a:r>
          </a:p>
          <a:p>
            <a:pPr marL="742950" indent="-742950">
              <a:buAutoNum type="arabicPeriod"/>
            </a:pPr>
            <a:endParaRPr lang="en-US" sz="4000" b="1" dirty="0"/>
          </a:p>
          <a:p>
            <a:pPr marL="0" indent="0">
              <a:buNone/>
            </a:pPr>
            <a:endParaRPr lang="en-US" sz="4000" b="1" dirty="0" smtClean="0"/>
          </a:p>
          <a:p>
            <a:pPr marL="0" indent="0">
              <a:buNone/>
            </a:pP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4</a:t>
            </a:fld>
            <a:endParaRPr lang="en-US" dirty="0"/>
          </a:p>
        </p:txBody>
      </p:sp>
    </p:spTree>
    <p:extLst>
      <p:ext uri="{BB962C8B-B14F-4D97-AF65-F5344CB8AC3E}">
        <p14:creationId xmlns:p14="http://schemas.microsoft.com/office/powerpoint/2010/main" val="19265198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1" b="10181"/>
          <a:stretch/>
        </p:blipFill>
        <p:spPr>
          <a:xfrm>
            <a:off x="0" y="1371600"/>
            <a:ext cx="9144000" cy="5486400"/>
          </a:xfrm>
          <a:prstGeom prst="rect">
            <a:avLst/>
          </a:prstGeom>
        </p:spPr>
      </p:pic>
      <p:sp>
        <p:nvSpPr>
          <p:cNvPr id="2" name="Title 1"/>
          <p:cNvSpPr>
            <a:spLocks noGrp="1"/>
          </p:cNvSpPr>
          <p:nvPr>
            <p:ph type="title"/>
          </p:nvPr>
        </p:nvSpPr>
        <p:spPr/>
        <p:txBody>
          <a:bodyPr/>
          <a:lstStyle/>
          <a:p>
            <a:r>
              <a:rPr lang="en-US" dirty="0" smtClean="0"/>
              <a:t>Formatting considerations</a:t>
            </a:r>
            <a:endParaRPr lang="en-US" dirty="0"/>
          </a:p>
        </p:txBody>
      </p:sp>
      <p:sp>
        <p:nvSpPr>
          <p:cNvPr id="4" name="Slide Number Placeholder 3"/>
          <p:cNvSpPr>
            <a:spLocks noGrp="1"/>
          </p:cNvSpPr>
          <p:nvPr>
            <p:ph type="sldNum" sz="quarter" idx="10"/>
          </p:nvPr>
        </p:nvSpPr>
        <p:spPr/>
        <p:txBody>
          <a:bodyPr/>
          <a:lstStyle/>
          <a:p>
            <a:fld id="{AE35FBA6-7E48-4C22-9DE8-905883AF6478}" type="slidenum">
              <a:rPr lang="en-US" smtClean="0"/>
              <a:pPr/>
              <a:t>40</a:t>
            </a:fld>
            <a:endParaRPr lang="en-US" dirty="0"/>
          </a:p>
        </p:txBody>
      </p:sp>
      <p:sp>
        <p:nvSpPr>
          <p:cNvPr id="8" name="Slide Number Placeholder 5"/>
          <p:cNvSpPr txBox="1">
            <a:spLocks/>
          </p:cNvSpPr>
          <p:nvPr/>
        </p:nvSpPr>
        <p:spPr>
          <a:xfrm>
            <a:off x="8729054" y="6618180"/>
            <a:ext cx="112210" cy="123111"/>
          </a:xfrm>
          <a:prstGeom prst="rect">
            <a:avLst/>
          </a:prstGeom>
        </p:spPr>
        <p:txBody>
          <a:bodyPr vert="horz" wrap="none" lIns="0" tIns="0" rIns="0" bIns="0" rtlCol="0" anchor="ctr">
            <a:spAutoFit/>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E281C9-04EB-4071-AA3D-BE0CA1E87804}" type="slidenum">
              <a:rPr lang="en-US" smtClean="0"/>
              <a:pPr/>
              <a:t>40</a:t>
            </a:fld>
            <a:endParaRPr lang="en-US" dirty="0"/>
          </a:p>
        </p:txBody>
      </p:sp>
      <p:cxnSp>
        <p:nvCxnSpPr>
          <p:cNvPr id="9" name="Straight Connector 8"/>
          <p:cNvCxnSpPr/>
          <p:nvPr/>
        </p:nvCxnSpPr>
        <p:spPr>
          <a:xfrm flipH="1">
            <a:off x="8659368" y="6572835"/>
            <a:ext cx="4846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02948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considerations</a:t>
            </a:r>
            <a:endParaRPr lang="en-US" dirty="0"/>
          </a:p>
        </p:txBody>
      </p:sp>
      <p:sp>
        <p:nvSpPr>
          <p:cNvPr id="5" name="Rectangle 3"/>
          <p:cNvSpPr>
            <a:spLocks noGrp="1" noChangeArrowheads="1"/>
          </p:cNvSpPr>
          <p:nvPr>
            <p:ph idx="1"/>
          </p:nvPr>
        </p:nvSpPr>
        <p:spPr/>
        <p:txBody>
          <a:bodyPr/>
          <a:lstStyle/>
          <a:p>
            <a:pPr>
              <a:spcBef>
                <a:spcPts val="0"/>
              </a:spcBef>
              <a:buFont typeface="Arial" panose="020B0604020202020204" pitchFamily="34" charset="0"/>
              <a:buChar char="•"/>
            </a:pPr>
            <a:r>
              <a:rPr lang="en-US" b="1" dirty="0" smtClean="0"/>
              <a:t>Order </a:t>
            </a:r>
            <a:r>
              <a:rPr lang="en-US" b="1" dirty="0"/>
              <a:t>all rating scales on the survey in one </a:t>
            </a:r>
            <a:r>
              <a:rPr lang="en-US" b="1" dirty="0" smtClean="0"/>
              <a:t>direction </a:t>
            </a:r>
          </a:p>
          <a:p>
            <a:pPr marL="0" indent="0">
              <a:spcBef>
                <a:spcPts val="0"/>
              </a:spcBef>
              <a:buNone/>
            </a:pPr>
            <a:endParaRPr lang="en-US" b="1" dirty="0" smtClean="0"/>
          </a:p>
          <a:p>
            <a:pPr marL="0" indent="0">
              <a:spcBef>
                <a:spcPts val="0"/>
              </a:spcBef>
              <a:buNone/>
            </a:pPr>
            <a:endParaRPr lang="en-US" b="1" dirty="0"/>
          </a:p>
          <a:p>
            <a:pPr marL="347472" indent="0">
              <a:spcBef>
                <a:spcPts val="300"/>
              </a:spcBef>
              <a:buNone/>
            </a:pPr>
            <a:r>
              <a:rPr lang="en-US" b="1" dirty="0" smtClean="0"/>
              <a:t>(</a:t>
            </a:r>
            <a:r>
              <a:rPr lang="en-US" b="1" dirty="0"/>
              <a:t>either negative to </a:t>
            </a:r>
            <a:r>
              <a:rPr lang="en-US" b="1" dirty="0" smtClean="0"/>
              <a:t>positive</a:t>
            </a:r>
            <a:r>
              <a:rPr lang="en-US" b="1" dirty="0"/>
              <a:t> </a:t>
            </a:r>
            <a:r>
              <a:rPr lang="en-US" b="1" dirty="0" smtClean="0"/>
              <a:t>or </a:t>
            </a:r>
            <a:r>
              <a:rPr lang="en-US" b="1" dirty="0"/>
              <a:t>positive to negative</a:t>
            </a:r>
            <a:r>
              <a:rPr lang="en-US" b="1" dirty="0" smtClean="0"/>
              <a:t>).</a:t>
            </a:r>
            <a:endParaRPr lang="en-US" b="1" dirty="0"/>
          </a:p>
          <a:p>
            <a:endParaRPr lang="en-US" sz="2800" dirty="0"/>
          </a:p>
        </p:txBody>
      </p:sp>
      <p:sp>
        <p:nvSpPr>
          <p:cNvPr id="3" name="Right Arrow 2"/>
          <p:cNvSpPr/>
          <p:nvPr/>
        </p:nvSpPr>
        <p:spPr bwMode="auto">
          <a:xfrm>
            <a:off x="1371600" y="2819400"/>
            <a:ext cx="2971800" cy="685800"/>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 name="Slide Number Placeholder 3"/>
          <p:cNvSpPr>
            <a:spLocks noGrp="1"/>
          </p:cNvSpPr>
          <p:nvPr>
            <p:ph type="sldNum" sz="quarter" idx="12"/>
          </p:nvPr>
        </p:nvSpPr>
        <p:spPr/>
        <p:txBody>
          <a:bodyPr/>
          <a:lstStyle/>
          <a:p>
            <a:fld id="{8BE281C9-04EB-4071-AA3D-BE0CA1E87804}" type="slidenum">
              <a:rPr lang="en-US" smtClean="0"/>
              <a:t>41</a:t>
            </a:fld>
            <a:endParaRPr lang="en-US" dirty="0"/>
          </a:p>
        </p:txBody>
      </p:sp>
    </p:spTree>
    <p:extLst>
      <p:ext uri="{BB962C8B-B14F-4D97-AF65-F5344CB8AC3E}">
        <p14:creationId xmlns:p14="http://schemas.microsoft.com/office/powerpoint/2010/main" val="17312552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considerations</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b="1" dirty="0" smtClean="0"/>
              <a:t>Shade alternate rows. </a:t>
            </a:r>
            <a:endParaRPr lang="en-US" b="1" dirty="0"/>
          </a:p>
        </p:txBody>
      </p:sp>
      <p:pic>
        <p:nvPicPr>
          <p:cNvPr id="4" name="Picture 3" descr="ll.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99" y="2451100"/>
            <a:ext cx="7924801" cy="3873500"/>
          </a:xfrm>
          <a:prstGeom prst="rect">
            <a:avLst/>
          </a:prstGeom>
        </p:spPr>
      </p:pic>
      <p:sp>
        <p:nvSpPr>
          <p:cNvPr id="5" name="Slide Number Placeholder 4"/>
          <p:cNvSpPr>
            <a:spLocks noGrp="1"/>
          </p:cNvSpPr>
          <p:nvPr>
            <p:ph type="sldNum" sz="quarter" idx="12"/>
          </p:nvPr>
        </p:nvSpPr>
        <p:spPr/>
        <p:txBody>
          <a:bodyPr/>
          <a:lstStyle/>
          <a:p>
            <a:fld id="{8BE281C9-04EB-4071-AA3D-BE0CA1E87804}" type="slidenum">
              <a:rPr lang="en-US" smtClean="0"/>
              <a:t>42</a:t>
            </a:fld>
            <a:endParaRPr lang="en-US" dirty="0"/>
          </a:p>
        </p:txBody>
      </p:sp>
    </p:spTree>
    <p:extLst>
      <p:ext uri="{BB962C8B-B14F-4D97-AF65-F5344CB8AC3E}">
        <p14:creationId xmlns:p14="http://schemas.microsoft.com/office/powerpoint/2010/main" val="26737616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Goals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Guidelines 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t>Skip </a:t>
            </a:r>
            <a:r>
              <a:rPr lang="en-US" b="1" dirty="0" smtClean="0"/>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43</a:t>
            </a:fld>
            <a:endParaRPr lang="en-US" dirty="0"/>
          </a:p>
        </p:txBody>
      </p:sp>
    </p:spTree>
    <p:extLst>
      <p:ext uri="{BB962C8B-B14F-4D97-AF65-F5344CB8AC3E}">
        <p14:creationId xmlns:p14="http://schemas.microsoft.com/office/powerpoint/2010/main" val="30929052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Clarify skip instructions</a:t>
            </a:r>
            <a:endParaRPr lang="en-US" dirty="0"/>
          </a:p>
        </p:txBody>
      </p:sp>
      <p:pic>
        <p:nvPicPr>
          <p:cNvPr id="4" name="Picture 3" descr="tt.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1" y="1600200"/>
            <a:ext cx="7543800" cy="3924300"/>
          </a:xfrm>
          <a:prstGeom prst="rect">
            <a:avLst/>
          </a:prstGeom>
        </p:spPr>
      </p:pic>
      <p:sp>
        <p:nvSpPr>
          <p:cNvPr id="3" name="Slide Number Placeholder 2"/>
          <p:cNvSpPr>
            <a:spLocks noGrp="1"/>
          </p:cNvSpPr>
          <p:nvPr>
            <p:ph type="sldNum" sz="quarter" idx="12"/>
          </p:nvPr>
        </p:nvSpPr>
        <p:spPr/>
        <p:txBody>
          <a:bodyPr/>
          <a:lstStyle/>
          <a:p>
            <a:fld id="{8BE281C9-04EB-4071-AA3D-BE0CA1E87804}" type="slidenum">
              <a:rPr lang="en-US" smtClean="0"/>
              <a:t>44</a:t>
            </a:fld>
            <a:endParaRPr lang="en-US" dirty="0"/>
          </a:p>
        </p:txBody>
      </p:sp>
    </p:spTree>
    <p:extLst>
      <p:ext uri="{BB962C8B-B14F-4D97-AF65-F5344CB8AC3E}">
        <p14:creationId xmlns:p14="http://schemas.microsoft.com/office/powerpoint/2010/main" val="15334387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Additional resources</a:t>
            </a:r>
            <a:endParaRPr lang="en-US" dirty="0"/>
          </a:p>
        </p:txBody>
      </p:sp>
      <p:sp>
        <p:nvSpPr>
          <p:cNvPr id="3" name="Content Placeholder 2"/>
          <p:cNvSpPr>
            <a:spLocks noGrp="1"/>
          </p:cNvSpPr>
          <p:nvPr>
            <p:ph idx="1"/>
          </p:nvPr>
        </p:nvSpPr>
        <p:spPr/>
        <p:txBody>
          <a:bodyPr>
            <a:normAutofit/>
          </a:bodyPr>
          <a:lstStyle/>
          <a:p>
            <a:pPr marL="457200"/>
            <a:r>
              <a:rPr lang="en-US" dirty="0"/>
              <a:t>Converse, J. M., &amp; Presser, S. (1986). </a:t>
            </a:r>
            <a:r>
              <a:rPr lang="en-US" i="1" dirty="0"/>
              <a:t>Survey questions: Handcrafting the standardized questionnaire. </a:t>
            </a:r>
            <a:r>
              <a:rPr lang="en-US" dirty="0"/>
              <a:t>Newbury Park, CA: SAGE. </a:t>
            </a:r>
          </a:p>
          <a:p>
            <a:pPr marL="457200"/>
            <a:r>
              <a:rPr lang="en-US" dirty="0"/>
              <a:t>Fowler, F. J., Jr. (2009). Survey research methods. In L. Brickman &amp; </a:t>
            </a:r>
            <a:br>
              <a:rPr lang="en-US" dirty="0"/>
            </a:br>
            <a:r>
              <a:rPr lang="en-US" dirty="0"/>
              <a:t>D. J. Rog (Series Eds.), </a:t>
            </a:r>
            <a:r>
              <a:rPr lang="en-US" i="1" dirty="0"/>
              <a:t>Applied social research methods series: Vol. 1. </a:t>
            </a:r>
            <a:r>
              <a:rPr lang="en-US" dirty="0"/>
              <a:t>Newbury Park, CA: SAGE.</a:t>
            </a:r>
          </a:p>
          <a:p>
            <a:pPr marL="457200"/>
            <a:r>
              <a:rPr lang="en-US" dirty="0" err="1"/>
              <a:t>Lavrakas</a:t>
            </a:r>
            <a:r>
              <a:rPr lang="en-US" dirty="0"/>
              <a:t>, P. J. (2008). </a:t>
            </a:r>
            <a:r>
              <a:rPr lang="en-US" i="1" dirty="0"/>
              <a:t>Encyclopedia of survey research methods. </a:t>
            </a:r>
            <a:r>
              <a:rPr lang="en-US" dirty="0"/>
              <a:t>Thousand Oaks, CA: SAGE.</a:t>
            </a:r>
          </a:p>
          <a:p>
            <a:pPr marL="457200"/>
            <a:r>
              <a:rPr lang="en-US" dirty="0" err="1"/>
              <a:t>Swanlund</a:t>
            </a:r>
            <a:r>
              <a:rPr lang="en-US" dirty="0"/>
              <a:t>, A., Brown, M., &amp; Martin, B. (2012). </a:t>
            </a:r>
            <a:r>
              <a:rPr lang="en-US" i="1" dirty="0"/>
              <a:t>HSSI Survey </a:t>
            </a:r>
            <a:br>
              <a:rPr lang="en-US" i="1" dirty="0"/>
            </a:br>
            <a:r>
              <a:rPr lang="en-US" i="1" dirty="0"/>
              <a:t>Workshop II. </a:t>
            </a:r>
            <a:r>
              <a:rPr lang="en-US" dirty="0"/>
              <a:t>Chicago, IL: American Institutes for Research. </a:t>
            </a:r>
            <a:endParaRPr lang="en-US" dirty="0" smtClean="0"/>
          </a:p>
        </p:txBody>
      </p:sp>
      <p:sp>
        <p:nvSpPr>
          <p:cNvPr id="4" name="Slide Number Placeholder 3"/>
          <p:cNvSpPr>
            <a:spLocks noGrp="1"/>
          </p:cNvSpPr>
          <p:nvPr>
            <p:ph type="sldNum" sz="quarter" idx="12"/>
          </p:nvPr>
        </p:nvSpPr>
        <p:spPr/>
        <p:txBody>
          <a:bodyPr/>
          <a:lstStyle/>
          <a:p>
            <a:fld id="{8BE281C9-04EB-4071-AA3D-BE0CA1E87804}" type="slidenum">
              <a:rPr lang="en-US" smtClean="0"/>
              <a:t>45</a:t>
            </a:fld>
            <a:endParaRPr lang="en-US" dirty="0"/>
          </a:p>
        </p:txBody>
      </p:sp>
    </p:spTree>
    <p:extLst>
      <p:ext uri="{BB962C8B-B14F-4D97-AF65-F5344CB8AC3E}">
        <p14:creationId xmlns:p14="http://schemas.microsoft.com/office/powerpoint/2010/main" val="29644573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Additional resources</a:t>
            </a:r>
            <a:endParaRPr lang="en-US" dirty="0"/>
          </a:p>
        </p:txBody>
      </p:sp>
      <p:sp>
        <p:nvSpPr>
          <p:cNvPr id="3" name="Content Placeholder 2"/>
          <p:cNvSpPr>
            <a:spLocks noGrp="1"/>
          </p:cNvSpPr>
          <p:nvPr>
            <p:ph idx="1"/>
          </p:nvPr>
        </p:nvSpPr>
        <p:spPr/>
        <p:txBody>
          <a:bodyPr/>
          <a:lstStyle/>
          <a:p>
            <a:pPr marL="457200"/>
            <a:r>
              <a:rPr lang="en-US" dirty="0"/>
              <a:t>For more information, please visit the following websites:</a:t>
            </a:r>
          </a:p>
          <a:p>
            <a:pPr marL="347472" indent="-347472">
              <a:buClr>
                <a:schemeClr val="accent2"/>
              </a:buClr>
              <a:buFont typeface="Arial" panose="020B0604020202020204" pitchFamily="34" charset="0"/>
              <a:buChar char="•"/>
            </a:pPr>
            <a:r>
              <a:rPr lang="en-US" dirty="0"/>
              <a:t>The American Association for Public Opinion Research: </a:t>
            </a:r>
            <a:r>
              <a:rPr lang="en-US" dirty="0">
                <a:hlinkClick r:id="rId3" action="ppaction://hlinkpres?slideindex=1&amp;slidetitle="/>
              </a:rPr>
              <a:t>http://www.aapor.org/</a:t>
            </a:r>
            <a:r>
              <a:rPr lang="en-US" dirty="0"/>
              <a:t>. </a:t>
            </a:r>
          </a:p>
          <a:p>
            <a:pPr marL="347472" indent="-347472">
              <a:buClr>
                <a:schemeClr val="accent2"/>
              </a:buClr>
              <a:buFont typeface="Arial" panose="020B0604020202020204" pitchFamily="34" charset="0"/>
              <a:buChar char="•"/>
            </a:pPr>
            <a:r>
              <a:rPr lang="en-US" i="1" dirty="0"/>
              <a:t>Public Opinion Quarterly:</a:t>
            </a:r>
            <a:r>
              <a:rPr lang="en-US" dirty="0"/>
              <a:t> </a:t>
            </a:r>
            <a:r>
              <a:rPr lang="en-US" dirty="0">
                <a:hlinkClick r:id="rId3" action="ppaction://hlinkpres?slideindex=1&amp;slidetitle="/>
              </a:rPr>
              <a:t>https://poq.oxfordjournals.org/</a:t>
            </a:r>
            <a:r>
              <a:rPr lang="en-US" dirty="0"/>
              <a:t>. </a:t>
            </a:r>
          </a:p>
          <a:p>
            <a:pPr marL="347472" indent="-347472">
              <a:buClr>
                <a:schemeClr val="accent2"/>
              </a:buClr>
              <a:buFont typeface="Arial" panose="020B0604020202020204" pitchFamily="34" charset="0"/>
              <a:buChar char="•"/>
            </a:pPr>
            <a:r>
              <a:rPr lang="en-US" i="1" dirty="0"/>
              <a:t>Journal of Survey Statistics and Methodology:</a:t>
            </a:r>
            <a:r>
              <a:rPr lang="en-US" dirty="0"/>
              <a:t> </a:t>
            </a:r>
            <a:r>
              <a:rPr lang="en-US" dirty="0">
                <a:hlinkClick r:id="rId3" action="ppaction://hlinkpres?slideindex=1&amp;slidetitle="/>
              </a:rPr>
              <a:t>http://jssam.oxfordjournals.org/content/current</a:t>
            </a:r>
            <a:r>
              <a:rPr lang="en-US" dirty="0" smtClean="0"/>
              <a:t>.</a:t>
            </a:r>
          </a:p>
          <a:p>
            <a:r>
              <a:rPr lang="en-US" dirty="0" smtClean="0"/>
              <a:t> </a:t>
            </a:r>
          </a:p>
          <a:p>
            <a:endParaRPr lang="en-US" dirty="0" smtClean="0"/>
          </a:p>
        </p:txBody>
      </p:sp>
      <p:sp>
        <p:nvSpPr>
          <p:cNvPr id="6" name="Slide Number Placeholder 5"/>
          <p:cNvSpPr>
            <a:spLocks noGrp="1"/>
          </p:cNvSpPr>
          <p:nvPr>
            <p:ph type="sldNum" sz="quarter" idx="12"/>
          </p:nvPr>
        </p:nvSpPr>
        <p:spPr/>
        <p:txBody>
          <a:bodyPr/>
          <a:lstStyle/>
          <a:p>
            <a:fld id="{8BE281C9-04EB-4071-AA3D-BE0CA1E87804}" type="slidenum">
              <a:rPr lang="en-US" smtClean="0"/>
              <a:t>46</a:t>
            </a:fld>
            <a:endParaRPr lang="en-US" dirty="0"/>
          </a:p>
        </p:txBody>
      </p:sp>
    </p:spTree>
    <p:extLst>
      <p:ext uri="{BB962C8B-B14F-4D97-AF65-F5344CB8AC3E}">
        <p14:creationId xmlns:p14="http://schemas.microsoft.com/office/powerpoint/2010/main" val="610753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survey items</a:t>
            </a:r>
            <a:endParaRPr lang="en-US" dirty="0"/>
          </a:p>
        </p:txBody>
      </p:sp>
      <p:pic>
        <p:nvPicPr>
          <p:cNvPr id="6" name="Picture 5"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524000"/>
            <a:ext cx="1273545" cy="972623"/>
          </a:xfrm>
          <a:prstGeom prst="rect">
            <a:avLst/>
          </a:prstGeom>
        </p:spPr>
      </p:pic>
      <p:pic>
        <p:nvPicPr>
          <p:cNvPr id="7" name="Picture 6"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438400"/>
            <a:ext cx="1273545" cy="972623"/>
          </a:xfrm>
          <a:prstGeom prst="rect">
            <a:avLst/>
          </a:prstGeom>
        </p:spPr>
      </p:pic>
      <p:sp>
        <p:nvSpPr>
          <p:cNvPr id="3" name="Content Placeholder 2"/>
          <p:cNvSpPr>
            <a:spLocks noGrp="1"/>
          </p:cNvSpPr>
          <p:nvPr>
            <p:ph idx="1"/>
          </p:nvPr>
        </p:nvSpPr>
        <p:spPr>
          <a:xfrm>
            <a:off x="1828801" y="1676400"/>
            <a:ext cx="7150100" cy="4800600"/>
          </a:xfrm>
        </p:spPr>
        <p:txBody>
          <a:bodyPr/>
          <a:lstStyle/>
          <a:p>
            <a:pPr marL="0" indent="0">
              <a:buNone/>
            </a:pPr>
            <a:r>
              <a:rPr lang="en-US" sz="4000" b="1" dirty="0" smtClean="0"/>
              <a:t>To gather information.</a:t>
            </a:r>
          </a:p>
          <a:p>
            <a:pPr marL="0" indent="0">
              <a:spcBef>
                <a:spcPts val="2400"/>
              </a:spcBef>
              <a:buNone/>
            </a:pPr>
            <a:r>
              <a:rPr lang="en-US" sz="4000" b="1" dirty="0" smtClean="0"/>
              <a:t>To measure a construct.</a:t>
            </a:r>
          </a:p>
          <a:p>
            <a:endParaRPr lang="en-US" dirty="0"/>
          </a:p>
        </p:txBody>
      </p:sp>
      <p:sp>
        <p:nvSpPr>
          <p:cNvPr id="8" name="Slide Number Placeholder 7"/>
          <p:cNvSpPr>
            <a:spLocks noGrp="1"/>
          </p:cNvSpPr>
          <p:nvPr>
            <p:ph type="sldNum" sz="quarter" idx="12"/>
          </p:nvPr>
        </p:nvSpPr>
        <p:spPr/>
        <p:txBody>
          <a:bodyPr/>
          <a:lstStyle/>
          <a:p>
            <a:fld id="{8BE281C9-04EB-4071-AA3D-BE0CA1E87804}" type="slidenum">
              <a:rPr lang="en-US" smtClean="0"/>
              <a:t>5</a:t>
            </a:fld>
            <a:endParaRPr lang="en-US" dirty="0"/>
          </a:p>
        </p:txBody>
      </p:sp>
    </p:spTree>
    <p:extLst>
      <p:ext uri="{BB962C8B-B14F-4D97-AF65-F5344CB8AC3E}">
        <p14:creationId xmlns:p14="http://schemas.microsoft.com/office/powerpoint/2010/main" val="2936087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Purpose of survey </a:t>
            </a:r>
            <a:r>
              <a:rPr lang="en-US" b="1" dirty="0" smtClean="0">
                <a:solidFill>
                  <a:schemeClr val="bg1">
                    <a:lumMod val="65000"/>
                  </a:schemeClr>
                </a:solidFill>
              </a:rPr>
              <a:t>items.</a:t>
            </a:r>
            <a:endParaRPr lang="en-US" b="1" dirty="0">
              <a:solidFill>
                <a:schemeClr val="bg1">
                  <a:lumMod val="65000"/>
                </a:schemeClr>
              </a:solidFill>
            </a:endParaRPr>
          </a:p>
          <a:p>
            <a:r>
              <a:rPr lang="en-US" b="1" dirty="0"/>
              <a:t>Goals for writing </a:t>
            </a:r>
            <a:r>
              <a:rPr lang="en-US" b="1" dirty="0" smtClean="0"/>
              <a:t>items.</a:t>
            </a:r>
            <a:endParaRPr lang="en-US" b="1" dirty="0"/>
          </a:p>
          <a:p>
            <a:r>
              <a:rPr lang="en-US" b="1" dirty="0" smtClean="0">
                <a:solidFill>
                  <a:schemeClr val="bg1">
                    <a:lumMod val="65000"/>
                  </a:schemeClr>
                </a:solidFill>
              </a:rPr>
              <a:t>Guidelines </a:t>
            </a:r>
            <a:r>
              <a:rPr lang="en-US" b="1" dirty="0">
                <a:solidFill>
                  <a:schemeClr val="bg1">
                    <a:lumMod val="65000"/>
                  </a:schemeClr>
                </a:solidFill>
              </a:rPr>
              <a:t>for writing </a:t>
            </a:r>
            <a:r>
              <a:rPr lang="en-US" b="1" dirty="0" smtClean="0">
                <a:solidFill>
                  <a:schemeClr val="bg1">
                    <a:lumMod val="65000"/>
                  </a:schemeClr>
                </a:solidFill>
              </a:rPr>
              <a:t>items.</a:t>
            </a:r>
            <a:endParaRPr lang="en-US" b="1" dirty="0">
              <a:solidFill>
                <a:schemeClr val="bg1">
                  <a:lumMod val="65000"/>
                </a:schemeClr>
              </a:solidFill>
            </a:endParaRPr>
          </a:p>
          <a:p>
            <a:r>
              <a:rPr lang="en-US" b="1" dirty="0">
                <a:solidFill>
                  <a:schemeClr val="bg1">
                    <a:lumMod val="65000"/>
                  </a:schemeClr>
                </a:solidFill>
              </a:rPr>
              <a:t>Rating </a:t>
            </a:r>
            <a:r>
              <a:rPr lang="en-US" b="1" dirty="0" smtClean="0">
                <a:solidFill>
                  <a:schemeClr val="bg1">
                    <a:lumMod val="65000"/>
                  </a:schemeClr>
                </a:solidFill>
              </a:rPr>
              <a:t>scales.</a:t>
            </a:r>
            <a:endParaRPr lang="en-US" b="1" dirty="0">
              <a:solidFill>
                <a:schemeClr val="bg1">
                  <a:lumMod val="65000"/>
                </a:schemeClr>
              </a:solidFill>
            </a:endParaRPr>
          </a:p>
          <a:p>
            <a:r>
              <a:rPr lang="en-US" b="1" dirty="0">
                <a:solidFill>
                  <a:schemeClr val="bg1">
                    <a:lumMod val="65000"/>
                  </a:schemeClr>
                </a:solidFill>
              </a:rPr>
              <a:t>Response </a:t>
            </a:r>
            <a:r>
              <a:rPr lang="en-US" b="1" dirty="0" smtClean="0">
                <a:solidFill>
                  <a:schemeClr val="bg1">
                    <a:lumMod val="65000"/>
                  </a:schemeClr>
                </a:solidFill>
              </a:rPr>
              <a:t>options.</a:t>
            </a:r>
            <a:endParaRPr lang="en-US" b="1" dirty="0">
              <a:solidFill>
                <a:schemeClr val="bg1">
                  <a:lumMod val="65000"/>
                </a:schemeClr>
              </a:solidFill>
            </a:endParaRPr>
          </a:p>
          <a:p>
            <a:r>
              <a:rPr lang="en-US" b="1" dirty="0">
                <a:solidFill>
                  <a:schemeClr val="bg1">
                    <a:lumMod val="65000"/>
                  </a:schemeClr>
                </a:solidFill>
              </a:rPr>
              <a:t>Formatting </a:t>
            </a:r>
            <a:r>
              <a:rPr lang="en-US" b="1" dirty="0" smtClean="0">
                <a:solidFill>
                  <a:schemeClr val="bg1">
                    <a:lumMod val="65000"/>
                  </a:schemeClr>
                </a:solidFill>
              </a:rPr>
              <a:t>considerations.</a:t>
            </a:r>
            <a:endParaRPr lang="en-US" b="1" dirty="0">
              <a:solidFill>
                <a:schemeClr val="bg1">
                  <a:lumMod val="65000"/>
                </a:schemeClr>
              </a:solidFill>
            </a:endParaRPr>
          </a:p>
          <a:p>
            <a:r>
              <a:rPr lang="en-US" b="1" dirty="0">
                <a:solidFill>
                  <a:schemeClr val="bg1">
                    <a:lumMod val="65000"/>
                  </a:schemeClr>
                </a:solidFill>
              </a:rPr>
              <a:t>Skip </a:t>
            </a:r>
            <a:r>
              <a:rPr lang="en-US" b="1" dirty="0" smtClean="0">
                <a:solidFill>
                  <a:schemeClr val="bg1">
                    <a:lumMod val="65000"/>
                  </a:schemeClr>
                </a:solidFill>
              </a:rPr>
              <a:t>patterns.</a:t>
            </a:r>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6</a:t>
            </a:fld>
            <a:endParaRPr lang="en-US" dirty="0"/>
          </a:p>
        </p:txBody>
      </p:sp>
    </p:spTree>
    <p:extLst>
      <p:ext uri="{BB962C8B-B14F-4D97-AF65-F5344CB8AC3E}">
        <p14:creationId xmlns:p14="http://schemas.microsoft.com/office/powerpoint/2010/main" val="230199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writing items</a:t>
            </a:r>
            <a:endParaRPr lang="en-US" dirty="0"/>
          </a:p>
        </p:txBody>
      </p:sp>
      <p:pic>
        <p:nvPicPr>
          <p:cNvPr id="5" name="Picture 4"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541977"/>
            <a:ext cx="1273545" cy="972623"/>
          </a:xfrm>
          <a:prstGeom prst="rect">
            <a:avLst/>
          </a:prstGeom>
        </p:spPr>
      </p:pic>
      <p:sp>
        <p:nvSpPr>
          <p:cNvPr id="3" name="Content Placeholder 2"/>
          <p:cNvSpPr>
            <a:spLocks noGrp="1"/>
          </p:cNvSpPr>
          <p:nvPr>
            <p:ph idx="1"/>
          </p:nvPr>
        </p:nvSpPr>
        <p:spPr>
          <a:xfrm>
            <a:off x="1828801" y="1646237"/>
            <a:ext cx="7302500" cy="4525963"/>
          </a:xfrm>
        </p:spPr>
        <p:txBody>
          <a:bodyPr/>
          <a:lstStyle/>
          <a:p>
            <a:pPr marL="0" indent="0">
              <a:buNone/>
            </a:pPr>
            <a:r>
              <a:rPr lang="en-US" sz="4000" b="1" dirty="0" smtClean="0"/>
              <a:t>Ensure validity</a:t>
            </a:r>
            <a:r>
              <a:rPr lang="en-US" sz="4000" dirty="0" smtClean="0"/>
              <a:t>.</a:t>
            </a:r>
          </a:p>
          <a:p>
            <a:pPr marL="0" indent="0">
              <a:buNone/>
            </a:pPr>
            <a:endParaRPr lang="en-US" sz="4000" b="1" dirty="0" smtClean="0"/>
          </a:p>
          <a:p>
            <a:pPr marL="457200" lvl="1" indent="0">
              <a:buNone/>
            </a:pPr>
            <a:endParaRPr lang="en-US" sz="2200" dirty="0" smtClean="0"/>
          </a:p>
          <a:p>
            <a:endParaRPr lang="en-US" sz="2400" dirty="0"/>
          </a:p>
        </p:txBody>
      </p:sp>
      <p:sp>
        <p:nvSpPr>
          <p:cNvPr id="6" name="Slide Number Placeholder 5"/>
          <p:cNvSpPr>
            <a:spLocks noGrp="1"/>
          </p:cNvSpPr>
          <p:nvPr>
            <p:ph type="sldNum" sz="quarter" idx="12"/>
          </p:nvPr>
        </p:nvSpPr>
        <p:spPr/>
        <p:txBody>
          <a:bodyPr/>
          <a:lstStyle/>
          <a:p>
            <a:fld id="{8BE281C9-04EB-4071-AA3D-BE0CA1E87804}" type="slidenum">
              <a:rPr lang="en-US" smtClean="0"/>
              <a:t>7</a:t>
            </a:fld>
            <a:endParaRPr lang="en-US" dirty="0"/>
          </a:p>
        </p:txBody>
      </p:sp>
    </p:spTree>
    <p:extLst>
      <p:ext uri="{BB962C8B-B14F-4D97-AF65-F5344CB8AC3E}">
        <p14:creationId xmlns:p14="http://schemas.microsoft.com/office/powerpoint/2010/main" val="4088406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writing items</a:t>
            </a:r>
            <a:endParaRPr lang="en-US" dirty="0"/>
          </a:p>
        </p:txBody>
      </p:sp>
      <p:sp>
        <p:nvSpPr>
          <p:cNvPr id="3" name="Content Placeholder 2"/>
          <p:cNvSpPr>
            <a:spLocks noGrp="1"/>
          </p:cNvSpPr>
          <p:nvPr>
            <p:ph idx="1"/>
          </p:nvPr>
        </p:nvSpPr>
        <p:spPr>
          <a:xfrm>
            <a:off x="1905001" y="1645920"/>
            <a:ext cx="6400799" cy="4876800"/>
          </a:xfrm>
        </p:spPr>
        <p:txBody>
          <a:bodyPr/>
          <a:lstStyle/>
          <a:p>
            <a:pPr marL="0" indent="0">
              <a:buNone/>
            </a:pPr>
            <a:r>
              <a:rPr lang="en-US" sz="4000" b="1" dirty="0" smtClean="0"/>
              <a:t>Ensure validity.</a:t>
            </a:r>
          </a:p>
          <a:p>
            <a:pPr marL="0" indent="0">
              <a:spcBef>
                <a:spcPts val="2400"/>
              </a:spcBef>
              <a:buNone/>
            </a:pPr>
            <a:r>
              <a:rPr lang="en-US" sz="4000" b="1" dirty="0" smtClean="0"/>
              <a:t>Minimize item nonresponse</a:t>
            </a:r>
            <a:r>
              <a:rPr lang="en-US" sz="4000" dirty="0" smtClean="0"/>
              <a:t>.</a:t>
            </a:r>
          </a:p>
          <a:p>
            <a:pPr marL="0" indent="0">
              <a:buNone/>
            </a:pPr>
            <a:endParaRPr lang="en-US" sz="4000" b="1" dirty="0" smtClean="0"/>
          </a:p>
          <a:p>
            <a:pPr marL="457200" lvl="1" indent="0">
              <a:buNone/>
            </a:pPr>
            <a:endParaRPr lang="en-US" sz="2200" dirty="0" smtClean="0"/>
          </a:p>
          <a:p>
            <a:endParaRPr lang="en-US" sz="2400" dirty="0"/>
          </a:p>
        </p:txBody>
      </p:sp>
      <p:pic>
        <p:nvPicPr>
          <p:cNvPr id="6" name="Picture 5"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524000"/>
            <a:ext cx="1273545" cy="972623"/>
          </a:xfrm>
          <a:prstGeom prst="rect">
            <a:avLst/>
          </a:prstGeom>
        </p:spPr>
      </p:pic>
      <p:pic>
        <p:nvPicPr>
          <p:cNvPr id="7" name="Picture 6"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456377"/>
            <a:ext cx="1273545" cy="972623"/>
          </a:xfrm>
          <a:prstGeom prst="rect">
            <a:avLst/>
          </a:prstGeom>
        </p:spPr>
      </p:pic>
      <p:sp>
        <p:nvSpPr>
          <p:cNvPr id="8" name="Slide Number Placeholder 7"/>
          <p:cNvSpPr>
            <a:spLocks noGrp="1"/>
          </p:cNvSpPr>
          <p:nvPr>
            <p:ph type="sldNum" sz="quarter" idx="12"/>
          </p:nvPr>
        </p:nvSpPr>
        <p:spPr/>
        <p:txBody>
          <a:bodyPr/>
          <a:lstStyle/>
          <a:p>
            <a:fld id="{8BE281C9-04EB-4071-AA3D-BE0CA1E87804}" type="slidenum">
              <a:rPr lang="en-US" smtClean="0"/>
              <a:t>8</a:t>
            </a:fld>
            <a:endParaRPr lang="en-US" dirty="0"/>
          </a:p>
        </p:txBody>
      </p:sp>
    </p:spTree>
    <p:extLst>
      <p:ext uri="{BB962C8B-B14F-4D97-AF65-F5344CB8AC3E}">
        <p14:creationId xmlns:p14="http://schemas.microsoft.com/office/powerpoint/2010/main" val="794943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writing items</a:t>
            </a:r>
            <a:endParaRPr lang="en-US" dirty="0"/>
          </a:p>
        </p:txBody>
      </p:sp>
      <p:sp>
        <p:nvSpPr>
          <p:cNvPr id="3" name="Content Placeholder 2"/>
          <p:cNvSpPr>
            <a:spLocks noGrp="1"/>
          </p:cNvSpPr>
          <p:nvPr>
            <p:ph idx="1"/>
          </p:nvPr>
        </p:nvSpPr>
        <p:spPr>
          <a:xfrm>
            <a:off x="1905000" y="1646237"/>
            <a:ext cx="6705600" cy="4525963"/>
          </a:xfrm>
        </p:spPr>
        <p:txBody>
          <a:bodyPr/>
          <a:lstStyle/>
          <a:p>
            <a:pPr marL="0" indent="0">
              <a:buNone/>
            </a:pPr>
            <a:r>
              <a:rPr lang="en-US" sz="4000" b="1" dirty="0" smtClean="0"/>
              <a:t>Ensure validity.</a:t>
            </a:r>
          </a:p>
          <a:p>
            <a:pPr marL="0" indent="0">
              <a:spcBef>
                <a:spcPts val="2400"/>
              </a:spcBef>
              <a:buNone/>
            </a:pPr>
            <a:r>
              <a:rPr lang="en-US" sz="4000" b="1" dirty="0" smtClean="0"/>
              <a:t>Minimize item nonresponse.</a:t>
            </a:r>
          </a:p>
          <a:p>
            <a:pPr marL="0" indent="0">
              <a:spcBef>
                <a:spcPts val="2400"/>
              </a:spcBef>
              <a:buNone/>
            </a:pPr>
            <a:r>
              <a:rPr lang="en-US" sz="4000" b="1" dirty="0" smtClean="0"/>
              <a:t>Minimize measurement error.</a:t>
            </a:r>
          </a:p>
          <a:p>
            <a:pPr marL="457200" lvl="1" indent="0">
              <a:buNone/>
            </a:pPr>
            <a:endParaRPr lang="en-US" sz="2200" b="1" dirty="0" smtClean="0"/>
          </a:p>
          <a:p>
            <a:endParaRPr lang="en-US" sz="2400" dirty="0"/>
          </a:p>
        </p:txBody>
      </p:sp>
      <p:sp>
        <p:nvSpPr>
          <p:cNvPr id="7" name="Slide Number Placeholder 6"/>
          <p:cNvSpPr>
            <a:spLocks noGrp="1"/>
          </p:cNvSpPr>
          <p:nvPr>
            <p:ph type="sldNum" sz="quarter" idx="12"/>
          </p:nvPr>
        </p:nvSpPr>
        <p:spPr/>
        <p:txBody>
          <a:bodyPr/>
          <a:lstStyle/>
          <a:p>
            <a:fld id="{8BE281C9-04EB-4071-AA3D-BE0CA1E87804}" type="slidenum">
              <a:rPr lang="en-US" smtClean="0"/>
              <a:t>9</a:t>
            </a:fld>
            <a:endParaRPr lang="en-US" dirty="0"/>
          </a:p>
        </p:txBody>
      </p:sp>
      <p:pic>
        <p:nvPicPr>
          <p:cNvPr id="8" name="Picture 7"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447800"/>
            <a:ext cx="1273545" cy="972623"/>
          </a:xfrm>
          <a:prstGeom prst="rect">
            <a:avLst/>
          </a:prstGeom>
        </p:spPr>
      </p:pic>
      <p:pic>
        <p:nvPicPr>
          <p:cNvPr id="9" name="Picture 8"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514600"/>
            <a:ext cx="1273545" cy="972623"/>
          </a:xfrm>
          <a:prstGeom prst="rect">
            <a:avLst/>
          </a:prstGeom>
        </p:spPr>
      </p:pic>
      <p:pic>
        <p:nvPicPr>
          <p:cNvPr id="10" name="Picture 9" descr="15211249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3980377"/>
            <a:ext cx="1273545" cy="972623"/>
          </a:xfrm>
          <a:prstGeom prst="rect">
            <a:avLst/>
          </a:prstGeom>
        </p:spPr>
      </p:pic>
    </p:spTree>
    <p:extLst>
      <p:ext uri="{BB962C8B-B14F-4D97-AF65-F5344CB8AC3E}">
        <p14:creationId xmlns:p14="http://schemas.microsoft.com/office/powerpoint/2010/main" val="776289280"/>
      </p:ext>
    </p:extLst>
  </p:cSld>
  <p:clrMapOvr>
    <a:masterClrMapping/>
  </p:clrMapOvr>
  <p:timing>
    <p:tnLst>
      <p:par>
        <p:cTn id="1" dur="indefinite" restart="never" nodeType="tmRoot"/>
      </p:par>
    </p:tnLst>
  </p:timing>
</p:sld>
</file>

<file path=ppt/theme/theme1.xml><?xml version="1.0" encoding="utf-8"?>
<a:theme xmlns:a="http://schemas.openxmlformats.org/drawingml/2006/main" name="15-1865_REL_MW_PPT-ed_042415_DRAFT_3_Template">
  <a:themeElements>
    <a:clrScheme name="REL MW 2015">
      <a:dk1>
        <a:srgbClr val="000000"/>
      </a:dk1>
      <a:lt1>
        <a:sysClr val="window" lastClr="FFFFFF"/>
      </a:lt1>
      <a:dk2>
        <a:srgbClr val="326295"/>
      </a:dk2>
      <a:lt2>
        <a:srgbClr val="FFFFFF"/>
      </a:lt2>
      <a:accent1>
        <a:srgbClr val="084B25"/>
      </a:accent1>
      <a:accent2>
        <a:srgbClr val="096835"/>
      </a:accent2>
      <a:accent3>
        <a:srgbClr val="098743"/>
      </a:accent3>
      <a:accent4>
        <a:srgbClr val="026D8E"/>
      </a:accent4>
      <a:accent5>
        <a:srgbClr val="C4512F"/>
      </a:accent5>
      <a:accent6>
        <a:srgbClr val="757576"/>
      </a:accent6>
      <a:hlink>
        <a:srgbClr val="003A70"/>
      </a:hlink>
      <a:folHlink>
        <a:srgbClr val="0D2E1B"/>
      </a:folHlink>
    </a:clrScheme>
    <a:fontScheme name="REL MW 2015">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5-1865_REL_MW_PPT-ed_042215_DRAFT_2_RAND_Pady" id="{1911C7D1-1991-427E-A0C1-5DEAF6176D83}" vid="{6A648F47-04AA-43CF-8C0E-3AAA4566AD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15-1865_REL_MW_PPT-ed_042415_DRAFT_3_Template</Template>
  <TotalTime>2665</TotalTime>
  <Words>2043</Words>
  <Application>Microsoft Office PowerPoint</Application>
  <PresentationFormat>On-screen Show (4:3)</PresentationFormat>
  <Paragraphs>375</Paragraphs>
  <Slides>46</Slides>
  <Notes>46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Apple Chancery</vt:lpstr>
      <vt:lpstr>Arial</vt:lpstr>
      <vt:lpstr>Calibri</vt:lpstr>
      <vt:lpstr>Franklin Gothic Book</vt:lpstr>
      <vt:lpstr>Tahoma</vt:lpstr>
      <vt:lpstr>Times</vt:lpstr>
      <vt:lpstr>Wingdings</vt:lpstr>
      <vt:lpstr>15-1865_REL_MW_PPT-ed_042415_DRAFT_3_Template</vt:lpstr>
      <vt:lpstr>Module 3 presentation  Writing items</vt:lpstr>
      <vt:lpstr>Outline</vt:lpstr>
      <vt:lpstr>Outline</vt:lpstr>
      <vt:lpstr>Purpose of survey items</vt:lpstr>
      <vt:lpstr>Purpose of survey items</vt:lpstr>
      <vt:lpstr>Outline</vt:lpstr>
      <vt:lpstr>Goals for writing items</vt:lpstr>
      <vt:lpstr>Goals for writing items</vt:lpstr>
      <vt:lpstr>Goals for writing items</vt:lpstr>
      <vt:lpstr>Measurement error</vt:lpstr>
      <vt:lpstr>Outline</vt:lpstr>
      <vt:lpstr>Guidelines for writing items</vt:lpstr>
      <vt:lpstr>Be specific</vt:lpstr>
      <vt:lpstr>Include definitions if necessary</vt:lpstr>
      <vt:lpstr>Avoid double-barreled items</vt:lpstr>
      <vt:lpstr>Avoid potential double negatives</vt:lpstr>
      <vt:lpstr>Use clear directions where necessary</vt:lpstr>
      <vt:lpstr>Use appropriate reading level</vt:lpstr>
      <vt:lpstr>Closed-ended versus  open-ended items</vt:lpstr>
      <vt:lpstr>Advantages of  closed-ended items</vt:lpstr>
      <vt:lpstr>Advantages of  open-ended items</vt:lpstr>
      <vt:lpstr>Outline</vt:lpstr>
      <vt:lpstr>Types of rating scales </vt:lpstr>
      <vt:lpstr>Types of rating scales </vt:lpstr>
      <vt:lpstr>Unipolar example </vt:lpstr>
      <vt:lpstr>Types of rating scales </vt:lpstr>
      <vt:lpstr>Bipolar example </vt:lpstr>
      <vt:lpstr>Types of rating scales </vt:lpstr>
      <vt:lpstr>Types of rating scales </vt:lpstr>
      <vt:lpstr>Outline</vt:lpstr>
      <vt:lpstr>Writing response options  for scales </vt:lpstr>
      <vt:lpstr>Writing response options  for scales </vt:lpstr>
      <vt:lpstr>Using a middle category </vt:lpstr>
      <vt:lpstr>Writing response options </vt:lpstr>
      <vt:lpstr>Response options example </vt:lpstr>
      <vt:lpstr>Make responses  mutually exclusive</vt:lpstr>
      <vt:lpstr>Make responses  collectively exhaustive</vt:lpstr>
      <vt:lpstr>Frequency scale example</vt:lpstr>
      <vt:lpstr>Outline</vt:lpstr>
      <vt:lpstr>Formatting considerations</vt:lpstr>
      <vt:lpstr>Formatting considerations</vt:lpstr>
      <vt:lpstr>Formatting considerations</vt:lpstr>
      <vt:lpstr>Outline</vt:lpstr>
      <vt:lpstr>Clarify skip instructions</vt:lpstr>
      <vt:lpstr>Additional resources</vt:lpstr>
      <vt:lpstr>Additional resources</vt:lpstr>
    </vt:vector>
  </TitlesOfParts>
  <Company>American Institutes for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presentation Planning  for a</dc:title>
  <dc:subject>REL Midwest Presentation</dc:subject>
  <dc:creator>dsorensen</dc:creator>
  <cp:lastModifiedBy>Goldston, Cora</cp:lastModifiedBy>
  <cp:revision>135</cp:revision>
  <dcterms:created xsi:type="dcterms:W3CDTF">2015-06-01T23:46:13Z</dcterms:created>
  <dcterms:modified xsi:type="dcterms:W3CDTF">2017-02-13T21:10:34Z</dcterms:modified>
</cp:coreProperties>
</file>