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Lst>
  <p:notesMasterIdLst>
    <p:notesMasterId r:id="rId41"/>
  </p:notesMasterIdLst>
  <p:handoutMasterIdLst>
    <p:handoutMasterId r:id="rId42"/>
  </p:handoutMasterIdLst>
  <p:sldIdLst>
    <p:sldId id="302" r:id="rId2"/>
    <p:sldId id="304" r:id="rId3"/>
    <p:sldId id="305" r:id="rId4"/>
    <p:sldId id="339" r:id="rId5"/>
    <p:sldId id="340" r:id="rId6"/>
    <p:sldId id="308" r:id="rId7"/>
    <p:sldId id="309" r:id="rId8"/>
    <p:sldId id="341" r:id="rId9"/>
    <p:sldId id="311" r:id="rId10"/>
    <p:sldId id="312" r:id="rId11"/>
    <p:sldId id="313" r:id="rId12"/>
    <p:sldId id="314" r:id="rId13"/>
    <p:sldId id="315" r:id="rId14"/>
    <p:sldId id="316" r:id="rId15"/>
    <p:sldId id="317" r:id="rId16"/>
    <p:sldId id="347" r:id="rId17"/>
    <p:sldId id="319" r:id="rId18"/>
    <p:sldId id="321" r:id="rId19"/>
    <p:sldId id="320" r:id="rId20"/>
    <p:sldId id="348" r:id="rId21"/>
    <p:sldId id="322" r:id="rId22"/>
    <p:sldId id="323" r:id="rId23"/>
    <p:sldId id="324" r:id="rId24"/>
    <p:sldId id="325" r:id="rId25"/>
    <p:sldId id="318" r:id="rId26"/>
    <p:sldId id="326" r:id="rId27"/>
    <p:sldId id="327" r:id="rId28"/>
    <p:sldId id="328" r:id="rId29"/>
    <p:sldId id="329" r:id="rId30"/>
    <p:sldId id="330" r:id="rId31"/>
    <p:sldId id="331" r:id="rId32"/>
    <p:sldId id="342" r:id="rId33"/>
    <p:sldId id="333" r:id="rId34"/>
    <p:sldId id="334" r:id="rId35"/>
    <p:sldId id="343" r:id="rId36"/>
    <p:sldId id="336" r:id="rId37"/>
    <p:sldId id="337" r:id="rId38"/>
    <p:sldId id="344" r:id="rId39"/>
    <p:sldId id="338"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080" userDrawn="1">
          <p15:clr>
            <a:srgbClr val="A4A3A4"/>
          </p15:clr>
        </p15:guide>
        <p15:guide id="2" pos="576" userDrawn="1">
          <p15:clr>
            <a:srgbClr val="A4A3A4"/>
          </p15:clr>
        </p15:guide>
        <p15:guide id="3" orient="horz" pos="1008" userDrawn="1">
          <p15:clr>
            <a:srgbClr val="A4A3A4"/>
          </p15:clr>
        </p15:guide>
        <p15:guide id="4" pos="5184" userDrawn="1">
          <p15:clr>
            <a:srgbClr val="A4A3A4"/>
          </p15:clr>
        </p15:guide>
        <p15:guide id="5" orient="horz" pos="4319">
          <p15:clr>
            <a:srgbClr val="A4A3A4"/>
          </p15:clr>
        </p15:guide>
        <p15:guide id="6" orient="horz" pos="864">
          <p15:clr>
            <a:srgbClr val="A4A3A4"/>
          </p15:clr>
        </p15:guide>
        <p15:guide id="7" orient="horz" pos="3840">
          <p15:clr>
            <a:srgbClr val="A4A3A4"/>
          </p15:clr>
        </p15:guide>
        <p15:guide id="8" pos="5759">
          <p15:clr>
            <a:srgbClr val="A4A3A4"/>
          </p15:clr>
        </p15:guide>
        <p15:guide id="9">
          <p15:clr>
            <a:srgbClr val="A4A3A4"/>
          </p15:clr>
        </p15:guide>
        <p15:guide id="10" pos="5520">
          <p15:clr>
            <a:srgbClr val="A4A3A4"/>
          </p15:clr>
        </p15:guide>
        <p15:guide id="11" pos="2880">
          <p15:clr>
            <a:srgbClr val="A4A3A4"/>
          </p15:clr>
        </p15:guide>
        <p15:guide id="12" pos="3168">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dy, Linda" initials="" lastIdx="0" clrIdx="0"/>
  <p:cmAuthor id="2" name="Goldston, Cora" initials="GC"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2C28"/>
    <a:srgbClr val="7D1E1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76042" autoAdjust="0"/>
  </p:normalViewPr>
  <p:slideViewPr>
    <p:cSldViewPr snapToGrid="0" showGuides="1">
      <p:cViewPr varScale="1">
        <p:scale>
          <a:sx n="55" d="100"/>
          <a:sy n="55" d="100"/>
        </p:scale>
        <p:origin x="-1710" y="-78"/>
      </p:cViewPr>
      <p:guideLst>
        <p:guide orient="horz" pos="4080"/>
        <p:guide orient="horz" pos="1008"/>
        <p:guide orient="horz" pos="4319"/>
        <p:guide orient="horz" pos="864"/>
        <p:guide orient="horz" pos="3840"/>
        <p:guide pos="576"/>
        <p:guide pos="5184"/>
        <p:guide pos="5759"/>
        <p:guide/>
        <p:guide pos="5520"/>
        <p:guide pos="2880"/>
        <p:guide pos="3168"/>
      </p:guideLst>
    </p:cSldViewPr>
  </p:slideViewPr>
  <p:outlineViewPr>
    <p:cViewPr>
      <p:scale>
        <a:sx n="33" d="100"/>
        <a:sy n="33" d="100"/>
      </p:scale>
      <p:origin x="0" y="15174"/>
    </p:cViewPr>
  </p:outlineViewPr>
  <p:notesTextViewPr>
    <p:cViewPr>
      <p:scale>
        <a:sx n="1" d="1"/>
        <a:sy n="1" d="1"/>
      </p:scale>
      <p:origin x="0" y="0"/>
    </p:cViewPr>
  </p:notesTextViewPr>
  <p:sorterViewPr>
    <p:cViewPr>
      <p:scale>
        <a:sx n="100" d="100"/>
        <a:sy n="100" d="100"/>
      </p:scale>
      <p:origin x="0" y="-2750"/>
    </p:cViewPr>
  </p:sorterViewPr>
  <p:notesViewPr>
    <p:cSldViewPr snapToGrid="0">
      <p:cViewPr varScale="1">
        <p:scale>
          <a:sx n="57" d="100"/>
          <a:sy n="57" d="100"/>
        </p:scale>
        <p:origin x="283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CA7343-C0C6-4E78-BB56-5BB3873F0C4B}"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3EC37D1B-F9B9-4677-86AF-FC6F9A29761F}">
      <dgm:prSet phldrT="[Text]"/>
      <dgm:spPr/>
      <dgm:t>
        <a:bodyPr/>
        <a:lstStyle/>
        <a:p>
          <a:r>
            <a:rPr lang="en-US" b="1" dirty="0" smtClean="0"/>
            <a:t>Round 1</a:t>
          </a:r>
          <a:endParaRPr lang="en-US" b="1" dirty="0"/>
        </a:p>
      </dgm:t>
    </dgm:pt>
    <dgm:pt modelId="{ACA2B4AE-9A15-4CCF-8BD4-A43665B6525D}" type="parTrans" cxnId="{3C0F4A57-2368-4C91-83D6-D5A786364931}">
      <dgm:prSet/>
      <dgm:spPr/>
      <dgm:t>
        <a:bodyPr/>
        <a:lstStyle/>
        <a:p>
          <a:endParaRPr lang="en-US"/>
        </a:p>
      </dgm:t>
    </dgm:pt>
    <dgm:pt modelId="{2BFE6A4B-1ECA-408B-A164-116351867460}" type="sibTrans" cxnId="{3C0F4A57-2368-4C91-83D6-D5A786364931}">
      <dgm:prSet/>
      <dgm:spPr/>
      <dgm:t>
        <a:bodyPr/>
        <a:lstStyle/>
        <a:p>
          <a:endParaRPr lang="en-US"/>
        </a:p>
      </dgm:t>
    </dgm:pt>
    <dgm:pt modelId="{BD79A1AD-6AE9-4A89-B191-33BC1A8F04F3}">
      <dgm:prSet phldrT="[Text]"/>
      <dgm:spPr/>
      <dgm:t>
        <a:bodyPr/>
        <a:lstStyle/>
        <a:p>
          <a:r>
            <a:rPr lang="en-US" dirty="0" smtClean="0"/>
            <a:t>Interviews</a:t>
          </a:r>
          <a:endParaRPr lang="en-US" dirty="0"/>
        </a:p>
      </dgm:t>
    </dgm:pt>
    <dgm:pt modelId="{56E7AB96-A6B3-40FE-9A70-9748AD29E1E5}" type="parTrans" cxnId="{873B6E2B-B234-4164-BE94-29AF80C08407}">
      <dgm:prSet/>
      <dgm:spPr/>
      <dgm:t>
        <a:bodyPr/>
        <a:lstStyle/>
        <a:p>
          <a:endParaRPr lang="en-US"/>
        </a:p>
      </dgm:t>
    </dgm:pt>
    <dgm:pt modelId="{20A5C091-AAF4-470C-A149-B34DF4305CB2}" type="sibTrans" cxnId="{873B6E2B-B234-4164-BE94-29AF80C08407}">
      <dgm:prSet/>
      <dgm:spPr/>
      <dgm:t>
        <a:bodyPr/>
        <a:lstStyle/>
        <a:p>
          <a:endParaRPr lang="en-US"/>
        </a:p>
      </dgm:t>
    </dgm:pt>
    <dgm:pt modelId="{E695B6A2-70B0-4E80-A53C-9FD071D5C498}">
      <dgm:prSet phldrT="[Text]"/>
      <dgm:spPr/>
      <dgm:t>
        <a:bodyPr/>
        <a:lstStyle/>
        <a:p>
          <a:r>
            <a:rPr lang="en-US" b="1" dirty="0" smtClean="0"/>
            <a:t>Round 2</a:t>
          </a:r>
          <a:endParaRPr lang="en-US" b="1" dirty="0"/>
        </a:p>
      </dgm:t>
    </dgm:pt>
    <dgm:pt modelId="{01ED59BC-17BC-4D76-9FE5-DA23A2E47702}" type="parTrans" cxnId="{C785FB7C-7FCD-48DF-9C25-039F70200A0D}">
      <dgm:prSet/>
      <dgm:spPr/>
      <dgm:t>
        <a:bodyPr/>
        <a:lstStyle/>
        <a:p>
          <a:endParaRPr lang="en-US"/>
        </a:p>
      </dgm:t>
    </dgm:pt>
    <dgm:pt modelId="{DC215327-008D-4E0E-B249-9CF567A02348}" type="sibTrans" cxnId="{C785FB7C-7FCD-48DF-9C25-039F70200A0D}">
      <dgm:prSet/>
      <dgm:spPr/>
      <dgm:t>
        <a:bodyPr/>
        <a:lstStyle/>
        <a:p>
          <a:endParaRPr lang="en-US"/>
        </a:p>
      </dgm:t>
    </dgm:pt>
    <dgm:pt modelId="{E46B0158-A3D7-4452-AAA8-9798A2D2E314}">
      <dgm:prSet phldrT="[Text]"/>
      <dgm:spPr/>
      <dgm:t>
        <a:bodyPr/>
        <a:lstStyle/>
        <a:p>
          <a:r>
            <a:rPr lang="en-US" dirty="0" smtClean="0"/>
            <a:t>Interviews</a:t>
          </a:r>
          <a:endParaRPr lang="en-US" dirty="0"/>
        </a:p>
      </dgm:t>
    </dgm:pt>
    <dgm:pt modelId="{FC606E7A-4F95-4E7E-A40E-CBED0B0856A5}" type="parTrans" cxnId="{ECE5FF2A-C54C-4833-9527-40C1B39F1E90}">
      <dgm:prSet/>
      <dgm:spPr/>
      <dgm:t>
        <a:bodyPr/>
        <a:lstStyle/>
        <a:p>
          <a:endParaRPr lang="en-US"/>
        </a:p>
      </dgm:t>
    </dgm:pt>
    <dgm:pt modelId="{F8027C09-1B61-4E08-8D31-C1B6FEC34338}" type="sibTrans" cxnId="{ECE5FF2A-C54C-4833-9527-40C1B39F1E90}">
      <dgm:prSet/>
      <dgm:spPr/>
      <dgm:t>
        <a:bodyPr/>
        <a:lstStyle/>
        <a:p>
          <a:endParaRPr lang="en-US"/>
        </a:p>
      </dgm:t>
    </dgm:pt>
    <dgm:pt modelId="{A5112304-10BC-4078-9454-CC80AE7EFA75}">
      <dgm:prSet phldrT="[Text]"/>
      <dgm:spPr/>
      <dgm:t>
        <a:bodyPr/>
        <a:lstStyle/>
        <a:p>
          <a:r>
            <a:rPr lang="en-US" b="1" dirty="0" smtClean="0"/>
            <a:t>Round 3</a:t>
          </a:r>
          <a:endParaRPr lang="en-US" b="1" dirty="0"/>
        </a:p>
      </dgm:t>
    </dgm:pt>
    <dgm:pt modelId="{CDFC131E-B73C-4734-9A02-CA38E27ED9D9}" type="parTrans" cxnId="{AF3C9A7C-B86B-425B-89D9-AC467024573C}">
      <dgm:prSet/>
      <dgm:spPr/>
      <dgm:t>
        <a:bodyPr/>
        <a:lstStyle/>
        <a:p>
          <a:endParaRPr lang="en-US"/>
        </a:p>
      </dgm:t>
    </dgm:pt>
    <dgm:pt modelId="{A922B0DC-9F32-4CE2-A7FF-C96E63EAEF11}" type="sibTrans" cxnId="{AF3C9A7C-B86B-425B-89D9-AC467024573C}">
      <dgm:prSet/>
      <dgm:spPr/>
      <dgm:t>
        <a:bodyPr/>
        <a:lstStyle/>
        <a:p>
          <a:endParaRPr lang="en-US"/>
        </a:p>
      </dgm:t>
    </dgm:pt>
    <dgm:pt modelId="{855B3385-E779-4819-B2A8-72E1E814607C}">
      <dgm:prSet phldrT="[Text]"/>
      <dgm:spPr/>
      <dgm:t>
        <a:bodyPr/>
        <a:lstStyle/>
        <a:p>
          <a:r>
            <a:rPr lang="en-US" b="1" dirty="0" smtClean="0"/>
            <a:t>Research questions</a:t>
          </a:r>
          <a:endParaRPr lang="en-US" b="1" dirty="0"/>
        </a:p>
      </dgm:t>
    </dgm:pt>
    <dgm:pt modelId="{BBFAF44E-54C4-42E1-8B68-FBD782A0D0D4}" type="parTrans" cxnId="{E487775E-A4B1-47A0-8BE5-459CF24B85BF}">
      <dgm:prSet/>
      <dgm:spPr/>
      <dgm:t>
        <a:bodyPr/>
        <a:lstStyle/>
        <a:p>
          <a:endParaRPr lang="en-US"/>
        </a:p>
      </dgm:t>
    </dgm:pt>
    <dgm:pt modelId="{2977E688-871C-4E34-B5AC-9B196F0D8B7C}" type="sibTrans" cxnId="{E487775E-A4B1-47A0-8BE5-459CF24B85BF}">
      <dgm:prSet/>
      <dgm:spPr/>
      <dgm:t>
        <a:bodyPr/>
        <a:lstStyle/>
        <a:p>
          <a:endParaRPr lang="en-US"/>
        </a:p>
      </dgm:t>
    </dgm:pt>
    <dgm:pt modelId="{FF3216AA-C4F1-48BC-A522-F85C47EC7ADA}">
      <dgm:prSet phldrT="[Text]"/>
      <dgm:spPr/>
      <dgm:t>
        <a:bodyPr/>
        <a:lstStyle/>
        <a:p>
          <a:r>
            <a:rPr lang="en-US" dirty="0" smtClean="0"/>
            <a:t>Review findings</a:t>
          </a:r>
          <a:endParaRPr lang="en-US" dirty="0"/>
        </a:p>
      </dgm:t>
    </dgm:pt>
    <dgm:pt modelId="{91536856-0765-412C-8332-7D7C4A05BD64}" type="parTrans" cxnId="{E3E95C0F-D371-401F-AEA8-7B019F3B9D25}">
      <dgm:prSet/>
      <dgm:spPr/>
      <dgm:t>
        <a:bodyPr/>
        <a:lstStyle/>
        <a:p>
          <a:endParaRPr lang="en-US"/>
        </a:p>
      </dgm:t>
    </dgm:pt>
    <dgm:pt modelId="{1D02E783-9EDB-4D7D-B463-4CC59D50E96E}" type="sibTrans" cxnId="{E3E95C0F-D371-401F-AEA8-7B019F3B9D25}">
      <dgm:prSet/>
      <dgm:spPr/>
      <dgm:t>
        <a:bodyPr/>
        <a:lstStyle/>
        <a:p>
          <a:endParaRPr lang="en-US"/>
        </a:p>
      </dgm:t>
    </dgm:pt>
    <dgm:pt modelId="{EC411DBF-BCF6-4DC7-9231-AB43E59C37ED}">
      <dgm:prSet phldrT="[Text]"/>
      <dgm:spPr/>
      <dgm:t>
        <a:bodyPr/>
        <a:lstStyle/>
        <a:p>
          <a:r>
            <a:rPr lang="en-US" dirty="0" smtClean="0"/>
            <a:t>Make changes</a:t>
          </a:r>
          <a:endParaRPr lang="en-US" dirty="0"/>
        </a:p>
      </dgm:t>
    </dgm:pt>
    <dgm:pt modelId="{A81CA517-445D-4E3C-B8DE-5E6CF4BAF89D}" type="parTrans" cxnId="{C8983D93-DB8E-4C98-BFBE-B52C9024E1E5}">
      <dgm:prSet/>
      <dgm:spPr/>
      <dgm:t>
        <a:bodyPr/>
        <a:lstStyle/>
        <a:p>
          <a:endParaRPr lang="en-US"/>
        </a:p>
      </dgm:t>
    </dgm:pt>
    <dgm:pt modelId="{8D92DFC0-A2F1-432B-83BC-CC400FB1A2AE}" type="sibTrans" cxnId="{C8983D93-DB8E-4C98-BFBE-B52C9024E1E5}">
      <dgm:prSet/>
      <dgm:spPr/>
      <dgm:t>
        <a:bodyPr/>
        <a:lstStyle/>
        <a:p>
          <a:endParaRPr lang="en-US"/>
        </a:p>
      </dgm:t>
    </dgm:pt>
    <dgm:pt modelId="{098C6746-D862-4341-A652-5577BCFF7870}">
      <dgm:prSet phldrT="[Text]" custT="1"/>
      <dgm:spPr/>
      <dgm:t>
        <a:bodyPr/>
        <a:lstStyle/>
        <a:p>
          <a:r>
            <a:rPr lang="en-US" sz="2100" b="1" dirty="0" smtClean="0"/>
            <a:t>Final report </a:t>
          </a:r>
        </a:p>
        <a:p>
          <a:r>
            <a:rPr lang="en-US" sz="1600" b="0" dirty="0" smtClean="0"/>
            <a:t>(if needed)</a:t>
          </a:r>
          <a:endParaRPr lang="en-US" sz="1600" b="0" dirty="0"/>
        </a:p>
      </dgm:t>
    </dgm:pt>
    <dgm:pt modelId="{1D4E6B3F-62F7-4E3F-AEDF-7B5E89973616}" type="parTrans" cxnId="{E9FCE98F-6F54-4252-B69F-3F540F289027}">
      <dgm:prSet/>
      <dgm:spPr/>
      <dgm:t>
        <a:bodyPr/>
        <a:lstStyle/>
        <a:p>
          <a:endParaRPr lang="en-US"/>
        </a:p>
      </dgm:t>
    </dgm:pt>
    <dgm:pt modelId="{EB9C761F-408C-4B13-99C3-5EFFFCA15D4C}" type="sibTrans" cxnId="{E9FCE98F-6F54-4252-B69F-3F540F289027}">
      <dgm:prSet/>
      <dgm:spPr/>
      <dgm:t>
        <a:bodyPr/>
        <a:lstStyle/>
        <a:p>
          <a:endParaRPr lang="en-US"/>
        </a:p>
      </dgm:t>
    </dgm:pt>
    <dgm:pt modelId="{A4D3A1D4-A5D5-462D-8CF3-83B64AA3AF44}">
      <dgm:prSet phldrT="[Text]"/>
      <dgm:spPr/>
      <dgm:t>
        <a:bodyPr/>
        <a:lstStyle/>
        <a:p>
          <a:r>
            <a:rPr lang="en-US" dirty="0" smtClean="0"/>
            <a:t>Interviews</a:t>
          </a:r>
          <a:endParaRPr lang="en-US" b="1" dirty="0"/>
        </a:p>
      </dgm:t>
    </dgm:pt>
    <dgm:pt modelId="{E3D2EFFE-CC23-49F2-ACE4-AE15E9139B27}" type="parTrans" cxnId="{34398109-18F6-448F-8314-9ED735CB11E0}">
      <dgm:prSet/>
      <dgm:spPr/>
      <dgm:t>
        <a:bodyPr/>
        <a:lstStyle/>
        <a:p>
          <a:endParaRPr lang="en-US"/>
        </a:p>
      </dgm:t>
    </dgm:pt>
    <dgm:pt modelId="{91265A52-408F-429C-BC37-B71742C18367}" type="sibTrans" cxnId="{34398109-18F6-448F-8314-9ED735CB11E0}">
      <dgm:prSet/>
      <dgm:spPr/>
      <dgm:t>
        <a:bodyPr/>
        <a:lstStyle/>
        <a:p>
          <a:endParaRPr lang="en-US"/>
        </a:p>
      </dgm:t>
    </dgm:pt>
    <dgm:pt modelId="{EA755766-B685-432C-84D8-0D2E9DB24EC8}">
      <dgm:prSet phldrT="[Text]"/>
      <dgm:spPr/>
      <dgm:t>
        <a:bodyPr/>
        <a:lstStyle/>
        <a:p>
          <a:r>
            <a:rPr lang="en-US" b="0" dirty="0" smtClean="0"/>
            <a:t>Review findings</a:t>
          </a:r>
          <a:endParaRPr lang="en-US" b="0" dirty="0"/>
        </a:p>
      </dgm:t>
    </dgm:pt>
    <dgm:pt modelId="{9FA18D7C-DA7A-4E36-91F5-7EAE5B3315DC}" type="parTrans" cxnId="{73A56B44-CCF2-4CE9-915F-72F6077473D5}">
      <dgm:prSet/>
      <dgm:spPr/>
      <dgm:t>
        <a:bodyPr/>
        <a:lstStyle/>
        <a:p>
          <a:endParaRPr lang="en-US"/>
        </a:p>
      </dgm:t>
    </dgm:pt>
    <dgm:pt modelId="{53A5F7B2-0DAD-43DB-89CD-811A9C22C879}" type="sibTrans" cxnId="{73A56B44-CCF2-4CE9-915F-72F6077473D5}">
      <dgm:prSet/>
      <dgm:spPr/>
      <dgm:t>
        <a:bodyPr/>
        <a:lstStyle/>
        <a:p>
          <a:endParaRPr lang="en-US"/>
        </a:p>
      </dgm:t>
    </dgm:pt>
    <dgm:pt modelId="{C705DF01-AC8C-4379-ABF6-0E175D69A354}">
      <dgm:prSet phldrT="[Text]"/>
      <dgm:spPr/>
      <dgm:t>
        <a:bodyPr/>
        <a:lstStyle/>
        <a:p>
          <a:r>
            <a:rPr lang="en-US" dirty="0" smtClean="0"/>
            <a:t>Review findings</a:t>
          </a:r>
          <a:endParaRPr lang="en-US" dirty="0"/>
        </a:p>
      </dgm:t>
    </dgm:pt>
    <dgm:pt modelId="{508AB4CC-D542-4F6A-9F43-7E7CED51514D}" type="parTrans" cxnId="{8CFCFD27-BAA9-485C-9AAF-5865409F8885}">
      <dgm:prSet/>
      <dgm:spPr/>
      <dgm:t>
        <a:bodyPr/>
        <a:lstStyle/>
        <a:p>
          <a:endParaRPr lang="en-US"/>
        </a:p>
      </dgm:t>
    </dgm:pt>
    <dgm:pt modelId="{ACF31720-87E9-42BE-9C00-D6AB28D63E1A}" type="sibTrans" cxnId="{8CFCFD27-BAA9-485C-9AAF-5865409F8885}">
      <dgm:prSet/>
      <dgm:spPr/>
      <dgm:t>
        <a:bodyPr/>
        <a:lstStyle/>
        <a:p>
          <a:endParaRPr lang="en-US"/>
        </a:p>
      </dgm:t>
    </dgm:pt>
    <dgm:pt modelId="{770FCF7A-7DB1-4FCB-8FE0-A039654C5DB6}">
      <dgm:prSet phldrT="[Text]"/>
      <dgm:spPr/>
      <dgm:t>
        <a:bodyPr/>
        <a:lstStyle/>
        <a:p>
          <a:r>
            <a:rPr lang="en-US" dirty="0" smtClean="0"/>
            <a:t>Make changes</a:t>
          </a:r>
          <a:endParaRPr lang="en-US" dirty="0"/>
        </a:p>
      </dgm:t>
    </dgm:pt>
    <dgm:pt modelId="{398F66C7-6699-4101-8DE1-F07C35CA7ACD}" type="parTrans" cxnId="{04855BE8-769F-4EE6-BAFD-0DE7323A2A31}">
      <dgm:prSet/>
      <dgm:spPr/>
      <dgm:t>
        <a:bodyPr/>
        <a:lstStyle/>
        <a:p>
          <a:endParaRPr lang="en-US"/>
        </a:p>
      </dgm:t>
    </dgm:pt>
    <dgm:pt modelId="{D2D5E83E-4B27-4516-A10A-B0CEBB27EA25}" type="sibTrans" cxnId="{04855BE8-769F-4EE6-BAFD-0DE7323A2A31}">
      <dgm:prSet/>
      <dgm:spPr/>
      <dgm:t>
        <a:bodyPr/>
        <a:lstStyle/>
        <a:p>
          <a:endParaRPr lang="en-US"/>
        </a:p>
      </dgm:t>
    </dgm:pt>
    <dgm:pt modelId="{463A78B3-CA5E-46FC-84EE-EDEE35EAC4DE}" type="pres">
      <dgm:prSet presAssocID="{E9CA7343-C0C6-4E78-BB56-5BB3873F0C4B}" presName="CompostProcess" presStyleCnt="0">
        <dgm:presLayoutVars>
          <dgm:dir/>
          <dgm:resizeHandles val="exact"/>
        </dgm:presLayoutVars>
      </dgm:prSet>
      <dgm:spPr/>
      <dgm:t>
        <a:bodyPr/>
        <a:lstStyle/>
        <a:p>
          <a:endParaRPr lang="en-US"/>
        </a:p>
      </dgm:t>
    </dgm:pt>
    <dgm:pt modelId="{32D16EB5-6D18-4377-9A5C-6E42CB29642D}" type="pres">
      <dgm:prSet presAssocID="{E9CA7343-C0C6-4E78-BB56-5BB3873F0C4B}" presName="arrow" presStyleLbl="bgShp" presStyleIdx="0" presStyleCnt="1"/>
      <dgm:spPr/>
    </dgm:pt>
    <dgm:pt modelId="{BEC9B0E5-C74E-4BC3-AD8B-78B6F8D8F791}" type="pres">
      <dgm:prSet presAssocID="{E9CA7343-C0C6-4E78-BB56-5BB3873F0C4B}" presName="linearProcess" presStyleCnt="0"/>
      <dgm:spPr/>
    </dgm:pt>
    <dgm:pt modelId="{A31A8696-318E-4C3D-B127-F66EC6C44A39}" type="pres">
      <dgm:prSet presAssocID="{855B3385-E779-4819-B2A8-72E1E814607C}" presName="textNode" presStyleLbl="node1" presStyleIdx="0" presStyleCnt="5">
        <dgm:presLayoutVars>
          <dgm:bulletEnabled val="1"/>
        </dgm:presLayoutVars>
      </dgm:prSet>
      <dgm:spPr/>
      <dgm:t>
        <a:bodyPr/>
        <a:lstStyle/>
        <a:p>
          <a:endParaRPr lang="en-US"/>
        </a:p>
      </dgm:t>
    </dgm:pt>
    <dgm:pt modelId="{6D0AE24C-C0B0-4D52-890E-74F3E46C826C}" type="pres">
      <dgm:prSet presAssocID="{2977E688-871C-4E34-B5AC-9B196F0D8B7C}" presName="sibTrans" presStyleCnt="0"/>
      <dgm:spPr/>
    </dgm:pt>
    <dgm:pt modelId="{C67E2408-DECE-4134-827A-937166D4C34F}" type="pres">
      <dgm:prSet presAssocID="{3EC37D1B-F9B9-4677-86AF-FC6F9A29761F}" presName="textNode" presStyleLbl="node1" presStyleIdx="1" presStyleCnt="5">
        <dgm:presLayoutVars>
          <dgm:bulletEnabled val="1"/>
        </dgm:presLayoutVars>
      </dgm:prSet>
      <dgm:spPr/>
      <dgm:t>
        <a:bodyPr/>
        <a:lstStyle/>
        <a:p>
          <a:endParaRPr lang="en-US"/>
        </a:p>
      </dgm:t>
    </dgm:pt>
    <dgm:pt modelId="{DAAD4201-96F9-4B37-8D6B-7294B9A14C46}" type="pres">
      <dgm:prSet presAssocID="{2BFE6A4B-1ECA-408B-A164-116351867460}" presName="sibTrans" presStyleCnt="0"/>
      <dgm:spPr/>
    </dgm:pt>
    <dgm:pt modelId="{85DF6CE5-1F65-458A-927E-30303EE6A30F}" type="pres">
      <dgm:prSet presAssocID="{E695B6A2-70B0-4E80-A53C-9FD071D5C498}" presName="textNode" presStyleLbl="node1" presStyleIdx="2" presStyleCnt="5">
        <dgm:presLayoutVars>
          <dgm:bulletEnabled val="1"/>
        </dgm:presLayoutVars>
      </dgm:prSet>
      <dgm:spPr/>
      <dgm:t>
        <a:bodyPr/>
        <a:lstStyle/>
        <a:p>
          <a:endParaRPr lang="en-US"/>
        </a:p>
      </dgm:t>
    </dgm:pt>
    <dgm:pt modelId="{8A26CB02-6864-4170-87A4-0BE2C437393A}" type="pres">
      <dgm:prSet presAssocID="{DC215327-008D-4E0E-B249-9CF567A02348}" presName="sibTrans" presStyleCnt="0"/>
      <dgm:spPr/>
    </dgm:pt>
    <dgm:pt modelId="{39C0C94F-F44B-4F80-8025-474C77333706}" type="pres">
      <dgm:prSet presAssocID="{A5112304-10BC-4078-9454-CC80AE7EFA75}" presName="textNode" presStyleLbl="node1" presStyleIdx="3" presStyleCnt="5">
        <dgm:presLayoutVars>
          <dgm:bulletEnabled val="1"/>
        </dgm:presLayoutVars>
      </dgm:prSet>
      <dgm:spPr/>
      <dgm:t>
        <a:bodyPr/>
        <a:lstStyle/>
        <a:p>
          <a:endParaRPr lang="en-US"/>
        </a:p>
      </dgm:t>
    </dgm:pt>
    <dgm:pt modelId="{7DC8ABA2-9CDB-44DD-9973-1F8E6175E33A}" type="pres">
      <dgm:prSet presAssocID="{A922B0DC-9F32-4CE2-A7FF-C96E63EAEF11}" presName="sibTrans" presStyleCnt="0"/>
      <dgm:spPr/>
    </dgm:pt>
    <dgm:pt modelId="{51F6E2E1-8E0C-454A-AF74-2F21BAD2DD37}" type="pres">
      <dgm:prSet presAssocID="{098C6746-D862-4341-A652-5577BCFF7870}" presName="textNode" presStyleLbl="node1" presStyleIdx="4" presStyleCnt="5">
        <dgm:presLayoutVars>
          <dgm:bulletEnabled val="1"/>
        </dgm:presLayoutVars>
      </dgm:prSet>
      <dgm:spPr/>
      <dgm:t>
        <a:bodyPr/>
        <a:lstStyle/>
        <a:p>
          <a:endParaRPr lang="en-US"/>
        </a:p>
      </dgm:t>
    </dgm:pt>
  </dgm:ptLst>
  <dgm:cxnLst>
    <dgm:cxn modelId="{873B6E2B-B234-4164-BE94-29AF80C08407}" srcId="{3EC37D1B-F9B9-4677-86AF-FC6F9A29761F}" destId="{BD79A1AD-6AE9-4A89-B191-33BC1A8F04F3}" srcOrd="0" destOrd="0" parTransId="{56E7AB96-A6B3-40FE-9A70-9748AD29E1E5}" sibTransId="{20A5C091-AAF4-470C-A149-B34DF4305CB2}"/>
    <dgm:cxn modelId="{BAC80B8F-F212-4555-A916-685132150250}" type="presOf" srcId="{BD79A1AD-6AE9-4A89-B191-33BC1A8F04F3}" destId="{C67E2408-DECE-4134-827A-937166D4C34F}" srcOrd="0" destOrd="1" presId="urn:microsoft.com/office/officeart/2005/8/layout/hProcess9"/>
    <dgm:cxn modelId="{E9FCE98F-6F54-4252-B69F-3F540F289027}" srcId="{E9CA7343-C0C6-4E78-BB56-5BB3873F0C4B}" destId="{098C6746-D862-4341-A652-5577BCFF7870}" srcOrd="4" destOrd="0" parTransId="{1D4E6B3F-62F7-4E3F-AEDF-7B5E89973616}" sibTransId="{EB9C761F-408C-4B13-99C3-5EFFFCA15D4C}"/>
    <dgm:cxn modelId="{920E9BAA-5C5B-4127-8427-BACE10D96A2F}" type="presOf" srcId="{098C6746-D862-4341-A652-5577BCFF7870}" destId="{51F6E2E1-8E0C-454A-AF74-2F21BAD2DD37}" srcOrd="0" destOrd="0" presId="urn:microsoft.com/office/officeart/2005/8/layout/hProcess9"/>
    <dgm:cxn modelId="{34398109-18F6-448F-8314-9ED735CB11E0}" srcId="{A5112304-10BC-4078-9454-CC80AE7EFA75}" destId="{A4D3A1D4-A5D5-462D-8CF3-83B64AA3AF44}" srcOrd="0" destOrd="0" parTransId="{E3D2EFFE-CC23-49F2-ACE4-AE15E9139B27}" sibTransId="{91265A52-408F-429C-BC37-B71742C18367}"/>
    <dgm:cxn modelId="{33D09B3F-B422-4C6D-9903-B80A5148C0F0}" type="presOf" srcId="{855B3385-E779-4819-B2A8-72E1E814607C}" destId="{A31A8696-318E-4C3D-B127-F66EC6C44A39}" srcOrd="0" destOrd="0" presId="urn:microsoft.com/office/officeart/2005/8/layout/hProcess9"/>
    <dgm:cxn modelId="{E3E95C0F-D371-401F-AEA8-7B019F3B9D25}" srcId="{E695B6A2-70B0-4E80-A53C-9FD071D5C498}" destId="{FF3216AA-C4F1-48BC-A522-F85C47EC7ADA}" srcOrd="1" destOrd="0" parTransId="{91536856-0765-412C-8332-7D7C4A05BD64}" sibTransId="{1D02E783-9EDB-4D7D-B463-4CC59D50E96E}"/>
    <dgm:cxn modelId="{2AFD883F-18D5-4F3E-B578-5DE54BBBEAA6}" type="presOf" srcId="{E9CA7343-C0C6-4E78-BB56-5BB3873F0C4B}" destId="{463A78B3-CA5E-46FC-84EE-EDEE35EAC4DE}" srcOrd="0" destOrd="0" presId="urn:microsoft.com/office/officeart/2005/8/layout/hProcess9"/>
    <dgm:cxn modelId="{04855BE8-769F-4EE6-BAFD-0DE7323A2A31}" srcId="{3EC37D1B-F9B9-4677-86AF-FC6F9A29761F}" destId="{770FCF7A-7DB1-4FCB-8FE0-A039654C5DB6}" srcOrd="2" destOrd="0" parTransId="{398F66C7-6699-4101-8DE1-F07C35CA7ACD}" sibTransId="{D2D5E83E-4B27-4516-A10A-B0CEBB27EA25}"/>
    <dgm:cxn modelId="{26F6473B-C6C8-4890-A9F5-DF2B75F99084}" type="presOf" srcId="{A4D3A1D4-A5D5-462D-8CF3-83B64AA3AF44}" destId="{39C0C94F-F44B-4F80-8025-474C77333706}" srcOrd="0" destOrd="1" presId="urn:microsoft.com/office/officeart/2005/8/layout/hProcess9"/>
    <dgm:cxn modelId="{92CD3B72-7D5E-47BD-A063-4842776FF3BE}" type="presOf" srcId="{A5112304-10BC-4078-9454-CC80AE7EFA75}" destId="{39C0C94F-F44B-4F80-8025-474C77333706}" srcOrd="0" destOrd="0" presId="urn:microsoft.com/office/officeart/2005/8/layout/hProcess9"/>
    <dgm:cxn modelId="{E487775E-A4B1-47A0-8BE5-459CF24B85BF}" srcId="{E9CA7343-C0C6-4E78-BB56-5BB3873F0C4B}" destId="{855B3385-E779-4819-B2A8-72E1E814607C}" srcOrd="0" destOrd="0" parTransId="{BBFAF44E-54C4-42E1-8B68-FBD782A0D0D4}" sibTransId="{2977E688-871C-4E34-B5AC-9B196F0D8B7C}"/>
    <dgm:cxn modelId="{CF3F8667-E74B-437E-9ED5-A1D936FFB8FA}" type="presOf" srcId="{C705DF01-AC8C-4379-ABF6-0E175D69A354}" destId="{C67E2408-DECE-4134-827A-937166D4C34F}" srcOrd="0" destOrd="2" presId="urn:microsoft.com/office/officeart/2005/8/layout/hProcess9"/>
    <dgm:cxn modelId="{2625EBB0-A2CF-468B-B3CC-642F1497F132}" type="presOf" srcId="{E46B0158-A3D7-4452-AAA8-9798A2D2E314}" destId="{85DF6CE5-1F65-458A-927E-30303EE6A30F}" srcOrd="0" destOrd="1" presId="urn:microsoft.com/office/officeart/2005/8/layout/hProcess9"/>
    <dgm:cxn modelId="{42EB8008-D35C-4FCC-98F7-D18DD015B95F}" type="presOf" srcId="{EA755766-B685-432C-84D8-0D2E9DB24EC8}" destId="{39C0C94F-F44B-4F80-8025-474C77333706}" srcOrd="0" destOrd="2" presId="urn:microsoft.com/office/officeart/2005/8/layout/hProcess9"/>
    <dgm:cxn modelId="{ECE5FF2A-C54C-4833-9527-40C1B39F1E90}" srcId="{E695B6A2-70B0-4E80-A53C-9FD071D5C498}" destId="{E46B0158-A3D7-4452-AAA8-9798A2D2E314}" srcOrd="0" destOrd="0" parTransId="{FC606E7A-4F95-4E7E-A40E-CBED0B0856A5}" sibTransId="{F8027C09-1B61-4E08-8D31-C1B6FEC34338}"/>
    <dgm:cxn modelId="{F46FA718-21B0-4FF8-BC1F-86F9A6FBD7E8}" type="presOf" srcId="{3EC37D1B-F9B9-4677-86AF-FC6F9A29761F}" destId="{C67E2408-DECE-4134-827A-937166D4C34F}" srcOrd="0" destOrd="0" presId="urn:microsoft.com/office/officeart/2005/8/layout/hProcess9"/>
    <dgm:cxn modelId="{AF3C9A7C-B86B-425B-89D9-AC467024573C}" srcId="{E9CA7343-C0C6-4E78-BB56-5BB3873F0C4B}" destId="{A5112304-10BC-4078-9454-CC80AE7EFA75}" srcOrd="3" destOrd="0" parTransId="{CDFC131E-B73C-4734-9A02-CA38E27ED9D9}" sibTransId="{A922B0DC-9F32-4CE2-A7FF-C96E63EAEF11}"/>
    <dgm:cxn modelId="{8436A21B-47F8-4A83-B733-B7FE7F933A58}" type="presOf" srcId="{EC411DBF-BCF6-4DC7-9231-AB43E59C37ED}" destId="{85DF6CE5-1F65-458A-927E-30303EE6A30F}" srcOrd="0" destOrd="3" presId="urn:microsoft.com/office/officeart/2005/8/layout/hProcess9"/>
    <dgm:cxn modelId="{950A8E22-6098-4D13-9081-981148A5B4D3}" type="presOf" srcId="{770FCF7A-7DB1-4FCB-8FE0-A039654C5DB6}" destId="{C67E2408-DECE-4134-827A-937166D4C34F}" srcOrd="0" destOrd="3" presId="urn:microsoft.com/office/officeart/2005/8/layout/hProcess9"/>
    <dgm:cxn modelId="{73A56B44-CCF2-4CE9-915F-72F6077473D5}" srcId="{A5112304-10BC-4078-9454-CC80AE7EFA75}" destId="{EA755766-B685-432C-84D8-0D2E9DB24EC8}" srcOrd="1" destOrd="0" parTransId="{9FA18D7C-DA7A-4E36-91F5-7EAE5B3315DC}" sibTransId="{53A5F7B2-0DAD-43DB-89CD-811A9C22C879}"/>
    <dgm:cxn modelId="{3C0F4A57-2368-4C91-83D6-D5A786364931}" srcId="{E9CA7343-C0C6-4E78-BB56-5BB3873F0C4B}" destId="{3EC37D1B-F9B9-4677-86AF-FC6F9A29761F}" srcOrd="1" destOrd="0" parTransId="{ACA2B4AE-9A15-4CCF-8BD4-A43665B6525D}" sibTransId="{2BFE6A4B-1ECA-408B-A164-116351867460}"/>
    <dgm:cxn modelId="{D0131F59-5D73-4DC9-986C-DEA6F16DAA17}" type="presOf" srcId="{E695B6A2-70B0-4E80-A53C-9FD071D5C498}" destId="{85DF6CE5-1F65-458A-927E-30303EE6A30F}" srcOrd="0" destOrd="0" presId="urn:microsoft.com/office/officeart/2005/8/layout/hProcess9"/>
    <dgm:cxn modelId="{8CFCFD27-BAA9-485C-9AAF-5865409F8885}" srcId="{3EC37D1B-F9B9-4677-86AF-FC6F9A29761F}" destId="{C705DF01-AC8C-4379-ABF6-0E175D69A354}" srcOrd="1" destOrd="0" parTransId="{508AB4CC-D542-4F6A-9F43-7E7CED51514D}" sibTransId="{ACF31720-87E9-42BE-9C00-D6AB28D63E1A}"/>
    <dgm:cxn modelId="{C8983D93-DB8E-4C98-BFBE-B52C9024E1E5}" srcId="{E695B6A2-70B0-4E80-A53C-9FD071D5C498}" destId="{EC411DBF-BCF6-4DC7-9231-AB43E59C37ED}" srcOrd="2" destOrd="0" parTransId="{A81CA517-445D-4E3C-B8DE-5E6CF4BAF89D}" sibTransId="{8D92DFC0-A2F1-432B-83BC-CC400FB1A2AE}"/>
    <dgm:cxn modelId="{F9A24DD9-278A-4876-B4CA-FAF0B22414EB}" type="presOf" srcId="{FF3216AA-C4F1-48BC-A522-F85C47EC7ADA}" destId="{85DF6CE5-1F65-458A-927E-30303EE6A30F}" srcOrd="0" destOrd="2" presId="urn:microsoft.com/office/officeart/2005/8/layout/hProcess9"/>
    <dgm:cxn modelId="{C785FB7C-7FCD-48DF-9C25-039F70200A0D}" srcId="{E9CA7343-C0C6-4E78-BB56-5BB3873F0C4B}" destId="{E695B6A2-70B0-4E80-A53C-9FD071D5C498}" srcOrd="2" destOrd="0" parTransId="{01ED59BC-17BC-4D76-9FE5-DA23A2E47702}" sibTransId="{DC215327-008D-4E0E-B249-9CF567A02348}"/>
    <dgm:cxn modelId="{0A9BC65D-F7A1-47EB-8F53-13F568783F17}" type="presParOf" srcId="{463A78B3-CA5E-46FC-84EE-EDEE35EAC4DE}" destId="{32D16EB5-6D18-4377-9A5C-6E42CB29642D}" srcOrd="0" destOrd="0" presId="urn:microsoft.com/office/officeart/2005/8/layout/hProcess9"/>
    <dgm:cxn modelId="{FF640589-7342-495F-8458-5689CEA07563}" type="presParOf" srcId="{463A78B3-CA5E-46FC-84EE-EDEE35EAC4DE}" destId="{BEC9B0E5-C74E-4BC3-AD8B-78B6F8D8F791}" srcOrd="1" destOrd="0" presId="urn:microsoft.com/office/officeart/2005/8/layout/hProcess9"/>
    <dgm:cxn modelId="{B5FDA2AB-4763-4E9D-9615-A6EB8AFE0520}" type="presParOf" srcId="{BEC9B0E5-C74E-4BC3-AD8B-78B6F8D8F791}" destId="{A31A8696-318E-4C3D-B127-F66EC6C44A39}" srcOrd="0" destOrd="0" presId="urn:microsoft.com/office/officeart/2005/8/layout/hProcess9"/>
    <dgm:cxn modelId="{8CC4DE25-2564-4954-9863-EF0E18CD5333}" type="presParOf" srcId="{BEC9B0E5-C74E-4BC3-AD8B-78B6F8D8F791}" destId="{6D0AE24C-C0B0-4D52-890E-74F3E46C826C}" srcOrd="1" destOrd="0" presId="urn:microsoft.com/office/officeart/2005/8/layout/hProcess9"/>
    <dgm:cxn modelId="{D09D42D6-5658-4827-B731-005C501988DA}" type="presParOf" srcId="{BEC9B0E5-C74E-4BC3-AD8B-78B6F8D8F791}" destId="{C67E2408-DECE-4134-827A-937166D4C34F}" srcOrd="2" destOrd="0" presId="urn:microsoft.com/office/officeart/2005/8/layout/hProcess9"/>
    <dgm:cxn modelId="{3C3E2368-D8E2-4C94-8FC2-E62F5F219365}" type="presParOf" srcId="{BEC9B0E5-C74E-4BC3-AD8B-78B6F8D8F791}" destId="{DAAD4201-96F9-4B37-8D6B-7294B9A14C46}" srcOrd="3" destOrd="0" presId="urn:microsoft.com/office/officeart/2005/8/layout/hProcess9"/>
    <dgm:cxn modelId="{BF80A640-753D-4C4C-AD34-936E86E7A567}" type="presParOf" srcId="{BEC9B0E5-C74E-4BC3-AD8B-78B6F8D8F791}" destId="{85DF6CE5-1F65-458A-927E-30303EE6A30F}" srcOrd="4" destOrd="0" presId="urn:microsoft.com/office/officeart/2005/8/layout/hProcess9"/>
    <dgm:cxn modelId="{516E9C5E-A228-44BB-8E8A-222CCFA2DC5A}" type="presParOf" srcId="{BEC9B0E5-C74E-4BC3-AD8B-78B6F8D8F791}" destId="{8A26CB02-6864-4170-87A4-0BE2C437393A}" srcOrd="5" destOrd="0" presId="urn:microsoft.com/office/officeart/2005/8/layout/hProcess9"/>
    <dgm:cxn modelId="{23D70FF4-654B-41DC-96B2-2F09D2C3E780}" type="presParOf" srcId="{BEC9B0E5-C74E-4BC3-AD8B-78B6F8D8F791}" destId="{39C0C94F-F44B-4F80-8025-474C77333706}" srcOrd="6" destOrd="0" presId="urn:microsoft.com/office/officeart/2005/8/layout/hProcess9"/>
    <dgm:cxn modelId="{5D083B75-FC6D-48F2-84C8-98C87C3A92F4}" type="presParOf" srcId="{BEC9B0E5-C74E-4BC3-AD8B-78B6F8D8F791}" destId="{7DC8ABA2-9CDB-44DD-9973-1F8E6175E33A}" srcOrd="7" destOrd="0" presId="urn:microsoft.com/office/officeart/2005/8/layout/hProcess9"/>
    <dgm:cxn modelId="{818862FD-2F99-4628-AE9E-A1A1296D4CC8}" type="presParOf" srcId="{BEC9B0E5-C74E-4BC3-AD8B-78B6F8D8F791}" destId="{51F6E2E1-8E0C-454A-AF74-2F21BAD2DD37}"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5240D56-97A6-4875-BA1D-B89AD8A507E4}" type="datetimeFigureOut">
              <a:rPr lang="en-US" smtClean="0"/>
              <a:t>4/7/2017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FB8744-2CA5-4899-A623-12E95FEFB9B9}" type="slidenum">
              <a:rPr lang="en-US" smtClean="0"/>
              <a:t>‹#›</a:t>
            </a:fld>
            <a:endParaRPr lang="en-US" dirty="0"/>
          </a:p>
        </p:txBody>
      </p:sp>
    </p:spTree>
    <p:extLst>
      <p:ext uri="{BB962C8B-B14F-4D97-AF65-F5344CB8AC3E}">
        <p14:creationId xmlns:p14="http://schemas.microsoft.com/office/powerpoint/2010/main" val="25273215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524000" y="381000"/>
            <a:ext cx="3657600" cy="21351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04800" y="2743200"/>
            <a:ext cx="6324600" cy="61722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1834762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a:t>
            </a:fld>
            <a:endParaRPr lang="en-US" dirty="0"/>
          </a:p>
        </p:txBody>
      </p:sp>
    </p:spTree>
    <p:extLst>
      <p:ext uri="{BB962C8B-B14F-4D97-AF65-F5344CB8AC3E}">
        <p14:creationId xmlns:p14="http://schemas.microsoft.com/office/powerpoint/2010/main" val="3311095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A cognitive interview is an appraisal of the item being administered. It is geared toward uncovering sources of error.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10</a:t>
            </a:fld>
            <a:endParaRPr lang="en-US" dirty="0"/>
          </a:p>
        </p:txBody>
      </p:sp>
    </p:spTree>
    <p:extLst>
      <p:ext uri="{BB962C8B-B14F-4D97-AF65-F5344CB8AC3E}">
        <p14:creationId xmlns:p14="http://schemas.microsoft.com/office/powerpoint/2010/main" val="1740378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A cognitive interview is not a test of whether the respondent answers the items correctly. Although the respondent’s answer is of interest, specifically in identifying response errors, the interviewer is equally interested in how the respondent arrives at that answer, how the respondent interacts with the items, and what the respondent says.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11</a:t>
            </a:fld>
            <a:endParaRPr lang="en-US" dirty="0"/>
          </a:p>
        </p:txBody>
      </p:sp>
    </p:spTree>
    <p:extLst>
      <p:ext uri="{BB962C8B-B14F-4D97-AF65-F5344CB8AC3E}">
        <p14:creationId xmlns:p14="http://schemas.microsoft.com/office/powerpoint/2010/main" val="41623596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slide shows a typical cognitive interview schedule, beginning with documentation of the research questions for the cognitive interviews and ending with a final summary of interview findings and recommendations for the final survey draft.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Round 1 usually catches major misunderstandings of the items, particularly if they are new. After round 1, review your notes and revise the items as necessary.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Ideally, you will have time to conduct at least one more round to ensure that the revised items eliminate any confusion identified in round 1.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Multiple rounds with multiple respondents (for example, three rounds with nine respondents each) may be needed to incorporate feedback, revise items, and test the revised items. As a general rule of thumb, cognitive interviews can cease when no new sources of error are discovered after interviewing several respondents.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You may wish to write a final report that details the number of interviews conducted, important respondent characteristics, and a summary of your procedure and findings.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12</a:t>
            </a:fld>
            <a:endParaRPr lang="en-US" dirty="0"/>
          </a:p>
        </p:txBody>
      </p:sp>
    </p:spTree>
    <p:extLst>
      <p:ext uri="{BB962C8B-B14F-4D97-AF65-F5344CB8AC3E}">
        <p14:creationId xmlns:p14="http://schemas.microsoft.com/office/powerpoint/2010/main" val="35316597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The basic outline of a cognitive interview is: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Recruit individuals from the target population.</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Identify who will conduct the interviews.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Train interviewers on the cognitive interviewing techniques</a:t>
            </a:r>
            <a:r>
              <a:rPr lang="en-US" sz="1200" kern="1200" baseline="0" dirty="0" smtClean="0">
                <a:solidFill>
                  <a:schemeClr val="tx1"/>
                </a:solidFill>
                <a:effectLst/>
                <a:latin typeface="+mn-lt"/>
                <a:ea typeface="+mn-ea"/>
                <a:cs typeface="+mn-cs"/>
              </a:rPr>
              <a:t> discussed in this module.</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Conduct the interviews.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Compile and review interview notes.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13</a:t>
            </a:fld>
            <a:endParaRPr lang="en-US" dirty="0"/>
          </a:p>
        </p:txBody>
      </p:sp>
    </p:spTree>
    <p:extLst>
      <p:ext uri="{BB962C8B-B14F-4D97-AF65-F5344CB8AC3E}">
        <p14:creationId xmlns:p14="http://schemas.microsoft.com/office/powerpoint/2010/main" val="34832431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a:xfrm>
            <a:off x="451602" y="2741613"/>
            <a:ext cx="6324600" cy="6172200"/>
          </a:xfrm>
        </p:spPr>
        <p:txBody>
          <a:bodyPr>
            <a:normAutofit/>
          </a:bodyPr>
          <a:lstStyle/>
          <a:p>
            <a:r>
              <a:rPr lang="en-US" sz="1200" kern="1200" dirty="0" smtClean="0">
                <a:solidFill>
                  <a:schemeClr val="tx1"/>
                </a:solidFill>
                <a:effectLst/>
                <a:latin typeface="+mn-lt"/>
                <a:ea typeface="+mn-ea"/>
                <a:cs typeface="+mn-cs"/>
              </a:rPr>
              <a:t>It is important to make sure that the respondents who participate in cognitive interviews are similar to the respondents who will take the survey. For example, if you are designing a survey about teacher professional development and perceptions about the usefulness of training content, think about all kinds of teachers who will participate in the final survey (for example, new teachers and science teachers).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Recruit cognitive interview participants who are similar to the sample (and important subgroups) who will take the final survey.</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Recruitment is similar to that of focus groups (see module 8).</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Use flyers, newspapers, the Internet, and points of contact for rare populations.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14</a:t>
            </a:fld>
            <a:endParaRPr lang="en-US" dirty="0"/>
          </a:p>
        </p:txBody>
      </p:sp>
    </p:spTree>
    <p:extLst>
      <p:ext uri="{BB962C8B-B14F-4D97-AF65-F5344CB8AC3E}">
        <p14:creationId xmlns:p14="http://schemas.microsoft.com/office/powerpoint/2010/main" val="8737962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Who should do the interviews?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Someone:</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With good interpersonal skills.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With knowledge of issues related to measurement.</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Familiar with surveys and survey design.</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Familiar with the survey topic.</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(Willis, 2005).</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15</a:t>
            </a:fld>
            <a:endParaRPr lang="en-US" dirty="0"/>
          </a:p>
        </p:txBody>
      </p:sp>
    </p:spTree>
    <p:extLst>
      <p:ext uri="{BB962C8B-B14F-4D97-AF65-F5344CB8AC3E}">
        <p14:creationId xmlns:p14="http://schemas.microsoft.com/office/powerpoint/2010/main" val="14848616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It is not the interviewer’s role to explain what an item means; rather, the interviewer gets the respondent to talk about what he or she was thinking when answering the item (that is, what the respondent thinks the item is asking).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Cognitive interviewers often employ two types of interview approaches: concurrent think-</a:t>
            </a:r>
            <a:r>
              <a:rPr lang="en-US" sz="1200" kern="1200" dirty="0" err="1" smtClean="0">
                <a:solidFill>
                  <a:schemeClr val="tx1"/>
                </a:solidFill>
                <a:effectLst/>
                <a:latin typeface="+mn-lt"/>
                <a:ea typeface="+mn-ea"/>
                <a:cs typeface="+mn-cs"/>
              </a:rPr>
              <a:t>alouds</a:t>
            </a:r>
            <a:r>
              <a:rPr lang="en-US" sz="1200" kern="1200" dirty="0" smtClean="0">
                <a:solidFill>
                  <a:schemeClr val="tx1"/>
                </a:solidFill>
                <a:effectLst/>
                <a:latin typeface="+mn-lt"/>
                <a:ea typeface="+mn-ea"/>
                <a:cs typeface="+mn-cs"/>
              </a:rPr>
              <a:t> and retrospective probing. The goal of the interview will determine which approach is used. Interviewers can use either method or a mixture of both.</a:t>
            </a:r>
            <a:endParaRPr lang="en-US" dirty="0"/>
          </a:p>
        </p:txBody>
      </p:sp>
    </p:spTree>
    <p:extLst>
      <p:ext uri="{BB962C8B-B14F-4D97-AF65-F5344CB8AC3E}">
        <p14:creationId xmlns:p14="http://schemas.microsoft.com/office/powerpoint/2010/main" val="31496590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a:xfrm>
            <a:off x="228600" y="2819400"/>
            <a:ext cx="6400800" cy="5638800"/>
          </a:xfrm>
        </p:spPr>
        <p:txBody>
          <a:bodyPr>
            <a:noAutofit/>
          </a:bodyPr>
          <a:lstStyle/>
          <a:p>
            <a:r>
              <a:rPr lang="en-US" sz="1200" kern="1200" dirty="0" smtClean="0">
                <a:solidFill>
                  <a:schemeClr val="tx1"/>
                </a:solidFill>
                <a:effectLst/>
                <a:latin typeface="+mn-lt"/>
                <a:ea typeface="+mn-ea"/>
                <a:cs typeface="+mn-cs"/>
              </a:rPr>
              <a:t>What happens in concurrent think-</a:t>
            </a:r>
            <a:r>
              <a:rPr lang="en-US" sz="1200" kern="1200" dirty="0" err="1" smtClean="0">
                <a:solidFill>
                  <a:schemeClr val="tx1"/>
                </a:solidFill>
                <a:effectLst/>
                <a:latin typeface="+mn-lt"/>
                <a:ea typeface="+mn-ea"/>
                <a:cs typeface="+mn-cs"/>
              </a:rPr>
              <a:t>alouds</a:t>
            </a:r>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Respondents verbally tell you what they are thinking as they answer an item.</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Respondents allow the interviewer to understand their cognitive processes in answering the item.</a:t>
            </a:r>
          </a:p>
          <a:p>
            <a:pPr lvl="0"/>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a:t>
            </a:r>
            <a:r>
              <a:rPr lang="en-US" sz="1200" kern="1200" baseline="0" dirty="0" smtClean="0">
                <a:solidFill>
                  <a:schemeClr val="tx1"/>
                </a:solidFill>
                <a:effectLst/>
                <a:latin typeface="+mn-lt"/>
                <a:ea typeface="+mn-ea"/>
                <a:cs typeface="+mn-cs"/>
              </a:rPr>
              <a:t> a concurrent think-aloud, the interviewer asks the respondent to read the item aloud and verbalize aloud what he or she is thinking about when formulating an answer. After the respondent thinks through and gives a response, the interviewer should seek clarification on statements that may represent sources of error. Concurrent think-</a:t>
            </a:r>
            <a:r>
              <a:rPr lang="en-US" sz="1200" kern="1200" baseline="0" dirty="0" err="1" smtClean="0">
                <a:solidFill>
                  <a:schemeClr val="tx1"/>
                </a:solidFill>
                <a:effectLst/>
                <a:latin typeface="+mn-lt"/>
                <a:ea typeface="+mn-ea"/>
                <a:cs typeface="+mn-cs"/>
              </a:rPr>
              <a:t>alouds</a:t>
            </a:r>
            <a:r>
              <a:rPr lang="en-US" sz="1200" kern="1200" baseline="0" dirty="0" smtClean="0">
                <a:solidFill>
                  <a:schemeClr val="tx1"/>
                </a:solidFill>
                <a:effectLst/>
                <a:latin typeface="+mn-lt"/>
                <a:ea typeface="+mn-ea"/>
                <a:cs typeface="+mn-cs"/>
              </a:rPr>
              <a:t> are useful when knowing the process that a respondent uses to answer an item is important.</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example, suppose that you are testing an item that asks parents about weekly, regularly scheduled child care arrangements with relatives (“Does this child have any regularly scheduled relative care arrangements in a typical week?”). To answer this item, parents are required to think through who cares for the child, and whether the care is regularly scheduled on a weekly basis.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interviewer should pay attention to how the parent answers. Parents may forget about certain days or times of the week, such as weekends or evenings, when a child is cared for by a relative. Are all days of the week mentioned, or are there gaps in days or times (are evenings mentioned?). If, after several interviews, it is determined that parents are omitting relative care arrangements, the item may need to be revised, either through changes in wording or format.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Concurrent think-</a:t>
            </a:r>
            <a:r>
              <a:rPr lang="en-US" sz="1200" kern="1200" dirty="0" err="1" smtClean="0">
                <a:solidFill>
                  <a:schemeClr val="tx1"/>
                </a:solidFill>
                <a:effectLst/>
                <a:latin typeface="+mn-lt"/>
                <a:ea typeface="+mn-ea"/>
                <a:cs typeface="+mn-cs"/>
              </a:rPr>
              <a:t>alouds</a:t>
            </a:r>
            <a:r>
              <a:rPr lang="en-US" sz="1200" kern="1200" dirty="0" smtClean="0">
                <a:solidFill>
                  <a:schemeClr val="tx1"/>
                </a:solidFill>
                <a:effectLst/>
                <a:latin typeface="+mn-lt"/>
                <a:ea typeface="+mn-ea"/>
                <a:cs typeface="+mn-cs"/>
              </a:rPr>
              <a:t> also may be useful when you are testing a brand new item that has never been used before. Sometimes important sources of error can be found by just having the respondent think aloud while answering an item.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17</a:t>
            </a:fld>
            <a:endParaRPr lang="en-US" dirty="0"/>
          </a:p>
        </p:txBody>
      </p:sp>
    </p:spTree>
    <p:extLst>
      <p:ext uri="{BB962C8B-B14F-4D97-AF65-F5344CB8AC3E}">
        <p14:creationId xmlns:p14="http://schemas.microsoft.com/office/powerpoint/2010/main" val="34470008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a:xfrm>
            <a:off x="152400" y="2743201"/>
            <a:ext cx="6477000" cy="5942012"/>
          </a:xfrm>
        </p:spPr>
        <p:txBody>
          <a:bodyPr>
            <a:noAutofit/>
          </a:bodyPr>
          <a:lstStyle/>
          <a:p>
            <a:r>
              <a:rPr lang="en-US" sz="1200" kern="1200" dirty="0" smtClean="0">
                <a:solidFill>
                  <a:schemeClr val="tx1"/>
                </a:solidFill>
                <a:effectLst/>
                <a:latin typeface="+mn-lt"/>
                <a:ea typeface="+mn-ea"/>
                <a:cs typeface="+mn-cs"/>
              </a:rPr>
              <a:t>In retrospective probing, interview</a:t>
            </a:r>
            <a:r>
              <a:rPr lang="en-US" sz="1200" kern="1200" baseline="0" dirty="0" smtClean="0">
                <a:solidFill>
                  <a:schemeClr val="tx1"/>
                </a:solidFill>
                <a:effectLst/>
                <a:latin typeface="+mn-lt"/>
                <a:ea typeface="+mn-ea"/>
                <a:cs typeface="+mn-cs"/>
              </a:rPr>
              <a:t> questions </a:t>
            </a:r>
            <a:r>
              <a:rPr lang="en-US" sz="1200" kern="1200" dirty="0" smtClean="0">
                <a:solidFill>
                  <a:schemeClr val="tx1"/>
                </a:solidFill>
                <a:effectLst/>
                <a:latin typeface="+mn-lt"/>
                <a:ea typeface="+mn-ea"/>
                <a:cs typeface="+mn-cs"/>
              </a:rPr>
              <a:t>are asked after the respondent has completed a task: an item, a section of the survey, or the entire survey. Interview teams should determine which is most appropriate for their needs (Willis, 1999).</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Retrospective probing provides targeted information about how respondents navigate through, interact with, and answer the items. Retrospective probes are useful when testing items that have been used before, or in later stages of survey development when finalizing the survey and ensuring that no lingering issues with understanding remain.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Retrospective probing is less taxing for the respondent than concurrent think-</a:t>
            </a:r>
            <a:r>
              <a:rPr lang="en-US" sz="1200" kern="1200" dirty="0" err="1" smtClean="0">
                <a:solidFill>
                  <a:schemeClr val="tx1"/>
                </a:solidFill>
                <a:effectLst/>
                <a:latin typeface="+mn-lt"/>
                <a:ea typeface="+mn-ea"/>
                <a:cs typeface="+mn-cs"/>
              </a:rPr>
              <a:t>alouds</a:t>
            </a:r>
            <a:r>
              <a:rPr lang="en-US" sz="1200" kern="1200" dirty="0" smtClean="0">
                <a:solidFill>
                  <a:schemeClr val="tx1"/>
                </a:solidFill>
                <a:effectLst/>
                <a:latin typeface="+mn-lt"/>
                <a:ea typeface="+mn-ea"/>
                <a:cs typeface="+mn-cs"/>
              </a:rPr>
              <a:t>, but some detail in how respondents answer an item may be lost because respondents may be unable to accurately recall what they were thinking when they answered an item.</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18</a:t>
            </a:fld>
            <a:endParaRPr lang="en-US" dirty="0"/>
          </a:p>
        </p:txBody>
      </p:sp>
    </p:spTree>
    <p:extLst>
      <p:ext uri="{BB962C8B-B14F-4D97-AF65-F5344CB8AC3E}">
        <p14:creationId xmlns:p14="http://schemas.microsoft.com/office/powerpoint/2010/main" val="39190054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What are the advantages of think-</a:t>
            </a:r>
            <a:r>
              <a:rPr lang="en-US" sz="1200" kern="1200" dirty="0" err="1" smtClean="0">
                <a:solidFill>
                  <a:schemeClr val="tx1"/>
                </a:solidFill>
                <a:effectLst/>
                <a:latin typeface="+mn-lt"/>
                <a:ea typeface="+mn-ea"/>
                <a:cs typeface="+mn-cs"/>
              </a:rPr>
              <a:t>alouds</a:t>
            </a:r>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There is less concern for interviewers leading respondents and causing bias.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Less interviewer training involved because respondents do most of the talking</a:t>
            </a:r>
            <a:r>
              <a:rPr lang="en-US" sz="1200" kern="1200" baseline="0" dirty="0" smtClean="0">
                <a:solidFill>
                  <a:schemeClr val="tx1"/>
                </a:solidFill>
                <a:effectLst/>
                <a:latin typeface="+mn-lt"/>
                <a:ea typeface="+mn-ea"/>
                <a:cs typeface="+mn-cs"/>
              </a:rPr>
              <a:t> while the interviewer actively listens.</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a:t>
            </a:r>
            <a:r>
              <a:rPr lang="en-US" sz="1200" kern="1200" baseline="0" dirty="0" smtClean="0">
                <a:solidFill>
                  <a:schemeClr val="tx1"/>
                </a:solidFill>
                <a:effectLst/>
                <a:latin typeface="+mn-lt"/>
                <a:ea typeface="+mn-ea"/>
                <a:cs typeface="+mn-cs"/>
              </a:rPr>
              <a:t> o</a:t>
            </a:r>
            <a:r>
              <a:rPr lang="en-US" sz="1200" kern="1200" dirty="0" smtClean="0">
                <a:solidFill>
                  <a:schemeClr val="tx1"/>
                </a:solidFill>
                <a:effectLst/>
                <a:latin typeface="+mn-lt"/>
                <a:ea typeface="+mn-ea"/>
                <a:cs typeface="+mn-cs"/>
              </a:rPr>
              <a:t>pen-ended format lends itself to richer information that otherwise may not be collected.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 are the disadvantages of think-</a:t>
            </a:r>
            <a:r>
              <a:rPr lang="en-US" sz="1200" kern="1200" dirty="0" err="1" smtClean="0">
                <a:solidFill>
                  <a:schemeClr val="tx1"/>
                </a:solidFill>
                <a:effectLst/>
                <a:latin typeface="+mn-lt"/>
                <a:ea typeface="+mn-ea"/>
                <a:cs typeface="+mn-cs"/>
              </a:rPr>
              <a:t>alouds</a:t>
            </a:r>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Respondents must be given an example of a probe because not everyone is used to thinking aloud.</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burden is on respondents</a:t>
            </a:r>
            <a:r>
              <a:rPr lang="en-US" sz="1200" kern="1200" baseline="0" dirty="0" smtClean="0">
                <a:solidFill>
                  <a:schemeClr val="tx1"/>
                </a:solidFill>
                <a:effectLst/>
                <a:latin typeface="+mn-lt"/>
                <a:ea typeface="+mn-ea"/>
                <a:cs typeface="+mn-cs"/>
              </a:rPr>
              <a:t> because they are required to verbalize their thoughts while interviewers actively listen and jot down notes.</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Some respondents may not explain their thought process and just give an answer to the survey item.</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Some respondents may stray from the survey item and interview question at hand.</a:t>
            </a: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(Willis, 1999)</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19</a:t>
            </a:fld>
            <a:endParaRPr lang="en-US" dirty="0"/>
          </a:p>
        </p:txBody>
      </p:sp>
    </p:spTree>
    <p:extLst>
      <p:ext uri="{BB962C8B-B14F-4D97-AF65-F5344CB8AC3E}">
        <p14:creationId xmlns:p14="http://schemas.microsoft.com/office/powerpoint/2010/main" val="2134593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Pretesting is a set of processes for reviewing items before using them in the final survey (</a:t>
            </a:r>
            <a:r>
              <a:rPr lang="en-US" sz="1200" kern="1200" dirty="0" err="1" smtClean="0">
                <a:solidFill>
                  <a:schemeClr val="tx1"/>
                </a:solidFill>
                <a:effectLst/>
                <a:latin typeface="+mn-lt"/>
                <a:ea typeface="+mn-ea"/>
                <a:cs typeface="+mn-cs"/>
              </a:rPr>
              <a:t>Lavrakas</a:t>
            </a:r>
            <a:r>
              <a:rPr lang="en-US" sz="1200" kern="1200" dirty="0" smtClean="0">
                <a:solidFill>
                  <a:schemeClr val="tx1"/>
                </a:solidFill>
                <a:effectLst/>
                <a:latin typeface="+mn-lt"/>
                <a:ea typeface="+mn-ea"/>
                <a:cs typeface="+mn-cs"/>
              </a:rPr>
              <a:t>, 2008). Pretesting increases the validity of a survey by ensuring that the relevant aspects of the topics are included that respondents understand the items as intended.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results of pretesting will inform revisions to the survey to improve its validity.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If items have been administered or tested previously but will be used in a different context, with a different type of respondent, or in a different survey mode, you should still pretest them to ensure that they will work well in your context.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a:t>
            </a:fld>
            <a:endParaRPr lang="en-US" dirty="0"/>
          </a:p>
        </p:txBody>
      </p:sp>
    </p:spTree>
    <p:extLst>
      <p:ext uri="{BB962C8B-B14F-4D97-AF65-F5344CB8AC3E}">
        <p14:creationId xmlns:p14="http://schemas.microsoft.com/office/powerpoint/2010/main" val="2976109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What are the advantages of retrospective probing?</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It is less taxing for respondents because they are not required to verbalize their thoughts.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Retrospective probes are a more structured type of interview, where the interviewer asks predetermined interview questions and the respondents answer. Therefore it can be easier to keep respondents focused on the survey item and interview question at hand.</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interviewer has more control of the interview (compared with concurrent think-</a:t>
            </a:r>
            <a:r>
              <a:rPr lang="en-US" sz="1200" kern="1200" dirty="0" err="1" smtClean="0">
                <a:solidFill>
                  <a:schemeClr val="tx1"/>
                </a:solidFill>
                <a:effectLst/>
                <a:latin typeface="+mn-lt"/>
                <a:ea typeface="+mn-ea"/>
                <a:cs typeface="+mn-cs"/>
              </a:rPr>
              <a:t>alouds</a:t>
            </a:r>
            <a:r>
              <a:rPr lang="en-US" sz="1200" kern="1200" dirty="0" smtClean="0">
                <a:solidFill>
                  <a:schemeClr val="tx1"/>
                </a:solidFill>
                <a:effectLst/>
                <a:latin typeface="+mn-lt"/>
                <a:ea typeface="+mn-ea"/>
                <a:cs typeface="+mn-cs"/>
              </a:rPr>
              <a:t>) and can ensure that the respondent stays on task.</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 are the disadvantages of retrospective probing?</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more structured interview protocol (compared with the more open-ended think-aloud) could lead to respondents giving only superficial answers because many of the interview questions are predetermined.</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interviewer could unintentionally—by the way that questions are phrased or asked—lead respondents to answer in a particular way.</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More interviewer training may be needed on the cognitive interview protocol and follow-up interview questions (for example, scripted and spontaneous probes) based on feedback from respondents.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20</a:t>
            </a:fld>
            <a:endParaRPr lang="en-US" dirty="0"/>
          </a:p>
        </p:txBody>
      </p:sp>
    </p:spTree>
    <p:extLst>
      <p:ext uri="{BB962C8B-B14F-4D97-AF65-F5344CB8AC3E}">
        <p14:creationId xmlns:p14="http://schemas.microsoft.com/office/powerpoint/2010/main" val="31603793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Scripted probes are predetermined interview questions that all respondents are asked. Scripted probes are based on the</a:t>
            </a:r>
          </a:p>
          <a:p>
            <a:r>
              <a:rPr lang="en-US" sz="1200" kern="1200" dirty="0" smtClean="0">
                <a:solidFill>
                  <a:schemeClr val="tx1"/>
                </a:solidFill>
                <a:effectLst/>
                <a:latin typeface="+mn-lt"/>
                <a:ea typeface="+mn-ea"/>
                <a:cs typeface="+mn-cs"/>
              </a:rPr>
              <a:t>cognitive interview protocols and driven by the goals of the interviews.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Spontaneous probes are interview questions that arise out of something specific that the respondent said. Allowing the</a:t>
            </a:r>
          </a:p>
          <a:p>
            <a:r>
              <a:rPr lang="en-US" sz="1200" kern="1200" dirty="0" smtClean="0">
                <a:solidFill>
                  <a:schemeClr val="tx1"/>
                </a:solidFill>
                <a:effectLst/>
                <a:latin typeface="+mn-lt"/>
                <a:ea typeface="+mn-ea"/>
                <a:cs typeface="+mn-cs"/>
              </a:rPr>
              <a:t>interviewer to react to what a respondent says may uncover sources of error that were previously unknown.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practice, most cognitive interviews include a combination of both scripted and spontaneous probes (in other words, interview</a:t>
            </a:r>
          </a:p>
          <a:p>
            <a:r>
              <a:rPr lang="en-US" sz="1200" kern="1200" dirty="0" smtClean="0">
                <a:solidFill>
                  <a:schemeClr val="tx1"/>
                </a:solidFill>
                <a:effectLst/>
                <a:latin typeface="+mn-lt"/>
                <a:ea typeface="+mn-ea"/>
                <a:cs typeface="+mn-cs"/>
              </a:rPr>
              <a:t>questions; Willis, 1999).</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Retrospective probes are a type of scripted probe that are asked of everyone and are driven by the goals of the interviews (for</a:t>
            </a:r>
          </a:p>
          <a:p>
            <a:r>
              <a:rPr lang="en-US" sz="1200" kern="1200" dirty="0" smtClean="0">
                <a:solidFill>
                  <a:schemeClr val="tx1"/>
                </a:solidFill>
                <a:effectLst/>
                <a:latin typeface="+mn-lt"/>
                <a:ea typeface="+mn-ea"/>
                <a:cs typeface="+mn-cs"/>
              </a:rPr>
              <a:t>example, what you want to know). However, sometimes more spontaneous probes are needed to further clarify what the</a:t>
            </a:r>
          </a:p>
          <a:p>
            <a:r>
              <a:rPr lang="en-US" sz="1200" kern="1200" dirty="0" smtClean="0">
                <a:solidFill>
                  <a:schemeClr val="tx1"/>
                </a:solidFill>
                <a:effectLst/>
                <a:latin typeface="+mn-lt"/>
                <a:ea typeface="+mn-ea"/>
                <a:cs typeface="+mn-cs"/>
              </a:rPr>
              <a:t>respondent says. The following slides provide examples of probes that interviewers can use and adapt.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21</a:t>
            </a:fld>
            <a:endParaRPr lang="en-US" dirty="0"/>
          </a:p>
        </p:txBody>
      </p:sp>
    </p:spTree>
    <p:extLst>
      <p:ext uri="{BB962C8B-B14F-4D97-AF65-F5344CB8AC3E}">
        <p14:creationId xmlns:p14="http://schemas.microsoft.com/office/powerpoint/2010/main" val="10803419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Comprehension or interpretation: What does the word </a:t>
            </a:r>
            <a:r>
              <a:rPr lang="en-US" sz="1200" i="1" kern="1200" dirty="0" smtClean="0">
                <a:solidFill>
                  <a:schemeClr val="tx1"/>
                </a:solidFill>
                <a:effectLst/>
                <a:latin typeface="+mn-lt"/>
                <a:ea typeface="+mn-ea"/>
                <a:cs typeface="+mn-cs"/>
              </a:rPr>
              <a:t>equivalent</a:t>
            </a:r>
            <a:r>
              <a:rPr lang="en-US" sz="1200" kern="1200" dirty="0" smtClean="0">
                <a:solidFill>
                  <a:schemeClr val="tx1"/>
                </a:solidFill>
                <a:effectLst/>
                <a:latin typeface="+mn-lt"/>
                <a:ea typeface="+mn-ea"/>
                <a:cs typeface="+mn-cs"/>
              </a:rPr>
              <a:t> mean to you?</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Paraphrasing: In your own words, what is this item asking you to do?</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Confidence judgment: Can you tell me how sure you are that you…?</a:t>
            </a: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(Willis, 1999)</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22</a:t>
            </a:fld>
            <a:endParaRPr lang="en-US" dirty="0"/>
          </a:p>
        </p:txBody>
      </p:sp>
    </p:spTree>
    <p:extLst>
      <p:ext uri="{BB962C8B-B14F-4D97-AF65-F5344CB8AC3E}">
        <p14:creationId xmlns:p14="http://schemas.microsoft.com/office/powerpoint/2010/main" val="32556861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Recall: How do you remember…?</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Specific: Why do you think this item was asked?</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General: Was it easy or hard to answer this item?</a:t>
            </a: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(Willis, 1999)</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23</a:t>
            </a:fld>
            <a:endParaRPr lang="en-US" dirty="0"/>
          </a:p>
        </p:txBody>
      </p:sp>
    </p:spTree>
    <p:extLst>
      <p:ext uri="{BB962C8B-B14F-4D97-AF65-F5344CB8AC3E}">
        <p14:creationId xmlns:p14="http://schemas.microsoft.com/office/powerpoint/2010/main" val="541110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Possible probes: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Were there any items you were unsure about?</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Does this cover all of your involvement?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Unscripted follow-up probes: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Probe: Was this item easy or hard for you to answer?</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Respondent: It was easy!</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Follow-up probe: Can you tell me why it was easy?</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(Willis,1999)</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24</a:t>
            </a:fld>
            <a:endParaRPr lang="en-US" dirty="0"/>
          </a:p>
        </p:txBody>
      </p:sp>
    </p:spTree>
    <p:extLst>
      <p:ext uri="{BB962C8B-B14F-4D97-AF65-F5344CB8AC3E}">
        <p14:creationId xmlns:p14="http://schemas.microsoft.com/office/powerpoint/2010/main" val="8745312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25</a:t>
            </a:fld>
            <a:endParaRPr lang="en-US" dirty="0"/>
          </a:p>
        </p:txBody>
      </p:sp>
      <p:sp>
        <p:nvSpPr>
          <p:cNvPr id="6" name="Notes Placeholder 5"/>
          <p:cNvSpPr>
            <a:spLocks noGrp="1"/>
          </p:cNvSpPr>
          <p:nvPr>
            <p:ph type="body" idx="1"/>
          </p:nvPr>
        </p:nvSpPr>
        <p:spPr/>
        <p:txBody>
          <a:bodyPr/>
          <a:lstStyle/>
          <a:p>
            <a:r>
              <a:rPr lang="en-US" sz="1200" kern="1200" dirty="0" smtClean="0">
                <a:solidFill>
                  <a:schemeClr val="tx1"/>
                </a:solidFill>
                <a:effectLst/>
                <a:latin typeface="+mn-lt"/>
                <a:ea typeface="+mn-ea"/>
                <a:cs typeface="+mn-cs"/>
              </a:rPr>
              <a:t>As respondents arrive for the cognitive interviews, have them complete any necessary documentation to participate, such as signing an informed consent form. If interviews are recorded, this must be included in the informed consent form and made known to the respondent.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the interview process, the interviewer:</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Begins with an overview of the purpose of the study.</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Demonstrates an example of a “think-aloud” probe (if this approach is used) so that the respondent is clear about what is expected.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Asks questions of interest based on the interview protocol.</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Ends the interview.</a:t>
            </a: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Cognitive interviews usually take 30–60 minutes. (The interviewer should be cognizant of the time. If the survey is long, the interviewer should prioritize sections and items for which more information is needed.)</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0372740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After completing the cognitive interview, review the notes (and audio tapes if sessions were recorded) as soon as possible so that important details are not forgotten.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26</a:t>
            </a:fld>
            <a:endParaRPr lang="en-US" dirty="0"/>
          </a:p>
        </p:txBody>
      </p:sp>
    </p:spTree>
    <p:extLst>
      <p:ext uri="{BB962C8B-B14F-4D97-AF65-F5344CB8AC3E}">
        <p14:creationId xmlns:p14="http://schemas.microsoft.com/office/powerpoint/2010/main" val="11746217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Analysis is done by reviewing notes and listening to audio recordings of interviews: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Look for common themes across interviews.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Return to the research questions and discuss findings and unexpected problems.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Revise problematic items to improve their clarity.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Discuss items with the team, make changes, and conduct more interviews.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Note that the analysis may take twice as long as the interviews.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Use later interviews to fine-tune the survey.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27</a:t>
            </a:fld>
            <a:endParaRPr lang="en-US" dirty="0"/>
          </a:p>
        </p:txBody>
      </p:sp>
    </p:spTree>
    <p:extLst>
      <p:ext uri="{BB962C8B-B14F-4D97-AF65-F5344CB8AC3E}">
        <p14:creationId xmlns:p14="http://schemas.microsoft.com/office/powerpoint/2010/main" val="12702584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Respondent 2 had problems with the definitions. Suggested percentages in definitions to clarify the categories are as follows: </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Slight oversupply = 25 percent higher than what I needed.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Extreme oversupply = 50 percent higher than what I needed.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How could you modify the survey item based on this feedback?</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response categories should be clearly defined so that all respondents interpret them in a similar way. Cognitive interviewers asked respondents to tell, in their own words, what the words </a:t>
            </a:r>
            <a:r>
              <a:rPr lang="en-US" sz="1200" i="1" kern="1200" dirty="0" smtClean="0">
                <a:solidFill>
                  <a:schemeClr val="tx1"/>
                </a:solidFill>
                <a:effectLst/>
                <a:latin typeface="+mn-lt"/>
                <a:ea typeface="+mn-ea"/>
                <a:cs typeface="+mn-cs"/>
              </a:rPr>
              <a:t>shortage</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oversupply</a:t>
            </a:r>
            <a:r>
              <a:rPr lang="en-US" sz="1200" kern="1200" dirty="0" smtClean="0">
                <a:solidFill>
                  <a:schemeClr val="tx1"/>
                </a:solidFill>
                <a:effectLst/>
                <a:latin typeface="+mn-lt"/>
                <a:ea typeface="+mn-ea"/>
                <a:cs typeface="+mn-cs"/>
              </a:rPr>
              <a:t> meant, but the respondents went through different thought processes to answer the item. After the interviews, the team revisited the item’s focus.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28</a:t>
            </a:fld>
            <a:endParaRPr lang="en-US" dirty="0"/>
          </a:p>
        </p:txBody>
      </p:sp>
    </p:spTree>
    <p:extLst>
      <p:ext uri="{BB962C8B-B14F-4D97-AF65-F5344CB8AC3E}">
        <p14:creationId xmlns:p14="http://schemas.microsoft.com/office/powerpoint/2010/main" val="19289933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cognitive interview team decided that the item was really trying to capture how easy or difficult it was for the district to hire teachers in specific areas.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Rather than asking respondents to differentiate between extreme shortage and extreme oversupply, they turned to response categories borrowed from a National Center for Education Statistics survey. This slide shows the revised item.</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29</a:t>
            </a:fld>
            <a:endParaRPr lang="en-US" dirty="0"/>
          </a:p>
        </p:txBody>
      </p:sp>
    </p:spTree>
    <p:extLst>
      <p:ext uri="{BB962C8B-B14F-4D97-AF65-F5344CB8AC3E}">
        <p14:creationId xmlns:p14="http://schemas.microsoft.com/office/powerpoint/2010/main" val="4161656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Pretesting should have its own set of specific goals. What do you want to learn about? Example goals could include:</a:t>
            </a:r>
          </a:p>
          <a:p>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To ensure</a:t>
            </a:r>
            <a:r>
              <a:rPr lang="en-US" sz="1200" kern="1200" baseline="0" dirty="0" smtClean="0">
                <a:solidFill>
                  <a:schemeClr val="tx1"/>
                </a:solidFill>
                <a:effectLst/>
                <a:latin typeface="+mn-lt"/>
                <a:ea typeface="+mn-ea"/>
                <a:cs typeface="+mn-cs"/>
              </a:rPr>
              <a:t> that the survey items appropriately capture all facets of the topic under investigation.</a:t>
            </a:r>
          </a:p>
          <a:p>
            <a:pPr marL="171450" indent="-171450">
              <a:buFont typeface="Arial" panose="020B0604020202020204" pitchFamily="34" charset="0"/>
              <a:buChar char="•"/>
            </a:pPr>
            <a:r>
              <a:rPr lang="en-US" sz="1200" kern="1200" baseline="0" dirty="0" smtClean="0">
                <a:solidFill>
                  <a:schemeClr val="tx1"/>
                </a:solidFill>
                <a:effectLst/>
                <a:latin typeface="+mn-lt"/>
                <a:ea typeface="+mn-ea"/>
                <a:cs typeface="+mn-cs"/>
              </a:rPr>
              <a:t>To examine whether respondents understand what the survey items are asking.</a:t>
            </a:r>
          </a:p>
          <a:p>
            <a:pPr marL="171450" indent="-171450">
              <a:buFont typeface="Arial" panose="020B0604020202020204" pitchFamily="34" charset="0"/>
              <a:buChar char="•"/>
            </a:pPr>
            <a:r>
              <a:rPr lang="en-US" sz="1200" kern="1200" baseline="0" dirty="0" smtClean="0">
                <a:solidFill>
                  <a:schemeClr val="tx1"/>
                </a:solidFill>
                <a:effectLst/>
                <a:latin typeface="+mn-lt"/>
                <a:ea typeface="+mn-ea"/>
                <a:cs typeface="+mn-cs"/>
              </a:rPr>
              <a:t>To test response categories so that all respondents interpret them in a similar way.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a:t>
            </a:fld>
            <a:endParaRPr lang="en-US" dirty="0"/>
          </a:p>
        </p:txBody>
      </p:sp>
    </p:spTree>
    <p:extLst>
      <p:ext uri="{BB962C8B-B14F-4D97-AF65-F5344CB8AC3E}">
        <p14:creationId xmlns:p14="http://schemas.microsoft.com/office/powerpoint/2010/main" val="32864502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respondent stated that there was a difference between finding short-term and long-term substitutes. How would you revise the survey item based on this feedback?</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30</a:t>
            </a:fld>
            <a:endParaRPr lang="en-US" dirty="0"/>
          </a:p>
        </p:txBody>
      </p:sp>
    </p:spTree>
    <p:extLst>
      <p:ext uri="{BB962C8B-B14F-4D97-AF65-F5344CB8AC3E}">
        <p14:creationId xmlns:p14="http://schemas.microsoft.com/office/powerpoint/2010/main" val="11119667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slide shows the revised item for example 2 (</a:t>
            </a:r>
            <a:r>
              <a:rPr lang="en-US" sz="1200" kern="1200" dirty="0" err="1" smtClean="0">
                <a:solidFill>
                  <a:schemeClr val="tx1"/>
                </a:solidFill>
                <a:effectLst/>
                <a:latin typeface="+mn-lt"/>
                <a:ea typeface="+mn-ea"/>
                <a:cs typeface="+mn-cs"/>
              </a:rPr>
              <a:t>Lavrakas</a:t>
            </a:r>
            <a:r>
              <a:rPr lang="en-US" sz="1200" kern="1200" dirty="0" smtClean="0">
                <a:solidFill>
                  <a:schemeClr val="tx1"/>
                </a:solidFill>
                <a:effectLst/>
                <a:latin typeface="+mn-lt"/>
                <a:ea typeface="+mn-ea"/>
                <a:cs typeface="+mn-cs"/>
              </a:rPr>
              <a:t>, 2008).</a:t>
            </a:r>
            <a:endParaRPr lang="en-US" b="1" i="1" u="sng" dirty="0" smtClean="0">
              <a:latin typeface="+mj-lt"/>
            </a:endParaRPr>
          </a:p>
          <a:p>
            <a:endParaRPr lang="en-US" b="1" i="1" u="sng" dirty="0">
              <a:latin typeface="+mj-lt"/>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31</a:t>
            </a:fld>
            <a:endParaRPr lang="en-US" dirty="0"/>
          </a:p>
        </p:txBody>
      </p:sp>
    </p:spTree>
    <p:extLst>
      <p:ext uri="{BB962C8B-B14F-4D97-AF65-F5344CB8AC3E}">
        <p14:creationId xmlns:p14="http://schemas.microsoft.com/office/powerpoint/2010/main" val="10527438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32</a:t>
            </a:fld>
            <a:endParaRPr lang="en-US" dirty="0"/>
          </a:p>
        </p:txBody>
      </p:sp>
      <p:sp>
        <p:nvSpPr>
          <p:cNvPr id="5" name="Slide Image Placeholder 4"/>
          <p:cNvSpPr>
            <a:spLocks noGrp="1" noRot="1" noChangeAspect="1"/>
          </p:cNvSpPr>
          <p:nvPr>
            <p:ph type="sldImg"/>
          </p:nvPr>
        </p:nvSpPr>
        <p:spPr>
          <a:xfrm>
            <a:off x="1928813" y="381000"/>
            <a:ext cx="2847975" cy="2135188"/>
          </a:xfrm>
        </p:spPr>
      </p:sp>
    </p:spTree>
    <p:extLst>
      <p:ext uri="{BB962C8B-B14F-4D97-AF65-F5344CB8AC3E}">
        <p14:creationId xmlns:p14="http://schemas.microsoft.com/office/powerpoint/2010/main" val="38264110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Focus groups are a type of qualitative research that can be used to pretest items during survey development. Focus groups typically have one or two moderators and six to eight participants. Depending on the goal of the pretest, the participants may include experts or potential respondents.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Focus groups can provide a better understanding of whether the survey covers all the important elements of the topic and how typical respondents interpret or react to the items on the survey. The group format allows for discussions about how well the items</a:t>
            </a:r>
            <a:r>
              <a:rPr lang="en-US" sz="1200" kern="1200" baseline="0" dirty="0" smtClean="0">
                <a:solidFill>
                  <a:schemeClr val="tx1"/>
                </a:solidFill>
                <a:effectLst/>
                <a:latin typeface="+mn-lt"/>
                <a:ea typeface="+mn-ea"/>
                <a:cs typeface="+mn-cs"/>
              </a:rPr>
              <a:t> cover all the relevant aspects of the survey topic. Focus groups may highlight potential sources of error, but because of the group setting, it may be difficult to get into detailed discussions about that error. </a:t>
            </a:r>
            <a:r>
              <a:rPr lang="en-US" sz="1200" kern="1200" dirty="0" smtClean="0">
                <a:solidFill>
                  <a:schemeClr val="tx1"/>
                </a:solidFill>
                <a:effectLst/>
                <a:latin typeface="+mn-lt"/>
                <a:ea typeface="+mn-ea"/>
                <a:cs typeface="+mn-cs"/>
              </a:rPr>
              <a:t>Focus groups typically last 60–90 minutes. Additional information on focus groups is in module 8.</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33</a:t>
            </a:fld>
            <a:endParaRPr lang="en-US" dirty="0"/>
          </a:p>
        </p:txBody>
      </p:sp>
      <p:sp>
        <p:nvSpPr>
          <p:cNvPr id="5" name="Slide Image Placeholder 4"/>
          <p:cNvSpPr>
            <a:spLocks noGrp="1" noRot="1" noChangeAspect="1"/>
          </p:cNvSpPr>
          <p:nvPr>
            <p:ph type="sldImg"/>
          </p:nvPr>
        </p:nvSpPr>
        <p:spPr>
          <a:xfrm>
            <a:off x="1928813" y="381000"/>
            <a:ext cx="2847975" cy="2135188"/>
          </a:xfrm>
        </p:spPr>
      </p:sp>
    </p:spTree>
    <p:extLst>
      <p:ext uri="{BB962C8B-B14F-4D97-AF65-F5344CB8AC3E}">
        <p14:creationId xmlns:p14="http://schemas.microsoft.com/office/powerpoint/2010/main" val="8809556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a:xfrm>
            <a:off x="304800" y="2743200"/>
            <a:ext cx="6248400" cy="5715000"/>
          </a:xfrm>
        </p:spPr>
        <p:txBody>
          <a:bodyPr>
            <a:noAutofit/>
          </a:bodyPr>
          <a:lstStyle/>
          <a:p>
            <a:r>
              <a:rPr lang="en-US" sz="1200" kern="1200" dirty="0" smtClean="0">
                <a:solidFill>
                  <a:schemeClr val="tx1"/>
                </a:solidFill>
                <a:effectLst/>
                <a:latin typeface="+mn-lt"/>
                <a:ea typeface="+mn-ea"/>
                <a:cs typeface="+mn-cs"/>
              </a:rPr>
              <a:t>Focus group participants can be asked to comment on an early draft of a survey as a group to: </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Identify unclear concepts.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Explain how they conceptualize each topic on a list.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Generally, focus groups are best suited for generating ideas about an unfamiliar topic. They can also inform researchers on how to write items to capture accurate responses.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Cognitive interviews are the preferred method when you have a good understanding of the topic you are trying to measure and want to refine the survey items.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34</a:t>
            </a:fld>
            <a:endParaRPr lang="en-US" dirty="0"/>
          </a:p>
        </p:txBody>
      </p:sp>
    </p:spTree>
    <p:extLst>
      <p:ext uri="{BB962C8B-B14F-4D97-AF65-F5344CB8AC3E}">
        <p14:creationId xmlns:p14="http://schemas.microsoft.com/office/powerpoint/2010/main" val="21554660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35</a:t>
            </a:fld>
            <a:endParaRPr lang="en-US" dirty="0"/>
          </a:p>
        </p:txBody>
      </p:sp>
      <p:sp>
        <p:nvSpPr>
          <p:cNvPr id="5" name="Slide Image Placeholder 4"/>
          <p:cNvSpPr>
            <a:spLocks noGrp="1" noRot="1" noChangeAspect="1"/>
          </p:cNvSpPr>
          <p:nvPr>
            <p:ph type="sldImg"/>
          </p:nvPr>
        </p:nvSpPr>
        <p:spPr>
          <a:xfrm>
            <a:off x="1928813" y="381000"/>
            <a:ext cx="2847975" cy="2135188"/>
          </a:xfrm>
        </p:spPr>
      </p:sp>
    </p:spTree>
    <p:extLst>
      <p:ext uri="{BB962C8B-B14F-4D97-AF65-F5344CB8AC3E}">
        <p14:creationId xmlns:p14="http://schemas.microsoft.com/office/powerpoint/2010/main" val="33025186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A field test is a small-scale administration of the survey designed to evaluate the survey items and administration procedures. Field test data may suggest item revisions if, for example, there are many missing responses for certain items or nearly all the respondents answered an item with the same response. Typically, high-stakes surveys include a field test.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Field tests can include methodological experiments (for example, comparing approaches to maximizing response rates or alternative item wording).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sample size for a field test is determined by the budget available. Typically, the larger the sample, the more comparisons you can make between different groups. Field-test samples should reflect the characteristics of the target population.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36</a:t>
            </a:fld>
            <a:endParaRPr lang="en-US" dirty="0"/>
          </a:p>
        </p:txBody>
      </p:sp>
      <p:sp>
        <p:nvSpPr>
          <p:cNvPr id="5" name="Slide Image Placeholder 4"/>
          <p:cNvSpPr>
            <a:spLocks noGrp="1" noRot="1" noChangeAspect="1"/>
          </p:cNvSpPr>
          <p:nvPr>
            <p:ph type="sldImg"/>
          </p:nvPr>
        </p:nvSpPr>
        <p:spPr>
          <a:xfrm>
            <a:off x="1928813" y="381000"/>
            <a:ext cx="2847975" cy="2135188"/>
          </a:xfrm>
        </p:spPr>
      </p:sp>
    </p:spTree>
    <p:extLst>
      <p:ext uri="{BB962C8B-B14F-4D97-AF65-F5344CB8AC3E}">
        <p14:creationId xmlns:p14="http://schemas.microsoft.com/office/powerpoint/2010/main" val="1773865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37</a:t>
            </a:fld>
            <a:endParaRPr lang="en-US" dirty="0"/>
          </a:p>
        </p:txBody>
      </p:sp>
    </p:spTree>
    <p:extLst>
      <p:ext uri="{BB962C8B-B14F-4D97-AF65-F5344CB8AC3E}">
        <p14:creationId xmlns:p14="http://schemas.microsoft.com/office/powerpoint/2010/main" val="3289948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628129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39</a:t>
            </a:fld>
            <a:endParaRPr lang="en-US" dirty="0"/>
          </a:p>
        </p:txBody>
      </p:sp>
    </p:spTree>
    <p:extLst>
      <p:ext uri="{BB962C8B-B14F-4D97-AF65-F5344CB8AC3E}">
        <p14:creationId xmlns:p14="http://schemas.microsoft.com/office/powerpoint/2010/main" val="3772753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Depending on the goals of the study, survey developers may employ one, or possibly all four, pretesting methods.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4</a:t>
            </a:fld>
            <a:endParaRPr lang="en-US" dirty="0"/>
          </a:p>
        </p:txBody>
      </p:sp>
      <p:sp>
        <p:nvSpPr>
          <p:cNvPr id="8" name="Slide Image Placeholder 7"/>
          <p:cNvSpPr>
            <a:spLocks noGrp="1" noRot="1" noChangeAspect="1"/>
          </p:cNvSpPr>
          <p:nvPr>
            <p:ph type="sldImg"/>
          </p:nvPr>
        </p:nvSpPr>
        <p:spPr>
          <a:xfrm>
            <a:off x="1928813" y="381000"/>
            <a:ext cx="2847975" cy="2135188"/>
          </a:xfrm>
        </p:spPr>
      </p:sp>
    </p:spTree>
    <p:extLst>
      <p:ext uri="{BB962C8B-B14F-4D97-AF65-F5344CB8AC3E}">
        <p14:creationId xmlns:p14="http://schemas.microsoft.com/office/powerpoint/2010/main" val="4273626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5</a:t>
            </a:fld>
            <a:endParaRPr lang="en-US" dirty="0"/>
          </a:p>
        </p:txBody>
      </p:sp>
      <p:sp>
        <p:nvSpPr>
          <p:cNvPr id="5" name="Slide Image Placeholder 4"/>
          <p:cNvSpPr>
            <a:spLocks noGrp="1" noRot="1" noChangeAspect="1"/>
          </p:cNvSpPr>
          <p:nvPr>
            <p:ph type="sldImg"/>
          </p:nvPr>
        </p:nvSpPr>
        <p:spPr>
          <a:xfrm>
            <a:off x="1928813" y="381000"/>
            <a:ext cx="2847975" cy="2135188"/>
          </a:xfrm>
        </p:spPr>
      </p:sp>
    </p:spTree>
    <p:extLst>
      <p:ext uri="{BB962C8B-B14F-4D97-AF65-F5344CB8AC3E}">
        <p14:creationId xmlns:p14="http://schemas.microsoft.com/office/powerpoint/2010/main" val="2839858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If you ask experts to review a draft of the survey, give specific guidance about what aspects of the survey you want them to focus on. Experts may provide valuable insights into what important items might be missing from the survey or how to improve the wording of survey items given their knowledge of certain respondent types. Be sure to provide background about the purpose and eventual use of the survey results so that the experts can offer the most appropriate feedback.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Expert reviews can also occur at other points in the survey development process. For example, you may ask experts to suggest surveys from which to borrow items, review findings from other pretest methods, or help make final revisions.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6</a:t>
            </a:fld>
            <a:endParaRPr lang="en-US" dirty="0"/>
          </a:p>
        </p:txBody>
      </p:sp>
      <p:sp>
        <p:nvSpPr>
          <p:cNvPr id="5" name="Slide Image Placeholder 4"/>
          <p:cNvSpPr>
            <a:spLocks noGrp="1" noRot="1" noChangeAspect="1"/>
          </p:cNvSpPr>
          <p:nvPr>
            <p:ph type="sldImg"/>
          </p:nvPr>
        </p:nvSpPr>
        <p:spPr>
          <a:xfrm>
            <a:off x="1928813" y="381000"/>
            <a:ext cx="2847975" cy="2135188"/>
          </a:xfrm>
        </p:spPr>
      </p:sp>
    </p:spTree>
    <p:extLst>
      <p:ext uri="{BB962C8B-B14F-4D97-AF65-F5344CB8AC3E}">
        <p14:creationId xmlns:p14="http://schemas.microsoft.com/office/powerpoint/2010/main" val="246668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28813" y="381000"/>
            <a:ext cx="2847975" cy="2135188"/>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Experts can be academics, practitioners, or other professionals who are knowledgeable about the topics covered in the survey. Who are the leading experts in the topic you want to study?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Although expert reviewers can provide depth of knowledge on a subject, they often do not represent the viewpoint of the respondent. Therefore, pretesting surveys with potential respondents is also encouraged.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7</a:t>
            </a:fld>
            <a:endParaRPr lang="en-US" dirty="0"/>
          </a:p>
        </p:txBody>
      </p:sp>
    </p:spTree>
    <p:extLst>
      <p:ext uri="{BB962C8B-B14F-4D97-AF65-F5344CB8AC3E}">
        <p14:creationId xmlns:p14="http://schemas.microsoft.com/office/powerpoint/2010/main" val="1874950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8</a:t>
            </a:fld>
            <a:endParaRPr lang="en-US" dirty="0"/>
          </a:p>
        </p:txBody>
      </p:sp>
      <p:sp>
        <p:nvSpPr>
          <p:cNvPr id="5" name="Slide Image Placeholder 4"/>
          <p:cNvSpPr>
            <a:spLocks noGrp="1" noRot="1" noChangeAspect="1"/>
          </p:cNvSpPr>
          <p:nvPr>
            <p:ph type="sldImg"/>
          </p:nvPr>
        </p:nvSpPr>
        <p:spPr>
          <a:xfrm>
            <a:off x="1928813" y="381000"/>
            <a:ext cx="2847975" cy="2135188"/>
          </a:xfrm>
        </p:spPr>
      </p:sp>
    </p:spTree>
    <p:extLst>
      <p:ext uri="{BB962C8B-B14F-4D97-AF65-F5344CB8AC3E}">
        <p14:creationId xmlns:p14="http://schemas.microsoft.com/office/powerpoint/2010/main" val="14638648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A cognitive interview is a one-on-one interview between an interviewer and a respondent that is designed to reveal</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how respondents understand and respond to the survey items. The technique draws from the field of cognitive aspects of survey methodology (</a:t>
            </a:r>
            <a:r>
              <a:rPr lang="en-US" sz="1200" kern="1200" dirty="0" err="1" smtClean="0">
                <a:solidFill>
                  <a:schemeClr val="tx1"/>
                </a:solidFill>
                <a:effectLst/>
                <a:latin typeface="+mn-lt"/>
                <a:ea typeface="+mn-ea"/>
                <a:cs typeface="+mn-cs"/>
              </a:rPr>
              <a:t>Jabine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Straf</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Tanur</a:t>
            </a:r>
            <a:r>
              <a:rPr lang="en-US" sz="1200" kern="1200" dirty="0" smtClean="0">
                <a:solidFill>
                  <a:schemeClr val="tx1"/>
                </a:solidFill>
                <a:effectLst/>
                <a:latin typeface="+mn-lt"/>
                <a:ea typeface="+mn-ea"/>
                <a:cs typeface="+mn-cs"/>
              </a:rPr>
              <a:t>, &amp; </a:t>
            </a:r>
            <a:r>
              <a:rPr lang="en-US" sz="1200" kern="1200" dirty="0" err="1" smtClean="0">
                <a:solidFill>
                  <a:schemeClr val="tx1"/>
                </a:solidFill>
                <a:effectLst/>
                <a:latin typeface="+mn-lt"/>
                <a:ea typeface="+mn-ea"/>
                <a:cs typeface="+mn-cs"/>
              </a:rPr>
              <a:t>Tourangeau</a:t>
            </a:r>
            <a:r>
              <a:rPr lang="en-US" sz="1200" kern="1200" dirty="0" smtClean="0">
                <a:solidFill>
                  <a:schemeClr val="tx1"/>
                </a:solidFill>
                <a:effectLst/>
                <a:latin typeface="+mn-lt"/>
                <a:ea typeface="+mn-ea"/>
                <a:cs typeface="+mn-cs"/>
              </a:rPr>
              <a:t>, 1984; </a:t>
            </a:r>
            <a:r>
              <a:rPr lang="en-US" sz="1200" kern="1200" dirty="0" err="1" smtClean="0">
                <a:solidFill>
                  <a:schemeClr val="tx1"/>
                </a:solidFill>
                <a:effectLst/>
                <a:latin typeface="+mn-lt"/>
                <a:ea typeface="+mn-ea"/>
                <a:cs typeface="+mn-cs"/>
              </a:rPr>
              <a:t>Lavrakas</a:t>
            </a:r>
            <a:r>
              <a:rPr lang="en-US" sz="1200" kern="1200" dirty="0" smtClean="0">
                <a:solidFill>
                  <a:schemeClr val="tx1"/>
                </a:solidFill>
                <a:effectLst/>
                <a:latin typeface="+mn-lt"/>
                <a:ea typeface="+mn-ea"/>
                <a:cs typeface="+mn-cs"/>
              </a:rPr>
              <a:t>, 2008).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Four key processes are investigated:</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How respondents understand and interpret an item.</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How respondents retrieve information to answer the item.</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process respondents use for making a decision.</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How respondents answer the item.</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9</a:t>
            </a:fld>
            <a:endParaRPr lang="en-US" dirty="0"/>
          </a:p>
        </p:txBody>
      </p:sp>
      <p:sp>
        <p:nvSpPr>
          <p:cNvPr id="5" name="Slide Image Placeholder 4"/>
          <p:cNvSpPr>
            <a:spLocks noGrp="1" noRot="1" noChangeAspect="1"/>
          </p:cNvSpPr>
          <p:nvPr>
            <p:ph type="sldImg"/>
          </p:nvPr>
        </p:nvSpPr>
        <p:spPr>
          <a:xfrm>
            <a:off x="1928813" y="381000"/>
            <a:ext cx="2847975" cy="2135188"/>
          </a:xfrm>
        </p:spPr>
      </p:sp>
    </p:spTree>
    <p:extLst>
      <p:ext uri="{BB962C8B-B14F-4D97-AF65-F5344CB8AC3E}">
        <p14:creationId xmlns:p14="http://schemas.microsoft.com/office/powerpoint/2010/main" val="41050201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hoto Option">
    <p:spTree>
      <p:nvGrpSpPr>
        <p:cNvPr id="1" name=""/>
        <p:cNvGrpSpPr/>
        <p:nvPr/>
      </p:nvGrpSpPr>
      <p:grpSpPr>
        <a:xfrm>
          <a:off x="0" y="0"/>
          <a:ext cx="0" cy="0"/>
          <a:chOff x="0" y="0"/>
          <a:chExt cx="0" cy="0"/>
        </a:xfrm>
      </p:grpSpPr>
      <p:pic>
        <p:nvPicPr>
          <p:cNvPr id="2050" name="Picture 2" descr="G:\Editing\__2015\EDU\A_R&amp;E\15-1865_REL MW PPT template (JG,JZ,LK,LP)\Graphics\15-1865 v03 REL MW PPT Temp Cover 1.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3564924" y="1581150"/>
            <a:ext cx="5120640" cy="1200329"/>
          </a:xfrm>
        </p:spPr>
        <p:txBody>
          <a:bodyPr anchor="t" anchorCtr="0">
            <a:noAutofit/>
          </a:bodyPr>
          <a:lstStyle>
            <a:lvl1pPr algn="l">
              <a:defRPr sz="3600" b="1" baseline="0">
                <a:solidFill>
                  <a:schemeClr val="accent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64924" y="2667000"/>
            <a:ext cx="5120640" cy="646331"/>
          </a:xfrm>
        </p:spPr>
        <p:txBody>
          <a:bodyPr>
            <a:spAutoFit/>
          </a:bodyPr>
          <a:lstStyle>
            <a:lvl1pPr marL="0" indent="0" algn="l">
              <a:buNone/>
              <a:defRPr sz="36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564924" y="6186573"/>
            <a:ext cx="5120640" cy="369332"/>
          </a:xfrm>
        </p:spPr>
        <p:txBody>
          <a:bodyPr lIns="91440" tIns="45720" rIns="91440" bIns="45720">
            <a:noAutofit/>
          </a:bodyPr>
          <a:lstStyle>
            <a:lvl1pPr>
              <a:defRPr sz="1800" cap="none" baseline="0">
                <a:solidFill>
                  <a:schemeClr val="tx1">
                    <a:lumMod val="85000"/>
                    <a:lumOff val="15000"/>
                  </a:schemeClr>
                </a:solidFill>
              </a:defRPr>
            </a:lvl1pPr>
          </a:lstStyle>
          <a:p>
            <a:endParaRPr lang="en-US" dirty="0"/>
          </a:p>
        </p:txBody>
      </p:sp>
      <p:sp>
        <p:nvSpPr>
          <p:cNvPr id="8" name="Text Placeholder 7"/>
          <p:cNvSpPr>
            <a:spLocks noGrp="1"/>
          </p:cNvSpPr>
          <p:nvPr>
            <p:ph type="body" sz="quarter" idx="13" hasCustomPrompt="1"/>
          </p:nvPr>
        </p:nvSpPr>
        <p:spPr>
          <a:xfrm>
            <a:off x="3564924" y="5214552"/>
            <a:ext cx="5120640" cy="923330"/>
          </a:xfrm>
        </p:spPr>
        <p:txBody>
          <a:bodyPr>
            <a:noAutofit/>
          </a:bodyPr>
          <a:lstStyle>
            <a:lvl1pPr marL="0" indent="0">
              <a:buNone/>
              <a:defRPr sz="2600" b="1">
                <a:solidFill>
                  <a:schemeClr val="tx1">
                    <a:lumMod val="85000"/>
                    <a:lumOff val="15000"/>
                  </a:schemeClr>
                </a:solidFill>
              </a:defRPr>
            </a:lvl1pPr>
            <a:lvl2pPr marL="0" indent="0">
              <a:spcBef>
                <a:spcPts val="0"/>
              </a:spcBef>
              <a:buNone/>
              <a:defRPr sz="2400" b="0">
                <a:solidFill>
                  <a:schemeClr val="tx1">
                    <a:lumMod val="85000"/>
                    <a:lumOff val="15000"/>
                  </a:schemeClr>
                </a:solidFill>
              </a:defRPr>
            </a:lvl2pPr>
            <a:lvl3pPr marL="0" indent="0">
              <a:buNone/>
              <a:defRPr sz="3000" b="1"/>
            </a:lvl3pPr>
            <a:lvl4pPr marL="0" indent="0">
              <a:buNone/>
              <a:defRPr sz="3000" b="1"/>
            </a:lvl4pPr>
            <a:lvl5pPr marL="0" indent="0">
              <a:buNone/>
              <a:defRPr sz="3000" b="1"/>
            </a:lvl5pPr>
          </a:lstStyle>
          <a:p>
            <a:pPr lvl="0"/>
            <a:r>
              <a:rPr lang="en-US" dirty="0" smtClean="0"/>
              <a:t>Author</a:t>
            </a:r>
          </a:p>
          <a:p>
            <a:pPr lvl="1"/>
            <a:r>
              <a:rPr lang="en-US" sz="2400" b="0" dirty="0" smtClean="0"/>
              <a:t>Position</a:t>
            </a:r>
            <a:endParaRPr lang="en-US" dirty="0" smtClean="0"/>
          </a:p>
        </p:txBody>
      </p:sp>
      <p:sp>
        <p:nvSpPr>
          <p:cNvPr id="10" name="Picture Placeholder 9"/>
          <p:cNvSpPr>
            <a:spLocks noGrp="1"/>
          </p:cNvSpPr>
          <p:nvPr>
            <p:ph type="pic" sz="quarter" idx="14"/>
          </p:nvPr>
        </p:nvSpPr>
        <p:spPr>
          <a:xfrm>
            <a:off x="0" y="1600200"/>
            <a:ext cx="3383280" cy="5257800"/>
          </a:xfrm>
        </p:spPr>
        <p:txBody>
          <a:bodyPr anchor="ctr" anchorCtr="1"/>
          <a:lstStyle>
            <a:lvl1pPr marL="0" indent="0">
              <a:buNone/>
              <a:defRPr>
                <a:solidFill>
                  <a:schemeClr val="tx1">
                    <a:lumMod val="85000"/>
                    <a:lumOff val="15000"/>
                  </a:schemeClr>
                </a:solidFill>
              </a:defRPr>
            </a:lvl1pPr>
          </a:lstStyle>
          <a:p>
            <a:r>
              <a:rPr lang="en-US" dirty="0" smtClean="0"/>
              <a:t>Click icon to add picture</a:t>
            </a:r>
            <a:endParaRPr lang="en-US" dirty="0"/>
          </a:p>
        </p:txBody>
      </p:sp>
    </p:spTree>
    <p:extLst>
      <p:ext uri="{BB962C8B-B14F-4D97-AF65-F5344CB8AC3E}">
        <p14:creationId xmlns:p14="http://schemas.microsoft.com/office/powerpoint/2010/main" val="72453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Photo Option Righ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5486400" y="1371600"/>
            <a:ext cx="3657600" cy="5486400"/>
          </a:xfrm>
        </p:spPr>
        <p:txBody>
          <a:bodyPr/>
          <a:lstStyle>
            <a:lvl1pPr marL="0" indent="0">
              <a:buNone/>
              <a:defRPr>
                <a:solidFill>
                  <a:schemeClr val="tx1">
                    <a:lumMod val="85000"/>
                    <a:lumOff val="15000"/>
                  </a:schemeClr>
                </a:solidFill>
              </a:defRPr>
            </a:lvl1pPr>
          </a:lstStyle>
          <a:p>
            <a:r>
              <a:rPr lang="en-US" dirty="0" smtClean="0"/>
              <a:t>Click icon to add picture</a:t>
            </a: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914400" y="1600200"/>
            <a:ext cx="420624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4014690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Photo Option Lef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371600"/>
            <a:ext cx="3657600" cy="5486400"/>
          </a:xfrm>
        </p:spPr>
        <p:txBody>
          <a:bodyPr/>
          <a:lstStyle>
            <a:lvl1pPr marL="0" indent="0">
              <a:buNone/>
              <a:defRPr>
                <a:solidFill>
                  <a:schemeClr val="tx1">
                    <a:lumMod val="85000"/>
                    <a:lumOff val="15000"/>
                  </a:schemeClr>
                </a:solidFill>
              </a:defRPr>
            </a:lvl1pPr>
          </a:lstStyle>
          <a:p>
            <a:r>
              <a:rPr lang="en-US" dirty="0" smtClean="0"/>
              <a:t>Click icon to add picture</a:t>
            </a: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4023360" y="1600200"/>
            <a:ext cx="4206240" cy="4525963"/>
          </a:xfrm>
        </p:spPr>
        <p:txBody>
          <a:bodyPr>
            <a:normAutofit/>
          </a:bodyPr>
          <a:lstStyle>
            <a:lvl1pPr>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2352015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Full Photo With Screen">
    <p:spTree>
      <p:nvGrpSpPr>
        <p:cNvPr id="1" name=""/>
        <p:cNvGrpSpPr/>
        <p:nvPr/>
      </p:nvGrpSpPr>
      <p:grpSpPr>
        <a:xfrm>
          <a:off x="0" y="0"/>
          <a:ext cx="0" cy="0"/>
          <a:chOff x="0" y="0"/>
          <a:chExt cx="0" cy="0"/>
        </a:xfrm>
      </p:grpSpPr>
      <p:sp>
        <p:nvSpPr>
          <p:cNvPr id="10" name="Rectangle 9"/>
          <p:cNvSpPr/>
          <p:nvPr userDrawn="1"/>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3657600" y="1371600"/>
            <a:ext cx="5486400" cy="5486400"/>
          </a:xfrm>
          <a:solidFill>
            <a:srgbClr val="FFFFFF">
              <a:alpha val="80000"/>
            </a:srgbClr>
          </a:solidFill>
        </p:spPr>
        <p:txBody>
          <a:bodyPr lIns="228600" tIns="274320" rIns="228600" bIns="685800">
            <a:noAutofit/>
          </a:bodyPr>
          <a:lstStyle>
            <a:lvl1pPr>
              <a:spcBef>
                <a:spcPts val="1000"/>
              </a:spcBef>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4214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Full Photo No Screen">
    <p:spTree>
      <p:nvGrpSpPr>
        <p:cNvPr id="1" name=""/>
        <p:cNvGrpSpPr/>
        <p:nvPr/>
      </p:nvGrpSpPr>
      <p:grpSpPr>
        <a:xfrm>
          <a:off x="0" y="0"/>
          <a:ext cx="0" cy="0"/>
          <a:chOff x="0" y="0"/>
          <a:chExt cx="0" cy="0"/>
        </a:xfrm>
      </p:grpSpPr>
      <p:sp>
        <p:nvSpPr>
          <p:cNvPr id="9" name="Rectangle 8"/>
          <p:cNvSpPr/>
          <p:nvPr userDrawn="1"/>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4572000" y="1371600"/>
            <a:ext cx="4572000" cy="5486400"/>
          </a:xfrm>
          <a:noFill/>
        </p:spPr>
        <p:txBody>
          <a:bodyPr lIns="228600" tIns="274320" rIns="228600" bIns="685800" anchor="ctr" anchorCtr="0">
            <a:noAutofit/>
          </a:bodyPr>
          <a:lstStyle>
            <a:lvl1pPr marL="0" indent="0">
              <a:spcBef>
                <a:spcPts val="1000"/>
              </a:spcBef>
              <a:buNone/>
              <a:defRPr sz="3200">
                <a:solidFill>
                  <a:schemeClr val="bg1"/>
                </a:solidFill>
              </a:defRPr>
            </a:lvl1pPr>
            <a:lvl2pPr marL="457200" indent="0">
              <a:buNone/>
              <a:defRPr sz="2800">
                <a:solidFill>
                  <a:schemeClr val="bg1"/>
                </a:solidFill>
              </a:defRPr>
            </a:lvl2pPr>
            <a:lvl3pPr marL="914400" indent="0">
              <a:buNone/>
              <a:defRPr sz="24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259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Webinar_Basic Text">
    <p:spTree>
      <p:nvGrpSpPr>
        <p:cNvPr id="1" name=""/>
        <p:cNvGrpSpPr/>
        <p:nvPr/>
      </p:nvGrpSpPr>
      <p:grpSpPr>
        <a:xfrm>
          <a:off x="0" y="0"/>
          <a:ext cx="0" cy="0"/>
          <a:chOff x="0" y="0"/>
          <a:chExt cx="0" cy="0"/>
        </a:xfrm>
      </p:grpSpPr>
      <p:sp>
        <p:nvSpPr>
          <p:cNvPr id="2" name="Title 1"/>
          <p:cNvSpPr>
            <a:spLocks noGrp="1"/>
          </p:cNvSpPr>
          <p:nvPr>
            <p:ph type="title"/>
          </p:nvPr>
        </p:nvSpPr>
        <p:spPr>
          <a:xfrm>
            <a:off x="1417320" y="0"/>
            <a:ext cx="6812280" cy="1346200"/>
          </a:xfrm>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914400" y="1600200"/>
            <a:ext cx="73152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4224789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Webinar_Plain Text">
    <p:spTree>
      <p:nvGrpSpPr>
        <p:cNvPr id="1" name=""/>
        <p:cNvGrpSpPr/>
        <p:nvPr/>
      </p:nvGrpSpPr>
      <p:grpSpPr>
        <a:xfrm>
          <a:off x="0" y="0"/>
          <a:ext cx="0" cy="0"/>
          <a:chOff x="0" y="0"/>
          <a:chExt cx="0" cy="0"/>
        </a:xfrm>
      </p:grpSpPr>
      <p:sp>
        <p:nvSpPr>
          <p:cNvPr id="2" name="Title 1"/>
          <p:cNvSpPr>
            <a:spLocks noGrp="1"/>
          </p:cNvSpPr>
          <p:nvPr>
            <p:ph type="title"/>
          </p:nvPr>
        </p:nvSpPr>
        <p:spPr>
          <a:xfrm>
            <a:off x="1417320" y="0"/>
            <a:ext cx="6812280" cy="1346200"/>
          </a:xfrm>
        </p:spPr>
        <p:txBody>
          <a:bodyPr anchor="ctr" anchorCtr="0">
            <a:normAutofit/>
          </a:bodyPr>
          <a:lstStyle>
            <a:lvl1pPr algn="ctr">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914400" y="1600200"/>
            <a:ext cx="7315200" cy="4525963"/>
          </a:xfrm>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lumMod val="85000"/>
                    <a:lumOff val="15000"/>
                  </a:schemeClr>
                </a:solidFill>
              </a:defRPr>
            </a:lvl2pPr>
            <a:lvl3pPr marL="635000" indent="-342900">
              <a:buClr>
                <a:schemeClr val="accent2"/>
              </a:buClr>
              <a:buFont typeface="Tahoma" panose="020B0604030504040204" pitchFamily="34" charset="0"/>
              <a:buChar char="–"/>
              <a:defRPr b="0">
                <a:solidFill>
                  <a:schemeClr val="tx1">
                    <a:lumMod val="85000"/>
                    <a:lumOff val="15000"/>
                  </a:schemeClr>
                </a:solidFill>
              </a:defRPr>
            </a:lvl3pPr>
            <a:lvl4pPr marL="914400" indent="-279400">
              <a:buClr>
                <a:schemeClr val="accent2"/>
              </a:buClr>
              <a:buFont typeface="Arial" panose="020B0604020202020204" pitchFamily="34" charset="0"/>
              <a:buChar char="•"/>
              <a:defRPr b="0">
                <a:solidFill>
                  <a:schemeClr val="tx1">
                    <a:lumMod val="85000"/>
                    <a:lumOff val="15000"/>
                  </a:schemeClr>
                </a:solidFill>
              </a:defRPr>
            </a:lvl4pPr>
            <a:lvl5pPr marL="1143000" indent="-228600">
              <a:buClr>
                <a:schemeClr val="accent2"/>
              </a:buClr>
              <a:buFont typeface="Tahoma" panose="020B0604030504040204" pitchFamily="34" charset="0"/>
              <a:buChar cha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785361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References">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ctr">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indent="-457200">
              <a:spcBef>
                <a:spcPts val="600"/>
              </a:spcBef>
              <a:buClr>
                <a:schemeClr val="accent6"/>
              </a:buClr>
              <a:buNone/>
              <a:defRPr sz="1800" b="0">
                <a:solidFill>
                  <a:schemeClr val="tx1">
                    <a:lumMod val="85000"/>
                    <a:lumOff val="15000"/>
                  </a:schemeClr>
                </a:solidFill>
              </a:defRPr>
            </a:lvl1pPr>
            <a:lvl2pPr marL="0" indent="-285750">
              <a:buClr>
                <a:schemeClr val="accent2"/>
              </a:buClr>
              <a:buFont typeface="Tahoma" panose="020B0604030504040204" pitchFamily="34" charset="0"/>
              <a:buChar char="•"/>
              <a:defRPr sz="1800" b="0">
                <a:solidFill>
                  <a:schemeClr val="tx1"/>
                </a:solidFill>
              </a:defRPr>
            </a:lvl2pPr>
            <a:lvl3pPr marL="635000" indent="-342900">
              <a:buClr>
                <a:schemeClr val="accent2"/>
              </a:buClr>
              <a:buFont typeface="Tahoma" panose="020B0604030504040204" pitchFamily="34" charset="0"/>
              <a:buChar char="–"/>
              <a:defRPr sz="1800" b="0">
                <a:solidFill>
                  <a:schemeClr val="tx1"/>
                </a:solidFill>
              </a:defRPr>
            </a:lvl3pPr>
            <a:lvl4pPr marL="914400" indent="-279400">
              <a:buClr>
                <a:schemeClr val="accent2"/>
              </a:buClr>
              <a:buFont typeface="Arial" panose="020B0604020202020204" pitchFamily="34" charset="0"/>
              <a:buChar char="•"/>
              <a:defRPr sz="1800" b="0">
                <a:solidFill>
                  <a:schemeClr val="tx1"/>
                </a:solidFill>
              </a:defRPr>
            </a:lvl4pPr>
            <a:lvl5pPr marL="1143000" indent="-228600">
              <a:buClr>
                <a:schemeClr val="accent2"/>
              </a:buClr>
              <a:buFont typeface="Tahoma" panose="020B0604030504040204" pitchFamily="34" charset="0"/>
              <a:buChar char="–"/>
              <a:defRPr sz="1800" b="0">
                <a:solidFill>
                  <a:schemeClr val="tx1"/>
                </a:solidFill>
              </a:defRPr>
            </a:lvl5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9458711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act">
    <p:spTree>
      <p:nvGrpSpPr>
        <p:cNvPr id="1" name=""/>
        <p:cNvGrpSpPr/>
        <p:nvPr/>
      </p:nvGrpSpPr>
      <p:grpSpPr>
        <a:xfrm>
          <a:off x="0" y="0"/>
          <a:ext cx="0" cy="0"/>
          <a:chOff x="0" y="0"/>
          <a:chExt cx="0" cy="0"/>
        </a:xfrm>
      </p:grpSpPr>
      <p:pic>
        <p:nvPicPr>
          <p:cNvPr id="7170" name="Picture 2" descr="G:\Editing\__2015\EDU\A_R&amp;E\15-1865_REL MW PPT template (JG,JZ,LK,LP)\Graphics\15-1865 v03 REL MW PPT Temp Contac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3"/>
          </p:nvPr>
        </p:nvSpPr>
        <p:spPr>
          <a:xfrm>
            <a:off x="4000500" y="2702242"/>
            <a:ext cx="4991100" cy="2925764"/>
          </a:xfrm>
        </p:spPr>
        <p:txBody>
          <a:bodyPr>
            <a:normAutofit/>
          </a:bodyPr>
          <a:lstStyle>
            <a:lvl1pPr marL="0" indent="0">
              <a:buNone/>
              <a:defRPr sz="2600">
                <a:solidFill>
                  <a:schemeClr val="tx1">
                    <a:lumMod val="85000"/>
                    <a:lumOff val="15000"/>
                  </a:schemeClr>
                </a:solidFill>
              </a:defRPr>
            </a:lvl1pPr>
            <a:lvl2pPr marL="457200" indent="0">
              <a:buNone/>
              <a:defRPr sz="2600">
                <a:solidFill>
                  <a:schemeClr val="tx1">
                    <a:lumMod val="85000"/>
                    <a:lumOff val="15000"/>
                  </a:schemeClr>
                </a:solidFill>
              </a:defRPr>
            </a:lvl2pPr>
            <a:lvl3pPr marL="914400" indent="0">
              <a:buNone/>
              <a:defRPr sz="2600">
                <a:solidFill>
                  <a:schemeClr val="tx1">
                    <a:lumMod val="85000"/>
                    <a:lumOff val="15000"/>
                  </a:schemeClr>
                </a:solidFill>
              </a:defRPr>
            </a:lvl3pPr>
            <a:lvl4pPr marL="1371600" indent="0">
              <a:buNone/>
              <a:defRPr sz="2600">
                <a:solidFill>
                  <a:schemeClr val="tx1">
                    <a:lumMod val="85000"/>
                    <a:lumOff val="15000"/>
                  </a:schemeClr>
                </a:solidFill>
              </a:defRPr>
            </a:lvl4pPr>
            <a:lvl5pPr marL="1828800" indent="0">
              <a:buNone/>
              <a:defRPr sz="260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solidFill>
                  <a:srgbClr val="000000"/>
                </a:solidFill>
              </a:rPr>
              <a:pPr/>
              <a:t>‹#›</a:t>
            </a:fld>
            <a:endParaRPr lang="en-US" dirty="0">
              <a:solidFill>
                <a:srgbClr val="000000"/>
              </a:solidFill>
            </a:endParaRPr>
          </a:p>
        </p:txBody>
      </p:sp>
      <p:sp>
        <p:nvSpPr>
          <p:cNvPr id="7" name="Title 6"/>
          <p:cNvSpPr>
            <a:spLocks noGrp="1"/>
          </p:cNvSpPr>
          <p:nvPr>
            <p:ph type="title" hasCustomPrompt="1"/>
          </p:nvPr>
        </p:nvSpPr>
        <p:spPr>
          <a:xfrm>
            <a:off x="4000500" y="2209800"/>
            <a:ext cx="4991100" cy="492443"/>
          </a:xfrm>
        </p:spPr>
        <p:txBody>
          <a:bodyPr wrap="square">
            <a:spAutoFit/>
          </a:bodyPr>
          <a:lstStyle>
            <a:lvl1pPr algn="l">
              <a:defRPr sz="2600" baseline="0">
                <a:solidFill>
                  <a:schemeClr val="accent2"/>
                </a:solidFill>
              </a:defRPr>
            </a:lvl1pPr>
          </a:lstStyle>
          <a:p>
            <a:r>
              <a:rPr lang="en-US" dirty="0" smtClean="0"/>
              <a:t>Contact Name</a:t>
            </a:r>
            <a:endParaRPr lang="en-US" dirty="0"/>
          </a:p>
        </p:txBody>
      </p:sp>
    </p:spTree>
    <p:extLst>
      <p:ext uri="{BB962C8B-B14F-4D97-AF65-F5344CB8AC3E}">
        <p14:creationId xmlns:p14="http://schemas.microsoft.com/office/powerpoint/2010/main" val="6169443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wo Column Bulleted Text">
    <p:spTree>
      <p:nvGrpSpPr>
        <p:cNvPr id="1" name=""/>
        <p:cNvGrpSpPr/>
        <p:nvPr/>
      </p:nvGrpSpPr>
      <p:grpSpPr>
        <a:xfrm>
          <a:off x="0" y="0"/>
          <a:ext cx="0" cy="0"/>
          <a:chOff x="0" y="0"/>
          <a:chExt cx="0" cy="0"/>
        </a:xfrm>
      </p:grpSpPr>
      <p:sp>
        <p:nvSpPr>
          <p:cNvPr id="3" name="Content Placeholder 2"/>
          <p:cNvSpPr>
            <a:spLocks noGrp="1"/>
          </p:cNvSpPr>
          <p:nvPr>
            <p:ph idx="1"/>
          </p:nvPr>
        </p:nvSpPr>
        <p:spPr bwMode="gray">
          <a:xfrm>
            <a:off x="687526" y="2055813"/>
            <a:ext cx="3972629" cy="3852006"/>
          </a:xfrm>
        </p:spPr>
        <p:txBody>
          <a:bodyPr/>
          <a:lstStyle>
            <a:lvl1pPr>
              <a:defRPr>
                <a:solidFill>
                  <a:schemeClr val="tx2">
                    <a:lumMod val="75000"/>
                  </a:schemeClr>
                </a:solidFill>
                <a:latin typeface="+mn-lt"/>
                <a:cs typeface="Franklin Gothic Book" pitchFamily="34" charset="0"/>
              </a:defRPr>
            </a:lvl1pPr>
            <a:lvl2pPr>
              <a:defRPr sz="1800">
                <a:solidFill>
                  <a:schemeClr val="tx2">
                    <a:lumMod val="75000"/>
                  </a:schemeClr>
                </a:solidFill>
                <a:latin typeface="+mn-lt"/>
                <a:cs typeface="Franklin Gothic Book" pitchFamily="34" charset="0"/>
              </a:defRPr>
            </a:lvl2pPr>
            <a:lvl3pPr>
              <a:defRPr sz="1400" baseline="0">
                <a:solidFill>
                  <a:schemeClr val="tx2">
                    <a:lumMod val="75000"/>
                  </a:schemeClr>
                </a:solidFill>
                <a:latin typeface="+mn-lt"/>
                <a:cs typeface="Franklin Gothic Book" pitchFamily="34" charset="0"/>
              </a:defRPr>
            </a:lvl3pPr>
            <a:lvl4pPr marL="915988" indent="-228600">
              <a:defRPr sz="1400" baseline="0">
                <a:solidFill>
                  <a:schemeClr val="tx2">
                    <a:lumMod val="75000"/>
                  </a:schemeClr>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idx="10"/>
          </p:nvPr>
        </p:nvSpPr>
        <p:spPr bwMode="gray">
          <a:xfrm>
            <a:off x="4939596" y="2055813"/>
            <a:ext cx="3972629" cy="3852006"/>
          </a:xfrm>
        </p:spPr>
        <p:txBody>
          <a:bodyPr/>
          <a:lstStyle>
            <a:lvl1pPr>
              <a:defRPr>
                <a:solidFill>
                  <a:schemeClr val="tx2">
                    <a:lumMod val="75000"/>
                  </a:schemeClr>
                </a:solidFill>
                <a:latin typeface="+mn-lt"/>
                <a:cs typeface="Franklin Gothic Book" pitchFamily="34" charset="0"/>
              </a:defRPr>
            </a:lvl1pPr>
            <a:lvl2pPr>
              <a:defRPr sz="1800">
                <a:solidFill>
                  <a:schemeClr val="tx2">
                    <a:lumMod val="75000"/>
                  </a:schemeClr>
                </a:solidFill>
                <a:latin typeface="+mn-lt"/>
                <a:cs typeface="Franklin Gothic Book" pitchFamily="34" charset="0"/>
              </a:defRPr>
            </a:lvl2pPr>
            <a:lvl3pPr>
              <a:defRPr sz="1400" baseline="0">
                <a:solidFill>
                  <a:schemeClr val="tx2">
                    <a:lumMod val="75000"/>
                  </a:schemeClr>
                </a:solidFill>
                <a:latin typeface="+mn-lt"/>
                <a:cs typeface="Franklin Gothic Book" pitchFamily="34" charset="0"/>
              </a:defRPr>
            </a:lvl3pPr>
            <a:lvl4pPr marL="915988" indent="-228600">
              <a:defRPr sz="1400" baseline="0">
                <a:solidFill>
                  <a:schemeClr val="tx2">
                    <a:lumMod val="75000"/>
                  </a:schemeClr>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1"/>
          </p:nvPr>
        </p:nvSpPr>
        <p:spPr/>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8650199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534400" cy="1066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371600"/>
            <a:ext cx="8534400" cy="4800600"/>
          </a:xfrm>
        </p:spPr>
        <p:txBody>
          <a:bodyPr/>
          <a:lstStyle/>
          <a:p>
            <a:pPr lvl="0"/>
            <a:r>
              <a:rPr lang="en-US" noProof="0" dirty="0" smtClean="0"/>
              <a:t>Click icon to add table</a:t>
            </a:r>
            <a:endParaRPr lang="en-US" noProof="0" dirty="0"/>
          </a:p>
        </p:txBody>
      </p:sp>
      <p:sp>
        <p:nvSpPr>
          <p:cNvPr id="4" name="Rectangle 24"/>
          <p:cNvSpPr>
            <a:spLocks noGrp="1" noChangeArrowheads="1"/>
          </p:cNvSpPr>
          <p:nvPr>
            <p:ph type="sldNum" sz="quarter" idx="10"/>
          </p:nvPr>
        </p:nvSpPr>
        <p:spPr>
          <a:xfrm>
            <a:off x="457200" y="6400800"/>
            <a:ext cx="8229600" cy="304800"/>
          </a:xfrm>
          <a:prstGeom prst="rect">
            <a:avLst/>
          </a:prstGeom>
          <a:ln/>
        </p:spPr>
        <p:txBody>
          <a:bodyPr/>
          <a:lstStyle>
            <a:lvl1pPr>
              <a:defRPr/>
            </a:lvl1pPr>
          </a:lstStyle>
          <a:p>
            <a:pPr>
              <a:defRPr/>
            </a:pPr>
            <a:fld id="{41FC4339-BB2C-4223-928D-33012A85093E}" type="slidenum">
              <a:rPr lang="en-US"/>
              <a:pPr>
                <a:defRPr/>
              </a:pPr>
              <a:t>‹#›</a:t>
            </a:fld>
            <a:endParaRPr lang="en-US" dirty="0">
              <a:latin typeface="Arial" charset="0"/>
            </a:endParaRPr>
          </a:p>
        </p:txBody>
      </p:sp>
    </p:spTree>
    <p:extLst>
      <p:ext uri="{BB962C8B-B14F-4D97-AF65-F5344CB8AC3E}">
        <p14:creationId xmlns:p14="http://schemas.microsoft.com/office/powerpoint/2010/main" val="417378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No Photo">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3564924" y="1581150"/>
            <a:ext cx="5120640" cy="1200329"/>
          </a:xfrm>
        </p:spPr>
        <p:txBody>
          <a:bodyPr anchor="t" anchorCtr="0">
            <a:noAutofit/>
          </a:bodyPr>
          <a:lstStyle>
            <a:lvl1pPr algn="l">
              <a:defRPr sz="3600" b="1" baseline="0">
                <a:solidFill>
                  <a:schemeClr val="accent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64924" y="2667000"/>
            <a:ext cx="5120640" cy="646331"/>
          </a:xfrm>
        </p:spPr>
        <p:txBody>
          <a:bodyPr>
            <a:spAutoFit/>
          </a:bodyPr>
          <a:lstStyle>
            <a:lvl1pPr marL="0" indent="0" algn="l">
              <a:buNone/>
              <a:defRPr sz="36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564924" y="6232739"/>
            <a:ext cx="5120640" cy="276999"/>
          </a:xfrm>
        </p:spPr>
        <p:txBody>
          <a:bodyPr vert="horz" lIns="91440" tIns="45720" rIns="91440" bIns="45720" rtlCol="0" anchor="ctr">
            <a:noAutofit/>
          </a:bodyPr>
          <a:lstStyle>
            <a:lvl1pPr>
              <a:defRPr lang="en-US" sz="1800" cap="none" baseline="0">
                <a:solidFill>
                  <a:schemeClr val="tx1">
                    <a:lumMod val="85000"/>
                    <a:lumOff val="15000"/>
                  </a:schemeClr>
                </a:solidFill>
              </a:defRPr>
            </a:lvl1pPr>
          </a:lstStyle>
          <a:p>
            <a:endParaRPr lang="en-US" dirty="0"/>
          </a:p>
        </p:txBody>
      </p:sp>
      <p:sp>
        <p:nvSpPr>
          <p:cNvPr id="8" name="Text Placeholder 7"/>
          <p:cNvSpPr>
            <a:spLocks noGrp="1"/>
          </p:cNvSpPr>
          <p:nvPr>
            <p:ph type="body" sz="quarter" idx="13" hasCustomPrompt="1"/>
          </p:nvPr>
        </p:nvSpPr>
        <p:spPr>
          <a:xfrm>
            <a:off x="3564924" y="5214552"/>
            <a:ext cx="5120640" cy="861774"/>
          </a:xfrm>
        </p:spPr>
        <p:txBody>
          <a:bodyPr>
            <a:spAutoFit/>
          </a:bodyPr>
          <a:lstStyle>
            <a:lvl1pPr marL="0" indent="0">
              <a:buNone/>
              <a:defRPr sz="2600" b="1">
                <a:solidFill>
                  <a:schemeClr val="tx1">
                    <a:lumMod val="85000"/>
                    <a:lumOff val="15000"/>
                  </a:schemeClr>
                </a:solidFill>
              </a:defRPr>
            </a:lvl1pPr>
            <a:lvl2pPr marL="0" indent="0">
              <a:spcBef>
                <a:spcPts val="0"/>
              </a:spcBef>
              <a:buNone/>
              <a:defRPr sz="2400" b="0">
                <a:solidFill>
                  <a:schemeClr val="tx1">
                    <a:lumMod val="85000"/>
                    <a:lumOff val="15000"/>
                  </a:schemeClr>
                </a:solidFill>
              </a:defRPr>
            </a:lvl2pPr>
            <a:lvl3pPr marL="0" indent="0">
              <a:buNone/>
              <a:defRPr sz="3000" b="1"/>
            </a:lvl3pPr>
            <a:lvl4pPr marL="0" indent="0">
              <a:buNone/>
              <a:defRPr sz="3000" b="1"/>
            </a:lvl4pPr>
            <a:lvl5pPr marL="0" indent="0">
              <a:buNone/>
              <a:defRPr sz="3000" b="1"/>
            </a:lvl5pPr>
          </a:lstStyle>
          <a:p>
            <a:pPr lvl="0"/>
            <a:r>
              <a:rPr lang="en-US" dirty="0" smtClean="0"/>
              <a:t>Author</a:t>
            </a:r>
          </a:p>
          <a:p>
            <a:pPr lvl="1"/>
            <a:r>
              <a:rPr lang="en-US" sz="2400" b="0" dirty="0" smtClean="0"/>
              <a:t>Position</a:t>
            </a:r>
            <a:endParaRPr lang="en-US" dirty="0" smtClean="0"/>
          </a:p>
        </p:txBody>
      </p:sp>
    </p:spTree>
    <p:extLst>
      <p:ext uri="{BB962C8B-B14F-4D97-AF65-F5344CB8AC3E}">
        <p14:creationId xmlns:p14="http://schemas.microsoft.com/office/powerpoint/2010/main" val="4162729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vider Blue">
    <p:spTree>
      <p:nvGrpSpPr>
        <p:cNvPr id="1" name=""/>
        <p:cNvGrpSpPr/>
        <p:nvPr/>
      </p:nvGrpSpPr>
      <p:grpSpPr>
        <a:xfrm>
          <a:off x="0" y="0"/>
          <a:ext cx="0" cy="0"/>
          <a:chOff x="0" y="0"/>
          <a:chExt cx="0" cy="0"/>
        </a:xfrm>
      </p:grpSpPr>
      <p:pic>
        <p:nvPicPr>
          <p:cNvPr id="3074" name="Picture 2" descr="G:\Editing\__2015\EDU\A_R&amp;E\15-1865_REL MW PPT template (JG,JZ,LK,LP)\Graphics\15-1865 v03 REL MW PPT Bkg Divider Blu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914400" y="2954119"/>
            <a:ext cx="7315200" cy="646331"/>
          </a:xfrm>
        </p:spPr>
        <p:txBody>
          <a:bodyPr anchor="b" anchorCtr="0">
            <a:spAutoFit/>
          </a:bodyPr>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3886200"/>
            <a:ext cx="7315200" cy="2286000"/>
          </a:xfrm>
        </p:spPr>
        <p:txBody>
          <a:bodyPr>
            <a:noAutofit/>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774A8AC-36BC-4EF6-AEB0-742596E1CD56}" type="slidenum">
              <a:rPr lang="en-US" smtClean="0"/>
              <a:pPr/>
              <a:t>‹#›</a:t>
            </a:fld>
            <a:endParaRPr lang="en-US" dirty="0"/>
          </a:p>
        </p:txBody>
      </p:sp>
      <p:cxnSp>
        <p:nvCxnSpPr>
          <p:cNvPr id="8" name="Straight Connector 7"/>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 y="3733800"/>
            <a:ext cx="73152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336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ivider Green">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914400" y="2954119"/>
            <a:ext cx="7315200" cy="646331"/>
          </a:xfrm>
        </p:spPr>
        <p:txBody>
          <a:bodyPr anchor="b" anchorCtr="0">
            <a:spAutoFit/>
          </a:bodyPr>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3886200"/>
            <a:ext cx="7315200" cy="2286000"/>
          </a:xfrm>
        </p:spPr>
        <p:txBody>
          <a:bodyPr>
            <a:noAutofit/>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774A8AC-36BC-4EF6-AEB0-742596E1CD56}" type="slidenum">
              <a:rPr lang="en-US" smtClean="0"/>
              <a:pPr/>
              <a:t>‹#›</a:t>
            </a:fld>
            <a:endParaRPr lang="en-US" dirty="0"/>
          </a:p>
        </p:txBody>
      </p:sp>
      <p:cxnSp>
        <p:nvCxnSpPr>
          <p:cNvPr id="8" name="Straight Connector 7"/>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 y="3733800"/>
            <a:ext cx="73152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291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asic Tex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391602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Divider Outline">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6"/>
              </a:buClr>
              <a:defRPr b="0">
                <a:solidFill>
                  <a:schemeClr val="tx1">
                    <a:lumMod val="85000"/>
                    <a:lumOff val="15000"/>
                  </a:schemeClr>
                </a:solidFill>
              </a:defRPr>
            </a:lvl1pPr>
            <a:lvl2pPr>
              <a:buClr>
                <a:schemeClr val="accent6"/>
              </a:buClr>
              <a:defRPr b="0">
                <a:solidFill>
                  <a:schemeClr val="tx1">
                    <a:lumMod val="85000"/>
                    <a:lumOff val="15000"/>
                  </a:schemeClr>
                </a:solidFill>
              </a:defRPr>
            </a:lvl2pPr>
            <a:lvl3pPr>
              <a:buClr>
                <a:schemeClr val="accent6"/>
              </a:buClr>
              <a:defRPr b="0">
                <a:solidFill>
                  <a:schemeClr val="tx1">
                    <a:lumMod val="85000"/>
                    <a:lumOff val="15000"/>
                  </a:schemeClr>
                </a:solidFill>
              </a:defRPr>
            </a:lvl3pPr>
            <a:lvl4pPr>
              <a:buClr>
                <a:schemeClr val="accent6"/>
              </a:buClr>
              <a:defRPr b="0">
                <a:solidFill>
                  <a:schemeClr val="tx1">
                    <a:lumMod val="85000"/>
                    <a:lumOff val="15000"/>
                  </a:schemeClr>
                </a:solidFill>
              </a:defRPr>
            </a:lvl4pPr>
            <a:lvl5pPr>
              <a:buClr>
                <a:schemeClr val="accent6"/>
              </a:buCl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62686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Plain Tex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lumMod val="85000"/>
                    <a:lumOff val="15000"/>
                  </a:schemeClr>
                </a:solidFill>
              </a:defRPr>
            </a:lvl2pPr>
            <a:lvl3pPr marL="635000" indent="-342900">
              <a:buClr>
                <a:schemeClr val="accent2"/>
              </a:buClr>
              <a:buFont typeface="Tahoma" panose="020B0604030504040204" pitchFamily="34" charset="0"/>
              <a:buChar char="–"/>
              <a:defRPr b="0">
                <a:solidFill>
                  <a:schemeClr val="tx1">
                    <a:lumMod val="85000"/>
                    <a:lumOff val="15000"/>
                  </a:schemeClr>
                </a:solidFill>
              </a:defRPr>
            </a:lvl3pPr>
            <a:lvl4pPr marL="914400" indent="-279400">
              <a:buClr>
                <a:schemeClr val="accent2"/>
              </a:buClr>
              <a:buFont typeface="Arial" panose="020B0604020202020204" pitchFamily="34" charset="0"/>
              <a:buChar char="•"/>
              <a:defRPr b="0">
                <a:solidFill>
                  <a:schemeClr val="tx1">
                    <a:lumMod val="85000"/>
                    <a:lumOff val="15000"/>
                  </a:schemeClr>
                </a:solidFill>
              </a:defRPr>
            </a:lvl4pPr>
            <a:lvl5pPr marL="1143000" indent="-228600">
              <a:buClr>
                <a:schemeClr val="accent2"/>
              </a:buClr>
              <a:buFont typeface="Tahoma" panose="020B0604030504040204" pitchFamily="34" charset="0"/>
              <a:buChar cha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231886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Full Page Graphic">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solidFill>
              </a:defRPr>
            </a:lvl2pPr>
            <a:lvl3pPr marL="635000" indent="-342900">
              <a:buClr>
                <a:schemeClr val="accent2"/>
              </a:buClr>
              <a:buFont typeface="Tahoma" panose="020B0604030504040204" pitchFamily="34" charset="0"/>
              <a:buChar char="–"/>
              <a:defRPr b="0">
                <a:solidFill>
                  <a:schemeClr val="tx1"/>
                </a:solidFill>
              </a:defRPr>
            </a:lvl3pPr>
            <a:lvl4pPr marL="914400" indent="-279400">
              <a:buClr>
                <a:schemeClr val="accent2"/>
              </a:buClr>
              <a:buFont typeface="Arial" panose="020B0604020202020204" pitchFamily="34" charset="0"/>
              <a:buChar char="•"/>
              <a:defRPr b="0">
                <a:solidFill>
                  <a:schemeClr val="tx1"/>
                </a:solidFill>
              </a:defRPr>
            </a:lvl4pPr>
            <a:lvl5pPr marL="1143000" indent="-228600">
              <a:buClr>
                <a:schemeClr val="accent2"/>
              </a:buClr>
              <a:buFont typeface="Tahoma" panose="020B0604030504040204" pitchFamily="34" charset="0"/>
              <a:buChar char="–"/>
              <a:defRPr b="0">
                <a:solidFill>
                  <a:schemeClr val="tx1"/>
                </a:solidFill>
              </a:defRPr>
            </a:lvl5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889210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58140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358140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C5B9D869-719F-4E66-8A37-359C079D35C3}" type="slidenum">
              <a:rPr lang="en-US" smtClean="0"/>
              <a:t>‹#›</a:t>
            </a:fld>
            <a:endParaRPr lang="en-US" dirty="0"/>
          </a:p>
        </p:txBody>
      </p:sp>
    </p:spTree>
    <p:extLst>
      <p:ext uri="{BB962C8B-B14F-4D97-AF65-F5344CB8AC3E}">
        <p14:creationId xmlns:p14="http://schemas.microsoft.com/office/powerpoint/2010/main" val="623172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G:\Editing\__2015\EDU\A_R&amp;E\15-1865_REL MW PPT template (JG,JZ,LK,LP)\Graphics\15-1865 v03 REL MW PPT Temp Text.jp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4400" y="0"/>
            <a:ext cx="7315200" cy="1346200"/>
          </a:xfrm>
          <a:prstGeom prst="rect">
            <a:avLst/>
          </a:prstGeom>
        </p:spPr>
        <p:txBody>
          <a:bodyPr vert="horz" lIns="91440" tIns="45720" rIns="91440" bIns="45720" rtlCol="0" anchor="ctr" anchorCtr="0">
            <a:noAutofit/>
          </a:bodyPr>
          <a:lstStyle/>
          <a:p>
            <a:r>
              <a:rPr lang="en-US" dirty="0" smtClean="0"/>
              <a:t>Outline or Text (Tahoma Bold 36 </a:t>
            </a:r>
            <a:r>
              <a:rPr lang="en-US" dirty="0" err="1" smtClean="0"/>
              <a:t>pt</a:t>
            </a:r>
            <a:r>
              <a:rPr lang="en-US" dirty="0" smtClean="0"/>
              <a:t>)</a:t>
            </a:r>
            <a:endParaRPr lang="en-US" dirty="0"/>
          </a:p>
        </p:txBody>
      </p:sp>
      <p:sp>
        <p:nvSpPr>
          <p:cNvPr id="3" name="Text Placeholder 2"/>
          <p:cNvSpPr>
            <a:spLocks noGrp="1"/>
          </p:cNvSpPr>
          <p:nvPr>
            <p:ph type="body" idx="1"/>
          </p:nvPr>
        </p:nvSpPr>
        <p:spPr>
          <a:xfrm>
            <a:off x="914400" y="1600200"/>
            <a:ext cx="7315200" cy="4525963"/>
          </a:xfrm>
          <a:prstGeom prst="rect">
            <a:avLst/>
          </a:prstGeom>
        </p:spPr>
        <p:txBody>
          <a:bodyPr vert="horz" lIns="91440" tIns="45720" rIns="91440" bIns="45720" rtlCol="0">
            <a:normAutofit/>
          </a:body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914400" y="6618180"/>
            <a:ext cx="469680" cy="123111"/>
          </a:xfrm>
          <a:prstGeom prst="rect">
            <a:avLst/>
          </a:prstGeom>
        </p:spPr>
        <p:txBody>
          <a:bodyPr vert="horz" wrap="none" lIns="0" tIns="0" rIns="0" bIns="0" rtlCol="0" anchor="ctr">
            <a:spAutoFit/>
          </a:bodyPr>
          <a:lstStyle>
            <a:lvl1pPr algn="l">
              <a:defRPr sz="800">
                <a:solidFill>
                  <a:schemeClr val="tx1"/>
                </a:solidFill>
              </a:defRPr>
            </a:lvl1pPr>
          </a:lstStyle>
          <a:p>
            <a:fld id="{BD19CAE6-89B2-455A-AC4F-23EFD99D15A9}" type="datetimeFigureOut">
              <a:rPr lang="en-US" smtClean="0"/>
              <a:pPr/>
              <a:t>4/7/2017</a:t>
            </a:fld>
            <a:endParaRPr lang="en-US" dirty="0"/>
          </a:p>
        </p:txBody>
      </p:sp>
      <p:sp>
        <p:nvSpPr>
          <p:cNvPr id="5" name="Footer Placeholder 4"/>
          <p:cNvSpPr>
            <a:spLocks noGrp="1"/>
          </p:cNvSpPr>
          <p:nvPr>
            <p:ph type="ftr" sz="quarter" idx="3"/>
          </p:nvPr>
        </p:nvSpPr>
        <p:spPr>
          <a:xfrm>
            <a:off x="3124200" y="6618180"/>
            <a:ext cx="2895600" cy="123111"/>
          </a:xfrm>
          <a:prstGeom prst="rect">
            <a:avLst/>
          </a:prstGeom>
        </p:spPr>
        <p:txBody>
          <a:bodyPr vert="horz" lIns="0" tIns="0" rIns="0" bIns="0" rtlCol="0" anchor="ctr">
            <a:spAutoFit/>
          </a:bodyPr>
          <a:lstStyle>
            <a:lvl1pPr algn="ctr">
              <a:defRPr sz="800">
                <a:solidFill>
                  <a:schemeClr val="tx1"/>
                </a:solidFill>
              </a:defRPr>
            </a:lvl1pPr>
          </a:lstStyle>
          <a:p>
            <a:endParaRPr lang="en-US" dirty="0"/>
          </a:p>
        </p:txBody>
      </p:sp>
      <p:sp>
        <p:nvSpPr>
          <p:cNvPr id="6" name="Slide Number Placeholder 5"/>
          <p:cNvSpPr>
            <a:spLocks noGrp="1"/>
          </p:cNvSpPr>
          <p:nvPr>
            <p:ph type="sldNum" sz="quarter" idx="4"/>
          </p:nvPr>
        </p:nvSpPr>
        <p:spPr>
          <a:xfrm>
            <a:off x="8729054" y="6618180"/>
            <a:ext cx="155491" cy="123111"/>
          </a:xfrm>
          <a:prstGeom prst="rect">
            <a:avLst/>
          </a:prstGeom>
        </p:spPr>
        <p:txBody>
          <a:bodyPr vert="horz" wrap="none" lIns="0" tIns="0" rIns="0" bIns="0" rtlCol="0" anchor="ctr">
            <a:spAutoFit/>
          </a:bodyPr>
          <a:lstStyle>
            <a:lvl1pPr algn="l">
              <a:defRPr sz="800">
                <a:solidFill>
                  <a:schemeClr val="tx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4983743"/>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718" r:id="rId3"/>
    <p:sldLayoutId id="2147483719" r:id="rId4"/>
    <p:sldLayoutId id="2147483685" r:id="rId5"/>
    <p:sldLayoutId id="2147483686" r:id="rId6"/>
    <p:sldLayoutId id="2147483687" r:id="rId7"/>
    <p:sldLayoutId id="2147483688" r:id="rId8"/>
    <p:sldLayoutId id="2147483716" r:id="rId9"/>
    <p:sldLayoutId id="2147483689" r:id="rId10"/>
    <p:sldLayoutId id="2147483690" r:id="rId11"/>
    <p:sldLayoutId id="2147483691" r:id="rId12"/>
    <p:sldLayoutId id="2147483692" r:id="rId13"/>
    <p:sldLayoutId id="2147483693" r:id="rId14"/>
    <p:sldLayoutId id="2147483694" r:id="rId15"/>
    <p:sldLayoutId id="2147483695" r:id="rId16"/>
    <p:sldLayoutId id="2147483711" r:id="rId17"/>
    <p:sldLayoutId id="2147483721" r:id="rId18"/>
    <p:sldLayoutId id="2147483723" r:id="rId19"/>
  </p:sldLayoutIdLst>
  <p:txStyles>
    <p:titleStyle>
      <a:lvl1pPr algn="l" defTabSz="914400" rtl="0" eaLnBrk="1" latinLnBrk="0" hangingPunct="1">
        <a:spcBef>
          <a:spcPct val="0"/>
        </a:spcBef>
        <a:buNone/>
        <a:defRPr sz="3600" b="1" kern="1200" spc="0" baseline="0">
          <a:solidFill>
            <a:schemeClr val="bg1"/>
          </a:solidFill>
          <a:latin typeface="+mj-lt"/>
          <a:ea typeface="+mj-ea"/>
          <a:cs typeface="+mj-cs"/>
        </a:defRPr>
      </a:lvl1pPr>
    </p:titleStyle>
    <p:bodyStyle>
      <a:lvl1pPr marL="342900" indent="-342900" algn="l" defTabSz="914400" rtl="0" eaLnBrk="1" latinLnBrk="0" hangingPunct="1">
        <a:spcBef>
          <a:spcPts val="1000"/>
        </a:spcBef>
        <a:buClr>
          <a:schemeClr val="accent2"/>
        </a:buClr>
        <a:buSzPct val="100000"/>
        <a:buFont typeface="Tahoma" panose="020B0604030504040204" pitchFamily="34" charset="0"/>
        <a:buChar char="•"/>
        <a:defRPr sz="3200" kern="1200" baseline="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Clr>
          <a:schemeClr val="accent2"/>
        </a:buClr>
        <a:buFont typeface="Arial" panose="020B0604020202020204" pitchFamily="34" charset="0"/>
        <a:buChar char="–"/>
        <a:defRPr sz="2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Clr>
          <a:schemeClr val="accent2"/>
        </a:buClr>
        <a:buFont typeface="Arial" panose="020B0604020202020204" pitchFamily="34" charset="0"/>
        <a:buChar char="•"/>
        <a:defRPr sz="24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8.xml"/><Relationship Id="rId5" Type="http://schemas.openxmlformats.org/officeDocument/2006/relationships/image" Target="../media/image22.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8.xml"/><Relationship Id="rId5" Type="http://schemas.openxmlformats.org/officeDocument/2006/relationships/image" Target="../media/image26.jpg"/><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7.xml"/><Relationship Id="rId1" Type="http://schemas.openxmlformats.org/officeDocument/2006/relationships/slideLayout" Target="../slideLayouts/slideLayout8.xml"/><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hyperlink" Target="15-1344_RELMW%203%202%2017_Presentation_Module%203_rev-022516.pptx" TargetMode="External"/><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3" Type="http://schemas.openxmlformats.org/officeDocument/2006/relationships/hyperlink" Target="http://www.nap.edu/catalog/930/cognitive-aspects-of-survey-methodology-building-a-bridge-between-disciplines?_sm_au_=iVVjJQZpVk2tF7q" TargetMode="External"/><Relationship Id="rId2" Type="http://schemas.openxmlformats.org/officeDocument/2006/relationships/notesSlide" Target="../notesSlides/notesSlide39.xml"/><Relationship Id="rId1" Type="http://schemas.openxmlformats.org/officeDocument/2006/relationships/slideLayout" Target="../slideLayouts/slideLayout16.xml"/><Relationship Id="rId4" Type="http://schemas.openxmlformats.org/officeDocument/2006/relationships/hyperlink" Target="http://www.appliedresearch.cancer.gov/areas/cognitive/interview.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Grp="1" noChangeAspect="1" noChangeArrowheads="1"/>
          </p:cNvPicPr>
          <p:nvPr>
            <p:ph type="pic" sz="quarter" idx="14"/>
          </p:nvPr>
        </p:nvPicPr>
        <p:blipFill rotWithShape="1">
          <a:blip r:embed="rId3">
            <a:extLst>
              <a:ext uri="{28A0092B-C50C-407E-A947-70E740481C1C}">
                <a14:useLocalDpi xmlns:a14="http://schemas.microsoft.com/office/drawing/2010/main" val="0"/>
              </a:ext>
            </a:extLst>
          </a:blip>
          <a:srcRect l="5578" t="357" r="53096" b="1423"/>
          <a:stretch/>
        </p:blipFill>
        <p:spPr bwMode="auto">
          <a:xfrm>
            <a:off x="0" y="1600200"/>
            <a:ext cx="3388519" cy="52578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7654" name="Rectangle 6"/>
          <p:cNvSpPr>
            <a:spLocks noGrp="1" noChangeArrowheads="1"/>
          </p:cNvSpPr>
          <p:nvPr>
            <p:ph type="ctrTitle"/>
          </p:nvPr>
        </p:nvSpPr>
        <p:spPr>
          <a:effectLst/>
        </p:spPr>
        <p:txBody>
          <a:bodyPr/>
          <a:lstStyle/>
          <a:p>
            <a:pPr>
              <a:spcBef>
                <a:spcPts val="600"/>
              </a:spcBef>
              <a:defRPr/>
            </a:pPr>
            <a:r>
              <a:rPr lang="en-US" dirty="0" smtClean="0">
                <a:solidFill>
                  <a:schemeClr val="accent3"/>
                </a:solidFill>
                <a:effectLst/>
              </a:rPr>
              <a:t>Module 4 presentation</a:t>
            </a:r>
            <a:br>
              <a:rPr lang="en-US" dirty="0" smtClean="0">
                <a:solidFill>
                  <a:schemeClr val="accent3"/>
                </a:solidFill>
                <a:effectLst/>
              </a:rPr>
            </a:br>
            <a:r>
              <a:rPr lang="en-US" sz="2400" dirty="0" smtClean="0">
                <a:solidFill>
                  <a:schemeClr val="accent3"/>
                </a:solidFill>
                <a:effectLst/>
              </a:rPr>
              <a:t/>
            </a:r>
            <a:br>
              <a:rPr lang="en-US" sz="2400" dirty="0" smtClean="0">
                <a:solidFill>
                  <a:schemeClr val="accent3"/>
                </a:solidFill>
                <a:effectLst/>
              </a:rPr>
            </a:br>
            <a:r>
              <a:rPr lang="en-US" sz="6000" dirty="0">
                <a:solidFill>
                  <a:schemeClr val="accent3"/>
                </a:solidFill>
              </a:rPr>
              <a:t>Pretesting survey items</a:t>
            </a:r>
            <a:endParaRPr lang="en-US" sz="6000" dirty="0">
              <a:solidFill>
                <a:schemeClr val="accent3"/>
              </a:solidFill>
              <a:effectLst/>
            </a:endParaRPr>
          </a:p>
        </p:txBody>
      </p:sp>
    </p:spTree>
    <p:extLst>
      <p:ext uri="{BB962C8B-B14F-4D97-AF65-F5344CB8AC3E}">
        <p14:creationId xmlns:p14="http://schemas.microsoft.com/office/powerpoint/2010/main" val="8334866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l="16313" r="29889"/>
          <a:stretch/>
        </p:blipFill>
        <p:spPr bwMode="auto">
          <a:xfrm>
            <a:off x="5029200" y="1375400"/>
            <a:ext cx="4114800" cy="5101600"/>
          </a:xfrm>
          <a:prstGeom prst="rect">
            <a:avLst/>
          </a:prstGeom>
          <a:noFill/>
          <a:extLst>
            <a:ext uri="{909E8E84-426E-40DD-AFC4-6F175D3DCCD1}">
              <a14:hiddenFill xmlns:a14="http://schemas.microsoft.com/office/drawing/2010/main">
                <a:solidFill>
                  <a:srgbClr val="FFFFFF"/>
                </a:solidFill>
              </a14:hiddenFill>
            </a:ext>
          </a:extLst>
        </p:spPr>
      </p:pic>
      <p:sp>
        <p:nvSpPr>
          <p:cNvPr id="5123" name="Rectangle 2"/>
          <p:cNvSpPr>
            <a:spLocks noGrp="1" noChangeArrowheads="1"/>
          </p:cNvSpPr>
          <p:nvPr>
            <p:ph type="title"/>
          </p:nvPr>
        </p:nvSpPr>
        <p:spPr/>
        <p:txBody>
          <a:bodyPr/>
          <a:lstStyle/>
          <a:p>
            <a:r>
              <a:rPr lang="en-US" dirty="0" smtClean="0"/>
              <a:t>Cognitive interviews: Purpose</a:t>
            </a:r>
          </a:p>
        </p:txBody>
      </p:sp>
      <p:sp>
        <p:nvSpPr>
          <p:cNvPr id="7" name="Content Placeholder 6"/>
          <p:cNvSpPr>
            <a:spLocks noGrp="1"/>
          </p:cNvSpPr>
          <p:nvPr>
            <p:ph sz="half" idx="1"/>
          </p:nvPr>
        </p:nvSpPr>
        <p:spPr>
          <a:xfrm>
            <a:off x="914400" y="1600200"/>
            <a:ext cx="4038600" cy="4876800"/>
          </a:xfrm>
        </p:spPr>
        <p:txBody>
          <a:bodyPr anchor="ctr">
            <a:normAutofit/>
          </a:bodyPr>
          <a:lstStyle/>
          <a:p>
            <a:pPr marL="0" lvl="1" indent="0">
              <a:spcBef>
                <a:spcPts val="1000"/>
              </a:spcBef>
              <a:buSzPct val="100000"/>
              <a:buNone/>
            </a:pPr>
            <a:r>
              <a:rPr lang="en-US" sz="4400" b="1" spc="-20" dirty="0"/>
              <a:t>A cognitive interview is an </a:t>
            </a:r>
            <a:r>
              <a:rPr lang="en-US" sz="4400" b="1" spc="-20" dirty="0">
                <a:solidFill>
                  <a:srgbClr val="00722A"/>
                </a:solidFill>
              </a:rPr>
              <a:t>appraisal </a:t>
            </a:r>
            <a:r>
              <a:rPr lang="en-US" sz="4400" b="1" spc="-20" dirty="0"/>
              <a:t>of the survey questions</a:t>
            </a:r>
            <a:r>
              <a:rPr lang="en-US" sz="4400" b="1" spc="-20" dirty="0" smtClean="0"/>
              <a:t>.</a:t>
            </a:r>
            <a:endParaRPr lang="en-US" sz="4400" b="1" spc="-20" dirty="0"/>
          </a:p>
        </p:txBody>
      </p:sp>
      <p:sp>
        <p:nvSpPr>
          <p:cNvPr id="12" name="Slide Number Placeholder 3"/>
          <p:cNvSpPr>
            <a:spLocks noGrp="1"/>
          </p:cNvSpPr>
          <p:nvPr>
            <p:ph type="sldNum" sz="quarter" idx="12"/>
          </p:nvPr>
        </p:nvSpPr>
        <p:spPr>
          <a:xfrm>
            <a:off x="8729054" y="6618180"/>
            <a:ext cx="155491" cy="123111"/>
          </a:xfrm>
          <a:prstGeom prst="rect">
            <a:avLst/>
          </a:prstGeom>
        </p:spPr>
        <p:txBody>
          <a:bodyPr/>
          <a:lstStyle/>
          <a:p>
            <a:fld id="{D938CA0A-26AD-461C-B745-BA161A5F78E3}" type="slidenum">
              <a:rPr lang="en-US" smtClean="0"/>
              <a:pPr/>
              <a:t>10</a:t>
            </a:fld>
            <a:endParaRPr lang="en-US" dirty="0"/>
          </a:p>
        </p:txBody>
      </p:sp>
      <p:cxnSp>
        <p:nvCxnSpPr>
          <p:cNvPr id="13" name="Straight Connector 12"/>
          <p:cNvCxnSpPr/>
          <p:nvPr/>
        </p:nvCxnSpPr>
        <p:spPr>
          <a:xfrm flipH="1">
            <a:off x="8659368" y="6572835"/>
            <a:ext cx="48463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36473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Cognitive interviews: Purpose</a:t>
            </a:r>
          </a:p>
        </p:txBody>
      </p:sp>
      <p:sp>
        <p:nvSpPr>
          <p:cNvPr id="5" name="Content Placeholder 4"/>
          <p:cNvSpPr>
            <a:spLocks noGrp="1"/>
          </p:cNvSpPr>
          <p:nvPr>
            <p:ph sz="half" idx="1"/>
          </p:nvPr>
        </p:nvSpPr>
        <p:spPr>
          <a:xfrm>
            <a:off x="914400" y="1600200"/>
            <a:ext cx="3818965" cy="4876800"/>
          </a:xfrm>
        </p:spPr>
        <p:txBody>
          <a:bodyPr anchor="ctr"/>
          <a:lstStyle/>
          <a:p>
            <a:pPr marL="0" lvl="1" indent="0">
              <a:spcBef>
                <a:spcPts val="1000"/>
              </a:spcBef>
              <a:buSzPct val="100000"/>
              <a:buNone/>
            </a:pPr>
            <a:r>
              <a:rPr lang="en-US" sz="4400" b="1" dirty="0"/>
              <a:t>A cognitive interview is </a:t>
            </a:r>
            <a:r>
              <a:rPr lang="en-US" sz="4400" b="1" dirty="0">
                <a:solidFill>
                  <a:srgbClr val="FF0000"/>
                </a:solidFill>
              </a:rPr>
              <a:t>not </a:t>
            </a:r>
            <a:r>
              <a:rPr lang="en-US" sz="4400" b="1" dirty="0"/>
              <a:t>a test.</a:t>
            </a:r>
            <a:endParaRPr lang="en-US" sz="4400" b="1" dirty="0">
              <a:solidFill>
                <a:schemeClr val="tx1"/>
              </a:solidFill>
            </a:endParaRPr>
          </a:p>
          <a:p>
            <a:endParaRPr lang="en-US" dirty="0"/>
          </a:p>
        </p:txBody>
      </p:sp>
      <p:sp>
        <p:nvSpPr>
          <p:cNvPr id="10" name="Slide Number Placeholder 3"/>
          <p:cNvSpPr>
            <a:spLocks noGrp="1"/>
          </p:cNvSpPr>
          <p:nvPr>
            <p:ph type="sldNum" sz="quarter" idx="12"/>
          </p:nvPr>
        </p:nvSpPr>
        <p:spPr>
          <a:xfrm>
            <a:off x="8729054" y="6618180"/>
            <a:ext cx="155491" cy="123111"/>
          </a:xfrm>
          <a:prstGeom prst="rect">
            <a:avLst/>
          </a:prstGeom>
        </p:spPr>
        <p:txBody>
          <a:bodyPr/>
          <a:lstStyle/>
          <a:p>
            <a:fld id="{D938CA0A-26AD-461C-B745-BA161A5F78E3}" type="slidenum">
              <a:rPr lang="en-US" smtClean="0"/>
              <a:pPr/>
              <a:t>11</a:t>
            </a:fld>
            <a:endParaRPr lang="en-US" dirty="0"/>
          </a:p>
        </p:txBody>
      </p:sp>
      <p:cxnSp>
        <p:nvCxnSpPr>
          <p:cNvPr id="11" name="Straight Connector 10"/>
          <p:cNvCxnSpPr/>
          <p:nvPr/>
        </p:nvCxnSpPr>
        <p:spPr>
          <a:xfrm flipH="1">
            <a:off x="8659368" y="6572835"/>
            <a:ext cx="48463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8" name="Picture 3"/>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l="16313" r="29889"/>
          <a:stretch/>
        </p:blipFill>
        <p:spPr bwMode="auto">
          <a:xfrm>
            <a:off x="5029200" y="1375400"/>
            <a:ext cx="4114800" cy="510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5468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Cognitive </a:t>
            </a:r>
            <a:r>
              <a:rPr lang="en-US" dirty="0" smtClean="0"/>
              <a:t>interviews: Schedule</a:t>
            </a:r>
            <a:endParaRPr lang="en-US" dirty="0"/>
          </a:p>
        </p:txBody>
      </p:sp>
      <p:graphicFrame>
        <p:nvGraphicFramePr>
          <p:cNvPr id="6" name="Diagram 5"/>
          <p:cNvGraphicFramePr/>
          <p:nvPr>
            <p:extLst>
              <p:ext uri="{D42A27DB-BD31-4B8C-83A1-F6EECF244321}">
                <p14:modId xmlns:p14="http://schemas.microsoft.com/office/powerpoint/2010/main" val="976273691"/>
              </p:ext>
            </p:extLst>
          </p:nvPr>
        </p:nvGraphicFramePr>
        <p:xfrm>
          <a:off x="152400" y="1524000"/>
          <a:ext cx="88392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6"/>
          <p:cNvSpPr>
            <a:spLocks noGrp="1"/>
          </p:cNvSpPr>
          <p:nvPr>
            <p:ph type="sldNum" sz="quarter" idx="12"/>
          </p:nvPr>
        </p:nvSpPr>
        <p:spPr/>
        <p:txBody>
          <a:bodyPr/>
          <a:lstStyle/>
          <a:p>
            <a:fld id="{8BE281C9-04EB-4071-AA3D-BE0CA1E87804}" type="slidenum">
              <a:rPr lang="en-US" smtClean="0"/>
              <a:t>12</a:t>
            </a:fld>
            <a:endParaRPr lang="en-US" dirty="0"/>
          </a:p>
        </p:txBody>
      </p:sp>
    </p:spTree>
    <p:extLst>
      <p:ext uri="{BB962C8B-B14F-4D97-AF65-F5344CB8AC3E}">
        <p14:creationId xmlns:p14="http://schemas.microsoft.com/office/powerpoint/2010/main" val="36152817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dirty="0"/>
          </a:p>
        </p:txBody>
      </p:sp>
      <p:sp>
        <p:nvSpPr>
          <p:cNvPr id="11" name="Slide Number Placeholder 3"/>
          <p:cNvSpPr>
            <a:spLocks noGrp="1"/>
          </p:cNvSpPr>
          <p:nvPr>
            <p:ph type="sldNum" sz="quarter" idx="12"/>
          </p:nvPr>
        </p:nvSpPr>
        <p:spPr>
          <a:xfrm>
            <a:off x="8729054" y="6618180"/>
            <a:ext cx="155491" cy="123111"/>
          </a:xfrm>
          <a:prstGeom prst="rect">
            <a:avLst/>
          </a:prstGeom>
        </p:spPr>
        <p:txBody>
          <a:bodyPr/>
          <a:lstStyle/>
          <a:p>
            <a:fld id="{D938CA0A-26AD-461C-B745-BA161A5F78E3}" type="slidenum">
              <a:rPr lang="en-US" smtClean="0"/>
              <a:pPr/>
              <a:t>13</a:t>
            </a:fld>
            <a:endParaRPr lang="en-US" dirty="0"/>
          </a:p>
        </p:txBody>
      </p:sp>
      <p:cxnSp>
        <p:nvCxnSpPr>
          <p:cNvPr id="12" name="Straight Connector 11"/>
          <p:cNvCxnSpPr/>
          <p:nvPr/>
        </p:nvCxnSpPr>
        <p:spPr>
          <a:xfrm flipH="1">
            <a:off x="8659368" y="6572835"/>
            <a:ext cx="48463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Content Placeholder 7"/>
          <p:cNvSpPr>
            <a:spLocks noGrp="1"/>
          </p:cNvSpPr>
          <p:nvPr>
            <p:ph sz="half" idx="1"/>
          </p:nvPr>
        </p:nvSpPr>
        <p:spPr>
          <a:xfrm>
            <a:off x="914400" y="1600200"/>
            <a:ext cx="3581400" cy="4876800"/>
          </a:xfrm>
        </p:spPr>
        <p:txBody>
          <a:bodyPr anchor="ctr"/>
          <a:lstStyle/>
          <a:p>
            <a:pPr marL="0" lvl="1" indent="0">
              <a:spcBef>
                <a:spcPts val="1000"/>
              </a:spcBef>
              <a:buSzPct val="100000"/>
              <a:buNone/>
            </a:pPr>
            <a:r>
              <a:rPr lang="en-US" sz="4400" b="1" kern="0" dirty="0">
                <a:solidFill>
                  <a:srgbClr val="00722A"/>
                </a:solidFill>
              </a:rPr>
              <a:t>Structure</a:t>
            </a:r>
            <a:r>
              <a:rPr lang="en-US" sz="4400" b="1" kern="0" dirty="0">
                <a:solidFill>
                  <a:srgbClr val="000000"/>
                </a:solidFill>
              </a:rPr>
              <a:t> your cognitive interview.</a:t>
            </a:r>
            <a:endParaRPr lang="en-US" sz="4400" dirty="0">
              <a:solidFill>
                <a:schemeClr val="tx1"/>
              </a:solidFill>
              <a:latin typeface="Times" charset="0"/>
            </a:endParaRPr>
          </a:p>
          <a:p>
            <a:endParaRPr lang="en-US" b="1" dirty="0"/>
          </a:p>
        </p:txBody>
      </p:sp>
      <p:pic>
        <p:nvPicPr>
          <p:cNvPr id="4" name="Picture Placeholder 3"/>
          <p:cNvPicPr>
            <a:picLocks noGrp="1" noChangeAspect="1"/>
          </p:cNvPicPr>
          <p:nvPr>
            <p:ph type="pic" sz="quarter" idx="13"/>
          </p:nvPr>
        </p:nvPicPr>
        <p:blipFill rotWithShape="1">
          <a:blip r:embed="rId3" cstate="print">
            <a:extLst>
              <a:ext uri="{28A0092B-C50C-407E-A947-70E740481C1C}">
                <a14:useLocalDpi xmlns:a14="http://schemas.microsoft.com/office/drawing/2010/main" val="0"/>
              </a:ext>
            </a:extLst>
          </a:blip>
          <a:srcRect t="-62920" b="-62920"/>
          <a:stretch/>
        </p:blipFill>
        <p:spPr/>
      </p:pic>
    </p:spTree>
    <p:extLst>
      <p:ext uri="{BB962C8B-B14F-4D97-AF65-F5344CB8AC3E}">
        <p14:creationId xmlns:p14="http://schemas.microsoft.com/office/powerpoint/2010/main" val="4321716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dirty="0"/>
          </a:p>
        </p:txBody>
      </p:sp>
      <p:sp>
        <p:nvSpPr>
          <p:cNvPr id="7" name="Content Placeholder 6"/>
          <p:cNvSpPr>
            <a:spLocks noGrp="1"/>
          </p:cNvSpPr>
          <p:nvPr>
            <p:ph sz="half" idx="1"/>
          </p:nvPr>
        </p:nvSpPr>
        <p:spPr>
          <a:xfrm>
            <a:off x="5029200" y="1600200"/>
            <a:ext cx="4206240" cy="4876800"/>
          </a:xfrm>
        </p:spPr>
        <p:txBody>
          <a:bodyPr anchor="ctr"/>
          <a:lstStyle/>
          <a:p>
            <a:pPr marL="0" indent="0" eaLnBrk="0" hangingPunct="0">
              <a:buNone/>
            </a:pPr>
            <a:r>
              <a:rPr lang="en-US" sz="4400" b="1" kern="0" dirty="0">
                <a:solidFill>
                  <a:srgbClr val="00722A"/>
                </a:solidFill>
              </a:rPr>
              <a:t>Identify </a:t>
            </a:r>
            <a:r>
              <a:rPr lang="en-US" sz="4400" b="1" kern="0" dirty="0">
                <a:solidFill>
                  <a:srgbClr val="000000"/>
                </a:solidFill>
              </a:rPr>
              <a:t>cognitive </a:t>
            </a:r>
            <a:r>
              <a:rPr lang="en-US" sz="4400" b="1" kern="0" dirty="0" smtClean="0">
                <a:solidFill>
                  <a:srgbClr val="000000"/>
                </a:solidFill>
              </a:rPr>
              <a:t>interview</a:t>
            </a:r>
            <a:br>
              <a:rPr lang="en-US" sz="4400" b="1" kern="0" dirty="0" smtClean="0">
                <a:solidFill>
                  <a:srgbClr val="000000"/>
                </a:solidFill>
              </a:rPr>
            </a:br>
            <a:r>
              <a:rPr lang="en-US" sz="4400" b="1" kern="0" dirty="0" smtClean="0">
                <a:solidFill>
                  <a:srgbClr val="000000"/>
                </a:solidFill>
              </a:rPr>
              <a:t>respondents</a:t>
            </a:r>
            <a:r>
              <a:rPr lang="en-US" sz="4400" b="1" kern="0" dirty="0">
                <a:solidFill>
                  <a:srgbClr val="000000"/>
                </a:solidFill>
              </a:rPr>
              <a:t>.</a:t>
            </a:r>
            <a:endParaRPr lang="en-US" sz="4400" dirty="0">
              <a:solidFill>
                <a:schemeClr val="tx1"/>
              </a:solidFill>
            </a:endParaRPr>
          </a:p>
          <a:p>
            <a:endParaRPr lang="en-US" dirty="0"/>
          </a:p>
        </p:txBody>
      </p:sp>
      <p:pic>
        <p:nvPicPr>
          <p:cNvPr id="10" name="Picture 2"/>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l="43077" r="2272"/>
          <a:stretch/>
        </p:blipFill>
        <p:spPr bwMode="auto">
          <a:xfrm>
            <a:off x="-9525" y="1371600"/>
            <a:ext cx="4581525" cy="5105400"/>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8"/>
          <p:cNvSpPr>
            <a:spLocks noGrp="1"/>
          </p:cNvSpPr>
          <p:nvPr>
            <p:ph type="sldNum" sz="quarter" idx="12"/>
          </p:nvPr>
        </p:nvSpPr>
        <p:spPr/>
        <p:txBody>
          <a:bodyPr/>
          <a:lstStyle/>
          <a:p>
            <a:fld id="{8BE281C9-04EB-4071-AA3D-BE0CA1E87804}" type="slidenum">
              <a:rPr lang="en-US" smtClean="0"/>
              <a:t>14</a:t>
            </a:fld>
            <a:endParaRPr lang="en-US" dirty="0"/>
          </a:p>
        </p:txBody>
      </p:sp>
    </p:spTree>
    <p:extLst>
      <p:ext uri="{BB962C8B-B14F-4D97-AF65-F5344CB8AC3E}">
        <p14:creationId xmlns:p14="http://schemas.microsoft.com/office/powerpoint/2010/main" val="28532286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Cognitive interviewer</a:t>
            </a:r>
          </a:p>
        </p:txBody>
      </p:sp>
      <p:sp>
        <p:nvSpPr>
          <p:cNvPr id="4" name="Content Placeholder 3"/>
          <p:cNvSpPr>
            <a:spLocks noGrp="1"/>
          </p:cNvSpPr>
          <p:nvPr>
            <p:ph sz="half" idx="1"/>
          </p:nvPr>
        </p:nvSpPr>
        <p:spPr>
          <a:xfrm>
            <a:off x="5029200" y="1600200"/>
            <a:ext cx="3505200" cy="4876800"/>
          </a:xfrm>
        </p:spPr>
        <p:txBody>
          <a:bodyPr anchor="ctr"/>
          <a:lstStyle/>
          <a:p>
            <a:pPr marL="0" lvl="1" indent="0">
              <a:spcBef>
                <a:spcPts val="1000"/>
              </a:spcBef>
              <a:buSzPct val="100000"/>
              <a:buNone/>
            </a:pPr>
            <a:r>
              <a:rPr lang="en-US" sz="4400" b="1" kern="0" dirty="0">
                <a:solidFill>
                  <a:srgbClr val="008000"/>
                </a:solidFill>
                <a:cs typeface="Gill Sans Ultra Bold"/>
              </a:rPr>
              <a:t>Who</a:t>
            </a:r>
            <a:r>
              <a:rPr lang="en-US" sz="4400" b="1" kern="0" dirty="0">
                <a:solidFill>
                  <a:srgbClr val="000000"/>
                </a:solidFill>
              </a:rPr>
              <a:t> should </a:t>
            </a:r>
            <a:r>
              <a:rPr lang="en-US" sz="4400" b="1" kern="0" dirty="0" smtClean="0">
                <a:solidFill>
                  <a:srgbClr val="000000"/>
                </a:solidFill>
              </a:rPr>
              <a:t>do the interviews?</a:t>
            </a:r>
            <a:endParaRPr lang="en-US" sz="4400" b="1" kern="0" dirty="0">
              <a:solidFill>
                <a:srgbClr val="000000"/>
              </a:solidFill>
            </a:endParaRPr>
          </a:p>
          <a:p>
            <a:endParaRPr lang="en-US" dirty="0"/>
          </a:p>
        </p:txBody>
      </p:sp>
      <p:pic>
        <p:nvPicPr>
          <p:cNvPr id="9" name="Picture 2"/>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t="13757" b="12039"/>
          <a:stretch/>
        </p:blipFill>
        <p:spPr bwMode="auto">
          <a:xfrm>
            <a:off x="0" y="1381124"/>
            <a:ext cx="4572000" cy="5086351"/>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fld id="{8BE281C9-04EB-4071-AA3D-BE0CA1E87804}" type="slidenum">
              <a:rPr lang="en-US" smtClean="0"/>
              <a:t>15</a:t>
            </a:fld>
            <a:endParaRPr lang="en-US" dirty="0"/>
          </a:p>
        </p:txBody>
      </p:sp>
    </p:spTree>
    <p:extLst>
      <p:ext uri="{BB962C8B-B14F-4D97-AF65-F5344CB8AC3E}">
        <p14:creationId xmlns:p14="http://schemas.microsoft.com/office/powerpoint/2010/main" val="28336801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 approaches</a:t>
            </a:r>
            <a:endParaRPr lang="en-US" dirty="0"/>
          </a:p>
        </p:txBody>
      </p:sp>
      <p:sp>
        <p:nvSpPr>
          <p:cNvPr id="3" name="Content Placeholder 2"/>
          <p:cNvSpPr>
            <a:spLocks noGrp="1"/>
          </p:cNvSpPr>
          <p:nvPr>
            <p:ph idx="1"/>
          </p:nvPr>
        </p:nvSpPr>
        <p:spPr/>
        <p:txBody>
          <a:bodyPr anchor="ctr" anchorCtr="0"/>
          <a:lstStyle/>
          <a:p>
            <a:r>
              <a:rPr lang="en-US" dirty="0" smtClean="0"/>
              <a:t>Concurrent “think-aloud”</a:t>
            </a:r>
          </a:p>
          <a:p>
            <a:r>
              <a:rPr lang="en-US" dirty="0" smtClean="0"/>
              <a:t>Retrospective probing</a:t>
            </a:r>
            <a:endParaRPr lang="en-US" dirty="0"/>
          </a:p>
        </p:txBody>
      </p:sp>
    </p:spTree>
    <p:extLst>
      <p:ext uri="{BB962C8B-B14F-4D97-AF65-F5344CB8AC3E}">
        <p14:creationId xmlns:p14="http://schemas.microsoft.com/office/powerpoint/2010/main" val="14460708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a:xfrm>
            <a:off x="304800" y="152400"/>
            <a:ext cx="8534400" cy="1066800"/>
          </a:xfrm>
          <a:prstGeom prst="rect">
            <a:avLst/>
          </a:prstGeom>
        </p:spPr>
        <p:txBody>
          <a:bodyPr anchor="t"/>
          <a:lstStyle>
            <a:lvl1pPr algn="ctr" rtl="0" eaLnBrk="1" fontAlgn="base" hangingPunct="1">
              <a:spcBef>
                <a:spcPct val="0"/>
              </a:spcBef>
              <a:spcAft>
                <a:spcPct val="0"/>
              </a:spcAft>
              <a:defRPr sz="3600" b="1">
                <a:solidFill>
                  <a:schemeClr val="bg1"/>
                </a:solidFill>
                <a:latin typeface="+mj-lt"/>
                <a:ea typeface="+mj-ea"/>
                <a:cs typeface="+mj-cs"/>
              </a:defRPr>
            </a:lvl1pPr>
            <a:lvl2pPr algn="ctr" rtl="0" eaLnBrk="1" fontAlgn="base" hangingPunct="1">
              <a:spcBef>
                <a:spcPct val="0"/>
              </a:spcBef>
              <a:spcAft>
                <a:spcPct val="0"/>
              </a:spcAft>
              <a:defRPr sz="3600" b="1">
                <a:solidFill>
                  <a:schemeClr val="bg1"/>
                </a:solidFill>
                <a:latin typeface="Tahoma" charset="0"/>
              </a:defRPr>
            </a:lvl2pPr>
            <a:lvl3pPr algn="ctr" rtl="0" eaLnBrk="1" fontAlgn="base" hangingPunct="1">
              <a:spcBef>
                <a:spcPct val="0"/>
              </a:spcBef>
              <a:spcAft>
                <a:spcPct val="0"/>
              </a:spcAft>
              <a:defRPr sz="3600" b="1">
                <a:solidFill>
                  <a:schemeClr val="bg1"/>
                </a:solidFill>
                <a:latin typeface="Tahoma" charset="0"/>
              </a:defRPr>
            </a:lvl3pPr>
            <a:lvl4pPr algn="ctr" rtl="0" eaLnBrk="1" fontAlgn="base" hangingPunct="1">
              <a:spcBef>
                <a:spcPct val="0"/>
              </a:spcBef>
              <a:spcAft>
                <a:spcPct val="0"/>
              </a:spcAft>
              <a:defRPr sz="3600" b="1">
                <a:solidFill>
                  <a:schemeClr val="bg1"/>
                </a:solidFill>
                <a:latin typeface="Tahoma" charset="0"/>
              </a:defRPr>
            </a:lvl4pPr>
            <a:lvl5pPr algn="ctr" rtl="0" eaLnBrk="1" fontAlgn="base" hangingPunct="1">
              <a:spcBef>
                <a:spcPct val="0"/>
              </a:spcBef>
              <a:spcAft>
                <a:spcPct val="0"/>
              </a:spcAft>
              <a:defRPr sz="3600" b="1">
                <a:solidFill>
                  <a:schemeClr val="bg1"/>
                </a:solidFill>
                <a:latin typeface="Tahoma" charset="0"/>
              </a:defRPr>
            </a:lvl5pPr>
            <a:lvl6pPr marL="457200" algn="ctr" rtl="0" eaLnBrk="1" fontAlgn="base" hangingPunct="1">
              <a:spcBef>
                <a:spcPct val="0"/>
              </a:spcBef>
              <a:spcAft>
                <a:spcPct val="0"/>
              </a:spcAft>
              <a:defRPr sz="3600" b="1">
                <a:solidFill>
                  <a:schemeClr val="bg1"/>
                </a:solidFill>
                <a:latin typeface="Tahoma" charset="0"/>
              </a:defRPr>
            </a:lvl6pPr>
            <a:lvl7pPr marL="914400" algn="ctr" rtl="0" eaLnBrk="1" fontAlgn="base" hangingPunct="1">
              <a:spcBef>
                <a:spcPct val="0"/>
              </a:spcBef>
              <a:spcAft>
                <a:spcPct val="0"/>
              </a:spcAft>
              <a:defRPr sz="3600" b="1">
                <a:solidFill>
                  <a:schemeClr val="bg1"/>
                </a:solidFill>
                <a:latin typeface="Tahoma" charset="0"/>
              </a:defRPr>
            </a:lvl7pPr>
            <a:lvl8pPr marL="1371600" algn="ctr" rtl="0" eaLnBrk="1" fontAlgn="base" hangingPunct="1">
              <a:spcBef>
                <a:spcPct val="0"/>
              </a:spcBef>
              <a:spcAft>
                <a:spcPct val="0"/>
              </a:spcAft>
              <a:defRPr sz="3600" b="1">
                <a:solidFill>
                  <a:schemeClr val="bg1"/>
                </a:solidFill>
                <a:latin typeface="Tahoma" charset="0"/>
              </a:defRPr>
            </a:lvl8pPr>
            <a:lvl9pPr marL="1828800" algn="ctr" rtl="0" eaLnBrk="1" fontAlgn="base" hangingPunct="1">
              <a:spcBef>
                <a:spcPct val="0"/>
              </a:spcBef>
              <a:spcAft>
                <a:spcPct val="0"/>
              </a:spcAft>
              <a:defRPr sz="3600" b="1">
                <a:solidFill>
                  <a:schemeClr val="bg1"/>
                </a:solidFill>
                <a:latin typeface="Tahoma" charset="0"/>
              </a:defRPr>
            </a:lvl9pPr>
          </a:lstStyle>
          <a:p>
            <a:endParaRPr lang="en-US" sz="3300" kern="0" dirty="0" smtClean="0"/>
          </a:p>
        </p:txBody>
      </p:sp>
      <p:sp>
        <p:nvSpPr>
          <p:cNvPr id="6" name="Title 5"/>
          <p:cNvSpPr>
            <a:spLocks noGrp="1"/>
          </p:cNvSpPr>
          <p:nvPr>
            <p:ph type="title"/>
          </p:nvPr>
        </p:nvSpPr>
        <p:spPr>
          <a:xfrm>
            <a:off x="914400" y="-25400"/>
            <a:ext cx="7315200" cy="1346200"/>
          </a:xfrm>
        </p:spPr>
        <p:txBody>
          <a:bodyPr/>
          <a:lstStyle/>
          <a:p>
            <a:r>
              <a:rPr lang="en-US" kern="0" dirty="0"/>
              <a:t>Concurrent “think-aloud</a:t>
            </a:r>
            <a:r>
              <a:rPr lang="en-US" kern="0" dirty="0" smtClean="0"/>
              <a:t>”</a:t>
            </a:r>
            <a:endParaRPr lang="en-US" dirty="0"/>
          </a:p>
        </p:txBody>
      </p:sp>
      <p:sp>
        <p:nvSpPr>
          <p:cNvPr id="7" name="Content Placeholder 6"/>
          <p:cNvSpPr>
            <a:spLocks noGrp="1"/>
          </p:cNvSpPr>
          <p:nvPr>
            <p:ph sz="half" idx="1"/>
          </p:nvPr>
        </p:nvSpPr>
        <p:spPr>
          <a:xfrm>
            <a:off x="5029200" y="1600200"/>
            <a:ext cx="3886200" cy="4876800"/>
          </a:xfrm>
        </p:spPr>
        <p:txBody>
          <a:bodyPr anchor="ctr">
            <a:normAutofit/>
          </a:bodyPr>
          <a:lstStyle/>
          <a:p>
            <a:pPr marL="0" lvl="1" indent="0" eaLnBrk="0" hangingPunct="0">
              <a:buNone/>
            </a:pPr>
            <a:r>
              <a:rPr lang="en-US" sz="4400" b="1" kern="0" dirty="0">
                <a:solidFill>
                  <a:srgbClr val="000000"/>
                </a:solidFill>
              </a:rPr>
              <a:t>Ask participants to </a:t>
            </a:r>
            <a:r>
              <a:rPr lang="en-US" sz="4400" b="1" kern="0" dirty="0">
                <a:solidFill>
                  <a:srgbClr val="008000"/>
                </a:solidFill>
                <a:cs typeface="Gill Sans Ultra Bold"/>
              </a:rPr>
              <a:t>verbalize</a:t>
            </a:r>
            <a:r>
              <a:rPr lang="en-US" sz="4400" b="1" kern="0" dirty="0">
                <a:solidFill>
                  <a:srgbClr val="000000"/>
                </a:solidFill>
              </a:rPr>
              <a:t> what they </a:t>
            </a:r>
            <a:r>
              <a:rPr lang="en-US" sz="4400" b="1" kern="0" dirty="0" smtClean="0">
                <a:solidFill>
                  <a:srgbClr val="000000"/>
                </a:solidFill>
              </a:rPr>
              <a:t/>
            </a:r>
            <a:br>
              <a:rPr lang="en-US" sz="4400" b="1" kern="0" dirty="0" smtClean="0">
                <a:solidFill>
                  <a:srgbClr val="000000"/>
                </a:solidFill>
              </a:rPr>
            </a:br>
            <a:r>
              <a:rPr lang="en-US" sz="4400" b="1" kern="0" dirty="0" smtClean="0">
                <a:solidFill>
                  <a:srgbClr val="000000"/>
                </a:solidFill>
              </a:rPr>
              <a:t>are </a:t>
            </a:r>
            <a:r>
              <a:rPr lang="en-US" sz="4400" b="1" kern="0" dirty="0">
                <a:solidFill>
                  <a:srgbClr val="000000"/>
                </a:solidFill>
              </a:rPr>
              <a:t>thinking</a:t>
            </a:r>
            <a:r>
              <a:rPr lang="en-US" sz="4400" b="1" kern="0" dirty="0" smtClean="0">
                <a:solidFill>
                  <a:srgbClr val="000000"/>
                </a:solidFill>
              </a:rPr>
              <a:t>.</a:t>
            </a:r>
            <a:endParaRPr lang="en-US" sz="4400" dirty="0">
              <a:solidFill>
                <a:schemeClr val="tx1"/>
              </a:solidFill>
              <a:latin typeface="Times" charset="0"/>
            </a:endParaRPr>
          </a:p>
        </p:txBody>
      </p:sp>
      <p:pic>
        <p:nvPicPr>
          <p:cNvPr id="11" name="Picture 2"/>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l="39755" r="9021"/>
          <a:stretch/>
        </p:blipFill>
        <p:spPr bwMode="auto">
          <a:xfrm>
            <a:off x="0" y="1371600"/>
            <a:ext cx="4572000" cy="5105400"/>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9"/>
          <p:cNvSpPr>
            <a:spLocks noGrp="1"/>
          </p:cNvSpPr>
          <p:nvPr>
            <p:ph type="sldNum" sz="quarter" idx="12"/>
          </p:nvPr>
        </p:nvSpPr>
        <p:spPr/>
        <p:txBody>
          <a:bodyPr/>
          <a:lstStyle/>
          <a:p>
            <a:fld id="{8BE281C9-04EB-4071-AA3D-BE0CA1E87804}" type="slidenum">
              <a:rPr lang="en-US" smtClean="0"/>
              <a:t>17</a:t>
            </a:fld>
            <a:endParaRPr lang="en-US" dirty="0"/>
          </a:p>
        </p:txBody>
      </p:sp>
    </p:spTree>
    <p:extLst>
      <p:ext uri="{BB962C8B-B14F-4D97-AF65-F5344CB8AC3E}">
        <p14:creationId xmlns:p14="http://schemas.microsoft.com/office/powerpoint/2010/main" val="35103763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Retrospective </a:t>
            </a:r>
            <a:r>
              <a:rPr lang="en-US" dirty="0" smtClean="0"/>
              <a:t>probing</a:t>
            </a:r>
            <a:endParaRPr lang="en-US" dirty="0"/>
          </a:p>
        </p:txBody>
      </p:sp>
      <p:sp>
        <p:nvSpPr>
          <p:cNvPr id="5" name="Content Placeholder 4"/>
          <p:cNvSpPr>
            <a:spLocks noGrp="1"/>
          </p:cNvSpPr>
          <p:nvPr>
            <p:ph sz="half" idx="1"/>
          </p:nvPr>
        </p:nvSpPr>
        <p:spPr>
          <a:xfrm>
            <a:off x="4356847" y="1600200"/>
            <a:ext cx="4520453" cy="4876800"/>
          </a:xfrm>
        </p:spPr>
        <p:txBody>
          <a:bodyPr anchor="ctr">
            <a:normAutofit/>
          </a:bodyPr>
          <a:lstStyle/>
          <a:p>
            <a:pPr marL="0" lvl="1" indent="0">
              <a:spcBef>
                <a:spcPts val="1000"/>
              </a:spcBef>
              <a:buSzPct val="100000"/>
              <a:buNone/>
            </a:pPr>
            <a:r>
              <a:rPr lang="en-US" sz="4400" b="1" kern="0" dirty="0">
                <a:solidFill>
                  <a:srgbClr val="000000"/>
                </a:solidFill>
              </a:rPr>
              <a:t>Ask specific questions </a:t>
            </a:r>
            <a:r>
              <a:rPr lang="en-US" sz="4400" b="1" kern="0" dirty="0">
                <a:solidFill>
                  <a:srgbClr val="008000"/>
                </a:solidFill>
                <a:cs typeface="Gill Sans Ultra Bold"/>
              </a:rPr>
              <a:t>after</a:t>
            </a:r>
            <a:r>
              <a:rPr lang="en-US" sz="4400" b="1" kern="0" dirty="0">
                <a:solidFill>
                  <a:srgbClr val="000000"/>
                </a:solidFill>
              </a:rPr>
              <a:t> task completion</a:t>
            </a:r>
            <a:r>
              <a:rPr lang="en-US" sz="4000" b="1" kern="0" dirty="0" smtClean="0">
                <a:solidFill>
                  <a:srgbClr val="000000"/>
                </a:solidFill>
              </a:rPr>
              <a:t>.</a:t>
            </a:r>
            <a:endParaRPr lang="en-US" sz="4000" b="1" kern="0" dirty="0">
              <a:solidFill>
                <a:srgbClr val="000000"/>
              </a:solidFill>
            </a:endParaRPr>
          </a:p>
        </p:txBody>
      </p:sp>
      <p:sp>
        <p:nvSpPr>
          <p:cNvPr id="8" name="Slide Number Placeholder 7"/>
          <p:cNvSpPr>
            <a:spLocks noGrp="1"/>
          </p:cNvSpPr>
          <p:nvPr>
            <p:ph type="sldNum" sz="quarter" idx="12"/>
          </p:nvPr>
        </p:nvSpPr>
        <p:spPr/>
        <p:txBody>
          <a:bodyPr/>
          <a:lstStyle/>
          <a:p>
            <a:fld id="{8BE281C9-04EB-4071-AA3D-BE0CA1E87804}" type="slidenum">
              <a:rPr lang="en-US" smtClean="0"/>
              <a:t>18</a:t>
            </a:fld>
            <a:endParaRPr lang="en-US" dirty="0"/>
          </a:p>
        </p:txBody>
      </p:sp>
      <p:pic>
        <p:nvPicPr>
          <p:cNvPr id="3" name="Picture Placeholder 2"/>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6453" r="6453"/>
          <a:stretch>
            <a:fillRect/>
          </a:stretch>
        </p:blipFill>
        <p:spPr/>
      </p:pic>
    </p:spTree>
    <p:extLst>
      <p:ext uri="{BB962C8B-B14F-4D97-AF65-F5344CB8AC3E}">
        <p14:creationId xmlns:p14="http://schemas.microsoft.com/office/powerpoint/2010/main" val="37541915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1764" t="19752" r="9463" b="25926"/>
          <a:stretch/>
        </p:blipFill>
        <p:spPr bwMode="auto">
          <a:xfrm>
            <a:off x="6134100" y="2743200"/>
            <a:ext cx="3190875" cy="33528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l="11023" t="2160" r="50204" b="43056"/>
          <a:stretch/>
        </p:blipFill>
        <p:spPr bwMode="auto">
          <a:xfrm>
            <a:off x="-180975" y="1714500"/>
            <a:ext cx="3190875" cy="3381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2"/>
          <p:cNvSpPr txBox="1">
            <a:spLocks noChangeArrowheads="1"/>
          </p:cNvSpPr>
          <p:nvPr/>
        </p:nvSpPr>
        <p:spPr>
          <a:xfrm>
            <a:off x="304800" y="152400"/>
            <a:ext cx="8534400" cy="1066800"/>
          </a:xfrm>
          <a:prstGeom prst="rect">
            <a:avLst/>
          </a:prstGeom>
        </p:spPr>
        <p:txBody>
          <a:bodyPr anchor="t"/>
          <a:lstStyle>
            <a:lvl1pPr algn="ctr" rtl="0" eaLnBrk="1" fontAlgn="base" hangingPunct="1">
              <a:spcBef>
                <a:spcPct val="0"/>
              </a:spcBef>
              <a:spcAft>
                <a:spcPct val="0"/>
              </a:spcAft>
              <a:defRPr sz="3600" b="1">
                <a:solidFill>
                  <a:schemeClr val="bg1"/>
                </a:solidFill>
                <a:latin typeface="+mj-lt"/>
                <a:ea typeface="+mj-ea"/>
                <a:cs typeface="+mj-cs"/>
              </a:defRPr>
            </a:lvl1pPr>
            <a:lvl2pPr algn="ctr" rtl="0" eaLnBrk="1" fontAlgn="base" hangingPunct="1">
              <a:spcBef>
                <a:spcPct val="0"/>
              </a:spcBef>
              <a:spcAft>
                <a:spcPct val="0"/>
              </a:spcAft>
              <a:defRPr sz="3600" b="1">
                <a:solidFill>
                  <a:schemeClr val="bg1"/>
                </a:solidFill>
                <a:latin typeface="Tahoma" charset="0"/>
              </a:defRPr>
            </a:lvl2pPr>
            <a:lvl3pPr algn="ctr" rtl="0" eaLnBrk="1" fontAlgn="base" hangingPunct="1">
              <a:spcBef>
                <a:spcPct val="0"/>
              </a:spcBef>
              <a:spcAft>
                <a:spcPct val="0"/>
              </a:spcAft>
              <a:defRPr sz="3600" b="1">
                <a:solidFill>
                  <a:schemeClr val="bg1"/>
                </a:solidFill>
                <a:latin typeface="Tahoma" charset="0"/>
              </a:defRPr>
            </a:lvl3pPr>
            <a:lvl4pPr algn="ctr" rtl="0" eaLnBrk="1" fontAlgn="base" hangingPunct="1">
              <a:spcBef>
                <a:spcPct val="0"/>
              </a:spcBef>
              <a:spcAft>
                <a:spcPct val="0"/>
              </a:spcAft>
              <a:defRPr sz="3600" b="1">
                <a:solidFill>
                  <a:schemeClr val="bg1"/>
                </a:solidFill>
                <a:latin typeface="Tahoma" charset="0"/>
              </a:defRPr>
            </a:lvl4pPr>
            <a:lvl5pPr algn="ctr" rtl="0" eaLnBrk="1" fontAlgn="base" hangingPunct="1">
              <a:spcBef>
                <a:spcPct val="0"/>
              </a:spcBef>
              <a:spcAft>
                <a:spcPct val="0"/>
              </a:spcAft>
              <a:defRPr sz="3600" b="1">
                <a:solidFill>
                  <a:schemeClr val="bg1"/>
                </a:solidFill>
                <a:latin typeface="Tahoma" charset="0"/>
              </a:defRPr>
            </a:lvl5pPr>
            <a:lvl6pPr marL="457200" algn="ctr" rtl="0" eaLnBrk="1" fontAlgn="base" hangingPunct="1">
              <a:spcBef>
                <a:spcPct val="0"/>
              </a:spcBef>
              <a:spcAft>
                <a:spcPct val="0"/>
              </a:spcAft>
              <a:defRPr sz="3600" b="1">
                <a:solidFill>
                  <a:schemeClr val="bg1"/>
                </a:solidFill>
                <a:latin typeface="Tahoma" charset="0"/>
              </a:defRPr>
            </a:lvl6pPr>
            <a:lvl7pPr marL="914400" algn="ctr" rtl="0" eaLnBrk="1" fontAlgn="base" hangingPunct="1">
              <a:spcBef>
                <a:spcPct val="0"/>
              </a:spcBef>
              <a:spcAft>
                <a:spcPct val="0"/>
              </a:spcAft>
              <a:defRPr sz="3600" b="1">
                <a:solidFill>
                  <a:schemeClr val="bg1"/>
                </a:solidFill>
                <a:latin typeface="Tahoma" charset="0"/>
              </a:defRPr>
            </a:lvl7pPr>
            <a:lvl8pPr marL="1371600" algn="ctr" rtl="0" eaLnBrk="1" fontAlgn="base" hangingPunct="1">
              <a:spcBef>
                <a:spcPct val="0"/>
              </a:spcBef>
              <a:spcAft>
                <a:spcPct val="0"/>
              </a:spcAft>
              <a:defRPr sz="3600" b="1">
                <a:solidFill>
                  <a:schemeClr val="bg1"/>
                </a:solidFill>
                <a:latin typeface="Tahoma" charset="0"/>
              </a:defRPr>
            </a:lvl8pPr>
            <a:lvl9pPr marL="1828800" algn="ctr" rtl="0" eaLnBrk="1" fontAlgn="base" hangingPunct="1">
              <a:spcBef>
                <a:spcPct val="0"/>
              </a:spcBef>
              <a:spcAft>
                <a:spcPct val="0"/>
              </a:spcAft>
              <a:defRPr sz="3600" b="1">
                <a:solidFill>
                  <a:schemeClr val="bg1"/>
                </a:solidFill>
                <a:latin typeface="Tahoma" charset="0"/>
              </a:defRPr>
            </a:lvl9pPr>
          </a:lstStyle>
          <a:p>
            <a:endParaRPr lang="en-US" sz="3300" kern="0" dirty="0" smtClean="0"/>
          </a:p>
        </p:txBody>
      </p:sp>
      <p:sp>
        <p:nvSpPr>
          <p:cNvPr id="10" name="Title 9"/>
          <p:cNvSpPr>
            <a:spLocks noGrp="1"/>
          </p:cNvSpPr>
          <p:nvPr>
            <p:ph type="title"/>
          </p:nvPr>
        </p:nvSpPr>
        <p:spPr/>
        <p:txBody>
          <a:bodyPr/>
          <a:lstStyle/>
          <a:p>
            <a:endParaRPr lang="en-US" dirty="0"/>
          </a:p>
        </p:txBody>
      </p:sp>
      <p:sp>
        <p:nvSpPr>
          <p:cNvPr id="2" name="Rectangle 1"/>
          <p:cNvSpPr/>
          <p:nvPr/>
        </p:nvSpPr>
        <p:spPr bwMode="auto">
          <a:xfrm>
            <a:off x="2608730" y="1371600"/>
            <a:ext cx="3926541" cy="5105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r>
              <a:rPr lang="en-US" sz="4000" b="1" kern="0" dirty="0" smtClean="0">
                <a:solidFill>
                  <a:srgbClr val="000000"/>
                </a:solidFill>
                <a:latin typeface="Tahoma"/>
                <a:ea typeface="+mj-ea"/>
                <a:cs typeface="+mj-cs"/>
              </a:rPr>
              <a:t>“Think-aloud” advantages and disadvantages</a:t>
            </a:r>
          </a:p>
        </p:txBody>
      </p:sp>
      <p:sp>
        <p:nvSpPr>
          <p:cNvPr id="13" name="Slide Number Placeholder 12"/>
          <p:cNvSpPr>
            <a:spLocks noGrp="1"/>
          </p:cNvSpPr>
          <p:nvPr>
            <p:ph type="sldNum" sz="quarter" idx="12"/>
          </p:nvPr>
        </p:nvSpPr>
        <p:spPr/>
        <p:txBody>
          <a:bodyPr/>
          <a:lstStyle/>
          <a:p>
            <a:fld id="{8BE281C9-04EB-4071-AA3D-BE0CA1E87804}" type="slidenum">
              <a:rPr lang="en-US" smtClean="0"/>
              <a:t>19</a:t>
            </a:fld>
            <a:endParaRPr lang="en-US" dirty="0"/>
          </a:p>
        </p:txBody>
      </p:sp>
    </p:spTree>
    <p:extLst>
      <p:ext uri="{BB962C8B-B14F-4D97-AF65-F5344CB8AC3E}">
        <p14:creationId xmlns:p14="http://schemas.microsoft.com/office/powerpoint/2010/main" val="8728148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Content Placeholder 3"/>
          <p:cNvSpPr>
            <a:spLocks noGrp="1"/>
          </p:cNvSpPr>
          <p:nvPr>
            <p:ph sz="half" idx="1"/>
          </p:nvPr>
        </p:nvSpPr>
        <p:spPr>
          <a:xfrm>
            <a:off x="914400" y="1600200"/>
            <a:ext cx="3200400" cy="4876800"/>
          </a:xfrm>
        </p:spPr>
        <p:txBody>
          <a:bodyPr anchor="ctr"/>
          <a:lstStyle/>
          <a:p>
            <a:pPr marL="0" lvl="1" indent="0">
              <a:spcBef>
                <a:spcPts val="1000"/>
              </a:spcBef>
              <a:buSzPct val="100000"/>
              <a:buNone/>
            </a:pPr>
            <a:r>
              <a:rPr lang="en-US" sz="4400" b="1" kern="0" dirty="0">
                <a:solidFill>
                  <a:srgbClr val="000000"/>
                </a:solidFill>
              </a:rPr>
              <a:t>Pretesting items </a:t>
            </a:r>
            <a:r>
              <a:rPr lang="en-US" sz="4400" b="1" kern="0" dirty="0">
                <a:solidFill>
                  <a:srgbClr val="008000"/>
                </a:solidFill>
                <a:cs typeface="Gill Sans Ultra Bold"/>
              </a:rPr>
              <a:t>ensures</a:t>
            </a:r>
            <a:r>
              <a:rPr lang="en-US" sz="4400" b="1" kern="0" dirty="0">
                <a:solidFill>
                  <a:srgbClr val="000000"/>
                </a:solidFill>
              </a:rPr>
              <a:t> validity.</a:t>
            </a:r>
            <a:endParaRPr lang="en-US" sz="4400" dirty="0">
              <a:solidFill>
                <a:schemeClr val="tx1"/>
              </a:solidFill>
            </a:endParaRPr>
          </a:p>
          <a:p>
            <a:pPr marL="0" indent="0">
              <a:buNone/>
            </a:pPr>
            <a:endParaRPr lang="en-US" dirty="0"/>
          </a:p>
        </p:txBody>
      </p:sp>
      <p:pic>
        <p:nvPicPr>
          <p:cNvPr id="7" name="Picture 2"/>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l="3012" r="15742"/>
          <a:stretch/>
        </p:blipFill>
        <p:spPr bwMode="auto">
          <a:xfrm>
            <a:off x="4571999" y="1371600"/>
            <a:ext cx="4572001" cy="510540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p:nvPr/>
        </p:nvCxnSpPr>
        <p:spPr>
          <a:xfrm flipH="1">
            <a:off x="8659368" y="6572835"/>
            <a:ext cx="48463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Slide Number Placeholder 8"/>
          <p:cNvSpPr>
            <a:spLocks noGrp="1"/>
          </p:cNvSpPr>
          <p:nvPr>
            <p:ph type="sldNum" sz="quarter" idx="4294967295"/>
          </p:nvPr>
        </p:nvSpPr>
        <p:spPr>
          <a:xfrm>
            <a:off x="8659368" y="6586608"/>
            <a:ext cx="155491" cy="123111"/>
          </a:xfrm>
          <a:prstGeom prst="rect">
            <a:avLst/>
          </a:prstGeom>
        </p:spPr>
        <p:txBody>
          <a:bodyPr/>
          <a:lstStyle/>
          <a:p>
            <a:pPr algn="r"/>
            <a:fld id="{F3477EC8-074D-41C4-94AE-E9EA7CEEA348}" type="slidenum">
              <a:rPr lang="en-US" sz="800" smtClean="0"/>
              <a:pPr algn="r"/>
              <a:t>2</a:t>
            </a:fld>
            <a:endParaRPr lang="en-US" sz="800" dirty="0"/>
          </a:p>
        </p:txBody>
      </p:sp>
    </p:spTree>
    <p:extLst>
      <p:ext uri="{BB962C8B-B14F-4D97-AF65-F5344CB8AC3E}">
        <p14:creationId xmlns:p14="http://schemas.microsoft.com/office/powerpoint/2010/main" val="11418218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1764" t="19752" r="9463" b="25926"/>
          <a:stretch/>
        </p:blipFill>
        <p:spPr bwMode="auto">
          <a:xfrm>
            <a:off x="6134100" y="2743200"/>
            <a:ext cx="3190875" cy="33528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l="11023" t="2160" r="50204" b="43056"/>
          <a:stretch/>
        </p:blipFill>
        <p:spPr bwMode="auto">
          <a:xfrm>
            <a:off x="-180975" y="1714500"/>
            <a:ext cx="3190875" cy="3381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2"/>
          <p:cNvSpPr txBox="1">
            <a:spLocks noChangeArrowheads="1"/>
          </p:cNvSpPr>
          <p:nvPr/>
        </p:nvSpPr>
        <p:spPr>
          <a:xfrm>
            <a:off x="304800" y="152400"/>
            <a:ext cx="8534400" cy="1066800"/>
          </a:xfrm>
          <a:prstGeom prst="rect">
            <a:avLst/>
          </a:prstGeom>
        </p:spPr>
        <p:txBody>
          <a:bodyPr anchor="t"/>
          <a:lstStyle>
            <a:lvl1pPr algn="ctr" rtl="0" eaLnBrk="1" fontAlgn="base" hangingPunct="1">
              <a:spcBef>
                <a:spcPct val="0"/>
              </a:spcBef>
              <a:spcAft>
                <a:spcPct val="0"/>
              </a:spcAft>
              <a:defRPr sz="3600" b="1">
                <a:solidFill>
                  <a:schemeClr val="bg1"/>
                </a:solidFill>
                <a:latin typeface="+mj-lt"/>
                <a:ea typeface="+mj-ea"/>
                <a:cs typeface="+mj-cs"/>
              </a:defRPr>
            </a:lvl1pPr>
            <a:lvl2pPr algn="ctr" rtl="0" eaLnBrk="1" fontAlgn="base" hangingPunct="1">
              <a:spcBef>
                <a:spcPct val="0"/>
              </a:spcBef>
              <a:spcAft>
                <a:spcPct val="0"/>
              </a:spcAft>
              <a:defRPr sz="3600" b="1">
                <a:solidFill>
                  <a:schemeClr val="bg1"/>
                </a:solidFill>
                <a:latin typeface="Tahoma" charset="0"/>
              </a:defRPr>
            </a:lvl2pPr>
            <a:lvl3pPr algn="ctr" rtl="0" eaLnBrk="1" fontAlgn="base" hangingPunct="1">
              <a:spcBef>
                <a:spcPct val="0"/>
              </a:spcBef>
              <a:spcAft>
                <a:spcPct val="0"/>
              </a:spcAft>
              <a:defRPr sz="3600" b="1">
                <a:solidFill>
                  <a:schemeClr val="bg1"/>
                </a:solidFill>
                <a:latin typeface="Tahoma" charset="0"/>
              </a:defRPr>
            </a:lvl3pPr>
            <a:lvl4pPr algn="ctr" rtl="0" eaLnBrk="1" fontAlgn="base" hangingPunct="1">
              <a:spcBef>
                <a:spcPct val="0"/>
              </a:spcBef>
              <a:spcAft>
                <a:spcPct val="0"/>
              </a:spcAft>
              <a:defRPr sz="3600" b="1">
                <a:solidFill>
                  <a:schemeClr val="bg1"/>
                </a:solidFill>
                <a:latin typeface="Tahoma" charset="0"/>
              </a:defRPr>
            </a:lvl4pPr>
            <a:lvl5pPr algn="ctr" rtl="0" eaLnBrk="1" fontAlgn="base" hangingPunct="1">
              <a:spcBef>
                <a:spcPct val="0"/>
              </a:spcBef>
              <a:spcAft>
                <a:spcPct val="0"/>
              </a:spcAft>
              <a:defRPr sz="3600" b="1">
                <a:solidFill>
                  <a:schemeClr val="bg1"/>
                </a:solidFill>
                <a:latin typeface="Tahoma" charset="0"/>
              </a:defRPr>
            </a:lvl5pPr>
            <a:lvl6pPr marL="457200" algn="ctr" rtl="0" eaLnBrk="1" fontAlgn="base" hangingPunct="1">
              <a:spcBef>
                <a:spcPct val="0"/>
              </a:spcBef>
              <a:spcAft>
                <a:spcPct val="0"/>
              </a:spcAft>
              <a:defRPr sz="3600" b="1">
                <a:solidFill>
                  <a:schemeClr val="bg1"/>
                </a:solidFill>
                <a:latin typeface="Tahoma" charset="0"/>
              </a:defRPr>
            </a:lvl6pPr>
            <a:lvl7pPr marL="914400" algn="ctr" rtl="0" eaLnBrk="1" fontAlgn="base" hangingPunct="1">
              <a:spcBef>
                <a:spcPct val="0"/>
              </a:spcBef>
              <a:spcAft>
                <a:spcPct val="0"/>
              </a:spcAft>
              <a:defRPr sz="3600" b="1">
                <a:solidFill>
                  <a:schemeClr val="bg1"/>
                </a:solidFill>
                <a:latin typeface="Tahoma" charset="0"/>
              </a:defRPr>
            </a:lvl7pPr>
            <a:lvl8pPr marL="1371600" algn="ctr" rtl="0" eaLnBrk="1" fontAlgn="base" hangingPunct="1">
              <a:spcBef>
                <a:spcPct val="0"/>
              </a:spcBef>
              <a:spcAft>
                <a:spcPct val="0"/>
              </a:spcAft>
              <a:defRPr sz="3600" b="1">
                <a:solidFill>
                  <a:schemeClr val="bg1"/>
                </a:solidFill>
                <a:latin typeface="Tahoma" charset="0"/>
              </a:defRPr>
            </a:lvl8pPr>
            <a:lvl9pPr marL="1828800" algn="ctr" rtl="0" eaLnBrk="1" fontAlgn="base" hangingPunct="1">
              <a:spcBef>
                <a:spcPct val="0"/>
              </a:spcBef>
              <a:spcAft>
                <a:spcPct val="0"/>
              </a:spcAft>
              <a:defRPr sz="3600" b="1">
                <a:solidFill>
                  <a:schemeClr val="bg1"/>
                </a:solidFill>
                <a:latin typeface="Tahoma" charset="0"/>
              </a:defRPr>
            </a:lvl9pPr>
          </a:lstStyle>
          <a:p>
            <a:endParaRPr lang="en-US" sz="3300" kern="0" dirty="0" smtClean="0"/>
          </a:p>
        </p:txBody>
      </p:sp>
      <p:sp>
        <p:nvSpPr>
          <p:cNvPr id="10" name="Title 9"/>
          <p:cNvSpPr>
            <a:spLocks noGrp="1"/>
          </p:cNvSpPr>
          <p:nvPr>
            <p:ph type="title"/>
          </p:nvPr>
        </p:nvSpPr>
        <p:spPr/>
        <p:txBody>
          <a:bodyPr/>
          <a:lstStyle/>
          <a:p>
            <a:endParaRPr lang="en-US" dirty="0"/>
          </a:p>
        </p:txBody>
      </p:sp>
      <p:sp>
        <p:nvSpPr>
          <p:cNvPr id="2" name="Rectangle 1"/>
          <p:cNvSpPr/>
          <p:nvPr/>
        </p:nvSpPr>
        <p:spPr bwMode="auto">
          <a:xfrm>
            <a:off x="2608730" y="1371600"/>
            <a:ext cx="4038255" cy="5105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r>
              <a:rPr lang="en-US" sz="4000" b="1" kern="0" dirty="0" smtClean="0">
                <a:solidFill>
                  <a:srgbClr val="000000"/>
                </a:solidFill>
                <a:latin typeface="Tahoma"/>
                <a:ea typeface="+mj-ea"/>
                <a:cs typeface="+mj-cs"/>
              </a:rPr>
              <a:t>“Retrospective probing” advantages and disadvantages</a:t>
            </a:r>
          </a:p>
        </p:txBody>
      </p:sp>
      <p:sp>
        <p:nvSpPr>
          <p:cNvPr id="13" name="Slide Number Placeholder 12"/>
          <p:cNvSpPr>
            <a:spLocks noGrp="1"/>
          </p:cNvSpPr>
          <p:nvPr>
            <p:ph type="sldNum" sz="quarter" idx="12"/>
          </p:nvPr>
        </p:nvSpPr>
        <p:spPr/>
        <p:txBody>
          <a:bodyPr/>
          <a:lstStyle/>
          <a:p>
            <a:fld id="{8BE281C9-04EB-4071-AA3D-BE0CA1E87804}" type="slidenum">
              <a:rPr lang="en-US" smtClean="0"/>
              <a:t>20</a:t>
            </a:fld>
            <a:endParaRPr lang="en-US" dirty="0"/>
          </a:p>
        </p:txBody>
      </p:sp>
    </p:spTree>
    <p:extLst>
      <p:ext uri="{BB962C8B-B14F-4D97-AF65-F5344CB8AC3E}">
        <p14:creationId xmlns:p14="http://schemas.microsoft.com/office/powerpoint/2010/main" val="26623586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Types of probes</a:t>
            </a:r>
          </a:p>
        </p:txBody>
      </p:sp>
      <p:sp>
        <p:nvSpPr>
          <p:cNvPr id="4" name="Content Placeholder 3"/>
          <p:cNvSpPr>
            <a:spLocks noGrp="1"/>
          </p:cNvSpPr>
          <p:nvPr>
            <p:ph idx="1"/>
          </p:nvPr>
        </p:nvSpPr>
        <p:spPr>
          <a:xfrm>
            <a:off x="914400" y="1600200"/>
            <a:ext cx="7315200" cy="4876800"/>
          </a:xfrm>
        </p:spPr>
        <p:txBody>
          <a:bodyPr anchor="ctr"/>
          <a:lstStyle/>
          <a:p>
            <a:pPr marL="0" indent="0" algn="ctr" eaLnBrk="0" hangingPunct="0">
              <a:buNone/>
            </a:pPr>
            <a:r>
              <a:rPr lang="en-US" sz="4400" b="1" kern="0" dirty="0">
                <a:solidFill>
                  <a:srgbClr val="008000"/>
                </a:solidFill>
              </a:rPr>
              <a:t>Scripted </a:t>
            </a:r>
            <a:r>
              <a:rPr lang="en-US" sz="4400" b="1" kern="0" dirty="0" smtClean="0">
                <a:solidFill>
                  <a:srgbClr val="008000"/>
                </a:solidFill>
              </a:rPr>
              <a:t/>
            </a:r>
            <a:br>
              <a:rPr lang="en-US" sz="4400" b="1" kern="0" dirty="0" smtClean="0">
                <a:solidFill>
                  <a:srgbClr val="008000"/>
                </a:solidFill>
              </a:rPr>
            </a:br>
            <a:r>
              <a:rPr lang="en-US" sz="4400" b="1" kern="0" dirty="0" smtClean="0"/>
              <a:t>and</a:t>
            </a:r>
            <a:r>
              <a:rPr lang="en-US" sz="4400" b="1" kern="0" dirty="0" smtClean="0">
                <a:solidFill>
                  <a:srgbClr val="008000"/>
                </a:solidFill>
              </a:rPr>
              <a:t> </a:t>
            </a:r>
            <a:br>
              <a:rPr lang="en-US" sz="4400" b="1" kern="0" dirty="0" smtClean="0">
                <a:solidFill>
                  <a:srgbClr val="008000"/>
                </a:solidFill>
              </a:rPr>
            </a:br>
            <a:r>
              <a:rPr lang="en-US" sz="4400" b="1" kern="0" dirty="0" smtClean="0">
                <a:solidFill>
                  <a:srgbClr val="008000"/>
                </a:solidFill>
              </a:rPr>
              <a:t>spontaneous</a:t>
            </a:r>
            <a:endParaRPr lang="en-US" sz="4400" b="1" kern="0" dirty="0">
              <a:solidFill>
                <a:srgbClr val="000000"/>
              </a:solidFill>
            </a:endParaRPr>
          </a:p>
          <a:p>
            <a:endParaRPr lang="en-US" dirty="0"/>
          </a:p>
        </p:txBody>
      </p:sp>
      <p:sp>
        <p:nvSpPr>
          <p:cNvPr id="5" name="Slide Number Placeholder 4"/>
          <p:cNvSpPr>
            <a:spLocks noGrp="1"/>
          </p:cNvSpPr>
          <p:nvPr>
            <p:ph type="sldNum" sz="quarter" idx="12"/>
          </p:nvPr>
        </p:nvSpPr>
        <p:spPr/>
        <p:txBody>
          <a:bodyPr/>
          <a:lstStyle/>
          <a:p>
            <a:fld id="{8BE281C9-04EB-4071-AA3D-BE0CA1E87804}" type="slidenum">
              <a:rPr lang="en-US" smtClean="0"/>
              <a:t>21</a:t>
            </a:fld>
            <a:endParaRPr lang="en-US" dirty="0"/>
          </a:p>
        </p:txBody>
      </p:sp>
    </p:spTree>
    <p:extLst>
      <p:ext uri="{BB962C8B-B14F-4D97-AF65-F5344CB8AC3E}">
        <p14:creationId xmlns:p14="http://schemas.microsoft.com/office/powerpoint/2010/main" val="11506873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172033" y="2550367"/>
            <a:ext cx="2743200" cy="2606351"/>
          </a:xfrm>
          <a:prstGeom prst="rect">
            <a:avLst/>
          </a:prstGeom>
          <a:noFill/>
          <a:extLst>
            <a:ext uri="{909E8E84-426E-40DD-AFC4-6F175D3DCCD1}">
              <a14:hiddenFill xmlns:a14="http://schemas.microsoft.com/office/drawing/2010/main">
                <a:solidFill>
                  <a:srgbClr val="FFFFFF"/>
                </a:solidFill>
              </a14:hiddenFill>
            </a:ext>
          </a:extLst>
        </p:spPr>
      </p:pic>
      <p:sp>
        <p:nvSpPr>
          <p:cNvPr id="5123" name="Rectangle 2"/>
          <p:cNvSpPr>
            <a:spLocks noGrp="1" noChangeArrowheads="1"/>
          </p:cNvSpPr>
          <p:nvPr>
            <p:ph type="title"/>
          </p:nvPr>
        </p:nvSpPr>
        <p:spPr/>
        <p:txBody>
          <a:bodyPr/>
          <a:lstStyle/>
          <a:p>
            <a:r>
              <a:rPr lang="en-US" dirty="0" smtClean="0"/>
              <a:t>Cognitive interview </a:t>
            </a:r>
            <a:br>
              <a:rPr lang="en-US" dirty="0" smtClean="0"/>
            </a:br>
            <a:r>
              <a:rPr lang="en-US" dirty="0" smtClean="0"/>
              <a:t>example probes</a:t>
            </a:r>
          </a:p>
        </p:txBody>
      </p:sp>
      <p:pic>
        <p:nvPicPr>
          <p:cNvPr id="16388"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75585" y="2694881"/>
            <a:ext cx="2336513" cy="232751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15148" y="2927866"/>
            <a:ext cx="2075652" cy="1569660"/>
          </a:xfrm>
          <a:prstGeom prst="rect">
            <a:avLst/>
          </a:prstGeom>
        </p:spPr>
        <p:txBody>
          <a:bodyPr wrap="square" anchor="ctr">
            <a:spAutoFit/>
          </a:bodyPr>
          <a:lstStyle/>
          <a:p>
            <a:pPr algn="ctr"/>
            <a:r>
              <a:rPr lang="en-US" dirty="0">
                <a:latin typeface="+mj-lt"/>
              </a:rPr>
              <a:t>What does the word </a:t>
            </a:r>
            <a:r>
              <a:rPr lang="en-US" i="1" dirty="0" smtClean="0">
                <a:latin typeface="+mj-lt"/>
              </a:rPr>
              <a:t>equivalent</a:t>
            </a:r>
            <a:r>
              <a:rPr lang="en-US" dirty="0" smtClean="0">
                <a:latin typeface="+mj-lt"/>
              </a:rPr>
              <a:t> </a:t>
            </a:r>
            <a:r>
              <a:rPr lang="en-US" dirty="0">
                <a:latin typeface="+mj-lt"/>
              </a:rPr>
              <a:t>mean to you</a:t>
            </a:r>
            <a:r>
              <a:rPr lang="en-US" dirty="0" smtClean="0">
                <a:latin typeface="+mj-lt"/>
              </a:rPr>
              <a:t>?</a:t>
            </a:r>
            <a:endParaRPr lang="en-US" dirty="0">
              <a:latin typeface="+mj-lt"/>
            </a:endParaRPr>
          </a:p>
        </p:txBody>
      </p:sp>
      <p:pic>
        <p:nvPicPr>
          <p:cNvPr id="10"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248400" y="2661480"/>
            <a:ext cx="2514600" cy="2327511"/>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3505200" y="2820144"/>
            <a:ext cx="2075652" cy="1785104"/>
          </a:xfrm>
          <a:prstGeom prst="rect">
            <a:avLst/>
          </a:prstGeom>
        </p:spPr>
        <p:txBody>
          <a:bodyPr wrap="square" anchor="ctr">
            <a:spAutoFit/>
          </a:bodyPr>
          <a:lstStyle/>
          <a:p>
            <a:pPr lvl="0" algn="ctr" eaLnBrk="0" hangingPunct="0">
              <a:spcBef>
                <a:spcPct val="30000"/>
              </a:spcBef>
            </a:pPr>
            <a:r>
              <a:rPr lang="en-US" sz="2200" dirty="0" smtClean="0">
                <a:solidFill>
                  <a:srgbClr val="000000"/>
                </a:solidFill>
                <a:latin typeface="+mj-lt"/>
              </a:rPr>
              <a:t>In </a:t>
            </a:r>
            <a:r>
              <a:rPr lang="en-US" sz="2200" dirty="0">
                <a:solidFill>
                  <a:srgbClr val="000000"/>
                </a:solidFill>
                <a:latin typeface="+mj-lt"/>
              </a:rPr>
              <a:t>your own </a:t>
            </a:r>
            <a:r>
              <a:rPr lang="en-US" sz="2200" dirty="0" smtClean="0">
                <a:solidFill>
                  <a:srgbClr val="000000"/>
                </a:solidFill>
                <a:latin typeface="+mj-lt"/>
              </a:rPr>
              <a:t>words, </a:t>
            </a:r>
            <a:r>
              <a:rPr lang="en-US" sz="2200" dirty="0">
                <a:solidFill>
                  <a:srgbClr val="000000"/>
                </a:solidFill>
                <a:latin typeface="+mj-lt"/>
              </a:rPr>
              <a:t>what </a:t>
            </a:r>
            <a:r>
              <a:rPr lang="en-US" sz="2200" dirty="0" smtClean="0">
                <a:solidFill>
                  <a:srgbClr val="000000"/>
                </a:solidFill>
                <a:latin typeface="+mj-lt"/>
              </a:rPr>
              <a:t>is this question </a:t>
            </a:r>
            <a:r>
              <a:rPr lang="en-US" sz="2200" dirty="0">
                <a:solidFill>
                  <a:srgbClr val="000000"/>
                </a:solidFill>
                <a:latin typeface="+mj-lt"/>
              </a:rPr>
              <a:t>asking you to do</a:t>
            </a:r>
            <a:r>
              <a:rPr lang="en-US" sz="2200" dirty="0" smtClean="0">
                <a:solidFill>
                  <a:srgbClr val="000000"/>
                </a:solidFill>
                <a:latin typeface="+mj-lt"/>
              </a:rPr>
              <a:t>?</a:t>
            </a:r>
            <a:endParaRPr lang="en-US" sz="2200" dirty="0">
              <a:solidFill>
                <a:srgbClr val="000000"/>
              </a:solidFill>
              <a:latin typeface="+mj-lt"/>
            </a:endParaRPr>
          </a:p>
        </p:txBody>
      </p:sp>
      <p:sp>
        <p:nvSpPr>
          <p:cNvPr id="13" name="Rectangle 12"/>
          <p:cNvSpPr/>
          <p:nvPr/>
        </p:nvSpPr>
        <p:spPr>
          <a:xfrm>
            <a:off x="6482109" y="3251031"/>
            <a:ext cx="2075652" cy="923330"/>
          </a:xfrm>
          <a:prstGeom prst="rect">
            <a:avLst/>
          </a:prstGeom>
        </p:spPr>
        <p:txBody>
          <a:bodyPr wrap="square" anchor="ctr">
            <a:spAutoFit/>
          </a:bodyPr>
          <a:lstStyle/>
          <a:p>
            <a:pPr lvl="0" algn="ctr" eaLnBrk="0" hangingPunct="0">
              <a:spcBef>
                <a:spcPct val="30000"/>
              </a:spcBef>
            </a:pPr>
            <a:r>
              <a:rPr lang="en-US" dirty="0" smtClean="0">
                <a:latin typeface="+mj-lt"/>
              </a:rPr>
              <a:t>Can </a:t>
            </a:r>
            <a:r>
              <a:rPr lang="en-US" dirty="0">
                <a:latin typeface="+mj-lt"/>
              </a:rPr>
              <a:t>you tell me how sure you are that </a:t>
            </a:r>
            <a:r>
              <a:rPr lang="en-US" dirty="0" smtClean="0">
                <a:latin typeface="+mj-lt"/>
              </a:rPr>
              <a:t>you. . .?</a:t>
            </a:r>
            <a:endParaRPr lang="en-US" dirty="0">
              <a:latin typeface="+mj-lt"/>
            </a:endParaRPr>
          </a:p>
        </p:txBody>
      </p:sp>
      <p:sp>
        <p:nvSpPr>
          <p:cNvPr id="5" name="Slide Number Placeholder 4"/>
          <p:cNvSpPr>
            <a:spLocks noGrp="1"/>
          </p:cNvSpPr>
          <p:nvPr>
            <p:ph type="sldNum" sz="quarter" idx="12"/>
          </p:nvPr>
        </p:nvSpPr>
        <p:spPr/>
        <p:txBody>
          <a:bodyPr/>
          <a:lstStyle/>
          <a:p>
            <a:fld id="{8BE281C9-04EB-4071-AA3D-BE0CA1E87804}" type="slidenum">
              <a:rPr lang="en-US" smtClean="0"/>
              <a:t>22</a:t>
            </a:fld>
            <a:endParaRPr lang="en-US" dirty="0"/>
          </a:p>
        </p:txBody>
      </p:sp>
    </p:spTree>
    <p:extLst>
      <p:ext uri="{BB962C8B-B14F-4D97-AF65-F5344CB8AC3E}">
        <p14:creationId xmlns:p14="http://schemas.microsoft.com/office/powerpoint/2010/main" val="3598479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263877" y="2501988"/>
            <a:ext cx="2589046" cy="2636069"/>
          </a:xfrm>
          <a:prstGeom prst="rect">
            <a:avLst/>
          </a:prstGeom>
          <a:noFill/>
          <a:extLst>
            <a:ext uri="{909E8E84-426E-40DD-AFC4-6F175D3DCCD1}">
              <a14:hiddenFill xmlns:a14="http://schemas.microsoft.com/office/drawing/2010/main">
                <a:solidFill>
                  <a:srgbClr val="FFFFFF"/>
                </a:solidFill>
              </a14:hiddenFill>
            </a:ext>
          </a:extLst>
        </p:spPr>
      </p:pic>
      <p:sp>
        <p:nvSpPr>
          <p:cNvPr id="5123" name="Rectangle 2"/>
          <p:cNvSpPr>
            <a:spLocks noGrp="1" noChangeArrowheads="1"/>
          </p:cNvSpPr>
          <p:nvPr>
            <p:ph type="title"/>
          </p:nvPr>
        </p:nvSpPr>
        <p:spPr/>
        <p:txBody>
          <a:bodyPr/>
          <a:lstStyle/>
          <a:p>
            <a:r>
              <a:rPr lang="en-US" dirty="0"/>
              <a:t>Types of </a:t>
            </a:r>
            <a:r>
              <a:rPr lang="en-US" dirty="0" smtClean="0"/>
              <a:t>probes</a:t>
            </a:r>
          </a:p>
        </p:txBody>
      </p:sp>
      <p:pic>
        <p:nvPicPr>
          <p:cNvPr id="16388"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42596" y="2501988"/>
            <a:ext cx="2589046" cy="263606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15148" y="3209481"/>
            <a:ext cx="2075652" cy="1006429"/>
          </a:xfrm>
          <a:prstGeom prst="rect">
            <a:avLst/>
          </a:prstGeom>
        </p:spPr>
        <p:txBody>
          <a:bodyPr wrap="square" anchor="ctr">
            <a:spAutoFit/>
          </a:bodyPr>
          <a:lstStyle/>
          <a:p>
            <a:pPr lvl="0" algn="ctr" eaLnBrk="0" hangingPunct="0">
              <a:spcBef>
                <a:spcPct val="30000"/>
              </a:spcBef>
            </a:pPr>
            <a:r>
              <a:rPr lang="en-US" dirty="0" smtClean="0">
                <a:latin typeface="+mj-lt"/>
              </a:rPr>
              <a:t>How </a:t>
            </a:r>
            <a:r>
              <a:rPr lang="en-US" dirty="0">
                <a:latin typeface="+mj-lt"/>
              </a:rPr>
              <a:t>do you </a:t>
            </a:r>
            <a:r>
              <a:rPr lang="en-US" dirty="0" smtClean="0">
                <a:latin typeface="+mj-lt"/>
              </a:rPr>
              <a:t>remember. . .?</a:t>
            </a:r>
          </a:p>
          <a:p>
            <a:pPr lvl="0" algn="ctr" eaLnBrk="0" hangingPunct="0">
              <a:spcBef>
                <a:spcPct val="30000"/>
              </a:spcBef>
            </a:pPr>
            <a:endParaRPr lang="en-US" dirty="0">
              <a:latin typeface="+mj-lt"/>
            </a:endParaRPr>
          </a:p>
        </p:txBody>
      </p:sp>
      <p:pic>
        <p:nvPicPr>
          <p:cNvPr id="10"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140009" y="2501988"/>
            <a:ext cx="2589046" cy="2636069"/>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3505200" y="2927866"/>
            <a:ext cx="2075652" cy="1569660"/>
          </a:xfrm>
          <a:prstGeom prst="rect">
            <a:avLst/>
          </a:prstGeom>
        </p:spPr>
        <p:txBody>
          <a:bodyPr wrap="square" anchor="ctr">
            <a:spAutoFit/>
          </a:bodyPr>
          <a:lstStyle/>
          <a:p>
            <a:pPr lvl="0" algn="ctr" eaLnBrk="0" hangingPunct="0">
              <a:spcBef>
                <a:spcPct val="30000"/>
              </a:spcBef>
            </a:pPr>
            <a:r>
              <a:rPr lang="en-US" dirty="0">
                <a:latin typeface="+mj-lt"/>
              </a:rPr>
              <a:t>Why do you think this question was </a:t>
            </a:r>
            <a:r>
              <a:rPr lang="en-US" dirty="0" smtClean="0">
                <a:latin typeface="+mj-lt"/>
              </a:rPr>
              <a:t>asked?</a:t>
            </a:r>
            <a:endParaRPr lang="en-US" dirty="0">
              <a:latin typeface="+mj-lt"/>
            </a:endParaRPr>
          </a:p>
        </p:txBody>
      </p:sp>
      <p:sp>
        <p:nvSpPr>
          <p:cNvPr id="13" name="Rectangle 12"/>
          <p:cNvSpPr/>
          <p:nvPr/>
        </p:nvSpPr>
        <p:spPr>
          <a:xfrm>
            <a:off x="6400800" y="2927866"/>
            <a:ext cx="2075652" cy="1569660"/>
          </a:xfrm>
          <a:prstGeom prst="rect">
            <a:avLst/>
          </a:prstGeom>
        </p:spPr>
        <p:txBody>
          <a:bodyPr wrap="square" anchor="ctr">
            <a:spAutoFit/>
          </a:bodyPr>
          <a:lstStyle/>
          <a:p>
            <a:pPr lvl="0" algn="ctr" eaLnBrk="0" hangingPunct="0">
              <a:spcBef>
                <a:spcPct val="30000"/>
              </a:spcBef>
            </a:pPr>
            <a:r>
              <a:rPr lang="en-US" dirty="0" smtClean="0">
                <a:latin typeface="+mj-lt"/>
              </a:rPr>
              <a:t>Was it </a:t>
            </a:r>
            <a:r>
              <a:rPr lang="en-US" dirty="0">
                <a:latin typeface="+mj-lt"/>
              </a:rPr>
              <a:t>easy or hard to answer this question</a:t>
            </a:r>
            <a:r>
              <a:rPr lang="en-US" dirty="0" smtClean="0">
                <a:latin typeface="+mj-lt"/>
              </a:rPr>
              <a:t>?</a:t>
            </a:r>
            <a:endParaRPr lang="en-US" dirty="0">
              <a:latin typeface="+mj-lt"/>
            </a:endParaRPr>
          </a:p>
        </p:txBody>
      </p:sp>
      <p:sp>
        <p:nvSpPr>
          <p:cNvPr id="5" name="Slide Number Placeholder 4"/>
          <p:cNvSpPr>
            <a:spLocks noGrp="1"/>
          </p:cNvSpPr>
          <p:nvPr>
            <p:ph type="sldNum" sz="quarter" idx="12"/>
          </p:nvPr>
        </p:nvSpPr>
        <p:spPr/>
        <p:txBody>
          <a:bodyPr/>
          <a:lstStyle/>
          <a:p>
            <a:fld id="{8BE281C9-04EB-4071-AA3D-BE0CA1E87804}" type="slidenum">
              <a:rPr lang="en-US" smtClean="0"/>
              <a:t>23</a:t>
            </a:fld>
            <a:endParaRPr lang="en-US" dirty="0"/>
          </a:p>
        </p:txBody>
      </p:sp>
    </p:spTree>
    <p:extLst>
      <p:ext uri="{BB962C8B-B14F-4D97-AF65-F5344CB8AC3E}">
        <p14:creationId xmlns:p14="http://schemas.microsoft.com/office/powerpoint/2010/main" val="1871692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493705" y="1956565"/>
            <a:ext cx="2374744" cy="201488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868800" y="1550238"/>
            <a:ext cx="2853639" cy="2421216"/>
          </a:xfrm>
          <a:prstGeom prst="rect">
            <a:avLst/>
          </a:prstGeom>
          <a:noFill/>
          <a:extLst>
            <a:ext uri="{909E8E84-426E-40DD-AFC4-6F175D3DCCD1}">
              <a14:hiddenFill xmlns:a14="http://schemas.microsoft.com/office/drawing/2010/main">
                <a:solidFill>
                  <a:srgbClr val="FFFFFF"/>
                </a:solidFill>
              </a14:hiddenFill>
            </a:ext>
          </a:extLst>
        </p:spPr>
      </p:pic>
      <p:sp>
        <p:nvSpPr>
          <p:cNvPr id="5123" name="Rectangle 2"/>
          <p:cNvSpPr>
            <a:spLocks noGrp="1" noChangeArrowheads="1"/>
          </p:cNvSpPr>
          <p:nvPr>
            <p:ph type="title"/>
          </p:nvPr>
        </p:nvSpPr>
        <p:spPr/>
        <p:txBody>
          <a:bodyPr/>
          <a:lstStyle/>
          <a:p>
            <a:r>
              <a:rPr lang="en-US" dirty="0" smtClean="0"/>
              <a:t>Cognitive interview probes</a:t>
            </a:r>
          </a:p>
        </p:txBody>
      </p:sp>
      <p:sp>
        <p:nvSpPr>
          <p:cNvPr id="2" name="TextBox 1"/>
          <p:cNvSpPr txBox="1"/>
          <p:nvPr/>
        </p:nvSpPr>
        <p:spPr>
          <a:xfrm>
            <a:off x="1390841" y="1806305"/>
            <a:ext cx="1809559" cy="1200329"/>
          </a:xfrm>
          <a:prstGeom prst="rect">
            <a:avLst/>
          </a:prstGeom>
          <a:noFill/>
        </p:spPr>
        <p:txBody>
          <a:bodyPr wrap="square" rtlCol="0">
            <a:spAutoFit/>
          </a:bodyPr>
          <a:lstStyle/>
          <a:p>
            <a:pPr algn="ctr"/>
            <a:r>
              <a:rPr lang="en-US" sz="1800" b="1" dirty="0"/>
              <a:t>Was this question easy or hard for you to answer?</a:t>
            </a:r>
          </a:p>
        </p:txBody>
      </p:sp>
      <p:sp>
        <p:nvSpPr>
          <p:cNvPr id="9" name="TextBox 8"/>
          <p:cNvSpPr txBox="1"/>
          <p:nvPr/>
        </p:nvSpPr>
        <p:spPr>
          <a:xfrm>
            <a:off x="4776298" y="2606524"/>
            <a:ext cx="1809559" cy="400110"/>
          </a:xfrm>
          <a:prstGeom prst="rect">
            <a:avLst/>
          </a:prstGeom>
          <a:noFill/>
        </p:spPr>
        <p:txBody>
          <a:bodyPr wrap="square" rtlCol="0">
            <a:spAutoFit/>
          </a:bodyPr>
          <a:lstStyle/>
          <a:p>
            <a:pPr algn="ctr"/>
            <a:r>
              <a:rPr lang="en-US" sz="2000" b="1" dirty="0" smtClean="0"/>
              <a:t>It was easy!</a:t>
            </a:r>
            <a:endParaRPr lang="en-US" sz="2000" b="1" dirty="0"/>
          </a:p>
        </p:txBody>
      </p:sp>
      <p:sp>
        <p:nvSpPr>
          <p:cNvPr id="6" name="Slide Number Placeholder 5"/>
          <p:cNvSpPr>
            <a:spLocks noGrp="1"/>
          </p:cNvSpPr>
          <p:nvPr>
            <p:ph type="sldNum" sz="quarter" idx="12"/>
          </p:nvPr>
        </p:nvSpPr>
        <p:spPr/>
        <p:txBody>
          <a:bodyPr/>
          <a:lstStyle/>
          <a:p>
            <a:fld id="{8BE281C9-04EB-4071-AA3D-BE0CA1E87804}" type="slidenum">
              <a:rPr lang="en-US" smtClean="0"/>
              <a:t>24</a:t>
            </a:fld>
            <a:endParaRPr lang="en-US" dirty="0"/>
          </a:p>
        </p:txBody>
      </p:sp>
      <p:pic>
        <p:nvPicPr>
          <p:cNvPr id="4098"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9807" t="3766" r="20536" b="57526"/>
          <a:stretch/>
        </p:blipFill>
        <p:spPr bwMode="auto">
          <a:xfrm>
            <a:off x="0" y="3971454"/>
            <a:ext cx="6734176" cy="2496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02137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dirty="0"/>
          </a:p>
        </p:txBody>
      </p:sp>
      <p:sp>
        <p:nvSpPr>
          <p:cNvPr id="7" name="Content Placeholder 6"/>
          <p:cNvSpPr>
            <a:spLocks noGrp="1"/>
          </p:cNvSpPr>
          <p:nvPr>
            <p:ph sz="half" idx="1"/>
          </p:nvPr>
        </p:nvSpPr>
        <p:spPr>
          <a:xfrm>
            <a:off x="5029200" y="1600200"/>
            <a:ext cx="3733800" cy="4876800"/>
          </a:xfrm>
        </p:spPr>
        <p:txBody>
          <a:bodyPr anchor="ctr"/>
          <a:lstStyle/>
          <a:p>
            <a:pPr marL="0" lvl="1" indent="0">
              <a:spcBef>
                <a:spcPts val="1000"/>
              </a:spcBef>
              <a:buSzPct val="100000"/>
              <a:buNone/>
            </a:pPr>
            <a:r>
              <a:rPr lang="en-US" sz="4400" b="1" kern="0" dirty="0">
                <a:solidFill>
                  <a:srgbClr val="00722A"/>
                </a:solidFill>
              </a:rPr>
              <a:t>Conduct </a:t>
            </a:r>
            <a:r>
              <a:rPr lang="en-US" sz="4400" b="1" kern="0" dirty="0" smtClean="0">
                <a:solidFill>
                  <a:srgbClr val="000000"/>
                </a:solidFill>
              </a:rPr>
              <a:t>the </a:t>
            </a:r>
            <a:r>
              <a:rPr lang="en-US" sz="4400" b="1" kern="0" dirty="0">
                <a:solidFill>
                  <a:srgbClr val="000000"/>
                </a:solidFill>
              </a:rPr>
              <a:t>interview</a:t>
            </a:r>
            <a:r>
              <a:rPr lang="en-US" sz="4000" b="1" kern="0" dirty="0">
                <a:solidFill>
                  <a:srgbClr val="000000"/>
                </a:solidFill>
              </a:rPr>
              <a:t>.</a:t>
            </a:r>
            <a:endParaRPr lang="en-US" sz="4000" dirty="0">
              <a:solidFill>
                <a:schemeClr val="tx1"/>
              </a:solidFill>
              <a:latin typeface="Times" charset="0"/>
            </a:endParaRPr>
          </a:p>
          <a:p>
            <a:endParaRPr lang="en-US" dirty="0"/>
          </a:p>
        </p:txBody>
      </p:sp>
      <p:pic>
        <p:nvPicPr>
          <p:cNvPr id="10" name="Picture 2"/>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t="17543" b="8115"/>
          <a:stretch/>
        </p:blipFill>
        <p:spPr bwMode="auto">
          <a:xfrm>
            <a:off x="0" y="1381125"/>
            <a:ext cx="4572000" cy="5095875"/>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8"/>
          <p:cNvSpPr>
            <a:spLocks noGrp="1"/>
          </p:cNvSpPr>
          <p:nvPr>
            <p:ph type="sldNum" sz="quarter" idx="12"/>
          </p:nvPr>
        </p:nvSpPr>
        <p:spPr/>
        <p:txBody>
          <a:bodyPr/>
          <a:lstStyle/>
          <a:p>
            <a:fld id="{8BE281C9-04EB-4071-AA3D-BE0CA1E87804}" type="slidenum">
              <a:rPr lang="en-US" smtClean="0"/>
              <a:t>25</a:t>
            </a:fld>
            <a:endParaRPr lang="en-US" dirty="0"/>
          </a:p>
        </p:txBody>
      </p:sp>
    </p:spTree>
    <p:extLst>
      <p:ext uri="{BB962C8B-B14F-4D97-AF65-F5344CB8AC3E}">
        <p14:creationId xmlns:p14="http://schemas.microsoft.com/office/powerpoint/2010/main" val="17588264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dirty="0"/>
          </a:p>
        </p:txBody>
      </p:sp>
      <p:sp>
        <p:nvSpPr>
          <p:cNvPr id="8" name="Content Placeholder 7"/>
          <p:cNvSpPr>
            <a:spLocks noGrp="1"/>
          </p:cNvSpPr>
          <p:nvPr>
            <p:ph sz="half" idx="1"/>
          </p:nvPr>
        </p:nvSpPr>
        <p:spPr>
          <a:xfrm>
            <a:off x="5029200" y="1600200"/>
            <a:ext cx="3200400" cy="4876800"/>
          </a:xfrm>
        </p:spPr>
        <p:txBody>
          <a:bodyPr anchor="ctr">
            <a:normAutofit/>
          </a:bodyPr>
          <a:lstStyle/>
          <a:p>
            <a:pPr marL="0" lvl="1" indent="0">
              <a:spcBef>
                <a:spcPts val="0"/>
              </a:spcBef>
              <a:buSzPct val="100000"/>
              <a:buNone/>
            </a:pPr>
            <a:r>
              <a:rPr lang="en-US" sz="4400" b="1" kern="0" dirty="0">
                <a:solidFill>
                  <a:srgbClr val="00722A"/>
                </a:solidFill>
              </a:rPr>
              <a:t>Review </a:t>
            </a:r>
            <a:r>
              <a:rPr lang="en-US" sz="4400" b="1" kern="0" dirty="0" smtClean="0">
                <a:solidFill>
                  <a:srgbClr val="000000"/>
                </a:solidFill>
              </a:rPr>
              <a:t>notes </a:t>
            </a:r>
            <a:r>
              <a:rPr lang="en-US" sz="4400" b="1" kern="0" dirty="0">
                <a:solidFill>
                  <a:srgbClr val="000000"/>
                </a:solidFill>
              </a:rPr>
              <a:t>and </a:t>
            </a:r>
            <a:r>
              <a:rPr lang="en-US" sz="4400" b="1" kern="0" dirty="0">
                <a:solidFill>
                  <a:srgbClr val="00722A"/>
                </a:solidFill>
              </a:rPr>
              <a:t>document</a:t>
            </a:r>
            <a:r>
              <a:rPr lang="en-US" sz="4400" b="1" kern="0" dirty="0">
                <a:solidFill>
                  <a:srgbClr val="000000"/>
                </a:solidFill>
              </a:rPr>
              <a:t> findings</a:t>
            </a:r>
            <a:r>
              <a:rPr lang="en-US" sz="4400" b="1" kern="0" dirty="0" smtClean="0">
                <a:solidFill>
                  <a:srgbClr val="000000"/>
                </a:solidFill>
              </a:rPr>
              <a:t>.</a:t>
            </a:r>
            <a:endParaRPr lang="en-US" sz="4400" dirty="0">
              <a:solidFill>
                <a:schemeClr val="tx1"/>
              </a:solidFill>
              <a:latin typeface="Times" charset="0"/>
            </a:endParaRPr>
          </a:p>
        </p:txBody>
      </p:sp>
      <p:pic>
        <p:nvPicPr>
          <p:cNvPr id="10" name="Picture 2"/>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l="15731" t="1" r="24343" b="-138"/>
          <a:stretch/>
        </p:blipFill>
        <p:spPr bwMode="auto">
          <a:xfrm>
            <a:off x="-1" y="1371600"/>
            <a:ext cx="4572001" cy="5095875"/>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10"/>
          <p:cNvSpPr>
            <a:spLocks noGrp="1"/>
          </p:cNvSpPr>
          <p:nvPr>
            <p:ph type="sldNum" sz="quarter" idx="12"/>
          </p:nvPr>
        </p:nvSpPr>
        <p:spPr/>
        <p:txBody>
          <a:bodyPr/>
          <a:lstStyle/>
          <a:p>
            <a:fld id="{8BE281C9-04EB-4071-AA3D-BE0CA1E87804}" type="slidenum">
              <a:rPr lang="en-US" smtClean="0"/>
              <a:t>26</a:t>
            </a:fld>
            <a:endParaRPr lang="en-US" dirty="0"/>
          </a:p>
        </p:txBody>
      </p:sp>
    </p:spTree>
    <p:extLst>
      <p:ext uri="{BB962C8B-B14F-4D97-AF65-F5344CB8AC3E}">
        <p14:creationId xmlns:p14="http://schemas.microsoft.com/office/powerpoint/2010/main" val="10951581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Cognitive interviews: Analysis</a:t>
            </a:r>
          </a:p>
        </p:txBody>
      </p:sp>
      <p:sp>
        <p:nvSpPr>
          <p:cNvPr id="7" name="Content Placeholder 6"/>
          <p:cNvSpPr>
            <a:spLocks noGrp="1"/>
          </p:cNvSpPr>
          <p:nvPr>
            <p:ph sz="half" idx="1"/>
          </p:nvPr>
        </p:nvSpPr>
        <p:spPr>
          <a:xfrm>
            <a:off x="914400" y="1600200"/>
            <a:ext cx="3962400" cy="4525963"/>
          </a:xfrm>
        </p:spPr>
        <p:txBody>
          <a:bodyPr anchor="ctr"/>
          <a:lstStyle/>
          <a:p>
            <a:pPr marL="0" lvl="1" indent="0">
              <a:spcBef>
                <a:spcPts val="1000"/>
              </a:spcBef>
              <a:buSzPct val="100000"/>
              <a:buNone/>
            </a:pPr>
            <a:r>
              <a:rPr lang="en-US" sz="4400" b="1" spc="-40" dirty="0">
                <a:solidFill>
                  <a:srgbClr val="00722A"/>
                </a:solidFill>
              </a:rPr>
              <a:t>Review</a:t>
            </a:r>
            <a:r>
              <a:rPr lang="en-US" sz="4400" b="1" spc="-40" dirty="0"/>
              <a:t> notes and </a:t>
            </a:r>
            <a:r>
              <a:rPr lang="en-US" sz="4400" b="1" spc="-40" dirty="0">
                <a:solidFill>
                  <a:srgbClr val="00722A"/>
                </a:solidFill>
              </a:rPr>
              <a:t>listen</a:t>
            </a:r>
            <a:r>
              <a:rPr lang="en-US" sz="4400" b="1" spc="-40" dirty="0"/>
              <a:t> to audio recordings of interviews.</a:t>
            </a:r>
            <a:endParaRPr lang="en-US" sz="4400" b="1" spc="-40" dirty="0">
              <a:solidFill>
                <a:schemeClr val="tx1"/>
              </a:solidFill>
            </a:endParaRPr>
          </a:p>
          <a:p>
            <a:endParaRPr lang="en-US" dirty="0"/>
          </a:p>
        </p:txBody>
      </p:sp>
      <p:pic>
        <p:nvPicPr>
          <p:cNvPr id="11" name="Picture 2"/>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l="15955" t="-201" r="26258" b="201"/>
          <a:stretch/>
        </p:blipFill>
        <p:spPr bwMode="auto">
          <a:xfrm>
            <a:off x="5029199" y="1357522"/>
            <a:ext cx="4105276" cy="4738478"/>
          </a:xfrm>
          <a:prstGeom prst="rect">
            <a:avLst/>
          </a:prstGeom>
          <a:noFill/>
          <a:extLst>
            <a:ext uri="{909E8E84-426E-40DD-AFC4-6F175D3DCCD1}">
              <a14:hiddenFill xmlns:a14="http://schemas.microsoft.com/office/drawing/2010/main">
                <a:solidFill>
                  <a:srgbClr val="FFFFFF"/>
                </a:solidFill>
              </a14:hiddenFill>
            </a:ext>
          </a:extLst>
        </p:spPr>
      </p:pic>
      <p:sp>
        <p:nvSpPr>
          <p:cNvPr id="12" name="Slide Number Placeholder 3"/>
          <p:cNvSpPr>
            <a:spLocks noGrp="1"/>
          </p:cNvSpPr>
          <p:nvPr>
            <p:ph type="sldNum" sz="quarter" idx="12"/>
          </p:nvPr>
        </p:nvSpPr>
        <p:spPr>
          <a:xfrm>
            <a:off x="8729054" y="6618180"/>
            <a:ext cx="155491" cy="123111"/>
          </a:xfrm>
          <a:prstGeom prst="rect">
            <a:avLst/>
          </a:prstGeom>
        </p:spPr>
        <p:txBody>
          <a:bodyPr/>
          <a:lstStyle/>
          <a:p>
            <a:fld id="{D938CA0A-26AD-461C-B745-BA161A5F78E3}" type="slidenum">
              <a:rPr lang="en-US" smtClean="0"/>
              <a:pPr/>
              <a:t>27</a:t>
            </a:fld>
            <a:endParaRPr lang="en-US" dirty="0"/>
          </a:p>
        </p:txBody>
      </p:sp>
      <p:cxnSp>
        <p:nvCxnSpPr>
          <p:cNvPr id="13" name="Straight Connector 12"/>
          <p:cNvCxnSpPr/>
          <p:nvPr/>
        </p:nvCxnSpPr>
        <p:spPr>
          <a:xfrm flipH="1">
            <a:off x="8659368" y="6572835"/>
            <a:ext cx="48463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50992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399" y="0"/>
            <a:ext cx="7584141" cy="1346200"/>
          </a:xfrm>
        </p:spPr>
        <p:txBody>
          <a:bodyPr/>
          <a:lstStyle/>
          <a:p>
            <a:r>
              <a:rPr lang="en-US" dirty="0" smtClean="0"/>
              <a:t>Cognitive interviews: Example 1</a:t>
            </a:r>
            <a:endParaRPr lang="en-US" dirty="0"/>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1507413" y="1600200"/>
            <a:ext cx="6064096" cy="4995799"/>
          </a:xfrm>
        </p:spPr>
      </p:pic>
      <p:sp>
        <p:nvSpPr>
          <p:cNvPr id="3" name="Slide Number Placeholder 2"/>
          <p:cNvSpPr>
            <a:spLocks noGrp="1"/>
          </p:cNvSpPr>
          <p:nvPr>
            <p:ph type="sldNum" sz="quarter" idx="12"/>
          </p:nvPr>
        </p:nvSpPr>
        <p:spPr/>
        <p:txBody>
          <a:bodyPr/>
          <a:lstStyle/>
          <a:p>
            <a:fld id="{8BE281C9-04EB-4071-AA3D-BE0CA1E87804}" type="slidenum">
              <a:rPr lang="en-US" smtClean="0"/>
              <a:t>28</a:t>
            </a:fld>
            <a:endParaRPr lang="en-US" dirty="0"/>
          </a:p>
        </p:txBody>
      </p:sp>
    </p:spTree>
    <p:extLst>
      <p:ext uri="{BB962C8B-B14F-4D97-AF65-F5344CB8AC3E}">
        <p14:creationId xmlns:p14="http://schemas.microsoft.com/office/powerpoint/2010/main" val="940801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814654" cy="1346200"/>
          </a:xfrm>
        </p:spPr>
        <p:txBody>
          <a:bodyPr/>
          <a:lstStyle/>
          <a:p>
            <a:r>
              <a:rPr lang="en-US" dirty="0" smtClean="0"/>
              <a:t>Cognitive interviews: Example 1</a:t>
            </a:r>
            <a:endParaRPr lang="en-US" dirty="0"/>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762000" y="1600200"/>
            <a:ext cx="7467600" cy="4114800"/>
          </a:xfrm>
        </p:spPr>
      </p:pic>
      <p:sp>
        <p:nvSpPr>
          <p:cNvPr id="3" name="Slide Number Placeholder 2"/>
          <p:cNvSpPr>
            <a:spLocks noGrp="1"/>
          </p:cNvSpPr>
          <p:nvPr>
            <p:ph type="sldNum" sz="quarter" idx="12"/>
          </p:nvPr>
        </p:nvSpPr>
        <p:spPr/>
        <p:txBody>
          <a:bodyPr/>
          <a:lstStyle/>
          <a:p>
            <a:fld id="{8BE281C9-04EB-4071-AA3D-BE0CA1E87804}" type="slidenum">
              <a:rPr lang="en-US" smtClean="0"/>
              <a:t>29</a:t>
            </a:fld>
            <a:endParaRPr lang="en-US" dirty="0"/>
          </a:p>
        </p:txBody>
      </p:sp>
    </p:spTree>
    <p:extLst>
      <p:ext uri="{BB962C8B-B14F-4D97-AF65-F5344CB8AC3E}">
        <p14:creationId xmlns:p14="http://schemas.microsoft.com/office/powerpoint/2010/main" val="31513780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dirty="0"/>
          </a:p>
        </p:txBody>
      </p:sp>
      <p:sp>
        <p:nvSpPr>
          <p:cNvPr id="7" name="Content Placeholder 6"/>
          <p:cNvSpPr>
            <a:spLocks noGrp="1"/>
          </p:cNvSpPr>
          <p:nvPr>
            <p:ph sz="half" idx="1"/>
          </p:nvPr>
        </p:nvSpPr>
        <p:spPr>
          <a:xfrm>
            <a:off x="5070020" y="1600200"/>
            <a:ext cx="3388180" cy="4525963"/>
          </a:xfrm>
        </p:spPr>
        <p:txBody>
          <a:bodyPr anchor="ctr"/>
          <a:lstStyle/>
          <a:p>
            <a:pPr marL="0" lvl="1" indent="0">
              <a:spcBef>
                <a:spcPts val="1800"/>
              </a:spcBef>
              <a:buSzPct val="100000"/>
              <a:buNone/>
            </a:pPr>
            <a:endParaRPr lang="en-US" sz="4400" b="1" kern="0" dirty="0" smtClean="0">
              <a:solidFill>
                <a:srgbClr val="008000"/>
              </a:solidFill>
              <a:cs typeface="Gill Sans Ultra Bold"/>
            </a:endParaRPr>
          </a:p>
          <a:p>
            <a:pPr marL="0" lvl="1" indent="0">
              <a:spcBef>
                <a:spcPts val="0"/>
              </a:spcBef>
              <a:buSzPct val="100000"/>
              <a:buNone/>
            </a:pPr>
            <a:r>
              <a:rPr lang="en-US" sz="4400" b="1" kern="0" dirty="0" smtClean="0">
                <a:solidFill>
                  <a:srgbClr val="008000"/>
                </a:solidFill>
                <a:cs typeface="Gill Sans Ultra Bold"/>
              </a:rPr>
              <a:t>Set</a:t>
            </a:r>
            <a:r>
              <a:rPr lang="en-US" sz="4400" b="1" kern="0" dirty="0" smtClean="0">
                <a:solidFill>
                  <a:srgbClr val="000000"/>
                </a:solidFill>
              </a:rPr>
              <a:t> </a:t>
            </a:r>
            <a:r>
              <a:rPr lang="en-US" sz="4400" b="1" kern="0" dirty="0">
                <a:solidFill>
                  <a:srgbClr val="000000"/>
                </a:solidFill>
              </a:rPr>
              <a:t>pretest goals.</a:t>
            </a:r>
            <a:endParaRPr lang="en-US" sz="4400" dirty="0">
              <a:solidFill>
                <a:schemeClr val="tx1"/>
              </a:solidFill>
            </a:endParaRPr>
          </a:p>
          <a:p>
            <a:endParaRPr lang="en-US" dirty="0"/>
          </a:p>
        </p:txBody>
      </p:sp>
      <p:sp>
        <p:nvSpPr>
          <p:cNvPr id="2" name="Slide Number Placeholder 1"/>
          <p:cNvSpPr>
            <a:spLocks noGrp="1"/>
          </p:cNvSpPr>
          <p:nvPr>
            <p:ph type="sldNum" sz="quarter" idx="12"/>
          </p:nvPr>
        </p:nvSpPr>
        <p:spPr/>
        <p:txBody>
          <a:bodyPr/>
          <a:lstStyle/>
          <a:p>
            <a:fld id="{8BE281C9-04EB-4071-AA3D-BE0CA1E87804}" type="slidenum">
              <a:rPr lang="en-US" smtClean="0"/>
              <a:t>3</a:t>
            </a:fld>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638300"/>
            <a:ext cx="4572000" cy="4572000"/>
          </a:xfrm>
          <a:prstGeom prst="rect">
            <a:avLst/>
          </a:prstGeom>
        </p:spPr>
      </p:pic>
    </p:spTree>
    <p:extLst>
      <p:ext uri="{BB962C8B-B14F-4D97-AF65-F5344CB8AC3E}">
        <p14:creationId xmlns:p14="http://schemas.microsoft.com/office/powerpoint/2010/main" val="21586200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814654" cy="1346200"/>
          </a:xfrm>
        </p:spPr>
        <p:txBody>
          <a:bodyPr/>
          <a:lstStyle/>
          <a:p>
            <a:r>
              <a:rPr lang="en-US" dirty="0" smtClean="0"/>
              <a:t>Cognitive interviews: Example 2</a:t>
            </a:r>
            <a:endParaRPr lang="en-US" dirty="0"/>
          </a:p>
        </p:txBody>
      </p:sp>
      <p:pic>
        <p:nvPicPr>
          <p:cNvPr id="6"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tretch/>
        </p:blipFill>
        <p:spPr>
          <a:xfrm>
            <a:off x="914401" y="1600200"/>
            <a:ext cx="7599218" cy="3962400"/>
          </a:xfrm>
        </p:spPr>
      </p:pic>
      <p:sp>
        <p:nvSpPr>
          <p:cNvPr id="3" name="Slide Number Placeholder 2"/>
          <p:cNvSpPr>
            <a:spLocks noGrp="1"/>
          </p:cNvSpPr>
          <p:nvPr>
            <p:ph type="sldNum" sz="quarter" idx="12"/>
          </p:nvPr>
        </p:nvSpPr>
        <p:spPr/>
        <p:txBody>
          <a:bodyPr/>
          <a:lstStyle/>
          <a:p>
            <a:fld id="{8BE281C9-04EB-4071-AA3D-BE0CA1E87804}" type="slidenum">
              <a:rPr lang="en-US" smtClean="0"/>
              <a:t>30</a:t>
            </a:fld>
            <a:endParaRPr lang="en-US" dirty="0"/>
          </a:p>
        </p:txBody>
      </p:sp>
    </p:spTree>
    <p:extLst>
      <p:ext uri="{BB962C8B-B14F-4D97-AF65-F5344CB8AC3E}">
        <p14:creationId xmlns:p14="http://schemas.microsoft.com/office/powerpoint/2010/main" val="26318041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399" y="0"/>
            <a:ext cx="7584141" cy="1346200"/>
          </a:xfrm>
        </p:spPr>
        <p:txBody>
          <a:bodyPr/>
          <a:lstStyle/>
          <a:p>
            <a:r>
              <a:rPr lang="en-US" dirty="0" smtClean="0"/>
              <a:t>Cognitive interviews: Example 2</a:t>
            </a:r>
            <a:endParaRPr lang="en-US" dirty="0"/>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1055252" y="1904999"/>
            <a:ext cx="7167418" cy="3657600"/>
          </a:xfrm>
        </p:spPr>
      </p:pic>
      <p:sp>
        <p:nvSpPr>
          <p:cNvPr id="3" name="Slide Number Placeholder 2"/>
          <p:cNvSpPr>
            <a:spLocks noGrp="1"/>
          </p:cNvSpPr>
          <p:nvPr>
            <p:ph type="sldNum" sz="quarter" idx="12"/>
          </p:nvPr>
        </p:nvSpPr>
        <p:spPr/>
        <p:txBody>
          <a:bodyPr/>
          <a:lstStyle/>
          <a:p>
            <a:fld id="{8BE281C9-04EB-4071-AA3D-BE0CA1E87804}" type="slidenum">
              <a:rPr lang="en-US" smtClean="0"/>
              <a:t>31</a:t>
            </a:fld>
            <a:endParaRPr lang="en-US" dirty="0"/>
          </a:p>
        </p:txBody>
      </p:sp>
    </p:spTree>
    <p:extLst>
      <p:ext uri="{BB962C8B-B14F-4D97-AF65-F5344CB8AC3E}">
        <p14:creationId xmlns:p14="http://schemas.microsoft.com/office/powerpoint/2010/main" val="2504646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marL="0" indent="0">
              <a:buNone/>
            </a:pPr>
            <a:r>
              <a:rPr lang="en-US" b="1" kern="0" dirty="0">
                <a:solidFill>
                  <a:srgbClr val="000000"/>
                </a:solidFill>
              </a:rPr>
              <a:t>Methods to test new survey items:</a:t>
            </a:r>
          </a:p>
          <a:p>
            <a:pPr lvl="0"/>
            <a:r>
              <a:rPr lang="en-US" b="1" dirty="0">
                <a:solidFill>
                  <a:schemeClr val="bg1">
                    <a:lumMod val="65000"/>
                  </a:schemeClr>
                </a:solidFill>
              </a:rPr>
              <a:t>Expert </a:t>
            </a:r>
            <a:r>
              <a:rPr lang="en-US" b="1" dirty="0" smtClean="0">
                <a:solidFill>
                  <a:schemeClr val="bg1">
                    <a:lumMod val="65000"/>
                  </a:schemeClr>
                </a:solidFill>
              </a:rPr>
              <a:t>reviews.</a:t>
            </a:r>
            <a:endParaRPr lang="en-US" b="1" dirty="0">
              <a:solidFill>
                <a:schemeClr val="bg1">
                  <a:lumMod val="65000"/>
                </a:schemeClr>
              </a:solidFill>
            </a:endParaRPr>
          </a:p>
          <a:p>
            <a:r>
              <a:rPr lang="en-US" b="1" dirty="0">
                <a:solidFill>
                  <a:schemeClr val="bg1">
                    <a:lumMod val="65000"/>
                  </a:schemeClr>
                </a:solidFill>
              </a:rPr>
              <a:t>Cognitive </a:t>
            </a:r>
            <a:r>
              <a:rPr lang="en-US" b="1" dirty="0" smtClean="0">
                <a:solidFill>
                  <a:schemeClr val="bg1">
                    <a:lumMod val="65000"/>
                  </a:schemeClr>
                </a:solidFill>
              </a:rPr>
              <a:t>interviews.</a:t>
            </a:r>
            <a:endParaRPr lang="en-US" b="1" dirty="0">
              <a:solidFill>
                <a:schemeClr val="bg1">
                  <a:lumMod val="65000"/>
                </a:schemeClr>
              </a:solidFill>
            </a:endParaRPr>
          </a:p>
          <a:p>
            <a:r>
              <a:rPr lang="en-US" b="1" dirty="0"/>
              <a:t>Focus </a:t>
            </a:r>
            <a:r>
              <a:rPr lang="en-US" b="1" dirty="0" smtClean="0"/>
              <a:t>groups.</a:t>
            </a:r>
            <a:endParaRPr lang="en-US" b="1" dirty="0"/>
          </a:p>
          <a:p>
            <a:r>
              <a:rPr lang="en-US" b="1" dirty="0">
                <a:solidFill>
                  <a:schemeClr val="bg1">
                    <a:lumMod val="65000"/>
                  </a:schemeClr>
                </a:solidFill>
              </a:rPr>
              <a:t>Field </a:t>
            </a:r>
            <a:r>
              <a:rPr lang="en-US" b="1" dirty="0" smtClean="0">
                <a:solidFill>
                  <a:schemeClr val="bg1">
                    <a:lumMod val="65000"/>
                  </a:schemeClr>
                </a:solidFill>
              </a:rPr>
              <a:t>testing.</a:t>
            </a:r>
            <a:endParaRPr lang="en-US" b="1" dirty="0">
              <a:solidFill>
                <a:schemeClr val="bg1">
                  <a:lumMod val="65000"/>
                </a:schemeClr>
              </a:solidFill>
            </a:endParaRP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32</a:t>
            </a:fld>
            <a:endParaRPr lang="en-US" dirty="0"/>
          </a:p>
        </p:txBody>
      </p:sp>
    </p:spTree>
    <p:extLst>
      <p:ext uri="{BB962C8B-B14F-4D97-AF65-F5344CB8AC3E}">
        <p14:creationId xmlns:p14="http://schemas.microsoft.com/office/powerpoint/2010/main" val="37995305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Focus groups</a:t>
            </a:r>
          </a:p>
        </p:txBody>
      </p:sp>
      <p:sp>
        <p:nvSpPr>
          <p:cNvPr id="4" name="Content Placeholder 3"/>
          <p:cNvSpPr>
            <a:spLocks noGrp="1"/>
          </p:cNvSpPr>
          <p:nvPr>
            <p:ph idx="1"/>
          </p:nvPr>
        </p:nvSpPr>
        <p:spPr/>
        <p:txBody>
          <a:bodyPr/>
          <a:lstStyle/>
          <a:p>
            <a:endParaRPr lang="en-US" dirty="0"/>
          </a:p>
        </p:txBody>
      </p:sp>
      <p:sp>
        <p:nvSpPr>
          <p:cNvPr id="5" name="TextBox 4"/>
          <p:cNvSpPr txBox="1"/>
          <p:nvPr/>
        </p:nvSpPr>
        <p:spPr>
          <a:xfrm>
            <a:off x="5320284" y="7216768"/>
            <a:ext cx="3581400" cy="276999"/>
          </a:xfrm>
          <a:prstGeom prst="rect">
            <a:avLst/>
          </a:prstGeom>
          <a:noFill/>
        </p:spPr>
        <p:txBody>
          <a:bodyPr wrap="square" rtlCol="0">
            <a:spAutoFit/>
          </a:bodyPr>
          <a:lstStyle/>
          <a:p>
            <a:r>
              <a:rPr lang="en-US" sz="1200" dirty="0" smtClean="0">
                <a:latin typeface="+mj-lt"/>
              </a:rPr>
              <a:t>1. Planning for a Survey</a:t>
            </a:r>
            <a:endParaRPr lang="en-US" sz="1200" dirty="0">
              <a:latin typeface="+mj-lt"/>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6292"/>
          <a:stretch/>
        </p:blipFill>
        <p:spPr>
          <a:xfrm>
            <a:off x="0" y="1371600"/>
            <a:ext cx="9144000" cy="5105400"/>
          </a:xfrm>
          <a:prstGeom prst="rect">
            <a:avLst/>
          </a:prstGeom>
        </p:spPr>
      </p:pic>
      <p:sp>
        <p:nvSpPr>
          <p:cNvPr id="8" name="Slide Number Placeholder 3"/>
          <p:cNvSpPr>
            <a:spLocks noGrp="1"/>
          </p:cNvSpPr>
          <p:nvPr>
            <p:ph type="sldNum" sz="quarter" idx="12"/>
          </p:nvPr>
        </p:nvSpPr>
        <p:spPr>
          <a:xfrm>
            <a:off x="8729054" y="6618180"/>
            <a:ext cx="155491" cy="123111"/>
          </a:xfrm>
          <a:prstGeom prst="rect">
            <a:avLst/>
          </a:prstGeom>
        </p:spPr>
        <p:txBody>
          <a:bodyPr/>
          <a:lstStyle/>
          <a:p>
            <a:fld id="{D938CA0A-26AD-461C-B745-BA161A5F78E3}" type="slidenum">
              <a:rPr lang="en-US" smtClean="0"/>
              <a:pPr/>
              <a:t>33</a:t>
            </a:fld>
            <a:endParaRPr lang="en-US" dirty="0"/>
          </a:p>
        </p:txBody>
      </p:sp>
      <p:cxnSp>
        <p:nvCxnSpPr>
          <p:cNvPr id="9" name="Straight Connector 8"/>
          <p:cNvCxnSpPr/>
          <p:nvPr/>
        </p:nvCxnSpPr>
        <p:spPr>
          <a:xfrm flipH="1">
            <a:off x="8659368" y="6572835"/>
            <a:ext cx="48463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1245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dirty="0"/>
          </a:p>
        </p:txBody>
      </p:sp>
      <p:sp>
        <p:nvSpPr>
          <p:cNvPr id="8" name="Content Placeholder 7"/>
          <p:cNvSpPr>
            <a:spLocks noGrp="1"/>
          </p:cNvSpPr>
          <p:nvPr>
            <p:ph sz="half" idx="1"/>
          </p:nvPr>
        </p:nvSpPr>
        <p:spPr>
          <a:xfrm>
            <a:off x="914400" y="1600200"/>
            <a:ext cx="4105275" cy="4876800"/>
          </a:xfrm>
        </p:spPr>
        <p:txBody>
          <a:bodyPr anchor="ctr">
            <a:normAutofit/>
          </a:bodyPr>
          <a:lstStyle/>
          <a:p>
            <a:pPr marL="0" lvl="1" indent="0">
              <a:spcBef>
                <a:spcPts val="1000"/>
              </a:spcBef>
              <a:buSzPct val="100000"/>
              <a:buNone/>
            </a:pPr>
            <a:r>
              <a:rPr lang="en-US" sz="4400" b="1" dirty="0">
                <a:solidFill>
                  <a:srgbClr val="00722A"/>
                </a:solidFill>
              </a:rPr>
              <a:t>Ask </a:t>
            </a:r>
            <a:r>
              <a:rPr lang="en-US" sz="4400" b="1" dirty="0"/>
              <a:t> participants to comment on survey items as a group</a:t>
            </a:r>
            <a:r>
              <a:rPr lang="en-US" sz="4400" b="1" dirty="0" smtClean="0"/>
              <a:t>.</a:t>
            </a:r>
            <a:endParaRPr lang="en-US" sz="4400" b="1" dirty="0"/>
          </a:p>
        </p:txBody>
      </p:sp>
      <p:pic>
        <p:nvPicPr>
          <p:cNvPr id="10" name="Picture Placeholder 9"/>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41982" r="4136"/>
          <a:stretch/>
        </p:blipFill>
        <p:spPr>
          <a:xfrm>
            <a:off x="5019675" y="1371600"/>
            <a:ext cx="4124325" cy="5105400"/>
          </a:xfrm>
          <a:prstGeom prst="rect">
            <a:avLst/>
          </a:prstGeom>
        </p:spPr>
      </p:pic>
      <p:sp>
        <p:nvSpPr>
          <p:cNvPr id="11" name="Slide Number Placeholder 3"/>
          <p:cNvSpPr>
            <a:spLocks noGrp="1"/>
          </p:cNvSpPr>
          <p:nvPr>
            <p:ph type="sldNum" sz="quarter" idx="12"/>
          </p:nvPr>
        </p:nvSpPr>
        <p:spPr>
          <a:xfrm>
            <a:off x="8729054" y="6618180"/>
            <a:ext cx="155491" cy="123111"/>
          </a:xfrm>
          <a:prstGeom prst="rect">
            <a:avLst/>
          </a:prstGeom>
        </p:spPr>
        <p:txBody>
          <a:bodyPr/>
          <a:lstStyle/>
          <a:p>
            <a:fld id="{D938CA0A-26AD-461C-B745-BA161A5F78E3}" type="slidenum">
              <a:rPr lang="en-US" smtClean="0"/>
              <a:pPr/>
              <a:t>34</a:t>
            </a:fld>
            <a:endParaRPr lang="en-US" dirty="0"/>
          </a:p>
        </p:txBody>
      </p:sp>
      <p:cxnSp>
        <p:nvCxnSpPr>
          <p:cNvPr id="12" name="Straight Connector 11"/>
          <p:cNvCxnSpPr/>
          <p:nvPr/>
        </p:nvCxnSpPr>
        <p:spPr>
          <a:xfrm flipH="1">
            <a:off x="8659368" y="6572835"/>
            <a:ext cx="48463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03030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marL="0" indent="0">
              <a:buNone/>
            </a:pPr>
            <a:r>
              <a:rPr lang="en-US" b="1" kern="0" dirty="0">
                <a:solidFill>
                  <a:srgbClr val="000000"/>
                </a:solidFill>
              </a:rPr>
              <a:t>Methods to test new survey items:</a:t>
            </a:r>
          </a:p>
          <a:p>
            <a:pPr lvl="0"/>
            <a:r>
              <a:rPr lang="en-US" b="1" dirty="0">
                <a:solidFill>
                  <a:schemeClr val="bg1">
                    <a:lumMod val="65000"/>
                  </a:schemeClr>
                </a:solidFill>
              </a:rPr>
              <a:t>Expert </a:t>
            </a:r>
            <a:r>
              <a:rPr lang="en-US" b="1" dirty="0" smtClean="0">
                <a:solidFill>
                  <a:schemeClr val="bg1">
                    <a:lumMod val="65000"/>
                  </a:schemeClr>
                </a:solidFill>
              </a:rPr>
              <a:t>reviews.</a:t>
            </a:r>
            <a:endParaRPr lang="en-US" b="1" dirty="0">
              <a:solidFill>
                <a:schemeClr val="bg1">
                  <a:lumMod val="65000"/>
                </a:schemeClr>
              </a:solidFill>
            </a:endParaRPr>
          </a:p>
          <a:p>
            <a:r>
              <a:rPr lang="en-US" b="1" dirty="0">
                <a:solidFill>
                  <a:schemeClr val="bg1">
                    <a:lumMod val="65000"/>
                  </a:schemeClr>
                </a:solidFill>
              </a:rPr>
              <a:t>Cognitive </a:t>
            </a:r>
            <a:r>
              <a:rPr lang="en-US" b="1" dirty="0" smtClean="0">
                <a:solidFill>
                  <a:schemeClr val="bg1">
                    <a:lumMod val="65000"/>
                  </a:schemeClr>
                </a:solidFill>
              </a:rPr>
              <a:t>interviews.</a:t>
            </a:r>
            <a:endParaRPr lang="en-US" b="1" dirty="0">
              <a:solidFill>
                <a:schemeClr val="bg1">
                  <a:lumMod val="65000"/>
                </a:schemeClr>
              </a:solidFill>
            </a:endParaRPr>
          </a:p>
          <a:p>
            <a:r>
              <a:rPr lang="en-US" b="1" dirty="0">
                <a:solidFill>
                  <a:schemeClr val="bg1">
                    <a:lumMod val="65000"/>
                  </a:schemeClr>
                </a:solidFill>
              </a:rPr>
              <a:t>Focus </a:t>
            </a:r>
            <a:r>
              <a:rPr lang="en-US" b="1" dirty="0" smtClean="0">
                <a:solidFill>
                  <a:schemeClr val="bg1">
                    <a:lumMod val="65000"/>
                  </a:schemeClr>
                </a:solidFill>
              </a:rPr>
              <a:t>groups.</a:t>
            </a:r>
            <a:endParaRPr lang="en-US" b="1" dirty="0">
              <a:solidFill>
                <a:schemeClr val="bg1">
                  <a:lumMod val="65000"/>
                </a:schemeClr>
              </a:solidFill>
            </a:endParaRPr>
          </a:p>
          <a:p>
            <a:r>
              <a:rPr lang="en-US" b="1" dirty="0">
                <a:solidFill>
                  <a:schemeClr val="tx1"/>
                </a:solidFill>
              </a:rPr>
              <a:t>Field </a:t>
            </a:r>
            <a:r>
              <a:rPr lang="en-US" b="1" dirty="0" smtClean="0">
                <a:solidFill>
                  <a:schemeClr val="tx1"/>
                </a:solidFill>
              </a:rPr>
              <a:t>testing.</a:t>
            </a:r>
            <a:endParaRPr lang="en-US" b="1" dirty="0">
              <a:solidFill>
                <a:schemeClr val="tx1"/>
              </a:solidFill>
            </a:endParaRP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35</a:t>
            </a:fld>
            <a:endParaRPr lang="en-US" dirty="0"/>
          </a:p>
        </p:txBody>
      </p:sp>
    </p:spTree>
    <p:extLst>
      <p:ext uri="{BB962C8B-B14F-4D97-AF65-F5344CB8AC3E}">
        <p14:creationId xmlns:p14="http://schemas.microsoft.com/office/powerpoint/2010/main" val="33381211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Field testing</a:t>
            </a: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6537"/>
          <a:stretch/>
        </p:blipFill>
        <p:spPr bwMode="auto">
          <a:xfrm>
            <a:off x="-11996" y="1371599"/>
            <a:ext cx="9153712" cy="5095876"/>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3"/>
          <p:cNvSpPr>
            <a:spLocks noGrp="1"/>
          </p:cNvSpPr>
          <p:nvPr>
            <p:ph type="sldNum" sz="quarter" idx="12"/>
          </p:nvPr>
        </p:nvSpPr>
        <p:spPr>
          <a:xfrm>
            <a:off x="8729054" y="6618180"/>
            <a:ext cx="155491" cy="123111"/>
          </a:xfrm>
          <a:prstGeom prst="rect">
            <a:avLst/>
          </a:prstGeom>
        </p:spPr>
        <p:txBody>
          <a:bodyPr/>
          <a:lstStyle/>
          <a:p>
            <a:fld id="{D938CA0A-26AD-461C-B745-BA161A5F78E3}" type="slidenum">
              <a:rPr lang="en-US" smtClean="0"/>
              <a:pPr/>
              <a:t>36</a:t>
            </a:fld>
            <a:endParaRPr lang="en-US" dirty="0"/>
          </a:p>
        </p:txBody>
      </p:sp>
      <p:cxnSp>
        <p:nvCxnSpPr>
          <p:cNvPr id="9" name="Straight Connector 8"/>
          <p:cNvCxnSpPr/>
          <p:nvPr/>
        </p:nvCxnSpPr>
        <p:spPr>
          <a:xfrm flipH="1">
            <a:off x="8659368" y="6572835"/>
            <a:ext cx="48463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05799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609600" y="1590675"/>
            <a:ext cx="3657600" cy="4763991"/>
          </a:xfrm>
          <a:prstGeom prst="rect">
            <a:avLst/>
          </a:prstGeom>
          <a:ln>
            <a:solidFill>
              <a:schemeClr val="tx1"/>
            </a:solidFill>
          </a:ln>
          <a:effectLst>
            <a:outerShdw blurRad="50800" dist="38100" dir="2700000" algn="tl" rotWithShape="0">
              <a:prstClr val="black">
                <a:alpha val="40000"/>
              </a:prstClr>
            </a:outerShdw>
          </a:effectLst>
        </p:spPr>
      </p:pic>
      <p:sp>
        <p:nvSpPr>
          <p:cNvPr id="2" name="Title 1"/>
          <p:cNvSpPr>
            <a:spLocks noGrp="1"/>
          </p:cNvSpPr>
          <p:nvPr>
            <p:ph type="title"/>
          </p:nvPr>
        </p:nvSpPr>
        <p:spPr/>
        <p:txBody>
          <a:bodyPr/>
          <a:lstStyle/>
          <a:p>
            <a:r>
              <a:rPr lang="en-US" dirty="0" smtClean="0"/>
              <a:t>Activity </a:t>
            </a:r>
            <a:r>
              <a:rPr lang="en-US" dirty="0"/>
              <a:t>3: </a:t>
            </a:r>
            <a:r>
              <a:rPr lang="en-US" dirty="0" smtClean="0"/>
              <a:t>Conducting cognitive interviews</a:t>
            </a:r>
            <a:endParaRPr lang="en-US" dirty="0"/>
          </a:p>
        </p:txBody>
      </p:sp>
      <p:sp>
        <p:nvSpPr>
          <p:cNvPr id="7" name="Slide Number Placeholder 6"/>
          <p:cNvSpPr>
            <a:spLocks noGrp="1"/>
          </p:cNvSpPr>
          <p:nvPr>
            <p:ph type="sldNum" sz="quarter" idx="12"/>
          </p:nvPr>
        </p:nvSpPr>
        <p:spPr/>
        <p:txBody>
          <a:bodyPr/>
          <a:lstStyle/>
          <a:p>
            <a:fld id="{8BE281C9-04EB-4071-AA3D-BE0CA1E87804}" type="slidenum">
              <a:rPr lang="en-US" smtClean="0"/>
              <a:t>37</a:t>
            </a:fld>
            <a:endParaRPr lang="en-US" dirty="0"/>
          </a:p>
        </p:txBody>
      </p:sp>
      <p:pic>
        <p:nvPicPr>
          <p:cNvPr id="8" name="Picture 7"/>
          <p:cNvPicPr>
            <a:picLocks noChangeAspect="1"/>
          </p:cNvPicPr>
          <p:nvPr/>
        </p:nvPicPr>
        <p:blipFill>
          <a:blip r:embed="rId4"/>
          <a:stretch>
            <a:fillRect/>
          </a:stretch>
        </p:blipFill>
        <p:spPr>
          <a:xfrm>
            <a:off x="4572000" y="1590675"/>
            <a:ext cx="3657600" cy="4767943"/>
          </a:xfrm>
          <a:prstGeom prst="rect">
            <a:avLst/>
          </a:prstGeom>
          <a:noFill/>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777365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Additional resources</a:t>
            </a:r>
            <a:endParaRPr lang="en-US" dirty="0"/>
          </a:p>
        </p:txBody>
      </p:sp>
      <p:sp>
        <p:nvSpPr>
          <p:cNvPr id="3" name="Content Placeholder 2"/>
          <p:cNvSpPr>
            <a:spLocks noGrp="1"/>
          </p:cNvSpPr>
          <p:nvPr>
            <p:ph idx="1"/>
          </p:nvPr>
        </p:nvSpPr>
        <p:spPr/>
        <p:txBody>
          <a:bodyPr/>
          <a:lstStyle/>
          <a:p>
            <a:pPr indent="0"/>
            <a:r>
              <a:rPr lang="en-US" dirty="0"/>
              <a:t>For more information, please visit the following websites:</a:t>
            </a:r>
          </a:p>
          <a:p>
            <a:pPr marL="347472" indent="-347472">
              <a:buClr>
                <a:schemeClr val="accent2"/>
              </a:buClr>
              <a:buFont typeface="Arial" panose="020B0604020202020204" pitchFamily="34" charset="0"/>
              <a:buChar char="•"/>
            </a:pPr>
            <a:r>
              <a:rPr lang="en-US" dirty="0"/>
              <a:t>The American Association for Public Opinion Research: </a:t>
            </a:r>
            <a:r>
              <a:rPr lang="en-US" dirty="0">
                <a:hlinkClick r:id="rId3" action="ppaction://hlinkpres?slideindex=1&amp;slidetitle="/>
              </a:rPr>
              <a:t>http://www.aapor.org</a:t>
            </a:r>
            <a:r>
              <a:rPr lang="en-US" dirty="0" smtClean="0">
                <a:hlinkClick r:id="rId3" action="ppaction://hlinkpres?slideindex=1&amp;slidetitle="/>
              </a:rPr>
              <a:t>/</a:t>
            </a:r>
            <a:r>
              <a:rPr lang="en-US" dirty="0" smtClean="0"/>
              <a:t>. </a:t>
            </a:r>
            <a:endParaRPr lang="en-US" dirty="0"/>
          </a:p>
          <a:p>
            <a:pPr marL="347472" indent="-347472">
              <a:buClr>
                <a:schemeClr val="accent2"/>
              </a:buClr>
              <a:buFont typeface="Arial" panose="020B0604020202020204" pitchFamily="34" charset="0"/>
              <a:buChar char="•"/>
            </a:pPr>
            <a:r>
              <a:rPr lang="en-US" i="1" dirty="0"/>
              <a:t>Public Opinion Quarterly:</a:t>
            </a:r>
            <a:r>
              <a:rPr lang="en-US" dirty="0"/>
              <a:t> </a:t>
            </a:r>
            <a:r>
              <a:rPr lang="en-US" dirty="0">
                <a:hlinkClick r:id="rId3" action="ppaction://hlinkpres?slideindex=1&amp;slidetitle="/>
              </a:rPr>
              <a:t>https://poq.oxfordjournals.org</a:t>
            </a:r>
            <a:r>
              <a:rPr lang="en-US" dirty="0" smtClean="0">
                <a:hlinkClick r:id="rId3" action="ppaction://hlinkpres?slideindex=1&amp;slidetitle="/>
              </a:rPr>
              <a:t>/</a:t>
            </a:r>
            <a:r>
              <a:rPr lang="en-US" dirty="0" smtClean="0"/>
              <a:t>. </a:t>
            </a:r>
            <a:endParaRPr lang="en-US" dirty="0"/>
          </a:p>
          <a:p>
            <a:pPr marL="347472" indent="-347472">
              <a:buClr>
                <a:schemeClr val="accent2"/>
              </a:buClr>
              <a:buFont typeface="Arial" panose="020B0604020202020204" pitchFamily="34" charset="0"/>
              <a:buChar char="•"/>
            </a:pPr>
            <a:r>
              <a:rPr lang="en-US" i="1" dirty="0"/>
              <a:t>Journal of Survey Statistics and Methodology:</a:t>
            </a:r>
            <a:r>
              <a:rPr lang="en-US" dirty="0"/>
              <a:t> </a:t>
            </a:r>
            <a:r>
              <a:rPr lang="en-US" dirty="0">
                <a:hlinkClick r:id="rId3" action="ppaction://hlinkpres?slideindex=1&amp;slidetitle="/>
              </a:rPr>
              <a:t>http://</a:t>
            </a:r>
            <a:r>
              <a:rPr lang="en-US" dirty="0" smtClean="0">
                <a:hlinkClick r:id="rId3" action="ppaction://hlinkpres?slideindex=1&amp;slidetitle="/>
              </a:rPr>
              <a:t>jssam.oxfordjournals.org/content/current</a:t>
            </a:r>
            <a:r>
              <a:rPr lang="en-US" dirty="0" smtClean="0"/>
              <a:t>.</a:t>
            </a:r>
            <a:endParaRPr lang="en-US" dirty="0"/>
          </a:p>
          <a:p>
            <a:endParaRPr lang="en-US" dirty="0"/>
          </a:p>
        </p:txBody>
      </p:sp>
    </p:spTree>
    <p:extLst>
      <p:ext uri="{BB962C8B-B14F-4D97-AF65-F5344CB8AC3E}">
        <p14:creationId xmlns:p14="http://schemas.microsoft.com/office/powerpoint/2010/main" val="1680945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References</a:t>
            </a:r>
            <a:endParaRPr lang="en-US" dirty="0"/>
          </a:p>
        </p:txBody>
      </p:sp>
      <p:sp>
        <p:nvSpPr>
          <p:cNvPr id="3" name="Content Placeholder 2"/>
          <p:cNvSpPr>
            <a:spLocks noGrp="1"/>
          </p:cNvSpPr>
          <p:nvPr>
            <p:ph idx="1"/>
          </p:nvPr>
        </p:nvSpPr>
        <p:spPr>
          <a:xfrm>
            <a:off x="990600" y="1600200"/>
            <a:ext cx="7315200" cy="4525963"/>
          </a:xfrm>
        </p:spPr>
        <p:txBody>
          <a:bodyPr>
            <a:normAutofit fontScale="85000" lnSpcReduction="10000"/>
          </a:bodyPr>
          <a:lstStyle/>
          <a:p>
            <a:pPr marL="457200" defTabSz="457200">
              <a:lnSpc>
                <a:spcPct val="120000"/>
              </a:lnSpc>
              <a:spcBef>
                <a:spcPts val="1200"/>
              </a:spcBef>
              <a:spcAft>
                <a:spcPts val="600"/>
              </a:spcAft>
            </a:pPr>
            <a:r>
              <a:rPr lang="en-US" sz="2000" dirty="0"/>
              <a:t>Jabine, T. B., Straf, M. L., Tanur, J. M., &amp; Tourangeau, R. (1984). </a:t>
            </a:r>
            <a:r>
              <a:rPr lang="en-US" sz="2000" i="1" dirty="0"/>
              <a:t>Cognitive aspects of survey </a:t>
            </a:r>
            <a:r>
              <a:rPr lang="en-US" sz="2000" i="1" dirty="0" smtClean="0"/>
              <a:t>methodology</a:t>
            </a:r>
            <a:r>
              <a:rPr lang="en-US" sz="2000" i="1" dirty="0"/>
              <a:t>: Building a bridge between disciplines. </a:t>
            </a:r>
            <a:r>
              <a:rPr lang="en-US" sz="2000" dirty="0"/>
              <a:t>Washington, DC: The National Academies Press. Retrieved </a:t>
            </a:r>
            <a:r>
              <a:rPr lang="en-US" sz="2000" dirty="0" smtClean="0"/>
              <a:t>April 1, 2016, from </a:t>
            </a:r>
            <a:r>
              <a:rPr lang="en-US" sz="2000" dirty="0">
                <a:hlinkClick r:id="rId3"/>
              </a:rPr>
              <a:t>http://www.nap.edu/catalog/930/cognitive-aspects-of-survey-methodology-building-a-bridge-between-disciplines?_sm_au_=</a:t>
            </a:r>
            <a:r>
              <a:rPr lang="en-US" sz="2000" dirty="0" smtClean="0">
                <a:hlinkClick r:id="rId3"/>
              </a:rPr>
              <a:t>iVVjJQZpVk2tF7q</a:t>
            </a:r>
            <a:r>
              <a:rPr lang="en-US" sz="2000" dirty="0" smtClean="0"/>
              <a:t>.</a:t>
            </a:r>
            <a:endParaRPr lang="en-US" sz="2000" dirty="0"/>
          </a:p>
          <a:p>
            <a:pPr marL="457200" defTabSz="457200">
              <a:lnSpc>
                <a:spcPct val="120000"/>
              </a:lnSpc>
              <a:spcBef>
                <a:spcPts val="1200"/>
              </a:spcBef>
              <a:spcAft>
                <a:spcPts val="600"/>
              </a:spcAft>
              <a:buNone/>
            </a:pPr>
            <a:r>
              <a:rPr lang="en-US" sz="2000" dirty="0" smtClean="0"/>
              <a:t>Lavrakas, P. J. (2008). </a:t>
            </a:r>
            <a:r>
              <a:rPr lang="en-US" sz="2000" i="1" dirty="0" smtClean="0"/>
              <a:t>Encyclopedia of survey research methods</a:t>
            </a:r>
            <a:r>
              <a:rPr lang="en-US" sz="2000" dirty="0" smtClean="0"/>
              <a:t>. Thousand Oaks, CA: SAGE.</a:t>
            </a:r>
          </a:p>
          <a:p>
            <a:pPr marL="457200" defTabSz="457200">
              <a:lnSpc>
                <a:spcPct val="120000"/>
              </a:lnSpc>
              <a:spcBef>
                <a:spcPts val="1200"/>
              </a:spcBef>
              <a:buNone/>
            </a:pPr>
            <a:r>
              <a:rPr lang="en-US" sz="2000" dirty="0"/>
              <a:t>Willis, G. B. (1999). </a:t>
            </a:r>
            <a:r>
              <a:rPr lang="en-US" sz="2000" i="1" dirty="0"/>
              <a:t>Cognitive interviewing: A “how-to” guide</a:t>
            </a:r>
            <a:r>
              <a:rPr lang="en-US" sz="2000" dirty="0"/>
              <a:t>. </a:t>
            </a:r>
            <a:r>
              <a:rPr lang="en-US" sz="2000" dirty="0" smtClean="0"/>
              <a:t>Rockville, MD</a:t>
            </a:r>
            <a:r>
              <a:rPr lang="en-US" sz="2000" dirty="0"/>
              <a:t>: Research Triangle Institute. Retrieved </a:t>
            </a:r>
            <a:r>
              <a:rPr lang="en-US" sz="2000" dirty="0" smtClean="0"/>
              <a:t>April 1, 2016, from </a:t>
            </a:r>
            <a:r>
              <a:rPr lang="en-US" sz="2000" spc="-30" dirty="0" smtClean="0">
                <a:hlinkClick r:id="rId4"/>
              </a:rPr>
              <a:t>http</a:t>
            </a:r>
            <a:r>
              <a:rPr lang="en-US" sz="2000" spc="-30" dirty="0">
                <a:hlinkClick r:id="rId4"/>
              </a:rPr>
              <a:t>://</a:t>
            </a:r>
            <a:r>
              <a:rPr lang="en-US" sz="2000" spc="-30" dirty="0" smtClean="0">
                <a:hlinkClick r:id="rId4"/>
              </a:rPr>
              <a:t>www.appliedresearch.cancer.gov/areas/cognitive/interview.pdf</a:t>
            </a:r>
            <a:r>
              <a:rPr lang="en-US" sz="2000" spc="-30" dirty="0" smtClean="0"/>
              <a:t>.</a:t>
            </a:r>
            <a:endParaRPr lang="en-US" sz="2000" spc="-30" dirty="0"/>
          </a:p>
          <a:p>
            <a:pPr marL="457200" defTabSz="457200">
              <a:lnSpc>
                <a:spcPct val="120000"/>
              </a:lnSpc>
              <a:spcBef>
                <a:spcPts val="1200"/>
              </a:spcBef>
              <a:buNone/>
            </a:pPr>
            <a:r>
              <a:rPr lang="en-US" sz="2000" dirty="0" smtClean="0"/>
              <a:t>Willis, G. B. (2005).</a:t>
            </a:r>
            <a:r>
              <a:rPr lang="en-US" sz="2000" i="1" dirty="0" smtClean="0"/>
              <a:t> Cognitive interviewing: A tool for improving questionnaire </a:t>
            </a:r>
            <a:r>
              <a:rPr lang="en-US" sz="2000" i="1" dirty="0"/>
              <a:t>d</a:t>
            </a:r>
            <a:r>
              <a:rPr lang="en-US" sz="2000" i="1" dirty="0" smtClean="0"/>
              <a:t>esign</a:t>
            </a:r>
            <a:r>
              <a:rPr lang="en-US" sz="2000" dirty="0" smtClean="0"/>
              <a:t>. Thousand Oaks, CA: SAGE.</a:t>
            </a:r>
            <a:endParaRPr lang="en-US" sz="2400" dirty="0"/>
          </a:p>
        </p:txBody>
      </p:sp>
      <p:sp>
        <p:nvSpPr>
          <p:cNvPr id="5" name="Slide Number Placeholder 4"/>
          <p:cNvSpPr>
            <a:spLocks noGrp="1"/>
          </p:cNvSpPr>
          <p:nvPr>
            <p:ph type="sldNum" sz="quarter" idx="12"/>
          </p:nvPr>
        </p:nvSpPr>
        <p:spPr/>
        <p:txBody>
          <a:bodyPr/>
          <a:lstStyle/>
          <a:p>
            <a:fld id="{8BE281C9-04EB-4071-AA3D-BE0CA1E87804}" type="slidenum">
              <a:rPr lang="en-US" smtClean="0"/>
              <a:t>39</a:t>
            </a:fld>
            <a:endParaRPr lang="en-US" dirty="0"/>
          </a:p>
        </p:txBody>
      </p:sp>
    </p:spTree>
    <p:extLst>
      <p:ext uri="{BB962C8B-B14F-4D97-AF65-F5344CB8AC3E}">
        <p14:creationId xmlns:p14="http://schemas.microsoft.com/office/powerpoint/2010/main" val="36389316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marL="0" indent="0">
              <a:buNone/>
            </a:pPr>
            <a:r>
              <a:rPr lang="en-US" b="1" kern="0" dirty="0">
                <a:solidFill>
                  <a:srgbClr val="000000"/>
                </a:solidFill>
              </a:rPr>
              <a:t>Methods to test new survey items:</a:t>
            </a:r>
          </a:p>
          <a:p>
            <a:pPr lvl="0"/>
            <a:r>
              <a:rPr lang="en-US" b="1" dirty="0"/>
              <a:t>Expert </a:t>
            </a:r>
            <a:r>
              <a:rPr lang="en-US" b="1" dirty="0" smtClean="0"/>
              <a:t>reviews.</a:t>
            </a:r>
            <a:endParaRPr lang="en-US" b="1" dirty="0"/>
          </a:p>
          <a:p>
            <a:r>
              <a:rPr lang="en-US" b="1" dirty="0"/>
              <a:t>Cognitive </a:t>
            </a:r>
            <a:r>
              <a:rPr lang="en-US" b="1" dirty="0" smtClean="0"/>
              <a:t>interviews.</a:t>
            </a:r>
            <a:endParaRPr lang="en-US" b="1" dirty="0"/>
          </a:p>
          <a:p>
            <a:r>
              <a:rPr lang="en-US" b="1" dirty="0"/>
              <a:t>Focus </a:t>
            </a:r>
            <a:r>
              <a:rPr lang="en-US" b="1" dirty="0" smtClean="0"/>
              <a:t>groups.</a:t>
            </a:r>
            <a:endParaRPr lang="en-US" b="1" dirty="0"/>
          </a:p>
          <a:p>
            <a:r>
              <a:rPr lang="en-US" b="1" dirty="0"/>
              <a:t>Field </a:t>
            </a:r>
            <a:r>
              <a:rPr lang="en-US" b="1" dirty="0" smtClean="0"/>
              <a:t>testing.</a:t>
            </a:r>
            <a:endParaRPr lang="en-US" b="1" dirty="0"/>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4</a:t>
            </a:fld>
            <a:endParaRPr lang="en-US" dirty="0"/>
          </a:p>
        </p:txBody>
      </p:sp>
    </p:spTree>
    <p:extLst>
      <p:ext uri="{BB962C8B-B14F-4D97-AF65-F5344CB8AC3E}">
        <p14:creationId xmlns:p14="http://schemas.microsoft.com/office/powerpoint/2010/main" val="39996161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marL="0" indent="0">
              <a:buNone/>
            </a:pPr>
            <a:r>
              <a:rPr lang="en-US" b="1" kern="0" dirty="0">
                <a:solidFill>
                  <a:srgbClr val="000000"/>
                </a:solidFill>
              </a:rPr>
              <a:t>Methods to test new survey items:</a:t>
            </a:r>
          </a:p>
          <a:p>
            <a:pPr lvl="0"/>
            <a:r>
              <a:rPr lang="en-US" b="1" dirty="0"/>
              <a:t>Expert </a:t>
            </a:r>
            <a:r>
              <a:rPr lang="en-US" b="1" dirty="0" smtClean="0"/>
              <a:t>reviews.</a:t>
            </a:r>
            <a:endParaRPr lang="en-US" b="1" dirty="0"/>
          </a:p>
          <a:p>
            <a:r>
              <a:rPr lang="en-US" b="1" dirty="0">
                <a:solidFill>
                  <a:schemeClr val="bg1">
                    <a:lumMod val="65000"/>
                  </a:schemeClr>
                </a:solidFill>
              </a:rPr>
              <a:t>Cognitive </a:t>
            </a:r>
            <a:r>
              <a:rPr lang="en-US" b="1" dirty="0" smtClean="0">
                <a:solidFill>
                  <a:schemeClr val="bg1">
                    <a:lumMod val="65000"/>
                  </a:schemeClr>
                </a:solidFill>
              </a:rPr>
              <a:t>interviews.</a:t>
            </a:r>
            <a:endParaRPr lang="en-US" b="1" dirty="0">
              <a:solidFill>
                <a:schemeClr val="bg1">
                  <a:lumMod val="65000"/>
                </a:schemeClr>
              </a:solidFill>
            </a:endParaRPr>
          </a:p>
          <a:p>
            <a:r>
              <a:rPr lang="en-US" b="1" dirty="0">
                <a:solidFill>
                  <a:schemeClr val="bg1">
                    <a:lumMod val="65000"/>
                  </a:schemeClr>
                </a:solidFill>
              </a:rPr>
              <a:t>Focus </a:t>
            </a:r>
            <a:r>
              <a:rPr lang="en-US" b="1" dirty="0" smtClean="0">
                <a:solidFill>
                  <a:schemeClr val="bg1">
                    <a:lumMod val="65000"/>
                  </a:schemeClr>
                </a:solidFill>
              </a:rPr>
              <a:t>groups.</a:t>
            </a:r>
            <a:endParaRPr lang="en-US" b="1" dirty="0">
              <a:solidFill>
                <a:schemeClr val="bg1">
                  <a:lumMod val="65000"/>
                </a:schemeClr>
              </a:solidFill>
            </a:endParaRPr>
          </a:p>
          <a:p>
            <a:r>
              <a:rPr lang="en-US" b="1" dirty="0">
                <a:solidFill>
                  <a:schemeClr val="bg1">
                    <a:lumMod val="65000"/>
                  </a:schemeClr>
                </a:solidFill>
              </a:rPr>
              <a:t>Field </a:t>
            </a:r>
            <a:r>
              <a:rPr lang="en-US" b="1" dirty="0" smtClean="0">
                <a:solidFill>
                  <a:schemeClr val="bg1">
                    <a:lumMod val="65000"/>
                  </a:schemeClr>
                </a:solidFill>
              </a:rPr>
              <a:t>testing.</a:t>
            </a:r>
            <a:endParaRPr lang="en-US" b="1" dirty="0">
              <a:solidFill>
                <a:schemeClr val="bg1">
                  <a:lumMod val="65000"/>
                </a:schemeClr>
              </a:solidFill>
            </a:endParaRP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5</a:t>
            </a:fld>
            <a:endParaRPr lang="en-US" dirty="0"/>
          </a:p>
        </p:txBody>
      </p:sp>
    </p:spTree>
    <p:extLst>
      <p:ext uri="{BB962C8B-B14F-4D97-AF65-F5344CB8AC3E}">
        <p14:creationId xmlns:p14="http://schemas.microsoft.com/office/powerpoint/2010/main" val="15904620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Expert reviews</a:t>
            </a:r>
          </a:p>
        </p:txBody>
      </p:sp>
      <p:sp>
        <p:nvSpPr>
          <p:cNvPr id="4" name="Slide Number Placeholder 3"/>
          <p:cNvSpPr>
            <a:spLocks noGrp="1"/>
          </p:cNvSpPr>
          <p:nvPr>
            <p:ph type="sldNum" sz="quarter" idx="12"/>
          </p:nvPr>
        </p:nvSpPr>
        <p:spPr>
          <a:prstGeom prst="rect">
            <a:avLst/>
          </a:prstGeom>
        </p:spPr>
        <p:txBody>
          <a:bodyPr/>
          <a:lstStyle/>
          <a:p>
            <a:fld id="{D938CA0A-26AD-461C-B745-BA161A5F78E3}" type="slidenum">
              <a:rPr lang="en-US" smtClean="0"/>
              <a:pPr/>
              <a:t>6</a:t>
            </a:fld>
            <a:endParaRPr lang="en-US" dirty="0"/>
          </a:p>
        </p:txBody>
      </p:sp>
      <p:cxnSp>
        <p:nvCxnSpPr>
          <p:cNvPr id="8" name="Straight Connector 7"/>
          <p:cNvCxnSpPr/>
          <p:nvPr/>
        </p:nvCxnSpPr>
        <p:spPr>
          <a:xfrm flipH="1">
            <a:off x="8659368" y="6572835"/>
            <a:ext cx="48463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 name="Content Placeholder 2"/>
          <p:cNvPicPr>
            <a:picLocks noGrp="1" noChangeAspect="1"/>
          </p:cNvPicPr>
          <p:nvPr>
            <p:ph idx="1"/>
          </p:nvPr>
        </p:nvPicPr>
        <p:blipFill rotWithShape="1">
          <a:blip r:embed="rId3">
            <a:extLst>
              <a:ext uri="{28A0092B-C50C-407E-A947-70E740481C1C}">
                <a14:useLocalDpi xmlns:a14="http://schemas.microsoft.com/office/drawing/2010/main" val="0"/>
              </a:ext>
            </a:extLst>
          </a:blip>
          <a:srcRect l="-100" t="3177" r="3904" b="15734"/>
          <a:stretch/>
        </p:blipFill>
        <p:spPr>
          <a:xfrm>
            <a:off x="0" y="1371601"/>
            <a:ext cx="9153525" cy="5105399"/>
          </a:xfrm>
        </p:spPr>
      </p:pic>
    </p:spTree>
    <p:extLst>
      <p:ext uri="{BB962C8B-B14F-4D97-AF65-F5344CB8AC3E}">
        <p14:creationId xmlns:p14="http://schemas.microsoft.com/office/powerpoint/2010/main" val="1240425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1284" y="1437871"/>
            <a:ext cx="6665515" cy="5039129"/>
          </a:xfrm>
          <a:prstGeom prst="rect">
            <a:avLst/>
          </a:prstGeom>
        </p:spPr>
      </p:pic>
      <p:sp>
        <p:nvSpPr>
          <p:cNvPr id="5" name="Content Placeholder 4"/>
          <p:cNvSpPr>
            <a:spLocks noGrp="1"/>
          </p:cNvSpPr>
          <p:nvPr>
            <p:ph idx="1"/>
          </p:nvPr>
        </p:nvSpPr>
        <p:spPr>
          <a:xfrm>
            <a:off x="914400" y="1600200"/>
            <a:ext cx="3810000" cy="4525963"/>
          </a:xfrm>
        </p:spPr>
        <p:txBody>
          <a:bodyPr>
            <a:normAutofit/>
          </a:bodyPr>
          <a:lstStyle/>
          <a:p>
            <a:pPr marL="0" indent="0">
              <a:buNone/>
            </a:pPr>
            <a:r>
              <a:rPr lang="en-US" sz="4400" b="1" dirty="0">
                <a:solidFill>
                  <a:srgbClr val="00722A"/>
                </a:solidFill>
                <a:ea typeface="+mj-ea"/>
                <a:cs typeface="+mj-cs"/>
              </a:rPr>
              <a:t>Who</a:t>
            </a:r>
            <a:r>
              <a:rPr lang="en-US" sz="4400" b="1" dirty="0">
                <a:solidFill>
                  <a:srgbClr val="000000"/>
                </a:solidFill>
                <a:ea typeface="+mj-ea"/>
                <a:cs typeface="+mj-cs"/>
              </a:rPr>
              <a:t> are the experts in the area you want to study?</a:t>
            </a:r>
            <a:endParaRPr lang="en-US" sz="4400" dirty="0"/>
          </a:p>
        </p:txBody>
      </p:sp>
      <p:sp>
        <p:nvSpPr>
          <p:cNvPr id="6" name="Slide Number Placeholder 5"/>
          <p:cNvSpPr>
            <a:spLocks noGrp="1"/>
          </p:cNvSpPr>
          <p:nvPr>
            <p:ph type="sldNum" sz="quarter" idx="12"/>
          </p:nvPr>
        </p:nvSpPr>
        <p:spPr/>
        <p:txBody>
          <a:bodyPr/>
          <a:lstStyle/>
          <a:p>
            <a:fld id="{8BE281C9-04EB-4071-AA3D-BE0CA1E87804}" type="slidenum">
              <a:rPr lang="en-US" smtClean="0"/>
              <a:t>7</a:t>
            </a:fld>
            <a:endParaRPr lang="en-US" dirty="0"/>
          </a:p>
        </p:txBody>
      </p:sp>
    </p:spTree>
    <p:extLst>
      <p:ext uri="{BB962C8B-B14F-4D97-AF65-F5344CB8AC3E}">
        <p14:creationId xmlns:p14="http://schemas.microsoft.com/office/powerpoint/2010/main" val="14178118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marL="0" indent="0">
              <a:buNone/>
            </a:pPr>
            <a:r>
              <a:rPr lang="en-US" b="1" kern="0" dirty="0">
                <a:solidFill>
                  <a:srgbClr val="000000"/>
                </a:solidFill>
              </a:rPr>
              <a:t>Methods to test new survey items:</a:t>
            </a:r>
          </a:p>
          <a:p>
            <a:pPr lvl="0"/>
            <a:r>
              <a:rPr lang="en-US" b="1" dirty="0">
                <a:solidFill>
                  <a:schemeClr val="bg1">
                    <a:lumMod val="65000"/>
                  </a:schemeClr>
                </a:solidFill>
              </a:rPr>
              <a:t>Expert </a:t>
            </a:r>
            <a:r>
              <a:rPr lang="en-US" b="1" dirty="0" smtClean="0">
                <a:solidFill>
                  <a:schemeClr val="bg1">
                    <a:lumMod val="65000"/>
                  </a:schemeClr>
                </a:solidFill>
              </a:rPr>
              <a:t>reviews.</a:t>
            </a:r>
            <a:endParaRPr lang="en-US" b="1" dirty="0">
              <a:solidFill>
                <a:schemeClr val="bg1">
                  <a:lumMod val="65000"/>
                </a:schemeClr>
              </a:solidFill>
            </a:endParaRPr>
          </a:p>
          <a:p>
            <a:r>
              <a:rPr lang="en-US" b="1" dirty="0"/>
              <a:t>Cognitive </a:t>
            </a:r>
            <a:r>
              <a:rPr lang="en-US" b="1" dirty="0" smtClean="0"/>
              <a:t>interviews.</a:t>
            </a:r>
            <a:endParaRPr lang="en-US" b="1" dirty="0"/>
          </a:p>
          <a:p>
            <a:r>
              <a:rPr lang="en-US" b="1" dirty="0">
                <a:solidFill>
                  <a:schemeClr val="bg1">
                    <a:lumMod val="65000"/>
                  </a:schemeClr>
                </a:solidFill>
              </a:rPr>
              <a:t>Focus </a:t>
            </a:r>
            <a:r>
              <a:rPr lang="en-US" b="1" dirty="0" smtClean="0">
                <a:solidFill>
                  <a:schemeClr val="bg1">
                    <a:lumMod val="65000"/>
                  </a:schemeClr>
                </a:solidFill>
              </a:rPr>
              <a:t>groups.</a:t>
            </a:r>
            <a:endParaRPr lang="en-US" b="1" dirty="0">
              <a:solidFill>
                <a:schemeClr val="bg1">
                  <a:lumMod val="65000"/>
                </a:schemeClr>
              </a:solidFill>
            </a:endParaRPr>
          </a:p>
          <a:p>
            <a:r>
              <a:rPr lang="en-US" b="1" dirty="0">
                <a:solidFill>
                  <a:schemeClr val="bg1">
                    <a:lumMod val="65000"/>
                  </a:schemeClr>
                </a:solidFill>
              </a:rPr>
              <a:t>Field </a:t>
            </a:r>
            <a:r>
              <a:rPr lang="en-US" b="1" dirty="0" smtClean="0">
                <a:solidFill>
                  <a:schemeClr val="bg1">
                    <a:lumMod val="65000"/>
                  </a:schemeClr>
                </a:solidFill>
              </a:rPr>
              <a:t>testing.</a:t>
            </a:r>
            <a:endParaRPr lang="en-US" b="1" dirty="0">
              <a:solidFill>
                <a:schemeClr val="bg1">
                  <a:lumMod val="65000"/>
                </a:schemeClr>
              </a:solidFill>
            </a:endParaRPr>
          </a:p>
          <a:p>
            <a:pPr lvl="0"/>
            <a:endParaRPr lang="en-US" dirty="0" smtClean="0"/>
          </a:p>
          <a:p>
            <a:endParaRPr lang="en-US" dirty="0"/>
          </a:p>
        </p:txBody>
      </p:sp>
      <p:sp>
        <p:nvSpPr>
          <p:cNvPr id="22" name="Slide Number Placeholder 21"/>
          <p:cNvSpPr>
            <a:spLocks noGrp="1"/>
          </p:cNvSpPr>
          <p:nvPr>
            <p:ph type="sldNum" sz="quarter" idx="12"/>
          </p:nvPr>
        </p:nvSpPr>
        <p:spPr/>
        <p:txBody>
          <a:bodyPr/>
          <a:lstStyle/>
          <a:p>
            <a:fld id="{8BE281C9-04EB-4071-AA3D-BE0CA1E87804}" type="slidenum">
              <a:rPr lang="en-US" smtClean="0"/>
              <a:t>8</a:t>
            </a:fld>
            <a:endParaRPr lang="en-US" dirty="0"/>
          </a:p>
        </p:txBody>
      </p:sp>
    </p:spTree>
    <p:extLst>
      <p:ext uri="{BB962C8B-B14F-4D97-AF65-F5344CB8AC3E}">
        <p14:creationId xmlns:p14="http://schemas.microsoft.com/office/powerpoint/2010/main" val="6096807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Cognitive interviews</a:t>
            </a:r>
          </a:p>
        </p:txBody>
      </p:sp>
      <p:sp>
        <p:nvSpPr>
          <p:cNvPr id="4" name="Slide Number Placeholder 3"/>
          <p:cNvSpPr>
            <a:spLocks noGrp="1"/>
          </p:cNvSpPr>
          <p:nvPr>
            <p:ph type="sldNum" sz="quarter" idx="12"/>
          </p:nvPr>
        </p:nvSpPr>
        <p:spPr/>
        <p:txBody>
          <a:bodyPr/>
          <a:lstStyle/>
          <a:p>
            <a:fld id="{D938CA0A-26AD-461C-B745-BA161A5F78E3}" type="slidenum">
              <a:rPr lang="en-US" smtClean="0"/>
              <a:pPr/>
              <a:t>9</a:t>
            </a:fld>
            <a:endParaRPr lang="en-US" dirty="0"/>
          </a:p>
        </p:txBody>
      </p:sp>
      <p:sp>
        <p:nvSpPr>
          <p:cNvPr id="5" name="TextBox 4"/>
          <p:cNvSpPr txBox="1"/>
          <p:nvPr/>
        </p:nvSpPr>
        <p:spPr>
          <a:xfrm>
            <a:off x="4848225" y="7388217"/>
            <a:ext cx="3581400" cy="276999"/>
          </a:xfrm>
          <a:prstGeom prst="rect">
            <a:avLst/>
          </a:prstGeom>
          <a:noFill/>
        </p:spPr>
        <p:txBody>
          <a:bodyPr wrap="square" rtlCol="0">
            <a:spAutoFit/>
          </a:bodyPr>
          <a:lstStyle/>
          <a:p>
            <a:r>
              <a:rPr lang="en-US" sz="1200" dirty="0" smtClean="0">
                <a:latin typeface="+mj-lt"/>
              </a:rPr>
              <a:t>1. Planning for a Survey</a:t>
            </a:r>
            <a:endParaRPr lang="en-US" sz="1200" dirty="0">
              <a:latin typeface="+mj-lt"/>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2811" b="13466"/>
          <a:stretch/>
        </p:blipFill>
        <p:spPr>
          <a:xfrm>
            <a:off x="0" y="1371600"/>
            <a:ext cx="9142413" cy="5105401"/>
          </a:xfrm>
          <a:prstGeom prst="rect">
            <a:avLst/>
          </a:prstGeom>
        </p:spPr>
      </p:pic>
      <p:cxnSp>
        <p:nvCxnSpPr>
          <p:cNvPr id="12" name="Straight Connector 11"/>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5" name="Slide Number Placeholder 21"/>
          <p:cNvSpPr txBox="1">
            <a:spLocks/>
          </p:cNvSpPr>
          <p:nvPr/>
        </p:nvSpPr>
        <p:spPr>
          <a:xfrm>
            <a:off x="8734753" y="6624581"/>
            <a:ext cx="56106" cy="123111"/>
          </a:xfrm>
          <a:prstGeom prst="rect">
            <a:avLst/>
          </a:prstGeom>
        </p:spPr>
        <p:txBody>
          <a:bodyPr vert="horz" wrap="none" lIns="0" tIns="0" rIns="0" bIns="0" rtlCol="0" anchor="ctr">
            <a:spAutoFit/>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BE281C9-04EB-4071-AA3D-BE0CA1E87804}" type="slidenum">
              <a:rPr lang="en-US" smtClean="0">
                <a:solidFill>
                  <a:schemeClr val="bg1"/>
                </a:solidFill>
              </a:rPr>
              <a:pPr/>
              <a:t>9</a:t>
            </a:fld>
            <a:endParaRPr lang="en-US" dirty="0">
              <a:solidFill>
                <a:schemeClr val="bg1"/>
              </a:solidFill>
            </a:endParaRPr>
          </a:p>
        </p:txBody>
      </p:sp>
    </p:spTree>
    <p:extLst>
      <p:ext uri="{BB962C8B-B14F-4D97-AF65-F5344CB8AC3E}">
        <p14:creationId xmlns:p14="http://schemas.microsoft.com/office/powerpoint/2010/main" val="148144688"/>
      </p:ext>
    </p:extLst>
  </p:cSld>
  <p:clrMapOvr>
    <a:masterClrMapping/>
  </p:clrMapOvr>
  <p:timing>
    <p:tnLst>
      <p:par>
        <p:cTn id="1" dur="indefinite" restart="never" nodeType="tmRoot"/>
      </p:par>
    </p:tnLst>
  </p:timing>
</p:sld>
</file>

<file path=ppt/theme/theme1.xml><?xml version="1.0" encoding="utf-8"?>
<a:theme xmlns:a="http://schemas.openxmlformats.org/drawingml/2006/main" name="15-1865_REL_MW_PPT-ed_042415_DRAFT_3_Template">
  <a:themeElements>
    <a:clrScheme name="REL MW 2015">
      <a:dk1>
        <a:srgbClr val="000000"/>
      </a:dk1>
      <a:lt1>
        <a:sysClr val="window" lastClr="FFFFFF"/>
      </a:lt1>
      <a:dk2>
        <a:srgbClr val="326295"/>
      </a:dk2>
      <a:lt2>
        <a:srgbClr val="FFFFFF"/>
      </a:lt2>
      <a:accent1>
        <a:srgbClr val="084B25"/>
      </a:accent1>
      <a:accent2>
        <a:srgbClr val="096835"/>
      </a:accent2>
      <a:accent3>
        <a:srgbClr val="098743"/>
      </a:accent3>
      <a:accent4>
        <a:srgbClr val="026D8E"/>
      </a:accent4>
      <a:accent5>
        <a:srgbClr val="C4512F"/>
      </a:accent5>
      <a:accent6>
        <a:srgbClr val="757576"/>
      </a:accent6>
      <a:hlink>
        <a:srgbClr val="003A70"/>
      </a:hlink>
      <a:folHlink>
        <a:srgbClr val="0D2E1B"/>
      </a:folHlink>
    </a:clrScheme>
    <a:fontScheme name="REL MW 2015">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15-1865_REL_MW_PPT-ed_042215_DRAFT_2_RAND_Pady" id="{1911C7D1-1991-427E-A0C1-5DEAF6176D83}" vid="{6A648F47-04AA-43CF-8C0E-3AAA4566AD7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15-1865_REL_MW_PPT-ed_042415_DRAFT_3_Template</Template>
  <TotalTime>4276</TotalTime>
  <Words>2548</Words>
  <Application>Microsoft Office PowerPoint</Application>
  <PresentationFormat>On-screen Show (4:3)</PresentationFormat>
  <Paragraphs>367</Paragraphs>
  <Slides>39</Slides>
  <Notes>39</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15-1865_REL_MW_PPT-ed_042415_DRAFT_3_Template</vt:lpstr>
      <vt:lpstr>Module 4 presentation  Pretesting survey items</vt:lpstr>
      <vt:lpstr>PowerPoint Presentation</vt:lpstr>
      <vt:lpstr>PowerPoint Presentation</vt:lpstr>
      <vt:lpstr>Outline</vt:lpstr>
      <vt:lpstr>Outline</vt:lpstr>
      <vt:lpstr>Expert reviews</vt:lpstr>
      <vt:lpstr>PowerPoint Presentation</vt:lpstr>
      <vt:lpstr>Outline</vt:lpstr>
      <vt:lpstr>Cognitive interviews</vt:lpstr>
      <vt:lpstr>Cognitive interviews: Purpose</vt:lpstr>
      <vt:lpstr>Cognitive interviews: Purpose</vt:lpstr>
      <vt:lpstr>Cognitive interviews: Schedule</vt:lpstr>
      <vt:lpstr>PowerPoint Presentation</vt:lpstr>
      <vt:lpstr>PowerPoint Presentation</vt:lpstr>
      <vt:lpstr>Cognitive interviewer</vt:lpstr>
      <vt:lpstr>Interview approaches</vt:lpstr>
      <vt:lpstr>Concurrent “think-aloud”</vt:lpstr>
      <vt:lpstr>Retrospective probing</vt:lpstr>
      <vt:lpstr>PowerPoint Presentation</vt:lpstr>
      <vt:lpstr>PowerPoint Presentation</vt:lpstr>
      <vt:lpstr>Types of probes</vt:lpstr>
      <vt:lpstr>Cognitive interview  example probes</vt:lpstr>
      <vt:lpstr>Types of probes</vt:lpstr>
      <vt:lpstr>Cognitive interview probes</vt:lpstr>
      <vt:lpstr>PowerPoint Presentation</vt:lpstr>
      <vt:lpstr>PowerPoint Presentation</vt:lpstr>
      <vt:lpstr>Cognitive interviews: Analysis</vt:lpstr>
      <vt:lpstr>Cognitive interviews: Example 1</vt:lpstr>
      <vt:lpstr>Cognitive interviews: Example 1</vt:lpstr>
      <vt:lpstr>Cognitive interviews: Example 2</vt:lpstr>
      <vt:lpstr>Cognitive interviews: Example 2</vt:lpstr>
      <vt:lpstr>Outline</vt:lpstr>
      <vt:lpstr>Focus groups</vt:lpstr>
      <vt:lpstr>PowerPoint Presentation</vt:lpstr>
      <vt:lpstr>Outline</vt:lpstr>
      <vt:lpstr>Field testing</vt:lpstr>
      <vt:lpstr>Activity 3: Conducting cognitive interviews</vt:lpstr>
      <vt:lpstr>Additional resources</vt:lpstr>
      <vt:lpstr>References</vt:lpstr>
    </vt:vector>
  </TitlesOfParts>
  <Company>American Institutes for Research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 presentation Planning  for a</dc:title>
  <dc:subject>REL Midwest Presentation</dc:subject>
  <dc:creator>dsorensen</dc:creator>
  <cp:lastModifiedBy>Johnson, Amy</cp:lastModifiedBy>
  <cp:revision>190</cp:revision>
  <dcterms:created xsi:type="dcterms:W3CDTF">2015-06-01T23:46:13Z</dcterms:created>
  <dcterms:modified xsi:type="dcterms:W3CDTF">2017-04-07T14:22:37Z</dcterms:modified>
</cp:coreProperties>
</file>