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26"/>
  </p:notesMasterIdLst>
  <p:handoutMasterIdLst>
    <p:handoutMasterId r:id="rId27"/>
  </p:handoutMasterIdLst>
  <p:sldIdLst>
    <p:sldId id="302" r:id="rId2"/>
    <p:sldId id="303" r:id="rId3"/>
    <p:sldId id="334" r:id="rId4"/>
    <p:sldId id="335" r:id="rId5"/>
    <p:sldId id="336" r:id="rId6"/>
    <p:sldId id="338" r:id="rId7"/>
    <p:sldId id="339" r:id="rId8"/>
    <p:sldId id="340" r:id="rId9"/>
    <p:sldId id="341" r:id="rId10"/>
    <p:sldId id="343" r:id="rId11"/>
    <p:sldId id="344" r:id="rId12"/>
    <p:sldId id="345" r:id="rId13"/>
    <p:sldId id="346" r:id="rId14"/>
    <p:sldId id="347" r:id="rId15"/>
    <p:sldId id="348" r:id="rId16"/>
    <p:sldId id="349" r:id="rId17"/>
    <p:sldId id="350" r:id="rId18"/>
    <p:sldId id="351" r:id="rId19"/>
    <p:sldId id="352" r:id="rId20"/>
    <p:sldId id="358" r:id="rId21"/>
    <p:sldId id="354" r:id="rId22"/>
    <p:sldId id="355" r:id="rId23"/>
    <p:sldId id="356" r:id="rId24"/>
    <p:sldId id="35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576" userDrawn="1">
          <p15:clr>
            <a:srgbClr val="A4A3A4"/>
          </p15:clr>
        </p15:guide>
        <p15:guide id="3" orient="horz" pos="1008" userDrawn="1">
          <p15:clr>
            <a:srgbClr val="A4A3A4"/>
          </p15:clr>
        </p15:guide>
        <p15:guide id="4" pos="5184" userDrawn="1">
          <p15:clr>
            <a:srgbClr val="A4A3A4"/>
          </p15:clr>
        </p15:guide>
        <p15:guide id="5" orient="horz" pos="4319">
          <p15:clr>
            <a:srgbClr val="A4A3A4"/>
          </p15:clr>
        </p15:guide>
        <p15:guide id="6" orient="horz" pos="864">
          <p15:clr>
            <a:srgbClr val="A4A3A4"/>
          </p15:clr>
        </p15:guide>
        <p15:guide id="7" orient="horz" pos="3840">
          <p15:clr>
            <a:srgbClr val="A4A3A4"/>
          </p15:clr>
        </p15:guide>
        <p15:guide id="8" pos="5759">
          <p15:clr>
            <a:srgbClr val="A4A3A4"/>
          </p15:clr>
        </p15:guide>
        <p15:guide id="9">
          <p15:clr>
            <a:srgbClr val="A4A3A4"/>
          </p15:clr>
        </p15:guide>
        <p15:guide id="10" pos="5520">
          <p15:clr>
            <a:srgbClr val="A4A3A4"/>
          </p15:clr>
        </p15:guide>
        <p15:guide id="11"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dy, Lind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2C28"/>
    <a:srgbClr val="7D1E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5" autoAdjust="0"/>
    <p:restoredTop sz="65162" autoAdjust="0"/>
  </p:normalViewPr>
  <p:slideViewPr>
    <p:cSldViewPr showGuides="1">
      <p:cViewPr varScale="1">
        <p:scale>
          <a:sx n="72" d="100"/>
          <a:sy n="72" d="100"/>
        </p:scale>
        <p:origin x="330" y="54"/>
      </p:cViewPr>
      <p:guideLst>
        <p:guide orient="horz" pos="4080"/>
        <p:guide pos="576"/>
        <p:guide orient="horz" pos="1008"/>
        <p:guide pos="5184"/>
        <p:guide orient="horz" pos="4319"/>
        <p:guide orient="horz" pos="864"/>
        <p:guide orient="horz" pos="3840"/>
        <p:guide pos="5759"/>
        <p:guide/>
        <p:guide pos="5520"/>
        <p:guide pos="2880"/>
      </p:guideLst>
    </p:cSldViewPr>
  </p:slideViewPr>
  <p:outlineViewPr>
    <p:cViewPr>
      <p:scale>
        <a:sx n="33" d="100"/>
        <a:sy n="33" d="100"/>
      </p:scale>
      <p:origin x="0" y="15174"/>
    </p:cViewPr>
  </p:outlineViewPr>
  <p:notesTextViewPr>
    <p:cViewPr>
      <p:scale>
        <a:sx n="1" d="1"/>
        <a:sy n="1" d="1"/>
      </p:scale>
      <p:origin x="0" y="0"/>
    </p:cViewPr>
  </p:notesTextViewPr>
  <p:sorterViewPr>
    <p:cViewPr>
      <p:scale>
        <a:sx n="100" d="100"/>
        <a:sy n="100" d="100"/>
      </p:scale>
      <p:origin x="0" y="-2750"/>
    </p:cViewPr>
  </p:sorterViewPr>
  <p:notesViewPr>
    <p:cSldViewPr>
      <p:cViewPr varScale="1">
        <p:scale>
          <a:sx n="112" d="100"/>
          <a:sy n="112" d="100"/>
        </p:scale>
        <p:origin x="398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240D56-97A6-4875-BA1D-B89AD8A507E4}" type="datetimeFigureOut">
              <a:rPr lang="en-US" smtClean="0"/>
              <a:t>2/13/2017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FB8744-2CA5-4899-A623-12E95FEFB9B9}" type="slidenum">
              <a:rPr lang="en-US" smtClean="0"/>
              <a:t>‹#›</a:t>
            </a:fld>
            <a:endParaRPr lang="en-US" dirty="0"/>
          </a:p>
        </p:txBody>
      </p:sp>
    </p:spTree>
    <p:extLst>
      <p:ext uri="{BB962C8B-B14F-4D97-AF65-F5344CB8AC3E}">
        <p14:creationId xmlns:p14="http://schemas.microsoft.com/office/powerpoint/2010/main" val="2527321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676400" y="304800"/>
            <a:ext cx="3505200" cy="2628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04800" y="3124200"/>
            <a:ext cx="6248400" cy="5638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83476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a:t>
            </a:fld>
            <a:endParaRPr lang="en-US" dirty="0"/>
          </a:p>
        </p:txBody>
      </p:sp>
    </p:spTree>
    <p:extLst>
      <p:ext uri="{BB962C8B-B14F-4D97-AF65-F5344CB8AC3E}">
        <p14:creationId xmlns:p14="http://schemas.microsoft.com/office/powerpoint/2010/main" val="331109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In general, the larger the sample, the better able you will be to detect statistical significance and draw inferences to the target population or census. Large random samples are preferable because they are more representative than smaller random samples. However, representativeness is more important than size for drawing inferences about the target population. That is, if you have the option of drawing a smaller, random sample or a larger nonrandom sample, a smaller random sample is preferable.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10</a:t>
            </a:fld>
            <a:endParaRPr lang="en-US" dirty="0"/>
          </a:p>
        </p:txBody>
      </p:sp>
    </p:spTree>
    <p:extLst>
      <p:ext uri="{BB962C8B-B14F-4D97-AF65-F5344CB8AC3E}">
        <p14:creationId xmlns:p14="http://schemas.microsoft.com/office/powerpoint/2010/main" val="1681333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large random samples yield more precise estimates than a small random sample. For example, assume the proportion of all parents (your target population) who favor school uniforms is 60 percent: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Ninety-five percent of the time, a random sample of 1,000 parents will give you an estimate ranging between 57.0 percent and 63.0 percent.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Ninety-five percent of the time, a random sample of 500 parents will give you an estimate ranging between 55.6 percent and 64.4 percent.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a diminishing return on the precision benefits of a large sample size. Large sample sizes can be costly and may have implications for data quality; therefore, the benefits of increasing the sample size beyond what is needed for data analysis must be weighed against these costs.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11</a:t>
            </a:fld>
            <a:endParaRPr lang="en-US" dirty="0"/>
          </a:p>
        </p:txBody>
      </p:sp>
    </p:spTree>
    <p:extLst>
      <p:ext uri="{BB962C8B-B14F-4D97-AF65-F5344CB8AC3E}">
        <p14:creationId xmlns:p14="http://schemas.microsoft.com/office/powerpoint/2010/main" val="553128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Ideal sample size depends on the following:</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importance of decisions that will be made based on the basis of the survey results (a larger sample produces estimates with higher precision and confidence).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many subgroups of interest there are (a large enough sample of each subgroup is needed for precise subgroup estimates).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fact that not everyone sampled will participate (so sample size needs to be considered within</a:t>
            </a:r>
            <a:r>
              <a:rPr lang="en-US" sz="1200" kern="1200" baseline="0" dirty="0" smtClean="0">
                <a:solidFill>
                  <a:schemeClr val="tx1"/>
                </a:solidFill>
                <a:effectLst/>
                <a:latin typeface="+mn-lt"/>
                <a:ea typeface="+mn-ea"/>
                <a:cs typeface="+mn-cs"/>
              </a:rPr>
              <a:t> the context of the anticipated response rate</a:t>
            </a:r>
            <a:r>
              <a:rPr lang="en-US" sz="1200"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Budget.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 may want to consider hiring a sampling statistician for large-scale, high-stakes surveys. Such a person can conduct power analyses to determine the appropriate sample size for your survey.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12</a:t>
            </a:fld>
            <a:endParaRPr lang="en-US" dirty="0"/>
          </a:p>
        </p:txBody>
      </p:sp>
    </p:spTree>
    <p:extLst>
      <p:ext uri="{BB962C8B-B14F-4D97-AF65-F5344CB8AC3E}">
        <p14:creationId xmlns:p14="http://schemas.microsoft.com/office/powerpoint/2010/main" val="4025805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13</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026536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stratified random sample forces the sample to match the target population on the distribution of important characteristics (such as region, race/ethnicity, or English learner status). It can increase the precision of your estimates compared with a simple random sample of the same size.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stratified random sample can be selected as follows: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Create separate sample frames for each subgroup. Randomly select the number of cases needed in each subgroup so that your sample will have the same percentage of members in each subgroup as the target population.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for example, your target population is 10,000 students (80 percent non–English learner students, 20 percent English learner students) and you want a sample size of 2,000:</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Randomly select 1,600 from the non–English- learner student frame.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Randomly select 400 from the English earner student frame.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14</a:t>
            </a:fld>
            <a:endParaRPr lang="en-US" dirty="0"/>
          </a:p>
        </p:txBody>
      </p:sp>
    </p:spTree>
    <p:extLst>
      <p:ext uri="{BB962C8B-B14F-4D97-AF65-F5344CB8AC3E}">
        <p14:creationId xmlns:p14="http://schemas.microsoft.com/office/powerpoint/2010/main" val="2427831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Stratification can be done for more than one characteristic.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Select a sample of teachers that matches the population by school level and experience.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Determine cell percentages that match the target population (sum to 100 percent).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Create a separate frame for each cell, and sample with the frames so that the percentages within your final sample match the percentages in the target population.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Follow the method described in slide 9 to use Excel to randomly select the number of respondents needed in each frame to achieve the desired percentages in each cell.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15</a:t>
            </a:fld>
            <a:endParaRPr lang="en-US" dirty="0"/>
          </a:p>
        </p:txBody>
      </p:sp>
    </p:spTree>
    <p:extLst>
      <p:ext uri="{BB962C8B-B14F-4D97-AF65-F5344CB8AC3E}">
        <p14:creationId xmlns:p14="http://schemas.microsoft.com/office/powerpoint/2010/main" val="2427831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16</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360791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Given the ease of sending survey invitations by email, it is tempting to invite every member of a large target population to take a survey.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approach can result in a large number of completed surveys but may not result in accurate survey data if the respondents are a small fraction of the individuals invited to take the survey.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17</a:t>
            </a:fld>
            <a:endParaRPr lang="en-US" dirty="0"/>
          </a:p>
        </p:txBody>
      </p:sp>
    </p:spTree>
    <p:extLst>
      <p:ext uri="{BB962C8B-B14F-4D97-AF65-F5344CB8AC3E}">
        <p14:creationId xmlns:p14="http://schemas.microsoft.com/office/powerpoint/2010/main" val="2427831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3124199"/>
            <a:ext cx="6400800" cy="5561013"/>
          </a:xfrm>
        </p:spPr>
        <p:txBody>
          <a:bodyPr/>
          <a:lstStyle/>
          <a:p>
            <a:r>
              <a:rPr lang="en-US" sz="1200" kern="1200" dirty="0" smtClean="0">
                <a:solidFill>
                  <a:schemeClr val="tx1"/>
                </a:solidFill>
                <a:effectLst/>
                <a:latin typeface="+mn-lt"/>
                <a:ea typeface="+mn-ea"/>
                <a:cs typeface="+mn-cs"/>
              </a:rPr>
              <a:t>Example: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40,000 high school students are in the target population, which situation will give you the most representative data?</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You randomly sample 3,000 students to receive a survey and end up with 2,500 completed surveys.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You attempt a census (40,000 surveys are distributed) and get 10,000 completed surveys.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Receiving 2,500 completed surveys out of 3,000 distributed surveys is an 83 percent response rate. It might be hard to achieve that level of response, but it will be worth it in terms of data quality.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Receiving 10,000 completed surveys out of 40,000 distributed surveys is a 25 percent response rate. Resources</a:t>
            </a:r>
            <a:r>
              <a:rPr lang="en-US" sz="1200" kern="1200" baseline="0" dirty="0" smtClean="0">
                <a:solidFill>
                  <a:schemeClr val="tx1"/>
                </a:solidFill>
                <a:effectLst/>
                <a:latin typeface="+mn-lt"/>
                <a:ea typeface="+mn-ea"/>
                <a:cs typeface="+mn-cs"/>
              </a:rPr>
              <a:t> (s</a:t>
            </a:r>
            <a:r>
              <a:rPr lang="en-US" sz="1200" kern="1200" dirty="0" smtClean="0">
                <a:solidFill>
                  <a:schemeClr val="tx1"/>
                </a:solidFill>
                <a:effectLst/>
                <a:latin typeface="+mn-lt"/>
                <a:ea typeface="+mn-ea"/>
                <a:cs typeface="+mn-cs"/>
              </a:rPr>
              <a:t>uch as the time required for staff to follow up with or track respondents or monetary incentives) are better spent on increasing the response rate of a smaller random sample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than on administering, processing, and analyzing many surveys that may not be very representative. It is typically easier to achieve a high response rate of a smaller random sample than from the entire target population if that population is very large.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possible that a sample of 2,500 might give you more representative data than a sample of 10,000.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Those who easily agree to complete the survey may be very different in important ways than those who do not return a survey. For example, if the survey is gauging interest in afterschool programs, and students who have a strong interest in the programs are eager to respond to the survey, the results from the easily obtained 10,000 students would strongly overestimate interest.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18</a:t>
            </a:fld>
            <a:endParaRPr lang="en-US" dirty="0"/>
          </a:p>
        </p:txBody>
      </p:sp>
    </p:spTree>
    <p:extLst>
      <p:ext uri="{BB962C8B-B14F-4D97-AF65-F5344CB8AC3E}">
        <p14:creationId xmlns:p14="http://schemas.microsoft.com/office/powerpoint/2010/main" val="2427831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In general, the higher the proportion of respondents from the selected sample, the more representative the survey results are likely to be. Response rates are a key consideration for the representativeness of the sample. (More on this in module 7.)</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Conducting a census of a very large target population is often not necessary to get accurate data about the target population. A large census should be attempted only if there are enough resources to ensure a high response rate.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19</a:t>
            </a:fld>
            <a:endParaRPr lang="en-US" dirty="0"/>
          </a:p>
        </p:txBody>
      </p:sp>
    </p:spTree>
    <p:extLst>
      <p:ext uri="{BB962C8B-B14F-4D97-AF65-F5344CB8AC3E}">
        <p14:creationId xmlns:p14="http://schemas.microsoft.com/office/powerpoint/2010/main" val="3516005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038310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20</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4253466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Administering a survey at a convenient gathering of target population members (such as a football game or a parent-teacher association meeting), to individuals on a convenient contact list, or to individuals who have been responsive to surveys in the past—called convenience sampling—will likely lead to responses that are unrepresentative of the target population in important ways. For example, survey data collected from parents attending a parent-teacher association meeting should certainly not be considered representative of all parents at a school.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21</a:t>
            </a:fld>
            <a:endParaRPr lang="en-US" dirty="0"/>
          </a:p>
        </p:txBody>
      </p:sp>
    </p:spTree>
    <p:extLst>
      <p:ext uri="{BB962C8B-B14F-4D97-AF65-F5344CB8AC3E}">
        <p14:creationId xmlns:p14="http://schemas.microsoft.com/office/powerpoint/2010/main" val="40287512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Other sampling possibilities:</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Intentionally oversampling rare subgroups to ensure an adequate sample size of subgroups for separate estimates.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Randomly selecting schools and then randomly selecting students within those schools.</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methods can be useful but require special technical operations, including creating weights for the data. If contemplating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these methods, consider hiring a sampling statistician for large-scale, high-stakes surveys.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22</a:t>
            </a:fld>
            <a:endParaRPr lang="en-US" dirty="0"/>
          </a:p>
        </p:txBody>
      </p:sp>
    </p:spTree>
    <p:extLst>
      <p:ext uri="{BB962C8B-B14F-4D97-AF65-F5344CB8AC3E}">
        <p14:creationId xmlns:p14="http://schemas.microsoft.com/office/powerpoint/2010/main" val="2075785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91E27618-80D1-41CB-9A27-2794CED53F37}" type="slidenum">
              <a:rPr lang="en-US" smtClean="0"/>
              <a:t>23</a:t>
            </a:fld>
            <a:endParaRPr lang="en-US" dirty="0"/>
          </a:p>
        </p:txBody>
      </p:sp>
    </p:spTree>
    <p:extLst>
      <p:ext uri="{BB962C8B-B14F-4D97-AF65-F5344CB8AC3E}">
        <p14:creationId xmlns:p14="http://schemas.microsoft.com/office/powerpoint/2010/main" val="16618878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91E27618-80D1-41CB-9A27-2794CED53F37}" type="slidenum">
              <a:rPr lang="en-US" smtClean="0"/>
              <a:t>24</a:t>
            </a:fld>
            <a:endParaRPr lang="en-US" dirty="0"/>
          </a:p>
        </p:txBody>
      </p:sp>
    </p:spTree>
    <p:extLst>
      <p:ext uri="{BB962C8B-B14F-4D97-AF65-F5344CB8AC3E}">
        <p14:creationId xmlns:p14="http://schemas.microsoft.com/office/powerpoint/2010/main" val="4246001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679494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target population is the group of people (or institutions) that the survey results will represent. For example, if the unit of analysis (as described in module 1) is the school, the target population is some set of schools. The target population will be determined by a research</a:t>
            </a:r>
            <a:r>
              <a:rPr lang="en-US" sz="1200" kern="1200" baseline="0" dirty="0" smtClean="0">
                <a:solidFill>
                  <a:schemeClr val="tx1"/>
                </a:solidFill>
                <a:effectLst/>
                <a:latin typeface="+mn-lt"/>
                <a:ea typeface="+mn-ea"/>
                <a:cs typeface="+mn-cs"/>
              </a:rPr>
              <a:t> question, such as: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safe do </a:t>
            </a:r>
            <a:r>
              <a:rPr lang="en-US" sz="1200" u="sng" kern="1200" dirty="0" smtClean="0">
                <a:solidFill>
                  <a:schemeClr val="tx1"/>
                </a:solidFill>
                <a:effectLst/>
                <a:latin typeface="+mn-lt"/>
                <a:ea typeface="+mn-ea"/>
                <a:cs typeface="+mn-cs"/>
              </a:rPr>
              <a:t>high school students</a:t>
            </a:r>
            <a:r>
              <a:rPr lang="en-US" sz="1200" kern="1200" dirty="0" smtClean="0">
                <a:solidFill>
                  <a:schemeClr val="tx1"/>
                </a:solidFill>
                <a:effectLst/>
                <a:latin typeface="+mn-lt"/>
                <a:ea typeface="+mn-ea"/>
                <a:cs typeface="+mn-cs"/>
              </a:rPr>
              <a:t> feel at their school?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barriers to school involvement do </a:t>
            </a:r>
            <a:r>
              <a:rPr lang="en-US" sz="1200" u="sng" kern="1200" dirty="0" smtClean="0">
                <a:solidFill>
                  <a:schemeClr val="tx1"/>
                </a:solidFill>
                <a:effectLst/>
                <a:latin typeface="+mn-lt"/>
                <a:ea typeface="+mn-ea"/>
                <a:cs typeface="+mn-cs"/>
              </a:rPr>
              <a:t>parents of English learner elementary school children</a:t>
            </a:r>
            <a:r>
              <a:rPr lang="en-US" sz="1200" kern="1200" dirty="0" smtClean="0">
                <a:solidFill>
                  <a:schemeClr val="tx1"/>
                </a:solidFill>
                <a:effectLst/>
                <a:latin typeface="+mn-lt"/>
                <a:ea typeface="+mn-ea"/>
                <a:cs typeface="+mn-cs"/>
              </a:rPr>
              <a:t> experience?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professional development activities are most prevalent among </a:t>
            </a:r>
            <a:r>
              <a:rPr lang="en-US" sz="1200" u="sng" kern="1200" dirty="0" smtClean="0">
                <a:solidFill>
                  <a:schemeClr val="tx1"/>
                </a:solidFill>
                <a:effectLst/>
                <a:latin typeface="+mn-lt"/>
                <a:ea typeface="+mn-ea"/>
                <a:cs typeface="+mn-cs"/>
              </a:rPr>
              <a:t>grade K–3 teachers</a:t>
            </a:r>
            <a:r>
              <a:rPr lang="en-US" sz="1200" kern="1200" dirty="0" smtClean="0">
                <a:solidFill>
                  <a:schemeClr val="tx1"/>
                </a:solidFill>
                <a:effectLst/>
                <a:latin typeface="+mn-lt"/>
                <a:ea typeface="+mn-ea"/>
                <a:cs typeface="+mn-cs"/>
              </a:rPr>
              <a:t>?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Carefully define who is in your target population.</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Teachers. Which grade levels? Which subject areas? What about specialists, special education teachers, full-time versus part-time teachers, long-term substitutes, or educational assistants?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Parents. Of all students? Can you include non-English-speaking parents?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Administrators. Principals and assistant principals? Other administrative positions?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Students. All grades? </a:t>
            </a:r>
            <a:r>
              <a:rPr lang="en-US" sz="1200" kern="1200" dirty="0" err="1" smtClean="0">
                <a:solidFill>
                  <a:schemeClr val="tx1"/>
                </a:solidFill>
                <a:effectLst/>
                <a:latin typeface="+mn-lt"/>
                <a:ea typeface="+mn-ea"/>
                <a:cs typeface="+mn-cs"/>
              </a:rPr>
              <a:t>Prekindergarteners</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Special </a:t>
            </a:r>
            <a:r>
              <a:rPr lang="en-US" sz="1200" kern="1200" dirty="0" smtClean="0">
                <a:solidFill>
                  <a:schemeClr val="tx1"/>
                </a:solidFill>
                <a:effectLst/>
                <a:latin typeface="+mn-lt"/>
                <a:ea typeface="+mn-ea"/>
                <a:cs typeface="+mn-cs"/>
              </a:rPr>
              <a:t>education students? Students in alternative </a:t>
            </a:r>
            <a:r>
              <a:rPr lang="en-US" sz="1200" kern="1200" dirty="0" smtClean="0">
                <a:solidFill>
                  <a:schemeClr val="tx1"/>
                </a:solidFill>
                <a:effectLst/>
                <a:latin typeface="+mn-lt"/>
                <a:ea typeface="+mn-ea"/>
                <a:cs typeface="+mn-cs"/>
              </a:rPr>
              <a:t>schools? </a:t>
            </a:r>
          </a:p>
          <a:p>
            <a:pPr mar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r>
              <a:rPr lang="en-US" sz="1200" kern="1200" dirty="0" smtClean="0">
                <a:solidFill>
                  <a:schemeClr val="tx1"/>
                </a:solidFill>
                <a:effectLst/>
                <a:latin typeface="+mn-lt"/>
                <a:ea typeface="+mn-ea"/>
                <a:cs typeface="+mn-cs"/>
              </a:rPr>
              <a:t>The definition of the target population should be agreed on in the planning phase in order for it to align with the research questions (Fowler, 2009).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5</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41574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sampling frame is a complete list of all eligible members of the target population. Ideally, the sampling frame has the following characteristics: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Includes every member of the target population.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Does not include members outside the target population (for example, retired teachers or students who have transferred).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Does not include duplicates (for example, two listings for parents with multiple students or for teachers who teach in two schools).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Is current.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6</a:t>
            </a:fld>
            <a:endParaRPr lang="en-US" dirty="0"/>
          </a:p>
        </p:txBody>
      </p:sp>
    </p:spTree>
    <p:extLst>
      <p:ext uri="{BB962C8B-B14F-4D97-AF65-F5344CB8AC3E}">
        <p14:creationId xmlns:p14="http://schemas.microsoft.com/office/powerpoint/2010/main" val="1021891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It is not necessary</a:t>
            </a:r>
            <a:r>
              <a:rPr lang="en-US" sz="1200" kern="1200" dirty="0" smtClean="0">
                <a:solidFill>
                  <a:schemeClr val="tx1"/>
                </a:solidFill>
                <a:effectLst>
                  <a:outerShdw blurRad="50800" dist="38100" dir="2700000" algn="tl">
                    <a:srgbClr val="000000">
                      <a:alpha val="40000"/>
                    </a:srgbClr>
                  </a:outerShdw>
                </a:effectLst>
                <a:latin typeface="+mn-lt"/>
                <a:ea typeface="+mn-ea"/>
                <a:cs typeface="+mn-cs"/>
              </a:rPr>
              <a:t> </a:t>
            </a:r>
            <a:r>
              <a:rPr lang="en-US" sz="1200" kern="1200" dirty="0" smtClean="0">
                <a:solidFill>
                  <a:schemeClr val="tx1"/>
                </a:solidFill>
                <a:effectLst/>
                <a:latin typeface="+mn-lt"/>
                <a:ea typeface="+mn-ea"/>
                <a:cs typeface="+mn-cs"/>
              </a:rPr>
              <a:t>to survey every member of the target population (that is, everyone in the sampling frame). If fewer than 1,000 members are in your target population (such as principals within a district), you may want to do a census and invite all members to take the survey. For larger target populations, high-quality survey data can be obtained with a carefully selected sample of population members.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random sample of sufficient size will elicit approximately the same overall results as a census of the target population.</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7</a:t>
            </a:fld>
            <a:endParaRPr lang="en-US" dirty="0"/>
          </a:p>
        </p:txBody>
      </p:sp>
    </p:spTree>
    <p:extLst>
      <p:ext uri="{BB962C8B-B14F-4D97-AF65-F5344CB8AC3E}">
        <p14:creationId xmlns:p14="http://schemas.microsoft.com/office/powerpoint/2010/main" val="3817248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Random sampling is a powerful tool in survey research. A subset of target population members selected at random (where each member has an equal chance of being selected) can provide accurate data about the entire target population.</a:t>
            </a:r>
            <a:r>
              <a:rPr lang="en-US" sz="1200" kern="1200" baseline="0" dirty="0" smtClean="0">
                <a:solidFill>
                  <a:schemeClr val="tx1"/>
                </a:solidFill>
                <a:effectLst/>
                <a:latin typeface="+mn-lt"/>
                <a:ea typeface="+mn-ea"/>
                <a:cs typeface="+mn-cs"/>
              </a:rPr>
              <a:t> Sample data allow statistical inferences about the population.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8</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732211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a </a:t>
            </a:r>
            <a:r>
              <a:rPr lang="en-US" sz="1200" b="1" kern="1200" dirty="0" smtClean="0">
                <a:solidFill>
                  <a:schemeClr val="tx1"/>
                </a:solidFill>
                <a:effectLst/>
                <a:latin typeface="+mn-lt"/>
                <a:ea typeface="+mn-ea"/>
                <a:cs typeface="+mn-cs"/>
              </a:rPr>
              <a:t>simple random sample, </a:t>
            </a:r>
            <a:r>
              <a:rPr lang="en-US" sz="1200" kern="1200" dirty="0" smtClean="0">
                <a:solidFill>
                  <a:schemeClr val="tx1"/>
                </a:solidFill>
                <a:effectLst/>
                <a:latin typeface="+mn-lt"/>
                <a:ea typeface="+mn-ea"/>
                <a:cs typeface="+mn-cs"/>
              </a:rPr>
              <a:t>all members of a population have an equal chance of selection. A random sample can be selected in an Excel spreadsheet that includes the sampling frame as follows: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Create a column that calculates “=RAND()” for each member</a:t>
            </a:r>
            <a:r>
              <a:rPr lang="en-US" sz="1200" kern="1200" baseline="0" dirty="0" smtClean="0">
                <a:solidFill>
                  <a:schemeClr val="tx1"/>
                </a:solidFill>
                <a:effectLst/>
                <a:latin typeface="+mn-lt"/>
                <a:ea typeface="+mn-ea"/>
                <a:cs typeface="+mn-cs"/>
              </a:rPr>
              <a:t> of the population </a:t>
            </a:r>
            <a:r>
              <a:rPr lang="en-US" sz="1200" kern="1200" dirty="0" smtClean="0">
                <a:solidFill>
                  <a:schemeClr val="tx1"/>
                </a:solidFill>
                <a:effectLst/>
                <a:latin typeface="+mn-lt"/>
                <a:ea typeface="+mn-ea"/>
                <a:cs typeface="+mn-cs"/>
              </a:rPr>
              <a:t>(each row).</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RAND function returns random numbers between zero and one.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Sort cases by this random number.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you want a sample of 500, take the top 500 cases.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9</a:t>
            </a:fld>
            <a:endParaRPr lang="en-US" dirty="0"/>
          </a:p>
        </p:txBody>
      </p:sp>
    </p:spTree>
    <p:extLst>
      <p:ext uri="{BB962C8B-B14F-4D97-AF65-F5344CB8AC3E}">
        <p14:creationId xmlns:p14="http://schemas.microsoft.com/office/powerpoint/2010/main" val="36363191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hoto Option">
    <p:spTree>
      <p:nvGrpSpPr>
        <p:cNvPr id="1" name=""/>
        <p:cNvGrpSpPr/>
        <p:nvPr/>
      </p:nvGrpSpPr>
      <p:grpSpPr>
        <a:xfrm>
          <a:off x="0" y="0"/>
          <a:ext cx="0" cy="0"/>
          <a:chOff x="0" y="0"/>
          <a:chExt cx="0" cy="0"/>
        </a:xfrm>
      </p:grpSpPr>
      <p:pic>
        <p:nvPicPr>
          <p:cNvPr id="2050" name="Picture 2" descr="G:\Editing\__2015\EDU\A_R&amp;E\15-1865_REL MW PPT template (JG,JZ,LK,LP)\Graphics\15-1865 v03 REL MW PPT Temp Cover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186573"/>
            <a:ext cx="5120640" cy="369332"/>
          </a:xfrm>
        </p:spPr>
        <p:txBody>
          <a:bodyPr lIns="91440" tIns="45720" rIns="91440" bIns="45720">
            <a:noAutofit/>
          </a:bodyPr>
          <a:lstStyle>
            <a:lvl1pPr>
              <a:defRPr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923330"/>
          </a:xfrm>
        </p:spPr>
        <p:txBody>
          <a:bodyPr>
            <a:no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
        <p:nvSpPr>
          <p:cNvPr id="10" name="Picture Placeholder 9"/>
          <p:cNvSpPr>
            <a:spLocks noGrp="1"/>
          </p:cNvSpPr>
          <p:nvPr>
            <p:ph type="pic" sz="quarter" idx="14"/>
          </p:nvPr>
        </p:nvSpPr>
        <p:spPr>
          <a:xfrm>
            <a:off x="0" y="1600200"/>
            <a:ext cx="3383280" cy="5257800"/>
          </a:xfrm>
        </p:spPr>
        <p:txBody>
          <a:bodyPr anchor="ctr" anchorCtr="1"/>
          <a:lstStyle>
            <a:lvl1pPr marL="0" indent="0">
              <a:buNone/>
              <a:defRPr>
                <a:solidFill>
                  <a:schemeClr val="tx1">
                    <a:lumMod val="85000"/>
                    <a:lumOff val="15000"/>
                  </a:schemeClr>
                </a:solidFill>
              </a:defRPr>
            </a:lvl1pPr>
          </a:lstStyle>
          <a:p>
            <a:r>
              <a:rPr lang="en-US" dirty="0" smtClean="0"/>
              <a:t>Click icon to add picture</a:t>
            </a:r>
            <a:endParaRPr lang="en-US" dirty="0"/>
          </a:p>
        </p:txBody>
      </p:sp>
    </p:spTree>
    <p:extLst>
      <p:ext uri="{BB962C8B-B14F-4D97-AF65-F5344CB8AC3E}">
        <p14:creationId xmlns:p14="http://schemas.microsoft.com/office/powerpoint/2010/main" val="72453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hoto Option Righ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48640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914400" y="1600200"/>
            <a:ext cx="420624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014690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hoto Option Lef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023360" y="1600200"/>
            <a:ext cx="420624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235201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Full Photo With Screen">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3657600" y="1371600"/>
            <a:ext cx="5486400" cy="5486400"/>
          </a:xfrm>
          <a:solidFill>
            <a:srgbClr val="FFFFFF">
              <a:alpha val="80000"/>
            </a:srgbClr>
          </a:solidFill>
        </p:spPr>
        <p:txBody>
          <a:bodyPr lIns="228600" tIns="274320" rIns="228600" bIns="685800">
            <a:noAutofit/>
          </a:bodyPr>
          <a:lstStyle>
            <a:lvl1pPr>
              <a:spcBef>
                <a:spcPts val="1000"/>
              </a:spcBef>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214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Full Photo No Screen">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572000" y="1371600"/>
            <a:ext cx="4572000" cy="5486400"/>
          </a:xfrm>
          <a:noFill/>
        </p:spPr>
        <p:txBody>
          <a:bodyPr lIns="228600" tIns="274320" rIns="228600" bIns="685800" anchor="ctr" anchorCtr="0">
            <a:noAutofit/>
          </a:bodyPr>
          <a:lstStyle>
            <a:lvl1pPr marL="0" indent="0">
              <a:spcBef>
                <a:spcPts val="1000"/>
              </a:spcBef>
              <a:buNone/>
              <a:defRPr sz="3200">
                <a:solidFill>
                  <a:schemeClr val="bg1"/>
                </a:solidFill>
              </a:defRPr>
            </a:lvl1pPr>
            <a:lvl2pPr marL="457200" indent="0">
              <a:buNone/>
              <a:defRPr sz="2800">
                <a:solidFill>
                  <a:schemeClr val="bg1"/>
                </a:solidFill>
              </a:defRPr>
            </a:lvl2pPr>
            <a:lvl3pPr marL="914400" indent="0">
              <a:buNone/>
              <a:defRPr sz="24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5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Webinar_Basic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224789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ebinar_Plain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785361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eferenc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indent="-457200">
              <a:spcBef>
                <a:spcPts val="600"/>
              </a:spcBef>
              <a:buClr>
                <a:schemeClr val="accent6"/>
              </a:buClr>
              <a:buNone/>
              <a:defRPr sz="1800" b="0">
                <a:solidFill>
                  <a:schemeClr val="tx1">
                    <a:lumMod val="85000"/>
                    <a:lumOff val="15000"/>
                  </a:schemeClr>
                </a:solidFill>
              </a:defRPr>
            </a:lvl1pPr>
            <a:lvl2pPr marL="0" indent="-285750">
              <a:buClr>
                <a:schemeClr val="accent2"/>
              </a:buClr>
              <a:buFont typeface="Tahoma" panose="020B0604030504040204" pitchFamily="34" charset="0"/>
              <a:buChar char="•"/>
              <a:defRPr sz="1800" b="0">
                <a:solidFill>
                  <a:schemeClr val="tx1"/>
                </a:solidFill>
              </a:defRPr>
            </a:lvl2pPr>
            <a:lvl3pPr marL="635000" indent="-342900">
              <a:buClr>
                <a:schemeClr val="accent2"/>
              </a:buClr>
              <a:buFont typeface="Tahoma" panose="020B0604030504040204" pitchFamily="34" charset="0"/>
              <a:buChar char="–"/>
              <a:defRPr sz="1800" b="0">
                <a:solidFill>
                  <a:schemeClr val="tx1"/>
                </a:solidFill>
              </a:defRPr>
            </a:lvl3pPr>
            <a:lvl4pPr marL="914400" indent="-279400">
              <a:buClr>
                <a:schemeClr val="accent2"/>
              </a:buClr>
              <a:buFont typeface="Arial" panose="020B0604020202020204" pitchFamily="34" charset="0"/>
              <a:buChar char="•"/>
              <a:defRPr sz="1800" b="0">
                <a:solidFill>
                  <a:schemeClr val="tx1"/>
                </a:solidFill>
              </a:defRPr>
            </a:lvl4pPr>
            <a:lvl5pPr marL="1143000" indent="-228600">
              <a:buClr>
                <a:schemeClr val="accent2"/>
              </a:buClr>
              <a:buFont typeface="Tahoma" panose="020B0604030504040204" pitchFamily="34" charset="0"/>
              <a:buChar char="–"/>
              <a:defRPr sz="1800"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945871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pic>
        <p:nvPicPr>
          <p:cNvPr id="7170" name="Picture 2" descr="G:\Editing\__2015\EDU\A_R&amp;E\15-1865_REL MW PPT template (JG,JZ,LK,LP)\Graphics\15-1865 v03 REL MW PPT Temp Contac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 Placeholder 4"/>
          <p:cNvSpPr>
            <a:spLocks noGrp="1"/>
          </p:cNvSpPr>
          <p:nvPr>
            <p:ph type="body" sz="quarter" idx="13"/>
          </p:nvPr>
        </p:nvSpPr>
        <p:spPr>
          <a:xfrm>
            <a:off x="4000500" y="2702242"/>
            <a:ext cx="4991100" cy="2925764"/>
          </a:xfrm>
        </p:spPr>
        <p:txBody>
          <a:bodyPr>
            <a:normAutofit/>
          </a:bodyPr>
          <a:lstStyle>
            <a:lvl1pPr marL="0" indent="0">
              <a:buNone/>
              <a:defRPr sz="2600">
                <a:solidFill>
                  <a:schemeClr val="tx1">
                    <a:lumMod val="85000"/>
                    <a:lumOff val="15000"/>
                  </a:schemeClr>
                </a:solidFill>
              </a:defRPr>
            </a:lvl1pPr>
            <a:lvl2pPr marL="457200" indent="0">
              <a:buNone/>
              <a:defRPr sz="2600">
                <a:solidFill>
                  <a:schemeClr val="tx1">
                    <a:lumMod val="85000"/>
                    <a:lumOff val="15000"/>
                  </a:schemeClr>
                </a:solidFill>
              </a:defRPr>
            </a:lvl2pPr>
            <a:lvl3pPr marL="914400" indent="0">
              <a:buNone/>
              <a:defRPr sz="2600">
                <a:solidFill>
                  <a:schemeClr val="tx1">
                    <a:lumMod val="85000"/>
                    <a:lumOff val="15000"/>
                  </a:schemeClr>
                </a:solidFill>
              </a:defRPr>
            </a:lvl3pPr>
            <a:lvl4pPr marL="1371600" indent="0">
              <a:buNone/>
              <a:defRPr sz="2600">
                <a:solidFill>
                  <a:schemeClr val="tx1">
                    <a:lumMod val="85000"/>
                    <a:lumOff val="15000"/>
                  </a:schemeClr>
                </a:solidFill>
              </a:defRPr>
            </a:lvl4pPr>
            <a:lvl5pPr marL="1828800" indent="0">
              <a:buNone/>
              <a:defRPr sz="260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solidFill>
                  <a:srgbClr val="000000"/>
                </a:solidFill>
              </a:rPr>
              <a:pPr/>
              <a:t>‹#›</a:t>
            </a:fld>
            <a:endParaRPr lang="en-US" dirty="0">
              <a:solidFill>
                <a:srgbClr val="000000"/>
              </a:solidFill>
            </a:endParaRPr>
          </a:p>
        </p:txBody>
      </p:sp>
      <p:sp>
        <p:nvSpPr>
          <p:cNvPr id="7" name="Title 6"/>
          <p:cNvSpPr>
            <a:spLocks noGrp="1"/>
          </p:cNvSpPr>
          <p:nvPr>
            <p:ph type="title" hasCustomPrompt="1"/>
          </p:nvPr>
        </p:nvSpPr>
        <p:spPr>
          <a:xfrm>
            <a:off x="4000500" y="2209800"/>
            <a:ext cx="4991100" cy="492443"/>
          </a:xfrm>
        </p:spPr>
        <p:txBody>
          <a:bodyPr wrap="square">
            <a:spAutoFit/>
          </a:bodyPr>
          <a:lstStyle>
            <a:lvl1pPr algn="l">
              <a:defRPr sz="2600" baseline="0">
                <a:solidFill>
                  <a:schemeClr val="accent2"/>
                </a:solidFill>
              </a:defRPr>
            </a:lvl1pPr>
          </a:lstStyle>
          <a:p>
            <a:r>
              <a:rPr lang="en-US" dirty="0" smtClean="0"/>
              <a:t>Contact Name</a:t>
            </a:r>
            <a:endParaRPr lang="en-US" dirty="0"/>
          </a:p>
        </p:txBody>
      </p:sp>
    </p:spTree>
    <p:extLst>
      <p:ext uri="{BB962C8B-B14F-4D97-AF65-F5344CB8AC3E}">
        <p14:creationId xmlns:p14="http://schemas.microsoft.com/office/powerpoint/2010/main" val="616944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lumn 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bwMode="gray">
          <a:xfrm>
            <a:off x="493959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65019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xfrm>
            <a:off x="457200" y="6400800"/>
            <a:ext cx="8229600" cy="304800"/>
          </a:xfrm>
          <a:prstGeom prst="rect">
            <a:avLst/>
          </a:prstGeom>
          <a:ln/>
        </p:spPr>
        <p:txBody>
          <a:bodyPr/>
          <a:lstStyle>
            <a:lvl1pPr>
              <a:defRPr/>
            </a:lvl1pPr>
          </a:lstStyle>
          <a:p>
            <a:pPr>
              <a:defRPr/>
            </a:pPr>
            <a:fld id="{3ED3D909-D0FE-467D-97FC-2285AE570035}" type="slidenum">
              <a:rPr lang="en-US"/>
              <a:pPr>
                <a:defRPr/>
              </a:pPr>
              <a:t>‹#›</a:t>
            </a:fld>
            <a:endParaRPr lang="en-US" dirty="0">
              <a:latin typeface="Arial" charset="0"/>
            </a:endParaRPr>
          </a:p>
        </p:txBody>
      </p:sp>
    </p:spTree>
    <p:extLst>
      <p:ext uri="{BB962C8B-B14F-4D97-AF65-F5344CB8AC3E}">
        <p14:creationId xmlns:p14="http://schemas.microsoft.com/office/powerpoint/2010/main" val="2230536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No Photo">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232739"/>
            <a:ext cx="5120640" cy="276999"/>
          </a:xfrm>
        </p:spPr>
        <p:txBody>
          <a:bodyPr vert="horz" lIns="91440" tIns="45720" rIns="91440" bIns="45720" rtlCol="0" anchor="ctr">
            <a:noAutofit/>
          </a:bodyPr>
          <a:lstStyle>
            <a:lvl1pPr>
              <a:defRPr lang="en-US"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861774"/>
          </a:xfrm>
        </p:spPr>
        <p:txBody>
          <a:bodyPr>
            <a:sp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Tree>
    <p:extLst>
      <p:ext uri="{BB962C8B-B14F-4D97-AF65-F5344CB8AC3E}">
        <p14:creationId xmlns:p14="http://schemas.microsoft.com/office/powerpoint/2010/main" val="4162729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vider Blue">
    <p:spTree>
      <p:nvGrpSpPr>
        <p:cNvPr id="1" name=""/>
        <p:cNvGrpSpPr/>
        <p:nvPr/>
      </p:nvGrpSpPr>
      <p:grpSpPr>
        <a:xfrm>
          <a:off x="0" y="0"/>
          <a:ext cx="0" cy="0"/>
          <a:chOff x="0" y="0"/>
          <a:chExt cx="0" cy="0"/>
        </a:xfrm>
      </p:grpSpPr>
      <p:pic>
        <p:nvPicPr>
          <p:cNvPr id="3074" name="Picture 2" descr="G:\Editing\__2015\EDU\A_R&amp;E\15-1865_REL MW PPT template (JG,JZ,LK,LP)\Graphics\15-1865 v03 REL MW PPT Bkg Divider Blu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33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vider Green">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9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asic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39160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ivider Out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defRPr b="0">
                <a:solidFill>
                  <a:schemeClr val="tx1">
                    <a:lumMod val="85000"/>
                    <a:lumOff val="15000"/>
                  </a:schemeClr>
                </a:solidFill>
              </a:defRPr>
            </a:lvl1pPr>
            <a:lvl2pPr>
              <a:buClr>
                <a:schemeClr val="accent6"/>
              </a:buClr>
              <a:defRPr b="0">
                <a:solidFill>
                  <a:schemeClr val="tx1">
                    <a:lumMod val="85000"/>
                    <a:lumOff val="15000"/>
                  </a:schemeClr>
                </a:solidFill>
              </a:defRPr>
            </a:lvl2pPr>
            <a:lvl3pPr>
              <a:buClr>
                <a:schemeClr val="accent6"/>
              </a:buClr>
              <a:defRPr b="0">
                <a:solidFill>
                  <a:schemeClr val="tx1">
                    <a:lumMod val="85000"/>
                    <a:lumOff val="15000"/>
                  </a:schemeClr>
                </a:solidFill>
              </a:defRPr>
            </a:lvl3pPr>
            <a:lvl4pPr>
              <a:buClr>
                <a:schemeClr val="accent6"/>
              </a:buClr>
              <a:defRPr b="0">
                <a:solidFill>
                  <a:schemeClr val="tx1">
                    <a:lumMod val="85000"/>
                    <a:lumOff val="15000"/>
                  </a:schemeClr>
                </a:solidFill>
              </a:defRPr>
            </a:lvl4pPr>
            <a:lvl5pPr>
              <a:buClr>
                <a:schemeClr val="accent6"/>
              </a:buCl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626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23188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Full Pag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solidFill>
              </a:defRPr>
            </a:lvl2pPr>
            <a:lvl3pPr marL="635000" indent="-342900">
              <a:buClr>
                <a:schemeClr val="accent2"/>
              </a:buClr>
              <a:buFont typeface="Tahoma" panose="020B0604030504040204" pitchFamily="34" charset="0"/>
              <a:buChar char="–"/>
              <a:defRPr b="0">
                <a:solidFill>
                  <a:schemeClr val="tx1"/>
                </a:solidFill>
              </a:defRPr>
            </a:lvl3pPr>
            <a:lvl4pPr marL="914400" indent="-279400">
              <a:buClr>
                <a:schemeClr val="accent2"/>
              </a:buClr>
              <a:buFont typeface="Arial" panose="020B0604020202020204" pitchFamily="34" charset="0"/>
              <a:buChar char="•"/>
              <a:defRPr b="0">
                <a:solidFill>
                  <a:schemeClr val="tx1"/>
                </a:solidFill>
              </a:defRPr>
            </a:lvl4pPr>
            <a:lvl5pPr marL="1143000" indent="-228600">
              <a:buClr>
                <a:schemeClr val="accent2"/>
              </a:buClr>
              <a:buFont typeface="Tahoma" panose="020B0604030504040204" pitchFamily="34" charset="0"/>
              <a:buChar char="–"/>
              <a:defRPr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88921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C5B9D869-719F-4E66-8A37-359C079D35C3}" type="slidenum">
              <a:rPr lang="en-US" smtClean="0"/>
              <a:t>‹#›</a:t>
            </a:fld>
            <a:endParaRPr lang="en-US" dirty="0"/>
          </a:p>
        </p:txBody>
      </p:sp>
    </p:spTree>
    <p:extLst>
      <p:ext uri="{BB962C8B-B14F-4D97-AF65-F5344CB8AC3E}">
        <p14:creationId xmlns:p14="http://schemas.microsoft.com/office/powerpoint/2010/main" val="62317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G:\Editing\__2015\EDU\A_R&amp;E\15-1865_REL MW PPT template (JG,JZ,LK,LP)\Graphics\15-1865 v03 REL MW PPT Temp Text.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914400" y="0"/>
            <a:ext cx="7315200" cy="1346200"/>
          </a:xfrm>
          <a:prstGeom prst="rect">
            <a:avLst/>
          </a:prstGeom>
        </p:spPr>
        <p:txBody>
          <a:bodyPr vert="horz" lIns="91440" tIns="45720" rIns="91440" bIns="45720" rtlCol="0" anchor="ctr" anchorCtr="0">
            <a:noAutofit/>
          </a:bodyPr>
          <a:lstStyle/>
          <a:p>
            <a:r>
              <a:rPr lang="en-US" dirty="0" smtClean="0"/>
              <a:t>Outline or Text (Tahoma Bold 36 </a:t>
            </a:r>
            <a:r>
              <a:rPr lang="en-US" dirty="0" err="1" smtClean="0"/>
              <a:t>pt</a:t>
            </a:r>
            <a:r>
              <a:rPr lang="en-US" dirty="0" smtClean="0"/>
              <a:t>)</a:t>
            </a:r>
            <a:endParaRPr lang="en-US" dirty="0"/>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14400" y="6618180"/>
            <a:ext cx="469680" cy="123111"/>
          </a:xfrm>
          <a:prstGeom prst="rect">
            <a:avLst/>
          </a:prstGeom>
        </p:spPr>
        <p:txBody>
          <a:bodyPr vert="horz" wrap="none" lIns="0" tIns="0" rIns="0" bIns="0" rtlCol="0" anchor="ctr">
            <a:spAutoFit/>
          </a:bodyPr>
          <a:lstStyle>
            <a:lvl1pPr algn="l">
              <a:defRPr sz="800">
                <a:solidFill>
                  <a:schemeClr val="tx1"/>
                </a:solidFill>
              </a:defRPr>
            </a:lvl1pPr>
          </a:lstStyle>
          <a:p>
            <a:fld id="{BD19CAE6-89B2-455A-AC4F-23EFD99D15A9}" type="datetimeFigureOut">
              <a:rPr lang="en-US" smtClean="0"/>
              <a:pPr/>
              <a:t>2/13/2017</a:t>
            </a:fld>
            <a:endParaRPr lang="en-US" dirty="0"/>
          </a:p>
        </p:txBody>
      </p:sp>
      <p:sp>
        <p:nvSpPr>
          <p:cNvPr id="5" name="Footer Placeholder 4"/>
          <p:cNvSpPr>
            <a:spLocks noGrp="1"/>
          </p:cNvSpPr>
          <p:nvPr>
            <p:ph type="ftr" sz="quarter" idx="3"/>
          </p:nvPr>
        </p:nvSpPr>
        <p:spPr>
          <a:xfrm>
            <a:off x="3124200" y="6618180"/>
            <a:ext cx="2895600" cy="123111"/>
          </a:xfrm>
          <a:prstGeom prst="rect">
            <a:avLst/>
          </a:prstGeom>
        </p:spPr>
        <p:txBody>
          <a:bodyPr vert="horz" lIns="0" tIns="0" rIns="0" bIns="0" rtlCol="0" anchor="ctr">
            <a:spAutoFit/>
          </a:bodyPr>
          <a:lstStyle>
            <a:lvl1pPr algn="ctr">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83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718" r:id="rId3"/>
    <p:sldLayoutId id="2147483719" r:id="rId4"/>
    <p:sldLayoutId id="2147483685" r:id="rId5"/>
    <p:sldLayoutId id="2147483686" r:id="rId6"/>
    <p:sldLayoutId id="2147483687" r:id="rId7"/>
    <p:sldLayoutId id="2147483688" r:id="rId8"/>
    <p:sldLayoutId id="2147483716" r:id="rId9"/>
    <p:sldLayoutId id="2147483689" r:id="rId10"/>
    <p:sldLayoutId id="2147483690" r:id="rId11"/>
    <p:sldLayoutId id="2147483691" r:id="rId12"/>
    <p:sldLayoutId id="2147483692" r:id="rId13"/>
    <p:sldLayoutId id="2147483693" r:id="rId14"/>
    <p:sldLayoutId id="2147483694" r:id="rId15"/>
    <p:sldLayoutId id="2147483695" r:id="rId16"/>
    <p:sldLayoutId id="2147483711" r:id="rId17"/>
    <p:sldLayoutId id="2147483721" r:id="rId18"/>
    <p:sldLayoutId id="2147483722" r:id="rId19"/>
  </p:sldLayoutIdLst>
  <p:txStyles>
    <p:titleStyle>
      <a:lvl1pPr algn="l" defTabSz="914400" rtl="0" eaLnBrk="1" latinLnBrk="0" hangingPunct="1">
        <a:spcBef>
          <a:spcPct val="0"/>
        </a:spcBef>
        <a:buNone/>
        <a:defRPr sz="3600" b="1" kern="1200" spc="0" baseline="0">
          <a:solidFill>
            <a:schemeClr val="bg1"/>
          </a:solidFill>
          <a:latin typeface="+mj-lt"/>
          <a:ea typeface="+mj-ea"/>
          <a:cs typeface="+mj-cs"/>
        </a:defRPr>
      </a:lvl1pPr>
    </p:titleStyle>
    <p:bodyStyle>
      <a:lvl1pPr marL="342900" indent="-342900" algn="l" defTabSz="914400" rtl="0" eaLnBrk="1" latinLnBrk="0" hangingPunct="1">
        <a:spcBef>
          <a:spcPts val="1000"/>
        </a:spcBef>
        <a:buClr>
          <a:schemeClr val="accent2"/>
        </a:buClr>
        <a:buSzPct val="100000"/>
        <a:buFont typeface="Tahoma" panose="020B0604030504040204" pitchFamily="34" charset="0"/>
        <a:buChar char="•"/>
        <a:defRPr sz="3200" kern="1200" baseline="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Clr>
          <a:schemeClr val="accent2"/>
        </a:buClr>
        <a:buFont typeface="Arial" panose="020B0604020202020204" pitchFamily="34" charset="0"/>
        <a:buChar char="–"/>
        <a:defRPr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Q5gB3qX0z-E"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hyperlink" Target="15-1344_RELMW%203%202%2017_Presentation_Module%203_rev-022516.pptx"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package" Target="../embeddings/Microsoft_Excel_Worksheet1.xlsx"/></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ctrTitle"/>
          </p:nvPr>
        </p:nvSpPr>
        <p:spPr>
          <a:effectLst/>
        </p:spPr>
        <p:txBody>
          <a:bodyPr/>
          <a:lstStyle/>
          <a:p>
            <a:pPr>
              <a:spcBef>
                <a:spcPts val="600"/>
              </a:spcBef>
              <a:defRPr/>
            </a:pPr>
            <a:r>
              <a:rPr lang="en-US" dirty="0" smtClean="0">
                <a:solidFill>
                  <a:schemeClr val="accent3"/>
                </a:solidFill>
                <a:effectLst/>
              </a:rPr>
              <a:t>Module 5 presentation</a:t>
            </a:r>
            <a:br>
              <a:rPr lang="en-US" dirty="0" smtClean="0">
                <a:solidFill>
                  <a:schemeClr val="accent3"/>
                </a:solidFill>
                <a:effectLst/>
              </a:rPr>
            </a:br>
            <a:r>
              <a:rPr lang="en-US" sz="2400" dirty="0" smtClean="0">
                <a:solidFill>
                  <a:schemeClr val="accent3"/>
                </a:solidFill>
                <a:effectLst/>
              </a:rPr>
              <a:t/>
            </a:r>
            <a:br>
              <a:rPr lang="en-US" sz="2400" dirty="0" smtClean="0">
                <a:solidFill>
                  <a:schemeClr val="accent3"/>
                </a:solidFill>
                <a:effectLst/>
              </a:rPr>
            </a:br>
            <a:r>
              <a:rPr lang="en-US" sz="6000" dirty="0">
                <a:solidFill>
                  <a:schemeClr val="accent3"/>
                </a:solidFill>
                <a:cs typeface="Apple Chancery"/>
              </a:rPr>
              <a:t>Sampling</a:t>
            </a:r>
            <a:endParaRPr lang="en-US" sz="6000" dirty="0">
              <a:solidFill>
                <a:schemeClr val="accent3"/>
              </a:solidFill>
              <a:effectLst/>
            </a:endParaRPr>
          </a:p>
        </p:txBody>
      </p:sp>
      <p:pic>
        <p:nvPicPr>
          <p:cNvPr id="3" name="Picture Placeholder 2"/>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l="5953" r="5953"/>
          <a:stretch/>
        </p:blipFill>
        <p:spPr>
          <a:xfrm>
            <a:off x="-1" y="1600200"/>
            <a:ext cx="3383281" cy="5285461"/>
          </a:xfrm>
        </p:spPr>
      </p:pic>
    </p:spTree>
    <p:extLst>
      <p:ext uri="{BB962C8B-B14F-4D97-AF65-F5344CB8AC3E}">
        <p14:creationId xmlns:p14="http://schemas.microsoft.com/office/powerpoint/2010/main" val="8334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609600" y="1143000"/>
            <a:ext cx="8534400" cy="4953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eaLnBrk="0" hangingPunct="0"/>
            <a:r>
              <a:rPr lang="en-US" sz="4400" b="1" kern="0" dirty="0" smtClean="0">
                <a:latin typeface="Tahoma"/>
                <a:ea typeface="+mj-ea"/>
                <a:cs typeface="Gill Sans Ultra Bold"/>
              </a:rPr>
              <a:t>Large </a:t>
            </a:r>
            <a:r>
              <a:rPr lang="en-US" sz="4400" b="1" kern="0" dirty="0">
                <a:latin typeface="Tahoma"/>
                <a:ea typeface="+mj-ea"/>
                <a:cs typeface="Gill Sans Ultra Bold"/>
              </a:rPr>
              <a:t>random samples </a:t>
            </a:r>
            <a:r>
              <a:rPr lang="en-US" sz="4400" b="1" kern="0" dirty="0">
                <a:solidFill>
                  <a:srgbClr val="008000"/>
                </a:solidFill>
                <a:latin typeface="Tahoma"/>
                <a:ea typeface="+mj-ea"/>
                <a:cs typeface="Gill Sans Ultra Bold"/>
              </a:rPr>
              <a:t/>
            </a:r>
            <a:br>
              <a:rPr lang="en-US" sz="4400" b="1" kern="0" dirty="0">
                <a:solidFill>
                  <a:srgbClr val="008000"/>
                </a:solidFill>
                <a:latin typeface="Tahoma"/>
                <a:ea typeface="+mj-ea"/>
                <a:cs typeface="Gill Sans Ultra Bold"/>
              </a:rPr>
            </a:br>
            <a:r>
              <a:rPr lang="en-US" sz="4400" b="1" kern="0" dirty="0">
                <a:latin typeface="Tahoma"/>
                <a:ea typeface="+mj-ea"/>
                <a:cs typeface="Gill Sans Ultra Bold"/>
              </a:rPr>
              <a:t>are</a:t>
            </a:r>
            <a:r>
              <a:rPr lang="en-US" sz="4400" b="1" kern="0" dirty="0">
                <a:solidFill>
                  <a:srgbClr val="008000"/>
                </a:solidFill>
                <a:latin typeface="Tahoma"/>
                <a:ea typeface="+mj-ea"/>
                <a:cs typeface="Gill Sans Ultra Bold"/>
              </a:rPr>
              <a:t> more representative </a:t>
            </a:r>
            <a:r>
              <a:rPr lang="en-US" sz="4400" b="1" kern="0" dirty="0" smtClean="0">
                <a:latin typeface="Tahoma"/>
                <a:ea typeface="+mj-ea"/>
                <a:cs typeface="Gill Sans Ultra Bold"/>
              </a:rPr>
              <a:t>than smaller random samples.</a:t>
            </a:r>
            <a:endParaRPr kumimoji="0" lang="en-US" sz="4400" b="0" i="0" u="none" strike="noStrike" cap="none" normalizeH="0" baseline="0" dirty="0" smtClean="0">
              <a:ln>
                <a:noFill/>
              </a:ln>
              <a:effectLst/>
              <a:latin typeface="Times" charset="0"/>
            </a:endParaRPr>
          </a:p>
        </p:txBody>
      </p:sp>
      <p:sp>
        <p:nvSpPr>
          <p:cNvPr id="8" name="Slide Number Placeholder 7"/>
          <p:cNvSpPr>
            <a:spLocks noGrp="1"/>
          </p:cNvSpPr>
          <p:nvPr>
            <p:ph type="sldNum" sz="quarter" idx="12"/>
          </p:nvPr>
        </p:nvSpPr>
        <p:spPr/>
        <p:txBody>
          <a:bodyPr/>
          <a:lstStyle/>
          <a:p>
            <a:fld id="{8BE281C9-04EB-4071-AA3D-BE0CA1E87804}" type="slidenum">
              <a:rPr lang="en-US" smtClean="0"/>
              <a:t>10</a:t>
            </a:fld>
            <a:endParaRPr lang="en-US" dirty="0"/>
          </a:p>
        </p:txBody>
      </p:sp>
    </p:spTree>
    <p:extLst>
      <p:ext uri="{BB962C8B-B14F-4D97-AF65-F5344CB8AC3E}">
        <p14:creationId xmlns:p14="http://schemas.microsoft.com/office/powerpoint/2010/main" val="2036628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533400" y="1371600"/>
            <a:ext cx="7848600" cy="472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eaLnBrk="0" hangingPunct="0"/>
            <a:r>
              <a:rPr lang="en-US" sz="4000" b="1" kern="0" dirty="0" smtClean="0">
                <a:latin typeface="Tahoma"/>
                <a:ea typeface="+mj-ea"/>
                <a:cs typeface="Gill Sans Ultra Bold"/>
              </a:rPr>
              <a:t>Large </a:t>
            </a:r>
            <a:r>
              <a:rPr lang="en-US" sz="4000" b="1" kern="0" dirty="0">
                <a:latin typeface="Tahoma"/>
                <a:ea typeface="+mj-ea"/>
                <a:cs typeface="Gill Sans Ultra Bold"/>
              </a:rPr>
              <a:t>random samples </a:t>
            </a:r>
            <a:r>
              <a:rPr lang="en-US" sz="4000" b="1" kern="0" dirty="0" smtClean="0">
                <a:latin typeface="Tahoma"/>
                <a:ea typeface="+mj-ea"/>
                <a:cs typeface="Gill Sans Ultra Bold"/>
              </a:rPr>
              <a:t>yield </a:t>
            </a:r>
            <a:r>
              <a:rPr lang="en-US" sz="4000" b="1" kern="0" dirty="0">
                <a:solidFill>
                  <a:srgbClr val="008000"/>
                </a:solidFill>
                <a:latin typeface="Tahoma"/>
                <a:ea typeface="+mj-ea"/>
                <a:cs typeface="Gill Sans Ultra Bold"/>
              </a:rPr>
              <a:t>more precise </a:t>
            </a:r>
            <a:r>
              <a:rPr lang="en-US" sz="4000" b="1" kern="0" dirty="0" smtClean="0">
                <a:latin typeface="Tahoma"/>
                <a:ea typeface="+mj-ea"/>
                <a:cs typeface="Gill Sans Ultra Bold"/>
              </a:rPr>
              <a:t>estimates.</a:t>
            </a:r>
            <a:endParaRPr kumimoji="0" lang="en-US" sz="4000" b="0" i="0" u="none" strike="noStrike" cap="none" normalizeH="0" baseline="0" dirty="0" smtClean="0">
              <a:ln>
                <a:noFill/>
              </a:ln>
              <a:effectLst/>
              <a:latin typeface="Times" charset="0"/>
            </a:endParaRPr>
          </a:p>
        </p:txBody>
      </p:sp>
      <p:sp>
        <p:nvSpPr>
          <p:cNvPr id="6" name="Slide Number Placeholder 5"/>
          <p:cNvSpPr>
            <a:spLocks noGrp="1"/>
          </p:cNvSpPr>
          <p:nvPr>
            <p:ph type="sldNum" sz="quarter" idx="12"/>
          </p:nvPr>
        </p:nvSpPr>
        <p:spPr/>
        <p:txBody>
          <a:bodyPr/>
          <a:lstStyle/>
          <a:p>
            <a:fld id="{8BE281C9-04EB-4071-AA3D-BE0CA1E87804}" type="slidenum">
              <a:rPr lang="en-US" smtClean="0"/>
              <a:t>11</a:t>
            </a:fld>
            <a:endParaRPr lang="en-US" dirty="0"/>
          </a:p>
        </p:txBody>
      </p:sp>
    </p:spTree>
    <p:extLst>
      <p:ext uri="{BB962C8B-B14F-4D97-AF65-F5344CB8AC3E}">
        <p14:creationId xmlns:p14="http://schemas.microsoft.com/office/powerpoint/2010/main" val="3250136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609600" y="1371600"/>
            <a:ext cx="7620000" cy="4953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eaLnBrk="0" hangingPunct="0"/>
            <a:r>
              <a:rPr lang="en-US" sz="4400" b="1" kern="0" dirty="0">
                <a:latin typeface="Tahoma"/>
                <a:cs typeface="Gill Sans Ultra Bold"/>
              </a:rPr>
              <a:t>How should you determine your </a:t>
            </a:r>
            <a:r>
              <a:rPr lang="en-US" sz="4400" b="1" kern="0" dirty="0" smtClean="0">
                <a:solidFill>
                  <a:schemeClr val="accent3"/>
                </a:solidFill>
                <a:latin typeface="Tahoma"/>
                <a:cs typeface="Gill Sans Ultra Bold"/>
              </a:rPr>
              <a:t>sample </a:t>
            </a:r>
            <a:r>
              <a:rPr lang="en-US" sz="4400" b="1" kern="0" dirty="0">
                <a:solidFill>
                  <a:schemeClr val="accent3"/>
                </a:solidFill>
                <a:latin typeface="Tahoma"/>
                <a:cs typeface="Gill Sans Ultra Bold"/>
              </a:rPr>
              <a:t>size</a:t>
            </a:r>
            <a:r>
              <a:rPr lang="en-US" sz="4400" b="1" kern="0" dirty="0">
                <a:latin typeface="Tahoma"/>
                <a:cs typeface="Gill Sans Ultra Bold"/>
              </a:rPr>
              <a:t>?</a:t>
            </a:r>
          </a:p>
        </p:txBody>
      </p:sp>
      <p:sp>
        <p:nvSpPr>
          <p:cNvPr id="5" name="Slide Number Placeholder 4"/>
          <p:cNvSpPr>
            <a:spLocks noGrp="1"/>
          </p:cNvSpPr>
          <p:nvPr>
            <p:ph type="sldNum" sz="quarter" idx="12"/>
          </p:nvPr>
        </p:nvSpPr>
        <p:spPr/>
        <p:txBody>
          <a:bodyPr/>
          <a:lstStyle/>
          <a:p>
            <a:fld id="{8BE281C9-04EB-4071-AA3D-BE0CA1E87804}" type="slidenum">
              <a:rPr lang="en-US" smtClean="0"/>
              <a:t>12</a:t>
            </a:fld>
            <a:endParaRPr lang="en-US" dirty="0"/>
          </a:p>
        </p:txBody>
      </p:sp>
    </p:spTree>
    <p:extLst>
      <p:ext uri="{BB962C8B-B14F-4D97-AF65-F5344CB8AC3E}">
        <p14:creationId xmlns:p14="http://schemas.microsoft.com/office/powerpoint/2010/main" val="2142324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Defining a target </a:t>
            </a:r>
            <a:r>
              <a:rPr lang="en-US" b="1" dirty="0" smtClean="0">
                <a:solidFill>
                  <a:schemeClr val="bg1">
                    <a:lumMod val="65000"/>
                  </a:schemeClr>
                </a:solidFill>
              </a:rPr>
              <a:t>population.</a:t>
            </a:r>
            <a:endParaRPr lang="en-US" b="1" dirty="0">
              <a:solidFill>
                <a:schemeClr val="bg1">
                  <a:lumMod val="65000"/>
                </a:schemeClr>
              </a:solidFill>
            </a:endParaRPr>
          </a:p>
          <a:p>
            <a:r>
              <a:rPr lang="en-US" b="1" dirty="0">
                <a:solidFill>
                  <a:schemeClr val="bg1">
                    <a:lumMod val="65000"/>
                  </a:schemeClr>
                </a:solidFill>
              </a:rPr>
              <a:t>Sampling </a:t>
            </a:r>
            <a:r>
              <a:rPr lang="en-US" b="1" dirty="0" smtClean="0">
                <a:solidFill>
                  <a:schemeClr val="bg1">
                    <a:lumMod val="65000"/>
                  </a:schemeClr>
                </a:solidFill>
              </a:rPr>
              <a:t>frame.</a:t>
            </a:r>
            <a:endParaRPr lang="en-US" b="1" dirty="0">
              <a:solidFill>
                <a:schemeClr val="bg1">
                  <a:lumMod val="65000"/>
                </a:schemeClr>
              </a:solidFill>
            </a:endParaRPr>
          </a:p>
          <a:p>
            <a:r>
              <a:rPr lang="en-US" b="1" dirty="0">
                <a:solidFill>
                  <a:schemeClr val="bg1">
                    <a:lumMod val="65000"/>
                  </a:schemeClr>
                </a:solidFill>
              </a:rPr>
              <a:t>Random </a:t>
            </a:r>
            <a:r>
              <a:rPr lang="en-US" b="1" dirty="0" smtClean="0">
                <a:solidFill>
                  <a:schemeClr val="bg1">
                    <a:lumMod val="65000"/>
                  </a:schemeClr>
                </a:solidFill>
              </a:rPr>
              <a:t>sampling.</a:t>
            </a:r>
            <a:endParaRPr lang="en-US" b="1" dirty="0">
              <a:solidFill>
                <a:schemeClr val="bg1">
                  <a:lumMod val="65000"/>
                </a:schemeClr>
              </a:solidFill>
            </a:endParaRPr>
          </a:p>
          <a:p>
            <a:r>
              <a:rPr lang="en-US" b="1" dirty="0">
                <a:solidFill>
                  <a:schemeClr val="tx1"/>
                </a:solidFill>
              </a:rPr>
              <a:t>Stratified random </a:t>
            </a:r>
            <a:r>
              <a:rPr lang="en-US" b="1" dirty="0" smtClean="0">
                <a:solidFill>
                  <a:schemeClr val="tx1"/>
                </a:solidFill>
              </a:rPr>
              <a:t>sampling.</a:t>
            </a:r>
            <a:endParaRPr lang="en-US" b="1" dirty="0">
              <a:solidFill>
                <a:schemeClr val="tx1"/>
              </a:solidFill>
            </a:endParaRPr>
          </a:p>
          <a:p>
            <a:pPr lvl="0"/>
            <a:r>
              <a:rPr lang="en-US" b="1" dirty="0">
                <a:solidFill>
                  <a:schemeClr val="bg1">
                    <a:lumMod val="65000"/>
                  </a:schemeClr>
                </a:solidFill>
              </a:rPr>
              <a:t>Attempting a large </a:t>
            </a:r>
            <a:r>
              <a:rPr lang="en-US" b="1" dirty="0" smtClean="0">
                <a:solidFill>
                  <a:schemeClr val="bg1">
                    <a:lumMod val="65000"/>
                  </a:schemeClr>
                </a:solidFill>
              </a:rPr>
              <a:t>census.</a:t>
            </a:r>
          </a:p>
          <a:p>
            <a:r>
              <a:rPr lang="en-US" b="1" dirty="0">
                <a:solidFill>
                  <a:schemeClr val="bg1">
                    <a:lumMod val="65000"/>
                  </a:schemeClr>
                </a:solidFill>
              </a:rPr>
              <a:t>Other </a:t>
            </a:r>
            <a:r>
              <a:rPr lang="en-US" b="1" dirty="0" smtClean="0">
                <a:solidFill>
                  <a:schemeClr val="bg1">
                    <a:lumMod val="65000"/>
                  </a:schemeClr>
                </a:solidFill>
              </a:rPr>
              <a:t>considerations.</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13</a:t>
            </a:fld>
            <a:endParaRPr lang="en-US" dirty="0"/>
          </a:p>
        </p:txBody>
      </p:sp>
    </p:spTree>
    <p:extLst>
      <p:ext uri="{BB962C8B-B14F-4D97-AF65-F5344CB8AC3E}">
        <p14:creationId xmlns:p14="http://schemas.microsoft.com/office/powerpoint/2010/main" val="1358600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Stratified random </a:t>
            </a:r>
            <a:r>
              <a:rPr lang="en-US" dirty="0"/>
              <a:t>s</a:t>
            </a:r>
            <a:r>
              <a:rPr lang="en-US" dirty="0" smtClean="0"/>
              <a:t>ample</a:t>
            </a:r>
            <a:endParaRPr lang="en-US" dirty="0"/>
          </a:p>
        </p:txBody>
      </p:sp>
      <p:cxnSp>
        <p:nvCxnSpPr>
          <p:cNvPr id="5" name="Straight Connector 4"/>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8"/>
          <p:cNvSpPr>
            <a:spLocks noGrp="1"/>
          </p:cNvSpPr>
          <p:nvPr>
            <p:ph type="sldNum" sz="quarter" idx="4294967295"/>
          </p:nvPr>
        </p:nvSpPr>
        <p:spPr>
          <a:xfrm>
            <a:off x="7981950" y="6572835"/>
            <a:ext cx="841291" cy="163620"/>
          </a:xfrm>
          <a:prstGeom prst="rect">
            <a:avLst/>
          </a:prstGeom>
        </p:spPr>
        <p:txBody>
          <a:bodyPr/>
          <a:lstStyle/>
          <a:p>
            <a:pPr algn="r"/>
            <a:fld id="{F3477EC8-074D-41C4-94AE-E9EA7CEEA348}" type="slidenum">
              <a:rPr lang="en-US" sz="800" smtClean="0"/>
              <a:pPr algn="r"/>
              <a:t>14</a:t>
            </a:fld>
            <a:endParaRPr lang="en-US" sz="8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3017" b="13628"/>
          <a:stretch/>
        </p:blipFill>
        <p:spPr>
          <a:xfrm>
            <a:off x="0" y="1371600"/>
            <a:ext cx="9144000" cy="5181600"/>
          </a:xfrm>
          <a:prstGeom prst="rect">
            <a:avLst/>
          </a:prstGeom>
        </p:spPr>
      </p:pic>
    </p:spTree>
    <p:extLst>
      <p:ext uri="{BB962C8B-B14F-4D97-AF65-F5344CB8AC3E}">
        <p14:creationId xmlns:p14="http://schemas.microsoft.com/office/powerpoint/2010/main" val="33234720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Stratified </a:t>
            </a:r>
            <a:r>
              <a:rPr lang="en-US" dirty="0" smtClean="0"/>
              <a:t>for </a:t>
            </a:r>
            <a:r>
              <a:rPr lang="en-US" dirty="0"/>
              <a:t>multiple characteristics</a:t>
            </a:r>
          </a:p>
        </p:txBody>
      </p:sp>
      <p:sp>
        <p:nvSpPr>
          <p:cNvPr id="3" name="Content Placeholder 2"/>
          <p:cNvSpPr>
            <a:spLocks noGrp="1"/>
          </p:cNvSpPr>
          <p:nvPr>
            <p:ph idx="1"/>
          </p:nvPr>
        </p:nvSpPr>
        <p:spPr/>
        <p:txBody>
          <a:bodyPr/>
          <a:lstStyle/>
          <a:p>
            <a:pPr marL="0" lvl="1" indent="0">
              <a:spcBef>
                <a:spcPts val="1000"/>
              </a:spcBef>
              <a:buSzPct val="100000"/>
              <a:buNone/>
            </a:pPr>
            <a:r>
              <a:rPr lang="en-US" sz="3600" b="1" kern="0" dirty="0">
                <a:cs typeface="Gill Sans Ultra Bold"/>
              </a:rPr>
              <a:t>Example</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02029378"/>
              </p:ext>
            </p:extLst>
          </p:nvPr>
        </p:nvGraphicFramePr>
        <p:xfrm>
          <a:off x="1066800" y="2819400"/>
          <a:ext cx="7162800" cy="2895600"/>
        </p:xfrm>
        <a:graphic>
          <a:graphicData uri="http://schemas.openxmlformats.org/drawingml/2006/table">
            <a:tbl>
              <a:tblPr firstRow="1" bandRow="1">
                <a:tableStyleId>{5C22544A-7EE6-4342-B048-85BDC9FD1C3A}</a:tableStyleId>
              </a:tblPr>
              <a:tblGrid>
                <a:gridCol w="2238375"/>
                <a:gridCol w="1522095"/>
                <a:gridCol w="1611630"/>
                <a:gridCol w="1790700"/>
              </a:tblGrid>
              <a:tr h="572756">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gridSpan="3">
                  <a:txBody>
                    <a:bodyPr/>
                    <a:lstStyle/>
                    <a:p>
                      <a:pPr algn="ctr"/>
                      <a:r>
                        <a:rPr lang="en-US" dirty="0" smtClean="0">
                          <a:solidFill>
                            <a:schemeClr val="bg1"/>
                          </a:solidFill>
                        </a:rPr>
                        <a:t>Years of experience</a:t>
                      </a:r>
                      <a:endParaRPr lang="en-US"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80711">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t>1</a:t>
                      </a:r>
                      <a:r>
                        <a:rPr lang="en-US" dirty="0" smtClean="0">
                          <a:latin typeface="Arial"/>
                          <a:cs typeface="Arial"/>
                        </a:rPr>
                        <a:t>–</a:t>
                      </a:r>
                      <a:r>
                        <a:rPr lang="en-US" dirty="0" smtClean="0"/>
                        <a:t>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t>3</a:t>
                      </a:r>
                      <a:r>
                        <a:rPr lang="en-US" dirty="0" smtClean="0">
                          <a:latin typeface="Arial"/>
                          <a:cs typeface="Arial"/>
                        </a:rPr>
                        <a:t>–</a:t>
                      </a:r>
                      <a:r>
                        <a:rPr lang="en-US" dirty="0" smtClean="0"/>
                        <a:t>10</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t>11+</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r>
              <a:tr h="580711">
                <a:tc>
                  <a:txBody>
                    <a:bodyPr/>
                    <a:lstStyle/>
                    <a:p>
                      <a:r>
                        <a:rPr lang="en-US" dirty="0" smtClean="0"/>
                        <a:t>Elementary</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solidFill>
                            <a:schemeClr val="tx2"/>
                          </a:solidFill>
                        </a:rPr>
                        <a:t>8%</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20%</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10%</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80711">
                <a:tc>
                  <a:txBody>
                    <a:bodyPr/>
                    <a:lstStyle/>
                    <a:p>
                      <a:r>
                        <a:rPr lang="en-US" dirty="0" smtClean="0"/>
                        <a:t>Middle grades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solidFill>
                            <a:schemeClr val="tx2"/>
                          </a:solidFill>
                        </a:rPr>
                        <a:t>7%</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10%</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9%</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80711">
                <a:tc>
                  <a:txBody>
                    <a:bodyPr/>
                    <a:lstStyle/>
                    <a:p>
                      <a:r>
                        <a:rPr lang="en-US" dirty="0" smtClean="0"/>
                        <a:t>High school</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algn="ctr"/>
                      <a:r>
                        <a:rPr lang="en-US" dirty="0" smtClean="0">
                          <a:solidFill>
                            <a:schemeClr val="tx2"/>
                          </a:solidFill>
                        </a:rPr>
                        <a:t>7%</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20%</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2"/>
                          </a:solidFill>
                        </a:rPr>
                        <a:t>9%</a:t>
                      </a:r>
                      <a:endParaRPr lang="en-US"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Slide Number Placeholder 3"/>
          <p:cNvSpPr>
            <a:spLocks noGrp="1"/>
          </p:cNvSpPr>
          <p:nvPr>
            <p:ph type="sldNum" sz="quarter" idx="12"/>
          </p:nvPr>
        </p:nvSpPr>
        <p:spPr/>
        <p:txBody>
          <a:bodyPr/>
          <a:lstStyle/>
          <a:p>
            <a:fld id="{8BE281C9-04EB-4071-AA3D-BE0CA1E87804}" type="slidenum">
              <a:rPr lang="en-US" smtClean="0"/>
              <a:t>15</a:t>
            </a:fld>
            <a:endParaRPr lang="en-US" dirty="0"/>
          </a:p>
        </p:txBody>
      </p:sp>
    </p:spTree>
    <p:extLst>
      <p:ext uri="{BB962C8B-B14F-4D97-AF65-F5344CB8AC3E}">
        <p14:creationId xmlns:p14="http://schemas.microsoft.com/office/powerpoint/2010/main" val="29511201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Defining a target </a:t>
            </a:r>
            <a:r>
              <a:rPr lang="en-US" b="1" dirty="0" smtClean="0">
                <a:solidFill>
                  <a:schemeClr val="bg1">
                    <a:lumMod val="65000"/>
                  </a:schemeClr>
                </a:solidFill>
              </a:rPr>
              <a:t>population.</a:t>
            </a:r>
            <a:endParaRPr lang="en-US" b="1" dirty="0">
              <a:solidFill>
                <a:schemeClr val="bg1">
                  <a:lumMod val="65000"/>
                </a:schemeClr>
              </a:solidFill>
            </a:endParaRPr>
          </a:p>
          <a:p>
            <a:r>
              <a:rPr lang="en-US" b="1" dirty="0">
                <a:solidFill>
                  <a:schemeClr val="bg1">
                    <a:lumMod val="65000"/>
                  </a:schemeClr>
                </a:solidFill>
              </a:rPr>
              <a:t>Sampling </a:t>
            </a:r>
            <a:r>
              <a:rPr lang="en-US" b="1" dirty="0" smtClean="0">
                <a:solidFill>
                  <a:schemeClr val="bg1">
                    <a:lumMod val="65000"/>
                  </a:schemeClr>
                </a:solidFill>
              </a:rPr>
              <a:t>frame.</a:t>
            </a:r>
            <a:endParaRPr lang="en-US" b="1" dirty="0">
              <a:solidFill>
                <a:schemeClr val="bg1">
                  <a:lumMod val="65000"/>
                </a:schemeClr>
              </a:solidFill>
            </a:endParaRPr>
          </a:p>
          <a:p>
            <a:r>
              <a:rPr lang="en-US" b="1" dirty="0">
                <a:solidFill>
                  <a:schemeClr val="bg1">
                    <a:lumMod val="65000"/>
                  </a:schemeClr>
                </a:solidFill>
              </a:rPr>
              <a:t>Random </a:t>
            </a:r>
            <a:r>
              <a:rPr lang="en-US" b="1" dirty="0" smtClean="0">
                <a:solidFill>
                  <a:schemeClr val="bg1">
                    <a:lumMod val="65000"/>
                  </a:schemeClr>
                </a:solidFill>
              </a:rPr>
              <a:t>sampling.</a:t>
            </a:r>
            <a:endParaRPr lang="en-US" b="1" dirty="0">
              <a:solidFill>
                <a:schemeClr val="bg1">
                  <a:lumMod val="65000"/>
                </a:schemeClr>
              </a:solidFill>
            </a:endParaRPr>
          </a:p>
          <a:p>
            <a:r>
              <a:rPr lang="en-US" b="1" dirty="0">
                <a:solidFill>
                  <a:schemeClr val="bg1">
                    <a:lumMod val="65000"/>
                  </a:schemeClr>
                </a:solidFill>
              </a:rPr>
              <a:t>Stratified random </a:t>
            </a:r>
            <a:r>
              <a:rPr lang="en-US" b="1" dirty="0" smtClean="0">
                <a:solidFill>
                  <a:schemeClr val="bg1">
                    <a:lumMod val="65000"/>
                  </a:schemeClr>
                </a:solidFill>
              </a:rPr>
              <a:t>sampling.</a:t>
            </a:r>
            <a:endParaRPr lang="en-US" b="1" dirty="0">
              <a:solidFill>
                <a:schemeClr val="bg1">
                  <a:lumMod val="65000"/>
                </a:schemeClr>
              </a:solidFill>
            </a:endParaRPr>
          </a:p>
          <a:p>
            <a:pPr lvl="0"/>
            <a:r>
              <a:rPr lang="en-US" b="1" dirty="0">
                <a:solidFill>
                  <a:schemeClr val="tx1"/>
                </a:solidFill>
              </a:rPr>
              <a:t>Attempting a large </a:t>
            </a:r>
            <a:r>
              <a:rPr lang="en-US" b="1" dirty="0" smtClean="0">
                <a:solidFill>
                  <a:schemeClr val="tx1"/>
                </a:solidFill>
              </a:rPr>
              <a:t>census.</a:t>
            </a:r>
          </a:p>
          <a:p>
            <a:r>
              <a:rPr lang="en-US" b="1" dirty="0">
                <a:solidFill>
                  <a:schemeClr val="bg1">
                    <a:lumMod val="65000"/>
                  </a:schemeClr>
                </a:solidFill>
              </a:rPr>
              <a:t>Other </a:t>
            </a:r>
            <a:r>
              <a:rPr lang="en-US" b="1" dirty="0" smtClean="0">
                <a:solidFill>
                  <a:schemeClr val="bg1">
                    <a:lumMod val="65000"/>
                  </a:schemeClr>
                </a:solidFill>
              </a:rPr>
              <a:t>considerations.</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16</a:t>
            </a:fld>
            <a:endParaRPr lang="en-US" dirty="0"/>
          </a:p>
        </p:txBody>
      </p:sp>
    </p:spTree>
    <p:extLst>
      <p:ext uri="{BB962C8B-B14F-4D97-AF65-F5344CB8AC3E}">
        <p14:creationId xmlns:p14="http://schemas.microsoft.com/office/powerpoint/2010/main" val="610929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7" name="Content Placeholder 6"/>
          <p:cNvSpPr>
            <a:spLocks noGrp="1"/>
          </p:cNvSpPr>
          <p:nvPr>
            <p:ph sz="half" idx="1"/>
          </p:nvPr>
        </p:nvSpPr>
        <p:spPr>
          <a:xfrm>
            <a:off x="4800600" y="1600200"/>
            <a:ext cx="3924300" cy="4876800"/>
          </a:xfrm>
        </p:spPr>
        <p:txBody>
          <a:bodyPr anchor="ctr">
            <a:normAutofit/>
          </a:bodyPr>
          <a:lstStyle/>
          <a:p>
            <a:pPr marL="0" indent="0" eaLnBrk="0" hangingPunct="0">
              <a:buNone/>
            </a:pPr>
            <a:r>
              <a:rPr lang="en-US" sz="4400" b="1" kern="0" dirty="0">
                <a:cs typeface="Gill Sans Ultra Bold"/>
              </a:rPr>
              <a:t>Should you conduct a </a:t>
            </a:r>
            <a:r>
              <a:rPr lang="en-US" sz="4400" b="1" kern="0" dirty="0">
                <a:solidFill>
                  <a:srgbClr val="00722A"/>
                </a:solidFill>
                <a:cs typeface="Gill Sans Ultra Bold"/>
              </a:rPr>
              <a:t>census </a:t>
            </a:r>
            <a:r>
              <a:rPr lang="en-US" sz="4400" b="1" kern="0" dirty="0">
                <a:cs typeface="Gill Sans Ultra Bold"/>
              </a:rPr>
              <a:t>of a large target population?   </a:t>
            </a:r>
            <a:endParaRPr lang="en-US" sz="4400" dirty="0">
              <a:latin typeface="Times" charset="0"/>
            </a:endParaRPr>
          </a:p>
        </p:txBody>
      </p:sp>
      <p:sp>
        <p:nvSpPr>
          <p:cNvPr id="6" name="Slide Number Placeholder 5"/>
          <p:cNvSpPr>
            <a:spLocks noGrp="1"/>
          </p:cNvSpPr>
          <p:nvPr>
            <p:ph type="sldNum" sz="quarter" idx="12"/>
          </p:nvPr>
        </p:nvSpPr>
        <p:spPr/>
        <p:txBody>
          <a:bodyPr/>
          <a:lstStyle/>
          <a:p>
            <a:fld id="{8BE281C9-04EB-4071-AA3D-BE0CA1E87804}" type="slidenum">
              <a:rPr lang="en-US" smtClean="0"/>
              <a:t>17</a:t>
            </a:fld>
            <a:endParaRPr lang="en-US" dirty="0"/>
          </a:p>
        </p:txBody>
      </p:sp>
      <p:pic>
        <p:nvPicPr>
          <p:cNvPr id="3" name="Picture Placeholder 2"/>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2483" r="18054"/>
          <a:stretch/>
        </p:blipFill>
        <p:spPr>
          <a:xfrm>
            <a:off x="0" y="1371600"/>
            <a:ext cx="4572000" cy="5105400"/>
          </a:xfrm>
        </p:spPr>
      </p:pic>
    </p:spTree>
    <p:extLst>
      <p:ext uri="{BB962C8B-B14F-4D97-AF65-F5344CB8AC3E}">
        <p14:creationId xmlns:p14="http://schemas.microsoft.com/office/powerpoint/2010/main" val="703713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7" name="Content Placeholder 6"/>
          <p:cNvSpPr>
            <a:spLocks noGrp="1"/>
          </p:cNvSpPr>
          <p:nvPr>
            <p:ph idx="1"/>
          </p:nvPr>
        </p:nvSpPr>
        <p:spPr/>
        <p:txBody>
          <a:bodyPr/>
          <a:lstStyle/>
          <a:p>
            <a:pPr marL="0" indent="0">
              <a:buNone/>
            </a:pPr>
            <a:r>
              <a:rPr lang="en-US" b="1" dirty="0"/>
              <a:t>Example: </a:t>
            </a:r>
            <a:r>
              <a:rPr lang="en-US" dirty="0" smtClean="0"/>
              <a:t>If </a:t>
            </a:r>
            <a:r>
              <a:rPr lang="en-GB" dirty="0" smtClean="0"/>
              <a:t>40,000 </a:t>
            </a:r>
            <a:r>
              <a:rPr lang="en-GB" dirty="0"/>
              <a:t>high school students </a:t>
            </a:r>
            <a:r>
              <a:rPr lang="en-GB" dirty="0" smtClean="0"/>
              <a:t>are in </a:t>
            </a:r>
            <a:r>
              <a:rPr lang="en-GB" dirty="0"/>
              <a:t>the target </a:t>
            </a:r>
            <a:r>
              <a:rPr lang="en-GB" dirty="0" smtClean="0"/>
              <a:t>population, which </a:t>
            </a:r>
            <a:r>
              <a:rPr lang="en-GB" dirty="0"/>
              <a:t>situation will give you the most representative data</a:t>
            </a:r>
            <a:r>
              <a:rPr lang="en-GB" dirty="0" smtClean="0"/>
              <a:t>?</a:t>
            </a:r>
          </a:p>
          <a:p>
            <a:pPr marL="0" indent="0">
              <a:buNone/>
            </a:pPr>
            <a:endParaRPr lang="en-US" sz="1200" dirty="0" smtClean="0"/>
          </a:p>
          <a:p>
            <a:pPr marL="0" indent="0">
              <a:buNone/>
            </a:pPr>
            <a:endParaRPr lang="en-US" dirty="0"/>
          </a:p>
        </p:txBody>
      </p:sp>
      <p:sp>
        <p:nvSpPr>
          <p:cNvPr id="2" name="Rectangle 1"/>
          <p:cNvSpPr/>
          <p:nvPr/>
        </p:nvSpPr>
        <p:spPr bwMode="auto">
          <a:xfrm>
            <a:off x="889000" y="3738264"/>
            <a:ext cx="3200400" cy="273873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hangingPunct="0"/>
            <a:r>
              <a:rPr lang="en-US" sz="2600" dirty="0">
                <a:solidFill>
                  <a:schemeClr val="bg1"/>
                </a:solidFill>
                <a:latin typeface="+mj-lt"/>
              </a:rPr>
              <a:t>You randomly sample 3,000 students to receive a survey. You end up with 2,500 completed surveys. </a:t>
            </a:r>
            <a:endParaRPr kumimoji="0" lang="en-US" sz="2600" b="0" i="0" u="none" strike="noStrike" cap="none" normalizeH="0" baseline="0" dirty="0" smtClean="0">
              <a:ln>
                <a:noFill/>
              </a:ln>
              <a:solidFill>
                <a:schemeClr val="bg1"/>
              </a:solidFill>
              <a:effectLst/>
              <a:latin typeface="+mj-lt"/>
            </a:endParaRPr>
          </a:p>
        </p:txBody>
      </p:sp>
      <p:sp>
        <p:nvSpPr>
          <p:cNvPr id="6" name="Rectangle 5"/>
          <p:cNvSpPr/>
          <p:nvPr/>
        </p:nvSpPr>
        <p:spPr bwMode="auto">
          <a:xfrm>
            <a:off x="4876800" y="3738265"/>
            <a:ext cx="3200400" cy="273873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eaLnBrk="0" hangingPunct="0"/>
            <a:r>
              <a:rPr lang="en-US" sz="2600" dirty="0">
                <a:solidFill>
                  <a:schemeClr val="bg1"/>
                </a:solidFill>
                <a:latin typeface="+mj-lt"/>
              </a:rPr>
              <a:t>You attempt a census (40,000 surveys are distributed), and you get 10,000 completed surveys. </a:t>
            </a:r>
          </a:p>
        </p:txBody>
      </p:sp>
      <p:sp>
        <p:nvSpPr>
          <p:cNvPr id="3" name="TextBox 2"/>
          <p:cNvSpPr txBox="1"/>
          <p:nvPr/>
        </p:nvSpPr>
        <p:spPr>
          <a:xfrm>
            <a:off x="4089400" y="4572000"/>
            <a:ext cx="787400" cy="369332"/>
          </a:xfrm>
          <a:prstGeom prst="rect">
            <a:avLst/>
          </a:prstGeom>
          <a:noFill/>
        </p:spPr>
        <p:txBody>
          <a:bodyPr wrap="square" rtlCol="0">
            <a:spAutoFit/>
          </a:bodyPr>
          <a:lstStyle/>
          <a:p>
            <a:pPr algn="ctr"/>
            <a:r>
              <a:rPr lang="en-US" b="1" dirty="0" smtClean="0">
                <a:latin typeface="+mj-lt"/>
              </a:rPr>
              <a:t>OR</a:t>
            </a:r>
            <a:endParaRPr lang="en-US" b="1" dirty="0">
              <a:latin typeface="+mj-lt"/>
            </a:endParaRPr>
          </a:p>
        </p:txBody>
      </p:sp>
      <p:sp>
        <p:nvSpPr>
          <p:cNvPr id="5" name="Slide Number Placeholder 4"/>
          <p:cNvSpPr>
            <a:spLocks noGrp="1"/>
          </p:cNvSpPr>
          <p:nvPr>
            <p:ph type="sldNum" sz="quarter" idx="12"/>
          </p:nvPr>
        </p:nvSpPr>
        <p:spPr/>
        <p:txBody>
          <a:bodyPr/>
          <a:lstStyle/>
          <a:p>
            <a:fld id="{8BE281C9-04EB-4071-AA3D-BE0CA1E87804}" type="slidenum">
              <a:rPr lang="en-US" smtClean="0"/>
              <a:t>18</a:t>
            </a:fld>
            <a:endParaRPr lang="en-US" dirty="0"/>
          </a:p>
        </p:txBody>
      </p:sp>
    </p:spTree>
    <p:extLst>
      <p:ext uri="{BB962C8B-B14F-4D97-AF65-F5344CB8AC3E}">
        <p14:creationId xmlns:p14="http://schemas.microsoft.com/office/powerpoint/2010/main" val="2910247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57200" y="1600200"/>
            <a:ext cx="7772400" cy="44958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1" eaLnBrk="0" hangingPunct="0"/>
            <a:r>
              <a:rPr lang="en-US" sz="4400" b="1" kern="0" dirty="0" smtClean="0">
                <a:solidFill>
                  <a:srgbClr val="008000"/>
                </a:solidFill>
                <a:latin typeface="Tahoma"/>
                <a:ea typeface="+mj-ea"/>
                <a:cs typeface="Gill Sans Ultra Bold"/>
              </a:rPr>
              <a:t>Representative </a:t>
            </a:r>
            <a:r>
              <a:rPr lang="en-US" sz="4400" b="1" kern="0" dirty="0">
                <a:latin typeface="Tahoma"/>
                <a:ea typeface="+mj-ea"/>
                <a:cs typeface="Gill Sans Ultra Bold"/>
              </a:rPr>
              <a:t>samples</a:t>
            </a:r>
            <a:r>
              <a:rPr lang="en-US" sz="4400" b="1" kern="0" dirty="0">
                <a:solidFill>
                  <a:srgbClr val="008000"/>
                </a:solidFill>
                <a:latin typeface="Tahoma"/>
                <a:ea typeface="+mj-ea"/>
                <a:cs typeface="Gill Sans Ultra Bold"/>
              </a:rPr>
              <a:t> </a:t>
            </a:r>
            <a:r>
              <a:rPr lang="en-US" sz="4400" b="1" kern="0" dirty="0">
                <a:solidFill>
                  <a:srgbClr val="000000"/>
                </a:solidFill>
                <a:latin typeface="Tahoma"/>
                <a:ea typeface="+mj-ea"/>
                <a:cs typeface="+mj-cs"/>
              </a:rPr>
              <a:t>are more important than large </a:t>
            </a:r>
            <a:r>
              <a:rPr lang="en-US" sz="4400" b="1" kern="0" dirty="0" smtClean="0">
                <a:solidFill>
                  <a:srgbClr val="000000"/>
                </a:solidFill>
                <a:latin typeface="Tahoma"/>
                <a:ea typeface="+mj-ea"/>
                <a:cs typeface="+mj-cs"/>
              </a:rPr>
              <a:t>samples.</a:t>
            </a:r>
            <a:endParaRPr kumimoji="0" lang="en-US" sz="4400" b="0" i="0" u="none" strike="noStrike" cap="none" normalizeH="0" baseline="0" dirty="0" smtClean="0">
              <a:ln>
                <a:noFill/>
              </a:ln>
              <a:solidFill>
                <a:schemeClr val="tx1"/>
              </a:solidFill>
              <a:effectLst/>
              <a:latin typeface="Times" charset="0"/>
            </a:endParaRPr>
          </a:p>
        </p:txBody>
      </p:sp>
      <p:sp>
        <p:nvSpPr>
          <p:cNvPr id="3" name="Title 2"/>
          <p:cNvSpPr>
            <a:spLocks noGrp="1"/>
          </p:cNvSpPr>
          <p:nvPr>
            <p:ph type="title"/>
          </p:nvPr>
        </p:nvSpPr>
        <p:spPr/>
        <p:txBody>
          <a:bodyPr/>
          <a:lstStyle/>
          <a:p>
            <a:endParaRPr lang="en-US" dirty="0"/>
          </a:p>
        </p:txBody>
      </p:sp>
      <p:sp>
        <p:nvSpPr>
          <p:cNvPr id="5" name="Slide Number Placeholder 4"/>
          <p:cNvSpPr>
            <a:spLocks noGrp="1"/>
          </p:cNvSpPr>
          <p:nvPr>
            <p:ph type="sldNum" sz="quarter" idx="12"/>
          </p:nvPr>
        </p:nvSpPr>
        <p:spPr/>
        <p:txBody>
          <a:bodyPr/>
          <a:lstStyle/>
          <a:p>
            <a:fld id="{8BE281C9-04EB-4071-AA3D-BE0CA1E87804}" type="slidenum">
              <a:rPr lang="en-US" smtClean="0"/>
              <a:t>19</a:t>
            </a:fld>
            <a:endParaRPr lang="en-US" dirty="0"/>
          </a:p>
        </p:txBody>
      </p:sp>
    </p:spTree>
    <p:extLst>
      <p:ext uri="{BB962C8B-B14F-4D97-AF65-F5344CB8AC3E}">
        <p14:creationId xmlns:p14="http://schemas.microsoft.com/office/powerpoint/2010/main" val="336391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Defining a target </a:t>
            </a:r>
            <a:r>
              <a:rPr lang="en-US" b="1" dirty="0" smtClean="0"/>
              <a:t>population.</a:t>
            </a:r>
            <a:endParaRPr lang="en-US" b="1" dirty="0"/>
          </a:p>
          <a:p>
            <a:r>
              <a:rPr lang="en-US" b="1" dirty="0"/>
              <a:t>Sampling </a:t>
            </a:r>
            <a:r>
              <a:rPr lang="en-US" b="1" dirty="0" smtClean="0"/>
              <a:t>frame.</a:t>
            </a:r>
            <a:endParaRPr lang="en-US" b="1" dirty="0"/>
          </a:p>
          <a:p>
            <a:r>
              <a:rPr lang="en-US" b="1" dirty="0"/>
              <a:t>Random </a:t>
            </a:r>
            <a:r>
              <a:rPr lang="en-US" b="1" dirty="0" smtClean="0"/>
              <a:t>sampling.</a:t>
            </a:r>
            <a:endParaRPr lang="en-US" b="1" dirty="0"/>
          </a:p>
          <a:p>
            <a:r>
              <a:rPr lang="en-US" b="1" dirty="0"/>
              <a:t>Stratified random </a:t>
            </a:r>
            <a:r>
              <a:rPr lang="en-US" b="1" dirty="0" smtClean="0"/>
              <a:t>sampling.</a:t>
            </a:r>
            <a:endParaRPr lang="en-US" b="1" dirty="0"/>
          </a:p>
          <a:p>
            <a:pPr lvl="0"/>
            <a:r>
              <a:rPr lang="en-US" b="1" dirty="0"/>
              <a:t>Attempting a large </a:t>
            </a:r>
            <a:r>
              <a:rPr lang="en-US" b="1" dirty="0" smtClean="0"/>
              <a:t>census.</a:t>
            </a:r>
          </a:p>
          <a:p>
            <a:r>
              <a:rPr lang="en-US" b="1" dirty="0"/>
              <a:t>Other </a:t>
            </a:r>
            <a:r>
              <a:rPr lang="en-US" b="1" dirty="0" smtClean="0"/>
              <a:t>considerations.</a:t>
            </a:r>
            <a:endParaRPr lang="en-US" b="1" dirty="0"/>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a:t>
            </a:fld>
            <a:endParaRPr lang="en-US" dirty="0"/>
          </a:p>
        </p:txBody>
      </p:sp>
    </p:spTree>
    <p:extLst>
      <p:ext uri="{BB962C8B-B14F-4D97-AF65-F5344CB8AC3E}">
        <p14:creationId xmlns:p14="http://schemas.microsoft.com/office/powerpoint/2010/main" val="86626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Defining a target </a:t>
            </a:r>
            <a:r>
              <a:rPr lang="en-US" b="1" dirty="0" smtClean="0">
                <a:solidFill>
                  <a:schemeClr val="bg1">
                    <a:lumMod val="65000"/>
                  </a:schemeClr>
                </a:solidFill>
              </a:rPr>
              <a:t>population.</a:t>
            </a:r>
            <a:endParaRPr lang="en-US" b="1" dirty="0">
              <a:solidFill>
                <a:schemeClr val="bg1">
                  <a:lumMod val="65000"/>
                </a:schemeClr>
              </a:solidFill>
            </a:endParaRPr>
          </a:p>
          <a:p>
            <a:r>
              <a:rPr lang="en-US" b="1" dirty="0">
                <a:solidFill>
                  <a:schemeClr val="bg1">
                    <a:lumMod val="65000"/>
                  </a:schemeClr>
                </a:solidFill>
              </a:rPr>
              <a:t>Sampling </a:t>
            </a:r>
            <a:r>
              <a:rPr lang="en-US" b="1" dirty="0" smtClean="0">
                <a:solidFill>
                  <a:schemeClr val="bg1">
                    <a:lumMod val="65000"/>
                  </a:schemeClr>
                </a:solidFill>
              </a:rPr>
              <a:t>frame.</a:t>
            </a:r>
            <a:endParaRPr lang="en-US" b="1" dirty="0">
              <a:solidFill>
                <a:schemeClr val="bg1">
                  <a:lumMod val="65000"/>
                </a:schemeClr>
              </a:solidFill>
            </a:endParaRPr>
          </a:p>
          <a:p>
            <a:r>
              <a:rPr lang="en-US" b="1" dirty="0">
                <a:solidFill>
                  <a:schemeClr val="bg1">
                    <a:lumMod val="65000"/>
                  </a:schemeClr>
                </a:solidFill>
              </a:rPr>
              <a:t>Random </a:t>
            </a:r>
            <a:r>
              <a:rPr lang="en-US" b="1" dirty="0" smtClean="0">
                <a:solidFill>
                  <a:schemeClr val="bg1">
                    <a:lumMod val="65000"/>
                  </a:schemeClr>
                </a:solidFill>
              </a:rPr>
              <a:t>sampling.</a:t>
            </a:r>
            <a:endParaRPr lang="en-US" b="1" dirty="0">
              <a:solidFill>
                <a:schemeClr val="bg1">
                  <a:lumMod val="65000"/>
                </a:schemeClr>
              </a:solidFill>
            </a:endParaRPr>
          </a:p>
          <a:p>
            <a:r>
              <a:rPr lang="en-US" b="1" dirty="0">
                <a:solidFill>
                  <a:schemeClr val="bg1">
                    <a:lumMod val="65000"/>
                  </a:schemeClr>
                </a:solidFill>
              </a:rPr>
              <a:t>Stratified random </a:t>
            </a:r>
            <a:r>
              <a:rPr lang="en-US" b="1" dirty="0" smtClean="0">
                <a:solidFill>
                  <a:schemeClr val="bg1">
                    <a:lumMod val="65000"/>
                  </a:schemeClr>
                </a:solidFill>
              </a:rPr>
              <a:t>sampling.</a:t>
            </a:r>
            <a:endParaRPr lang="en-US" b="1" dirty="0">
              <a:solidFill>
                <a:schemeClr val="bg1">
                  <a:lumMod val="65000"/>
                </a:schemeClr>
              </a:solidFill>
            </a:endParaRPr>
          </a:p>
          <a:p>
            <a:pPr lvl="0"/>
            <a:r>
              <a:rPr lang="en-US" b="1" dirty="0">
                <a:solidFill>
                  <a:schemeClr val="bg1">
                    <a:lumMod val="65000"/>
                  </a:schemeClr>
                </a:solidFill>
              </a:rPr>
              <a:t>Attempting a large </a:t>
            </a:r>
            <a:r>
              <a:rPr lang="en-US" b="1" dirty="0" smtClean="0">
                <a:solidFill>
                  <a:schemeClr val="bg1">
                    <a:lumMod val="65000"/>
                  </a:schemeClr>
                </a:solidFill>
              </a:rPr>
              <a:t>census.</a:t>
            </a:r>
          </a:p>
          <a:p>
            <a:r>
              <a:rPr lang="en-US" b="1" dirty="0">
                <a:solidFill>
                  <a:schemeClr val="tx1"/>
                </a:solidFill>
              </a:rPr>
              <a:t>Other </a:t>
            </a:r>
            <a:r>
              <a:rPr lang="en-US" b="1" dirty="0" smtClean="0">
                <a:solidFill>
                  <a:schemeClr val="tx1"/>
                </a:solidFill>
              </a:rPr>
              <a:t>considerations.</a:t>
            </a:r>
            <a:endParaRPr lang="en-US" b="1" dirty="0">
              <a:solidFill>
                <a:schemeClr val="tx1"/>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20</a:t>
            </a:fld>
            <a:endParaRPr lang="en-US" dirty="0"/>
          </a:p>
        </p:txBody>
      </p:sp>
    </p:spTree>
    <p:extLst>
      <p:ext uri="{BB962C8B-B14F-4D97-AF65-F5344CB8AC3E}">
        <p14:creationId xmlns:p14="http://schemas.microsoft.com/office/powerpoint/2010/main" val="2110874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1600200"/>
            <a:ext cx="4206240" cy="4876800"/>
          </a:xfrm>
        </p:spPr>
        <p:txBody>
          <a:bodyPr anchor="ctr"/>
          <a:lstStyle/>
          <a:p>
            <a:pPr marL="0" lvl="1" indent="0">
              <a:spcBef>
                <a:spcPts val="1000"/>
              </a:spcBef>
              <a:buSzPct val="100000"/>
              <a:buNone/>
            </a:pPr>
            <a:r>
              <a:rPr lang="en-US" sz="4400" b="1" kern="0" dirty="0">
                <a:solidFill>
                  <a:srgbClr val="008000"/>
                </a:solidFill>
              </a:rPr>
              <a:t>Avoid </a:t>
            </a:r>
            <a:r>
              <a:rPr lang="en-US" sz="4400" b="1" kern="0" dirty="0">
                <a:solidFill>
                  <a:srgbClr val="000000"/>
                </a:solidFill>
              </a:rPr>
              <a:t>convenience samples. </a:t>
            </a:r>
            <a:endParaRPr lang="en-US" sz="4400" dirty="0">
              <a:solidFill>
                <a:schemeClr val="tx1"/>
              </a:solidFill>
            </a:endParaRPr>
          </a:p>
          <a:p>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13"/>
          <p:cNvSpPr>
            <a:spLocks noGrp="1"/>
          </p:cNvSpPr>
          <p:nvPr>
            <p:ph type="sldNum" sz="quarter" idx="4294967295"/>
          </p:nvPr>
        </p:nvSpPr>
        <p:spPr>
          <a:xfrm>
            <a:off x="8153400" y="6618180"/>
            <a:ext cx="748284" cy="163620"/>
          </a:xfrm>
          <a:prstGeom prst="rect">
            <a:avLst/>
          </a:prstGeom>
        </p:spPr>
        <p:txBody>
          <a:bodyPr/>
          <a:lstStyle/>
          <a:p>
            <a:pPr algn="r"/>
            <a:fld id="{F3477EC8-074D-41C4-94AE-E9EA7CEEA348}" type="slidenum">
              <a:rPr lang="en-US" sz="800" smtClean="0">
                <a:solidFill>
                  <a:schemeClr val="bg1"/>
                </a:solidFill>
              </a:rPr>
              <a:pPr algn="r"/>
              <a:t>21</a:t>
            </a:fld>
            <a:endParaRPr lang="en-US" sz="800" dirty="0">
              <a:solidFill>
                <a:schemeClr val="bg1"/>
              </a:solidFill>
            </a:endParaRPr>
          </a:p>
        </p:txBody>
      </p:sp>
      <p:pic>
        <p:nvPicPr>
          <p:cNvPr id="5" name="Picture Placeholder 4"/>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6569" r="29305"/>
          <a:stretch/>
        </p:blipFill>
        <p:spPr>
          <a:xfrm>
            <a:off x="5001767" y="1372494"/>
            <a:ext cx="4142233" cy="5104506"/>
          </a:xfrm>
        </p:spPr>
      </p:pic>
    </p:spTree>
    <p:extLst>
      <p:ext uri="{BB962C8B-B14F-4D97-AF65-F5344CB8AC3E}">
        <p14:creationId xmlns:p14="http://schemas.microsoft.com/office/powerpoint/2010/main" val="28490230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1600200"/>
            <a:ext cx="4206240" cy="4876800"/>
          </a:xfrm>
        </p:spPr>
        <p:txBody>
          <a:bodyPr anchor="ctr"/>
          <a:lstStyle/>
          <a:p>
            <a:pPr marL="0" lvl="1" indent="0">
              <a:spcBef>
                <a:spcPts val="1000"/>
              </a:spcBef>
              <a:buSzPct val="100000"/>
              <a:buNone/>
            </a:pPr>
            <a:r>
              <a:rPr lang="en-US" sz="4400" b="1" kern="0" dirty="0">
                <a:solidFill>
                  <a:srgbClr val="008000"/>
                </a:solidFill>
              </a:rPr>
              <a:t>Other </a:t>
            </a:r>
            <a:r>
              <a:rPr lang="en-US" sz="4400" b="1" kern="0" dirty="0">
                <a:solidFill>
                  <a:srgbClr val="000000"/>
                </a:solidFill>
              </a:rPr>
              <a:t>sampling possibilities?</a:t>
            </a:r>
            <a:endParaRPr lang="en-US" sz="4400" dirty="0">
              <a:solidFill>
                <a:schemeClr val="tx1"/>
              </a:solidFill>
            </a:endParaRPr>
          </a:p>
          <a:p>
            <a:endParaRPr lang="en-US" dirty="0"/>
          </a:p>
        </p:txBody>
      </p:sp>
      <p:cxnSp>
        <p:nvCxnSpPr>
          <p:cNvPr id="8" name="Straight Connector 7"/>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4294967295"/>
          </p:nvPr>
        </p:nvSpPr>
        <p:spPr>
          <a:xfrm>
            <a:off x="8074109" y="6572835"/>
            <a:ext cx="841291" cy="163620"/>
          </a:xfrm>
          <a:prstGeom prst="rect">
            <a:avLst/>
          </a:prstGeom>
        </p:spPr>
        <p:txBody>
          <a:bodyPr/>
          <a:lstStyle/>
          <a:p>
            <a:pPr algn="r"/>
            <a:fld id="{F3477EC8-074D-41C4-94AE-E9EA7CEEA348}" type="slidenum">
              <a:rPr lang="en-US" sz="800" smtClean="0"/>
              <a:pPr algn="r"/>
              <a:t>22</a:t>
            </a:fld>
            <a:endParaRPr lang="en-US" sz="800" dirty="0"/>
          </a:p>
        </p:txBody>
      </p:sp>
      <p:sp>
        <p:nvSpPr>
          <p:cNvPr id="2" name="Picture Placeholder 1"/>
          <p:cNvSpPr>
            <a:spLocks noGrp="1"/>
          </p:cNvSpPr>
          <p:nvPr>
            <p:ph type="pic" sz="quarter" idx="13"/>
          </p:nvPr>
        </p:nvSpPr>
        <p:spPr/>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965" r="27654"/>
          <a:stretch/>
        </p:blipFill>
        <p:spPr bwMode="auto">
          <a:xfrm>
            <a:off x="5500915" y="1371600"/>
            <a:ext cx="3643086" cy="510539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72374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Additional resources</a:t>
            </a:r>
            <a:endParaRPr lang="en-US" dirty="0"/>
          </a:p>
        </p:txBody>
      </p:sp>
      <p:sp>
        <p:nvSpPr>
          <p:cNvPr id="3" name="Content Placeholder 2"/>
          <p:cNvSpPr>
            <a:spLocks noGrp="1"/>
          </p:cNvSpPr>
          <p:nvPr>
            <p:ph idx="1"/>
          </p:nvPr>
        </p:nvSpPr>
        <p:spPr>
          <a:xfrm>
            <a:off x="914400" y="1600200"/>
            <a:ext cx="7315200" cy="4525963"/>
          </a:xfrm>
        </p:spPr>
        <p:txBody>
          <a:bodyPr/>
          <a:lstStyle/>
          <a:p>
            <a:pPr marL="457200" defTabSz="457200">
              <a:spcBef>
                <a:spcPts val="1200"/>
              </a:spcBef>
              <a:buNone/>
            </a:pPr>
            <a:r>
              <a:rPr lang="en-US" dirty="0"/>
              <a:t>Kalton, G. (1986). </a:t>
            </a:r>
            <a:r>
              <a:rPr lang="en-US" i="1" dirty="0"/>
              <a:t>Introduction to survey sampling</a:t>
            </a:r>
            <a:r>
              <a:rPr lang="en-US" dirty="0"/>
              <a:t>. </a:t>
            </a:r>
            <a:r>
              <a:rPr lang="en-US" dirty="0" smtClean="0"/>
              <a:t>Thousand Oaks</a:t>
            </a:r>
            <a:r>
              <a:rPr lang="en-US" dirty="0"/>
              <a:t>, CA: SAGE. </a:t>
            </a:r>
          </a:p>
          <a:p>
            <a:pPr marL="457200" defTabSz="457200">
              <a:spcBef>
                <a:spcPts val="1200"/>
              </a:spcBef>
              <a:buNone/>
            </a:pPr>
            <a:r>
              <a:rPr lang="en-US" dirty="0"/>
              <a:t>Kish, L. (1965). </a:t>
            </a:r>
            <a:r>
              <a:rPr lang="en-US" i="1" dirty="0"/>
              <a:t>Survey sampling. </a:t>
            </a:r>
            <a:r>
              <a:rPr lang="en-US" dirty="0"/>
              <a:t>New </a:t>
            </a:r>
            <a:r>
              <a:rPr lang="en-US" dirty="0" smtClean="0"/>
              <a:t>York, NY: </a:t>
            </a:r>
            <a:r>
              <a:rPr lang="en-US" dirty="0"/>
              <a:t>John Wiley. </a:t>
            </a:r>
          </a:p>
          <a:p>
            <a:pPr marL="457200" defTabSz="457200">
              <a:spcBef>
                <a:spcPts val="1200"/>
              </a:spcBef>
            </a:pPr>
            <a:r>
              <a:rPr lang="en-US" i="1" dirty="0"/>
              <a:t>Using Excel to make a random sample. </a:t>
            </a:r>
            <a:r>
              <a:rPr lang="en-US" dirty="0"/>
              <a:t>Retrieved </a:t>
            </a:r>
            <a:r>
              <a:rPr lang="en-US" dirty="0" smtClean="0"/>
              <a:t>April 1, 2016, from </a:t>
            </a:r>
            <a:br>
              <a:rPr lang="en-US" dirty="0" smtClean="0"/>
            </a:br>
            <a:r>
              <a:rPr lang="en-US" dirty="0">
                <a:hlinkClick r:id="rId3"/>
              </a:rPr>
              <a:t>http://</a:t>
            </a:r>
            <a:r>
              <a:rPr lang="en-US" dirty="0" smtClean="0">
                <a:hlinkClick r:id="rId3"/>
              </a:rPr>
              <a:t>www.youtube.com/watch?v=Q5gB3qX0z-E</a:t>
            </a:r>
            <a:r>
              <a:rPr lang="en-US" dirty="0" smtClean="0"/>
              <a:t>.</a:t>
            </a:r>
          </a:p>
          <a:p>
            <a:pPr marL="457200" defTabSz="457200">
              <a:spcBef>
                <a:spcPts val="1200"/>
              </a:spcBef>
              <a:buNone/>
            </a:pPr>
            <a:endParaRPr lang="en-US" dirty="0"/>
          </a:p>
          <a:p>
            <a:pPr indent="0"/>
            <a:r>
              <a:rPr lang="en-US" dirty="0"/>
              <a:t>For more information, please visit the following websites:</a:t>
            </a:r>
          </a:p>
          <a:p>
            <a:pPr marL="347472" indent="-347472">
              <a:buClr>
                <a:schemeClr val="accent2"/>
              </a:buClr>
              <a:buFont typeface="Arial" panose="020B0604020202020204" pitchFamily="34" charset="0"/>
              <a:buChar char="•"/>
            </a:pPr>
            <a:r>
              <a:rPr lang="en-US" dirty="0"/>
              <a:t>The American Association for Public Opinion Research: </a:t>
            </a:r>
            <a:r>
              <a:rPr lang="en-US" dirty="0">
                <a:hlinkClick r:id="rId4" action="ppaction://hlinkpres?slideindex=1&amp;slidetitle="/>
              </a:rPr>
              <a:t>http://www.aapor.org</a:t>
            </a:r>
            <a:r>
              <a:rPr lang="en-US" dirty="0" smtClean="0">
                <a:hlinkClick r:id="rId4"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Public Opinion Quarterly:</a:t>
            </a:r>
            <a:r>
              <a:rPr lang="en-US" dirty="0"/>
              <a:t> </a:t>
            </a:r>
            <a:r>
              <a:rPr lang="en-US" dirty="0">
                <a:hlinkClick r:id="rId4" action="ppaction://hlinkpres?slideindex=1&amp;slidetitle="/>
              </a:rPr>
              <a:t>https://poq.oxfordjournals.org</a:t>
            </a:r>
            <a:r>
              <a:rPr lang="en-US" dirty="0" smtClean="0">
                <a:hlinkClick r:id="rId4"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Journal of Survey Statistics and Methodology:</a:t>
            </a:r>
            <a:r>
              <a:rPr lang="en-US" dirty="0"/>
              <a:t> </a:t>
            </a:r>
            <a:r>
              <a:rPr lang="en-US" dirty="0">
                <a:hlinkClick r:id="rId4" action="ppaction://hlinkpres?slideindex=1&amp;slidetitle="/>
              </a:rPr>
              <a:t>http://</a:t>
            </a:r>
            <a:r>
              <a:rPr lang="en-US" dirty="0" smtClean="0">
                <a:hlinkClick r:id="rId4" action="ppaction://hlinkpres?slideindex=1&amp;slidetitle="/>
              </a:rPr>
              <a:t>jssam.oxfordjournals.org/content/current</a:t>
            </a:r>
            <a:r>
              <a:rPr lang="en-US" dirty="0" smtClean="0"/>
              <a:t>.</a:t>
            </a:r>
            <a:endParaRPr lang="en-US" dirty="0"/>
          </a:p>
          <a:p>
            <a:pPr marL="457200" defTabSz="457200">
              <a:spcBef>
                <a:spcPts val="1200"/>
              </a:spcBef>
              <a:buNone/>
            </a:pPr>
            <a:endParaRPr lang="en-US" sz="2000" dirty="0"/>
          </a:p>
          <a:p>
            <a:endParaRPr lang="en-US" dirty="0"/>
          </a:p>
        </p:txBody>
      </p:sp>
      <p:sp>
        <p:nvSpPr>
          <p:cNvPr id="4" name="Slide Number Placeholder 3"/>
          <p:cNvSpPr>
            <a:spLocks noGrp="1"/>
          </p:cNvSpPr>
          <p:nvPr>
            <p:ph type="sldNum" sz="quarter" idx="12"/>
          </p:nvPr>
        </p:nvSpPr>
        <p:spPr/>
        <p:txBody>
          <a:bodyPr/>
          <a:lstStyle/>
          <a:p>
            <a:fld id="{8BE281C9-04EB-4071-AA3D-BE0CA1E87804}" type="slidenum">
              <a:rPr lang="en-US" smtClean="0"/>
              <a:t>23</a:t>
            </a:fld>
            <a:endParaRPr lang="en-US" dirty="0"/>
          </a:p>
        </p:txBody>
      </p:sp>
    </p:spTree>
    <p:extLst>
      <p:ext uri="{BB962C8B-B14F-4D97-AF65-F5344CB8AC3E}">
        <p14:creationId xmlns:p14="http://schemas.microsoft.com/office/powerpoint/2010/main" val="14598780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a:t>
            </a:r>
            <a:endParaRPr lang="en-US" dirty="0"/>
          </a:p>
        </p:txBody>
      </p:sp>
      <p:sp>
        <p:nvSpPr>
          <p:cNvPr id="3" name="Content Placeholder 2"/>
          <p:cNvSpPr>
            <a:spLocks noGrp="1"/>
          </p:cNvSpPr>
          <p:nvPr>
            <p:ph idx="1"/>
          </p:nvPr>
        </p:nvSpPr>
        <p:spPr/>
        <p:txBody>
          <a:bodyPr/>
          <a:lstStyle/>
          <a:p>
            <a:pPr marL="457200">
              <a:spcBef>
                <a:spcPts val="1200"/>
              </a:spcBef>
              <a:buNone/>
            </a:pPr>
            <a:r>
              <a:rPr lang="en-US" sz="2000" dirty="0" smtClean="0"/>
              <a:t>Fowler</a:t>
            </a:r>
            <a:r>
              <a:rPr lang="en-US" sz="2000" dirty="0"/>
              <a:t>, F. J., Jr. (2009). Survey research methods. In </a:t>
            </a:r>
            <a:r>
              <a:rPr lang="en-US" sz="2000" dirty="0" smtClean="0"/>
              <a:t/>
            </a:r>
            <a:br>
              <a:rPr lang="en-US" sz="2000" dirty="0" smtClean="0"/>
            </a:br>
            <a:r>
              <a:rPr lang="en-US" sz="2000" dirty="0" smtClean="0"/>
              <a:t>L. Brickman </a:t>
            </a:r>
            <a:r>
              <a:rPr lang="en-US" sz="2000" dirty="0"/>
              <a:t>&amp; D. J. Rog (Series Eds.), </a:t>
            </a:r>
            <a:r>
              <a:rPr lang="en-US" sz="2000" i="1" dirty="0"/>
              <a:t>Applied social </a:t>
            </a:r>
            <a:r>
              <a:rPr lang="en-US" sz="2000" i="1" dirty="0" smtClean="0"/>
              <a:t>research </a:t>
            </a:r>
            <a:r>
              <a:rPr lang="en-US" sz="2000" i="1" dirty="0"/>
              <a:t>methods series: Vol. 1</a:t>
            </a:r>
            <a:r>
              <a:rPr lang="en-US" sz="2000" dirty="0"/>
              <a:t>. Newbury Park, CA: </a:t>
            </a:r>
            <a:r>
              <a:rPr lang="en-US" sz="2000" dirty="0" smtClean="0"/>
              <a:t>SAGE. </a:t>
            </a:r>
          </a:p>
        </p:txBody>
      </p:sp>
      <p:sp>
        <p:nvSpPr>
          <p:cNvPr id="4" name="Slide Number Placeholder 3"/>
          <p:cNvSpPr>
            <a:spLocks noGrp="1"/>
          </p:cNvSpPr>
          <p:nvPr>
            <p:ph type="sldNum" sz="quarter" idx="12"/>
          </p:nvPr>
        </p:nvSpPr>
        <p:spPr/>
        <p:txBody>
          <a:bodyPr/>
          <a:lstStyle/>
          <a:p>
            <a:fld id="{8BE281C9-04EB-4071-AA3D-BE0CA1E87804}" type="slidenum">
              <a:rPr lang="en-US" smtClean="0"/>
              <a:t>24</a:t>
            </a:fld>
            <a:endParaRPr lang="en-US" dirty="0"/>
          </a:p>
        </p:txBody>
      </p:sp>
    </p:spTree>
    <p:extLst>
      <p:ext uri="{BB962C8B-B14F-4D97-AF65-F5344CB8AC3E}">
        <p14:creationId xmlns:p14="http://schemas.microsoft.com/office/powerpoint/2010/main" val="3611863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Defining a target </a:t>
            </a:r>
            <a:r>
              <a:rPr lang="en-US" b="1" dirty="0" smtClean="0"/>
              <a:t>population.</a:t>
            </a:r>
            <a:endParaRPr lang="en-US" b="1" dirty="0"/>
          </a:p>
          <a:p>
            <a:r>
              <a:rPr lang="en-US" b="1" dirty="0">
                <a:solidFill>
                  <a:schemeClr val="bg1">
                    <a:lumMod val="65000"/>
                  </a:schemeClr>
                </a:solidFill>
              </a:rPr>
              <a:t>Sampling </a:t>
            </a:r>
            <a:r>
              <a:rPr lang="en-US" b="1" dirty="0" smtClean="0">
                <a:solidFill>
                  <a:schemeClr val="bg1">
                    <a:lumMod val="65000"/>
                  </a:schemeClr>
                </a:solidFill>
              </a:rPr>
              <a:t>frame.</a:t>
            </a:r>
            <a:endParaRPr lang="en-US" b="1" dirty="0">
              <a:solidFill>
                <a:schemeClr val="bg1">
                  <a:lumMod val="65000"/>
                </a:schemeClr>
              </a:solidFill>
            </a:endParaRPr>
          </a:p>
          <a:p>
            <a:r>
              <a:rPr lang="en-US" b="1" dirty="0">
                <a:solidFill>
                  <a:schemeClr val="bg1">
                    <a:lumMod val="65000"/>
                  </a:schemeClr>
                </a:solidFill>
              </a:rPr>
              <a:t>Random </a:t>
            </a:r>
            <a:r>
              <a:rPr lang="en-US" b="1" dirty="0" smtClean="0">
                <a:solidFill>
                  <a:schemeClr val="bg1">
                    <a:lumMod val="65000"/>
                  </a:schemeClr>
                </a:solidFill>
              </a:rPr>
              <a:t>sampling.</a:t>
            </a:r>
            <a:endParaRPr lang="en-US" b="1" dirty="0">
              <a:solidFill>
                <a:schemeClr val="bg1">
                  <a:lumMod val="65000"/>
                </a:schemeClr>
              </a:solidFill>
            </a:endParaRPr>
          </a:p>
          <a:p>
            <a:r>
              <a:rPr lang="en-US" b="1" dirty="0">
                <a:solidFill>
                  <a:schemeClr val="bg1">
                    <a:lumMod val="65000"/>
                  </a:schemeClr>
                </a:solidFill>
              </a:rPr>
              <a:t>Stratified random </a:t>
            </a:r>
            <a:r>
              <a:rPr lang="en-US" b="1" dirty="0" smtClean="0">
                <a:solidFill>
                  <a:schemeClr val="bg1">
                    <a:lumMod val="65000"/>
                  </a:schemeClr>
                </a:solidFill>
              </a:rPr>
              <a:t>sampling.</a:t>
            </a:r>
            <a:endParaRPr lang="en-US" b="1" dirty="0">
              <a:solidFill>
                <a:schemeClr val="bg1">
                  <a:lumMod val="65000"/>
                </a:schemeClr>
              </a:solidFill>
            </a:endParaRPr>
          </a:p>
          <a:p>
            <a:pPr lvl="0"/>
            <a:r>
              <a:rPr lang="en-US" b="1" dirty="0">
                <a:solidFill>
                  <a:schemeClr val="bg1">
                    <a:lumMod val="65000"/>
                  </a:schemeClr>
                </a:solidFill>
              </a:rPr>
              <a:t>Attempting a large </a:t>
            </a:r>
            <a:r>
              <a:rPr lang="en-US" b="1" dirty="0" smtClean="0">
                <a:solidFill>
                  <a:schemeClr val="bg1">
                    <a:lumMod val="65000"/>
                  </a:schemeClr>
                </a:solidFill>
              </a:rPr>
              <a:t>census.</a:t>
            </a:r>
          </a:p>
          <a:p>
            <a:r>
              <a:rPr lang="en-US" b="1" dirty="0">
                <a:solidFill>
                  <a:schemeClr val="bg1">
                    <a:lumMod val="65000"/>
                  </a:schemeClr>
                </a:solidFill>
              </a:rPr>
              <a:t>Other </a:t>
            </a:r>
            <a:r>
              <a:rPr lang="en-US" b="1" dirty="0" smtClean="0">
                <a:solidFill>
                  <a:schemeClr val="bg1">
                    <a:lumMod val="65000"/>
                  </a:schemeClr>
                </a:solidFill>
              </a:rPr>
              <a:t>considerations</a:t>
            </a:r>
            <a:r>
              <a:rPr lang="en-US" b="1" dirty="0">
                <a:solidFill>
                  <a:schemeClr val="bg1">
                    <a:lumMod val="65000"/>
                  </a:schemeClr>
                </a:solidFill>
              </a:rPr>
              <a:t>.</a:t>
            </a:r>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a:t>
            </a:fld>
            <a:endParaRPr lang="en-US" dirty="0"/>
          </a:p>
        </p:txBody>
      </p:sp>
    </p:spTree>
    <p:extLst>
      <p:ext uri="{BB962C8B-B14F-4D97-AF65-F5344CB8AC3E}">
        <p14:creationId xmlns:p14="http://schemas.microsoft.com/office/powerpoint/2010/main" val="2914241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 </a:t>
            </a:r>
            <a:r>
              <a:rPr lang="en-US" dirty="0"/>
              <a:t>target </a:t>
            </a:r>
            <a:r>
              <a:rPr lang="en-US" dirty="0" smtClean="0"/>
              <a:t>population</a:t>
            </a:r>
            <a:endParaRPr lang="en-US" dirty="0"/>
          </a:p>
        </p:txBody>
      </p:sp>
      <p:cxnSp>
        <p:nvCxnSpPr>
          <p:cNvPr id="4" name="Straight Connector 3"/>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8"/>
          <p:cNvSpPr>
            <a:spLocks noGrp="1"/>
          </p:cNvSpPr>
          <p:nvPr>
            <p:ph type="sldNum" sz="quarter" idx="4294967295"/>
          </p:nvPr>
        </p:nvSpPr>
        <p:spPr>
          <a:xfrm>
            <a:off x="7950284" y="6572835"/>
            <a:ext cx="841291" cy="163620"/>
          </a:xfrm>
          <a:prstGeom prst="rect">
            <a:avLst/>
          </a:prstGeom>
        </p:spPr>
        <p:txBody>
          <a:bodyPr/>
          <a:lstStyle/>
          <a:p>
            <a:pPr algn="r"/>
            <a:fld id="{F3477EC8-074D-41C4-94AE-E9EA7CEEA348}" type="slidenum">
              <a:rPr lang="en-US" sz="800" smtClean="0"/>
              <a:pPr algn="r"/>
              <a:t>4</a:t>
            </a:fld>
            <a:endParaRPr lang="en-US" sz="8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828800"/>
            <a:ext cx="4572000" cy="4590288"/>
          </a:xfrm>
          <a:prstGeom prst="rect">
            <a:avLst/>
          </a:prstGeom>
        </p:spPr>
      </p:pic>
    </p:spTree>
    <p:extLst>
      <p:ext uri="{BB962C8B-B14F-4D97-AF65-F5344CB8AC3E}">
        <p14:creationId xmlns:p14="http://schemas.microsoft.com/office/powerpoint/2010/main" val="4093882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Defining a target </a:t>
            </a:r>
            <a:r>
              <a:rPr lang="en-US" b="1" dirty="0" smtClean="0">
                <a:solidFill>
                  <a:schemeClr val="bg1">
                    <a:lumMod val="65000"/>
                  </a:schemeClr>
                </a:solidFill>
              </a:rPr>
              <a:t>population.</a:t>
            </a:r>
            <a:endParaRPr lang="en-US" b="1" dirty="0">
              <a:solidFill>
                <a:schemeClr val="bg1">
                  <a:lumMod val="65000"/>
                </a:schemeClr>
              </a:solidFill>
            </a:endParaRPr>
          </a:p>
          <a:p>
            <a:r>
              <a:rPr lang="en-US" b="1" dirty="0"/>
              <a:t>Sampling </a:t>
            </a:r>
            <a:r>
              <a:rPr lang="en-US" b="1" dirty="0" smtClean="0"/>
              <a:t>frame.</a:t>
            </a:r>
            <a:endParaRPr lang="en-US" b="1" dirty="0"/>
          </a:p>
          <a:p>
            <a:r>
              <a:rPr lang="en-US" b="1" dirty="0">
                <a:solidFill>
                  <a:schemeClr val="bg1">
                    <a:lumMod val="65000"/>
                  </a:schemeClr>
                </a:solidFill>
              </a:rPr>
              <a:t>Random </a:t>
            </a:r>
            <a:r>
              <a:rPr lang="en-US" b="1" dirty="0" smtClean="0">
                <a:solidFill>
                  <a:schemeClr val="bg1">
                    <a:lumMod val="65000"/>
                  </a:schemeClr>
                </a:solidFill>
              </a:rPr>
              <a:t>sampling.</a:t>
            </a:r>
            <a:endParaRPr lang="en-US" b="1" dirty="0">
              <a:solidFill>
                <a:schemeClr val="bg1">
                  <a:lumMod val="65000"/>
                </a:schemeClr>
              </a:solidFill>
            </a:endParaRPr>
          </a:p>
          <a:p>
            <a:r>
              <a:rPr lang="en-US" b="1" dirty="0">
                <a:solidFill>
                  <a:schemeClr val="bg1">
                    <a:lumMod val="65000"/>
                  </a:schemeClr>
                </a:solidFill>
              </a:rPr>
              <a:t>Stratified random </a:t>
            </a:r>
            <a:r>
              <a:rPr lang="en-US" b="1" dirty="0" smtClean="0">
                <a:solidFill>
                  <a:schemeClr val="bg1">
                    <a:lumMod val="65000"/>
                  </a:schemeClr>
                </a:solidFill>
              </a:rPr>
              <a:t>sampling.</a:t>
            </a:r>
            <a:endParaRPr lang="en-US" b="1" dirty="0">
              <a:solidFill>
                <a:schemeClr val="bg1">
                  <a:lumMod val="65000"/>
                </a:schemeClr>
              </a:solidFill>
            </a:endParaRPr>
          </a:p>
          <a:p>
            <a:pPr lvl="0"/>
            <a:r>
              <a:rPr lang="en-US" b="1" dirty="0">
                <a:solidFill>
                  <a:schemeClr val="bg1">
                    <a:lumMod val="65000"/>
                  </a:schemeClr>
                </a:solidFill>
              </a:rPr>
              <a:t>Attempting a large </a:t>
            </a:r>
            <a:r>
              <a:rPr lang="en-US" b="1" dirty="0" smtClean="0">
                <a:solidFill>
                  <a:schemeClr val="bg1">
                    <a:lumMod val="65000"/>
                  </a:schemeClr>
                </a:solidFill>
              </a:rPr>
              <a:t>census.</a:t>
            </a:r>
          </a:p>
          <a:p>
            <a:r>
              <a:rPr lang="en-US" b="1" dirty="0">
                <a:solidFill>
                  <a:schemeClr val="bg1">
                    <a:lumMod val="65000"/>
                  </a:schemeClr>
                </a:solidFill>
              </a:rPr>
              <a:t>Other </a:t>
            </a:r>
            <a:r>
              <a:rPr lang="en-US" b="1" dirty="0" smtClean="0">
                <a:solidFill>
                  <a:schemeClr val="bg1">
                    <a:lumMod val="65000"/>
                  </a:schemeClr>
                </a:solidFill>
              </a:rPr>
              <a:t>considerations.</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5</a:t>
            </a:fld>
            <a:endParaRPr lang="en-US" dirty="0"/>
          </a:p>
        </p:txBody>
      </p:sp>
    </p:spTree>
    <p:extLst>
      <p:ext uri="{BB962C8B-B14F-4D97-AF65-F5344CB8AC3E}">
        <p14:creationId xmlns:p14="http://schemas.microsoft.com/office/powerpoint/2010/main" val="4125483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4072883149"/>
              </p:ext>
            </p:extLst>
          </p:nvPr>
        </p:nvGraphicFramePr>
        <p:xfrm>
          <a:off x="4419600" y="1600200"/>
          <a:ext cx="4395889" cy="4840224"/>
        </p:xfrm>
        <a:graphic>
          <a:graphicData uri="http://schemas.openxmlformats.org/presentationml/2006/ole">
            <mc:AlternateContent xmlns:mc="http://schemas.openxmlformats.org/markup-compatibility/2006">
              <mc:Choice xmlns:v="urn:schemas-microsoft-com:vml" Requires="v">
                <p:oleObj spid="_x0000_s1110" name="Worksheet" r:id="rId4" imgW="9124821" imgH="6877170" progId="Excel.Sheet.12">
                  <p:embed/>
                </p:oleObj>
              </mc:Choice>
              <mc:Fallback>
                <p:oleObj name="Worksheet" r:id="rId4" imgW="9124821" imgH="6877170" progId="Excel.Sheet.12">
                  <p:embed/>
                  <p:pic>
                    <p:nvPicPr>
                      <p:cNvPr id="0" name=""/>
                      <p:cNvPicPr/>
                      <p:nvPr/>
                    </p:nvPicPr>
                    <p:blipFill>
                      <a:blip r:embed="rId5"/>
                      <a:stretch>
                        <a:fillRect/>
                      </a:stretch>
                    </p:blipFill>
                    <p:spPr>
                      <a:xfrm>
                        <a:off x="4419600" y="1600200"/>
                        <a:ext cx="4395889" cy="4840224"/>
                      </a:xfrm>
                      <a:prstGeom prst="rect">
                        <a:avLst/>
                      </a:prstGeom>
                    </p:spPr>
                  </p:pic>
                </p:oleObj>
              </mc:Fallback>
            </mc:AlternateContent>
          </a:graphicData>
        </a:graphic>
      </p:graphicFrame>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1600200"/>
            <a:ext cx="3352800" cy="4876800"/>
          </a:xfrm>
        </p:spPr>
        <p:txBody>
          <a:bodyPr anchor="ctr"/>
          <a:lstStyle/>
          <a:p>
            <a:pPr marL="0" lvl="1" indent="0">
              <a:spcBef>
                <a:spcPts val="1000"/>
              </a:spcBef>
              <a:buSzPct val="100000"/>
              <a:buNone/>
            </a:pPr>
            <a:r>
              <a:rPr lang="en-US" sz="4400" b="1" kern="0" dirty="0">
                <a:solidFill>
                  <a:srgbClr val="008000"/>
                </a:solidFill>
                <a:cs typeface="Gill Sans Ultra Bold"/>
              </a:rPr>
              <a:t>Start </a:t>
            </a:r>
            <a:r>
              <a:rPr lang="en-US" sz="4400" b="1" kern="0" dirty="0">
                <a:solidFill>
                  <a:srgbClr val="000000"/>
                </a:solidFill>
              </a:rPr>
              <a:t>with a sampling frame.</a:t>
            </a:r>
            <a:endParaRPr lang="en-US" sz="4400" dirty="0">
              <a:solidFill>
                <a:schemeClr val="tx1"/>
              </a:solidFill>
            </a:endParaRPr>
          </a:p>
          <a:p>
            <a:pPr marL="0" indent="0">
              <a:buNone/>
            </a:pP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6</a:t>
            </a:fld>
            <a:endParaRPr lang="en-US" dirty="0"/>
          </a:p>
        </p:txBody>
      </p:sp>
    </p:spTree>
    <p:extLst>
      <p:ext uri="{BB962C8B-B14F-4D97-AF65-F5344CB8AC3E}">
        <p14:creationId xmlns:p14="http://schemas.microsoft.com/office/powerpoint/2010/main" val="3327508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idx="1"/>
          </p:nvPr>
        </p:nvSpPr>
        <p:spPr>
          <a:xfrm>
            <a:off x="838200" y="1600200"/>
            <a:ext cx="7391400" cy="4525963"/>
          </a:xfrm>
        </p:spPr>
        <p:txBody>
          <a:bodyPr anchor="ctr">
            <a:normAutofit/>
          </a:bodyPr>
          <a:lstStyle/>
          <a:p>
            <a:pPr marL="0" indent="0">
              <a:buNone/>
            </a:pPr>
            <a:r>
              <a:rPr lang="en-US" sz="4400" b="1" kern="0" dirty="0">
                <a:cs typeface="Gill Sans Ultra Bold"/>
              </a:rPr>
              <a:t>It is </a:t>
            </a:r>
            <a:r>
              <a:rPr lang="en-US" sz="4400" b="1" kern="0" dirty="0">
                <a:solidFill>
                  <a:srgbClr val="008000"/>
                </a:solidFill>
                <a:cs typeface="Gill Sans Ultra Bold"/>
              </a:rPr>
              <a:t>not</a:t>
            </a:r>
            <a:r>
              <a:rPr lang="en-US" sz="4400" b="1" kern="0" dirty="0">
                <a:cs typeface="Gill Sans Ultra Bold"/>
              </a:rPr>
              <a:t> </a:t>
            </a:r>
            <a:r>
              <a:rPr lang="en-US" sz="4400" b="1" kern="0" dirty="0">
                <a:solidFill>
                  <a:srgbClr val="008000"/>
                </a:solidFill>
                <a:cs typeface="Gill Sans Ultra Bold"/>
              </a:rPr>
              <a:t>necessary</a:t>
            </a:r>
            <a:r>
              <a:rPr lang="en-US" sz="4400" b="1" kern="0" dirty="0">
                <a:cs typeface="Gill Sans Ultra Bold"/>
              </a:rPr>
              <a:t> to survey every member of the target population</a:t>
            </a:r>
            <a:r>
              <a:rPr lang="en-US" sz="4400" b="1" kern="0" dirty="0" smtClean="0">
                <a:cs typeface="Gill Sans Ultra Bold"/>
              </a:rPr>
              <a:t>.</a:t>
            </a:r>
          </a:p>
          <a:p>
            <a:pPr marL="0" indent="0">
              <a:buNone/>
            </a:pPr>
            <a:endParaRPr lang="en-US" sz="4400" dirty="0"/>
          </a:p>
        </p:txBody>
      </p:sp>
      <p:sp>
        <p:nvSpPr>
          <p:cNvPr id="5" name="Slide Number Placeholder 4"/>
          <p:cNvSpPr>
            <a:spLocks noGrp="1"/>
          </p:cNvSpPr>
          <p:nvPr>
            <p:ph type="sldNum" sz="quarter" idx="12"/>
          </p:nvPr>
        </p:nvSpPr>
        <p:spPr/>
        <p:txBody>
          <a:bodyPr/>
          <a:lstStyle/>
          <a:p>
            <a:fld id="{8BE281C9-04EB-4071-AA3D-BE0CA1E87804}" type="slidenum">
              <a:rPr lang="en-US" smtClean="0"/>
              <a:t>7</a:t>
            </a:fld>
            <a:endParaRPr lang="en-US" dirty="0"/>
          </a:p>
        </p:txBody>
      </p:sp>
    </p:spTree>
    <p:extLst>
      <p:ext uri="{BB962C8B-B14F-4D97-AF65-F5344CB8AC3E}">
        <p14:creationId xmlns:p14="http://schemas.microsoft.com/office/powerpoint/2010/main" val="1674183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Defining a target </a:t>
            </a:r>
            <a:r>
              <a:rPr lang="en-US" b="1" dirty="0" smtClean="0">
                <a:solidFill>
                  <a:schemeClr val="bg1">
                    <a:lumMod val="65000"/>
                  </a:schemeClr>
                </a:solidFill>
              </a:rPr>
              <a:t>population.</a:t>
            </a:r>
            <a:endParaRPr lang="en-US" b="1" dirty="0">
              <a:solidFill>
                <a:schemeClr val="bg1">
                  <a:lumMod val="65000"/>
                </a:schemeClr>
              </a:solidFill>
            </a:endParaRPr>
          </a:p>
          <a:p>
            <a:r>
              <a:rPr lang="en-US" b="1" dirty="0">
                <a:solidFill>
                  <a:schemeClr val="bg1">
                    <a:lumMod val="65000"/>
                  </a:schemeClr>
                </a:solidFill>
              </a:rPr>
              <a:t>Sampling </a:t>
            </a:r>
            <a:r>
              <a:rPr lang="en-US" b="1" dirty="0" smtClean="0">
                <a:solidFill>
                  <a:schemeClr val="bg1">
                    <a:lumMod val="65000"/>
                  </a:schemeClr>
                </a:solidFill>
              </a:rPr>
              <a:t>frame.</a:t>
            </a:r>
            <a:endParaRPr lang="en-US" b="1" dirty="0">
              <a:solidFill>
                <a:schemeClr val="bg1">
                  <a:lumMod val="65000"/>
                </a:schemeClr>
              </a:solidFill>
            </a:endParaRPr>
          </a:p>
          <a:p>
            <a:r>
              <a:rPr lang="en-US" b="1" dirty="0">
                <a:solidFill>
                  <a:schemeClr val="tx1"/>
                </a:solidFill>
              </a:rPr>
              <a:t>Random </a:t>
            </a:r>
            <a:r>
              <a:rPr lang="en-US" b="1" dirty="0" smtClean="0">
                <a:solidFill>
                  <a:schemeClr val="tx1"/>
                </a:solidFill>
              </a:rPr>
              <a:t>sampling.</a:t>
            </a:r>
            <a:endParaRPr lang="en-US" b="1" dirty="0">
              <a:solidFill>
                <a:schemeClr val="tx1"/>
              </a:solidFill>
            </a:endParaRPr>
          </a:p>
          <a:p>
            <a:r>
              <a:rPr lang="en-US" b="1" dirty="0">
                <a:solidFill>
                  <a:schemeClr val="bg1">
                    <a:lumMod val="65000"/>
                  </a:schemeClr>
                </a:solidFill>
              </a:rPr>
              <a:t>Stratified random </a:t>
            </a:r>
            <a:r>
              <a:rPr lang="en-US" b="1" dirty="0" smtClean="0">
                <a:solidFill>
                  <a:schemeClr val="bg1">
                    <a:lumMod val="65000"/>
                  </a:schemeClr>
                </a:solidFill>
              </a:rPr>
              <a:t>sampling.</a:t>
            </a:r>
            <a:endParaRPr lang="en-US" b="1" dirty="0">
              <a:solidFill>
                <a:schemeClr val="bg1">
                  <a:lumMod val="65000"/>
                </a:schemeClr>
              </a:solidFill>
            </a:endParaRPr>
          </a:p>
          <a:p>
            <a:pPr lvl="0"/>
            <a:r>
              <a:rPr lang="en-US" b="1" dirty="0">
                <a:solidFill>
                  <a:schemeClr val="bg1">
                    <a:lumMod val="65000"/>
                  </a:schemeClr>
                </a:solidFill>
              </a:rPr>
              <a:t>Attempting a large </a:t>
            </a:r>
            <a:r>
              <a:rPr lang="en-US" b="1" dirty="0" smtClean="0">
                <a:solidFill>
                  <a:schemeClr val="bg1">
                    <a:lumMod val="65000"/>
                  </a:schemeClr>
                </a:solidFill>
              </a:rPr>
              <a:t>census.</a:t>
            </a:r>
          </a:p>
          <a:p>
            <a:r>
              <a:rPr lang="en-US" b="1" dirty="0">
                <a:solidFill>
                  <a:schemeClr val="bg1">
                    <a:lumMod val="65000"/>
                  </a:schemeClr>
                </a:solidFill>
              </a:rPr>
              <a:t>Other </a:t>
            </a:r>
            <a:r>
              <a:rPr lang="en-US" b="1" dirty="0" smtClean="0">
                <a:solidFill>
                  <a:schemeClr val="bg1">
                    <a:lumMod val="65000"/>
                  </a:schemeClr>
                </a:solidFill>
              </a:rPr>
              <a:t>considerations.</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8</a:t>
            </a:fld>
            <a:endParaRPr lang="en-US" dirty="0"/>
          </a:p>
        </p:txBody>
      </p:sp>
    </p:spTree>
    <p:extLst>
      <p:ext uri="{BB962C8B-B14F-4D97-AF65-F5344CB8AC3E}">
        <p14:creationId xmlns:p14="http://schemas.microsoft.com/office/powerpoint/2010/main" val="357805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r</a:t>
            </a:r>
            <a:r>
              <a:rPr lang="en-US" dirty="0" smtClean="0"/>
              <a:t>andom </a:t>
            </a:r>
            <a:r>
              <a:rPr lang="en-US" dirty="0"/>
              <a:t>s</a:t>
            </a:r>
            <a:r>
              <a:rPr lang="en-US" dirty="0" smtClean="0"/>
              <a:t>ample </a:t>
            </a:r>
            <a:endParaRPr lang="en-US" dirty="0"/>
          </a:p>
        </p:txBody>
      </p:sp>
      <p:cxnSp>
        <p:nvCxnSpPr>
          <p:cNvPr id="4" name="Straight Connector 3"/>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8"/>
          <p:cNvSpPr>
            <a:spLocks noGrp="1"/>
          </p:cNvSpPr>
          <p:nvPr>
            <p:ph type="sldNum" sz="quarter" idx="4294967295"/>
          </p:nvPr>
        </p:nvSpPr>
        <p:spPr>
          <a:xfrm>
            <a:off x="7997909" y="6572835"/>
            <a:ext cx="841291" cy="163620"/>
          </a:xfrm>
          <a:prstGeom prst="rect">
            <a:avLst/>
          </a:prstGeom>
        </p:spPr>
        <p:txBody>
          <a:bodyPr/>
          <a:lstStyle/>
          <a:p>
            <a:pPr algn="r"/>
            <a:fld id="{F3477EC8-074D-41C4-94AE-E9EA7CEEA348}" type="slidenum">
              <a:rPr lang="en-US" sz="800" smtClean="0"/>
              <a:pPr algn="r"/>
              <a:t>9</a:t>
            </a:fld>
            <a:endParaRPr lang="en-US" sz="8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700100"/>
            <a:ext cx="7769100" cy="4878994"/>
          </a:xfrm>
          <a:prstGeom prst="rect">
            <a:avLst/>
          </a:prstGeom>
        </p:spPr>
      </p:pic>
    </p:spTree>
    <p:extLst>
      <p:ext uri="{BB962C8B-B14F-4D97-AF65-F5344CB8AC3E}">
        <p14:creationId xmlns:p14="http://schemas.microsoft.com/office/powerpoint/2010/main" val="583433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15-1865_REL_MW_PPT-ed_042415_DRAFT_3_Template">
  <a:themeElements>
    <a:clrScheme name="REL MW 2015">
      <a:dk1>
        <a:srgbClr val="000000"/>
      </a:dk1>
      <a:lt1>
        <a:sysClr val="window" lastClr="FFFFFF"/>
      </a:lt1>
      <a:dk2>
        <a:srgbClr val="326295"/>
      </a:dk2>
      <a:lt2>
        <a:srgbClr val="FFFFFF"/>
      </a:lt2>
      <a:accent1>
        <a:srgbClr val="084B25"/>
      </a:accent1>
      <a:accent2>
        <a:srgbClr val="096835"/>
      </a:accent2>
      <a:accent3>
        <a:srgbClr val="098743"/>
      </a:accent3>
      <a:accent4>
        <a:srgbClr val="026D8E"/>
      </a:accent4>
      <a:accent5>
        <a:srgbClr val="C4512F"/>
      </a:accent5>
      <a:accent6>
        <a:srgbClr val="757576"/>
      </a:accent6>
      <a:hlink>
        <a:srgbClr val="003A70"/>
      </a:hlink>
      <a:folHlink>
        <a:srgbClr val="0D2E1B"/>
      </a:folHlink>
    </a:clrScheme>
    <a:fontScheme name="REL MW 2015">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5-1865_REL_MW_PPT-ed_042215_DRAFT_2_RAND_Pady" id="{1911C7D1-1991-427E-A0C1-5DEAF6176D83}" vid="{6A648F47-04AA-43CF-8C0E-3AAA4566AD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15-1865_REL_MW_PPT-ed_042415_DRAFT_3_Template</Template>
  <TotalTime>880</TotalTime>
  <Words>1949</Words>
  <Application>Microsoft Office PowerPoint</Application>
  <PresentationFormat>On-screen Show (4:3)</PresentationFormat>
  <Paragraphs>228</Paragraphs>
  <Slides>24</Slides>
  <Notes>24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4" baseType="lpstr">
      <vt:lpstr>Apple Chancery</vt:lpstr>
      <vt:lpstr>Arial</vt:lpstr>
      <vt:lpstr>Calibri</vt:lpstr>
      <vt:lpstr>Courier New</vt:lpstr>
      <vt:lpstr>Franklin Gothic Book</vt:lpstr>
      <vt:lpstr>Gill Sans Ultra Bold</vt:lpstr>
      <vt:lpstr>Tahoma</vt:lpstr>
      <vt:lpstr>Times</vt:lpstr>
      <vt:lpstr>15-1865_REL_MW_PPT-ed_042415_DRAFT_3_Template</vt:lpstr>
      <vt:lpstr>Worksheet</vt:lpstr>
      <vt:lpstr>Module 5 presentation  Sampling</vt:lpstr>
      <vt:lpstr>Outline</vt:lpstr>
      <vt:lpstr>Outline</vt:lpstr>
      <vt:lpstr>Defining a target population</vt:lpstr>
      <vt:lpstr>Outline</vt:lpstr>
      <vt:lpstr>PowerPoint Presentation</vt:lpstr>
      <vt:lpstr>PowerPoint Presentation</vt:lpstr>
      <vt:lpstr>Outline</vt:lpstr>
      <vt:lpstr>Simple random sample </vt:lpstr>
      <vt:lpstr>PowerPoint Presentation</vt:lpstr>
      <vt:lpstr>PowerPoint Presentation</vt:lpstr>
      <vt:lpstr>PowerPoint Presentation</vt:lpstr>
      <vt:lpstr>Outline</vt:lpstr>
      <vt:lpstr>Stratified random sample</vt:lpstr>
      <vt:lpstr>Stratified for multiple characteristics</vt:lpstr>
      <vt:lpstr>Outline</vt:lpstr>
      <vt:lpstr>PowerPoint Presentation</vt:lpstr>
      <vt:lpstr>PowerPoint Presentation</vt:lpstr>
      <vt:lpstr>PowerPoint Presentation</vt:lpstr>
      <vt:lpstr>Outline</vt:lpstr>
      <vt:lpstr>PowerPoint Presentation</vt:lpstr>
      <vt:lpstr>PowerPoint Presentation</vt:lpstr>
      <vt:lpstr>Additional resources</vt:lpstr>
      <vt:lpstr>Reference</vt:lpstr>
    </vt:vector>
  </TitlesOfParts>
  <Company>American Institutes for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presentation Planning  for a</dc:title>
  <dc:subject>REL Midwest Presentation</dc:subject>
  <dc:creator>dsorensen</dc:creator>
  <cp:lastModifiedBy>Goldston, Cora</cp:lastModifiedBy>
  <cp:revision>83</cp:revision>
  <dcterms:created xsi:type="dcterms:W3CDTF">2015-06-01T23:46:13Z</dcterms:created>
  <dcterms:modified xsi:type="dcterms:W3CDTF">2017-02-13T21:51:04Z</dcterms:modified>
</cp:coreProperties>
</file>