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1"/>
  </p:sldMasterIdLst>
  <p:notesMasterIdLst>
    <p:notesMasterId r:id="rId27"/>
  </p:notesMasterIdLst>
  <p:handoutMasterIdLst>
    <p:handoutMasterId r:id="rId28"/>
  </p:handoutMasterIdLst>
  <p:sldIdLst>
    <p:sldId id="302" r:id="rId2"/>
    <p:sldId id="303" r:id="rId3"/>
    <p:sldId id="334" r:id="rId4"/>
    <p:sldId id="335" r:id="rId5"/>
    <p:sldId id="336" r:id="rId6"/>
    <p:sldId id="337" r:id="rId7"/>
    <p:sldId id="338" r:id="rId8"/>
    <p:sldId id="339" r:id="rId9"/>
    <p:sldId id="361" r:id="rId10"/>
    <p:sldId id="342" r:id="rId11"/>
    <p:sldId id="343" r:id="rId12"/>
    <p:sldId id="347" r:id="rId13"/>
    <p:sldId id="348" r:id="rId14"/>
    <p:sldId id="349" r:id="rId15"/>
    <p:sldId id="362" r:id="rId16"/>
    <p:sldId id="351" r:id="rId17"/>
    <p:sldId id="366" r:id="rId18"/>
    <p:sldId id="352" r:id="rId19"/>
    <p:sldId id="363" r:id="rId20"/>
    <p:sldId id="354" r:id="rId21"/>
    <p:sldId id="364" r:id="rId22"/>
    <p:sldId id="355" r:id="rId23"/>
    <p:sldId id="357" r:id="rId24"/>
    <p:sldId id="365" r:id="rId25"/>
    <p:sldId id="36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080" userDrawn="1">
          <p15:clr>
            <a:srgbClr val="A4A3A4"/>
          </p15:clr>
        </p15:guide>
        <p15:guide id="2" pos="576" userDrawn="1">
          <p15:clr>
            <a:srgbClr val="A4A3A4"/>
          </p15:clr>
        </p15:guide>
        <p15:guide id="3" orient="horz" pos="1008" userDrawn="1">
          <p15:clr>
            <a:srgbClr val="A4A3A4"/>
          </p15:clr>
        </p15:guide>
        <p15:guide id="4" pos="5208" userDrawn="1">
          <p15:clr>
            <a:srgbClr val="A4A3A4"/>
          </p15:clr>
        </p15:guide>
        <p15:guide id="5" orient="horz" pos="4319">
          <p15:clr>
            <a:srgbClr val="A4A3A4"/>
          </p15:clr>
        </p15:guide>
        <p15:guide id="6" orient="horz" pos="864">
          <p15:clr>
            <a:srgbClr val="A4A3A4"/>
          </p15:clr>
        </p15:guide>
        <p15:guide id="7" orient="horz" pos="3840">
          <p15:clr>
            <a:srgbClr val="A4A3A4"/>
          </p15:clr>
        </p15:guide>
        <p15:guide id="8" pos="5759">
          <p15:clr>
            <a:srgbClr val="A4A3A4"/>
          </p15:clr>
        </p15:guide>
        <p15:guide id="9">
          <p15:clr>
            <a:srgbClr val="A4A3A4"/>
          </p15:clr>
        </p15:guide>
        <p15:guide id="10" pos="5520">
          <p15:clr>
            <a:srgbClr val="A4A3A4"/>
          </p15:clr>
        </p15:guide>
        <p15:guide id="11" pos="2880">
          <p15:clr>
            <a:srgbClr val="A4A3A4"/>
          </p15:clr>
        </p15:guide>
        <p15:guide id="12" pos="3024">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dy, Linda" initials="" lastIdx="0" clrIdx="0"/>
  <p:cmAuthor id="2" name="Goldston, Cora" initials="GC"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2C28"/>
    <a:srgbClr val="7D1E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48" autoAdjust="0"/>
    <p:restoredTop sz="68634" autoAdjust="0"/>
  </p:normalViewPr>
  <p:slideViewPr>
    <p:cSldViewPr snapToGrid="0" showGuides="1">
      <p:cViewPr varScale="1">
        <p:scale>
          <a:sx n="49" d="100"/>
          <a:sy n="49" d="100"/>
        </p:scale>
        <p:origin x="-2058" y="-90"/>
      </p:cViewPr>
      <p:guideLst>
        <p:guide orient="horz" pos="4080"/>
        <p:guide orient="horz" pos="1008"/>
        <p:guide orient="horz" pos="4319"/>
        <p:guide orient="horz" pos="864"/>
        <p:guide orient="horz" pos="3840"/>
        <p:guide pos="576"/>
        <p:guide pos="5208"/>
        <p:guide pos="5759"/>
        <p:guide/>
        <p:guide pos="5520"/>
        <p:guide pos="2880"/>
        <p:guide pos="3024"/>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084"/>
    </p:cViewPr>
  </p:sorterViewPr>
  <p:notesViewPr>
    <p:cSldViewPr snapToGrid="0">
      <p:cViewPr varScale="1">
        <p:scale>
          <a:sx n="112" d="100"/>
          <a:sy n="112" d="100"/>
        </p:scale>
        <p:origin x="3984" y="11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240D56-97A6-4875-BA1D-B89AD8A507E4}" type="datetimeFigureOut">
              <a:rPr lang="en-US" smtClean="0"/>
              <a:t>4/7/2017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FB8744-2CA5-4899-A623-12E95FEFB9B9}" type="slidenum">
              <a:rPr lang="en-US" smtClean="0"/>
              <a:t>‹#›</a:t>
            </a:fld>
            <a:endParaRPr lang="en-US" dirty="0"/>
          </a:p>
        </p:txBody>
      </p:sp>
    </p:spTree>
    <p:extLst>
      <p:ext uri="{BB962C8B-B14F-4D97-AF65-F5344CB8AC3E}">
        <p14:creationId xmlns:p14="http://schemas.microsoft.com/office/powerpoint/2010/main" val="25273215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447800" y="228600"/>
            <a:ext cx="3886200" cy="23622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04800" y="2819400"/>
            <a:ext cx="6248400" cy="59436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1834762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a:t>
            </a:fld>
            <a:endParaRPr lang="en-US" dirty="0"/>
          </a:p>
        </p:txBody>
      </p:sp>
    </p:spTree>
    <p:extLst>
      <p:ext uri="{BB962C8B-B14F-4D97-AF65-F5344CB8AC3E}">
        <p14:creationId xmlns:p14="http://schemas.microsoft.com/office/powerpoint/2010/main" val="3311095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a:xfrm>
            <a:off x="228600" y="2819400"/>
            <a:ext cx="6400800" cy="5638800"/>
          </a:xfrm>
        </p:spPr>
        <p:txBody>
          <a:bodyPr>
            <a:noAutofit/>
          </a:bodyPr>
          <a:lstStyle/>
          <a:p>
            <a:r>
              <a:rPr lang="en-US" sz="1200" kern="1200" dirty="0" smtClean="0">
                <a:solidFill>
                  <a:schemeClr val="tx1"/>
                </a:solidFill>
                <a:effectLst/>
                <a:latin typeface="+mn-lt"/>
                <a:ea typeface="+mn-ea"/>
                <a:cs typeface="+mn-cs"/>
              </a:rPr>
              <a:t>Considerations related to respondent type: </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Students.</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Paper.</a:t>
            </a:r>
          </a:p>
          <a:p>
            <a:pPr marL="1085850" lvl="2" indent="-171450">
              <a:buFont typeface="Wingdings" panose="05000000000000000000" pitchFamily="2" charset="2"/>
              <a:buChar char="§"/>
            </a:pPr>
            <a:r>
              <a:rPr lang="en-US" sz="1200" kern="1200" dirty="0" smtClean="0">
                <a:solidFill>
                  <a:schemeClr val="tx1"/>
                </a:solidFill>
                <a:effectLst/>
                <a:latin typeface="+mn-lt"/>
                <a:ea typeface="+mn-ea"/>
                <a:cs typeface="+mn-cs"/>
              </a:rPr>
              <a:t>Easy to administer in classrooms.</a:t>
            </a:r>
          </a:p>
          <a:p>
            <a:pPr marL="1085850" lvl="2" indent="-171450">
              <a:buFont typeface="Wingdings" panose="05000000000000000000" pitchFamily="2" charset="2"/>
              <a:buChar char="§"/>
            </a:pPr>
            <a:r>
              <a:rPr lang="en-US" sz="1200" kern="1200" dirty="0" smtClean="0">
                <a:solidFill>
                  <a:schemeClr val="tx1"/>
                </a:solidFill>
                <a:effectLst/>
                <a:latin typeface="+mn-lt"/>
                <a:ea typeface="+mn-ea"/>
                <a:cs typeface="+mn-cs"/>
              </a:rPr>
              <a:t>Students are familiar with the format.</a:t>
            </a:r>
          </a:p>
          <a:p>
            <a:pPr marL="1085850" lvl="2" indent="-171450">
              <a:buFont typeface="Wingdings" panose="05000000000000000000" pitchFamily="2" charset="2"/>
              <a:buChar char="§"/>
            </a:pPr>
            <a:r>
              <a:rPr lang="en-US" sz="1200" kern="1200" dirty="0" smtClean="0">
                <a:solidFill>
                  <a:schemeClr val="tx1"/>
                </a:solidFill>
                <a:effectLst/>
                <a:latin typeface="+mn-lt"/>
                <a:ea typeface="+mn-ea"/>
                <a:cs typeface="+mn-cs"/>
              </a:rPr>
              <a:t>Is scanning software, such as </a:t>
            </a:r>
            <a:r>
              <a:rPr lang="en-US" sz="1200" kern="1200" dirty="0" err="1" smtClean="0">
                <a:solidFill>
                  <a:schemeClr val="tx1"/>
                </a:solidFill>
                <a:effectLst/>
                <a:latin typeface="+mn-lt"/>
                <a:ea typeface="+mn-ea"/>
                <a:cs typeface="+mn-cs"/>
              </a:rPr>
              <a:t>Scantron</a:t>
            </a:r>
            <a:r>
              <a:rPr lang="en-US" sz="1200" kern="1200" dirty="0" smtClean="0">
                <a:solidFill>
                  <a:schemeClr val="tx1"/>
                </a:solidFill>
                <a:effectLst/>
                <a:latin typeface="+mn-lt"/>
                <a:ea typeface="+mn-ea"/>
                <a:cs typeface="+mn-cs"/>
              </a:rPr>
              <a:t>, available?</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Online.</a:t>
            </a:r>
          </a:p>
          <a:p>
            <a:pPr marL="1085850" lvl="2" indent="-171450">
              <a:buFont typeface="Wingdings" panose="05000000000000000000" pitchFamily="2" charset="2"/>
              <a:buChar char="§"/>
            </a:pPr>
            <a:r>
              <a:rPr lang="en-US" sz="1200" kern="1200" dirty="0" smtClean="0">
                <a:solidFill>
                  <a:schemeClr val="tx1"/>
                </a:solidFill>
                <a:effectLst/>
                <a:latin typeface="+mn-lt"/>
                <a:ea typeface="+mn-ea"/>
                <a:cs typeface="+mn-cs"/>
              </a:rPr>
              <a:t>Can you administer in a school setting (for example, a school computer lab) so that computer access is not an issue?</a:t>
            </a:r>
          </a:p>
          <a:p>
            <a:pPr marL="1085850" lvl="2" indent="-171450">
              <a:buFont typeface="Wingdings" panose="05000000000000000000" pitchFamily="2" charset="2"/>
              <a:buChar char="§"/>
            </a:pPr>
            <a:r>
              <a:rPr lang="en-US" sz="1200" kern="1200" dirty="0" smtClean="0">
                <a:solidFill>
                  <a:schemeClr val="tx1"/>
                </a:solidFill>
                <a:effectLst/>
                <a:latin typeface="+mn-lt"/>
                <a:ea typeface="+mn-ea"/>
                <a:cs typeface="+mn-cs"/>
              </a:rPr>
              <a:t>If possible, try to administer the survey in a group setting (for example, in homeroom) to boost response.</a:t>
            </a:r>
          </a:p>
          <a:p>
            <a:pPr marL="1085850" lvl="2" indent="-171450">
              <a:buFont typeface="Wingdings" panose="05000000000000000000" pitchFamily="2" charset="2"/>
              <a:buChar char="§"/>
            </a:pPr>
            <a:r>
              <a:rPr lang="en-US" sz="1200" kern="1200" dirty="0" smtClean="0">
                <a:solidFill>
                  <a:schemeClr val="tx1"/>
                </a:solidFill>
                <a:effectLst/>
                <a:latin typeface="+mn-lt"/>
                <a:ea typeface="+mn-ea"/>
                <a:cs typeface="+mn-cs"/>
              </a:rPr>
              <a:t>Online may be a good option for sensitive</a:t>
            </a:r>
            <a:r>
              <a:rPr lang="en-US" sz="1200" kern="1200" baseline="0" dirty="0" smtClean="0">
                <a:solidFill>
                  <a:schemeClr val="tx1"/>
                </a:solidFill>
                <a:effectLst/>
                <a:latin typeface="+mn-lt"/>
                <a:ea typeface="+mn-ea"/>
                <a:cs typeface="+mn-cs"/>
              </a:rPr>
              <a:t> topics in order to preserve respondents’ privacy.</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Staff.</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Paper—can do at home or at school.</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Online—can do at home or at school.</a:t>
            </a:r>
          </a:p>
          <a:p>
            <a:pPr marL="1085850" lvl="2" indent="-171450">
              <a:buFont typeface="Wingdings" panose="05000000000000000000" pitchFamily="2" charset="2"/>
              <a:buChar char="§"/>
            </a:pPr>
            <a:r>
              <a:rPr lang="en-US" sz="1200" kern="1200" dirty="0" smtClean="0">
                <a:solidFill>
                  <a:schemeClr val="tx1"/>
                </a:solidFill>
                <a:effectLst/>
                <a:latin typeface="+mn-lt"/>
                <a:ea typeface="+mn-ea"/>
                <a:cs typeface="+mn-cs"/>
              </a:rPr>
              <a:t>If</a:t>
            </a:r>
            <a:r>
              <a:rPr lang="en-US" sz="1200" kern="1200" baseline="0" dirty="0" smtClean="0">
                <a:solidFill>
                  <a:schemeClr val="tx1"/>
                </a:solidFill>
                <a:effectLst/>
                <a:latin typeface="+mn-lt"/>
                <a:ea typeface="+mn-ea"/>
                <a:cs typeface="+mn-cs"/>
              </a:rPr>
              <a:t> staff share computers, this will be a consideration for certain kinds of online surveys that require different users to access the survey from different computers.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Families/guardians.</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Paper—how will the survey be returned? May need stamped, preaddressed envelopes for mailing back or a location at the school where families can return them.</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Online—computer access or familiarity may be an issue. May need to send a link to the survey by mail and email.</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10</a:t>
            </a:fld>
            <a:endParaRPr lang="en-US" dirty="0"/>
          </a:p>
        </p:txBody>
      </p:sp>
    </p:spTree>
    <p:extLst>
      <p:ext uri="{BB962C8B-B14F-4D97-AF65-F5344CB8AC3E}">
        <p14:creationId xmlns:p14="http://schemas.microsoft.com/office/powerpoint/2010/main" val="3988947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Considerations related to survey complexity and item format:</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How complex is the survey?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Does it contain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many skip patterns?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What item formats do you want to include?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Online surveys allow for a very complex survey structure that will be seamless to the respondent.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Paper surveys that require the respondent to skip items can be difficult for some respondents to complete. If directions are not followed as expected, inconsistencies will need to be corrected.</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If your survey includes many open-ended items, an online survey will be preferred. Typed responses on an online survey will be captured, automatically saving data entry costs. Having to decipher illegible responses is avoided in an online survey.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11</a:t>
            </a:fld>
            <a:endParaRPr lang="en-US" dirty="0"/>
          </a:p>
        </p:txBody>
      </p:sp>
    </p:spTree>
    <p:extLst>
      <p:ext uri="{BB962C8B-B14F-4D97-AF65-F5344CB8AC3E}">
        <p14:creationId xmlns:p14="http://schemas.microsoft.com/office/powerpoint/2010/main" val="3773219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Factors</a:t>
            </a:r>
            <a:r>
              <a:rPr lang="en-US" sz="1200" kern="1200" baseline="0" dirty="0" smtClean="0">
                <a:solidFill>
                  <a:schemeClr val="tx1"/>
                </a:solidFill>
                <a:effectLst/>
                <a:latin typeface="+mn-lt"/>
                <a:ea typeface="+mn-ea"/>
                <a:cs typeface="+mn-cs"/>
              </a:rPr>
              <a:t> that may impact the </a:t>
            </a:r>
            <a:r>
              <a:rPr lang="en-US" sz="1200" kern="1200" dirty="0" smtClean="0">
                <a:solidFill>
                  <a:schemeClr val="tx1"/>
                </a:solidFill>
                <a:effectLst/>
                <a:latin typeface="+mn-lt"/>
                <a:ea typeface="+mn-ea"/>
                <a:cs typeface="+mn-cs"/>
              </a:rPr>
              <a:t>timing of survey administration:</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When will the survey be conducted? The more complex the survey, the longer it will take to program and test for online surveys, which can possibly</a:t>
            </a:r>
            <a:r>
              <a:rPr lang="en-US" sz="1200" kern="1200" baseline="0" dirty="0" smtClean="0">
                <a:solidFill>
                  <a:schemeClr val="tx1"/>
                </a:solidFill>
                <a:effectLst/>
                <a:latin typeface="+mn-lt"/>
                <a:ea typeface="+mn-ea"/>
                <a:cs typeface="+mn-cs"/>
              </a:rPr>
              <a:t> delay when administration begins.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Paper surveys that require the respondent to skip items may be difficult for the respondent to complete and may require additional editing time after you receive the final data file.</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Paper surveys generally are quick to launch but take longer to process, whereas online surveys can involve more time up front but are quicker on the back end.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12</a:t>
            </a:fld>
            <a:endParaRPr lang="en-US" dirty="0"/>
          </a:p>
        </p:txBody>
      </p:sp>
    </p:spTree>
    <p:extLst>
      <p:ext uri="{BB962C8B-B14F-4D97-AF65-F5344CB8AC3E}">
        <p14:creationId xmlns:p14="http://schemas.microsoft.com/office/powerpoint/2010/main" val="3775413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Considerations related to resources:</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Are staff members available to program an online survey? Making online surveys compatible with tablets and smartphones is another programming consideration.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Will you need scanning capability (for example, </a:t>
            </a:r>
            <a:r>
              <a:rPr lang="en-US" sz="1200" kern="1200" dirty="0" err="1" smtClean="0">
                <a:solidFill>
                  <a:schemeClr val="tx1"/>
                </a:solidFill>
                <a:effectLst/>
                <a:latin typeface="+mn-lt"/>
                <a:ea typeface="+mn-ea"/>
                <a:cs typeface="+mn-cs"/>
              </a:rPr>
              <a:t>Scantron</a:t>
            </a:r>
            <a:r>
              <a:rPr lang="en-US" sz="1200" kern="1200" dirty="0" smtClean="0">
                <a:solidFill>
                  <a:schemeClr val="tx1"/>
                </a:solidFill>
                <a:effectLst/>
                <a:latin typeface="+mn-lt"/>
                <a:ea typeface="+mn-ea"/>
                <a:cs typeface="+mn-cs"/>
              </a:rPr>
              <a:t>) for paper surveys?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Larger-scale projects will require more resources regardless of the mode.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13</a:t>
            </a:fld>
            <a:endParaRPr lang="en-US" dirty="0"/>
          </a:p>
        </p:txBody>
      </p:sp>
    </p:spTree>
    <p:extLst>
      <p:ext uri="{BB962C8B-B14F-4D97-AF65-F5344CB8AC3E}">
        <p14:creationId xmlns:p14="http://schemas.microsoft.com/office/powerpoint/2010/main" val="2508150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Considerations related to location:</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Paper surveys are easier to administer in a group setting. If you already have the target population in a group setting (for example, participants in a professional development session), you can administer a paper survey while everyone is in the room, which is likely to achieve a higher response rate than having participants log in to an online survey after the training.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School-based surveys can take advantage of school computer resources (such as a computer lab) to administer an online survey in a group setting.</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14</a:t>
            </a:fld>
            <a:endParaRPr lang="en-US" dirty="0"/>
          </a:p>
        </p:txBody>
      </p:sp>
    </p:spTree>
    <p:extLst>
      <p:ext uri="{BB962C8B-B14F-4D97-AF65-F5344CB8AC3E}">
        <p14:creationId xmlns:p14="http://schemas.microsoft.com/office/powerpoint/2010/main" val="18790274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15</a:t>
            </a:fld>
            <a:endParaRPr lang="en-US" dirty="0"/>
          </a:p>
        </p:txBody>
      </p:sp>
      <p:sp>
        <p:nvSpPr>
          <p:cNvPr id="5" name="Slide Image Placeholder 4"/>
          <p:cNvSpPr>
            <a:spLocks noGrp="1" noRot="1" noChangeAspect="1"/>
          </p:cNvSpPr>
          <p:nvPr>
            <p:ph type="sldImg"/>
          </p:nvPr>
        </p:nvSpPr>
        <p:spPr>
          <a:xfrm>
            <a:off x="1816100" y="228600"/>
            <a:ext cx="3149600" cy="2362200"/>
          </a:xfrm>
        </p:spPr>
      </p:sp>
    </p:spTree>
    <p:extLst>
      <p:ext uri="{BB962C8B-B14F-4D97-AF65-F5344CB8AC3E}">
        <p14:creationId xmlns:p14="http://schemas.microsoft.com/office/powerpoint/2010/main" val="17163080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Start planning early.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Identify a survey coordinator who will: </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Work with the information technology staff if necessary to manage survey invitations.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Coordinate the survey administration and act as the point of contact.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Monitor response rates.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Follow up with </a:t>
            </a:r>
            <a:r>
              <a:rPr lang="en-US" sz="1200" kern="1200" dirty="0" err="1" smtClean="0">
                <a:solidFill>
                  <a:schemeClr val="tx1"/>
                </a:solidFill>
                <a:effectLst/>
                <a:latin typeface="+mn-lt"/>
                <a:ea typeface="+mn-ea"/>
                <a:cs typeface="+mn-cs"/>
              </a:rPr>
              <a:t>nonrespondents</a:t>
            </a:r>
            <a:r>
              <a:rPr lang="en-US" sz="1200" kern="1200" dirty="0" smtClean="0">
                <a:solidFill>
                  <a:schemeClr val="tx1"/>
                </a:solidFill>
                <a:effectLst/>
                <a:latin typeface="+mn-lt"/>
                <a:ea typeface="+mn-ea"/>
                <a:cs typeface="+mn-cs"/>
              </a:rPr>
              <a:t>. </a:t>
            </a:r>
          </a:p>
          <a:p>
            <a:pPr marL="171450" lvl="0"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Kendziora</a:t>
            </a:r>
            <a:r>
              <a:rPr lang="en-US" sz="1200" kern="1200" dirty="0" smtClean="0">
                <a:solidFill>
                  <a:schemeClr val="tx1"/>
                </a:solidFill>
                <a:effectLst/>
                <a:latin typeface="+mn-lt"/>
                <a:ea typeface="+mn-ea"/>
                <a:cs typeface="+mn-cs"/>
              </a:rPr>
              <a:t> &amp; </a:t>
            </a:r>
            <a:r>
              <a:rPr lang="en-US" sz="1200" kern="1200" dirty="0" err="1" smtClean="0">
                <a:solidFill>
                  <a:schemeClr val="tx1"/>
                </a:solidFill>
                <a:effectLst/>
                <a:latin typeface="+mn-lt"/>
                <a:ea typeface="+mn-ea"/>
                <a:cs typeface="+mn-cs"/>
              </a:rPr>
              <a:t>Boccanfuso</a:t>
            </a:r>
            <a:r>
              <a:rPr lang="en-US" sz="1200" kern="1200" dirty="0" smtClean="0">
                <a:solidFill>
                  <a:schemeClr val="tx1"/>
                </a:solidFill>
                <a:effectLst/>
                <a:latin typeface="+mn-lt"/>
                <a:ea typeface="+mn-ea"/>
                <a:cs typeface="+mn-cs"/>
              </a:rPr>
              <a:t>, 2011; Ruddy, 2011)</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16</a:t>
            </a:fld>
            <a:endParaRPr lang="en-US" dirty="0"/>
          </a:p>
        </p:txBody>
      </p:sp>
    </p:spTree>
    <p:extLst>
      <p:ext uri="{BB962C8B-B14F-4D97-AF65-F5344CB8AC3E}">
        <p14:creationId xmlns:p14="http://schemas.microsoft.com/office/powerpoint/2010/main" val="3636319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Identify a survey program. Some districts have data systems (for example, </a:t>
            </a:r>
            <a:r>
              <a:rPr lang="en-US" sz="1200" kern="1200" dirty="0" err="1" smtClean="0">
                <a:solidFill>
                  <a:schemeClr val="tx1"/>
                </a:solidFill>
                <a:effectLst/>
                <a:latin typeface="+mn-lt"/>
                <a:ea typeface="+mn-ea"/>
                <a:cs typeface="+mn-cs"/>
              </a:rPr>
              <a:t>Naviance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eSchool</a:t>
            </a:r>
            <a:r>
              <a:rPr lang="en-US" sz="1200" kern="1200" dirty="0" smtClean="0">
                <a:solidFill>
                  <a:schemeClr val="tx1"/>
                </a:solidFill>
                <a:effectLst/>
                <a:latin typeface="+mn-lt"/>
                <a:ea typeface="+mn-ea"/>
                <a:cs typeface="+mn-cs"/>
              </a:rPr>
              <a:t>, and Aesop). There also are several commercially available online software programs. Commercial online survey programs include:</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err="1" smtClean="0">
                <a:solidFill>
                  <a:schemeClr val="tx1"/>
                </a:solidFill>
                <a:effectLst/>
                <a:latin typeface="+mn-lt"/>
                <a:ea typeface="+mn-ea"/>
                <a:cs typeface="+mn-cs"/>
              </a:rPr>
              <a:t>Qualtrics</a:t>
            </a:r>
            <a:r>
              <a:rPr lang="en-US" sz="1200" kern="1200" dirty="0" smtClean="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err="1" smtClean="0">
                <a:solidFill>
                  <a:schemeClr val="tx1"/>
                </a:solidFill>
                <a:effectLst/>
                <a:latin typeface="+mn-lt"/>
                <a:ea typeface="+mn-ea"/>
                <a:cs typeface="+mn-cs"/>
              </a:rPr>
              <a:t>SurveyMonkey</a:t>
            </a:r>
            <a:r>
              <a:rPr lang="en-US" sz="1200" kern="1200" dirty="0" smtClean="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err="1" smtClean="0">
                <a:solidFill>
                  <a:schemeClr val="tx1"/>
                </a:solidFill>
                <a:effectLst/>
                <a:latin typeface="+mn-lt"/>
                <a:ea typeface="+mn-ea"/>
                <a:cs typeface="+mn-cs"/>
              </a:rPr>
              <a:t>SurveyGizmo</a:t>
            </a:r>
            <a:r>
              <a:rPr lang="en-US" sz="1200" kern="1200" dirty="0" smtClean="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err="1" smtClean="0">
                <a:solidFill>
                  <a:schemeClr val="tx1"/>
                </a:solidFill>
                <a:effectLst/>
                <a:latin typeface="+mn-lt"/>
                <a:ea typeface="+mn-ea"/>
                <a:cs typeface="+mn-cs"/>
              </a:rPr>
              <a:t>WebSurveyor</a:t>
            </a:r>
            <a:r>
              <a:rPr lang="en-US" sz="1200" kern="1200" dirty="0" smtClean="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err="1" smtClean="0">
                <a:solidFill>
                  <a:schemeClr val="tx1"/>
                </a:solidFill>
                <a:effectLst/>
                <a:latin typeface="+mn-lt"/>
                <a:ea typeface="+mn-ea"/>
                <a:cs typeface="+mn-cs"/>
              </a:rPr>
              <a:t>Vovici</a:t>
            </a:r>
            <a:r>
              <a:rPr lang="en-US" sz="1200" kern="1200" dirty="0" smtClean="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Snap.</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Allow time for development and multiple rounds of testing.</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17</a:t>
            </a:fld>
            <a:endParaRPr lang="en-US" dirty="0"/>
          </a:p>
        </p:txBody>
      </p:sp>
    </p:spTree>
    <p:extLst>
      <p:ext uri="{BB962C8B-B14F-4D97-AF65-F5344CB8AC3E}">
        <p14:creationId xmlns:p14="http://schemas.microsoft.com/office/powerpoint/2010/main" val="30874088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Select a time to implement the survey:</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Depending</a:t>
            </a:r>
            <a:r>
              <a:rPr lang="en-US" sz="1200" kern="1200" baseline="0" dirty="0" smtClean="0">
                <a:solidFill>
                  <a:schemeClr val="tx1"/>
                </a:solidFill>
                <a:effectLst/>
                <a:latin typeface="+mn-lt"/>
                <a:ea typeface="+mn-ea"/>
                <a:cs typeface="+mn-cs"/>
              </a:rPr>
              <a:t> on the purpose of the survey, choosing</a:t>
            </a:r>
            <a:r>
              <a:rPr lang="en-US" sz="1200" kern="1200" dirty="0" smtClean="0">
                <a:solidFill>
                  <a:schemeClr val="tx1"/>
                </a:solidFill>
                <a:effectLst/>
                <a:latin typeface="+mn-lt"/>
                <a:ea typeface="+mn-ea"/>
                <a:cs typeface="+mn-cs"/>
              </a:rPr>
              <a:t> the end of the school year or semester in education settings may be preferable.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Avoid conflicts with other surveys and school and district activities (for example, the assessment calendar).</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For an online survey—ensure that computers or computer labs will be available.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For a paper survey—allow additional time for printing and</a:t>
            </a:r>
            <a:r>
              <a:rPr lang="en-US" sz="1200" kern="1200" baseline="0" dirty="0" smtClean="0">
                <a:solidFill>
                  <a:schemeClr val="tx1"/>
                </a:solidFill>
                <a:effectLst/>
                <a:latin typeface="+mn-lt"/>
                <a:ea typeface="+mn-ea"/>
                <a:cs typeface="+mn-cs"/>
              </a:rPr>
              <a:t> entering data into a database.</a:t>
            </a:r>
            <a:endParaRPr lang="en-US" sz="1200" kern="1200" dirty="0" smtClean="0">
              <a:solidFill>
                <a:schemeClr val="tx1"/>
              </a:solidFill>
              <a:effectLst/>
              <a:latin typeface="+mn-lt"/>
              <a:ea typeface="+mn-ea"/>
              <a:cs typeface="+mn-cs"/>
            </a:endParaRPr>
          </a:p>
          <a:p>
            <a:pPr marL="0" lvl="0" indent="0">
              <a:buFont typeface="Arial" panose="020B0604020202020204" pitchFamily="34" charset="0"/>
              <a:buNone/>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Identify ways to “get the word out” about the survey, such as weekly newsletters or meetings.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Identify respondents who might need special accommodations, such as those</a:t>
            </a:r>
            <a:r>
              <a:rPr lang="en-US" sz="1200" kern="1200" baseline="0" dirty="0" smtClean="0">
                <a:solidFill>
                  <a:schemeClr val="tx1"/>
                </a:solidFill>
                <a:effectLst/>
                <a:latin typeface="+mn-lt"/>
                <a:ea typeface="+mn-ea"/>
                <a:cs typeface="+mn-cs"/>
              </a:rPr>
              <a:t> with low English proficiency, low literacy, or special needs</a:t>
            </a:r>
            <a:r>
              <a:rPr lang="en-US" sz="1200" kern="1200" dirty="0" smtClean="0">
                <a:solidFill>
                  <a:schemeClr val="tx1"/>
                </a:solidFill>
                <a:effectLst/>
                <a:latin typeface="+mn-lt"/>
                <a:ea typeface="+mn-ea"/>
                <a:cs typeface="+mn-cs"/>
              </a:rPr>
              <a:t>. Schools usually facilitate accommodations during standardized testing for these individuals and you might be</a:t>
            </a:r>
            <a:r>
              <a:rPr lang="en-US" sz="1200" kern="1200" baseline="0" dirty="0" smtClean="0">
                <a:solidFill>
                  <a:schemeClr val="tx1"/>
                </a:solidFill>
                <a:effectLst/>
                <a:latin typeface="+mn-lt"/>
                <a:ea typeface="+mn-ea"/>
                <a:cs typeface="+mn-cs"/>
              </a:rPr>
              <a:t> able to </a:t>
            </a:r>
            <a:r>
              <a:rPr lang="en-US" sz="1200" kern="1200" dirty="0" smtClean="0">
                <a:solidFill>
                  <a:schemeClr val="tx1"/>
                </a:solidFill>
                <a:effectLst/>
                <a:latin typeface="+mn-lt"/>
                <a:ea typeface="+mn-ea"/>
                <a:cs typeface="+mn-cs"/>
              </a:rPr>
              <a:t>use the same accommodations to administer surveys (Ruddy, 2011).</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18</a:t>
            </a:fld>
            <a:endParaRPr lang="en-US" dirty="0"/>
          </a:p>
        </p:txBody>
      </p:sp>
    </p:spTree>
    <p:extLst>
      <p:ext uri="{BB962C8B-B14F-4D97-AF65-F5344CB8AC3E}">
        <p14:creationId xmlns:p14="http://schemas.microsoft.com/office/powerpoint/2010/main" val="3636319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r>
              <a:rPr lang="en-US" dirty="0" smtClean="0"/>
              <a:t>Other considerations</a:t>
            </a:r>
            <a:r>
              <a:rPr lang="en-US" baseline="0" dirty="0" smtClean="0"/>
              <a:t> relate to informed consent and data confidentiality.</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19</a:t>
            </a:fld>
            <a:endParaRPr lang="en-US" dirty="0"/>
          </a:p>
        </p:txBody>
      </p:sp>
      <p:sp>
        <p:nvSpPr>
          <p:cNvPr id="5" name="Slide Image Placeholder 4"/>
          <p:cNvSpPr>
            <a:spLocks noGrp="1" noRot="1" noChangeAspect="1"/>
          </p:cNvSpPr>
          <p:nvPr>
            <p:ph type="sldImg"/>
          </p:nvPr>
        </p:nvSpPr>
        <p:spPr>
          <a:xfrm>
            <a:off x="1816100" y="228600"/>
            <a:ext cx="3149600" cy="2362200"/>
          </a:xfrm>
        </p:spPr>
      </p:sp>
    </p:spTree>
    <p:extLst>
      <p:ext uri="{BB962C8B-B14F-4D97-AF65-F5344CB8AC3E}">
        <p14:creationId xmlns:p14="http://schemas.microsoft.com/office/powerpoint/2010/main" val="3804771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en-US" b="0" u="none"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a:t>
            </a:fld>
            <a:endParaRPr lang="en-US" dirty="0"/>
          </a:p>
        </p:txBody>
      </p:sp>
      <p:sp>
        <p:nvSpPr>
          <p:cNvPr id="5" name="Slide Image Placeholder 4"/>
          <p:cNvSpPr>
            <a:spLocks noGrp="1" noRot="1" noChangeAspect="1"/>
          </p:cNvSpPr>
          <p:nvPr>
            <p:ph type="sldImg"/>
          </p:nvPr>
        </p:nvSpPr>
        <p:spPr>
          <a:xfrm>
            <a:off x="1816100" y="228600"/>
            <a:ext cx="3149600" cy="2362200"/>
          </a:xfrm>
        </p:spPr>
      </p:sp>
    </p:spTree>
    <p:extLst>
      <p:ext uri="{BB962C8B-B14F-4D97-AF65-F5344CB8AC3E}">
        <p14:creationId xmlns:p14="http://schemas.microsoft.com/office/powerpoint/2010/main" val="112318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Many schools and districts have procedures on obtaining permission from parents for their children to participate in data collection activities and guidelines on what information participants should be given before participating in a study. Generally, participants should be told how long the study is expected to last, that participation is voluntary, and how their personal information and responses will be protected and used.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20</a:t>
            </a:fld>
            <a:endParaRPr lang="en-US" dirty="0"/>
          </a:p>
        </p:txBody>
      </p:sp>
    </p:spTree>
    <p:extLst>
      <p:ext uri="{BB962C8B-B14F-4D97-AF65-F5344CB8AC3E}">
        <p14:creationId xmlns:p14="http://schemas.microsoft.com/office/powerpoint/2010/main" val="265582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Some schools or districts require parent permission for student participation in surveys. Survey information is sent to parents, and a signed form is required for the student to participate. For example, the letter requesting parent consent could include such language as, “If you agree to let your son or daughter participate, please sign and return the consent form enclosed with this letter by [month day, year].”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these districts, parents who do not respond to a request for permission are assumed to be declining to let their child participate in a survey.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Other districts require only parent notification for students’ participation in surveys. In this case, parents are asked whether they would like their child to opt out of the survey. If a parent does not respond, it is assumed that the child can participate if the child assents.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Survey information and permission and notification forms should be provided in the parents’ home language and easily understood. If permission forms need to be signed, researchers should retain copies for their records.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is important to find out what requirements are applicable at all schools in advance to allow time for this process.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21</a:t>
            </a:fld>
            <a:endParaRPr lang="en-US" dirty="0"/>
          </a:p>
        </p:txBody>
      </p:sp>
    </p:spTree>
    <p:extLst>
      <p:ext uri="{BB962C8B-B14F-4D97-AF65-F5344CB8AC3E}">
        <p14:creationId xmlns:p14="http://schemas.microsoft.com/office/powerpoint/2010/main" val="29318214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a:xfrm>
            <a:off x="228600" y="2819400"/>
            <a:ext cx="6400800" cy="5638800"/>
          </a:xfrm>
        </p:spPr>
        <p:txBody>
          <a:bodyPr/>
          <a:lstStyle/>
          <a:p>
            <a:r>
              <a:rPr lang="en-US" sz="1200" kern="1200" dirty="0" smtClean="0">
                <a:solidFill>
                  <a:schemeClr val="tx1"/>
                </a:solidFill>
                <a:effectLst/>
                <a:latin typeface="+mn-lt"/>
                <a:ea typeface="+mn-ea"/>
                <a:cs typeface="+mn-cs"/>
              </a:rPr>
              <a:t>Informed consent forms should include the following components:</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purpose and benefits of the study: for example, “The survey results will be used to gain understanding about ____,” or “The survey results will be used to inform decisions about ____”).</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How the data will be stored and used.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That participation in the study is voluntary.</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How long the survey will take.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Risks (for example, “No anticipated or known risks are expected in participating in this study.”).</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Privacy (for example, “All information we collect for the study will be used for research purposes only and will be kept confidential.”).</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 person to contact for more information.</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Documentation of consent.</a:t>
            </a:r>
          </a:p>
          <a:p>
            <a:pPr marL="0" lvl="0" indent="0">
              <a:buFont typeface="Arial" panose="020B0604020202020204" pitchFamily="34" charset="0"/>
              <a:buNone/>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Such consent forms ensure that individuals are voluntarily participating in research by making a fully informed decision. Parents are asked for permission to include their children in research studies. Children are asked to give their assent to participate.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language used in an informed consent form should be clear, fair, and at an appropriate level for the individual’s ability to understand the information being presented. If needed, informed consent forms should be translated into languages appropriate for the intended research audience.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Remember, informed consent does not consist of simply getting signed consent forms; it is a communication process by which project staff members reach agreement with people to participate in their projects. Its ethical intent is to communicate clearly and respectfully; foster trust, comprehension, and good </a:t>
            </a:r>
            <a:r>
              <a:rPr lang="en-US" sz="1200" kern="1200" dirty="0" err="1" smtClean="0">
                <a:solidFill>
                  <a:schemeClr val="tx1"/>
                </a:solidFill>
                <a:effectLst/>
                <a:latin typeface="+mn-lt"/>
                <a:ea typeface="+mn-ea"/>
                <a:cs typeface="+mn-cs"/>
              </a:rPr>
              <a:t>decisionmaking</a:t>
            </a:r>
            <a:r>
              <a:rPr lang="en-US" sz="1200" kern="1200" dirty="0" smtClean="0">
                <a:solidFill>
                  <a:schemeClr val="tx1"/>
                </a:solidFill>
                <a:effectLst/>
                <a:latin typeface="+mn-lt"/>
                <a:ea typeface="+mn-ea"/>
                <a:cs typeface="+mn-cs"/>
              </a:rPr>
              <a:t>; and ensure that participation is informed and voluntary.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Entities such as institutional review boards (for example, the Institutional Review Board of American Institutes for Research) and the Office for Human Research Protections aid in the determination of whether project</a:t>
            </a:r>
            <a:r>
              <a:rPr lang="en-US" sz="1200" kern="1200" baseline="0" dirty="0" smtClean="0">
                <a:solidFill>
                  <a:schemeClr val="tx1"/>
                </a:solidFill>
                <a:effectLst/>
                <a:latin typeface="+mn-lt"/>
                <a:ea typeface="+mn-ea"/>
                <a:cs typeface="+mn-cs"/>
              </a:rPr>
              <a:t> staff</a:t>
            </a:r>
            <a:r>
              <a:rPr lang="en-US" sz="1200" kern="1200" dirty="0" smtClean="0">
                <a:solidFill>
                  <a:schemeClr val="tx1"/>
                </a:solidFill>
                <a:effectLst/>
                <a:latin typeface="+mn-lt"/>
                <a:ea typeface="+mn-ea"/>
                <a:cs typeface="+mn-cs"/>
              </a:rPr>
              <a:t> are behaving ethically.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22</a:t>
            </a:fld>
            <a:endParaRPr lang="en-US" dirty="0"/>
          </a:p>
        </p:txBody>
      </p:sp>
    </p:spTree>
    <p:extLst>
      <p:ext uri="{BB962C8B-B14F-4D97-AF65-F5344CB8AC3E}">
        <p14:creationId xmlns:p14="http://schemas.microsoft.com/office/powerpoint/2010/main" val="29346780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a:xfrm>
            <a:off x="228600" y="2819400"/>
            <a:ext cx="6400800" cy="5638800"/>
          </a:xfrm>
        </p:spPr>
        <p:txBody>
          <a:bodyPr>
            <a:noAutofit/>
          </a:bodyPr>
          <a:lstStyle/>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Data security issues:</a:t>
            </a:r>
          </a:p>
          <a:p>
            <a:pPr marL="171450" lvl="0"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Paper—instead of using respondent names</a:t>
            </a:r>
            <a:r>
              <a:rPr lang="en-US" sz="1200" kern="1200" baseline="0" dirty="0" smtClean="0">
                <a:solidFill>
                  <a:schemeClr val="tx1"/>
                </a:solidFill>
                <a:effectLst/>
                <a:latin typeface="+mn-lt"/>
                <a:ea typeface="+mn-ea"/>
                <a:cs typeface="+mn-cs"/>
              </a:rPr>
              <a:t> or other information that could be used to personally identify a respondent, </a:t>
            </a:r>
            <a:r>
              <a:rPr lang="en-US" sz="1200" kern="1200" dirty="0" smtClean="0">
                <a:solidFill>
                  <a:schemeClr val="tx1"/>
                </a:solidFill>
                <a:effectLst/>
                <a:latin typeface="+mn-lt"/>
                <a:ea typeface="+mn-ea"/>
                <a:cs typeface="+mn-cs"/>
              </a:rPr>
              <a:t>use barcodes or unique identification codes to track who has responded to the survey.</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Online—provide users with logins. Consider using passwords so that respondents can return to the survey if they are interrupted.</a:t>
            </a:r>
          </a:p>
          <a:p>
            <a:pPr marL="0" lvl="0" indent="0">
              <a:buFont typeface="Arial" panose="020B0604020202020204" pitchFamily="34" charset="0"/>
              <a:buNone/>
            </a:pP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Confidentiality:</a:t>
            </a:r>
          </a:p>
          <a:p>
            <a:pPr marL="171450" lvl="0"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A confidential survey collects but does not report any identifying information. </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If identifying information is collected, describe how it will be stored separately from survey responses (for example, linked only by an identification number).</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Data should be reported in aggregate so that specific people cannot be identified. </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Confidential and anonymous are not the same thing. An anonymous survey does not collect any identifying information. If survey administrators or data collectors can identify the respondent in any way, it is not an anonymous survey.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23</a:t>
            </a:fld>
            <a:endParaRPr lang="en-US" dirty="0"/>
          </a:p>
        </p:txBody>
      </p:sp>
    </p:spTree>
    <p:extLst>
      <p:ext uri="{BB962C8B-B14F-4D97-AF65-F5344CB8AC3E}">
        <p14:creationId xmlns:p14="http://schemas.microsoft.com/office/powerpoint/2010/main" val="29655590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942666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25</a:t>
            </a:fld>
            <a:endParaRPr lang="en-US" dirty="0"/>
          </a:p>
        </p:txBody>
      </p:sp>
    </p:spTree>
    <p:extLst>
      <p:ext uri="{BB962C8B-B14F-4D97-AF65-F5344CB8AC3E}">
        <p14:creationId xmlns:p14="http://schemas.microsoft.com/office/powerpoint/2010/main" val="2043532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3</a:t>
            </a:fld>
            <a:endParaRPr lang="en-US" dirty="0"/>
          </a:p>
        </p:txBody>
      </p:sp>
      <p:sp>
        <p:nvSpPr>
          <p:cNvPr id="5" name="Slide Image Placeholder 4"/>
          <p:cNvSpPr>
            <a:spLocks noGrp="1" noRot="1" noChangeAspect="1"/>
          </p:cNvSpPr>
          <p:nvPr>
            <p:ph type="sldImg"/>
          </p:nvPr>
        </p:nvSpPr>
        <p:spPr>
          <a:xfrm>
            <a:off x="1816100" y="228600"/>
            <a:ext cx="3149600" cy="2362200"/>
          </a:xfrm>
        </p:spPr>
      </p:sp>
    </p:spTree>
    <p:extLst>
      <p:ext uri="{BB962C8B-B14F-4D97-AF65-F5344CB8AC3E}">
        <p14:creationId xmlns:p14="http://schemas.microsoft.com/office/powerpoint/2010/main" val="3576272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A mode is how sampled respondents are contacted (for</a:t>
            </a:r>
            <a:r>
              <a:rPr lang="en-US" sz="1200" kern="1200" baseline="0" dirty="0" smtClean="0">
                <a:solidFill>
                  <a:schemeClr val="tx1"/>
                </a:solidFill>
                <a:effectLst/>
                <a:latin typeface="+mn-lt"/>
                <a:ea typeface="+mn-ea"/>
                <a:cs typeface="+mn-cs"/>
              </a:rPr>
              <a:t> example</a:t>
            </a:r>
            <a:r>
              <a:rPr lang="en-US" sz="1200" kern="1200" dirty="0" smtClean="0">
                <a:solidFill>
                  <a:schemeClr val="tx1"/>
                </a:solidFill>
                <a:effectLst/>
                <a:latin typeface="+mn-lt"/>
                <a:ea typeface="+mn-ea"/>
                <a:cs typeface="+mn-cs"/>
              </a:rPr>
              <a:t>, in person, by telephone, by mail, or by email), how the survey is administered (that is, by an interviewer versus self-administered), and how data are collected from respondents (that is, on paper versus online; Klein, 2008).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survey can have multiple modes of data collection, such as a combination of computers and paper and pencil. Generally, modes are categorized as follows:</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In-person (personal interview).</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Telephone (personal interview).</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Paper and pencil (self-administered).</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Online (self-administered).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4</a:t>
            </a:fld>
            <a:endParaRPr lang="en-US" dirty="0"/>
          </a:p>
        </p:txBody>
      </p:sp>
    </p:spTree>
    <p:extLst>
      <p:ext uri="{BB962C8B-B14F-4D97-AF65-F5344CB8AC3E}">
        <p14:creationId xmlns:p14="http://schemas.microsoft.com/office/powerpoint/2010/main" val="2817487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In-person and telephone surveys tend to be more expensive than self-administered surveys.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In-person interviews require paying a person to travel and interview respondents.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Telephone surveys require some capacity to administer (such as a call center). Response rates for telephone surveys can be problematic because of the advent of Caller ID, which allows potential respondents to screen calls. Another important consideration for telephone surveys is whether phone numbers are available for the respondents from whom you wish collect data.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5</a:t>
            </a:fld>
            <a:endParaRPr lang="en-US" dirty="0"/>
          </a:p>
        </p:txBody>
      </p:sp>
    </p:spTree>
    <p:extLst>
      <p:ext uri="{BB962C8B-B14F-4D97-AF65-F5344CB8AC3E}">
        <p14:creationId xmlns:p14="http://schemas.microsoft.com/office/powerpoint/2010/main" val="3636319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Self-administered surveys (paper-and-pencil and online) are the most common modes. They are generally less expensive but must be set up so that the respondent can complete them without help.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Respondents’ reading ability and language proficiency are key factors in designing a self-administered survey. Your pretesting protocol should address these concerns. Directions must be clear to eliminate respondent confusion, because no interviewer will</a:t>
            </a:r>
            <a:r>
              <a:rPr lang="en-US" sz="1200" kern="1200" baseline="0" dirty="0" smtClean="0">
                <a:solidFill>
                  <a:schemeClr val="tx1"/>
                </a:solidFill>
                <a:effectLst/>
                <a:latin typeface="+mn-lt"/>
                <a:ea typeface="+mn-ea"/>
                <a:cs typeface="+mn-cs"/>
              </a:rPr>
              <a:t> be available to provide assistance.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Response rates for online surveys can be lower than for surveys administered in person (Klein, 2008; </a:t>
            </a:r>
            <a:r>
              <a:rPr lang="en-US" sz="1200" kern="1200" dirty="0" err="1" smtClean="0">
                <a:solidFill>
                  <a:schemeClr val="tx1"/>
                </a:solidFill>
                <a:effectLst/>
                <a:latin typeface="+mn-lt"/>
                <a:ea typeface="+mn-ea"/>
                <a:cs typeface="+mn-cs"/>
              </a:rPr>
              <a:t>Lavrakas</a:t>
            </a:r>
            <a:r>
              <a:rPr lang="en-US" sz="1200" kern="1200" dirty="0" smtClean="0">
                <a:solidFill>
                  <a:schemeClr val="tx1"/>
                </a:solidFill>
                <a:effectLst/>
                <a:latin typeface="+mn-lt"/>
                <a:ea typeface="+mn-ea"/>
                <a:cs typeface="+mn-cs"/>
              </a:rPr>
              <a:t>, 2008).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6</a:t>
            </a:fld>
            <a:endParaRPr lang="en-US" dirty="0"/>
          </a:p>
        </p:txBody>
      </p:sp>
    </p:spTree>
    <p:extLst>
      <p:ext uri="{BB962C8B-B14F-4D97-AF65-F5344CB8AC3E}">
        <p14:creationId xmlns:p14="http://schemas.microsoft.com/office/powerpoint/2010/main" val="3636319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What are the advantages of self-administered paper surveys?</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They do not require knowledge of or access to computers and technology.</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They can be created quickly.</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They can be administered anywhere.</a:t>
            </a:r>
          </a:p>
          <a:p>
            <a:pPr marL="171450" lvl="0"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What are the disadvantages of self-administered paper surveys?</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They may require extensive time scanning</a:t>
            </a:r>
            <a:r>
              <a:rPr lang="en-US" sz="1200" kern="1200" baseline="0" dirty="0" smtClean="0">
                <a:solidFill>
                  <a:schemeClr val="tx1"/>
                </a:solidFill>
                <a:effectLst/>
                <a:latin typeface="+mn-lt"/>
                <a:ea typeface="+mn-ea"/>
                <a:cs typeface="+mn-cs"/>
              </a:rPr>
              <a:t> data or individually inputting data into a database.</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They are prone to respondent error if complex skips are included.</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Paper forms can be lost.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Large-scale surveys are expensive.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Researchers may be unable to confirm that the survey</a:t>
            </a:r>
            <a:r>
              <a:rPr lang="en-US" sz="1200" kern="1200" baseline="0" dirty="0" smtClean="0">
                <a:solidFill>
                  <a:schemeClr val="tx1"/>
                </a:solidFill>
                <a:effectLst/>
                <a:latin typeface="+mn-lt"/>
                <a:ea typeface="+mn-ea"/>
                <a:cs typeface="+mn-cs"/>
              </a:rPr>
              <a:t> was completed by the appropriate respondent.</a:t>
            </a:r>
            <a:endParaRPr lang="en-US" sz="1200" kern="1200" dirty="0" smtClean="0">
              <a:solidFill>
                <a:schemeClr val="tx1"/>
              </a:solidFill>
              <a:effectLst/>
              <a:latin typeface="+mn-lt"/>
              <a:ea typeface="+mn-ea"/>
              <a:cs typeface="+mn-cs"/>
            </a:endParaRPr>
          </a:p>
          <a:p>
            <a:pPr marL="0" lvl="0" indent="0">
              <a:buFont typeface="Arial" panose="020B0604020202020204" pitchFamily="34" charset="0"/>
              <a:buNone/>
            </a:pPr>
            <a:endParaRPr lang="en-US" sz="1200" kern="1200" dirty="0" smtClean="0">
              <a:solidFill>
                <a:schemeClr val="tx1"/>
              </a:solidFill>
              <a:effectLst/>
              <a:latin typeface="+mn-lt"/>
              <a:ea typeface="+mn-ea"/>
              <a:cs typeface="+mn-cs"/>
            </a:endParaRPr>
          </a:p>
          <a:p>
            <a:pPr marL="0" lvl="0" indent="0">
              <a:buFont typeface="Arial" panose="020B0604020202020204" pitchFamily="34" charset="0"/>
              <a:buNone/>
            </a:pPr>
            <a:r>
              <a:rPr lang="en-US" sz="1200" kern="1200" dirty="0" smtClean="0">
                <a:solidFill>
                  <a:schemeClr val="tx1"/>
                </a:solidFill>
                <a:effectLst/>
                <a:latin typeface="+mn-lt"/>
                <a:ea typeface="+mn-ea"/>
                <a:cs typeface="+mn-cs"/>
              </a:rPr>
              <a:t>(Ruddy, 2011)</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7</a:t>
            </a:fld>
            <a:endParaRPr lang="en-US" dirty="0"/>
          </a:p>
        </p:txBody>
      </p:sp>
    </p:spTree>
    <p:extLst>
      <p:ext uri="{BB962C8B-B14F-4D97-AF65-F5344CB8AC3E}">
        <p14:creationId xmlns:p14="http://schemas.microsoft.com/office/powerpoint/2010/main" val="3636319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6100" y="228600"/>
            <a:ext cx="3149600" cy="23622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What are the advantages of self-administered online surveys?</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No worries about collecting paper copies.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Responses are easily stored in a database.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Better options to navigate complex surveys with many skip patterns.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Faster responses.</a:t>
            </a:r>
          </a:p>
          <a:p>
            <a:pPr marL="171450" lvl="0"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What are the disadvantages of self-administered online surveys?</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Respondents need access to computers and the Internet; this may affect coverage, or the number of people who can respond to the survey. Certain subpopulations (including, for example, geographic regions, elderly populations, and low-income households) may have variable access to and facility with computers and the Internet.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They take more time to develop than paper surveys.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Surveys that use only email tend to have lower response rates.</a:t>
            </a:r>
          </a:p>
          <a:p>
            <a:pPr marL="0" lvl="0" indent="0">
              <a:buFont typeface="Arial" panose="020B0604020202020204" pitchFamily="34" charset="0"/>
              <a:buNone/>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Kendziora</a:t>
            </a:r>
            <a:r>
              <a:rPr lang="en-US" sz="1200" kern="1200" dirty="0" smtClean="0">
                <a:solidFill>
                  <a:schemeClr val="tx1"/>
                </a:solidFill>
                <a:effectLst/>
                <a:latin typeface="+mn-lt"/>
                <a:ea typeface="+mn-ea"/>
                <a:cs typeface="+mn-cs"/>
              </a:rPr>
              <a:t> &amp; </a:t>
            </a:r>
            <a:r>
              <a:rPr lang="en-US" sz="1200" kern="1200" dirty="0" err="1" smtClean="0">
                <a:solidFill>
                  <a:schemeClr val="tx1"/>
                </a:solidFill>
                <a:effectLst/>
                <a:latin typeface="+mn-lt"/>
                <a:ea typeface="+mn-ea"/>
                <a:cs typeface="+mn-cs"/>
              </a:rPr>
              <a:t>Boccanfuso</a:t>
            </a:r>
            <a:r>
              <a:rPr lang="en-US" sz="1200" kern="1200" dirty="0" smtClean="0">
                <a:solidFill>
                  <a:schemeClr val="tx1"/>
                </a:solidFill>
                <a:effectLst/>
                <a:latin typeface="+mn-lt"/>
                <a:ea typeface="+mn-ea"/>
                <a:cs typeface="+mn-cs"/>
              </a:rPr>
              <a:t>, 2011; </a:t>
            </a:r>
            <a:r>
              <a:rPr lang="en-US" sz="1200" kern="1200" dirty="0" err="1" smtClean="0">
                <a:solidFill>
                  <a:schemeClr val="tx1"/>
                </a:solidFill>
                <a:effectLst/>
                <a:latin typeface="+mn-lt"/>
                <a:ea typeface="+mn-ea"/>
                <a:cs typeface="+mn-cs"/>
              </a:rPr>
              <a:t>Lavrakas</a:t>
            </a:r>
            <a:r>
              <a:rPr lang="en-US" sz="1200" kern="1200" dirty="0" smtClean="0">
                <a:solidFill>
                  <a:schemeClr val="tx1"/>
                </a:solidFill>
                <a:effectLst/>
                <a:latin typeface="+mn-lt"/>
                <a:ea typeface="+mn-ea"/>
                <a:cs typeface="+mn-cs"/>
              </a:rPr>
              <a:t>, 2008; Ruddy, 2011)</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8</a:t>
            </a:fld>
            <a:endParaRPr lang="en-US" dirty="0"/>
          </a:p>
        </p:txBody>
      </p:sp>
    </p:spTree>
    <p:extLst>
      <p:ext uri="{BB962C8B-B14F-4D97-AF65-F5344CB8AC3E}">
        <p14:creationId xmlns:p14="http://schemas.microsoft.com/office/powerpoint/2010/main" val="3636319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9</a:t>
            </a:fld>
            <a:endParaRPr lang="en-US" dirty="0"/>
          </a:p>
        </p:txBody>
      </p:sp>
      <p:sp>
        <p:nvSpPr>
          <p:cNvPr id="5" name="Slide Image Placeholder 4"/>
          <p:cNvSpPr>
            <a:spLocks noGrp="1" noRot="1" noChangeAspect="1"/>
          </p:cNvSpPr>
          <p:nvPr>
            <p:ph type="sldImg"/>
          </p:nvPr>
        </p:nvSpPr>
        <p:spPr>
          <a:xfrm>
            <a:off x="1816100" y="228600"/>
            <a:ext cx="3149600" cy="2362200"/>
          </a:xfrm>
        </p:spPr>
      </p:sp>
    </p:spTree>
    <p:extLst>
      <p:ext uri="{BB962C8B-B14F-4D97-AF65-F5344CB8AC3E}">
        <p14:creationId xmlns:p14="http://schemas.microsoft.com/office/powerpoint/2010/main" val="17829517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hoto Option">
    <p:spTree>
      <p:nvGrpSpPr>
        <p:cNvPr id="1" name=""/>
        <p:cNvGrpSpPr/>
        <p:nvPr/>
      </p:nvGrpSpPr>
      <p:grpSpPr>
        <a:xfrm>
          <a:off x="0" y="0"/>
          <a:ext cx="0" cy="0"/>
          <a:chOff x="0" y="0"/>
          <a:chExt cx="0" cy="0"/>
        </a:xfrm>
      </p:grpSpPr>
      <p:pic>
        <p:nvPicPr>
          <p:cNvPr id="2050" name="Picture 2" descr="G:\Editing\__2015\EDU\A_R&amp;E\15-1865_REL MW PPT template (JG,JZ,LK,LP)\Graphics\15-1865 v03 REL MW PPT Temp Cover 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3564924" y="1581150"/>
            <a:ext cx="5120640" cy="1200329"/>
          </a:xfrm>
        </p:spPr>
        <p:txBody>
          <a:bodyPr anchor="t" anchorCtr="0">
            <a:noAutofit/>
          </a:bodyPr>
          <a:lstStyle>
            <a:lvl1pPr algn="l">
              <a:defRPr sz="3600" b="1" baseline="0">
                <a:solidFill>
                  <a:schemeClr val="accent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64924" y="2667000"/>
            <a:ext cx="5120640" cy="646331"/>
          </a:xfrm>
        </p:spPr>
        <p:txBody>
          <a:bodyPr>
            <a:spAutoFit/>
          </a:bodyPr>
          <a:lstStyle>
            <a:lvl1pPr marL="0" indent="0" algn="l">
              <a:buNone/>
              <a:defRPr sz="36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3564924" y="6186573"/>
            <a:ext cx="5120640" cy="369332"/>
          </a:xfrm>
        </p:spPr>
        <p:txBody>
          <a:bodyPr lIns="91440" tIns="45720" rIns="91440" bIns="45720">
            <a:noAutofit/>
          </a:bodyPr>
          <a:lstStyle>
            <a:lvl1pPr>
              <a:defRPr sz="1800" cap="none" baseline="0">
                <a:solidFill>
                  <a:schemeClr val="tx1">
                    <a:lumMod val="85000"/>
                    <a:lumOff val="15000"/>
                  </a:schemeClr>
                </a:solidFill>
              </a:defRPr>
            </a:lvl1pPr>
          </a:lstStyle>
          <a:p>
            <a:endParaRPr lang="en-US" dirty="0"/>
          </a:p>
        </p:txBody>
      </p:sp>
      <p:sp>
        <p:nvSpPr>
          <p:cNvPr id="8" name="Text Placeholder 7"/>
          <p:cNvSpPr>
            <a:spLocks noGrp="1"/>
          </p:cNvSpPr>
          <p:nvPr>
            <p:ph type="body" sz="quarter" idx="13" hasCustomPrompt="1"/>
          </p:nvPr>
        </p:nvSpPr>
        <p:spPr>
          <a:xfrm>
            <a:off x="3564924" y="5214552"/>
            <a:ext cx="5120640" cy="923330"/>
          </a:xfrm>
        </p:spPr>
        <p:txBody>
          <a:bodyPr>
            <a:noAutofit/>
          </a:bodyPr>
          <a:lstStyle>
            <a:lvl1pPr marL="0" indent="0">
              <a:buNone/>
              <a:defRPr sz="2600" b="1">
                <a:solidFill>
                  <a:schemeClr val="tx1">
                    <a:lumMod val="85000"/>
                    <a:lumOff val="15000"/>
                  </a:schemeClr>
                </a:solidFill>
              </a:defRPr>
            </a:lvl1pPr>
            <a:lvl2pPr marL="0" indent="0">
              <a:spcBef>
                <a:spcPts val="0"/>
              </a:spcBef>
              <a:buNone/>
              <a:defRPr sz="2400" b="0">
                <a:solidFill>
                  <a:schemeClr val="tx1">
                    <a:lumMod val="85000"/>
                    <a:lumOff val="15000"/>
                  </a:schemeClr>
                </a:solidFill>
              </a:defRPr>
            </a:lvl2pPr>
            <a:lvl3pPr marL="0" indent="0">
              <a:buNone/>
              <a:defRPr sz="3000" b="1"/>
            </a:lvl3pPr>
            <a:lvl4pPr marL="0" indent="0">
              <a:buNone/>
              <a:defRPr sz="3000" b="1"/>
            </a:lvl4pPr>
            <a:lvl5pPr marL="0" indent="0">
              <a:buNone/>
              <a:defRPr sz="3000" b="1"/>
            </a:lvl5pPr>
          </a:lstStyle>
          <a:p>
            <a:pPr lvl="0"/>
            <a:r>
              <a:rPr lang="en-US" dirty="0" smtClean="0"/>
              <a:t>Author</a:t>
            </a:r>
          </a:p>
          <a:p>
            <a:pPr lvl="1"/>
            <a:r>
              <a:rPr lang="en-US" sz="2400" b="0" dirty="0" smtClean="0"/>
              <a:t>Position</a:t>
            </a:r>
            <a:endParaRPr lang="en-US" dirty="0" smtClean="0"/>
          </a:p>
        </p:txBody>
      </p:sp>
      <p:sp>
        <p:nvSpPr>
          <p:cNvPr id="10" name="Picture Placeholder 9"/>
          <p:cNvSpPr>
            <a:spLocks noGrp="1"/>
          </p:cNvSpPr>
          <p:nvPr>
            <p:ph type="pic" sz="quarter" idx="14"/>
          </p:nvPr>
        </p:nvSpPr>
        <p:spPr>
          <a:xfrm>
            <a:off x="0" y="1600200"/>
            <a:ext cx="3383280" cy="5257800"/>
          </a:xfrm>
        </p:spPr>
        <p:txBody>
          <a:bodyPr anchor="ctr" anchorCtr="1"/>
          <a:lstStyle>
            <a:lvl1pPr marL="0" indent="0">
              <a:buNone/>
              <a:defRPr>
                <a:solidFill>
                  <a:schemeClr val="tx1">
                    <a:lumMod val="85000"/>
                    <a:lumOff val="15000"/>
                  </a:schemeClr>
                </a:solidFill>
              </a:defRPr>
            </a:lvl1pPr>
          </a:lstStyle>
          <a:p>
            <a:r>
              <a:rPr lang="en-US" dirty="0" smtClean="0"/>
              <a:t>Click icon to add picture</a:t>
            </a:r>
            <a:endParaRPr lang="en-US" dirty="0"/>
          </a:p>
        </p:txBody>
      </p:sp>
    </p:spTree>
    <p:extLst>
      <p:ext uri="{BB962C8B-B14F-4D97-AF65-F5344CB8AC3E}">
        <p14:creationId xmlns:p14="http://schemas.microsoft.com/office/powerpoint/2010/main" val="724536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Photo Option Right">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5486400" y="1371600"/>
            <a:ext cx="3657600" cy="5486400"/>
          </a:xfrm>
        </p:spPr>
        <p:txBody>
          <a:bodyPr/>
          <a:lstStyle>
            <a:lvl1pPr marL="0" indent="0">
              <a:buNone/>
              <a:defRPr>
                <a:solidFill>
                  <a:schemeClr val="tx1">
                    <a:lumMod val="85000"/>
                    <a:lumOff val="15000"/>
                  </a:schemeClr>
                </a:solidFill>
              </a:defRPr>
            </a:lvl1pPr>
          </a:lstStyle>
          <a:p>
            <a:r>
              <a:rPr lang="en-US" dirty="0" smtClean="0"/>
              <a:t>Click icon to add picture</a:t>
            </a:r>
            <a:endParaRPr lang="en-US" dirty="0"/>
          </a:p>
        </p:txBody>
      </p:sp>
      <p:sp>
        <p:nvSpPr>
          <p:cNvPr id="2" name="Title 1"/>
          <p:cNvSpPr>
            <a:spLocks noGrp="1"/>
          </p:cNvSpPr>
          <p:nvPr>
            <p:ph type="title"/>
          </p:nvPr>
        </p:nvSpPr>
        <p:spPr>
          <a:xfrm>
            <a:off x="914400" y="0"/>
            <a:ext cx="7315200" cy="1346200"/>
          </a:xfrm>
        </p:spPr>
        <p:txBody>
          <a:bodyPr anchor="ctr" anchorCtr="0"/>
          <a:lstStyle/>
          <a:p>
            <a:r>
              <a:rPr lang="en-US" smtClean="0"/>
              <a:t>Click to edit Master title style</a:t>
            </a:r>
            <a:endParaRPr lang="en-US" dirty="0"/>
          </a:p>
        </p:txBody>
      </p:sp>
      <p:sp>
        <p:nvSpPr>
          <p:cNvPr id="3" name="Content Placeholder 2"/>
          <p:cNvSpPr>
            <a:spLocks noGrp="1"/>
          </p:cNvSpPr>
          <p:nvPr>
            <p:ph sz="half" idx="1"/>
          </p:nvPr>
        </p:nvSpPr>
        <p:spPr>
          <a:xfrm>
            <a:off x="914400" y="1600200"/>
            <a:ext cx="4206240" cy="4525963"/>
          </a:xfrm>
        </p:spPr>
        <p:txBody>
          <a:bodyPr>
            <a:normAutofit/>
          </a:bodyPr>
          <a:lstStyle>
            <a:lvl1pPr>
              <a:defRPr sz="3200">
                <a:solidFill>
                  <a:schemeClr val="tx1">
                    <a:lumMod val="85000"/>
                    <a:lumOff val="15000"/>
                  </a:schemeClr>
                </a:solidFill>
              </a:defRPr>
            </a:lvl1pPr>
            <a:lvl2pPr>
              <a:defRPr sz="2800">
                <a:solidFill>
                  <a:schemeClr val="tx1">
                    <a:lumMod val="85000"/>
                    <a:lumOff val="15000"/>
                  </a:schemeClr>
                </a:solidFill>
              </a:defRPr>
            </a:lvl2pPr>
            <a:lvl3pPr>
              <a:defRPr sz="2400">
                <a:solidFill>
                  <a:schemeClr val="tx1">
                    <a:lumMod val="85000"/>
                    <a:lumOff val="15000"/>
                  </a:schemeClr>
                </a:solidFill>
              </a:defRPr>
            </a:lvl3pPr>
            <a:lvl4pPr>
              <a:defRPr sz="2000">
                <a:solidFill>
                  <a:schemeClr val="tx1">
                    <a:lumMod val="85000"/>
                    <a:lumOff val="15000"/>
                  </a:schemeClr>
                </a:solidFill>
              </a:defRPr>
            </a:lvl4pPr>
            <a:lvl5pPr>
              <a:defRPr sz="20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4014690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Photo Option Left">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0" y="1371600"/>
            <a:ext cx="3657600" cy="5486400"/>
          </a:xfrm>
        </p:spPr>
        <p:txBody>
          <a:bodyPr/>
          <a:lstStyle>
            <a:lvl1pPr marL="0" indent="0">
              <a:buNone/>
              <a:defRPr>
                <a:solidFill>
                  <a:schemeClr val="tx1">
                    <a:lumMod val="85000"/>
                    <a:lumOff val="15000"/>
                  </a:schemeClr>
                </a:solidFill>
              </a:defRPr>
            </a:lvl1pPr>
          </a:lstStyle>
          <a:p>
            <a:r>
              <a:rPr lang="en-US" dirty="0" smtClean="0"/>
              <a:t>Click icon to add picture</a:t>
            </a:r>
            <a:endParaRPr lang="en-US" dirty="0"/>
          </a:p>
        </p:txBody>
      </p:sp>
      <p:sp>
        <p:nvSpPr>
          <p:cNvPr id="2" name="Title 1"/>
          <p:cNvSpPr>
            <a:spLocks noGrp="1"/>
          </p:cNvSpPr>
          <p:nvPr>
            <p:ph type="title"/>
          </p:nvPr>
        </p:nvSpPr>
        <p:spPr>
          <a:xfrm>
            <a:off x="914400" y="0"/>
            <a:ext cx="7315200" cy="1346200"/>
          </a:xfrm>
        </p:spPr>
        <p:txBody>
          <a:bodyPr anchor="ctr" anchorCtr="0"/>
          <a:lstStyle/>
          <a:p>
            <a:r>
              <a:rPr lang="en-US" smtClean="0"/>
              <a:t>Click to edit Master title style</a:t>
            </a:r>
            <a:endParaRPr lang="en-US" dirty="0"/>
          </a:p>
        </p:txBody>
      </p:sp>
      <p:sp>
        <p:nvSpPr>
          <p:cNvPr id="3" name="Content Placeholder 2"/>
          <p:cNvSpPr>
            <a:spLocks noGrp="1"/>
          </p:cNvSpPr>
          <p:nvPr>
            <p:ph sz="half" idx="1"/>
          </p:nvPr>
        </p:nvSpPr>
        <p:spPr>
          <a:xfrm>
            <a:off x="4023360" y="1600200"/>
            <a:ext cx="4206240" cy="4525963"/>
          </a:xfrm>
        </p:spPr>
        <p:txBody>
          <a:bodyPr>
            <a:normAutofit/>
          </a:bodyPr>
          <a:lstStyle>
            <a:lvl1pPr>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2352015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Full Photo With Screen">
    <p:spTree>
      <p:nvGrpSpPr>
        <p:cNvPr id="1" name=""/>
        <p:cNvGrpSpPr/>
        <p:nvPr/>
      </p:nvGrpSpPr>
      <p:grpSpPr>
        <a:xfrm>
          <a:off x="0" y="0"/>
          <a:ext cx="0" cy="0"/>
          <a:chOff x="0" y="0"/>
          <a:chExt cx="0" cy="0"/>
        </a:xfrm>
      </p:grpSpPr>
      <p:sp>
        <p:nvSpPr>
          <p:cNvPr id="10" name="Rectangle 9"/>
          <p:cNvSpPr/>
          <p:nvPr userDrawn="1"/>
        </p:nvSpPr>
        <p:spPr>
          <a:xfrm>
            <a:off x="0" y="1371600"/>
            <a:ext cx="9144000" cy="548640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1371600"/>
            <a:ext cx="9144000" cy="548640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0"/>
            <a:ext cx="7315200" cy="1346200"/>
          </a:xfrm>
        </p:spPr>
        <p:txBody>
          <a:bodyPr anchor="ctr" anchorCtr="0"/>
          <a:lstStyle/>
          <a:p>
            <a:r>
              <a:rPr lang="en-US" smtClean="0"/>
              <a:t>Click to edit Master title style</a:t>
            </a:r>
            <a:endParaRPr lang="en-US" dirty="0"/>
          </a:p>
        </p:txBody>
      </p:sp>
      <p:sp>
        <p:nvSpPr>
          <p:cNvPr id="3" name="Content Placeholder 2"/>
          <p:cNvSpPr>
            <a:spLocks noGrp="1"/>
          </p:cNvSpPr>
          <p:nvPr>
            <p:ph sz="half" idx="1"/>
          </p:nvPr>
        </p:nvSpPr>
        <p:spPr>
          <a:xfrm>
            <a:off x="3657600" y="1371600"/>
            <a:ext cx="5486400" cy="5486400"/>
          </a:xfrm>
          <a:solidFill>
            <a:srgbClr val="FFFFFF">
              <a:alpha val="80000"/>
            </a:srgbClr>
          </a:solidFill>
        </p:spPr>
        <p:txBody>
          <a:bodyPr lIns="228600" tIns="274320" rIns="228600" bIns="685800">
            <a:noAutofit/>
          </a:bodyPr>
          <a:lstStyle>
            <a:lvl1pPr>
              <a:spcBef>
                <a:spcPts val="1000"/>
              </a:spcBef>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8BE281C9-04EB-4071-AA3D-BE0CA1E87804}" type="slidenum">
              <a:rPr lang="en-US" smtClean="0"/>
              <a:pPr/>
              <a:t>‹#›</a:t>
            </a:fld>
            <a:endParaRPr lang="en-US" dirty="0"/>
          </a:p>
        </p:txBody>
      </p:sp>
      <p:cxnSp>
        <p:nvCxnSpPr>
          <p:cNvPr id="8" name="Straight Connector 7"/>
          <p:cNvCxnSpPr/>
          <p:nvPr/>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42147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ext Full Photo No Screen">
    <p:spTree>
      <p:nvGrpSpPr>
        <p:cNvPr id="1" name=""/>
        <p:cNvGrpSpPr/>
        <p:nvPr/>
      </p:nvGrpSpPr>
      <p:grpSpPr>
        <a:xfrm>
          <a:off x="0" y="0"/>
          <a:ext cx="0" cy="0"/>
          <a:chOff x="0" y="0"/>
          <a:chExt cx="0" cy="0"/>
        </a:xfrm>
      </p:grpSpPr>
      <p:sp>
        <p:nvSpPr>
          <p:cNvPr id="9" name="Rectangle 8"/>
          <p:cNvSpPr/>
          <p:nvPr userDrawn="1"/>
        </p:nvSpPr>
        <p:spPr>
          <a:xfrm>
            <a:off x="0" y="1371600"/>
            <a:ext cx="9144000" cy="548640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1371600"/>
            <a:ext cx="9144000" cy="548640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0"/>
            <a:ext cx="7315200" cy="1346200"/>
          </a:xfrm>
        </p:spPr>
        <p:txBody>
          <a:bodyPr anchor="ctr" anchorCtr="0"/>
          <a:lstStyle/>
          <a:p>
            <a:r>
              <a:rPr lang="en-US" smtClean="0"/>
              <a:t>Click to edit Master title style</a:t>
            </a:r>
            <a:endParaRPr lang="en-US" dirty="0"/>
          </a:p>
        </p:txBody>
      </p:sp>
      <p:sp>
        <p:nvSpPr>
          <p:cNvPr id="3" name="Content Placeholder 2"/>
          <p:cNvSpPr>
            <a:spLocks noGrp="1"/>
          </p:cNvSpPr>
          <p:nvPr>
            <p:ph sz="half" idx="1"/>
          </p:nvPr>
        </p:nvSpPr>
        <p:spPr>
          <a:xfrm>
            <a:off x="4572000" y="1371600"/>
            <a:ext cx="4572000" cy="5486400"/>
          </a:xfrm>
          <a:noFill/>
        </p:spPr>
        <p:txBody>
          <a:bodyPr lIns="228600" tIns="274320" rIns="228600" bIns="685800" anchor="ctr" anchorCtr="0">
            <a:noAutofit/>
          </a:bodyPr>
          <a:lstStyle>
            <a:lvl1pPr marL="0" indent="0">
              <a:spcBef>
                <a:spcPts val="1000"/>
              </a:spcBef>
              <a:buNone/>
              <a:defRPr sz="3200">
                <a:solidFill>
                  <a:schemeClr val="bg1"/>
                </a:solidFill>
              </a:defRPr>
            </a:lvl1pPr>
            <a:lvl2pPr marL="457200" indent="0">
              <a:buNone/>
              <a:defRPr sz="2800">
                <a:solidFill>
                  <a:schemeClr val="bg1"/>
                </a:solidFill>
              </a:defRPr>
            </a:lvl2pPr>
            <a:lvl3pPr marL="914400" indent="0">
              <a:buNone/>
              <a:defRPr sz="2400">
                <a:solidFill>
                  <a:schemeClr val="bg1"/>
                </a:solidFill>
              </a:defRPr>
            </a:lvl3pPr>
            <a:lvl4pPr marL="1371600" indent="0">
              <a:buNone/>
              <a:defRPr sz="2000">
                <a:solidFill>
                  <a:schemeClr val="bg1"/>
                </a:solidFill>
              </a:defRPr>
            </a:lvl4pPr>
            <a:lvl5pPr marL="1828800" indent="0">
              <a:buNone/>
              <a:defRPr sz="20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8BE281C9-04EB-4071-AA3D-BE0CA1E87804}" type="slidenum">
              <a:rPr lang="en-US" smtClean="0"/>
              <a:pPr/>
              <a:t>‹#›</a:t>
            </a:fld>
            <a:endParaRPr lang="en-US" dirty="0"/>
          </a:p>
        </p:txBody>
      </p:sp>
      <p:cxnSp>
        <p:nvCxnSpPr>
          <p:cNvPr id="8" name="Straight Connector 7"/>
          <p:cNvCxnSpPr/>
          <p:nvPr/>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42592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Webinar_Basic Text">
    <p:spTree>
      <p:nvGrpSpPr>
        <p:cNvPr id="1" name=""/>
        <p:cNvGrpSpPr/>
        <p:nvPr/>
      </p:nvGrpSpPr>
      <p:grpSpPr>
        <a:xfrm>
          <a:off x="0" y="0"/>
          <a:ext cx="0" cy="0"/>
          <a:chOff x="0" y="0"/>
          <a:chExt cx="0" cy="0"/>
        </a:xfrm>
      </p:grpSpPr>
      <p:sp>
        <p:nvSpPr>
          <p:cNvPr id="2" name="Title 1"/>
          <p:cNvSpPr>
            <a:spLocks noGrp="1"/>
          </p:cNvSpPr>
          <p:nvPr>
            <p:ph type="title"/>
          </p:nvPr>
        </p:nvSpPr>
        <p:spPr>
          <a:xfrm>
            <a:off x="1417320" y="0"/>
            <a:ext cx="6812280" cy="1346200"/>
          </a:xfrm>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914400" y="1600200"/>
            <a:ext cx="7315200" cy="4525963"/>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42247891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Webinar_Plain Text">
    <p:spTree>
      <p:nvGrpSpPr>
        <p:cNvPr id="1" name=""/>
        <p:cNvGrpSpPr/>
        <p:nvPr/>
      </p:nvGrpSpPr>
      <p:grpSpPr>
        <a:xfrm>
          <a:off x="0" y="0"/>
          <a:ext cx="0" cy="0"/>
          <a:chOff x="0" y="0"/>
          <a:chExt cx="0" cy="0"/>
        </a:xfrm>
      </p:grpSpPr>
      <p:sp>
        <p:nvSpPr>
          <p:cNvPr id="2" name="Title 1"/>
          <p:cNvSpPr>
            <a:spLocks noGrp="1"/>
          </p:cNvSpPr>
          <p:nvPr>
            <p:ph type="title"/>
          </p:nvPr>
        </p:nvSpPr>
        <p:spPr>
          <a:xfrm>
            <a:off x="1417320" y="0"/>
            <a:ext cx="6812280" cy="1346200"/>
          </a:xfrm>
        </p:spPr>
        <p:txBody>
          <a:bodyPr anchor="ctr" anchorCtr="0">
            <a:normAutofit/>
          </a:bodyPr>
          <a:lstStyle>
            <a:lvl1pPr algn="ctr">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914400" y="1600200"/>
            <a:ext cx="7315200" cy="4525963"/>
          </a:xfrm>
        </p:spPr>
        <p:txBody>
          <a:bodyPr/>
          <a:lstStyle>
            <a:lvl1pPr marL="0" indent="0">
              <a:buClr>
                <a:schemeClr val="accent6"/>
              </a:buClr>
              <a:buNone/>
              <a:defRPr b="0">
                <a:solidFill>
                  <a:schemeClr val="tx1">
                    <a:lumMod val="85000"/>
                    <a:lumOff val="15000"/>
                  </a:schemeClr>
                </a:solidFill>
              </a:defRPr>
            </a:lvl1pPr>
            <a:lvl2pPr marL="0" indent="-285750">
              <a:buClr>
                <a:schemeClr val="accent2"/>
              </a:buClr>
              <a:buFont typeface="Tahoma" panose="020B0604030504040204" pitchFamily="34" charset="0"/>
              <a:buChar char="•"/>
              <a:defRPr b="0">
                <a:solidFill>
                  <a:schemeClr val="tx1">
                    <a:lumMod val="85000"/>
                    <a:lumOff val="15000"/>
                  </a:schemeClr>
                </a:solidFill>
              </a:defRPr>
            </a:lvl2pPr>
            <a:lvl3pPr marL="635000" indent="-342900">
              <a:buClr>
                <a:schemeClr val="accent2"/>
              </a:buClr>
              <a:buFont typeface="Tahoma" panose="020B0604030504040204" pitchFamily="34" charset="0"/>
              <a:buChar char="–"/>
              <a:defRPr b="0">
                <a:solidFill>
                  <a:schemeClr val="tx1">
                    <a:lumMod val="85000"/>
                    <a:lumOff val="15000"/>
                  </a:schemeClr>
                </a:solidFill>
              </a:defRPr>
            </a:lvl3pPr>
            <a:lvl4pPr marL="914400" indent="-279400">
              <a:buClr>
                <a:schemeClr val="accent2"/>
              </a:buClr>
              <a:buFont typeface="Arial" panose="020B0604020202020204" pitchFamily="34" charset="0"/>
              <a:buChar char="•"/>
              <a:defRPr b="0">
                <a:solidFill>
                  <a:schemeClr val="tx1">
                    <a:lumMod val="85000"/>
                    <a:lumOff val="15000"/>
                  </a:schemeClr>
                </a:solidFill>
              </a:defRPr>
            </a:lvl4pPr>
            <a:lvl5pPr marL="1143000" indent="-228600">
              <a:buClr>
                <a:schemeClr val="accent2"/>
              </a:buClr>
              <a:buFont typeface="Tahoma" panose="020B0604030504040204" pitchFamily="34" charset="0"/>
              <a:buChar char="–"/>
              <a:defRPr b="0">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17853612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References">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ctr">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indent="-457200">
              <a:spcBef>
                <a:spcPts val="600"/>
              </a:spcBef>
              <a:buClr>
                <a:schemeClr val="accent6"/>
              </a:buClr>
              <a:buNone/>
              <a:defRPr sz="1800" b="0">
                <a:solidFill>
                  <a:schemeClr val="tx1">
                    <a:lumMod val="85000"/>
                    <a:lumOff val="15000"/>
                  </a:schemeClr>
                </a:solidFill>
              </a:defRPr>
            </a:lvl1pPr>
            <a:lvl2pPr marL="0" indent="-285750">
              <a:buClr>
                <a:schemeClr val="accent2"/>
              </a:buClr>
              <a:buFont typeface="Tahoma" panose="020B0604030504040204" pitchFamily="34" charset="0"/>
              <a:buChar char="•"/>
              <a:defRPr sz="1800" b="0">
                <a:solidFill>
                  <a:schemeClr val="tx1"/>
                </a:solidFill>
              </a:defRPr>
            </a:lvl2pPr>
            <a:lvl3pPr marL="635000" indent="-342900">
              <a:buClr>
                <a:schemeClr val="accent2"/>
              </a:buClr>
              <a:buFont typeface="Tahoma" panose="020B0604030504040204" pitchFamily="34" charset="0"/>
              <a:buChar char="–"/>
              <a:defRPr sz="1800" b="0">
                <a:solidFill>
                  <a:schemeClr val="tx1"/>
                </a:solidFill>
              </a:defRPr>
            </a:lvl3pPr>
            <a:lvl4pPr marL="914400" indent="-279400">
              <a:buClr>
                <a:schemeClr val="accent2"/>
              </a:buClr>
              <a:buFont typeface="Arial" panose="020B0604020202020204" pitchFamily="34" charset="0"/>
              <a:buChar char="•"/>
              <a:defRPr sz="1800" b="0">
                <a:solidFill>
                  <a:schemeClr val="tx1"/>
                </a:solidFill>
              </a:defRPr>
            </a:lvl4pPr>
            <a:lvl5pPr marL="1143000" indent="-228600">
              <a:buClr>
                <a:schemeClr val="accent2"/>
              </a:buClr>
              <a:buFont typeface="Tahoma" panose="020B0604030504040204" pitchFamily="34" charset="0"/>
              <a:buChar char="–"/>
              <a:defRPr sz="1800" b="0">
                <a:solidFill>
                  <a:schemeClr val="tx1"/>
                </a:solidFill>
              </a:defRPr>
            </a:lvl5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945871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ontact">
    <p:spTree>
      <p:nvGrpSpPr>
        <p:cNvPr id="1" name=""/>
        <p:cNvGrpSpPr/>
        <p:nvPr/>
      </p:nvGrpSpPr>
      <p:grpSpPr>
        <a:xfrm>
          <a:off x="0" y="0"/>
          <a:ext cx="0" cy="0"/>
          <a:chOff x="0" y="0"/>
          <a:chExt cx="0" cy="0"/>
        </a:xfrm>
      </p:grpSpPr>
      <p:pic>
        <p:nvPicPr>
          <p:cNvPr id="7170" name="Picture 2" descr="G:\Editing\__2015\EDU\A_R&amp;E\15-1865_REL MW PPT template (JG,JZ,LK,LP)\Graphics\15-1865 v03 REL MW PPT Temp Contact.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quarter" idx="13"/>
          </p:nvPr>
        </p:nvSpPr>
        <p:spPr>
          <a:xfrm>
            <a:off x="4000500" y="2702242"/>
            <a:ext cx="4991100" cy="2925764"/>
          </a:xfrm>
        </p:spPr>
        <p:txBody>
          <a:bodyPr>
            <a:normAutofit/>
          </a:bodyPr>
          <a:lstStyle>
            <a:lvl1pPr marL="0" indent="0">
              <a:buNone/>
              <a:defRPr sz="2600">
                <a:solidFill>
                  <a:schemeClr val="tx1">
                    <a:lumMod val="85000"/>
                    <a:lumOff val="15000"/>
                  </a:schemeClr>
                </a:solidFill>
              </a:defRPr>
            </a:lvl1pPr>
            <a:lvl2pPr marL="457200" indent="0">
              <a:buNone/>
              <a:defRPr sz="2600">
                <a:solidFill>
                  <a:schemeClr val="tx1">
                    <a:lumMod val="85000"/>
                    <a:lumOff val="15000"/>
                  </a:schemeClr>
                </a:solidFill>
              </a:defRPr>
            </a:lvl2pPr>
            <a:lvl3pPr marL="914400" indent="0">
              <a:buNone/>
              <a:defRPr sz="2600">
                <a:solidFill>
                  <a:schemeClr val="tx1">
                    <a:lumMod val="85000"/>
                    <a:lumOff val="15000"/>
                  </a:schemeClr>
                </a:solidFill>
              </a:defRPr>
            </a:lvl3pPr>
            <a:lvl4pPr marL="1371600" indent="0">
              <a:buNone/>
              <a:defRPr sz="2600">
                <a:solidFill>
                  <a:schemeClr val="tx1">
                    <a:lumMod val="85000"/>
                    <a:lumOff val="15000"/>
                  </a:schemeClr>
                </a:solidFill>
              </a:defRPr>
            </a:lvl4pPr>
            <a:lvl5pPr marL="1828800" indent="0">
              <a:buNone/>
              <a:defRPr sz="2600">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solidFill>
                  <a:srgbClr val="000000"/>
                </a:solidFill>
              </a:rPr>
              <a:pPr/>
              <a:t>‹#›</a:t>
            </a:fld>
            <a:endParaRPr lang="en-US" dirty="0">
              <a:solidFill>
                <a:srgbClr val="000000"/>
              </a:solidFill>
            </a:endParaRPr>
          </a:p>
        </p:txBody>
      </p:sp>
      <p:sp>
        <p:nvSpPr>
          <p:cNvPr id="7" name="Title 6"/>
          <p:cNvSpPr>
            <a:spLocks noGrp="1"/>
          </p:cNvSpPr>
          <p:nvPr>
            <p:ph type="title" hasCustomPrompt="1"/>
          </p:nvPr>
        </p:nvSpPr>
        <p:spPr>
          <a:xfrm>
            <a:off x="4000500" y="2209800"/>
            <a:ext cx="4991100" cy="492443"/>
          </a:xfrm>
        </p:spPr>
        <p:txBody>
          <a:bodyPr wrap="square">
            <a:spAutoFit/>
          </a:bodyPr>
          <a:lstStyle>
            <a:lvl1pPr algn="l">
              <a:defRPr sz="2600" baseline="0">
                <a:solidFill>
                  <a:schemeClr val="accent2"/>
                </a:solidFill>
              </a:defRPr>
            </a:lvl1pPr>
          </a:lstStyle>
          <a:p>
            <a:r>
              <a:rPr lang="en-US" dirty="0" smtClean="0"/>
              <a:t>Contact Name</a:t>
            </a:r>
            <a:endParaRPr lang="en-US" dirty="0"/>
          </a:p>
        </p:txBody>
      </p:sp>
    </p:spTree>
    <p:extLst>
      <p:ext uri="{BB962C8B-B14F-4D97-AF65-F5344CB8AC3E}">
        <p14:creationId xmlns:p14="http://schemas.microsoft.com/office/powerpoint/2010/main" val="6169443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wo Column Bulleted Text">
    <p:spTree>
      <p:nvGrpSpPr>
        <p:cNvPr id="1" name=""/>
        <p:cNvGrpSpPr/>
        <p:nvPr/>
      </p:nvGrpSpPr>
      <p:grpSpPr>
        <a:xfrm>
          <a:off x="0" y="0"/>
          <a:ext cx="0" cy="0"/>
          <a:chOff x="0" y="0"/>
          <a:chExt cx="0" cy="0"/>
        </a:xfrm>
      </p:grpSpPr>
      <p:sp>
        <p:nvSpPr>
          <p:cNvPr id="3" name="Content Placeholder 2"/>
          <p:cNvSpPr>
            <a:spLocks noGrp="1"/>
          </p:cNvSpPr>
          <p:nvPr>
            <p:ph idx="1"/>
          </p:nvPr>
        </p:nvSpPr>
        <p:spPr bwMode="gray">
          <a:xfrm>
            <a:off x="687526" y="2055813"/>
            <a:ext cx="3972629" cy="3852006"/>
          </a:xfrm>
        </p:spPr>
        <p:txBody>
          <a:bodyPr/>
          <a:lstStyle>
            <a:lvl1pPr>
              <a:defRPr>
                <a:solidFill>
                  <a:schemeClr val="tx2">
                    <a:lumMod val="75000"/>
                  </a:schemeClr>
                </a:solidFill>
                <a:latin typeface="+mn-lt"/>
                <a:cs typeface="Franklin Gothic Book" pitchFamily="34" charset="0"/>
              </a:defRPr>
            </a:lvl1pPr>
            <a:lvl2pPr>
              <a:defRPr sz="1800">
                <a:solidFill>
                  <a:schemeClr val="tx2">
                    <a:lumMod val="75000"/>
                  </a:schemeClr>
                </a:solidFill>
                <a:latin typeface="+mn-lt"/>
                <a:cs typeface="Franklin Gothic Book" pitchFamily="34" charset="0"/>
              </a:defRPr>
            </a:lvl2pPr>
            <a:lvl3pPr>
              <a:defRPr sz="1400" baseline="0">
                <a:solidFill>
                  <a:schemeClr val="tx2">
                    <a:lumMod val="75000"/>
                  </a:schemeClr>
                </a:solidFill>
                <a:latin typeface="+mn-lt"/>
                <a:cs typeface="Franklin Gothic Book" pitchFamily="34" charset="0"/>
              </a:defRPr>
            </a:lvl3pPr>
            <a:lvl4pPr marL="915988" indent="-228600">
              <a:defRPr sz="1400" baseline="0">
                <a:solidFill>
                  <a:schemeClr val="tx2">
                    <a:lumMod val="75000"/>
                  </a:schemeClr>
                </a:solidFill>
                <a:latin typeface="+mn-lt"/>
                <a:cs typeface="Arial" pitchFamily="34" charset="0"/>
              </a:defRPr>
            </a:lvl4pPr>
            <a:lvl5pPr marL="1143000" indent="-228600">
              <a:defRPr sz="1400" baseline="0">
                <a:solidFill>
                  <a:schemeClr val="tx2">
                    <a:lumMod val="75000"/>
                  </a:schemeClr>
                </a:solidFill>
                <a:latin typeface="+mn-lt"/>
                <a:cs typeface="Arial" pitchFamily="34" charset="0"/>
              </a:defRPr>
            </a:lvl5pPr>
            <a:lvl6pPr marL="1377950" indent="-228600">
              <a:defRPr sz="1400" baseline="0">
                <a:solidFill>
                  <a:schemeClr val="tx2">
                    <a:lumMod val="75000"/>
                  </a:schemeClr>
                </a:solidFill>
                <a:latin typeface="+mn-lt"/>
              </a:defRPr>
            </a:lvl6pPr>
            <a:lvl7pPr marL="1597025" indent="-228600">
              <a:defRPr sz="1400" baseline="0">
                <a:solidFill>
                  <a:schemeClr val="tx2">
                    <a:lumMod val="75000"/>
                  </a:schemeClr>
                </a:solidFill>
                <a:latin typeface="+mn-lt"/>
              </a:defRPr>
            </a:lvl7pPr>
            <a:lvl8pPr marL="1830388" indent="-228600">
              <a:defRPr sz="1400" baseline="0">
                <a:solidFill>
                  <a:schemeClr val="tx2">
                    <a:lumMod val="75000"/>
                  </a:schemeClr>
                </a:solidFill>
                <a:latin typeface="+mn-lt"/>
              </a:defRPr>
            </a:lvl8pPr>
            <a:lvl9pPr marL="2057400" indent="-228600">
              <a:defRPr sz="1400" baseline="0">
                <a:solidFill>
                  <a:schemeClr val="tx2">
                    <a:lumMod val="75000"/>
                  </a:schemeClr>
                </a:solidFill>
                <a:latin typeface="+mn-lt"/>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2"/>
          <p:cNvSpPr>
            <a:spLocks noGrp="1"/>
          </p:cNvSpPr>
          <p:nvPr>
            <p:ph idx="10"/>
          </p:nvPr>
        </p:nvSpPr>
        <p:spPr bwMode="gray">
          <a:xfrm>
            <a:off x="4939596" y="2055813"/>
            <a:ext cx="3972629" cy="3852006"/>
          </a:xfrm>
        </p:spPr>
        <p:txBody>
          <a:bodyPr/>
          <a:lstStyle>
            <a:lvl1pPr>
              <a:defRPr>
                <a:solidFill>
                  <a:schemeClr val="tx2">
                    <a:lumMod val="75000"/>
                  </a:schemeClr>
                </a:solidFill>
                <a:latin typeface="+mn-lt"/>
                <a:cs typeface="Franklin Gothic Book" pitchFamily="34" charset="0"/>
              </a:defRPr>
            </a:lvl1pPr>
            <a:lvl2pPr>
              <a:defRPr sz="1800">
                <a:solidFill>
                  <a:schemeClr val="tx2">
                    <a:lumMod val="75000"/>
                  </a:schemeClr>
                </a:solidFill>
                <a:latin typeface="+mn-lt"/>
                <a:cs typeface="Franklin Gothic Book" pitchFamily="34" charset="0"/>
              </a:defRPr>
            </a:lvl2pPr>
            <a:lvl3pPr>
              <a:defRPr sz="1400" baseline="0">
                <a:solidFill>
                  <a:schemeClr val="tx2">
                    <a:lumMod val="75000"/>
                  </a:schemeClr>
                </a:solidFill>
                <a:latin typeface="+mn-lt"/>
                <a:cs typeface="Franklin Gothic Book" pitchFamily="34" charset="0"/>
              </a:defRPr>
            </a:lvl3pPr>
            <a:lvl4pPr marL="915988" indent="-228600">
              <a:defRPr sz="1400" baseline="0">
                <a:solidFill>
                  <a:schemeClr val="tx2">
                    <a:lumMod val="75000"/>
                  </a:schemeClr>
                </a:solidFill>
                <a:latin typeface="+mn-lt"/>
                <a:cs typeface="Arial" pitchFamily="34" charset="0"/>
              </a:defRPr>
            </a:lvl4pPr>
            <a:lvl5pPr marL="1143000" indent="-228600">
              <a:defRPr sz="1400" baseline="0">
                <a:solidFill>
                  <a:schemeClr val="tx2">
                    <a:lumMod val="75000"/>
                  </a:schemeClr>
                </a:solidFill>
                <a:latin typeface="+mn-lt"/>
                <a:cs typeface="Arial" pitchFamily="34" charset="0"/>
              </a:defRPr>
            </a:lvl5pPr>
            <a:lvl6pPr marL="1377950" indent="-228600">
              <a:defRPr sz="1400" baseline="0">
                <a:solidFill>
                  <a:schemeClr val="tx2">
                    <a:lumMod val="75000"/>
                  </a:schemeClr>
                </a:solidFill>
                <a:latin typeface="+mn-lt"/>
              </a:defRPr>
            </a:lvl6pPr>
            <a:lvl7pPr marL="1597025" indent="-228600">
              <a:defRPr sz="1400" baseline="0">
                <a:solidFill>
                  <a:schemeClr val="tx2">
                    <a:lumMod val="75000"/>
                  </a:schemeClr>
                </a:solidFill>
                <a:latin typeface="+mn-lt"/>
              </a:defRPr>
            </a:lvl7pPr>
            <a:lvl8pPr marL="1830388" indent="-228600">
              <a:defRPr sz="1400" baseline="0">
                <a:solidFill>
                  <a:schemeClr val="tx2">
                    <a:lumMod val="75000"/>
                  </a:schemeClr>
                </a:solidFill>
                <a:latin typeface="+mn-lt"/>
              </a:defRPr>
            </a:lvl8pPr>
            <a:lvl9pPr marL="2057400" indent="-228600">
              <a:defRPr sz="1400" baseline="0">
                <a:solidFill>
                  <a:schemeClr val="tx2">
                    <a:lumMod val="75000"/>
                  </a:schemeClr>
                </a:solidFill>
                <a:latin typeface="+mn-lt"/>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1"/>
          </p:nvPr>
        </p:nvSpPr>
        <p:spPr/>
        <p:txBody>
          <a:bodyPr/>
          <a:lstStyle/>
          <a:p>
            <a:pPr algn="r"/>
            <a:fld id="{F3477EC8-074D-41C4-94AE-E9EA7CEEA348}" type="slidenum">
              <a:rPr lang="en-US" smtClean="0"/>
              <a:pPr algn="r"/>
              <a:t>‹#›</a:t>
            </a:fld>
            <a:endParaRPr lang="en-US" dirty="0"/>
          </a:p>
        </p:txBody>
      </p:sp>
    </p:spTree>
    <p:extLst>
      <p:ext uri="{BB962C8B-B14F-4D97-AF65-F5344CB8AC3E}">
        <p14:creationId xmlns:p14="http://schemas.microsoft.com/office/powerpoint/2010/main" val="865019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24"/>
          <p:cNvSpPr>
            <a:spLocks noGrp="1" noChangeArrowheads="1"/>
          </p:cNvSpPr>
          <p:nvPr>
            <p:ph type="sldNum" sz="quarter" idx="10"/>
          </p:nvPr>
        </p:nvSpPr>
        <p:spPr>
          <a:xfrm>
            <a:off x="457200" y="6400800"/>
            <a:ext cx="8229600" cy="304800"/>
          </a:xfrm>
          <a:prstGeom prst="rect">
            <a:avLst/>
          </a:prstGeom>
          <a:ln/>
        </p:spPr>
        <p:txBody>
          <a:bodyPr/>
          <a:lstStyle>
            <a:lvl1pPr>
              <a:defRPr/>
            </a:lvl1pPr>
          </a:lstStyle>
          <a:p>
            <a:pPr>
              <a:defRPr/>
            </a:pPr>
            <a:fld id="{3ED3D909-D0FE-467D-97FC-2285AE570035}" type="slidenum">
              <a:rPr lang="en-US"/>
              <a:pPr>
                <a:defRPr/>
              </a:pPr>
              <a:t>‹#›</a:t>
            </a:fld>
            <a:endParaRPr lang="en-US" dirty="0">
              <a:latin typeface="Arial" charset="0"/>
            </a:endParaRPr>
          </a:p>
        </p:txBody>
      </p:sp>
    </p:spTree>
    <p:extLst>
      <p:ext uri="{BB962C8B-B14F-4D97-AF65-F5344CB8AC3E}">
        <p14:creationId xmlns:p14="http://schemas.microsoft.com/office/powerpoint/2010/main" val="2230536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No Photo">
    <p:spTree>
      <p:nvGrpSpPr>
        <p:cNvPr id="1" name=""/>
        <p:cNvGrpSpPr/>
        <p:nvPr/>
      </p:nvGrpSpPr>
      <p:grpSpPr>
        <a:xfrm>
          <a:off x="0" y="0"/>
          <a:ext cx="0" cy="0"/>
          <a:chOff x="0" y="0"/>
          <a:chExt cx="0" cy="0"/>
        </a:xfrm>
      </p:grpSpPr>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3564924" y="1581150"/>
            <a:ext cx="5120640" cy="1200329"/>
          </a:xfrm>
        </p:spPr>
        <p:txBody>
          <a:bodyPr anchor="t" anchorCtr="0">
            <a:noAutofit/>
          </a:bodyPr>
          <a:lstStyle>
            <a:lvl1pPr algn="l">
              <a:defRPr sz="3600" b="1" baseline="0">
                <a:solidFill>
                  <a:schemeClr val="accent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64924" y="2667000"/>
            <a:ext cx="5120640" cy="646331"/>
          </a:xfrm>
        </p:spPr>
        <p:txBody>
          <a:bodyPr>
            <a:spAutoFit/>
          </a:bodyPr>
          <a:lstStyle>
            <a:lvl1pPr marL="0" indent="0" algn="l">
              <a:buNone/>
              <a:defRPr sz="36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3564924" y="6232739"/>
            <a:ext cx="5120640" cy="276999"/>
          </a:xfrm>
        </p:spPr>
        <p:txBody>
          <a:bodyPr vert="horz" lIns="91440" tIns="45720" rIns="91440" bIns="45720" rtlCol="0" anchor="ctr">
            <a:noAutofit/>
          </a:bodyPr>
          <a:lstStyle>
            <a:lvl1pPr>
              <a:defRPr lang="en-US" sz="1800" cap="none" baseline="0">
                <a:solidFill>
                  <a:schemeClr val="tx1">
                    <a:lumMod val="85000"/>
                    <a:lumOff val="15000"/>
                  </a:schemeClr>
                </a:solidFill>
              </a:defRPr>
            </a:lvl1pPr>
          </a:lstStyle>
          <a:p>
            <a:endParaRPr lang="en-US" dirty="0"/>
          </a:p>
        </p:txBody>
      </p:sp>
      <p:sp>
        <p:nvSpPr>
          <p:cNvPr id="8" name="Text Placeholder 7"/>
          <p:cNvSpPr>
            <a:spLocks noGrp="1"/>
          </p:cNvSpPr>
          <p:nvPr>
            <p:ph type="body" sz="quarter" idx="13" hasCustomPrompt="1"/>
          </p:nvPr>
        </p:nvSpPr>
        <p:spPr>
          <a:xfrm>
            <a:off x="3564924" y="5214552"/>
            <a:ext cx="5120640" cy="861774"/>
          </a:xfrm>
        </p:spPr>
        <p:txBody>
          <a:bodyPr>
            <a:spAutoFit/>
          </a:bodyPr>
          <a:lstStyle>
            <a:lvl1pPr marL="0" indent="0">
              <a:buNone/>
              <a:defRPr sz="2600" b="1">
                <a:solidFill>
                  <a:schemeClr val="tx1">
                    <a:lumMod val="85000"/>
                    <a:lumOff val="15000"/>
                  </a:schemeClr>
                </a:solidFill>
              </a:defRPr>
            </a:lvl1pPr>
            <a:lvl2pPr marL="0" indent="0">
              <a:spcBef>
                <a:spcPts val="0"/>
              </a:spcBef>
              <a:buNone/>
              <a:defRPr sz="2400" b="0">
                <a:solidFill>
                  <a:schemeClr val="tx1">
                    <a:lumMod val="85000"/>
                    <a:lumOff val="15000"/>
                  </a:schemeClr>
                </a:solidFill>
              </a:defRPr>
            </a:lvl2pPr>
            <a:lvl3pPr marL="0" indent="0">
              <a:buNone/>
              <a:defRPr sz="3000" b="1"/>
            </a:lvl3pPr>
            <a:lvl4pPr marL="0" indent="0">
              <a:buNone/>
              <a:defRPr sz="3000" b="1"/>
            </a:lvl4pPr>
            <a:lvl5pPr marL="0" indent="0">
              <a:buNone/>
              <a:defRPr sz="3000" b="1"/>
            </a:lvl5pPr>
          </a:lstStyle>
          <a:p>
            <a:pPr lvl="0"/>
            <a:r>
              <a:rPr lang="en-US" dirty="0" smtClean="0"/>
              <a:t>Author</a:t>
            </a:r>
          </a:p>
          <a:p>
            <a:pPr lvl="1"/>
            <a:r>
              <a:rPr lang="en-US" sz="2400" b="0" dirty="0" smtClean="0"/>
              <a:t>Position</a:t>
            </a:r>
            <a:endParaRPr lang="en-US" dirty="0" smtClean="0"/>
          </a:p>
        </p:txBody>
      </p:sp>
    </p:spTree>
    <p:extLst>
      <p:ext uri="{BB962C8B-B14F-4D97-AF65-F5344CB8AC3E}">
        <p14:creationId xmlns:p14="http://schemas.microsoft.com/office/powerpoint/2010/main" val="4162729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vider Blue">
    <p:spTree>
      <p:nvGrpSpPr>
        <p:cNvPr id="1" name=""/>
        <p:cNvGrpSpPr/>
        <p:nvPr/>
      </p:nvGrpSpPr>
      <p:grpSpPr>
        <a:xfrm>
          <a:off x="0" y="0"/>
          <a:ext cx="0" cy="0"/>
          <a:chOff x="0" y="0"/>
          <a:chExt cx="0" cy="0"/>
        </a:xfrm>
      </p:grpSpPr>
      <p:pic>
        <p:nvPicPr>
          <p:cNvPr id="3074" name="Picture 2" descr="G:\Editing\__2015\EDU\A_R&amp;E\15-1865_REL MW PPT template (JG,JZ,LK,LP)\Graphics\15-1865 v03 REL MW PPT Bkg Divider Blue.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914400" y="2954119"/>
            <a:ext cx="7315200" cy="646331"/>
          </a:xfrm>
        </p:spPr>
        <p:txBody>
          <a:bodyPr anchor="b" anchorCtr="0">
            <a:spAutoFit/>
          </a:bodyPr>
          <a:lstStyle>
            <a:lvl1pPr algn="l">
              <a:defRPr/>
            </a:lvl1pPr>
          </a:lstStyle>
          <a:p>
            <a:r>
              <a:rPr lang="en-US" smtClean="0"/>
              <a:t>Click to edit Master title style</a:t>
            </a:r>
            <a:endParaRPr lang="en-US" dirty="0"/>
          </a:p>
        </p:txBody>
      </p:sp>
      <p:sp>
        <p:nvSpPr>
          <p:cNvPr id="3" name="Subtitle 2"/>
          <p:cNvSpPr>
            <a:spLocks noGrp="1"/>
          </p:cNvSpPr>
          <p:nvPr>
            <p:ph type="subTitle" idx="1"/>
          </p:nvPr>
        </p:nvSpPr>
        <p:spPr>
          <a:xfrm>
            <a:off x="914400" y="3886200"/>
            <a:ext cx="7315200" cy="2286000"/>
          </a:xfrm>
        </p:spPr>
        <p:txBody>
          <a:bodyPr>
            <a:noAutofit/>
          </a:bodyPr>
          <a:lstStyle>
            <a:lvl1pPr marL="0" indent="0" algn="l">
              <a:buNone/>
              <a:defRPr>
                <a:solidFill>
                  <a:schemeClr val="bg1">
                    <a:lumMod val="6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74A8AC-36BC-4EF6-AEB0-742596E1CD56}" type="slidenum">
              <a:rPr lang="en-US" smtClean="0"/>
              <a:pPr/>
              <a:t>‹#›</a:t>
            </a:fld>
            <a:endParaRPr lang="en-US" dirty="0"/>
          </a:p>
        </p:txBody>
      </p:sp>
      <p:cxnSp>
        <p:nvCxnSpPr>
          <p:cNvPr id="8" name="Straight Connector 7"/>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914400" y="3733800"/>
            <a:ext cx="73152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336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Divider Green">
    <p:spTree>
      <p:nvGrpSpPr>
        <p:cNvPr id="1" name=""/>
        <p:cNvGrpSpPr/>
        <p:nvPr/>
      </p:nvGrpSpPr>
      <p:grpSpPr>
        <a:xfrm>
          <a:off x="0" y="0"/>
          <a:ext cx="0" cy="0"/>
          <a:chOff x="0" y="0"/>
          <a:chExt cx="0" cy="0"/>
        </a:xfrm>
      </p:grpSpPr>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914400" y="2954119"/>
            <a:ext cx="7315200" cy="646331"/>
          </a:xfrm>
        </p:spPr>
        <p:txBody>
          <a:bodyPr anchor="b" anchorCtr="0">
            <a:spAutoFit/>
          </a:bodyPr>
          <a:lstStyle>
            <a:lvl1pPr algn="l">
              <a:defRPr/>
            </a:lvl1pPr>
          </a:lstStyle>
          <a:p>
            <a:r>
              <a:rPr lang="en-US" smtClean="0"/>
              <a:t>Click to edit Master title style</a:t>
            </a:r>
            <a:endParaRPr lang="en-US" dirty="0"/>
          </a:p>
        </p:txBody>
      </p:sp>
      <p:sp>
        <p:nvSpPr>
          <p:cNvPr id="3" name="Subtitle 2"/>
          <p:cNvSpPr>
            <a:spLocks noGrp="1"/>
          </p:cNvSpPr>
          <p:nvPr>
            <p:ph type="subTitle" idx="1"/>
          </p:nvPr>
        </p:nvSpPr>
        <p:spPr>
          <a:xfrm>
            <a:off x="914400" y="3886200"/>
            <a:ext cx="7315200" cy="2286000"/>
          </a:xfrm>
        </p:spPr>
        <p:txBody>
          <a:bodyPr>
            <a:noAutofit/>
          </a:bodyPr>
          <a:lstStyle>
            <a:lvl1pPr marL="0" indent="0" algn="l">
              <a:buNone/>
              <a:defRPr>
                <a:solidFill>
                  <a:schemeClr val="bg1">
                    <a:lumMod val="6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74A8AC-36BC-4EF6-AEB0-742596E1CD56}" type="slidenum">
              <a:rPr lang="en-US" smtClean="0"/>
              <a:pPr/>
              <a:t>‹#›</a:t>
            </a:fld>
            <a:endParaRPr lang="en-US" dirty="0"/>
          </a:p>
        </p:txBody>
      </p:sp>
      <p:cxnSp>
        <p:nvCxnSpPr>
          <p:cNvPr id="8" name="Straight Connector 7"/>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914400" y="3733800"/>
            <a:ext cx="73152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5291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asic Tex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1391602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Divider Out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6"/>
              </a:buClr>
              <a:defRPr b="0">
                <a:solidFill>
                  <a:schemeClr val="tx1">
                    <a:lumMod val="85000"/>
                    <a:lumOff val="15000"/>
                  </a:schemeClr>
                </a:solidFill>
              </a:defRPr>
            </a:lvl1pPr>
            <a:lvl2pPr>
              <a:buClr>
                <a:schemeClr val="accent6"/>
              </a:buClr>
              <a:defRPr b="0">
                <a:solidFill>
                  <a:schemeClr val="tx1">
                    <a:lumMod val="85000"/>
                    <a:lumOff val="15000"/>
                  </a:schemeClr>
                </a:solidFill>
              </a:defRPr>
            </a:lvl2pPr>
            <a:lvl3pPr>
              <a:buClr>
                <a:schemeClr val="accent6"/>
              </a:buClr>
              <a:defRPr b="0">
                <a:solidFill>
                  <a:schemeClr val="tx1">
                    <a:lumMod val="85000"/>
                    <a:lumOff val="15000"/>
                  </a:schemeClr>
                </a:solidFill>
              </a:defRPr>
            </a:lvl3pPr>
            <a:lvl4pPr>
              <a:buClr>
                <a:schemeClr val="accent6"/>
              </a:buClr>
              <a:defRPr b="0">
                <a:solidFill>
                  <a:schemeClr val="tx1">
                    <a:lumMod val="85000"/>
                    <a:lumOff val="15000"/>
                  </a:schemeClr>
                </a:solidFill>
              </a:defRPr>
            </a:lvl4pPr>
            <a:lvl5pPr>
              <a:buClr>
                <a:schemeClr val="accent6"/>
              </a:buClr>
              <a:defRPr b="0">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62686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Plain Tex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indent="0">
              <a:buClr>
                <a:schemeClr val="accent6"/>
              </a:buClr>
              <a:buNone/>
              <a:defRPr b="0">
                <a:solidFill>
                  <a:schemeClr val="tx1">
                    <a:lumMod val="85000"/>
                    <a:lumOff val="15000"/>
                  </a:schemeClr>
                </a:solidFill>
              </a:defRPr>
            </a:lvl1pPr>
            <a:lvl2pPr marL="0" indent="-285750">
              <a:buClr>
                <a:schemeClr val="accent2"/>
              </a:buClr>
              <a:buFont typeface="Tahoma" panose="020B0604030504040204" pitchFamily="34" charset="0"/>
              <a:buChar char="•"/>
              <a:defRPr b="0">
                <a:solidFill>
                  <a:schemeClr val="tx1">
                    <a:lumMod val="85000"/>
                    <a:lumOff val="15000"/>
                  </a:schemeClr>
                </a:solidFill>
              </a:defRPr>
            </a:lvl2pPr>
            <a:lvl3pPr marL="635000" indent="-342900">
              <a:buClr>
                <a:schemeClr val="accent2"/>
              </a:buClr>
              <a:buFont typeface="Tahoma" panose="020B0604030504040204" pitchFamily="34" charset="0"/>
              <a:buChar char="–"/>
              <a:defRPr b="0">
                <a:solidFill>
                  <a:schemeClr val="tx1">
                    <a:lumMod val="85000"/>
                    <a:lumOff val="15000"/>
                  </a:schemeClr>
                </a:solidFill>
              </a:defRPr>
            </a:lvl3pPr>
            <a:lvl4pPr marL="914400" indent="-279400">
              <a:buClr>
                <a:schemeClr val="accent2"/>
              </a:buClr>
              <a:buFont typeface="Arial" panose="020B0604020202020204" pitchFamily="34" charset="0"/>
              <a:buChar char="•"/>
              <a:defRPr b="0">
                <a:solidFill>
                  <a:schemeClr val="tx1">
                    <a:lumMod val="85000"/>
                    <a:lumOff val="15000"/>
                  </a:schemeClr>
                </a:solidFill>
              </a:defRPr>
            </a:lvl4pPr>
            <a:lvl5pPr marL="1143000" indent="-228600">
              <a:buClr>
                <a:schemeClr val="accent2"/>
              </a:buClr>
              <a:buFont typeface="Tahoma" panose="020B0604030504040204" pitchFamily="34" charset="0"/>
              <a:buChar char="–"/>
              <a:defRPr b="0">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1231886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Full Page Graphic">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indent="0">
              <a:buClr>
                <a:schemeClr val="accent6"/>
              </a:buClr>
              <a:buNone/>
              <a:defRPr b="0">
                <a:solidFill>
                  <a:schemeClr val="tx1">
                    <a:lumMod val="85000"/>
                    <a:lumOff val="15000"/>
                  </a:schemeClr>
                </a:solidFill>
              </a:defRPr>
            </a:lvl1pPr>
            <a:lvl2pPr marL="0" indent="-285750">
              <a:buClr>
                <a:schemeClr val="accent2"/>
              </a:buClr>
              <a:buFont typeface="Tahoma" panose="020B0604030504040204" pitchFamily="34" charset="0"/>
              <a:buChar char="•"/>
              <a:defRPr b="0">
                <a:solidFill>
                  <a:schemeClr val="tx1"/>
                </a:solidFill>
              </a:defRPr>
            </a:lvl2pPr>
            <a:lvl3pPr marL="635000" indent="-342900">
              <a:buClr>
                <a:schemeClr val="accent2"/>
              </a:buClr>
              <a:buFont typeface="Tahoma" panose="020B0604030504040204" pitchFamily="34" charset="0"/>
              <a:buChar char="–"/>
              <a:defRPr b="0">
                <a:solidFill>
                  <a:schemeClr val="tx1"/>
                </a:solidFill>
              </a:defRPr>
            </a:lvl3pPr>
            <a:lvl4pPr marL="914400" indent="-279400">
              <a:buClr>
                <a:schemeClr val="accent2"/>
              </a:buClr>
              <a:buFont typeface="Arial" panose="020B0604020202020204" pitchFamily="34" charset="0"/>
              <a:buChar char="•"/>
              <a:defRPr b="0">
                <a:solidFill>
                  <a:schemeClr val="tx1"/>
                </a:solidFill>
              </a:defRPr>
            </a:lvl4pPr>
            <a:lvl5pPr marL="1143000" indent="-228600">
              <a:buClr>
                <a:schemeClr val="accent2"/>
              </a:buClr>
              <a:buFont typeface="Tahoma" panose="020B0604030504040204" pitchFamily="34" charset="0"/>
              <a:buChar char="–"/>
              <a:defRPr b="0">
                <a:solidFill>
                  <a:schemeClr val="tx1"/>
                </a:solidFill>
              </a:defRPr>
            </a:lvl5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889210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0"/>
            <a:ext cx="3581400" cy="4525963"/>
          </a:xfrm>
        </p:spPr>
        <p:txBody>
          <a:bodyPr>
            <a:normAutofit/>
          </a:bodyPr>
          <a:lstStyle>
            <a:lvl1pPr>
              <a:defRPr sz="3200">
                <a:solidFill>
                  <a:schemeClr val="tx1">
                    <a:lumMod val="85000"/>
                    <a:lumOff val="15000"/>
                  </a:schemeClr>
                </a:solidFill>
              </a:defRPr>
            </a:lvl1pPr>
            <a:lvl2pPr>
              <a:defRPr sz="2800">
                <a:solidFill>
                  <a:schemeClr val="tx1">
                    <a:lumMod val="85000"/>
                    <a:lumOff val="15000"/>
                  </a:schemeClr>
                </a:solidFill>
              </a:defRPr>
            </a:lvl2pPr>
            <a:lvl3pPr>
              <a:defRPr sz="2400">
                <a:solidFill>
                  <a:schemeClr val="tx1">
                    <a:lumMod val="85000"/>
                    <a:lumOff val="15000"/>
                  </a:schemeClr>
                </a:solidFill>
              </a:defRPr>
            </a:lvl3pPr>
            <a:lvl4pPr>
              <a:defRPr sz="2000">
                <a:solidFill>
                  <a:schemeClr val="tx1">
                    <a:lumMod val="85000"/>
                    <a:lumOff val="15000"/>
                  </a:schemeClr>
                </a:solidFill>
              </a:defRPr>
            </a:lvl4pPr>
            <a:lvl5pPr>
              <a:defRPr sz="20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3581400" cy="4525963"/>
          </a:xfrm>
        </p:spPr>
        <p:txBody>
          <a:bodyPr>
            <a:normAutofit/>
          </a:bodyPr>
          <a:lstStyle>
            <a:lvl1pPr>
              <a:defRPr sz="3200">
                <a:solidFill>
                  <a:schemeClr val="tx1">
                    <a:lumMod val="85000"/>
                    <a:lumOff val="15000"/>
                  </a:schemeClr>
                </a:solidFill>
              </a:defRPr>
            </a:lvl1pPr>
            <a:lvl2pPr>
              <a:defRPr sz="2800">
                <a:solidFill>
                  <a:schemeClr val="tx1">
                    <a:lumMod val="85000"/>
                    <a:lumOff val="15000"/>
                  </a:schemeClr>
                </a:solidFill>
              </a:defRPr>
            </a:lvl2pPr>
            <a:lvl3pPr>
              <a:defRPr sz="2400">
                <a:solidFill>
                  <a:schemeClr val="tx1">
                    <a:lumMod val="85000"/>
                    <a:lumOff val="15000"/>
                  </a:schemeClr>
                </a:solidFill>
              </a:defRPr>
            </a:lvl3pPr>
            <a:lvl4pPr>
              <a:defRPr sz="2000">
                <a:solidFill>
                  <a:schemeClr val="tx1">
                    <a:lumMod val="85000"/>
                    <a:lumOff val="15000"/>
                  </a:schemeClr>
                </a:solidFill>
              </a:defRPr>
            </a:lvl4pPr>
            <a:lvl5pPr>
              <a:defRPr sz="20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C5B9D869-719F-4E66-8A37-359C079D35C3}" type="slidenum">
              <a:rPr lang="en-US" smtClean="0"/>
              <a:t>‹#›</a:t>
            </a:fld>
            <a:endParaRPr lang="en-US" dirty="0"/>
          </a:p>
        </p:txBody>
      </p:sp>
    </p:spTree>
    <p:extLst>
      <p:ext uri="{BB962C8B-B14F-4D97-AF65-F5344CB8AC3E}">
        <p14:creationId xmlns:p14="http://schemas.microsoft.com/office/powerpoint/2010/main" val="623172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G:\Editing\__2015\EDU\A_R&amp;E\15-1865_REL MW PPT template (JG,JZ,LK,LP)\Graphics\15-1865 v03 REL MW PPT Temp Text.jp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4400" y="0"/>
            <a:ext cx="7315200" cy="1346200"/>
          </a:xfrm>
          <a:prstGeom prst="rect">
            <a:avLst/>
          </a:prstGeom>
        </p:spPr>
        <p:txBody>
          <a:bodyPr vert="horz" lIns="91440" tIns="45720" rIns="91440" bIns="45720" rtlCol="0" anchor="ctr" anchorCtr="0">
            <a:noAutofit/>
          </a:bodyPr>
          <a:lstStyle/>
          <a:p>
            <a:r>
              <a:rPr lang="en-US" dirty="0" smtClean="0"/>
              <a:t>Outline or Text (Tahoma Bold 36 </a:t>
            </a:r>
            <a:r>
              <a:rPr lang="en-US" dirty="0" err="1" smtClean="0"/>
              <a:t>pt</a:t>
            </a:r>
            <a:r>
              <a:rPr lang="en-US" dirty="0" smtClean="0"/>
              <a:t>)</a:t>
            </a:r>
            <a:endParaRPr lang="en-US" dirty="0"/>
          </a:p>
        </p:txBody>
      </p:sp>
      <p:sp>
        <p:nvSpPr>
          <p:cNvPr id="3" name="Text Placeholder 2"/>
          <p:cNvSpPr>
            <a:spLocks noGrp="1"/>
          </p:cNvSpPr>
          <p:nvPr>
            <p:ph type="body" idx="1"/>
          </p:nvPr>
        </p:nvSpPr>
        <p:spPr>
          <a:xfrm>
            <a:off x="914400" y="1600200"/>
            <a:ext cx="7315200" cy="4525963"/>
          </a:xfrm>
          <a:prstGeom prst="rect">
            <a:avLst/>
          </a:prstGeom>
        </p:spPr>
        <p:txBody>
          <a:bodyPr vert="horz" lIns="91440" tIns="45720" rIns="91440" bIns="45720" rtlCol="0">
            <a:normAutofit/>
          </a:body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914400" y="6618180"/>
            <a:ext cx="469680" cy="123111"/>
          </a:xfrm>
          <a:prstGeom prst="rect">
            <a:avLst/>
          </a:prstGeom>
        </p:spPr>
        <p:txBody>
          <a:bodyPr vert="horz" wrap="none" lIns="0" tIns="0" rIns="0" bIns="0" rtlCol="0" anchor="ctr">
            <a:spAutoFit/>
          </a:bodyPr>
          <a:lstStyle>
            <a:lvl1pPr algn="l">
              <a:defRPr sz="800">
                <a:solidFill>
                  <a:schemeClr val="tx1"/>
                </a:solidFill>
              </a:defRPr>
            </a:lvl1pPr>
          </a:lstStyle>
          <a:p>
            <a:fld id="{BD19CAE6-89B2-455A-AC4F-23EFD99D15A9}" type="datetimeFigureOut">
              <a:rPr lang="en-US" smtClean="0"/>
              <a:pPr/>
              <a:t>4/7/2017</a:t>
            </a:fld>
            <a:endParaRPr lang="en-US" dirty="0"/>
          </a:p>
        </p:txBody>
      </p:sp>
      <p:sp>
        <p:nvSpPr>
          <p:cNvPr id="5" name="Footer Placeholder 4"/>
          <p:cNvSpPr>
            <a:spLocks noGrp="1"/>
          </p:cNvSpPr>
          <p:nvPr>
            <p:ph type="ftr" sz="quarter" idx="3"/>
          </p:nvPr>
        </p:nvSpPr>
        <p:spPr>
          <a:xfrm>
            <a:off x="3124200" y="6618180"/>
            <a:ext cx="2895600" cy="123111"/>
          </a:xfrm>
          <a:prstGeom prst="rect">
            <a:avLst/>
          </a:prstGeom>
        </p:spPr>
        <p:txBody>
          <a:bodyPr vert="horz" lIns="0" tIns="0" rIns="0" bIns="0" rtlCol="0" anchor="ctr">
            <a:spAutoFit/>
          </a:bodyPr>
          <a:lstStyle>
            <a:lvl1pPr algn="ctr">
              <a:defRPr sz="800">
                <a:solidFill>
                  <a:schemeClr val="tx1"/>
                </a:solidFill>
              </a:defRPr>
            </a:lvl1pPr>
          </a:lstStyle>
          <a:p>
            <a:endParaRPr lang="en-US" dirty="0"/>
          </a:p>
        </p:txBody>
      </p:sp>
      <p:sp>
        <p:nvSpPr>
          <p:cNvPr id="6" name="Slide Number Placeholder 5"/>
          <p:cNvSpPr>
            <a:spLocks noGrp="1"/>
          </p:cNvSpPr>
          <p:nvPr>
            <p:ph type="sldNum" sz="quarter" idx="4"/>
          </p:nvPr>
        </p:nvSpPr>
        <p:spPr>
          <a:xfrm>
            <a:off x="8729054" y="6618180"/>
            <a:ext cx="155491" cy="123111"/>
          </a:xfrm>
          <a:prstGeom prst="rect">
            <a:avLst/>
          </a:prstGeom>
        </p:spPr>
        <p:txBody>
          <a:bodyPr vert="horz" wrap="none" lIns="0" tIns="0" rIns="0" bIns="0" rtlCol="0" anchor="ctr">
            <a:spAutoFit/>
          </a:bodyPr>
          <a:lstStyle>
            <a:lvl1pPr algn="l">
              <a:defRPr sz="800">
                <a:solidFill>
                  <a:schemeClr val="tx1"/>
                </a:solidFill>
              </a:defRPr>
            </a:lvl1pPr>
          </a:lstStyle>
          <a:p>
            <a:fld id="{8BE281C9-04EB-4071-AA3D-BE0CA1E87804}" type="slidenum">
              <a:rPr lang="en-US" smtClean="0"/>
              <a:pPr/>
              <a:t>‹#›</a:t>
            </a:fld>
            <a:endParaRPr lang="en-US" dirty="0"/>
          </a:p>
        </p:txBody>
      </p:sp>
      <p:cxnSp>
        <p:nvCxnSpPr>
          <p:cNvPr id="8" name="Straight Connector 7"/>
          <p:cNvCxnSpPr/>
          <p:nvPr/>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4983743"/>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718" r:id="rId3"/>
    <p:sldLayoutId id="2147483719" r:id="rId4"/>
    <p:sldLayoutId id="2147483685" r:id="rId5"/>
    <p:sldLayoutId id="2147483686" r:id="rId6"/>
    <p:sldLayoutId id="2147483687" r:id="rId7"/>
    <p:sldLayoutId id="2147483688" r:id="rId8"/>
    <p:sldLayoutId id="2147483716" r:id="rId9"/>
    <p:sldLayoutId id="2147483689" r:id="rId10"/>
    <p:sldLayoutId id="2147483690" r:id="rId11"/>
    <p:sldLayoutId id="2147483691" r:id="rId12"/>
    <p:sldLayoutId id="2147483692" r:id="rId13"/>
    <p:sldLayoutId id="2147483693" r:id="rId14"/>
    <p:sldLayoutId id="2147483694" r:id="rId15"/>
    <p:sldLayoutId id="2147483695" r:id="rId16"/>
    <p:sldLayoutId id="2147483711" r:id="rId17"/>
    <p:sldLayoutId id="2147483721" r:id="rId18"/>
    <p:sldLayoutId id="2147483722" r:id="rId19"/>
  </p:sldLayoutIdLst>
  <p:txStyles>
    <p:titleStyle>
      <a:lvl1pPr algn="l" defTabSz="914400" rtl="0" eaLnBrk="1" latinLnBrk="0" hangingPunct="1">
        <a:spcBef>
          <a:spcPct val="0"/>
        </a:spcBef>
        <a:buNone/>
        <a:defRPr sz="3600" b="1" kern="1200" spc="0" baseline="0">
          <a:solidFill>
            <a:schemeClr val="bg1"/>
          </a:solidFill>
          <a:latin typeface="+mj-lt"/>
          <a:ea typeface="+mj-ea"/>
          <a:cs typeface="+mj-cs"/>
        </a:defRPr>
      </a:lvl1pPr>
    </p:titleStyle>
    <p:bodyStyle>
      <a:lvl1pPr marL="342900" indent="-342900" algn="l" defTabSz="914400" rtl="0" eaLnBrk="1" latinLnBrk="0" hangingPunct="1">
        <a:spcBef>
          <a:spcPts val="1000"/>
        </a:spcBef>
        <a:buClr>
          <a:schemeClr val="accent2"/>
        </a:buClr>
        <a:buSzPct val="100000"/>
        <a:buFont typeface="Tahoma" panose="020B0604030504040204" pitchFamily="34" charset="0"/>
        <a:buChar char="•"/>
        <a:defRPr sz="3200" kern="1200" baseline="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Clr>
          <a:schemeClr val="accent2"/>
        </a:buClr>
        <a:buFont typeface="Arial" panose="020B0604020202020204" pitchFamily="34" charset="0"/>
        <a:buChar char="–"/>
        <a:defRPr sz="2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Clr>
          <a:schemeClr val="accent2"/>
        </a:buClr>
        <a:buFont typeface="Arial" panose="020B0604020202020204" pitchFamily="34" charset="0"/>
        <a:buChar char="•"/>
        <a:defRPr sz="24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Clr>
          <a:schemeClr val="accent2"/>
        </a:buClr>
        <a:buFont typeface="Arial" panose="020B0604020202020204" pitchFamily="34" charset="0"/>
        <a:buChar char="–"/>
        <a:defRPr sz="20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Clr>
          <a:schemeClr val="accent2"/>
        </a:buClr>
        <a:buFont typeface="Arial" panose="020B0604020202020204" pitchFamily="34" charset="0"/>
        <a:buChar char="»"/>
        <a:defRPr sz="20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hyperlink" Target="15-1344_RELMW%203%202%2017_Presentation_Module%203_rev-022516.pptx" TargetMode="External"/><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hyperlink" Target="http://safesupportiveschools.ed.gov/index.php?id=9&amp;eid=6" TargetMode="External"/><Relationship Id="rId2" Type="http://schemas.openxmlformats.org/officeDocument/2006/relationships/notesSlide" Target="../notesSlides/notesSlide25.xml"/><Relationship Id="rId1" Type="http://schemas.openxmlformats.org/officeDocument/2006/relationships/slideLayout" Target="../slideLayouts/slideLayout16.xml"/><Relationship Id="rId5" Type="http://schemas.openxmlformats.org/officeDocument/2006/relationships/hyperlink" Target="http://safesupportiveschools.ed.gov/index.php?id=9&amp;eid=10" TargetMode="External"/><Relationship Id="rId4" Type="http://schemas.openxmlformats.org/officeDocument/2006/relationships/hyperlink" Target="http://www.nri-inc.org/projects/SDICC/TA/Klein_2.pdf"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Rectangle 6"/>
          <p:cNvSpPr>
            <a:spLocks noGrp="1" noChangeArrowheads="1"/>
          </p:cNvSpPr>
          <p:nvPr>
            <p:ph type="ctrTitle"/>
          </p:nvPr>
        </p:nvSpPr>
        <p:spPr>
          <a:xfrm>
            <a:off x="3564924" y="1581150"/>
            <a:ext cx="5274276" cy="1200329"/>
          </a:xfrm>
          <a:effectLst/>
        </p:spPr>
        <p:txBody>
          <a:bodyPr/>
          <a:lstStyle/>
          <a:p>
            <a:pPr>
              <a:spcBef>
                <a:spcPts val="600"/>
              </a:spcBef>
              <a:defRPr/>
            </a:pPr>
            <a:r>
              <a:rPr lang="en-US" dirty="0" smtClean="0">
                <a:solidFill>
                  <a:schemeClr val="accent3"/>
                </a:solidFill>
                <a:effectLst/>
              </a:rPr>
              <a:t>Module 6 presentation</a:t>
            </a:r>
            <a:br>
              <a:rPr lang="en-US" dirty="0" smtClean="0">
                <a:solidFill>
                  <a:schemeClr val="accent3"/>
                </a:solidFill>
                <a:effectLst/>
              </a:rPr>
            </a:br>
            <a:r>
              <a:rPr lang="en-US" sz="2400" dirty="0" smtClean="0">
                <a:solidFill>
                  <a:schemeClr val="accent3"/>
                </a:solidFill>
                <a:effectLst/>
              </a:rPr>
              <a:t/>
            </a:r>
            <a:br>
              <a:rPr lang="en-US" sz="2400" dirty="0" smtClean="0">
                <a:solidFill>
                  <a:schemeClr val="accent3"/>
                </a:solidFill>
                <a:effectLst/>
              </a:rPr>
            </a:br>
            <a:r>
              <a:rPr lang="en-US" sz="5400" kern="0" dirty="0">
                <a:solidFill>
                  <a:schemeClr val="accent3"/>
                </a:solidFill>
              </a:rPr>
              <a:t>S</a:t>
            </a:r>
            <a:r>
              <a:rPr lang="en-US" sz="5400" kern="0" dirty="0" smtClean="0">
                <a:solidFill>
                  <a:schemeClr val="accent3"/>
                </a:solidFill>
              </a:rPr>
              <a:t>urvey administration</a:t>
            </a:r>
            <a:r>
              <a:rPr lang="en-US" sz="6000" dirty="0"/>
              <a:t/>
            </a:r>
            <a:br>
              <a:rPr lang="en-US" sz="6000" dirty="0"/>
            </a:br>
            <a:endParaRPr lang="en-US" sz="6000" dirty="0">
              <a:effectLst/>
            </a:endParaRPr>
          </a:p>
        </p:txBody>
      </p:sp>
      <p:pic>
        <p:nvPicPr>
          <p:cNvPr id="3" name="Picture Placeholder 2"/>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25300" r="20647"/>
          <a:stretch/>
        </p:blipFill>
        <p:spPr>
          <a:xfrm flipH="1">
            <a:off x="0" y="1600200"/>
            <a:ext cx="3391469" cy="5257800"/>
          </a:xfrm>
        </p:spPr>
      </p:pic>
    </p:spTree>
    <p:extLst>
      <p:ext uri="{BB962C8B-B14F-4D97-AF65-F5344CB8AC3E}">
        <p14:creationId xmlns:p14="http://schemas.microsoft.com/office/powerpoint/2010/main" val="8334866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167585" y="-351483"/>
            <a:ext cx="3108543" cy="461665"/>
          </a:xfrm>
          <a:prstGeom prst="rect">
            <a:avLst/>
          </a:prstGeom>
        </p:spPr>
        <p:txBody>
          <a:bodyPr wrap="none">
            <a:spAutoFit/>
          </a:bodyPr>
          <a:lstStyle/>
          <a:p>
            <a:r>
              <a:rPr lang="en-US" dirty="0"/>
              <a:t>452503855 176786905 </a:t>
            </a:r>
          </a:p>
        </p:txBody>
      </p:sp>
      <p:sp>
        <p:nvSpPr>
          <p:cNvPr id="4" name="Title 3"/>
          <p:cNvSpPr>
            <a:spLocks noGrp="1"/>
          </p:cNvSpPr>
          <p:nvPr>
            <p:ph type="title"/>
          </p:nvPr>
        </p:nvSpPr>
        <p:spPr/>
        <p:txBody>
          <a:bodyPr/>
          <a:lstStyle/>
          <a:p>
            <a:r>
              <a:rPr lang="en-US" dirty="0" smtClean="0"/>
              <a:t>Online versus paper?</a:t>
            </a:r>
            <a:endParaRPr lang="en-US" dirty="0"/>
          </a:p>
        </p:txBody>
      </p:sp>
      <p:sp>
        <p:nvSpPr>
          <p:cNvPr id="5" name="Content Placeholder 4"/>
          <p:cNvSpPr>
            <a:spLocks noGrp="1"/>
          </p:cNvSpPr>
          <p:nvPr>
            <p:ph idx="1"/>
          </p:nvPr>
        </p:nvSpPr>
        <p:spPr>
          <a:xfrm>
            <a:off x="228600" y="1807792"/>
            <a:ext cx="3659186" cy="4525963"/>
          </a:xfrm>
        </p:spPr>
        <p:txBody>
          <a:bodyPr/>
          <a:lstStyle/>
          <a:p>
            <a:pPr marL="0" lvl="1" indent="0">
              <a:spcBef>
                <a:spcPts val="1000"/>
              </a:spcBef>
              <a:buSzPct val="100000"/>
              <a:buNone/>
            </a:pPr>
            <a:r>
              <a:rPr lang="en-US" sz="4400" b="1" kern="0" dirty="0" smtClean="0">
                <a:solidFill>
                  <a:srgbClr val="008000"/>
                </a:solidFill>
                <a:cs typeface="Gill Sans Ultra Bold"/>
              </a:rPr>
              <a:t>Respondent type</a:t>
            </a:r>
            <a:endParaRPr lang="en-US" sz="4400" b="1" dirty="0">
              <a:solidFill>
                <a:schemeClr val="tx1"/>
              </a:solidFill>
            </a:endParaRPr>
          </a:p>
          <a:p>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10</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7054" y="1743467"/>
            <a:ext cx="4572000" cy="4590288"/>
          </a:xfrm>
          <a:prstGeom prst="rect">
            <a:avLst/>
          </a:prstGeom>
        </p:spPr>
      </p:pic>
    </p:spTree>
    <p:extLst>
      <p:ext uri="{BB962C8B-B14F-4D97-AF65-F5344CB8AC3E}">
        <p14:creationId xmlns:p14="http://schemas.microsoft.com/office/powerpoint/2010/main" val="9179367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81400" y="2481946"/>
            <a:ext cx="5429250" cy="362130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dirty="0" smtClean="0"/>
              <a:t>Online versus </a:t>
            </a:r>
            <a:r>
              <a:rPr lang="en-US" dirty="0"/>
              <a:t>paper?</a:t>
            </a:r>
          </a:p>
        </p:txBody>
      </p:sp>
      <p:sp>
        <p:nvSpPr>
          <p:cNvPr id="4" name="Content Placeholder 3"/>
          <p:cNvSpPr>
            <a:spLocks noGrp="1"/>
          </p:cNvSpPr>
          <p:nvPr>
            <p:ph sz="half" idx="1"/>
          </p:nvPr>
        </p:nvSpPr>
        <p:spPr>
          <a:xfrm>
            <a:off x="914400" y="1600200"/>
            <a:ext cx="3436883" cy="4876800"/>
          </a:xfrm>
        </p:spPr>
        <p:txBody>
          <a:bodyPr anchor="ctr"/>
          <a:lstStyle/>
          <a:p>
            <a:pPr marL="0" lvl="1" indent="0">
              <a:spcBef>
                <a:spcPts val="1000"/>
              </a:spcBef>
              <a:buSzPct val="100000"/>
              <a:buNone/>
            </a:pPr>
            <a:r>
              <a:rPr lang="en-US" sz="4400" b="1" kern="0" dirty="0">
                <a:cs typeface="Gill Sans Ultra Bold"/>
              </a:rPr>
              <a:t>Survey</a:t>
            </a:r>
            <a:r>
              <a:rPr lang="en-US" sz="4400" b="1" kern="0" dirty="0">
                <a:solidFill>
                  <a:srgbClr val="008000"/>
                </a:solidFill>
                <a:cs typeface="Gill Sans Ultra Bold"/>
              </a:rPr>
              <a:t> complexity </a:t>
            </a:r>
            <a:r>
              <a:rPr lang="en-US" sz="4400" b="1" kern="0" dirty="0">
                <a:cs typeface="Gill Sans Ultra Bold"/>
              </a:rPr>
              <a:t>and</a:t>
            </a:r>
            <a:r>
              <a:rPr lang="en-US" sz="4400" b="1" kern="0" dirty="0">
                <a:solidFill>
                  <a:srgbClr val="008000"/>
                </a:solidFill>
                <a:cs typeface="Gill Sans Ultra Bold"/>
              </a:rPr>
              <a:t> </a:t>
            </a:r>
            <a:r>
              <a:rPr lang="en-US" sz="4400" b="1" kern="0" dirty="0" smtClean="0">
                <a:solidFill>
                  <a:srgbClr val="008000"/>
                </a:solidFill>
                <a:cs typeface="Gill Sans Ultra Bold"/>
              </a:rPr>
              <a:t>item formats</a:t>
            </a:r>
            <a:endParaRPr lang="en-US" sz="4400" dirty="0"/>
          </a:p>
          <a:p>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11</a:t>
            </a:fld>
            <a:endParaRPr lang="en-US" dirty="0"/>
          </a:p>
        </p:txBody>
      </p:sp>
    </p:spTree>
    <p:extLst>
      <p:ext uri="{BB962C8B-B14F-4D97-AF65-F5344CB8AC3E}">
        <p14:creationId xmlns:p14="http://schemas.microsoft.com/office/powerpoint/2010/main" val="30717632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953000" y="1695217"/>
            <a:ext cx="4010025" cy="428671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US" dirty="0" smtClean="0"/>
              <a:t>Online versus </a:t>
            </a:r>
            <a:r>
              <a:rPr lang="en-US" dirty="0"/>
              <a:t>paper?</a:t>
            </a:r>
          </a:p>
        </p:txBody>
      </p:sp>
      <p:sp>
        <p:nvSpPr>
          <p:cNvPr id="5" name="Content Placeholder 4"/>
          <p:cNvSpPr>
            <a:spLocks noGrp="1"/>
          </p:cNvSpPr>
          <p:nvPr>
            <p:ph sz="half" idx="1"/>
          </p:nvPr>
        </p:nvSpPr>
        <p:spPr>
          <a:xfrm>
            <a:off x="914399" y="1600200"/>
            <a:ext cx="4648201" cy="4876800"/>
          </a:xfrm>
        </p:spPr>
        <p:txBody>
          <a:bodyPr anchor="ctr"/>
          <a:lstStyle/>
          <a:p>
            <a:pPr marL="0" lvl="1" indent="0">
              <a:spcBef>
                <a:spcPts val="1000"/>
              </a:spcBef>
              <a:buSzPct val="100000"/>
              <a:buNone/>
            </a:pPr>
            <a:r>
              <a:rPr lang="en-US" sz="4400" b="1" kern="0" dirty="0">
                <a:solidFill>
                  <a:srgbClr val="008000"/>
                </a:solidFill>
                <a:cs typeface="Gill Sans Ultra Bold"/>
              </a:rPr>
              <a:t>Timing </a:t>
            </a:r>
            <a:r>
              <a:rPr lang="en-US" sz="4400" b="1" kern="0" dirty="0">
                <a:cs typeface="Gill Sans Ultra Bold"/>
              </a:rPr>
              <a:t>of survey </a:t>
            </a:r>
            <a:r>
              <a:rPr lang="en-US" sz="4400" b="1" kern="0" dirty="0" smtClean="0">
                <a:cs typeface="Gill Sans Ultra Bold"/>
              </a:rPr>
              <a:t>completion</a:t>
            </a:r>
            <a:endParaRPr lang="en-US" sz="4400" dirty="0">
              <a:latin typeface="Times" charset="0"/>
            </a:endParaRPr>
          </a:p>
          <a:p>
            <a:endParaRPr lang="en-US" dirty="0"/>
          </a:p>
        </p:txBody>
      </p:sp>
      <p:sp>
        <p:nvSpPr>
          <p:cNvPr id="7" name="Slide Number Placeholder 6"/>
          <p:cNvSpPr>
            <a:spLocks noGrp="1"/>
          </p:cNvSpPr>
          <p:nvPr>
            <p:ph type="sldNum" sz="quarter" idx="12"/>
          </p:nvPr>
        </p:nvSpPr>
        <p:spPr/>
        <p:txBody>
          <a:bodyPr/>
          <a:lstStyle/>
          <a:p>
            <a:fld id="{8BE281C9-04EB-4071-AA3D-BE0CA1E87804}" type="slidenum">
              <a:rPr lang="en-US" smtClean="0"/>
              <a:t>12</a:t>
            </a:fld>
            <a:endParaRPr lang="en-US" dirty="0"/>
          </a:p>
        </p:txBody>
      </p:sp>
    </p:spTree>
    <p:extLst>
      <p:ext uri="{BB962C8B-B14F-4D97-AF65-F5344CB8AC3E}">
        <p14:creationId xmlns:p14="http://schemas.microsoft.com/office/powerpoint/2010/main" val="19176973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2970" y="2268167"/>
            <a:ext cx="5486400" cy="3945636"/>
          </a:xfrm>
          <a:prstGeom prst="rect">
            <a:avLst/>
          </a:prstGeom>
        </p:spPr>
      </p:pic>
      <p:sp>
        <p:nvSpPr>
          <p:cNvPr id="3" name="Title 2"/>
          <p:cNvSpPr>
            <a:spLocks noGrp="1"/>
          </p:cNvSpPr>
          <p:nvPr>
            <p:ph type="title"/>
          </p:nvPr>
        </p:nvSpPr>
        <p:spPr/>
        <p:txBody>
          <a:bodyPr/>
          <a:lstStyle/>
          <a:p>
            <a:r>
              <a:rPr lang="en-US" dirty="0" smtClean="0"/>
              <a:t>Online versus </a:t>
            </a:r>
            <a:r>
              <a:rPr lang="en-US" dirty="0"/>
              <a:t>paper?</a:t>
            </a:r>
          </a:p>
        </p:txBody>
      </p:sp>
      <p:sp>
        <p:nvSpPr>
          <p:cNvPr id="4" name="Content Placeholder 3"/>
          <p:cNvSpPr>
            <a:spLocks noGrp="1"/>
          </p:cNvSpPr>
          <p:nvPr>
            <p:ph sz="half" idx="1"/>
          </p:nvPr>
        </p:nvSpPr>
        <p:spPr>
          <a:xfrm>
            <a:off x="709078" y="1371600"/>
            <a:ext cx="4206240" cy="4876800"/>
          </a:xfrm>
        </p:spPr>
        <p:txBody>
          <a:bodyPr anchor="t"/>
          <a:lstStyle/>
          <a:p>
            <a:pPr marL="0" lvl="1" indent="0">
              <a:spcBef>
                <a:spcPts val="1000"/>
              </a:spcBef>
              <a:buSzPct val="100000"/>
              <a:buNone/>
            </a:pPr>
            <a:endParaRPr lang="en-US" sz="4400" b="1" kern="0" dirty="0" smtClean="0">
              <a:solidFill>
                <a:srgbClr val="008000"/>
              </a:solidFill>
              <a:cs typeface="Gill Sans Ultra Bold"/>
            </a:endParaRPr>
          </a:p>
          <a:p>
            <a:pPr marL="0" lvl="1" indent="0">
              <a:spcBef>
                <a:spcPts val="1000"/>
              </a:spcBef>
              <a:buSzPct val="100000"/>
              <a:buNone/>
            </a:pPr>
            <a:r>
              <a:rPr lang="en-US" sz="4400" b="1" kern="0" dirty="0" smtClean="0">
                <a:solidFill>
                  <a:srgbClr val="008000"/>
                </a:solidFill>
                <a:cs typeface="Gill Sans Ultra Bold"/>
              </a:rPr>
              <a:t>Resources</a:t>
            </a:r>
            <a:endParaRPr lang="en-US" dirty="0"/>
          </a:p>
        </p:txBody>
      </p:sp>
      <p:sp>
        <p:nvSpPr>
          <p:cNvPr id="7" name="Slide Number Placeholder 3"/>
          <p:cNvSpPr>
            <a:spLocks noGrp="1"/>
          </p:cNvSpPr>
          <p:nvPr>
            <p:ph type="sldNum" sz="quarter" idx="12"/>
          </p:nvPr>
        </p:nvSpPr>
        <p:spPr>
          <a:xfrm>
            <a:off x="8729054" y="6618180"/>
            <a:ext cx="155491" cy="123111"/>
          </a:xfrm>
          <a:prstGeom prst="rect">
            <a:avLst/>
          </a:prstGeom>
        </p:spPr>
        <p:txBody>
          <a:bodyPr/>
          <a:lstStyle/>
          <a:p>
            <a:fld id="{D938CA0A-26AD-461C-B745-BA161A5F78E3}" type="slidenum">
              <a:rPr lang="en-US" smtClean="0"/>
              <a:pPr/>
              <a:t>13</a:t>
            </a:fld>
            <a:endParaRPr lang="en-US" dirty="0"/>
          </a:p>
        </p:txBody>
      </p:sp>
      <p:cxnSp>
        <p:nvCxnSpPr>
          <p:cNvPr id="8" name="Straight Connector 7"/>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64860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Online versus </a:t>
            </a:r>
            <a:r>
              <a:rPr lang="en-US" dirty="0"/>
              <a:t>paper?</a:t>
            </a:r>
          </a:p>
        </p:txBody>
      </p:sp>
      <p:sp>
        <p:nvSpPr>
          <p:cNvPr id="4" name="Content Placeholder 3"/>
          <p:cNvSpPr>
            <a:spLocks noGrp="1"/>
          </p:cNvSpPr>
          <p:nvPr>
            <p:ph sz="half" idx="1"/>
          </p:nvPr>
        </p:nvSpPr>
        <p:spPr>
          <a:xfrm>
            <a:off x="914400" y="1600200"/>
            <a:ext cx="4206240" cy="4876800"/>
          </a:xfrm>
        </p:spPr>
        <p:txBody>
          <a:bodyPr anchor="ctr"/>
          <a:lstStyle/>
          <a:p>
            <a:pPr marL="0" lvl="1" indent="0">
              <a:spcBef>
                <a:spcPts val="1000"/>
              </a:spcBef>
              <a:buSzPct val="100000"/>
              <a:buNone/>
            </a:pPr>
            <a:r>
              <a:rPr lang="en-US" sz="4400" b="1" kern="0" dirty="0">
                <a:solidFill>
                  <a:srgbClr val="008000"/>
                </a:solidFill>
                <a:cs typeface="Gill Sans Ultra Bold"/>
              </a:rPr>
              <a:t>Location</a:t>
            </a:r>
            <a:endParaRPr lang="en-US" sz="4400" dirty="0">
              <a:latin typeface="Times" charset="0"/>
            </a:endParaRPr>
          </a:p>
          <a:p>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14</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6750" y="2367646"/>
            <a:ext cx="4286250" cy="3214687"/>
          </a:xfrm>
          <a:prstGeom prst="rect">
            <a:avLst/>
          </a:prstGeom>
        </p:spPr>
      </p:pic>
    </p:spTree>
    <p:extLst>
      <p:ext uri="{BB962C8B-B14F-4D97-AF65-F5344CB8AC3E}">
        <p14:creationId xmlns:p14="http://schemas.microsoft.com/office/powerpoint/2010/main" val="23044827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smtClean="0"/>
              <a:t>Outline</a:t>
            </a:r>
          </a:p>
        </p:txBody>
      </p:sp>
      <p:sp>
        <p:nvSpPr>
          <p:cNvPr id="3" name="Content Placeholder 2"/>
          <p:cNvSpPr>
            <a:spLocks noGrp="1"/>
          </p:cNvSpPr>
          <p:nvPr>
            <p:ph idx="1"/>
          </p:nvPr>
        </p:nvSpPr>
        <p:spPr/>
        <p:txBody>
          <a:bodyPr/>
          <a:lstStyle/>
          <a:p>
            <a:pPr lvl="0"/>
            <a:r>
              <a:rPr lang="en-US" b="1" dirty="0">
                <a:solidFill>
                  <a:schemeClr val="bg1">
                    <a:lumMod val="65000"/>
                  </a:schemeClr>
                </a:solidFill>
              </a:rPr>
              <a:t>Data collection </a:t>
            </a:r>
            <a:r>
              <a:rPr lang="en-US" b="1" dirty="0" smtClean="0">
                <a:solidFill>
                  <a:schemeClr val="bg1">
                    <a:lumMod val="65000"/>
                  </a:schemeClr>
                </a:solidFill>
              </a:rPr>
              <a:t>modes.</a:t>
            </a:r>
            <a:endParaRPr lang="en-US" b="1" dirty="0">
              <a:solidFill>
                <a:schemeClr val="bg1">
                  <a:lumMod val="65000"/>
                </a:schemeClr>
              </a:solidFill>
            </a:endParaRPr>
          </a:p>
          <a:p>
            <a:r>
              <a:rPr lang="en-US" b="1" dirty="0">
                <a:solidFill>
                  <a:schemeClr val="bg1">
                    <a:lumMod val="65000"/>
                  </a:schemeClr>
                </a:solidFill>
              </a:rPr>
              <a:t>Choose a </a:t>
            </a:r>
            <a:r>
              <a:rPr lang="en-US" b="1" dirty="0" smtClean="0">
                <a:solidFill>
                  <a:schemeClr val="bg1">
                    <a:lumMod val="65000"/>
                  </a:schemeClr>
                </a:solidFill>
              </a:rPr>
              <a:t>mode.</a:t>
            </a:r>
            <a:endParaRPr lang="en-US" b="1" dirty="0">
              <a:solidFill>
                <a:schemeClr val="bg1">
                  <a:lumMod val="65000"/>
                </a:schemeClr>
              </a:solidFill>
            </a:endParaRPr>
          </a:p>
          <a:p>
            <a:r>
              <a:rPr lang="en-US" b="1" dirty="0" smtClean="0">
                <a:solidFill>
                  <a:schemeClr val="tx1"/>
                </a:solidFill>
              </a:rPr>
              <a:t>Implementation.</a:t>
            </a:r>
            <a:endParaRPr lang="en-US" b="1" dirty="0">
              <a:solidFill>
                <a:schemeClr val="tx1"/>
              </a:solidFill>
            </a:endParaRPr>
          </a:p>
          <a:p>
            <a:r>
              <a:rPr lang="en-US" b="1" dirty="0">
                <a:solidFill>
                  <a:schemeClr val="bg1">
                    <a:lumMod val="65000"/>
                  </a:schemeClr>
                </a:solidFill>
              </a:rPr>
              <a:t>Other </a:t>
            </a:r>
            <a:r>
              <a:rPr lang="en-US" b="1" dirty="0" smtClean="0">
                <a:solidFill>
                  <a:schemeClr val="bg1">
                    <a:lumMod val="65000"/>
                  </a:schemeClr>
                </a:solidFill>
              </a:rPr>
              <a:t>considerations.</a:t>
            </a:r>
            <a:endParaRPr lang="en-US" dirty="0" smtClean="0">
              <a:solidFill>
                <a:schemeClr val="bg1">
                  <a:lumMod val="65000"/>
                </a:schemeClr>
              </a:solidFill>
            </a:endParaRPr>
          </a:p>
          <a:p>
            <a:endParaRPr lang="en-US" dirty="0"/>
          </a:p>
        </p:txBody>
      </p:sp>
      <p:sp>
        <p:nvSpPr>
          <p:cNvPr id="22" name="Slide Number Placeholder 21"/>
          <p:cNvSpPr>
            <a:spLocks noGrp="1"/>
          </p:cNvSpPr>
          <p:nvPr>
            <p:ph type="sldNum" sz="quarter" idx="12"/>
          </p:nvPr>
        </p:nvSpPr>
        <p:spPr/>
        <p:txBody>
          <a:bodyPr/>
          <a:lstStyle/>
          <a:p>
            <a:fld id="{8BE281C9-04EB-4071-AA3D-BE0CA1E87804}" type="slidenum">
              <a:rPr lang="en-US" smtClean="0"/>
              <a:t>15</a:t>
            </a:fld>
            <a:endParaRPr lang="en-US" dirty="0"/>
          </a:p>
        </p:txBody>
      </p:sp>
    </p:spTree>
    <p:extLst>
      <p:ext uri="{BB962C8B-B14F-4D97-AF65-F5344CB8AC3E}">
        <p14:creationId xmlns:p14="http://schemas.microsoft.com/office/powerpoint/2010/main" val="12638399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for an online </a:t>
            </a:r>
            <a:r>
              <a:rPr lang="en-US" dirty="0"/>
              <a:t>s</a:t>
            </a:r>
            <a:r>
              <a:rPr lang="en-US" dirty="0" smtClean="0"/>
              <a:t>urvey</a:t>
            </a:r>
            <a:endParaRPr lang="en-US" dirty="0"/>
          </a:p>
        </p:txBody>
      </p:sp>
      <p:sp>
        <p:nvSpPr>
          <p:cNvPr id="4" name="Slide Number Placeholder 3"/>
          <p:cNvSpPr>
            <a:spLocks noGrp="1"/>
          </p:cNvSpPr>
          <p:nvPr>
            <p:ph type="sldNum" sz="quarter" idx="12"/>
          </p:nvPr>
        </p:nvSpPr>
        <p:spPr/>
        <p:txBody>
          <a:bodyPr/>
          <a:lstStyle/>
          <a:p>
            <a:fld id="{8BE281C9-04EB-4071-AA3D-BE0CA1E87804}" type="slidenum">
              <a:rPr lang="en-US" smtClean="0"/>
              <a:t>16</a:t>
            </a:fld>
            <a:endParaRPr lang="en-US" dirty="0"/>
          </a:p>
        </p:txBody>
      </p:sp>
      <p:pic>
        <p:nvPicPr>
          <p:cNvPr id="5" name="Picture 4"/>
          <p:cNvPicPr/>
          <p:nvPr/>
        </p:nvPicPr>
        <p:blipFill>
          <a:blip r:embed="rId3">
            <a:extLst>
              <a:ext uri="{28A0092B-C50C-407E-A947-70E740481C1C}">
                <a14:useLocalDpi xmlns:a14="http://schemas.microsoft.com/office/drawing/2010/main" val="0"/>
              </a:ext>
            </a:extLst>
          </a:blip>
          <a:stretch>
            <a:fillRect/>
          </a:stretch>
        </p:blipFill>
        <p:spPr bwMode="auto">
          <a:xfrm>
            <a:off x="1482918" y="1371600"/>
            <a:ext cx="6178163" cy="5109340"/>
          </a:xfrm>
          <a:prstGeom prst="rect">
            <a:avLst/>
          </a:prstGeom>
          <a:noFill/>
          <a:ln>
            <a:noFill/>
          </a:ln>
        </p:spPr>
      </p:pic>
    </p:spTree>
    <p:extLst>
      <p:ext uri="{BB962C8B-B14F-4D97-AF65-F5344CB8AC3E}">
        <p14:creationId xmlns:p14="http://schemas.microsoft.com/office/powerpoint/2010/main" val="9426066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4800600" y="1600200"/>
            <a:ext cx="3977640" cy="4876800"/>
          </a:xfrm>
        </p:spPr>
        <p:txBody>
          <a:bodyPr anchor="ctr">
            <a:normAutofit lnSpcReduction="10000"/>
          </a:bodyPr>
          <a:lstStyle/>
          <a:p>
            <a:pPr marL="0" lvl="1" indent="0">
              <a:spcBef>
                <a:spcPts val="1000"/>
              </a:spcBef>
              <a:buSzPct val="100000"/>
              <a:buNone/>
            </a:pPr>
            <a:r>
              <a:rPr lang="en-US" sz="4400" b="1" kern="0" dirty="0">
                <a:cs typeface="Gill Sans Ultra Bold"/>
              </a:rPr>
              <a:t>Web survey </a:t>
            </a:r>
            <a:r>
              <a:rPr lang="en-US" sz="4400" b="1" kern="0" dirty="0" smtClean="0">
                <a:solidFill>
                  <a:srgbClr val="008000"/>
                </a:solidFill>
                <a:cs typeface="Gill Sans Ultra Bold"/>
              </a:rPr>
              <a:t>software</a:t>
            </a:r>
          </a:p>
          <a:p>
            <a:pPr marL="171450" lvl="0" indent="-171450">
              <a:buFont typeface="Arial" panose="020B0604020202020204" pitchFamily="34" charset="0"/>
              <a:buChar char="•"/>
            </a:pPr>
            <a:r>
              <a:rPr lang="en-US" dirty="0" err="1" smtClean="0">
                <a:solidFill>
                  <a:schemeClr val="tx1"/>
                </a:solidFill>
              </a:rPr>
              <a:t>Qualtrics</a:t>
            </a:r>
            <a:endParaRPr lang="en-US" dirty="0">
              <a:solidFill>
                <a:schemeClr val="tx1"/>
              </a:solidFill>
            </a:endParaRPr>
          </a:p>
          <a:p>
            <a:pPr marL="171450" lvl="0" indent="-171450">
              <a:buFont typeface="Arial" panose="020B0604020202020204" pitchFamily="34" charset="0"/>
              <a:buChar char="•"/>
            </a:pPr>
            <a:r>
              <a:rPr lang="en-US" dirty="0" err="1" smtClean="0">
                <a:solidFill>
                  <a:schemeClr val="tx1"/>
                </a:solidFill>
              </a:rPr>
              <a:t>SurveyMonkey</a:t>
            </a:r>
            <a:endParaRPr lang="en-US" dirty="0">
              <a:solidFill>
                <a:schemeClr val="tx1"/>
              </a:solidFill>
            </a:endParaRPr>
          </a:p>
          <a:p>
            <a:pPr marL="171450" lvl="0" indent="-171450">
              <a:buFont typeface="Arial" panose="020B0604020202020204" pitchFamily="34" charset="0"/>
              <a:buChar char="•"/>
            </a:pPr>
            <a:r>
              <a:rPr lang="en-US" dirty="0" err="1" smtClean="0">
                <a:solidFill>
                  <a:schemeClr val="tx1"/>
                </a:solidFill>
              </a:rPr>
              <a:t>SurveyGizmo</a:t>
            </a:r>
            <a:endParaRPr lang="en-US" dirty="0">
              <a:solidFill>
                <a:schemeClr val="tx1"/>
              </a:solidFill>
            </a:endParaRPr>
          </a:p>
          <a:p>
            <a:pPr marL="171450" lvl="0" indent="-171450">
              <a:buFont typeface="Arial" panose="020B0604020202020204" pitchFamily="34" charset="0"/>
              <a:buChar char="•"/>
            </a:pPr>
            <a:r>
              <a:rPr lang="en-US" dirty="0" err="1" smtClean="0">
                <a:solidFill>
                  <a:schemeClr val="tx1"/>
                </a:solidFill>
              </a:rPr>
              <a:t>WebSurveyor</a:t>
            </a:r>
            <a:endParaRPr lang="en-US" dirty="0">
              <a:solidFill>
                <a:schemeClr val="tx1"/>
              </a:solidFill>
            </a:endParaRPr>
          </a:p>
          <a:p>
            <a:pPr marL="171450" lvl="0" indent="-171450">
              <a:buFont typeface="Arial" panose="020B0604020202020204" pitchFamily="34" charset="0"/>
              <a:buChar char="•"/>
            </a:pPr>
            <a:r>
              <a:rPr lang="en-US" dirty="0" err="1" smtClean="0">
                <a:solidFill>
                  <a:schemeClr val="tx1"/>
                </a:solidFill>
              </a:rPr>
              <a:t>Vovici</a:t>
            </a:r>
            <a:endParaRPr lang="en-US" dirty="0">
              <a:solidFill>
                <a:schemeClr val="tx1"/>
              </a:solidFill>
            </a:endParaRPr>
          </a:p>
          <a:p>
            <a:pPr marL="171450" lvl="0" indent="-171450">
              <a:buFont typeface="Arial" panose="020B0604020202020204" pitchFamily="34" charset="0"/>
              <a:buChar char="•"/>
            </a:pPr>
            <a:r>
              <a:rPr lang="en-US" dirty="0" smtClean="0">
                <a:solidFill>
                  <a:schemeClr val="tx1"/>
                </a:solidFill>
              </a:rPr>
              <a:t>Snap</a:t>
            </a:r>
            <a:endParaRPr lang="en-US" dirty="0">
              <a:solidFill>
                <a:schemeClr val="tx1"/>
              </a:solidFill>
            </a:endParaRPr>
          </a:p>
          <a:p>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17</a:t>
            </a:fld>
            <a:endParaRPr lang="en-US" dirty="0"/>
          </a:p>
        </p:txBody>
      </p:sp>
      <p:pic>
        <p:nvPicPr>
          <p:cNvPr id="8" name="Picture Placeholder 7"/>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20116" r="20257"/>
          <a:stretch/>
        </p:blipFill>
        <p:spPr>
          <a:xfrm>
            <a:off x="7951" y="1371600"/>
            <a:ext cx="4564049" cy="5105400"/>
          </a:xfrm>
        </p:spPr>
      </p:pic>
    </p:spTree>
    <p:extLst>
      <p:ext uri="{BB962C8B-B14F-4D97-AF65-F5344CB8AC3E}">
        <p14:creationId xmlns:p14="http://schemas.microsoft.com/office/powerpoint/2010/main" val="34003557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for a paper and </a:t>
            </a:r>
            <a:br>
              <a:rPr lang="en-US" dirty="0" smtClean="0"/>
            </a:br>
            <a:r>
              <a:rPr lang="en-US" dirty="0" smtClean="0"/>
              <a:t>online survey</a:t>
            </a:r>
            <a:endParaRPr lang="en-US" dirty="0"/>
          </a:p>
        </p:txBody>
      </p:sp>
      <p:sp>
        <p:nvSpPr>
          <p:cNvPr id="4" name="Slide Number Placeholder 3"/>
          <p:cNvSpPr>
            <a:spLocks noGrp="1"/>
          </p:cNvSpPr>
          <p:nvPr>
            <p:ph type="sldNum" sz="quarter" idx="12"/>
          </p:nvPr>
        </p:nvSpPr>
        <p:spPr/>
        <p:txBody>
          <a:bodyPr/>
          <a:lstStyle/>
          <a:p>
            <a:fld id="{8BE281C9-04EB-4071-AA3D-BE0CA1E87804}" type="slidenum">
              <a:rPr lang="en-US" smtClean="0"/>
              <a:t>18</a:t>
            </a:fld>
            <a:endParaRPr lang="en-US" dirty="0"/>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179" b="10755"/>
          <a:stretch/>
        </p:blipFill>
        <p:spPr bwMode="auto">
          <a:xfrm>
            <a:off x="0" y="1375575"/>
            <a:ext cx="9158413" cy="5096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54544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smtClean="0"/>
              <a:t>Outline</a:t>
            </a:r>
          </a:p>
        </p:txBody>
      </p:sp>
      <p:sp>
        <p:nvSpPr>
          <p:cNvPr id="3" name="Content Placeholder 2"/>
          <p:cNvSpPr>
            <a:spLocks noGrp="1"/>
          </p:cNvSpPr>
          <p:nvPr>
            <p:ph idx="1"/>
          </p:nvPr>
        </p:nvSpPr>
        <p:spPr/>
        <p:txBody>
          <a:bodyPr/>
          <a:lstStyle/>
          <a:p>
            <a:pPr lvl="0"/>
            <a:r>
              <a:rPr lang="en-US" b="1" dirty="0">
                <a:solidFill>
                  <a:schemeClr val="bg1">
                    <a:lumMod val="65000"/>
                  </a:schemeClr>
                </a:solidFill>
              </a:rPr>
              <a:t>Data collection </a:t>
            </a:r>
            <a:r>
              <a:rPr lang="en-US" b="1" dirty="0" smtClean="0">
                <a:solidFill>
                  <a:schemeClr val="bg1">
                    <a:lumMod val="65000"/>
                  </a:schemeClr>
                </a:solidFill>
              </a:rPr>
              <a:t>modes.</a:t>
            </a:r>
            <a:endParaRPr lang="en-US" b="1" dirty="0">
              <a:solidFill>
                <a:schemeClr val="bg1">
                  <a:lumMod val="65000"/>
                </a:schemeClr>
              </a:solidFill>
            </a:endParaRPr>
          </a:p>
          <a:p>
            <a:r>
              <a:rPr lang="en-US" b="1" dirty="0">
                <a:solidFill>
                  <a:schemeClr val="bg1">
                    <a:lumMod val="65000"/>
                  </a:schemeClr>
                </a:solidFill>
              </a:rPr>
              <a:t>Choose a </a:t>
            </a:r>
            <a:r>
              <a:rPr lang="en-US" b="1" dirty="0" smtClean="0">
                <a:solidFill>
                  <a:schemeClr val="bg1">
                    <a:lumMod val="65000"/>
                  </a:schemeClr>
                </a:solidFill>
              </a:rPr>
              <a:t>mode.</a:t>
            </a:r>
            <a:endParaRPr lang="en-US" b="1" dirty="0">
              <a:solidFill>
                <a:schemeClr val="bg1">
                  <a:lumMod val="65000"/>
                </a:schemeClr>
              </a:solidFill>
            </a:endParaRPr>
          </a:p>
          <a:p>
            <a:r>
              <a:rPr lang="en-US" b="1" dirty="0" smtClean="0">
                <a:solidFill>
                  <a:schemeClr val="bg1">
                    <a:lumMod val="65000"/>
                  </a:schemeClr>
                </a:solidFill>
              </a:rPr>
              <a:t>Implementation.</a:t>
            </a:r>
            <a:endParaRPr lang="en-US" b="1" dirty="0">
              <a:solidFill>
                <a:schemeClr val="bg1">
                  <a:lumMod val="65000"/>
                </a:schemeClr>
              </a:solidFill>
            </a:endParaRPr>
          </a:p>
          <a:p>
            <a:r>
              <a:rPr lang="en-US" b="1" dirty="0">
                <a:solidFill>
                  <a:schemeClr val="tx1"/>
                </a:solidFill>
              </a:rPr>
              <a:t>Other </a:t>
            </a:r>
            <a:r>
              <a:rPr lang="en-US" b="1" dirty="0" smtClean="0">
                <a:solidFill>
                  <a:schemeClr val="tx1"/>
                </a:solidFill>
              </a:rPr>
              <a:t>considerations.</a:t>
            </a:r>
            <a:endParaRPr lang="en-US" dirty="0" smtClean="0">
              <a:solidFill>
                <a:schemeClr val="tx1"/>
              </a:solidFill>
            </a:endParaRPr>
          </a:p>
          <a:p>
            <a:endParaRPr lang="en-US" dirty="0"/>
          </a:p>
        </p:txBody>
      </p:sp>
      <p:sp>
        <p:nvSpPr>
          <p:cNvPr id="22" name="Slide Number Placeholder 21"/>
          <p:cNvSpPr>
            <a:spLocks noGrp="1"/>
          </p:cNvSpPr>
          <p:nvPr>
            <p:ph type="sldNum" sz="quarter" idx="12"/>
          </p:nvPr>
        </p:nvSpPr>
        <p:spPr/>
        <p:txBody>
          <a:bodyPr/>
          <a:lstStyle/>
          <a:p>
            <a:fld id="{8BE281C9-04EB-4071-AA3D-BE0CA1E87804}" type="slidenum">
              <a:rPr lang="en-US" smtClean="0"/>
              <a:t>19</a:t>
            </a:fld>
            <a:endParaRPr lang="en-US" dirty="0"/>
          </a:p>
        </p:txBody>
      </p:sp>
    </p:spTree>
    <p:extLst>
      <p:ext uri="{BB962C8B-B14F-4D97-AF65-F5344CB8AC3E}">
        <p14:creationId xmlns:p14="http://schemas.microsoft.com/office/powerpoint/2010/main" val="4433749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smtClean="0"/>
              <a:t>Outline</a:t>
            </a:r>
          </a:p>
        </p:txBody>
      </p:sp>
      <p:sp>
        <p:nvSpPr>
          <p:cNvPr id="3" name="Content Placeholder 2"/>
          <p:cNvSpPr>
            <a:spLocks noGrp="1"/>
          </p:cNvSpPr>
          <p:nvPr>
            <p:ph idx="1"/>
          </p:nvPr>
        </p:nvSpPr>
        <p:spPr/>
        <p:txBody>
          <a:bodyPr/>
          <a:lstStyle/>
          <a:p>
            <a:pPr lvl="0"/>
            <a:r>
              <a:rPr lang="en-US" b="1" dirty="0"/>
              <a:t>Data collection </a:t>
            </a:r>
            <a:r>
              <a:rPr lang="en-US" b="1" dirty="0" smtClean="0"/>
              <a:t>modes.</a:t>
            </a:r>
            <a:endParaRPr lang="en-US" b="1" dirty="0"/>
          </a:p>
          <a:p>
            <a:r>
              <a:rPr lang="en-US" b="1" dirty="0"/>
              <a:t>Choose a </a:t>
            </a:r>
            <a:r>
              <a:rPr lang="en-US" b="1" dirty="0" smtClean="0"/>
              <a:t>mode.</a:t>
            </a:r>
            <a:endParaRPr lang="en-US" b="1" dirty="0"/>
          </a:p>
          <a:p>
            <a:r>
              <a:rPr lang="en-US" b="1" dirty="0" smtClean="0"/>
              <a:t>Implementation.</a:t>
            </a:r>
            <a:endParaRPr lang="en-US" b="1" dirty="0"/>
          </a:p>
          <a:p>
            <a:r>
              <a:rPr lang="en-US" b="1" dirty="0"/>
              <a:t>Other </a:t>
            </a:r>
            <a:r>
              <a:rPr lang="en-US" b="1" dirty="0" smtClean="0"/>
              <a:t>considerations.</a:t>
            </a:r>
            <a:endParaRPr lang="en-US" dirty="0" smtClean="0"/>
          </a:p>
          <a:p>
            <a:endParaRPr lang="en-US" dirty="0"/>
          </a:p>
        </p:txBody>
      </p:sp>
      <p:sp>
        <p:nvSpPr>
          <p:cNvPr id="22" name="Slide Number Placeholder 21"/>
          <p:cNvSpPr>
            <a:spLocks noGrp="1"/>
          </p:cNvSpPr>
          <p:nvPr>
            <p:ph type="sldNum" sz="quarter" idx="12"/>
          </p:nvPr>
        </p:nvSpPr>
        <p:spPr/>
        <p:txBody>
          <a:bodyPr/>
          <a:lstStyle/>
          <a:p>
            <a:fld id="{8BE281C9-04EB-4071-AA3D-BE0CA1E87804}" type="slidenum">
              <a:rPr lang="en-US" smtClean="0"/>
              <a:t>2</a:t>
            </a:fld>
            <a:endParaRPr lang="en-US" dirty="0"/>
          </a:p>
        </p:txBody>
      </p:sp>
    </p:spTree>
    <p:extLst>
      <p:ext uri="{BB962C8B-B14F-4D97-AF65-F5344CB8AC3E}">
        <p14:creationId xmlns:p14="http://schemas.microsoft.com/office/powerpoint/2010/main" val="8662686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a:xfrm>
            <a:off x="8729054" y="6618180"/>
            <a:ext cx="155491" cy="123111"/>
          </a:xfrm>
          <a:prstGeom prst="rect">
            <a:avLst/>
          </a:prstGeom>
        </p:spPr>
        <p:txBody>
          <a:bodyPr/>
          <a:lstStyle/>
          <a:p>
            <a:fld id="{D938CA0A-26AD-461C-B745-BA161A5F78E3}" type="slidenum">
              <a:rPr lang="en-US" smtClean="0"/>
              <a:pPr/>
              <a:t>20</a:t>
            </a:fld>
            <a:endParaRPr lang="en-US" dirty="0"/>
          </a:p>
        </p:txBody>
      </p:sp>
      <p:cxnSp>
        <p:nvCxnSpPr>
          <p:cNvPr id="8" name="Straight Connector 7"/>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3" name="Content Placeholder 2"/>
          <p:cNvPicPr>
            <a:picLocks noGrp="1" noChangeAspect="1"/>
          </p:cNvPicPr>
          <p:nvPr>
            <p:ph idx="1"/>
          </p:nvPr>
        </p:nvPicPr>
        <p:blipFill rotWithShape="1">
          <a:blip r:embed="rId3">
            <a:extLst>
              <a:ext uri="{28A0092B-C50C-407E-A947-70E740481C1C}">
                <a14:useLocalDpi xmlns:a14="http://schemas.microsoft.com/office/drawing/2010/main" val="0"/>
              </a:ext>
            </a:extLst>
          </a:blip>
          <a:srcRect b="15979"/>
          <a:stretch/>
        </p:blipFill>
        <p:spPr>
          <a:xfrm>
            <a:off x="0" y="1371599"/>
            <a:ext cx="9142802" cy="5100763"/>
          </a:xfrm>
        </p:spPr>
      </p:pic>
      <p:sp>
        <p:nvSpPr>
          <p:cNvPr id="5" name="Rectangle 2"/>
          <p:cNvSpPr>
            <a:spLocks noGrp="1" noChangeArrowheads="1"/>
          </p:cNvSpPr>
          <p:nvPr>
            <p:ph type="title"/>
          </p:nvPr>
        </p:nvSpPr>
        <p:spPr>
          <a:xfrm>
            <a:off x="914400" y="0"/>
            <a:ext cx="7315200" cy="1346200"/>
          </a:xfrm>
        </p:spPr>
        <p:txBody>
          <a:bodyPr/>
          <a:lstStyle/>
          <a:p>
            <a:r>
              <a:rPr lang="en-US" dirty="0" smtClean="0"/>
              <a:t>Informed consent</a:t>
            </a:r>
          </a:p>
        </p:txBody>
      </p:sp>
    </p:spTree>
    <p:extLst>
      <p:ext uri="{BB962C8B-B14F-4D97-AF65-F5344CB8AC3E}">
        <p14:creationId xmlns:p14="http://schemas.microsoft.com/office/powerpoint/2010/main" val="6062971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a:xfrm>
            <a:off x="8729054" y="6618180"/>
            <a:ext cx="155491" cy="123111"/>
          </a:xfrm>
          <a:prstGeom prst="rect">
            <a:avLst/>
          </a:prstGeom>
        </p:spPr>
        <p:txBody>
          <a:bodyPr/>
          <a:lstStyle/>
          <a:p>
            <a:fld id="{D938CA0A-26AD-461C-B745-BA161A5F78E3}" type="slidenum">
              <a:rPr lang="en-US" smtClean="0"/>
              <a:pPr/>
              <a:t>21</a:t>
            </a:fld>
            <a:endParaRPr lang="en-US" dirty="0"/>
          </a:p>
        </p:txBody>
      </p:sp>
      <p:cxnSp>
        <p:nvCxnSpPr>
          <p:cNvPr id="8" name="Straight Connector 7"/>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Content Placeholder 1"/>
          <p:cNvSpPr>
            <a:spLocks noGrp="1"/>
          </p:cNvSpPr>
          <p:nvPr>
            <p:ph idx="1"/>
          </p:nvPr>
        </p:nvSpPr>
        <p:spPr/>
        <p:txBody>
          <a:bodyPr/>
          <a:lstStyle/>
          <a:p>
            <a:endParaRPr lang="en-US" dirty="0"/>
          </a:p>
        </p:txBody>
      </p:sp>
      <p:pic>
        <p:nvPicPr>
          <p:cNvPr id="4" name="Picture 3"/>
          <p:cNvPicPr>
            <a:picLocks noChangeAspect="1"/>
          </p:cNvPicPr>
          <p:nvPr/>
        </p:nvPicPr>
        <p:blipFill>
          <a:blip r:embed="rId3"/>
          <a:stretch>
            <a:fillRect/>
          </a:stretch>
        </p:blipFill>
        <p:spPr>
          <a:xfrm>
            <a:off x="-2380" y="1371600"/>
            <a:ext cx="9144793" cy="5102794"/>
          </a:xfrm>
          <a:prstGeom prst="rect">
            <a:avLst/>
          </a:prstGeom>
        </p:spPr>
      </p:pic>
      <p:sp>
        <p:nvSpPr>
          <p:cNvPr id="6" name="Rectangle 2"/>
          <p:cNvSpPr>
            <a:spLocks noGrp="1" noChangeArrowheads="1"/>
          </p:cNvSpPr>
          <p:nvPr>
            <p:ph type="title"/>
          </p:nvPr>
        </p:nvSpPr>
        <p:spPr>
          <a:xfrm>
            <a:off x="914400" y="0"/>
            <a:ext cx="7315200" cy="1346200"/>
          </a:xfrm>
        </p:spPr>
        <p:txBody>
          <a:bodyPr/>
          <a:lstStyle/>
          <a:p>
            <a:r>
              <a:rPr lang="en-US" dirty="0" smtClean="0"/>
              <a:t>Informed consent</a:t>
            </a:r>
          </a:p>
        </p:txBody>
      </p:sp>
    </p:spTree>
    <p:extLst>
      <p:ext uri="{BB962C8B-B14F-4D97-AF65-F5344CB8AC3E}">
        <p14:creationId xmlns:p14="http://schemas.microsoft.com/office/powerpoint/2010/main" val="6839938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components of </a:t>
            </a:r>
            <a:br>
              <a:rPr lang="en-US" dirty="0" smtClean="0"/>
            </a:br>
            <a:r>
              <a:rPr lang="en-US" dirty="0" smtClean="0"/>
              <a:t>informed consent forms</a:t>
            </a:r>
            <a:endParaRPr lang="en-US" dirty="0"/>
          </a:p>
        </p:txBody>
      </p:sp>
      <p:sp>
        <p:nvSpPr>
          <p:cNvPr id="3" name="Content Placeholder 2"/>
          <p:cNvSpPr>
            <a:spLocks noGrp="1"/>
          </p:cNvSpPr>
          <p:nvPr>
            <p:ph idx="1"/>
          </p:nvPr>
        </p:nvSpPr>
        <p:spPr/>
        <p:txBody>
          <a:bodyPr>
            <a:normAutofit fontScale="92500" lnSpcReduction="20000"/>
          </a:bodyPr>
          <a:lstStyle/>
          <a:p>
            <a:pPr>
              <a:spcBef>
                <a:spcPts val="900"/>
              </a:spcBef>
              <a:buFont typeface="Arial" panose="020B0604020202020204" pitchFamily="34" charset="0"/>
              <a:buChar char="•"/>
            </a:pPr>
            <a:r>
              <a:rPr lang="en-US" b="1" dirty="0" smtClean="0"/>
              <a:t>Study purpose.</a:t>
            </a:r>
          </a:p>
          <a:p>
            <a:pPr>
              <a:spcBef>
                <a:spcPts val="900"/>
              </a:spcBef>
              <a:buFont typeface="Arial" panose="020B0604020202020204" pitchFamily="34" charset="0"/>
              <a:buChar char="•"/>
            </a:pPr>
            <a:r>
              <a:rPr lang="en-US" b="1" dirty="0" smtClean="0"/>
              <a:t>How data will be used.</a:t>
            </a:r>
          </a:p>
          <a:p>
            <a:pPr>
              <a:spcBef>
                <a:spcPts val="900"/>
              </a:spcBef>
              <a:buFont typeface="Arial" panose="020B0604020202020204" pitchFamily="34" charset="0"/>
              <a:buChar char="•"/>
            </a:pPr>
            <a:r>
              <a:rPr lang="en-US" b="1" dirty="0" smtClean="0"/>
              <a:t>Voluntary participation.</a:t>
            </a:r>
          </a:p>
          <a:p>
            <a:pPr>
              <a:spcBef>
                <a:spcPts val="900"/>
              </a:spcBef>
              <a:buFont typeface="Arial" panose="020B0604020202020204" pitchFamily="34" charset="0"/>
              <a:buChar char="•"/>
            </a:pPr>
            <a:r>
              <a:rPr lang="en-US" b="1" dirty="0" smtClean="0"/>
              <a:t>Burden.</a:t>
            </a:r>
          </a:p>
          <a:p>
            <a:pPr>
              <a:spcBef>
                <a:spcPts val="900"/>
              </a:spcBef>
              <a:buFont typeface="Arial" panose="020B0604020202020204" pitchFamily="34" charset="0"/>
              <a:buChar char="•"/>
            </a:pPr>
            <a:r>
              <a:rPr lang="en-US" b="1" dirty="0" smtClean="0"/>
              <a:t>Risks.</a:t>
            </a:r>
            <a:endParaRPr lang="en-US" b="1" dirty="0"/>
          </a:p>
          <a:p>
            <a:pPr>
              <a:spcBef>
                <a:spcPts val="900"/>
              </a:spcBef>
              <a:buFont typeface="Arial" panose="020B0604020202020204" pitchFamily="34" charset="0"/>
              <a:buChar char="•"/>
            </a:pPr>
            <a:r>
              <a:rPr lang="en-US" b="1" dirty="0" smtClean="0"/>
              <a:t>Benefits.</a:t>
            </a:r>
            <a:endParaRPr lang="en-US" b="1" dirty="0"/>
          </a:p>
          <a:p>
            <a:pPr>
              <a:spcBef>
                <a:spcPts val="900"/>
              </a:spcBef>
              <a:buFont typeface="Arial" panose="020B0604020202020204" pitchFamily="34" charset="0"/>
              <a:buChar char="•"/>
            </a:pPr>
            <a:r>
              <a:rPr lang="en-US" b="1" dirty="0" smtClean="0"/>
              <a:t>Confidentiality. </a:t>
            </a:r>
            <a:endParaRPr lang="en-US" b="1" dirty="0"/>
          </a:p>
          <a:p>
            <a:pPr>
              <a:spcBef>
                <a:spcPts val="900"/>
              </a:spcBef>
              <a:buFont typeface="Arial" panose="020B0604020202020204" pitchFamily="34" charset="0"/>
              <a:buChar char="•"/>
            </a:pPr>
            <a:r>
              <a:rPr lang="en-US" b="1" dirty="0" smtClean="0"/>
              <a:t>Contact information.</a:t>
            </a:r>
          </a:p>
          <a:p>
            <a:pPr>
              <a:spcBef>
                <a:spcPts val="900"/>
              </a:spcBef>
              <a:buFont typeface="Arial" panose="020B0604020202020204" pitchFamily="34" charset="0"/>
              <a:buChar char="•"/>
            </a:pPr>
            <a:r>
              <a:rPr lang="en-US" b="1" dirty="0" smtClean="0"/>
              <a:t>Documentation of consent.</a:t>
            </a:r>
          </a:p>
          <a:p>
            <a:pPr marL="0" indent="0">
              <a:buNone/>
            </a:pPr>
            <a:endParaRPr lang="en-US" dirty="0"/>
          </a:p>
        </p:txBody>
      </p:sp>
      <p:sp>
        <p:nvSpPr>
          <p:cNvPr id="4" name="Slide Number Placeholder 3"/>
          <p:cNvSpPr>
            <a:spLocks noGrp="1"/>
          </p:cNvSpPr>
          <p:nvPr>
            <p:ph type="sldNum" sz="quarter" idx="12"/>
          </p:nvPr>
        </p:nvSpPr>
        <p:spPr/>
        <p:txBody>
          <a:bodyPr/>
          <a:lstStyle/>
          <a:p>
            <a:fld id="{8BE281C9-04EB-4071-AA3D-BE0CA1E87804}" type="slidenum">
              <a:rPr lang="en-US" smtClean="0"/>
              <a:t>22</a:t>
            </a:fld>
            <a:endParaRPr lang="en-US" dirty="0"/>
          </a:p>
        </p:txBody>
      </p:sp>
    </p:spTree>
    <p:extLst>
      <p:ext uri="{BB962C8B-B14F-4D97-AF65-F5344CB8AC3E}">
        <p14:creationId xmlns:p14="http://schemas.microsoft.com/office/powerpoint/2010/main" val="266748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247049"/>
            <a:ext cx="4980669" cy="37355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4572000" y="1600200"/>
            <a:ext cx="4572000" cy="4876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6350" lvl="1" eaLnBrk="0" hangingPunct="0"/>
            <a:r>
              <a:rPr lang="en-US" sz="4400" b="1" kern="0" dirty="0" smtClean="0">
                <a:solidFill>
                  <a:srgbClr val="008000"/>
                </a:solidFill>
                <a:latin typeface="Tahoma"/>
                <a:ea typeface="+mj-ea"/>
                <a:cs typeface="Gill Sans Ultra Bold"/>
              </a:rPr>
              <a:t>Ensure </a:t>
            </a:r>
          </a:p>
          <a:p>
            <a:pPr marL="6350" lvl="1" eaLnBrk="0" hangingPunct="0"/>
            <a:r>
              <a:rPr lang="en-US" sz="4400" b="1" kern="0" dirty="0" smtClean="0">
                <a:latin typeface="Tahoma"/>
                <a:ea typeface="+mj-ea"/>
                <a:cs typeface="Gill Sans Ultra Bold"/>
              </a:rPr>
              <a:t>data security and confidentiality.</a:t>
            </a:r>
            <a:endParaRPr lang="en-US" sz="4400" b="1" kern="0" dirty="0">
              <a:latin typeface="Tahoma"/>
              <a:ea typeface="+mj-ea"/>
              <a:cs typeface="Gill Sans Ultra Bold"/>
            </a:endParaRPr>
          </a:p>
        </p:txBody>
      </p:sp>
      <p:sp>
        <p:nvSpPr>
          <p:cNvPr id="4" name="Title 3"/>
          <p:cNvSpPr>
            <a:spLocks noGrp="1"/>
          </p:cNvSpPr>
          <p:nvPr>
            <p:ph type="title"/>
          </p:nvPr>
        </p:nvSpPr>
        <p:spPr/>
        <p:txBody>
          <a:bodyPr/>
          <a:lstStyle/>
          <a:p>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23</a:t>
            </a:fld>
            <a:endParaRPr lang="en-US" dirty="0"/>
          </a:p>
        </p:txBody>
      </p:sp>
    </p:spTree>
    <p:extLst>
      <p:ext uri="{BB962C8B-B14F-4D97-AF65-F5344CB8AC3E}">
        <p14:creationId xmlns:p14="http://schemas.microsoft.com/office/powerpoint/2010/main" val="3438606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Additional resources</a:t>
            </a:r>
            <a:endParaRPr lang="en-US" dirty="0"/>
          </a:p>
        </p:txBody>
      </p:sp>
      <p:sp>
        <p:nvSpPr>
          <p:cNvPr id="3" name="Content Placeholder 2"/>
          <p:cNvSpPr>
            <a:spLocks noGrp="1"/>
          </p:cNvSpPr>
          <p:nvPr>
            <p:ph idx="1"/>
          </p:nvPr>
        </p:nvSpPr>
        <p:spPr/>
        <p:txBody>
          <a:bodyPr/>
          <a:lstStyle/>
          <a:p>
            <a:r>
              <a:rPr lang="en-US" dirty="0"/>
              <a:t>For more information, please visit the following </a:t>
            </a:r>
            <a:r>
              <a:rPr lang="en-US" dirty="0" smtClean="0"/>
              <a:t>websites</a:t>
            </a:r>
            <a:r>
              <a:rPr lang="en-US" dirty="0"/>
              <a:t>:</a:t>
            </a:r>
          </a:p>
          <a:p>
            <a:pPr marL="347472" indent="-347472">
              <a:buClr>
                <a:schemeClr val="accent2"/>
              </a:buClr>
              <a:buFont typeface="Arial" panose="020B0604020202020204" pitchFamily="34" charset="0"/>
              <a:buChar char="•"/>
            </a:pPr>
            <a:r>
              <a:rPr lang="en-US" dirty="0"/>
              <a:t>The American Association for Public Opinion Research: </a:t>
            </a:r>
            <a:r>
              <a:rPr lang="en-US" dirty="0">
                <a:hlinkClick r:id="rId3" action="ppaction://hlinkpres?slideindex=1&amp;slidetitle="/>
              </a:rPr>
              <a:t>http://www.aapor.org</a:t>
            </a:r>
            <a:r>
              <a:rPr lang="en-US" dirty="0" smtClean="0">
                <a:hlinkClick r:id="rId3" action="ppaction://hlinkpres?slideindex=1&amp;slidetitle="/>
              </a:rPr>
              <a:t>/</a:t>
            </a:r>
            <a:r>
              <a:rPr lang="en-US" dirty="0" smtClean="0"/>
              <a:t>. </a:t>
            </a:r>
            <a:endParaRPr lang="en-US" dirty="0"/>
          </a:p>
          <a:p>
            <a:pPr marL="347472" indent="-347472">
              <a:buClr>
                <a:schemeClr val="accent2"/>
              </a:buClr>
              <a:buFont typeface="Arial" panose="020B0604020202020204" pitchFamily="34" charset="0"/>
              <a:buChar char="•"/>
            </a:pPr>
            <a:r>
              <a:rPr lang="en-US" i="1" dirty="0"/>
              <a:t>Public Opinion Quarterly:</a:t>
            </a:r>
            <a:r>
              <a:rPr lang="en-US" dirty="0"/>
              <a:t> </a:t>
            </a:r>
            <a:r>
              <a:rPr lang="en-US" dirty="0">
                <a:hlinkClick r:id="rId3" action="ppaction://hlinkpres?slideindex=1&amp;slidetitle="/>
              </a:rPr>
              <a:t>https://poq.oxfordjournals.org</a:t>
            </a:r>
            <a:r>
              <a:rPr lang="en-US" dirty="0" smtClean="0">
                <a:hlinkClick r:id="rId3" action="ppaction://hlinkpres?slideindex=1&amp;slidetitle="/>
              </a:rPr>
              <a:t>/</a:t>
            </a:r>
            <a:r>
              <a:rPr lang="en-US" dirty="0" smtClean="0"/>
              <a:t>. </a:t>
            </a:r>
            <a:endParaRPr lang="en-US" dirty="0"/>
          </a:p>
          <a:p>
            <a:pPr marL="347472" indent="-347472">
              <a:buClr>
                <a:schemeClr val="accent2"/>
              </a:buClr>
              <a:buFont typeface="Arial" panose="020B0604020202020204" pitchFamily="34" charset="0"/>
              <a:buChar char="•"/>
            </a:pPr>
            <a:r>
              <a:rPr lang="en-US" i="1" dirty="0"/>
              <a:t>Journal of Survey Statistics and Methodology:</a:t>
            </a:r>
            <a:r>
              <a:rPr lang="en-US" dirty="0"/>
              <a:t> </a:t>
            </a:r>
            <a:r>
              <a:rPr lang="en-US" dirty="0">
                <a:hlinkClick r:id="rId3" action="ppaction://hlinkpres?slideindex=1&amp;slidetitle="/>
              </a:rPr>
              <a:t>http://</a:t>
            </a:r>
            <a:r>
              <a:rPr lang="en-US" dirty="0" smtClean="0">
                <a:hlinkClick r:id="rId3" action="ppaction://hlinkpres?slideindex=1&amp;slidetitle="/>
              </a:rPr>
              <a:t>jssam.oxfordjournals.org/content/current</a:t>
            </a:r>
            <a:r>
              <a:rPr lang="en-US" dirty="0" smtClean="0"/>
              <a:t>.</a:t>
            </a:r>
            <a:endParaRPr lang="en-US" dirty="0"/>
          </a:p>
          <a:p>
            <a:endParaRPr lang="en-US" dirty="0"/>
          </a:p>
        </p:txBody>
      </p:sp>
      <p:sp>
        <p:nvSpPr>
          <p:cNvPr id="4" name="Slide Number Placeholder 3"/>
          <p:cNvSpPr>
            <a:spLocks noGrp="1"/>
          </p:cNvSpPr>
          <p:nvPr>
            <p:ph type="sldNum" sz="quarter" idx="12"/>
          </p:nvPr>
        </p:nvSpPr>
        <p:spPr/>
        <p:txBody>
          <a:bodyPr/>
          <a:lstStyle/>
          <a:p>
            <a:fld id="{8BE281C9-04EB-4071-AA3D-BE0CA1E87804}" type="slidenum">
              <a:rPr lang="en-US" smtClean="0"/>
              <a:t>24</a:t>
            </a:fld>
            <a:endParaRPr lang="en-US" dirty="0"/>
          </a:p>
        </p:txBody>
      </p:sp>
    </p:spTree>
    <p:extLst>
      <p:ext uri="{BB962C8B-B14F-4D97-AF65-F5344CB8AC3E}">
        <p14:creationId xmlns:p14="http://schemas.microsoft.com/office/powerpoint/2010/main" val="2377132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References</a:t>
            </a:r>
            <a:endParaRPr lang="en-US" dirty="0"/>
          </a:p>
        </p:txBody>
      </p:sp>
      <p:sp>
        <p:nvSpPr>
          <p:cNvPr id="3" name="Content Placeholder 2"/>
          <p:cNvSpPr>
            <a:spLocks noGrp="1"/>
          </p:cNvSpPr>
          <p:nvPr>
            <p:ph idx="1"/>
          </p:nvPr>
        </p:nvSpPr>
        <p:spPr/>
        <p:txBody>
          <a:bodyPr/>
          <a:lstStyle/>
          <a:p>
            <a:pPr marL="457200" defTabSz="457200">
              <a:spcBef>
                <a:spcPts val="1200"/>
              </a:spcBef>
              <a:spcAft>
                <a:spcPts val="600"/>
              </a:spcAft>
              <a:buNone/>
            </a:pPr>
            <a:r>
              <a:rPr lang="en-US" sz="1800" dirty="0"/>
              <a:t>Kendziora, K. K., &amp; Boccanfuso, C. (2011). </a:t>
            </a:r>
            <a:r>
              <a:rPr lang="en-US" sz="1800" i="1" dirty="0"/>
              <a:t>Survey </a:t>
            </a:r>
            <a:r>
              <a:rPr lang="en-US" sz="1800" i="1" dirty="0" smtClean="0"/>
              <a:t>management </a:t>
            </a:r>
            <a:r>
              <a:rPr lang="en-US" sz="1800" dirty="0" smtClean="0"/>
              <a:t>[Survey webinar series </a:t>
            </a:r>
            <a:r>
              <a:rPr lang="en-US" sz="1800" dirty="0"/>
              <a:t>for the National Center on Safe Supportive Learning </a:t>
            </a:r>
            <a:r>
              <a:rPr lang="en-US" sz="1800" dirty="0" smtClean="0"/>
              <a:t>Environments]. Retrieved April 1, 2016, from </a:t>
            </a:r>
            <a:r>
              <a:rPr lang="en-US" sz="1800" dirty="0">
                <a:hlinkClick r:id="rId3"/>
              </a:rPr>
              <a:t>http://</a:t>
            </a:r>
            <a:r>
              <a:rPr lang="en-US" sz="1800" dirty="0" smtClean="0">
                <a:hlinkClick r:id="rId3"/>
              </a:rPr>
              <a:t>safesupportiveschools.ed.gov/index.php?id=9&amp;eid=6</a:t>
            </a:r>
            <a:r>
              <a:rPr lang="en-US" sz="1800" dirty="0" smtClean="0"/>
              <a:t>.</a:t>
            </a:r>
            <a:endParaRPr lang="en-US" sz="1800" dirty="0"/>
          </a:p>
          <a:p>
            <a:pPr marL="457200" defTabSz="457200">
              <a:spcBef>
                <a:spcPts val="1200"/>
              </a:spcBef>
              <a:spcAft>
                <a:spcPts val="600"/>
              </a:spcAft>
              <a:buNone/>
            </a:pPr>
            <a:r>
              <a:rPr lang="en-US" sz="1800" dirty="0" smtClean="0"/>
              <a:t>Klein, L. (2008). </a:t>
            </a:r>
            <a:r>
              <a:rPr lang="en-US" sz="1800" i="1" dirty="0" smtClean="0"/>
              <a:t>Modes of survey data collection. </a:t>
            </a:r>
            <a:r>
              <a:rPr lang="en-US" sz="1800" dirty="0" smtClean="0"/>
              <a:t>Retrieved April 1, 2016, from </a:t>
            </a:r>
            <a:br>
              <a:rPr lang="en-US" sz="1800" dirty="0" smtClean="0"/>
            </a:br>
            <a:r>
              <a:rPr lang="en-US" sz="1800" dirty="0" smtClean="0">
                <a:hlinkClick r:id="rId4"/>
              </a:rPr>
              <a:t>http</a:t>
            </a:r>
            <a:r>
              <a:rPr lang="en-US" sz="1800" dirty="0">
                <a:hlinkClick r:id="rId4"/>
              </a:rPr>
              <a:t>://</a:t>
            </a:r>
            <a:r>
              <a:rPr lang="en-US" sz="1800" dirty="0" smtClean="0">
                <a:hlinkClick r:id="rId4"/>
              </a:rPr>
              <a:t>www.nri-inc.org/projects/SDICC/TA/Klein_2.pdf</a:t>
            </a:r>
            <a:r>
              <a:rPr lang="en-US" sz="1800" dirty="0" smtClean="0"/>
              <a:t>.</a:t>
            </a:r>
          </a:p>
          <a:p>
            <a:pPr marL="457200" defTabSz="457200">
              <a:spcBef>
                <a:spcPts val="1200"/>
              </a:spcBef>
              <a:spcAft>
                <a:spcPts val="600"/>
              </a:spcAft>
              <a:buNone/>
            </a:pPr>
            <a:r>
              <a:rPr lang="en-US" sz="1800" dirty="0"/>
              <a:t>Lavrakas, P. J. (2008). </a:t>
            </a:r>
            <a:r>
              <a:rPr lang="en-US" sz="1800" i="1" dirty="0"/>
              <a:t>Encyclopedia of survey research methods. </a:t>
            </a:r>
            <a:r>
              <a:rPr lang="en-US" sz="1800" dirty="0" smtClean="0"/>
              <a:t>Thousand Oaks, CA: </a:t>
            </a:r>
            <a:r>
              <a:rPr lang="en-US" sz="1800" dirty="0"/>
              <a:t>SAGE.</a:t>
            </a:r>
          </a:p>
          <a:p>
            <a:pPr marL="457200" defTabSz="457200">
              <a:spcBef>
                <a:spcPts val="1200"/>
              </a:spcBef>
              <a:spcAft>
                <a:spcPts val="600"/>
              </a:spcAft>
              <a:buNone/>
            </a:pPr>
            <a:r>
              <a:rPr lang="en-US" sz="1800" dirty="0" smtClean="0"/>
              <a:t>Ruddy, S. (2011). </a:t>
            </a:r>
            <a:r>
              <a:rPr lang="en-US" sz="1800" i="1" dirty="0" smtClean="0"/>
              <a:t>Survey administration </a:t>
            </a:r>
            <a:r>
              <a:rPr lang="en-US" sz="1800" dirty="0" smtClean="0"/>
              <a:t>[Survey webinar series for the National 	Center on Safe Supportive Learning Environments]. Retrieved April 1, 2016, from </a:t>
            </a:r>
            <a:r>
              <a:rPr lang="en-US" sz="1800" dirty="0" smtClean="0">
                <a:hlinkClick r:id="rId5"/>
              </a:rPr>
              <a:t>http</a:t>
            </a:r>
            <a:r>
              <a:rPr lang="en-US" sz="1800" dirty="0">
                <a:hlinkClick r:id="rId5"/>
              </a:rPr>
              <a:t>://</a:t>
            </a:r>
            <a:r>
              <a:rPr lang="en-US" sz="1800" dirty="0" smtClean="0">
                <a:hlinkClick r:id="rId5"/>
              </a:rPr>
              <a:t>safesupportiveschools.ed.gov/index.php?id=9&amp;eid=10</a:t>
            </a:r>
            <a:r>
              <a:rPr lang="en-US" sz="1800" dirty="0" smtClean="0"/>
              <a:t>.</a:t>
            </a:r>
          </a:p>
          <a:p>
            <a:pPr>
              <a:spcBef>
                <a:spcPts val="1200"/>
              </a:spcBef>
            </a:pPr>
            <a:endParaRPr lang="en-US" sz="2400" dirty="0" smtClean="0"/>
          </a:p>
          <a:p>
            <a:pPr>
              <a:spcBef>
                <a:spcPts val="1200"/>
              </a:spcBef>
            </a:pPr>
            <a:endParaRPr lang="en-US" sz="2400" dirty="0"/>
          </a:p>
        </p:txBody>
      </p:sp>
      <p:sp>
        <p:nvSpPr>
          <p:cNvPr id="4" name="Slide Number Placeholder 3"/>
          <p:cNvSpPr>
            <a:spLocks noGrp="1"/>
          </p:cNvSpPr>
          <p:nvPr>
            <p:ph type="sldNum" sz="quarter" idx="12"/>
          </p:nvPr>
        </p:nvSpPr>
        <p:spPr/>
        <p:txBody>
          <a:bodyPr/>
          <a:lstStyle/>
          <a:p>
            <a:fld id="{8BE281C9-04EB-4071-AA3D-BE0CA1E87804}" type="slidenum">
              <a:rPr lang="en-US" smtClean="0"/>
              <a:t>25</a:t>
            </a:fld>
            <a:endParaRPr lang="en-US" dirty="0"/>
          </a:p>
        </p:txBody>
      </p:sp>
    </p:spTree>
    <p:extLst>
      <p:ext uri="{BB962C8B-B14F-4D97-AF65-F5344CB8AC3E}">
        <p14:creationId xmlns:p14="http://schemas.microsoft.com/office/powerpoint/2010/main" val="237754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smtClean="0"/>
              <a:t>Outline</a:t>
            </a:r>
          </a:p>
        </p:txBody>
      </p:sp>
      <p:sp>
        <p:nvSpPr>
          <p:cNvPr id="3" name="Content Placeholder 2"/>
          <p:cNvSpPr>
            <a:spLocks noGrp="1"/>
          </p:cNvSpPr>
          <p:nvPr>
            <p:ph idx="1"/>
          </p:nvPr>
        </p:nvSpPr>
        <p:spPr/>
        <p:txBody>
          <a:bodyPr/>
          <a:lstStyle/>
          <a:p>
            <a:pPr lvl="0"/>
            <a:r>
              <a:rPr lang="en-US" b="1" dirty="0"/>
              <a:t>Data collection </a:t>
            </a:r>
            <a:r>
              <a:rPr lang="en-US" b="1" dirty="0" smtClean="0"/>
              <a:t>modes.</a:t>
            </a:r>
            <a:endParaRPr lang="en-US" b="1" dirty="0"/>
          </a:p>
          <a:p>
            <a:r>
              <a:rPr lang="en-US" b="1" dirty="0">
                <a:solidFill>
                  <a:schemeClr val="bg1">
                    <a:lumMod val="65000"/>
                  </a:schemeClr>
                </a:solidFill>
              </a:rPr>
              <a:t>Choose a </a:t>
            </a:r>
            <a:r>
              <a:rPr lang="en-US" b="1" dirty="0" smtClean="0">
                <a:solidFill>
                  <a:schemeClr val="bg1">
                    <a:lumMod val="65000"/>
                  </a:schemeClr>
                </a:solidFill>
              </a:rPr>
              <a:t>mode.</a:t>
            </a:r>
            <a:endParaRPr lang="en-US" b="1" dirty="0">
              <a:solidFill>
                <a:schemeClr val="bg1">
                  <a:lumMod val="65000"/>
                </a:schemeClr>
              </a:solidFill>
            </a:endParaRPr>
          </a:p>
          <a:p>
            <a:r>
              <a:rPr lang="en-US" b="1" dirty="0" smtClean="0">
                <a:solidFill>
                  <a:schemeClr val="bg1">
                    <a:lumMod val="65000"/>
                  </a:schemeClr>
                </a:solidFill>
              </a:rPr>
              <a:t>Implementation.</a:t>
            </a:r>
            <a:endParaRPr lang="en-US" b="1" dirty="0">
              <a:solidFill>
                <a:schemeClr val="bg1">
                  <a:lumMod val="65000"/>
                </a:schemeClr>
              </a:solidFill>
            </a:endParaRPr>
          </a:p>
          <a:p>
            <a:r>
              <a:rPr lang="en-US" b="1" dirty="0">
                <a:solidFill>
                  <a:schemeClr val="bg1">
                    <a:lumMod val="65000"/>
                  </a:schemeClr>
                </a:solidFill>
              </a:rPr>
              <a:t>Other </a:t>
            </a:r>
            <a:r>
              <a:rPr lang="en-US" b="1" dirty="0" smtClean="0">
                <a:solidFill>
                  <a:schemeClr val="bg1">
                    <a:lumMod val="65000"/>
                  </a:schemeClr>
                </a:solidFill>
              </a:rPr>
              <a:t>considerations.</a:t>
            </a:r>
            <a:endParaRPr lang="en-US" dirty="0" smtClean="0">
              <a:solidFill>
                <a:schemeClr val="bg1">
                  <a:lumMod val="65000"/>
                </a:schemeClr>
              </a:solidFill>
            </a:endParaRPr>
          </a:p>
          <a:p>
            <a:endParaRPr lang="en-US" dirty="0"/>
          </a:p>
        </p:txBody>
      </p:sp>
      <p:sp>
        <p:nvSpPr>
          <p:cNvPr id="22" name="Slide Number Placeholder 21"/>
          <p:cNvSpPr>
            <a:spLocks noGrp="1"/>
          </p:cNvSpPr>
          <p:nvPr>
            <p:ph type="sldNum" sz="quarter" idx="12"/>
          </p:nvPr>
        </p:nvSpPr>
        <p:spPr/>
        <p:txBody>
          <a:bodyPr/>
          <a:lstStyle/>
          <a:p>
            <a:fld id="{8BE281C9-04EB-4071-AA3D-BE0CA1E87804}" type="slidenum">
              <a:rPr lang="en-US" smtClean="0"/>
              <a:t>3</a:t>
            </a:fld>
            <a:endParaRPr lang="en-US" dirty="0"/>
          </a:p>
        </p:txBody>
      </p:sp>
    </p:spTree>
    <p:extLst>
      <p:ext uri="{BB962C8B-B14F-4D97-AF65-F5344CB8AC3E}">
        <p14:creationId xmlns:p14="http://schemas.microsoft.com/office/powerpoint/2010/main" val="40925923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5486400" y="1600200"/>
            <a:ext cx="3302000" cy="4572000"/>
          </a:xfrm>
        </p:spPr>
        <p:txBody>
          <a:bodyPr anchor="t"/>
          <a:lstStyle/>
          <a:p>
            <a:pPr marL="0" lvl="1" indent="0">
              <a:spcBef>
                <a:spcPts val="1000"/>
              </a:spcBef>
              <a:buSzPct val="100000"/>
              <a:buNone/>
            </a:pPr>
            <a:r>
              <a:rPr lang="en-US" sz="4400" b="1" kern="0" dirty="0">
                <a:cs typeface="Gill Sans Ultra Bold"/>
              </a:rPr>
              <a:t>What is a </a:t>
            </a:r>
            <a:r>
              <a:rPr lang="en-US" sz="4400" b="1" kern="0" dirty="0">
                <a:solidFill>
                  <a:srgbClr val="008000"/>
                </a:solidFill>
                <a:cs typeface="Gill Sans Ultra Bold"/>
              </a:rPr>
              <a:t>mode</a:t>
            </a:r>
            <a:r>
              <a:rPr lang="en-US" sz="4400" b="1" kern="0" dirty="0">
                <a:cs typeface="Gill Sans Ultra Bold"/>
              </a:rPr>
              <a:t>?</a:t>
            </a:r>
            <a:r>
              <a:rPr lang="en-US" sz="4000" b="1" kern="0" dirty="0">
                <a:cs typeface="Gill Sans Ultra Bold"/>
              </a:rPr>
              <a:t> </a:t>
            </a:r>
          </a:p>
          <a:p>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4</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034" y="1701253"/>
            <a:ext cx="3474720" cy="2475738"/>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34316" y="3551929"/>
            <a:ext cx="3474720" cy="2620271"/>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5034" y="4176991"/>
            <a:ext cx="3450178" cy="2300456"/>
          </a:xfrm>
          <a:prstGeom prst="rect">
            <a:avLst/>
          </a:prstGeom>
        </p:spPr>
      </p:pic>
    </p:spTree>
    <p:extLst>
      <p:ext uri="{BB962C8B-B14F-4D97-AF65-F5344CB8AC3E}">
        <p14:creationId xmlns:p14="http://schemas.microsoft.com/office/powerpoint/2010/main" val="5130503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Telephone </a:t>
            </a:r>
            <a:r>
              <a:rPr lang="en-US" dirty="0"/>
              <a:t>and </a:t>
            </a:r>
            <a:r>
              <a:rPr lang="en-US" dirty="0" smtClean="0"/>
              <a:t>in-person surveys</a:t>
            </a:r>
            <a:endParaRPr lang="en-US" dirty="0"/>
          </a:p>
        </p:txBody>
      </p:sp>
      <p:sp>
        <p:nvSpPr>
          <p:cNvPr id="4" name="Slide Number Placeholder 3"/>
          <p:cNvSpPr>
            <a:spLocks noGrp="1"/>
          </p:cNvSpPr>
          <p:nvPr>
            <p:ph type="sldNum" sz="quarter" idx="12"/>
          </p:nvPr>
        </p:nvSpPr>
        <p:spPr/>
        <p:txBody>
          <a:bodyPr/>
          <a:lstStyle/>
          <a:p>
            <a:fld id="{8BE281C9-04EB-4071-AA3D-BE0CA1E87804}" type="slidenum">
              <a:rPr lang="en-US" smtClean="0"/>
              <a:t>5</a:t>
            </a:fld>
            <a:endParaRPr lang="en-US" dirty="0"/>
          </a:p>
        </p:txBody>
      </p:sp>
      <p:pic>
        <p:nvPicPr>
          <p:cNvPr id="7" name="Picture 6"/>
          <p:cNvPicPr/>
          <p:nvPr/>
        </p:nvPicPr>
        <p:blipFill>
          <a:blip r:embed="rId3">
            <a:extLst>
              <a:ext uri="{28A0092B-C50C-407E-A947-70E740481C1C}">
                <a14:useLocalDpi xmlns:a14="http://schemas.microsoft.com/office/drawing/2010/main" val="0"/>
              </a:ext>
            </a:extLst>
          </a:blip>
          <a:stretch>
            <a:fillRect/>
          </a:stretch>
        </p:blipFill>
        <p:spPr bwMode="auto">
          <a:xfrm>
            <a:off x="4081670" y="2444144"/>
            <a:ext cx="4895214" cy="3265107"/>
          </a:xfrm>
          <a:prstGeom prst="rect">
            <a:avLst/>
          </a:prstGeom>
          <a:noFill/>
          <a:ln>
            <a:noFill/>
          </a:ln>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7280" y="2766561"/>
            <a:ext cx="3474720" cy="2620271"/>
          </a:xfrm>
          <a:prstGeom prst="rect">
            <a:avLst/>
          </a:prstGeom>
        </p:spPr>
      </p:pic>
    </p:spTree>
    <p:extLst>
      <p:ext uri="{BB962C8B-B14F-4D97-AF65-F5344CB8AC3E}">
        <p14:creationId xmlns:p14="http://schemas.microsoft.com/office/powerpoint/2010/main" val="20223767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Self-administered surveys</a:t>
            </a:r>
            <a:endParaRPr lang="en-US" dirty="0"/>
          </a:p>
        </p:txBody>
      </p:sp>
      <p:sp>
        <p:nvSpPr>
          <p:cNvPr id="5" name="Slide Number Placeholder 3"/>
          <p:cNvSpPr>
            <a:spLocks noGrp="1"/>
          </p:cNvSpPr>
          <p:nvPr>
            <p:ph type="sldNum" sz="quarter" idx="12"/>
          </p:nvPr>
        </p:nvSpPr>
        <p:spPr>
          <a:xfrm>
            <a:off x="8729054" y="6618180"/>
            <a:ext cx="155491" cy="123111"/>
          </a:xfrm>
          <a:prstGeom prst="rect">
            <a:avLst/>
          </a:prstGeom>
        </p:spPr>
        <p:txBody>
          <a:bodyPr/>
          <a:lstStyle/>
          <a:p>
            <a:fld id="{D938CA0A-26AD-461C-B745-BA161A5F78E3}" type="slidenum">
              <a:rPr lang="en-US" smtClean="0"/>
              <a:pPr/>
              <a:t>6</a:t>
            </a:fld>
            <a:endParaRPr lang="en-US" dirty="0"/>
          </a:p>
        </p:txBody>
      </p:sp>
      <p:cxnSp>
        <p:nvCxnSpPr>
          <p:cNvPr id="6" name="Straight Connector 5"/>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1185" y="3050186"/>
            <a:ext cx="2926080" cy="2084832"/>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44334" y="2691091"/>
            <a:ext cx="3450178" cy="2300456"/>
          </a:xfrm>
          <a:prstGeom prst="rect">
            <a:avLst/>
          </a:prstGeom>
        </p:spPr>
      </p:pic>
    </p:spTree>
    <p:extLst>
      <p:ext uri="{BB962C8B-B14F-4D97-AF65-F5344CB8AC3E}">
        <p14:creationId xmlns:p14="http://schemas.microsoft.com/office/powerpoint/2010/main" val="13366587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rotWithShape="1">
          <a:blip r:embed="rId3">
            <a:extLst>
              <a:ext uri="{28A0092B-C50C-407E-A947-70E740481C1C}">
                <a14:useLocalDpi xmlns:a14="http://schemas.microsoft.com/office/drawing/2010/main" val="0"/>
              </a:ext>
            </a:extLst>
          </a:blip>
          <a:srcRect l="20202" r="31394"/>
          <a:stretch/>
        </p:blipFill>
        <p:spPr bwMode="auto">
          <a:xfrm>
            <a:off x="0" y="1600200"/>
            <a:ext cx="2838616" cy="4187194"/>
          </a:xfrm>
          <a:prstGeom prst="rect">
            <a:avLst/>
          </a:prstGeom>
          <a:noFill/>
          <a:ln>
            <a:noFill/>
          </a:ln>
        </p:spPr>
      </p:pic>
      <p:pic>
        <p:nvPicPr>
          <p:cNvPr id="10" name="Picture 9"/>
          <p:cNvPicPr/>
          <p:nvPr/>
        </p:nvPicPr>
        <p:blipFill rotWithShape="1">
          <a:blip r:embed="rId4">
            <a:extLst>
              <a:ext uri="{28A0092B-C50C-407E-A947-70E740481C1C}">
                <a14:useLocalDpi xmlns:a14="http://schemas.microsoft.com/office/drawing/2010/main" val="0"/>
              </a:ext>
            </a:extLst>
          </a:blip>
          <a:srcRect r="32014"/>
          <a:stretch/>
        </p:blipFill>
        <p:spPr bwMode="auto">
          <a:xfrm>
            <a:off x="5023870" y="2257517"/>
            <a:ext cx="4120130" cy="4042184"/>
          </a:xfrm>
          <a:prstGeom prst="rect">
            <a:avLst/>
          </a:prstGeom>
          <a:noFill/>
          <a:ln>
            <a:noFill/>
          </a:ln>
        </p:spPr>
      </p:pic>
      <p:sp>
        <p:nvSpPr>
          <p:cNvPr id="2" name="Title 1"/>
          <p:cNvSpPr>
            <a:spLocks noGrp="1"/>
          </p:cNvSpPr>
          <p:nvPr>
            <p:ph type="title"/>
          </p:nvPr>
        </p:nvSpPr>
        <p:spPr>
          <a:xfrm>
            <a:off x="914400" y="0"/>
            <a:ext cx="7848600" cy="1346200"/>
          </a:xfrm>
        </p:spPr>
        <p:txBody>
          <a:bodyPr/>
          <a:lstStyle/>
          <a:p>
            <a:r>
              <a:rPr lang="en-US" dirty="0" smtClean="0"/>
              <a:t>Self-administered paper </a:t>
            </a:r>
            <a:r>
              <a:rPr lang="en-US" dirty="0"/>
              <a:t>s</a:t>
            </a:r>
            <a:r>
              <a:rPr lang="en-US" dirty="0" smtClean="0"/>
              <a:t>urveys</a:t>
            </a:r>
            <a:endParaRPr lang="en-US" dirty="0"/>
          </a:p>
        </p:txBody>
      </p:sp>
      <p:sp>
        <p:nvSpPr>
          <p:cNvPr id="5" name="Rectangle 4"/>
          <p:cNvSpPr/>
          <p:nvPr/>
        </p:nvSpPr>
        <p:spPr bwMode="auto">
          <a:xfrm>
            <a:off x="2427890" y="1600200"/>
            <a:ext cx="4351282" cy="48768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hangingPunct="0"/>
            <a:r>
              <a:rPr lang="en-US" sz="4400" b="1" kern="0" dirty="0">
                <a:solidFill>
                  <a:srgbClr val="000000"/>
                </a:solidFill>
                <a:latin typeface="Tahoma"/>
              </a:rPr>
              <a:t>Advantages </a:t>
            </a:r>
            <a:r>
              <a:rPr lang="en-US" sz="4400" b="1" kern="0" dirty="0" smtClean="0">
                <a:solidFill>
                  <a:srgbClr val="000000"/>
                </a:solidFill>
                <a:latin typeface="Tahoma"/>
              </a:rPr>
              <a:t>and </a:t>
            </a:r>
            <a:r>
              <a:rPr lang="en-US" sz="4400" b="1" kern="0" dirty="0">
                <a:solidFill>
                  <a:srgbClr val="000000"/>
                </a:solidFill>
                <a:latin typeface="Tahoma"/>
              </a:rPr>
              <a:t>d</a:t>
            </a:r>
            <a:r>
              <a:rPr lang="en-US" sz="4400" b="1" kern="0" dirty="0" smtClean="0">
                <a:solidFill>
                  <a:srgbClr val="000000"/>
                </a:solidFill>
                <a:latin typeface="Tahoma"/>
              </a:rPr>
              <a:t>isadvantages</a:t>
            </a:r>
            <a:endParaRPr lang="en-US" sz="4400" b="1" kern="0" dirty="0">
              <a:solidFill>
                <a:srgbClr val="000000"/>
              </a:solidFill>
              <a:latin typeface="Tahoma"/>
            </a:endParaRPr>
          </a:p>
        </p:txBody>
      </p:sp>
      <p:sp>
        <p:nvSpPr>
          <p:cNvPr id="8" name="Slide Number Placeholder 7"/>
          <p:cNvSpPr>
            <a:spLocks noGrp="1"/>
          </p:cNvSpPr>
          <p:nvPr>
            <p:ph type="sldNum" sz="quarter" idx="12"/>
          </p:nvPr>
        </p:nvSpPr>
        <p:spPr/>
        <p:txBody>
          <a:bodyPr/>
          <a:lstStyle/>
          <a:p>
            <a:fld id="{8BE281C9-04EB-4071-AA3D-BE0CA1E87804}" type="slidenum">
              <a:rPr lang="en-US" smtClean="0"/>
              <a:t>7</a:t>
            </a:fld>
            <a:endParaRPr lang="en-US" dirty="0"/>
          </a:p>
        </p:txBody>
      </p:sp>
    </p:spTree>
    <p:extLst>
      <p:ext uri="{BB962C8B-B14F-4D97-AF65-F5344CB8AC3E}">
        <p14:creationId xmlns:p14="http://schemas.microsoft.com/office/powerpoint/2010/main" val="23593567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3">
            <a:extLst>
              <a:ext uri="{28A0092B-C50C-407E-A947-70E740481C1C}">
                <a14:useLocalDpi xmlns:a14="http://schemas.microsoft.com/office/drawing/2010/main" val="0"/>
              </a:ext>
            </a:extLst>
          </a:blip>
          <a:srcRect l="20202" r="31394"/>
          <a:stretch/>
        </p:blipFill>
        <p:spPr bwMode="auto">
          <a:xfrm>
            <a:off x="7951" y="1591235"/>
            <a:ext cx="2838616" cy="4187194"/>
          </a:xfrm>
          <a:prstGeom prst="rect">
            <a:avLst/>
          </a:prstGeom>
          <a:noFill/>
          <a:ln>
            <a:noFill/>
          </a:ln>
        </p:spPr>
      </p:pic>
      <p:pic>
        <p:nvPicPr>
          <p:cNvPr id="12" name="Picture 11"/>
          <p:cNvPicPr/>
          <p:nvPr/>
        </p:nvPicPr>
        <p:blipFill rotWithShape="1">
          <a:blip r:embed="rId4">
            <a:extLst>
              <a:ext uri="{28A0092B-C50C-407E-A947-70E740481C1C}">
                <a14:useLocalDpi xmlns:a14="http://schemas.microsoft.com/office/drawing/2010/main" val="0"/>
              </a:ext>
            </a:extLst>
          </a:blip>
          <a:srcRect r="32014"/>
          <a:stretch/>
        </p:blipFill>
        <p:spPr bwMode="auto">
          <a:xfrm>
            <a:off x="5023870" y="2257517"/>
            <a:ext cx="4120130" cy="4042184"/>
          </a:xfrm>
          <a:prstGeom prst="rect">
            <a:avLst/>
          </a:prstGeom>
          <a:noFill/>
          <a:ln>
            <a:noFill/>
          </a:ln>
        </p:spPr>
      </p:pic>
      <p:sp>
        <p:nvSpPr>
          <p:cNvPr id="2" name="Title 1"/>
          <p:cNvSpPr>
            <a:spLocks noGrp="1"/>
          </p:cNvSpPr>
          <p:nvPr>
            <p:ph type="title"/>
          </p:nvPr>
        </p:nvSpPr>
        <p:spPr/>
        <p:txBody>
          <a:bodyPr/>
          <a:lstStyle/>
          <a:p>
            <a:r>
              <a:rPr lang="en-US" dirty="0" smtClean="0"/>
              <a:t>Self-administered online surveys</a:t>
            </a:r>
            <a:endParaRPr lang="en-US" dirty="0"/>
          </a:p>
        </p:txBody>
      </p:sp>
      <p:sp>
        <p:nvSpPr>
          <p:cNvPr id="8" name="Rectangle 7"/>
          <p:cNvSpPr/>
          <p:nvPr/>
        </p:nvSpPr>
        <p:spPr bwMode="auto">
          <a:xfrm>
            <a:off x="2554013" y="1600200"/>
            <a:ext cx="4288222" cy="48768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hangingPunct="0"/>
            <a:r>
              <a:rPr lang="en-US" sz="4400" b="1" kern="0" dirty="0">
                <a:solidFill>
                  <a:srgbClr val="000000"/>
                </a:solidFill>
                <a:latin typeface="Tahoma"/>
              </a:rPr>
              <a:t>Advantages </a:t>
            </a:r>
            <a:r>
              <a:rPr lang="en-US" sz="4400" b="1" kern="0" dirty="0" smtClean="0">
                <a:solidFill>
                  <a:srgbClr val="000000"/>
                </a:solidFill>
                <a:latin typeface="Tahoma"/>
              </a:rPr>
              <a:t>and </a:t>
            </a:r>
            <a:r>
              <a:rPr lang="en-US" sz="4400" b="1" kern="0" dirty="0">
                <a:solidFill>
                  <a:srgbClr val="000000"/>
                </a:solidFill>
                <a:latin typeface="Tahoma"/>
              </a:rPr>
              <a:t>d</a:t>
            </a:r>
            <a:r>
              <a:rPr lang="en-US" sz="4400" b="1" kern="0" dirty="0" smtClean="0">
                <a:solidFill>
                  <a:srgbClr val="000000"/>
                </a:solidFill>
                <a:latin typeface="Tahoma"/>
              </a:rPr>
              <a:t>isadvantages</a:t>
            </a:r>
            <a:endParaRPr lang="en-US" sz="4400" b="1" kern="0" dirty="0">
              <a:solidFill>
                <a:srgbClr val="000000"/>
              </a:solidFill>
              <a:latin typeface="Tahoma"/>
            </a:endParaRPr>
          </a:p>
        </p:txBody>
      </p:sp>
      <p:sp>
        <p:nvSpPr>
          <p:cNvPr id="9" name="Slide Number Placeholder 8"/>
          <p:cNvSpPr>
            <a:spLocks noGrp="1"/>
          </p:cNvSpPr>
          <p:nvPr>
            <p:ph type="sldNum" sz="quarter" idx="12"/>
          </p:nvPr>
        </p:nvSpPr>
        <p:spPr/>
        <p:txBody>
          <a:bodyPr/>
          <a:lstStyle/>
          <a:p>
            <a:fld id="{8BE281C9-04EB-4071-AA3D-BE0CA1E87804}" type="slidenum">
              <a:rPr lang="en-US" smtClean="0"/>
              <a:t>8</a:t>
            </a:fld>
            <a:endParaRPr lang="en-US" dirty="0"/>
          </a:p>
        </p:txBody>
      </p:sp>
    </p:spTree>
    <p:extLst>
      <p:ext uri="{BB962C8B-B14F-4D97-AF65-F5344CB8AC3E}">
        <p14:creationId xmlns:p14="http://schemas.microsoft.com/office/powerpoint/2010/main" val="35007710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smtClean="0"/>
              <a:t>Outline</a:t>
            </a:r>
          </a:p>
        </p:txBody>
      </p:sp>
      <p:sp>
        <p:nvSpPr>
          <p:cNvPr id="3" name="Content Placeholder 2"/>
          <p:cNvSpPr>
            <a:spLocks noGrp="1"/>
          </p:cNvSpPr>
          <p:nvPr>
            <p:ph idx="1"/>
          </p:nvPr>
        </p:nvSpPr>
        <p:spPr/>
        <p:txBody>
          <a:bodyPr/>
          <a:lstStyle/>
          <a:p>
            <a:pPr lvl="0"/>
            <a:r>
              <a:rPr lang="en-US" b="1" dirty="0">
                <a:solidFill>
                  <a:schemeClr val="bg1">
                    <a:lumMod val="65000"/>
                  </a:schemeClr>
                </a:solidFill>
              </a:rPr>
              <a:t>Data collection </a:t>
            </a:r>
            <a:r>
              <a:rPr lang="en-US" b="1" dirty="0" smtClean="0">
                <a:solidFill>
                  <a:schemeClr val="bg1">
                    <a:lumMod val="65000"/>
                  </a:schemeClr>
                </a:solidFill>
              </a:rPr>
              <a:t>modes.</a:t>
            </a:r>
            <a:endParaRPr lang="en-US" b="1" dirty="0">
              <a:solidFill>
                <a:schemeClr val="bg1">
                  <a:lumMod val="65000"/>
                </a:schemeClr>
              </a:solidFill>
            </a:endParaRPr>
          </a:p>
          <a:p>
            <a:r>
              <a:rPr lang="en-US" b="1" dirty="0"/>
              <a:t>Choose a </a:t>
            </a:r>
            <a:r>
              <a:rPr lang="en-US" b="1" dirty="0" smtClean="0"/>
              <a:t>mode.</a:t>
            </a:r>
            <a:endParaRPr lang="en-US" b="1" dirty="0"/>
          </a:p>
          <a:p>
            <a:r>
              <a:rPr lang="en-US" b="1" dirty="0" smtClean="0">
                <a:solidFill>
                  <a:schemeClr val="bg1">
                    <a:lumMod val="65000"/>
                  </a:schemeClr>
                </a:solidFill>
              </a:rPr>
              <a:t>Implementation.</a:t>
            </a:r>
            <a:endParaRPr lang="en-US" b="1" dirty="0">
              <a:solidFill>
                <a:schemeClr val="bg1">
                  <a:lumMod val="65000"/>
                </a:schemeClr>
              </a:solidFill>
            </a:endParaRPr>
          </a:p>
          <a:p>
            <a:r>
              <a:rPr lang="en-US" b="1" dirty="0">
                <a:solidFill>
                  <a:schemeClr val="bg1">
                    <a:lumMod val="65000"/>
                  </a:schemeClr>
                </a:solidFill>
              </a:rPr>
              <a:t>Other </a:t>
            </a:r>
            <a:r>
              <a:rPr lang="en-US" b="1" dirty="0" smtClean="0">
                <a:solidFill>
                  <a:schemeClr val="bg1">
                    <a:lumMod val="65000"/>
                  </a:schemeClr>
                </a:solidFill>
              </a:rPr>
              <a:t>considerations.</a:t>
            </a:r>
            <a:endParaRPr lang="en-US" dirty="0" smtClean="0">
              <a:solidFill>
                <a:schemeClr val="bg1">
                  <a:lumMod val="65000"/>
                </a:schemeClr>
              </a:solidFill>
            </a:endParaRPr>
          </a:p>
          <a:p>
            <a:endParaRPr lang="en-US" dirty="0"/>
          </a:p>
        </p:txBody>
      </p:sp>
      <p:sp>
        <p:nvSpPr>
          <p:cNvPr id="22" name="Slide Number Placeholder 21"/>
          <p:cNvSpPr>
            <a:spLocks noGrp="1"/>
          </p:cNvSpPr>
          <p:nvPr>
            <p:ph type="sldNum" sz="quarter" idx="12"/>
          </p:nvPr>
        </p:nvSpPr>
        <p:spPr/>
        <p:txBody>
          <a:bodyPr/>
          <a:lstStyle/>
          <a:p>
            <a:fld id="{8BE281C9-04EB-4071-AA3D-BE0CA1E87804}" type="slidenum">
              <a:rPr lang="en-US" smtClean="0"/>
              <a:t>9</a:t>
            </a:fld>
            <a:endParaRPr lang="en-US" dirty="0"/>
          </a:p>
        </p:txBody>
      </p:sp>
    </p:spTree>
    <p:extLst>
      <p:ext uri="{BB962C8B-B14F-4D97-AF65-F5344CB8AC3E}">
        <p14:creationId xmlns:p14="http://schemas.microsoft.com/office/powerpoint/2010/main" val="2971922764"/>
      </p:ext>
    </p:extLst>
  </p:cSld>
  <p:clrMapOvr>
    <a:masterClrMapping/>
  </p:clrMapOvr>
  <p:timing>
    <p:tnLst>
      <p:par>
        <p:cTn id="1" dur="indefinite" restart="never" nodeType="tmRoot"/>
      </p:par>
    </p:tnLst>
  </p:timing>
</p:sld>
</file>

<file path=ppt/theme/theme1.xml><?xml version="1.0" encoding="utf-8"?>
<a:theme xmlns:a="http://schemas.openxmlformats.org/drawingml/2006/main" name="15-1865_REL_MW_PPT-ed_042415_DRAFT_3_Template">
  <a:themeElements>
    <a:clrScheme name="REL MW 2015">
      <a:dk1>
        <a:srgbClr val="000000"/>
      </a:dk1>
      <a:lt1>
        <a:sysClr val="window" lastClr="FFFFFF"/>
      </a:lt1>
      <a:dk2>
        <a:srgbClr val="326295"/>
      </a:dk2>
      <a:lt2>
        <a:srgbClr val="FFFFFF"/>
      </a:lt2>
      <a:accent1>
        <a:srgbClr val="084B25"/>
      </a:accent1>
      <a:accent2>
        <a:srgbClr val="096835"/>
      </a:accent2>
      <a:accent3>
        <a:srgbClr val="098743"/>
      </a:accent3>
      <a:accent4>
        <a:srgbClr val="026D8E"/>
      </a:accent4>
      <a:accent5>
        <a:srgbClr val="C4512F"/>
      </a:accent5>
      <a:accent6>
        <a:srgbClr val="757576"/>
      </a:accent6>
      <a:hlink>
        <a:srgbClr val="003A70"/>
      </a:hlink>
      <a:folHlink>
        <a:srgbClr val="0D2E1B"/>
      </a:folHlink>
    </a:clrScheme>
    <a:fontScheme name="REL MW 2015">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15-1865_REL_MW_PPT-ed_042215_DRAFT_2_RAND_Pady" id="{1911C7D1-1991-427E-A0C1-5DEAF6176D83}" vid="{6A648F47-04AA-43CF-8C0E-3AAA4566AD7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15-1865_REL_MW_PPT-ed_042415_DRAFT_3_Template</Template>
  <TotalTime>3855</TotalTime>
  <Words>1947</Words>
  <Application>Microsoft Office PowerPoint</Application>
  <PresentationFormat>On-screen Show (4:3)</PresentationFormat>
  <Paragraphs>283</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15-1865_REL_MW_PPT-ed_042415_DRAFT_3_Template</vt:lpstr>
      <vt:lpstr>Module 6 presentation  Survey administration </vt:lpstr>
      <vt:lpstr>Outline</vt:lpstr>
      <vt:lpstr>Outline</vt:lpstr>
      <vt:lpstr>PowerPoint Presentation</vt:lpstr>
      <vt:lpstr>Telephone and in-person surveys</vt:lpstr>
      <vt:lpstr>Self-administered surveys</vt:lpstr>
      <vt:lpstr>Self-administered paper surveys</vt:lpstr>
      <vt:lpstr>Self-administered online surveys</vt:lpstr>
      <vt:lpstr>Outline</vt:lpstr>
      <vt:lpstr>Online versus paper?</vt:lpstr>
      <vt:lpstr>Online versus paper?</vt:lpstr>
      <vt:lpstr>Online versus paper?</vt:lpstr>
      <vt:lpstr>Online versus paper?</vt:lpstr>
      <vt:lpstr>Online versus paper?</vt:lpstr>
      <vt:lpstr>Outline</vt:lpstr>
      <vt:lpstr>Planning for an online survey</vt:lpstr>
      <vt:lpstr>PowerPoint Presentation</vt:lpstr>
      <vt:lpstr>Planning for a paper and  online survey</vt:lpstr>
      <vt:lpstr>Outline</vt:lpstr>
      <vt:lpstr>Informed consent</vt:lpstr>
      <vt:lpstr>Informed consent</vt:lpstr>
      <vt:lpstr>Key components of  informed consent forms</vt:lpstr>
      <vt:lpstr>PowerPoint Presentation</vt:lpstr>
      <vt:lpstr>Additional resources</vt:lpstr>
      <vt:lpstr>References</vt:lpstr>
    </vt:vector>
  </TitlesOfParts>
  <Company>American Institutes for Research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presentation Planning  for a</dc:title>
  <dc:subject>REL Midwest Presentation</dc:subject>
  <dc:creator>dsorensen</dc:creator>
  <cp:lastModifiedBy>Johnson, Amy</cp:lastModifiedBy>
  <cp:revision>164</cp:revision>
  <dcterms:created xsi:type="dcterms:W3CDTF">2015-06-01T23:46:13Z</dcterms:created>
  <dcterms:modified xsi:type="dcterms:W3CDTF">2017-04-07T14:23:56Z</dcterms:modified>
</cp:coreProperties>
</file>