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0"/>
  </p:notesMasterIdLst>
  <p:handoutMasterIdLst>
    <p:handoutMasterId r:id="rId31"/>
  </p:handoutMasterIdLst>
  <p:sldIdLst>
    <p:sldId id="302" r:id="rId2"/>
    <p:sldId id="303" r:id="rId3"/>
    <p:sldId id="364" r:id="rId4"/>
    <p:sldId id="365" r:id="rId5"/>
    <p:sldId id="366" r:id="rId6"/>
    <p:sldId id="367" r:id="rId7"/>
    <p:sldId id="368" r:id="rId8"/>
    <p:sldId id="369" r:id="rId9"/>
    <p:sldId id="389" r:id="rId10"/>
    <p:sldId id="371" r:id="rId11"/>
    <p:sldId id="372" r:id="rId12"/>
    <p:sldId id="373" r:id="rId13"/>
    <p:sldId id="374" r:id="rId14"/>
    <p:sldId id="375" r:id="rId15"/>
    <p:sldId id="376" r:id="rId16"/>
    <p:sldId id="377" r:id="rId17"/>
    <p:sldId id="378" r:id="rId18"/>
    <p:sldId id="390" r:id="rId19"/>
    <p:sldId id="380" r:id="rId20"/>
    <p:sldId id="381" r:id="rId21"/>
    <p:sldId id="382" r:id="rId22"/>
    <p:sldId id="383" r:id="rId23"/>
    <p:sldId id="384" r:id="rId24"/>
    <p:sldId id="385" r:id="rId25"/>
    <p:sldId id="391" r:id="rId26"/>
    <p:sldId id="387" r:id="rId27"/>
    <p:sldId id="392" r:id="rId28"/>
    <p:sldId id="3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576" userDrawn="1">
          <p15:clr>
            <a:srgbClr val="A4A3A4"/>
          </p15:clr>
        </p15:guide>
        <p15:guide id="3" orient="horz" pos="1008" userDrawn="1">
          <p15:clr>
            <a:srgbClr val="A4A3A4"/>
          </p15:clr>
        </p15:guide>
        <p15:guide id="4" pos="5184" userDrawn="1">
          <p15:clr>
            <a:srgbClr val="A4A3A4"/>
          </p15:clr>
        </p15:guide>
        <p15:guide id="5" orient="horz" pos="4319">
          <p15:clr>
            <a:srgbClr val="A4A3A4"/>
          </p15:clr>
        </p15:guide>
        <p15:guide id="6" orient="horz" pos="864">
          <p15:clr>
            <a:srgbClr val="A4A3A4"/>
          </p15:clr>
        </p15:guide>
        <p15:guide id="7" orient="horz" pos="3840">
          <p15:clr>
            <a:srgbClr val="A4A3A4"/>
          </p15:clr>
        </p15:guide>
        <p15:guide id="8" pos="5759">
          <p15:clr>
            <a:srgbClr val="A4A3A4"/>
          </p15:clr>
        </p15:guide>
        <p15:guide id="9">
          <p15:clr>
            <a:srgbClr val="A4A3A4"/>
          </p15:clr>
        </p15:guide>
        <p15:guide id="10" pos="5520">
          <p15:clr>
            <a:srgbClr val="A4A3A4"/>
          </p15:clr>
        </p15:guide>
        <p15:guide id="11" pos="2880">
          <p15:clr>
            <a:srgbClr val="A4A3A4"/>
          </p15:clr>
        </p15:guide>
        <p15:guide id="12" pos="30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dy, Linda" initials="" lastIdx="0" clrIdx="0"/>
  <p:cmAuthor id="2" name="Goldston, Cora" initials="GC"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2C28"/>
    <a:srgbClr val="7D1E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6" autoAdjust="0"/>
    <p:restoredTop sz="88172" autoAdjust="0"/>
  </p:normalViewPr>
  <p:slideViewPr>
    <p:cSldViewPr showGuides="1">
      <p:cViewPr varScale="1">
        <p:scale>
          <a:sx n="52" d="100"/>
          <a:sy n="52" d="100"/>
        </p:scale>
        <p:origin x="78" y="72"/>
      </p:cViewPr>
      <p:guideLst>
        <p:guide orient="horz" pos="4080"/>
        <p:guide pos="576"/>
        <p:guide orient="horz" pos="1008"/>
        <p:guide pos="5184"/>
        <p:guide orient="horz" pos="4319"/>
        <p:guide orient="horz" pos="864"/>
        <p:guide orient="horz" pos="3840"/>
        <p:guide pos="5759"/>
        <p:guide/>
        <p:guide pos="5520"/>
        <p:guide pos="2880"/>
        <p:guide pos="3024"/>
      </p:guideLst>
    </p:cSldViewPr>
  </p:slideViewPr>
  <p:outlineViewPr>
    <p:cViewPr>
      <p:scale>
        <a:sx n="33" d="100"/>
        <a:sy n="33" d="100"/>
      </p:scale>
      <p:origin x="0" y="1517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2" d="100"/>
          <a:sy n="112" d="100"/>
        </p:scale>
        <p:origin x="398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240D56-97A6-4875-BA1D-B89AD8A507E4}" type="datetimeFigureOut">
              <a:rPr lang="en-US" smtClean="0"/>
              <a:t>3/6/2017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B8744-2CA5-4899-A623-12E95FEFB9B9}" type="slidenum">
              <a:rPr lang="en-US" smtClean="0"/>
              <a:t>‹#›</a:t>
            </a:fld>
            <a:endParaRPr lang="en-US" dirty="0"/>
          </a:p>
        </p:txBody>
      </p:sp>
    </p:spTree>
    <p:extLst>
      <p:ext uri="{BB962C8B-B14F-4D97-AF65-F5344CB8AC3E}">
        <p14:creationId xmlns:p14="http://schemas.microsoft.com/office/powerpoint/2010/main" val="2527321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24000" y="228600"/>
            <a:ext cx="3810000" cy="24384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2895600"/>
            <a:ext cx="6096000" cy="6019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3476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a:t>
            </a:fld>
            <a:endParaRPr lang="en-US" dirty="0"/>
          </a:p>
        </p:txBody>
      </p:sp>
    </p:spTree>
    <p:extLst>
      <p:ext uri="{BB962C8B-B14F-4D97-AF65-F5344CB8AC3E}">
        <p14:creationId xmlns:p14="http://schemas.microsoft.com/office/powerpoint/2010/main" val="331109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Response rates are influenced by: </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Salience of the topic—interest of respondents in the topic of the survey.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Personalized requests and communications.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Multiple follow-up contacts.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Respondents’ respect for and trust in the survey sponsor.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Conciseness and easiness of the questionnaire.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Data collection mode.</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Dillman</a:t>
            </a:r>
            <a:r>
              <a:rPr lang="en-US" sz="1200" kern="1200" dirty="0" smtClean="0">
                <a:solidFill>
                  <a:schemeClr val="tx1"/>
                </a:solidFill>
                <a:effectLst/>
                <a:latin typeface="+mn-lt"/>
                <a:ea typeface="+mn-ea"/>
                <a:cs typeface="+mn-cs"/>
              </a:rPr>
              <a:t>, 2000).</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10</a:t>
            </a:fld>
            <a:endParaRPr lang="en-US" dirty="0"/>
          </a:p>
        </p:txBody>
      </p:sp>
    </p:spTree>
    <p:extLst>
      <p:ext uri="{BB962C8B-B14F-4D97-AF65-F5344CB8AC3E}">
        <p14:creationId xmlns:p14="http://schemas.microsoft.com/office/powerpoint/2010/main" val="186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How do you maximize response rates?</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Generate positive publicity for your survey.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Send an endorsement letter</a:t>
            </a:r>
            <a:r>
              <a:rPr lang="en-US" sz="1200" kern="1200" baseline="0" dirty="0" smtClean="0">
                <a:solidFill>
                  <a:schemeClr val="tx1"/>
                </a:solidFill>
                <a:effectLst/>
                <a:latin typeface="+mn-lt"/>
                <a:ea typeface="+mn-ea"/>
                <a:cs typeface="+mn-cs"/>
              </a:rPr>
              <a:t> from a respected leader.</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Appeal to people’s tendency to help—ask them to help by giving their input.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Make the survey topic salient: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Ensure that respondents see the value of the survey and their responses.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Point out respondents’ personal connection to the topic.</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Tailor and personalize communications about the survey and its purpose.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Make the survey attractive and easy to complete and return.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Provide clear instructions about how to complete and submit the survey.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Show positive regard; say thank you.</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the confidentiality of the information provided.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Provide an incentive (a token of appreciation).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a mail survey, provide return postage.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Follow up several times by mail, email, telephone, or in person.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 a combination of survey modes (for example, telephone plus mail, or online plus mail).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Dillman</a:t>
            </a:r>
            <a:r>
              <a:rPr lang="en-US" sz="1200" kern="1200" dirty="0" smtClean="0">
                <a:solidFill>
                  <a:schemeClr val="tx1"/>
                </a:solidFill>
                <a:effectLst/>
                <a:latin typeface="+mn-lt"/>
                <a:ea typeface="+mn-ea"/>
                <a:cs typeface="+mn-cs"/>
              </a:rPr>
              <a:t>, 2000).</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11</a:t>
            </a:fld>
            <a:endParaRPr lang="en-US" dirty="0"/>
          </a:p>
        </p:txBody>
      </p:sp>
    </p:spTree>
    <p:extLst>
      <p:ext uri="{BB962C8B-B14F-4D97-AF65-F5344CB8AC3E}">
        <p14:creationId xmlns:p14="http://schemas.microsoft.com/office/powerpoint/2010/main" val="1285490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motivate people to respond, appeal to their tendency to help.</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 the person’s name and if appropriate or possible,</a:t>
            </a:r>
            <a:r>
              <a:rPr lang="en-US" sz="1200" kern="1200" baseline="0" dirty="0" smtClean="0">
                <a:solidFill>
                  <a:schemeClr val="tx1"/>
                </a:solidFill>
                <a:effectLst/>
                <a:latin typeface="+mn-lt"/>
                <a:ea typeface="+mn-ea"/>
                <a:cs typeface="+mn-cs"/>
              </a:rPr>
              <a:t> personalize salutations.</a:t>
            </a:r>
            <a:endParaRPr lang="en-US" sz="1200" kern="1200" dirty="0" smtClean="0">
              <a:solidFill>
                <a:schemeClr val="tx1"/>
              </a:solidFill>
              <a:effectLst/>
              <a:latin typeface="+mn-lt"/>
              <a:ea typeface="+mn-ea"/>
              <a:cs typeface="+mn-cs"/>
            </a:endParaRPr>
          </a:p>
          <a:p>
            <a:pPr marL="347472" lvl="1" indent="-171450">
              <a:buFont typeface="Courier New" panose="02070309020205020404" pitchFamily="49" charset="0"/>
              <a:buChar char="o"/>
            </a:pPr>
            <a:r>
              <a:rPr lang="en-US" sz="1200" kern="1200" dirty="0" smtClean="0">
                <a:solidFill>
                  <a:schemeClr val="tx1"/>
                </a:solidFill>
                <a:effectLst/>
                <a:latin typeface="+mn-lt"/>
                <a:ea typeface="+mn-ea"/>
                <a:cs typeface="+mn-cs"/>
              </a:rPr>
              <a:t>Impersonal: ”Dear principal.“</a:t>
            </a:r>
          </a:p>
          <a:p>
            <a:pPr marL="347472" lvl="1" indent="-171450">
              <a:buFont typeface="Courier New" panose="02070309020205020404" pitchFamily="49" charset="0"/>
              <a:buChar char="o"/>
            </a:pPr>
            <a:r>
              <a:rPr lang="en-US" sz="1200" kern="1200" dirty="0" smtClean="0">
                <a:solidFill>
                  <a:schemeClr val="tx1"/>
                </a:solidFill>
                <a:effectLst/>
                <a:latin typeface="+mn-lt"/>
                <a:ea typeface="+mn-ea"/>
                <a:cs typeface="+mn-cs"/>
              </a:rPr>
              <a:t>Personal: ”Dear Principal Lopez.“</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Personalize the importance of the survey to the respondent.</a:t>
            </a:r>
          </a:p>
          <a:p>
            <a:pPr marL="347472" lvl="1" indent="-171450">
              <a:buFont typeface="Courier New" panose="02070309020205020404" pitchFamily="49" charset="0"/>
              <a:buChar char="o"/>
            </a:pPr>
            <a:r>
              <a:rPr lang="en-US" sz="1200" kern="1200" dirty="0" smtClean="0">
                <a:solidFill>
                  <a:schemeClr val="tx1"/>
                </a:solidFill>
                <a:effectLst/>
                <a:latin typeface="+mn-lt"/>
                <a:ea typeface="+mn-ea"/>
                <a:cs typeface="+mn-cs"/>
              </a:rPr>
              <a:t>Impersonal: ”This survey will help us better understand the importance of instructional coaching for elementary school reading specialists.“</a:t>
            </a:r>
          </a:p>
          <a:p>
            <a:pPr marL="347472" lvl="1" indent="-171450">
              <a:buFont typeface="Courier New" panose="02070309020205020404" pitchFamily="49" charset="0"/>
              <a:buChar char="o"/>
            </a:pPr>
            <a:r>
              <a:rPr lang="en-US" sz="1200" kern="1200" dirty="0" smtClean="0">
                <a:solidFill>
                  <a:schemeClr val="tx1"/>
                </a:solidFill>
                <a:effectLst/>
                <a:latin typeface="+mn-lt"/>
                <a:ea typeface="+mn-ea"/>
                <a:cs typeface="+mn-cs"/>
              </a:rPr>
              <a:t>Personal: ”This survey will provide information that can help better support you as a reading specialist and enable you to better support your students.“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recognizable logos or graphics.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Tailor the materials to a school or district, if appropriate or possible, using local letterhead or colors.</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Scheuren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12</a:t>
            </a:fld>
            <a:endParaRPr lang="en-US" dirty="0"/>
          </a:p>
        </p:txBody>
      </p:sp>
    </p:spTree>
    <p:extLst>
      <p:ext uri="{BB962C8B-B14F-4D97-AF65-F5344CB8AC3E}">
        <p14:creationId xmlns:p14="http://schemas.microsoft.com/office/powerpoint/2010/main" val="363631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shows that incentives increase response rates (see handout 7.1; </a:t>
            </a:r>
            <a:r>
              <a:rPr lang="en-US" sz="1200" kern="1200" dirty="0" err="1" smtClean="0">
                <a:solidFill>
                  <a:schemeClr val="tx1"/>
                </a:solidFill>
                <a:effectLst/>
                <a:latin typeface="+mn-lt"/>
                <a:ea typeface="+mn-ea"/>
                <a:cs typeface="+mn-cs"/>
              </a:rPr>
              <a:t>Dillman</a:t>
            </a:r>
            <a:r>
              <a:rPr lang="en-US" sz="1200" kern="1200" dirty="0" smtClean="0">
                <a:solidFill>
                  <a:schemeClr val="tx1"/>
                </a:solidFill>
                <a:effectLst/>
                <a:latin typeface="+mn-lt"/>
                <a:ea typeface="+mn-ea"/>
                <a:cs typeface="+mn-cs"/>
              </a:rPr>
              <a:t>, 2000). In general, a prepaid incentive works better than a promised reward for completing the survey.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Types of incentives: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Cash (most effective).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Nonmonetary gift (for example, a coffee mug or a pen).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Lotteries – for</a:t>
            </a:r>
            <a:r>
              <a:rPr lang="en-US" sz="1200" kern="1200" baseline="0" dirty="0" smtClean="0">
                <a:solidFill>
                  <a:schemeClr val="tx1"/>
                </a:solidFill>
                <a:effectLst/>
                <a:latin typeface="+mn-lt"/>
                <a:ea typeface="+mn-ea"/>
                <a:cs typeface="+mn-cs"/>
              </a:rPr>
              <a:t> example, respondents are promised a chance of winning a prize</a:t>
            </a:r>
            <a:r>
              <a:rPr lang="en-US" sz="1200" kern="1200" dirty="0" smtClean="0">
                <a:solidFill>
                  <a:schemeClr val="tx1"/>
                </a:solidFill>
                <a:effectLst/>
                <a:latin typeface="+mn-lt"/>
                <a:ea typeface="+mn-ea"/>
                <a:cs typeface="+mn-cs"/>
              </a:rPr>
              <a:t> (the least effective).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13</a:t>
            </a:fld>
            <a:endParaRPr lang="en-US" dirty="0"/>
          </a:p>
        </p:txBody>
      </p:sp>
    </p:spTree>
    <p:extLst>
      <p:ext uri="{BB962C8B-B14F-4D97-AF65-F5344CB8AC3E}">
        <p14:creationId xmlns:p14="http://schemas.microsoft.com/office/powerpoint/2010/main" val="3636319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14</a:t>
            </a:fld>
            <a:endParaRPr lang="en-US" dirty="0"/>
          </a:p>
        </p:txBody>
      </p:sp>
    </p:spTree>
    <p:extLst>
      <p:ext uri="{BB962C8B-B14F-4D97-AF65-F5344CB8AC3E}">
        <p14:creationId xmlns:p14="http://schemas.microsoft.com/office/powerpoint/2010/main" val="363631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Consider making the following contacts: </a:t>
            </a:r>
          </a:p>
          <a:p>
            <a:endParaRPr lang="en-US"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Brief </a:t>
            </a:r>
            <a:r>
              <a:rPr lang="en-US" sz="1000" kern="1200" dirty="0" err="1" smtClean="0">
                <a:solidFill>
                  <a:schemeClr val="tx1"/>
                </a:solidFill>
                <a:effectLst/>
                <a:latin typeface="+mn-lt"/>
                <a:ea typeface="+mn-ea"/>
                <a:cs typeface="+mn-cs"/>
              </a:rPr>
              <a:t>prenotification</a:t>
            </a:r>
            <a:r>
              <a:rPr lang="en-US" sz="1000" kern="1200" dirty="0" smtClean="0">
                <a:solidFill>
                  <a:schemeClr val="tx1"/>
                </a:solidFill>
                <a:effectLst/>
                <a:latin typeface="+mn-lt"/>
                <a:ea typeface="+mn-ea"/>
                <a:cs typeface="+mn-cs"/>
              </a:rPr>
              <a:t> (in online surveys this is particularly useful</a:t>
            </a:r>
            <a:r>
              <a:rPr lang="en-US" sz="1000" kern="1200" baseline="0" dirty="0" smtClean="0">
                <a:solidFill>
                  <a:schemeClr val="tx1"/>
                </a:solidFill>
                <a:effectLst/>
                <a:latin typeface="+mn-lt"/>
                <a:ea typeface="+mn-ea"/>
                <a:cs typeface="+mn-cs"/>
              </a:rPr>
              <a:t> because </a:t>
            </a:r>
            <a:r>
              <a:rPr lang="en-US" sz="1000" kern="1200" baseline="0" dirty="0" err="1" smtClean="0">
                <a:solidFill>
                  <a:schemeClr val="tx1"/>
                </a:solidFill>
                <a:effectLst/>
                <a:latin typeface="+mn-lt"/>
                <a:ea typeface="+mn-ea"/>
                <a:cs typeface="+mn-cs"/>
              </a:rPr>
              <a:t>bounceback</a:t>
            </a:r>
            <a:r>
              <a:rPr lang="en-US" sz="1000" kern="1200" baseline="0" dirty="0" smtClean="0">
                <a:solidFill>
                  <a:schemeClr val="tx1"/>
                </a:solidFill>
                <a:effectLst/>
                <a:latin typeface="+mn-lt"/>
                <a:ea typeface="+mn-ea"/>
                <a:cs typeface="+mn-cs"/>
              </a:rPr>
              <a:t> notifications of undeliverable emails allow time to update the contact list before the survey invitations are sent)</a:t>
            </a:r>
            <a:r>
              <a:rPr lang="en-US" sz="10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Survey mailed with a cover letter or survey link send in an invitation email.</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Thank you follow-up.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Reminder with replacement questionnaire or survey link.</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Final contact: Reminder with replacement questionnaire or survey link.</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Thank you note. </a:t>
            </a:r>
          </a:p>
          <a:p>
            <a:pPr marL="171450" indent="-171450">
              <a:buFont typeface="Arial" panose="020B0604020202020204" pitchFamily="34" charset="0"/>
              <a:buChar char="•"/>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(See appendix A; </a:t>
            </a:r>
            <a:r>
              <a:rPr lang="en-US" sz="1000" kern="1200" dirty="0" err="1" smtClean="0">
                <a:solidFill>
                  <a:schemeClr val="tx1"/>
                </a:solidFill>
                <a:effectLst/>
                <a:latin typeface="+mn-lt"/>
                <a:ea typeface="+mn-ea"/>
                <a:cs typeface="+mn-cs"/>
              </a:rPr>
              <a:t>Dillman</a:t>
            </a:r>
            <a:r>
              <a:rPr lang="en-US" sz="1000" kern="1200" dirty="0" smtClean="0">
                <a:solidFill>
                  <a:schemeClr val="tx1"/>
                </a:solidFill>
                <a:effectLst/>
                <a:latin typeface="+mn-lt"/>
                <a:ea typeface="+mn-ea"/>
                <a:cs typeface="+mn-cs"/>
              </a:rPr>
              <a:t>, 2000; </a:t>
            </a:r>
            <a:r>
              <a:rPr lang="en-US" sz="1000" kern="1200" dirty="0" err="1" smtClean="0">
                <a:solidFill>
                  <a:schemeClr val="tx1"/>
                </a:solidFill>
                <a:effectLst/>
                <a:latin typeface="+mn-lt"/>
                <a:ea typeface="+mn-ea"/>
                <a:cs typeface="+mn-cs"/>
              </a:rPr>
              <a:t>Scheuren</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n.d.</a:t>
            </a:r>
            <a:r>
              <a:rPr lang="en-US" sz="1000" kern="1200" dirty="0" smtClean="0">
                <a:solidFill>
                  <a:schemeClr val="tx1"/>
                </a:solidFill>
                <a:effectLst/>
                <a:latin typeface="+mn-lt"/>
                <a:ea typeface="+mn-ea"/>
                <a:cs typeface="+mn-cs"/>
              </a:rPr>
              <a:t>)</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15</a:t>
            </a:fld>
            <a:endParaRPr lang="en-US" dirty="0"/>
          </a:p>
        </p:txBody>
      </p:sp>
    </p:spTree>
    <p:extLst>
      <p:ext uri="{BB962C8B-B14F-4D97-AF65-F5344CB8AC3E}">
        <p14:creationId xmlns:p14="http://schemas.microsoft.com/office/powerpoint/2010/main" val="363631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16</a:t>
            </a:fld>
            <a:endParaRPr lang="en-US" dirty="0"/>
          </a:p>
        </p:txBody>
      </p:sp>
    </p:spTree>
    <p:extLst>
      <p:ext uri="{BB962C8B-B14F-4D97-AF65-F5344CB8AC3E}">
        <p14:creationId xmlns:p14="http://schemas.microsoft.com/office/powerpoint/2010/main" val="3636319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Nonrespondents</a:t>
            </a:r>
            <a:r>
              <a:rPr lang="en-US" sz="1200" kern="1200" dirty="0" smtClean="0">
                <a:solidFill>
                  <a:schemeClr val="tx1"/>
                </a:solidFill>
                <a:effectLst/>
                <a:latin typeface="+mn-lt"/>
                <a:ea typeface="+mn-ea"/>
                <a:cs typeface="+mn-cs"/>
              </a:rPr>
              <a:t> are individuals who were randomly chosen for the sample and given the survey but did not return it. Failure to follow up with </a:t>
            </a:r>
            <a:r>
              <a:rPr lang="en-US" sz="1200" kern="1200" dirty="0" err="1" smtClean="0">
                <a:solidFill>
                  <a:schemeClr val="tx1"/>
                </a:solidFill>
                <a:effectLst/>
                <a:latin typeface="+mn-lt"/>
                <a:ea typeface="+mn-ea"/>
                <a:cs typeface="+mn-cs"/>
              </a:rPr>
              <a:t>nonrespondents</a:t>
            </a:r>
            <a:r>
              <a:rPr lang="en-US" sz="1200" kern="1200" dirty="0" smtClean="0">
                <a:solidFill>
                  <a:schemeClr val="tx1"/>
                </a:solidFill>
                <a:effectLst/>
                <a:latin typeface="+mn-lt"/>
                <a:ea typeface="+mn-ea"/>
                <a:cs typeface="+mn-cs"/>
              </a:rPr>
              <a:t> can ruin an otherwise well-designed survey (</a:t>
            </a:r>
            <a:r>
              <a:rPr lang="en-US" sz="1200" kern="1200" dirty="0" err="1" smtClean="0">
                <a:solidFill>
                  <a:schemeClr val="tx1"/>
                </a:solidFill>
                <a:effectLst/>
                <a:latin typeface="+mn-lt"/>
                <a:ea typeface="+mn-ea"/>
                <a:cs typeface="+mn-cs"/>
              </a:rPr>
              <a:t>Dillman</a:t>
            </a:r>
            <a:r>
              <a:rPr lang="en-US" sz="1200" kern="1200" dirty="0" smtClean="0">
                <a:solidFill>
                  <a:schemeClr val="tx1"/>
                </a:solidFill>
                <a:effectLst/>
                <a:latin typeface="+mn-lt"/>
                <a:ea typeface="+mn-ea"/>
                <a:cs typeface="+mn-cs"/>
              </a:rPr>
              <a:t>, 2000; </a:t>
            </a:r>
            <a:r>
              <a:rPr lang="en-US" sz="1200" kern="1200" dirty="0" err="1" smtClean="0">
                <a:solidFill>
                  <a:schemeClr val="tx1"/>
                </a:solidFill>
                <a:effectLst/>
                <a:latin typeface="+mn-lt"/>
                <a:ea typeface="+mn-ea"/>
                <a:cs typeface="+mn-cs"/>
              </a:rPr>
              <a:t>Scheuren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About a week or two after sending the survey, send a gentle reminder to anyone who has not responded. Allow an adequate amount of time between the survey being sent out and the time it would take someone to respond. The follow-up timeline differs by mode. For phone or web online surveys, follow up within a week. For mailed questionnaires, follow up within two weeks. The reminder can be by email, postcard, or phone call.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17</a:t>
            </a:fld>
            <a:endParaRPr lang="en-US" dirty="0"/>
          </a:p>
        </p:txBody>
      </p:sp>
    </p:spTree>
    <p:extLst>
      <p:ext uri="{BB962C8B-B14F-4D97-AF65-F5344CB8AC3E}">
        <p14:creationId xmlns:p14="http://schemas.microsoft.com/office/powerpoint/2010/main" val="3636319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b="1" u="sng"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18</a:t>
            </a:fld>
            <a:endParaRPr lang="en-US" dirty="0"/>
          </a:p>
        </p:txBody>
      </p:sp>
      <p:sp>
        <p:nvSpPr>
          <p:cNvPr id="5" name="Slide Image Placeholder 4"/>
          <p:cNvSpPr>
            <a:spLocks noGrp="1" noRot="1" noChangeAspect="1"/>
          </p:cNvSpPr>
          <p:nvPr>
            <p:ph type="sldImg"/>
          </p:nvPr>
        </p:nvSpPr>
        <p:spPr>
          <a:xfrm>
            <a:off x="1803400" y="228600"/>
            <a:ext cx="3251200" cy="2438400"/>
          </a:xfrm>
        </p:spPr>
      </p:sp>
    </p:spTree>
    <p:extLst>
      <p:ext uri="{BB962C8B-B14F-4D97-AF65-F5344CB8AC3E}">
        <p14:creationId xmlns:p14="http://schemas.microsoft.com/office/powerpoint/2010/main" val="829890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a:xfrm>
            <a:off x="228600" y="2895600"/>
            <a:ext cx="6400800" cy="5562600"/>
          </a:xfrm>
        </p:spPr>
        <p:txBody>
          <a:bodyPr>
            <a:normAutofit/>
          </a:bodyPr>
          <a:lstStyle/>
          <a:p>
            <a:r>
              <a:rPr lang="en-US" sz="1000" kern="1200" dirty="0" smtClean="0">
                <a:solidFill>
                  <a:schemeClr val="tx1"/>
                </a:solidFill>
                <a:effectLst/>
                <a:latin typeface="+mn-lt"/>
                <a:ea typeface="+mn-ea"/>
                <a:cs typeface="+mn-cs"/>
              </a:rPr>
              <a:t>A potential for nonresponse bias exists if responders and nonresponders differ on characteristics that are related to the topic of interest. Responders and nonresponders may differ in many ways, but as long as the differences are not related to the topic of interest, they should not result in nonresponse bias.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However, if these differences are related to the topic of interest, nonresponse bias could arise (Groves, 2006).</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Nonresponse bias harms the validity of the survey. It weakens the ability to draw accurate conclusions about the target population.</a:t>
            </a:r>
          </a:p>
          <a:p>
            <a:endParaRPr lang="en-US"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If the characteristics of survey respondents and </a:t>
            </a:r>
            <a:r>
              <a:rPr lang="en-US" sz="1000" kern="1200" dirty="0" err="1" smtClean="0">
                <a:solidFill>
                  <a:schemeClr val="tx1"/>
                </a:solidFill>
                <a:effectLst/>
                <a:latin typeface="+mn-lt"/>
                <a:ea typeface="+mn-ea"/>
                <a:cs typeface="+mn-cs"/>
              </a:rPr>
              <a:t>nonrespondents</a:t>
            </a:r>
            <a:r>
              <a:rPr lang="en-US" sz="1000" kern="1200" dirty="0" smtClean="0">
                <a:solidFill>
                  <a:schemeClr val="tx1"/>
                </a:solidFill>
                <a:effectLst/>
                <a:latin typeface="+mn-lt"/>
                <a:ea typeface="+mn-ea"/>
                <a:cs typeface="+mn-cs"/>
              </a:rPr>
              <a:t> that are different are also related to the topic of interest, there may be bias, and the data should not be generalized, even if the response rate is relatively high.</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If the characteristics of the survey respondents are the same as the </a:t>
            </a:r>
            <a:r>
              <a:rPr lang="en-US" sz="1000" kern="1200" dirty="0" err="1" smtClean="0">
                <a:solidFill>
                  <a:schemeClr val="tx1"/>
                </a:solidFill>
                <a:effectLst/>
                <a:latin typeface="+mn-lt"/>
                <a:ea typeface="+mn-ea"/>
                <a:cs typeface="+mn-cs"/>
              </a:rPr>
              <a:t>nonrespondents</a:t>
            </a:r>
            <a:r>
              <a:rPr lang="en-US" sz="1000" kern="1200" dirty="0" smtClean="0">
                <a:solidFill>
                  <a:schemeClr val="tx1"/>
                </a:solidFill>
                <a:effectLst/>
                <a:latin typeface="+mn-lt"/>
                <a:ea typeface="+mn-ea"/>
                <a:cs typeface="+mn-cs"/>
              </a:rPr>
              <a:t>, it may be okay to generalize the results to the population, even if the response rate is low.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Even if all measured characteristics are the same for respondents and </a:t>
            </a:r>
            <a:r>
              <a:rPr lang="en-US" sz="1000" kern="1200" dirty="0" err="1" smtClean="0">
                <a:solidFill>
                  <a:schemeClr val="tx1"/>
                </a:solidFill>
                <a:effectLst/>
                <a:latin typeface="+mn-lt"/>
                <a:ea typeface="+mn-ea"/>
                <a:cs typeface="+mn-cs"/>
              </a:rPr>
              <a:t>nonrespondents</a:t>
            </a:r>
            <a:r>
              <a:rPr lang="en-US" sz="1000" kern="1200" dirty="0" smtClean="0">
                <a:solidFill>
                  <a:schemeClr val="tx1"/>
                </a:solidFill>
                <a:effectLst/>
                <a:latin typeface="+mn-lt"/>
                <a:ea typeface="+mn-ea"/>
                <a:cs typeface="+mn-cs"/>
              </a:rPr>
              <a:t>, there may be nonresponse bias related to unmeasured differences.</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19</a:t>
            </a:fld>
            <a:endParaRPr lang="en-US" dirty="0"/>
          </a:p>
        </p:txBody>
      </p:sp>
    </p:spTree>
    <p:extLst>
      <p:ext uri="{BB962C8B-B14F-4D97-AF65-F5344CB8AC3E}">
        <p14:creationId xmlns:p14="http://schemas.microsoft.com/office/powerpoint/2010/main" val="37254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a:t>
            </a:fld>
            <a:endParaRPr lang="en-US" dirty="0"/>
          </a:p>
        </p:txBody>
      </p:sp>
      <p:sp>
        <p:nvSpPr>
          <p:cNvPr id="5" name="Slide Image Placeholder 4"/>
          <p:cNvSpPr>
            <a:spLocks noGrp="1" noRot="1" noChangeAspect="1"/>
          </p:cNvSpPr>
          <p:nvPr>
            <p:ph type="sldImg"/>
          </p:nvPr>
        </p:nvSpPr>
        <p:spPr>
          <a:xfrm>
            <a:off x="1803400" y="228600"/>
            <a:ext cx="3251200" cy="2438400"/>
          </a:xfrm>
        </p:spPr>
      </p:sp>
    </p:spTree>
    <p:extLst>
      <p:ext uri="{BB962C8B-B14F-4D97-AF65-F5344CB8AC3E}">
        <p14:creationId xmlns:p14="http://schemas.microsoft.com/office/powerpoint/2010/main" val="3321586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a:xfrm>
            <a:off x="228600" y="2895600"/>
            <a:ext cx="6324600" cy="5562600"/>
          </a:xfrm>
        </p:spPr>
        <p:txBody>
          <a:bodyPr>
            <a:noAutofit/>
          </a:bodyPr>
          <a:lstStyle/>
          <a:p>
            <a:r>
              <a:rPr lang="en-US" sz="1200" kern="1200" dirty="0" smtClean="0">
                <a:solidFill>
                  <a:schemeClr val="tx1"/>
                </a:solidFill>
                <a:effectLst/>
                <a:latin typeface="+mn-lt"/>
                <a:ea typeface="+mn-ea"/>
                <a:cs typeface="+mn-cs"/>
              </a:rPr>
              <a:t>How can nonresponse bias be measured? Assess the degree to which your survey respondents are different from the people in the sampling frame on key characteristics. Ideally, the sampling frame includes some key characteristics on which you can compare respondents with </a:t>
            </a:r>
            <a:r>
              <a:rPr lang="en-US" sz="1200" kern="1200" dirty="0" err="1" smtClean="0">
                <a:solidFill>
                  <a:schemeClr val="tx1"/>
                </a:solidFill>
                <a:effectLst/>
                <a:latin typeface="+mn-lt"/>
                <a:ea typeface="+mn-ea"/>
                <a:cs typeface="+mn-cs"/>
              </a:rPr>
              <a:t>nonrespondents</a:t>
            </a:r>
            <a:r>
              <a:rPr lang="en-US" sz="1200" kern="1200" dirty="0" smtClean="0">
                <a:solidFill>
                  <a:schemeClr val="tx1"/>
                </a:solidFill>
                <a:effectLst/>
                <a:latin typeface="+mn-lt"/>
                <a:ea typeface="+mn-ea"/>
                <a:cs typeface="+mn-cs"/>
              </a:rPr>
              <a:t>. For example, a sampling frame of teachers may include each teacher’s grade level, tenure, and gender (Groves, 2006).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Nonresponse bias cannot be truly measured because the true value of what is being estimated is rarely known. However, the possibility of nonresponse bias can be measured.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Example:</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Two hundred elementary and secondary teachers need to be contacted for a survey.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secondary teachers have annual assessments at the same time and are less likely to answer the survey.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Because of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rate of 35 percent from of secondary teachers, the survey data may not be representative of all teachers because secondary teachers will be underrepresented.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Compare the percentage of respondents who teach elementary and secondary school grades with the percentage of elementary and secondary school teachers in the sampling frame.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the percentages are notably different and you think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elementary and secondary teachers differ on the topic of interest (for example, methods for addressing discipline problems), you likely have nonresponse bias. The degree of bias is related to the degree that the topic of interest relates to grade level.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20</a:t>
            </a:fld>
            <a:endParaRPr lang="en-US" dirty="0"/>
          </a:p>
        </p:txBody>
      </p:sp>
    </p:spTree>
    <p:extLst>
      <p:ext uri="{BB962C8B-B14F-4D97-AF65-F5344CB8AC3E}">
        <p14:creationId xmlns:p14="http://schemas.microsoft.com/office/powerpoint/2010/main" val="355839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Bias analysis: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Look at the difference between the percentage distributions of the eligible teachers and the responding teachers, by characteristic.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Difference can be expressed as percent relative difference, which is the difference between the eligible percentage and the respondent percentage, divided by the eligible percentage, and multiplied by 100. In this case, the relative differences are 44 percent for elementary teachers and 36 percent for secondary teachers, which suggests that bias may be occurring. </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think that elementary and secondary school teachers differ on the topic of interest, (for example, importance of teacher collaboration), a difference in their response rates may affect the validity of the results. The presence of nonresponse bias depends on whether a link exists between the characteristics of the respondents and </a:t>
            </a:r>
            <a:r>
              <a:rPr lang="en-US" sz="1200" kern="1200" dirty="0" err="1" smtClean="0">
                <a:solidFill>
                  <a:schemeClr val="tx1"/>
                </a:solidFill>
                <a:effectLst/>
                <a:latin typeface="+mn-lt"/>
                <a:ea typeface="+mn-ea"/>
                <a:cs typeface="+mn-cs"/>
              </a:rPr>
              <a:t>nonrespondents</a:t>
            </a:r>
            <a:r>
              <a:rPr lang="en-US" sz="1200" kern="1200" dirty="0" smtClean="0">
                <a:solidFill>
                  <a:schemeClr val="tx1"/>
                </a:solidFill>
                <a:effectLst/>
                <a:latin typeface="+mn-lt"/>
                <a:ea typeface="+mn-ea"/>
                <a:cs typeface="+mn-cs"/>
              </a:rPr>
              <a:t> and the topic of interest.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21</a:t>
            </a:fld>
            <a:endParaRPr lang="en-US" dirty="0"/>
          </a:p>
        </p:txBody>
      </p:sp>
    </p:spTree>
    <p:extLst>
      <p:ext uri="{BB962C8B-B14F-4D97-AF65-F5344CB8AC3E}">
        <p14:creationId xmlns:p14="http://schemas.microsoft.com/office/powerpoint/2010/main" val="3636319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What if large differences between characteristics of respondents and </a:t>
            </a:r>
            <a:r>
              <a:rPr lang="en-US" sz="1200" kern="1200" dirty="0" err="1" smtClean="0">
                <a:solidFill>
                  <a:schemeClr val="tx1"/>
                </a:solidFill>
                <a:effectLst/>
                <a:latin typeface="+mn-lt"/>
                <a:ea typeface="+mn-ea"/>
                <a:cs typeface="+mn-cs"/>
              </a:rPr>
              <a:t>nonrespondents</a:t>
            </a:r>
            <a:r>
              <a:rPr lang="en-US" sz="1200" kern="1200" dirty="0" smtClean="0">
                <a:solidFill>
                  <a:schemeClr val="tx1"/>
                </a:solidFill>
                <a:effectLst/>
                <a:latin typeface="+mn-lt"/>
                <a:ea typeface="+mn-ea"/>
                <a:cs typeface="+mn-cs"/>
              </a:rPr>
              <a:t> are found? </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Describe the results in terms of who did respond.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 not imply that the results apply to anyone other than those who responded.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Specify who responded (that is, the group the data represent).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Report results by subgroups for which there were large differences in response rates (for example, by elementary and secondary school teachers).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Consult a statistician about other options for addressing nonresponse bias.</a:t>
            </a:r>
          </a:p>
          <a:p>
            <a:pPr marL="0" indent="0">
              <a:buFont typeface="Arial" panose="020B0604020202020204" pitchFamily="34" charset="0"/>
              <a:buNone/>
            </a:pP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Scheuren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22</a:t>
            </a:fld>
            <a:endParaRPr lang="en-US" dirty="0"/>
          </a:p>
        </p:txBody>
      </p:sp>
    </p:spTree>
    <p:extLst>
      <p:ext uri="{BB962C8B-B14F-4D97-AF65-F5344CB8AC3E}">
        <p14:creationId xmlns:p14="http://schemas.microsoft.com/office/powerpoint/2010/main" val="181155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23</a:t>
            </a:fld>
            <a:endParaRPr lang="en-US" dirty="0"/>
          </a:p>
        </p:txBody>
      </p:sp>
    </p:spTree>
    <p:extLst>
      <p:ext uri="{BB962C8B-B14F-4D97-AF65-F5344CB8AC3E}">
        <p14:creationId xmlns:p14="http://schemas.microsoft.com/office/powerpoint/2010/main" val="363631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If the response rates are low </a:t>
            </a:r>
            <a:r>
              <a:rPr lang="en-US" dirty="0" smtClean="0"/>
              <a:t>(</a:t>
            </a:r>
            <a:r>
              <a:rPr lang="en-US" dirty="0"/>
              <a:t>for example, lower than 70 percent)</a:t>
            </a:r>
            <a:r>
              <a:rPr lang="en-US" sz="1200" kern="1200" dirty="0" smtClean="0">
                <a:solidFill>
                  <a:schemeClr val="tx1"/>
                </a:solidFill>
                <a:effectLst/>
                <a:latin typeface="+mn-lt"/>
                <a:ea typeface="+mn-ea"/>
                <a:cs typeface="+mn-cs"/>
              </a:rPr>
              <a:t>, use a summary statement in reporting results, such as: ”The response rate was only 42 percent, so care should be taken when reviewing these results. The results should be applied to individuals who responded, not to the entire population of teachers“ (</a:t>
            </a:r>
            <a:r>
              <a:rPr lang="en-US" sz="1200" kern="1200" dirty="0" err="1" smtClean="0">
                <a:solidFill>
                  <a:schemeClr val="tx1"/>
                </a:solidFill>
                <a:effectLst/>
                <a:latin typeface="+mn-lt"/>
                <a:ea typeface="+mn-ea"/>
                <a:cs typeface="+mn-cs"/>
              </a:rPr>
              <a:t>Scheuren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If a nonresponse bias investigation suggests that the responders and </a:t>
            </a:r>
            <a:r>
              <a:rPr lang="en-US" sz="1200" kern="1200" dirty="0" err="1" smtClean="0">
                <a:solidFill>
                  <a:schemeClr val="tx1"/>
                </a:solidFill>
                <a:effectLst/>
                <a:latin typeface="+mn-lt"/>
                <a:ea typeface="+mn-ea"/>
                <a:cs typeface="+mn-cs"/>
              </a:rPr>
              <a:t>nonrespondents</a:t>
            </a:r>
            <a:r>
              <a:rPr lang="en-US" sz="1200" kern="1200" dirty="0" smtClean="0">
                <a:solidFill>
                  <a:schemeClr val="tx1"/>
                </a:solidFill>
                <a:effectLst/>
                <a:latin typeface="+mn-lt"/>
                <a:ea typeface="+mn-ea"/>
                <a:cs typeface="+mn-cs"/>
              </a:rPr>
              <a:t> were similar on certain</a:t>
            </a:r>
            <a:r>
              <a:rPr lang="en-US" sz="1200" kern="1200" baseline="0" dirty="0" smtClean="0">
                <a:solidFill>
                  <a:schemeClr val="tx1"/>
                </a:solidFill>
                <a:effectLst/>
                <a:latin typeface="+mn-lt"/>
                <a:ea typeface="+mn-ea"/>
                <a:cs typeface="+mn-cs"/>
              </a:rPr>
              <a:t> characteristics, this could be noted as evidence about the potential representativeness of data from a study with a low response rate.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24</a:t>
            </a:fld>
            <a:endParaRPr lang="en-US" dirty="0"/>
          </a:p>
        </p:txBody>
      </p:sp>
    </p:spTree>
    <p:extLst>
      <p:ext uri="{BB962C8B-B14F-4D97-AF65-F5344CB8AC3E}">
        <p14:creationId xmlns:p14="http://schemas.microsoft.com/office/powerpoint/2010/main" val="1142355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25</a:t>
            </a:fld>
            <a:endParaRPr lang="en-US" dirty="0"/>
          </a:p>
        </p:txBody>
      </p:sp>
      <p:sp>
        <p:nvSpPr>
          <p:cNvPr id="5" name="Slide Image Placeholder 4"/>
          <p:cNvSpPr>
            <a:spLocks noGrp="1" noRot="1" noChangeAspect="1"/>
          </p:cNvSpPr>
          <p:nvPr>
            <p:ph type="sldImg"/>
          </p:nvPr>
        </p:nvSpPr>
        <p:spPr>
          <a:xfrm>
            <a:off x="1803400" y="228600"/>
            <a:ext cx="3251200" cy="2438400"/>
          </a:xfrm>
        </p:spPr>
      </p:sp>
    </p:spTree>
    <p:extLst>
      <p:ext uri="{BB962C8B-B14F-4D97-AF65-F5344CB8AC3E}">
        <p14:creationId xmlns:p14="http://schemas.microsoft.com/office/powerpoint/2010/main" val="2406030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are the best practices regarding response rates? Follow the strategies presented here to maximize the response rate:</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Monitor</a:t>
            </a:r>
            <a:r>
              <a:rPr lang="en-US" sz="1200" kern="1200" baseline="0" dirty="0" smtClean="0">
                <a:solidFill>
                  <a:schemeClr val="tx1"/>
                </a:solidFill>
                <a:effectLst/>
                <a:latin typeface="+mn-lt"/>
                <a:ea typeface="+mn-ea"/>
                <a:cs typeface="+mn-cs"/>
              </a:rPr>
              <a:t> response rate overall and within groups of interest during data collection, and target additional follow-up contact if warranted.</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Calculate and report the response rate.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Examine the data for nonresponse bias.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the survey results in the context of the response rate and any possible nonresponse bias identified. </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(American Association for Public Opinion Re-search, 2009b)</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26</a:t>
            </a:fld>
            <a:endParaRPr lang="en-US" dirty="0"/>
          </a:p>
        </p:txBody>
      </p:sp>
    </p:spTree>
    <p:extLst>
      <p:ext uri="{BB962C8B-B14F-4D97-AF65-F5344CB8AC3E}">
        <p14:creationId xmlns:p14="http://schemas.microsoft.com/office/powerpoint/2010/main" val="363631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3076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28</a:t>
            </a:fld>
            <a:endParaRPr lang="en-US" dirty="0"/>
          </a:p>
        </p:txBody>
      </p:sp>
    </p:spTree>
    <p:extLst>
      <p:ext uri="{BB962C8B-B14F-4D97-AF65-F5344CB8AC3E}">
        <p14:creationId xmlns:p14="http://schemas.microsoft.com/office/powerpoint/2010/main" val="514443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3</a:t>
            </a:fld>
            <a:endParaRPr lang="en-US" dirty="0"/>
          </a:p>
        </p:txBody>
      </p:sp>
      <p:sp>
        <p:nvSpPr>
          <p:cNvPr id="5" name="Slide Image Placeholder 4"/>
          <p:cNvSpPr>
            <a:spLocks noGrp="1" noRot="1" noChangeAspect="1"/>
          </p:cNvSpPr>
          <p:nvPr>
            <p:ph type="sldImg"/>
          </p:nvPr>
        </p:nvSpPr>
        <p:spPr>
          <a:xfrm>
            <a:off x="1803400" y="228600"/>
            <a:ext cx="3251200" cy="2438400"/>
          </a:xfrm>
        </p:spPr>
      </p:sp>
    </p:spTree>
    <p:extLst>
      <p:ext uri="{BB962C8B-B14F-4D97-AF65-F5344CB8AC3E}">
        <p14:creationId xmlns:p14="http://schemas.microsoft.com/office/powerpoint/2010/main" val="168133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response rate is the percentage of people who complete and return a survey out of the total number of eligible sample members. It is a measure of the level of success achieved in collecting survey data (American Association for Public Opinion Research, 2009a).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4</a:t>
            </a:fld>
            <a:endParaRPr lang="en-US" dirty="0"/>
          </a:p>
        </p:txBody>
      </p:sp>
    </p:spTree>
    <p:extLst>
      <p:ext uri="{BB962C8B-B14F-4D97-AF65-F5344CB8AC3E}">
        <p14:creationId xmlns:p14="http://schemas.microsoft.com/office/powerpoint/2010/main" val="169044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response rate is calculated by dividing the number of completed surveys by the total number of surveys distributed or the total number of eligible sample members (American Association for Public Opinion Research, 2009a). For example, if a survey is sent</a:t>
            </a:r>
            <a:r>
              <a:rPr lang="en-US" sz="1200" kern="1200" baseline="0" dirty="0" smtClean="0">
                <a:solidFill>
                  <a:schemeClr val="tx1"/>
                </a:solidFill>
                <a:effectLst/>
                <a:latin typeface="+mn-lt"/>
                <a:ea typeface="+mn-ea"/>
                <a:cs typeface="+mn-cs"/>
              </a:rPr>
              <a:t> to a teacher who you later learn has retired and your target population is “current teachers”, that teacher is not eligible and not included in the denominator.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5</a:t>
            </a:fld>
            <a:endParaRPr lang="en-US" dirty="0"/>
          </a:p>
        </p:txBody>
      </p:sp>
    </p:spTree>
    <p:extLst>
      <p:ext uri="{BB962C8B-B14F-4D97-AF65-F5344CB8AC3E}">
        <p14:creationId xmlns:p14="http://schemas.microsoft.com/office/powerpoint/2010/main" val="363631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6</a:t>
            </a:fld>
            <a:endParaRPr lang="en-US" dirty="0"/>
          </a:p>
        </p:txBody>
      </p:sp>
    </p:spTree>
    <p:extLst>
      <p:ext uri="{BB962C8B-B14F-4D97-AF65-F5344CB8AC3E}">
        <p14:creationId xmlns:p14="http://schemas.microsoft.com/office/powerpoint/2010/main" val="363631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normAutofit/>
          </a:bodyPr>
          <a:lstStyle/>
          <a:p>
            <a:pPr>
              <a:spcBef>
                <a:spcPts val="1176"/>
              </a:spcBef>
            </a:pPr>
            <a:r>
              <a:rPr lang="en-US" b="0" i="0" dirty="0" smtClean="0"/>
              <a:t>The response rate is one way to gauge whether survey results represent the target population:</a:t>
            </a:r>
          </a:p>
          <a:p>
            <a:pPr>
              <a:spcBef>
                <a:spcPts val="1176"/>
              </a:spcBef>
            </a:pPr>
            <a:endParaRPr lang="en-US" b="0" i="0" dirty="0" smtClean="0"/>
          </a:p>
          <a:p>
            <a:pPr marL="171450" indent="-171450">
              <a:spcBef>
                <a:spcPts val="1176"/>
              </a:spcBef>
              <a:buFont typeface="Arial" panose="020B0604020202020204" pitchFamily="34" charset="0"/>
              <a:buChar char="•"/>
            </a:pPr>
            <a:r>
              <a:rPr lang="en-US" b="0" i="0" dirty="0" smtClean="0"/>
              <a:t>A high response rate maximizes the chance that the results are representative of the target population.</a:t>
            </a:r>
          </a:p>
          <a:p>
            <a:pPr marL="171450" indent="-171450">
              <a:spcBef>
                <a:spcPts val="1176"/>
              </a:spcBef>
              <a:buFont typeface="Arial" panose="020B0604020202020204" pitchFamily="34" charset="0"/>
              <a:buChar char="•"/>
            </a:pPr>
            <a:r>
              <a:rPr lang="en-US" b="0" i="0" dirty="0" smtClean="0"/>
              <a:t>A low response rate increases the chance of biased results, which cannot be generalized to the target population.</a:t>
            </a:r>
          </a:p>
          <a:p>
            <a:pPr marL="171450" indent="-171450">
              <a:spcBef>
                <a:spcPts val="1176"/>
              </a:spcBef>
              <a:buFont typeface="Arial" panose="020B0604020202020204" pitchFamily="34" charset="0"/>
              <a:buChar char="•"/>
            </a:pPr>
            <a:endParaRPr lang="en-US" b="1" i="1"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7</a:t>
            </a:fld>
            <a:endParaRPr lang="en-US" dirty="0"/>
          </a:p>
        </p:txBody>
      </p:sp>
    </p:spTree>
    <p:extLst>
      <p:ext uri="{BB962C8B-B14F-4D97-AF65-F5344CB8AC3E}">
        <p14:creationId xmlns:p14="http://schemas.microsoft.com/office/powerpoint/2010/main" val="103229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28600"/>
            <a:ext cx="3251200" cy="24384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 standard target response rate exists. Higher response rates typically (but not always) mean that data better reflect the target population.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Various federal agencies have standards for data collection response rates. For example, the National Center for Education Statistics has a response rate target of 85 percent. For some contexts, a response rate in the 70 percent range is considered adequate. Achieving a high response rate should be a priority for any survey project (Groves, 2006).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8</a:t>
            </a:fld>
            <a:endParaRPr lang="en-US" dirty="0"/>
          </a:p>
        </p:txBody>
      </p:sp>
    </p:spTree>
    <p:extLst>
      <p:ext uri="{BB962C8B-B14F-4D97-AF65-F5344CB8AC3E}">
        <p14:creationId xmlns:p14="http://schemas.microsoft.com/office/powerpoint/2010/main" val="2981664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0B5B793-FBBA-403D-88A8-81A9DA8428FB}" type="slidenum">
              <a:rPr lang="en-US" smtClean="0"/>
              <a:pPr>
                <a:defRPr/>
              </a:pPr>
              <a:t>9</a:t>
            </a:fld>
            <a:endParaRPr lang="en-US" dirty="0"/>
          </a:p>
        </p:txBody>
      </p:sp>
      <p:sp>
        <p:nvSpPr>
          <p:cNvPr id="5" name="Slide Image Placeholder 4"/>
          <p:cNvSpPr>
            <a:spLocks noGrp="1" noRot="1" noChangeAspect="1"/>
          </p:cNvSpPr>
          <p:nvPr>
            <p:ph type="sldImg"/>
          </p:nvPr>
        </p:nvSpPr>
        <p:spPr>
          <a:xfrm>
            <a:off x="1803400" y="228600"/>
            <a:ext cx="3251200" cy="2438400"/>
          </a:xfrm>
        </p:spPr>
      </p:sp>
    </p:spTree>
    <p:extLst>
      <p:ext uri="{BB962C8B-B14F-4D97-AF65-F5344CB8AC3E}">
        <p14:creationId xmlns:p14="http://schemas.microsoft.com/office/powerpoint/2010/main" val="3413706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hoto Option">
    <p:spTree>
      <p:nvGrpSpPr>
        <p:cNvPr id="1" name=""/>
        <p:cNvGrpSpPr/>
        <p:nvPr/>
      </p:nvGrpSpPr>
      <p:grpSpPr>
        <a:xfrm>
          <a:off x="0" y="0"/>
          <a:ext cx="0" cy="0"/>
          <a:chOff x="0" y="0"/>
          <a:chExt cx="0" cy="0"/>
        </a:xfrm>
      </p:grpSpPr>
      <p:pic>
        <p:nvPicPr>
          <p:cNvPr id="2050" name="Picture 2" descr="G:\Editing\__2015\EDU\A_R&amp;E\15-1865_REL MW PPT template (JG,JZ,LK,LP)\Graphics\15-1865 v03 REL MW PPT Temp Cover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564924" y="1581150"/>
            <a:ext cx="5120640" cy="1200329"/>
          </a:xfrm>
        </p:spPr>
        <p:txBody>
          <a:bodyPr anchor="t" anchorCtr="0">
            <a:noAutofit/>
          </a:bodyPr>
          <a:lstStyle>
            <a:lvl1pPr algn="l">
              <a:defRPr sz="3600" b="1" baseline="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64924" y="2667000"/>
            <a:ext cx="5120640" cy="646331"/>
          </a:xfrm>
        </p:spPr>
        <p:txBody>
          <a:bodyPr>
            <a:spAutoFit/>
          </a:bodyPr>
          <a:lstStyle>
            <a:lvl1pPr marL="0" indent="0" algn="l">
              <a:buNone/>
              <a:defRPr sz="3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564924" y="6186573"/>
            <a:ext cx="5120640" cy="369332"/>
          </a:xfrm>
        </p:spPr>
        <p:txBody>
          <a:bodyPr lIns="91440" tIns="45720" rIns="91440" bIns="45720">
            <a:noAutofit/>
          </a:bodyPr>
          <a:lstStyle>
            <a:lvl1pPr>
              <a:defRPr sz="1800" cap="none" baseline="0">
                <a:solidFill>
                  <a:schemeClr val="tx1">
                    <a:lumMod val="85000"/>
                    <a:lumOff val="15000"/>
                  </a:schemeClr>
                </a:solidFill>
              </a:defRPr>
            </a:lvl1pPr>
          </a:lstStyle>
          <a:p>
            <a:endParaRPr lang="en-US" dirty="0"/>
          </a:p>
        </p:txBody>
      </p:sp>
      <p:sp>
        <p:nvSpPr>
          <p:cNvPr id="8" name="Text Placeholder 7"/>
          <p:cNvSpPr>
            <a:spLocks noGrp="1"/>
          </p:cNvSpPr>
          <p:nvPr>
            <p:ph type="body" sz="quarter" idx="13" hasCustomPrompt="1"/>
          </p:nvPr>
        </p:nvSpPr>
        <p:spPr>
          <a:xfrm>
            <a:off x="3564924" y="5214552"/>
            <a:ext cx="5120640" cy="923330"/>
          </a:xfrm>
        </p:spPr>
        <p:txBody>
          <a:bodyPr>
            <a:noAutofit/>
          </a:bodyPr>
          <a:lstStyle>
            <a:lvl1pPr marL="0" indent="0">
              <a:buNone/>
              <a:defRPr sz="2600" b="1">
                <a:solidFill>
                  <a:schemeClr val="tx1">
                    <a:lumMod val="85000"/>
                    <a:lumOff val="15000"/>
                  </a:schemeClr>
                </a:solidFill>
              </a:defRPr>
            </a:lvl1pPr>
            <a:lvl2pPr marL="0" indent="0">
              <a:spcBef>
                <a:spcPts val="0"/>
              </a:spcBef>
              <a:buNone/>
              <a:defRPr sz="2400" b="0">
                <a:solidFill>
                  <a:schemeClr val="tx1">
                    <a:lumMod val="85000"/>
                    <a:lumOff val="15000"/>
                  </a:schemeClr>
                </a:solidFill>
              </a:defRPr>
            </a:lvl2pPr>
            <a:lvl3pPr marL="0" indent="0">
              <a:buNone/>
              <a:defRPr sz="3000" b="1"/>
            </a:lvl3pPr>
            <a:lvl4pPr marL="0" indent="0">
              <a:buNone/>
              <a:defRPr sz="3000" b="1"/>
            </a:lvl4pPr>
            <a:lvl5pPr marL="0" indent="0">
              <a:buNone/>
              <a:defRPr sz="3000" b="1"/>
            </a:lvl5pPr>
          </a:lstStyle>
          <a:p>
            <a:pPr lvl="0"/>
            <a:r>
              <a:rPr lang="en-US" dirty="0" smtClean="0"/>
              <a:t>Author</a:t>
            </a:r>
          </a:p>
          <a:p>
            <a:pPr lvl="1"/>
            <a:r>
              <a:rPr lang="en-US" sz="2400" b="0" dirty="0" smtClean="0"/>
              <a:t>Position</a:t>
            </a:r>
            <a:endParaRPr lang="en-US" dirty="0" smtClean="0"/>
          </a:p>
        </p:txBody>
      </p:sp>
      <p:sp>
        <p:nvSpPr>
          <p:cNvPr id="10" name="Picture Placeholder 9"/>
          <p:cNvSpPr>
            <a:spLocks noGrp="1"/>
          </p:cNvSpPr>
          <p:nvPr>
            <p:ph type="pic" sz="quarter" idx="14"/>
          </p:nvPr>
        </p:nvSpPr>
        <p:spPr>
          <a:xfrm>
            <a:off x="0" y="1600200"/>
            <a:ext cx="3383280" cy="5257800"/>
          </a:xfrm>
        </p:spPr>
        <p:txBody>
          <a:bodyPr anchor="ctr" anchorCtr="1"/>
          <a:lstStyle>
            <a:lvl1pPr marL="0" indent="0">
              <a:buNone/>
              <a:defRPr>
                <a:solidFill>
                  <a:schemeClr val="tx1">
                    <a:lumMod val="85000"/>
                    <a:lumOff val="15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72453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Photo Option Righ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5486400" y="1371600"/>
            <a:ext cx="3657600" cy="5486400"/>
          </a:xfrm>
        </p:spPr>
        <p:txBody>
          <a:bodyPr/>
          <a:lstStyle>
            <a:lvl1pPr marL="0" indent="0">
              <a:buNone/>
              <a:defRPr>
                <a:solidFill>
                  <a:schemeClr val="tx1">
                    <a:lumMod val="85000"/>
                    <a:lumOff val="15000"/>
                  </a:schemeClr>
                </a:solidFill>
              </a:defRPr>
            </a:lvl1pPr>
          </a:lstStyle>
          <a:p>
            <a:r>
              <a:rPr lang="en-US" dirty="0" smtClean="0"/>
              <a:t>Click icon to add picture</a:t>
            </a: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914400" y="1600200"/>
            <a:ext cx="4206240" cy="4525963"/>
          </a:xfrm>
        </p:spPr>
        <p:txBody>
          <a:bodyPr>
            <a:normAutofit/>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401469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Photo Option Lef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1371600"/>
            <a:ext cx="3657600" cy="5486400"/>
          </a:xfrm>
        </p:spPr>
        <p:txBody>
          <a:bodyPr/>
          <a:lstStyle>
            <a:lvl1pPr marL="0" indent="0">
              <a:buNone/>
              <a:defRPr>
                <a:solidFill>
                  <a:schemeClr val="tx1">
                    <a:lumMod val="85000"/>
                    <a:lumOff val="15000"/>
                  </a:schemeClr>
                </a:solidFill>
              </a:defRPr>
            </a:lvl1pPr>
          </a:lstStyle>
          <a:p>
            <a:r>
              <a:rPr lang="en-US" dirty="0" smtClean="0"/>
              <a:t>Click icon to add picture</a:t>
            </a: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4023360" y="1600200"/>
            <a:ext cx="4206240" cy="4525963"/>
          </a:xfrm>
        </p:spPr>
        <p:txBody>
          <a:bodyPr>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235201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Full Photo With Screen">
    <p:spTree>
      <p:nvGrpSpPr>
        <p:cNvPr id="1" name=""/>
        <p:cNvGrpSpPr/>
        <p:nvPr/>
      </p:nvGrpSpPr>
      <p:grpSpPr>
        <a:xfrm>
          <a:off x="0" y="0"/>
          <a:ext cx="0" cy="0"/>
          <a:chOff x="0" y="0"/>
          <a:chExt cx="0" cy="0"/>
        </a:xfrm>
      </p:grpSpPr>
      <p:sp>
        <p:nvSpPr>
          <p:cNvPr id="10" name="Rectangle 9"/>
          <p:cNvSpPr/>
          <p:nvPr userDrawn="1"/>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3657600" y="1371600"/>
            <a:ext cx="5486400" cy="5486400"/>
          </a:xfrm>
          <a:solidFill>
            <a:srgbClr val="FFFFFF">
              <a:alpha val="80000"/>
            </a:srgbClr>
          </a:solidFill>
        </p:spPr>
        <p:txBody>
          <a:bodyPr lIns="228600" tIns="274320" rIns="228600" bIns="685800">
            <a:noAutofit/>
          </a:bodyPr>
          <a:lstStyle>
            <a:lvl1pPr>
              <a:spcBef>
                <a:spcPts val="1000"/>
              </a:spcBef>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BE281C9-04EB-4071-AA3D-BE0CA1E87804}" type="slidenum">
              <a:rPr lang="en-US" smtClean="0"/>
              <a:pPr/>
              <a:t>‹#›</a:t>
            </a:fld>
            <a:endParaRPr lang="en-US"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214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Full Photo No Screen">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1371600"/>
            <a:ext cx="9144000" cy="548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0"/>
            <a:ext cx="7315200" cy="1346200"/>
          </a:xfrm>
        </p:spPr>
        <p:txBody>
          <a:bodyPr anchor="ctr" anchorCtr="0"/>
          <a:lstStyle/>
          <a:p>
            <a:r>
              <a:rPr lang="en-US" smtClean="0"/>
              <a:t>Click to edit Master title style</a:t>
            </a:r>
            <a:endParaRPr lang="en-US" dirty="0"/>
          </a:p>
        </p:txBody>
      </p:sp>
      <p:sp>
        <p:nvSpPr>
          <p:cNvPr id="3" name="Content Placeholder 2"/>
          <p:cNvSpPr>
            <a:spLocks noGrp="1"/>
          </p:cNvSpPr>
          <p:nvPr>
            <p:ph sz="half" idx="1"/>
          </p:nvPr>
        </p:nvSpPr>
        <p:spPr>
          <a:xfrm>
            <a:off x="4572000" y="1371600"/>
            <a:ext cx="4572000" cy="5486400"/>
          </a:xfrm>
          <a:noFill/>
        </p:spPr>
        <p:txBody>
          <a:bodyPr lIns="228600" tIns="274320" rIns="228600" bIns="685800" anchor="ctr" anchorCtr="0">
            <a:noAutofit/>
          </a:bodyPr>
          <a:lstStyle>
            <a:lvl1pPr marL="0" indent="0">
              <a:spcBef>
                <a:spcPts val="1000"/>
              </a:spcBef>
              <a:buNone/>
              <a:defRPr sz="3200">
                <a:solidFill>
                  <a:schemeClr val="bg1"/>
                </a:solidFill>
              </a:defRPr>
            </a:lvl1pPr>
            <a:lvl2pPr marL="457200" indent="0">
              <a:buNone/>
              <a:defRPr sz="2800">
                <a:solidFill>
                  <a:schemeClr val="bg1"/>
                </a:solidFill>
              </a:defRPr>
            </a:lvl2pPr>
            <a:lvl3pPr marL="914400" indent="0">
              <a:buNone/>
              <a:defRPr sz="24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BE281C9-04EB-4071-AA3D-BE0CA1E87804}" type="slidenum">
              <a:rPr lang="en-US" smtClean="0"/>
              <a:pPr/>
              <a:t>‹#›</a:t>
            </a:fld>
            <a:endParaRPr lang="en-US"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259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Webinar_Basic Text">
    <p:spTree>
      <p:nvGrpSpPr>
        <p:cNvPr id="1" name=""/>
        <p:cNvGrpSpPr/>
        <p:nvPr/>
      </p:nvGrpSpPr>
      <p:grpSpPr>
        <a:xfrm>
          <a:off x="0" y="0"/>
          <a:ext cx="0" cy="0"/>
          <a:chOff x="0" y="0"/>
          <a:chExt cx="0" cy="0"/>
        </a:xfrm>
      </p:grpSpPr>
      <p:sp>
        <p:nvSpPr>
          <p:cNvPr id="2" name="Title 1"/>
          <p:cNvSpPr>
            <a:spLocks noGrp="1"/>
          </p:cNvSpPr>
          <p:nvPr>
            <p:ph type="title"/>
          </p:nvPr>
        </p:nvSpPr>
        <p:spPr>
          <a:xfrm>
            <a:off x="1417320" y="0"/>
            <a:ext cx="6812280" cy="1346200"/>
          </a:xfrm>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600200"/>
            <a:ext cx="73152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4224789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Webinar_Plain Text">
    <p:spTree>
      <p:nvGrpSpPr>
        <p:cNvPr id="1" name=""/>
        <p:cNvGrpSpPr/>
        <p:nvPr/>
      </p:nvGrpSpPr>
      <p:grpSpPr>
        <a:xfrm>
          <a:off x="0" y="0"/>
          <a:ext cx="0" cy="0"/>
          <a:chOff x="0" y="0"/>
          <a:chExt cx="0" cy="0"/>
        </a:xfrm>
      </p:grpSpPr>
      <p:sp>
        <p:nvSpPr>
          <p:cNvPr id="2" name="Title 1"/>
          <p:cNvSpPr>
            <a:spLocks noGrp="1"/>
          </p:cNvSpPr>
          <p:nvPr>
            <p:ph type="title"/>
          </p:nvPr>
        </p:nvSpPr>
        <p:spPr>
          <a:xfrm>
            <a:off x="1417320" y="0"/>
            <a:ext cx="6812280" cy="1346200"/>
          </a:xfrm>
        </p:spPr>
        <p:txBody>
          <a:bodyPr anchor="ctr" anchorCtr="0">
            <a:normAutofit/>
          </a:bodyPr>
          <a:lstStyle>
            <a:lvl1pPr algn="ctr">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600200"/>
            <a:ext cx="7315200" cy="4525963"/>
          </a:xfrm>
        </p:spPr>
        <p:txBody>
          <a:bodyPr/>
          <a:lstStyle>
            <a:lvl1pPr marL="0" indent="0">
              <a:buClr>
                <a:schemeClr val="accent6"/>
              </a:buClr>
              <a:buNone/>
              <a:defRPr b="0">
                <a:solidFill>
                  <a:schemeClr val="tx1">
                    <a:lumMod val="85000"/>
                    <a:lumOff val="15000"/>
                  </a:schemeClr>
                </a:solidFill>
              </a:defRPr>
            </a:lvl1pPr>
            <a:lvl2pPr marL="0" indent="-285750">
              <a:buClr>
                <a:schemeClr val="accent2"/>
              </a:buClr>
              <a:buFont typeface="Tahoma" panose="020B0604030504040204" pitchFamily="34" charset="0"/>
              <a:buChar char="•"/>
              <a:defRPr b="0">
                <a:solidFill>
                  <a:schemeClr val="tx1">
                    <a:lumMod val="85000"/>
                    <a:lumOff val="15000"/>
                  </a:schemeClr>
                </a:solidFill>
              </a:defRPr>
            </a:lvl2pPr>
            <a:lvl3pPr marL="635000" indent="-342900">
              <a:buClr>
                <a:schemeClr val="accent2"/>
              </a:buClr>
              <a:buFont typeface="Tahoma" panose="020B0604030504040204" pitchFamily="34" charset="0"/>
              <a:buChar char="–"/>
              <a:defRPr b="0">
                <a:solidFill>
                  <a:schemeClr val="tx1">
                    <a:lumMod val="85000"/>
                    <a:lumOff val="15000"/>
                  </a:schemeClr>
                </a:solidFill>
              </a:defRPr>
            </a:lvl3pPr>
            <a:lvl4pPr marL="914400" indent="-279400">
              <a:buClr>
                <a:schemeClr val="accent2"/>
              </a:buClr>
              <a:buFont typeface="Arial" panose="020B0604020202020204" pitchFamily="34" charset="0"/>
              <a:buChar char="•"/>
              <a:defRPr b="0">
                <a:solidFill>
                  <a:schemeClr val="tx1">
                    <a:lumMod val="85000"/>
                    <a:lumOff val="15000"/>
                  </a:schemeClr>
                </a:solidFill>
              </a:defRPr>
            </a:lvl4pPr>
            <a:lvl5pPr marL="1143000" indent="-228600">
              <a:buClr>
                <a:schemeClr val="accent2"/>
              </a:buClr>
              <a:buFont typeface="Tahoma" panose="020B0604030504040204" pitchFamily="34" charset="0"/>
              <a:buChar char="–"/>
              <a:defRPr b="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178536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ctr">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0" indent="-457200">
              <a:spcBef>
                <a:spcPts val="600"/>
              </a:spcBef>
              <a:buClr>
                <a:schemeClr val="accent6"/>
              </a:buClr>
              <a:buNone/>
              <a:defRPr sz="1800" b="0">
                <a:solidFill>
                  <a:schemeClr val="tx1">
                    <a:lumMod val="85000"/>
                    <a:lumOff val="15000"/>
                  </a:schemeClr>
                </a:solidFill>
              </a:defRPr>
            </a:lvl1pPr>
            <a:lvl2pPr marL="0" indent="-285750">
              <a:buClr>
                <a:schemeClr val="accent2"/>
              </a:buClr>
              <a:buFont typeface="Tahoma" panose="020B0604030504040204" pitchFamily="34" charset="0"/>
              <a:buChar char="•"/>
              <a:defRPr sz="1800" b="0">
                <a:solidFill>
                  <a:schemeClr val="tx1"/>
                </a:solidFill>
              </a:defRPr>
            </a:lvl2pPr>
            <a:lvl3pPr marL="635000" indent="-342900">
              <a:buClr>
                <a:schemeClr val="accent2"/>
              </a:buClr>
              <a:buFont typeface="Tahoma" panose="020B0604030504040204" pitchFamily="34" charset="0"/>
              <a:buChar char="–"/>
              <a:defRPr sz="1800" b="0">
                <a:solidFill>
                  <a:schemeClr val="tx1"/>
                </a:solidFill>
              </a:defRPr>
            </a:lvl3pPr>
            <a:lvl4pPr marL="914400" indent="-279400">
              <a:buClr>
                <a:schemeClr val="accent2"/>
              </a:buClr>
              <a:buFont typeface="Arial" panose="020B0604020202020204" pitchFamily="34" charset="0"/>
              <a:buChar char="•"/>
              <a:defRPr sz="1800" b="0">
                <a:solidFill>
                  <a:schemeClr val="tx1"/>
                </a:solidFill>
              </a:defRPr>
            </a:lvl4pPr>
            <a:lvl5pPr marL="1143000" indent="-228600">
              <a:buClr>
                <a:schemeClr val="accent2"/>
              </a:buClr>
              <a:buFont typeface="Tahoma" panose="020B0604030504040204" pitchFamily="34" charset="0"/>
              <a:buChar char="–"/>
              <a:defRPr sz="1800" b="0">
                <a:solidFill>
                  <a:schemeClr val="tx1"/>
                </a:solidFill>
              </a:defRPr>
            </a:lvl5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94587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pic>
        <p:nvPicPr>
          <p:cNvPr id="7170" name="Picture 2" descr="G:\Editing\__2015\EDU\A_R&amp;E\15-1865_REL MW PPT template (JG,JZ,LK,LP)\Graphics\15-1865 v03 REL MW PPT Temp Contac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3"/>
          </p:nvPr>
        </p:nvSpPr>
        <p:spPr>
          <a:xfrm>
            <a:off x="4000500" y="2702242"/>
            <a:ext cx="4991100" cy="2925764"/>
          </a:xfrm>
        </p:spPr>
        <p:txBody>
          <a:bodyPr>
            <a:normAutofit/>
          </a:bodyPr>
          <a:lstStyle>
            <a:lvl1pPr marL="0" indent="0">
              <a:buNone/>
              <a:defRPr sz="2600">
                <a:solidFill>
                  <a:schemeClr val="tx1">
                    <a:lumMod val="85000"/>
                    <a:lumOff val="15000"/>
                  </a:schemeClr>
                </a:solidFill>
              </a:defRPr>
            </a:lvl1pPr>
            <a:lvl2pPr marL="457200" indent="0">
              <a:buNone/>
              <a:defRPr sz="2600">
                <a:solidFill>
                  <a:schemeClr val="tx1">
                    <a:lumMod val="85000"/>
                    <a:lumOff val="15000"/>
                  </a:schemeClr>
                </a:solidFill>
              </a:defRPr>
            </a:lvl2pPr>
            <a:lvl3pPr marL="914400" indent="0">
              <a:buNone/>
              <a:defRPr sz="2600">
                <a:solidFill>
                  <a:schemeClr val="tx1">
                    <a:lumMod val="85000"/>
                    <a:lumOff val="15000"/>
                  </a:schemeClr>
                </a:solidFill>
              </a:defRPr>
            </a:lvl3pPr>
            <a:lvl4pPr marL="1371600" indent="0">
              <a:buNone/>
              <a:defRPr sz="2600">
                <a:solidFill>
                  <a:schemeClr val="tx1">
                    <a:lumMod val="85000"/>
                    <a:lumOff val="15000"/>
                  </a:schemeClr>
                </a:solidFill>
              </a:defRPr>
            </a:lvl4pPr>
            <a:lvl5pPr marL="1828800" indent="0">
              <a:buNone/>
              <a:defRPr sz="260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solidFill>
                  <a:srgbClr val="000000"/>
                </a:solidFill>
              </a:rPr>
              <a:pPr/>
              <a:t>‹#›</a:t>
            </a:fld>
            <a:endParaRPr lang="en-US" dirty="0">
              <a:solidFill>
                <a:srgbClr val="000000"/>
              </a:solidFill>
            </a:endParaRPr>
          </a:p>
        </p:txBody>
      </p:sp>
      <p:sp>
        <p:nvSpPr>
          <p:cNvPr id="7" name="Title 6"/>
          <p:cNvSpPr>
            <a:spLocks noGrp="1"/>
          </p:cNvSpPr>
          <p:nvPr>
            <p:ph type="title" hasCustomPrompt="1"/>
          </p:nvPr>
        </p:nvSpPr>
        <p:spPr>
          <a:xfrm>
            <a:off x="4000500" y="2209800"/>
            <a:ext cx="4991100" cy="492443"/>
          </a:xfrm>
        </p:spPr>
        <p:txBody>
          <a:bodyPr wrap="square">
            <a:spAutoFit/>
          </a:bodyPr>
          <a:lstStyle>
            <a:lvl1pPr algn="l">
              <a:defRPr sz="2600" baseline="0">
                <a:solidFill>
                  <a:schemeClr val="accent2"/>
                </a:solidFill>
              </a:defRPr>
            </a:lvl1pPr>
          </a:lstStyle>
          <a:p>
            <a:r>
              <a:rPr lang="en-US" dirty="0" smtClean="0"/>
              <a:t>Contact Name</a:t>
            </a:r>
            <a:endParaRPr lang="en-US" dirty="0"/>
          </a:p>
        </p:txBody>
      </p:sp>
    </p:spTree>
    <p:extLst>
      <p:ext uri="{BB962C8B-B14F-4D97-AF65-F5344CB8AC3E}">
        <p14:creationId xmlns:p14="http://schemas.microsoft.com/office/powerpoint/2010/main" val="616944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65019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xfrm>
            <a:off x="457200" y="6400800"/>
            <a:ext cx="8229600" cy="304800"/>
          </a:xfrm>
          <a:prstGeom prst="rect">
            <a:avLst/>
          </a:prstGeom>
          <a:ln/>
        </p:spPr>
        <p:txBody>
          <a:bodyPr/>
          <a:lstStyle>
            <a:lvl1pPr>
              <a:defRPr/>
            </a:lvl1pPr>
          </a:lstStyle>
          <a:p>
            <a:pPr>
              <a:defRPr/>
            </a:pPr>
            <a:fld id="{3ED3D909-D0FE-467D-97FC-2285AE570035}" type="slidenum">
              <a:rPr lang="en-US"/>
              <a:pPr>
                <a:defRPr/>
              </a:pPr>
              <a:t>‹#›</a:t>
            </a:fld>
            <a:endParaRPr lang="en-US" dirty="0">
              <a:latin typeface="Arial" charset="0"/>
            </a:endParaRPr>
          </a:p>
        </p:txBody>
      </p:sp>
    </p:spTree>
    <p:extLst>
      <p:ext uri="{BB962C8B-B14F-4D97-AF65-F5344CB8AC3E}">
        <p14:creationId xmlns:p14="http://schemas.microsoft.com/office/powerpoint/2010/main" val="223053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No Photo">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564924" y="1581150"/>
            <a:ext cx="5120640" cy="1200329"/>
          </a:xfrm>
        </p:spPr>
        <p:txBody>
          <a:bodyPr anchor="t" anchorCtr="0">
            <a:noAutofit/>
          </a:bodyPr>
          <a:lstStyle>
            <a:lvl1pPr algn="l">
              <a:defRPr sz="3600" b="1" baseline="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64924" y="2667000"/>
            <a:ext cx="5120640" cy="646331"/>
          </a:xfrm>
        </p:spPr>
        <p:txBody>
          <a:bodyPr>
            <a:spAutoFit/>
          </a:bodyPr>
          <a:lstStyle>
            <a:lvl1pPr marL="0" indent="0" algn="l">
              <a:buNone/>
              <a:defRPr sz="3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564924" y="6232739"/>
            <a:ext cx="5120640" cy="276999"/>
          </a:xfrm>
        </p:spPr>
        <p:txBody>
          <a:bodyPr vert="horz" lIns="91440" tIns="45720" rIns="91440" bIns="45720" rtlCol="0" anchor="ctr">
            <a:noAutofit/>
          </a:bodyPr>
          <a:lstStyle>
            <a:lvl1pPr>
              <a:defRPr lang="en-US" sz="1800" cap="none" baseline="0">
                <a:solidFill>
                  <a:schemeClr val="tx1">
                    <a:lumMod val="85000"/>
                    <a:lumOff val="15000"/>
                  </a:schemeClr>
                </a:solidFill>
              </a:defRPr>
            </a:lvl1pPr>
          </a:lstStyle>
          <a:p>
            <a:endParaRPr lang="en-US" dirty="0"/>
          </a:p>
        </p:txBody>
      </p:sp>
      <p:sp>
        <p:nvSpPr>
          <p:cNvPr id="8" name="Text Placeholder 7"/>
          <p:cNvSpPr>
            <a:spLocks noGrp="1"/>
          </p:cNvSpPr>
          <p:nvPr>
            <p:ph type="body" sz="quarter" idx="13" hasCustomPrompt="1"/>
          </p:nvPr>
        </p:nvSpPr>
        <p:spPr>
          <a:xfrm>
            <a:off x="3564924" y="5214552"/>
            <a:ext cx="5120640" cy="861774"/>
          </a:xfrm>
        </p:spPr>
        <p:txBody>
          <a:bodyPr>
            <a:spAutoFit/>
          </a:bodyPr>
          <a:lstStyle>
            <a:lvl1pPr marL="0" indent="0">
              <a:buNone/>
              <a:defRPr sz="2600" b="1">
                <a:solidFill>
                  <a:schemeClr val="tx1">
                    <a:lumMod val="85000"/>
                    <a:lumOff val="15000"/>
                  </a:schemeClr>
                </a:solidFill>
              </a:defRPr>
            </a:lvl1pPr>
            <a:lvl2pPr marL="0" indent="0">
              <a:spcBef>
                <a:spcPts val="0"/>
              </a:spcBef>
              <a:buNone/>
              <a:defRPr sz="2400" b="0">
                <a:solidFill>
                  <a:schemeClr val="tx1">
                    <a:lumMod val="85000"/>
                    <a:lumOff val="15000"/>
                  </a:schemeClr>
                </a:solidFill>
              </a:defRPr>
            </a:lvl2pPr>
            <a:lvl3pPr marL="0" indent="0">
              <a:buNone/>
              <a:defRPr sz="3000" b="1"/>
            </a:lvl3pPr>
            <a:lvl4pPr marL="0" indent="0">
              <a:buNone/>
              <a:defRPr sz="3000" b="1"/>
            </a:lvl4pPr>
            <a:lvl5pPr marL="0" indent="0">
              <a:buNone/>
              <a:defRPr sz="3000" b="1"/>
            </a:lvl5pPr>
          </a:lstStyle>
          <a:p>
            <a:pPr lvl="0"/>
            <a:r>
              <a:rPr lang="en-US" dirty="0" smtClean="0"/>
              <a:t>Author</a:t>
            </a:r>
          </a:p>
          <a:p>
            <a:pPr lvl="1"/>
            <a:r>
              <a:rPr lang="en-US" sz="2400" b="0" dirty="0" smtClean="0"/>
              <a:t>Position</a:t>
            </a:r>
            <a:endParaRPr lang="en-US" dirty="0" smtClean="0"/>
          </a:p>
        </p:txBody>
      </p:sp>
    </p:spTree>
    <p:extLst>
      <p:ext uri="{BB962C8B-B14F-4D97-AF65-F5344CB8AC3E}">
        <p14:creationId xmlns:p14="http://schemas.microsoft.com/office/powerpoint/2010/main" val="416272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Blue">
    <p:spTree>
      <p:nvGrpSpPr>
        <p:cNvPr id="1" name=""/>
        <p:cNvGrpSpPr/>
        <p:nvPr/>
      </p:nvGrpSpPr>
      <p:grpSpPr>
        <a:xfrm>
          <a:off x="0" y="0"/>
          <a:ext cx="0" cy="0"/>
          <a:chOff x="0" y="0"/>
          <a:chExt cx="0" cy="0"/>
        </a:xfrm>
      </p:grpSpPr>
      <p:pic>
        <p:nvPicPr>
          <p:cNvPr id="3074" name="Picture 2" descr="G:\Editing\__2015\EDU\A_R&amp;E\15-1865_REL MW PPT template (JG,JZ,LK,LP)\Graphics\15-1865 v03 REL MW PPT Bkg Divider Blu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2954119"/>
            <a:ext cx="7315200" cy="646331"/>
          </a:xfrm>
        </p:spPr>
        <p:txBody>
          <a:bodyPr anchor="b" anchorCtr="0">
            <a:spAutoFit/>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7315200" cy="2286000"/>
          </a:xfrm>
        </p:spPr>
        <p:txBody>
          <a:bodyPr>
            <a:noAutofit/>
          </a:bodyPr>
          <a:lstStyle>
            <a:lvl1pPr marL="0" indent="0" algn="l">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74A8AC-36BC-4EF6-AEB0-742596E1CD56}" type="slidenum">
              <a:rPr lang="en-US" smtClean="0"/>
              <a:pPr/>
              <a:t>‹#›</a:t>
            </a:fld>
            <a:endParaRPr lang="en-US" dirty="0"/>
          </a:p>
        </p:txBody>
      </p:sp>
      <p:cxnSp>
        <p:nvCxnSpPr>
          <p:cNvPr id="8" name="Straight Connector 7"/>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14400" y="3733800"/>
            <a:ext cx="73152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33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Green">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2954119"/>
            <a:ext cx="7315200" cy="646331"/>
          </a:xfrm>
        </p:spPr>
        <p:txBody>
          <a:bodyPr anchor="b" anchorCtr="0">
            <a:spAutoFit/>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7315200" cy="2286000"/>
          </a:xfrm>
        </p:spPr>
        <p:txBody>
          <a:bodyPr>
            <a:noAutofit/>
          </a:bodyPr>
          <a:lstStyle>
            <a:lvl1pPr marL="0" indent="0" algn="l">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74A8AC-36BC-4EF6-AEB0-742596E1CD56}" type="slidenum">
              <a:rPr lang="en-US" smtClean="0"/>
              <a:pPr/>
              <a:t>‹#›</a:t>
            </a:fld>
            <a:endParaRPr lang="en-US" dirty="0"/>
          </a:p>
        </p:txBody>
      </p:sp>
      <p:cxnSp>
        <p:nvCxnSpPr>
          <p:cNvPr id="8" name="Straight Connector 7"/>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14400" y="3733800"/>
            <a:ext cx="73152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29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sic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139160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ivider Outlin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defRPr b="0">
                <a:solidFill>
                  <a:schemeClr val="tx1">
                    <a:lumMod val="85000"/>
                    <a:lumOff val="15000"/>
                  </a:schemeClr>
                </a:solidFill>
              </a:defRPr>
            </a:lvl1pPr>
            <a:lvl2pPr>
              <a:buClr>
                <a:schemeClr val="accent6"/>
              </a:buClr>
              <a:defRPr b="0">
                <a:solidFill>
                  <a:schemeClr val="tx1">
                    <a:lumMod val="85000"/>
                    <a:lumOff val="15000"/>
                  </a:schemeClr>
                </a:solidFill>
              </a:defRPr>
            </a:lvl2pPr>
            <a:lvl3pPr>
              <a:buClr>
                <a:schemeClr val="accent6"/>
              </a:buClr>
              <a:defRPr b="0">
                <a:solidFill>
                  <a:schemeClr val="tx1">
                    <a:lumMod val="85000"/>
                    <a:lumOff val="15000"/>
                  </a:schemeClr>
                </a:solidFill>
              </a:defRPr>
            </a:lvl3pPr>
            <a:lvl4pPr>
              <a:buClr>
                <a:schemeClr val="accent6"/>
              </a:buClr>
              <a:defRPr b="0">
                <a:solidFill>
                  <a:schemeClr val="tx1">
                    <a:lumMod val="85000"/>
                    <a:lumOff val="15000"/>
                  </a:schemeClr>
                </a:solidFill>
              </a:defRPr>
            </a:lvl4pPr>
            <a:lvl5pPr>
              <a:buClr>
                <a:schemeClr val="accent6"/>
              </a:buClr>
              <a:defRPr b="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6268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lai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accent6"/>
              </a:buClr>
              <a:buNone/>
              <a:defRPr b="0">
                <a:solidFill>
                  <a:schemeClr val="tx1">
                    <a:lumMod val="85000"/>
                    <a:lumOff val="15000"/>
                  </a:schemeClr>
                </a:solidFill>
              </a:defRPr>
            </a:lvl1pPr>
            <a:lvl2pPr marL="0" indent="-285750">
              <a:buClr>
                <a:schemeClr val="accent2"/>
              </a:buClr>
              <a:buFont typeface="Tahoma" panose="020B0604030504040204" pitchFamily="34" charset="0"/>
              <a:buChar char="•"/>
              <a:defRPr b="0">
                <a:solidFill>
                  <a:schemeClr val="tx1">
                    <a:lumMod val="85000"/>
                    <a:lumOff val="15000"/>
                  </a:schemeClr>
                </a:solidFill>
              </a:defRPr>
            </a:lvl2pPr>
            <a:lvl3pPr marL="635000" indent="-342900">
              <a:buClr>
                <a:schemeClr val="accent2"/>
              </a:buClr>
              <a:buFont typeface="Tahoma" panose="020B0604030504040204" pitchFamily="34" charset="0"/>
              <a:buChar char="–"/>
              <a:defRPr b="0">
                <a:solidFill>
                  <a:schemeClr val="tx1">
                    <a:lumMod val="85000"/>
                    <a:lumOff val="15000"/>
                  </a:schemeClr>
                </a:solidFill>
              </a:defRPr>
            </a:lvl3pPr>
            <a:lvl4pPr marL="914400" indent="-279400">
              <a:buClr>
                <a:schemeClr val="accent2"/>
              </a:buClr>
              <a:buFont typeface="Arial" panose="020B0604020202020204" pitchFamily="34" charset="0"/>
              <a:buChar char="•"/>
              <a:defRPr b="0">
                <a:solidFill>
                  <a:schemeClr val="tx1">
                    <a:lumMod val="85000"/>
                    <a:lumOff val="15000"/>
                  </a:schemeClr>
                </a:solidFill>
              </a:defRPr>
            </a:lvl4pPr>
            <a:lvl5pPr marL="1143000" indent="-228600">
              <a:buClr>
                <a:schemeClr val="accent2"/>
              </a:buClr>
              <a:buFont typeface="Tahoma" panose="020B0604030504040204" pitchFamily="34" charset="0"/>
              <a:buChar char="–"/>
              <a:defRPr b="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123188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Full Pag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accent6"/>
              </a:buClr>
              <a:buNone/>
              <a:defRPr b="0">
                <a:solidFill>
                  <a:schemeClr val="tx1">
                    <a:lumMod val="85000"/>
                    <a:lumOff val="15000"/>
                  </a:schemeClr>
                </a:solidFill>
              </a:defRPr>
            </a:lvl1pPr>
            <a:lvl2pPr marL="0" indent="-285750">
              <a:buClr>
                <a:schemeClr val="accent2"/>
              </a:buClr>
              <a:buFont typeface="Tahoma" panose="020B0604030504040204" pitchFamily="34" charset="0"/>
              <a:buChar char="•"/>
              <a:defRPr b="0">
                <a:solidFill>
                  <a:schemeClr val="tx1"/>
                </a:solidFill>
              </a:defRPr>
            </a:lvl2pPr>
            <a:lvl3pPr marL="635000" indent="-342900">
              <a:buClr>
                <a:schemeClr val="accent2"/>
              </a:buClr>
              <a:buFont typeface="Tahoma" panose="020B0604030504040204" pitchFamily="34" charset="0"/>
              <a:buChar char="–"/>
              <a:defRPr b="0">
                <a:solidFill>
                  <a:schemeClr val="tx1"/>
                </a:solidFill>
              </a:defRPr>
            </a:lvl3pPr>
            <a:lvl4pPr marL="914400" indent="-279400">
              <a:buClr>
                <a:schemeClr val="accent2"/>
              </a:buClr>
              <a:buFont typeface="Arial" panose="020B0604020202020204" pitchFamily="34" charset="0"/>
              <a:buChar char="•"/>
              <a:defRPr b="0">
                <a:solidFill>
                  <a:schemeClr val="tx1"/>
                </a:solidFill>
              </a:defRPr>
            </a:lvl4pPr>
            <a:lvl5pPr marL="1143000" indent="-228600">
              <a:buClr>
                <a:schemeClr val="accent2"/>
              </a:buClr>
              <a:buFont typeface="Tahoma" panose="020B0604030504040204" pitchFamily="34" charset="0"/>
              <a:buChar char="–"/>
              <a:defRPr b="0">
                <a:solidFill>
                  <a:schemeClr val="tx1"/>
                </a:solidFill>
              </a:defRPr>
            </a:lvl5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BE281C9-04EB-4071-AA3D-BE0CA1E87804}" type="slidenum">
              <a:rPr lang="en-US" smtClean="0"/>
              <a:t>‹#›</a:t>
            </a:fld>
            <a:endParaRPr lang="en-US" dirty="0"/>
          </a:p>
        </p:txBody>
      </p:sp>
    </p:spTree>
    <p:extLst>
      <p:ext uri="{BB962C8B-B14F-4D97-AF65-F5344CB8AC3E}">
        <p14:creationId xmlns:p14="http://schemas.microsoft.com/office/powerpoint/2010/main" val="88921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581400" cy="4525963"/>
          </a:xfrm>
        </p:spPr>
        <p:txBody>
          <a:bodyPr>
            <a:normAutofit/>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581400" cy="4525963"/>
          </a:xfrm>
        </p:spPr>
        <p:txBody>
          <a:bodyPr>
            <a:normAutofit/>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C5B9D869-719F-4E66-8A37-359C079D35C3}" type="slidenum">
              <a:rPr lang="en-US" smtClean="0"/>
              <a:t>‹#›</a:t>
            </a:fld>
            <a:endParaRPr lang="en-US" dirty="0"/>
          </a:p>
        </p:txBody>
      </p:sp>
    </p:spTree>
    <p:extLst>
      <p:ext uri="{BB962C8B-B14F-4D97-AF65-F5344CB8AC3E}">
        <p14:creationId xmlns:p14="http://schemas.microsoft.com/office/powerpoint/2010/main" val="62317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G:\Editing\__2015\EDU\A_R&amp;E\15-1865_REL MW PPT template (JG,JZ,LK,LP)\Graphics\15-1865 v03 REL MW PPT Temp Text.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4400" y="0"/>
            <a:ext cx="7315200" cy="1346200"/>
          </a:xfrm>
          <a:prstGeom prst="rect">
            <a:avLst/>
          </a:prstGeom>
        </p:spPr>
        <p:txBody>
          <a:bodyPr vert="horz" lIns="91440" tIns="45720" rIns="91440" bIns="45720" rtlCol="0" anchor="ctr" anchorCtr="0">
            <a:noAutofit/>
          </a:bodyPr>
          <a:lstStyle/>
          <a:p>
            <a:r>
              <a:rPr lang="en-US" dirty="0" smtClean="0"/>
              <a:t>Outline or Text (Tahoma Bold 36 </a:t>
            </a:r>
            <a:r>
              <a:rPr lang="en-US" dirty="0" err="1" smtClean="0"/>
              <a:t>pt</a:t>
            </a:r>
            <a:r>
              <a:rPr lang="en-US" dirty="0" smtClean="0"/>
              <a:t>)</a:t>
            </a:r>
            <a:endParaRPr lang="en-US" dirty="0"/>
          </a:p>
        </p:txBody>
      </p:sp>
      <p:sp>
        <p:nvSpPr>
          <p:cNvPr id="3" name="Text Placeholder 2"/>
          <p:cNvSpPr>
            <a:spLocks noGrp="1"/>
          </p:cNvSpPr>
          <p:nvPr>
            <p:ph type="body" idx="1"/>
          </p:nvPr>
        </p:nvSpPr>
        <p:spPr>
          <a:xfrm>
            <a:off x="914400" y="1600200"/>
            <a:ext cx="7315200" cy="45259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4400" y="6618180"/>
            <a:ext cx="469680" cy="123111"/>
          </a:xfrm>
          <a:prstGeom prst="rect">
            <a:avLst/>
          </a:prstGeom>
        </p:spPr>
        <p:txBody>
          <a:bodyPr vert="horz" wrap="none" lIns="0" tIns="0" rIns="0" bIns="0" rtlCol="0" anchor="ctr">
            <a:spAutoFit/>
          </a:bodyPr>
          <a:lstStyle>
            <a:lvl1pPr algn="l">
              <a:defRPr sz="800">
                <a:solidFill>
                  <a:schemeClr val="tx1"/>
                </a:solidFill>
              </a:defRPr>
            </a:lvl1pPr>
          </a:lstStyle>
          <a:p>
            <a:fld id="{BD19CAE6-89B2-455A-AC4F-23EFD99D15A9}" type="datetimeFigureOut">
              <a:rPr lang="en-US" smtClean="0"/>
              <a:pPr/>
              <a:t>3/6/2017</a:t>
            </a:fld>
            <a:endParaRPr lang="en-US" dirty="0"/>
          </a:p>
        </p:txBody>
      </p:sp>
      <p:sp>
        <p:nvSpPr>
          <p:cNvPr id="5" name="Footer Placeholder 4"/>
          <p:cNvSpPr>
            <a:spLocks noGrp="1"/>
          </p:cNvSpPr>
          <p:nvPr>
            <p:ph type="ftr" sz="quarter" idx="3"/>
          </p:nvPr>
        </p:nvSpPr>
        <p:spPr>
          <a:xfrm>
            <a:off x="3124200" y="6618180"/>
            <a:ext cx="2895600" cy="123111"/>
          </a:xfrm>
          <a:prstGeom prst="rect">
            <a:avLst/>
          </a:prstGeom>
        </p:spPr>
        <p:txBody>
          <a:bodyPr vert="horz" lIns="0" tIns="0" rIns="0" bIns="0" rtlCol="0" anchor="ctr">
            <a:spAutoFit/>
          </a:bodyP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8729054" y="6618180"/>
            <a:ext cx="155491" cy="123111"/>
          </a:xfrm>
          <a:prstGeom prst="rect">
            <a:avLst/>
          </a:prstGeom>
        </p:spPr>
        <p:txBody>
          <a:bodyPr vert="horz" wrap="none" lIns="0" tIns="0" rIns="0" bIns="0" rtlCol="0" anchor="ctr">
            <a:spAutoFit/>
          </a:bodyPr>
          <a:lstStyle>
            <a:lvl1pPr algn="l">
              <a:defRPr sz="800">
                <a:solidFill>
                  <a:schemeClr val="tx1"/>
                </a:solidFill>
              </a:defRPr>
            </a:lvl1pPr>
          </a:lstStyle>
          <a:p>
            <a:fld id="{8BE281C9-04EB-4071-AA3D-BE0CA1E87804}" type="slidenum">
              <a:rPr lang="en-US" smtClean="0"/>
              <a:pPr/>
              <a:t>‹#›</a:t>
            </a:fld>
            <a:endParaRPr lang="en-US" dirty="0"/>
          </a:p>
        </p:txBody>
      </p:sp>
      <p:cxnSp>
        <p:nvCxnSpPr>
          <p:cNvPr id="8" name="Straight Connector 7"/>
          <p:cNvCxnSpPr/>
          <p:nvPr/>
        </p:nvCxnSpPr>
        <p:spPr>
          <a:xfrm flipH="1">
            <a:off x="8659368" y="6572835"/>
            <a:ext cx="484632"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98374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718" r:id="rId3"/>
    <p:sldLayoutId id="2147483719" r:id="rId4"/>
    <p:sldLayoutId id="2147483685" r:id="rId5"/>
    <p:sldLayoutId id="2147483686" r:id="rId6"/>
    <p:sldLayoutId id="2147483687" r:id="rId7"/>
    <p:sldLayoutId id="2147483688" r:id="rId8"/>
    <p:sldLayoutId id="2147483716" r:id="rId9"/>
    <p:sldLayoutId id="2147483689" r:id="rId10"/>
    <p:sldLayoutId id="2147483690" r:id="rId11"/>
    <p:sldLayoutId id="2147483691" r:id="rId12"/>
    <p:sldLayoutId id="2147483692" r:id="rId13"/>
    <p:sldLayoutId id="2147483693" r:id="rId14"/>
    <p:sldLayoutId id="2147483694" r:id="rId15"/>
    <p:sldLayoutId id="2147483695" r:id="rId16"/>
    <p:sldLayoutId id="2147483711" r:id="rId17"/>
    <p:sldLayoutId id="2147483721" r:id="rId18"/>
    <p:sldLayoutId id="2147483722" r:id="rId19"/>
  </p:sldLayoutIdLst>
  <p:txStyles>
    <p:titleStyle>
      <a:lvl1pPr algn="l" defTabSz="914400" rtl="0" eaLnBrk="1" latinLnBrk="0" hangingPunct="1">
        <a:spcBef>
          <a:spcPct val="0"/>
        </a:spcBef>
        <a:buNone/>
        <a:defRPr sz="3600" b="1" kern="1200" spc="0" baseline="0">
          <a:solidFill>
            <a:schemeClr val="bg1"/>
          </a:solidFill>
          <a:latin typeface="+mj-lt"/>
          <a:ea typeface="+mj-ea"/>
          <a:cs typeface="+mj-cs"/>
        </a:defRPr>
      </a:lvl1pPr>
    </p:titleStyle>
    <p:bodyStyle>
      <a:lvl1pPr marL="342900" indent="-342900" algn="l" defTabSz="914400" rtl="0" eaLnBrk="1" latinLnBrk="0" hangingPunct="1">
        <a:spcBef>
          <a:spcPts val="1000"/>
        </a:spcBef>
        <a:buClr>
          <a:schemeClr val="accent2"/>
        </a:buClr>
        <a:buSzPct val="100000"/>
        <a:buFont typeface="Tahoma" panose="020B0604030504040204"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15-1344_RELMW%203%202%2017_Presentation_Module%203_rev-022516.pptx"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www.aapor.org/Best_Practices1.htm"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hyperlink" Target="http://www.whatisasurvey.inf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ctrTitle"/>
          </p:nvPr>
        </p:nvSpPr>
        <p:spPr>
          <a:effectLst/>
        </p:spPr>
        <p:txBody>
          <a:bodyPr/>
          <a:lstStyle/>
          <a:p>
            <a:pPr>
              <a:spcBef>
                <a:spcPts val="600"/>
              </a:spcBef>
              <a:defRPr/>
            </a:pPr>
            <a:r>
              <a:rPr lang="en-US" dirty="0" smtClean="0">
                <a:solidFill>
                  <a:schemeClr val="accent3"/>
                </a:solidFill>
                <a:effectLst/>
              </a:rPr>
              <a:t>Module 7 presentation</a:t>
            </a:r>
            <a:br>
              <a:rPr lang="en-US" dirty="0" smtClean="0">
                <a:solidFill>
                  <a:schemeClr val="accent3"/>
                </a:solidFill>
                <a:effectLst/>
              </a:rPr>
            </a:br>
            <a:r>
              <a:rPr lang="en-US" sz="2400" dirty="0" smtClean="0">
                <a:solidFill>
                  <a:schemeClr val="accent3"/>
                </a:solidFill>
                <a:effectLst/>
              </a:rPr>
              <a:t/>
            </a:r>
            <a:br>
              <a:rPr lang="en-US" sz="2400" dirty="0" smtClean="0">
                <a:solidFill>
                  <a:schemeClr val="accent3"/>
                </a:solidFill>
                <a:effectLst/>
              </a:rPr>
            </a:br>
            <a:r>
              <a:rPr lang="en-US" sz="6000" dirty="0">
                <a:solidFill>
                  <a:schemeClr val="accent3"/>
                </a:solidFill>
              </a:rPr>
              <a:t>Response rates</a:t>
            </a:r>
            <a:br>
              <a:rPr lang="en-US" sz="6000" dirty="0">
                <a:solidFill>
                  <a:schemeClr val="accent3"/>
                </a:solidFill>
              </a:rPr>
            </a:br>
            <a:endParaRPr lang="en-US" sz="6000" dirty="0">
              <a:solidFill>
                <a:schemeClr val="accent3"/>
              </a:solidFill>
              <a:effectLst/>
            </a:endParaRPr>
          </a:p>
        </p:txBody>
      </p:sp>
      <p:sp>
        <p:nvSpPr>
          <p:cNvPr id="10" name="Date Placeholder 6"/>
          <p:cNvSpPr>
            <a:spLocks noGrp="1"/>
          </p:cNvSpPr>
          <p:nvPr>
            <p:ph type="dt" sz="half" idx="10"/>
          </p:nvPr>
        </p:nvSpPr>
        <p:spPr>
          <a:xfrm>
            <a:off x="3564924" y="6186573"/>
            <a:ext cx="5120640" cy="369332"/>
          </a:xfrm>
        </p:spPr>
        <p:txBody>
          <a:bodyPr/>
          <a:lstStyle/>
          <a:p>
            <a:r>
              <a:rPr lang="en-US" dirty="0" smtClean="0"/>
              <a:t>April 2016</a:t>
            </a:r>
            <a:endParaRPr lang="en-US" dirty="0"/>
          </a:p>
        </p:txBody>
      </p:sp>
      <p:pic>
        <p:nvPicPr>
          <p:cNvPr id="3" name="Picture Placeholder 2"/>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7254" r="13099"/>
          <a:stretch/>
        </p:blipFill>
        <p:spPr>
          <a:xfrm>
            <a:off x="0" y="1600199"/>
            <a:ext cx="3383280" cy="5256213"/>
          </a:xfrm>
        </p:spPr>
      </p:pic>
    </p:spTree>
    <p:extLst>
      <p:ext uri="{BB962C8B-B14F-4D97-AF65-F5344CB8AC3E}">
        <p14:creationId xmlns:p14="http://schemas.microsoft.com/office/powerpoint/2010/main" val="833486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44" y="3011709"/>
            <a:ext cx="5453481" cy="384470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1"/>
          </p:nvPr>
        </p:nvSpPr>
        <p:spPr>
          <a:xfrm>
            <a:off x="5416856" y="1524000"/>
            <a:ext cx="4206240" cy="4876800"/>
          </a:xfrm>
        </p:spPr>
        <p:txBody>
          <a:bodyPr anchor="ctr"/>
          <a:lstStyle/>
          <a:p>
            <a:pPr marL="0" lvl="1" indent="0">
              <a:spcBef>
                <a:spcPts val="1000"/>
              </a:spcBef>
              <a:buSzPct val="100000"/>
              <a:buNone/>
            </a:pPr>
            <a:r>
              <a:rPr lang="en-US" sz="4400" b="1" kern="0" dirty="0">
                <a:solidFill>
                  <a:srgbClr val="008000"/>
                </a:solidFill>
                <a:cs typeface="Gill Sans Ultra Bold"/>
              </a:rPr>
              <a:t>What</a:t>
            </a:r>
            <a:r>
              <a:rPr lang="en-US" sz="4400" b="1" kern="0" dirty="0">
                <a:cs typeface="Gill Sans Ultra Bold"/>
              </a:rPr>
              <a:t> influences response rates?</a:t>
            </a:r>
          </a:p>
          <a:p>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10</a:t>
            </a:fld>
            <a:endParaRPr lang="en-US" dirty="0"/>
          </a:p>
        </p:txBody>
      </p:sp>
    </p:spTree>
    <p:extLst>
      <p:ext uri="{BB962C8B-B14F-4D97-AF65-F5344CB8AC3E}">
        <p14:creationId xmlns:p14="http://schemas.microsoft.com/office/powerpoint/2010/main" val="429011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27"/>
          <a:stretch/>
        </p:blipFill>
        <p:spPr bwMode="auto">
          <a:xfrm>
            <a:off x="0" y="3544421"/>
            <a:ext cx="5410753" cy="331199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dirty="0"/>
          </a:p>
        </p:txBody>
      </p:sp>
      <p:sp>
        <p:nvSpPr>
          <p:cNvPr id="4" name="Content Placeholder 3"/>
          <p:cNvSpPr>
            <a:spLocks noGrp="1"/>
          </p:cNvSpPr>
          <p:nvPr>
            <p:ph sz="half" idx="1"/>
          </p:nvPr>
        </p:nvSpPr>
        <p:spPr>
          <a:xfrm>
            <a:off x="4787900" y="1608137"/>
            <a:ext cx="4206240" cy="4868863"/>
          </a:xfrm>
        </p:spPr>
        <p:txBody>
          <a:bodyPr anchor="ctr"/>
          <a:lstStyle/>
          <a:p>
            <a:pPr marL="0" lvl="1" indent="0">
              <a:spcBef>
                <a:spcPts val="1000"/>
              </a:spcBef>
              <a:buSzPct val="100000"/>
              <a:buNone/>
            </a:pPr>
            <a:r>
              <a:rPr lang="en-US" sz="4400" b="1" kern="0" dirty="0">
                <a:solidFill>
                  <a:srgbClr val="008000"/>
                </a:solidFill>
                <a:cs typeface="Gill Sans Ultra Bold"/>
              </a:rPr>
              <a:t>How</a:t>
            </a:r>
            <a:r>
              <a:rPr lang="en-US" sz="4400" b="1" kern="0" dirty="0">
                <a:cs typeface="Gill Sans Ultra Bold"/>
              </a:rPr>
              <a:t> do you maximize response rates?</a:t>
            </a:r>
          </a:p>
          <a:p>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11</a:t>
            </a:fld>
            <a:endParaRPr lang="en-US" dirty="0"/>
          </a:p>
        </p:txBody>
      </p:sp>
    </p:spTree>
    <p:extLst>
      <p:ext uri="{BB962C8B-B14F-4D97-AF65-F5344CB8AC3E}">
        <p14:creationId xmlns:p14="http://schemas.microsoft.com/office/powerpoint/2010/main" val="2365504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Personalize communications</a:t>
            </a:r>
          </a:p>
        </p:txBody>
      </p:sp>
      <p:sp>
        <p:nvSpPr>
          <p:cNvPr id="3" name="Slide Number Placeholder 2"/>
          <p:cNvSpPr>
            <a:spLocks noGrp="1"/>
          </p:cNvSpPr>
          <p:nvPr>
            <p:ph type="sldNum" sz="quarter" idx="12"/>
          </p:nvPr>
        </p:nvSpPr>
        <p:spPr/>
        <p:txBody>
          <a:bodyPr/>
          <a:lstStyle/>
          <a:p>
            <a:fld id="{8BE281C9-04EB-4071-AA3D-BE0CA1E87804}" type="slidenum">
              <a:rPr lang="en-US" smtClean="0"/>
              <a:t>12</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685800" y="1676400"/>
            <a:ext cx="7768516" cy="5181600"/>
          </a:xfrm>
          <a:prstGeom prst="rect">
            <a:avLst/>
          </a:prstGeom>
          <a:noFill/>
          <a:ln>
            <a:noFill/>
          </a:ln>
        </p:spPr>
      </p:pic>
    </p:spTree>
    <p:extLst>
      <p:ext uri="{BB962C8B-B14F-4D97-AF65-F5344CB8AC3E}">
        <p14:creationId xmlns:p14="http://schemas.microsoft.com/office/powerpoint/2010/main" val="2216476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Incentives</a:t>
            </a:r>
            <a:endParaRPr lang="en-US" dirty="0"/>
          </a:p>
        </p:txBody>
      </p:sp>
      <p:sp>
        <p:nvSpPr>
          <p:cNvPr id="5" name="Slide Number Placeholder 3"/>
          <p:cNvSpPr>
            <a:spLocks noGrp="1"/>
          </p:cNvSpPr>
          <p:nvPr>
            <p:ph type="sldNum" sz="quarter" idx="12"/>
          </p:nvPr>
        </p:nvSpPr>
        <p:spPr>
          <a:xfrm>
            <a:off x="8729054" y="6618180"/>
            <a:ext cx="155491" cy="123111"/>
          </a:xfrm>
          <a:prstGeom prst="rect">
            <a:avLst/>
          </a:prstGeom>
        </p:spPr>
        <p:txBody>
          <a:bodyPr/>
          <a:lstStyle/>
          <a:p>
            <a:fld id="{D938CA0A-26AD-461C-B745-BA161A5F78E3}" type="slidenum">
              <a:rPr lang="en-US" smtClean="0"/>
              <a:pPr/>
              <a:t>13</a:t>
            </a:fld>
            <a:endParaRPr lang="en-US" dirty="0"/>
          </a:p>
        </p:txBody>
      </p:sp>
      <p:cxnSp>
        <p:nvCxnSpPr>
          <p:cNvPr id="6" name="Straight Connector 5"/>
          <p:cNvCxnSpPr/>
          <p:nvPr/>
        </p:nvCxnSpPr>
        <p:spPr>
          <a:xfrm flipH="1">
            <a:off x="8659368" y="6572835"/>
            <a:ext cx="4846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16949" y="2027639"/>
            <a:ext cx="6127051" cy="406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721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7.1</a:t>
            </a:r>
            <a:endParaRPr lang="en-US" dirty="0"/>
          </a:p>
        </p:txBody>
      </p:sp>
      <p:sp>
        <p:nvSpPr>
          <p:cNvPr id="3" name="Slide Number Placeholder 2"/>
          <p:cNvSpPr>
            <a:spLocks noGrp="1"/>
          </p:cNvSpPr>
          <p:nvPr>
            <p:ph type="sldNum" sz="quarter" idx="12"/>
          </p:nvPr>
        </p:nvSpPr>
        <p:spPr/>
        <p:txBody>
          <a:bodyPr/>
          <a:lstStyle/>
          <a:p>
            <a:fld id="{8BE281C9-04EB-4071-AA3D-BE0CA1E87804}" type="slidenum">
              <a:rPr lang="en-US" smtClean="0"/>
              <a:t>14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80804"/>
            <a:ext cx="3962400" cy="511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242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participants</a:t>
            </a:r>
            <a:endParaRPr lang="en-US" dirty="0"/>
          </a:p>
        </p:txBody>
      </p:sp>
      <p:sp>
        <p:nvSpPr>
          <p:cNvPr id="3" name="Slide Number Placeholder 2"/>
          <p:cNvSpPr>
            <a:spLocks noGrp="1"/>
          </p:cNvSpPr>
          <p:nvPr>
            <p:ph type="sldNum" sz="quarter" idx="12"/>
          </p:nvPr>
        </p:nvSpPr>
        <p:spPr/>
        <p:txBody>
          <a:bodyPr/>
          <a:lstStyle/>
          <a:p>
            <a:fld id="{8BE281C9-04EB-4071-AA3D-BE0CA1E87804}" type="slidenum">
              <a:rPr lang="en-US" smtClean="0"/>
              <a:t>15</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9717" y="1752600"/>
            <a:ext cx="5904566" cy="442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256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7.2</a:t>
            </a:r>
            <a:endParaRPr lang="en-US" dirty="0"/>
          </a:p>
        </p:txBody>
      </p:sp>
      <p:sp>
        <p:nvSpPr>
          <p:cNvPr id="3" name="Slide Number Placeholder 2"/>
          <p:cNvSpPr>
            <a:spLocks noGrp="1"/>
          </p:cNvSpPr>
          <p:nvPr>
            <p:ph type="sldNum" sz="quarter" idx="12"/>
          </p:nvPr>
        </p:nvSpPr>
        <p:spPr/>
        <p:txBody>
          <a:bodyPr/>
          <a:lstStyle/>
          <a:p>
            <a:fld id="{8BE281C9-04EB-4071-AA3D-BE0CA1E87804}" type="slidenum">
              <a:rPr lang="en-US" smtClean="0"/>
              <a:t>16</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3998"/>
            <a:ext cx="4038600" cy="519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402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6205"/>
          <a:stretch/>
        </p:blipFill>
        <p:spPr>
          <a:xfrm>
            <a:off x="2743200" y="1742042"/>
            <a:ext cx="3283837" cy="2194560"/>
          </a:xfrm>
          <a:prstGeom prst="rect">
            <a:avLst/>
          </a:prstGeom>
        </p:spPr>
      </p:pic>
      <p:sp>
        <p:nvSpPr>
          <p:cNvPr id="2" name="Title 1"/>
          <p:cNvSpPr>
            <a:spLocks noGrp="1"/>
          </p:cNvSpPr>
          <p:nvPr>
            <p:ph type="title"/>
          </p:nvPr>
        </p:nvSpPr>
        <p:spPr/>
        <p:txBody>
          <a:bodyPr/>
          <a:lstStyle/>
          <a:p>
            <a:r>
              <a:rPr lang="en-US" dirty="0" smtClean="0"/>
              <a:t>Follow-up</a:t>
            </a:r>
            <a:endParaRPr lang="en-US" dirty="0"/>
          </a:p>
        </p:txBody>
      </p:sp>
      <p:sp>
        <p:nvSpPr>
          <p:cNvPr id="3" name="Slide Number Placeholder 2"/>
          <p:cNvSpPr>
            <a:spLocks noGrp="1"/>
          </p:cNvSpPr>
          <p:nvPr>
            <p:ph type="sldNum" sz="quarter" idx="12"/>
          </p:nvPr>
        </p:nvSpPr>
        <p:spPr/>
        <p:txBody>
          <a:bodyPr/>
          <a:lstStyle/>
          <a:p>
            <a:fld id="{8BE281C9-04EB-4071-AA3D-BE0CA1E87804}" type="slidenum">
              <a:rPr lang="en-US" smtClean="0"/>
              <a:t>17</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315" y="3810000"/>
            <a:ext cx="3200400" cy="241363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4108332"/>
            <a:ext cx="2926080" cy="1950720"/>
          </a:xfrm>
          <a:prstGeom prst="rect">
            <a:avLst/>
          </a:prstGeom>
        </p:spPr>
      </p:pic>
    </p:spTree>
    <p:extLst>
      <p:ext uri="{BB962C8B-B14F-4D97-AF65-F5344CB8AC3E}">
        <p14:creationId xmlns:p14="http://schemas.microsoft.com/office/powerpoint/2010/main" val="4027335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a:solidFill>
                  <a:schemeClr val="bg1">
                    <a:lumMod val="65000"/>
                  </a:schemeClr>
                </a:solidFill>
              </a:rPr>
              <a:t>What are response rates?</a:t>
            </a:r>
            <a:endParaRPr lang="en-US" b="1" dirty="0" smtClean="0">
              <a:solidFill>
                <a:schemeClr val="bg1">
                  <a:lumMod val="65000"/>
                </a:schemeClr>
              </a:solidFill>
            </a:endParaRPr>
          </a:p>
          <a:p>
            <a:r>
              <a:rPr lang="en-US" b="1" dirty="0">
                <a:solidFill>
                  <a:schemeClr val="bg1">
                    <a:lumMod val="65000"/>
                  </a:schemeClr>
                </a:solidFill>
              </a:rPr>
              <a:t>Strategies for maximizing response </a:t>
            </a:r>
            <a:r>
              <a:rPr lang="en-US" b="1" dirty="0" smtClean="0">
                <a:solidFill>
                  <a:schemeClr val="bg1">
                    <a:lumMod val="65000"/>
                  </a:schemeClr>
                </a:solidFill>
              </a:rPr>
              <a:t>rates.</a:t>
            </a:r>
            <a:endParaRPr lang="en-US" b="1" dirty="0">
              <a:solidFill>
                <a:schemeClr val="bg1">
                  <a:lumMod val="65000"/>
                </a:schemeClr>
              </a:solidFill>
            </a:endParaRPr>
          </a:p>
          <a:p>
            <a:r>
              <a:rPr lang="en-US" b="1" dirty="0">
                <a:solidFill>
                  <a:schemeClr val="tx1"/>
                </a:solidFill>
              </a:rPr>
              <a:t>Nonresponse </a:t>
            </a:r>
            <a:r>
              <a:rPr lang="en-US" b="1" dirty="0" smtClean="0">
                <a:solidFill>
                  <a:schemeClr val="tx1"/>
                </a:solidFill>
              </a:rPr>
              <a:t>bias.</a:t>
            </a:r>
            <a:endParaRPr lang="en-US" b="1" dirty="0">
              <a:solidFill>
                <a:schemeClr val="tx1"/>
              </a:solidFill>
            </a:endParaRPr>
          </a:p>
          <a:p>
            <a:r>
              <a:rPr lang="en-US" b="1" dirty="0">
                <a:solidFill>
                  <a:schemeClr val="bg1">
                    <a:lumMod val="65000"/>
                  </a:schemeClr>
                </a:solidFill>
              </a:rPr>
              <a:t>Summary of best </a:t>
            </a:r>
            <a:r>
              <a:rPr lang="en-US" b="1" dirty="0" smtClean="0">
                <a:solidFill>
                  <a:schemeClr val="bg1">
                    <a:lumMod val="65000"/>
                  </a:schemeClr>
                </a:solidFill>
              </a:rPr>
              <a:t>practices.</a:t>
            </a:r>
            <a:endParaRPr lang="en-US" b="1" dirty="0">
              <a:solidFill>
                <a:schemeClr val="bg1">
                  <a:lumMod val="65000"/>
                </a:schemeClr>
              </a:solidFill>
            </a:endParaRPr>
          </a:p>
        </p:txBody>
      </p:sp>
      <p:sp>
        <p:nvSpPr>
          <p:cNvPr id="22" name="Slide Number Placeholder 21"/>
          <p:cNvSpPr>
            <a:spLocks noGrp="1"/>
          </p:cNvSpPr>
          <p:nvPr>
            <p:ph type="sldNum" sz="quarter" idx="12"/>
          </p:nvPr>
        </p:nvSpPr>
        <p:spPr/>
        <p:txBody>
          <a:bodyPr/>
          <a:lstStyle/>
          <a:p>
            <a:fld id="{8BE281C9-04EB-4071-AA3D-BE0CA1E87804}" type="slidenum">
              <a:rPr lang="en-US" smtClean="0"/>
              <a:t>18</a:t>
            </a:fld>
            <a:endParaRPr lang="en-US" dirty="0"/>
          </a:p>
        </p:txBody>
      </p:sp>
    </p:spTree>
    <p:extLst>
      <p:ext uri="{BB962C8B-B14F-4D97-AF65-F5344CB8AC3E}">
        <p14:creationId xmlns:p14="http://schemas.microsoft.com/office/powerpoint/2010/main" val="4204758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524374" y="1628775"/>
            <a:ext cx="4619625" cy="4619625"/>
          </a:xfrm>
        </p:spPr>
      </p:pic>
      <p:sp>
        <p:nvSpPr>
          <p:cNvPr id="3" name="Title 2"/>
          <p:cNvSpPr>
            <a:spLocks noGrp="1"/>
          </p:cNvSpPr>
          <p:nvPr>
            <p:ph type="title"/>
          </p:nvPr>
        </p:nvSpPr>
        <p:spPr/>
        <p:txBody>
          <a:bodyPr/>
          <a:lstStyle/>
          <a:p>
            <a:endParaRPr lang="en-US" dirty="0"/>
          </a:p>
        </p:txBody>
      </p:sp>
      <p:sp>
        <p:nvSpPr>
          <p:cNvPr id="4" name="Content Placeholder 3"/>
          <p:cNvSpPr>
            <a:spLocks noGrp="1"/>
          </p:cNvSpPr>
          <p:nvPr>
            <p:ph sz="half" idx="1"/>
          </p:nvPr>
        </p:nvSpPr>
        <p:spPr>
          <a:xfrm>
            <a:off x="152400" y="1600200"/>
            <a:ext cx="4419600" cy="4876800"/>
          </a:xfrm>
        </p:spPr>
        <p:txBody>
          <a:bodyPr anchor="ctr"/>
          <a:lstStyle/>
          <a:p>
            <a:pPr marL="0" lvl="1" indent="0">
              <a:spcBef>
                <a:spcPts val="1000"/>
              </a:spcBef>
              <a:buSzPct val="100000"/>
              <a:buNone/>
            </a:pPr>
            <a:r>
              <a:rPr lang="en-US" sz="3800" b="1" kern="0" dirty="0">
                <a:solidFill>
                  <a:srgbClr val="008000"/>
                </a:solidFill>
                <a:cs typeface="Gill Sans Ultra Bold"/>
              </a:rPr>
              <a:t>Who</a:t>
            </a:r>
            <a:r>
              <a:rPr lang="en-US" sz="3800" b="1" kern="0" dirty="0">
                <a:cs typeface="Gill Sans Ultra Bold"/>
              </a:rPr>
              <a:t> are your nonrespondents?</a:t>
            </a:r>
          </a:p>
          <a:p>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19</a:t>
            </a:fld>
            <a:endParaRPr lang="en-US" dirty="0"/>
          </a:p>
        </p:txBody>
      </p:sp>
    </p:spTree>
    <p:extLst>
      <p:ext uri="{BB962C8B-B14F-4D97-AF65-F5344CB8AC3E}">
        <p14:creationId xmlns:p14="http://schemas.microsoft.com/office/powerpoint/2010/main" val="1292755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a:t>What are response rates?</a:t>
            </a:r>
            <a:endParaRPr lang="en-US" b="1" dirty="0" smtClean="0"/>
          </a:p>
          <a:p>
            <a:r>
              <a:rPr lang="en-US" b="1" dirty="0"/>
              <a:t>Strategies for maximizing response </a:t>
            </a:r>
            <a:r>
              <a:rPr lang="en-US" b="1" dirty="0" smtClean="0"/>
              <a:t>rates.</a:t>
            </a:r>
            <a:endParaRPr lang="en-US" b="1" dirty="0"/>
          </a:p>
          <a:p>
            <a:r>
              <a:rPr lang="en-US" b="1" dirty="0"/>
              <a:t>Nonresponse </a:t>
            </a:r>
            <a:r>
              <a:rPr lang="en-US" b="1" dirty="0" smtClean="0"/>
              <a:t>bias.</a:t>
            </a:r>
            <a:endParaRPr lang="en-US" b="1" dirty="0"/>
          </a:p>
          <a:p>
            <a:r>
              <a:rPr lang="en-US" b="1" dirty="0"/>
              <a:t>Summary of best </a:t>
            </a:r>
            <a:r>
              <a:rPr lang="en-US" b="1" dirty="0" smtClean="0"/>
              <a:t>practices.</a:t>
            </a:r>
            <a:endParaRPr lang="en-US" b="1" dirty="0"/>
          </a:p>
        </p:txBody>
      </p:sp>
      <p:sp>
        <p:nvSpPr>
          <p:cNvPr id="22" name="Slide Number Placeholder 21"/>
          <p:cNvSpPr>
            <a:spLocks noGrp="1"/>
          </p:cNvSpPr>
          <p:nvPr>
            <p:ph type="sldNum" sz="quarter" idx="12"/>
          </p:nvPr>
        </p:nvSpPr>
        <p:spPr/>
        <p:txBody>
          <a:bodyPr/>
          <a:lstStyle/>
          <a:p>
            <a:fld id="{8BE281C9-04EB-4071-AA3D-BE0CA1E87804}" type="slidenum">
              <a:rPr lang="en-US" smtClean="0"/>
              <a:t>2</a:t>
            </a:fld>
            <a:endParaRPr lang="en-US" dirty="0"/>
          </a:p>
        </p:txBody>
      </p:sp>
    </p:spTree>
    <p:extLst>
      <p:ext uri="{BB962C8B-B14F-4D97-AF65-F5344CB8AC3E}">
        <p14:creationId xmlns:p14="http://schemas.microsoft.com/office/powerpoint/2010/main" val="866268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1588" y="2895600"/>
            <a:ext cx="5311532" cy="331970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dirty="0"/>
          </a:p>
        </p:txBody>
      </p:sp>
      <p:sp>
        <p:nvSpPr>
          <p:cNvPr id="4" name="Content Placeholder 3"/>
          <p:cNvSpPr>
            <a:spLocks noGrp="1"/>
          </p:cNvSpPr>
          <p:nvPr>
            <p:ph sz="half" idx="1"/>
          </p:nvPr>
        </p:nvSpPr>
        <p:spPr>
          <a:xfrm>
            <a:off x="914400" y="2209800"/>
            <a:ext cx="4206240" cy="4267200"/>
          </a:xfrm>
        </p:spPr>
        <p:txBody>
          <a:bodyPr anchor="ctr"/>
          <a:lstStyle/>
          <a:p>
            <a:pPr marL="0" lvl="1" indent="0" eaLnBrk="0" hangingPunct="0">
              <a:buNone/>
            </a:pPr>
            <a:r>
              <a:rPr lang="en-US" sz="4400" b="1" kern="0" dirty="0" smtClean="0">
                <a:solidFill>
                  <a:srgbClr val="008000"/>
                </a:solidFill>
                <a:cs typeface="Gill Sans Ultra Bold"/>
              </a:rPr>
              <a:t>Measure </a:t>
            </a:r>
            <a:r>
              <a:rPr lang="en-US" sz="4400" b="1" kern="0" dirty="0" smtClean="0">
                <a:solidFill>
                  <a:schemeClr val="tx1"/>
                </a:solidFill>
                <a:cs typeface="Gill Sans Ultra Bold"/>
              </a:rPr>
              <a:t>nonresponse bias.</a:t>
            </a:r>
            <a:endParaRPr lang="en-US" sz="4400" b="1" kern="0" dirty="0">
              <a:solidFill>
                <a:schemeClr val="tx1"/>
              </a:solidFill>
              <a:cs typeface="Gill Sans Ultra Bold"/>
            </a:endParaRPr>
          </a:p>
          <a:p>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20</a:t>
            </a:fld>
            <a:endParaRPr lang="en-US" dirty="0"/>
          </a:p>
        </p:txBody>
      </p:sp>
    </p:spTree>
    <p:extLst>
      <p:ext uri="{BB962C8B-B14F-4D97-AF65-F5344CB8AC3E}">
        <p14:creationId xmlns:p14="http://schemas.microsoft.com/office/powerpoint/2010/main" val="3576394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Nonresponse example</a:t>
            </a:r>
            <a:endParaRPr lang="en-US" dirty="0"/>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250074189"/>
              </p:ext>
            </p:extLst>
          </p:nvPr>
        </p:nvGraphicFramePr>
        <p:xfrm>
          <a:off x="914400" y="2667000"/>
          <a:ext cx="7772400" cy="2179320"/>
        </p:xfrm>
        <a:graphic>
          <a:graphicData uri="http://schemas.openxmlformats.org/drawingml/2006/table">
            <a:tbl>
              <a:tblPr firstRow="1" bandRow="1">
                <a:tableStyleId>{00A15C55-8517-42AA-B614-E9B94910E393}</a:tableStyleId>
              </a:tblPr>
              <a:tblGrid>
                <a:gridCol w="1554480"/>
                <a:gridCol w="1554480"/>
                <a:gridCol w="1907772"/>
                <a:gridCol w="1231668"/>
                <a:gridCol w="1524000"/>
              </a:tblGrid>
              <a:tr h="685800">
                <a:tc>
                  <a:txBody>
                    <a:bodyPr/>
                    <a:lstStyle/>
                    <a:p>
                      <a:pPr algn="ctr"/>
                      <a:r>
                        <a:rPr lang="en-US" sz="1500" dirty="0" smtClean="0"/>
                        <a:t>Teacher characteristic</a:t>
                      </a:r>
                      <a:endParaRPr lang="en-US" sz="1500" dirty="0"/>
                    </a:p>
                  </a:txBody>
                  <a:tcPr marL="45720" marR="45720" anchor="b">
                    <a:solidFill>
                      <a:schemeClr val="tx2"/>
                    </a:solidFill>
                  </a:tcPr>
                </a:tc>
                <a:tc>
                  <a:txBody>
                    <a:bodyPr/>
                    <a:lstStyle/>
                    <a:p>
                      <a:pPr algn="ctr"/>
                      <a:r>
                        <a:rPr lang="en-US" sz="1500" dirty="0" smtClean="0"/>
                        <a:t>Total </a:t>
                      </a:r>
                      <a:r>
                        <a:rPr lang="en-US" sz="1500" baseline="0" dirty="0" smtClean="0"/>
                        <a:t>eligible  teachers (%)</a:t>
                      </a:r>
                      <a:endParaRPr lang="en-US" sz="1500" dirty="0"/>
                    </a:p>
                  </a:txBody>
                  <a:tcPr marL="45720" marR="45720" anchor="b">
                    <a:solidFill>
                      <a:schemeClr val="tx2"/>
                    </a:solidFill>
                  </a:tcPr>
                </a:tc>
                <a:tc>
                  <a:txBody>
                    <a:bodyPr/>
                    <a:lstStyle/>
                    <a:p>
                      <a:pPr algn="ctr"/>
                      <a:r>
                        <a:rPr lang="en-US" sz="1500" dirty="0" smtClean="0"/>
                        <a:t>Completed survey respondents (%)</a:t>
                      </a:r>
                      <a:endParaRPr lang="en-US" sz="1500" dirty="0"/>
                    </a:p>
                  </a:txBody>
                  <a:tcPr marL="45720" marR="45720" anchor="b">
                    <a:solidFill>
                      <a:schemeClr val="tx2"/>
                    </a:solidFill>
                  </a:tcPr>
                </a:tc>
                <a:tc>
                  <a:txBody>
                    <a:bodyPr/>
                    <a:lstStyle/>
                    <a:p>
                      <a:pPr algn="ctr"/>
                      <a:r>
                        <a:rPr lang="en-US" sz="1500" dirty="0" smtClean="0"/>
                        <a:t>Difference (%)</a:t>
                      </a:r>
                      <a:endParaRPr lang="en-US" sz="1500" dirty="0"/>
                    </a:p>
                  </a:txBody>
                  <a:tcPr marL="45720" marR="45720" anchor="b">
                    <a:solidFill>
                      <a:schemeClr val="tx2"/>
                    </a:solidFill>
                  </a:tcPr>
                </a:tc>
                <a:tc>
                  <a:txBody>
                    <a:bodyPr/>
                    <a:lstStyle/>
                    <a:p>
                      <a:pPr algn="ctr"/>
                      <a:r>
                        <a:rPr lang="en-US" sz="1500" dirty="0" smtClean="0"/>
                        <a:t>Percent relative</a:t>
                      </a:r>
                    </a:p>
                    <a:p>
                      <a:pPr algn="ctr"/>
                      <a:r>
                        <a:rPr lang="en-US" sz="1500" dirty="0" smtClean="0"/>
                        <a:t>difference</a:t>
                      </a:r>
                      <a:endParaRPr lang="en-US" sz="1500" dirty="0"/>
                    </a:p>
                  </a:txBody>
                  <a:tcPr marL="45720" marR="45720" anchor="b">
                    <a:solidFill>
                      <a:schemeClr val="tx2"/>
                    </a:solidFill>
                  </a:tcPr>
                </a:tc>
              </a:tr>
              <a:tr h="411480">
                <a:tc>
                  <a:txBody>
                    <a:bodyPr/>
                    <a:lstStyle/>
                    <a:p>
                      <a:r>
                        <a:rPr lang="en-US" sz="1600" dirty="0" smtClean="0"/>
                        <a:t>Grade level</a:t>
                      </a:r>
                      <a:endParaRPr lang="en-US" sz="1600" b="1" dirty="0"/>
                    </a:p>
                  </a:txBody>
                  <a:tcPr marL="45720" marR="45720" anchor="ctr"/>
                </a:tc>
                <a:tc>
                  <a:txBody>
                    <a:bodyPr/>
                    <a:lstStyle/>
                    <a:p>
                      <a:pPr algn="ctr"/>
                      <a:endParaRPr lang="en-US" sz="1600" dirty="0"/>
                    </a:p>
                  </a:txBody>
                  <a:tcPr marL="45720" marR="45720"/>
                </a:tc>
                <a:tc>
                  <a:txBody>
                    <a:bodyPr/>
                    <a:lstStyle/>
                    <a:p>
                      <a:pPr algn="ctr"/>
                      <a:endParaRPr lang="en-US" sz="1600" dirty="0"/>
                    </a:p>
                  </a:txBody>
                  <a:tcPr marL="45720" marR="45720"/>
                </a:tc>
                <a:tc>
                  <a:txBody>
                    <a:bodyPr/>
                    <a:lstStyle/>
                    <a:p>
                      <a:pPr algn="ctr"/>
                      <a:endParaRPr lang="en-US" sz="1600" dirty="0"/>
                    </a:p>
                  </a:txBody>
                  <a:tcPr marL="45720" marR="45720"/>
                </a:tc>
                <a:tc>
                  <a:txBody>
                    <a:bodyPr/>
                    <a:lstStyle/>
                    <a:p>
                      <a:pPr algn="ctr"/>
                      <a:endParaRPr lang="en-US" sz="1600" dirty="0"/>
                    </a:p>
                  </a:txBody>
                  <a:tcPr marL="45720" marR="45720"/>
                </a:tc>
              </a:tr>
              <a:tr h="457200">
                <a:tc>
                  <a:txBody>
                    <a:bodyPr/>
                    <a:lstStyle/>
                    <a:p>
                      <a:r>
                        <a:rPr lang="en-US" sz="1600" dirty="0" smtClean="0"/>
                        <a:t>    Elementary</a:t>
                      </a:r>
                      <a:endParaRPr lang="en-US" sz="1600" dirty="0"/>
                    </a:p>
                  </a:txBody>
                  <a:tcPr marL="45720" marR="45720" anchor="ctr"/>
                </a:tc>
                <a:tc>
                  <a:txBody>
                    <a:bodyPr/>
                    <a:lstStyle/>
                    <a:p>
                      <a:pPr algn="ctr"/>
                      <a:r>
                        <a:rPr lang="en-US" sz="1600" dirty="0" smtClean="0"/>
                        <a:t>45</a:t>
                      </a:r>
                      <a:endParaRPr lang="en-US" sz="1600" dirty="0"/>
                    </a:p>
                  </a:txBody>
                  <a:tcPr marL="45720" marR="45720" anchor="ctr"/>
                </a:tc>
                <a:tc>
                  <a:txBody>
                    <a:bodyPr/>
                    <a:lstStyle/>
                    <a:p>
                      <a:pPr algn="ctr"/>
                      <a:r>
                        <a:rPr lang="en-US" sz="1600" dirty="0" smtClean="0"/>
                        <a:t>65</a:t>
                      </a:r>
                      <a:endParaRPr lang="en-US" sz="1600" dirty="0"/>
                    </a:p>
                  </a:txBody>
                  <a:tcPr marL="45720" marR="45720" anchor="ctr"/>
                </a:tc>
                <a:tc>
                  <a:txBody>
                    <a:bodyPr/>
                    <a:lstStyle/>
                    <a:p>
                      <a:pPr algn="ctr"/>
                      <a:r>
                        <a:rPr lang="en-US" sz="1600" dirty="0" smtClean="0"/>
                        <a:t>+20</a:t>
                      </a:r>
                      <a:endParaRPr lang="en-US" sz="1600" dirty="0"/>
                    </a:p>
                  </a:txBody>
                  <a:tcPr marL="45720" marR="45720" anchor="ctr"/>
                </a:tc>
                <a:tc>
                  <a:txBody>
                    <a:bodyPr/>
                    <a:lstStyle/>
                    <a:p>
                      <a:pPr algn="ctr"/>
                      <a:r>
                        <a:rPr lang="en-US" sz="1600" dirty="0" smtClean="0"/>
                        <a:t>20/45 = 44%</a:t>
                      </a:r>
                      <a:endParaRPr lang="en-US" sz="1600" dirty="0"/>
                    </a:p>
                  </a:txBody>
                  <a:tcPr marL="45720" marR="45720" anchor="ctr"/>
                </a:tc>
              </a:tr>
              <a:tr h="533400">
                <a:tc>
                  <a:txBody>
                    <a:bodyPr/>
                    <a:lstStyle/>
                    <a:p>
                      <a:r>
                        <a:rPr lang="en-US" sz="1600" dirty="0" smtClean="0"/>
                        <a:t>    Secondary</a:t>
                      </a:r>
                      <a:endParaRPr lang="en-US" sz="1600" dirty="0"/>
                    </a:p>
                  </a:txBody>
                  <a:tcPr marL="45720" marR="45720" anchor="ctr"/>
                </a:tc>
                <a:tc>
                  <a:txBody>
                    <a:bodyPr/>
                    <a:lstStyle/>
                    <a:p>
                      <a:pPr algn="ctr"/>
                      <a:r>
                        <a:rPr lang="en-US" sz="1600" dirty="0" smtClean="0"/>
                        <a:t>55</a:t>
                      </a:r>
                      <a:endParaRPr lang="en-US" sz="1600" dirty="0"/>
                    </a:p>
                  </a:txBody>
                  <a:tcPr marL="45720" marR="45720" anchor="ctr"/>
                </a:tc>
                <a:tc>
                  <a:txBody>
                    <a:bodyPr/>
                    <a:lstStyle/>
                    <a:p>
                      <a:pPr algn="ctr"/>
                      <a:r>
                        <a:rPr lang="en-US" sz="1600" dirty="0" smtClean="0"/>
                        <a:t>35</a:t>
                      </a:r>
                      <a:endParaRPr lang="en-US" sz="1600" dirty="0"/>
                    </a:p>
                  </a:txBody>
                  <a:tcPr marL="45720" marR="45720" anchor="ctr"/>
                </a:tc>
                <a:tc>
                  <a:txBody>
                    <a:bodyPr/>
                    <a:lstStyle/>
                    <a:p>
                      <a:pPr algn="ctr"/>
                      <a:r>
                        <a:rPr lang="en-US" sz="1600" dirty="0" smtClean="0"/>
                        <a:t>-20</a:t>
                      </a:r>
                      <a:endParaRPr lang="en-US" sz="1600" dirty="0"/>
                    </a:p>
                  </a:txBody>
                  <a:tcPr marL="45720" marR="45720" anchor="ctr"/>
                </a:tc>
                <a:tc>
                  <a:txBody>
                    <a:bodyPr/>
                    <a:lstStyle/>
                    <a:p>
                      <a:pPr algn="ctr"/>
                      <a:r>
                        <a:rPr lang="en-US" sz="1600" dirty="0" smtClean="0"/>
                        <a:t>20/55 = 36%</a:t>
                      </a:r>
                      <a:endParaRPr lang="en-US" sz="1600" dirty="0"/>
                    </a:p>
                  </a:txBody>
                  <a:tcPr marL="45720" marR="45720" anchor="ctr"/>
                </a:tc>
              </a:tr>
            </a:tbl>
          </a:graphicData>
        </a:graphic>
      </p:graphicFrame>
      <p:sp>
        <p:nvSpPr>
          <p:cNvPr id="4" name="TextBox 3"/>
          <p:cNvSpPr txBox="1"/>
          <p:nvPr/>
        </p:nvSpPr>
        <p:spPr>
          <a:xfrm>
            <a:off x="838200" y="2046930"/>
            <a:ext cx="2169184" cy="461665"/>
          </a:xfrm>
          <a:prstGeom prst="rect">
            <a:avLst/>
          </a:prstGeom>
          <a:noFill/>
        </p:spPr>
        <p:txBody>
          <a:bodyPr wrap="none" rtlCol="0">
            <a:spAutoFit/>
          </a:bodyPr>
          <a:lstStyle/>
          <a:p>
            <a:r>
              <a:rPr lang="en-US" b="1" dirty="0" smtClean="0">
                <a:latin typeface="+mj-lt"/>
              </a:rPr>
              <a:t>Bias analysis</a:t>
            </a:r>
            <a:endParaRPr lang="en-US" b="1" dirty="0">
              <a:latin typeface="+mj-lt"/>
            </a:endParaRPr>
          </a:p>
        </p:txBody>
      </p:sp>
      <p:sp>
        <p:nvSpPr>
          <p:cNvPr id="6" name="Slide Number Placeholder 5"/>
          <p:cNvSpPr>
            <a:spLocks noGrp="1"/>
          </p:cNvSpPr>
          <p:nvPr>
            <p:ph type="sldNum" sz="quarter" idx="12"/>
          </p:nvPr>
        </p:nvSpPr>
        <p:spPr/>
        <p:txBody>
          <a:bodyPr/>
          <a:lstStyle/>
          <a:p>
            <a:fld id="{8BE281C9-04EB-4071-AA3D-BE0CA1E87804}" type="slidenum">
              <a:rPr lang="en-US" smtClean="0"/>
              <a:t>21</a:t>
            </a:fld>
            <a:endParaRPr lang="en-US" dirty="0"/>
          </a:p>
        </p:txBody>
      </p:sp>
    </p:spTree>
    <p:extLst>
      <p:ext uri="{BB962C8B-B14F-4D97-AF65-F5344CB8AC3E}">
        <p14:creationId xmlns:p14="http://schemas.microsoft.com/office/powerpoint/2010/main" val="4224994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a:xfrm>
            <a:off x="914400" y="1600200"/>
            <a:ext cx="7315200" cy="4876800"/>
          </a:xfrm>
        </p:spPr>
        <p:txBody>
          <a:bodyPr anchor="ctr"/>
          <a:lstStyle/>
          <a:p>
            <a:pPr marL="0" lvl="1" indent="0">
              <a:spcBef>
                <a:spcPts val="1000"/>
              </a:spcBef>
              <a:buSzPct val="100000"/>
              <a:buNone/>
            </a:pPr>
            <a:r>
              <a:rPr lang="en-US" sz="4400" b="1" kern="0" dirty="0">
                <a:solidFill>
                  <a:srgbClr val="008000"/>
                </a:solidFill>
                <a:cs typeface="Gill Sans Ultra Bold"/>
              </a:rPr>
              <a:t>Address</a:t>
            </a:r>
            <a:r>
              <a:rPr lang="en-US" sz="4400" b="1" kern="0" dirty="0">
                <a:cs typeface="Gill Sans Ultra Bold"/>
              </a:rPr>
              <a:t> </a:t>
            </a:r>
            <a:r>
              <a:rPr lang="en-US" sz="4400" b="1" kern="0" dirty="0" smtClean="0">
                <a:cs typeface="Gill Sans Ultra Bold"/>
              </a:rPr>
              <a:t/>
            </a:r>
            <a:br>
              <a:rPr lang="en-US" sz="4400" b="1" kern="0" dirty="0" smtClean="0">
                <a:cs typeface="Gill Sans Ultra Bold"/>
              </a:rPr>
            </a:br>
            <a:r>
              <a:rPr lang="en-US" sz="4400" b="1" kern="0" dirty="0" smtClean="0">
                <a:cs typeface="Gill Sans Ultra Bold"/>
              </a:rPr>
              <a:t>potential </a:t>
            </a:r>
            <a:r>
              <a:rPr lang="en-US" sz="4400" b="1" kern="0" dirty="0">
                <a:cs typeface="Gill Sans Ultra Bold"/>
              </a:rPr>
              <a:t>bias.</a:t>
            </a:r>
          </a:p>
          <a:p>
            <a:endParaRPr lang="en-US" dirty="0"/>
          </a:p>
        </p:txBody>
      </p:sp>
      <p:sp>
        <p:nvSpPr>
          <p:cNvPr id="5" name="Slide Number Placeholder 4"/>
          <p:cNvSpPr>
            <a:spLocks noGrp="1"/>
          </p:cNvSpPr>
          <p:nvPr>
            <p:ph type="sldNum" sz="quarter" idx="12"/>
          </p:nvPr>
        </p:nvSpPr>
        <p:spPr/>
        <p:txBody>
          <a:bodyPr/>
          <a:lstStyle/>
          <a:p>
            <a:fld id="{8BE281C9-04EB-4071-AA3D-BE0CA1E87804}" type="slidenum">
              <a:rPr lang="en-US" smtClean="0"/>
              <a:t>22</a:t>
            </a:fld>
            <a:endParaRPr lang="en-US" dirty="0"/>
          </a:p>
        </p:txBody>
      </p:sp>
    </p:spTree>
    <p:extLst>
      <p:ext uri="{BB962C8B-B14F-4D97-AF65-F5344CB8AC3E}">
        <p14:creationId xmlns:p14="http://schemas.microsoft.com/office/powerpoint/2010/main" val="3088896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7.3</a:t>
            </a:r>
            <a:endParaRPr lang="en-US" dirty="0"/>
          </a:p>
        </p:txBody>
      </p:sp>
      <p:sp>
        <p:nvSpPr>
          <p:cNvPr id="3" name="Slide Number Placeholder 2"/>
          <p:cNvSpPr>
            <a:spLocks noGrp="1"/>
          </p:cNvSpPr>
          <p:nvPr>
            <p:ph type="sldNum" sz="quarter" idx="12"/>
          </p:nvPr>
        </p:nvSpPr>
        <p:spPr/>
        <p:txBody>
          <a:bodyPr/>
          <a:lstStyle/>
          <a:p>
            <a:fld id="{8BE281C9-04EB-4071-AA3D-BE0CA1E87804}" type="slidenum">
              <a:rPr lang="en-US" smtClean="0"/>
              <a:t>23</a:t>
            </a:fld>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0"/>
            <a:ext cx="4022349" cy="519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349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5498511" y="1371600"/>
            <a:ext cx="3633377" cy="5486400"/>
          </a:xfrm>
        </p:spPr>
      </p:pic>
      <p:sp>
        <p:nvSpPr>
          <p:cNvPr id="3" name="Title 2"/>
          <p:cNvSpPr>
            <a:spLocks noGrp="1"/>
          </p:cNvSpPr>
          <p:nvPr>
            <p:ph type="title"/>
          </p:nvPr>
        </p:nvSpPr>
        <p:spPr/>
        <p:txBody>
          <a:bodyPr/>
          <a:lstStyle/>
          <a:p>
            <a:endParaRPr lang="en-US" dirty="0"/>
          </a:p>
        </p:txBody>
      </p:sp>
      <p:sp>
        <p:nvSpPr>
          <p:cNvPr id="4" name="Content Placeholder 3"/>
          <p:cNvSpPr>
            <a:spLocks noGrp="1"/>
          </p:cNvSpPr>
          <p:nvPr>
            <p:ph sz="half" idx="1"/>
          </p:nvPr>
        </p:nvSpPr>
        <p:spPr>
          <a:xfrm>
            <a:off x="914400" y="1600200"/>
            <a:ext cx="4206240" cy="4876800"/>
          </a:xfrm>
        </p:spPr>
        <p:txBody>
          <a:bodyPr anchor="ctr"/>
          <a:lstStyle/>
          <a:p>
            <a:pPr marL="0" lvl="1" indent="0">
              <a:spcBef>
                <a:spcPts val="1000"/>
              </a:spcBef>
              <a:buSzPct val="100000"/>
              <a:buNone/>
            </a:pPr>
            <a:r>
              <a:rPr lang="en-US" sz="4400" b="1" kern="0" dirty="0">
                <a:solidFill>
                  <a:srgbClr val="008000"/>
                </a:solidFill>
                <a:cs typeface="Gill Sans Ultra Bold"/>
              </a:rPr>
              <a:t>Acknowledge</a:t>
            </a:r>
            <a:r>
              <a:rPr lang="en-US" sz="4400" b="1" kern="0" dirty="0">
                <a:cs typeface="Gill Sans Ultra Bold"/>
              </a:rPr>
              <a:t> low response rates</a:t>
            </a:r>
            <a:r>
              <a:rPr lang="en-US" sz="4400" b="1" kern="0" dirty="0" smtClean="0">
                <a:cs typeface="Gill Sans Ultra Bold"/>
              </a:rPr>
              <a:t>.</a:t>
            </a:r>
            <a:endParaRPr lang="en-US" sz="4400" b="1" kern="0" dirty="0">
              <a:cs typeface="Gill Sans Ultra Bold"/>
            </a:endParaRPr>
          </a:p>
        </p:txBody>
      </p:sp>
      <p:sp>
        <p:nvSpPr>
          <p:cNvPr id="8" name="Slide Number Placeholder 3"/>
          <p:cNvSpPr>
            <a:spLocks noGrp="1"/>
          </p:cNvSpPr>
          <p:nvPr>
            <p:ph type="sldNum" sz="quarter" idx="12"/>
          </p:nvPr>
        </p:nvSpPr>
        <p:spPr>
          <a:xfrm>
            <a:off x="8729054" y="6618180"/>
            <a:ext cx="112210" cy="123111"/>
          </a:xfrm>
          <a:prstGeom prst="rect">
            <a:avLst/>
          </a:prstGeom>
        </p:spPr>
        <p:txBody>
          <a:bodyPr/>
          <a:lstStyle/>
          <a:p>
            <a:fld id="{D938CA0A-26AD-461C-B745-BA161A5F78E3}" type="slidenum">
              <a:rPr lang="en-US" smtClean="0">
                <a:solidFill>
                  <a:schemeClr val="bg1">
                    <a:lumMod val="85000"/>
                  </a:schemeClr>
                </a:solidFill>
              </a:rPr>
              <a:pPr/>
              <a:t>24</a:t>
            </a:fld>
            <a:endParaRPr lang="en-US" dirty="0">
              <a:solidFill>
                <a:schemeClr val="bg1">
                  <a:lumMod val="85000"/>
                </a:schemeClr>
              </a:solidFill>
            </a:endParaRPr>
          </a:p>
        </p:txBody>
      </p:sp>
      <p:cxnSp>
        <p:nvCxnSpPr>
          <p:cNvPr id="9" name="Straight Connector 8"/>
          <p:cNvCxnSpPr/>
          <p:nvPr/>
        </p:nvCxnSpPr>
        <p:spPr>
          <a:xfrm flipH="1">
            <a:off x="8659368" y="6572835"/>
            <a:ext cx="4846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06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a:solidFill>
                  <a:schemeClr val="bg1">
                    <a:lumMod val="65000"/>
                  </a:schemeClr>
                </a:solidFill>
              </a:rPr>
              <a:t>What are response rates?</a:t>
            </a:r>
            <a:endParaRPr lang="en-US" b="1" dirty="0" smtClean="0">
              <a:solidFill>
                <a:schemeClr val="bg1">
                  <a:lumMod val="65000"/>
                </a:schemeClr>
              </a:solidFill>
            </a:endParaRPr>
          </a:p>
          <a:p>
            <a:r>
              <a:rPr lang="en-US" b="1" dirty="0">
                <a:solidFill>
                  <a:schemeClr val="bg1">
                    <a:lumMod val="65000"/>
                  </a:schemeClr>
                </a:solidFill>
              </a:rPr>
              <a:t>Strategies for maximizing response </a:t>
            </a:r>
            <a:r>
              <a:rPr lang="en-US" b="1" dirty="0" smtClean="0">
                <a:solidFill>
                  <a:schemeClr val="bg1">
                    <a:lumMod val="65000"/>
                  </a:schemeClr>
                </a:solidFill>
              </a:rPr>
              <a:t>rates.</a:t>
            </a:r>
            <a:endParaRPr lang="en-US" b="1" dirty="0">
              <a:solidFill>
                <a:schemeClr val="bg1">
                  <a:lumMod val="65000"/>
                </a:schemeClr>
              </a:solidFill>
            </a:endParaRPr>
          </a:p>
          <a:p>
            <a:r>
              <a:rPr lang="en-US" b="1" dirty="0">
                <a:solidFill>
                  <a:schemeClr val="bg1">
                    <a:lumMod val="65000"/>
                  </a:schemeClr>
                </a:solidFill>
              </a:rPr>
              <a:t>Nonresponse </a:t>
            </a:r>
            <a:r>
              <a:rPr lang="en-US" b="1" dirty="0" smtClean="0">
                <a:solidFill>
                  <a:schemeClr val="bg1">
                    <a:lumMod val="65000"/>
                  </a:schemeClr>
                </a:solidFill>
              </a:rPr>
              <a:t>bias.</a:t>
            </a:r>
            <a:endParaRPr lang="en-US" b="1" dirty="0">
              <a:solidFill>
                <a:schemeClr val="bg1">
                  <a:lumMod val="65000"/>
                </a:schemeClr>
              </a:solidFill>
            </a:endParaRPr>
          </a:p>
          <a:p>
            <a:r>
              <a:rPr lang="en-US" b="1" dirty="0">
                <a:solidFill>
                  <a:schemeClr val="tx1"/>
                </a:solidFill>
              </a:rPr>
              <a:t>Summary of best </a:t>
            </a:r>
            <a:r>
              <a:rPr lang="en-US" b="1" dirty="0" smtClean="0">
                <a:solidFill>
                  <a:schemeClr val="tx1"/>
                </a:solidFill>
              </a:rPr>
              <a:t>practices.</a:t>
            </a:r>
            <a:endParaRPr lang="en-US" b="1" dirty="0">
              <a:solidFill>
                <a:schemeClr val="tx1"/>
              </a:solidFill>
            </a:endParaRPr>
          </a:p>
        </p:txBody>
      </p:sp>
      <p:sp>
        <p:nvSpPr>
          <p:cNvPr id="22" name="Slide Number Placeholder 21"/>
          <p:cNvSpPr>
            <a:spLocks noGrp="1"/>
          </p:cNvSpPr>
          <p:nvPr>
            <p:ph type="sldNum" sz="quarter" idx="12"/>
          </p:nvPr>
        </p:nvSpPr>
        <p:spPr/>
        <p:txBody>
          <a:bodyPr/>
          <a:lstStyle/>
          <a:p>
            <a:fld id="{8BE281C9-04EB-4071-AA3D-BE0CA1E87804}" type="slidenum">
              <a:rPr lang="en-US" smtClean="0"/>
              <a:t>25</a:t>
            </a:fld>
            <a:endParaRPr lang="en-US" dirty="0"/>
          </a:p>
        </p:txBody>
      </p:sp>
    </p:spTree>
    <p:extLst>
      <p:ext uri="{BB962C8B-B14F-4D97-AF65-F5344CB8AC3E}">
        <p14:creationId xmlns:p14="http://schemas.microsoft.com/office/powerpoint/2010/main" val="3934805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4" name="Slide Number Placeholder 3"/>
          <p:cNvSpPr>
            <a:spLocks noGrp="1"/>
          </p:cNvSpPr>
          <p:nvPr>
            <p:ph type="sldNum" sz="quarter" idx="12"/>
          </p:nvPr>
        </p:nvSpPr>
        <p:spPr>
          <a:xfrm>
            <a:off x="8729054" y="6618180"/>
            <a:ext cx="155491" cy="123111"/>
          </a:xfrm>
          <a:prstGeom prst="rect">
            <a:avLst/>
          </a:prstGeom>
        </p:spPr>
        <p:txBody>
          <a:bodyPr/>
          <a:lstStyle/>
          <a:p>
            <a:fld id="{D938CA0A-26AD-461C-B745-BA161A5F78E3}" type="slidenum">
              <a:rPr lang="en-US" smtClean="0"/>
              <a:pPr/>
              <a:t>26</a:t>
            </a:fld>
            <a:endParaRPr lang="en-US" dirty="0"/>
          </a:p>
        </p:txBody>
      </p:sp>
      <p:cxnSp>
        <p:nvCxnSpPr>
          <p:cNvPr id="5" name="Straight Connector 4"/>
          <p:cNvCxnSpPr/>
          <p:nvPr/>
        </p:nvCxnSpPr>
        <p:spPr>
          <a:xfrm flipH="1">
            <a:off x="8659368" y="6572835"/>
            <a:ext cx="4846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612" b="15664"/>
          <a:stretch/>
        </p:blipFill>
        <p:spPr bwMode="auto">
          <a:xfrm>
            <a:off x="0" y="1371600"/>
            <a:ext cx="9144001"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34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Additional resources</a:t>
            </a:r>
            <a:endParaRPr lang="en-US" dirty="0"/>
          </a:p>
        </p:txBody>
      </p:sp>
      <p:sp>
        <p:nvSpPr>
          <p:cNvPr id="3" name="Content Placeholder 2"/>
          <p:cNvSpPr>
            <a:spLocks noGrp="1"/>
          </p:cNvSpPr>
          <p:nvPr>
            <p:ph idx="1"/>
          </p:nvPr>
        </p:nvSpPr>
        <p:spPr/>
        <p:txBody>
          <a:bodyPr/>
          <a:lstStyle/>
          <a:p>
            <a:r>
              <a:rPr lang="en-US" dirty="0"/>
              <a:t>For more information, please visit the following websites:</a:t>
            </a:r>
          </a:p>
          <a:p>
            <a:pPr marL="347472" indent="-347472">
              <a:buClr>
                <a:schemeClr val="accent2"/>
              </a:buClr>
              <a:buFont typeface="Arial" panose="020B0604020202020204" pitchFamily="34" charset="0"/>
              <a:buChar char="•"/>
            </a:pPr>
            <a:r>
              <a:rPr lang="en-US" dirty="0"/>
              <a:t>The American Association for Public Opinion Research: </a:t>
            </a:r>
            <a:r>
              <a:rPr lang="en-US" dirty="0">
                <a:hlinkClick r:id="rId3" action="ppaction://hlinkpres?slideindex=1&amp;slidetitle="/>
              </a:rPr>
              <a:t>http://www.aapor.org</a:t>
            </a:r>
            <a:r>
              <a:rPr lang="en-US" dirty="0" smtClean="0">
                <a:hlinkClick r:id="rId3" action="ppaction://hlinkpres?slideindex=1&amp;slidetitle="/>
              </a:rPr>
              <a:t>/</a:t>
            </a:r>
            <a:r>
              <a:rPr lang="en-US" dirty="0" smtClean="0"/>
              <a:t>. </a:t>
            </a:r>
            <a:endParaRPr lang="en-US" dirty="0"/>
          </a:p>
          <a:p>
            <a:pPr marL="347472" indent="-347472">
              <a:buClr>
                <a:schemeClr val="accent2"/>
              </a:buClr>
              <a:buFont typeface="Arial" panose="020B0604020202020204" pitchFamily="34" charset="0"/>
              <a:buChar char="•"/>
            </a:pPr>
            <a:r>
              <a:rPr lang="en-US" i="1" dirty="0"/>
              <a:t>Public Opinion Quarterly:</a:t>
            </a:r>
            <a:r>
              <a:rPr lang="en-US" dirty="0"/>
              <a:t> </a:t>
            </a:r>
            <a:r>
              <a:rPr lang="en-US" dirty="0">
                <a:hlinkClick r:id="rId3" action="ppaction://hlinkpres?slideindex=1&amp;slidetitle="/>
              </a:rPr>
              <a:t>https://poq.oxfordjournals.org</a:t>
            </a:r>
            <a:r>
              <a:rPr lang="en-US" dirty="0" smtClean="0">
                <a:hlinkClick r:id="rId3" action="ppaction://hlinkpres?slideindex=1&amp;slidetitle="/>
              </a:rPr>
              <a:t>/</a:t>
            </a:r>
            <a:r>
              <a:rPr lang="en-US" dirty="0" smtClean="0"/>
              <a:t>. </a:t>
            </a:r>
            <a:endParaRPr lang="en-US" dirty="0"/>
          </a:p>
          <a:p>
            <a:pPr marL="347472" indent="-347472">
              <a:buClr>
                <a:schemeClr val="accent2"/>
              </a:buClr>
              <a:buFont typeface="Arial" panose="020B0604020202020204" pitchFamily="34" charset="0"/>
              <a:buChar char="•"/>
            </a:pPr>
            <a:r>
              <a:rPr lang="en-US" i="1" dirty="0"/>
              <a:t>Journal of Survey Statistics and Methodology:</a:t>
            </a:r>
            <a:r>
              <a:rPr lang="en-US" dirty="0"/>
              <a:t> </a:t>
            </a:r>
            <a:r>
              <a:rPr lang="en-US" dirty="0">
                <a:hlinkClick r:id="rId3" action="ppaction://hlinkpres?slideindex=1&amp;slidetitle="/>
              </a:rPr>
              <a:t>http://</a:t>
            </a:r>
            <a:r>
              <a:rPr lang="en-US" dirty="0" smtClean="0">
                <a:hlinkClick r:id="rId3" action="ppaction://hlinkpres?slideindex=1&amp;slidetitle="/>
              </a:rPr>
              <a:t>jssam.oxfordjournals.org/content/current</a:t>
            </a:r>
            <a:r>
              <a:rPr lang="en-US" dirty="0" smtClean="0"/>
              <a:t>.</a:t>
            </a:r>
            <a:endParaRPr lang="en-US" dirty="0"/>
          </a:p>
          <a:p>
            <a:pPr marL="347472" indent="-347472"/>
            <a:endParaRPr lang="en-US" dirty="0"/>
          </a:p>
        </p:txBody>
      </p:sp>
    </p:spTree>
    <p:extLst>
      <p:ext uri="{BB962C8B-B14F-4D97-AF65-F5344CB8AC3E}">
        <p14:creationId xmlns:p14="http://schemas.microsoft.com/office/powerpoint/2010/main" val="3941489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References</a:t>
            </a:r>
            <a:endParaRPr lang="en-US" dirty="0"/>
          </a:p>
        </p:txBody>
      </p:sp>
      <p:sp>
        <p:nvSpPr>
          <p:cNvPr id="3" name="Content Placeholder 2"/>
          <p:cNvSpPr>
            <a:spLocks noGrp="1"/>
          </p:cNvSpPr>
          <p:nvPr>
            <p:ph idx="1"/>
          </p:nvPr>
        </p:nvSpPr>
        <p:spPr/>
        <p:txBody>
          <a:bodyPr/>
          <a:lstStyle/>
          <a:p>
            <a:pPr marL="457200" defTabSz="457200">
              <a:buNone/>
            </a:pPr>
            <a:r>
              <a:rPr lang="en-US" dirty="0"/>
              <a:t>American Association for Public Opinion Research. (</a:t>
            </a:r>
            <a:r>
              <a:rPr lang="en-US" dirty="0" smtClean="0"/>
              <a:t>2009a). </a:t>
            </a:r>
            <a:r>
              <a:rPr lang="en-US" i="1" dirty="0" smtClean="0"/>
              <a:t>Best practices</a:t>
            </a:r>
            <a:r>
              <a:rPr lang="en-US" dirty="0"/>
              <a:t>. Deerfield, IL: </a:t>
            </a:r>
            <a:r>
              <a:rPr lang="en-US" dirty="0" smtClean="0"/>
              <a:t>Author. Retrieved April 1, 2016, from </a:t>
            </a:r>
            <a:r>
              <a:rPr lang="en-US" dirty="0" smtClean="0">
                <a:hlinkClick r:id="rId3"/>
              </a:rPr>
              <a:t>http</a:t>
            </a:r>
            <a:r>
              <a:rPr lang="en-US" dirty="0">
                <a:hlinkClick r:id="rId3"/>
              </a:rPr>
              <a:t>://</a:t>
            </a:r>
            <a:r>
              <a:rPr lang="en-US" dirty="0" smtClean="0">
                <a:hlinkClick r:id="rId3"/>
              </a:rPr>
              <a:t>www.aapor.org/Best_Practices1.htm</a:t>
            </a:r>
            <a:r>
              <a:rPr lang="en-US" dirty="0" smtClean="0"/>
              <a:t>.</a:t>
            </a:r>
            <a:endParaRPr lang="en-US" dirty="0"/>
          </a:p>
          <a:p>
            <a:pPr marL="457200" defTabSz="457200">
              <a:buNone/>
            </a:pPr>
            <a:r>
              <a:rPr lang="en-US" dirty="0" smtClean="0"/>
              <a:t>American </a:t>
            </a:r>
            <a:r>
              <a:rPr lang="en-US" dirty="0"/>
              <a:t>Association for Public Opinion Research. (</a:t>
            </a:r>
            <a:r>
              <a:rPr lang="en-US" dirty="0" smtClean="0"/>
              <a:t>2009b). </a:t>
            </a:r>
            <a:r>
              <a:rPr lang="en-US" i="1" dirty="0" smtClean="0"/>
              <a:t>Standard </a:t>
            </a:r>
            <a:r>
              <a:rPr lang="en-US" i="1" dirty="0"/>
              <a:t>definitions: Final dispositions of case codes </a:t>
            </a:r>
            <a:r>
              <a:rPr lang="en-US" i="1" dirty="0" smtClean="0"/>
              <a:t>and outcome </a:t>
            </a:r>
            <a:r>
              <a:rPr lang="en-US" i="1" dirty="0"/>
              <a:t>rates for surveys </a:t>
            </a:r>
            <a:r>
              <a:rPr lang="en-US" dirty="0"/>
              <a:t>(6th ed.). Deerfield, IL: </a:t>
            </a:r>
            <a:r>
              <a:rPr lang="en-US" dirty="0" smtClean="0"/>
              <a:t>Author. </a:t>
            </a:r>
            <a:endParaRPr lang="en-US" dirty="0"/>
          </a:p>
          <a:p>
            <a:pPr marL="457200" defTabSz="457200">
              <a:buNone/>
            </a:pPr>
            <a:r>
              <a:rPr lang="en-US" dirty="0" smtClean="0"/>
              <a:t>Dillman, </a:t>
            </a:r>
            <a:r>
              <a:rPr lang="en-US" dirty="0"/>
              <a:t>D. A. (2000). </a:t>
            </a:r>
            <a:r>
              <a:rPr lang="en-US" i="1" dirty="0"/>
              <a:t>Mail and i</a:t>
            </a:r>
            <a:r>
              <a:rPr lang="en-US" i="1" dirty="0" smtClean="0"/>
              <a:t>nternet surveys: The </a:t>
            </a:r>
            <a:r>
              <a:rPr lang="en-US" i="1" dirty="0"/>
              <a:t>total design </a:t>
            </a:r>
            <a:r>
              <a:rPr lang="en-US" i="1" dirty="0" smtClean="0"/>
              <a:t>method </a:t>
            </a:r>
            <a:r>
              <a:rPr lang="en-US" dirty="0"/>
              <a:t>(2nd ed.). New </a:t>
            </a:r>
            <a:r>
              <a:rPr lang="en-US" dirty="0" smtClean="0"/>
              <a:t>York, NY: </a:t>
            </a:r>
            <a:r>
              <a:rPr lang="en-US" dirty="0"/>
              <a:t>Wiley.</a:t>
            </a:r>
          </a:p>
          <a:p>
            <a:pPr marL="457200" defTabSz="457200">
              <a:buNone/>
            </a:pPr>
            <a:r>
              <a:rPr lang="en-US" dirty="0" smtClean="0"/>
              <a:t>Groves</a:t>
            </a:r>
            <a:r>
              <a:rPr lang="en-US" dirty="0"/>
              <a:t>, R. M. (2006). Nonresponse rates and nonresponse bias in </a:t>
            </a:r>
            <a:r>
              <a:rPr lang="en-US" dirty="0" smtClean="0"/>
              <a:t>household surveys. </a:t>
            </a:r>
            <a:r>
              <a:rPr lang="en-US" i="1" dirty="0" smtClean="0"/>
              <a:t>Public </a:t>
            </a:r>
            <a:r>
              <a:rPr lang="en-US" i="1" dirty="0"/>
              <a:t>Opinion Quarterly, </a:t>
            </a:r>
            <a:r>
              <a:rPr lang="en-US" i="1" dirty="0" smtClean="0"/>
              <a:t>70</a:t>
            </a:r>
            <a:r>
              <a:rPr lang="en-US" dirty="0" smtClean="0"/>
              <a:t>(5), 646</a:t>
            </a:r>
            <a:r>
              <a:rPr lang="en-US" dirty="0" smtClean="0">
                <a:latin typeface="Arial"/>
                <a:cs typeface="Arial"/>
              </a:rPr>
              <a:t>–6</a:t>
            </a:r>
            <a:r>
              <a:rPr lang="en-US" dirty="0" smtClean="0"/>
              <a:t>75</a:t>
            </a:r>
            <a:r>
              <a:rPr lang="en-US" dirty="0"/>
              <a:t>.</a:t>
            </a:r>
          </a:p>
          <a:p>
            <a:pPr marL="457200" defTabSz="457200">
              <a:buNone/>
            </a:pPr>
            <a:r>
              <a:rPr lang="en-US" dirty="0"/>
              <a:t>Scheuren, F. (n.d.). </a:t>
            </a:r>
            <a:r>
              <a:rPr lang="en-US" i="1" dirty="0"/>
              <a:t>What is a survey? </a:t>
            </a:r>
            <a:r>
              <a:rPr lang="en-US" dirty="0" smtClean="0"/>
              <a:t>Alexandria, VA: American Statistical Association</a:t>
            </a:r>
            <a:r>
              <a:rPr lang="en-US" dirty="0"/>
              <a:t>. Retrieved </a:t>
            </a:r>
            <a:r>
              <a:rPr lang="en-US" dirty="0" smtClean="0"/>
              <a:t>April 1, 2016, from </a:t>
            </a:r>
            <a:r>
              <a:rPr lang="en-US" dirty="0" smtClean="0">
                <a:hlinkClick r:id="rId4"/>
              </a:rPr>
              <a:t>http</a:t>
            </a:r>
            <a:r>
              <a:rPr lang="en-US" dirty="0">
                <a:hlinkClick r:id="rId4"/>
              </a:rPr>
              <a:t>://www.whatisasurvey.info</a:t>
            </a:r>
            <a:r>
              <a:rPr lang="en-US" dirty="0" smtClean="0">
                <a:hlinkClick r:id="rId4"/>
              </a:rPr>
              <a:t>/</a:t>
            </a:r>
            <a:r>
              <a:rPr lang="en-US" dirty="0" smtClean="0"/>
              <a:t>.</a:t>
            </a:r>
            <a:endParaRPr lang="en-US" dirty="0"/>
          </a:p>
          <a:p>
            <a:pPr indent="-457200" defTabSz="457200">
              <a:spcBef>
                <a:spcPts val="1200"/>
              </a:spcBef>
            </a:pPr>
            <a:endParaRPr lang="en-US" sz="2400" dirty="0"/>
          </a:p>
        </p:txBody>
      </p:sp>
      <p:sp>
        <p:nvSpPr>
          <p:cNvPr id="4" name="Slide Number Placeholder 3"/>
          <p:cNvSpPr>
            <a:spLocks noGrp="1"/>
          </p:cNvSpPr>
          <p:nvPr>
            <p:ph type="sldNum" sz="quarter" idx="12"/>
          </p:nvPr>
        </p:nvSpPr>
        <p:spPr/>
        <p:txBody>
          <a:bodyPr/>
          <a:lstStyle/>
          <a:p>
            <a:fld id="{8BE281C9-04EB-4071-AA3D-BE0CA1E87804}" type="slidenum">
              <a:rPr lang="en-US" smtClean="0"/>
              <a:t>28</a:t>
            </a:fld>
            <a:endParaRPr lang="en-US" dirty="0"/>
          </a:p>
        </p:txBody>
      </p:sp>
    </p:spTree>
    <p:extLst>
      <p:ext uri="{BB962C8B-B14F-4D97-AF65-F5344CB8AC3E}">
        <p14:creationId xmlns:p14="http://schemas.microsoft.com/office/powerpoint/2010/main" val="3984361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a:t>What are response rates?</a:t>
            </a:r>
            <a:endParaRPr lang="en-US" b="1" dirty="0" smtClean="0"/>
          </a:p>
          <a:p>
            <a:r>
              <a:rPr lang="en-US" b="1" dirty="0">
                <a:solidFill>
                  <a:schemeClr val="bg1">
                    <a:lumMod val="65000"/>
                  </a:schemeClr>
                </a:solidFill>
              </a:rPr>
              <a:t>Strategies for maximizing response </a:t>
            </a:r>
            <a:r>
              <a:rPr lang="en-US" b="1" dirty="0" smtClean="0">
                <a:solidFill>
                  <a:schemeClr val="bg1">
                    <a:lumMod val="65000"/>
                  </a:schemeClr>
                </a:solidFill>
              </a:rPr>
              <a:t>rates.</a:t>
            </a:r>
            <a:endParaRPr lang="en-US" b="1" dirty="0">
              <a:solidFill>
                <a:schemeClr val="bg1">
                  <a:lumMod val="65000"/>
                </a:schemeClr>
              </a:solidFill>
            </a:endParaRPr>
          </a:p>
          <a:p>
            <a:r>
              <a:rPr lang="en-US" b="1" dirty="0">
                <a:solidFill>
                  <a:schemeClr val="bg1">
                    <a:lumMod val="65000"/>
                  </a:schemeClr>
                </a:solidFill>
              </a:rPr>
              <a:t>Nonresponse </a:t>
            </a:r>
            <a:r>
              <a:rPr lang="en-US" b="1" dirty="0" smtClean="0">
                <a:solidFill>
                  <a:schemeClr val="bg1">
                    <a:lumMod val="65000"/>
                  </a:schemeClr>
                </a:solidFill>
              </a:rPr>
              <a:t>bias.</a:t>
            </a:r>
            <a:endParaRPr lang="en-US" b="1" dirty="0">
              <a:solidFill>
                <a:schemeClr val="bg1">
                  <a:lumMod val="65000"/>
                </a:schemeClr>
              </a:solidFill>
            </a:endParaRPr>
          </a:p>
          <a:p>
            <a:r>
              <a:rPr lang="en-US" b="1" dirty="0">
                <a:solidFill>
                  <a:schemeClr val="bg1">
                    <a:lumMod val="65000"/>
                  </a:schemeClr>
                </a:solidFill>
              </a:rPr>
              <a:t>Summary of best </a:t>
            </a:r>
            <a:r>
              <a:rPr lang="en-US" b="1" dirty="0" smtClean="0">
                <a:solidFill>
                  <a:schemeClr val="bg1">
                    <a:lumMod val="65000"/>
                  </a:schemeClr>
                </a:solidFill>
              </a:rPr>
              <a:t>practices.</a:t>
            </a:r>
            <a:endParaRPr lang="en-US" b="1" dirty="0">
              <a:solidFill>
                <a:schemeClr val="bg1">
                  <a:lumMod val="65000"/>
                </a:schemeClr>
              </a:solidFill>
            </a:endParaRPr>
          </a:p>
        </p:txBody>
      </p:sp>
      <p:sp>
        <p:nvSpPr>
          <p:cNvPr id="22" name="Slide Number Placeholder 21"/>
          <p:cNvSpPr>
            <a:spLocks noGrp="1"/>
          </p:cNvSpPr>
          <p:nvPr>
            <p:ph type="sldNum" sz="quarter" idx="12"/>
          </p:nvPr>
        </p:nvSpPr>
        <p:spPr/>
        <p:txBody>
          <a:bodyPr/>
          <a:lstStyle/>
          <a:p>
            <a:fld id="{8BE281C9-04EB-4071-AA3D-BE0CA1E87804}" type="slidenum">
              <a:rPr lang="en-US" smtClean="0"/>
              <a:t>3</a:t>
            </a:fld>
            <a:endParaRPr lang="en-US" dirty="0"/>
          </a:p>
        </p:txBody>
      </p:sp>
    </p:spTree>
    <p:extLst>
      <p:ext uri="{BB962C8B-B14F-4D97-AF65-F5344CB8AC3E}">
        <p14:creationId xmlns:p14="http://schemas.microsoft.com/office/powerpoint/2010/main" val="1732590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1755" y="1600200"/>
            <a:ext cx="5318211" cy="4876800"/>
          </a:xfrm>
        </p:spPr>
      </p:pic>
      <p:sp>
        <p:nvSpPr>
          <p:cNvPr id="3" name="Title 2"/>
          <p:cNvSpPr>
            <a:spLocks noGrp="1"/>
          </p:cNvSpPr>
          <p:nvPr>
            <p:ph type="title"/>
          </p:nvPr>
        </p:nvSpPr>
        <p:spPr/>
        <p:txBody>
          <a:bodyPr/>
          <a:lstStyle/>
          <a:p>
            <a:endParaRPr lang="en-US" dirty="0"/>
          </a:p>
        </p:txBody>
      </p:sp>
      <p:sp>
        <p:nvSpPr>
          <p:cNvPr id="4" name="Content Placeholder 3"/>
          <p:cNvSpPr>
            <a:spLocks noGrp="1"/>
          </p:cNvSpPr>
          <p:nvPr>
            <p:ph sz="half" idx="1"/>
          </p:nvPr>
        </p:nvSpPr>
        <p:spPr>
          <a:xfrm>
            <a:off x="4800600" y="1600200"/>
            <a:ext cx="3977640" cy="4953000"/>
          </a:xfrm>
        </p:spPr>
        <p:txBody>
          <a:bodyPr anchor="ctr"/>
          <a:lstStyle/>
          <a:p>
            <a:pPr marL="0" lvl="1" indent="0">
              <a:spcBef>
                <a:spcPts val="1000"/>
              </a:spcBef>
              <a:buSzPct val="100000"/>
              <a:buNone/>
            </a:pPr>
            <a:r>
              <a:rPr lang="en-US" sz="4400" b="1" kern="0" dirty="0">
                <a:cs typeface="Gill Sans Ultra Bold"/>
              </a:rPr>
              <a:t>What is a </a:t>
            </a:r>
            <a:r>
              <a:rPr lang="en-US" sz="4400" b="1" kern="0" dirty="0">
                <a:solidFill>
                  <a:srgbClr val="008000"/>
                </a:solidFill>
                <a:cs typeface="Gill Sans Ultra Bold"/>
              </a:rPr>
              <a:t>response rate</a:t>
            </a:r>
            <a:r>
              <a:rPr lang="en-US" sz="4400" b="1" kern="0" dirty="0">
                <a:cs typeface="Gill Sans Ultra Bold"/>
              </a:rPr>
              <a:t>? </a:t>
            </a:r>
          </a:p>
          <a:p>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4</a:t>
            </a:fld>
            <a:endParaRPr lang="en-US" dirty="0"/>
          </a:p>
        </p:txBody>
      </p:sp>
    </p:spTree>
    <p:extLst>
      <p:ext uri="{BB962C8B-B14F-4D97-AF65-F5344CB8AC3E}">
        <p14:creationId xmlns:p14="http://schemas.microsoft.com/office/powerpoint/2010/main" val="1545139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response rate</a:t>
            </a:r>
            <a:endParaRPr lang="en-US" dirty="0"/>
          </a:p>
        </p:txBody>
      </p:sp>
      <p:sp>
        <p:nvSpPr>
          <p:cNvPr id="3" name="Slide Number Placeholder 2"/>
          <p:cNvSpPr>
            <a:spLocks noGrp="1"/>
          </p:cNvSpPr>
          <p:nvPr>
            <p:ph type="sldNum" sz="quarter" idx="12"/>
          </p:nvPr>
        </p:nvSpPr>
        <p:spPr/>
        <p:txBody>
          <a:bodyPr/>
          <a:lstStyle/>
          <a:p>
            <a:fld id="{8BE281C9-04EB-4071-AA3D-BE0CA1E87804}" type="slidenum">
              <a:rPr lang="en-US" smtClean="0"/>
              <a:t>5</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42634863"/>
              </p:ext>
            </p:extLst>
          </p:nvPr>
        </p:nvGraphicFramePr>
        <p:xfrm>
          <a:off x="1314450" y="3041650"/>
          <a:ext cx="6515100" cy="774700"/>
        </p:xfrm>
        <a:graphic>
          <a:graphicData uri="http://schemas.openxmlformats.org/presentationml/2006/ole">
            <mc:AlternateContent xmlns:mc="http://schemas.openxmlformats.org/markup-compatibility/2006">
              <mc:Choice xmlns:v="urn:schemas-microsoft-com:vml" Requires="v">
                <p:oleObj spid="_x0000_s1086" name="Equation" r:id="rId4" imgW="6515100" imgH="774700" progId="Equation.DSMT4">
                  <p:embed/>
                </p:oleObj>
              </mc:Choice>
              <mc:Fallback>
                <p:oleObj name="Equation" r:id="rId4" imgW="6515100" imgH="774700" progId="Equation.DSMT4">
                  <p:embed/>
                  <p:pic>
                    <p:nvPicPr>
                      <p:cNvPr id="0" name=""/>
                      <p:cNvPicPr/>
                      <p:nvPr/>
                    </p:nvPicPr>
                    <p:blipFill>
                      <a:blip r:embed="rId5"/>
                      <a:stretch>
                        <a:fillRect/>
                      </a:stretch>
                    </p:blipFill>
                    <p:spPr>
                      <a:xfrm>
                        <a:off x="1314450" y="3041650"/>
                        <a:ext cx="6515100" cy="774700"/>
                      </a:xfrm>
                      <a:prstGeom prst="rect">
                        <a:avLst/>
                      </a:prstGeom>
                    </p:spPr>
                  </p:pic>
                </p:oleObj>
              </mc:Fallback>
            </mc:AlternateContent>
          </a:graphicData>
        </a:graphic>
      </p:graphicFrame>
    </p:spTree>
    <p:extLst>
      <p:ext uri="{BB962C8B-B14F-4D97-AF65-F5344CB8AC3E}">
        <p14:creationId xmlns:p14="http://schemas.microsoft.com/office/powerpoint/2010/main" val="3622038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response rate</a:t>
            </a:r>
            <a:endParaRPr lang="en-US" dirty="0"/>
          </a:p>
        </p:txBody>
      </p:sp>
      <p:sp>
        <p:nvSpPr>
          <p:cNvPr id="5" name="Content Placeholder 4"/>
          <p:cNvSpPr>
            <a:spLocks noGrp="1"/>
          </p:cNvSpPr>
          <p:nvPr>
            <p:ph idx="1"/>
          </p:nvPr>
        </p:nvSpPr>
        <p:spPr/>
        <p:txBody>
          <a:bodyPr/>
          <a:lstStyle/>
          <a:p>
            <a:pPr marL="0" lvl="0" indent="0">
              <a:spcBef>
                <a:spcPts val="0"/>
              </a:spcBef>
              <a:buClrTx/>
              <a:buSzTx/>
              <a:buNone/>
            </a:pPr>
            <a:r>
              <a:rPr lang="en-US" sz="2800" b="1" dirty="0">
                <a:solidFill>
                  <a:srgbClr val="000000"/>
                </a:solidFill>
              </a:rPr>
              <a:t>For example: </a:t>
            </a:r>
            <a:r>
              <a:rPr lang="en-US" sz="2800" dirty="0">
                <a:solidFill>
                  <a:srgbClr val="000000"/>
                </a:solidFill>
              </a:rPr>
              <a:t>If you send out </a:t>
            </a:r>
            <a:r>
              <a:rPr lang="en-US" sz="2800" dirty="0" smtClean="0">
                <a:solidFill>
                  <a:srgbClr val="000000"/>
                </a:solidFill>
              </a:rPr>
              <a:t/>
            </a:r>
            <a:br>
              <a:rPr lang="en-US" sz="2800" dirty="0" smtClean="0">
                <a:solidFill>
                  <a:srgbClr val="000000"/>
                </a:solidFill>
              </a:rPr>
            </a:br>
            <a:r>
              <a:rPr lang="en-US" sz="2800" dirty="0" smtClean="0">
                <a:solidFill>
                  <a:srgbClr val="000000"/>
                </a:solidFill>
              </a:rPr>
              <a:t>200 </a:t>
            </a:r>
            <a:r>
              <a:rPr lang="en-US" sz="2800" dirty="0">
                <a:solidFill>
                  <a:srgbClr val="000000"/>
                </a:solidFill>
              </a:rPr>
              <a:t>questionnaires and you get </a:t>
            </a:r>
            <a:r>
              <a:rPr lang="en-US" sz="2800" dirty="0" smtClean="0">
                <a:solidFill>
                  <a:srgbClr val="000000"/>
                </a:solidFill>
              </a:rPr>
              <a:t/>
            </a:r>
            <a:br>
              <a:rPr lang="en-US" sz="2800" dirty="0" smtClean="0">
                <a:solidFill>
                  <a:srgbClr val="000000"/>
                </a:solidFill>
              </a:rPr>
            </a:br>
            <a:r>
              <a:rPr lang="en-US" sz="2800" dirty="0" smtClean="0">
                <a:solidFill>
                  <a:srgbClr val="000000"/>
                </a:solidFill>
              </a:rPr>
              <a:t>125 </a:t>
            </a:r>
            <a:r>
              <a:rPr lang="en-US" sz="2800" dirty="0">
                <a:solidFill>
                  <a:srgbClr val="000000"/>
                </a:solidFill>
              </a:rPr>
              <a:t>questionnaires back, your response rate is 62.5%.</a:t>
            </a:r>
          </a:p>
          <a:p>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6</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730116244"/>
              </p:ext>
            </p:extLst>
          </p:nvPr>
        </p:nvGraphicFramePr>
        <p:xfrm>
          <a:off x="1905000" y="4267200"/>
          <a:ext cx="5626100" cy="673100"/>
        </p:xfrm>
        <a:graphic>
          <a:graphicData uri="http://schemas.openxmlformats.org/presentationml/2006/ole">
            <mc:AlternateContent xmlns:mc="http://schemas.openxmlformats.org/markup-compatibility/2006">
              <mc:Choice xmlns:v="urn:schemas-microsoft-com:vml" Requires="v">
                <p:oleObj spid="_x0000_s2110" name="Equation" r:id="rId4" imgW="5626100" imgH="673100" progId="Equation.DSMT4">
                  <p:embed/>
                </p:oleObj>
              </mc:Choice>
              <mc:Fallback>
                <p:oleObj name="Equation" r:id="rId4" imgW="5626100" imgH="673100" progId="Equation.DSMT4">
                  <p:embed/>
                  <p:pic>
                    <p:nvPicPr>
                      <p:cNvPr id="0" name=""/>
                      <p:cNvPicPr/>
                      <p:nvPr/>
                    </p:nvPicPr>
                    <p:blipFill>
                      <a:blip r:embed="rId5"/>
                      <a:stretch>
                        <a:fillRect/>
                      </a:stretch>
                    </p:blipFill>
                    <p:spPr>
                      <a:xfrm>
                        <a:off x="1905000" y="4267200"/>
                        <a:ext cx="5626100" cy="673100"/>
                      </a:xfrm>
                      <a:prstGeom prst="rect">
                        <a:avLst/>
                      </a:prstGeom>
                    </p:spPr>
                  </p:pic>
                </p:oleObj>
              </mc:Fallback>
            </mc:AlternateContent>
          </a:graphicData>
        </a:graphic>
      </p:graphicFrame>
    </p:spTree>
    <p:extLst>
      <p:ext uri="{BB962C8B-B14F-4D97-AF65-F5344CB8AC3E}">
        <p14:creationId xmlns:p14="http://schemas.microsoft.com/office/powerpoint/2010/main" val="140007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52400" y="1612468"/>
            <a:ext cx="5115840" cy="5257800"/>
          </a:xfrm>
        </p:spPr>
      </p:pic>
      <p:sp>
        <p:nvSpPr>
          <p:cNvPr id="3" name="Title 2"/>
          <p:cNvSpPr>
            <a:spLocks noGrp="1"/>
          </p:cNvSpPr>
          <p:nvPr>
            <p:ph type="title"/>
          </p:nvPr>
        </p:nvSpPr>
        <p:spPr/>
        <p:txBody>
          <a:bodyPr/>
          <a:lstStyle/>
          <a:p>
            <a:endParaRPr lang="en-US" dirty="0"/>
          </a:p>
        </p:txBody>
      </p:sp>
      <p:sp>
        <p:nvSpPr>
          <p:cNvPr id="4" name="Content Placeholder 3"/>
          <p:cNvSpPr>
            <a:spLocks noGrp="1"/>
          </p:cNvSpPr>
          <p:nvPr>
            <p:ph sz="half" idx="1"/>
          </p:nvPr>
        </p:nvSpPr>
        <p:spPr>
          <a:xfrm>
            <a:off x="4800600" y="1600200"/>
            <a:ext cx="3952240" cy="4876800"/>
          </a:xfrm>
        </p:spPr>
        <p:txBody>
          <a:bodyPr anchor="ctr"/>
          <a:lstStyle/>
          <a:p>
            <a:pPr marL="0" lvl="1" indent="0" eaLnBrk="0" hangingPunct="0">
              <a:spcBef>
                <a:spcPts val="0"/>
              </a:spcBef>
              <a:buClrTx/>
              <a:buNone/>
            </a:pPr>
            <a:r>
              <a:rPr lang="en-US" sz="4400" b="1" kern="0" dirty="0">
                <a:solidFill>
                  <a:srgbClr val="008000"/>
                </a:solidFill>
                <a:cs typeface="Gill Sans Ultra Bold"/>
              </a:rPr>
              <a:t>Why</a:t>
            </a:r>
            <a:r>
              <a:rPr lang="en-US" sz="4400" b="1" kern="0" dirty="0">
                <a:solidFill>
                  <a:srgbClr val="000000"/>
                </a:solidFill>
                <a:cs typeface="Gill Sans Ultra Bold"/>
              </a:rPr>
              <a:t> are  response rates important? </a:t>
            </a:r>
          </a:p>
          <a:p>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7</a:t>
            </a:fld>
            <a:endParaRPr lang="en-US" dirty="0"/>
          </a:p>
        </p:txBody>
      </p:sp>
    </p:spTree>
    <p:extLst>
      <p:ext uri="{BB962C8B-B14F-4D97-AF65-F5344CB8AC3E}">
        <p14:creationId xmlns:p14="http://schemas.microsoft.com/office/powerpoint/2010/main" val="2081436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sz="half" idx="1"/>
          </p:nvPr>
        </p:nvSpPr>
        <p:spPr>
          <a:xfrm>
            <a:off x="4800600" y="1600200"/>
            <a:ext cx="3429000" cy="4876800"/>
          </a:xfrm>
        </p:spPr>
        <p:txBody>
          <a:bodyPr anchor="ctr"/>
          <a:lstStyle/>
          <a:p>
            <a:pPr marL="0" lvl="1" indent="0">
              <a:spcBef>
                <a:spcPts val="1000"/>
              </a:spcBef>
              <a:buSzPct val="100000"/>
              <a:buNone/>
            </a:pPr>
            <a:r>
              <a:rPr lang="en-US" sz="4400" b="1" kern="0" dirty="0">
                <a:cs typeface="Gill Sans Ultra Bold"/>
              </a:rPr>
              <a:t>Is there a </a:t>
            </a:r>
            <a:r>
              <a:rPr lang="en-US" sz="4400" b="1" kern="0" dirty="0" smtClean="0">
                <a:cs typeface="Gill Sans Ultra Bold"/>
              </a:rPr>
              <a:t>standard </a:t>
            </a:r>
            <a:r>
              <a:rPr lang="en-US" sz="4400" b="1" kern="0" dirty="0" smtClean="0">
                <a:solidFill>
                  <a:srgbClr val="008000"/>
                </a:solidFill>
                <a:cs typeface="Gill Sans Ultra Bold"/>
              </a:rPr>
              <a:t>target </a:t>
            </a:r>
            <a:r>
              <a:rPr lang="en-US" sz="4400" b="1" kern="0" dirty="0" smtClean="0">
                <a:solidFill>
                  <a:schemeClr val="tx1"/>
                </a:solidFill>
                <a:cs typeface="Gill Sans Ultra Bold"/>
              </a:rPr>
              <a:t>re</a:t>
            </a:r>
            <a:r>
              <a:rPr lang="en-US" sz="4400" b="1" kern="0" dirty="0" smtClean="0">
                <a:cs typeface="Gill Sans Ultra Bold"/>
              </a:rPr>
              <a:t>sponse </a:t>
            </a:r>
            <a:r>
              <a:rPr lang="en-US" sz="4400" b="1" kern="0" dirty="0">
                <a:cs typeface="Gill Sans Ultra Bold"/>
              </a:rPr>
              <a:t>rate?</a:t>
            </a:r>
          </a:p>
          <a:p>
            <a:pPr marL="0" indent="0">
              <a:buNone/>
            </a:pPr>
            <a:endParaRPr lang="en-US" dirty="0"/>
          </a:p>
        </p:txBody>
      </p:sp>
      <p:sp>
        <p:nvSpPr>
          <p:cNvPr id="6" name="Slide Number Placeholder 5"/>
          <p:cNvSpPr>
            <a:spLocks noGrp="1"/>
          </p:cNvSpPr>
          <p:nvPr>
            <p:ph type="sldNum" sz="quarter" idx="12"/>
          </p:nvPr>
        </p:nvSpPr>
        <p:spPr/>
        <p:txBody>
          <a:bodyPr/>
          <a:lstStyle/>
          <a:p>
            <a:fld id="{8BE281C9-04EB-4071-AA3D-BE0CA1E87804}" type="slidenum">
              <a:rPr lang="en-US" smtClean="0"/>
              <a:t>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 y="1771650"/>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422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Outline</a:t>
            </a:r>
          </a:p>
        </p:txBody>
      </p:sp>
      <p:sp>
        <p:nvSpPr>
          <p:cNvPr id="3" name="Content Placeholder 2"/>
          <p:cNvSpPr>
            <a:spLocks noGrp="1"/>
          </p:cNvSpPr>
          <p:nvPr>
            <p:ph idx="1"/>
          </p:nvPr>
        </p:nvSpPr>
        <p:spPr/>
        <p:txBody>
          <a:bodyPr/>
          <a:lstStyle/>
          <a:p>
            <a:pPr lvl="0"/>
            <a:r>
              <a:rPr lang="en-US" b="1" dirty="0">
                <a:solidFill>
                  <a:schemeClr val="bg1">
                    <a:lumMod val="65000"/>
                  </a:schemeClr>
                </a:solidFill>
              </a:rPr>
              <a:t>What are response rates?</a:t>
            </a:r>
            <a:endParaRPr lang="en-US" b="1" dirty="0" smtClean="0">
              <a:solidFill>
                <a:schemeClr val="bg1">
                  <a:lumMod val="65000"/>
                </a:schemeClr>
              </a:solidFill>
            </a:endParaRPr>
          </a:p>
          <a:p>
            <a:r>
              <a:rPr lang="en-US" b="1" dirty="0"/>
              <a:t>Strategies for maximizing response </a:t>
            </a:r>
            <a:r>
              <a:rPr lang="en-US" b="1" dirty="0" smtClean="0"/>
              <a:t>rates.</a:t>
            </a:r>
            <a:endParaRPr lang="en-US" b="1" dirty="0"/>
          </a:p>
          <a:p>
            <a:r>
              <a:rPr lang="en-US" b="1" dirty="0">
                <a:solidFill>
                  <a:schemeClr val="bg1">
                    <a:lumMod val="65000"/>
                  </a:schemeClr>
                </a:solidFill>
              </a:rPr>
              <a:t>Nonresponse </a:t>
            </a:r>
            <a:r>
              <a:rPr lang="en-US" b="1" dirty="0" smtClean="0">
                <a:solidFill>
                  <a:schemeClr val="bg1">
                    <a:lumMod val="65000"/>
                  </a:schemeClr>
                </a:solidFill>
              </a:rPr>
              <a:t>bias.</a:t>
            </a:r>
            <a:endParaRPr lang="en-US" b="1" dirty="0">
              <a:solidFill>
                <a:schemeClr val="bg1">
                  <a:lumMod val="65000"/>
                </a:schemeClr>
              </a:solidFill>
            </a:endParaRPr>
          </a:p>
          <a:p>
            <a:r>
              <a:rPr lang="en-US" b="1" dirty="0">
                <a:solidFill>
                  <a:schemeClr val="bg1">
                    <a:lumMod val="65000"/>
                  </a:schemeClr>
                </a:solidFill>
              </a:rPr>
              <a:t>Summary of best </a:t>
            </a:r>
            <a:r>
              <a:rPr lang="en-US" b="1" dirty="0" smtClean="0">
                <a:solidFill>
                  <a:schemeClr val="bg1">
                    <a:lumMod val="65000"/>
                  </a:schemeClr>
                </a:solidFill>
              </a:rPr>
              <a:t>practices.</a:t>
            </a:r>
            <a:endParaRPr lang="en-US" b="1" dirty="0">
              <a:solidFill>
                <a:schemeClr val="bg1">
                  <a:lumMod val="65000"/>
                </a:schemeClr>
              </a:solidFill>
            </a:endParaRPr>
          </a:p>
        </p:txBody>
      </p:sp>
      <p:sp>
        <p:nvSpPr>
          <p:cNvPr id="22" name="Slide Number Placeholder 21"/>
          <p:cNvSpPr>
            <a:spLocks noGrp="1"/>
          </p:cNvSpPr>
          <p:nvPr>
            <p:ph type="sldNum" sz="quarter" idx="12"/>
          </p:nvPr>
        </p:nvSpPr>
        <p:spPr/>
        <p:txBody>
          <a:bodyPr/>
          <a:lstStyle/>
          <a:p>
            <a:fld id="{8BE281C9-04EB-4071-AA3D-BE0CA1E87804}" type="slidenum">
              <a:rPr lang="en-US" smtClean="0"/>
              <a:t>9</a:t>
            </a:fld>
            <a:endParaRPr lang="en-US" dirty="0"/>
          </a:p>
        </p:txBody>
      </p:sp>
    </p:spTree>
    <p:extLst>
      <p:ext uri="{BB962C8B-B14F-4D97-AF65-F5344CB8AC3E}">
        <p14:creationId xmlns:p14="http://schemas.microsoft.com/office/powerpoint/2010/main" val="2305530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5-1865_REL_MW_PPT-ed_042415_DRAFT_3_Template">
  <a:themeElements>
    <a:clrScheme name="REL MW 2015">
      <a:dk1>
        <a:srgbClr val="000000"/>
      </a:dk1>
      <a:lt1>
        <a:sysClr val="window" lastClr="FFFFFF"/>
      </a:lt1>
      <a:dk2>
        <a:srgbClr val="326295"/>
      </a:dk2>
      <a:lt2>
        <a:srgbClr val="FFFFFF"/>
      </a:lt2>
      <a:accent1>
        <a:srgbClr val="084B25"/>
      </a:accent1>
      <a:accent2>
        <a:srgbClr val="096835"/>
      </a:accent2>
      <a:accent3>
        <a:srgbClr val="098743"/>
      </a:accent3>
      <a:accent4>
        <a:srgbClr val="026D8E"/>
      </a:accent4>
      <a:accent5>
        <a:srgbClr val="C4512F"/>
      </a:accent5>
      <a:accent6>
        <a:srgbClr val="757576"/>
      </a:accent6>
      <a:hlink>
        <a:srgbClr val="003A70"/>
      </a:hlink>
      <a:folHlink>
        <a:srgbClr val="0D2E1B"/>
      </a:folHlink>
    </a:clrScheme>
    <a:fontScheme name="REL MW 20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5-1865_REL_MW_PPT-ed_042215_DRAFT_2_RAND_Pady" id="{1911C7D1-1991-427E-A0C1-5DEAF6176D83}" vid="{6A648F47-04AA-43CF-8C0E-3AAA4566A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15-1865_REL_MW_PPT-ed_042415_DRAFT_3_Template</Template>
  <TotalTime>2702</TotalTime>
  <Words>2204</Words>
  <Application>Microsoft Office PowerPoint</Application>
  <PresentationFormat>On-screen Show (4:3)</PresentationFormat>
  <Paragraphs>245</Paragraphs>
  <Slides>28</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Courier New</vt:lpstr>
      <vt:lpstr>Franklin Gothic Book</vt:lpstr>
      <vt:lpstr>Gill Sans Ultra Bold</vt:lpstr>
      <vt:lpstr>Tahoma</vt:lpstr>
      <vt:lpstr>15-1865_REL_MW_PPT-ed_042415_DRAFT_3_Template</vt:lpstr>
      <vt:lpstr>Equation</vt:lpstr>
      <vt:lpstr>Module 7 presentation  Response rates </vt:lpstr>
      <vt:lpstr>Outline</vt:lpstr>
      <vt:lpstr>Outline</vt:lpstr>
      <vt:lpstr>PowerPoint Presentation</vt:lpstr>
      <vt:lpstr>Calculating response rate</vt:lpstr>
      <vt:lpstr>Calculating response rate</vt:lpstr>
      <vt:lpstr>PowerPoint Presentation</vt:lpstr>
      <vt:lpstr>PowerPoint Presentation</vt:lpstr>
      <vt:lpstr>Outline</vt:lpstr>
      <vt:lpstr>PowerPoint Presentation</vt:lpstr>
      <vt:lpstr>PowerPoint Presentation</vt:lpstr>
      <vt:lpstr>Personalize communications</vt:lpstr>
      <vt:lpstr>Incentives</vt:lpstr>
      <vt:lpstr>Handout 7.1</vt:lpstr>
      <vt:lpstr>Contact participants</vt:lpstr>
      <vt:lpstr>Handout 7.2</vt:lpstr>
      <vt:lpstr>Follow-up</vt:lpstr>
      <vt:lpstr>Outline</vt:lpstr>
      <vt:lpstr>PowerPoint Presentation</vt:lpstr>
      <vt:lpstr>PowerPoint Presentation</vt:lpstr>
      <vt:lpstr>Nonresponse example</vt:lpstr>
      <vt:lpstr>PowerPoint Presentation</vt:lpstr>
      <vt:lpstr>Handout 7.3</vt:lpstr>
      <vt:lpstr>PowerPoint Presentation</vt:lpstr>
      <vt:lpstr>Outline</vt:lpstr>
      <vt:lpstr>Best practices</vt:lpstr>
      <vt:lpstr>Additional resources</vt:lpstr>
      <vt:lpstr>References</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presentation Planning  for a</dc:title>
  <dc:subject>REL Midwest Presentation</dc:subject>
  <dc:creator>dsorensen</dc:creator>
  <cp:lastModifiedBy>Duhon, Chad</cp:lastModifiedBy>
  <cp:revision>107</cp:revision>
  <dcterms:created xsi:type="dcterms:W3CDTF">2015-06-01T23:46:13Z</dcterms:created>
  <dcterms:modified xsi:type="dcterms:W3CDTF">2017-03-06T18:50:39Z</dcterms:modified>
</cp:coreProperties>
</file>