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2" r:id="rId1"/>
  </p:sldMasterIdLst>
  <p:notesMasterIdLst>
    <p:notesMasterId r:id="rId37"/>
  </p:notesMasterIdLst>
  <p:handoutMasterIdLst>
    <p:handoutMasterId r:id="rId38"/>
  </p:handoutMasterIdLst>
  <p:sldIdLst>
    <p:sldId id="302" r:id="rId2"/>
    <p:sldId id="303" r:id="rId3"/>
    <p:sldId id="389" r:id="rId4"/>
    <p:sldId id="390" r:id="rId5"/>
    <p:sldId id="391" r:id="rId6"/>
    <p:sldId id="393" r:id="rId7"/>
    <p:sldId id="397" r:id="rId8"/>
    <p:sldId id="398" r:id="rId9"/>
    <p:sldId id="399" r:id="rId10"/>
    <p:sldId id="400" r:id="rId11"/>
    <p:sldId id="401" r:id="rId12"/>
    <p:sldId id="402" r:id="rId13"/>
    <p:sldId id="403" r:id="rId14"/>
    <p:sldId id="404" r:id="rId15"/>
    <p:sldId id="405" r:id="rId16"/>
    <p:sldId id="406" r:id="rId17"/>
    <p:sldId id="407" r:id="rId18"/>
    <p:sldId id="408" r:id="rId19"/>
    <p:sldId id="409" r:id="rId20"/>
    <p:sldId id="410" r:id="rId21"/>
    <p:sldId id="411" r:id="rId22"/>
    <p:sldId id="412" r:id="rId23"/>
    <p:sldId id="413" r:id="rId24"/>
    <p:sldId id="414" r:id="rId25"/>
    <p:sldId id="422" r:id="rId26"/>
    <p:sldId id="423" r:id="rId27"/>
    <p:sldId id="415" r:id="rId28"/>
    <p:sldId id="416" r:id="rId29"/>
    <p:sldId id="417" r:id="rId30"/>
    <p:sldId id="418" r:id="rId31"/>
    <p:sldId id="419" r:id="rId32"/>
    <p:sldId id="420" r:id="rId33"/>
    <p:sldId id="425" r:id="rId34"/>
    <p:sldId id="424" r:id="rId35"/>
    <p:sldId id="421" r:id="rId3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56" userDrawn="1">
          <p15:clr>
            <a:srgbClr val="A4A3A4"/>
          </p15:clr>
        </p15:guide>
        <p15:guide id="2" pos="576" userDrawn="1">
          <p15:clr>
            <a:srgbClr val="A4A3A4"/>
          </p15:clr>
        </p15:guide>
        <p15:guide id="3" orient="horz" pos="1008" userDrawn="1">
          <p15:clr>
            <a:srgbClr val="A4A3A4"/>
          </p15:clr>
        </p15:guide>
        <p15:guide id="4" pos="5184" userDrawn="1">
          <p15:clr>
            <a:srgbClr val="A4A3A4"/>
          </p15:clr>
        </p15:guide>
        <p15:guide id="5" orient="horz" pos="4320" userDrawn="1">
          <p15:clr>
            <a:srgbClr val="A4A3A4"/>
          </p15:clr>
        </p15:guide>
        <p15:guide id="6" orient="horz" pos="864" userDrawn="1">
          <p15:clr>
            <a:srgbClr val="A4A3A4"/>
          </p15:clr>
        </p15:guide>
        <p15:guide id="7" orient="horz" pos="3840" userDrawn="1">
          <p15:clr>
            <a:srgbClr val="A4A3A4"/>
          </p15:clr>
        </p15:guide>
        <p15:guide id="8" pos="5759" userDrawn="1">
          <p15:clr>
            <a:srgbClr val="A4A3A4"/>
          </p15:clr>
        </p15:guide>
        <p15:guide id="9" userDrawn="1">
          <p15:clr>
            <a:srgbClr val="A4A3A4"/>
          </p15:clr>
        </p15:guide>
        <p15:guide id="10" pos="5520" userDrawn="1">
          <p15:clr>
            <a:srgbClr val="A4A3A4"/>
          </p15:clr>
        </p15:guide>
        <p15:guide id="11" pos="2880" userDrawn="1">
          <p15:clr>
            <a:srgbClr val="A4A3A4"/>
          </p15:clr>
        </p15:guide>
        <p15:guide id="12" pos="3024"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dy, Linda" initial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C2C28"/>
    <a:srgbClr val="7D1E11"/>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748" autoAdjust="0"/>
    <p:restoredTop sz="67014" autoAdjust="0"/>
  </p:normalViewPr>
  <p:slideViewPr>
    <p:cSldViewPr snapToGrid="0" showGuides="1">
      <p:cViewPr varScale="1">
        <p:scale>
          <a:sx n="74" d="100"/>
          <a:sy n="74" d="100"/>
        </p:scale>
        <p:origin x="474" y="60"/>
      </p:cViewPr>
      <p:guideLst>
        <p:guide orient="horz" pos="4056"/>
        <p:guide pos="576"/>
        <p:guide orient="horz" pos="1008"/>
        <p:guide pos="5184"/>
        <p:guide orient="horz" pos="4320"/>
        <p:guide orient="horz" pos="864"/>
        <p:guide orient="horz" pos="3840"/>
        <p:guide pos="5759"/>
        <p:guide/>
        <p:guide pos="5520"/>
        <p:guide pos="2880"/>
        <p:guide pos="3024"/>
      </p:guideLst>
    </p:cSldViewPr>
  </p:slideViewPr>
  <p:outlineViewPr>
    <p:cViewPr>
      <p:scale>
        <a:sx n="33" d="100"/>
        <a:sy n="33" d="100"/>
      </p:scale>
      <p:origin x="0" y="15174"/>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112" d="100"/>
          <a:sy n="112" d="100"/>
        </p:scale>
        <p:origin x="3984" y="11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5240D56-97A6-4875-BA1D-B89AD8A507E4}" type="datetimeFigureOut">
              <a:rPr lang="en-US" smtClean="0"/>
              <a:t>2/13/2017</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8FB8744-2CA5-4899-A623-12E95FEFB9B9}" type="slidenum">
              <a:rPr lang="en-US" smtClean="0"/>
              <a:t>‹#›</a:t>
            </a:fld>
            <a:endParaRPr lang="en-US" dirty="0"/>
          </a:p>
        </p:txBody>
      </p:sp>
    </p:spTree>
    <p:extLst>
      <p:ext uri="{BB962C8B-B14F-4D97-AF65-F5344CB8AC3E}">
        <p14:creationId xmlns:p14="http://schemas.microsoft.com/office/powerpoint/2010/main" val="252732156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1651000" y="228600"/>
            <a:ext cx="3657600" cy="27432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304800" y="3200400"/>
            <a:ext cx="6172200" cy="5638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18347625"/>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1</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33110953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10</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2079993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11</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2079993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Carefully consider who should be represented in a focus group:</a:t>
            </a:r>
          </a:p>
          <a:p>
            <a:endParaRPr lang="en-US"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What are the important subgroups with common characteristics?</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What subgroups might have different perspectives? Ensure that they are represented in your focus groups.</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12</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19185061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28600" y="3200400"/>
            <a:ext cx="6400800" cy="5257800"/>
          </a:xfrm>
        </p:spPr>
        <p:txBody>
          <a:bodyPr/>
          <a:lstStyle/>
          <a:p>
            <a:r>
              <a:rPr lang="en-US" sz="1000" kern="1200" dirty="0" smtClean="0">
                <a:solidFill>
                  <a:schemeClr val="tx1"/>
                </a:solidFill>
                <a:effectLst/>
                <a:latin typeface="+mn-lt"/>
                <a:ea typeface="+mn-ea"/>
                <a:cs typeface="+mn-cs"/>
              </a:rPr>
              <a:t>Each focus group typically has 6–10 members. Homogeneous grouping is typically better than heterogeneous grouping because:</a:t>
            </a:r>
          </a:p>
          <a:p>
            <a:endParaRPr lang="en-US" sz="10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US" sz="1000" kern="1200" dirty="0" smtClean="0">
                <a:solidFill>
                  <a:schemeClr val="tx1"/>
                </a:solidFill>
                <a:effectLst/>
                <a:latin typeface="+mn-lt"/>
                <a:ea typeface="+mn-ea"/>
                <a:cs typeface="+mn-cs"/>
              </a:rPr>
              <a:t>Less time is required for participants to become comfortable with each other.</a:t>
            </a:r>
          </a:p>
          <a:p>
            <a:pPr marL="171450" indent="-171450">
              <a:buFont typeface="Arial" panose="020B0604020202020204" pitchFamily="34" charset="0"/>
              <a:buChar char="•"/>
            </a:pPr>
            <a:r>
              <a:rPr lang="en-US" sz="1000" kern="1200" dirty="0" smtClean="0">
                <a:solidFill>
                  <a:schemeClr val="tx1"/>
                </a:solidFill>
                <a:effectLst/>
                <a:latin typeface="+mn-lt"/>
                <a:ea typeface="+mn-ea"/>
                <a:cs typeface="+mn-cs"/>
              </a:rPr>
              <a:t>Group</a:t>
            </a:r>
            <a:r>
              <a:rPr lang="en-US" sz="1000" kern="1200" baseline="0" dirty="0" smtClean="0">
                <a:solidFill>
                  <a:schemeClr val="tx1"/>
                </a:solidFill>
                <a:effectLst/>
                <a:latin typeface="+mn-lt"/>
                <a:ea typeface="+mn-ea"/>
                <a:cs typeface="+mn-cs"/>
              </a:rPr>
              <a:t> members</a:t>
            </a:r>
            <a:r>
              <a:rPr lang="en-US" sz="1000" kern="1200" dirty="0" smtClean="0">
                <a:solidFill>
                  <a:schemeClr val="tx1"/>
                </a:solidFill>
                <a:effectLst/>
                <a:latin typeface="+mn-lt"/>
                <a:ea typeface="+mn-ea"/>
                <a:cs typeface="+mn-cs"/>
              </a:rPr>
              <a:t> will have a common style of communication.</a:t>
            </a:r>
          </a:p>
          <a:p>
            <a:pPr marL="171450" indent="-171450">
              <a:buFont typeface="Arial" panose="020B0604020202020204" pitchFamily="34" charset="0"/>
              <a:buChar char="•"/>
            </a:pPr>
            <a:r>
              <a:rPr lang="en-US" sz="1000" kern="1200" dirty="0" smtClean="0">
                <a:solidFill>
                  <a:schemeClr val="tx1"/>
                </a:solidFill>
                <a:effectLst/>
                <a:latin typeface="+mn-lt"/>
                <a:ea typeface="+mn-ea"/>
                <a:cs typeface="+mn-cs"/>
              </a:rPr>
              <a:t>Conversation is more likely to focus on the research topic. </a:t>
            </a:r>
          </a:p>
          <a:p>
            <a:endParaRPr lang="en-US" sz="1000" kern="1200" dirty="0" smtClean="0">
              <a:solidFill>
                <a:schemeClr val="tx1"/>
              </a:solidFill>
              <a:effectLst/>
              <a:latin typeface="+mn-lt"/>
              <a:ea typeface="+mn-ea"/>
              <a:cs typeface="+mn-cs"/>
            </a:endParaRPr>
          </a:p>
          <a:p>
            <a:r>
              <a:rPr lang="en-US" sz="1000" kern="1200" dirty="0" smtClean="0">
                <a:solidFill>
                  <a:schemeClr val="tx1"/>
                </a:solidFill>
                <a:effectLst/>
                <a:latin typeface="+mn-lt"/>
                <a:ea typeface="+mn-ea"/>
                <a:cs typeface="+mn-cs"/>
              </a:rPr>
              <a:t>Be mindful of differences that may make focus group members feel less comfortable about sharing their thoughts. For example, if you want to know school administrators’ and teachers’ perspectives on a school reform initiative, it is better to have separate groups of administrators and teachers. Teachers may not feel comfortable expressing their views with their administrators in the room. </a:t>
            </a:r>
          </a:p>
          <a:p>
            <a:endParaRPr lang="en-US" sz="10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13</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19185061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In general, three to five focus groups are sufficient; however, the number depends on the topic and questions of interest.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For example, if you are interested in learning about parent, teacher, principal, and district administrator perceptions of a new statewide policy, you will likely want to conduct focus groups with different subgroups and in different geographic regions within the state.</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14</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19185061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For example, if you are interested in student and teacher views on a district initiative, you will want to conduct at least two focus groups of students and two focus groups of teachers to capture enough information about each type of participant.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15</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19185061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When no new themes are emerging from a subgroup, no more focus groups are needed.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16</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19185061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Most focus groups are conducted in person, and this generally is the most effective format. However, groups also can be conducted in the following modes:</a:t>
            </a:r>
          </a:p>
          <a:p>
            <a:endParaRPr lang="en-US"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Phone conference call. </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Internet webinar, with slides and audio.</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Computer-networked ”chat-room“ style groups, with typed moderator questions and typed participant responses (offers anonymity for sensitive issues).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Whatever mode is used, specific directions regarding how to use technology (or participate in person) should be offered prior to beginning the focus group (</a:t>
            </a:r>
            <a:r>
              <a:rPr lang="en-US" sz="1200" kern="1200" dirty="0" err="1" smtClean="0">
                <a:solidFill>
                  <a:schemeClr val="tx1"/>
                </a:solidFill>
                <a:effectLst/>
                <a:latin typeface="+mn-lt"/>
                <a:ea typeface="+mn-ea"/>
                <a:cs typeface="+mn-cs"/>
              </a:rPr>
              <a:t>Lavrakas</a:t>
            </a:r>
            <a:r>
              <a:rPr lang="en-US" sz="1200" kern="1200" dirty="0" smtClean="0">
                <a:solidFill>
                  <a:schemeClr val="tx1"/>
                </a:solidFill>
                <a:effectLst/>
                <a:latin typeface="+mn-lt"/>
                <a:ea typeface="+mn-ea"/>
                <a:cs typeface="+mn-cs"/>
              </a:rPr>
              <a:t>, 2008; Morgan, 1997).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17</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37833578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Professional focus group moderators are highly skilled in working with people, but most are more experienced in consumer research than in education issues.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Staff members can learn good moderator skills by reading literature about focus groups and participating in mock focus groups, in which participants give feedback to the moderator. </a:t>
            </a:r>
          </a:p>
          <a:p>
            <a:r>
              <a:rPr lang="en-US" sz="1200" b="1" u="none" strike="noStrike"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 successful moderator has the following characteristics:</a:t>
            </a:r>
          </a:p>
          <a:p>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Is neutral.</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Is a good listener.</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Facilitates group discussion without leading or interjecting viewpoints.</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Is able to engender trust.</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Knows the topic and goals of the focus group.</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18</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2079993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152400" y="3200399"/>
            <a:ext cx="6553200" cy="5484813"/>
          </a:xfrm>
        </p:spPr>
        <p:txBody>
          <a:bodyPr/>
          <a:lstStyle/>
          <a:p>
            <a:r>
              <a:rPr lang="en-US" sz="1200" kern="1200" dirty="0" smtClean="0">
                <a:solidFill>
                  <a:schemeClr val="tx1"/>
                </a:solidFill>
                <a:effectLst/>
                <a:latin typeface="+mn-lt"/>
                <a:ea typeface="+mn-ea"/>
                <a:cs typeface="+mn-cs"/>
              </a:rPr>
              <a:t>A moderator guide is similar to an interview protocol in that it lists questions that the moderator should ask the group and includes an introductory script and a list of prompts to facilitate conversation and probe further as needed (Morgan, 1997).</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moderator guide can be unstructured or structured.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An unstructured guide simply lists the topics. It allows the moderator more spontaneity and is better for exploratory studies.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 structured guide has a list of specific questions and follow-up probes, and the moderator follows a script. Scripted focus groups allow more efficient analysis and are better for refining research questions.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19</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36259682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2</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39653437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20</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2079993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Recruiting strategies:</a:t>
            </a:r>
          </a:p>
          <a:p>
            <a:endParaRPr lang="en-US"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Select participants from a target population sampling frame (for example, parent or teacher lists).</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Recruit participants through newsletters or emails.</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Invite more than the desired number of participants to account for no-shows. </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Offer monetary incentives if possible. Nonmonetary benefits, such as the opportunity to contribute to research about an important topic, also can be motivating.</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Send multiple reminders to encourage attendance.</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21</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2079993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endParaRPr lang="en-US" sz="1200" b="1" u="sng"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22</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2079993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304800" y="3200400"/>
            <a:ext cx="6172200" cy="5257800"/>
          </a:xfrm>
        </p:spPr>
        <p:txBody>
          <a:bodyPr/>
          <a:lstStyle/>
          <a:p>
            <a:r>
              <a:rPr lang="en-US" sz="1200" kern="1200" dirty="0" smtClean="0">
                <a:solidFill>
                  <a:schemeClr val="tx1"/>
                </a:solidFill>
                <a:effectLst/>
                <a:latin typeface="+mn-lt"/>
                <a:ea typeface="+mn-ea"/>
                <a:cs typeface="+mn-cs"/>
              </a:rPr>
              <a:t>As focus group members arrive, be sure that they complete any documentation required to participate, such as an informed consent form (Morgan, 1997).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moderator should introduce the study and his or her role in it: the moderator is not an expert and is present only to facilitate the conversation. The goal of the focus group is for members to share and discuss their own perspectives.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You may ask respondents to say something about themselves. This activity may ease nervousness among some members and break the ice.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Common ground rules are:</a:t>
            </a:r>
          </a:p>
          <a:p>
            <a:endParaRPr lang="en-US"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Specify breaks.</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State the confidentiality rules.</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Note that only one person at a time may talk.</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Urge respect for other opinions.</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Start with a question that is applicable to all.</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23</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2314236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28600" y="3200400"/>
            <a:ext cx="6477000" cy="5257800"/>
          </a:xfrm>
        </p:spPr>
        <p:txBody>
          <a:bodyPr/>
          <a:lstStyle/>
          <a:p>
            <a:r>
              <a:rPr lang="en-US" sz="1200" i="1" kern="1200" dirty="0" smtClean="0">
                <a:solidFill>
                  <a:schemeClr val="tx1"/>
                </a:solidFill>
                <a:effectLst/>
                <a:latin typeface="+mn-lt"/>
                <a:ea typeface="+mn-ea"/>
                <a:cs typeface="+mn-cs"/>
              </a:rPr>
              <a:t>Opening questions</a:t>
            </a:r>
            <a:r>
              <a:rPr lang="en-US" sz="1200" kern="1200" dirty="0" smtClean="0">
                <a:solidFill>
                  <a:schemeClr val="tx1"/>
                </a:solidFill>
                <a:effectLst/>
                <a:latin typeface="+mn-lt"/>
                <a:ea typeface="+mn-ea"/>
                <a:cs typeface="+mn-cs"/>
              </a:rPr>
              <a:t>. These questions are easy to answer and are designed to break the ice and make everyone feel comfortable. For example: </a:t>
            </a:r>
          </a:p>
          <a:p>
            <a:endParaRPr lang="en-US"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In a focus group of parents: “Tell us your name and what grade your child is in.”</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In a focus group of students: “I’d like to take a few minutes for us to get to know each other. Instead of having you introduce yourselves the way it’s usually done, I’m going to ask you to introduce the person </a:t>
            </a:r>
            <a:r>
              <a:rPr lang="en-US" sz="1200" kern="1200" dirty="0" smtClean="0">
                <a:solidFill>
                  <a:schemeClr val="tx1"/>
                </a:solidFill>
                <a:effectLst/>
                <a:latin typeface="+mn-lt"/>
                <a:ea typeface="+mn-ea"/>
                <a:cs typeface="+mn-cs"/>
              </a:rPr>
              <a:t>sitting </a:t>
            </a:r>
            <a:r>
              <a:rPr lang="en-US" sz="1200" kern="1200" dirty="0" smtClean="0">
                <a:solidFill>
                  <a:schemeClr val="tx1"/>
                </a:solidFill>
                <a:effectLst/>
                <a:latin typeface="+mn-lt"/>
                <a:ea typeface="+mn-ea"/>
                <a:cs typeface="+mn-cs"/>
              </a:rPr>
              <a:t>next to you. Take a couple of minutes to talk to the person on your right. Find out his or her first name, age, grade in school, name of school, number of brothers and sisters, and what hobbies or afterschool activities the person is involved in.” (Nolin</a:t>
            </a:r>
            <a:r>
              <a:rPr lang="en-US" sz="1200" kern="1200" baseline="0" dirty="0" smtClean="0">
                <a:solidFill>
                  <a:schemeClr val="tx1"/>
                </a:solidFill>
                <a:effectLst/>
                <a:latin typeface="+mn-lt"/>
                <a:ea typeface="+mn-ea"/>
                <a:cs typeface="+mn-cs"/>
              </a:rPr>
              <a:t> &amp; Chandler, 1996, p. 29)</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Introductory questions</a:t>
            </a:r>
            <a:r>
              <a:rPr lang="en-US" sz="1200" kern="1200" dirty="0" smtClean="0">
                <a:solidFill>
                  <a:schemeClr val="tx1"/>
                </a:solidFill>
                <a:effectLst/>
                <a:latin typeface="+mn-lt"/>
                <a:ea typeface="+mn-ea"/>
                <a:cs typeface="+mn-cs"/>
              </a:rPr>
              <a:t>. These questions focus on the topic. The moderator asks about general impressions (the responses will give hints about participants’ experiences). For a student focus group on school safety, a good question is, “I’d like to start by talking about things that make you (or your friends) feel afraid or unsafe at school, such as things that may take place either while you are in school or going to or from school. What comes to mind first? What different things can you think of? (List on board).” Probes about physical/verbal abuse, theft, vandalism, substance use, or locker crime, can be used as needed (Morgan &amp; Krueger, 1998).</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24</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32783179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28600" y="3200400"/>
            <a:ext cx="6324600" cy="5257800"/>
          </a:xfrm>
        </p:spPr>
        <p:txBody>
          <a:bodyPr/>
          <a:lstStyle/>
          <a:p>
            <a:r>
              <a:rPr lang="en-US" sz="1200" b="0" i="1" kern="1200" dirty="0" smtClean="0">
                <a:solidFill>
                  <a:schemeClr val="tx1"/>
                </a:solidFill>
                <a:effectLst/>
                <a:latin typeface="+mn-lt"/>
                <a:ea typeface="+mn-ea"/>
                <a:cs typeface="+mn-cs"/>
              </a:rPr>
              <a:t>Transition questions.</a:t>
            </a:r>
            <a:r>
              <a:rPr lang="en-US" sz="1200" b="0" kern="1200" dirty="0" smtClean="0">
                <a:solidFill>
                  <a:schemeClr val="tx1"/>
                </a:solidFill>
                <a:effectLst/>
                <a:latin typeface="+mn-lt"/>
                <a:ea typeface="+mn-ea"/>
                <a:cs typeface="+mn-cs"/>
              </a:rPr>
              <a:t> These ask about experiences related to the topic, such as, “Let me bring up something else here: disruptive behavior. Does this go on at your school? What do you think of when I say </a:t>
            </a:r>
            <a:r>
              <a:rPr lang="en-US" sz="1200" b="0" kern="1200" dirty="0" smtClean="0">
                <a:solidFill>
                  <a:schemeClr val="tx1"/>
                </a:solidFill>
                <a:effectLst/>
                <a:latin typeface="+mn-lt"/>
                <a:ea typeface="+mn-ea"/>
                <a:cs typeface="+mn-cs"/>
              </a:rPr>
              <a:t>‘disruptive </a:t>
            </a:r>
            <a:r>
              <a:rPr lang="en-US" sz="1200" b="0" kern="1200" dirty="0" smtClean="0">
                <a:solidFill>
                  <a:schemeClr val="tx1"/>
                </a:solidFill>
                <a:effectLst/>
                <a:latin typeface="+mn-lt"/>
                <a:ea typeface="+mn-ea"/>
                <a:cs typeface="+mn-cs"/>
              </a:rPr>
              <a:t>behavior</a:t>
            </a:r>
            <a:r>
              <a:rPr lang="en-US" sz="1200" b="0" kern="1200" dirty="0" smtClean="0">
                <a:solidFill>
                  <a:schemeClr val="tx1"/>
                </a:solidFill>
                <a:effectLst/>
                <a:latin typeface="+mn-lt"/>
                <a:ea typeface="+mn-ea"/>
                <a:cs typeface="+mn-cs"/>
              </a:rPr>
              <a:t>?’ </a:t>
            </a:r>
            <a:r>
              <a:rPr lang="en-US" sz="1200" b="0" kern="1200" dirty="0" smtClean="0">
                <a:solidFill>
                  <a:schemeClr val="tx1"/>
                </a:solidFill>
                <a:effectLst/>
                <a:latin typeface="+mn-lt"/>
                <a:ea typeface="+mn-ea"/>
                <a:cs typeface="+mn-cs"/>
              </a:rPr>
              <a:t>What kinds of disruptive behaviors make the atmosphere at school seem unsafe or make it difficult for students to learn?” (Nolin &amp; Chandler, 1996,</a:t>
            </a:r>
            <a:r>
              <a:rPr lang="en-US" sz="1200" b="0" kern="1200" baseline="0" dirty="0" smtClean="0">
                <a:solidFill>
                  <a:schemeClr val="tx1"/>
                </a:solidFill>
                <a:effectLst/>
                <a:latin typeface="+mn-lt"/>
                <a:ea typeface="+mn-ea"/>
                <a:cs typeface="+mn-cs"/>
              </a:rPr>
              <a:t> p. 29)</a:t>
            </a:r>
            <a:endParaRPr lang="en-US" sz="1200" b="0" kern="1200" dirty="0" smtClean="0">
              <a:solidFill>
                <a:schemeClr val="tx1"/>
              </a:solidFill>
              <a:effectLst/>
              <a:latin typeface="+mn-lt"/>
              <a:ea typeface="+mn-ea"/>
              <a:cs typeface="+mn-cs"/>
            </a:endParaRPr>
          </a:p>
          <a:p>
            <a:endParaRPr lang="en-US" sz="1200" b="0" kern="1200" dirty="0" smtClean="0">
              <a:solidFill>
                <a:schemeClr val="tx1"/>
              </a:solidFill>
              <a:effectLst/>
              <a:latin typeface="+mn-lt"/>
              <a:ea typeface="+mn-ea"/>
              <a:cs typeface="+mn-cs"/>
            </a:endParaRPr>
          </a:p>
          <a:p>
            <a:r>
              <a:rPr lang="en-US" sz="1200" b="0" i="1" kern="1200" dirty="0" smtClean="0">
                <a:solidFill>
                  <a:schemeClr val="tx1"/>
                </a:solidFill>
                <a:effectLst/>
                <a:latin typeface="+mn-lt"/>
                <a:ea typeface="+mn-ea"/>
                <a:cs typeface="+mn-cs"/>
              </a:rPr>
              <a:t>Key questions:</a:t>
            </a:r>
          </a:p>
          <a:p>
            <a:endParaRPr lang="en-US" sz="1200" b="0" i="1"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US" sz="1200" b="0" kern="1200" dirty="0" smtClean="0">
                <a:solidFill>
                  <a:schemeClr val="tx1"/>
                </a:solidFill>
                <a:effectLst/>
                <a:latin typeface="+mn-lt"/>
                <a:ea typeface="+mn-ea"/>
                <a:cs typeface="+mn-cs"/>
              </a:rPr>
              <a:t>Ask targeted questions about the topic. </a:t>
            </a:r>
          </a:p>
          <a:p>
            <a:pPr marL="171450" indent="-171450">
              <a:buFont typeface="Arial" panose="020B0604020202020204" pitchFamily="34" charset="0"/>
              <a:buChar char="•"/>
            </a:pPr>
            <a:r>
              <a:rPr lang="en-US" sz="1200" b="0" kern="1200" dirty="0" smtClean="0">
                <a:solidFill>
                  <a:schemeClr val="tx1"/>
                </a:solidFill>
                <a:effectLst/>
                <a:latin typeface="+mn-lt"/>
                <a:ea typeface="+mn-ea"/>
                <a:cs typeface="+mn-cs"/>
              </a:rPr>
              <a:t>Ask follow-up questions. </a:t>
            </a:r>
          </a:p>
          <a:p>
            <a:pPr marL="171450" indent="-171450">
              <a:buFont typeface="Arial" panose="020B0604020202020204" pitchFamily="34" charset="0"/>
              <a:buChar char="•"/>
            </a:pPr>
            <a:r>
              <a:rPr lang="en-US" sz="1200" b="0" kern="1200" dirty="0" smtClean="0">
                <a:solidFill>
                  <a:schemeClr val="tx1"/>
                </a:solidFill>
                <a:effectLst/>
                <a:latin typeface="+mn-lt"/>
                <a:ea typeface="+mn-ea"/>
                <a:cs typeface="+mn-cs"/>
              </a:rPr>
              <a:t>Focus on specific questions such as: </a:t>
            </a:r>
          </a:p>
          <a:p>
            <a:pPr marL="628650" lvl="1" indent="-171450">
              <a:buFont typeface="Arial" panose="020B0604020202020204" pitchFamily="34" charset="0"/>
              <a:buChar char="•"/>
            </a:pPr>
            <a:r>
              <a:rPr lang="en-US" sz="1200" b="0" kern="1200" dirty="0" smtClean="0">
                <a:solidFill>
                  <a:schemeClr val="tx1"/>
                </a:solidFill>
                <a:effectLst/>
                <a:latin typeface="+mn-lt"/>
                <a:ea typeface="+mn-ea"/>
                <a:cs typeface="+mn-cs"/>
              </a:rPr>
              <a:t>What did you do when…? </a:t>
            </a:r>
          </a:p>
          <a:p>
            <a:pPr marL="628650" lvl="1" indent="-171450">
              <a:buFont typeface="Arial" panose="020B0604020202020204" pitchFamily="34" charset="0"/>
              <a:buChar char="•"/>
            </a:pPr>
            <a:r>
              <a:rPr lang="en-US" sz="1200" b="0" kern="1200" dirty="0" smtClean="0">
                <a:solidFill>
                  <a:schemeClr val="tx1"/>
                </a:solidFill>
                <a:effectLst/>
                <a:latin typeface="+mn-lt"/>
                <a:ea typeface="+mn-ea"/>
                <a:cs typeface="+mn-cs"/>
              </a:rPr>
              <a:t>What prompted…? What happened…? </a:t>
            </a:r>
          </a:p>
          <a:p>
            <a:pPr marL="628650" lvl="1" indent="-171450">
              <a:buFont typeface="Arial" panose="020B0604020202020204" pitchFamily="34" charset="0"/>
              <a:buChar char="•"/>
            </a:pPr>
            <a:r>
              <a:rPr lang="en-US" sz="1200" b="0" kern="1200" dirty="0" smtClean="0">
                <a:solidFill>
                  <a:schemeClr val="tx1"/>
                </a:solidFill>
                <a:effectLst/>
                <a:latin typeface="+mn-lt"/>
                <a:ea typeface="+mn-ea"/>
                <a:cs typeface="+mn-cs"/>
              </a:rPr>
              <a:t>What would happen if…? </a:t>
            </a:r>
          </a:p>
          <a:p>
            <a:pPr marL="628650" lvl="1" indent="-171450">
              <a:buFont typeface="Arial" panose="020B0604020202020204" pitchFamily="34" charset="0"/>
              <a:buChar char="•"/>
            </a:pPr>
            <a:r>
              <a:rPr lang="en-US" sz="1200" b="0" kern="1200" dirty="0" smtClean="0">
                <a:solidFill>
                  <a:schemeClr val="tx1"/>
                </a:solidFill>
                <a:effectLst/>
                <a:latin typeface="+mn-lt"/>
                <a:ea typeface="+mn-ea"/>
                <a:cs typeface="+mn-cs"/>
              </a:rPr>
              <a:t>What would you change…? </a:t>
            </a:r>
          </a:p>
          <a:p>
            <a:pPr marL="171450" indent="-171450">
              <a:buFont typeface="Arial" panose="020B0604020202020204" pitchFamily="34" charset="0"/>
              <a:buChar char="•"/>
            </a:pPr>
            <a:r>
              <a:rPr lang="en-US" sz="1200" b="0" kern="1200" dirty="0" smtClean="0">
                <a:solidFill>
                  <a:schemeClr val="tx1"/>
                </a:solidFill>
                <a:effectLst/>
                <a:latin typeface="+mn-lt"/>
                <a:ea typeface="+mn-ea"/>
                <a:cs typeface="+mn-cs"/>
              </a:rPr>
              <a:t>Probe for clarity. </a:t>
            </a:r>
          </a:p>
          <a:p>
            <a:pPr marL="0" indent="0">
              <a:buFont typeface="Arial" panose="020B0604020202020204" pitchFamily="34" charset="0"/>
              <a:buNone/>
            </a:pPr>
            <a:endParaRPr lang="en-US" sz="1200" b="0" kern="1200" dirty="0" smtClean="0">
              <a:solidFill>
                <a:schemeClr val="tx1"/>
              </a:solidFill>
              <a:effectLst/>
              <a:latin typeface="+mn-lt"/>
              <a:ea typeface="+mn-ea"/>
              <a:cs typeface="+mn-cs"/>
            </a:endParaRPr>
          </a:p>
          <a:p>
            <a:pPr marL="0" indent="0">
              <a:buFont typeface="Arial" panose="020B0604020202020204" pitchFamily="34" charset="0"/>
              <a:buNone/>
            </a:pPr>
            <a:r>
              <a:rPr lang="en-US" sz="1200" b="0" kern="1200" dirty="0" smtClean="0">
                <a:solidFill>
                  <a:schemeClr val="tx1"/>
                </a:solidFill>
                <a:effectLst/>
                <a:latin typeface="+mn-lt"/>
                <a:ea typeface="+mn-ea"/>
                <a:cs typeface="+mn-cs"/>
              </a:rPr>
              <a:t>Example: “Can you give me an example of something that happened at your school that made it seem unsafe—something that happened to you or one of your friends. How did this make you feel?”</a:t>
            </a:r>
          </a:p>
          <a:p>
            <a:endParaRPr lang="en-US" sz="1200" b="0" kern="1200" dirty="0" smtClean="0">
              <a:solidFill>
                <a:schemeClr val="tx1"/>
              </a:solidFill>
              <a:effectLst/>
              <a:latin typeface="+mn-lt"/>
              <a:ea typeface="+mn-ea"/>
              <a:cs typeface="+mn-cs"/>
            </a:endParaRPr>
          </a:p>
          <a:p>
            <a:r>
              <a:rPr lang="en-US" sz="1200" b="0" kern="1200" dirty="0" smtClean="0">
                <a:solidFill>
                  <a:schemeClr val="tx1"/>
                </a:solidFill>
                <a:effectLst/>
                <a:latin typeface="+mn-lt"/>
                <a:ea typeface="+mn-ea"/>
                <a:cs typeface="+mn-cs"/>
              </a:rPr>
              <a:t>(Morgan &amp; Krueger, 1998.)</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25</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23161416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28600" y="3200399"/>
            <a:ext cx="6324600" cy="5484813"/>
          </a:xfrm>
        </p:spPr>
        <p:txBody>
          <a:bodyPr/>
          <a:lstStyle/>
          <a:p>
            <a:r>
              <a:rPr lang="en-US" sz="1200" b="0" i="1" kern="1200" dirty="0" smtClean="0">
                <a:solidFill>
                  <a:schemeClr val="tx1"/>
                </a:solidFill>
                <a:effectLst/>
                <a:latin typeface="+mn-lt"/>
                <a:ea typeface="+mn-ea"/>
                <a:cs typeface="+mn-cs"/>
              </a:rPr>
              <a:t>Ending questions</a:t>
            </a:r>
            <a:r>
              <a:rPr lang="en-US" sz="1200" b="0" kern="1200" dirty="0" smtClean="0">
                <a:solidFill>
                  <a:schemeClr val="tx1"/>
                </a:solidFill>
                <a:effectLst/>
                <a:latin typeface="+mn-lt"/>
                <a:ea typeface="+mn-ea"/>
                <a:cs typeface="+mn-cs"/>
              </a:rPr>
              <a:t>. Participants are encouraged to summarize and clarify thoughts. </a:t>
            </a:r>
          </a:p>
          <a:p>
            <a:endParaRPr lang="en-US" sz="1200" b="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US" sz="1200" b="0" kern="1200" dirty="0" smtClean="0">
                <a:solidFill>
                  <a:schemeClr val="tx1"/>
                </a:solidFill>
                <a:effectLst/>
                <a:latin typeface="+mn-lt"/>
                <a:ea typeface="+mn-ea"/>
                <a:cs typeface="+mn-cs"/>
              </a:rPr>
              <a:t>How would you describe your position on…? </a:t>
            </a:r>
          </a:p>
          <a:p>
            <a:pPr marL="171450" indent="-171450">
              <a:buFont typeface="Arial" panose="020B0604020202020204" pitchFamily="34" charset="0"/>
              <a:buChar char="•"/>
            </a:pPr>
            <a:r>
              <a:rPr lang="en-US" sz="1200" b="0" kern="1200" dirty="0" smtClean="0">
                <a:solidFill>
                  <a:schemeClr val="tx1"/>
                </a:solidFill>
                <a:effectLst/>
                <a:latin typeface="+mn-lt"/>
                <a:ea typeface="+mn-ea"/>
                <a:cs typeface="+mn-cs"/>
              </a:rPr>
              <a:t>Which…is most important? </a:t>
            </a:r>
          </a:p>
          <a:p>
            <a:pPr marL="171450" indent="-171450">
              <a:buFont typeface="Arial" panose="020B0604020202020204" pitchFamily="34" charset="0"/>
              <a:buChar char="•"/>
            </a:pPr>
            <a:r>
              <a:rPr lang="en-US" sz="1200" b="0" kern="1200" dirty="0" smtClean="0">
                <a:solidFill>
                  <a:schemeClr val="tx1"/>
                </a:solidFill>
                <a:effectLst/>
                <a:latin typeface="+mn-lt"/>
                <a:ea typeface="+mn-ea"/>
                <a:cs typeface="+mn-cs"/>
              </a:rPr>
              <a:t>What advice do you have about…?</a:t>
            </a:r>
          </a:p>
          <a:p>
            <a:pPr marL="0" indent="0">
              <a:buFont typeface="Arial" panose="020B0604020202020204" pitchFamily="34" charset="0"/>
              <a:buNone/>
            </a:pPr>
            <a:endParaRPr lang="en-US" sz="1200" b="0" kern="1200" dirty="0" smtClean="0">
              <a:solidFill>
                <a:schemeClr val="tx1"/>
              </a:solidFill>
              <a:effectLst/>
              <a:latin typeface="+mn-lt"/>
              <a:ea typeface="+mn-ea"/>
              <a:cs typeface="+mn-cs"/>
            </a:endParaRPr>
          </a:p>
          <a:p>
            <a:pPr marL="0" indent="0">
              <a:buFont typeface="Arial" panose="020B0604020202020204" pitchFamily="34" charset="0"/>
              <a:buNone/>
            </a:pPr>
            <a:r>
              <a:rPr lang="en-US" sz="1200" b="0" kern="1200" dirty="0" smtClean="0">
                <a:solidFill>
                  <a:schemeClr val="tx1"/>
                </a:solidFill>
                <a:effectLst/>
                <a:latin typeface="+mn-lt"/>
                <a:ea typeface="+mn-ea"/>
                <a:cs typeface="+mn-cs"/>
              </a:rPr>
              <a:t>Example: “We’ve come to the end of the group. Is there anything you’d like to add on anything we’ve talked about?”</a:t>
            </a:r>
          </a:p>
          <a:p>
            <a:pPr marL="0" indent="0">
              <a:buFont typeface="Arial" panose="020B0604020202020204" pitchFamily="34" charset="0"/>
              <a:buNone/>
            </a:pPr>
            <a:endParaRPr lang="en-US" sz="1200" b="0" kern="1200" dirty="0" smtClean="0">
              <a:solidFill>
                <a:schemeClr val="tx1"/>
              </a:solidFill>
              <a:effectLst/>
              <a:latin typeface="+mn-lt"/>
              <a:ea typeface="+mn-ea"/>
              <a:cs typeface="+mn-cs"/>
            </a:endParaRPr>
          </a:p>
          <a:p>
            <a:pPr marL="0" indent="0">
              <a:buFont typeface="Arial" panose="020B0604020202020204" pitchFamily="34" charset="0"/>
              <a:buNone/>
            </a:pPr>
            <a:r>
              <a:rPr lang="en-US" sz="1200" b="0" kern="1200" dirty="0" smtClean="0">
                <a:solidFill>
                  <a:schemeClr val="tx1"/>
                </a:solidFill>
                <a:effectLst/>
                <a:latin typeface="+mn-lt"/>
                <a:ea typeface="+mn-ea"/>
                <a:cs typeface="+mn-cs"/>
              </a:rPr>
              <a:t>(Nolin</a:t>
            </a:r>
            <a:r>
              <a:rPr lang="en-US" sz="1200" b="0" kern="1200" baseline="0" dirty="0" smtClean="0">
                <a:solidFill>
                  <a:schemeClr val="tx1"/>
                </a:solidFill>
                <a:effectLst/>
                <a:latin typeface="+mn-lt"/>
                <a:ea typeface="+mn-ea"/>
                <a:cs typeface="+mn-cs"/>
              </a:rPr>
              <a:t> &amp; Chandler, 1996, p. 33)</a:t>
            </a:r>
            <a:endParaRPr lang="en-US" sz="1200" b="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26</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221926875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moderator should not take notes during sessions. Plan for a note taker.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note taker should be familiar with the research goals of the study. Notes should include the following elements:</a:t>
            </a:r>
          </a:p>
          <a:p>
            <a:endParaRPr lang="en-US"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Quotations.</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Key phrases word for word.</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Major themes.</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Areas of agreement and disagreement.</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Other observations that may be relevant (for example, notable body language or tension between participants).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Immediately after the focus group, even if the session has been recorded, the moderator should record impressions and general themes. It is imperative to do this immediately afterward so that recollection is not impeded by other experiences. (Morgan &amp; Krueger, 1998). </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27</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20413393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Audio recordings are recommended. If resources allow, make transcripts of the audio recordings. Video recording can be obtrusive and inhibit participation.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If you audio or video or record a focus group, include the recording in the informed consent form that participants sign. In addition, participants should be explicitly told by the moderator at the beginning of the focus group that the session will be audio or video recorded. If any objections to recording are raised by any of the participants, recording should not take place (Morgan &amp; Krueger, 1998).</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28</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204133931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29</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2079993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Focus group results can be used to formulate research questions for survey projects and create survey items. When conducted early in the survey development process, focus groups can provide information about important aspects of the survey topic</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and the language that potential respondents use to describe their experiences and attitudes about the survey topic.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In addition, focus groups can be used to pretest survey items (see module 4). Focus group feedback about an early draft of a survey can provide insight into how respondents may interpret and react to the survey items and how well the items cover all the relevant aspects of the survey topic.</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3</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20799937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30</a:t>
            </a:fld>
            <a:endParaRPr lang="en-US" dirty="0"/>
          </a:p>
        </p:txBody>
      </p:sp>
      <p:sp>
        <p:nvSpPr>
          <p:cNvPr id="5" name="Slide Image Placeholder 4"/>
          <p:cNvSpPr>
            <a:spLocks noGrp="1" noRot="1" noChangeAspect="1"/>
          </p:cNvSpPr>
          <p:nvPr>
            <p:ph type="sldImg"/>
          </p:nvPr>
        </p:nvSpPr>
        <p:spPr>
          <a:xfrm>
            <a:off x="1676400" y="228600"/>
            <a:ext cx="3657600" cy="2743200"/>
          </a:xfrm>
        </p:spPr>
      </p:sp>
    </p:spTree>
    <p:extLst>
      <p:ext uri="{BB962C8B-B14F-4D97-AF65-F5344CB8AC3E}">
        <p14:creationId xmlns:p14="http://schemas.microsoft.com/office/powerpoint/2010/main" val="20413393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Key steps in analysis: </a:t>
            </a:r>
          </a:p>
          <a:p>
            <a:endParaRPr lang="en-US"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Have multiple people review the transcript, recording, or notes.</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Detect and summarize themes.</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Note how many groups mentioned a topic, how often the topic was mentioned within the groups, and the agreement by group members.</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Note differences in themes among subgroups. Record quotes that give evidence of each theme. </a:t>
            </a:r>
          </a:p>
          <a:p>
            <a:pPr marL="171450" indent="-171450">
              <a:buFont typeface="Arial" panose="020B0604020202020204" pitchFamily="34" charset="0"/>
              <a:buChar char="•"/>
            </a:pP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(Morgan &amp; Krueger, 1998). </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31</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204133931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Sharing the results: </a:t>
            </a:r>
          </a:p>
          <a:p>
            <a:endParaRPr lang="en-US"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Recall the purpose of the study.</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Consider the audience. Will the results be shared externally or only internally with the team?</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Focus on clarity. Share common themes and note any differences in themes for different respondent types.</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Avoid making statements that claim to represent a broader population. Do not write, “70 percent of teachers feel…”; rather write “Seven out of 10 participants mentioned….”</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Link to decisions informed by findings.</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Use quotations as examples of major themes. Quotes should not be attributed to individuals by name or any other unique identifying feature. </a:t>
            </a:r>
          </a:p>
          <a:p>
            <a:pPr marL="171450" indent="-171450">
              <a:buFont typeface="Arial" panose="020B0604020202020204" pitchFamily="34" charset="0"/>
              <a:buChar char="•"/>
            </a:pP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(Morgan &amp; Krueger, 1998).</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32</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20413393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20730435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91E27618-80D1-41CB-9A27-2794CED53F37}" type="slidenum">
              <a:rPr lang="en-US" smtClean="0"/>
              <a:t>35</a:t>
            </a:fld>
            <a:endParaRPr lang="en-US" dirty="0"/>
          </a:p>
        </p:txBody>
      </p:sp>
    </p:spTree>
    <p:extLst>
      <p:ext uri="{BB962C8B-B14F-4D97-AF65-F5344CB8AC3E}">
        <p14:creationId xmlns:p14="http://schemas.microsoft.com/office/powerpoint/2010/main" val="36995924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Focus groups can also be used to </a:t>
            </a:r>
            <a:r>
              <a:rPr lang="en-US" sz="1200" kern="1200" dirty="0" smtClean="0">
                <a:solidFill>
                  <a:schemeClr val="tx1"/>
                </a:solidFill>
                <a:effectLst/>
                <a:latin typeface="+mn-lt"/>
                <a:ea typeface="+mn-ea"/>
                <a:cs typeface="+mn-cs"/>
              </a:rPr>
              <a:t>gain</a:t>
            </a:r>
            <a:r>
              <a:rPr lang="en-US" sz="1200" kern="1200" baseline="0" dirty="0" smtClean="0">
                <a:solidFill>
                  <a:schemeClr val="tx1"/>
                </a:solidFill>
                <a:effectLst/>
                <a:latin typeface="+mn-lt"/>
                <a:ea typeface="+mn-ea"/>
                <a:cs typeface="+mn-cs"/>
              </a:rPr>
              <a:t> more information about interesting research questions that arise from the survey findings</a:t>
            </a:r>
            <a:r>
              <a:rPr lang="en-US" sz="1200" kern="1200" dirty="0" smtClean="0">
                <a:solidFill>
                  <a:schemeClr val="tx1"/>
                </a:solidFill>
                <a:effectLst/>
                <a:latin typeface="+mn-lt"/>
                <a:ea typeface="+mn-ea"/>
                <a:cs typeface="+mn-cs"/>
              </a:rPr>
              <a:t>. </a:t>
            </a:r>
            <a:r>
              <a:rPr lang="en-US" sz="1200" b="0" i="0" u="none" strike="noStrike" kern="1200" baseline="0" dirty="0" smtClean="0">
                <a:solidFill>
                  <a:schemeClr val="tx1"/>
                </a:solidFill>
                <a:latin typeface="+mn-lt"/>
                <a:ea typeface="+mn-ea"/>
                <a:cs typeface="+mn-cs"/>
              </a:rPr>
              <a:t>Focus groups can help researchers better understand why respondents may have chosen certain answers, and they can provide richer content or illustrative information about the topic covered in the survey.</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For example, if survey results indicate that many teachers are unhappy with a change in a district policy, a focus group may reveal more information about why teachers feel this way. The opportunity for participants to interact with each other can provide more intensive information than would be obtained through a series of individual interviews.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Many mixed-methods studies use surveys and focus groups as complementary research methods. </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4</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2079993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This module explains how to conduct a focus group in the context of survey development.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However, focus groups are also an effective research method outside the context of survey development, and the information here is relevant to standalone focus-group research efforts.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5</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2079993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28600" y="3200400"/>
            <a:ext cx="6400800" cy="5257800"/>
          </a:xfrm>
        </p:spPr>
        <p:txBody>
          <a:bodyPr/>
          <a:lstStyle/>
          <a:p>
            <a:r>
              <a:rPr lang="en-US" sz="1200" kern="1200" dirty="0" smtClean="0">
                <a:solidFill>
                  <a:schemeClr val="tx1"/>
                </a:solidFill>
                <a:effectLst/>
                <a:latin typeface="+mn-lt"/>
                <a:ea typeface="+mn-ea"/>
                <a:cs typeface="+mn-cs"/>
              </a:rPr>
              <a:t>Sample situations when the use of a focus group could be productive:</a:t>
            </a:r>
          </a:p>
          <a:p>
            <a:endParaRPr lang="en-US"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Your school is interested in implementing an afterschool program, and you want to get information from parents about their preferences, needs, concerns, and interest. </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Your district has rolled out a new online student evaluation tool, and you want to get teachers’ feedback on how the tool is being used, problems with its implementation, and ideas for how it can be improved to support instruction. </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A school community is concerned about an increase in bullying. District leaders want to understand the nature and extent of the problem and identify possible solutions from the viewpoints of the students, parents, and school staff members.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In each case, having a group discussion with stakeholder groups may yield different information from</a:t>
            </a:r>
            <a:r>
              <a:rPr lang="en-US" sz="1200" kern="1200" baseline="0" dirty="0" smtClean="0">
                <a:solidFill>
                  <a:schemeClr val="tx1"/>
                </a:solidFill>
                <a:effectLst/>
                <a:latin typeface="+mn-lt"/>
                <a:ea typeface="+mn-ea"/>
                <a:cs typeface="+mn-cs"/>
              </a:rPr>
              <a:t> what</a:t>
            </a:r>
            <a:r>
              <a:rPr lang="en-US" sz="1200" kern="1200" dirty="0" smtClean="0">
                <a:solidFill>
                  <a:schemeClr val="tx1"/>
                </a:solidFill>
                <a:effectLst/>
                <a:latin typeface="+mn-lt"/>
                <a:ea typeface="+mn-ea"/>
                <a:cs typeface="+mn-cs"/>
              </a:rPr>
              <a:t> a survey</a:t>
            </a:r>
            <a:r>
              <a:rPr lang="en-US" sz="1200" kern="1200" baseline="0" dirty="0" smtClean="0">
                <a:solidFill>
                  <a:schemeClr val="tx1"/>
                </a:solidFill>
                <a:effectLst/>
                <a:latin typeface="+mn-lt"/>
                <a:ea typeface="+mn-ea"/>
                <a:cs typeface="+mn-cs"/>
              </a:rPr>
              <a:t> would.</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6</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7311240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7</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2079993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8</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2079993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endParaRPr lang="en-US" sz="1200" b="1" u="sng" kern="1200" dirty="0" smtClean="0">
              <a:solidFill>
                <a:schemeClr val="tx1"/>
              </a:solidFill>
              <a:effectLst/>
              <a:latin typeface="+mn-lt"/>
              <a:ea typeface="+mn-ea"/>
              <a:cs typeface="+mn-cs"/>
            </a:endParaRPr>
          </a:p>
          <a:p>
            <a:pPr lvl="0"/>
            <a:endParaRPr lang="en-US" sz="1200" b="1" u="sng" kern="1200" dirty="0" smtClean="0">
              <a:solidFill>
                <a:schemeClr val="tx1"/>
              </a:solidFill>
              <a:effectLst/>
              <a:latin typeface="+mn-lt"/>
              <a:ea typeface="+mn-ea"/>
              <a:cs typeface="+mn-cs"/>
            </a:endParaRPr>
          </a:p>
          <a:p>
            <a:pPr lvl="0"/>
            <a:endParaRPr lang="en-US" sz="1200" b="1" u="sng"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pPr>
              <a:defRPr/>
            </a:pPr>
            <a:fld id="{F0B5B793-FBBA-403D-88A8-81A9DA8428FB}" type="slidenum">
              <a:rPr lang="en-US" smtClean="0"/>
              <a:pPr>
                <a:defRPr/>
              </a:pPr>
              <a:t>9</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20799937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hoto Option">
    <p:spTree>
      <p:nvGrpSpPr>
        <p:cNvPr id="1" name=""/>
        <p:cNvGrpSpPr/>
        <p:nvPr/>
      </p:nvGrpSpPr>
      <p:grpSpPr>
        <a:xfrm>
          <a:off x="0" y="0"/>
          <a:ext cx="0" cy="0"/>
          <a:chOff x="0" y="0"/>
          <a:chExt cx="0" cy="0"/>
        </a:xfrm>
      </p:grpSpPr>
      <p:pic>
        <p:nvPicPr>
          <p:cNvPr id="2050" name="Picture 2" descr="G:\Editing\__2015\EDU\A_R&amp;E\15-1865_REL MW PPT template (JG,JZ,LK,LP)\Graphics\15-1865 v03 REL MW PPT Temp Cover 1.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itle 1"/>
          <p:cNvSpPr>
            <a:spLocks noGrp="1"/>
          </p:cNvSpPr>
          <p:nvPr>
            <p:ph type="ctrTitle"/>
          </p:nvPr>
        </p:nvSpPr>
        <p:spPr>
          <a:xfrm>
            <a:off x="3564924" y="1581152"/>
            <a:ext cx="5120640" cy="1200329"/>
          </a:xfrm>
        </p:spPr>
        <p:txBody>
          <a:bodyPr anchor="t" anchorCtr="0">
            <a:noAutofit/>
          </a:bodyPr>
          <a:lstStyle>
            <a:lvl1pPr algn="l">
              <a:defRPr sz="3600" b="1" baseline="0">
                <a:solidFill>
                  <a:schemeClr val="accent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3564924" y="2667002"/>
            <a:ext cx="5120640" cy="1200329"/>
          </a:xfrm>
        </p:spPr>
        <p:txBody>
          <a:bodyPr>
            <a:spAutoFit/>
          </a:bodyPr>
          <a:lstStyle>
            <a:lvl1pPr marL="0" indent="0" algn="l">
              <a:buNone/>
              <a:defRPr sz="3600">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3564924" y="6186573"/>
            <a:ext cx="5120640" cy="369332"/>
          </a:xfrm>
        </p:spPr>
        <p:txBody>
          <a:bodyPr lIns="91440" tIns="45720" rIns="91440" bIns="45720">
            <a:noAutofit/>
          </a:bodyPr>
          <a:lstStyle>
            <a:lvl1pPr>
              <a:defRPr sz="1800" cap="none" baseline="0">
                <a:solidFill>
                  <a:schemeClr val="tx1">
                    <a:lumMod val="85000"/>
                    <a:lumOff val="15000"/>
                  </a:schemeClr>
                </a:solidFill>
              </a:defRPr>
            </a:lvl1pPr>
          </a:lstStyle>
          <a:p>
            <a:endParaRPr lang="en-US" dirty="0"/>
          </a:p>
        </p:txBody>
      </p:sp>
      <p:sp>
        <p:nvSpPr>
          <p:cNvPr id="8" name="Text Placeholder 7"/>
          <p:cNvSpPr>
            <a:spLocks noGrp="1"/>
          </p:cNvSpPr>
          <p:nvPr>
            <p:ph type="body" sz="quarter" idx="13" hasCustomPrompt="1"/>
          </p:nvPr>
        </p:nvSpPr>
        <p:spPr>
          <a:xfrm>
            <a:off x="3564924" y="5214552"/>
            <a:ext cx="5120640" cy="923330"/>
          </a:xfrm>
        </p:spPr>
        <p:txBody>
          <a:bodyPr>
            <a:noAutofit/>
          </a:bodyPr>
          <a:lstStyle>
            <a:lvl1pPr marL="0" indent="0">
              <a:buNone/>
              <a:defRPr sz="2600" b="1">
                <a:solidFill>
                  <a:schemeClr val="tx1">
                    <a:lumMod val="85000"/>
                    <a:lumOff val="15000"/>
                  </a:schemeClr>
                </a:solidFill>
              </a:defRPr>
            </a:lvl1pPr>
            <a:lvl2pPr marL="0" indent="0">
              <a:spcBef>
                <a:spcPts val="0"/>
              </a:spcBef>
              <a:buNone/>
              <a:defRPr sz="2400" b="0">
                <a:solidFill>
                  <a:schemeClr val="tx1">
                    <a:lumMod val="85000"/>
                    <a:lumOff val="15000"/>
                  </a:schemeClr>
                </a:solidFill>
              </a:defRPr>
            </a:lvl2pPr>
            <a:lvl3pPr marL="0" indent="0">
              <a:buNone/>
              <a:defRPr sz="3000" b="1"/>
            </a:lvl3pPr>
            <a:lvl4pPr marL="0" indent="0">
              <a:buNone/>
              <a:defRPr sz="3000" b="1"/>
            </a:lvl4pPr>
            <a:lvl5pPr marL="0" indent="0">
              <a:buNone/>
              <a:defRPr sz="3000" b="1"/>
            </a:lvl5pPr>
          </a:lstStyle>
          <a:p>
            <a:pPr lvl="0"/>
            <a:r>
              <a:rPr lang="en-US" dirty="0" smtClean="0"/>
              <a:t>Author</a:t>
            </a:r>
          </a:p>
          <a:p>
            <a:pPr lvl="1"/>
            <a:r>
              <a:rPr lang="en-US" sz="2400" b="0" dirty="0" smtClean="0"/>
              <a:t>Position</a:t>
            </a:r>
            <a:endParaRPr lang="en-US" dirty="0" smtClean="0"/>
          </a:p>
        </p:txBody>
      </p:sp>
      <p:sp>
        <p:nvSpPr>
          <p:cNvPr id="10" name="Picture Placeholder 9"/>
          <p:cNvSpPr>
            <a:spLocks noGrp="1"/>
          </p:cNvSpPr>
          <p:nvPr>
            <p:ph type="pic" sz="quarter" idx="14"/>
          </p:nvPr>
        </p:nvSpPr>
        <p:spPr>
          <a:xfrm>
            <a:off x="0" y="1600200"/>
            <a:ext cx="3383280" cy="5257800"/>
          </a:xfrm>
        </p:spPr>
        <p:txBody>
          <a:bodyPr anchor="ctr" anchorCtr="1"/>
          <a:lstStyle>
            <a:lvl1pPr marL="0" indent="0">
              <a:buNone/>
              <a:defRPr>
                <a:solidFill>
                  <a:schemeClr val="tx1">
                    <a:lumMod val="85000"/>
                    <a:lumOff val="15000"/>
                  </a:schemeClr>
                </a:solidFill>
              </a:defRPr>
            </a:lvl1pPr>
          </a:lstStyle>
          <a:p>
            <a:r>
              <a:rPr lang="en-US" dirty="0" smtClean="0"/>
              <a:t>Click icon to add picture</a:t>
            </a:r>
            <a:endParaRPr lang="en-US" dirty="0"/>
          </a:p>
        </p:txBody>
      </p:sp>
    </p:spTree>
    <p:extLst>
      <p:ext uri="{BB962C8B-B14F-4D97-AF65-F5344CB8AC3E}">
        <p14:creationId xmlns:p14="http://schemas.microsoft.com/office/powerpoint/2010/main" val="7245362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ext Photo Option Right">
    <p:spTree>
      <p:nvGrpSpPr>
        <p:cNvPr id="1" name=""/>
        <p:cNvGrpSpPr/>
        <p:nvPr/>
      </p:nvGrpSpPr>
      <p:grpSpPr>
        <a:xfrm>
          <a:off x="0" y="0"/>
          <a:ext cx="0" cy="0"/>
          <a:chOff x="0" y="0"/>
          <a:chExt cx="0" cy="0"/>
        </a:xfrm>
      </p:grpSpPr>
      <p:sp>
        <p:nvSpPr>
          <p:cNvPr id="10" name="Picture Placeholder 9"/>
          <p:cNvSpPr>
            <a:spLocks noGrp="1"/>
          </p:cNvSpPr>
          <p:nvPr>
            <p:ph type="pic" sz="quarter" idx="13"/>
          </p:nvPr>
        </p:nvSpPr>
        <p:spPr>
          <a:xfrm>
            <a:off x="5486400" y="1371600"/>
            <a:ext cx="3657600" cy="5486400"/>
          </a:xfrm>
        </p:spPr>
        <p:txBody>
          <a:bodyPr/>
          <a:lstStyle>
            <a:lvl1pPr marL="0" indent="0">
              <a:buNone/>
              <a:defRPr>
                <a:solidFill>
                  <a:schemeClr val="tx1">
                    <a:lumMod val="85000"/>
                    <a:lumOff val="15000"/>
                  </a:schemeClr>
                </a:solidFill>
              </a:defRPr>
            </a:lvl1pPr>
          </a:lstStyle>
          <a:p>
            <a:r>
              <a:rPr lang="en-US" dirty="0" smtClean="0"/>
              <a:t>Click icon to add picture</a:t>
            </a:r>
            <a:endParaRPr lang="en-US" dirty="0"/>
          </a:p>
        </p:txBody>
      </p:sp>
      <p:sp>
        <p:nvSpPr>
          <p:cNvPr id="2" name="Title 1"/>
          <p:cNvSpPr>
            <a:spLocks noGrp="1"/>
          </p:cNvSpPr>
          <p:nvPr>
            <p:ph type="title"/>
          </p:nvPr>
        </p:nvSpPr>
        <p:spPr>
          <a:xfrm>
            <a:off x="914400" y="0"/>
            <a:ext cx="7315200" cy="1346200"/>
          </a:xfrm>
        </p:spPr>
        <p:txBody>
          <a:bodyPr anchor="ctr" anchorCtr="0"/>
          <a:lstStyle/>
          <a:p>
            <a:r>
              <a:rPr lang="en-US" smtClean="0"/>
              <a:t>Click to edit Master title style</a:t>
            </a:r>
            <a:endParaRPr lang="en-US" dirty="0"/>
          </a:p>
        </p:txBody>
      </p:sp>
      <p:sp>
        <p:nvSpPr>
          <p:cNvPr id="3" name="Content Placeholder 2"/>
          <p:cNvSpPr>
            <a:spLocks noGrp="1"/>
          </p:cNvSpPr>
          <p:nvPr>
            <p:ph sz="half" idx="1"/>
          </p:nvPr>
        </p:nvSpPr>
        <p:spPr>
          <a:xfrm>
            <a:off x="914400" y="1600202"/>
            <a:ext cx="4206240" cy="4525963"/>
          </a:xfrm>
        </p:spPr>
        <p:txBody>
          <a:bodyPr>
            <a:normAutofit/>
          </a:bodyPr>
          <a:lstStyle>
            <a:lvl1pPr>
              <a:defRPr sz="3200">
                <a:solidFill>
                  <a:schemeClr val="tx1">
                    <a:lumMod val="85000"/>
                    <a:lumOff val="15000"/>
                  </a:schemeClr>
                </a:solidFill>
              </a:defRPr>
            </a:lvl1pPr>
            <a:lvl2pPr>
              <a:defRPr sz="2800">
                <a:solidFill>
                  <a:schemeClr val="tx1">
                    <a:lumMod val="85000"/>
                    <a:lumOff val="15000"/>
                  </a:schemeClr>
                </a:solidFill>
              </a:defRPr>
            </a:lvl2pPr>
            <a:lvl3pPr>
              <a:defRPr sz="2400">
                <a:solidFill>
                  <a:schemeClr val="tx1">
                    <a:lumMod val="85000"/>
                    <a:lumOff val="15000"/>
                  </a:schemeClr>
                </a:solidFill>
              </a:defRPr>
            </a:lvl3pPr>
            <a:lvl4pPr>
              <a:defRPr sz="2000">
                <a:solidFill>
                  <a:schemeClr val="tx1">
                    <a:lumMod val="85000"/>
                    <a:lumOff val="15000"/>
                  </a:schemeClr>
                </a:solidFill>
              </a:defRPr>
            </a:lvl4pPr>
            <a:lvl5pPr>
              <a:defRPr sz="2000">
                <a:solidFill>
                  <a:schemeClr val="tx1">
                    <a:lumMod val="85000"/>
                    <a:lumOff val="1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8BE281C9-04EB-4071-AA3D-BE0CA1E87804}" type="slidenum">
              <a:rPr lang="en-US" smtClean="0"/>
              <a:t>‹#›</a:t>
            </a:fld>
            <a:endParaRPr lang="en-US" dirty="0"/>
          </a:p>
        </p:txBody>
      </p:sp>
    </p:spTree>
    <p:extLst>
      <p:ext uri="{BB962C8B-B14F-4D97-AF65-F5344CB8AC3E}">
        <p14:creationId xmlns:p14="http://schemas.microsoft.com/office/powerpoint/2010/main" val="40146906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ext Photo Option Left">
    <p:spTree>
      <p:nvGrpSpPr>
        <p:cNvPr id="1" name=""/>
        <p:cNvGrpSpPr/>
        <p:nvPr/>
      </p:nvGrpSpPr>
      <p:grpSpPr>
        <a:xfrm>
          <a:off x="0" y="0"/>
          <a:ext cx="0" cy="0"/>
          <a:chOff x="0" y="0"/>
          <a:chExt cx="0" cy="0"/>
        </a:xfrm>
      </p:grpSpPr>
      <p:sp>
        <p:nvSpPr>
          <p:cNvPr id="10" name="Picture Placeholder 9"/>
          <p:cNvSpPr>
            <a:spLocks noGrp="1"/>
          </p:cNvSpPr>
          <p:nvPr>
            <p:ph type="pic" sz="quarter" idx="13"/>
          </p:nvPr>
        </p:nvSpPr>
        <p:spPr>
          <a:xfrm>
            <a:off x="0" y="1371600"/>
            <a:ext cx="3657600" cy="5486400"/>
          </a:xfrm>
        </p:spPr>
        <p:txBody>
          <a:bodyPr/>
          <a:lstStyle>
            <a:lvl1pPr marL="0" indent="0">
              <a:buNone/>
              <a:defRPr>
                <a:solidFill>
                  <a:schemeClr val="tx1">
                    <a:lumMod val="85000"/>
                    <a:lumOff val="15000"/>
                  </a:schemeClr>
                </a:solidFill>
              </a:defRPr>
            </a:lvl1pPr>
          </a:lstStyle>
          <a:p>
            <a:r>
              <a:rPr lang="en-US" dirty="0" smtClean="0"/>
              <a:t>Click icon to add picture</a:t>
            </a:r>
            <a:endParaRPr lang="en-US" dirty="0"/>
          </a:p>
        </p:txBody>
      </p:sp>
      <p:sp>
        <p:nvSpPr>
          <p:cNvPr id="2" name="Title 1"/>
          <p:cNvSpPr>
            <a:spLocks noGrp="1"/>
          </p:cNvSpPr>
          <p:nvPr>
            <p:ph type="title"/>
          </p:nvPr>
        </p:nvSpPr>
        <p:spPr>
          <a:xfrm>
            <a:off x="914400" y="0"/>
            <a:ext cx="7315200" cy="1346200"/>
          </a:xfrm>
        </p:spPr>
        <p:txBody>
          <a:bodyPr anchor="ctr" anchorCtr="0"/>
          <a:lstStyle/>
          <a:p>
            <a:r>
              <a:rPr lang="en-US" smtClean="0"/>
              <a:t>Click to edit Master title style</a:t>
            </a:r>
            <a:endParaRPr lang="en-US" dirty="0"/>
          </a:p>
        </p:txBody>
      </p:sp>
      <p:sp>
        <p:nvSpPr>
          <p:cNvPr id="3" name="Content Placeholder 2"/>
          <p:cNvSpPr>
            <a:spLocks noGrp="1"/>
          </p:cNvSpPr>
          <p:nvPr>
            <p:ph sz="half" idx="1"/>
          </p:nvPr>
        </p:nvSpPr>
        <p:spPr>
          <a:xfrm>
            <a:off x="4023360" y="1600202"/>
            <a:ext cx="4206240" cy="4525963"/>
          </a:xfrm>
        </p:spPr>
        <p:txBody>
          <a:bodyPr>
            <a:normAutofit/>
          </a:bodyPr>
          <a:lstStyle>
            <a:lvl1pPr>
              <a:defRPr sz="3200"/>
            </a:lvl1pPr>
            <a:lvl2pPr>
              <a:defRPr sz="2800"/>
            </a:lvl2pPr>
            <a:lvl3pPr>
              <a:defRPr sz="2400"/>
            </a:lvl3pPr>
            <a:lvl4pPr>
              <a:defRPr sz="2000"/>
            </a:lvl4pPr>
            <a:lvl5pP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8BE281C9-04EB-4071-AA3D-BE0CA1E87804}" type="slidenum">
              <a:rPr lang="en-US" smtClean="0"/>
              <a:t>‹#›</a:t>
            </a:fld>
            <a:endParaRPr lang="en-US" dirty="0"/>
          </a:p>
        </p:txBody>
      </p:sp>
    </p:spTree>
    <p:extLst>
      <p:ext uri="{BB962C8B-B14F-4D97-AF65-F5344CB8AC3E}">
        <p14:creationId xmlns:p14="http://schemas.microsoft.com/office/powerpoint/2010/main" val="23520158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ext Full Photo With Screen">
    <p:spTree>
      <p:nvGrpSpPr>
        <p:cNvPr id="1" name=""/>
        <p:cNvGrpSpPr/>
        <p:nvPr/>
      </p:nvGrpSpPr>
      <p:grpSpPr>
        <a:xfrm>
          <a:off x="0" y="0"/>
          <a:ext cx="0" cy="0"/>
          <a:chOff x="0" y="0"/>
          <a:chExt cx="0" cy="0"/>
        </a:xfrm>
      </p:grpSpPr>
      <p:sp>
        <p:nvSpPr>
          <p:cNvPr id="10" name="Rectangle 9"/>
          <p:cNvSpPr/>
          <p:nvPr userDrawn="1"/>
        </p:nvSpPr>
        <p:spPr>
          <a:xfrm>
            <a:off x="0" y="1371600"/>
            <a:ext cx="9144000" cy="5486400"/>
          </a:xfrm>
          <a:prstGeom prst="rect">
            <a:avLst/>
          </a:prstGeom>
          <a:solidFill>
            <a:schemeClr val="accent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9" name="Rectangle 8"/>
          <p:cNvSpPr/>
          <p:nvPr/>
        </p:nvSpPr>
        <p:spPr>
          <a:xfrm>
            <a:off x="0" y="1371600"/>
            <a:ext cx="9144000" cy="5486400"/>
          </a:xfrm>
          <a:prstGeom prst="rect">
            <a:avLst/>
          </a:prstGeom>
          <a:solidFill>
            <a:schemeClr val="accent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p:cNvSpPr>
            <a:spLocks noGrp="1"/>
          </p:cNvSpPr>
          <p:nvPr>
            <p:ph type="title"/>
          </p:nvPr>
        </p:nvSpPr>
        <p:spPr>
          <a:xfrm>
            <a:off x="914400" y="0"/>
            <a:ext cx="7315200" cy="1346200"/>
          </a:xfrm>
        </p:spPr>
        <p:txBody>
          <a:bodyPr anchor="ctr" anchorCtr="0"/>
          <a:lstStyle/>
          <a:p>
            <a:r>
              <a:rPr lang="en-US" smtClean="0"/>
              <a:t>Click to edit Master title style</a:t>
            </a:r>
            <a:endParaRPr lang="en-US" dirty="0"/>
          </a:p>
        </p:txBody>
      </p:sp>
      <p:sp>
        <p:nvSpPr>
          <p:cNvPr id="3" name="Content Placeholder 2"/>
          <p:cNvSpPr>
            <a:spLocks noGrp="1"/>
          </p:cNvSpPr>
          <p:nvPr>
            <p:ph sz="half" idx="1"/>
          </p:nvPr>
        </p:nvSpPr>
        <p:spPr>
          <a:xfrm>
            <a:off x="3657600" y="1371600"/>
            <a:ext cx="5486400" cy="5486400"/>
          </a:xfrm>
          <a:solidFill>
            <a:srgbClr val="FFFFFF">
              <a:alpha val="80000"/>
            </a:srgbClr>
          </a:solidFill>
        </p:spPr>
        <p:txBody>
          <a:bodyPr lIns="228600" tIns="274320" rIns="228600" bIns="685800">
            <a:noAutofit/>
          </a:bodyPr>
          <a:lstStyle>
            <a:lvl1pPr>
              <a:spcBef>
                <a:spcPts val="1000"/>
              </a:spcBef>
              <a:defRPr sz="3200"/>
            </a:lvl1pPr>
            <a:lvl2pPr>
              <a:defRPr sz="2800"/>
            </a:lvl2pPr>
            <a:lvl3pPr>
              <a:defRPr sz="2400"/>
            </a:lvl3pPr>
            <a:lvl4pPr>
              <a:defRPr sz="2000"/>
            </a:lvl4pPr>
            <a:lvl5pP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lvl1pPr>
              <a:defRPr>
                <a:solidFill>
                  <a:schemeClr val="tx1"/>
                </a:solidFill>
              </a:defRPr>
            </a:lvl1pPr>
          </a:lstStyle>
          <a:p>
            <a:fld id="{8BE281C9-04EB-4071-AA3D-BE0CA1E87804}" type="slidenum">
              <a:rPr lang="en-US" smtClean="0"/>
              <a:pPr/>
              <a:t>‹#›</a:t>
            </a:fld>
            <a:endParaRPr lang="en-US" dirty="0"/>
          </a:p>
        </p:txBody>
      </p:sp>
      <p:cxnSp>
        <p:nvCxnSpPr>
          <p:cNvPr id="8" name="Straight Connector 7"/>
          <p:cNvCxnSpPr/>
          <p:nvPr/>
        </p:nvCxnSpPr>
        <p:spPr>
          <a:xfrm flipH="1">
            <a:off x="8659368" y="6572835"/>
            <a:ext cx="484632" cy="0"/>
          </a:xfrm>
          <a:prstGeom prst="line">
            <a:avLst/>
          </a:prstGeom>
          <a:ln w="127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8659368" y="6572835"/>
            <a:ext cx="484632" cy="0"/>
          </a:xfrm>
          <a:prstGeom prst="line">
            <a:avLst/>
          </a:prstGeom>
          <a:ln w="127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42147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ext Full Photo No Screen">
    <p:spTree>
      <p:nvGrpSpPr>
        <p:cNvPr id="1" name=""/>
        <p:cNvGrpSpPr/>
        <p:nvPr/>
      </p:nvGrpSpPr>
      <p:grpSpPr>
        <a:xfrm>
          <a:off x="0" y="0"/>
          <a:ext cx="0" cy="0"/>
          <a:chOff x="0" y="0"/>
          <a:chExt cx="0" cy="0"/>
        </a:xfrm>
      </p:grpSpPr>
      <p:sp>
        <p:nvSpPr>
          <p:cNvPr id="9" name="Rectangle 8"/>
          <p:cNvSpPr/>
          <p:nvPr userDrawn="1"/>
        </p:nvSpPr>
        <p:spPr>
          <a:xfrm>
            <a:off x="0" y="1371600"/>
            <a:ext cx="9144000" cy="5486400"/>
          </a:xfrm>
          <a:prstGeom prst="rect">
            <a:avLst/>
          </a:prstGeom>
          <a:solidFill>
            <a:schemeClr val="accent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Rectangle 3"/>
          <p:cNvSpPr/>
          <p:nvPr/>
        </p:nvSpPr>
        <p:spPr>
          <a:xfrm>
            <a:off x="0" y="1371600"/>
            <a:ext cx="9144000" cy="5486400"/>
          </a:xfrm>
          <a:prstGeom prst="rect">
            <a:avLst/>
          </a:prstGeom>
          <a:solidFill>
            <a:schemeClr val="accent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p:cNvSpPr>
            <a:spLocks noGrp="1"/>
          </p:cNvSpPr>
          <p:nvPr>
            <p:ph type="title"/>
          </p:nvPr>
        </p:nvSpPr>
        <p:spPr>
          <a:xfrm>
            <a:off x="914400" y="0"/>
            <a:ext cx="7315200" cy="1346200"/>
          </a:xfrm>
        </p:spPr>
        <p:txBody>
          <a:bodyPr anchor="ctr" anchorCtr="0"/>
          <a:lstStyle/>
          <a:p>
            <a:r>
              <a:rPr lang="en-US" smtClean="0"/>
              <a:t>Click to edit Master title style</a:t>
            </a:r>
            <a:endParaRPr lang="en-US" dirty="0"/>
          </a:p>
        </p:txBody>
      </p:sp>
      <p:sp>
        <p:nvSpPr>
          <p:cNvPr id="3" name="Content Placeholder 2"/>
          <p:cNvSpPr>
            <a:spLocks noGrp="1"/>
          </p:cNvSpPr>
          <p:nvPr>
            <p:ph sz="half" idx="1"/>
          </p:nvPr>
        </p:nvSpPr>
        <p:spPr>
          <a:xfrm>
            <a:off x="4572000" y="1371600"/>
            <a:ext cx="4572000" cy="5486400"/>
          </a:xfrm>
          <a:noFill/>
        </p:spPr>
        <p:txBody>
          <a:bodyPr lIns="228600" tIns="274320" rIns="228600" bIns="685800" anchor="ctr" anchorCtr="0">
            <a:noAutofit/>
          </a:bodyPr>
          <a:lstStyle>
            <a:lvl1pPr marL="0" indent="0">
              <a:spcBef>
                <a:spcPts val="1000"/>
              </a:spcBef>
              <a:buNone/>
              <a:defRPr sz="3200">
                <a:solidFill>
                  <a:schemeClr val="bg1"/>
                </a:solidFill>
              </a:defRPr>
            </a:lvl1pPr>
            <a:lvl2pPr marL="457200" indent="0">
              <a:buNone/>
              <a:defRPr sz="2800">
                <a:solidFill>
                  <a:schemeClr val="bg1"/>
                </a:solidFill>
              </a:defRPr>
            </a:lvl2pPr>
            <a:lvl3pPr marL="914400" indent="0">
              <a:buNone/>
              <a:defRPr sz="2400">
                <a:solidFill>
                  <a:schemeClr val="bg1"/>
                </a:solidFill>
              </a:defRPr>
            </a:lvl3pPr>
            <a:lvl4pPr marL="1371600" indent="0">
              <a:buNone/>
              <a:defRPr sz="2000">
                <a:solidFill>
                  <a:schemeClr val="bg1"/>
                </a:solidFill>
              </a:defRPr>
            </a:lvl4pPr>
            <a:lvl5pPr marL="1828800" indent="0">
              <a:buNone/>
              <a:defRPr sz="2000">
                <a:solidFill>
                  <a:schemeClr val="bg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8BE281C9-04EB-4071-AA3D-BE0CA1E87804}" type="slidenum">
              <a:rPr lang="en-US" smtClean="0"/>
              <a:pPr/>
              <a:t>‹#›</a:t>
            </a:fld>
            <a:endParaRPr lang="en-US" dirty="0"/>
          </a:p>
        </p:txBody>
      </p:sp>
      <p:cxnSp>
        <p:nvCxnSpPr>
          <p:cNvPr id="8" name="Straight Connector 7"/>
          <p:cNvCxnSpPr/>
          <p:nvPr/>
        </p:nvCxnSpPr>
        <p:spPr>
          <a:xfrm flipH="1">
            <a:off x="8659368" y="6572835"/>
            <a:ext cx="484632" cy="0"/>
          </a:xfrm>
          <a:prstGeom prst="line">
            <a:avLst/>
          </a:prstGeom>
          <a:ln w="127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flipH="1">
            <a:off x="8659368" y="6572835"/>
            <a:ext cx="484632" cy="0"/>
          </a:xfrm>
          <a:prstGeom prst="line">
            <a:avLst/>
          </a:prstGeom>
          <a:ln w="127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342592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Webinar_Basic Text">
    <p:spTree>
      <p:nvGrpSpPr>
        <p:cNvPr id="1" name=""/>
        <p:cNvGrpSpPr/>
        <p:nvPr/>
      </p:nvGrpSpPr>
      <p:grpSpPr>
        <a:xfrm>
          <a:off x="0" y="0"/>
          <a:ext cx="0" cy="0"/>
          <a:chOff x="0" y="0"/>
          <a:chExt cx="0" cy="0"/>
        </a:xfrm>
      </p:grpSpPr>
      <p:sp>
        <p:nvSpPr>
          <p:cNvPr id="2" name="Title 1"/>
          <p:cNvSpPr>
            <a:spLocks noGrp="1"/>
          </p:cNvSpPr>
          <p:nvPr>
            <p:ph type="title"/>
          </p:nvPr>
        </p:nvSpPr>
        <p:spPr>
          <a:xfrm>
            <a:off x="1417320" y="0"/>
            <a:ext cx="6812280" cy="1346200"/>
          </a:xfrm>
        </p:spPr>
        <p:txBody>
          <a:bodyPr anchor="ctr" anchorCtr="0">
            <a:normAutofit/>
          </a:bodyPr>
          <a:lstStyle>
            <a:lvl1pPr algn="l">
              <a:defRPr sz="3600" b="1">
                <a:solidFill>
                  <a:schemeClr val="bg1"/>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914400" y="1600202"/>
            <a:ext cx="7315200" cy="4525963"/>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8BE281C9-04EB-4071-AA3D-BE0CA1E87804}" type="slidenum">
              <a:rPr lang="en-US" smtClean="0"/>
              <a:t>‹#›</a:t>
            </a:fld>
            <a:endParaRPr lang="en-US" dirty="0"/>
          </a:p>
        </p:txBody>
      </p:sp>
    </p:spTree>
    <p:extLst>
      <p:ext uri="{BB962C8B-B14F-4D97-AF65-F5344CB8AC3E}">
        <p14:creationId xmlns:p14="http://schemas.microsoft.com/office/powerpoint/2010/main" val="42247891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Webinar_Plain Text">
    <p:spTree>
      <p:nvGrpSpPr>
        <p:cNvPr id="1" name=""/>
        <p:cNvGrpSpPr/>
        <p:nvPr/>
      </p:nvGrpSpPr>
      <p:grpSpPr>
        <a:xfrm>
          <a:off x="0" y="0"/>
          <a:ext cx="0" cy="0"/>
          <a:chOff x="0" y="0"/>
          <a:chExt cx="0" cy="0"/>
        </a:xfrm>
      </p:grpSpPr>
      <p:sp>
        <p:nvSpPr>
          <p:cNvPr id="2" name="Title 1"/>
          <p:cNvSpPr>
            <a:spLocks noGrp="1"/>
          </p:cNvSpPr>
          <p:nvPr>
            <p:ph type="title"/>
          </p:nvPr>
        </p:nvSpPr>
        <p:spPr>
          <a:xfrm>
            <a:off x="1417320" y="0"/>
            <a:ext cx="6812280" cy="1346200"/>
          </a:xfrm>
        </p:spPr>
        <p:txBody>
          <a:bodyPr anchor="ctr" anchorCtr="0">
            <a:normAutofit/>
          </a:bodyPr>
          <a:lstStyle>
            <a:lvl1pPr algn="ctr">
              <a:defRPr sz="3600" b="1">
                <a:solidFill>
                  <a:schemeClr val="bg1"/>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914400" y="1600202"/>
            <a:ext cx="7315200" cy="4525963"/>
          </a:xfrm>
        </p:spPr>
        <p:txBody>
          <a:bodyPr/>
          <a:lstStyle>
            <a:lvl1pPr marL="0" indent="0">
              <a:buClr>
                <a:schemeClr val="accent6"/>
              </a:buClr>
              <a:buNone/>
              <a:defRPr b="0">
                <a:solidFill>
                  <a:schemeClr val="tx1">
                    <a:lumMod val="85000"/>
                    <a:lumOff val="15000"/>
                  </a:schemeClr>
                </a:solidFill>
              </a:defRPr>
            </a:lvl1pPr>
            <a:lvl2pPr marL="0" indent="-285750">
              <a:buClr>
                <a:schemeClr val="accent2"/>
              </a:buClr>
              <a:buFont typeface="Tahoma" panose="020B0604030504040204" pitchFamily="34" charset="0"/>
              <a:buChar char="•"/>
              <a:defRPr b="0">
                <a:solidFill>
                  <a:schemeClr val="tx1">
                    <a:lumMod val="85000"/>
                    <a:lumOff val="15000"/>
                  </a:schemeClr>
                </a:solidFill>
              </a:defRPr>
            </a:lvl2pPr>
            <a:lvl3pPr marL="635000" indent="-342900">
              <a:buClr>
                <a:schemeClr val="accent2"/>
              </a:buClr>
              <a:buFont typeface="Tahoma" panose="020B0604030504040204" pitchFamily="34" charset="0"/>
              <a:buChar char="–"/>
              <a:defRPr b="0">
                <a:solidFill>
                  <a:schemeClr val="tx1">
                    <a:lumMod val="85000"/>
                    <a:lumOff val="15000"/>
                  </a:schemeClr>
                </a:solidFill>
              </a:defRPr>
            </a:lvl3pPr>
            <a:lvl4pPr marL="914400" indent="-279400">
              <a:buClr>
                <a:schemeClr val="accent2"/>
              </a:buClr>
              <a:buFont typeface="Arial" panose="020B0604020202020204" pitchFamily="34" charset="0"/>
              <a:buChar char="•"/>
              <a:defRPr b="0">
                <a:solidFill>
                  <a:schemeClr val="tx1">
                    <a:lumMod val="85000"/>
                    <a:lumOff val="15000"/>
                  </a:schemeClr>
                </a:solidFill>
              </a:defRPr>
            </a:lvl4pPr>
            <a:lvl5pPr marL="1143000" indent="-228600">
              <a:buClr>
                <a:schemeClr val="accent2"/>
              </a:buClr>
              <a:buFont typeface="Tahoma" panose="020B0604030504040204" pitchFamily="34" charset="0"/>
              <a:buChar char="–"/>
              <a:defRPr b="0">
                <a:solidFill>
                  <a:schemeClr val="tx1">
                    <a:lumMod val="85000"/>
                    <a:lumOff val="1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8BE281C9-04EB-4071-AA3D-BE0CA1E87804}" type="slidenum">
              <a:rPr lang="en-US" smtClean="0"/>
              <a:t>‹#›</a:t>
            </a:fld>
            <a:endParaRPr lang="en-US" dirty="0"/>
          </a:p>
        </p:txBody>
      </p:sp>
    </p:spTree>
    <p:extLst>
      <p:ext uri="{BB962C8B-B14F-4D97-AF65-F5344CB8AC3E}">
        <p14:creationId xmlns:p14="http://schemas.microsoft.com/office/powerpoint/2010/main" val="17853612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References">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chorCtr="0">
            <a:normAutofit/>
          </a:bodyPr>
          <a:lstStyle>
            <a:lvl1pPr algn="ctr">
              <a:defRPr sz="3600" b="1">
                <a:solidFill>
                  <a:schemeClr val="bg1"/>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normAutofit/>
          </a:bodyPr>
          <a:lstStyle>
            <a:lvl1pPr marL="0" indent="-457200">
              <a:spcBef>
                <a:spcPts val="600"/>
              </a:spcBef>
              <a:buClr>
                <a:schemeClr val="accent6"/>
              </a:buClr>
              <a:buNone/>
              <a:defRPr sz="1800" b="0">
                <a:solidFill>
                  <a:schemeClr val="tx1">
                    <a:lumMod val="85000"/>
                    <a:lumOff val="15000"/>
                  </a:schemeClr>
                </a:solidFill>
              </a:defRPr>
            </a:lvl1pPr>
            <a:lvl2pPr marL="0" indent="-285750">
              <a:buClr>
                <a:schemeClr val="accent2"/>
              </a:buClr>
              <a:buFont typeface="Tahoma" panose="020B0604030504040204" pitchFamily="34" charset="0"/>
              <a:buChar char="•"/>
              <a:defRPr sz="1800" b="0">
                <a:solidFill>
                  <a:schemeClr val="tx1"/>
                </a:solidFill>
              </a:defRPr>
            </a:lvl2pPr>
            <a:lvl3pPr marL="635000" indent="-342900">
              <a:buClr>
                <a:schemeClr val="accent2"/>
              </a:buClr>
              <a:buFont typeface="Tahoma" panose="020B0604030504040204" pitchFamily="34" charset="0"/>
              <a:buChar char="–"/>
              <a:defRPr sz="1800" b="0">
                <a:solidFill>
                  <a:schemeClr val="tx1"/>
                </a:solidFill>
              </a:defRPr>
            </a:lvl3pPr>
            <a:lvl4pPr marL="914400" indent="-279400">
              <a:buClr>
                <a:schemeClr val="accent2"/>
              </a:buClr>
              <a:buFont typeface="Arial" panose="020B0604020202020204" pitchFamily="34" charset="0"/>
              <a:buChar char="•"/>
              <a:defRPr sz="1800" b="0">
                <a:solidFill>
                  <a:schemeClr val="tx1"/>
                </a:solidFill>
              </a:defRPr>
            </a:lvl4pPr>
            <a:lvl5pPr marL="1143000" indent="-228600">
              <a:buClr>
                <a:schemeClr val="accent2"/>
              </a:buClr>
              <a:buFont typeface="Tahoma" panose="020B0604030504040204" pitchFamily="34" charset="0"/>
              <a:buChar char="–"/>
              <a:defRPr sz="1800" b="0">
                <a:solidFill>
                  <a:schemeClr val="tx1"/>
                </a:solidFill>
              </a:defRPr>
            </a:lvl5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8BE281C9-04EB-4071-AA3D-BE0CA1E87804}" type="slidenum">
              <a:rPr lang="en-US" smtClean="0"/>
              <a:t>‹#›</a:t>
            </a:fld>
            <a:endParaRPr lang="en-US" dirty="0"/>
          </a:p>
        </p:txBody>
      </p:sp>
    </p:spTree>
    <p:extLst>
      <p:ext uri="{BB962C8B-B14F-4D97-AF65-F5344CB8AC3E}">
        <p14:creationId xmlns:p14="http://schemas.microsoft.com/office/powerpoint/2010/main" val="9458711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Contact">
    <p:spTree>
      <p:nvGrpSpPr>
        <p:cNvPr id="1" name=""/>
        <p:cNvGrpSpPr/>
        <p:nvPr/>
      </p:nvGrpSpPr>
      <p:grpSpPr>
        <a:xfrm>
          <a:off x="0" y="0"/>
          <a:ext cx="0" cy="0"/>
          <a:chOff x="0" y="0"/>
          <a:chExt cx="0" cy="0"/>
        </a:xfrm>
      </p:grpSpPr>
      <p:pic>
        <p:nvPicPr>
          <p:cNvPr id="7170" name="Picture 2" descr="G:\Editing\__2015\EDU\A_R&amp;E\15-1865_REL MW PPT template (JG,JZ,LK,LP)\Graphics\15-1865 v03 REL MW PPT Temp Contact.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 xmlns:a14="http://schemas.microsoft.com/office/drawing/2010/main">
                <a:solidFill>
                  <a:srgbClr val="FFFFFF"/>
                </a:solidFill>
              </a14:hiddenFill>
            </a:ext>
          </a:extLst>
        </p:spPr>
      </p:pic>
      <p:sp>
        <p:nvSpPr>
          <p:cNvPr id="5" name="Text Placeholder 4"/>
          <p:cNvSpPr>
            <a:spLocks noGrp="1"/>
          </p:cNvSpPr>
          <p:nvPr>
            <p:ph type="body" sz="quarter" idx="13"/>
          </p:nvPr>
        </p:nvSpPr>
        <p:spPr>
          <a:xfrm>
            <a:off x="4000500" y="2702242"/>
            <a:ext cx="4991100" cy="2925764"/>
          </a:xfrm>
        </p:spPr>
        <p:txBody>
          <a:bodyPr>
            <a:normAutofit/>
          </a:bodyPr>
          <a:lstStyle>
            <a:lvl1pPr marL="0" indent="0">
              <a:buNone/>
              <a:defRPr sz="2600">
                <a:solidFill>
                  <a:schemeClr val="tx1">
                    <a:lumMod val="85000"/>
                    <a:lumOff val="15000"/>
                  </a:schemeClr>
                </a:solidFill>
              </a:defRPr>
            </a:lvl1pPr>
            <a:lvl2pPr marL="457200" indent="0">
              <a:buNone/>
              <a:defRPr sz="2600">
                <a:solidFill>
                  <a:schemeClr val="tx1">
                    <a:lumMod val="85000"/>
                    <a:lumOff val="15000"/>
                  </a:schemeClr>
                </a:solidFill>
              </a:defRPr>
            </a:lvl2pPr>
            <a:lvl3pPr marL="914400" indent="0">
              <a:buNone/>
              <a:defRPr sz="2600">
                <a:solidFill>
                  <a:schemeClr val="tx1">
                    <a:lumMod val="85000"/>
                    <a:lumOff val="15000"/>
                  </a:schemeClr>
                </a:solidFill>
              </a:defRPr>
            </a:lvl3pPr>
            <a:lvl4pPr marL="1371600" indent="0">
              <a:buNone/>
              <a:defRPr sz="2600">
                <a:solidFill>
                  <a:schemeClr val="tx1">
                    <a:lumMod val="85000"/>
                    <a:lumOff val="15000"/>
                  </a:schemeClr>
                </a:solidFill>
              </a:defRPr>
            </a:lvl4pPr>
            <a:lvl5pPr marL="1828800" indent="0">
              <a:buNone/>
              <a:defRPr sz="2600">
                <a:solidFill>
                  <a:schemeClr val="tx1">
                    <a:lumMod val="85000"/>
                    <a:lumOff val="1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8BE281C9-04EB-4071-AA3D-BE0CA1E87804}" type="slidenum">
              <a:rPr lang="en-US" smtClean="0">
                <a:solidFill>
                  <a:srgbClr val="000000"/>
                </a:solidFill>
              </a:rPr>
              <a:pPr/>
              <a:t>‹#›</a:t>
            </a:fld>
            <a:endParaRPr lang="en-US" dirty="0">
              <a:solidFill>
                <a:srgbClr val="000000"/>
              </a:solidFill>
            </a:endParaRPr>
          </a:p>
        </p:txBody>
      </p:sp>
      <p:sp>
        <p:nvSpPr>
          <p:cNvPr id="7" name="Title 6"/>
          <p:cNvSpPr>
            <a:spLocks noGrp="1"/>
          </p:cNvSpPr>
          <p:nvPr>
            <p:ph type="title" hasCustomPrompt="1"/>
          </p:nvPr>
        </p:nvSpPr>
        <p:spPr>
          <a:xfrm>
            <a:off x="4000500" y="2209802"/>
            <a:ext cx="4991100" cy="492443"/>
          </a:xfrm>
        </p:spPr>
        <p:txBody>
          <a:bodyPr wrap="square">
            <a:spAutoFit/>
          </a:bodyPr>
          <a:lstStyle>
            <a:lvl1pPr algn="l">
              <a:defRPr sz="2600" baseline="0">
                <a:solidFill>
                  <a:schemeClr val="accent2"/>
                </a:solidFill>
              </a:defRPr>
            </a:lvl1pPr>
          </a:lstStyle>
          <a:p>
            <a:r>
              <a:rPr lang="en-US" dirty="0" smtClean="0"/>
              <a:t>Contact Name</a:t>
            </a:r>
            <a:endParaRPr lang="en-US" dirty="0"/>
          </a:p>
        </p:txBody>
      </p:sp>
    </p:spTree>
    <p:extLst>
      <p:ext uri="{BB962C8B-B14F-4D97-AF65-F5344CB8AC3E}">
        <p14:creationId xmlns:p14="http://schemas.microsoft.com/office/powerpoint/2010/main" val="6169443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wo Column Bulleted Text">
    <p:spTree>
      <p:nvGrpSpPr>
        <p:cNvPr id="1" name=""/>
        <p:cNvGrpSpPr/>
        <p:nvPr/>
      </p:nvGrpSpPr>
      <p:grpSpPr>
        <a:xfrm>
          <a:off x="0" y="0"/>
          <a:ext cx="0" cy="0"/>
          <a:chOff x="0" y="0"/>
          <a:chExt cx="0" cy="0"/>
        </a:xfrm>
      </p:grpSpPr>
      <p:sp>
        <p:nvSpPr>
          <p:cNvPr id="3" name="Content Placeholder 2"/>
          <p:cNvSpPr>
            <a:spLocks noGrp="1"/>
          </p:cNvSpPr>
          <p:nvPr>
            <p:ph idx="1"/>
          </p:nvPr>
        </p:nvSpPr>
        <p:spPr bwMode="gray">
          <a:xfrm>
            <a:off x="687527" y="2055813"/>
            <a:ext cx="3972629" cy="3852006"/>
          </a:xfrm>
        </p:spPr>
        <p:txBody>
          <a:bodyPr/>
          <a:lstStyle>
            <a:lvl1pPr>
              <a:defRPr>
                <a:solidFill>
                  <a:schemeClr val="tx2">
                    <a:lumMod val="75000"/>
                  </a:schemeClr>
                </a:solidFill>
                <a:latin typeface="+mn-lt"/>
                <a:cs typeface="Franklin Gothic Book" pitchFamily="34" charset="0"/>
              </a:defRPr>
            </a:lvl1pPr>
            <a:lvl2pPr>
              <a:defRPr sz="1800">
                <a:solidFill>
                  <a:schemeClr val="tx2">
                    <a:lumMod val="75000"/>
                  </a:schemeClr>
                </a:solidFill>
                <a:latin typeface="+mn-lt"/>
                <a:cs typeface="Franklin Gothic Book" pitchFamily="34" charset="0"/>
              </a:defRPr>
            </a:lvl2pPr>
            <a:lvl3pPr>
              <a:defRPr sz="1400" baseline="0">
                <a:solidFill>
                  <a:schemeClr val="tx2">
                    <a:lumMod val="75000"/>
                  </a:schemeClr>
                </a:solidFill>
                <a:latin typeface="+mn-lt"/>
                <a:cs typeface="Franklin Gothic Book" pitchFamily="34" charset="0"/>
              </a:defRPr>
            </a:lvl3pPr>
            <a:lvl4pPr marL="915988" indent="-228600">
              <a:defRPr sz="1400" baseline="0">
                <a:solidFill>
                  <a:schemeClr val="tx2">
                    <a:lumMod val="75000"/>
                  </a:schemeClr>
                </a:solidFill>
                <a:latin typeface="+mn-lt"/>
                <a:cs typeface="Arial" pitchFamily="34" charset="0"/>
              </a:defRPr>
            </a:lvl4pPr>
            <a:lvl5pPr marL="1143000" indent="-228600">
              <a:defRPr sz="1400" baseline="0">
                <a:solidFill>
                  <a:schemeClr val="tx2">
                    <a:lumMod val="75000"/>
                  </a:schemeClr>
                </a:solidFill>
                <a:latin typeface="+mn-lt"/>
                <a:cs typeface="Arial" pitchFamily="34" charset="0"/>
              </a:defRPr>
            </a:lvl5pPr>
            <a:lvl6pPr marL="1377950" indent="-228600">
              <a:defRPr sz="1400" baseline="0">
                <a:solidFill>
                  <a:schemeClr val="tx2">
                    <a:lumMod val="75000"/>
                  </a:schemeClr>
                </a:solidFill>
                <a:latin typeface="+mn-lt"/>
              </a:defRPr>
            </a:lvl6pPr>
            <a:lvl7pPr marL="1597025" indent="-228600">
              <a:defRPr sz="1400" baseline="0">
                <a:solidFill>
                  <a:schemeClr val="tx2">
                    <a:lumMod val="75000"/>
                  </a:schemeClr>
                </a:solidFill>
                <a:latin typeface="+mn-lt"/>
              </a:defRPr>
            </a:lvl7pPr>
            <a:lvl8pPr marL="1830388" indent="-228600">
              <a:defRPr sz="1400" baseline="0">
                <a:solidFill>
                  <a:schemeClr val="tx2">
                    <a:lumMod val="75000"/>
                  </a:schemeClr>
                </a:solidFill>
                <a:latin typeface="+mn-lt"/>
              </a:defRPr>
            </a:lvl8pPr>
            <a:lvl9pPr marL="2057400" indent="-228600">
              <a:defRPr sz="1400" baseline="0">
                <a:solidFill>
                  <a:schemeClr val="tx2">
                    <a:lumMod val="75000"/>
                  </a:schemeClr>
                </a:solidFill>
                <a:latin typeface="+mn-lt"/>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2"/>
          <p:cNvSpPr>
            <a:spLocks noGrp="1"/>
          </p:cNvSpPr>
          <p:nvPr>
            <p:ph idx="10"/>
          </p:nvPr>
        </p:nvSpPr>
        <p:spPr bwMode="gray">
          <a:xfrm>
            <a:off x="4939597" y="2055813"/>
            <a:ext cx="3972629" cy="3852006"/>
          </a:xfrm>
        </p:spPr>
        <p:txBody>
          <a:bodyPr/>
          <a:lstStyle>
            <a:lvl1pPr>
              <a:defRPr>
                <a:solidFill>
                  <a:schemeClr val="tx2">
                    <a:lumMod val="75000"/>
                  </a:schemeClr>
                </a:solidFill>
                <a:latin typeface="+mn-lt"/>
                <a:cs typeface="Franklin Gothic Book" pitchFamily="34" charset="0"/>
              </a:defRPr>
            </a:lvl1pPr>
            <a:lvl2pPr>
              <a:defRPr sz="1800">
                <a:solidFill>
                  <a:schemeClr val="tx2">
                    <a:lumMod val="75000"/>
                  </a:schemeClr>
                </a:solidFill>
                <a:latin typeface="+mn-lt"/>
                <a:cs typeface="Franklin Gothic Book" pitchFamily="34" charset="0"/>
              </a:defRPr>
            </a:lvl2pPr>
            <a:lvl3pPr>
              <a:defRPr sz="1400" baseline="0">
                <a:solidFill>
                  <a:schemeClr val="tx2">
                    <a:lumMod val="75000"/>
                  </a:schemeClr>
                </a:solidFill>
                <a:latin typeface="+mn-lt"/>
                <a:cs typeface="Franklin Gothic Book" pitchFamily="34" charset="0"/>
              </a:defRPr>
            </a:lvl3pPr>
            <a:lvl4pPr marL="915988" indent="-228600">
              <a:defRPr sz="1400" baseline="0">
                <a:solidFill>
                  <a:schemeClr val="tx2">
                    <a:lumMod val="75000"/>
                  </a:schemeClr>
                </a:solidFill>
                <a:latin typeface="+mn-lt"/>
                <a:cs typeface="Arial" pitchFamily="34" charset="0"/>
              </a:defRPr>
            </a:lvl4pPr>
            <a:lvl5pPr marL="1143000" indent="-228600">
              <a:defRPr sz="1400" baseline="0">
                <a:solidFill>
                  <a:schemeClr val="tx2">
                    <a:lumMod val="75000"/>
                  </a:schemeClr>
                </a:solidFill>
                <a:latin typeface="+mn-lt"/>
                <a:cs typeface="Arial" pitchFamily="34" charset="0"/>
              </a:defRPr>
            </a:lvl5pPr>
            <a:lvl6pPr marL="1377950" indent="-228600">
              <a:defRPr sz="1400" baseline="0">
                <a:solidFill>
                  <a:schemeClr val="tx2">
                    <a:lumMod val="75000"/>
                  </a:schemeClr>
                </a:solidFill>
                <a:latin typeface="+mn-lt"/>
              </a:defRPr>
            </a:lvl6pPr>
            <a:lvl7pPr marL="1597025" indent="-228600">
              <a:defRPr sz="1400" baseline="0">
                <a:solidFill>
                  <a:schemeClr val="tx2">
                    <a:lumMod val="75000"/>
                  </a:schemeClr>
                </a:solidFill>
                <a:latin typeface="+mn-lt"/>
              </a:defRPr>
            </a:lvl7pPr>
            <a:lvl8pPr marL="1830388" indent="-228600">
              <a:defRPr sz="1400" baseline="0">
                <a:solidFill>
                  <a:schemeClr val="tx2">
                    <a:lumMod val="75000"/>
                  </a:schemeClr>
                </a:solidFill>
                <a:latin typeface="+mn-lt"/>
              </a:defRPr>
            </a:lvl8pPr>
            <a:lvl9pPr marL="2057400" indent="-228600">
              <a:defRPr sz="1400" baseline="0">
                <a:solidFill>
                  <a:schemeClr val="tx2">
                    <a:lumMod val="75000"/>
                  </a:schemeClr>
                </a:solidFill>
                <a:latin typeface="+mn-lt"/>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1"/>
          </p:nvPr>
        </p:nvSpPr>
        <p:spPr/>
        <p:txBody>
          <a:bodyPr/>
          <a:lstStyle/>
          <a:p>
            <a:pPr algn="r"/>
            <a:fld id="{F3477EC8-074D-41C4-94AE-E9EA7CEEA348}" type="slidenum">
              <a:rPr lang="en-US" smtClean="0"/>
              <a:pPr algn="r"/>
              <a:t>‹#›</a:t>
            </a:fld>
            <a:endParaRPr lang="en-US" dirty="0"/>
          </a:p>
        </p:txBody>
      </p:sp>
    </p:spTree>
    <p:extLst>
      <p:ext uri="{BB962C8B-B14F-4D97-AF65-F5344CB8AC3E}">
        <p14:creationId xmlns:p14="http://schemas.microsoft.com/office/powerpoint/2010/main" val="8650199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24"/>
          <p:cNvSpPr>
            <a:spLocks noGrp="1" noChangeArrowheads="1"/>
          </p:cNvSpPr>
          <p:nvPr>
            <p:ph type="sldNum" sz="quarter" idx="10"/>
          </p:nvPr>
        </p:nvSpPr>
        <p:spPr>
          <a:xfrm>
            <a:off x="457200" y="6491645"/>
            <a:ext cx="155492" cy="123111"/>
          </a:xfrm>
          <a:prstGeom prst="rect">
            <a:avLst/>
          </a:prstGeom>
          <a:ln/>
        </p:spPr>
        <p:txBody>
          <a:bodyPr/>
          <a:lstStyle>
            <a:lvl1pPr>
              <a:defRPr/>
            </a:lvl1pPr>
          </a:lstStyle>
          <a:p>
            <a:pPr>
              <a:defRPr/>
            </a:pPr>
            <a:fld id="{3ED3D909-D0FE-467D-97FC-2285AE570035}" type="slidenum">
              <a:rPr lang="en-US"/>
              <a:pPr>
                <a:defRPr/>
              </a:pPr>
              <a:t>‹#›</a:t>
            </a:fld>
            <a:endParaRPr lang="en-US" dirty="0">
              <a:latin typeface="Arial" charset="0"/>
            </a:endParaRPr>
          </a:p>
        </p:txBody>
      </p:sp>
    </p:spTree>
    <p:extLst>
      <p:ext uri="{BB962C8B-B14F-4D97-AF65-F5344CB8AC3E}">
        <p14:creationId xmlns:p14="http://schemas.microsoft.com/office/powerpoint/2010/main" val="2230536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No Photo">
    <p:spTree>
      <p:nvGrpSpPr>
        <p:cNvPr id="1" name=""/>
        <p:cNvGrpSpPr/>
        <p:nvPr/>
      </p:nvGrpSpPr>
      <p:grpSpPr>
        <a:xfrm>
          <a:off x="0" y="0"/>
          <a:ext cx="0" cy="0"/>
          <a:chOff x="0" y="0"/>
          <a:chExt cx="0" cy="0"/>
        </a:xfrm>
      </p:grpSpPr>
      <p:pic>
        <p:nvPicPr>
          <p:cNvPr id="307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a:xfrm>
            <a:off x="3564924" y="1581152"/>
            <a:ext cx="5120640" cy="1200329"/>
          </a:xfrm>
        </p:spPr>
        <p:txBody>
          <a:bodyPr anchor="t" anchorCtr="0">
            <a:noAutofit/>
          </a:bodyPr>
          <a:lstStyle>
            <a:lvl1pPr algn="l">
              <a:defRPr sz="3600" b="1" baseline="0">
                <a:solidFill>
                  <a:schemeClr val="accent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3564924" y="2667002"/>
            <a:ext cx="5120640" cy="1200329"/>
          </a:xfrm>
        </p:spPr>
        <p:txBody>
          <a:bodyPr>
            <a:spAutoFit/>
          </a:bodyPr>
          <a:lstStyle>
            <a:lvl1pPr marL="0" indent="0" algn="l">
              <a:buNone/>
              <a:defRPr sz="3600">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3564924" y="6232741"/>
            <a:ext cx="5120640" cy="276999"/>
          </a:xfrm>
        </p:spPr>
        <p:txBody>
          <a:bodyPr vert="horz" lIns="91440" tIns="45720" rIns="91440" bIns="45720" rtlCol="0" anchor="ctr">
            <a:noAutofit/>
          </a:bodyPr>
          <a:lstStyle>
            <a:lvl1pPr>
              <a:defRPr lang="en-US" sz="1800" cap="none" baseline="0">
                <a:solidFill>
                  <a:schemeClr val="tx1">
                    <a:lumMod val="85000"/>
                    <a:lumOff val="15000"/>
                  </a:schemeClr>
                </a:solidFill>
              </a:defRPr>
            </a:lvl1pPr>
          </a:lstStyle>
          <a:p>
            <a:endParaRPr lang="en-US" dirty="0"/>
          </a:p>
        </p:txBody>
      </p:sp>
      <p:sp>
        <p:nvSpPr>
          <p:cNvPr id="8" name="Text Placeholder 7"/>
          <p:cNvSpPr>
            <a:spLocks noGrp="1"/>
          </p:cNvSpPr>
          <p:nvPr>
            <p:ph type="body" sz="quarter" idx="13" hasCustomPrompt="1"/>
          </p:nvPr>
        </p:nvSpPr>
        <p:spPr>
          <a:xfrm>
            <a:off x="3564924" y="5214552"/>
            <a:ext cx="5120640" cy="861774"/>
          </a:xfrm>
        </p:spPr>
        <p:txBody>
          <a:bodyPr>
            <a:spAutoFit/>
          </a:bodyPr>
          <a:lstStyle>
            <a:lvl1pPr marL="0" indent="0">
              <a:buNone/>
              <a:defRPr sz="2600" b="1">
                <a:solidFill>
                  <a:schemeClr val="tx1">
                    <a:lumMod val="85000"/>
                    <a:lumOff val="15000"/>
                  </a:schemeClr>
                </a:solidFill>
              </a:defRPr>
            </a:lvl1pPr>
            <a:lvl2pPr marL="0" indent="0">
              <a:spcBef>
                <a:spcPts val="0"/>
              </a:spcBef>
              <a:buNone/>
              <a:defRPr sz="2400" b="0">
                <a:solidFill>
                  <a:schemeClr val="tx1">
                    <a:lumMod val="85000"/>
                    <a:lumOff val="15000"/>
                  </a:schemeClr>
                </a:solidFill>
              </a:defRPr>
            </a:lvl2pPr>
            <a:lvl3pPr marL="0" indent="0">
              <a:buNone/>
              <a:defRPr sz="3000" b="1"/>
            </a:lvl3pPr>
            <a:lvl4pPr marL="0" indent="0">
              <a:buNone/>
              <a:defRPr sz="3000" b="1"/>
            </a:lvl4pPr>
            <a:lvl5pPr marL="0" indent="0">
              <a:buNone/>
              <a:defRPr sz="3000" b="1"/>
            </a:lvl5pPr>
          </a:lstStyle>
          <a:p>
            <a:pPr lvl="0"/>
            <a:r>
              <a:rPr lang="en-US" dirty="0" smtClean="0"/>
              <a:t>Author</a:t>
            </a:r>
          </a:p>
          <a:p>
            <a:pPr lvl="1"/>
            <a:r>
              <a:rPr lang="en-US" sz="2400" b="0" dirty="0" smtClean="0"/>
              <a:t>Position</a:t>
            </a:r>
            <a:endParaRPr lang="en-US" dirty="0" smtClean="0"/>
          </a:p>
        </p:txBody>
      </p:sp>
    </p:spTree>
    <p:extLst>
      <p:ext uri="{BB962C8B-B14F-4D97-AF65-F5344CB8AC3E}">
        <p14:creationId xmlns:p14="http://schemas.microsoft.com/office/powerpoint/2010/main" val="41627296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Divider Blue">
    <p:spTree>
      <p:nvGrpSpPr>
        <p:cNvPr id="1" name=""/>
        <p:cNvGrpSpPr/>
        <p:nvPr/>
      </p:nvGrpSpPr>
      <p:grpSpPr>
        <a:xfrm>
          <a:off x="0" y="0"/>
          <a:ext cx="0" cy="0"/>
          <a:chOff x="0" y="0"/>
          <a:chExt cx="0" cy="0"/>
        </a:xfrm>
      </p:grpSpPr>
      <p:pic>
        <p:nvPicPr>
          <p:cNvPr id="3074" name="Picture 2" descr="G:\Editing\__2015\EDU\A_R&amp;E\15-1865_REL MW PPT template (JG,JZ,LK,LP)\Graphics\15-1865 v03 REL MW PPT Bkg Divider Blue.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itle 1"/>
          <p:cNvSpPr>
            <a:spLocks noGrp="1"/>
          </p:cNvSpPr>
          <p:nvPr>
            <p:ph type="ctrTitle"/>
          </p:nvPr>
        </p:nvSpPr>
        <p:spPr>
          <a:xfrm>
            <a:off x="914400" y="2954121"/>
            <a:ext cx="7315200" cy="646331"/>
          </a:xfrm>
        </p:spPr>
        <p:txBody>
          <a:bodyPr anchor="b" anchorCtr="0">
            <a:spAutoFit/>
          </a:bodyPr>
          <a:lstStyle>
            <a:lvl1pPr algn="l">
              <a:defRPr/>
            </a:lvl1pPr>
          </a:lstStyle>
          <a:p>
            <a:r>
              <a:rPr lang="en-US" smtClean="0"/>
              <a:t>Click to edit Master title style</a:t>
            </a:r>
            <a:endParaRPr lang="en-US" dirty="0"/>
          </a:p>
        </p:txBody>
      </p:sp>
      <p:sp>
        <p:nvSpPr>
          <p:cNvPr id="3" name="Subtitle 2"/>
          <p:cNvSpPr>
            <a:spLocks noGrp="1"/>
          </p:cNvSpPr>
          <p:nvPr>
            <p:ph type="subTitle" idx="1"/>
          </p:nvPr>
        </p:nvSpPr>
        <p:spPr>
          <a:xfrm>
            <a:off x="914400" y="3886200"/>
            <a:ext cx="7315200" cy="2286000"/>
          </a:xfrm>
        </p:spPr>
        <p:txBody>
          <a:bodyPr>
            <a:noAutofit/>
          </a:bodyPr>
          <a:lstStyle>
            <a:lvl1pPr marL="0" indent="0" algn="l">
              <a:buNone/>
              <a:defRPr>
                <a:solidFill>
                  <a:schemeClr val="bg1">
                    <a:lumMod val="6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0774A8AC-36BC-4EF6-AEB0-742596E1CD56}" type="slidenum">
              <a:rPr lang="en-US" smtClean="0"/>
              <a:pPr/>
              <a:t>‹#›</a:t>
            </a:fld>
            <a:endParaRPr lang="en-US" dirty="0"/>
          </a:p>
        </p:txBody>
      </p:sp>
      <p:cxnSp>
        <p:nvCxnSpPr>
          <p:cNvPr id="8" name="Straight Connector 7"/>
          <p:cNvCxnSpPr/>
          <p:nvPr userDrawn="1"/>
        </p:nvCxnSpPr>
        <p:spPr>
          <a:xfrm flipH="1">
            <a:off x="8659368" y="6572835"/>
            <a:ext cx="484632" cy="0"/>
          </a:xfrm>
          <a:prstGeom prst="line">
            <a:avLst/>
          </a:prstGeom>
          <a:ln w="127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flipH="1">
            <a:off x="8659368" y="6572835"/>
            <a:ext cx="484632" cy="0"/>
          </a:xfrm>
          <a:prstGeom prst="line">
            <a:avLst/>
          </a:prstGeom>
          <a:ln w="127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914400" y="3733800"/>
            <a:ext cx="731520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03364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Divider Green">
    <p:spTree>
      <p:nvGrpSpPr>
        <p:cNvPr id="1" name=""/>
        <p:cNvGrpSpPr/>
        <p:nvPr/>
      </p:nvGrpSpPr>
      <p:grpSpPr>
        <a:xfrm>
          <a:off x="0" y="0"/>
          <a:ext cx="0" cy="0"/>
          <a:chOff x="0" y="0"/>
          <a:chExt cx="0" cy="0"/>
        </a:xfrm>
      </p:grpSpPr>
      <p:pic>
        <p:nvPicPr>
          <p:cNvPr id="3074"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0"/>
            <a:ext cx="9144000" cy="6858000"/>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itle 1"/>
          <p:cNvSpPr>
            <a:spLocks noGrp="1"/>
          </p:cNvSpPr>
          <p:nvPr>
            <p:ph type="ctrTitle"/>
          </p:nvPr>
        </p:nvSpPr>
        <p:spPr>
          <a:xfrm>
            <a:off x="914400" y="2954121"/>
            <a:ext cx="7315200" cy="646331"/>
          </a:xfrm>
        </p:spPr>
        <p:txBody>
          <a:bodyPr anchor="b" anchorCtr="0">
            <a:spAutoFit/>
          </a:bodyPr>
          <a:lstStyle>
            <a:lvl1pPr algn="l">
              <a:defRPr/>
            </a:lvl1pPr>
          </a:lstStyle>
          <a:p>
            <a:r>
              <a:rPr lang="en-US" smtClean="0"/>
              <a:t>Click to edit Master title style</a:t>
            </a:r>
            <a:endParaRPr lang="en-US" dirty="0"/>
          </a:p>
        </p:txBody>
      </p:sp>
      <p:sp>
        <p:nvSpPr>
          <p:cNvPr id="3" name="Subtitle 2"/>
          <p:cNvSpPr>
            <a:spLocks noGrp="1"/>
          </p:cNvSpPr>
          <p:nvPr>
            <p:ph type="subTitle" idx="1"/>
          </p:nvPr>
        </p:nvSpPr>
        <p:spPr>
          <a:xfrm>
            <a:off x="914400" y="3886200"/>
            <a:ext cx="7315200" cy="2286000"/>
          </a:xfrm>
        </p:spPr>
        <p:txBody>
          <a:bodyPr>
            <a:noAutofit/>
          </a:bodyPr>
          <a:lstStyle>
            <a:lvl1pPr marL="0" indent="0" algn="l">
              <a:buNone/>
              <a:defRPr>
                <a:solidFill>
                  <a:schemeClr val="bg1">
                    <a:lumMod val="6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0774A8AC-36BC-4EF6-AEB0-742596E1CD56}" type="slidenum">
              <a:rPr lang="en-US" smtClean="0"/>
              <a:pPr/>
              <a:t>‹#›</a:t>
            </a:fld>
            <a:endParaRPr lang="en-US" dirty="0"/>
          </a:p>
        </p:txBody>
      </p:sp>
      <p:cxnSp>
        <p:nvCxnSpPr>
          <p:cNvPr id="8" name="Straight Connector 7"/>
          <p:cNvCxnSpPr/>
          <p:nvPr userDrawn="1"/>
        </p:nvCxnSpPr>
        <p:spPr>
          <a:xfrm flipH="1">
            <a:off x="8659368" y="6572835"/>
            <a:ext cx="484632" cy="0"/>
          </a:xfrm>
          <a:prstGeom prst="line">
            <a:avLst/>
          </a:prstGeom>
          <a:ln w="127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flipH="1">
            <a:off x="8659368" y="6572835"/>
            <a:ext cx="484632" cy="0"/>
          </a:xfrm>
          <a:prstGeom prst="line">
            <a:avLst/>
          </a:prstGeom>
          <a:ln w="127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914400" y="3733800"/>
            <a:ext cx="731520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52914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asic Text">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chorCtr="0">
            <a:normAutofit/>
          </a:bodyPr>
          <a:lstStyle>
            <a:lvl1pPr algn="l">
              <a:defRPr sz="3600" b="1">
                <a:solidFill>
                  <a:schemeClr val="bg1"/>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8BE281C9-04EB-4071-AA3D-BE0CA1E87804}" type="slidenum">
              <a:rPr lang="en-US" smtClean="0"/>
              <a:t>‹#›</a:t>
            </a:fld>
            <a:endParaRPr lang="en-US" dirty="0"/>
          </a:p>
        </p:txBody>
      </p:sp>
    </p:spTree>
    <p:extLst>
      <p:ext uri="{BB962C8B-B14F-4D97-AF65-F5344CB8AC3E}">
        <p14:creationId xmlns:p14="http://schemas.microsoft.com/office/powerpoint/2010/main" val="13916023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Divider Outline">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chorCtr="0">
            <a:normAutofit/>
          </a:bodyPr>
          <a:lstStyle>
            <a:lvl1pPr algn="l">
              <a:defRPr sz="3600" b="1">
                <a:solidFill>
                  <a:schemeClr val="bg1"/>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buClr>
                <a:schemeClr val="accent6"/>
              </a:buClr>
              <a:defRPr b="0">
                <a:solidFill>
                  <a:schemeClr val="tx1">
                    <a:lumMod val="85000"/>
                    <a:lumOff val="15000"/>
                  </a:schemeClr>
                </a:solidFill>
              </a:defRPr>
            </a:lvl1pPr>
            <a:lvl2pPr>
              <a:buClr>
                <a:schemeClr val="accent6"/>
              </a:buClr>
              <a:defRPr b="0">
                <a:solidFill>
                  <a:schemeClr val="tx1">
                    <a:lumMod val="85000"/>
                    <a:lumOff val="15000"/>
                  </a:schemeClr>
                </a:solidFill>
              </a:defRPr>
            </a:lvl2pPr>
            <a:lvl3pPr>
              <a:buClr>
                <a:schemeClr val="accent6"/>
              </a:buClr>
              <a:defRPr b="0">
                <a:solidFill>
                  <a:schemeClr val="tx1">
                    <a:lumMod val="85000"/>
                    <a:lumOff val="15000"/>
                  </a:schemeClr>
                </a:solidFill>
              </a:defRPr>
            </a:lvl3pPr>
            <a:lvl4pPr>
              <a:buClr>
                <a:schemeClr val="accent6"/>
              </a:buClr>
              <a:defRPr b="0">
                <a:solidFill>
                  <a:schemeClr val="tx1">
                    <a:lumMod val="85000"/>
                    <a:lumOff val="15000"/>
                  </a:schemeClr>
                </a:solidFill>
              </a:defRPr>
            </a:lvl4pPr>
            <a:lvl5pPr>
              <a:buClr>
                <a:schemeClr val="accent6"/>
              </a:buClr>
              <a:defRPr b="0">
                <a:solidFill>
                  <a:schemeClr val="tx1">
                    <a:lumMod val="85000"/>
                    <a:lumOff val="1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8BE281C9-04EB-4071-AA3D-BE0CA1E87804}" type="slidenum">
              <a:rPr lang="en-US" smtClean="0"/>
              <a:t>‹#›</a:t>
            </a:fld>
            <a:endParaRPr lang="en-US" dirty="0"/>
          </a:p>
        </p:txBody>
      </p:sp>
    </p:spTree>
    <p:extLst>
      <p:ext uri="{BB962C8B-B14F-4D97-AF65-F5344CB8AC3E}">
        <p14:creationId xmlns:p14="http://schemas.microsoft.com/office/powerpoint/2010/main" val="626866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Plain Text">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chorCtr="0">
            <a:normAutofit/>
          </a:bodyPr>
          <a:lstStyle>
            <a:lvl1pPr algn="l">
              <a:defRPr sz="3600" b="1">
                <a:solidFill>
                  <a:schemeClr val="bg1"/>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marL="0" indent="0">
              <a:buClr>
                <a:schemeClr val="accent6"/>
              </a:buClr>
              <a:buNone/>
              <a:defRPr b="0">
                <a:solidFill>
                  <a:schemeClr val="tx1">
                    <a:lumMod val="85000"/>
                    <a:lumOff val="15000"/>
                  </a:schemeClr>
                </a:solidFill>
              </a:defRPr>
            </a:lvl1pPr>
            <a:lvl2pPr marL="0" indent="-285750">
              <a:buClr>
                <a:schemeClr val="accent2"/>
              </a:buClr>
              <a:buFont typeface="Tahoma" panose="020B0604030504040204" pitchFamily="34" charset="0"/>
              <a:buChar char="•"/>
              <a:defRPr b="0">
                <a:solidFill>
                  <a:schemeClr val="tx1">
                    <a:lumMod val="85000"/>
                    <a:lumOff val="15000"/>
                  </a:schemeClr>
                </a:solidFill>
              </a:defRPr>
            </a:lvl2pPr>
            <a:lvl3pPr marL="635000" indent="-342900">
              <a:buClr>
                <a:schemeClr val="accent2"/>
              </a:buClr>
              <a:buFont typeface="Tahoma" panose="020B0604030504040204" pitchFamily="34" charset="0"/>
              <a:buChar char="–"/>
              <a:defRPr b="0">
                <a:solidFill>
                  <a:schemeClr val="tx1">
                    <a:lumMod val="85000"/>
                    <a:lumOff val="15000"/>
                  </a:schemeClr>
                </a:solidFill>
              </a:defRPr>
            </a:lvl3pPr>
            <a:lvl4pPr marL="914400" indent="-279400">
              <a:buClr>
                <a:schemeClr val="accent2"/>
              </a:buClr>
              <a:buFont typeface="Arial" panose="020B0604020202020204" pitchFamily="34" charset="0"/>
              <a:buChar char="•"/>
              <a:defRPr b="0">
                <a:solidFill>
                  <a:schemeClr val="tx1">
                    <a:lumMod val="85000"/>
                    <a:lumOff val="15000"/>
                  </a:schemeClr>
                </a:solidFill>
              </a:defRPr>
            </a:lvl4pPr>
            <a:lvl5pPr marL="1143000" indent="-228600">
              <a:buClr>
                <a:schemeClr val="accent2"/>
              </a:buClr>
              <a:buFont typeface="Tahoma" panose="020B0604030504040204" pitchFamily="34" charset="0"/>
              <a:buChar char="–"/>
              <a:defRPr b="0">
                <a:solidFill>
                  <a:schemeClr val="tx1">
                    <a:lumMod val="85000"/>
                    <a:lumOff val="1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8BE281C9-04EB-4071-AA3D-BE0CA1E87804}" type="slidenum">
              <a:rPr lang="en-US" smtClean="0"/>
              <a:t>‹#›</a:t>
            </a:fld>
            <a:endParaRPr lang="en-US" dirty="0"/>
          </a:p>
        </p:txBody>
      </p:sp>
    </p:spTree>
    <p:extLst>
      <p:ext uri="{BB962C8B-B14F-4D97-AF65-F5344CB8AC3E}">
        <p14:creationId xmlns:p14="http://schemas.microsoft.com/office/powerpoint/2010/main" val="12318861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Full Page Graphic">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chorCtr="0">
            <a:normAutofit/>
          </a:bodyPr>
          <a:lstStyle>
            <a:lvl1pPr algn="l">
              <a:defRPr sz="3600" b="1">
                <a:solidFill>
                  <a:schemeClr val="bg1"/>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marL="0" indent="0">
              <a:buClr>
                <a:schemeClr val="accent6"/>
              </a:buClr>
              <a:buNone/>
              <a:defRPr b="0">
                <a:solidFill>
                  <a:schemeClr val="tx1">
                    <a:lumMod val="85000"/>
                    <a:lumOff val="15000"/>
                  </a:schemeClr>
                </a:solidFill>
              </a:defRPr>
            </a:lvl1pPr>
            <a:lvl2pPr marL="0" indent="-285750">
              <a:buClr>
                <a:schemeClr val="accent2"/>
              </a:buClr>
              <a:buFont typeface="Tahoma" panose="020B0604030504040204" pitchFamily="34" charset="0"/>
              <a:buChar char="•"/>
              <a:defRPr b="0">
                <a:solidFill>
                  <a:schemeClr val="tx1"/>
                </a:solidFill>
              </a:defRPr>
            </a:lvl2pPr>
            <a:lvl3pPr marL="635000" indent="-342900">
              <a:buClr>
                <a:schemeClr val="accent2"/>
              </a:buClr>
              <a:buFont typeface="Tahoma" panose="020B0604030504040204" pitchFamily="34" charset="0"/>
              <a:buChar char="–"/>
              <a:defRPr b="0">
                <a:solidFill>
                  <a:schemeClr val="tx1"/>
                </a:solidFill>
              </a:defRPr>
            </a:lvl3pPr>
            <a:lvl4pPr marL="914400" indent="-279400">
              <a:buClr>
                <a:schemeClr val="accent2"/>
              </a:buClr>
              <a:buFont typeface="Arial" panose="020B0604020202020204" pitchFamily="34" charset="0"/>
              <a:buChar char="•"/>
              <a:defRPr b="0">
                <a:solidFill>
                  <a:schemeClr val="tx1"/>
                </a:solidFill>
              </a:defRPr>
            </a:lvl4pPr>
            <a:lvl5pPr marL="1143000" indent="-228600">
              <a:buClr>
                <a:schemeClr val="accent2"/>
              </a:buClr>
              <a:buFont typeface="Tahoma" panose="020B0604030504040204" pitchFamily="34" charset="0"/>
              <a:buChar char="–"/>
              <a:defRPr b="0">
                <a:solidFill>
                  <a:schemeClr val="tx1"/>
                </a:solidFill>
              </a:defRPr>
            </a:lvl5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8BE281C9-04EB-4071-AA3D-BE0CA1E87804}" type="slidenum">
              <a:rPr lang="en-US" smtClean="0"/>
              <a:t>‹#›</a:t>
            </a:fld>
            <a:endParaRPr lang="en-US" dirty="0"/>
          </a:p>
        </p:txBody>
      </p:sp>
    </p:spTree>
    <p:extLst>
      <p:ext uri="{BB962C8B-B14F-4D97-AF65-F5344CB8AC3E}">
        <p14:creationId xmlns:p14="http://schemas.microsoft.com/office/powerpoint/2010/main" val="8892103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1600202"/>
            <a:ext cx="3581400" cy="4525963"/>
          </a:xfrm>
        </p:spPr>
        <p:txBody>
          <a:bodyPr>
            <a:normAutofit/>
          </a:bodyPr>
          <a:lstStyle>
            <a:lvl1pPr>
              <a:defRPr sz="3200">
                <a:solidFill>
                  <a:schemeClr val="tx1">
                    <a:lumMod val="85000"/>
                    <a:lumOff val="15000"/>
                  </a:schemeClr>
                </a:solidFill>
              </a:defRPr>
            </a:lvl1pPr>
            <a:lvl2pPr>
              <a:defRPr sz="2800">
                <a:solidFill>
                  <a:schemeClr val="tx1">
                    <a:lumMod val="85000"/>
                    <a:lumOff val="15000"/>
                  </a:schemeClr>
                </a:solidFill>
              </a:defRPr>
            </a:lvl2pPr>
            <a:lvl3pPr>
              <a:defRPr sz="2400">
                <a:solidFill>
                  <a:schemeClr val="tx1">
                    <a:lumMod val="85000"/>
                    <a:lumOff val="15000"/>
                  </a:schemeClr>
                </a:solidFill>
              </a:defRPr>
            </a:lvl3pPr>
            <a:lvl4pPr>
              <a:defRPr sz="2000">
                <a:solidFill>
                  <a:schemeClr val="tx1">
                    <a:lumMod val="85000"/>
                    <a:lumOff val="15000"/>
                  </a:schemeClr>
                </a:solidFill>
              </a:defRPr>
            </a:lvl4pPr>
            <a:lvl5pPr>
              <a:defRPr sz="2000">
                <a:solidFill>
                  <a:schemeClr val="tx1">
                    <a:lumMod val="85000"/>
                    <a:lumOff val="1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00202"/>
            <a:ext cx="3581400" cy="4525963"/>
          </a:xfrm>
        </p:spPr>
        <p:txBody>
          <a:bodyPr>
            <a:normAutofit/>
          </a:bodyPr>
          <a:lstStyle>
            <a:lvl1pPr>
              <a:defRPr sz="3200">
                <a:solidFill>
                  <a:schemeClr val="tx1">
                    <a:lumMod val="85000"/>
                    <a:lumOff val="15000"/>
                  </a:schemeClr>
                </a:solidFill>
              </a:defRPr>
            </a:lvl1pPr>
            <a:lvl2pPr>
              <a:defRPr sz="2800">
                <a:solidFill>
                  <a:schemeClr val="tx1">
                    <a:lumMod val="85000"/>
                    <a:lumOff val="15000"/>
                  </a:schemeClr>
                </a:solidFill>
              </a:defRPr>
            </a:lvl2pPr>
            <a:lvl3pPr>
              <a:defRPr sz="2400">
                <a:solidFill>
                  <a:schemeClr val="tx1">
                    <a:lumMod val="85000"/>
                    <a:lumOff val="15000"/>
                  </a:schemeClr>
                </a:solidFill>
              </a:defRPr>
            </a:lvl3pPr>
            <a:lvl4pPr>
              <a:defRPr sz="2000">
                <a:solidFill>
                  <a:schemeClr val="tx1">
                    <a:lumMod val="85000"/>
                    <a:lumOff val="15000"/>
                  </a:schemeClr>
                </a:solidFill>
              </a:defRPr>
            </a:lvl4pPr>
            <a:lvl5pPr>
              <a:defRPr sz="2000">
                <a:solidFill>
                  <a:schemeClr val="tx1">
                    <a:lumMod val="85000"/>
                    <a:lumOff val="1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C5B9D869-719F-4E66-8A37-359C079D35C3}" type="slidenum">
              <a:rPr lang="en-US" smtClean="0"/>
              <a:t>‹#›</a:t>
            </a:fld>
            <a:endParaRPr lang="en-US" dirty="0"/>
          </a:p>
        </p:txBody>
      </p:sp>
    </p:spTree>
    <p:extLst>
      <p:ext uri="{BB962C8B-B14F-4D97-AF65-F5344CB8AC3E}">
        <p14:creationId xmlns:p14="http://schemas.microsoft.com/office/powerpoint/2010/main" val="6231727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2" descr="G:\Editing\__2015\EDU\A_R&amp;E\15-1865_REL MW PPT template (JG,JZ,LK,LP)\Graphics\15-1865 v03 REL MW PPT Temp Text.jpg"/>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itle Placeholder 1"/>
          <p:cNvSpPr>
            <a:spLocks noGrp="1"/>
          </p:cNvSpPr>
          <p:nvPr>
            <p:ph type="title"/>
          </p:nvPr>
        </p:nvSpPr>
        <p:spPr>
          <a:xfrm>
            <a:off x="914400" y="0"/>
            <a:ext cx="7315200" cy="1346200"/>
          </a:xfrm>
          <a:prstGeom prst="rect">
            <a:avLst/>
          </a:prstGeom>
        </p:spPr>
        <p:txBody>
          <a:bodyPr vert="horz" lIns="91440" tIns="45720" rIns="91440" bIns="45720" rtlCol="0" anchor="ctr" anchorCtr="0">
            <a:noAutofit/>
          </a:bodyPr>
          <a:lstStyle/>
          <a:p>
            <a:r>
              <a:rPr lang="en-US" dirty="0" smtClean="0"/>
              <a:t>Outline or Text (Tahoma Bold 36 </a:t>
            </a:r>
            <a:r>
              <a:rPr lang="en-US" dirty="0" err="1" smtClean="0"/>
              <a:t>pt</a:t>
            </a:r>
            <a:r>
              <a:rPr lang="en-US" dirty="0" smtClean="0"/>
              <a:t>)</a:t>
            </a:r>
            <a:endParaRPr lang="en-US" dirty="0"/>
          </a:p>
        </p:txBody>
      </p:sp>
      <p:sp>
        <p:nvSpPr>
          <p:cNvPr id="3" name="Text Placeholder 2"/>
          <p:cNvSpPr>
            <a:spLocks noGrp="1"/>
          </p:cNvSpPr>
          <p:nvPr>
            <p:ph type="body" idx="1"/>
          </p:nvPr>
        </p:nvSpPr>
        <p:spPr>
          <a:xfrm>
            <a:off x="914400" y="1600202"/>
            <a:ext cx="7315200" cy="4525963"/>
          </a:xfrm>
          <a:prstGeom prst="rect">
            <a:avLst/>
          </a:prstGeom>
        </p:spPr>
        <p:txBody>
          <a:bodyPr vert="horz" lIns="91440" tIns="45720" rIns="91440" bIns="45720" rtlCol="0">
            <a:normAutofit/>
          </a:bodyPr>
          <a:lstStyle/>
          <a:p>
            <a:pPr lvl="0"/>
            <a:r>
              <a:rPr lang="en-US"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914400" y="6618182"/>
            <a:ext cx="525785" cy="123111"/>
          </a:xfrm>
          <a:prstGeom prst="rect">
            <a:avLst/>
          </a:prstGeom>
        </p:spPr>
        <p:txBody>
          <a:bodyPr vert="horz" wrap="none" lIns="0" tIns="0" rIns="0" bIns="0" rtlCol="0" anchor="ctr">
            <a:spAutoFit/>
          </a:bodyPr>
          <a:lstStyle>
            <a:lvl1pPr algn="l">
              <a:defRPr sz="800">
                <a:solidFill>
                  <a:schemeClr val="tx1"/>
                </a:solidFill>
              </a:defRPr>
            </a:lvl1pPr>
          </a:lstStyle>
          <a:p>
            <a:fld id="{BD19CAE6-89B2-455A-AC4F-23EFD99D15A9}" type="datetimeFigureOut">
              <a:rPr lang="en-US" smtClean="0"/>
              <a:pPr/>
              <a:t>2/13/2017</a:t>
            </a:fld>
            <a:endParaRPr lang="en-US" dirty="0"/>
          </a:p>
        </p:txBody>
      </p:sp>
      <p:sp>
        <p:nvSpPr>
          <p:cNvPr id="5" name="Footer Placeholder 4"/>
          <p:cNvSpPr>
            <a:spLocks noGrp="1"/>
          </p:cNvSpPr>
          <p:nvPr>
            <p:ph type="ftr" sz="quarter" idx="3"/>
          </p:nvPr>
        </p:nvSpPr>
        <p:spPr>
          <a:xfrm>
            <a:off x="3124200" y="6618182"/>
            <a:ext cx="2895600" cy="123111"/>
          </a:xfrm>
          <a:prstGeom prst="rect">
            <a:avLst/>
          </a:prstGeom>
        </p:spPr>
        <p:txBody>
          <a:bodyPr vert="horz" lIns="0" tIns="0" rIns="0" bIns="0" rtlCol="0" anchor="ctr">
            <a:spAutoFit/>
          </a:bodyPr>
          <a:lstStyle>
            <a:lvl1pPr algn="ctr">
              <a:defRPr sz="800">
                <a:solidFill>
                  <a:schemeClr val="tx1"/>
                </a:solidFill>
              </a:defRPr>
            </a:lvl1pPr>
          </a:lstStyle>
          <a:p>
            <a:endParaRPr lang="en-US" dirty="0"/>
          </a:p>
        </p:txBody>
      </p:sp>
      <p:sp>
        <p:nvSpPr>
          <p:cNvPr id="6" name="Slide Number Placeholder 5"/>
          <p:cNvSpPr>
            <a:spLocks noGrp="1"/>
          </p:cNvSpPr>
          <p:nvPr>
            <p:ph type="sldNum" sz="quarter" idx="4"/>
          </p:nvPr>
        </p:nvSpPr>
        <p:spPr>
          <a:xfrm>
            <a:off x="8729055" y="6618182"/>
            <a:ext cx="155492" cy="123111"/>
          </a:xfrm>
          <a:prstGeom prst="rect">
            <a:avLst/>
          </a:prstGeom>
        </p:spPr>
        <p:txBody>
          <a:bodyPr vert="horz" wrap="none" lIns="0" tIns="0" rIns="0" bIns="0" rtlCol="0" anchor="ctr">
            <a:spAutoFit/>
          </a:bodyPr>
          <a:lstStyle>
            <a:lvl1pPr algn="l">
              <a:defRPr sz="800">
                <a:solidFill>
                  <a:schemeClr val="tx1"/>
                </a:solidFill>
              </a:defRPr>
            </a:lvl1pPr>
          </a:lstStyle>
          <a:p>
            <a:fld id="{8BE281C9-04EB-4071-AA3D-BE0CA1E87804}" type="slidenum">
              <a:rPr lang="en-US" smtClean="0"/>
              <a:pPr/>
              <a:t>‹#›</a:t>
            </a:fld>
            <a:endParaRPr lang="en-US" dirty="0"/>
          </a:p>
        </p:txBody>
      </p:sp>
      <p:cxnSp>
        <p:nvCxnSpPr>
          <p:cNvPr id="8" name="Straight Connector 7"/>
          <p:cNvCxnSpPr/>
          <p:nvPr/>
        </p:nvCxnSpPr>
        <p:spPr>
          <a:xfrm flipH="1">
            <a:off x="8659368" y="6572835"/>
            <a:ext cx="484632" cy="0"/>
          </a:xfrm>
          <a:prstGeom prst="line">
            <a:avLst/>
          </a:prstGeom>
          <a:ln w="127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4983743"/>
      </p:ext>
    </p:extLst>
  </p:cSld>
  <p:clrMap bg1="lt1" tx1="dk1" bg2="lt2" tx2="dk2" accent1="accent1" accent2="accent2" accent3="accent3" accent4="accent4" accent5="accent5" accent6="accent6" hlink="hlink" folHlink="folHlink"/>
  <p:sldLayoutIdLst>
    <p:sldLayoutId id="2147483649" r:id="rId1"/>
    <p:sldLayoutId id="2147483665" r:id="rId2"/>
    <p:sldLayoutId id="2147483718" r:id="rId3"/>
    <p:sldLayoutId id="2147483719" r:id="rId4"/>
    <p:sldLayoutId id="2147483685" r:id="rId5"/>
    <p:sldLayoutId id="2147483686" r:id="rId6"/>
    <p:sldLayoutId id="2147483687" r:id="rId7"/>
    <p:sldLayoutId id="2147483688" r:id="rId8"/>
    <p:sldLayoutId id="2147483716" r:id="rId9"/>
    <p:sldLayoutId id="2147483689" r:id="rId10"/>
    <p:sldLayoutId id="2147483690" r:id="rId11"/>
    <p:sldLayoutId id="2147483691" r:id="rId12"/>
    <p:sldLayoutId id="2147483692" r:id="rId13"/>
    <p:sldLayoutId id="2147483693" r:id="rId14"/>
    <p:sldLayoutId id="2147483694" r:id="rId15"/>
    <p:sldLayoutId id="2147483695" r:id="rId16"/>
    <p:sldLayoutId id="2147483711" r:id="rId17"/>
    <p:sldLayoutId id="2147483721" r:id="rId18"/>
    <p:sldLayoutId id="2147483722" r:id="rId19"/>
  </p:sldLayoutIdLst>
  <p:txStyles>
    <p:titleStyle>
      <a:lvl1pPr algn="l" defTabSz="914400" rtl="0" eaLnBrk="1" latinLnBrk="0" hangingPunct="1">
        <a:spcBef>
          <a:spcPct val="0"/>
        </a:spcBef>
        <a:buNone/>
        <a:defRPr sz="3600" b="1" kern="1200" spc="0" baseline="0">
          <a:solidFill>
            <a:schemeClr val="bg1"/>
          </a:solidFill>
          <a:latin typeface="+mj-lt"/>
          <a:ea typeface="+mj-ea"/>
          <a:cs typeface="+mj-cs"/>
        </a:defRPr>
      </a:lvl1pPr>
    </p:titleStyle>
    <p:bodyStyle>
      <a:lvl1pPr marL="342900" indent="-342900" algn="l" defTabSz="914400" rtl="0" eaLnBrk="1" latinLnBrk="0" hangingPunct="1">
        <a:spcBef>
          <a:spcPts val="1000"/>
        </a:spcBef>
        <a:buClr>
          <a:schemeClr val="accent2"/>
        </a:buClr>
        <a:buSzPct val="100000"/>
        <a:buFont typeface="Tahoma" panose="020B0604030504040204" pitchFamily="34" charset="0"/>
        <a:buChar char="•"/>
        <a:defRPr sz="3200" kern="1200" baseline="0">
          <a:solidFill>
            <a:schemeClr val="tx1">
              <a:lumMod val="85000"/>
              <a:lumOff val="15000"/>
            </a:schemeClr>
          </a:solidFill>
          <a:latin typeface="+mn-lt"/>
          <a:ea typeface="+mn-ea"/>
          <a:cs typeface="+mn-cs"/>
        </a:defRPr>
      </a:lvl1pPr>
      <a:lvl2pPr marL="742950" indent="-285750" algn="l" defTabSz="914400" rtl="0" eaLnBrk="1" latinLnBrk="0" hangingPunct="1">
        <a:spcBef>
          <a:spcPct val="20000"/>
        </a:spcBef>
        <a:buClr>
          <a:schemeClr val="accent2"/>
        </a:buClr>
        <a:buFont typeface="Arial" panose="020B0604020202020204" pitchFamily="34" charset="0"/>
        <a:buChar char="–"/>
        <a:defRPr sz="2800" kern="1200">
          <a:solidFill>
            <a:schemeClr val="tx1">
              <a:lumMod val="85000"/>
              <a:lumOff val="15000"/>
            </a:schemeClr>
          </a:solidFill>
          <a:latin typeface="+mn-lt"/>
          <a:ea typeface="+mn-ea"/>
          <a:cs typeface="+mn-cs"/>
        </a:defRPr>
      </a:lvl2pPr>
      <a:lvl3pPr marL="1143000" indent="-228600" algn="l" defTabSz="914400" rtl="0" eaLnBrk="1" latinLnBrk="0" hangingPunct="1">
        <a:spcBef>
          <a:spcPct val="20000"/>
        </a:spcBef>
        <a:buClr>
          <a:schemeClr val="accent2"/>
        </a:buClr>
        <a:buFont typeface="Arial" panose="020B0604020202020204" pitchFamily="34" charset="0"/>
        <a:buChar char="•"/>
        <a:defRPr sz="2400" kern="1200">
          <a:solidFill>
            <a:schemeClr val="tx1">
              <a:lumMod val="85000"/>
              <a:lumOff val="15000"/>
            </a:schemeClr>
          </a:solidFill>
          <a:latin typeface="+mn-lt"/>
          <a:ea typeface="+mn-ea"/>
          <a:cs typeface="+mn-cs"/>
        </a:defRPr>
      </a:lvl3pPr>
      <a:lvl4pPr marL="1600200" indent="-228600" algn="l" defTabSz="914400" rtl="0" eaLnBrk="1" latinLnBrk="0" hangingPunct="1">
        <a:spcBef>
          <a:spcPct val="20000"/>
        </a:spcBef>
        <a:buClr>
          <a:schemeClr val="accent2"/>
        </a:buClr>
        <a:buFont typeface="Arial" panose="020B0604020202020204" pitchFamily="34" charset="0"/>
        <a:buChar char="–"/>
        <a:defRPr sz="2000" kern="1200">
          <a:solidFill>
            <a:schemeClr val="tx1">
              <a:lumMod val="85000"/>
              <a:lumOff val="15000"/>
            </a:schemeClr>
          </a:solidFill>
          <a:latin typeface="+mn-lt"/>
          <a:ea typeface="+mn-ea"/>
          <a:cs typeface="+mn-cs"/>
        </a:defRPr>
      </a:lvl4pPr>
      <a:lvl5pPr marL="2057400" indent="-228600" algn="l" defTabSz="914400" rtl="0" eaLnBrk="1" latinLnBrk="0" hangingPunct="1">
        <a:spcBef>
          <a:spcPct val="20000"/>
        </a:spcBef>
        <a:buClr>
          <a:schemeClr val="accent2"/>
        </a:buClr>
        <a:buFont typeface="Arial" panose="020B0604020202020204" pitchFamily="34" charset="0"/>
        <a:buChar char="»"/>
        <a:defRPr sz="2000" kern="1200">
          <a:solidFill>
            <a:schemeClr val="tx1">
              <a:lumMod val="85000"/>
              <a:lumOff val="1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0.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hyperlink" Target="http://nces.ed.gov/pubs96/9621.pdf" TargetMode="Externa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hyperlink" Target="15-1344_RELMW%203%202%2017_Presentation_Module%203_rev-022516.pptx" TargetMode="External"/><Relationship Id="rId2" Type="http://schemas.openxmlformats.org/officeDocument/2006/relationships/notesSlide" Target="../notesSlides/notesSlide33.xml"/><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3" Type="http://schemas.openxmlformats.org/officeDocument/2006/relationships/hyperlink" Target="http://nces.ed.gov/pubs/96332.pdf" TargetMode="External"/><Relationship Id="rId2" Type="http://schemas.openxmlformats.org/officeDocument/2006/relationships/notesSlide" Target="../notesSlides/notesSlide34.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4" name="Rectangle 6"/>
          <p:cNvSpPr>
            <a:spLocks noGrp="1" noChangeArrowheads="1"/>
          </p:cNvSpPr>
          <p:nvPr>
            <p:ph type="ctrTitle"/>
          </p:nvPr>
        </p:nvSpPr>
        <p:spPr>
          <a:effectLst/>
        </p:spPr>
        <p:txBody>
          <a:bodyPr/>
          <a:lstStyle/>
          <a:p>
            <a:pPr>
              <a:spcBef>
                <a:spcPts val="600"/>
              </a:spcBef>
              <a:defRPr/>
            </a:pPr>
            <a:r>
              <a:rPr lang="en-US" dirty="0" smtClean="0">
                <a:solidFill>
                  <a:schemeClr val="accent3"/>
                </a:solidFill>
                <a:effectLst/>
              </a:rPr>
              <a:t>Module 8 presentation</a:t>
            </a:r>
            <a:br>
              <a:rPr lang="en-US" dirty="0" smtClean="0">
                <a:solidFill>
                  <a:schemeClr val="accent3"/>
                </a:solidFill>
                <a:effectLst/>
              </a:rPr>
            </a:br>
            <a:r>
              <a:rPr lang="en-US" sz="2400" dirty="0">
                <a:solidFill>
                  <a:schemeClr val="accent3"/>
                </a:solidFill>
              </a:rPr>
              <a:t/>
            </a:r>
            <a:br>
              <a:rPr lang="en-US" sz="2400" dirty="0">
                <a:solidFill>
                  <a:schemeClr val="accent3"/>
                </a:solidFill>
              </a:rPr>
            </a:br>
            <a:r>
              <a:rPr lang="en-US" sz="6000" dirty="0">
                <a:solidFill>
                  <a:schemeClr val="accent3"/>
                </a:solidFill>
              </a:rPr>
              <a:t>Focus </a:t>
            </a:r>
            <a:br>
              <a:rPr lang="en-US" sz="6000" dirty="0">
                <a:solidFill>
                  <a:schemeClr val="accent3"/>
                </a:solidFill>
              </a:rPr>
            </a:br>
            <a:r>
              <a:rPr lang="en-US" sz="6000" dirty="0">
                <a:solidFill>
                  <a:schemeClr val="accent3"/>
                </a:solidFill>
              </a:rPr>
              <a:t>groups</a:t>
            </a:r>
            <a:r>
              <a:rPr lang="en-US" sz="6000" dirty="0"/>
              <a:t/>
            </a:r>
            <a:br>
              <a:rPr lang="en-US" sz="6000" dirty="0"/>
            </a:br>
            <a:endParaRPr lang="en-US" sz="6000" dirty="0"/>
          </a:p>
        </p:txBody>
      </p:sp>
      <p:pic>
        <p:nvPicPr>
          <p:cNvPr id="4" name="Picture Placeholder 3"/>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21794" r="21795"/>
          <a:stretch/>
        </p:blipFill>
        <p:spPr>
          <a:xfrm>
            <a:off x="0" y="1600200"/>
            <a:ext cx="3383702" cy="5236586"/>
          </a:xfrm>
        </p:spPr>
      </p:pic>
    </p:spTree>
    <p:extLst>
      <p:ext uri="{BB962C8B-B14F-4D97-AF65-F5344CB8AC3E}">
        <p14:creationId xmlns:p14="http://schemas.microsoft.com/office/powerpoint/2010/main" val="83348662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10367"/>
          <a:stretch/>
        </p:blipFill>
        <p:spPr bwMode="auto">
          <a:xfrm>
            <a:off x="0" y="1382232"/>
            <a:ext cx="9175668" cy="5094767"/>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Define research goals</a:t>
            </a:r>
            <a:endParaRPr lang="en-US" dirty="0"/>
          </a:p>
        </p:txBody>
      </p:sp>
      <p:sp>
        <p:nvSpPr>
          <p:cNvPr id="3" name="Content Placeholder 2"/>
          <p:cNvSpPr>
            <a:spLocks noGrp="1"/>
          </p:cNvSpPr>
          <p:nvPr>
            <p:ph idx="1"/>
          </p:nvPr>
        </p:nvSpPr>
        <p:spPr/>
        <p:txBody>
          <a:bodyPr/>
          <a:lstStyle/>
          <a:p>
            <a:pPr>
              <a:spcBef>
                <a:spcPts val="0"/>
              </a:spcBef>
              <a:buFont typeface="Arial" panose="020B0604020202020204" pitchFamily="34" charset="0"/>
              <a:buChar char="•"/>
            </a:pPr>
            <a:r>
              <a:rPr lang="en-US" b="1" dirty="0" smtClean="0">
                <a:solidFill>
                  <a:schemeClr val="bg1">
                    <a:lumMod val="65000"/>
                  </a:schemeClr>
                </a:solidFill>
              </a:rPr>
              <a:t>How will the results will be used?</a:t>
            </a:r>
            <a:endParaRPr lang="en-US" sz="2400" b="1" dirty="0"/>
          </a:p>
          <a:p>
            <a:pPr>
              <a:spcBef>
                <a:spcPts val="1200"/>
              </a:spcBef>
              <a:buFont typeface="Arial" panose="020B0604020202020204" pitchFamily="34" charset="0"/>
              <a:buChar char="•"/>
            </a:pPr>
            <a:r>
              <a:rPr lang="en-US" b="1" dirty="0" smtClean="0"/>
              <a:t>What actions or decisions will the results of the study inform?</a:t>
            </a:r>
          </a:p>
          <a:p>
            <a:pPr marL="0" indent="0">
              <a:spcBef>
                <a:spcPts val="0"/>
              </a:spcBef>
              <a:buNone/>
            </a:pPr>
            <a:endParaRPr lang="en-US" b="1" dirty="0" smtClean="0"/>
          </a:p>
          <a:p>
            <a:endParaRPr lang="en-US" dirty="0" smtClean="0"/>
          </a:p>
        </p:txBody>
      </p:sp>
      <p:sp>
        <p:nvSpPr>
          <p:cNvPr id="7" name="Slide Number Placeholder 3"/>
          <p:cNvSpPr>
            <a:spLocks noGrp="1"/>
          </p:cNvSpPr>
          <p:nvPr>
            <p:ph type="sldNum" sz="quarter" idx="12"/>
          </p:nvPr>
        </p:nvSpPr>
        <p:spPr>
          <a:xfrm>
            <a:off x="8729055" y="6618182"/>
            <a:ext cx="112210" cy="123111"/>
          </a:xfrm>
          <a:prstGeom prst="rect">
            <a:avLst/>
          </a:prstGeom>
        </p:spPr>
        <p:txBody>
          <a:bodyPr/>
          <a:lstStyle/>
          <a:p>
            <a:fld id="{D938CA0A-26AD-461C-B745-BA161A5F78E3}" type="slidenum">
              <a:rPr lang="en-US" smtClean="0"/>
              <a:pPr/>
              <a:t>10</a:t>
            </a:fld>
            <a:endParaRPr lang="en-US" dirty="0"/>
          </a:p>
        </p:txBody>
      </p:sp>
      <p:cxnSp>
        <p:nvCxnSpPr>
          <p:cNvPr id="8" name="Straight Connector 7"/>
          <p:cNvCxnSpPr/>
          <p:nvPr/>
        </p:nvCxnSpPr>
        <p:spPr>
          <a:xfrm flipH="1">
            <a:off x="8659368" y="6572835"/>
            <a:ext cx="48463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8715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10367"/>
          <a:stretch/>
        </p:blipFill>
        <p:spPr bwMode="auto">
          <a:xfrm>
            <a:off x="0" y="1382232"/>
            <a:ext cx="9175668" cy="5094767"/>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Define research goals</a:t>
            </a:r>
            <a:endParaRPr lang="en-US" dirty="0"/>
          </a:p>
        </p:txBody>
      </p:sp>
      <p:sp>
        <p:nvSpPr>
          <p:cNvPr id="3" name="Content Placeholder 2"/>
          <p:cNvSpPr>
            <a:spLocks noGrp="1"/>
          </p:cNvSpPr>
          <p:nvPr>
            <p:ph idx="1"/>
          </p:nvPr>
        </p:nvSpPr>
        <p:spPr>
          <a:xfrm>
            <a:off x="914400" y="1578079"/>
            <a:ext cx="7315200" cy="4525963"/>
          </a:xfrm>
        </p:spPr>
        <p:txBody>
          <a:bodyPr>
            <a:normAutofit/>
          </a:bodyPr>
          <a:lstStyle/>
          <a:p>
            <a:pPr>
              <a:spcBef>
                <a:spcPts val="0"/>
              </a:spcBef>
              <a:buFont typeface="Arial" panose="020B0604020202020204" pitchFamily="34" charset="0"/>
              <a:buChar char="•"/>
            </a:pPr>
            <a:r>
              <a:rPr lang="en-US" b="1" dirty="0" smtClean="0">
                <a:solidFill>
                  <a:schemeClr val="bg1">
                    <a:lumMod val="65000"/>
                  </a:schemeClr>
                </a:solidFill>
              </a:rPr>
              <a:t>How </a:t>
            </a:r>
            <a:r>
              <a:rPr lang="en-US" b="1" dirty="0">
                <a:solidFill>
                  <a:schemeClr val="bg1">
                    <a:lumMod val="65000"/>
                  </a:schemeClr>
                </a:solidFill>
              </a:rPr>
              <a:t>will the results will be </a:t>
            </a:r>
            <a:br>
              <a:rPr lang="en-US" b="1" dirty="0">
                <a:solidFill>
                  <a:schemeClr val="bg1">
                    <a:lumMod val="65000"/>
                  </a:schemeClr>
                </a:solidFill>
              </a:rPr>
            </a:br>
            <a:r>
              <a:rPr lang="en-US" b="1" dirty="0">
                <a:solidFill>
                  <a:schemeClr val="bg1">
                    <a:lumMod val="65000"/>
                  </a:schemeClr>
                </a:solidFill>
              </a:rPr>
              <a:t>used?</a:t>
            </a:r>
          </a:p>
          <a:p>
            <a:pPr>
              <a:spcBef>
                <a:spcPts val="1200"/>
              </a:spcBef>
              <a:buFont typeface="Arial" panose="020B0604020202020204" pitchFamily="34" charset="0"/>
              <a:buChar char="•"/>
            </a:pPr>
            <a:r>
              <a:rPr lang="en-US" b="1" dirty="0" smtClean="0">
                <a:solidFill>
                  <a:schemeClr val="bg1">
                    <a:lumMod val="65000"/>
                  </a:schemeClr>
                </a:solidFill>
              </a:rPr>
              <a:t>What actions </a:t>
            </a:r>
            <a:r>
              <a:rPr lang="en-US" b="1" dirty="0">
                <a:solidFill>
                  <a:schemeClr val="bg1">
                    <a:lumMod val="65000"/>
                  </a:schemeClr>
                </a:solidFill>
              </a:rPr>
              <a:t>or decisions will the results of the study inform?</a:t>
            </a:r>
          </a:p>
          <a:p>
            <a:pPr>
              <a:spcBef>
                <a:spcPts val="1200"/>
              </a:spcBef>
              <a:buFont typeface="Arial" panose="020B0604020202020204" pitchFamily="34" charset="0"/>
              <a:buChar char="•"/>
            </a:pPr>
            <a:r>
              <a:rPr lang="en-US" b="1" dirty="0"/>
              <a:t>What do you want to learn from the focus group </a:t>
            </a:r>
            <a:r>
              <a:rPr lang="en-US" b="1" dirty="0" smtClean="0"/>
              <a:t> study</a:t>
            </a:r>
            <a:r>
              <a:rPr lang="en-US" b="1" dirty="0"/>
              <a:t>? </a:t>
            </a:r>
            <a:endParaRPr lang="en-US" b="1" dirty="0" smtClean="0"/>
          </a:p>
          <a:p>
            <a:pPr marL="0" indent="0">
              <a:spcBef>
                <a:spcPts val="0"/>
              </a:spcBef>
              <a:buNone/>
            </a:pPr>
            <a:endParaRPr lang="en-US" b="1" dirty="0" smtClean="0"/>
          </a:p>
          <a:p>
            <a:endParaRPr lang="en-US" dirty="0" smtClean="0"/>
          </a:p>
        </p:txBody>
      </p:sp>
      <p:sp>
        <p:nvSpPr>
          <p:cNvPr id="7" name="Slide Number Placeholder 3"/>
          <p:cNvSpPr>
            <a:spLocks noGrp="1"/>
          </p:cNvSpPr>
          <p:nvPr>
            <p:ph type="sldNum" sz="quarter" idx="12"/>
          </p:nvPr>
        </p:nvSpPr>
        <p:spPr>
          <a:xfrm>
            <a:off x="8729055" y="6618182"/>
            <a:ext cx="112210" cy="123111"/>
          </a:xfrm>
          <a:prstGeom prst="rect">
            <a:avLst/>
          </a:prstGeom>
        </p:spPr>
        <p:txBody>
          <a:bodyPr/>
          <a:lstStyle/>
          <a:p>
            <a:fld id="{D938CA0A-26AD-461C-B745-BA161A5F78E3}" type="slidenum">
              <a:rPr lang="en-US" smtClean="0"/>
              <a:pPr/>
              <a:t>11</a:t>
            </a:fld>
            <a:endParaRPr lang="en-US" dirty="0"/>
          </a:p>
        </p:txBody>
      </p:sp>
      <p:cxnSp>
        <p:nvCxnSpPr>
          <p:cNvPr id="8" name="Straight Connector 7"/>
          <p:cNvCxnSpPr/>
          <p:nvPr/>
        </p:nvCxnSpPr>
        <p:spPr>
          <a:xfrm flipH="1">
            <a:off x="8659368" y="6572835"/>
            <a:ext cx="48463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629096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should participate?</a:t>
            </a:r>
            <a:endParaRPr lang="en-US" dirty="0"/>
          </a:p>
        </p:txBody>
      </p:sp>
      <p:sp>
        <p:nvSpPr>
          <p:cNvPr id="5" name="Slide Number Placeholder 3"/>
          <p:cNvSpPr>
            <a:spLocks noGrp="1"/>
          </p:cNvSpPr>
          <p:nvPr>
            <p:ph type="sldNum" sz="quarter" idx="12"/>
          </p:nvPr>
        </p:nvSpPr>
        <p:spPr>
          <a:xfrm>
            <a:off x="8729055" y="6618182"/>
            <a:ext cx="112210" cy="123111"/>
          </a:xfrm>
          <a:prstGeom prst="rect">
            <a:avLst/>
          </a:prstGeom>
        </p:spPr>
        <p:txBody>
          <a:bodyPr/>
          <a:lstStyle/>
          <a:p>
            <a:fld id="{D938CA0A-26AD-461C-B745-BA161A5F78E3}" type="slidenum">
              <a:rPr lang="en-US" smtClean="0"/>
              <a:pPr/>
              <a:t>12</a:t>
            </a:fld>
            <a:endParaRPr lang="en-US" dirty="0"/>
          </a:p>
        </p:txBody>
      </p:sp>
      <p:cxnSp>
        <p:nvCxnSpPr>
          <p:cNvPr id="7" name="Straight Connector 6"/>
          <p:cNvCxnSpPr/>
          <p:nvPr/>
        </p:nvCxnSpPr>
        <p:spPr>
          <a:xfrm flipH="1">
            <a:off x="8659368" y="6572835"/>
            <a:ext cx="48463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90902" y="1660551"/>
            <a:ext cx="4572000" cy="4590288"/>
          </a:xfrm>
          <a:prstGeom prst="rect">
            <a:avLst/>
          </a:prstGeom>
        </p:spPr>
      </p:pic>
    </p:spTree>
    <p:extLst>
      <p:ext uri="{BB962C8B-B14F-4D97-AF65-F5344CB8AC3E}">
        <p14:creationId xmlns:p14="http://schemas.microsoft.com/office/powerpoint/2010/main" val="333029881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Determine group composition</a:t>
            </a:r>
            <a:endParaRPr lang="en-US" dirty="0"/>
          </a:p>
        </p:txBody>
      </p:sp>
      <p:sp>
        <p:nvSpPr>
          <p:cNvPr id="6" name="Slide Number Placeholder 3"/>
          <p:cNvSpPr>
            <a:spLocks noGrp="1"/>
          </p:cNvSpPr>
          <p:nvPr>
            <p:ph type="sldNum" sz="quarter" idx="12"/>
          </p:nvPr>
        </p:nvSpPr>
        <p:spPr>
          <a:xfrm>
            <a:off x="8729055" y="6618182"/>
            <a:ext cx="112210" cy="123111"/>
          </a:xfrm>
          <a:prstGeom prst="rect">
            <a:avLst/>
          </a:prstGeom>
        </p:spPr>
        <p:txBody>
          <a:bodyPr/>
          <a:lstStyle/>
          <a:p>
            <a:fld id="{D938CA0A-26AD-461C-B745-BA161A5F78E3}" type="slidenum">
              <a:rPr lang="en-US" smtClean="0"/>
              <a:pPr/>
              <a:t>13</a:t>
            </a:fld>
            <a:endParaRPr lang="en-US" dirty="0"/>
          </a:p>
        </p:txBody>
      </p:sp>
      <p:cxnSp>
        <p:nvCxnSpPr>
          <p:cNvPr id="8" name="Straight Connector 7"/>
          <p:cNvCxnSpPr/>
          <p:nvPr/>
        </p:nvCxnSpPr>
        <p:spPr>
          <a:xfrm flipH="1">
            <a:off x="8659368" y="6572835"/>
            <a:ext cx="48463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9" name="Picture 8"/>
          <p:cNvPicPr/>
          <p:nvPr/>
        </p:nvPicPr>
        <p:blipFill>
          <a:blip r:embed="rId3">
            <a:extLst>
              <a:ext uri="{28A0092B-C50C-407E-A947-70E740481C1C}">
                <a14:useLocalDpi xmlns:a14="http://schemas.microsoft.com/office/drawing/2010/main" val="0"/>
              </a:ext>
            </a:extLst>
          </a:blip>
          <a:stretch>
            <a:fillRect/>
          </a:stretch>
        </p:blipFill>
        <p:spPr bwMode="auto">
          <a:xfrm>
            <a:off x="1066800" y="1649857"/>
            <a:ext cx="7239000" cy="5023866"/>
          </a:xfrm>
          <a:prstGeom prst="rect">
            <a:avLst/>
          </a:prstGeom>
          <a:noFill/>
          <a:ln>
            <a:noFill/>
          </a:ln>
        </p:spPr>
      </p:pic>
    </p:spTree>
    <p:extLst>
      <p:ext uri="{BB962C8B-B14F-4D97-AF65-F5344CB8AC3E}">
        <p14:creationId xmlns:p14="http://schemas.microsoft.com/office/powerpoint/2010/main" val="309683695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10675"/>
          <a:stretch/>
        </p:blipFill>
        <p:spPr bwMode="auto">
          <a:xfrm>
            <a:off x="0" y="1371601"/>
            <a:ext cx="9144000" cy="5497032"/>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itle 1"/>
          <p:cNvSpPr>
            <a:spLocks noGrp="1"/>
          </p:cNvSpPr>
          <p:nvPr>
            <p:ph type="title"/>
          </p:nvPr>
        </p:nvSpPr>
        <p:spPr>
          <a:xfrm>
            <a:off x="914400" y="0"/>
            <a:ext cx="7926864" cy="1346200"/>
          </a:xfrm>
        </p:spPr>
        <p:txBody>
          <a:bodyPr/>
          <a:lstStyle/>
          <a:p>
            <a:r>
              <a:rPr lang="en-US" dirty="0" smtClean="0"/>
              <a:t>Determine the number of groups </a:t>
            </a:r>
            <a:endParaRPr lang="en-US" dirty="0"/>
          </a:p>
        </p:txBody>
      </p:sp>
      <p:sp>
        <p:nvSpPr>
          <p:cNvPr id="3" name="Content Placeholder 2"/>
          <p:cNvSpPr>
            <a:spLocks noGrp="1"/>
          </p:cNvSpPr>
          <p:nvPr>
            <p:ph idx="1"/>
          </p:nvPr>
        </p:nvSpPr>
        <p:spPr/>
        <p:txBody>
          <a:bodyPr/>
          <a:lstStyle/>
          <a:p>
            <a:pPr marL="457200" lvl="1" indent="-457200">
              <a:spcBef>
                <a:spcPts val="0"/>
              </a:spcBef>
              <a:buClr>
                <a:schemeClr val="bg1"/>
              </a:buClr>
              <a:buFont typeface="Arial" panose="020B0604020202020204" pitchFamily="34" charset="0"/>
              <a:buChar char="•"/>
            </a:pPr>
            <a:r>
              <a:rPr lang="en-US" sz="3200" b="1" dirty="0">
                <a:solidFill>
                  <a:srgbClr val="FFFFFF"/>
                </a:solidFill>
              </a:rPr>
              <a:t>Three to five groups are sufficient.</a:t>
            </a:r>
          </a:p>
          <a:p>
            <a:pPr marL="0" lvl="1" indent="0">
              <a:spcBef>
                <a:spcPts val="0"/>
              </a:spcBef>
              <a:buNone/>
            </a:pPr>
            <a:endParaRPr lang="en-US" sz="3200" b="1" dirty="0">
              <a:solidFill>
                <a:srgbClr val="FFFFFF"/>
              </a:solidFill>
            </a:endParaRPr>
          </a:p>
        </p:txBody>
      </p:sp>
      <p:sp>
        <p:nvSpPr>
          <p:cNvPr id="5" name="Slide Number Placeholder 3"/>
          <p:cNvSpPr>
            <a:spLocks noGrp="1"/>
          </p:cNvSpPr>
          <p:nvPr>
            <p:ph type="sldNum" sz="quarter" idx="12"/>
          </p:nvPr>
        </p:nvSpPr>
        <p:spPr>
          <a:xfrm>
            <a:off x="8729054" y="6618182"/>
            <a:ext cx="112210" cy="123111"/>
          </a:xfrm>
          <a:prstGeom prst="rect">
            <a:avLst/>
          </a:prstGeom>
        </p:spPr>
        <p:txBody>
          <a:bodyPr/>
          <a:lstStyle/>
          <a:p>
            <a:fld id="{D938CA0A-26AD-461C-B745-BA161A5F78E3}" type="slidenum">
              <a:rPr lang="en-US" smtClean="0">
                <a:solidFill>
                  <a:schemeClr val="bg1">
                    <a:lumMod val="85000"/>
                  </a:schemeClr>
                </a:solidFill>
              </a:rPr>
              <a:pPr/>
              <a:t>14</a:t>
            </a:fld>
            <a:endParaRPr lang="en-US" dirty="0">
              <a:solidFill>
                <a:schemeClr val="bg1">
                  <a:lumMod val="85000"/>
                </a:schemeClr>
              </a:solidFill>
            </a:endParaRPr>
          </a:p>
        </p:txBody>
      </p:sp>
      <p:cxnSp>
        <p:nvCxnSpPr>
          <p:cNvPr id="7" name="Straight Connector 6"/>
          <p:cNvCxnSpPr/>
          <p:nvPr/>
        </p:nvCxnSpPr>
        <p:spPr>
          <a:xfrm flipH="1">
            <a:off x="8659368" y="6572835"/>
            <a:ext cx="48463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1420007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2380" y="1371600"/>
            <a:ext cx="9144793" cy="5499069"/>
          </a:xfrm>
          <a:prstGeom prst="rect">
            <a:avLst/>
          </a:prstGeom>
        </p:spPr>
      </p:pic>
      <p:sp>
        <p:nvSpPr>
          <p:cNvPr id="2" name="Title 1"/>
          <p:cNvSpPr>
            <a:spLocks noGrp="1"/>
          </p:cNvSpPr>
          <p:nvPr>
            <p:ph type="title"/>
          </p:nvPr>
        </p:nvSpPr>
        <p:spPr>
          <a:xfrm>
            <a:off x="914400" y="0"/>
            <a:ext cx="7814654" cy="1346200"/>
          </a:xfrm>
        </p:spPr>
        <p:txBody>
          <a:bodyPr/>
          <a:lstStyle/>
          <a:p>
            <a:r>
              <a:rPr lang="en-US" dirty="0" smtClean="0"/>
              <a:t>Determine the number of groups </a:t>
            </a:r>
            <a:endParaRPr lang="en-US" dirty="0"/>
          </a:p>
        </p:txBody>
      </p:sp>
      <p:sp>
        <p:nvSpPr>
          <p:cNvPr id="3" name="Content Placeholder 2"/>
          <p:cNvSpPr>
            <a:spLocks noGrp="1"/>
          </p:cNvSpPr>
          <p:nvPr>
            <p:ph idx="1"/>
          </p:nvPr>
        </p:nvSpPr>
        <p:spPr/>
        <p:txBody>
          <a:bodyPr/>
          <a:lstStyle/>
          <a:p>
            <a:pPr marL="457200" lvl="1" indent="-457200">
              <a:spcBef>
                <a:spcPts val="0"/>
              </a:spcBef>
              <a:buClr>
                <a:schemeClr val="bg1"/>
              </a:buClr>
              <a:buFont typeface="Arial" panose="020B0604020202020204" pitchFamily="34" charset="0"/>
              <a:buChar char="•"/>
            </a:pPr>
            <a:r>
              <a:rPr lang="en-US" sz="3200" b="1" dirty="0">
                <a:solidFill>
                  <a:schemeClr val="bg1">
                    <a:lumMod val="65000"/>
                  </a:schemeClr>
                </a:solidFill>
              </a:rPr>
              <a:t>Three to five groups are sufficient.</a:t>
            </a:r>
          </a:p>
          <a:p>
            <a:pPr marL="342900" lvl="1" indent="-342900">
              <a:spcBef>
                <a:spcPts val="0"/>
              </a:spcBef>
              <a:buClr>
                <a:schemeClr val="bg1"/>
              </a:buClr>
              <a:buFont typeface="Arial" panose="020B0604020202020204" pitchFamily="34" charset="0"/>
              <a:buChar char="•"/>
            </a:pPr>
            <a:endParaRPr lang="en-US" sz="2400" b="1" dirty="0">
              <a:solidFill>
                <a:srgbClr val="FFFFFF"/>
              </a:solidFill>
            </a:endParaRPr>
          </a:p>
          <a:p>
            <a:pPr marL="457200" lvl="1" indent="-457200">
              <a:spcBef>
                <a:spcPts val="0"/>
              </a:spcBef>
              <a:buClr>
                <a:schemeClr val="bg1"/>
              </a:buClr>
              <a:buFont typeface="Arial" panose="020B0604020202020204" pitchFamily="34" charset="0"/>
              <a:buChar char="•"/>
            </a:pPr>
            <a:r>
              <a:rPr lang="en-US" sz="3200" b="1" dirty="0">
                <a:solidFill>
                  <a:srgbClr val="FFFFFF"/>
                </a:solidFill>
              </a:rPr>
              <a:t>You will need a sufficient number of homogeneous groups for each subgroup.</a:t>
            </a:r>
          </a:p>
          <a:p>
            <a:pPr marL="0" lvl="1" indent="0">
              <a:spcBef>
                <a:spcPts val="0"/>
              </a:spcBef>
              <a:buNone/>
            </a:pPr>
            <a:r>
              <a:rPr lang="en-US" sz="3200" b="1" dirty="0">
                <a:solidFill>
                  <a:srgbClr val="FFFFFF"/>
                </a:solidFill>
              </a:rPr>
              <a:t>  </a:t>
            </a:r>
          </a:p>
          <a:p>
            <a:pPr marL="0" lvl="1" indent="0">
              <a:spcBef>
                <a:spcPts val="0"/>
              </a:spcBef>
              <a:buNone/>
            </a:pPr>
            <a:endParaRPr lang="en-US" sz="3200" dirty="0">
              <a:solidFill>
                <a:srgbClr val="FFFFFF"/>
              </a:solidFill>
            </a:endParaRPr>
          </a:p>
        </p:txBody>
      </p:sp>
      <p:sp>
        <p:nvSpPr>
          <p:cNvPr id="5" name="Slide Number Placeholder 3"/>
          <p:cNvSpPr>
            <a:spLocks noGrp="1"/>
          </p:cNvSpPr>
          <p:nvPr>
            <p:ph type="sldNum" sz="quarter" idx="12"/>
          </p:nvPr>
        </p:nvSpPr>
        <p:spPr>
          <a:xfrm>
            <a:off x="8729054" y="6618182"/>
            <a:ext cx="112210" cy="123111"/>
          </a:xfrm>
          <a:prstGeom prst="rect">
            <a:avLst/>
          </a:prstGeom>
        </p:spPr>
        <p:txBody>
          <a:bodyPr/>
          <a:lstStyle/>
          <a:p>
            <a:fld id="{D938CA0A-26AD-461C-B745-BA161A5F78E3}" type="slidenum">
              <a:rPr lang="en-US" smtClean="0">
                <a:solidFill>
                  <a:schemeClr val="bg1">
                    <a:lumMod val="85000"/>
                  </a:schemeClr>
                </a:solidFill>
              </a:rPr>
              <a:pPr/>
              <a:t>15</a:t>
            </a:fld>
            <a:endParaRPr lang="en-US" dirty="0">
              <a:solidFill>
                <a:schemeClr val="bg1">
                  <a:lumMod val="85000"/>
                </a:schemeClr>
              </a:solidFill>
            </a:endParaRPr>
          </a:p>
        </p:txBody>
      </p:sp>
      <p:cxnSp>
        <p:nvCxnSpPr>
          <p:cNvPr id="7" name="Straight Connector 6"/>
          <p:cNvCxnSpPr/>
          <p:nvPr/>
        </p:nvCxnSpPr>
        <p:spPr>
          <a:xfrm flipH="1">
            <a:off x="8659368" y="6572835"/>
            <a:ext cx="48463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8177533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10675"/>
          <a:stretch/>
        </p:blipFill>
        <p:spPr bwMode="auto">
          <a:xfrm>
            <a:off x="0" y="1371601"/>
            <a:ext cx="9144000" cy="5497032"/>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itle 1"/>
          <p:cNvSpPr>
            <a:spLocks noGrp="1"/>
          </p:cNvSpPr>
          <p:nvPr>
            <p:ph type="title"/>
          </p:nvPr>
        </p:nvSpPr>
        <p:spPr>
          <a:xfrm>
            <a:off x="914400" y="0"/>
            <a:ext cx="7744968" cy="1346200"/>
          </a:xfrm>
        </p:spPr>
        <p:txBody>
          <a:bodyPr/>
          <a:lstStyle/>
          <a:p>
            <a:r>
              <a:rPr lang="en-US" dirty="0" smtClean="0"/>
              <a:t>Determine the number of groups </a:t>
            </a:r>
            <a:endParaRPr lang="en-US" dirty="0"/>
          </a:p>
        </p:txBody>
      </p:sp>
      <p:sp>
        <p:nvSpPr>
          <p:cNvPr id="3" name="Content Placeholder 2"/>
          <p:cNvSpPr>
            <a:spLocks noGrp="1"/>
          </p:cNvSpPr>
          <p:nvPr>
            <p:ph idx="1"/>
          </p:nvPr>
        </p:nvSpPr>
        <p:spPr/>
        <p:txBody>
          <a:bodyPr>
            <a:normAutofit fontScale="92500"/>
          </a:bodyPr>
          <a:lstStyle/>
          <a:p>
            <a:pPr marL="457200" lvl="1" indent="-457200">
              <a:spcBef>
                <a:spcPts val="0"/>
              </a:spcBef>
              <a:buClr>
                <a:schemeClr val="bg1"/>
              </a:buClr>
              <a:buFont typeface="Arial" panose="020B0604020202020204" pitchFamily="34" charset="0"/>
              <a:buChar char="•"/>
            </a:pPr>
            <a:r>
              <a:rPr lang="en-US" sz="3200" b="1" dirty="0">
                <a:solidFill>
                  <a:schemeClr val="bg1">
                    <a:lumMod val="65000"/>
                  </a:schemeClr>
                </a:solidFill>
              </a:rPr>
              <a:t>Three to five groups are sufficient.</a:t>
            </a:r>
          </a:p>
          <a:p>
            <a:pPr marL="342900" lvl="1" indent="-342900">
              <a:spcBef>
                <a:spcPts val="0"/>
              </a:spcBef>
              <a:buClr>
                <a:schemeClr val="bg1"/>
              </a:buClr>
              <a:buFont typeface="Arial" panose="020B0604020202020204" pitchFamily="34" charset="0"/>
              <a:buChar char="•"/>
            </a:pPr>
            <a:endParaRPr lang="en-US" sz="2400" b="1" dirty="0">
              <a:solidFill>
                <a:schemeClr val="bg1">
                  <a:lumMod val="65000"/>
                </a:schemeClr>
              </a:solidFill>
            </a:endParaRPr>
          </a:p>
          <a:p>
            <a:pPr marL="457200" lvl="1" indent="-457200">
              <a:spcBef>
                <a:spcPts val="0"/>
              </a:spcBef>
              <a:buClr>
                <a:schemeClr val="bg1"/>
              </a:buClr>
              <a:buFont typeface="Arial" panose="020B0604020202020204" pitchFamily="34" charset="0"/>
              <a:buChar char="•"/>
            </a:pPr>
            <a:r>
              <a:rPr lang="en-US" sz="3200" b="1" dirty="0">
                <a:solidFill>
                  <a:schemeClr val="bg1">
                    <a:lumMod val="65000"/>
                  </a:schemeClr>
                </a:solidFill>
              </a:rPr>
              <a:t>You will need a sufficient number of homogeneous groups for each subgroup.</a:t>
            </a:r>
          </a:p>
          <a:p>
            <a:pPr marL="0" lvl="1" indent="0">
              <a:spcBef>
                <a:spcPts val="0"/>
              </a:spcBef>
              <a:buClr>
                <a:schemeClr val="bg1"/>
              </a:buClr>
              <a:buNone/>
            </a:pPr>
            <a:r>
              <a:rPr lang="en-US" sz="2400" b="1" dirty="0">
                <a:solidFill>
                  <a:srgbClr val="FFFFFF"/>
                </a:solidFill>
              </a:rPr>
              <a:t>  </a:t>
            </a:r>
          </a:p>
          <a:p>
            <a:pPr marL="457200" lvl="1" indent="-457200">
              <a:spcBef>
                <a:spcPts val="0"/>
              </a:spcBef>
              <a:buClr>
                <a:schemeClr val="bg1"/>
              </a:buClr>
              <a:buFont typeface="Arial" panose="020B0604020202020204" pitchFamily="34" charset="0"/>
              <a:buChar char="•"/>
            </a:pPr>
            <a:r>
              <a:rPr lang="en-US" sz="3200" b="1" dirty="0">
                <a:solidFill>
                  <a:srgbClr val="FFFFFF"/>
                </a:solidFill>
              </a:rPr>
              <a:t>Look for diminishing returns—more groups may not be necessary when you are not learning anything new.</a:t>
            </a:r>
            <a:endParaRPr lang="en-US" sz="3200" dirty="0">
              <a:solidFill>
                <a:srgbClr val="FFFFFF"/>
              </a:solidFill>
            </a:endParaRPr>
          </a:p>
        </p:txBody>
      </p:sp>
      <p:sp>
        <p:nvSpPr>
          <p:cNvPr id="5" name="Slide Number Placeholder 3"/>
          <p:cNvSpPr>
            <a:spLocks noGrp="1"/>
          </p:cNvSpPr>
          <p:nvPr>
            <p:ph type="sldNum" sz="quarter" idx="12"/>
          </p:nvPr>
        </p:nvSpPr>
        <p:spPr>
          <a:xfrm>
            <a:off x="8729054" y="6618182"/>
            <a:ext cx="112210" cy="123111"/>
          </a:xfrm>
          <a:prstGeom prst="rect">
            <a:avLst/>
          </a:prstGeom>
        </p:spPr>
        <p:txBody>
          <a:bodyPr/>
          <a:lstStyle/>
          <a:p>
            <a:fld id="{D938CA0A-26AD-461C-B745-BA161A5F78E3}" type="slidenum">
              <a:rPr lang="en-US" smtClean="0">
                <a:solidFill>
                  <a:schemeClr val="bg1">
                    <a:lumMod val="85000"/>
                  </a:schemeClr>
                </a:solidFill>
              </a:rPr>
              <a:pPr/>
              <a:t>16</a:t>
            </a:fld>
            <a:endParaRPr lang="en-US" dirty="0">
              <a:solidFill>
                <a:schemeClr val="bg1">
                  <a:lumMod val="85000"/>
                </a:schemeClr>
              </a:solidFill>
            </a:endParaRPr>
          </a:p>
        </p:txBody>
      </p:sp>
      <p:cxnSp>
        <p:nvCxnSpPr>
          <p:cNvPr id="7" name="Straight Connector 6"/>
          <p:cNvCxnSpPr/>
          <p:nvPr/>
        </p:nvCxnSpPr>
        <p:spPr>
          <a:xfrm flipH="1">
            <a:off x="8659368" y="6572835"/>
            <a:ext cx="48463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90583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Focus group modes</a:t>
            </a:r>
            <a:endParaRPr lang="en-US" dirty="0"/>
          </a:p>
        </p:txBody>
      </p:sp>
      <p:sp>
        <p:nvSpPr>
          <p:cNvPr id="3" name="Content Placeholder 2"/>
          <p:cNvSpPr>
            <a:spLocks noGrp="1"/>
          </p:cNvSpPr>
          <p:nvPr>
            <p:ph idx="1"/>
          </p:nvPr>
        </p:nvSpPr>
        <p:spPr/>
        <p:txBody>
          <a:bodyPr/>
          <a:lstStyle/>
          <a:p>
            <a:endParaRPr lang="en-US" dirty="0"/>
          </a:p>
        </p:txBody>
      </p:sp>
      <p:sp>
        <p:nvSpPr>
          <p:cNvPr id="6" name="Slide Number Placeholder 3"/>
          <p:cNvSpPr>
            <a:spLocks noGrp="1"/>
          </p:cNvSpPr>
          <p:nvPr>
            <p:ph type="sldNum" sz="quarter" idx="12"/>
          </p:nvPr>
        </p:nvSpPr>
        <p:spPr>
          <a:xfrm>
            <a:off x="8729055" y="6618182"/>
            <a:ext cx="112210" cy="123111"/>
          </a:xfrm>
          <a:prstGeom prst="rect">
            <a:avLst/>
          </a:prstGeom>
        </p:spPr>
        <p:txBody>
          <a:bodyPr/>
          <a:lstStyle/>
          <a:p>
            <a:fld id="{D938CA0A-26AD-461C-B745-BA161A5F78E3}" type="slidenum">
              <a:rPr lang="en-US" smtClean="0"/>
              <a:pPr/>
              <a:t>17</a:t>
            </a:fld>
            <a:endParaRPr lang="en-US" dirty="0"/>
          </a:p>
        </p:txBody>
      </p:sp>
      <p:cxnSp>
        <p:nvCxnSpPr>
          <p:cNvPr id="7" name="Straight Connector 6"/>
          <p:cNvCxnSpPr/>
          <p:nvPr/>
        </p:nvCxnSpPr>
        <p:spPr>
          <a:xfrm flipH="1">
            <a:off x="8659368" y="6572835"/>
            <a:ext cx="48463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945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78" t="-173" r="578" b="17330"/>
          <a:stretch/>
        </p:blipFill>
        <p:spPr bwMode="auto">
          <a:xfrm>
            <a:off x="-53162" y="1360723"/>
            <a:ext cx="9198246" cy="5082607"/>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168593015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Choose a moderator</a:t>
            </a:r>
            <a:endParaRPr lang="en-US" dirty="0"/>
          </a:p>
        </p:txBody>
      </p:sp>
      <p:sp>
        <p:nvSpPr>
          <p:cNvPr id="3" name="Content Placeholder 2"/>
          <p:cNvSpPr>
            <a:spLocks noGrp="1"/>
          </p:cNvSpPr>
          <p:nvPr>
            <p:ph idx="1"/>
          </p:nvPr>
        </p:nvSpPr>
        <p:spPr/>
        <p:txBody>
          <a:bodyPr/>
          <a:lstStyle/>
          <a:p>
            <a:endParaRPr lang="en-US" dirty="0"/>
          </a:p>
        </p:txBody>
      </p:sp>
      <p:sp>
        <p:nvSpPr>
          <p:cNvPr id="5" name="Rectangle 4"/>
          <p:cNvSpPr/>
          <p:nvPr/>
        </p:nvSpPr>
        <p:spPr>
          <a:xfrm>
            <a:off x="152400" y="1174754"/>
            <a:ext cx="8763000" cy="523220"/>
          </a:xfrm>
          <a:prstGeom prst="rect">
            <a:avLst/>
          </a:prstGeom>
        </p:spPr>
        <p:txBody>
          <a:bodyPr wrap="square">
            <a:spAutoFit/>
          </a:bodyPr>
          <a:lstStyle/>
          <a:p>
            <a:pPr marL="347472" lvl="1" indent="-347472">
              <a:buClr>
                <a:srgbClr val="00722A"/>
              </a:buClr>
              <a:buFont typeface="Wingdings" pitchFamily="2" charset="2"/>
              <a:buChar char="Ø"/>
            </a:pPr>
            <a:endParaRPr lang="en-US" sz="2800" kern="0" dirty="0">
              <a:solidFill>
                <a:srgbClr val="000000"/>
              </a:solidFill>
              <a:latin typeface="Tahoma"/>
            </a:endParaRPr>
          </a:p>
        </p:txBody>
      </p:sp>
      <p:sp>
        <p:nvSpPr>
          <p:cNvPr id="6" name="Slide Number Placeholder 3"/>
          <p:cNvSpPr>
            <a:spLocks noGrp="1"/>
          </p:cNvSpPr>
          <p:nvPr>
            <p:ph type="sldNum" sz="quarter" idx="12"/>
          </p:nvPr>
        </p:nvSpPr>
        <p:spPr>
          <a:xfrm>
            <a:off x="8729055" y="6618182"/>
            <a:ext cx="112210" cy="123111"/>
          </a:xfrm>
          <a:prstGeom prst="rect">
            <a:avLst/>
          </a:prstGeom>
        </p:spPr>
        <p:txBody>
          <a:bodyPr/>
          <a:lstStyle/>
          <a:p>
            <a:fld id="{D938CA0A-26AD-461C-B745-BA161A5F78E3}" type="slidenum">
              <a:rPr lang="en-US" smtClean="0"/>
              <a:pPr/>
              <a:t>18</a:t>
            </a:fld>
            <a:endParaRPr lang="en-US" dirty="0"/>
          </a:p>
        </p:txBody>
      </p:sp>
      <p:cxnSp>
        <p:nvCxnSpPr>
          <p:cNvPr id="7" name="Straight Connector 6"/>
          <p:cNvCxnSpPr/>
          <p:nvPr/>
        </p:nvCxnSpPr>
        <p:spPr>
          <a:xfrm flipH="1">
            <a:off x="8659368" y="6572835"/>
            <a:ext cx="48463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2048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15131"/>
          <a:stretch/>
        </p:blipFill>
        <p:spPr bwMode="auto">
          <a:xfrm>
            <a:off x="0" y="1268077"/>
            <a:ext cx="9142413" cy="5175253"/>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392743872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Prepare a moderator guide </a:t>
            </a:r>
            <a:endParaRPr lang="en-US" dirty="0"/>
          </a:p>
        </p:txBody>
      </p:sp>
      <p:sp>
        <p:nvSpPr>
          <p:cNvPr id="3" name="Content Placeholder 2"/>
          <p:cNvSpPr>
            <a:spLocks noGrp="1"/>
          </p:cNvSpPr>
          <p:nvPr>
            <p:ph idx="1"/>
          </p:nvPr>
        </p:nvSpPr>
        <p:spPr>
          <a:xfrm>
            <a:off x="5486400" y="1813298"/>
            <a:ext cx="3505200" cy="5029200"/>
          </a:xfrm>
        </p:spPr>
        <p:txBody>
          <a:bodyPr/>
          <a:lstStyle/>
          <a:p>
            <a:pPr marL="0" indent="0">
              <a:spcBef>
                <a:spcPts val="0"/>
              </a:spcBef>
              <a:buNone/>
            </a:pPr>
            <a:endParaRPr lang="en-US" sz="3600" b="1" dirty="0" smtClean="0"/>
          </a:p>
          <a:p>
            <a:pPr marL="0" indent="0">
              <a:spcBef>
                <a:spcPts val="0"/>
              </a:spcBef>
              <a:buNone/>
            </a:pPr>
            <a:r>
              <a:rPr lang="en-US" sz="3800" b="1" dirty="0" smtClean="0"/>
              <a:t>The </a:t>
            </a:r>
            <a:r>
              <a:rPr lang="en-US" sz="3800" b="1" dirty="0"/>
              <a:t>guide </a:t>
            </a:r>
            <a:br>
              <a:rPr lang="en-US" sz="3800" b="1" dirty="0"/>
            </a:br>
            <a:r>
              <a:rPr lang="en-US" sz="3800" b="1" dirty="0"/>
              <a:t>can be </a:t>
            </a:r>
          </a:p>
          <a:p>
            <a:pPr marL="0" indent="0">
              <a:spcBef>
                <a:spcPts val="0"/>
              </a:spcBef>
              <a:buNone/>
            </a:pPr>
            <a:r>
              <a:rPr lang="en-US" sz="3800" b="1" dirty="0"/>
              <a:t>structured or</a:t>
            </a:r>
          </a:p>
          <a:p>
            <a:pPr marL="0" indent="0">
              <a:spcBef>
                <a:spcPts val="0"/>
              </a:spcBef>
              <a:buNone/>
            </a:pPr>
            <a:r>
              <a:rPr lang="en-US" sz="3800" b="1" dirty="0"/>
              <a:t>unstructured.</a:t>
            </a:r>
          </a:p>
        </p:txBody>
      </p:sp>
      <p:sp>
        <p:nvSpPr>
          <p:cNvPr id="4" name="Slide Number Placeholder 3"/>
          <p:cNvSpPr>
            <a:spLocks noGrp="1"/>
          </p:cNvSpPr>
          <p:nvPr>
            <p:ph type="sldNum" sz="quarter" idx="12"/>
          </p:nvPr>
        </p:nvSpPr>
        <p:spPr>
          <a:xfrm>
            <a:off x="8763000" y="6628815"/>
            <a:ext cx="112210" cy="123111"/>
          </a:xfrm>
        </p:spPr>
        <p:txBody>
          <a:bodyPr/>
          <a:lstStyle/>
          <a:p>
            <a:fld id="{8BE281C9-04EB-4071-AA3D-BE0CA1E87804}" type="slidenum">
              <a:rPr lang="en-US" smtClean="0"/>
              <a:t>19</a:t>
            </a:fld>
            <a:endParaRPr lang="en-US" dirty="0"/>
          </a:p>
        </p:txBody>
      </p:sp>
      <p:pic>
        <p:nvPicPr>
          <p:cNvPr id="1028"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14084" r="23898"/>
          <a:stretch/>
        </p:blipFill>
        <p:spPr bwMode="auto">
          <a:xfrm>
            <a:off x="1" y="1375509"/>
            <a:ext cx="5103445" cy="5486007"/>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297089045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r>
              <a:rPr lang="en-US" dirty="0" smtClean="0"/>
              <a:t>Outline</a:t>
            </a:r>
          </a:p>
        </p:txBody>
      </p:sp>
      <p:sp>
        <p:nvSpPr>
          <p:cNvPr id="3" name="Content Placeholder 2"/>
          <p:cNvSpPr>
            <a:spLocks noGrp="1"/>
          </p:cNvSpPr>
          <p:nvPr>
            <p:ph idx="1"/>
          </p:nvPr>
        </p:nvSpPr>
        <p:spPr/>
        <p:txBody>
          <a:bodyPr/>
          <a:lstStyle/>
          <a:p>
            <a:pPr lvl="0"/>
            <a:r>
              <a:rPr lang="en-US" b="1" dirty="0" smtClean="0"/>
              <a:t>Overview.</a:t>
            </a:r>
            <a:endParaRPr lang="en-US" b="1" dirty="0"/>
          </a:p>
          <a:p>
            <a:r>
              <a:rPr lang="en-US" b="1" dirty="0" smtClean="0"/>
              <a:t>Planning.</a:t>
            </a:r>
            <a:endParaRPr lang="en-US" b="1" dirty="0"/>
          </a:p>
          <a:p>
            <a:r>
              <a:rPr lang="en-US" b="1" dirty="0" smtClean="0"/>
              <a:t>Recruiting.</a:t>
            </a:r>
            <a:endParaRPr lang="en-US" b="1" dirty="0"/>
          </a:p>
          <a:p>
            <a:r>
              <a:rPr lang="en-US" b="1" dirty="0" smtClean="0"/>
              <a:t>Moderating.</a:t>
            </a:r>
          </a:p>
          <a:p>
            <a:r>
              <a:rPr lang="en-US" b="1" dirty="0" smtClean="0"/>
              <a:t>Analyzing and reporting.</a:t>
            </a:r>
            <a:endParaRPr lang="en-US" b="1" dirty="0"/>
          </a:p>
        </p:txBody>
      </p:sp>
      <p:sp>
        <p:nvSpPr>
          <p:cNvPr id="22" name="Slide Number Placeholder 21"/>
          <p:cNvSpPr>
            <a:spLocks noGrp="1"/>
          </p:cNvSpPr>
          <p:nvPr>
            <p:ph type="sldNum" sz="quarter" idx="12"/>
          </p:nvPr>
        </p:nvSpPr>
        <p:spPr>
          <a:xfrm>
            <a:off x="10114740" y="6618182"/>
            <a:ext cx="56106" cy="123111"/>
          </a:xfrm>
        </p:spPr>
        <p:txBody>
          <a:bodyPr/>
          <a:lstStyle/>
          <a:p>
            <a:fld id="{8BE281C9-04EB-4071-AA3D-BE0CA1E87804}" type="slidenum">
              <a:rPr lang="en-US" smtClean="0"/>
              <a:t>2</a:t>
            </a:fld>
            <a:endParaRPr lang="en-US" dirty="0"/>
          </a:p>
        </p:txBody>
      </p:sp>
    </p:spTree>
    <p:extLst>
      <p:ext uri="{BB962C8B-B14F-4D97-AF65-F5344CB8AC3E}">
        <p14:creationId xmlns:p14="http://schemas.microsoft.com/office/powerpoint/2010/main" val="86626866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0231" t="13489" r="11056" b="12913"/>
          <a:stretch/>
        </p:blipFill>
        <p:spPr bwMode="auto">
          <a:xfrm>
            <a:off x="2158409" y="1392865"/>
            <a:ext cx="5071731" cy="4742121"/>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Phases of focus group studies </a:t>
            </a:r>
            <a:endParaRPr lang="en-US" dirty="0"/>
          </a:p>
        </p:txBody>
      </p:sp>
      <p:sp>
        <p:nvSpPr>
          <p:cNvPr id="10" name="TextBox 9"/>
          <p:cNvSpPr txBox="1"/>
          <p:nvPr/>
        </p:nvSpPr>
        <p:spPr>
          <a:xfrm>
            <a:off x="4953000" y="1670538"/>
            <a:ext cx="3276600" cy="584775"/>
          </a:xfrm>
          <a:prstGeom prst="rect">
            <a:avLst/>
          </a:prstGeom>
          <a:noFill/>
        </p:spPr>
        <p:txBody>
          <a:bodyPr wrap="square" rtlCol="0">
            <a:spAutoFit/>
          </a:bodyPr>
          <a:lstStyle/>
          <a:p>
            <a:r>
              <a:rPr lang="en-US" sz="3200" b="1" dirty="0">
                <a:latin typeface="+mj-lt"/>
              </a:rPr>
              <a:t>2. </a:t>
            </a:r>
            <a:r>
              <a:rPr lang="en-US" sz="3200" b="1" dirty="0" smtClean="0">
                <a:latin typeface="+mj-lt"/>
              </a:rPr>
              <a:t>Recruiting.</a:t>
            </a:r>
            <a:endParaRPr lang="en-US" sz="3200" b="1" dirty="0">
              <a:latin typeface="+mj-lt"/>
            </a:endParaRPr>
          </a:p>
        </p:txBody>
      </p:sp>
      <p:sp>
        <p:nvSpPr>
          <p:cNvPr id="7" name="Slide Number Placeholder 3"/>
          <p:cNvSpPr>
            <a:spLocks noGrp="1"/>
          </p:cNvSpPr>
          <p:nvPr>
            <p:ph type="sldNum" sz="quarter" idx="12"/>
          </p:nvPr>
        </p:nvSpPr>
        <p:spPr>
          <a:xfrm>
            <a:off x="8729055" y="6618182"/>
            <a:ext cx="112210" cy="123111"/>
          </a:xfrm>
          <a:prstGeom prst="rect">
            <a:avLst/>
          </a:prstGeom>
        </p:spPr>
        <p:txBody>
          <a:bodyPr/>
          <a:lstStyle/>
          <a:p>
            <a:fld id="{D938CA0A-26AD-461C-B745-BA161A5F78E3}" type="slidenum">
              <a:rPr lang="en-US" smtClean="0"/>
              <a:pPr/>
              <a:t>20</a:t>
            </a:fld>
            <a:endParaRPr lang="en-US" dirty="0"/>
          </a:p>
        </p:txBody>
      </p:sp>
      <p:cxnSp>
        <p:nvCxnSpPr>
          <p:cNvPr id="8" name="Straight Connector 7"/>
          <p:cNvCxnSpPr/>
          <p:nvPr/>
        </p:nvCxnSpPr>
        <p:spPr>
          <a:xfrm flipH="1">
            <a:off x="8659368" y="6572835"/>
            <a:ext cx="48463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7202779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Recruiting strategies</a:t>
            </a:r>
            <a:endParaRPr lang="en-US" dirty="0"/>
          </a:p>
        </p:txBody>
      </p:sp>
      <p:sp>
        <p:nvSpPr>
          <p:cNvPr id="4" name="Content Placeholder 3"/>
          <p:cNvSpPr>
            <a:spLocks noGrp="1"/>
          </p:cNvSpPr>
          <p:nvPr>
            <p:ph idx="1"/>
          </p:nvPr>
        </p:nvSpPr>
        <p:spPr/>
        <p:txBody>
          <a:bodyPr/>
          <a:lstStyle/>
          <a:p>
            <a:endParaRPr lang="en-US" dirty="0"/>
          </a:p>
        </p:txBody>
      </p:sp>
      <p:sp>
        <p:nvSpPr>
          <p:cNvPr id="5" name="Slide Number Placeholder 3"/>
          <p:cNvSpPr>
            <a:spLocks noGrp="1"/>
          </p:cNvSpPr>
          <p:nvPr>
            <p:ph type="sldNum" sz="quarter" idx="12"/>
          </p:nvPr>
        </p:nvSpPr>
        <p:spPr>
          <a:xfrm>
            <a:off x="8729054" y="6618182"/>
            <a:ext cx="112210" cy="123111"/>
          </a:xfrm>
          <a:prstGeom prst="rect">
            <a:avLst/>
          </a:prstGeom>
        </p:spPr>
        <p:txBody>
          <a:bodyPr/>
          <a:lstStyle/>
          <a:p>
            <a:fld id="{D938CA0A-26AD-461C-B745-BA161A5F78E3}" type="slidenum">
              <a:rPr lang="en-US" smtClean="0">
                <a:solidFill>
                  <a:schemeClr val="bg1">
                    <a:lumMod val="85000"/>
                  </a:schemeClr>
                </a:solidFill>
              </a:rPr>
              <a:pPr/>
              <a:t>21</a:t>
            </a:fld>
            <a:endParaRPr lang="en-US" dirty="0">
              <a:solidFill>
                <a:schemeClr val="bg1">
                  <a:lumMod val="85000"/>
                </a:schemeClr>
              </a:solidFill>
            </a:endParaRPr>
          </a:p>
        </p:txBody>
      </p:sp>
      <p:cxnSp>
        <p:nvCxnSpPr>
          <p:cNvPr id="6" name="Straight Connector 5"/>
          <p:cNvCxnSpPr/>
          <p:nvPr/>
        </p:nvCxnSpPr>
        <p:spPr>
          <a:xfrm flipH="1">
            <a:off x="8659368" y="6572835"/>
            <a:ext cx="48463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2253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16" t="8718" r="-116" b="8286"/>
          <a:stretch/>
        </p:blipFill>
        <p:spPr bwMode="auto">
          <a:xfrm>
            <a:off x="0" y="1371599"/>
            <a:ext cx="9142413" cy="5061099"/>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117454820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4096" t="14486" r="12677" b="13706"/>
          <a:stretch/>
        </p:blipFill>
        <p:spPr bwMode="auto">
          <a:xfrm>
            <a:off x="2647508" y="1541721"/>
            <a:ext cx="4391246" cy="4306186"/>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Phases of focus group </a:t>
            </a:r>
            <a:r>
              <a:rPr lang="en-US" dirty="0"/>
              <a:t>s</a:t>
            </a:r>
            <a:r>
              <a:rPr lang="en-US" dirty="0" smtClean="0"/>
              <a:t>tudies </a:t>
            </a:r>
            <a:endParaRPr lang="en-US" dirty="0"/>
          </a:p>
        </p:txBody>
      </p:sp>
      <p:sp>
        <p:nvSpPr>
          <p:cNvPr id="9" name="TextBox 8"/>
          <p:cNvSpPr txBox="1"/>
          <p:nvPr/>
        </p:nvSpPr>
        <p:spPr>
          <a:xfrm>
            <a:off x="914400" y="5029200"/>
            <a:ext cx="3505200" cy="584775"/>
          </a:xfrm>
          <a:prstGeom prst="rect">
            <a:avLst/>
          </a:prstGeom>
          <a:noFill/>
        </p:spPr>
        <p:txBody>
          <a:bodyPr wrap="square" rtlCol="0">
            <a:spAutoFit/>
          </a:bodyPr>
          <a:lstStyle/>
          <a:p>
            <a:r>
              <a:rPr lang="en-US" sz="3200" b="1" dirty="0">
                <a:latin typeface="+mj-lt"/>
              </a:rPr>
              <a:t>3. </a:t>
            </a:r>
            <a:r>
              <a:rPr lang="en-US" sz="3200" b="1" dirty="0" smtClean="0">
                <a:latin typeface="+mj-lt"/>
              </a:rPr>
              <a:t>Moderating.</a:t>
            </a:r>
            <a:endParaRPr lang="en-US" sz="3200" b="1" dirty="0">
              <a:latin typeface="+mj-lt"/>
            </a:endParaRPr>
          </a:p>
        </p:txBody>
      </p:sp>
      <p:sp>
        <p:nvSpPr>
          <p:cNvPr id="7" name="Slide Number Placeholder 3"/>
          <p:cNvSpPr>
            <a:spLocks noGrp="1"/>
          </p:cNvSpPr>
          <p:nvPr>
            <p:ph type="sldNum" sz="quarter" idx="12"/>
          </p:nvPr>
        </p:nvSpPr>
        <p:spPr>
          <a:xfrm>
            <a:off x="8729055" y="6618182"/>
            <a:ext cx="112210" cy="123111"/>
          </a:xfrm>
          <a:prstGeom prst="rect">
            <a:avLst/>
          </a:prstGeom>
        </p:spPr>
        <p:txBody>
          <a:bodyPr/>
          <a:lstStyle/>
          <a:p>
            <a:fld id="{D938CA0A-26AD-461C-B745-BA161A5F78E3}" type="slidenum">
              <a:rPr lang="en-US" smtClean="0"/>
              <a:pPr/>
              <a:t>22</a:t>
            </a:fld>
            <a:endParaRPr lang="en-US" dirty="0"/>
          </a:p>
        </p:txBody>
      </p:sp>
      <p:cxnSp>
        <p:nvCxnSpPr>
          <p:cNvPr id="8" name="Straight Connector 7"/>
          <p:cNvCxnSpPr/>
          <p:nvPr/>
        </p:nvCxnSpPr>
        <p:spPr>
          <a:xfrm flipH="1">
            <a:off x="8659368" y="6572835"/>
            <a:ext cx="48463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6610825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Moderating focus groups</a:t>
            </a:r>
            <a:endParaRPr lang="en-US" dirty="0"/>
          </a:p>
        </p:txBody>
      </p:sp>
      <p:sp>
        <p:nvSpPr>
          <p:cNvPr id="3" name="Content Placeholder 2"/>
          <p:cNvSpPr>
            <a:spLocks noGrp="1"/>
          </p:cNvSpPr>
          <p:nvPr>
            <p:ph idx="1"/>
          </p:nvPr>
        </p:nvSpPr>
        <p:spPr/>
        <p:txBody>
          <a:bodyPr/>
          <a:lstStyle/>
          <a:p>
            <a:endParaRPr lang="en-US" dirty="0"/>
          </a:p>
        </p:txBody>
      </p:sp>
      <p:sp>
        <p:nvSpPr>
          <p:cNvPr id="6" name="Slide Number Placeholder 3"/>
          <p:cNvSpPr>
            <a:spLocks noGrp="1"/>
          </p:cNvSpPr>
          <p:nvPr>
            <p:ph type="sldNum" sz="quarter" idx="12"/>
          </p:nvPr>
        </p:nvSpPr>
        <p:spPr>
          <a:xfrm>
            <a:off x="8729055" y="6618182"/>
            <a:ext cx="112210" cy="123111"/>
          </a:xfrm>
          <a:prstGeom prst="rect">
            <a:avLst/>
          </a:prstGeom>
        </p:spPr>
        <p:txBody>
          <a:bodyPr/>
          <a:lstStyle/>
          <a:p>
            <a:fld id="{D938CA0A-26AD-461C-B745-BA161A5F78E3}" type="slidenum">
              <a:rPr lang="en-US" smtClean="0"/>
              <a:pPr/>
              <a:t>23</a:t>
            </a:fld>
            <a:endParaRPr lang="en-US" dirty="0"/>
          </a:p>
        </p:txBody>
      </p:sp>
      <p:cxnSp>
        <p:nvCxnSpPr>
          <p:cNvPr id="7" name="Straight Connector 6"/>
          <p:cNvCxnSpPr/>
          <p:nvPr/>
        </p:nvCxnSpPr>
        <p:spPr>
          <a:xfrm flipH="1">
            <a:off x="8659368" y="6572835"/>
            <a:ext cx="48463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2355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16656"/>
          <a:stretch/>
        </p:blipFill>
        <p:spPr bwMode="auto">
          <a:xfrm>
            <a:off x="0" y="1371600"/>
            <a:ext cx="9142413" cy="5082363"/>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59960472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Moderator questions</a:t>
            </a:r>
            <a:endParaRPr lang="en-US"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167272955"/>
              </p:ext>
            </p:extLst>
          </p:nvPr>
        </p:nvGraphicFramePr>
        <p:xfrm>
          <a:off x="914400" y="1600203"/>
          <a:ext cx="7315200" cy="4724399"/>
        </p:xfrm>
        <a:graphic>
          <a:graphicData uri="http://schemas.openxmlformats.org/drawingml/2006/table">
            <a:tbl>
              <a:tblPr firstRow="1" bandRow="1">
                <a:tableStyleId>{00A15C55-8517-42AA-B614-E9B94910E393}</a:tableStyleId>
              </a:tblPr>
              <a:tblGrid>
                <a:gridCol w="2560320"/>
                <a:gridCol w="4754880"/>
              </a:tblGrid>
              <a:tr h="609599">
                <a:tc>
                  <a:txBody>
                    <a:bodyPr/>
                    <a:lstStyle/>
                    <a:p>
                      <a:pPr algn="ctr"/>
                      <a:r>
                        <a:rPr lang="en-US" sz="2400" dirty="0" smtClean="0"/>
                        <a:t>Question type</a:t>
                      </a:r>
                      <a:endParaRPr lang="en-US" sz="2400" dirty="0"/>
                    </a:p>
                  </a:txBody>
                  <a:tcPr anchor="ctr">
                    <a:solidFill>
                      <a:schemeClr val="tx2"/>
                    </a:solidFill>
                  </a:tcPr>
                </a:tc>
                <a:tc>
                  <a:txBody>
                    <a:bodyPr/>
                    <a:lstStyle/>
                    <a:p>
                      <a:pPr algn="ctr"/>
                      <a:r>
                        <a:rPr lang="en-US" sz="2400" dirty="0" smtClean="0"/>
                        <a:t>Purpose</a:t>
                      </a:r>
                      <a:endParaRPr lang="en-US" sz="2400" dirty="0"/>
                    </a:p>
                  </a:txBody>
                  <a:tcPr anchor="ctr">
                    <a:solidFill>
                      <a:schemeClr val="tx2"/>
                    </a:solidFill>
                  </a:tcPr>
                </a:tc>
              </a:tr>
              <a:tr h="0">
                <a:tc>
                  <a:txBody>
                    <a:bodyPr/>
                    <a:lstStyle/>
                    <a:p>
                      <a:pPr>
                        <a:spcBef>
                          <a:spcPts val="200"/>
                        </a:spcBef>
                        <a:spcAft>
                          <a:spcPts val="200"/>
                        </a:spcAft>
                      </a:pPr>
                      <a:r>
                        <a:rPr lang="en-US" sz="2400" dirty="0" smtClean="0"/>
                        <a:t>Opening</a:t>
                      </a:r>
                      <a:endParaRPr lang="en-US" sz="2400" b="1" dirty="0"/>
                    </a:p>
                  </a:txBody>
                  <a:tcPr/>
                </a:tc>
                <a:tc>
                  <a:txBody>
                    <a:bodyPr/>
                    <a:lstStyle/>
                    <a:p>
                      <a:pPr>
                        <a:spcBef>
                          <a:spcPts val="200"/>
                        </a:spcBef>
                        <a:spcAft>
                          <a:spcPts val="200"/>
                        </a:spcAft>
                      </a:pPr>
                      <a:r>
                        <a:rPr lang="en-US" sz="2400" dirty="0" smtClean="0"/>
                        <a:t>Helps participants get acquainted and feel connected</a:t>
                      </a:r>
                      <a:endParaRPr lang="en-US" sz="2400" b="1" dirty="0"/>
                    </a:p>
                  </a:txBody>
                  <a:tcPr/>
                </a:tc>
              </a:tr>
              <a:tr h="0">
                <a:tc>
                  <a:txBody>
                    <a:bodyPr/>
                    <a:lstStyle/>
                    <a:p>
                      <a:pPr>
                        <a:spcBef>
                          <a:spcPts val="200"/>
                        </a:spcBef>
                        <a:spcAft>
                          <a:spcPts val="200"/>
                        </a:spcAft>
                      </a:pPr>
                      <a:r>
                        <a:rPr lang="en-US" sz="2400" dirty="0" smtClean="0"/>
                        <a:t>Introductory</a:t>
                      </a:r>
                      <a:endParaRPr lang="en-US" sz="2400" b="1" dirty="0"/>
                    </a:p>
                  </a:txBody>
                  <a:tcPr/>
                </a:tc>
                <a:tc>
                  <a:txBody>
                    <a:bodyPr/>
                    <a:lstStyle/>
                    <a:p>
                      <a:pPr>
                        <a:spcBef>
                          <a:spcPts val="200"/>
                        </a:spcBef>
                        <a:spcAft>
                          <a:spcPts val="200"/>
                        </a:spcAft>
                      </a:pPr>
                      <a:r>
                        <a:rPr lang="en-US" sz="2400" dirty="0" smtClean="0"/>
                        <a:t>Begins discussion of topic</a:t>
                      </a:r>
                      <a:endParaRPr lang="en-US" sz="2400" b="1" dirty="0"/>
                    </a:p>
                  </a:txBody>
                  <a:tcPr/>
                </a:tc>
              </a:tr>
              <a:tr h="0">
                <a:tc>
                  <a:txBody>
                    <a:bodyPr/>
                    <a:lstStyle/>
                    <a:p>
                      <a:pPr>
                        <a:spcBef>
                          <a:spcPts val="200"/>
                        </a:spcBef>
                        <a:spcAft>
                          <a:spcPts val="200"/>
                        </a:spcAft>
                      </a:pPr>
                      <a:r>
                        <a:rPr lang="en-US" sz="2400" dirty="0" smtClean="0"/>
                        <a:t>Transition</a:t>
                      </a:r>
                      <a:endParaRPr lang="en-US" sz="2400" b="1" dirty="0"/>
                    </a:p>
                  </a:txBody>
                  <a:tcPr/>
                </a:tc>
                <a:tc>
                  <a:txBody>
                    <a:bodyPr/>
                    <a:lstStyle/>
                    <a:p>
                      <a:pPr>
                        <a:spcBef>
                          <a:spcPts val="200"/>
                        </a:spcBef>
                        <a:spcAft>
                          <a:spcPts val="200"/>
                        </a:spcAft>
                      </a:pPr>
                      <a:r>
                        <a:rPr lang="en-US" sz="2400" dirty="0" smtClean="0"/>
                        <a:t>Moves smoothly into key questions</a:t>
                      </a:r>
                      <a:endParaRPr lang="en-US" sz="2400" b="1" dirty="0"/>
                    </a:p>
                  </a:txBody>
                  <a:tcPr/>
                </a:tc>
              </a:tr>
              <a:tr h="0">
                <a:tc>
                  <a:txBody>
                    <a:bodyPr/>
                    <a:lstStyle/>
                    <a:p>
                      <a:pPr>
                        <a:spcBef>
                          <a:spcPts val="200"/>
                        </a:spcBef>
                        <a:spcAft>
                          <a:spcPts val="200"/>
                        </a:spcAft>
                      </a:pPr>
                      <a:r>
                        <a:rPr lang="en-US" sz="2400" dirty="0" smtClean="0"/>
                        <a:t>Key</a:t>
                      </a:r>
                      <a:endParaRPr lang="en-US" sz="2400" b="1" dirty="0"/>
                    </a:p>
                  </a:txBody>
                  <a:tcPr/>
                </a:tc>
                <a:tc>
                  <a:txBody>
                    <a:bodyPr/>
                    <a:lstStyle/>
                    <a:p>
                      <a:pPr>
                        <a:spcBef>
                          <a:spcPts val="200"/>
                        </a:spcBef>
                        <a:spcAft>
                          <a:spcPts val="200"/>
                        </a:spcAft>
                      </a:pPr>
                      <a:r>
                        <a:rPr lang="en-US" sz="2400" dirty="0" smtClean="0"/>
                        <a:t>Obtains insight into areas of central concern to the study</a:t>
                      </a:r>
                      <a:endParaRPr lang="en-US" sz="2400" b="1" dirty="0"/>
                    </a:p>
                  </a:txBody>
                  <a:tcPr/>
                </a:tc>
              </a:tr>
              <a:tr h="800736">
                <a:tc>
                  <a:txBody>
                    <a:bodyPr/>
                    <a:lstStyle/>
                    <a:p>
                      <a:pPr>
                        <a:spcBef>
                          <a:spcPts val="200"/>
                        </a:spcBef>
                        <a:spcAft>
                          <a:spcPts val="200"/>
                        </a:spcAft>
                      </a:pPr>
                      <a:r>
                        <a:rPr lang="en-US" sz="2400" dirty="0" smtClean="0"/>
                        <a:t>Ending</a:t>
                      </a:r>
                      <a:endParaRPr lang="en-US" sz="2400" b="1" dirty="0"/>
                    </a:p>
                  </a:txBody>
                  <a:tcPr/>
                </a:tc>
                <a:tc>
                  <a:txBody>
                    <a:bodyPr/>
                    <a:lstStyle/>
                    <a:p>
                      <a:pPr>
                        <a:spcBef>
                          <a:spcPts val="200"/>
                        </a:spcBef>
                        <a:spcAft>
                          <a:spcPts val="200"/>
                        </a:spcAft>
                      </a:pPr>
                      <a:r>
                        <a:rPr lang="en-US" sz="2400" dirty="0" smtClean="0"/>
                        <a:t>Helps researchers</a:t>
                      </a:r>
                      <a:r>
                        <a:rPr lang="en-US" sz="2400" baseline="0" dirty="0" smtClean="0"/>
                        <a:t> </a:t>
                      </a:r>
                      <a:r>
                        <a:rPr lang="en-US" sz="2400" dirty="0" smtClean="0"/>
                        <a:t>determine where to place emphasis and brings closure to the discussion</a:t>
                      </a:r>
                      <a:endParaRPr lang="en-US" sz="2400" b="1" dirty="0"/>
                    </a:p>
                  </a:txBody>
                  <a:tcPr/>
                </a:tc>
              </a:tr>
            </a:tbl>
          </a:graphicData>
        </a:graphic>
      </p:graphicFrame>
      <p:sp>
        <p:nvSpPr>
          <p:cNvPr id="3" name="Slide Number Placeholder 2"/>
          <p:cNvSpPr>
            <a:spLocks noGrp="1"/>
          </p:cNvSpPr>
          <p:nvPr>
            <p:ph type="sldNum" sz="quarter" idx="12"/>
          </p:nvPr>
        </p:nvSpPr>
        <p:spPr>
          <a:xfrm>
            <a:off x="10114740" y="6618182"/>
            <a:ext cx="112210" cy="123111"/>
          </a:xfrm>
        </p:spPr>
        <p:txBody>
          <a:bodyPr/>
          <a:lstStyle/>
          <a:p>
            <a:fld id="{8BE281C9-04EB-4071-AA3D-BE0CA1E87804}" type="slidenum">
              <a:rPr lang="en-US" smtClean="0"/>
              <a:t>24</a:t>
            </a:fld>
            <a:endParaRPr lang="en-US" dirty="0"/>
          </a:p>
        </p:txBody>
      </p:sp>
    </p:spTree>
    <p:extLst>
      <p:ext uri="{BB962C8B-B14F-4D97-AF65-F5344CB8AC3E}">
        <p14:creationId xmlns:p14="http://schemas.microsoft.com/office/powerpoint/2010/main" val="367534185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Moderator questions</a:t>
            </a:r>
            <a:endParaRPr lang="en-US"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167272955"/>
              </p:ext>
            </p:extLst>
          </p:nvPr>
        </p:nvGraphicFramePr>
        <p:xfrm>
          <a:off x="914400" y="1600203"/>
          <a:ext cx="7315200" cy="4724399"/>
        </p:xfrm>
        <a:graphic>
          <a:graphicData uri="http://schemas.openxmlformats.org/drawingml/2006/table">
            <a:tbl>
              <a:tblPr firstRow="1" bandRow="1">
                <a:tableStyleId>{00A15C55-8517-42AA-B614-E9B94910E393}</a:tableStyleId>
              </a:tblPr>
              <a:tblGrid>
                <a:gridCol w="2560320"/>
                <a:gridCol w="4754880"/>
              </a:tblGrid>
              <a:tr h="609599">
                <a:tc>
                  <a:txBody>
                    <a:bodyPr/>
                    <a:lstStyle/>
                    <a:p>
                      <a:pPr algn="ctr"/>
                      <a:r>
                        <a:rPr lang="en-US" sz="2400" dirty="0" smtClean="0"/>
                        <a:t>Question type</a:t>
                      </a:r>
                      <a:endParaRPr lang="en-US" sz="2400" dirty="0"/>
                    </a:p>
                  </a:txBody>
                  <a:tcPr anchor="ctr">
                    <a:solidFill>
                      <a:schemeClr val="tx2"/>
                    </a:solidFill>
                  </a:tcPr>
                </a:tc>
                <a:tc>
                  <a:txBody>
                    <a:bodyPr/>
                    <a:lstStyle/>
                    <a:p>
                      <a:pPr algn="ctr"/>
                      <a:r>
                        <a:rPr lang="en-US" sz="2400" dirty="0" smtClean="0"/>
                        <a:t>Purpose</a:t>
                      </a:r>
                      <a:endParaRPr lang="en-US" sz="2400" dirty="0"/>
                    </a:p>
                  </a:txBody>
                  <a:tcPr anchor="ctr">
                    <a:solidFill>
                      <a:schemeClr val="tx2"/>
                    </a:solidFill>
                  </a:tcPr>
                </a:tc>
              </a:tr>
              <a:tr h="0">
                <a:tc>
                  <a:txBody>
                    <a:bodyPr/>
                    <a:lstStyle/>
                    <a:p>
                      <a:pPr>
                        <a:spcBef>
                          <a:spcPts val="200"/>
                        </a:spcBef>
                        <a:spcAft>
                          <a:spcPts val="200"/>
                        </a:spcAft>
                      </a:pPr>
                      <a:r>
                        <a:rPr lang="en-US" sz="2400" dirty="0" smtClean="0"/>
                        <a:t>Opening</a:t>
                      </a:r>
                      <a:endParaRPr lang="en-US" sz="2400" b="1" dirty="0"/>
                    </a:p>
                  </a:txBody>
                  <a:tcPr/>
                </a:tc>
                <a:tc>
                  <a:txBody>
                    <a:bodyPr/>
                    <a:lstStyle/>
                    <a:p>
                      <a:pPr>
                        <a:spcBef>
                          <a:spcPts val="200"/>
                        </a:spcBef>
                        <a:spcAft>
                          <a:spcPts val="200"/>
                        </a:spcAft>
                      </a:pPr>
                      <a:r>
                        <a:rPr lang="en-US" sz="2400" dirty="0" smtClean="0"/>
                        <a:t>Helps participants get acquainted and feel connected</a:t>
                      </a:r>
                      <a:endParaRPr lang="en-US" sz="2400" b="1" dirty="0"/>
                    </a:p>
                  </a:txBody>
                  <a:tcPr/>
                </a:tc>
              </a:tr>
              <a:tr h="0">
                <a:tc>
                  <a:txBody>
                    <a:bodyPr/>
                    <a:lstStyle/>
                    <a:p>
                      <a:pPr>
                        <a:spcBef>
                          <a:spcPts val="200"/>
                        </a:spcBef>
                        <a:spcAft>
                          <a:spcPts val="200"/>
                        </a:spcAft>
                      </a:pPr>
                      <a:r>
                        <a:rPr lang="en-US" sz="2400" dirty="0" smtClean="0"/>
                        <a:t>Introductory</a:t>
                      </a:r>
                      <a:endParaRPr lang="en-US" sz="2400" b="1" dirty="0"/>
                    </a:p>
                  </a:txBody>
                  <a:tcPr/>
                </a:tc>
                <a:tc>
                  <a:txBody>
                    <a:bodyPr/>
                    <a:lstStyle/>
                    <a:p>
                      <a:pPr>
                        <a:spcBef>
                          <a:spcPts val="200"/>
                        </a:spcBef>
                        <a:spcAft>
                          <a:spcPts val="200"/>
                        </a:spcAft>
                      </a:pPr>
                      <a:r>
                        <a:rPr lang="en-US" sz="2400" dirty="0" smtClean="0"/>
                        <a:t>Begins discussion of topic</a:t>
                      </a:r>
                      <a:endParaRPr lang="en-US" sz="2400" b="1" dirty="0"/>
                    </a:p>
                  </a:txBody>
                  <a:tcPr/>
                </a:tc>
              </a:tr>
              <a:tr h="0">
                <a:tc>
                  <a:txBody>
                    <a:bodyPr/>
                    <a:lstStyle/>
                    <a:p>
                      <a:pPr>
                        <a:spcBef>
                          <a:spcPts val="200"/>
                        </a:spcBef>
                        <a:spcAft>
                          <a:spcPts val="200"/>
                        </a:spcAft>
                      </a:pPr>
                      <a:r>
                        <a:rPr lang="en-US" sz="2400" dirty="0" smtClean="0"/>
                        <a:t>Transition</a:t>
                      </a:r>
                      <a:endParaRPr lang="en-US" sz="2400" b="1" dirty="0"/>
                    </a:p>
                  </a:txBody>
                  <a:tcPr/>
                </a:tc>
                <a:tc>
                  <a:txBody>
                    <a:bodyPr/>
                    <a:lstStyle/>
                    <a:p>
                      <a:pPr>
                        <a:spcBef>
                          <a:spcPts val="200"/>
                        </a:spcBef>
                        <a:spcAft>
                          <a:spcPts val="200"/>
                        </a:spcAft>
                      </a:pPr>
                      <a:r>
                        <a:rPr lang="en-US" sz="2400" dirty="0" smtClean="0"/>
                        <a:t>Moves smoothly into key questions</a:t>
                      </a:r>
                      <a:endParaRPr lang="en-US" sz="2400" b="1" dirty="0"/>
                    </a:p>
                  </a:txBody>
                  <a:tcPr/>
                </a:tc>
              </a:tr>
              <a:tr h="0">
                <a:tc>
                  <a:txBody>
                    <a:bodyPr/>
                    <a:lstStyle/>
                    <a:p>
                      <a:pPr>
                        <a:spcBef>
                          <a:spcPts val="200"/>
                        </a:spcBef>
                        <a:spcAft>
                          <a:spcPts val="200"/>
                        </a:spcAft>
                      </a:pPr>
                      <a:r>
                        <a:rPr lang="en-US" sz="2400" dirty="0" smtClean="0"/>
                        <a:t>Key</a:t>
                      </a:r>
                      <a:endParaRPr lang="en-US" sz="2400" b="1" dirty="0"/>
                    </a:p>
                  </a:txBody>
                  <a:tcPr/>
                </a:tc>
                <a:tc>
                  <a:txBody>
                    <a:bodyPr/>
                    <a:lstStyle/>
                    <a:p>
                      <a:pPr>
                        <a:spcBef>
                          <a:spcPts val="200"/>
                        </a:spcBef>
                        <a:spcAft>
                          <a:spcPts val="200"/>
                        </a:spcAft>
                      </a:pPr>
                      <a:r>
                        <a:rPr lang="en-US" sz="2400" dirty="0" smtClean="0"/>
                        <a:t>Obtains insight into areas of central concern to the study</a:t>
                      </a:r>
                      <a:endParaRPr lang="en-US" sz="2400" b="1" dirty="0"/>
                    </a:p>
                  </a:txBody>
                  <a:tcPr/>
                </a:tc>
              </a:tr>
              <a:tr h="800736">
                <a:tc>
                  <a:txBody>
                    <a:bodyPr/>
                    <a:lstStyle/>
                    <a:p>
                      <a:pPr>
                        <a:spcBef>
                          <a:spcPts val="200"/>
                        </a:spcBef>
                        <a:spcAft>
                          <a:spcPts val="200"/>
                        </a:spcAft>
                      </a:pPr>
                      <a:r>
                        <a:rPr lang="en-US" sz="2400" dirty="0" smtClean="0"/>
                        <a:t>Ending</a:t>
                      </a:r>
                      <a:endParaRPr lang="en-US" sz="2400" b="1" dirty="0"/>
                    </a:p>
                  </a:txBody>
                  <a:tcPr/>
                </a:tc>
                <a:tc>
                  <a:txBody>
                    <a:bodyPr/>
                    <a:lstStyle/>
                    <a:p>
                      <a:pPr>
                        <a:spcBef>
                          <a:spcPts val="200"/>
                        </a:spcBef>
                        <a:spcAft>
                          <a:spcPts val="200"/>
                        </a:spcAft>
                      </a:pPr>
                      <a:r>
                        <a:rPr lang="en-US" sz="2400" dirty="0" smtClean="0"/>
                        <a:t>Helps researchers</a:t>
                      </a:r>
                      <a:r>
                        <a:rPr lang="en-US" sz="2400" baseline="0" dirty="0" smtClean="0"/>
                        <a:t> </a:t>
                      </a:r>
                      <a:r>
                        <a:rPr lang="en-US" sz="2400" dirty="0" smtClean="0"/>
                        <a:t>determine where to place emphasis and brings closure to the discussion</a:t>
                      </a:r>
                      <a:endParaRPr lang="en-US" sz="2400" b="1" dirty="0"/>
                    </a:p>
                  </a:txBody>
                  <a:tcPr/>
                </a:tc>
              </a:tr>
            </a:tbl>
          </a:graphicData>
        </a:graphic>
      </p:graphicFrame>
      <p:sp>
        <p:nvSpPr>
          <p:cNvPr id="3" name="Slide Number Placeholder 2"/>
          <p:cNvSpPr>
            <a:spLocks noGrp="1"/>
          </p:cNvSpPr>
          <p:nvPr>
            <p:ph type="sldNum" sz="quarter" idx="12"/>
          </p:nvPr>
        </p:nvSpPr>
        <p:spPr>
          <a:xfrm>
            <a:off x="10114740" y="6618182"/>
            <a:ext cx="112210" cy="123111"/>
          </a:xfrm>
        </p:spPr>
        <p:txBody>
          <a:bodyPr/>
          <a:lstStyle/>
          <a:p>
            <a:fld id="{8BE281C9-04EB-4071-AA3D-BE0CA1E87804}" type="slidenum">
              <a:rPr lang="en-US" smtClean="0"/>
              <a:t>25</a:t>
            </a:fld>
            <a:endParaRPr lang="en-US" dirty="0"/>
          </a:p>
        </p:txBody>
      </p:sp>
    </p:spTree>
    <p:extLst>
      <p:ext uri="{BB962C8B-B14F-4D97-AF65-F5344CB8AC3E}">
        <p14:creationId xmlns:p14="http://schemas.microsoft.com/office/powerpoint/2010/main" val="405498367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Moderator questions</a:t>
            </a:r>
            <a:endParaRPr lang="en-US"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167272955"/>
              </p:ext>
            </p:extLst>
          </p:nvPr>
        </p:nvGraphicFramePr>
        <p:xfrm>
          <a:off x="914400" y="1600203"/>
          <a:ext cx="7315200" cy="4724399"/>
        </p:xfrm>
        <a:graphic>
          <a:graphicData uri="http://schemas.openxmlformats.org/drawingml/2006/table">
            <a:tbl>
              <a:tblPr firstRow="1" bandRow="1">
                <a:tableStyleId>{00A15C55-8517-42AA-B614-E9B94910E393}</a:tableStyleId>
              </a:tblPr>
              <a:tblGrid>
                <a:gridCol w="2560320"/>
                <a:gridCol w="4754880"/>
              </a:tblGrid>
              <a:tr h="609599">
                <a:tc>
                  <a:txBody>
                    <a:bodyPr/>
                    <a:lstStyle/>
                    <a:p>
                      <a:pPr algn="ctr"/>
                      <a:r>
                        <a:rPr lang="en-US" sz="2400" dirty="0" smtClean="0"/>
                        <a:t>Question type</a:t>
                      </a:r>
                      <a:endParaRPr lang="en-US" sz="2400" dirty="0"/>
                    </a:p>
                  </a:txBody>
                  <a:tcPr anchor="ctr">
                    <a:solidFill>
                      <a:schemeClr val="tx2"/>
                    </a:solidFill>
                  </a:tcPr>
                </a:tc>
                <a:tc>
                  <a:txBody>
                    <a:bodyPr/>
                    <a:lstStyle/>
                    <a:p>
                      <a:pPr algn="ctr"/>
                      <a:r>
                        <a:rPr lang="en-US" sz="2400" dirty="0" smtClean="0"/>
                        <a:t>Purpose</a:t>
                      </a:r>
                      <a:endParaRPr lang="en-US" sz="2400" dirty="0"/>
                    </a:p>
                  </a:txBody>
                  <a:tcPr anchor="ctr">
                    <a:solidFill>
                      <a:schemeClr val="tx2"/>
                    </a:solidFill>
                  </a:tcPr>
                </a:tc>
              </a:tr>
              <a:tr h="0">
                <a:tc>
                  <a:txBody>
                    <a:bodyPr/>
                    <a:lstStyle/>
                    <a:p>
                      <a:pPr>
                        <a:spcBef>
                          <a:spcPts val="200"/>
                        </a:spcBef>
                        <a:spcAft>
                          <a:spcPts val="200"/>
                        </a:spcAft>
                      </a:pPr>
                      <a:r>
                        <a:rPr lang="en-US" sz="2400" dirty="0" smtClean="0"/>
                        <a:t>Opening</a:t>
                      </a:r>
                      <a:endParaRPr lang="en-US" sz="2400" b="1" dirty="0"/>
                    </a:p>
                  </a:txBody>
                  <a:tcPr/>
                </a:tc>
                <a:tc>
                  <a:txBody>
                    <a:bodyPr/>
                    <a:lstStyle/>
                    <a:p>
                      <a:pPr>
                        <a:spcBef>
                          <a:spcPts val="200"/>
                        </a:spcBef>
                        <a:spcAft>
                          <a:spcPts val="200"/>
                        </a:spcAft>
                      </a:pPr>
                      <a:r>
                        <a:rPr lang="en-US" sz="2400" dirty="0" smtClean="0"/>
                        <a:t>Helps participants get acquainted and feel connected</a:t>
                      </a:r>
                      <a:endParaRPr lang="en-US" sz="2400" b="1" dirty="0"/>
                    </a:p>
                  </a:txBody>
                  <a:tcPr/>
                </a:tc>
              </a:tr>
              <a:tr h="0">
                <a:tc>
                  <a:txBody>
                    <a:bodyPr/>
                    <a:lstStyle/>
                    <a:p>
                      <a:pPr>
                        <a:spcBef>
                          <a:spcPts val="200"/>
                        </a:spcBef>
                        <a:spcAft>
                          <a:spcPts val="200"/>
                        </a:spcAft>
                      </a:pPr>
                      <a:r>
                        <a:rPr lang="en-US" sz="2400" dirty="0" smtClean="0"/>
                        <a:t>Introductory</a:t>
                      </a:r>
                      <a:endParaRPr lang="en-US" sz="2400" b="1" dirty="0"/>
                    </a:p>
                  </a:txBody>
                  <a:tcPr/>
                </a:tc>
                <a:tc>
                  <a:txBody>
                    <a:bodyPr/>
                    <a:lstStyle/>
                    <a:p>
                      <a:pPr>
                        <a:spcBef>
                          <a:spcPts val="200"/>
                        </a:spcBef>
                        <a:spcAft>
                          <a:spcPts val="200"/>
                        </a:spcAft>
                      </a:pPr>
                      <a:r>
                        <a:rPr lang="en-US" sz="2400" dirty="0" smtClean="0"/>
                        <a:t>Begins discussion of topic</a:t>
                      </a:r>
                      <a:endParaRPr lang="en-US" sz="2400" b="1" dirty="0"/>
                    </a:p>
                  </a:txBody>
                  <a:tcPr/>
                </a:tc>
              </a:tr>
              <a:tr h="0">
                <a:tc>
                  <a:txBody>
                    <a:bodyPr/>
                    <a:lstStyle/>
                    <a:p>
                      <a:pPr>
                        <a:spcBef>
                          <a:spcPts val="200"/>
                        </a:spcBef>
                        <a:spcAft>
                          <a:spcPts val="200"/>
                        </a:spcAft>
                      </a:pPr>
                      <a:r>
                        <a:rPr lang="en-US" sz="2400" dirty="0" smtClean="0"/>
                        <a:t>Transition</a:t>
                      </a:r>
                      <a:endParaRPr lang="en-US" sz="2400" b="1" dirty="0"/>
                    </a:p>
                  </a:txBody>
                  <a:tcPr/>
                </a:tc>
                <a:tc>
                  <a:txBody>
                    <a:bodyPr/>
                    <a:lstStyle/>
                    <a:p>
                      <a:pPr>
                        <a:spcBef>
                          <a:spcPts val="200"/>
                        </a:spcBef>
                        <a:spcAft>
                          <a:spcPts val="200"/>
                        </a:spcAft>
                      </a:pPr>
                      <a:r>
                        <a:rPr lang="en-US" sz="2400" dirty="0" smtClean="0"/>
                        <a:t>Moves smoothly into key questions</a:t>
                      </a:r>
                      <a:endParaRPr lang="en-US" sz="2400" b="1" dirty="0"/>
                    </a:p>
                  </a:txBody>
                  <a:tcPr/>
                </a:tc>
              </a:tr>
              <a:tr h="0">
                <a:tc>
                  <a:txBody>
                    <a:bodyPr/>
                    <a:lstStyle/>
                    <a:p>
                      <a:pPr>
                        <a:spcBef>
                          <a:spcPts val="200"/>
                        </a:spcBef>
                        <a:spcAft>
                          <a:spcPts val="200"/>
                        </a:spcAft>
                      </a:pPr>
                      <a:r>
                        <a:rPr lang="en-US" sz="2400" dirty="0" smtClean="0"/>
                        <a:t>Key</a:t>
                      </a:r>
                      <a:endParaRPr lang="en-US" sz="2400" b="1" dirty="0"/>
                    </a:p>
                  </a:txBody>
                  <a:tcPr/>
                </a:tc>
                <a:tc>
                  <a:txBody>
                    <a:bodyPr/>
                    <a:lstStyle/>
                    <a:p>
                      <a:pPr>
                        <a:spcBef>
                          <a:spcPts val="200"/>
                        </a:spcBef>
                        <a:spcAft>
                          <a:spcPts val="200"/>
                        </a:spcAft>
                      </a:pPr>
                      <a:r>
                        <a:rPr lang="en-US" sz="2400" dirty="0" smtClean="0"/>
                        <a:t>Obtains insight into areas of central concern to the study</a:t>
                      </a:r>
                      <a:endParaRPr lang="en-US" sz="2400" b="1" dirty="0"/>
                    </a:p>
                  </a:txBody>
                  <a:tcPr/>
                </a:tc>
              </a:tr>
              <a:tr h="800736">
                <a:tc>
                  <a:txBody>
                    <a:bodyPr/>
                    <a:lstStyle/>
                    <a:p>
                      <a:pPr>
                        <a:spcBef>
                          <a:spcPts val="200"/>
                        </a:spcBef>
                        <a:spcAft>
                          <a:spcPts val="200"/>
                        </a:spcAft>
                      </a:pPr>
                      <a:r>
                        <a:rPr lang="en-US" sz="2400" dirty="0" smtClean="0"/>
                        <a:t>Ending</a:t>
                      </a:r>
                      <a:endParaRPr lang="en-US" sz="2400" b="1" dirty="0"/>
                    </a:p>
                  </a:txBody>
                  <a:tcPr/>
                </a:tc>
                <a:tc>
                  <a:txBody>
                    <a:bodyPr/>
                    <a:lstStyle/>
                    <a:p>
                      <a:pPr>
                        <a:spcBef>
                          <a:spcPts val="200"/>
                        </a:spcBef>
                        <a:spcAft>
                          <a:spcPts val="200"/>
                        </a:spcAft>
                      </a:pPr>
                      <a:r>
                        <a:rPr lang="en-US" sz="2400" dirty="0" smtClean="0"/>
                        <a:t>Helps researchers</a:t>
                      </a:r>
                      <a:r>
                        <a:rPr lang="en-US" sz="2400" baseline="0" dirty="0" smtClean="0"/>
                        <a:t> </a:t>
                      </a:r>
                      <a:r>
                        <a:rPr lang="en-US" sz="2400" dirty="0" smtClean="0"/>
                        <a:t>determine where to place emphasis and brings closure to the discussion</a:t>
                      </a:r>
                      <a:endParaRPr lang="en-US" sz="2400" b="1" dirty="0"/>
                    </a:p>
                  </a:txBody>
                  <a:tcPr/>
                </a:tc>
              </a:tr>
            </a:tbl>
          </a:graphicData>
        </a:graphic>
      </p:graphicFrame>
      <p:sp>
        <p:nvSpPr>
          <p:cNvPr id="3" name="Slide Number Placeholder 2"/>
          <p:cNvSpPr>
            <a:spLocks noGrp="1"/>
          </p:cNvSpPr>
          <p:nvPr>
            <p:ph type="sldNum" sz="quarter" idx="12"/>
          </p:nvPr>
        </p:nvSpPr>
        <p:spPr>
          <a:xfrm>
            <a:off x="10114740" y="6618182"/>
            <a:ext cx="112210" cy="123111"/>
          </a:xfrm>
        </p:spPr>
        <p:txBody>
          <a:bodyPr/>
          <a:lstStyle/>
          <a:p>
            <a:fld id="{8BE281C9-04EB-4071-AA3D-BE0CA1E87804}" type="slidenum">
              <a:rPr lang="en-US" smtClean="0"/>
              <a:t>26</a:t>
            </a:fld>
            <a:endParaRPr lang="en-US" dirty="0"/>
          </a:p>
        </p:txBody>
      </p:sp>
    </p:spTree>
    <p:extLst>
      <p:ext uri="{BB962C8B-B14F-4D97-AF65-F5344CB8AC3E}">
        <p14:creationId xmlns:p14="http://schemas.microsoft.com/office/powerpoint/2010/main" val="178924865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Taking notes</a:t>
            </a:r>
            <a:endParaRPr lang="en-US" dirty="0"/>
          </a:p>
        </p:txBody>
      </p:sp>
      <p:sp>
        <p:nvSpPr>
          <p:cNvPr id="4" name="Slide Number Placeholder 3"/>
          <p:cNvSpPr>
            <a:spLocks noGrp="1"/>
          </p:cNvSpPr>
          <p:nvPr>
            <p:ph type="sldNum" sz="quarter" idx="12"/>
          </p:nvPr>
        </p:nvSpPr>
        <p:spPr>
          <a:xfrm>
            <a:off x="8729055" y="6618182"/>
            <a:ext cx="112210" cy="123111"/>
          </a:xfrm>
          <a:prstGeom prst="rect">
            <a:avLst/>
          </a:prstGeom>
        </p:spPr>
        <p:txBody>
          <a:bodyPr/>
          <a:lstStyle/>
          <a:p>
            <a:fld id="{D938CA0A-26AD-461C-B745-BA161A5F78E3}" type="slidenum">
              <a:rPr lang="en-US" smtClean="0"/>
              <a:pPr/>
              <a:t>27</a:t>
            </a:fld>
            <a:endParaRPr lang="en-US" dirty="0"/>
          </a:p>
        </p:txBody>
      </p:sp>
      <p:cxnSp>
        <p:nvCxnSpPr>
          <p:cNvPr id="5" name="Straight Connector 4"/>
          <p:cNvCxnSpPr/>
          <p:nvPr/>
        </p:nvCxnSpPr>
        <p:spPr>
          <a:xfrm flipH="1">
            <a:off x="8659368" y="6572835"/>
            <a:ext cx="48463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2457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1743" b="15345"/>
          <a:stretch/>
        </p:blipFill>
        <p:spPr bwMode="auto">
          <a:xfrm>
            <a:off x="0" y="1387367"/>
            <a:ext cx="9142413" cy="5055964"/>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24261904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Recording </a:t>
            </a:r>
            <a:r>
              <a:rPr lang="en-US" dirty="0"/>
              <a:t>g</a:t>
            </a:r>
            <a:r>
              <a:rPr lang="en-US" dirty="0" smtClean="0"/>
              <a:t>roups</a:t>
            </a:r>
            <a:endParaRPr lang="en-US" dirty="0"/>
          </a:p>
        </p:txBody>
      </p:sp>
      <p:sp>
        <p:nvSpPr>
          <p:cNvPr id="4" name="Slide Number Placeholder 3"/>
          <p:cNvSpPr>
            <a:spLocks noGrp="1"/>
          </p:cNvSpPr>
          <p:nvPr>
            <p:ph type="sldNum" sz="quarter" idx="12"/>
          </p:nvPr>
        </p:nvSpPr>
        <p:spPr>
          <a:xfrm>
            <a:off x="8729054" y="6618182"/>
            <a:ext cx="112210" cy="123111"/>
          </a:xfrm>
          <a:prstGeom prst="rect">
            <a:avLst/>
          </a:prstGeom>
        </p:spPr>
        <p:txBody>
          <a:bodyPr/>
          <a:lstStyle/>
          <a:p>
            <a:fld id="{D938CA0A-26AD-461C-B745-BA161A5F78E3}" type="slidenum">
              <a:rPr lang="en-US" smtClean="0">
                <a:solidFill>
                  <a:schemeClr val="bg1">
                    <a:lumMod val="85000"/>
                  </a:schemeClr>
                </a:solidFill>
              </a:rPr>
              <a:pPr/>
              <a:t>28</a:t>
            </a:fld>
            <a:endParaRPr lang="en-US" dirty="0">
              <a:solidFill>
                <a:schemeClr val="bg1">
                  <a:lumMod val="85000"/>
                </a:schemeClr>
              </a:solidFill>
            </a:endParaRPr>
          </a:p>
        </p:txBody>
      </p:sp>
      <p:cxnSp>
        <p:nvCxnSpPr>
          <p:cNvPr id="5" name="Straight Connector 4"/>
          <p:cNvCxnSpPr/>
          <p:nvPr/>
        </p:nvCxnSpPr>
        <p:spPr>
          <a:xfrm flipH="1">
            <a:off x="8659368" y="6572835"/>
            <a:ext cx="48463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t="12910" b="3090"/>
          <a:stretch/>
        </p:blipFill>
        <p:spPr>
          <a:xfrm>
            <a:off x="0" y="1375460"/>
            <a:ext cx="9144000" cy="5120638"/>
          </a:xfrm>
          <a:prstGeom prst="rect">
            <a:avLst/>
          </a:prstGeom>
        </p:spPr>
      </p:pic>
    </p:spTree>
    <p:extLst>
      <p:ext uri="{BB962C8B-B14F-4D97-AF65-F5344CB8AC3E}">
        <p14:creationId xmlns:p14="http://schemas.microsoft.com/office/powerpoint/2010/main" val="236925392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9052"/>
          <a:stretch/>
        </p:blipFill>
        <p:spPr bwMode="auto">
          <a:xfrm>
            <a:off x="1762926" y="1585196"/>
            <a:ext cx="5669280" cy="5156097"/>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Phases of focus group studies </a:t>
            </a:r>
            <a:endParaRPr lang="en-US" dirty="0"/>
          </a:p>
        </p:txBody>
      </p:sp>
      <p:sp>
        <p:nvSpPr>
          <p:cNvPr id="3" name="Content Placeholder 2"/>
          <p:cNvSpPr>
            <a:spLocks noGrp="1"/>
          </p:cNvSpPr>
          <p:nvPr>
            <p:ph idx="1"/>
          </p:nvPr>
        </p:nvSpPr>
        <p:spPr>
          <a:xfrm>
            <a:off x="5755806" y="4132388"/>
            <a:ext cx="3352800" cy="3325091"/>
          </a:xfrm>
        </p:spPr>
        <p:txBody>
          <a:bodyPr/>
          <a:lstStyle/>
          <a:p>
            <a:pPr marL="0" indent="0">
              <a:spcBef>
                <a:spcPts val="0"/>
              </a:spcBef>
              <a:buNone/>
            </a:pPr>
            <a:r>
              <a:rPr lang="en-US" b="1" dirty="0" smtClean="0"/>
              <a:t>4. Analyzing </a:t>
            </a:r>
          </a:p>
          <a:p>
            <a:pPr marL="0" indent="0">
              <a:spcBef>
                <a:spcPts val="0"/>
              </a:spcBef>
              <a:buNone/>
            </a:pPr>
            <a:r>
              <a:rPr lang="en-US" b="1" dirty="0" smtClean="0"/>
              <a:t>and reporting results.</a:t>
            </a:r>
          </a:p>
        </p:txBody>
      </p:sp>
      <p:sp>
        <p:nvSpPr>
          <p:cNvPr id="7" name="Slide Number Placeholder 3"/>
          <p:cNvSpPr>
            <a:spLocks noGrp="1"/>
          </p:cNvSpPr>
          <p:nvPr>
            <p:ph type="sldNum" sz="quarter" idx="12"/>
          </p:nvPr>
        </p:nvSpPr>
        <p:spPr>
          <a:xfrm>
            <a:off x="8729055" y="6618182"/>
            <a:ext cx="112210" cy="123111"/>
          </a:xfrm>
          <a:prstGeom prst="rect">
            <a:avLst/>
          </a:prstGeom>
        </p:spPr>
        <p:txBody>
          <a:bodyPr/>
          <a:lstStyle/>
          <a:p>
            <a:fld id="{D938CA0A-26AD-461C-B745-BA161A5F78E3}" type="slidenum">
              <a:rPr lang="en-US" smtClean="0"/>
              <a:pPr/>
              <a:t>29</a:t>
            </a:fld>
            <a:endParaRPr lang="en-US" dirty="0"/>
          </a:p>
        </p:txBody>
      </p:sp>
      <p:cxnSp>
        <p:nvCxnSpPr>
          <p:cNvPr id="8" name="Straight Connector 7"/>
          <p:cNvCxnSpPr/>
          <p:nvPr/>
        </p:nvCxnSpPr>
        <p:spPr>
          <a:xfrm flipH="1">
            <a:off x="8659368" y="6572835"/>
            <a:ext cx="48463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158226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focus groups?</a:t>
            </a:r>
            <a:endParaRPr lang="en-US" dirty="0"/>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2203" t="22667" r="12109" b="9774"/>
          <a:stretch/>
        </p:blipFill>
        <p:spPr bwMode="auto">
          <a:xfrm>
            <a:off x="-1" y="1369275"/>
            <a:ext cx="9144001" cy="5105400"/>
          </a:xfrm>
          <a:prstGeom prst="rect">
            <a:avLst/>
          </a:prstGeom>
          <a:noFill/>
          <a:extLst>
            <a:ext uri="{909E8E84-426E-40dd-AFC4-6F175D3DCCD1}">
              <a14:hiddenFill xmlns="" xmlns:a14="http://schemas.microsoft.com/office/drawing/2010/main">
                <a:solidFill>
                  <a:srgbClr val="FFFFFF"/>
                </a:solidFill>
              </a14:hiddenFill>
            </a:ext>
          </a:extLst>
        </p:spPr>
      </p:pic>
      <p:sp>
        <p:nvSpPr>
          <p:cNvPr id="3" name="Content Placeholder 2"/>
          <p:cNvSpPr>
            <a:spLocks noGrp="1"/>
          </p:cNvSpPr>
          <p:nvPr>
            <p:ph idx="1"/>
          </p:nvPr>
        </p:nvSpPr>
        <p:spPr>
          <a:xfrm>
            <a:off x="2743199" y="3276599"/>
            <a:ext cx="4925961" cy="1265903"/>
          </a:xfrm>
        </p:spPr>
        <p:txBody>
          <a:bodyPr>
            <a:noAutofit/>
          </a:bodyPr>
          <a:lstStyle/>
          <a:p>
            <a:pPr marL="0" indent="0" algn="ctr">
              <a:buNone/>
            </a:pPr>
            <a:r>
              <a:rPr lang="en-US" b="1" dirty="0"/>
              <a:t>H</a:t>
            </a:r>
            <a:r>
              <a:rPr lang="en-US" b="1" dirty="0" smtClean="0"/>
              <a:t>elp formulate and </a:t>
            </a:r>
            <a:br>
              <a:rPr lang="en-US" b="1" dirty="0" smtClean="0"/>
            </a:br>
            <a:r>
              <a:rPr lang="en-US" b="1" dirty="0" smtClean="0"/>
              <a:t>pretest survey items.</a:t>
            </a:r>
            <a:endParaRPr lang="en-US" dirty="0"/>
          </a:p>
        </p:txBody>
      </p:sp>
      <p:sp>
        <p:nvSpPr>
          <p:cNvPr id="5" name="Slide Number Placeholder 3"/>
          <p:cNvSpPr>
            <a:spLocks noGrp="1"/>
          </p:cNvSpPr>
          <p:nvPr>
            <p:ph type="sldNum" sz="quarter" idx="12"/>
          </p:nvPr>
        </p:nvSpPr>
        <p:spPr>
          <a:xfrm>
            <a:off x="8729055" y="6618182"/>
            <a:ext cx="56106" cy="123111"/>
          </a:xfrm>
          <a:prstGeom prst="rect">
            <a:avLst/>
          </a:prstGeom>
        </p:spPr>
        <p:txBody>
          <a:bodyPr/>
          <a:lstStyle/>
          <a:p>
            <a:fld id="{D938CA0A-26AD-461C-B745-BA161A5F78E3}" type="slidenum">
              <a:rPr lang="en-US" smtClean="0"/>
              <a:pPr/>
              <a:t>3</a:t>
            </a:fld>
            <a:endParaRPr lang="en-US" dirty="0"/>
          </a:p>
        </p:txBody>
      </p:sp>
      <p:cxnSp>
        <p:nvCxnSpPr>
          <p:cNvPr id="7" name="Straight Connector 6"/>
          <p:cNvCxnSpPr/>
          <p:nvPr/>
        </p:nvCxnSpPr>
        <p:spPr>
          <a:xfrm flipH="1">
            <a:off x="8659368" y="6572835"/>
            <a:ext cx="48463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562124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Options for analysis</a:t>
            </a:r>
            <a:endParaRPr lang="en-US" dirty="0"/>
          </a:p>
        </p:txBody>
      </p:sp>
      <p:sp>
        <p:nvSpPr>
          <p:cNvPr id="3" name="Content Placeholder 2"/>
          <p:cNvSpPr>
            <a:spLocks noGrp="1"/>
          </p:cNvSpPr>
          <p:nvPr>
            <p:ph sz="half" idx="1"/>
          </p:nvPr>
        </p:nvSpPr>
        <p:spPr/>
        <p:txBody>
          <a:bodyPr/>
          <a:lstStyle/>
          <a:p>
            <a:pPr>
              <a:spcBef>
                <a:spcPts val="0"/>
              </a:spcBef>
              <a:buFont typeface="Arial" panose="020B0604020202020204" pitchFamily="34" charset="0"/>
              <a:buChar char="•"/>
            </a:pPr>
            <a:r>
              <a:rPr lang="en-US" sz="4000" b="1" dirty="0" smtClean="0"/>
              <a:t>Transcripts.</a:t>
            </a:r>
            <a:endParaRPr lang="en-US" sz="4000" b="1" dirty="0"/>
          </a:p>
          <a:p>
            <a:pPr>
              <a:spcBef>
                <a:spcPts val="1200"/>
              </a:spcBef>
              <a:buFont typeface="Arial" panose="020B0604020202020204" pitchFamily="34" charset="0"/>
              <a:buChar char="•"/>
            </a:pPr>
            <a:r>
              <a:rPr lang="en-US" sz="4000" b="1" dirty="0" smtClean="0"/>
              <a:t>Tapes.</a:t>
            </a:r>
            <a:endParaRPr lang="en-US" sz="4000" b="1" dirty="0"/>
          </a:p>
          <a:p>
            <a:pPr>
              <a:spcBef>
                <a:spcPts val="1200"/>
              </a:spcBef>
              <a:buFont typeface="Arial" panose="020B0604020202020204" pitchFamily="34" charset="0"/>
              <a:buChar char="•"/>
            </a:pPr>
            <a:r>
              <a:rPr lang="en-US" sz="4000" b="1" dirty="0" smtClean="0"/>
              <a:t>Notes.</a:t>
            </a:r>
            <a:endParaRPr lang="en-US" sz="4000" b="1" dirty="0"/>
          </a:p>
        </p:txBody>
      </p:sp>
      <p:sp>
        <p:nvSpPr>
          <p:cNvPr id="7" name="Slide Number Placeholder 3"/>
          <p:cNvSpPr>
            <a:spLocks noGrp="1"/>
          </p:cNvSpPr>
          <p:nvPr>
            <p:ph type="sldNum" sz="quarter" idx="12"/>
          </p:nvPr>
        </p:nvSpPr>
        <p:spPr>
          <a:xfrm>
            <a:off x="8729055" y="6618182"/>
            <a:ext cx="112210" cy="123111"/>
          </a:xfrm>
          <a:prstGeom prst="rect">
            <a:avLst/>
          </a:prstGeom>
        </p:spPr>
        <p:txBody>
          <a:bodyPr/>
          <a:lstStyle/>
          <a:p>
            <a:fld id="{D938CA0A-26AD-461C-B745-BA161A5F78E3}" type="slidenum">
              <a:rPr lang="en-US" smtClean="0"/>
              <a:pPr/>
              <a:t>30</a:t>
            </a:fld>
            <a:endParaRPr lang="en-US" dirty="0"/>
          </a:p>
        </p:txBody>
      </p:sp>
      <p:cxnSp>
        <p:nvCxnSpPr>
          <p:cNvPr id="8" name="Straight Connector 7"/>
          <p:cNvCxnSpPr/>
          <p:nvPr/>
        </p:nvCxnSpPr>
        <p:spPr>
          <a:xfrm flipH="1">
            <a:off x="8659368" y="6572835"/>
            <a:ext cx="48463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0" name="Picture Placeholder 9"/>
          <p:cNvPicPr>
            <a:picLocks noGrp="1" noChangeAspect="1"/>
          </p:cNvPicPr>
          <p:nvPr>
            <p:ph type="pic" sz="quarter" idx="13"/>
          </p:nvPr>
        </p:nvPicPr>
        <p:blipFill rotWithShape="1">
          <a:blip r:embed="rId3" cstate="print">
            <a:extLst>
              <a:ext uri="{28A0092B-C50C-407E-A947-70E740481C1C}">
                <a14:useLocalDpi xmlns:a14="http://schemas.microsoft.com/office/drawing/2010/main" val="0"/>
              </a:ext>
            </a:extLst>
          </a:blip>
          <a:srcRect l="17431" r="25599"/>
          <a:stretch/>
        </p:blipFill>
        <p:spPr>
          <a:xfrm>
            <a:off x="4669276" y="1371600"/>
            <a:ext cx="4474724" cy="5486400"/>
          </a:xfrm>
        </p:spPr>
      </p:pic>
    </p:spTree>
    <p:extLst>
      <p:ext uri="{BB962C8B-B14F-4D97-AF65-F5344CB8AC3E}">
        <p14:creationId xmlns:p14="http://schemas.microsoft.com/office/powerpoint/2010/main" val="397470606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Analysis</a:t>
            </a:r>
            <a:endParaRPr lang="en-US" dirty="0"/>
          </a:p>
        </p:txBody>
      </p:sp>
      <p:sp>
        <p:nvSpPr>
          <p:cNvPr id="4" name="Slide Number Placeholder 3"/>
          <p:cNvSpPr>
            <a:spLocks noGrp="1"/>
          </p:cNvSpPr>
          <p:nvPr>
            <p:ph type="sldNum" sz="quarter" idx="12"/>
          </p:nvPr>
        </p:nvSpPr>
        <p:spPr>
          <a:xfrm>
            <a:off x="8729055" y="6618182"/>
            <a:ext cx="112210" cy="123111"/>
          </a:xfrm>
          <a:prstGeom prst="rect">
            <a:avLst/>
          </a:prstGeom>
        </p:spPr>
        <p:txBody>
          <a:bodyPr/>
          <a:lstStyle/>
          <a:p>
            <a:fld id="{D938CA0A-26AD-461C-B745-BA161A5F78E3}" type="slidenum">
              <a:rPr lang="en-US" smtClean="0"/>
              <a:pPr/>
              <a:t>31</a:t>
            </a:fld>
            <a:endParaRPr lang="en-US" dirty="0"/>
          </a:p>
        </p:txBody>
      </p:sp>
      <p:cxnSp>
        <p:nvCxnSpPr>
          <p:cNvPr id="6" name="Straight Connector 5"/>
          <p:cNvCxnSpPr/>
          <p:nvPr/>
        </p:nvCxnSpPr>
        <p:spPr>
          <a:xfrm flipH="1">
            <a:off x="8659368" y="6572835"/>
            <a:ext cx="48463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p:txBody>
          <a:bodyPr/>
          <a:lstStyle/>
          <a:p>
            <a:endParaRPr lang="en-US" dirty="0"/>
          </a:p>
        </p:txBody>
      </p:sp>
      <p:pic>
        <p:nvPicPr>
          <p:cNvPr id="266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1" b="17300"/>
          <a:stretch/>
        </p:blipFill>
        <p:spPr bwMode="auto">
          <a:xfrm>
            <a:off x="-18970" y="1371600"/>
            <a:ext cx="9213822" cy="5082364"/>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63777347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Sharing results</a:t>
            </a:r>
            <a:endParaRPr lang="en-US" dirty="0"/>
          </a:p>
        </p:txBody>
      </p:sp>
      <p:sp>
        <p:nvSpPr>
          <p:cNvPr id="4" name="Slide Number Placeholder 3"/>
          <p:cNvSpPr>
            <a:spLocks noGrp="1"/>
          </p:cNvSpPr>
          <p:nvPr>
            <p:ph type="sldNum" sz="quarter" idx="12"/>
          </p:nvPr>
        </p:nvSpPr>
        <p:spPr>
          <a:xfrm>
            <a:off x="8729055" y="6618182"/>
            <a:ext cx="112210" cy="123111"/>
          </a:xfrm>
          <a:prstGeom prst="rect">
            <a:avLst/>
          </a:prstGeom>
        </p:spPr>
        <p:txBody>
          <a:bodyPr/>
          <a:lstStyle/>
          <a:p>
            <a:fld id="{D938CA0A-26AD-461C-B745-BA161A5F78E3}" type="slidenum">
              <a:rPr lang="en-US" smtClean="0"/>
              <a:pPr/>
              <a:t>32</a:t>
            </a:fld>
            <a:endParaRPr lang="en-US" dirty="0"/>
          </a:p>
        </p:txBody>
      </p:sp>
      <p:cxnSp>
        <p:nvCxnSpPr>
          <p:cNvPr id="6" name="Straight Connector 5"/>
          <p:cNvCxnSpPr/>
          <p:nvPr/>
        </p:nvCxnSpPr>
        <p:spPr>
          <a:xfrm flipH="1">
            <a:off x="8659368" y="6572835"/>
            <a:ext cx="48463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276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698" b="17626"/>
          <a:stretch/>
        </p:blipFill>
        <p:spPr bwMode="auto">
          <a:xfrm>
            <a:off x="0" y="1346200"/>
            <a:ext cx="9134116" cy="5061098"/>
          </a:xfrm>
          <a:prstGeom prst="rect">
            <a:avLst/>
          </a:prstGeom>
          <a:noFill/>
          <a:ln>
            <a:noFill/>
          </a:ln>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412401989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Additional resources</a:t>
            </a:r>
            <a:endParaRPr lang="en-US" dirty="0"/>
          </a:p>
        </p:txBody>
      </p:sp>
      <p:sp>
        <p:nvSpPr>
          <p:cNvPr id="3" name="Content Placeholder 2"/>
          <p:cNvSpPr>
            <a:spLocks noGrp="1"/>
          </p:cNvSpPr>
          <p:nvPr>
            <p:ph idx="1"/>
          </p:nvPr>
        </p:nvSpPr>
        <p:spPr/>
        <p:txBody>
          <a:bodyPr>
            <a:normAutofit/>
          </a:bodyPr>
          <a:lstStyle/>
          <a:p>
            <a:pPr marL="457200" indent="-457200">
              <a:spcBef>
                <a:spcPts val="600"/>
              </a:spcBef>
              <a:buNone/>
            </a:pPr>
            <a:r>
              <a:rPr lang="en-US" sz="1800" dirty="0"/>
              <a:t>National Center for Education Statistics. (1996). </a:t>
            </a:r>
            <a:r>
              <a:rPr lang="en-US" sz="1800" i="1" dirty="0"/>
              <a:t>1993 National Household Education Survey (NHES:93) questionnaires: Screener, school readiness, and school safety and discipline</a:t>
            </a:r>
            <a:r>
              <a:rPr lang="en-US" sz="1800" dirty="0"/>
              <a:t> (Working Paper 96-21). Washington, DC: Author. Retrieved April 1, 2016, from </a:t>
            </a:r>
            <a:r>
              <a:rPr lang="en-US" sz="1800" dirty="0">
                <a:hlinkClick r:id="rId2"/>
              </a:rPr>
              <a:t>http://nces.ed.gov/pubs96/9621.pdf</a:t>
            </a:r>
            <a:r>
              <a:rPr lang="en-US" sz="1800" dirty="0"/>
              <a:t>.</a:t>
            </a:r>
          </a:p>
          <a:p>
            <a:pPr marL="0" indent="0">
              <a:buNone/>
            </a:pPr>
            <a:endParaRPr lang="en-US" dirty="0"/>
          </a:p>
        </p:txBody>
      </p:sp>
    </p:spTree>
    <p:extLst>
      <p:ext uri="{BB962C8B-B14F-4D97-AF65-F5344CB8AC3E}">
        <p14:creationId xmlns:p14="http://schemas.microsoft.com/office/powerpoint/2010/main" val="168918706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Additional resources</a:t>
            </a:r>
            <a:endParaRPr lang="en-US" dirty="0"/>
          </a:p>
        </p:txBody>
      </p:sp>
      <p:sp>
        <p:nvSpPr>
          <p:cNvPr id="3" name="Content Placeholder 2"/>
          <p:cNvSpPr>
            <a:spLocks noGrp="1"/>
          </p:cNvSpPr>
          <p:nvPr>
            <p:ph idx="1"/>
          </p:nvPr>
        </p:nvSpPr>
        <p:spPr/>
        <p:txBody>
          <a:bodyPr/>
          <a:lstStyle/>
          <a:p>
            <a:r>
              <a:rPr lang="en-US" dirty="0" smtClean="0"/>
              <a:t>For more information, please visit the following websites:</a:t>
            </a:r>
          </a:p>
          <a:p>
            <a:pPr marL="347472" indent="-347472">
              <a:buClr>
                <a:schemeClr val="accent2"/>
              </a:buClr>
              <a:buFont typeface="Arial" panose="020B0604020202020204" pitchFamily="34" charset="0"/>
              <a:buChar char="•"/>
            </a:pPr>
            <a:r>
              <a:rPr lang="en-US" i="1" dirty="0" smtClean="0"/>
              <a:t>The </a:t>
            </a:r>
            <a:r>
              <a:rPr lang="en-US" i="1" dirty="0"/>
              <a:t>American Association for Public Opinion Research</a:t>
            </a:r>
            <a:r>
              <a:rPr lang="en-US" dirty="0"/>
              <a:t>: </a:t>
            </a:r>
            <a:r>
              <a:rPr lang="en-US" dirty="0">
                <a:hlinkClick r:id="rId3" action="ppaction://hlinkpres?slideindex=1&amp;slidetitle="/>
              </a:rPr>
              <a:t>http://www.aapor.org</a:t>
            </a:r>
            <a:r>
              <a:rPr lang="en-US" dirty="0" smtClean="0">
                <a:hlinkClick r:id="rId3" action="ppaction://hlinkpres?slideindex=1&amp;slidetitle="/>
              </a:rPr>
              <a:t>/</a:t>
            </a:r>
            <a:r>
              <a:rPr lang="en-US" dirty="0" smtClean="0"/>
              <a:t>. </a:t>
            </a:r>
            <a:endParaRPr lang="en-US" dirty="0"/>
          </a:p>
          <a:p>
            <a:pPr marL="347472" indent="-347472">
              <a:buClr>
                <a:schemeClr val="accent2"/>
              </a:buClr>
              <a:buFont typeface="Arial" panose="020B0604020202020204" pitchFamily="34" charset="0"/>
              <a:buChar char="•"/>
            </a:pPr>
            <a:r>
              <a:rPr lang="en-US" i="1" dirty="0"/>
              <a:t>Public Opinion Quarterly:</a:t>
            </a:r>
            <a:r>
              <a:rPr lang="en-US" dirty="0"/>
              <a:t> </a:t>
            </a:r>
            <a:r>
              <a:rPr lang="en-US" dirty="0">
                <a:hlinkClick r:id="rId3" action="ppaction://hlinkpres?slideindex=1&amp;slidetitle="/>
              </a:rPr>
              <a:t>https://poq.oxfordjournals.org</a:t>
            </a:r>
            <a:r>
              <a:rPr lang="en-US" dirty="0" smtClean="0">
                <a:hlinkClick r:id="rId3" action="ppaction://hlinkpres?slideindex=1&amp;slidetitle="/>
              </a:rPr>
              <a:t>/</a:t>
            </a:r>
            <a:r>
              <a:rPr lang="en-US" dirty="0" smtClean="0"/>
              <a:t>. </a:t>
            </a:r>
            <a:endParaRPr lang="en-US" dirty="0"/>
          </a:p>
          <a:p>
            <a:pPr marL="347472" indent="-347472">
              <a:buClr>
                <a:schemeClr val="accent2"/>
              </a:buClr>
              <a:buFont typeface="Arial" panose="020B0604020202020204" pitchFamily="34" charset="0"/>
              <a:buChar char="•"/>
            </a:pPr>
            <a:r>
              <a:rPr lang="en-US" i="1" dirty="0"/>
              <a:t>Journal of Survey Statistics and Methodology:</a:t>
            </a:r>
            <a:r>
              <a:rPr lang="en-US" dirty="0"/>
              <a:t> </a:t>
            </a:r>
            <a:r>
              <a:rPr lang="en-US" dirty="0">
                <a:hlinkClick r:id="rId3" action="ppaction://hlinkpres?slideindex=1&amp;slidetitle="/>
              </a:rPr>
              <a:t>http://</a:t>
            </a:r>
            <a:r>
              <a:rPr lang="en-US" dirty="0" smtClean="0">
                <a:hlinkClick r:id="rId3" action="ppaction://hlinkpres?slideindex=1&amp;slidetitle="/>
              </a:rPr>
              <a:t>jssam.oxfordjournals.org/content/current</a:t>
            </a:r>
            <a:r>
              <a:rPr lang="en-US" dirty="0" smtClean="0"/>
              <a:t>.</a:t>
            </a:r>
            <a:endParaRPr lang="en-US" dirty="0"/>
          </a:p>
          <a:p>
            <a:pPr marL="347472" indent="-347472"/>
            <a:endParaRPr lang="en-US" dirty="0"/>
          </a:p>
        </p:txBody>
      </p:sp>
    </p:spTree>
    <p:extLst>
      <p:ext uri="{BB962C8B-B14F-4D97-AF65-F5344CB8AC3E}">
        <p14:creationId xmlns:p14="http://schemas.microsoft.com/office/powerpoint/2010/main" val="220569694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References</a:t>
            </a:r>
            <a:endParaRPr lang="en-US" dirty="0"/>
          </a:p>
        </p:txBody>
      </p:sp>
      <p:sp>
        <p:nvSpPr>
          <p:cNvPr id="3" name="Content Placeholder 2"/>
          <p:cNvSpPr>
            <a:spLocks noGrp="1"/>
          </p:cNvSpPr>
          <p:nvPr>
            <p:ph idx="1"/>
          </p:nvPr>
        </p:nvSpPr>
        <p:spPr/>
        <p:txBody>
          <a:bodyPr>
            <a:normAutofit/>
          </a:bodyPr>
          <a:lstStyle/>
          <a:p>
            <a:pPr marL="457200"/>
            <a:r>
              <a:rPr lang="en-US" dirty="0"/>
              <a:t>Lavrakas, P. J. (2008). </a:t>
            </a:r>
            <a:r>
              <a:rPr lang="en-US" i="1" dirty="0"/>
              <a:t>Encyclopedia of survey research methods. </a:t>
            </a:r>
            <a:r>
              <a:rPr lang="en-US" dirty="0"/>
              <a:t>Thousand Oaks, CA: SAGE.</a:t>
            </a:r>
          </a:p>
          <a:p>
            <a:pPr marL="457200"/>
            <a:r>
              <a:rPr lang="en-US" dirty="0"/>
              <a:t>Morgan, D. L. (1997). </a:t>
            </a:r>
            <a:r>
              <a:rPr lang="en-US" i="1" dirty="0"/>
              <a:t>Focus groups as qualitative research </a:t>
            </a:r>
            <a:r>
              <a:rPr lang="en-US" dirty="0"/>
              <a:t>(2nd ed.). Thousand Oaks, CA: SAGE.</a:t>
            </a:r>
          </a:p>
          <a:p>
            <a:pPr marL="457200"/>
            <a:r>
              <a:rPr lang="en-US" dirty="0"/>
              <a:t>Morgan D. L., &amp; Krueger, R. A. (1998). </a:t>
            </a:r>
            <a:r>
              <a:rPr lang="en-US" i="1" dirty="0"/>
              <a:t>The focus group kit. </a:t>
            </a:r>
            <a:r>
              <a:rPr lang="en-US" dirty="0"/>
              <a:t>Thousand Oaks, CA: SAGE</a:t>
            </a:r>
            <a:r>
              <a:rPr lang="en-US" dirty="0" smtClean="0"/>
              <a:t>.</a:t>
            </a:r>
          </a:p>
          <a:p>
            <a:pPr marL="457200"/>
            <a:r>
              <a:rPr lang="en-US" dirty="0"/>
              <a:t>Nolin, M. J., &amp; Chandler, K. (1996). </a:t>
            </a:r>
            <a:r>
              <a:rPr lang="en-US" i="1" dirty="0"/>
              <a:t>Use of cognitive laboratories and recorded interviews in the National Household Education Survey </a:t>
            </a:r>
            <a:r>
              <a:rPr lang="en-US" dirty="0"/>
              <a:t>(NCES 96-332). Washington, DC: National Center for Education Statistics. </a:t>
            </a:r>
            <a:r>
              <a:rPr lang="en-US"/>
              <a:t>Retrieved April 1, 2016, from </a:t>
            </a:r>
            <a:r>
              <a:rPr lang="en-US">
                <a:hlinkClick r:id="rId3"/>
              </a:rPr>
              <a:t>http://nces.ed.gov/pubs/96332.pdf</a:t>
            </a:r>
            <a:r>
              <a:rPr lang="en-US"/>
              <a:t>.</a:t>
            </a:r>
          </a:p>
          <a:p>
            <a:pPr marL="457200"/>
            <a:endParaRPr lang="en-US" dirty="0" smtClean="0"/>
          </a:p>
        </p:txBody>
      </p:sp>
      <p:sp>
        <p:nvSpPr>
          <p:cNvPr id="4" name="Slide Number Placeholder 3"/>
          <p:cNvSpPr>
            <a:spLocks noGrp="1"/>
          </p:cNvSpPr>
          <p:nvPr>
            <p:ph type="sldNum" sz="quarter" idx="12"/>
          </p:nvPr>
        </p:nvSpPr>
        <p:spPr>
          <a:xfrm>
            <a:off x="10114740" y="6618182"/>
            <a:ext cx="112210" cy="123111"/>
          </a:xfrm>
        </p:spPr>
        <p:txBody>
          <a:bodyPr/>
          <a:lstStyle/>
          <a:p>
            <a:fld id="{8BE281C9-04EB-4071-AA3D-BE0CA1E87804}" type="slidenum">
              <a:rPr lang="en-US" smtClean="0"/>
              <a:t>35</a:t>
            </a:fld>
            <a:endParaRPr lang="en-US" dirty="0"/>
          </a:p>
        </p:txBody>
      </p:sp>
    </p:spTree>
    <p:extLst>
      <p:ext uri="{BB962C8B-B14F-4D97-AF65-F5344CB8AC3E}">
        <p14:creationId xmlns:p14="http://schemas.microsoft.com/office/powerpoint/2010/main" val="15061731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2203" t="22667" r="12109" b="9774"/>
          <a:stretch/>
        </p:blipFill>
        <p:spPr bwMode="auto">
          <a:xfrm>
            <a:off x="-1" y="1369275"/>
            <a:ext cx="9144001" cy="5105400"/>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Why focus groups?</a:t>
            </a:r>
            <a:endParaRPr lang="en-US" dirty="0"/>
          </a:p>
        </p:txBody>
      </p:sp>
      <p:sp>
        <p:nvSpPr>
          <p:cNvPr id="3" name="Content Placeholder 2"/>
          <p:cNvSpPr>
            <a:spLocks noGrp="1"/>
          </p:cNvSpPr>
          <p:nvPr>
            <p:ph idx="1"/>
          </p:nvPr>
        </p:nvSpPr>
        <p:spPr>
          <a:xfrm>
            <a:off x="381000" y="3235842"/>
            <a:ext cx="8763000" cy="4953000"/>
          </a:xfrm>
        </p:spPr>
        <p:txBody>
          <a:bodyPr/>
          <a:lstStyle/>
          <a:p>
            <a:pPr marL="0" indent="0" algn="ctr">
              <a:buNone/>
            </a:pPr>
            <a:r>
              <a:rPr lang="en-US" sz="2400" b="1" dirty="0"/>
              <a:t>H</a:t>
            </a:r>
            <a:r>
              <a:rPr lang="en-US" sz="2400" b="1" dirty="0" smtClean="0"/>
              <a:t>elp formulate and pretest survey items.</a:t>
            </a:r>
          </a:p>
          <a:p>
            <a:pPr marL="0" indent="0" algn="ctr">
              <a:spcBef>
                <a:spcPts val="1200"/>
              </a:spcBef>
              <a:buNone/>
            </a:pPr>
            <a:r>
              <a:rPr lang="en-US" sz="2400" b="1" dirty="0"/>
              <a:t>E</a:t>
            </a:r>
            <a:r>
              <a:rPr lang="en-US" sz="2400" b="1" dirty="0" smtClean="0"/>
              <a:t>xplore quantitative survey findings. </a:t>
            </a:r>
          </a:p>
          <a:p>
            <a:endParaRPr lang="en-US" dirty="0"/>
          </a:p>
        </p:txBody>
      </p:sp>
      <p:sp>
        <p:nvSpPr>
          <p:cNvPr id="7" name="Slide Number Placeholder 3"/>
          <p:cNvSpPr>
            <a:spLocks noGrp="1"/>
          </p:cNvSpPr>
          <p:nvPr>
            <p:ph type="sldNum" sz="quarter" idx="12"/>
          </p:nvPr>
        </p:nvSpPr>
        <p:spPr>
          <a:xfrm>
            <a:off x="8729055" y="6618182"/>
            <a:ext cx="56106" cy="123111"/>
          </a:xfrm>
          <a:prstGeom prst="rect">
            <a:avLst/>
          </a:prstGeom>
        </p:spPr>
        <p:txBody>
          <a:bodyPr/>
          <a:lstStyle/>
          <a:p>
            <a:fld id="{D938CA0A-26AD-461C-B745-BA161A5F78E3}" type="slidenum">
              <a:rPr lang="en-US" smtClean="0"/>
              <a:pPr/>
              <a:t>4</a:t>
            </a:fld>
            <a:endParaRPr lang="en-US" dirty="0"/>
          </a:p>
        </p:txBody>
      </p:sp>
      <p:cxnSp>
        <p:nvCxnSpPr>
          <p:cNvPr id="8" name="Straight Connector 7"/>
          <p:cNvCxnSpPr/>
          <p:nvPr/>
        </p:nvCxnSpPr>
        <p:spPr>
          <a:xfrm flipH="1">
            <a:off x="8659368" y="6572835"/>
            <a:ext cx="48463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92384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2203" t="22667" r="12109" b="9774"/>
          <a:stretch/>
        </p:blipFill>
        <p:spPr bwMode="auto">
          <a:xfrm>
            <a:off x="-1" y="1369275"/>
            <a:ext cx="9144001" cy="5105400"/>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Why focus groups?</a:t>
            </a:r>
            <a:endParaRPr lang="en-US" dirty="0"/>
          </a:p>
        </p:txBody>
      </p:sp>
      <p:sp>
        <p:nvSpPr>
          <p:cNvPr id="3" name="Content Placeholder 2"/>
          <p:cNvSpPr>
            <a:spLocks noGrp="1"/>
          </p:cNvSpPr>
          <p:nvPr>
            <p:ph idx="1"/>
          </p:nvPr>
        </p:nvSpPr>
        <p:spPr>
          <a:xfrm>
            <a:off x="762000" y="3257107"/>
            <a:ext cx="8686800" cy="1543493"/>
          </a:xfrm>
        </p:spPr>
        <p:txBody>
          <a:bodyPr/>
          <a:lstStyle/>
          <a:p>
            <a:pPr marL="0" indent="0" algn="ctr">
              <a:buNone/>
            </a:pPr>
            <a:r>
              <a:rPr lang="en-US" sz="1800" b="1" dirty="0"/>
              <a:t>H</a:t>
            </a:r>
            <a:r>
              <a:rPr lang="en-US" sz="1800" b="1" dirty="0" smtClean="0"/>
              <a:t>elp formulate and pretest survey items.</a:t>
            </a:r>
          </a:p>
          <a:p>
            <a:pPr marL="0" indent="0" algn="ctr">
              <a:spcBef>
                <a:spcPts val="1200"/>
              </a:spcBef>
              <a:buNone/>
            </a:pPr>
            <a:r>
              <a:rPr lang="en-US" sz="1800" b="1" dirty="0"/>
              <a:t>E</a:t>
            </a:r>
            <a:r>
              <a:rPr lang="en-US" sz="1800" b="1" dirty="0" smtClean="0"/>
              <a:t>xplore quantitative survey findings. </a:t>
            </a:r>
          </a:p>
          <a:p>
            <a:pPr marL="0" indent="0" algn="ctr">
              <a:spcBef>
                <a:spcPts val="1200"/>
              </a:spcBef>
              <a:buNone/>
            </a:pPr>
            <a:r>
              <a:rPr lang="en-US" sz="1800" b="1" dirty="0" smtClean="0"/>
              <a:t>Use as a stand-alone research method.</a:t>
            </a:r>
          </a:p>
          <a:p>
            <a:endParaRPr lang="en-US" dirty="0"/>
          </a:p>
        </p:txBody>
      </p:sp>
      <p:sp>
        <p:nvSpPr>
          <p:cNvPr id="7" name="Slide Number Placeholder 3"/>
          <p:cNvSpPr>
            <a:spLocks noGrp="1"/>
          </p:cNvSpPr>
          <p:nvPr>
            <p:ph type="sldNum" sz="quarter" idx="12"/>
          </p:nvPr>
        </p:nvSpPr>
        <p:spPr>
          <a:xfrm>
            <a:off x="8729055" y="6618182"/>
            <a:ext cx="56106" cy="123111"/>
          </a:xfrm>
          <a:prstGeom prst="rect">
            <a:avLst/>
          </a:prstGeom>
        </p:spPr>
        <p:txBody>
          <a:bodyPr/>
          <a:lstStyle/>
          <a:p>
            <a:fld id="{D938CA0A-26AD-461C-B745-BA161A5F78E3}" type="slidenum">
              <a:rPr lang="en-US" smtClean="0"/>
              <a:pPr/>
              <a:t>5</a:t>
            </a:fld>
            <a:endParaRPr lang="en-US" dirty="0"/>
          </a:p>
        </p:txBody>
      </p:sp>
      <p:cxnSp>
        <p:nvCxnSpPr>
          <p:cNvPr id="8" name="Straight Connector 7"/>
          <p:cNvCxnSpPr/>
          <p:nvPr/>
        </p:nvCxnSpPr>
        <p:spPr>
          <a:xfrm flipH="1">
            <a:off x="8659368" y="6572835"/>
            <a:ext cx="48463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191238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3">
            <a:extLst>
              <a:ext uri="{28A0092B-C50C-407E-A947-70E740481C1C}">
                <a14:useLocalDpi xmlns:a14="http://schemas.microsoft.com/office/drawing/2010/main" val="0"/>
              </a:ext>
            </a:extLst>
          </a:blip>
          <a:srcRect b="21825"/>
          <a:stretch/>
        </p:blipFill>
        <p:spPr>
          <a:xfrm>
            <a:off x="0" y="1371599"/>
            <a:ext cx="9156230" cy="5103629"/>
          </a:xfrm>
        </p:spPr>
      </p:pic>
      <p:sp>
        <p:nvSpPr>
          <p:cNvPr id="2" name="Title 1"/>
          <p:cNvSpPr>
            <a:spLocks noGrp="1"/>
          </p:cNvSpPr>
          <p:nvPr>
            <p:ph type="title"/>
          </p:nvPr>
        </p:nvSpPr>
        <p:spPr/>
        <p:txBody>
          <a:bodyPr/>
          <a:lstStyle/>
          <a:p>
            <a:r>
              <a:rPr lang="en-US" dirty="0" smtClean="0"/>
              <a:t>Examples of when to use </a:t>
            </a:r>
            <a:br>
              <a:rPr lang="en-US" dirty="0" smtClean="0"/>
            </a:br>
            <a:r>
              <a:rPr lang="en-US" dirty="0" smtClean="0"/>
              <a:t>focus groups</a:t>
            </a:r>
            <a:endParaRPr lang="en-US" dirty="0"/>
          </a:p>
        </p:txBody>
      </p:sp>
      <p:sp>
        <p:nvSpPr>
          <p:cNvPr id="8" name="Slide Number Placeholder 3"/>
          <p:cNvSpPr>
            <a:spLocks noGrp="1"/>
          </p:cNvSpPr>
          <p:nvPr>
            <p:ph type="sldNum" sz="quarter" idx="12"/>
          </p:nvPr>
        </p:nvSpPr>
        <p:spPr>
          <a:xfrm>
            <a:off x="8729055" y="6618182"/>
            <a:ext cx="56106" cy="123111"/>
          </a:xfrm>
          <a:prstGeom prst="rect">
            <a:avLst/>
          </a:prstGeom>
        </p:spPr>
        <p:txBody>
          <a:bodyPr/>
          <a:lstStyle/>
          <a:p>
            <a:fld id="{D938CA0A-26AD-461C-B745-BA161A5F78E3}" type="slidenum">
              <a:rPr lang="en-US" smtClean="0"/>
              <a:pPr/>
              <a:t>6</a:t>
            </a:fld>
            <a:endParaRPr lang="en-US" dirty="0"/>
          </a:p>
        </p:txBody>
      </p:sp>
      <p:cxnSp>
        <p:nvCxnSpPr>
          <p:cNvPr id="9" name="Straight Connector 8"/>
          <p:cNvCxnSpPr/>
          <p:nvPr/>
        </p:nvCxnSpPr>
        <p:spPr>
          <a:xfrm flipH="1">
            <a:off x="8659368" y="6572835"/>
            <a:ext cx="48463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4869944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145092" y="1409081"/>
            <a:ext cx="5106642" cy="5106642"/>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Phases of focus group studies </a:t>
            </a:r>
            <a:endParaRPr lang="en-US" dirty="0"/>
          </a:p>
        </p:txBody>
      </p:sp>
      <p:sp>
        <p:nvSpPr>
          <p:cNvPr id="7" name="TextBox 6"/>
          <p:cNvSpPr txBox="1"/>
          <p:nvPr/>
        </p:nvSpPr>
        <p:spPr>
          <a:xfrm>
            <a:off x="1371600" y="2306631"/>
            <a:ext cx="3048000" cy="584775"/>
          </a:xfrm>
          <a:prstGeom prst="rect">
            <a:avLst/>
          </a:prstGeom>
          <a:noFill/>
        </p:spPr>
        <p:txBody>
          <a:bodyPr wrap="square" rtlCol="0">
            <a:spAutoFit/>
          </a:bodyPr>
          <a:lstStyle/>
          <a:p>
            <a:r>
              <a:rPr lang="en-US" sz="3200" b="1" dirty="0" smtClean="0">
                <a:latin typeface="+mj-lt"/>
              </a:rPr>
              <a:t>1. Planning.</a:t>
            </a:r>
            <a:endParaRPr lang="en-US" sz="3200" b="1" dirty="0">
              <a:latin typeface="+mj-lt"/>
            </a:endParaRPr>
          </a:p>
        </p:txBody>
      </p:sp>
      <p:sp>
        <p:nvSpPr>
          <p:cNvPr id="12" name="TextBox 11"/>
          <p:cNvSpPr txBox="1"/>
          <p:nvPr/>
        </p:nvSpPr>
        <p:spPr>
          <a:xfrm>
            <a:off x="5205826" y="2340600"/>
            <a:ext cx="3453542" cy="584775"/>
          </a:xfrm>
          <a:prstGeom prst="rect">
            <a:avLst/>
          </a:prstGeom>
          <a:noFill/>
        </p:spPr>
        <p:txBody>
          <a:bodyPr wrap="square" rtlCol="0">
            <a:spAutoFit/>
          </a:bodyPr>
          <a:lstStyle/>
          <a:p>
            <a:r>
              <a:rPr lang="en-US" sz="3200" b="1" dirty="0">
                <a:latin typeface="+mj-lt"/>
              </a:rPr>
              <a:t>2. </a:t>
            </a:r>
            <a:r>
              <a:rPr lang="en-US" sz="3200" b="1" dirty="0" smtClean="0">
                <a:latin typeface="+mj-lt"/>
              </a:rPr>
              <a:t>Recruiting.</a:t>
            </a:r>
            <a:endParaRPr lang="en-US" sz="3200" b="1" dirty="0">
              <a:latin typeface="+mj-lt"/>
            </a:endParaRPr>
          </a:p>
        </p:txBody>
      </p:sp>
      <p:sp>
        <p:nvSpPr>
          <p:cNvPr id="13" name="TextBox 12"/>
          <p:cNvSpPr txBox="1"/>
          <p:nvPr/>
        </p:nvSpPr>
        <p:spPr>
          <a:xfrm>
            <a:off x="914400" y="4800600"/>
            <a:ext cx="3505200" cy="584775"/>
          </a:xfrm>
          <a:prstGeom prst="rect">
            <a:avLst/>
          </a:prstGeom>
          <a:noFill/>
        </p:spPr>
        <p:txBody>
          <a:bodyPr wrap="square" rtlCol="0">
            <a:spAutoFit/>
          </a:bodyPr>
          <a:lstStyle/>
          <a:p>
            <a:r>
              <a:rPr lang="en-US" sz="3200" b="1" dirty="0">
                <a:latin typeface="+mj-lt"/>
              </a:rPr>
              <a:t>3. </a:t>
            </a:r>
            <a:r>
              <a:rPr lang="en-US" sz="3200" b="1" dirty="0" smtClean="0">
                <a:latin typeface="+mj-lt"/>
              </a:rPr>
              <a:t>Moderating.</a:t>
            </a:r>
            <a:endParaRPr lang="en-US" sz="3200" b="1" dirty="0">
              <a:latin typeface="+mj-lt"/>
            </a:endParaRPr>
          </a:p>
        </p:txBody>
      </p:sp>
      <p:sp>
        <p:nvSpPr>
          <p:cNvPr id="14" name="Content Placeholder 2"/>
          <p:cNvSpPr>
            <a:spLocks noGrp="1"/>
          </p:cNvSpPr>
          <p:nvPr>
            <p:ph idx="1"/>
          </p:nvPr>
        </p:nvSpPr>
        <p:spPr>
          <a:xfrm>
            <a:off x="5538374" y="4067909"/>
            <a:ext cx="3352800" cy="3325091"/>
          </a:xfrm>
        </p:spPr>
        <p:txBody>
          <a:bodyPr/>
          <a:lstStyle/>
          <a:p>
            <a:pPr marL="0" indent="0">
              <a:spcBef>
                <a:spcPts val="0"/>
              </a:spcBef>
              <a:buNone/>
            </a:pPr>
            <a:r>
              <a:rPr lang="en-US" b="1" dirty="0" smtClean="0"/>
              <a:t>4. Analyzing </a:t>
            </a:r>
          </a:p>
          <a:p>
            <a:pPr marL="0" indent="0">
              <a:spcBef>
                <a:spcPts val="0"/>
              </a:spcBef>
              <a:buNone/>
            </a:pPr>
            <a:r>
              <a:rPr lang="en-US" b="1" dirty="0" smtClean="0"/>
              <a:t>and reporting results.</a:t>
            </a:r>
          </a:p>
        </p:txBody>
      </p:sp>
      <p:sp>
        <p:nvSpPr>
          <p:cNvPr id="8" name="Slide Number Placeholder 3"/>
          <p:cNvSpPr>
            <a:spLocks noGrp="1"/>
          </p:cNvSpPr>
          <p:nvPr>
            <p:ph type="sldNum" sz="quarter" idx="12"/>
          </p:nvPr>
        </p:nvSpPr>
        <p:spPr>
          <a:xfrm>
            <a:off x="8729055" y="6618182"/>
            <a:ext cx="112210" cy="123111"/>
          </a:xfrm>
          <a:prstGeom prst="rect">
            <a:avLst/>
          </a:prstGeom>
        </p:spPr>
        <p:txBody>
          <a:bodyPr/>
          <a:lstStyle/>
          <a:p>
            <a:fld id="{D938CA0A-26AD-461C-B745-BA161A5F78E3}" type="slidenum">
              <a:rPr lang="en-US" smtClean="0"/>
              <a:pPr/>
              <a:t>7</a:t>
            </a:fld>
            <a:endParaRPr lang="en-US" dirty="0"/>
          </a:p>
        </p:txBody>
      </p:sp>
      <p:cxnSp>
        <p:nvCxnSpPr>
          <p:cNvPr id="9" name="Straight Connector 8"/>
          <p:cNvCxnSpPr/>
          <p:nvPr/>
        </p:nvCxnSpPr>
        <p:spPr>
          <a:xfrm flipH="1">
            <a:off x="8659368" y="6572835"/>
            <a:ext cx="48463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0017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9052"/>
          <a:stretch/>
        </p:blipFill>
        <p:spPr bwMode="auto">
          <a:xfrm>
            <a:off x="1762926" y="1585196"/>
            <a:ext cx="5669280" cy="5156097"/>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Phases of focus group studies </a:t>
            </a:r>
            <a:endParaRPr lang="en-US" dirty="0"/>
          </a:p>
        </p:txBody>
      </p:sp>
      <p:sp>
        <p:nvSpPr>
          <p:cNvPr id="7" name="TextBox 6"/>
          <p:cNvSpPr txBox="1"/>
          <p:nvPr/>
        </p:nvSpPr>
        <p:spPr>
          <a:xfrm>
            <a:off x="1752602" y="2058535"/>
            <a:ext cx="2819398" cy="584775"/>
          </a:xfrm>
          <a:prstGeom prst="rect">
            <a:avLst/>
          </a:prstGeom>
          <a:noFill/>
        </p:spPr>
        <p:txBody>
          <a:bodyPr wrap="square" rtlCol="0">
            <a:spAutoFit/>
          </a:bodyPr>
          <a:lstStyle/>
          <a:p>
            <a:r>
              <a:rPr lang="en-US" sz="3200" b="1" dirty="0">
                <a:latin typeface="+mj-lt"/>
              </a:rPr>
              <a:t>1. </a:t>
            </a:r>
            <a:r>
              <a:rPr lang="en-US" sz="3200" b="1" dirty="0" smtClean="0">
                <a:latin typeface="+mj-lt"/>
              </a:rPr>
              <a:t>Planning.</a:t>
            </a:r>
            <a:endParaRPr lang="en-US" sz="3200" b="1" dirty="0">
              <a:latin typeface="+mj-lt"/>
            </a:endParaRPr>
          </a:p>
        </p:txBody>
      </p:sp>
      <p:sp>
        <p:nvSpPr>
          <p:cNvPr id="8" name="Slide Number Placeholder 3"/>
          <p:cNvSpPr>
            <a:spLocks noGrp="1"/>
          </p:cNvSpPr>
          <p:nvPr>
            <p:ph type="sldNum" sz="quarter" idx="12"/>
          </p:nvPr>
        </p:nvSpPr>
        <p:spPr>
          <a:xfrm>
            <a:off x="8729055" y="6618182"/>
            <a:ext cx="112210" cy="123111"/>
          </a:xfrm>
          <a:prstGeom prst="rect">
            <a:avLst/>
          </a:prstGeom>
        </p:spPr>
        <p:txBody>
          <a:bodyPr/>
          <a:lstStyle/>
          <a:p>
            <a:fld id="{D938CA0A-26AD-461C-B745-BA161A5F78E3}" type="slidenum">
              <a:rPr lang="en-US" smtClean="0"/>
              <a:pPr/>
              <a:t>8</a:t>
            </a:fld>
            <a:endParaRPr lang="en-US" dirty="0"/>
          </a:p>
        </p:txBody>
      </p:sp>
      <p:cxnSp>
        <p:nvCxnSpPr>
          <p:cNvPr id="9" name="Straight Connector 8"/>
          <p:cNvCxnSpPr/>
          <p:nvPr/>
        </p:nvCxnSpPr>
        <p:spPr>
          <a:xfrm flipH="1">
            <a:off x="8659368" y="6572835"/>
            <a:ext cx="48463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3825711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10367"/>
          <a:stretch/>
        </p:blipFill>
        <p:spPr bwMode="auto">
          <a:xfrm>
            <a:off x="0" y="1382232"/>
            <a:ext cx="9175668" cy="5094767"/>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Define research goals</a:t>
            </a:r>
            <a:endParaRPr lang="en-US" dirty="0"/>
          </a:p>
        </p:txBody>
      </p:sp>
      <p:sp>
        <p:nvSpPr>
          <p:cNvPr id="3" name="Content Placeholder 2"/>
          <p:cNvSpPr>
            <a:spLocks noGrp="1"/>
          </p:cNvSpPr>
          <p:nvPr>
            <p:ph idx="1"/>
          </p:nvPr>
        </p:nvSpPr>
        <p:spPr/>
        <p:txBody>
          <a:bodyPr/>
          <a:lstStyle/>
          <a:p>
            <a:pPr>
              <a:spcBef>
                <a:spcPts val="0"/>
              </a:spcBef>
              <a:buFont typeface="Arial" panose="020B0604020202020204" pitchFamily="34" charset="0"/>
              <a:buChar char="•"/>
            </a:pPr>
            <a:r>
              <a:rPr lang="en-US" b="1" dirty="0" smtClean="0"/>
              <a:t>How will the results will be used?</a:t>
            </a:r>
          </a:p>
          <a:p>
            <a:pPr marL="0" indent="0">
              <a:spcBef>
                <a:spcPts val="0"/>
              </a:spcBef>
              <a:buNone/>
            </a:pPr>
            <a:endParaRPr lang="en-US" b="1" dirty="0" smtClean="0"/>
          </a:p>
          <a:p>
            <a:endParaRPr lang="en-US" dirty="0" smtClean="0"/>
          </a:p>
        </p:txBody>
      </p:sp>
      <p:sp>
        <p:nvSpPr>
          <p:cNvPr id="5" name="Slide Number Placeholder 3"/>
          <p:cNvSpPr>
            <a:spLocks noGrp="1"/>
          </p:cNvSpPr>
          <p:nvPr>
            <p:ph type="sldNum" sz="quarter" idx="12"/>
          </p:nvPr>
        </p:nvSpPr>
        <p:spPr>
          <a:xfrm>
            <a:off x="8729055" y="6618182"/>
            <a:ext cx="112210" cy="123111"/>
          </a:xfrm>
          <a:prstGeom prst="rect">
            <a:avLst/>
          </a:prstGeom>
        </p:spPr>
        <p:txBody>
          <a:bodyPr/>
          <a:lstStyle/>
          <a:p>
            <a:fld id="{D938CA0A-26AD-461C-B745-BA161A5F78E3}" type="slidenum">
              <a:rPr lang="en-US" smtClean="0"/>
              <a:pPr/>
              <a:t>9</a:t>
            </a:fld>
            <a:endParaRPr lang="en-US" dirty="0"/>
          </a:p>
        </p:txBody>
      </p:sp>
      <p:cxnSp>
        <p:nvCxnSpPr>
          <p:cNvPr id="7" name="Straight Connector 6"/>
          <p:cNvCxnSpPr/>
          <p:nvPr/>
        </p:nvCxnSpPr>
        <p:spPr>
          <a:xfrm flipH="1">
            <a:off x="8659368" y="6572835"/>
            <a:ext cx="48463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8901743"/>
      </p:ext>
    </p:extLst>
  </p:cSld>
  <p:clrMapOvr>
    <a:masterClrMapping/>
  </p:clrMapOvr>
  <p:timing>
    <p:tnLst>
      <p:par>
        <p:cTn id="1" dur="indefinite" restart="never" nodeType="tmRoot"/>
      </p:par>
    </p:tnLst>
  </p:timing>
</p:sld>
</file>

<file path=ppt/theme/theme1.xml><?xml version="1.0" encoding="utf-8"?>
<a:theme xmlns:a="http://schemas.openxmlformats.org/drawingml/2006/main" name="15-1865_REL_MW_PPT-ed_042415_DRAFT_3_Template">
  <a:themeElements>
    <a:clrScheme name="REL MW 2015">
      <a:dk1>
        <a:srgbClr val="000000"/>
      </a:dk1>
      <a:lt1>
        <a:sysClr val="window" lastClr="FFFFFF"/>
      </a:lt1>
      <a:dk2>
        <a:srgbClr val="326295"/>
      </a:dk2>
      <a:lt2>
        <a:srgbClr val="FFFFFF"/>
      </a:lt2>
      <a:accent1>
        <a:srgbClr val="084B25"/>
      </a:accent1>
      <a:accent2>
        <a:srgbClr val="096835"/>
      </a:accent2>
      <a:accent3>
        <a:srgbClr val="098743"/>
      </a:accent3>
      <a:accent4>
        <a:srgbClr val="026D8E"/>
      </a:accent4>
      <a:accent5>
        <a:srgbClr val="C4512F"/>
      </a:accent5>
      <a:accent6>
        <a:srgbClr val="757576"/>
      </a:accent6>
      <a:hlink>
        <a:srgbClr val="003A70"/>
      </a:hlink>
      <a:folHlink>
        <a:srgbClr val="0D2E1B"/>
      </a:folHlink>
    </a:clrScheme>
    <a:fontScheme name="REL MW 2015">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15-1865_REL_MW_PPT-ed_042215_DRAFT_2_RAND_Pady" id="{1911C7D1-1991-427E-A0C1-5DEAF6176D83}" vid="{6A648F47-04AA-43CF-8C0E-3AAA4566AD7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15-1865_REL_MW_PPT-ed_042415_DRAFT_3_Template</Template>
  <TotalTime>2896</TotalTime>
  <Words>2853</Words>
  <Application>Microsoft Office PowerPoint</Application>
  <PresentationFormat>On-screen Show (4:3)</PresentationFormat>
  <Paragraphs>332</Paragraphs>
  <Slides>35</Slides>
  <Notes>34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35</vt:i4>
      </vt:variant>
    </vt:vector>
  </HeadingPairs>
  <TitlesOfParts>
    <vt:vector size="41" baseType="lpstr">
      <vt:lpstr>Arial</vt:lpstr>
      <vt:lpstr>Calibri</vt:lpstr>
      <vt:lpstr>Franklin Gothic Book</vt:lpstr>
      <vt:lpstr>Tahoma</vt:lpstr>
      <vt:lpstr>Wingdings</vt:lpstr>
      <vt:lpstr>15-1865_REL_MW_PPT-ed_042415_DRAFT_3_Template</vt:lpstr>
      <vt:lpstr>Module 8 presentation  Focus  groups </vt:lpstr>
      <vt:lpstr>Outline</vt:lpstr>
      <vt:lpstr>Why focus groups?</vt:lpstr>
      <vt:lpstr>Why focus groups?</vt:lpstr>
      <vt:lpstr>Why focus groups?</vt:lpstr>
      <vt:lpstr>Examples of when to use  focus groups</vt:lpstr>
      <vt:lpstr>Phases of focus group studies </vt:lpstr>
      <vt:lpstr>Phases of focus group studies </vt:lpstr>
      <vt:lpstr>Define research goals</vt:lpstr>
      <vt:lpstr>Define research goals</vt:lpstr>
      <vt:lpstr>Define research goals</vt:lpstr>
      <vt:lpstr>Who should participate?</vt:lpstr>
      <vt:lpstr>Determine group composition</vt:lpstr>
      <vt:lpstr>Determine the number of groups </vt:lpstr>
      <vt:lpstr>Determine the number of groups </vt:lpstr>
      <vt:lpstr>Determine the number of groups </vt:lpstr>
      <vt:lpstr>Focus group modes</vt:lpstr>
      <vt:lpstr>Choose a moderator</vt:lpstr>
      <vt:lpstr>Prepare a moderator guide </vt:lpstr>
      <vt:lpstr>Phases of focus group studies </vt:lpstr>
      <vt:lpstr>Recruiting strategies</vt:lpstr>
      <vt:lpstr>Phases of focus group studies </vt:lpstr>
      <vt:lpstr>Moderating focus groups</vt:lpstr>
      <vt:lpstr>Moderator questions</vt:lpstr>
      <vt:lpstr>Moderator questions</vt:lpstr>
      <vt:lpstr>Moderator questions</vt:lpstr>
      <vt:lpstr>Taking notes</vt:lpstr>
      <vt:lpstr>Recording groups</vt:lpstr>
      <vt:lpstr>Phases of focus group studies </vt:lpstr>
      <vt:lpstr>Options for analysis</vt:lpstr>
      <vt:lpstr>Analysis</vt:lpstr>
      <vt:lpstr>Sharing results</vt:lpstr>
      <vt:lpstr>Additional resources</vt:lpstr>
      <vt:lpstr>Additional resources</vt:lpstr>
      <vt:lpstr>References</vt:lpstr>
    </vt:vector>
  </TitlesOfParts>
  <Company>American Institutes for Research</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1 presentation Planning  for a</dc:title>
  <dc:subject>REL Midwest Presentation</dc:subject>
  <dc:creator>dsorensen</dc:creator>
  <cp:lastModifiedBy>Goldston, Cora</cp:lastModifiedBy>
  <cp:revision>179</cp:revision>
  <dcterms:created xsi:type="dcterms:W3CDTF">2015-06-01T23:46:13Z</dcterms:created>
  <dcterms:modified xsi:type="dcterms:W3CDTF">2017-02-13T22:46:45Z</dcterms:modified>
</cp:coreProperties>
</file>