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5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Lst>
  <p:sldSz cx="24384000" cy="13716000"/>
  <p:notesSz cx="6858000" cy="9144000"/>
  <p:embeddedFontLst>
    <p:embeddedFont>
      <p:font typeface="Calibri" panose="020F0502020204030204" pitchFamily="34" charset="0"/>
      <p:regular r:id="rId51"/>
      <p:bold r:id="rId52"/>
      <p:italic r:id="rId53"/>
      <p:boldItalic r:id="rId54"/>
    </p:embeddedFont>
    <p:embeddedFont>
      <p:font typeface="Noto Sans Symbols" pitchFamily="2" charset="0"/>
      <p:regular r:id="rId55"/>
      <p:bold r:id="rId56"/>
    </p:embeddedFont>
    <p:embeddedFont>
      <p:font typeface="Palatino Linotype" panose="02040502050505030304" pitchFamily="18" charset="0"/>
      <p:regular r:id="rId57"/>
      <p:bold r:id="rId58"/>
      <p:italic r:id="rId59"/>
      <p:boldItalic r:id="rId60"/>
    </p:embeddedFont>
    <p:embeddedFont>
      <p:font typeface="Quattrocento Sans" panose="020B0604020202020204" charset="0"/>
      <p:regular r:id="rId61"/>
      <p:bold r:id="rId62"/>
      <p:italic r:id="rId63"/>
      <p:boldItalic r:id="rId64"/>
    </p:embeddedFont>
    <p:embeddedFont>
      <p:font typeface="Roboto" panose="02000000000000000000" pitchFamily="2" charset="0"/>
      <p:regular r:id="rId65"/>
      <p:bold r:id="rId66"/>
      <p:italic r:id="rId67"/>
      <p:boldItalic r:id="rId6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0" autoAdjust="0"/>
    <p:restoredTop sz="86410" autoAdjust="0"/>
  </p:normalViewPr>
  <p:slideViewPr>
    <p:cSldViewPr snapToGrid="0">
      <p:cViewPr varScale="1">
        <p:scale>
          <a:sx n="29" d="100"/>
          <a:sy n="29" d="100"/>
        </p:scale>
        <p:origin x="378" y="102"/>
      </p:cViewPr>
      <p:guideLst/>
    </p:cSldViewPr>
  </p:slideViewPr>
  <p:outlineViewPr>
    <p:cViewPr>
      <p:scale>
        <a:sx n="33" d="100"/>
        <a:sy n="33" d="100"/>
      </p:scale>
      <p:origin x="0" y="-3204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3.fntdata"/><Relationship Id="rId68" Type="http://schemas.openxmlformats.org/officeDocument/2006/relationships/font" Target="fonts/font18.fntdata"/><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3.fntdata"/><Relationship Id="rId58" Type="http://schemas.openxmlformats.org/officeDocument/2006/relationships/font" Target="fonts/font8.fntdata"/><Relationship Id="rId66" Type="http://schemas.openxmlformats.org/officeDocument/2006/relationships/font" Target="fonts/font16.fntdata"/><Relationship Id="rId5" Type="http://schemas.openxmlformats.org/officeDocument/2006/relationships/slide" Target="slides/slide4.xml"/><Relationship Id="rId61" Type="http://schemas.openxmlformats.org/officeDocument/2006/relationships/font" Target="fonts/font11.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6.fntdata"/><Relationship Id="rId64" Type="http://schemas.openxmlformats.org/officeDocument/2006/relationships/font" Target="fonts/font14.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1.fntdata"/><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9.fntdata"/><Relationship Id="rId67" Type="http://schemas.openxmlformats.org/officeDocument/2006/relationships/font" Target="fonts/font17.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4.fntdata"/><Relationship Id="rId62" Type="http://schemas.openxmlformats.org/officeDocument/2006/relationships/font" Target="fonts/font12.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7.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2.fntdata"/><Relationship Id="rId60" Type="http://schemas.openxmlformats.org/officeDocument/2006/relationships/font" Target="fonts/font10.fntdata"/><Relationship Id="rId65" Type="http://schemas.openxmlformats.org/officeDocument/2006/relationships/font" Target="fonts/font15.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notesMaster" Target="notesMasters/notesMaster1.xml"/><Relationship Id="rId55"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ies.ed.gov/ncee/edlabs/regions/midatlantic/app/Docs/Infographics/Remote_Learning_Infographic_062520_508.pdf"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ets.org/s/educator_licensure/ets_online_teaching_policy_final_report.pdf"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ies.ed.gov/ncee/edlabs/regions/west/Ask/Details/101"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docs.google.com/document/d/1uPdmK0d6piystBLb_IvBdQE_Ted85G91xU9W_D4_n7o/edit#bookmark=id.36idgnvoj6eu"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8" Type="http://schemas.openxmlformats.org/officeDocument/2006/relationships/hyperlink" Target="https://ies.ed.gov/ncee/edlabs/regions/appalachia/blogs/blog29_dropout-prevention-in-COVID-19.asp" TargetMode="External"/><Relationship Id="rId3" Type="http://schemas.openxmlformats.org/officeDocument/2006/relationships/hyperlink" Target="https://ies.ed.gov/ncee/edlabs/regions/midwest/pdf/eventslides/virtual-practices-webinar-508.pdf" TargetMode="External"/><Relationship Id="rId7" Type="http://schemas.openxmlformats.org/officeDocument/2006/relationships/hyperlink" Target="https://ies.ed.gov/ncee/edlabs/regions/appalachia/events/event_series_research-based-strategies-for-effective-remote-learning.asp"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s://ies.ed.gov/ncee/edlabs/regions/appalachia/events/materials/01-28-21_Workshop2_FacilitatorHandbook_Acc.pdf" TargetMode="External"/><Relationship Id="rId5" Type="http://schemas.openxmlformats.org/officeDocument/2006/relationships/hyperlink" Target="https://ies.ed.gov/ncee/edlabs/infographics/pdf/REL_SE_When_Teachers_and_Students_are_Separated.pdf" TargetMode="External"/><Relationship Id="rId4" Type="http://schemas.openxmlformats.org/officeDocument/2006/relationships/hyperlink" Target="https://ies.ed.gov/ncee/edlabs/regions/pacific/blogs/blog30_supporting-positive-at-home-behaviors-among-elementary-students.asp"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ies.ed.gov/ncee/edlabs/regions/west/Ask/Details/100" TargetMode="External"/><Relationship Id="rId7" Type="http://schemas.openxmlformats.org/officeDocument/2006/relationships/hyperlink" Target="https://ies.ed.gov/ncee/edlabs/regions/appalachia/events/event_series_research-based-strategies-for-effective-remote-learning.asp"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s://eric.ed.gov/?id=EJ847776" TargetMode="External"/><Relationship Id="rId5" Type="http://schemas.openxmlformats.org/officeDocument/2006/relationships/hyperlink" Target="https://ies.ed.gov/ncee/edlabs/regions/midwest/pdf/eventslides/virtual-practices-webinar-508.pdf" TargetMode="External"/><Relationship Id="rId4" Type="http://schemas.openxmlformats.org/officeDocument/2006/relationships/hyperlink" Target="https://ies.ed.gov/ncee/edlabs/regions/southwest/pdf/infographics/relsw-infographic11-508.pdf"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ies.ed.gov/ncee/edlabs/regions/southwest/pdf/infographics/relsw-infographic11-508.pdf" TargetMode="External"/><Relationship Id="rId7" Type="http://schemas.openxmlformats.org/officeDocument/2006/relationships/hyperlink" Target="https://ies.ed.gov/ncee/edlabs/regions/appalachia/events/event_series_research-based-strategies-for-effective-remote-learning.asp" TargetMode="External"/><Relationship Id="rId2" Type="http://schemas.openxmlformats.org/officeDocument/2006/relationships/slide" Target="../slides/slide19.xml"/><Relationship Id="rId1" Type="http://schemas.openxmlformats.org/officeDocument/2006/relationships/notesMaster" Target="../notesMasters/notesMaster1.xml"/><Relationship Id="rId6" Type="http://schemas.openxmlformats.org/officeDocument/2006/relationships/hyperlink" Target="https://ies.ed.gov/ncee/edlabs/regions/west/Ask/Details/100" TargetMode="External"/><Relationship Id="rId5" Type="http://schemas.openxmlformats.org/officeDocument/2006/relationships/hyperlink" Target="https://eric.ed.gov/?id=EJ847776" TargetMode="External"/><Relationship Id="rId4" Type="http://schemas.openxmlformats.org/officeDocument/2006/relationships/hyperlink" Target="https://ies.ed.gov/ncee/edlabs/regions/midwest/pdf/eventslides/virtual-practices-webinar-508.pdf"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ies.ed.gov/ncee/edlabs/regions/appalachia/events/event_series_research-based-strategies-for-effective-remote-learning.asp"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ies.ed.gov/ncee/edlabs/regions/appalachia/events/materials/01-28-21_Workshop2_FacilitatorHandbook_Acc.pdf"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ies.ed.gov/ncee/edlabs/regions/appalachia/events/event_series_research-based-strategies-for-effective-remote-learning.asp"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ies.ed.gov/ncee/edlabs/regions/appalachia/events/materials/01-28-21_Workshop2_FacilitatorHandbook_Acc.pdf" TargetMode="External"/><Relationship Id="rId2" Type="http://schemas.openxmlformats.org/officeDocument/2006/relationships/slide" Target="../slides/slide23.xml"/><Relationship Id="rId1" Type="http://schemas.openxmlformats.org/officeDocument/2006/relationships/notesMaster" Target="../notesMasters/notesMaster1.xml"/><Relationship Id="rId5" Type="http://schemas.openxmlformats.org/officeDocument/2006/relationships/hyperlink" Target="https://ies.ed.gov/ncee/edlabs/regions/midwest/pdf/eventslides/virtual-practices-webinar-508.pdf" TargetMode="External"/><Relationship Id="rId4" Type="http://schemas.openxmlformats.org/officeDocument/2006/relationships/hyperlink" Target="https://ies.ed.gov/ncee/edlabs/regions/appalachia/events/event_series_research-based-strategies-for-effective-remote-learning.asp" TargetMode="Externa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ies.ed.gov/ncee/edlabs/regions/appalachia/events/materials/01-28-21_Workshop2_FacilitatorHandbook_Acc.pdf"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ies.ed.gov/ncee/edlabs/regions/appalachia/events/event_series_research-based-strategies-for-effective-remote-learning.asp"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docs.google.com/document/d/1uPdmK0d6piystBLb_IvBdQE_Ted85G91xU9W_D4_n7o/edit#heading=h.k8e4rlikrsob"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eric.ed.gov/?id=EJ847776" TargetMode="External"/><Relationship Id="rId2" Type="http://schemas.openxmlformats.org/officeDocument/2006/relationships/slide" Target="../slides/slide32.xml"/><Relationship Id="rId1" Type="http://schemas.openxmlformats.org/officeDocument/2006/relationships/notesMaster" Target="../notesMasters/notesMaster1.xml"/><Relationship Id="rId6" Type="http://schemas.openxmlformats.org/officeDocument/2006/relationships/hyperlink" Target="https://files.eric.ed.gov/fulltext/EJ1202382.pdf" TargetMode="External"/><Relationship Id="rId5" Type="http://schemas.openxmlformats.org/officeDocument/2006/relationships/hyperlink" Target="https://ies.ed.gov/ncee/edlabs/infographics/pdf/REL_SE_When_Teachers_and_Students_are_Separated.pdf" TargetMode="External"/><Relationship Id="rId4" Type="http://schemas.openxmlformats.org/officeDocument/2006/relationships/hyperlink" Target="https://ies.ed.gov/ncee/edlabs/regions/west/Ask/Details/100"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eric.ed.gov/?id=EJ847776"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s://ies.ed.gov/ncee/edlabs/regions/west/Ask/Details/100" TargetMode="Externa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ies.ed.gov/ncee/edlabs/infographics/pdf/REL_SE_When_Teachers_and_Students_are_Separated.pdf" TargetMode="External"/><Relationship Id="rId2" Type="http://schemas.openxmlformats.org/officeDocument/2006/relationships/slide" Target="../slides/slide35.xml"/><Relationship Id="rId1" Type="http://schemas.openxmlformats.org/officeDocument/2006/relationships/notesMaster" Target="../notesMasters/notesMaster1.xml"/><Relationship Id="rId5" Type="http://schemas.openxmlformats.org/officeDocument/2006/relationships/hyperlink" Target="https://ies.ed.gov/ncee/edlabs/regions/west/Ask/Details/100" TargetMode="External"/><Relationship Id="rId4" Type="http://schemas.openxmlformats.org/officeDocument/2006/relationships/hyperlink" Target="https://doi.org/10.24059/olj.v24i1.1980" TargetMode="Externa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ies.ed.gov/ncee/edlabs/infographics/pdf/REL_SE_When_Teachers_and_Students_are_Separated.pdf"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ies.ed.gov/ncee/edlabs/regions/appalachia/events/materials/01-28-21_Workshop2_FacilitatorHandbook_Acc.pdf"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s://ies.ed.gov/ncee/edlabs/regions/appalachia/events/event_series_research-based-strategies-for-effective-remote-learning.asp" TargetMode="Externa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docs.google.com/document/d/1uPdmK0d6piystBLb_IvBdQE_Ted85G91xU9W_D4_n7o/edit#heading=h.cq0jlniobkkn"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ies.ed.gov/ncee/edlabs/projects/covid-19/"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 name="Google Shape;9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91" name="Google Shape;9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(Change the slide if you are only doing part of the agenda today)</a:t>
            </a:r>
            <a:endParaRPr sz="1100" i="1">
              <a:latin typeface="Palatino Linotype"/>
              <a:ea typeface="Palatino Linotype"/>
              <a:cs typeface="Palatino Linotype"/>
              <a:sym typeface="Palatino Linotype"/>
            </a:endParaRPr>
          </a:p>
          <a:p>
            <a:pPr marL="0" lvl="0" indent="0" algn="l" rtl="0">
              <a:lnSpc>
                <a:spcPct val="100000"/>
              </a:lnSpc>
              <a:spcBef>
                <a:spcPts val="600"/>
              </a:spcBef>
              <a:spcAft>
                <a:spcPts val="0"/>
              </a:spcAft>
              <a:buClr>
                <a:schemeClr val="dk1"/>
              </a:buClr>
              <a:buSzPts val="1100"/>
              <a:buFont typeface="Arial"/>
              <a:buNone/>
            </a:pPr>
            <a:r>
              <a:rPr lang="en-US" sz="1100">
                <a:latin typeface="Palatino Linotype"/>
                <a:ea typeface="Palatino Linotype"/>
                <a:cs typeface="Palatino Linotype"/>
                <a:sym typeface="Palatino Linotype"/>
              </a:rPr>
              <a:t>“During this interactive professional development session, I will share some research about remote learning and introduce evidence-based remote learning practices. You also will be invited to participate in activities that will help you to understand the practices.</a:t>
            </a:r>
            <a:endParaRPr sz="1100">
              <a:latin typeface="Palatino Linotype"/>
              <a:ea typeface="Palatino Linotype"/>
              <a:cs typeface="Palatino Linotype"/>
              <a:sym typeface="Palatino Linotype"/>
            </a:endParaRPr>
          </a:p>
          <a:p>
            <a:pPr marL="0" lvl="0" indent="0" algn="l" rtl="0">
              <a:lnSpc>
                <a:spcPct val="100000"/>
              </a:lnSpc>
              <a:spcBef>
                <a:spcPts val="600"/>
              </a:spcBef>
              <a:spcAft>
                <a:spcPts val="0"/>
              </a:spcAft>
              <a:buSzPts val="1400"/>
              <a:buNone/>
            </a:pPr>
            <a:r>
              <a:rPr lang="en-US" sz="1100">
                <a:latin typeface="Palatino Linotype"/>
                <a:ea typeface="Palatino Linotype"/>
                <a:cs typeface="Palatino Linotype"/>
                <a:sym typeface="Palatino Linotype"/>
              </a:rPr>
              <a:t>“Our plans for our time together are:”</a:t>
            </a:r>
            <a:endParaRPr sz="1100">
              <a:latin typeface="Palatino Linotype"/>
              <a:ea typeface="Palatino Linotype"/>
              <a:cs typeface="Palatino Linotype"/>
              <a:sym typeface="Palatino Linotype"/>
            </a:endParaRPr>
          </a:p>
          <a:p>
            <a:pPr marL="342900" marR="57150" lvl="0" indent="-298450" algn="l" rtl="0">
              <a:lnSpc>
                <a:spcPct val="100000"/>
              </a:lnSpc>
              <a:spcBef>
                <a:spcPts val="600"/>
              </a:spcBef>
              <a:spcAft>
                <a:spcPts val="0"/>
              </a:spcAft>
              <a:buClr>
                <a:schemeClr val="dk1"/>
              </a:buClr>
              <a:buSzPts val="1100"/>
              <a:buFont typeface="Palatino Linotype"/>
              <a:buChar char="●"/>
            </a:pPr>
            <a:r>
              <a:rPr lang="en-US" sz="1100" b="1" i="1">
                <a:latin typeface="Palatino Linotype"/>
                <a:ea typeface="Palatino Linotype"/>
                <a:cs typeface="Palatino Linotype"/>
                <a:sym typeface="Palatino Linotype"/>
              </a:rPr>
              <a:t>“Part 1</a:t>
            </a:r>
            <a:r>
              <a:rPr lang="en-US" sz="1100" b="1">
                <a:latin typeface="Palatino Linotype"/>
                <a:ea typeface="Palatino Linotype"/>
                <a:cs typeface="Palatino Linotype"/>
                <a:sym typeface="Palatino Linotype"/>
              </a:rPr>
              <a:t>:</a:t>
            </a:r>
            <a:r>
              <a:rPr lang="en-US" sz="1100" b="1" i="1">
                <a:latin typeface="Palatino Linotype"/>
                <a:ea typeface="Palatino Linotype"/>
                <a:cs typeface="Palatino Linotype"/>
                <a:sym typeface="Palatino Linotype"/>
              </a:rPr>
              <a:t> Background and context.</a:t>
            </a:r>
            <a:r>
              <a:rPr lang="en-US" sz="1100" i="1">
                <a:latin typeface="Palatino Linotype"/>
                <a:ea typeface="Palatino Linotype"/>
                <a:cs typeface="Palatino Linotype"/>
                <a:sym typeface="Palatino Linotype"/>
              </a:rPr>
              <a:t> </a:t>
            </a:r>
            <a:r>
              <a:rPr lang="en-US" sz="1100">
                <a:latin typeface="Palatino Linotype"/>
                <a:ea typeface="Palatino Linotype"/>
                <a:cs typeface="Palatino Linotype"/>
                <a:sym typeface="Palatino Linotype"/>
              </a:rPr>
              <a:t>Orient participants with definitions and background information about remote learning and research.  </a:t>
            </a:r>
            <a:endParaRPr sz="1100">
              <a:latin typeface="Palatino Linotype"/>
              <a:ea typeface="Palatino Linotype"/>
              <a:cs typeface="Palatino Linotype"/>
              <a:sym typeface="Palatino Linotype"/>
            </a:endParaRPr>
          </a:p>
          <a:p>
            <a:pPr marL="342900" marR="57150" lvl="0" indent="-298450" algn="l" rtl="0">
              <a:lnSpc>
                <a:spcPct val="100000"/>
              </a:lnSpc>
              <a:spcBef>
                <a:spcPts val="0"/>
              </a:spcBef>
              <a:spcAft>
                <a:spcPts val="0"/>
              </a:spcAft>
              <a:buClr>
                <a:schemeClr val="dk1"/>
              </a:buClr>
              <a:buSzPts val="1100"/>
              <a:buFont typeface="Palatino Linotype"/>
              <a:buChar char="●"/>
            </a:pPr>
            <a:r>
              <a:rPr lang="en-US" sz="1100" b="1" i="1">
                <a:latin typeface="Palatino Linotype"/>
                <a:ea typeface="Palatino Linotype"/>
                <a:cs typeface="Palatino Linotype"/>
                <a:sym typeface="Palatino Linotype"/>
              </a:rPr>
              <a:t>“Part 2: Fostering teacher-to-learner connections</a:t>
            </a:r>
            <a:r>
              <a:rPr lang="en-US" sz="1100" i="1">
                <a:latin typeface="Palatino Linotype"/>
                <a:ea typeface="Palatino Linotype"/>
                <a:cs typeface="Palatino Linotype"/>
                <a:sym typeface="Palatino Linotype"/>
              </a:rPr>
              <a:t>. </a:t>
            </a:r>
            <a:r>
              <a:rPr lang="en-US" sz="1100">
                <a:latin typeface="Palatino Linotype"/>
                <a:ea typeface="Palatino Linotype"/>
                <a:cs typeface="Palatino Linotype"/>
                <a:sym typeface="Palatino Linotype"/>
              </a:rPr>
              <a:t>Evidence-based practices to foster connections between teachers and learners in remote instruction. </a:t>
            </a:r>
            <a:endParaRPr sz="1100">
              <a:latin typeface="Palatino Linotype"/>
              <a:ea typeface="Palatino Linotype"/>
              <a:cs typeface="Palatino Linotype"/>
              <a:sym typeface="Palatino Linotype"/>
            </a:endParaRPr>
          </a:p>
          <a:p>
            <a:pPr marL="342900" marR="57150" lvl="0" indent="-298450" algn="l" rtl="0">
              <a:lnSpc>
                <a:spcPct val="100000"/>
              </a:lnSpc>
              <a:spcBef>
                <a:spcPts val="0"/>
              </a:spcBef>
              <a:spcAft>
                <a:spcPts val="0"/>
              </a:spcAft>
              <a:buClr>
                <a:schemeClr val="dk1"/>
              </a:buClr>
              <a:buSzPts val="1100"/>
              <a:buFont typeface="Palatino Linotype"/>
              <a:buChar char="●"/>
            </a:pPr>
            <a:r>
              <a:rPr lang="en-US" sz="1100" b="1" i="1">
                <a:latin typeface="Palatino Linotype"/>
                <a:ea typeface="Palatino Linotype"/>
                <a:cs typeface="Palatino Linotype"/>
                <a:sym typeface="Palatino Linotype"/>
              </a:rPr>
              <a:t>“Part 3</a:t>
            </a:r>
            <a:r>
              <a:rPr lang="en-US" sz="1100" b="1">
                <a:latin typeface="Palatino Linotype"/>
                <a:ea typeface="Palatino Linotype"/>
                <a:cs typeface="Palatino Linotype"/>
                <a:sym typeface="Palatino Linotype"/>
              </a:rPr>
              <a:t>:</a:t>
            </a:r>
            <a:r>
              <a:rPr lang="en-US" sz="1100" b="1" i="1">
                <a:latin typeface="Palatino Linotype"/>
                <a:ea typeface="Palatino Linotype"/>
                <a:cs typeface="Palatino Linotype"/>
                <a:sym typeface="Palatino Linotype"/>
              </a:rPr>
              <a:t> Fostering learner-to-learner connections</a:t>
            </a:r>
            <a:r>
              <a:rPr lang="en-US" sz="1100">
                <a:latin typeface="Palatino Linotype"/>
                <a:ea typeface="Palatino Linotype"/>
                <a:cs typeface="Palatino Linotype"/>
                <a:sym typeface="Palatino Linotype"/>
              </a:rPr>
              <a:t>. Evidence-based practices to foster connections between learners and learners in remote instruction.”</a:t>
            </a:r>
            <a:endParaRPr sz="1100">
              <a:latin typeface="Palatino Linotype"/>
              <a:ea typeface="Palatino Linotype"/>
              <a:cs typeface="Palatino Linotype"/>
              <a:sym typeface="Palatino Linotype"/>
            </a:endParaRPr>
          </a:p>
        </p:txBody>
      </p:sp>
      <p:sp>
        <p:nvSpPr>
          <p:cNvPr id="171" name="Google Shape;171;p1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a:t>This is a divider slide to indicate the transition in content.</a:t>
            </a:r>
            <a:endParaRPr i="1"/>
          </a:p>
        </p:txBody>
      </p:sp>
      <p:sp>
        <p:nvSpPr>
          <p:cNvPr id="179" name="Google Shape;17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“I want to take a moment to ensure we have a shared understanding of what we mean by ‘remote learning.’</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“Online learning is a form of remote learning, but remote learning is more than just online learning.</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“Most educators have engaged in remote learning prior to the Covid-19 pandemic, because it includes traditional practices such as sending home worksheets, having students do writing or reading at home in preparation for class time, or other homework-type activities. These traditional practices are part of remote learning just as our more recent forays into online teaching using various types of technology are part of remote learning.</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rgbClr val="000000"/>
              </a:buClr>
              <a:buSzPts val="1100"/>
              <a:buFont typeface="Arial"/>
              <a:buNone/>
            </a:pPr>
            <a:r>
              <a:rPr lang="en-US" sz="1100">
                <a:latin typeface="Palatino Linotype"/>
                <a:ea typeface="Palatino Linotype"/>
                <a:cs typeface="Palatino Linotype"/>
                <a:sym typeface="Palatino Linotype"/>
              </a:rPr>
              <a:t>“Perhaps, in the past, more of our remote teaching was ‘asynchronous’</a:t>
            </a:r>
            <a:r>
              <a:rPr lang="en-US" sz="1100">
                <a:latin typeface="Calibri"/>
                <a:ea typeface="Calibri"/>
                <a:cs typeface="Calibri"/>
                <a:sym typeface="Calibri"/>
              </a:rPr>
              <a:t>—</a:t>
            </a:r>
            <a:r>
              <a:rPr lang="en-US" sz="1100">
                <a:latin typeface="Palatino Linotype"/>
                <a:ea typeface="Palatino Linotype"/>
                <a:cs typeface="Palatino Linotype"/>
                <a:sym typeface="Palatino Linotype"/>
              </a:rPr>
              <a:t>students were assigned work to do independently. More recently, we might have to offer students more synchronous remote learning opportunities</a:t>
            </a:r>
            <a:r>
              <a:rPr lang="en-US" sz="1100">
                <a:latin typeface="Calibri"/>
                <a:ea typeface="Calibri"/>
                <a:cs typeface="Calibri"/>
                <a:sym typeface="Calibri"/>
              </a:rPr>
              <a:t>—</a:t>
            </a:r>
            <a:r>
              <a:rPr lang="en-US" sz="1100">
                <a:latin typeface="Palatino Linotype"/>
                <a:ea typeface="Palatino Linotype"/>
                <a:cs typeface="Palatino Linotype"/>
                <a:sym typeface="Palatino Linotype"/>
              </a:rPr>
              <a:t>learning in which educators interacted in the moment with students via various forms of technology.”</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p>
          <a:p>
            <a:pPr marL="0" lvl="0" indent="0" algn="l" rtl="0">
              <a:lnSpc>
                <a:spcPct val="100000"/>
              </a:lnSpc>
              <a:spcBef>
                <a:spcPts val="0"/>
              </a:spcBef>
              <a:spcAft>
                <a:spcPts val="0"/>
              </a:spcAft>
              <a:buClr>
                <a:schemeClr val="dk1"/>
              </a:buClr>
              <a:buSzPts val="1100"/>
              <a:buFont typeface="Arial"/>
              <a:buNone/>
            </a:pPr>
            <a:endParaRPr sz="1100"/>
          </a:p>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Slide Reference</a:t>
            </a:r>
            <a:endParaRPr sz="1100" i="1">
              <a:latin typeface="Palatino Linotype"/>
              <a:ea typeface="Palatino Linotype"/>
              <a:cs typeface="Palatino Linotype"/>
              <a:sym typeface="Palatino Linotype"/>
            </a:endParaRPr>
          </a:p>
          <a:p>
            <a:pPr marL="171450" lvl="0" indent="-171450" algn="l" rtl="0">
              <a:lnSpc>
                <a:spcPct val="100000"/>
              </a:lnSpc>
              <a:spcBef>
                <a:spcPts val="0"/>
              </a:spcBef>
              <a:spcAft>
                <a:spcPts val="0"/>
              </a:spcAft>
              <a:buClr>
                <a:schemeClr val="dk1"/>
              </a:buClr>
              <a:buSzPts val="1100"/>
              <a:buFont typeface="Arial"/>
              <a:buChar char="•"/>
            </a:pPr>
            <a:r>
              <a:rPr lang="en-US" sz="1100" i="1" u="sng">
                <a:solidFill>
                  <a:schemeClr val="hlink"/>
                </a:solidFill>
                <a:latin typeface="Palatino Linotype"/>
                <a:ea typeface="Palatino Linotype"/>
                <a:cs typeface="Palatino Linotype"/>
                <a:sym typeface="Palatino Linotype"/>
                <a:hlinkClick r:id="rId3"/>
              </a:rPr>
              <a:t>REL Mid-Atlantic (2020) Exploratory Research Review: Promising practices and approaches to support remote learning</a:t>
            </a:r>
            <a:endParaRPr sz="1100" i="1">
              <a:latin typeface="Palatino Linotype"/>
              <a:ea typeface="Palatino Linotype"/>
              <a:cs typeface="Palatino Linotype"/>
              <a:sym typeface="Palatino Linotype"/>
            </a:endParaRPr>
          </a:p>
        </p:txBody>
      </p:sp>
      <p:sp>
        <p:nvSpPr>
          <p:cNvPr id="187" name="Google Shape;187;p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“During the last year, many of our students were engaged in online learning as a primary form of remote learning.  </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“There are key differences between online teaching and learning and traditional teaching and learning.</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457200" lvl="0" indent="-298450" algn="l" rtl="0">
              <a:lnSpc>
                <a:spcPct val="100000"/>
              </a:lnSpc>
              <a:spcBef>
                <a:spcPts val="600"/>
              </a:spcBef>
              <a:spcAft>
                <a:spcPts val="0"/>
              </a:spcAft>
              <a:buSzPts val="1100"/>
              <a:buFont typeface="Palatino Linotype"/>
              <a:buAutoNum type="arabicPeriod"/>
            </a:pPr>
            <a:r>
              <a:rPr lang="en-US" sz="1100">
                <a:latin typeface="Palatino Linotype"/>
                <a:ea typeface="Palatino Linotype"/>
                <a:cs typeface="Palatino Linotype"/>
                <a:sym typeface="Palatino Linotype"/>
              </a:rPr>
              <a:t>“There are differences in curriculum. Research states that in online learning the curriculum is different in part because ‘students are expected to read and explore activities on their own.’ This requires teachers to consider how to differentiate work as students’ participation and pacing will be different as students with varied reading levels and learning needs assume a larger responsibility in directing their learning.  </a:t>
            </a:r>
            <a:endParaRPr sz="1100">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SzPts val="1100"/>
              <a:buFont typeface="Palatino Linotype"/>
              <a:buAutoNum type="arabicPeriod"/>
            </a:pPr>
            <a:r>
              <a:rPr lang="en-US" sz="1100">
                <a:latin typeface="Palatino Linotype"/>
                <a:ea typeface="Palatino Linotype"/>
                <a:cs typeface="Palatino Linotype"/>
                <a:sym typeface="Palatino Linotype"/>
              </a:rPr>
              <a:t>“The social dynamics are different in online teaching as ‘the focal point of the online classroom is online discussion.’ Teachers have to learn how to write meaningful discussion prompts and how to facilitate learning via online discussion.</a:t>
            </a:r>
            <a:endParaRPr sz="1100">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SzPts val="1100"/>
              <a:buFont typeface="Palatino Linotype"/>
              <a:buAutoNum type="arabicPeriod"/>
            </a:pPr>
            <a:r>
              <a:rPr lang="en-US" sz="1100">
                <a:latin typeface="Palatino Linotype"/>
                <a:ea typeface="Palatino Linotype"/>
                <a:cs typeface="Palatino Linotype"/>
                <a:sym typeface="Palatino Linotype"/>
              </a:rPr>
              <a:t>“In online learning, teachers have to rely on materials submitted by students to assess student learning and rely on some course management system data to identify student participation and learning.</a:t>
            </a:r>
            <a:endParaRPr sz="1100">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SzPts val="1100"/>
              <a:buFont typeface="Palatino Linotype"/>
              <a:buAutoNum type="arabicPeriod"/>
            </a:pPr>
            <a:r>
              <a:rPr lang="en-US" sz="1100">
                <a:latin typeface="Palatino Linotype"/>
                <a:ea typeface="Palatino Linotype"/>
                <a:cs typeface="Palatino Linotype"/>
                <a:sym typeface="Palatino Linotype"/>
              </a:rPr>
              <a:t>“Finally, online learning involves unexpected interruptions caused by online learning technologies and students’ access to internet. Educators need to develop new skills to support their students’ use of the technology necessary for online learning.</a:t>
            </a:r>
            <a:endParaRPr sz="1100">
              <a:latin typeface="Palatino Linotype"/>
              <a:ea typeface="Palatino Linotype"/>
              <a:cs typeface="Palatino Linotype"/>
              <a:sym typeface="Palatino Linotype"/>
            </a:endParaRPr>
          </a:p>
          <a:p>
            <a:pPr marL="0" lvl="0" indent="0" algn="l" rtl="0">
              <a:lnSpc>
                <a:spcPct val="100000"/>
              </a:lnSpc>
              <a:spcBef>
                <a:spcPts val="600"/>
              </a:spcBef>
              <a:spcAft>
                <a:spcPts val="0"/>
              </a:spcAft>
              <a:buSzPts val="1400"/>
              <a:buNone/>
            </a:pPr>
            <a:r>
              <a:rPr lang="en-US" sz="1100">
                <a:latin typeface="Palatino Linotype"/>
                <a:ea typeface="Palatino Linotype"/>
                <a:cs typeface="Palatino Linotype"/>
                <a:sym typeface="Palatino Linotype"/>
              </a:rPr>
              <a:t>“These differences in online learning also relate to other forms of remote learning. For example, doing worksheets at home requires students to read directions and take responsibility for completion in ways that are different than in the classroom. </a:t>
            </a:r>
            <a:endParaRPr sz="1100">
              <a:latin typeface="Palatino Linotype"/>
              <a:ea typeface="Palatino Linotype"/>
              <a:cs typeface="Palatino Linotype"/>
              <a:sym typeface="Palatino Linotype"/>
            </a:endParaRPr>
          </a:p>
          <a:p>
            <a:pPr marL="0" lvl="0" indent="0" algn="l" rtl="0">
              <a:lnSpc>
                <a:spcPct val="100000"/>
              </a:lnSpc>
              <a:spcBef>
                <a:spcPts val="600"/>
              </a:spcBef>
              <a:spcAft>
                <a:spcPts val="0"/>
              </a:spcAft>
              <a:buSzPts val="1400"/>
              <a:buNone/>
            </a:pPr>
            <a:r>
              <a:rPr lang="en-US" sz="1100">
                <a:latin typeface="Palatino Linotype"/>
                <a:ea typeface="Palatino Linotype"/>
                <a:cs typeface="Palatino Linotype"/>
                <a:sym typeface="Palatino Linotype"/>
              </a:rPr>
              <a:t>“Together, these differences between remote learning, including online learning, and ‘traditional’ face-to-face teaching create some new barriers or challenges for teachers.”</a:t>
            </a:r>
            <a:endParaRPr sz="1100">
              <a:latin typeface="Palatino Linotype"/>
              <a:ea typeface="Palatino Linotype"/>
              <a:cs typeface="Palatino Linotype"/>
              <a:sym typeface="Palatino Linotype"/>
            </a:endParaRPr>
          </a:p>
          <a:p>
            <a:pPr marL="0" lvl="0" indent="0" algn="l" rtl="0">
              <a:lnSpc>
                <a:spcPct val="100000"/>
              </a:lnSpc>
              <a:spcBef>
                <a:spcPts val="60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600"/>
              </a:spcBef>
              <a:spcAft>
                <a:spcPts val="0"/>
              </a:spcAft>
              <a:buSzPts val="1400"/>
              <a:buNone/>
            </a:pPr>
            <a:r>
              <a:rPr lang="en-US" sz="1100">
                <a:latin typeface="Palatino Linotype"/>
                <a:ea typeface="Palatino Linotype"/>
                <a:cs typeface="Palatino Linotype"/>
                <a:sym typeface="Palatino Linotype"/>
              </a:rPr>
              <a:t>Slide Reference</a:t>
            </a:r>
            <a:endParaRPr sz="1100">
              <a:latin typeface="Palatino Linotype"/>
              <a:ea typeface="Palatino Linotype"/>
              <a:cs typeface="Palatino Linotype"/>
              <a:sym typeface="Palatino Linotype"/>
            </a:endParaRPr>
          </a:p>
          <a:p>
            <a:pPr marL="171450" lvl="0" indent="-171450" algn="l" rtl="0">
              <a:lnSpc>
                <a:spcPct val="100000"/>
              </a:lnSpc>
              <a:spcBef>
                <a:spcPts val="600"/>
              </a:spcBef>
              <a:spcAft>
                <a:spcPts val="0"/>
              </a:spcAft>
              <a:buClr>
                <a:schemeClr val="dk1"/>
              </a:buClr>
              <a:buSzPts val="1100"/>
              <a:buFont typeface="Arial"/>
              <a:buChar char="•"/>
            </a:pPr>
            <a:r>
              <a:rPr lang="en-US" sz="1100" u="sng">
                <a:solidFill>
                  <a:schemeClr val="hlink"/>
                </a:solidFill>
                <a:latin typeface="Palatino Linotype"/>
                <a:ea typeface="Palatino Linotype"/>
                <a:cs typeface="Palatino Linotype"/>
                <a:sym typeface="Palatino Linotype"/>
                <a:hlinkClick r:id="rId3"/>
              </a:rPr>
              <a:t>ETS Online Teaching Policy Report: Teaching in the World of Virtual K-12 Learning: Challenges to Ensure Educator Quality</a:t>
            </a:r>
            <a:r>
              <a:rPr lang="en-US" sz="1100">
                <a:latin typeface="Palatino Linotype"/>
                <a:ea typeface="Palatino Linotype"/>
                <a:cs typeface="Palatino Linotype"/>
                <a:sym typeface="Palatino Linotype"/>
              </a:rPr>
              <a:t> found in the IES-Covid Resource:  </a:t>
            </a:r>
            <a:r>
              <a:rPr lang="en-US" sz="1100" u="sng">
                <a:solidFill>
                  <a:schemeClr val="hlink"/>
                </a:solidFill>
                <a:latin typeface="Times New Roman"/>
                <a:ea typeface="Times New Roman"/>
                <a:cs typeface="Times New Roman"/>
                <a:sym typeface="Times New Roman"/>
                <a:hlinkClick r:id="rId4"/>
              </a:rPr>
              <a:t>Ask-a-REL: Coaching Online Instruction</a:t>
            </a:r>
            <a:endParaRPr sz="1100">
              <a:latin typeface="Palatino Linotype"/>
              <a:ea typeface="Palatino Linotype"/>
              <a:cs typeface="Palatino Linotype"/>
              <a:sym typeface="Palatino Linotype"/>
            </a:endParaRPr>
          </a:p>
        </p:txBody>
      </p:sp>
      <p:sp>
        <p:nvSpPr>
          <p:cNvPr id="194" name="Google Shape;194;p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i="1">
                <a:latin typeface="Palatino Linotype"/>
                <a:ea typeface="Palatino Linotype"/>
                <a:cs typeface="Palatino Linotype"/>
                <a:sym typeface="Palatino Linotype"/>
              </a:rPr>
              <a:t>See </a:t>
            </a:r>
            <a:r>
              <a:rPr lang="en-US" sz="1100" i="1" u="sng">
                <a:solidFill>
                  <a:schemeClr val="hlink"/>
                </a:solidFill>
                <a:latin typeface="Palatino Linotype"/>
                <a:ea typeface="Palatino Linotype"/>
                <a:cs typeface="Palatino Linotype"/>
                <a:sym typeface="Palatino Linotype"/>
                <a:hlinkClick r:id="rId3"/>
              </a:rPr>
              <a:t>Attachment B</a:t>
            </a:r>
            <a:r>
              <a:rPr lang="en-US" sz="1100" i="1">
                <a:latin typeface="Palatino Linotype"/>
                <a:ea typeface="Palatino Linotype"/>
                <a:cs typeface="Palatino Linotype"/>
                <a:sym typeface="Palatino Linotype"/>
              </a:rPr>
              <a:t> for detailed directions. The purpose of this section is to affirm the context in which remote learning is occurring and the related barriers and challenges to engaging in remote learning in this context. Your facilitation move is to let participants know you saw/ heard that they had challenges and that the intent of this module is to share evidence-based practices that may address some of the challenges researchers have identified.</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“Let’s take a moment to consider the challenges we faced in using remote teaching. What are challenges that really stood out to you in your remote teaching?”</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i="1">
                <a:latin typeface="Palatino Linotype"/>
                <a:ea typeface="Palatino Linotype"/>
                <a:cs typeface="Palatino Linotype"/>
                <a:sym typeface="Palatino Linotype"/>
              </a:rPr>
              <a:t>Scan the challenges identified in the poll as they are coming in. Mention prominent challenges that you are seeing. You might specifically highlight some of the challenges participants have identified that are also identified in the research (see next slide for list). Doing so will communicate that the module content is relevant to participants own experience.</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i="1">
              <a:latin typeface="Palatino Linotype"/>
              <a:ea typeface="Palatino Linotype"/>
              <a:cs typeface="Palatino Linotype"/>
              <a:sym typeface="Palatino Linotype"/>
            </a:endParaRPr>
          </a:p>
        </p:txBody>
      </p:sp>
      <p:sp>
        <p:nvSpPr>
          <p:cNvPr id="203" name="Google Shape;203;p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p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Provide a bridge between what you saw in their poll responses and what the research indicates were significant remote learning challenges across the country during the pandemic. </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“This module was crafted to help address some of these challenges that have been identified through research.”</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Note any overlap between the research and what they identified in the previous poll.</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“Our work together today will provide an opportunity to consider practices that might help overcome some of these challenges, so we can improve our remote teaching practices and better support our in-person teaching. You will see these challenges addressed in the evidence-based practices we will review today. Specifically, during our breakout activities we will apply our learning from our review of the research, some of which are profiled below, to practice applying these evidence-based approaches to instructional practice. For example, we’ll show how creating short video messages can help educators foster connected relationships, strengthen interactivity, and improve communications with students.”</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Slide References</a:t>
            </a:r>
            <a:endParaRPr sz="1100" i="1">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Clr>
                <a:schemeClr val="dk1"/>
              </a:buClr>
              <a:buSzPts val="1100"/>
              <a:buFont typeface="Palatino Linotype"/>
              <a:buChar char="●"/>
            </a:pPr>
            <a:r>
              <a:rPr lang="en-US" sz="1100" i="1" u="sng">
                <a:solidFill>
                  <a:schemeClr val="hlink"/>
                </a:solidFill>
                <a:latin typeface="Palatino Linotype"/>
                <a:ea typeface="Palatino Linotype"/>
                <a:cs typeface="Palatino Linotype"/>
                <a:sym typeface="Palatino Linotype"/>
                <a:hlinkClick r:id="rId3"/>
              </a:rPr>
              <a:t>REL Midwest (2020a), Quick Chat: Shifting Classroom Practices to Virtual Setting</a:t>
            </a:r>
            <a:endParaRPr sz="1100" i="1">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Clr>
                <a:schemeClr val="dk1"/>
              </a:buClr>
              <a:buSzPts val="1100"/>
              <a:buFont typeface="Palatino Linotype"/>
              <a:buChar char="●"/>
            </a:pPr>
            <a:r>
              <a:rPr lang="en-US" sz="1100" i="1" u="sng">
                <a:solidFill>
                  <a:schemeClr val="hlink"/>
                </a:solidFill>
                <a:latin typeface="Palatino Linotype"/>
                <a:ea typeface="Palatino Linotype"/>
                <a:cs typeface="Palatino Linotype"/>
                <a:sym typeface="Palatino Linotype"/>
                <a:hlinkClick r:id="rId4"/>
              </a:rPr>
              <a:t>REL Pacific (2020) Supporting positive at home behaviors among elementary students</a:t>
            </a:r>
            <a:r>
              <a:rPr lang="en-US" sz="1100" i="1">
                <a:latin typeface="Palatino Linotype"/>
                <a:ea typeface="Palatino Linotype"/>
                <a:cs typeface="Palatino Linotype"/>
                <a:sym typeface="Palatino Linotype"/>
              </a:rPr>
              <a:t> </a:t>
            </a:r>
            <a:endParaRPr sz="1100" i="1">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Clr>
                <a:schemeClr val="dk1"/>
              </a:buClr>
              <a:buSzPts val="1100"/>
              <a:buFont typeface="Palatino Linotype"/>
              <a:buChar char="●"/>
            </a:pPr>
            <a:r>
              <a:rPr lang="en-US" sz="1100" i="1" u="sng">
                <a:solidFill>
                  <a:schemeClr val="hlink"/>
                </a:solidFill>
                <a:latin typeface="Palatino Linotype"/>
                <a:ea typeface="Palatino Linotype"/>
                <a:cs typeface="Palatino Linotype"/>
                <a:sym typeface="Palatino Linotype"/>
                <a:hlinkClick r:id="rId5"/>
              </a:rPr>
              <a:t>REL Southeast (2020) When teachers and students are separated</a:t>
            </a:r>
            <a:r>
              <a:rPr lang="en-US" sz="1100" i="1">
                <a:latin typeface="Palatino Linotype"/>
                <a:ea typeface="Palatino Linotype"/>
                <a:cs typeface="Palatino Linotype"/>
                <a:sym typeface="Palatino Linotype"/>
              </a:rPr>
              <a:t> </a:t>
            </a:r>
            <a:endParaRPr sz="1100" i="1">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Clr>
                <a:schemeClr val="dk1"/>
              </a:buClr>
              <a:buSzPts val="1100"/>
              <a:buFont typeface="Palatino Linotype"/>
              <a:buChar char="●"/>
            </a:pPr>
            <a:r>
              <a:rPr lang="en-US" sz="1100" i="1" u="sng">
                <a:solidFill>
                  <a:schemeClr val="hlink"/>
                </a:solidFill>
                <a:latin typeface="Palatino Linotype"/>
                <a:ea typeface="Palatino Linotype"/>
                <a:cs typeface="Palatino Linotype"/>
                <a:sym typeface="Palatino Linotype"/>
                <a:hlinkClick r:id="rId6"/>
              </a:rPr>
              <a:t>REL Appalachia (2021) Research-Based Strategies for Effective Remote Learning: Monitoring Student Progress</a:t>
            </a:r>
            <a:r>
              <a:rPr lang="en-US" sz="1100" i="1">
                <a:latin typeface="Palatino Linotype"/>
                <a:ea typeface="Palatino Linotype"/>
                <a:cs typeface="Palatino Linotype"/>
                <a:sym typeface="Palatino Linotype"/>
              </a:rPr>
              <a:t> in the IES-Covid Resource </a:t>
            </a:r>
            <a:r>
              <a:rPr lang="en-US" i="1" u="sng">
                <a:solidFill>
                  <a:schemeClr val="hlink"/>
                </a:solidFill>
                <a:latin typeface="Palatino Linotype"/>
                <a:ea typeface="Palatino Linotype"/>
                <a:cs typeface="Palatino Linotype"/>
                <a:sym typeface="Palatino Linotype"/>
                <a:hlinkClick r:id="rId7"/>
              </a:rPr>
              <a:t>Research based strategies for effective remote learning</a:t>
            </a:r>
            <a:endParaRPr sz="1100" i="1">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Clr>
                <a:schemeClr val="dk1"/>
              </a:buClr>
              <a:buSzPts val="1100"/>
              <a:buFont typeface="Palatino Linotype"/>
              <a:buChar char="●"/>
            </a:pPr>
            <a:r>
              <a:rPr lang="en-US" sz="1100" i="1" u="sng">
                <a:solidFill>
                  <a:schemeClr val="hlink"/>
                </a:solidFill>
                <a:latin typeface="Palatino Linotype"/>
                <a:ea typeface="Palatino Linotype"/>
                <a:cs typeface="Palatino Linotype"/>
                <a:sym typeface="Palatino Linotype"/>
                <a:hlinkClick r:id="rId8"/>
              </a:rPr>
              <a:t>REL Appalachia (2020b), Dropout Prevention in the time of Covid 19</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i="1">
              <a:latin typeface="Palatino Linotype"/>
              <a:ea typeface="Palatino Linotype"/>
              <a:cs typeface="Palatino Linotype"/>
              <a:sym typeface="Palatino Linotype"/>
            </a:endParaRPr>
          </a:p>
        </p:txBody>
      </p:sp>
      <p:sp>
        <p:nvSpPr>
          <p:cNvPr id="212" name="Google Shape;212;p1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is just a quick listing of how connections can be made through remote learning and the evidence-based practices we will explore related to these connection types.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“Researchers have identified fostering strong teacher-to-learner connections, as shown in the left-hand green infographic, and strong learner-to-learner connections, as shown in the right-hand blue infographic, as important strategies to helping students feel connected to their remote learning communities. In turn, this sense of connection can increase motivation, engagement, and academic performance.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“We will discuss each of these strategies and related practices separately, but it is important to note that researchers argue that strong teacher-to-learner connections help foster strong learner-to-learn connections. So our discussion about practices to foster strong teacher-to-learner connections will also support our discussion about fostering learner-to-learner connections.”</a:t>
            </a:r>
            <a:endParaRPr/>
          </a:p>
        </p:txBody>
      </p:sp>
      <p:sp>
        <p:nvSpPr>
          <p:cNvPr id="221" name="Google Shape;221;p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i="1">
                <a:latin typeface="Palatino Linotype"/>
                <a:ea typeface="Palatino Linotype"/>
                <a:cs typeface="Palatino Linotype"/>
                <a:sym typeface="Palatino Linotype"/>
              </a:rPr>
              <a:t>Make the transition to the next section if you are continuing or forecast where you will pick up in the next session if this is where you are wrapping up your first session. </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a:p>
        </p:txBody>
      </p:sp>
      <p:sp>
        <p:nvSpPr>
          <p:cNvPr id="244" name="Google Shape;244;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i="1">
                <a:latin typeface="Palatino Linotype"/>
                <a:ea typeface="Palatino Linotype"/>
                <a:cs typeface="Palatino Linotype"/>
                <a:sym typeface="Palatino Linotype"/>
              </a:rPr>
              <a:t>This slide is animated.</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b="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b="1">
                <a:latin typeface="Palatino Linotype"/>
                <a:ea typeface="Palatino Linotype"/>
                <a:cs typeface="Palatino Linotype"/>
                <a:sym typeface="Palatino Linotype"/>
              </a:rPr>
              <a:t>“There are many reasons why educators should look for easy-to-foster teacher-to-learner connections in remote settings.</a:t>
            </a:r>
            <a:endParaRPr sz="1100" b="1">
              <a:latin typeface="Palatino Linotype"/>
              <a:ea typeface="Palatino Linotype"/>
              <a:cs typeface="Palatino Linotype"/>
              <a:sym typeface="Palatino Linotype"/>
            </a:endParaRPr>
          </a:p>
          <a:p>
            <a:pPr marL="457200" lvl="0" indent="0" algn="l" rtl="0">
              <a:lnSpc>
                <a:spcPct val="100000"/>
              </a:lnSpc>
              <a:spcBef>
                <a:spcPts val="0"/>
              </a:spcBef>
              <a:spcAft>
                <a:spcPts val="0"/>
              </a:spcAft>
              <a:buSzPts val="1400"/>
              <a:buNone/>
            </a:pPr>
            <a:endParaRPr sz="1100" b="1">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SzPts val="1100"/>
              <a:buAutoNum type="arabicPeriod"/>
            </a:pPr>
            <a:r>
              <a:rPr lang="en-US" sz="1100" b="1">
                <a:latin typeface="Palatino Linotype"/>
                <a:ea typeface="Palatino Linotype"/>
                <a:cs typeface="Palatino Linotype"/>
                <a:sym typeface="Palatino Linotype"/>
              </a:rPr>
              <a:t>“Strong learner-to-instructor relationships help support strong learner-to-learner relationships. </a:t>
            </a:r>
            <a:r>
              <a:rPr lang="en-US" sz="1100">
                <a:latin typeface="Palatino Linotype"/>
                <a:ea typeface="Palatino Linotype"/>
                <a:cs typeface="Palatino Linotype"/>
                <a:sym typeface="Palatino Linotype"/>
              </a:rPr>
              <a:t>As I just noted, a key part of strong learner-to-learner relationships is students having access to the kind of rich learning environment that offers opportunities for collaboration and co-creation of knowledge with other members of their learning community. (Palloff &amp; Pratt, 2005; and Brindley and Walti, 2009, in </a:t>
            </a:r>
            <a:r>
              <a:rPr lang="en-US" sz="1100" u="sng">
                <a:solidFill>
                  <a:schemeClr val="hlink"/>
                </a:solidFill>
                <a:latin typeface="Palatino Linotype"/>
                <a:ea typeface="Palatino Linotype"/>
                <a:cs typeface="Palatino Linotype"/>
                <a:sym typeface="Palatino Linotype"/>
                <a:hlinkClick r:id="rId3"/>
              </a:rPr>
              <a:t>this Ask A REL response</a:t>
            </a:r>
            <a:r>
              <a:rPr lang="en-US" sz="1100">
                <a:latin typeface="Palatino Linotype"/>
                <a:ea typeface="Palatino Linotype"/>
                <a:cs typeface="Palatino Linotype"/>
                <a:sym typeface="Palatino Linotype"/>
              </a:rPr>
              <a:t>). </a:t>
            </a:r>
            <a:endParaRPr sz="1100">
              <a:latin typeface="Palatino Linotype"/>
              <a:ea typeface="Palatino Linotype"/>
              <a:cs typeface="Palatino Linotype"/>
              <a:sym typeface="Palatino Linotype"/>
            </a:endParaRPr>
          </a:p>
          <a:p>
            <a:pPr marL="1143000" lvl="0" indent="-139700" algn="l" rtl="0">
              <a:lnSpc>
                <a:spcPct val="100000"/>
              </a:lnSpc>
              <a:spcBef>
                <a:spcPts val="0"/>
              </a:spcBef>
              <a:spcAft>
                <a:spcPts val="0"/>
              </a:spcAft>
              <a:buSzPts val="1400"/>
              <a:buFont typeface="Arial"/>
              <a:buNone/>
            </a:pPr>
            <a:endParaRPr sz="1100">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SzPts val="1100"/>
              <a:buAutoNum type="arabicPeriod"/>
            </a:pPr>
            <a:r>
              <a:rPr lang="en-US" sz="1100" b="1">
                <a:latin typeface="Palatino Linotype"/>
                <a:ea typeface="Palatino Linotype"/>
                <a:cs typeface="Palatino Linotype"/>
                <a:sym typeface="Palatino Linotype"/>
              </a:rPr>
              <a:t>“Having trusting and supportive relationships with students is a strategy to help students develop academic and nonacademic skills. </a:t>
            </a:r>
            <a:r>
              <a:rPr lang="en-US" sz="1100">
                <a:latin typeface="Palatino Linotype"/>
                <a:ea typeface="Palatino Linotype"/>
                <a:cs typeface="Palatino Linotype"/>
                <a:sym typeface="Palatino Linotype"/>
              </a:rPr>
              <a:t>Researchers have found that “students report having better relationships with their peers when they have stronger relationships with their teachers. Supportive classrooms allow students to observe and practice respectful behavior, supportive interactions, and attention to the needs of others.” (REL Southwest, n.d., </a:t>
            </a:r>
            <a:r>
              <a:rPr lang="en-US" sz="1100" u="sng">
                <a:solidFill>
                  <a:schemeClr val="hlink"/>
                </a:solidFill>
                <a:latin typeface="Palatino Linotype"/>
                <a:ea typeface="Palatino Linotype"/>
                <a:cs typeface="Palatino Linotype"/>
                <a:sym typeface="Palatino Linotype"/>
                <a:hlinkClick r:id="rId4"/>
              </a:rPr>
              <a:t>infographic</a:t>
            </a:r>
            <a:r>
              <a:rPr lang="en-US" sz="1100">
                <a:latin typeface="Palatino Linotype"/>
                <a:ea typeface="Palatino Linotype"/>
                <a:cs typeface="Palatino Linotype"/>
                <a:sym typeface="Palatino Linotype"/>
              </a:rPr>
              <a:t>)</a:t>
            </a:r>
            <a:endParaRPr sz="1100">
              <a:latin typeface="Palatino Linotype"/>
              <a:ea typeface="Palatino Linotype"/>
              <a:cs typeface="Palatino Linotype"/>
              <a:sym typeface="Palatino Linotype"/>
            </a:endParaRPr>
          </a:p>
          <a:p>
            <a:pPr marL="1143000" lvl="0" indent="-139700" algn="l" rtl="0">
              <a:lnSpc>
                <a:spcPct val="100000"/>
              </a:lnSpc>
              <a:spcBef>
                <a:spcPts val="0"/>
              </a:spcBef>
              <a:spcAft>
                <a:spcPts val="0"/>
              </a:spcAft>
              <a:buSzPts val="1400"/>
              <a:buFont typeface="Arial"/>
              <a:buNone/>
            </a:pPr>
            <a:endParaRPr sz="1100">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SzPts val="1100"/>
              <a:buFont typeface="Palatino Linotype"/>
              <a:buAutoNum type="arabicPeriod"/>
            </a:pPr>
            <a:r>
              <a:rPr lang="en-US" sz="1100" b="1">
                <a:latin typeface="Palatino Linotype"/>
                <a:ea typeface="Palatino Linotype"/>
                <a:cs typeface="Palatino Linotype"/>
                <a:sym typeface="Palatino Linotype"/>
              </a:rPr>
              <a:t>“Students who are more emotionally engaged may see more value in learning activities.</a:t>
            </a:r>
            <a:endParaRPr sz="1100" b="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b="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b="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b="1" i="1">
                <a:latin typeface="Palatino Linotype"/>
                <a:ea typeface="Palatino Linotype"/>
                <a:cs typeface="Palatino Linotype"/>
                <a:sym typeface="Palatino Linotype"/>
              </a:rPr>
              <a:t>Slide References: </a:t>
            </a:r>
            <a:endParaRPr sz="1100" b="1" i="1">
              <a:latin typeface="Palatino Linotype"/>
              <a:ea typeface="Palatino Linotype"/>
              <a:cs typeface="Palatino Linotype"/>
              <a:sym typeface="Palatino Linotype"/>
            </a:endParaRPr>
          </a:p>
          <a:p>
            <a:pPr marL="228600" lvl="0" indent="-228600" algn="l" rtl="0">
              <a:lnSpc>
                <a:spcPct val="100000"/>
              </a:lnSpc>
              <a:spcBef>
                <a:spcPts val="0"/>
              </a:spcBef>
              <a:spcAft>
                <a:spcPts val="0"/>
              </a:spcAft>
              <a:buClr>
                <a:schemeClr val="dk1"/>
              </a:buClr>
              <a:buSzPts val="1100"/>
              <a:buFont typeface="Arial"/>
              <a:buChar char="•"/>
            </a:pPr>
            <a:r>
              <a:rPr lang="en-US" sz="1100" u="sng">
                <a:solidFill>
                  <a:schemeClr val="hlink"/>
                </a:solidFill>
                <a:latin typeface="Palatino Linotype"/>
                <a:ea typeface="Palatino Linotype"/>
                <a:cs typeface="Palatino Linotype"/>
                <a:sym typeface="Palatino Linotype"/>
                <a:hlinkClick r:id="rId4"/>
              </a:rPr>
              <a:t>REL Southwest (2020) How can trusting relationships with adults boost student success</a:t>
            </a:r>
            <a:r>
              <a:rPr lang="en-US" sz="1100">
                <a:latin typeface="Palatino Linotype"/>
                <a:ea typeface="Palatino Linotype"/>
                <a:cs typeface="Palatino Linotype"/>
                <a:sym typeface="Palatino Linotype"/>
              </a:rPr>
              <a:t> in IES-Covid Resource: </a:t>
            </a:r>
            <a:r>
              <a:rPr lang="en-US" sz="1100" u="sng">
                <a:solidFill>
                  <a:schemeClr val="hlink"/>
                </a:solidFill>
                <a:latin typeface="Palatino Linotype"/>
                <a:ea typeface="Palatino Linotype"/>
                <a:cs typeface="Palatino Linotype"/>
                <a:sym typeface="Palatino Linotype"/>
                <a:hlinkClick r:id="rId5"/>
              </a:rPr>
              <a:t> REL Midwest (2020a), Quick Chat: Shifting Classroom Practices to Virtual </a:t>
            </a:r>
            <a:r>
              <a:rPr lang="en-US" sz="1100">
                <a:latin typeface="Palatino Linotype"/>
                <a:ea typeface="Palatino Linotype"/>
                <a:cs typeface="Palatino Linotype"/>
                <a:sym typeface="Palatino Linotype"/>
              </a:rPr>
              <a:t>)</a:t>
            </a:r>
            <a:endParaRPr sz="1100">
              <a:latin typeface="Palatino Linotype"/>
              <a:ea typeface="Palatino Linotype"/>
              <a:cs typeface="Palatino Linotype"/>
              <a:sym typeface="Palatino Linotype"/>
            </a:endParaRPr>
          </a:p>
          <a:p>
            <a:pPr marL="228600" lvl="0" indent="-15875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228600" lvl="0" indent="-228600" algn="l" rtl="0">
              <a:lnSpc>
                <a:spcPct val="100000"/>
              </a:lnSpc>
              <a:spcBef>
                <a:spcPts val="0"/>
              </a:spcBef>
              <a:spcAft>
                <a:spcPts val="0"/>
              </a:spcAft>
              <a:buClr>
                <a:schemeClr val="dk1"/>
              </a:buClr>
              <a:buSzPts val="1100"/>
              <a:buFont typeface="Arial"/>
              <a:buChar char="•"/>
            </a:pPr>
            <a:r>
              <a:rPr lang="en-US" sz="1100" u="sng">
                <a:solidFill>
                  <a:schemeClr val="hlink"/>
                </a:solidFill>
                <a:latin typeface="Palatino Linotype"/>
                <a:ea typeface="Palatino Linotype"/>
                <a:cs typeface="Palatino Linotype"/>
                <a:sym typeface="Palatino Linotype"/>
                <a:hlinkClick r:id="rId6"/>
              </a:rPr>
              <a:t>Brindley, J.E., Walti, C., &amp; Balschke, L. M. (2009). "Creating Effective Collaborative Learning Groups in an Online Environment" </a:t>
            </a:r>
            <a:r>
              <a:rPr lang="en-US" sz="1100">
                <a:latin typeface="Palatino Linotype"/>
                <a:ea typeface="Palatino Linotype"/>
                <a:cs typeface="Palatino Linotype"/>
                <a:sym typeface="Palatino Linotype"/>
              </a:rPr>
              <a:t>from the IES-Covid Resource </a:t>
            </a:r>
            <a:r>
              <a:rPr lang="en-US" sz="1100" u="sng">
                <a:solidFill>
                  <a:schemeClr val="hlink"/>
                </a:solidFill>
                <a:latin typeface="Palatino Linotype"/>
                <a:ea typeface="Palatino Linotype"/>
                <a:cs typeface="Palatino Linotype"/>
                <a:sym typeface="Palatino Linotype"/>
                <a:hlinkClick r:id="rId3"/>
              </a:rPr>
              <a:t>Ask-a-REL: Research based online learning practices</a:t>
            </a:r>
            <a:endParaRPr sz="1100">
              <a:latin typeface="Palatino Linotype"/>
              <a:ea typeface="Palatino Linotype"/>
              <a:cs typeface="Palatino Linotype"/>
              <a:sym typeface="Palatino Linotype"/>
            </a:endParaRPr>
          </a:p>
          <a:p>
            <a:pPr marL="228600" lvl="0" indent="-15875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228600" lvl="0" indent="-228600" algn="l" rtl="0">
              <a:lnSpc>
                <a:spcPct val="100000"/>
              </a:lnSpc>
              <a:spcBef>
                <a:spcPts val="0"/>
              </a:spcBef>
              <a:spcAft>
                <a:spcPts val="0"/>
              </a:spcAft>
              <a:buClr>
                <a:schemeClr val="dk1"/>
              </a:buClr>
              <a:buSzPts val="1100"/>
              <a:buFont typeface="Arial"/>
              <a:buChar char="•"/>
            </a:pPr>
            <a:r>
              <a:rPr lang="en-US" sz="1100" u="sng">
                <a:solidFill>
                  <a:schemeClr val="hlink"/>
                </a:solidFill>
                <a:latin typeface="Palatino Linotype"/>
                <a:ea typeface="Palatino Linotype"/>
                <a:cs typeface="Palatino Linotype"/>
                <a:sym typeface="Palatino Linotype"/>
                <a:hlinkClick r:id="rId5"/>
              </a:rPr>
              <a:t>REL Midwest (2020a), Quick Chat: Shifting Classroom Practices to Virtual Setting</a:t>
            </a:r>
            <a:endParaRPr sz="1100">
              <a:highlight>
                <a:srgbClr val="FFFFFF"/>
              </a:highlight>
              <a:latin typeface="Palatino Linotype"/>
              <a:ea typeface="Palatino Linotype"/>
              <a:cs typeface="Palatino Linotype"/>
              <a:sym typeface="Palatino Linotype"/>
            </a:endParaRPr>
          </a:p>
          <a:p>
            <a:pPr marL="228600" lvl="0" indent="-158750" algn="l" rtl="0">
              <a:lnSpc>
                <a:spcPct val="100000"/>
              </a:lnSpc>
              <a:spcBef>
                <a:spcPts val="0"/>
              </a:spcBef>
              <a:spcAft>
                <a:spcPts val="0"/>
              </a:spcAft>
              <a:buClr>
                <a:schemeClr val="dk1"/>
              </a:buClr>
              <a:buSzPts val="1100"/>
              <a:buFont typeface="Arial"/>
              <a:buNone/>
            </a:pPr>
            <a:endParaRPr sz="1100">
              <a:highlight>
                <a:srgbClr val="FFFFFF"/>
              </a:highlight>
              <a:latin typeface="Palatino Linotype"/>
              <a:ea typeface="Palatino Linotype"/>
              <a:cs typeface="Palatino Linotype"/>
              <a:sym typeface="Palatino Linotype"/>
            </a:endParaRPr>
          </a:p>
          <a:p>
            <a:pPr marL="228600" lvl="0" indent="-228600" algn="l" rtl="0">
              <a:lnSpc>
                <a:spcPct val="100000"/>
              </a:lnSpc>
              <a:spcBef>
                <a:spcPts val="0"/>
              </a:spcBef>
              <a:spcAft>
                <a:spcPts val="0"/>
              </a:spcAft>
              <a:buClr>
                <a:schemeClr val="dk1"/>
              </a:buClr>
              <a:buSzPts val="1100"/>
              <a:buFont typeface="Arial"/>
              <a:buChar char="•"/>
            </a:pPr>
            <a:r>
              <a:rPr lang="en-US" sz="1100" u="sng">
                <a:solidFill>
                  <a:schemeClr val="hlink"/>
                </a:solidFill>
                <a:highlight>
                  <a:srgbClr val="FFFFFF"/>
                </a:highlight>
                <a:latin typeface="Palatino Linotype"/>
                <a:ea typeface="Palatino Linotype"/>
                <a:cs typeface="Palatino Linotype"/>
                <a:sym typeface="Palatino Linotype"/>
                <a:hlinkClick r:id="rId7"/>
              </a:rPr>
              <a:t>REL Appalachia (2020a) Research-Based Strategies for Effective Remote Learning: Supporting Student Engagement in a Virtual Environment</a:t>
            </a:r>
            <a:r>
              <a:rPr lang="en-US" sz="1100">
                <a:highlight>
                  <a:srgbClr val="FFFFFF"/>
                </a:highlight>
                <a:latin typeface="Palatino Linotype"/>
                <a:ea typeface="Palatino Linotype"/>
                <a:cs typeface="Palatino Linotype"/>
                <a:sym typeface="Palatino Linotype"/>
              </a:rPr>
              <a:t> in the IES-Covid Resource </a:t>
            </a:r>
            <a:r>
              <a:rPr lang="en-US" sz="1100" u="sng">
                <a:solidFill>
                  <a:schemeClr val="hlink"/>
                </a:solidFill>
                <a:latin typeface="Palatino Linotype"/>
                <a:ea typeface="Palatino Linotype"/>
                <a:cs typeface="Palatino Linotype"/>
                <a:sym typeface="Palatino Linotype"/>
                <a:hlinkClick r:id="rId7"/>
              </a:rPr>
              <a:t>Research-based strategies for effective remote learning</a:t>
            </a:r>
            <a:endParaRPr sz="1100" b="1"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b="1"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b="1" i="1"/>
          </a:p>
        </p:txBody>
      </p:sp>
      <p:sp>
        <p:nvSpPr>
          <p:cNvPr id="252" name="Google Shape;252;p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i="1">
                <a:latin typeface="Palatino Linotype"/>
                <a:ea typeface="Palatino Linotype"/>
                <a:cs typeface="Palatino Linotype"/>
                <a:sym typeface="Palatino Linotype"/>
              </a:rPr>
              <a:t>This slide is animated.</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b="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b="1">
                <a:latin typeface="Palatino Linotype"/>
                <a:ea typeface="Palatino Linotype"/>
                <a:cs typeface="Palatino Linotype"/>
                <a:sym typeface="Palatino Linotype"/>
              </a:rPr>
              <a:t>“There are many reasons why educators should look for easy-to-foster teacher-to-learner connections in remote settings.</a:t>
            </a:r>
            <a:endParaRPr sz="1100" b="1">
              <a:latin typeface="Palatino Linotype"/>
              <a:ea typeface="Palatino Linotype"/>
              <a:cs typeface="Palatino Linotype"/>
              <a:sym typeface="Palatino Linotype"/>
            </a:endParaRPr>
          </a:p>
          <a:p>
            <a:pPr marL="457200" lvl="0" indent="0" algn="l" rtl="0">
              <a:lnSpc>
                <a:spcPct val="100000"/>
              </a:lnSpc>
              <a:spcBef>
                <a:spcPts val="0"/>
              </a:spcBef>
              <a:spcAft>
                <a:spcPts val="0"/>
              </a:spcAft>
              <a:buSzPts val="1400"/>
              <a:buNone/>
            </a:pPr>
            <a:endParaRPr sz="1100" b="1">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SzPts val="1100"/>
              <a:buFont typeface="Arial"/>
              <a:buAutoNum type="arabicPeriod" startAt="4"/>
            </a:pPr>
            <a:r>
              <a:rPr lang="en-US" sz="1100" b="1">
                <a:latin typeface="Palatino Linotype"/>
                <a:ea typeface="Palatino Linotype"/>
                <a:cs typeface="Palatino Linotype"/>
                <a:sym typeface="Palatino Linotype"/>
              </a:rPr>
              <a:t>“Emotional engagement can include a sense of belonging to the school. </a:t>
            </a:r>
            <a:endParaRPr sz="1100" b="1">
              <a:latin typeface="Palatino Linotype"/>
              <a:ea typeface="Palatino Linotype"/>
              <a:cs typeface="Palatino Linotype"/>
              <a:sym typeface="Palatino Linotype"/>
            </a:endParaRPr>
          </a:p>
          <a:p>
            <a:pPr marL="1143000" lvl="0" indent="-139700" algn="l" rtl="0">
              <a:lnSpc>
                <a:spcPct val="100000"/>
              </a:lnSpc>
              <a:spcBef>
                <a:spcPts val="0"/>
              </a:spcBef>
              <a:spcAft>
                <a:spcPts val="0"/>
              </a:spcAft>
              <a:buSzPts val="1400"/>
              <a:buFont typeface="Arial"/>
              <a:buNone/>
            </a:pPr>
            <a:endParaRPr sz="1100" b="1">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SzPts val="1100"/>
              <a:buFont typeface="Arial"/>
              <a:buAutoNum type="arabicPeriod" startAt="4"/>
            </a:pPr>
            <a:r>
              <a:rPr lang="en-US" sz="1100" b="1">
                <a:latin typeface="Palatino Linotype"/>
                <a:ea typeface="Palatino Linotype"/>
                <a:cs typeface="Palatino Linotype"/>
                <a:sym typeface="Palatino Linotype"/>
              </a:rPr>
              <a:t>“The extent to which students value schooling and feel more connected to the school is associated with greater student achievement. </a:t>
            </a:r>
            <a:r>
              <a:rPr lang="en-US" sz="1100">
                <a:latin typeface="Palatino Linotype"/>
                <a:ea typeface="Palatino Linotype"/>
                <a:cs typeface="Palatino Linotype"/>
                <a:sym typeface="Palatino Linotype"/>
              </a:rPr>
              <a:t>So the impact of connected teacher-learner relationships is not merely creating a sense of belonging for our students. It can actually translate into greater student achievement.</a:t>
            </a:r>
            <a:endParaRPr sz="1100" b="1">
              <a:latin typeface="Palatino Linotype"/>
              <a:ea typeface="Palatino Linotype"/>
              <a:cs typeface="Palatino Linotype"/>
              <a:sym typeface="Palatino Linotype"/>
            </a:endParaRPr>
          </a:p>
          <a:p>
            <a:pPr marL="1143000" lvl="0" indent="-139700" algn="l" rtl="0">
              <a:lnSpc>
                <a:spcPct val="100000"/>
              </a:lnSpc>
              <a:spcBef>
                <a:spcPts val="0"/>
              </a:spcBef>
              <a:spcAft>
                <a:spcPts val="0"/>
              </a:spcAft>
              <a:buSzPts val="1400"/>
              <a:buFont typeface="Arial"/>
              <a:buNone/>
            </a:pPr>
            <a:endParaRPr sz="1100" b="1">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SzPts val="1100"/>
              <a:buFont typeface="Arial"/>
              <a:buAutoNum type="arabicPeriod" startAt="4"/>
            </a:pPr>
            <a:r>
              <a:rPr lang="en-US" sz="1100" b="1">
                <a:latin typeface="Palatino Linotype"/>
                <a:ea typeface="Palatino Linotype"/>
                <a:cs typeface="Palatino Linotype"/>
                <a:sym typeface="Palatino Linotype"/>
              </a:rPr>
              <a:t>“Students who connect with at least one trusted adult in school are more resilient and have a stronger sense of well-being than students who do not.”</a:t>
            </a:r>
            <a:endParaRPr sz="1100" b="1">
              <a:latin typeface="Palatino Linotype"/>
              <a:ea typeface="Palatino Linotype"/>
              <a:cs typeface="Palatino Linotype"/>
              <a:sym typeface="Palatino Linotype"/>
            </a:endParaRPr>
          </a:p>
          <a:p>
            <a:pPr marL="228600" lvl="0" indent="-139700" algn="l" rtl="0">
              <a:lnSpc>
                <a:spcPct val="100000"/>
              </a:lnSpc>
              <a:spcBef>
                <a:spcPts val="0"/>
              </a:spcBef>
              <a:spcAft>
                <a:spcPts val="0"/>
              </a:spcAft>
              <a:buSzPts val="1400"/>
              <a:buFont typeface="Arial"/>
              <a:buNone/>
            </a:pPr>
            <a:endParaRPr sz="1100" b="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b="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b="1" i="1">
                <a:latin typeface="Palatino Linotype"/>
                <a:ea typeface="Palatino Linotype"/>
                <a:cs typeface="Palatino Linotype"/>
                <a:sym typeface="Palatino Linotype"/>
              </a:rPr>
              <a:t>Slide References: </a:t>
            </a:r>
            <a:endParaRPr sz="1100" b="1" i="1">
              <a:latin typeface="Palatino Linotype"/>
              <a:ea typeface="Palatino Linotype"/>
              <a:cs typeface="Palatino Linotype"/>
              <a:sym typeface="Palatino Linotype"/>
            </a:endParaRPr>
          </a:p>
          <a:p>
            <a:pPr marL="228600" lvl="0" indent="-228600" algn="l" rtl="0">
              <a:lnSpc>
                <a:spcPct val="100000"/>
              </a:lnSpc>
              <a:spcBef>
                <a:spcPts val="0"/>
              </a:spcBef>
              <a:spcAft>
                <a:spcPts val="0"/>
              </a:spcAft>
              <a:buClr>
                <a:schemeClr val="dk1"/>
              </a:buClr>
              <a:buSzPts val="1100"/>
              <a:buFont typeface="Arial"/>
              <a:buChar char="•"/>
            </a:pPr>
            <a:r>
              <a:rPr lang="en-US" sz="1100" u="sng">
                <a:solidFill>
                  <a:schemeClr val="hlink"/>
                </a:solidFill>
                <a:latin typeface="Palatino Linotype"/>
                <a:ea typeface="Palatino Linotype"/>
                <a:cs typeface="Palatino Linotype"/>
                <a:sym typeface="Palatino Linotype"/>
                <a:hlinkClick r:id="rId3"/>
              </a:rPr>
              <a:t>REL Southwest (2020) How can trusting relationships with adults boost student success</a:t>
            </a:r>
            <a:r>
              <a:rPr lang="en-US" sz="1100">
                <a:latin typeface="Palatino Linotype"/>
                <a:ea typeface="Palatino Linotype"/>
                <a:cs typeface="Palatino Linotype"/>
                <a:sym typeface="Palatino Linotype"/>
              </a:rPr>
              <a:t> in IES-Covid Resource: </a:t>
            </a:r>
            <a:r>
              <a:rPr lang="en-US" sz="1100" u="sng">
                <a:solidFill>
                  <a:schemeClr val="hlink"/>
                </a:solidFill>
                <a:latin typeface="Palatino Linotype"/>
                <a:ea typeface="Palatino Linotype"/>
                <a:cs typeface="Palatino Linotype"/>
                <a:sym typeface="Palatino Linotype"/>
                <a:hlinkClick r:id="rId4"/>
              </a:rPr>
              <a:t> REL Midwest (2020a), Quick Chat: Shifting Classroom Practices to Virtual </a:t>
            </a:r>
            <a:r>
              <a:rPr lang="en-US" sz="1100">
                <a:latin typeface="Palatino Linotype"/>
                <a:ea typeface="Palatino Linotype"/>
                <a:cs typeface="Palatino Linotype"/>
                <a:sym typeface="Palatino Linotype"/>
              </a:rPr>
              <a:t>)</a:t>
            </a:r>
            <a:endParaRPr sz="1100">
              <a:latin typeface="Palatino Linotype"/>
              <a:ea typeface="Palatino Linotype"/>
              <a:cs typeface="Palatino Linotype"/>
              <a:sym typeface="Palatino Linotype"/>
            </a:endParaRPr>
          </a:p>
          <a:p>
            <a:pPr marL="228600" lvl="0" indent="-15875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228600" lvl="0" indent="-228600" algn="l" rtl="0">
              <a:lnSpc>
                <a:spcPct val="100000"/>
              </a:lnSpc>
              <a:spcBef>
                <a:spcPts val="0"/>
              </a:spcBef>
              <a:spcAft>
                <a:spcPts val="0"/>
              </a:spcAft>
              <a:buClr>
                <a:schemeClr val="dk1"/>
              </a:buClr>
              <a:buSzPts val="1100"/>
              <a:buFont typeface="Arial"/>
              <a:buChar char="•"/>
            </a:pPr>
            <a:r>
              <a:rPr lang="en-US" sz="1100" u="sng">
                <a:solidFill>
                  <a:schemeClr val="hlink"/>
                </a:solidFill>
                <a:latin typeface="Palatino Linotype"/>
                <a:ea typeface="Palatino Linotype"/>
                <a:cs typeface="Palatino Linotype"/>
                <a:sym typeface="Palatino Linotype"/>
                <a:hlinkClick r:id="rId5"/>
              </a:rPr>
              <a:t>Brindley, J.E., Walti, C., &amp; Balschke, L. M. (2009). "Creating Effective Collaborative Learning Groups in an Online Environment" </a:t>
            </a:r>
            <a:r>
              <a:rPr lang="en-US" sz="1100">
                <a:latin typeface="Palatino Linotype"/>
                <a:ea typeface="Palatino Linotype"/>
                <a:cs typeface="Palatino Linotype"/>
                <a:sym typeface="Palatino Linotype"/>
              </a:rPr>
              <a:t>from the IES-Covid Resource </a:t>
            </a:r>
            <a:r>
              <a:rPr lang="en-US" sz="1100" u="sng">
                <a:solidFill>
                  <a:schemeClr val="hlink"/>
                </a:solidFill>
                <a:latin typeface="Palatino Linotype"/>
                <a:ea typeface="Palatino Linotype"/>
                <a:cs typeface="Palatino Linotype"/>
                <a:sym typeface="Palatino Linotype"/>
                <a:hlinkClick r:id="rId6"/>
              </a:rPr>
              <a:t>Ask-a-REL: Research based online learning practices</a:t>
            </a:r>
            <a:endParaRPr sz="1100">
              <a:latin typeface="Palatino Linotype"/>
              <a:ea typeface="Palatino Linotype"/>
              <a:cs typeface="Palatino Linotype"/>
              <a:sym typeface="Palatino Linotype"/>
            </a:endParaRPr>
          </a:p>
          <a:p>
            <a:pPr marL="228600" lvl="0" indent="-15875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228600" lvl="0" indent="-228600" algn="l" rtl="0">
              <a:lnSpc>
                <a:spcPct val="100000"/>
              </a:lnSpc>
              <a:spcBef>
                <a:spcPts val="0"/>
              </a:spcBef>
              <a:spcAft>
                <a:spcPts val="0"/>
              </a:spcAft>
              <a:buClr>
                <a:schemeClr val="dk1"/>
              </a:buClr>
              <a:buSzPts val="1100"/>
              <a:buFont typeface="Arial"/>
              <a:buChar char="•"/>
            </a:pPr>
            <a:r>
              <a:rPr lang="en-US" sz="1100" u="sng">
                <a:solidFill>
                  <a:schemeClr val="hlink"/>
                </a:solidFill>
                <a:latin typeface="Palatino Linotype"/>
                <a:ea typeface="Palatino Linotype"/>
                <a:cs typeface="Palatino Linotype"/>
                <a:sym typeface="Palatino Linotype"/>
                <a:hlinkClick r:id="rId4"/>
              </a:rPr>
              <a:t>REL Midwest (2020a), Quick Chat: Shifting Classroom Practices to Virtual Setting</a:t>
            </a:r>
            <a:endParaRPr sz="1100">
              <a:highlight>
                <a:srgbClr val="FFFFFF"/>
              </a:highlight>
              <a:latin typeface="Palatino Linotype"/>
              <a:ea typeface="Palatino Linotype"/>
              <a:cs typeface="Palatino Linotype"/>
              <a:sym typeface="Palatino Linotype"/>
            </a:endParaRPr>
          </a:p>
          <a:p>
            <a:pPr marL="228600" lvl="0" indent="-158750" algn="l" rtl="0">
              <a:lnSpc>
                <a:spcPct val="100000"/>
              </a:lnSpc>
              <a:spcBef>
                <a:spcPts val="0"/>
              </a:spcBef>
              <a:spcAft>
                <a:spcPts val="0"/>
              </a:spcAft>
              <a:buClr>
                <a:schemeClr val="dk1"/>
              </a:buClr>
              <a:buSzPts val="1100"/>
              <a:buFont typeface="Arial"/>
              <a:buNone/>
            </a:pPr>
            <a:endParaRPr sz="1100">
              <a:highlight>
                <a:srgbClr val="FFFFFF"/>
              </a:highlight>
              <a:latin typeface="Palatino Linotype"/>
              <a:ea typeface="Palatino Linotype"/>
              <a:cs typeface="Palatino Linotype"/>
              <a:sym typeface="Palatino Linotype"/>
            </a:endParaRPr>
          </a:p>
          <a:p>
            <a:pPr marL="228600" lvl="0" indent="-228600" algn="l" rtl="0">
              <a:lnSpc>
                <a:spcPct val="100000"/>
              </a:lnSpc>
              <a:spcBef>
                <a:spcPts val="0"/>
              </a:spcBef>
              <a:spcAft>
                <a:spcPts val="0"/>
              </a:spcAft>
              <a:buClr>
                <a:schemeClr val="dk1"/>
              </a:buClr>
              <a:buSzPts val="1100"/>
              <a:buFont typeface="Arial"/>
              <a:buChar char="•"/>
            </a:pPr>
            <a:r>
              <a:rPr lang="en-US" sz="1100" u="sng">
                <a:solidFill>
                  <a:schemeClr val="hlink"/>
                </a:solidFill>
                <a:highlight>
                  <a:srgbClr val="FFFFFF"/>
                </a:highlight>
                <a:latin typeface="Palatino Linotype"/>
                <a:ea typeface="Palatino Linotype"/>
                <a:cs typeface="Palatino Linotype"/>
                <a:sym typeface="Palatino Linotype"/>
                <a:hlinkClick r:id="rId7"/>
              </a:rPr>
              <a:t>REL Appalachia (2020a) Research-Based Strategies for Effective Remote Learning: Supporting Student Engagement in a Virtual Environment</a:t>
            </a:r>
            <a:r>
              <a:rPr lang="en-US" sz="1100">
                <a:highlight>
                  <a:srgbClr val="FFFFFF"/>
                </a:highlight>
                <a:latin typeface="Palatino Linotype"/>
                <a:ea typeface="Palatino Linotype"/>
                <a:cs typeface="Palatino Linotype"/>
                <a:sym typeface="Palatino Linotype"/>
              </a:rPr>
              <a:t> in the IES-Covid Resource </a:t>
            </a:r>
            <a:r>
              <a:rPr lang="en-US" sz="1100" u="sng">
                <a:solidFill>
                  <a:schemeClr val="hlink"/>
                </a:solidFill>
                <a:latin typeface="Palatino Linotype"/>
                <a:ea typeface="Palatino Linotype"/>
                <a:cs typeface="Palatino Linotype"/>
                <a:sym typeface="Palatino Linotype"/>
                <a:hlinkClick r:id="rId7"/>
              </a:rPr>
              <a:t>Research-based strategies for effective remote learning</a:t>
            </a:r>
            <a:endParaRPr sz="1100" b="1"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b="1"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b="1" i="1"/>
          </a:p>
        </p:txBody>
      </p:sp>
      <p:sp>
        <p:nvSpPr>
          <p:cNvPr id="262" name="Google Shape;262;p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Notes in these facilitator slides are both directional and scripted. Feel free to use the script in whatever way works best for you, as long as you are true to research described in the Facilitator Guide. </a:t>
            </a:r>
            <a:r>
              <a:rPr lang="en-US" sz="1100" i="1">
                <a:latin typeface="Palatino Linotype"/>
                <a:ea typeface="Palatino Linotype"/>
                <a:cs typeface="Palatino Linotype"/>
                <a:sym typeface="Palatino Linotype"/>
              </a:rPr>
              <a:t>Directions are in italics</a:t>
            </a:r>
            <a:r>
              <a:rPr lang="en-US" sz="1100">
                <a:latin typeface="Palatino Linotype"/>
                <a:ea typeface="Palatino Linotype"/>
                <a:cs typeface="Palatino Linotype"/>
                <a:sym typeface="Palatino Linotype"/>
              </a:rPr>
              <a:t>, suggested scripts are in “quotation marks.” </a:t>
            </a:r>
            <a:endParaRPr/>
          </a:p>
          <a:p>
            <a:pPr marL="0" lvl="0" indent="0" algn="l" rtl="0">
              <a:lnSpc>
                <a:spcPct val="100000"/>
              </a:lnSpc>
              <a:spcBef>
                <a:spcPts val="600"/>
              </a:spcBef>
              <a:spcAft>
                <a:spcPts val="0"/>
              </a:spcAft>
              <a:buSzPts val="1400"/>
              <a:buNone/>
            </a:pPr>
            <a:r>
              <a:rPr lang="en-US" sz="1100" i="1">
                <a:latin typeface="Palatino Linotype"/>
                <a:ea typeface="Palatino Linotype"/>
                <a:cs typeface="Palatino Linotype"/>
                <a:sym typeface="Palatino Linotype"/>
              </a:rPr>
              <a:t>Add the link to your polling software to this slide. Add any directions you need to explain how people can respond to the poll. An example of directions for setting up and using Poll Everywhere are in Attachment B.</a:t>
            </a:r>
            <a:endParaRPr/>
          </a:p>
          <a:p>
            <a:pPr marL="0" lvl="0" indent="0" algn="l" rtl="0">
              <a:lnSpc>
                <a:spcPct val="100000"/>
              </a:lnSpc>
              <a:spcBef>
                <a:spcPts val="60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Welcome participants as they arrive.</a:t>
            </a:r>
            <a:endParaRPr/>
          </a:p>
          <a:p>
            <a:pPr marL="0" lvl="0" indent="0" algn="l" rtl="0">
              <a:lnSpc>
                <a:spcPct val="100000"/>
              </a:lnSpc>
              <a:spcBef>
                <a:spcPts val="60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Begin with a few opening remarks that set a welcoming and supportive tone.</a:t>
            </a:r>
            <a:endParaRPr/>
          </a:p>
          <a:p>
            <a:pPr marL="0" lvl="0" indent="0" algn="l" rtl="0">
              <a:lnSpc>
                <a:spcPct val="100000"/>
              </a:lnSpc>
              <a:spcBef>
                <a:spcPts val="60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As you wrap up the polling time, you might mention that tools like “Poll Everywhere” are actually a practice for increasing interactivity in remote learning environments. Research has shown that increasing interactivity “can improve motivation, satisfaction, and achievement in online courses” (Dailey-Hebert, 2018). You might highlight that participants just experienced something that can be helpful to their students. </a:t>
            </a:r>
            <a:endParaRPr/>
          </a:p>
          <a:p>
            <a:pPr marL="0" lvl="0" indent="0" algn="l" rtl="0">
              <a:lnSpc>
                <a:spcPct val="100000"/>
              </a:lnSpc>
              <a:spcBef>
                <a:spcPts val="60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600"/>
              </a:spcBef>
              <a:spcAft>
                <a:spcPts val="600"/>
              </a:spcAft>
              <a:buClr>
                <a:schemeClr val="dk1"/>
              </a:buClr>
              <a:buSzPts val="1100"/>
              <a:buFont typeface="Arial"/>
              <a:buNone/>
            </a:pPr>
            <a:endParaRPr sz="1100">
              <a:latin typeface="Palatino Linotype"/>
              <a:ea typeface="Palatino Linotype"/>
              <a:cs typeface="Palatino Linotype"/>
              <a:sym typeface="Palatino Linotype"/>
            </a:endParaRPr>
          </a:p>
        </p:txBody>
      </p:sp>
      <p:sp>
        <p:nvSpPr>
          <p:cNvPr id="97" name="Google Shape;9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a:t>This slide is animated.</a:t>
            </a:r>
            <a:endParaRPr i="1"/>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"Today, we are going to discuss four </a:t>
            </a:r>
            <a:r>
              <a:rPr lang="en-US">
                <a:solidFill>
                  <a:srgbClr val="576F7F"/>
                </a:solidFill>
              </a:rPr>
              <a:t>evidence-based</a:t>
            </a:r>
            <a:r>
              <a:rPr lang="en-US"/>
              <a:t> practices to foster teacher-to-learner connections. After I introduce the practices, each of you will have an opportunity to learn more deeply about one of these practices through small-group activities.”</a:t>
            </a:r>
            <a:endParaRPr/>
          </a:p>
        </p:txBody>
      </p:sp>
      <p:sp>
        <p:nvSpPr>
          <p:cNvPr id="272" name="Google Shape;272;p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6" name="Google Shape;296;p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“The first evidence-based practice we are going to discuss is: foster emotional engagement through asynchronous video. </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“Emotional engagement is the “emotional energy associated with feelings about the classwork. Examples: boredom vs. enjoyment or interest, anxiety/frustration vs. confidence, sadness vs. happiness“ (</a:t>
            </a:r>
            <a:r>
              <a:rPr lang="en-US" sz="1100">
                <a:highlight>
                  <a:srgbClr val="FFFFFF"/>
                </a:highlight>
                <a:latin typeface="Times New Roman"/>
                <a:ea typeface="Times New Roman"/>
                <a:cs typeface="Times New Roman"/>
                <a:sym typeface="Times New Roman"/>
              </a:rPr>
              <a:t>REL Appalachia, 2020a). </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“Fostering positive emotional engagement is important because (as noted on the rationale slide) students who are more emotionally engaged see more value in learning activities and have a sense of belonging to the school community. </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“Ways of using video to foster emotional engagement include, but are not limited to:</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330200" lvl="0" indent="-171450" algn="l" rtl="0">
              <a:lnSpc>
                <a:spcPct val="100000"/>
              </a:lnSpc>
              <a:spcBef>
                <a:spcPts val="0"/>
              </a:spcBef>
              <a:spcAft>
                <a:spcPts val="0"/>
              </a:spcAft>
              <a:buClr>
                <a:schemeClr val="dk1"/>
              </a:buClr>
              <a:buSzPts val="1100"/>
              <a:buFont typeface="Arial"/>
              <a:buChar char="•"/>
            </a:pPr>
            <a:r>
              <a:rPr lang="en-US"/>
              <a:t>“Making a brief introductory video available to students prior to the start of the class, can help foster affective association. Students might need more emotional support from teachers early in the course or even before it begins. An introductory video creates an opportunity for educators to share a bit about themselves personally and professionally and about the course content. </a:t>
            </a:r>
            <a:endParaRPr/>
          </a:p>
          <a:p>
            <a:pPr marL="330200" lvl="0" indent="-101600" algn="l" rtl="0">
              <a:lnSpc>
                <a:spcPct val="100000"/>
              </a:lnSpc>
              <a:spcBef>
                <a:spcPts val="0"/>
              </a:spcBef>
              <a:spcAft>
                <a:spcPts val="0"/>
              </a:spcAft>
              <a:buClr>
                <a:schemeClr val="dk1"/>
              </a:buClr>
              <a:buSzPts val="1100"/>
              <a:buFont typeface="Arial"/>
              <a:buNone/>
            </a:pPr>
            <a:endParaRPr/>
          </a:p>
          <a:p>
            <a:pPr marL="330200" lvl="0" indent="-171450" algn="l" rtl="0">
              <a:lnSpc>
                <a:spcPct val="100000"/>
              </a:lnSpc>
              <a:spcBef>
                <a:spcPts val="0"/>
              </a:spcBef>
              <a:spcAft>
                <a:spcPts val="0"/>
              </a:spcAft>
              <a:buClr>
                <a:schemeClr val="dk1"/>
              </a:buClr>
              <a:buSzPts val="1100"/>
              <a:buFont typeface="Arial"/>
              <a:buChar char="•"/>
            </a:pPr>
            <a:r>
              <a:rPr lang="en-US"/>
              <a:t>“Working on creating an introductory video is the activity that the small-group will engage in.</a:t>
            </a:r>
            <a:endParaRPr/>
          </a:p>
          <a:p>
            <a:pPr marL="628650" lvl="0" indent="-82550" algn="l" rtl="0">
              <a:lnSpc>
                <a:spcPct val="100000"/>
              </a:lnSpc>
              <a:spcBef>
                <a:spcPts val="0"/>
              </a:spcBef>
              <a:spcAft>
                <a:spcPts val="0"/>
              </a:spcAft>
              <a:buSzPts val="1400"/>
              <a:buFont typeface="Arial"/>
              <a:buNone/>
            </a:pPr>
            <a:endParaRPr/>
          </a:p>
          <a:p>
            <a:pPr marL="330200" lvl="0" indent="-171450" algn="l" rtl="0">
              <a:lnSpc>
                <a:spcPct val="100000"/>
              </a:lnSpc>
              <a:spcBef>
                <a:spcPts val="0"/>
              </a:spcBef>
              <a:spcAft>
                <a:spcPts val="0"/>
              </a:spcAft>
              <a:buClr>
                <a:schemeClr val="dk1"/>
              </a:buClr>
              <a:buSzPts val="1100"/>
              <a:buFont typeface="Arial"/>
              <a:buChar char="•"/>
            </a:pPr>
            <a:r>
              <a:rPr lang="en-US"/>
              <a:t>“Adding a remote scavenger hunt to an introductory video allows students to become comfortable navigating course platforms, learn course expectations, and share information about themselves and how they see themselves connected to course content. Ultimately, the more connected and comfortable a student is in the opening days of the course, the more willing they should be to engage in the course content throughout the course. </a:t>
            </a:r>
            <a:endParaRPr/>
          </a:p>
          <a:p>
            <a:pPr marL="330200" lvl="0" indent="-101600" algn="l" rtl="0">
              <a:lnSpc>
                <a:spcPct val="100000"/>
              </a:lnSpc>
              <a:spcBef>
                <a:spcPts val="0"/>
              </a:spcBef>
              <a:spcAft>
                <a:spcPts val="0"/>
              </a:spcAft>
              <a:buClr>
                <a:schemeClr val="dk1"/>
              </a:buClr>
              <a:buSzPts val="1100"/>
              <a:buFont typeface="Arial"/>
              <a:buNone/>
            </a:pPr>
            <a:endParaRPr/>
          </a:p>
          <a:p>
            <a:pPr marL="330200" lvl="0" indent="-171450" algn="l" rtl="0">
              <a:lnSpc>
                <a:spcPct val="100000"/>
              </a:lnSpc>
              <a:spcBef>
                <a:spcPts val="0"/>
              </a:spcBef>
              <a:spcAft>
                <a:spcPts val="0"/>
              </a:spcAft>
              <a:buClr>
                <a:schemeClr val="dk1"/>
              </a:buClr>
              <a:buSzPts val="1100"/>
              <a:buFont typeface="Arial"/>
              <a:buChar char="•"/>
            </a:pPr>
            <a:r>
              <a:rPr lang="en-US"/>
              <a:t>“There are also other ways to use video to foster teacher-to-learner connections. For example, you could make a daily video to jumpstart your students’ day. Research shows this is an opportunity to instill excitement for learning in your students.</a:t>
            </a:r>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“It’s important to note that you do not need to put a lot of effort into editing audio or video files. These are </a:t>
            </a:r>
            <a:r>
              <a:rPr lang="en-US" sz="1100" u="sng">
                <a:latin typeface="Palatino Linotype"/>
                <a:ea typeface="Palatino Linotype"/>
                <a:cs typeface="Palatino Linotype"/>
                <a:sym typeface="Palatino Linotype"/>
              </a:rPr>
              <a:t>not</a:t>
            </a:r>
            <a:r>
              <a:rPr lang="en-US" sz="1100">
                <a:latin typeface="Palatino Linotype"/>
                <a:ea typeface="Palatino Linotype"/>
                <a:cs typeface="Palatino Linotype"/>
                <a:sym typeface="Palatino Linotype"/>
              </a:rPr>
              <a:t> highly produced videos, but an opportunity to build connections by speaking authentically to your students.” </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i="1">
                <a:latin typeface="Palatino Linotype"/>
                <a:ea typeface="Palatino Linotype"/>
                <a:cs typeface="Palatino Linotype"/>
                <a:sym typeface="Palatino Linotype"/>
              </a:rPr>
              <a:t>Slide Reference</a:t>
            </a:r>
            <a:endParaRPr sz="1100" i="1" u="none">
              <a:solidFill>
                <a:schemeClr val="dk1"/>
              </a:solidFill>
              <a:latin typeface="Palatino Linotype"/>
              <a:ea typeface="Palatino Linotype"/>
              <a:cs typeface="Palatino Linotype"/>
              <a:sym typeface="Palatino Linotype"/>
            </a:endParaRPr>
          </a:p>
          <a:p>
            <a:pPr marL="171450" lvl="0" indent="-171450" algn="l" rtl="0">
              <a:lnSpc>
                <a:spcPct val="100000"/>
              </a:lnSpc>
              <a:spcBef>
                <a:spcPts val="0"/>
              </a:spcBef>
              <a:spcAft>
                <a:spcPts val="0"/>
              </a:spcAft>
              <a:buSzPts val="1400"/>
              <a:buFont typeface="Arial"/>
              <a:buChar char="•"/>
            </a:pPr>
            <a:r>
              <a:rPr lang="en-US" sz="1000" i="1" u="sng">
                <a:solidFill>
                  <a:schemeClr val="hlink"/>
                </a:solidFill>
                <a:highlight>
                  <a:srgbClr val="FFFFFF"/>
                </a:highlight>
                <a:latin typeface="Palatino Linotype"/>
                <a:ea typeface="Palatino Linotype"/>
                <a:cs typeface="Palatino Linotype"/>
                <a:sym typeface="Palatino Linotype"/>
                <a:hlinkClick r:id="rId3"/>
              </a:rPr>
              <a:t>REL Appalachia (2020a) Research-Based Strategies for Effective Remote Learning: Supporting Student Engagement in a Virtual Environment</a:t>
            </a:r>
            <a:endParaRPr sz="1100">
              <a:latin typeface="Palatino Linotype"/>
              <a:ea typeface="Palatino Linotype"/>
              <a:cs typeface="Palatino Linotype"/>
              <a:sym typeface="Palatino Linotype"/>
            </a:endParaRPr>
          </a:p>
        </p:txBody>
      </p:sp>
      <p:sp>
        <p:nvSpPr>
          <p:cNvPr id="297" name="Google Shape;297;p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4" name="Google Shape;314;p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“The second </a:t>
            </a:r>
            <a:r>
              <a:rPr lang="en-US" sz="4400">
                <a:solidFill>
                  <a:srgbClr val="576F7F"/>
                </a:solidFill>
              </a:rPr>
              <a:t>evidence-based</a:t>
            </a:r>
            <a:r>
              <a:rPr lang="en-US" sz="1100">
                <a:latin typeface="Palatino Linotype"/>
                <a:ea typeface="Palatino Linotype"/>
                <a:cs typeface="Palatino Linotype"/>
                <a:sym typeface="Palatino Linotype"/>
              </a:rPr>
              <a:t> practice</a:t>
            </a:r>
            <a:r>
              <a:rPr lang="en-US" sz="1100">
                <a:latin typeface="Calibri"/>
                <a:ea typeface="Calibri"/>
                <a:cs typeface="Calibri"/>
                <a:sym typeface="Calibri"/>
              </a:rPr>
              <a:t>—</a:t>
            </a:r>
            <a:r>
              <a:rPr lang="en-US" sz="1100">
                <a:latin typeface="Palatino Linotype"/>
                <a:ea typeface="Palatino Linotype"/>
                <a:cs typeface="Palatino Linotype"/>
                <a:sym typeface="Palatino Linotype"/>
              </a:rPr>
              <a:t>and, incidentally, another way to use asynchronous videos</a:t>
            </a:r>
            <a:r>
              <a:rPr lang="en-US" sz="1100">
                <a:latin typeface="Calibri"/>
                <a:ea typeface="Calibri"/>
                <a:cs typeface="Calibri"/>
                <a:sym typeface="Calibri"/>
              </a:rPr>
              <a:t>—</a:t>
            </a:r>
            <a:r>
              <a:rPr lang="en-US" sz="1100">
                <a:latin typeface="Palatino Linotype"/>
                <a:ea typeface="Palatino Linotype"/>
                <a:cs typeface="Palatino Linotype"/>
                <a:sym typeface="Palatino Linotype"/>
              </a:rPr>
              <a:t>is to provide video feedback on student work. Research shows that students have positive perceptions of and are motivated by audio and video feedback. They feel it is more personal than written feedback.</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“The key here is that, by not worrying about editing your videos, this can potentially save you time as compared to providing written feedback to students, and the research shows it is at least as effective.”</a:t>
            </a:r>
            <a:endParaRPr sz="1100">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r>
              <a:rPr lang="en-US" sz="1100" i="1">
                <a:latin typeface="Palatino Linotype"/>
                <a:ea typeface="Palatino Linotype"/>
                <a:cs typeface="Palatino Linotype"/>
                <a:sym typeface="Palatino Linotype"/>
              </a:rPr>
              <a:t>Slide reference</a:t>
            </a:r>
            <a:endParaRPr sz="1100" i="1" u="none">
              <a:solidFill>
                <a:schemeClr val="dk1"/>
              </a:solidFill>
              <a:latin typeface="Palatino Linotype"/>
              <a:ea typeface="Palatino Linotype"/>
              <a:cs typeface="Palatino Linotype"/>
              <a:sym typeface="Palatino Linotype"/>
            </a:endParaRPr>
          </a:p>
          <a:p>
            <a:pPr marL="171450" lvl="0" indent="-171450" algn="l" rtl="0">
              <a:lnSpc>
                <a:spcPct val="115000"/>
              </a:lnSpc>
              <a:spcBef>
                <a:spcPts val="0"/>
              </a:spcBef>
              <a:spcAft>
                <a:spcPts val="0"/>
              </a:spcAft>
              <a:buSzPts val="1400"/>
              <a:buFont typeface="Arial"/>
              <a:buChar char="•"/>
            </a:pPr>
            <a:r>
              <a:rPr lang="en-US" sz="1100" i="1" u="sng">
                <a:solidFill>
                  <a:schemeClr val="hlink"/>
                </a:solidFill>
                <a:latin typeface="Palatino Linotype"/>
                <a:ea typeface="Palatino Linotype"/>
                <a:cs typeface="Palatino Linotype"/>
                <a:sym typeface="Palatino Linotype"/>
                <a:hlinkClick r:id="rId3"/>
              </a:rPr>
              <a:t>REL Appalachia (2021) Research-Based Strategies for Effective Remote Learning: Monitoring Student Progress</a:t>
            </a:r>
            <a:r>
              <a:rPr lang="en-US" sz="1100" i="1">
                <a:latin typeface="Palatino Linotype"/>
                <a:ea typeface="Palatino Linotype"/>
                <a:cs typeface="Palatino Linotype"/>
                <a:sym typeface="Palatino Linotype"/>
              </a:rPr>
              <a:t> in the IES-Covid Resource </a:t>
            </a:r>
            <a:r>
              <a:rPr lang="en-US" i="1" u="sng">
                <a:solidFill>
                  <a:schemeClr val="hlink"/>
                </a:solidFill>
                <a:latin typeface="Palatino Linotype"/>
                <a:ea typeface="Palatino Linotype"/>
                <a:cs typeface="Palatino Linotype"/>
                <a:sym typeface="Palatino Linotype"/>
                <a:hlinkClick r:id="rId4"/>
              </a:rPr>
              <a:t>Research based strategies for effective remote learning</a:t>
            </a:r>
            <a:r>
              <a:rPr lang="en-US" sz="1100" i="1">
                <a:latin typeface="Palatino Linotype"/>
                <a:ea typeface="Palatino Linotype"/>
                <a:cs typeface="Palatino Linotype"/>
                <a:sym typeface="Palatino Linotype"/>
              </a:rPr>
              <a:t>.</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p:txBody>
      </p:sp>
      <p:sp>
        <p:nvSpPr>
          <p:cNvPr id="315" name="Google Shape;315;p2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3" name="Google Shape;333;p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latin typeface="Palatino Linotype"/>
                <a:ea typeface="Palatino Linotype"/>
                <a:cs typeface="Palatino Linotype"/>
                <a:sym typeface="Palatino Linotype"/>
              </a:rPr>
              <a:t>“Our third evidence-based practice is to engage in one-on-one interactions. </a:t>
            </a:r>
            <a:endParaRPr>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endParaRPr>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r>
              <a:rPr lang="en-US">
                <a:highlight>
                  <a:srgbClr val="FFFFFF"/>
                </a:highlight>
                <a:latin typeface="Palatino Linotype"/>
                <a:ea typeface="Palatino Linotype"/>
                <a:cs typeface="Palatino Linotype"/>
                <a:sym typeface="Palatino Linotype"/>
              </a:rPr>
              <a:t>“Conferring one-on-one with students can be valuable for a number of important reasons:</a:t>
            </a:r>
            <a:endParaRPr>
              <a:highlight>
                <a:srgbClr val="FFFFFF"/>
              </a:highlight>
              <a:latin typeface="Palatino Linotype"/>
              <a:ea typeface="Palatino Linotype"/>
              <a:cs typeface="Palatino Linotype"/>
              <a:sym typeface="Palatino Linotype"/>
            </a:endParaRPr>
          </a:p>
          <a:p>
            <a:pPr marL="457200" lvl="0" indent="-304800" algn="l" rtl="0">
              <a:lnSpc>
                <a:spcPct val="115000"/>
              </a:lnSpc>
              <a:spcBef>
                <a:spcPts val="0"/>
              </a:spcBef>
              <a:spcAft>
                <a:spcPts val="0"/>
              </a:spcAft>
              <a:buSzPts val="1200"/>
              <a:buFont typeface="Palatino Linotype"/>
              <a:buAutoNum type="arabicPeriod"/>
            </a:pPr>
            <a:r>
              <a:rPr lang="en-US">
                <a:highlight>
                  <a:srgbClr val="FFFFFF"/>
                </a:highlight>
                <a:latin typeface="Palatino Linotype"/>
                <a:ea typeface="Palatino Linotype"/>
                <a:cs typeface="Palatino Linotype"/>
                <a:sym typeface="Palatino Linotype"/>
              </a:rPr>
              <a:t>“It provides an opportunity for individualized instruction and feedback, including the opportunity to clear up misconceptions.</a:t>
            </a:r>
            <a:endParaRPr>
              <a:highlight>
                <a:srgbClr val="FFFFFF"/>
              </a:highlight>
              <a:latin typeface="Palatino Linotype"/>
              <a:ea typeface="Palatino Linotype"/>
              <a:cs typeface="Palatino Linotype"/>
              <a:sym typeface="Palatino Linotype"/>
            </a:endParaRPr>
          </a:p>
          <a:p>
            <a:pPr marL="457200" lvl="0" indent="-304800" algn="l" rtl="0">
              <a:lnSpc>
                <a:spcPct val="115000"/>
              </a:lnSpc>
              <a:spcBef>
                <a:spcPts val="0"/>
              </a:spcBef>
              <a:spcAft>
                <a:spcPts val="0"/>
              </a:spcAft>
              <a:buSzPts val="1200"/>
              <a:buFont typeface="Palatino Linotype"/>
              <a:buAutoNum type="arabicPeriod"/>
            </a:pPr>
            <a:r>
              <a:rPr lang="en-US">
                <a:highlight>
                  <a:srgbClr val="FFFFFF"/>
                </a:highlight>
                <a:latin typeface="Palatino Linotype"/>
                <a:ea typeface="Palatino Linotype"/>
                <a:cs typeface="Palatino Linotype"/>
                <a:sym typeface="Palatino Linotype"/>
              </a:rPr>
              <a:t>“Relationships can be built during one-on-one exchanges, especially when students feel heard by a caring adult. </a:t>
            </a:r>
            <a:endParaRPr>
              <a:highlight>
                <a:srgbClr val="FFFFFF"/>
              </a:highlight>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endParaRPr>
              <a:highlight>
                <a:srgbClr val="FFFFFF"/>
              </a:highlight>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r>
              <a:rPr lang="en-US">
                <a:highlight>
                  <a:srgbClr val="FFFFFF"/>
                </a:highlight>
                <a:latin typeface="Palatino Linotype"/>
                <a:ea typeface="Palatino Linotype"/>
                <a:cs typeface="Palatino Linotype"/>
                <a:sym typeface="Palatino Linotype"/>
              </a:rPr>
              <a:t>“Remember from our rationale slide: s</a:t>
            </a:r>
            <a:r>
              <a:rPr lang="en-US">
                <a:latin typeface="Palatino Linotype"/>
                <a:ea typeface="Palatino Linotype"/>
                <a:cs typeface="Palatino Linotype"/>
                <a:sym typeface="Palatino Linotype"/>
              </a:rPr>
              <a:t>tudents who connect with at least one trusted adult in school are more resilient and have a stronger sense of well-being than students who do not, </a:t>
            </a:r>
            <a:r>
              <a:rPr lang="en-US" u="none">
                <a:latin typeface="Palatino Linotype"/>
                <a:ea typeface="Palatino Linotype"/>
                <a:cs typeface="Palatino Linotype"/>
                <a:sym typeface="Palatino Linotype"/>
              </a:rPr>
              <a:t>and</a:t>
            </a:r>
            <a:r>
              <a:rPr lang="en-US">
                <a:latin typeface="Palatino Linotype"/>
                <a:ea typeface="Palatino Linotype"/>
                <a:cs typeface="Palatino Linotype"/>
                <a:sym typeface="Palatino Linotype"/>
              </a:rPr>
              <a:t> a student’s sense of connectedness positively impacts their academic achievement.</a:t>
            </a:r>
            <a:endParaRPr>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endParaRPr>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r>
              <a:rPr lang="en-US">
                <a:latin typeface="Palatino Linotype"/>
                <a:ea typeface="Palatino Linotype"/>
                <a:cs typeface="Palatino Linotype"/>
                <a:sym typeface="Palatino Linotype"/>
              </a:rPr>
              <a:t>“One example of one-on-one interaction is a micro-conference, which is a brief (one- to two-minute) touch-base between a teacher and students. While micro-conferences may be a practice you engage in naturally in face-to-face instruction, they also can be effective in remote learning environments. The breakout group will be looking into and practicing a micro-conference as an </a:t>
            </a:r>
            <a:r>
              <a:rPr lang="en-US">
                <a:solidFill>
                  <a:srgbClr val="576F7F"/>
                </a:solidFill>
              </a:rPr>
              <a:t>evidence-based </a:t>
            </a:r>
            <a:r>
              <a:rPr lang="en-US">
                <a:latin typeface="Palatino Linotype"/>
                <a:ea typeface="Palatino Linotype"/>
                <a:cs typeface="Palatino Linotype"/>
                <a:sym typeface="Palatino Linotype"/>
              </a:rPr>
              <a:t>practice you can engage through remote environments in the future.”</a:t>
            </a:r>
            <a:endParaRPr>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endParaRPr>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r>
              <a:rPr lang="en-US" i="1">
                <a:latin typeface="Palatino Linotype"/>
                <a:ea typeface="Palatino Linotype"/>
                <a:cs typeface="Palatino Linotype"/>
                <a:sym typeface="Palatino Linotype"/>
              </a:rPr>
              <a:t>Slide References</a:t>
            </a:r>
            <a:endParaRPr i="1">
              <a:latin typeface="Palatino Linotype"/>
              <a:ea typeface="Palatino Linotype"/>
              <a:cs typeface="Palatino Linotype"/>
              <a:sym typeface="Palatino Linotype"/>
            </a:endParaRPr>
          </a:p>
          <a:p>
            <a:pPr marL="457200" lvl="0" indent="-304800" algn="l" rtl="0">
              <a:lnSpc>
                <a:spcPct val="100000"/>
              </a:lnSpc>
              <a:spcBef>
                <a:spcPts val="0"/>
              </a:spcBef>
              <a:spcAft>
                <a:spcPts val="0"/>
              </a:spcAft>
              <a:buSzPts val="1200"/>
              <a:buFont typeface="Arial"/>
              <a:buChar char="•"/>
            </a:pPr>
            <a:r>
              <a:rPr lang="en-US" i="1" u="sng">
                <a:solidFill>
                  <a:schemeClr val="hlink"/>
                </a:solidFill>
                <a:latin typeface="Palatino Linotype"/>
                <a:ea typeface="Palatino Linotype"/>
                <a:cs typeface="Palatino Linotype"/>
                <a:sym typeface="Palatino Linotype"/>
                <a:hlinkClick r:id="rId3"/>
              </a:rPr>
              <a:t>REL Appalachia (2021) Research-Based Strategies for Effective Remote Learning: Monitoring Student Progress</a:t>
            </a:r>
            <a:r>
              <a:rPr lang="en-US" i="1">
                <a:latin typeface="Palatino Linotype"/>
                <a:ea typeface="Palatino Linotype"/>
                <a:cs typeface="Palatino Linotype"/>
                <a:sym typeface="Palatino Linotype"/>
              </a:rPr>
              <a:t> in the IES-Covid Resource </a:t>
            </a:r>
            <a:r>
              <a:rPr lang="en-US" i="1" u="sng">
                <a:solidFill>
                  <a:schemeClr val="hlink"/>
                </a:solidFill>
                <a:latin typeface="Palatino Linotype"/>
                <a:ea typeface="Palatino Linotype"/>
                <a:cs typeface="Palatino Linotype"/>
                <a:sym typeface="Palatino Linotype"/>
                <a:hlinkClick r:id="rId4"/>
              </a:rPr>
              <a:t>Research based strategies for effective remote learning</a:t>
            </a:r>
            <a:endParaRPr b="1" i="1">
              <a:latin typeface="Palatino Linotype"/>
              <a:ea typeface="Palatino Linotype"/>
              <a:cs typeface="Palatino Linotype"/>
              <a:sym typeface="Palatino Linotype"/>
            </a:endParaRPr>
          </a:p>
          <a:p>
            <a:pPr marL="228600" lvl="0" indent="-139700" algn="l" rtl="0">
              <a:lnSpc>
                <a:spcPct val="115000"/>
              </a:lnSpc>
              <a:spcBef>
                <a:spcPts val="0"/>
              </a:spcBef>
              <a:spcAft>
                <a:spcPts val="0"/>
              </a:spcAft>
              <a:buSzPts val="1400"/>
              <a:buFont typeface="Arial"/>
              <a:buNone/>
            </a:pPr>
            <a:endParaRPr i="1">
              <a:highlight>
                <a:srgbClr val="FFFFFF"/>
              </a:highlight>
              <a:latin typeface="Palatino Linotype"/>
              <a:ea typeface="Palatino Linotype"/>
              <a:cs typeface="Palatino Linotype"/>
              <a:sym typeface="Palatino Linotype"/>
            </a:endParaRPr>
          </a:p>
          <a:p>
            <a:pPr marL="457200" lvl="0" indent="-304800" algn="l" rtl="0">
              <a:lnSpc>
                <a:spcPct val="100000"/>
              </a:lnSpc>
              <a:spcBef>
                <a:spcPts val="0"/>
              </a:spcBef>
              <a:spcAft>
                <a:spcPts val="0"/>
              </a:spcAft>
              <a:buSzPts val="1200"/>
              <a:buFont typeface="Arial"/>
              <a:buChar char="•"/>
            </a:pPr>
            <a:r>
              <a:rPr lang="en-US" i="1" u="sng">
                <a:solidFill>
                  <a:schemeClr val="hlink"/>
                </a:solidFill>
                <a:latin typeface="Palatino Linotype"/>
                <a:ea typeface="Palatino Linotype"/>
                <a:cs typeface="Palatino Linotype"/>
                <a:sym typeface="Palatino Linotype"/>
                <a:hlinkClick r:id="rId5"/>
              </a:rPr>
              <a:t>REL Midwest (2020a), Quick Chat: Shifting Classroom Practices to Virtual Setting</a:t>
            </a:r>
            <a:endParaRPr/>
          </a:p>
        </p:txBody>
      </p:sp>
      <p:sp>
        <p:nvSpPr>
          <p:cNvPr id="334" name="Google Shape;334;p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1" name="Google Shape;351;p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b="0">
                <a:latin typeface="Times New Roman"/>
                <a:ea typeface="Times New Roman"/>
                <a:cs typeface="Times New Roman"/>
                <a:sym typeface="Times New Roman"/>
              </a:rPr>
              <a:t>“Our fourth </a:t>
            </a:r>
            <a:r>
              <a:rPr lang="en-US" sz="4400">
                <a:solidFill>
                  <a:srgbClr val="576F7F"/>
                </a:solidFill>
              </a:rPr>
              <a:t>evidence-based</a:t>
            </a:r>
            <a:r>
              <a:rPr lang="en-US" sz="1100" b="0">
                <a:latin typeface="Times New Roman"/>
                <a:ea typeface="Times New Roman"/>
                <a:cs typeface="Times New Roman"/>
                <a:sym typeface="Times New Roman"/>
              </a:rPr>
              <a:t> practice is to use data from existing technologies.</a:t>
            </a:r>
            <a:endParaRPr sz="1100" b="0">
              <a:latin typeface="Times New Roman"/>
              <a:ea typeface="Times New Roman"/>
              <a:cs typeface="Times New Roman"/>
              <a:sym typeface="Times New Roman"/>
            </a:endParaRPr>
          </a:p>
          <a:p>
            <a:pPr marL="0" lvl="0" indent="0" algn="l" rtl="0">
              <a:lnSpc>
                <a:spcPct val="100000"/>
              </a:lnSpc>
              <a:spcBef>
                <a:spcPts val="0"/>
              </a:spcBef>
              <a:spcAft>
                <a:spcPts val="0"/>
              </a:spcAft>
              <a:buClr>
                <a:schemeClr val="dk1"/>
              </a:buClr>
              <a:buSzPts val="1100"/>
              <a:buFont typeface="Arial"/>
              <a:buNone/>
            </a:pPr>
            <a:endParaRPr sz="1100">
              <a:latin typeface="Times New Roman"/>
              <a:ea typeface="Times New Roman"/>
              <a:cs typeface="Times New Roman"/>
              <a:sym typeface="Times New Roman"/>
            </a:endParaRPr>
          </a:p>
          <a:p>
            <a:pPr marL="0" lvl="0" indent="0" algn="l" rtl="0">
              <a:lnSpc>
                <a:spcPct val="100000"/>
              </a:lnSpc>
              <a:spcBef>
                <a:spcPts val="0"/>
              </a:spcBef>
              <a:spcAft>
                <a:spcPts val="0"/>
              </a:spcAft>
              <a:buClr>
                <a:schemeClr val="dk1"/>
              </a:buClr>
              <a:buSzPts val="1100"/>
              <a:buFont typeface="Arial"/>
              <a:buNone/>
            </a:pPr>
            <a:r>
              <a:rPr lang="en-US" sz="1100">
                <a:latin typeface="Times New Roman"/>
                <a:ea typeface="Times New Roman"/>
                <a:cs typeface="Times New Roman"/>
                <a:sym typeface="Times New Roman"/>
              </a:rPr>
              <a:t>“Remote learning often involves instructional technologies that offer data to monitor student progress. Data can be information about time spent on activities and how frequently students access course content. It can also be information about whether students got an answer right on the first try or which incorrect answers students most frequently gave. You can integrate the data from these technologies with all the other information you have about students, such as what you observe during in-person lessons and knowledge you have gained from reviewing their completed assignments, to gain a more complete picture of student progress.</a:t>
            </a:r>
            <a:endParaRPr sz="1100">
              <a:latin typeface="Times New Roman"/>
              <a:ea typeface="Times New Roman"/>
              <a:cs typeface="Times New Roman"/>
              <a:sym typeface="Times New Roman"/>
            </a:endParaRPr>
          </a:p>
          <a:p>
            <a:pPr marL="0" lvl="0" indent="0" algn="l" rtl="0">
              <a:lnSpc>
                <a:spcPct val="100000"/>
              </a:lnSpc>
              <a:spcBef>
                <a:spcPts val="0"/>
              </a:spcBef>
              <a:spcAft>
                <a:spcPts val="0"/>
              </a:spcAft>
              <a:buClr>
                <a:schemeClr val="dk1"/>
              </a:buClr>
              <a:buSzPts val="1100"/>
              <a:buFont typeface="Arial"/>
              <a:buNone/>
            </a:pPr>
            <a:endParaRPr sz="1100">
              <a:latin typeface="Times New Roman"/>
              <a:ea typeface="Times New Roman"/>
              <a:cs typeface="Times New Roman"/>
              <a:sym typeface="Times New Roman"/>
            </a:endParaRPr>
          </a:p>
          <a:p>
            <a:pPr marL="0" lvl="0" indent="0" algn="l" rtl="0">
              <a:lnSpc>
                <a:spcPct val="100000"/>
              </a:lnSpc>
              <a:spcBef>
                <a:spcPts val="0"/>
              </a:spcBef>
              <a:spcAft>
                <a:spcPts val="0"/>
              </a:spcAft>
              <a:buClr>
                <a:schemeClr val="dk1"/>
              </a:buClr>
              <a:buSzPts val="1100"/>
              <a:buFont typeface="Arial"/>
              <a:buNone/>
            </a:pPr>
            <a:r>
              <a:rPr lang="en-US" sz="1100" b="1">
                <a:latin typeface="Times New Roman"/>
                <a:ea typeface="Times New Roman"/>
                <a:cs typeface="Times New Roman"/>
                <a:sym typeface="Times New Roman"/>
              </a:rPr>
              <a:t>“The breakout on this topic will be for people who already have used some sort of instructional technology, such as Dreambox Learning or Achieve 3000, or learning management system, such as Canvas or Google Classroom. You will have a chance to talk together about the kinds of data you already pull from your tools and will have time to log into your tool to find data you may not have been accessing and using yet.”</a:t>
            </a:r>
            <a:endParaRPr sz="1100" b="1">
              <a:latin typeface="Times New Roman"/>
              <a:ea typeface="Times New Roman"/>
              <a:cs typeface="Times New Roman"/>
              <a:sym typeface="Times New Roman"/>
            </a:endParaRPr>
          </a:p>
          <a:p>
            <a:pPr marL="0" lvl="0" indent="0" algn="l" rtl="0">
              <a:lnSpc>
                <a:spcPct val="100000"/>
              </a:lnSpc>
              <a:spcBef>
                <a:spcPts val="0"/>
              </a:spcBef>
              <a:spcAft>
                <a:spcPts val="0"/>
              </a:spcAft>
              <a:buClr>
                <a:schemeClr val="dk1"/>
              </a:buClr>
              <a:buSzPts val="1100"/>
              <a:buFont typeface="Arial"/>
              <a:buNone/>
            </a:pPr>
            <a:endParaRPr sz="1100">
              <a:latin typeface="Times New Roman"/>
              <a:ea typeface="Times New Roman"/>
              <a:cs typeface="Times New Roman"/>
              <a:sym typeface="Times New Roman"/>
            </a:endParaRPr>
          </a:p>
          <a:p>
            <a:pPr marL="0" lvl="0" indent="0" algn="l" rtl="0">
              <a:lnSpc>
                <a:spcPct val="100000"/>
              </a:lnSpc>
              <a:spcBef>
                <a:spcPts val="0"/>
              </a:spcBef>
              <a:spcAft>
                <a:spcPts val="0"/>
              </a:spcAft>
              <a:buClr>
                <a:schemeClr val="dk1"/>
              </a:buClr>
              <a:buSzPts val="1100"/>
              <a:buFont typeface="Arial"/>
              <a:buNone/>
            </a:pPr>
            <a:r>
              <a:rPr lang="en-US" sz="1100" i="1">
                <a:latin typeface="Times New Roman"/>
                <a:ea typeface="Times New Roman"/>
                <a:cs typeface="Times New Roman"/>
                <a:sym typeface="Times New Roman"/>
              </a:rPr>
              <a:t>Note that you can change the examples in the prior section if you know of tools that participants are using. </a:t>
            </a:r>
            <a:endParaRPr sz="1100" i="1">
              <a:latin typeface="Times New Roman"/>
              <a:ea typeface="Times New Roman"/>
              <a:cs typeface="Times New Roman"/>
              <a:sym typeface="Times New Roman"/>
            </a:endParaRPr>
          </a:p>
          <a:p>
            <a:pPr marL="0" lvl="0" indent="0" algn="l" rtl="0">
              <a:lnSpc>
                <a:spcPct val="100000"/>
              </a:lnSpc>
              <a:spcBef>
                <a:spcPts val="0"/>
              </a:spcBef>
              <a:spcAft>
                <a:spcPts val="0"/>
              </a:spcAft>
              <a:buClr>
                <a:schemeClr val="dk1"/>
              </a:buClr>
              <a:buSzPts val="1100"/>
              <a:buFont typeface="Arial"/>
              <a:buNone/>
            </a:pPr>
            <a:endParaRPr sz="1100" i="1">
              <a:latin typeface="Times New Roman"/>
              <a:ea typeface="Times New Roman"/>
              <a:cs typeface="Times New Roman"/>
              <a:sym typeface="Times New Roman"/>
            </a:endParaRPr>
          </a:p>
          <a:p>
            <a:pPr marL="0" lvl="0" indent="0" algn="l" rtl="0">
              <a:lnSpc>
                <a:spcPct val="100000"/>
              </a:lnSpc>
              <a:spcBef>
                <a:spcPts val="0"/>
              </a:spcBef>
              <a:spcAft>
                <a:spcPts val="0"/>
              </a:spcAft>
              <a:buClr>
                <a:schemeClr val="dk1"/>
              </a:buClr>
              <a:buSzPts val="1100"/>
              <a:buFont typeface="Arial"/>
              <a:buNone/>
            </a:pPr>
            <a:r>
              <a:rPr lang="en-US" sz="1100" i="1">
                <a:latin typeface="Times New Roman"/>
                <a:ea typeface="Times New Roman"/>
                <a:cs typeface="Times New Roman"/>
                <a:sym typeface="Times New Roman"/>
              </a:rPr>
              <a:t>Slide Reference</a:t>
            </a:r>
            <a:endParaRPr sz="1100" i="1">
              <a:latin typeface="Times New Roman"/>
              <a:ea typeface="Times New Roman"/>
              <a:cs typeface="Times New Roman"/>
              <a:sym typeface="Times New Roman"/>
            </a:endParaRPr>
          </a:p>
          <a:p>
            <a:pPr marL="330200" lvl="0" indent="-171450" algn="l" rtl="0">
              <a:lnSpc>
                <a:spcPct val="100000"/>
              </a:lnSpc>
              <a:spcBef>
                <a:spcPts val="0"/>
              </a:spcBef>
              <a:spcAft>
                <a:spcPts val="0"/>
              </a:spcAft>
              <a:buClr>
                <a:schemeClr val="dk1"/>
              </a:buClr>
              <a:buSzPts val="1100"/>
              <a:buFont typeface="Arial"/>
              <a:buChar char="•"/>
            </a:pPr>
            <a:r>
              <a:rPr lang="en-US" sz="1100" i="1" u="sng">
                <a:solidFill>
                  <a:schemeClr val="hlink"/>
                </a:solidFill>
                <a:latin typeface="Times New Roman"/>
                <a:ea typeface="Times New Roman"/>
                <a:cs typeface="Times New Roman"/>
                <a:sym typeface="Times New Roman"/>
                <a:hlinkClick r:id="rId3"/>
              </a:rPr>
              <a:t>REL Appalachia (2021) Research-Based Strategies for Effective Remote Learning: Monitoring Student Progress</a:t>
            </a:r>
            <a:r>
              <a:rPr lang="en-US" sz="1100" i="1">
                <a:latin typeface="Times New Roman"/>
                <a:ea typeface="Times New Roman"/>
                <a:cs typeface="Times New Roman"/>
                <a:sym typeface="Times New Roman"/>
              </a:rPr>
              <a:t> in the IES-Covid Resource </a:t>
            </a:r>
            <a:r>
              <a:rPr lang="en-US" i="1" u="sng">
                <a:solidFill>
                  <a:schemeClr val="hlink"/>
                </a:solidFill>
                <a:latin typeface="Times New Roman"/>
                <a:ea typeface="Times New Roman"/>
                <a:cs typeface="Times New Roman"/>
                <a:sym typeface="Times New Roman"/>
                <a:hlinkClick r:id="rId4"/>
              </a:rPr>
              <a:t>Research based strategies for effective remote learning</a:t>
            </a:r>
            <a:endParaRPr sz="1100">
              <a:latin typeface="Times New Roman"/>
              <a:ea typeface="Times New Roman"/>
              <a:cs typeface="Times New Roman"/>
              <a:sym typeface="Times New Roman"/>
            </a:endParaRPr>
          </a:p>
        </p:txBody>
      </p:sp>
      <p:sp>
        <p:nvSpPr>
          <p:cNvPr id="352" name="Google Shape;352;p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“Now we are going to take a little time to dig deeper into these </a:t>
            </a:r>
            <a:r>
              <a:rPr lang="en-US" sz="4400">
                <a:solidFill>
                  <a:srgbClr val="576F7F"/>
                </a:solidFill>
              </a:rPr>
              <a:t>evidence-based</a:t>
            </a:r>
            <a:r>
              <a:rPr lang="en-US" sz="1100">
                <a:latin typeface="Palatino Linotype"/>
                <a:ea typeface="Palatino Linotype"/>
                <a:cs typeface="Palatino Linotype"/>
                <a:sym typeface="Palatino Linotype"/>
              </a:rPr>
              <a:t> practices. We will be breaking into small groups, where you will have a time to work independently and collaboratively to try out one of these practices and think about what it might look like for you. </a:t>
            </a:r>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[Facilitator may choose to offer one or more group offerings depending upon the number of participants. This may allow for one practice to be done by all groups, or multiple ones to be done by differing groups.]</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“We will have a small-group session to allow you to work on one of the four </a:t>
            </a:r>
            <a:r>
              <a:rPr lang="en-US" sz="4400">
                <a:solidFill>
                  <a:srgbClr val="576F7F"/>
                </a:solidFill>
              </a:rPr>
              <a:t>evidence-based</a:t>
            </a:r>
            <a:r>
              <a:rPr lang="en-US" sz="1100">
                <a:latin typeface="Palatino Linotype"/>
                <a:ea typeface="Palatino Linotype"/>
                <a:cs typeface="Palatino Linotype"/>
                <a:sym typeface="Palatino Linotype"/>
              </a:rPr>
              <a:t> practices. You can choose a small group based on the </a:t>
            </a:r>
            <a:r>
              <a:rPr lang="en-US" sz="4400">
                <a:solidFill>
                  <a:srgbClr val="576F7F"/>
                </a:solidFill>
              </a:rPr>
              <a:t>evidence-based</a:t>
            </a:r>
            <a:r>
              <a:rPr lang="en-US" sz="1100">
                <a:latin typeface="Palatino Linotype"/>
                <a:ea typeface="Palatino Linotype"/>
                <a:cs typeface="Palatino Linotype"/>
                <a:sym typeface="Palatino Linotype"/>
              </a:rPr>
              <a:t> practice that is of particular interest to you.” </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“Remember that the small group on “Use data from existing technologies” (which is the fourth one in the packet) will be getting into the online programs or tools that you are already using. If you are not using an online tool, you probably will want to select another small group. However, if you know a colleague is using a program or tool and you want to see how that works, check with them to see if it is okay for you to tag along to this small group with them.” </a:t>
            </a:r>
            <a:endParaRPr sz="1100">
              <a:latin typeface="Palatino Linotype"/>
              <a:ea typeface="Palatino Linotype"/>
              <a:cs typeface="Palatino Linotype"/>
              <a:sym typeface="Palatino Linotype"/>
            </a:endParaRPr>
          </a:p>
        </p:txBody>
      </p:sp>
      <p:sp>
        <p:nvSpPr>
          <p:cNvPr id="370" name="Google Shape;370;p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7" name="Google Shape;377;p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i="1">
                <a:latin typeface="Palatino Linotype"/>
                <a:ea typeface="Palatino Linotype"/>
                <a:cs typeface="Palatino Linotype"/>
                <a:sym typeface="Palatino Linotype"/>
              </a:rPr>
              <a:t>This slide is animated. </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“You will find a small-group activity guide in your packet. They are listed in the order on the infographic.”</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i="1">
                <a:latin typeface="Palatino Linotype"/>
                <a:ea typeface="Palatino Linotype"/>
                <a:cs typeface="Palatino Linotype"/>
                <a:sym typeface="Palatino Linotype"/>
              </a:rPr>
              <a:t>(Small-group handouts are in </a:t>
            </a:r>
            <a:r>
              <a:rPr lang="en-US" sz="1100" i="1" u="sng">
                <a:solidFill>
                  <a:schemeClr val="hlink"/>
                </a:solidFill>
                <a:latin typeface="Palatino Linotype"/>
                <a:ea typeface="Palatino Linotype"/>
                <a:cs typeface="Palatino Linotype"/>
                <a:sym typeface="Palatino Linotype"/>
                <a:hlinkClick r:id="rId3"/>
              </a:rPr>
              <a:t>Attachment D</a:t>
            </a:r>
            <a:r>
              <a:rPr lang="en-US" sz="1100" i="1">
                <a:latin typeface="Palatino Linotype"/>
                <a:ea typeface="Palatino Linotype"/>
                <a:cs typeface="Palatino Linotype"/>
                <a:sym typeface="Palatino Linotype"/>
              </a:rPr>
              <a:t>.)</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“You will only have time to do one activity in this session. However, you have all the handouts, and all activities are self-guided, so you can work on these independently or with your colleagues, such as in a PLC.” </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i="1">
                <a:latin typeface="Palatino Linotype"/>
                <a:ea typeface="Palatino Linotype"/>
                <a:cs typeface="Palatino Linotype"/>
                <a:sym typeface="Palatino Linotype"/>
              </a:rPr>
              <a:t>Click to advance the animation as you read the second bullet. </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“When you get into your small group, the person in your group who has the first birthday in the calendar year should serve as facilitator/timekeeper.</a:t>
            </a:r>
            <a:endParaRPr/>
          </a:p>
        </p:txBody>
      </p:sp>
      <p:sp>
        <p:nvSpPr>
          <p:cNvPr id="378" name="Google Shape;378;p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i="1">
                <a:latin typeface="Times New Roman"/>
                <a:ea typeface="Times New Roman"/>
                <a:cs typeface="Times New Roman"/>
                <a:sym typeface="Times New Roman"/>
              </a:rPr>
              <a:t>This slide is animated.  </a:t>
            </a:r>
            <a:endParaRPr sz="1100" i="1">
              <a:latin typeface="Times New Roman"/>
              <a:ea typeface="Times New Roman"/>
              <a:cs typeface="Times New Roman"/>
              <a:sym typeface="Times New Roman"/>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i="1">
                <a:latin typeface="Times New Roman"/>
                <a:ea typeface="Times New Roman"/>
                <a:cs typeface="Times New Roman"/>
                <a:sym typeface="Times New Roman"/>
              </a:rPr>
              <a:t>Click to pull up the first animated arrow as you read the first bullet.</a:t>
            </a:r>
            <a:endParaRPr sz="1100" i="1">
              <a:latin typeface="Times New Roman"/>
              <a:ea typeface="Times New Roman"/>
              <a:cs typeface="Times New Roman"/>
              <a:sym typeface="Times New Roman"/>
            </a:endParaRPr>
          </a:p>
          <a:p>
            <a:pPr marL="0" lvl="0" indent="0" algn="l" rtl="0">
              <a:lnSpc>
                <a:spcPct val="100000"/>
              </a:lnSpc>
              <a:spcBef>
                <a:spcPts val="0"/>
              </a:spcBef>
              <a:spcAft>
                <a:spcPts val="0"/>
              </a:spcAft>
              <a:buSzPts val="1400"/>
              <a:buNone/>
            </a:pPr>
            <a:endParaRPr sz="1100" i="1">
              <a:latin typeface="Times New Roman"/>
              <a:ea typeface="Times New Roman"/>
              <a:cs typeface="Times New Roman"/>
              <a:sym typeface="Times New Roman"/>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“After you have identified your timekeeper, take a minute or two to read the set-up to the activity and start to scan the directions.” </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i="1">
                <a:latin typeface="Times New Roman"/>
                <a:ea typeface="Times New Roman"/>
                <a:cs typeface="Times New Roman"/>
                <a:sym typeface="Times New Roman"/>
              </a:rPr>
              <a:t>Click to pull up the second animated arrow as you read the second bullet (the first bullet will disappear at that time).</a:t>
            </a:r>
            <a:endParaRPr sz="1100">
              <a:latin typeface="Times New Roman"/>
              <a:ea typeface="Times New Roman"/>
              <a:cs typeface="Times New Roman"/>
              <a:sym typeface="Times New Roman"/>
            </a:endParaRPr>
          </a:p>
        </p:txBody>
      </p:sp>
      <p:sp>
        <p:nvSpPr>
          <p:cNvPr id="387" name="Google Shape;387;p2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6" name="Google Shape;396;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a:t>The slide is animated.</a:t>
            </a:r>
            <a:endParaRPr i="1"/>
          </a:p>
          <a:p>
            <a:pPr marL="0" lvl="0" indent="0" algn="l" rtl="0">
              <a:lnSpc>
                <a:spcPct val="100000"/>
              </a:lnSpc>
              <a:spcBef>
                <a:spcPts val="0"/>
              </a:spcBef>
              <a:spcAft>
                <a:spcPts val="0"/>
              </a:spcAft>
              <a:buSzPts val="1400"/>
              <a:buNone/>
            </a:pPr>
            <a:endParaRPr i="1"/>
          </a:p>
          <a:p>
            <a:pPr marL="0" lvl="0" indent="0" algn="l" rtl="0">
              <a:lnSpc>
                <a:spcPct val="100000"/>
              </a:lnSpc>
              <a:spcBef>
                <a:spcPts val="0"/>
              </a:spcBef>
              <a:spcAft>
                <a:spcPts val="0"/>
              </a:spcAft>
              <a:buSzPts val="1400"/>
              <a:buNone/>
            </a:pPr>
            <a:r>
              <a:rPr lang="en-US" i="1"/>
              <a:t>Read the slide. </a:t>
            </a:r>
            <a:endParaRPr i="1"/>
          </a:p>
        </p:txBody>
      </p:sp>
      <p:sp>
        <p:nvSpPr>
          <p:cNvPr id="397" name="Google Shape;397;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5" name="Google Shape;405;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“Now you get to choose which small group you want to take part in. </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“If any of the small groups has more than ten people in it, you can break into smaller groups to do the same activity.” </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Note that you may want to limit the size of each small group depending upon the physical setup of your room.</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Distribute the handouts.</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Explain where they can go to meet with their small groups.</a:t>
            </a:r>
            <a:r>
              <a:rPr lang="en-US" sz="1100">
                <a:latin typeface="Palatino Linotype"/>
                <a:ea typeface="Palatino Linotype"/>
                <a:cs typeface="Palatino Linotype"/>
                <a:sym typeface="Palatino Linotype"/>
              </a:rPr>
              <a:t>  </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“Please join the small group of your choosing now. “</a:t>
            </a:r>
            <a:endParaRPr sz="1100">
              <a:latin typeface="Palatino Linotype"/>
              <a:ea typeface="Palatino Linotype"/>
              <a:cs typeface="Palatino Linotype"/>
              <a:sym typeface="Palatino Linotype"/>
            </a:endParaRPr>
          </a:p>
        </p:txBody>
      </p:sp>
      <p:sp>
        <p:nvSpPr>
          <p:cNvPr id="406" name="Google Shape;406;p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Before presenting, insert the names and titles of presenters.</a:t>
            </a:r>
            <a:endParaRPr/>
          </a:p>
          <a:p>
            <a:pPr marL="0" lvl="0" indent="0" algn="l" rtl="0">
              <a:lnSpc>
                <a:spcPct val="100000"/>
              </a:lnSpc>
              <a:spcBef>
                <a:spcPts val="0"/>
              </a:spcBef>
              <a:spcAft>
                <a:spcPts val="0"/>
              </a:spcAft>
              <a:buClr>
                <a:schemeClr val="dk1"/>
              </a:buClr>
              <a:buSzPts val="1100"/>
              <a:buFont typeface="Arial"/>
              <a:buNone/>
            </a:pP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When presenting, introduce yourself, your professional background, your experience with teaching (if applicable), and your pronouns. Please make clear during your opening remarks that presenters are not affiliated with REL Northwest at Education Northwest nor the Institute of Education Sciences.</a:t>
            </a:r>
            <a:endParaRPr sz="1100" i="1"/>
          </a:p>
        </p:txBody>
      </p:sp>
      <p:sp>
        <p:nvSpPr>
          <p:cNvPr id="105" name="Google Shape;10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i="1">
                <a:latin typeface="Palatino Linotype"/>
                <a:ea typeface="Palatino Linotype"/>
                <a:cs typeface="Palatino Linotype"/>
                <a:sym typeface="Palatino Linotype"/>
              </a:rPr>
              <a:t>When the group reconvenes, ask them to complete the poll or form to provide feedback from the session.  </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Provide links to and explain how to fill out the Google Form (or Poll or Mentimeter, etc.). </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Monitor responses as they are coming in and share any patterns or trends you are noticing.</a:t>
            </a:r>
            <a:endParaRPr i="1"/>
          </a:p>
        </p:txBody>
      </p:sp>
      <p:sp>
        <p:nvSpPr>
          <p:cNvPr id="413" name="Google Shape;413;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“Now we are going to turn our attention to fostering learner-to-learner connections.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“As we transition into learner-to-learner connections, I remind you that strong teacher-to-learner connections help foster strong learner-to-learner connections, so the work we’ve already done together supports our learning about fostering learner-to-learner connections.”</a:t>
            </a:r>
            <a:endParaRPr/>
          </a:p>
        </p:txBody>
      </p:sp>
      <p:sp>
        <p:nvSpPr>
          <p:cNvPr id="421" name="Google Shape;421;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8" name="Google Shape;428;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“Learner-to-learner connections are important because:</a:t>
            </a:r>
            <a:endParaRPr/>
          </a:p>
          <a:p>
            <a:pPr marL="457200" lvl="0" indent="-317500" algn="l" rtl="0">
              <a:lnSpc>
                <a:spcPct val="100000"/>
              </a:lnSpc>
              <a:spcBef>
                <a:spcPts val="0"/>
              </a:spcBef>
              <a:spcAft>
                <a:spcPts val="0"/>
              </a:spcAft>
              <a:buSzPts val="1400"/>
              <a:buAutoNum type="arabicPeriod"/>
            </a:pPr>
            <a:r>
              <a:rPr lang="en-US" b="1"/>
              <a:t>“Access to education should not merely mean access to content, but also to a rich learning environment that provides opportunity for interaction and connectedness. </a:t>
            </a:r>
            <a:r>
              <a:rPr lang="en-US"/>
              <a:t>“</a:t>
            </a:r>
            <a:r>
              <a:rPr lang="en-US" sz="1100">
                <a:latin typeface="Arial"/>
                <a:ea typeface="Arial"/>
                <a:cs typeface="Arial"/>
                <a:sym typeface="Arial"/>
              </a:rPr>
              <a:t>Quality learning environments include opportunities for students to engage in interactive and collaborative activities with their peers; such environments have been shown to contribute to better learning outcomes, including development of higher order thinking skills. </a:t>
            </a:r>
            <a:endParaRPr/>
          </a:p>
          <a:p>
            <a:pPr marL="457200" lvl="0" indent="-317500" algn="l" rtl="0">
              <a:lnSpc>
                <a:spcPct val="100000"/>
              </a:lnSpc>
              <a:spcBef>
                <a:spcPts val="0"/>
              </a:spcBef>
              <a:spcAft>
                <a:spcPts val="0"/>
              </a:spcAft>
              <a:buSzPts val="1400"/>
              <a:buAutoNum type="arabicPeriod"/>
            </a:pPr>
            <a:r>
              <a:rPr lang="en-US" b="1"/>
              <a:t>“Collaborative learning processes assist students to develop higher order thinking skills and achieve richer knowledge generation. </a:t>
            </a:r>
            <a:r>
              <a:rPr lang="en-US" sz="1100">
                <a:latin typeface="Arial"/>
                <a:ea typeface="Arial"/>
                <a:cs typeface="Arial"/>
                <a:sym typeface="Arial"/>
              </a:rPr>
              <a:t>Learners are not passive receptacles but are active in their process of knowledge acquisition as they participate in discussions, search for information, and exchange opinions with their peers. </a:t>
            </a:r>
            <a:endParaRPr b="1"/>
          </a:p>
          <a:p>
            <a:pPr marL="457200" lvl="0" indent="-317500" algn="l" rtl="0">
              <a:lnSpc>
                <a:spcPct val="100000"/>
              </a:lnSpc>
              <a:spcBef>
                <a:spcPts val="0"/>
              </a:spcBef>
              <a:spcAft>
                <a:spcPts val="0"/>
              </a:spcAft>
              <a:buSzPts val="1400"/>
              <a:buAutoNum type="arabicPeriod"/>
            </a:pPr>
            <a:r>
              <a:rPr lang="en-US" b="1"/>
              <a:t>“Fosters positive social interdependence. </a:t>
            </a:r>
            <a:r>
              <a:rPr lang="en-US"/>
              <a:t>Positive social interdependence means students have “positive feelings about the activities and those with whom they have cooperated.” Social interdependence strengthens learning communities because “</a:t>
            </a:r>
            <a:r>
              <a:rPr lang="en-US" sz="1000">
                <a:latin typeface="Roboto"/>
                <a:ea typeface="Roboto"/>
                <a:cs typeface="Roboto"/>
                <a:sym typeface="Roboto"/>
              </a:rPr>
              <a:t>One person’s goal attainment is linked with another person’s.” (Peterson</a:t>
            </a:r>
            <a:r>
              <a:rPr lang="en-US" sz="1000" i="1">
                <a:latin typeface="Roboto"/>
                <a:ea typeface="Roboto"/>
                <a:cs typeface="Roboto"/>
                <a:sym typeface="Roboto"/>
              </a:rPr>
              <a:t> et al.</a:t>
            </a:r>
            <a:r>
              <a:rPr lang="en-US" sz="1000">
                <a:latin typeface="Roboto"/>
                <a:ea typeface="Roboto"/>
                <a:cs typeface="Roboto"/>
                <a:sym typeface="Roboto"/>
              </a:rPr>
              <a:t>, 2018)</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sz="1100" i="1">
                <a:latin typeface="Arial"/>
                <a:ea typeface="Arial"/>
                <a:cs typeface="Arial"/>
                <a:sym typeface="Arial"/>
              </a:rPr>
              <a:t>Slide References</a:t>
            </a:r>
            <a:endParaRPr/>
          </a:p>
          <a:p>
            <a:pPr marL="457200" lvl="0" indent="-298450" algn="l" rtl="0">
              <a:lnSpc>
                <a:spcPct val="100000"/>
              </a:lnSpc>
              <a:spcBef>
                <a:spcPts val="0"/>
              </a:spcBef>
              <a:spcAft>
                <a:spcPts val="0"/>
              </a:spcAft>
              <a:buSzPts val="1100"/>
              <a:buFont typeface="Palatino Linotype"/>
              <a:buChar char="●"/>
            </a:pPr>
            <a:r>
              <a:rPr lang="en-US" sz="1100" i="1" u="sng">
                <a:solidFill>
                  <a:schemeClr val="hlink"/>
                </a:solidFill>
                <a:latin typeface="Palatino Linotype"/>
                <a:ea typeface="Palatino Linotype"/>
                <a:cs typeface="Palatino Linotype"/>
                <a:sym typeface="Palatino Linotype"/>
                <a:hlinkClick r:id="rId3"/>
              </a:rPr>
              <a:t>Brindley, J.E., Walti, C., &amp; Balschke, L.M. (2009) "Creating Effective Collaborative Learning Groups in an Online Environment" </a:t>
            </a:r>
            <a:r>
              <a:rPr lang="en-US" sz="1100" i="1">
                <a:latin typeface="Palatino Linotype"/>
                <a:ea typeface="Palatino Linotype"/>
                <a:cs typeface="Palatino Linotype"/>
                <a:sym typeface="Palatino Linotype"/>
              </a:rPr>
              <a:t>from the IES-Covid Resource: </a:t>
            </a:r>
            <a:r>
              <a:rPr lang="en-US" sz="1100" i="1" u="sng">
                <a:solidFill>
                  <a:schemeClr val="hlink"/>
                </a:solidFill>
                <a:latin typeface="Palatino Linotype"/>
                <a:ea typeface="Palatino Linotype"/>
                <a:cs typeface="Palatino Linotype"/>
                <a:sym typeface="Palatino Linotype"/>
                <a:hlinkClick r:id="rId4"/>
              </a:rPr>
              <a:t>Ask-a-REL: Research based online learning practices</a:t>
            </a:r>
            <a:endParaRPr sz="1100" i="1">
              <a:latin typeface="Palatino Linotype"/>
              <a:ea typeface="Palatino Linotype"/>
              <a:cs typeface="Palatino Linotype"/>
              <a:sym typeface="Palatino Linotype"/>
            </a:endParaRPr>
          </a:p>
          <a:p>
            <a:pPr marL="457200" lvl="0" indent="0" algn="l" rtl="0">
              <a:lnSpc>
                <a:spcPct val="100000"/>
              </a:lnSpc>
              <a:spcBef>
                <a:spcPts val="0"/>
              </a:spcBef>
              <a:spcAft>
                <a:spcPts val="0"/>
              </a:spcAft>
              <a:buSzPts val="1400"/>
              <a:buNone/>
            </a:pPr>
            <a:endParaRPr sz="1100" i="1">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SzPts val="1100"/>
              <a:buFont typeface="Palatino Linotype"/>
              <a:buChar char="●"/>
            </a:pPr>
            <a:r>
              <a:rPr lang="en-US" sz="1100" i="1" u="sng">
                <a:solidFill>
                  <a:schemeClr val="hlink"/>
                </a:solidFill>
                <a:latin typeface="Palatino Linotype"/>
                <a:ea typeface="Palatino Linotype"/>
                <a:cs typeface="Palatino Linotype"/>
                <a:sym typeface="Palatino Linotype"/>
                <a:hlinkClick r:id="rId5"/>
              </a:rPr>
              <a:t>REL Southeast (2020) When teachers and students are separated</a:t>
            </a:r>
            <a:r>
              <a:rPr lang="en-US" sz="1100" i="1">
                <a:latin typeface="Palatino Linotype"/>
                <a:ea typeface="Palatino Linotype"/>
                <a:cs typeface="Palatino Linotype"/>
                <a:sym typeface="Palatino Linotype"/>
              </a:rPr>
              <a:t> </a:t>
            </a:r>
            <a:endParaRPr/>
          </a:p>
          <a:p>
            <a:pPr marL="457200" lvl="0" indent="0" algn="l" rtl="0">
              <a:lnSpc>
                <a:spcPct val="100000"/>
              </a:lnSpc>
              <a:spcBef>
                <a:spcPts val="0"/>
              </a:spcBef>
              <a:spcAft>
                <a:spcPts val="0"/>
              </a:spcAft>
              <a:buSzPts val="1400"/>
              <a:buNone/>
            </a:pPr>
            <a:endParaRPr sz="1100" i="1">
              <a:latin typeface="Palatino Linotype"/>
              <a:ea typeface="Palatino Linotype"/>
              <a:cs typeface="Palatino Linotype"/>
              <a:sym typeface="Palatino Linotype"/>
            </a:endParaRPr>
          </a:p>
          <a:p>
            <a:pPr marL="457200" lvl="0" indent="-298450" algn="l" rtl="0">
              <a:lnSpc>
                <a:spcPct val="100000"/>
              </a:lnSpc>
              <a:spcBef>
                <a:spcPts val="0"/>
              </a:spcBef>
              <a:spcAft>
                <a:spcPts val="0"/>
              </a:spcAft>
              <a:buSzPts val="1100"/>
              <a:buFont typeface="Palatino Linotype"/>
              <a:buChar char="●"/>
            </a:pPr>
            <a:r>
              <a:rPr lang="en-US" sz="1100" i="1" u="sng">
                <a:solidFill>
                  <a:schemeClr val="hlink"/>
                </a:solidFill>
                <a:latin typeface="Palatino Linotype"/>
                <a:ea typeface="Palatino Linotype"/>
                <a:cs typeface="Palatino Linotype"/>
                <a:sym typeface="Palatino Linotype"/>
                <a:hlinkClick r:id="rId6"/>
              </a:rPr>
              <a:t>Peterson, A., Beymer, P., &amp; Putnam R. (2018) Synchronous and asynchronous discussions: Effects on cooperation, belonging, and affect</a:t>
            </a:r>
            <a:r>
              <a:rPr lang="en-US" sz="1100" i="1">
                <a:latin typeface="Palatino Linotype"/>
                <a:ea typeface="Palatino Linotype"/>
                <a:cs typeface="Palatino Linotype"/>
                <a:sym typeface="Palatino Linotype"/>
              </a:rPr>
              <a:t> Online Learning, 22(4), 7–25 in the IES-Covid Resource </a:t>
            </a:r>
            <a:r>
              <a:rPr lang="en-US" sz="1100" i="1" u="sng">
                <a:solidFill>
                  <a:schemeClr val="hlink"/>
                </a:solidFill>
                <a:latin typeface="Palatino Linotype"/>
                <a:ea typeface="Palatino Linotype"/>
                <a:cs typeface="Palatino Linotype"/>
                <a:sym typeface="Palatino Linotype"/>
                <a:hlinkClick r:id="rId4"/>
              </a:rPr>
              <a:t>Ask-a-REL: Research based online learning practices</a:t>
            </a:r>
            <a:endParaRPr sz="1100">
              <a:latin typeface="Arial"/>
              <a:ea typeface="Arial"/>
              <a:cs typeface="Arial"/>
              <a:sym typeface="Arial"/>
            </a:endParaRPr>
          </a:p>
        </p:txBody>
      </p:sp>
      <p:sp>
        <p:nvSpPr>
          <p:cNvPr id="429" name="Google Shape;429;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Calibri"/>
                <a:ea typeface="Calibri"/>
                <a:cs typeface="Calibri"/>
                <a:sym typeface="Calibri"/>
              </a:rPr>
              <a:t>32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0" name="Google Shape;440;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This slide is animated to highlight the five </a:t>
            </a:r>
            <a:r>
              <a:rPr lang="en-US" sz="4400" i="1">
                <a:solidFill>
                  <a:srgbClr val="576F7F"/>
                </a:solidFill>
              </a:rPr>
              <a:t>evidence-based</a:t>
            </a:r>
            <a:r>
              <a:rPr lang="en-US" sz="1100" i="1">
                <a:latin typeface="Palatino Linotype"/>
                <a:ea typeface="Palatino Linotype"/>
                <a:cs typeface="Palatino Linotype"/>
                <a:sym typeface="Palatino Linotype"/>
              </a:rPr>
              <a:t> practices to foster learner-to-learner connections.</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“Our focus in this section is using remote learning practices to build learner-to-learner connections and community.”</a:t>
            </a:r>
            <a:endParaRPr/>
          </a:p>
        </p:txBody>
      </p:sp>
      <p:sp>
        <p:nvSpPr>
          <p:cNvPr id="441" name="Google Shape;441;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5" name="Google Shape;465;p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“The first </a:t>
            </a:r>
            <a:r>
              <a:rPr lang="en-US">
                <a:solidFill>
                  <a:srgbClr val="576F7F"/>
                </a:solidFill>
              </a:rPr>
              <a:t>evidence-based</a:t>
            </a:r>
            <a:r>
              <a:rPr lang="en-US"/>
              <a:t> practice is to create opportunities for small-group collaboration.</a:t>
            </a:r>
            <a:endParaRPr/>
          </a:p>
          <a:p>
            <a:pPr marL="0" lvl="0" indent="0" algn="l" rtl="0">
              <a:lnSpc>
                <a:spcPct val="115000"/>
              </a:lnSpc>
              <a:spcBef>
                <a:spcPts val="0"/>
              </a:spcBef>
              <a:spcAft>
                <a:spcPts val="0"/>
              </a:spcAft>
              <a:buSzPts val="1400"/>
              <a:buNone/>
            </a:pPr>
            <a:endParaRPr/>
          </a:p>
          <a:p>
            <a:pPr marL="0" lvl="0" indent="0" algn="l" rtl="0">
              <a:lnSpc>
                <a:spcPct val="115000"/>
              </a:lnSpc>
              <a:spcBef>
                <a:spcPts val="0"/>
              </a:spcBef>
              <a:spcAft>
                <a:spcPts val="0"/>
              </a:spcAft>
              <a:buSzPts val="1400"/>
              <a:buNone/>
            </a:pPr>
            <a:r>
              <a:rPr lang="en-US"/>
              <a:t>“Educators play a vital role in small-group collaborations.</a:t>
            </a:r>
            <a:r>
              <a:rPr lang="en-US" sz="1100">
                <a:latin typeface="Arial"/>
                <a:ea typeface="Arial"/>
                <a:cs typeface="Arial"/>
                <a:sym typeface="Arial"/>
              </a:rPr>
              <a:t> They need to evaluate learner readiness for group work and provide scaffolding to build skills necessary to effectively engage in small group collaborations. This might mean assigning small-group work later in the year when students have ‘acquired confidence and skills’ to be successful (Brindley, Walti, and Balschke, 2009).</a:t>
            </a:r>
            <a:endParaRPr sz="1100">
              <a:latin typeface="Arial"/>
              <a:ea typeface="Arial"/>
              <a:cs typeface="Arial"/>
              <a:sym typeface="Arial"/>
            </a:endParaRPr>
          </a:p>
          <a:p>
            <a:pPr marL="0" lvl="0" indent="0" algn="l" rtl="0">
              <a:lnSpc>
                <a:spcPct val="115000"/>
              </a:lnSpc>
              <a:spcBef>
                <a:spcPts val="0"/>
              </a:spcBef>
              <a:spcAft>
                <a:spcPts val="0"/>
              </a:spcAft>
              <a:buSzPts val="1400"/>
              <a:buNone/>
            </a:pPr>
            <a:endParaRPr sz="1100">
              <a:latin typeface="Arial"/>
              <a:ea typeface="Arial"/>
              <a:cs typeface="Arial"/>
              <a:sym typeface="Arial"/>
            </a:endParaRPr>
          </a:p>
          <a:p>
            <a:pPr marL="0" lvl="0" indent="0" algn="l" rtl="0">
              <a:lnSpc>
                <a:spcPct val="115000"/>
              </a:lnSpc>
              <a:spcBef>
                <a:spcPts val="0"/>
              </a:spcBef>
              <a:spcAft>
                <a:spcPts val="0"/>
              </a:spcAft>
              <a:buSzPts val="1400"/>
              <a:buNone/>
            </a:pPr>
            <a:r>
              <a:rPr lang="en-US" sz="1100">
                <a:latin typeface="Arial"/>
                <a:ea typeface="Arial"/>
                <a:cs typeface="Arial"/>
                <a:sym typeface="Arial"/>
              </a:rPr>
              <a:t>“In addition, for students to be successful working in small groups, they need to establish learner relationships and have a sense of community. </a:t>
            </a:r>
            <a:endParaRPr sz="1100">
              <a:latin typeface="Arial"/>
              <a:ea typeface="Arial"/>
              <a:cs typeface="Arial"/>
              <a:sym typeface="Arial"/>
            </a:endParaRPr>
          </a:p>
          <a:p>
            <a:pPr marL="0" lvl="0" indent="0" algn="l" rtl="0">
              <a:lnSpc>
                <a:spcPct val="115000"/>
              </a:lnSpc>
              <a:spcBef>
                <a:spcPts val="0"/>
              </a:spcBef>
              <a:spcAft>
                <a:spcPts val="0"/>
              </a:spcAft>
              <a:buSzPts val="1400"/>
              <a:buNone/>
            </a:pPr>
            <a:endParaRPr sz="1100">
              <a:latin typeface="Arial"/>
              <a:ea typeface="Arial"/>
              <a:cs typeface="Arial"/>
              <a:sym typeface="Arial"/>
            </a:endParaRPr>
          </a:p>
          <a:p>
            <a:pPr marL="0" lvl="0" indent="0" algn="l" rtl="0">
              <a:lnSpc>
                <a:spcPct val="115000"/>
              </a:lnSpc>
              <a:spcBef>
                <a:spcPts val="0"/>
              </a:spcBef>
              <a:spcAft>
                <a:spcPts val="0"/>
              </a:spcAft>
              <a:buSzPts val="1400"/>
              <a:buNone/>
            </a:pPr>
            <a:r>
              <a:rPr lang="en-US" sz="1100">
                <a:latin typeface="Arial"/>
                <a:ea typeface="Arial"/>
                <a:cs typeface="Arial"/>
                <a:sym typeface="Arial"/>
              </a:rPr>
              <a:t>“You will note that we have an opening exercise in all our small groups that provides a way to select your group’s timekeeper. You are invited to do this exercise rather than just asking for a volunteer because the process helps to achieve multiple goals, including establishing relationships.</a:t>
            </a:r>
            <a:endParaRPr sz="1100">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endParaRPr sz="1100">
              <a:latin typeface="Arial"/>
              <a:ea typeface="Arial"/>
              <a:cs typeface="Arial"/>
              <a:sym typeface="Arial"/>
            </a:endParaRPr>
          </a:p>
          <a:p>
            <a:pPr marL="0" lvl="0" indent="0" algn="l" rtl="0">
              <a:lnSpc>
                <a:spcPct val="115000"/>
              </a:lnSpc>
              <a:spcBef>
                <a:spcPts val="0"/>
              </a:spcBef>
              <a:spcAft>
                <a:spcPts val="0"/>
              </a:spcAft>
              <a:buSzPts val="1400"/>
              <a:buNone/>
            </a:pPr>
            <a:r>
              <a:rPr lang="en-US" sz="1100">
                <a:latin typeface="Arial"/>
                <a:ea typeface="Arial"/>
                <a:cs typeface="Arial"/>
                <a:sym typeface="Arial"/>
              </a:rPr>
              <a:t>“Teachers should create a balance between structure and clarity of task and learner autonomy and flexibility. Teachers need to be present and available to support small-group collaborations.</a:t>
            </a:r>
            <a:endParaRPr sz="1100">
              <a:latin typeface="Arial"/>
              <a:ea typeface="Arial"/>
              <a:cs typeface="Arial"/>
              <a:sym typeface="Arial"/>
            </a:endParaRPr>
          </a:p>
          <a:p>
            <a:pPr marL="0" lvl="0" indent="0" algn="l" rtl="0">
              <a:lnSpc>
                <a:spcPct val="115000"/>
              </a:lnSpc>
              <a:spcBef>
                <a:spcPts val="0"/>
              </a:spcBef>
              <a:spcAft>
                <a:spcPts val="0"/>
              </a:spcAft>
              <a:buSzPts val="1400"/>
              <a:buNone/>
            </a:pPr>
            <a:endParaRPr sz="1100">
              <a:latin typeface="Arial"/>
              <a:ea typeface="Arial"/>
              <a:cs typeface="Arial"/>
              <a:sym typeface="Arial"/>
            </a:endParaRPr>
          </a:p>
          <a:p>
            <a:pPr marL="0" lvl="0" indent="0" algn="l" rtl="0">
              <a:lnSpc>
                <a:spcPct val="115000"/>
              </a:lnSpc>
              <a:spcBef>
                <a:spcPts val="0"/>
              </a:spcBef>
              <a:spcAft>
                <a:spcPts val="0"/>
              </a:spcAft>
              <a:buSzPts val="1400"/>
              <a:buNone/>
            </a:pPr>
            <a:r>
              <a:rPr lang="en-US" sz="1100">
                <a:latin typeface="Arial"/>
                <a:ea typeface="Arial"/>
                <a:cs typeface="Arial"/>
                <a:sym typeface="Arial"/>
              </a:rPr>
              <a:t>“It is important that teachers are assigning work to be done via small-group collaboration that is ‘achievable, sustainable, and properly timed within the course. The assigned work should be work that is best performed by a group. Individual learners make compromises regarding flexibility of study in order to participate in a collaborative exercise. Engaging in tasks that benefit from teamwork will increase their sense of purposefulness and motivation to participate’ (Brindley, Walti, &amp; Balschke, 2009).</a:t>
            </a:r>
            <a:endParaRPr sz="1100">
              <a:latin typeface="Arial"/>
              <a:ea typeface="Arial"/>
              <a:cs typeface="Arial"/>
              <a:sym typeface="Arial"/>
            </a:endParaRPr>
          </a:p>
          <a:p>
            <a:pPr marL="0" lvl="0" indent="0" algn="l" rtl="0">
              <a:lnSpc>
                <a:spcPct val="115000"/>
              </a:lnSpc>
              <a:spcBef>
                <a:spcPts val="0"/>
              </a:spcBef>
              <a:spcAft>
                <a:spcPts val="0"/>
              </a:spcAft>
              <a:buSzPts val="1400"/>
              <a:buNone/>
            </a:pPr>
            <a:endParaRPr sz="1100">
              <a:latin typeface="Arial"/>
              <a:ea typeface="Arial"/>
              <a:cs typeface="Arial"/>
              <a:sym typeface="Arial"/>
            </a:endParaRPr>
          </a:p>
          <a:p>
            <a:pPr marL="0" lvl="0" indent="0" algn="l" rtl="0">
              <a:lnSpc>
                <a:spcPct val="115000"/>
              </a:lnSpc>
              <a:spcBef>
                <a:spcPts val="0"/>
              </a:spcBef>
              <a:spcAft>
                <a:spcPts val="0"/>
              </a:spcAft>
              <a:buSzPts val="1400"/>
              <a:buNone/>
            </a:pPr>
            <a:r>
              <a:rPr lang="en-US" sz="1100">
                <a:latin typeface="Arial"/>
                <a:ea typeface="Arial"/>
                <a:cs typeface="Arial"/>
                <a:sym typeface="Arial"/>
              </a:rPr>
              <a:t>“Teachers must provide sufficient time for the student collaborations to do the work in ways that meet the expectations of the collaborations.” </a:t>
            </a:r>
            <a:endParaRPr sz="1100">
              <a:latin typeface="Arial"/>
              <a:ea typeface="Arial"/>
              <a:cs typeface="Arial"/>
              <a:sym typeface="Arial"/>
            </a:endParaRPr>
          </a:p>
          <a:p>
            <a:pPr marL="0" lvl="0" indent="0" algn="l" rtl="0">
              <a:lnSpc>
                <a:spcPct val="115000"/>
              </a:lnSpc>
              <a:spcBef>
                <a:spcPts val="0"/>
              </a:spcBef>
              <a:spcAft>
                <a:spcPts val="0"/>
              </a:spcAft>
              <a:buSzPts val="1400"/>
              <a:buNone/>
            </a:pPr>
            <a:endParaRPr/>
          </a:p>
          <a:p>
            <a:pPr marL="0" lvl="0" indent="0" algn="l" rtl="0">
              <a:lnSpc>
                <a:spcPct val="115000"/>
              </a:lnSpc>
              <a:spcBef>
                <a:spcPts val="0"/>
              </a:spcBef>
              <a:spcAft>
                <a:spcPts val="0"/>
              </a:spcAft>
              <a:buSzPts val="1400"/>
              <a:buNone/>
            </a:pPr>
            <a:r>
              <a:rPr lang="en-US" sz="1100">
                <a:latin typeface="Palatino Linotype"/>
                <a:ea typeface="Palatino Linotype"/>
                <a:cs typeface="Palatino Linotype"/>
                <a:sym typeface="Palatino Linotype"/>
              </a:rPr>
              <a:t>Slide Reference:</a:t>
            </a:r>
            <a:endParaRPr sz="1100">
              <a:latin typeface="Palatino Linotype"/>
              <a:ea typeface="Palatino Linotype"/>
              <a:cs typeface="Palatino Linotype"/>
              <a:sym typeface="Palatino Linotype"/>
            </a:endParaRPr>
          </a:p>
          <a:p>
            <a:pPr marL="330200" lvl="0" indent="-171450" algn="l" rtl="0">
              <a:lnSpc>
                <a:spcPct val="100000"/>
              </a:lnSpc>
              <a:spcBef>
                <a:spcPts val="0"/>
              </a:spcBef>
              <a:spcAft>
                <a:spcPts val="0"/>
              </a:spcAft>
              <a:buSzPts val="1100"/>
              <a:buFont typeface="Arial"/>
              <a:buChar char="•"/>
            </a:pPr>
            <a:r>
              <a:rPr lang="en-US" sz="1100" u="sng">
                <a:solidFill>
                  <a:schemeClr val="hlink"/>
                </a:solidFill>
                <a:latin typeface="Palatino Linotype"/>
                <a:ea typeface="Palatino Linotype"/>
                <a:cs typeface="Palatino Linotype"/>
                <a:sym typeface="Palatino Linotype"/>
                <a:hlinkClick r:id="rId3"/>
              </a:rPr>
              <a:t>Brindley, J.E., Walti, C., &amp; Balschke, L. M. (2009) "Creating Effective Collaborative Learning Groups in an Online Environment" </a:t>
            </a:r>
            <a:r>
              <a:rPr lang="en-US" sz="1100">
                <a:latin typeface="Palatino Linotype"/>
                <a:ea typeface="Palatino Linotype"/>
                <a:cs typeface="Palatino Linotype"/>
                <a:sym typeface="Palatino Linotype"/>
              </a:rPr>
              <a:t>from the IES-Covid Resource: </a:t>
            </a:r>
            <a:r>
              <a:rPr lang="en-US" sz="1100" u="sng">
                <a:solidFill>
                  <a:schemeClr val="hlink"/>
                </a:solidFill>
                <a:latin typeface="Palatino Linotype"/>
                <a:ea typeface="Palatino Linotype"/>
                <a:cs typeface="Palatino Linotype"/>
                <a:sym typeface="Palatino Linotype"/>
                <a:hlinkClick r:id="rId4"/>
              </a:rPr>
              <a:t>Ask-a-REL: Research based online learning practices</a:t>
            </a:r>
            <a:endParaRPr sz="1100">
              <a:latin typeface="Palatino Linotype"/>
              <a:ea typeface="Palatino Linotype"/>
              <a:cs typeface="Palatino Linotype"/>
              <a:sym typeface="Palatino Linotype"/>
            </a:endParaRPr>
          </a:p>
        </p:txBody>
      </p:sp>
      <p:sp>
        <p:nvSpPr>
          <p:cNvPr id="466" name="Google Shape;466;p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3" name="Google Shape;483;p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alatino Linotype"/>
                <a:ea typeface="Palatino Linotype"/>
                <a:cs typeface="Palatino Linotype"/>
                <a:sym typeface="Palatino Linotype"/>
              </a:rPr>
              <a:t>“The second </a:t>
            </a:r>
            <a:r>
              <a:rPr lang="en-US">
                <a:solidFill>
                  <a:srgbClr val="576F7F"/>
                </a:solidFill>
              </a:rPr>
              <a:t>evidence-based</a:t>
            </a:r>
            <a:r>
              <a:rPr lang="en-US">
                <a:latin typeface="Palatino Linotype"/>
                <a:ea typeface="Palatino Linotype"/>
                <a:cs typeface="Palatino Linotype"/>
                <a:sym typeface="Palatino Linotype"/>
              </a:rPr>
              <a:t> practice to foster learner-to-learner connections is to model student interactions.”</a:t>
            </a:r>
            <a:endParaRPr>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r>
              <a:rPr lang="en-US">
                <a:latin typeface="Palatino Linotype"/>
                <a:ea typeface="Palatino Linotype"/>
                <a:cs typeface="Palatino Linotype"/>
                <a:sym typeface="Palatino Linotype"/>
              </a:rPr>
              <a:t>"Teachers can model appropriate discussion behaviors, including encouraging participation, helping scaffold online learning discussions with topic threads, and mentioning students by name. In online discussion boards, teachers can respond more to students who post less. Teachers can model the grace and compassion they would like students to show one another.”</a:t>
            </a:r>
            <a:endParaRPr>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endParaRPr>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r>
              <a:rPr lang="en-US" i="1">
                <a:latin typeface="Palatino Linotype"/>
                <a:ea typeface="Palatino Linotype"/>
                <a:cs typeface="Palatino Linotype"/>
                <a:sym typeface="Palatino Linotype"/>
              </a:rPr>
              <a:t>Slide references:</a:t>
            </a:r>
            <a:endParaRPr i="1">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endParaRPr i="1">
              <a:latin typeface="Palatino Linotype"/>
              <a:ea typeface="Palatino Linotype"/>
              <a:cs typeface="Palatino Linotype"/>
              <a:sym typeface="Palatino Linotype"/>
            </a:endParaRPr>
          </a:p>
          <a:p>
            <a:pPr marL="457200" lvl="0" indent="-304800" algn="l" rtl="0">
              <a:lnSpc>
                <a:spcPct val="100000"/>
              </a:lnSpc>
              <a:spcBef>
                <a:spcPts val="0"/>
              </a:spcBef>
              <a:spcAft>
                <a:spcPts val="0"/>
              </a:spcAft>
              <a:buClr>
                <a:schemeClr val="dk1"/>
              </a:buClr>
              <a:buSzPts val="1200"/>
              <a:buFont typeface="Arial"/>
              <a:buChar char="•"/>
            </a:pPr>
            <a:r>
              <a:rPr lang="en-US" i="1" u="sng">
                <a:solidFill>
                  <a:schemeClr val="hlink"/>
                </a:solidFill>
                <a:latin typeface="Palatino Linotype"/>
                <a:ea typeface="Palatino Linotype"/>
                <a:cs typeface="Palatino Linotype"/>
                <a:sym typeface="Palatino Linotype"/>
                <a:hlinkClick r:id="rId3"/>
              </a:rPr>
              <a:t>REL Southeast (2020) When teachers and students are separated</a:t>
            </a:r>
            <a:r>
              <a:rPr lang="en-US" i="1">
                <a:latin typeface="Palatino Linotype"/>
                <a:ea typeface="Palatino Linotype"/>
                <a:cs typeface="Palatino Linotype"/>
                <a:sym typeface="Palatino Linotype"/>
              </a:rPr>
              <a:t> </a:t>
            </a:r>
            <a:endParaRPr i="1">
              <a:latin typeface="Palatino Linotype"/>
              <a:ea typeface="Palatino Linotype"/>
              <a:cs typeface="Palatino Linotype"/>
              <a:sym typeface="Palatino Linotype"/>
            </a:endParaRPr>
          </a:p>
          <a:p>
            <a:pPr marL="228600" lvl="0" indent="-158750" algn="l" rtl="0">
              <a:lnSpc>
                <a:spcPct val="100000"/>
              </a:lnSpc>
              <a:spcBef>
                <a:spcPts val="0"/>
              </a:spcBef>
              <a:spcAft>
                <a:spcPts val="0"/>
              </a:spcAft>
              <a:buClr>
                <a:schemeClr val="dk1"/>
              </a:buClr>
              <a:buSzPts val="1100"/>
              <a:buFont typeface="Arial"/>
              <a:buNone/>
            </a:pPr>
            <a:endParaRPr i="1">
              <a:latin typeface="Palatino Linotype"/>
              <a:ea typeface="Palatino Linotype"/>
              <a:cs typeface="Palatino Linotype"/>
              <a:sym typeface="Palatino Linotype"/>
            </a:endParaRPr>
          </a:p>
          <a:p>
            <a:pPr marL="457200" lvl="0" indent="-304800" algn="l" rtl="0">
              <a:lnSpc>
                <a:spcPct val="100000"/>
              </a:lnSpc>
              <a:spcBef>
                <a:spcPts val="0"/>
              </a:spcBef>
              <a:spcAft>
                <a:spcPts val="0"/>
              </a:spcAft>
              <a:buClr>
                <a:schemeClr val="dk1"/>
              </a:buClr>
              <a:buSzPts val="1200"/>
              <a:buFont typeface="Arial"/>
              <a:buChar char="•"/>
            </a:pPr>
            <a:r>
              <a:rPr lang="en-US" sz="1100">
                <a:latin typeface="Times New Roman"/>
                <a:ea typeface="Times New Roman"/>
                <a:cs typeface="Times New Roman"/>
                <a:sym typeface="Times New Roman"/>
              </a:rPr>
              <a:t>Martin, F., Wang, C., &amp; Sadaf, A. (2020). Facilitation matters: Instructor perception of helpfulness of facilitation strategies in online courses. </a:t>
            </a:r>
            <a:r>
              <a:rPr lang="en-US" sz="1100" i="1">
                <a:latin typeface="Times New Roman"/>
                <a:ea typeface="Times New Roman"/>
                <a:cs typeface="Times New Roman"/>
                <a:sym typeface="Times New Roman"/>
              </a:rPr>
              <a:t>Online Learning, 24</a:t>
            </a:r>
            <a:r>
              <a:rPr lang="en-US" sz="1100">
                <a:latin typeface="Times New Roman"/>
                <a:ea typeface="Times New Roman"/>
                <a:cs typeface="Times New Roman"/>
                <a:sym typeface="Times New Roman"/>
              </a:rPr>
              <a:t>(1), 28-49. </a:t>
            </a:r>
            <a:r>
              <a:rPr lang="en-US" sz="1100" u="sng">
                <a:solidFill>
                  <a:schemeClr val="hlink"/>
                </a:solidFill>
                <a:latin typeface="Times New Roman"/>
                <a:ea typeface="Times New Roman"/>
                <a:cs typeface="Times New Roman"/>
                <a:sym typeface="Times New Roman"/>
                <a:hlinkClick r:id="rId4"/>
              </a:rPr>
              <a:t>https://doi.org/10.24059/olj.v24i1.1980</a:t>
            </a:r>
            <a:r>
              <a:rPr lang="en-US" sz="1100">
                <a:latin typeface="Times New Roman"/>
                <a:ea typeface="Times New Roman"/>
                <a:cs typeface="Times New Roman"/>
                <a:sym typeface="Times New Roman"/>
              </a:rPr>
              <a:t> in the IES-Covid Resource </a:t>
            </a:r>
            <a:r>
              <a:rPr lang="en-US" sz="1100">
                <a:solidFill>
                  <a:srgbClr val="0E1318"/>
                </a:solidFill>
                <a:highlight>
                  <a:srgbClr val="FFFFFF"/>
                </a:highlight>
                <a:latin typeface="Times New Roman"/>
                <a:ea typeface="Times New Roman"/>
                <a:cs typeface="Times New Roman"/>
                <a:sym typeface="Times New Roman"/>
              </a:rPr>
              <a:t>REL West. (2020). Ask-a-REL: </a:t>
            </a:r>
            <a:r>
              <a:rPr lang="en-US" sz="1100" i="1">
                <a:solidFill>
                  <a:srgbClr val="0E1318"/>
                </a:solidFill>
                <a:highlight>
                  <a:srgbClr val="FFFFFF"/>
                </a:highlight>
                <a:latin typeface="Times New Roman"/>
                <a:ea typeface="Times New Roman"/>
                <a:cs typeface="Times New Roman"/>
                <a:sym typeface="Times New Roman"/>
              </a:rPr>
              <a:t>Research-based online learning practices</a:t>
            </a:r>
            <a:r>
              <a:rPr lang="en-US" sz="1100">
                <a:solidFill>
                  <a:srgbClr val="0E1318"/>
                </a:solidFill>
                <a:highlight>
                  <a:srgbClr val="FFFFFF"/>
                </a:highlight>
                <a:latin typeface="Times New Roman"/>
                <a:ea typeface="Times New Roman"/>
                <a:cs typeface="Times New Roman"/>
                <a:sym typeface="Times New Roman"/>
              </a:rPr>
              <a:t>. </a:t>
            </a:r>
            <a:r>
              <a:rPr lang="en-US" sz="1100" u="sng">
                <a:solidFill>
                  <a:schemeClr val="hlink"/>
                </a:solidFill>
                <a:highlight>
                  <a:srgbClr val="FFFFFF"/>
                </a:highlight>
                <a:latin typeface="Times New Roman"/>
                <a:ea typeface="Times New Roman"/>
                <a:cs typeface="Times New Roman"/>
                <a:sym typeface="Times New Roman"/>
                <a:hlinkClick r:id="rId5"/>
              </a:rPr>
              <a:t>https://ies.ed.gov/ncee/edlabs/regions/west/Ask/Details/100</a:t>
            </a:r>
            <a:r>
              <a:rPr lang="en-US" sz="1100">
                <a:latin typeface="Times New Roman"/>
                <a:ea typeface="Times New Roman"/>
                <a:cs typeface="Times New Roman"/>
                <a:sym typeface="Times New Roman"/>
              </a:rPr>
              <a:t>.</a:t>
            </a:r>
            <a:endParaRPr sz="1100">
              <a:latin typeface="Times New Roman"/>
              <a:ea typeface="Times New Roman"/>
              <a:cs typeface="Times New Roman"/>
              <a:sym typeface="Times New Roman"/>
            </a:endParaRPr>
          </a:p>
          <a:p>
            <a:pPr marL="0" lvl="0" indent="0" algn="l" rtl="0">
              <a:lnSpc>
                <a:spcPct val="100000"/>
              </a:lnSpc>
              <a:spcBef>
                <a:spcPts val="0"/>
              </a:spcBef>
              <a:spcAft>
                <a:spcPts val="0"/>
              </a:spcAft>
              <a:buSzPts val="1400"/>
              <a:buNone/>
            </a:pPr>
            <a:endParaRPr sz="1100">
              <a:latin typeface="Times New Roman"/>
              <a:ea typeface="Times New Roman"/>
              <a:cs typeface="Times New Roman"/>
              <a:sym typeface="Times New Roman"/>
            </a:endParaRPr>
          </a:p>
        </p:txBody>
      </p:sp>
      <p:sp>
        <p:nvSpPr>
          <p:cNvPr id="484" name="Google Shape;484;p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1" name="Google Shape;501;p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“Our third </a:t>
            </a:r>
            <a:r>
              <a:rPr lang="en-US" sz="4400">
                <a:solidFill>
                  <a:srgbClr val="576F7F"/>
                </a:solidFill>
              </a:rPr>
              <a:t>evidence-based</a:t>
            </a:r>
            <a:r>
              <a:rPr lang="en-US" sz="1100">
                <a:latin typeface="Palatino Linotype"/>
                <a:ea typeface="Palatino Linotype"/>
                <a:cs typeface="Palatino Linotype"/>
                <a:sym typeface="Palatino Linotype"/>
              </a:rPr>
              <a:t> practice is to engage students’ prior knowledge and experience. </a:t>
            </a:r>
            <a:endParaRPr/>
          </a:p>
          <a:p>
            <a:pPr marL="0" lvl="0" indent="0" algn="l" rtl="0">
              <a:lnSpc>
                <a:spcPct val="100000"/>
              </a:lnSpc>
              <a:spcBef>
                <a:spcPts val="0"/>
              </a:spcBef>
              <a:spcAft>
                <a:spcPts val="0"/>
              </a:spcAft>
              <a:buSzPts val="1400"/>
              <a:buNone/>
            </a:pP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“Teachers can use remote learning environments to foster learner-to-learner connections by creating opportunities to engage students’ prior knowledge and experience.</a:t>
            </a:r>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r>
              <a:rPr lang="en-US" sz="1100">
                <a:latin typeface="Palatino Linotype"/>
                <a:ea typeface="Palatino Linotype"/>
                <a:cs typeface="Palatino Linotype"/>
                <a:sym typeface="Palatino Linotype"/>
              </a:rPr>
              <a:t>“When students are given the opportunity to share their prior knowledge and experience, it can help create collaborative communities, give students opportunities to learn more about each other’s background, encourage students to recognize their own knowledge, and see it as an accomplishment that they can build on to help students adopt a growth mindset.” </a:t>
            </a:r>
            <a:endParaRPr/>
          </a:p>
          <a:p>
            <a:pPr marL="0" lvl="0" indent="0" algn="l" rtl="0">
              <a:lnSpc>
                <a:spcPct val="115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r>
              <a:rPr lang="en-US" sz="1100" i="1">
                <a:latin typeface="Palatino Linotype"/>
                <a:ea typeface="Palatino Linotype"/>
                <a:cs typeface="Palatino Linotype"/>
                <a:sym typeface="Palatino Linotype"/>
              </a:rPr>
              <a:t>Slide Reference</a:t>
            </a:r>
            <a:endParaRPr/>
          </a:p>
          <a:p>
            <a:pPr marL="457200" lvl="0" indent="-298450" algn="l" rtl="0">
              <a:lnSpc>
                <a:spcPct val="100000"/>
              </a:lnSpc>
              <a:spcBef>
                <a:spcPts val="0"/>
              </a:spcBef>
              <a:spcAft>
                <a:spcPts val="0"/>
              </a:spcAft>
              <a:buSzPts val="1100"/>
              <a:buFont typeface="Arial"/>
              <a:buChar char="•"/>
            </a:pPr>
            <a:r>
              <a:rPr lang="en-US" sz="1100" i="1" u="sng">
                <a:solidFill>
                  <a:schemeClr val="hlink"/>
                </a:solidFill>
                <a:latin typeface="Palatino Linotype"/>
                <a:ea typeface="Palatino Linotype"/>
                <a:cs typeface="Palatino Linotype"/>
                <a:sym typeface="Palatino Linotype"/>
                <a:hlinkClick r:id="rId3"/>
              </a:rPr>
              <a:t>REL Southeast (2020) When teachers and students are separated</a:t>
            </a:r>
            <a:r>
              <a:rPr lang="en-US" sz="1100" i="1">
                <a:latin typeface="Palatino Linotype"/>
                <a:ea typeface="Palatino Linotype"/>
                <a:cs typeface="Palatino Linotype"/>
                <a:sym typeface="Palatino Linotype"/>
              </a:rPr>
              <a:t> </a:t>
            </a:r>
            <a:endParaRPr/>
          </a:p>
          <a:p>
            <a:pPr marL="0" lvl="0" indent="0" algn="l" rtl="0">
              <a:lnSpc>
                <a:spcPct val="100000"/>
              </a:lnSpc>
              <a:spcBef>
                <a:spcPts val="0"/>
              </a:spcBef>
              <a:spcAft>
                <a:spcPts val="0"/>
              </a:spcAft>
              <a:buSzPts val="1400"/>
              <a:buNone/>
            </a:pPr>
            <a:endParaRPr sz="1100">
              <a:latin typeface="Times New Roman"/>
              <a:ea typeface="Times New Roman"/>
              <a:cs typeface="Times New Roman"/>
              <a:sym typeface="Times New Roman"/>
            </a:endParaRPr>
          </a:p>
        </p:txBody>
      </p:sp>
      <p:sp>
        <p:nvSpPr>
          <p:cNvPr id="502" name="Google Shape;502;p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Google Shape;518;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9" name="Google Shape;519;p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“Our final </a:t>
            </a:r>
            <a:r>
              <a:rPr lang="en-US" sz="4400">
                <a:solidFill>
                  <a:srgbClr val="576F7F"/>
                </a:solidFill>
              </a:rPr>
              <a:t>evidence-based</a:t>
            </a:r>
            <a:r>
              <a:rPr lang="en-US" sz="1100">
                <a:latin typeface="Palatino Linotype"/>
                <a:ea typeface="Palatino Linotype"/>
                <a:cs typeface="Palatino Linotype"/>
                <a:sym typeface="Palatino Linotype"/>
              </a:rPr>
              <a:t> practice is creating opportunities for peer-to-peer feedback.</a:t>
            </a:r>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“Research has shown that peer feedback has many benefits, including:</a:t>
            </a:r>
            <a:endParaRPr/>
          </a:p>
          <a:p>
            <a:pPr marL="457200" lvl="0" indent="-298450" algn="l" rtl="0">
              <a:lnSpc>
                <a:spcPct val="100000"/>
              </a:lnSpc>
              <a:spcBef>
                <a:spcPts val="0"/>
              </a:spcBef>
              <a:spcAft>
                <a:spcPts val="0"/>
              </a:spcAft>
              <a:buSzPts val="1100"/>
              <a:buFont typeface="Palatino Linotype"/>
              <a:buChar char="●"/>
            </a:pPr>
            <a:r>
              <a:rPr lang="en-US" sz="1100">
                <a:highlight>
                  <a:srgbClr val="FFFFFF"/>
                </a:highlight>
                <a:latin typeface="Palatino Linotype"/>
                <a:ea typeface="Palatino Linotype"/>
                <a:cs typeface="Palatino Linotype"/>
                <a:sym typeface="Palatino Linotype"/>
              </a:rPr>
              <a:t>“Empowering students to serve as resources for each other.</a:t>
            </a:r>
            <a:endParaRPr/>
          </a:p>
          <a:p>
            <a:pPr marL="457200" lvl="0" indent="-298450" algn="l" rtl="0">
              <a:lnSpc>
                <a:spcPct val="100000"/>
              </a:lnSpc>
              <a:spcBef>
                <a:spcPts val="0"/>
              </a:spcBef>
              <a:spcAft>
                <a:spcPts val="0"/>
              </a:spcAft>
              <a:buSzPts val="1100"/>
              <a:buFont typeface="Palatino Linotype"/>
              <a:buChar char="●"/>
            </a:pPr>
            <a:r>
              <a:rPr lang="en-US" sz="1100">
                <a:highlight>
                  <a:srgbClr val="FFFFFF"/>
                </a:highlight>
                <a:latin typeface="Palatino Linotype"/>
                <a:ea typeface="Palatino Linotype"/>
                <a:cs typeface="Palatino Linotype"/>
                <a:sym typeface="Palatino Linotype"/>
              </a:rPr>
              <a:t>“Increasing students’ understanding of subject matter.</a:t>
            </a:r>
            <a:endParaRPr/>
          </a:p>
          <a:p>
            <a:pPr marL="457200" lvl="0" indent="-298450" algn="l" rtl="0">
              <a:lnSpc>
                <a:spcPct val="100000"/>
              </a:lnSpc>
              <a:spcBef>
                <a:spcPts val="0"/>
              </a:spcBef>
              <a:spcAft>
                <a:spcPts val="0"/>
              </a:spcAft>
              <a:buSzPts val="1100"/>
              <a:buFont typeface="Palatino Linotype"/>
              <a:buChar char="●"/>
            </a:pPr>
            <a:r>
              <a:rPr lang="en-US" sz="1100">
                <a:highlight>
                  <a:srgbClr val="FFFFFF"/>
                </a:highlight>
                <a:latin typeface="Palatino Linotype"/>
                <a:ea typeface="Palatino Linotype"/>
                <a:cs typeface="Palatino Linotype"/>
                <a:sym typeface="Palatino Linotype"/>
              </a:rPr>
              <a:t>“Exposing students to different approaches to an assignment.</a:t>
            </a:r>
            <a:endParaRPr/>
          </a:p>
          <a:p>
            <a:pPr marL="457200" lvl="0" indent="-298450" algn="l" rtl="0">
              <a:lnSpc>
                <a:spcPct val="100000"/>
              </a:lnSpc>
              <a:spcBef>
                <a:spcPts val="0"/>
              </a:spcBef>
              <a:spcAft>
                <a:spcPts val="0"/>
              </a:spcAft>
              <a:buSzPts val="1100"/>
              <a:buFont typeface="Palatino Linotype"/>
              <a:buChar char="●"/>
            </a:pPr>
            <a:r>
              <a:rPr lang="en-US" sz="1100">
                <a:highlight>
                  <a:srgbClr val="FFFFFF"/>
                </a:highlight>
                <a:latin typeface="Palatino Linotype"/>
                <a:ea typeface="Palatino Linotype"/>
                <a:cs typeface="Palatino Linotype"/>
                <a:sym typeface="Palatino Linotype"/>
              </a:rPr>
              <a:t>“Supporting students to engage in self-reflection</a:t>
            </a:r>
            <a:endParaRPr/>
          </a:p>
          <a:p>
            <a:pPr marL="457200" lvl="0" indent="-298450" algn="l" rtl="0">
              <a:lnSpc>
                <a:spcPct val="100000"/>
              </a:lnSpc>
              <a:spcBef>
                <a:spcPts val="0"/>
              </a:spcBef>
              <a:spcAft>
                <a:spcPts val="0"/>
              </a:spcAft>
              <a:buSzPts val="1100"/>
              <a:buFont typeface="Palatino Linotype"/>
              <a:buChar char="●"/>
            </a:pPr>
            <a:r>
              <a:rPr lang="en-US" sz="1100">
                <a:highlight>
                  <a:srgbClr val="FFFFFF"/>
                </a:highlight>
                <a:latin typeface="Palatino Linotype"/>
                <a:ea typeface="Palatino Linotype"/>
                <a:cs typeface="Palatino Linotype"/>
                <a:sym typeface="Palatino Linotype"/>
              </a:rPr>
              <a:t>“Improving students’ motivation to improve their own work.</a:t>
            </a:r>
            <a:endParaRPr/>
          </a:p>
          <a:p>
            <a:pPr marL="457200" lvl="0" indent="-298450" algn="l" rtl="0">
              <a:lnSpc>
                <a:spcPct val="100000"/>
              </a:lnSpc>
              <a:spcBef>
                <a:spcPts val="0"/>
              </a:spcBef>
              <a:spcAft>
                <a:spcPts val="0"/>
              </a:spcAft>
              <a:buSzPts val="1100"/>
              <a:buFont typeface="Palatino Linotype"/>
              <a:buChar char="●"/>
            </a:pPr>
            <a:r>
              <a:rPr lang="en-US" sz="1100">
                <a:highlight>
                  <a:srgbClr val="FFFFFF"/>
                </a:highlight>
                <a:latin typeface="Palatino Linotype"/>
                <a:ea typeface="Palatino Linotype"/>
                <a:cs typeface="Palatino Linotype"/>
                <a:sym typeface="Palatino Linotype"/>
              </a:rPr>
              <a:t>“Supporting students to develop critical thinking skills.</a:t>
            </a:r>
            <a:endParaRPr/>
          </a:p>
          <a:p>
            <a:pPr marL="457200" lvl="0" indent="-298450" algn="l" rtl="0">
              <a:lnSpc>
                <a:spcPct val="115000"/>
              </a:lnSpc>
              <a:spcBef>
                <a:spcPts val="0"/>
              </a:spcBef>
              <a:spcAft>
                <a:spcPts val="0"/>
              </a:spcAft>
              <a:buSzPts val="1100"/>
              <a:buFont typeface="Palatino Linotype"/>
              <a:buChar char="●"/>
            </a:pPr>
            <a:r>
              <a:rPr lang="en-US" sz="1100">
                <a:highlight>
                  <a:srgbClr val="FFFFFF"/>
                </a:highlight>
                <a:latin typeface="Palatino Linotype"/>
                <a:ea typeface="Palatino Linotype"/>
                <a:cs typeface="Palatino Linotype"/>
                <a:sym typeface="Palatino Linotype"/>
              </a:rPr>
              <a:t>“Supporting students to improve their communication skills.</a:t>
            </a:r>
            <a:endParaRPr/>
          </a:p>
          <a:p>
            <a:pPr marL="0" lvl="0" indent="0" algn="l" rtl="0">
              <a:lnSpc>
                <a:spcPct val="115000"/>
              </a:lnSpc>
              <a:spcBef>
                <a:spcPts val="0"/>
              </a:spcBef>
              <a:spcAft>
                <a:spcPts val="0"/>
              </a:spcAft>
              <a:buSzPts val="1400"/>
              <a:buNone/>
            </a:pPr>
            <a:endParaRPr sz="1100">
              <a:highlight>
                <a:srgbClr val="FFFFFF"/>
              </a:highlight>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r>
              <a:rPr lang="en-US" sz="1100">
                <a:highlight>
                  <a:srgbClr val="FFFFFF"/>
                </a:highlight>
                <a:latin typeface="Palatino Linotype"/>
                <a:ea typeface="Palatino Linotype"/>
                <a:cs typeface="Palatino Linotype"/>
                <a:sym typeface="Palatino Linotype"/>
              </a:rPr>
              <a:t>“Research suggests that students can provide more detailed or accurate feedback when teachers provide scaffolds such as rubrics or feedback forms. Research also shows that students give feedback of a similar quality when they were anonymous or identified. </a:t>
            </a:r>
            <a:endParaRPr/>
          </a:p>
          <a:p>
            <a:pPr marL="0" lvl="0" indent="0" algn="l" rtl="0">
              <a:lnSpc>
                <a:spcPct val="115000"/>
              </a:lnSpc>
              <a:spcBef>
                <a:spcPts val="0"/>
              </a:spcBef>
              <a:spcAft>
                <a:spcPts val="0"/>
              </a:spcAft>
              <a:buSzPts val="1400"/>
              <a:buNone/>
            </a:pPr>
            <a:endParaRPr sz="1100">
              <a:highlight>
                <a:srgbClr val="FFFFFF"/>
              </a:highlight>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r>
              <a:rPr lang="en-US" sz="1100">
                <a:highlight>
                  <a:srgbClr val="FFFFFF"/>
                </a:highlight>
                <a:latin typeface="Palatino Linotype"/>
                <a:ea typeface="Palatino Linotype"/>
                <a:cs typeface="Palatino Linotype"/>
                <a:sym typeface="Palatino Linotype"/>
              </a:rPr>
              <a:t>“When asking students to offer peer feedback, teachers need to consider how to support students to give good quality feedback and whether students would prefer to give feedback anonymously.” </a:t>
            </a:r>
            <a:endParaRPr/>
          </a:p>
          <a:p>
            <a:pPr marL="0" lvl="0" indent="0" algn="l" rtl="0">
              <a:lnSpc>
                <a:spcPct val="115000"/>
              </a:lnSpc>
              <a:spcBef>
                <a:spcPts val="0"/>
              </a:spcBef>
              <a:spcAft>
                <a:spcPts val="0"/>
              </a:spcAft>
              <a:buSzPts val="1400"/>
              <a:buNone/>
            </a:pPr>
            <a:endParaRPr sz="1100">
              <a:highlight>
                <a:srgbClr val="FFFFFF"/>
              </a:highlight>
              <a:latin typeface="Palatino Linotype"/>
              <a:ea typeface="Palatino Linotype"/>
              <a:cs typeface="Palatino Linotype"/>
              <a:sym typeface="Palatino Linotype"/>
            </a:endParaRPr>
          </a:p>
          <a:p>
            <a:pPr marL="0" lvl="0" indent="0" algn="l" rtl="0">
              <a:lnSpc>
                <a:spcPct val="115000"/>
              </a:lnSpc>
              <a:spcBef>
                <a:spcPts val="0"/>
              </a:spcBef>
              <a:spcAft>
                <a:spcPts val="0"/>
              </a:spcAft>
              <a:buSzPts val="1400"/>
              <a:buNone/>
            </a:pPr>
            <a:r>
              <a:rPr lang="en-US" sz="1100" i="1">
                <a:highlight>
                  <a:srgbClr val="FFFFFF"/>
                </a:highlight>
                <a:latin typeface="Palatino Linotype"/>
                <a:ea typeface="Palatino Linotype"/>
                <a:cs typeface="Palatino Linotype"/>
                <a:sym typeface="Palatino Linotype"/>
              </a:rPr>
              <a:t>Slide Reference:</a:t>
            </a:r>
            <a:endParaRPr/>
          </a:p>
          <a:p>
            <a:pPr marL="457200" lvl="0" indent="-298450" algn="l" rtl="0">
              <a:lnSpc>
                <a:spcPct val="100000"/>
              </a:lnSpc>
              <a:spcBef>
                <a:spcPts val="0"/>
              </a:spcBef>
              <a:spcAft>
                <a:spcPts val="0"/>
              </a:spcAft>
              <a:buClr>
                <a:schemeClr val="dk1"/>
              </a:buClr>
              <a:buSzPts val="1100"/>
              <a:buFont typeface="Palatino Linotype"/>
              <a:buChar char="●"/>
            </a:pPr>
            <a:r>
              <a:rPr lang="en-US" sz="1100" i="1" u="sng">
                <a:solidFill>
                  <a:schemeClr val="hlink"/>
                </a:solidFill>
                <a:latin typeface="Palatino Linotype"/>
                <a:ea typeface="Palatino Linotype"/>
                <a:cs typeface="Palatino Linotype"/>
                <a:sym typeface="Palatino Linotype"/>
                <a:hlinkClick r:id="rId3"/>
              </a:rPr>
              <a:t>REL Appalachia (2021) Research-Based Strategies for Effective Remote Learning: Monitoring Student Progress</a:t>
            </a:r>
            <a:r>
              <a:rPr lang="en-US" sz="1100" i="1">
                <a:latin typeface="Palatino Linotype"/>
                <a:ea typeface="Palatino Linotype"/>
                <a:cs typeface="Palatino Linotype"/>
                <a:sym typeface="Palatino Linotype"/>
              </a:rPr>
              <a:t> in the IES-Covid Resource </a:t>
            </a:r>
            <a:r>
              <a:rPr lang="en-US" sz="1100" i="1" u="sng">
                <a:solidFill>
                  <a:schemeClr val="hlink"/>
                </a:solidFill>
                <a:latin typeface="Palatino Linotype"/>
                <a:ea typeface="Palatino Linotype"/>
                <a:cs typeface="Palatino Linotype"/>
                <a:sym typeface="Palatino Linotype"/>
                <a:hlinkClick r:id="rId4"/>
              </a:rPr>
              <a:t>Research based strategies for effective remote learning</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Times New Roman"/>
              <a:ea typeface="Times New Roman"/>
              <a:cs typeface="Times New Roman"/>
              <a:sym typeface="Times New Roman"/>
            </a:endParaRPr>
          </a:p>
        </p:txBody>
      </p:sp>
      <p:sp>
        <p:nvSpPr>
          <p:cNvPr id="520" name="Google Shape;520;p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7" name="Google Shape;537;p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“Again, we want to take some time to dig deeper into these </a:t>
            </a:r>
            <a:r>
              <a:rPr lang="en-US" sz="4400">
                <a:solidFill>
                  <a:srgbClr val="576F7F"/>
                </a:solidFill>
              </a:rPr>
              <a:t>evidence-based</a:t>
            </a:r>
            <a:r>
              <a:rPr lang="en-US" sz="1100">
                <a:latin typeface="Palatino Linotype"/>
                <a:ea typeface="Palatino Linotype"/>
                <a:cs typeface="Palatino Linotype"/>
                <a:sym typeface="Palatino Linotype"/>
              </a:rPr>
              <a:t> practices.</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a:latin typeface="Palatino Linotype"/>
                <a:ea typeface="Palatino Linotype"/>
                <a:cs typeface="Palatino Linotype"/>
                <a:sym typeface="Palatino Linotype"/>
              </a:rPr>
              <a:t>“Please choose an </a:t>
            </a:r>
            <a:r>
              <a:rPr lang="en-US" sz="4400">
                <a:solidFill>
                  <a:srgbClr val="576F7F"/>
                </a:solidFill>
              </a:rPr>
              <a:t>evidence-based </a:t>
            </a:r>
            <a:r>
              <a:rPr lang="en-US" sz="1100">
                <a:latin typeface="Palatino Linotype"/>
                <a:ea typeface="Palatino Linotype"/>
                <a:cs typeface="Palatino Linotype"/>
                <a:sym typeface="Palatino Linotype"/>
              </a:rPr>
              <a:t>practice that interests you and we will break into small groups based on those choices. You will have time to work independently and collaboratively to deepen your learning about the practice and what it might look like for you.”</a:t>
            </a: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See </a:t>
            </a:r>
            <a:r>
              <a:rPr lang="en-US" sz="1100" i="1" u="sng">
                <a:solidFill>
                  <a:schemeClr val="hlink"/>
                </a:solidFill>
                <a:latin typeface="Palatino Linotype"/>
                <a:ea typeface="Palatino Linotype"/>
                <a:cs typeface="Palatino Linotype"/>
                <a:sym typeface="Palatino Linotype"/>
                <a:hlinkClick r:id="rId3"/>
              </a:rPr>
              <a:t>Attachment E</a:t>
            </a:r>
            <a:r>
              <a:rPr lang="en-US" sz="1100" i="1">
                <a:latin typeface="Palatino Linotype"/>
                <a:ea typeface="Palatino Linotype"/>
                <a:cs typeface="Palatino Linotype"/>
                <a:sym typeface="Palatino Linotype"/>
              </a:rPr>
              <a:t> of the Facilitator Guide for Handouts.</a:t>
            </a:r>
            <a:endParaRPr i="1"/>
          </a:p>
        </p:txBody>
      </p:sp>
      <p:sp>
        <p:nvSpPr>
          <p:cNvPr id="538" name="Google Shape;538;p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Provide links to and explain how to fill out the Google Form (or Poll or Menti-Meter). </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i="1">
                <a:latin typeface="Palatino Linotype"/>
                <a:ea typeface="Palatino Linotype"/>
                <a:cs typeface="Palatino Linotype"/>
                <a:sym typeface="Palatino Linotype"/>
              </a:rPr>
              <a:t>Monitor responses as they are coming in and offer any patterns or trends you notice.</a:t>
            </a:r>
            <a:endParaRPr i="1"/>
          </a:p>
        </p:txBody>
      </p:sp>
      <p:sp>
        <p:nvSpPr>
          <p:cNvPr id="545" name="Google Shape;545;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latin typeface="Palatino Linotype"/>
                <a:ea typeface="Palatino Linotype"/>
                <a:cs typeface="Palatino Linotype"/>
                <a:sym typeface="Palatino Linotype"/>
              </a:rPr>
              <a:t>“This training was developed by REL Northwest. REL Northwest is one of 10 regional educational laboratories across the United States that serve their respective geographic regions. The goal of the REL program is to help states and districts use data to address important policy issues and improve educational practices. We provide these services to local stakeholders through partnerships.</a:t>
            </a:r>
            <a:endParaRPr>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a:latin typeface="Palatino Linotype"/>
                <a:ea typeface="Palatino Linotype"/>
                <a:cs typeface="Palatino Linotype"/>
                <a:sym typeface="Palatino Linotype"/>
              </a:rPr>
              <a:t>“The U.S. Department of Education’s Institute of Education Sciences selects organizations to operate each REL through a competitive bidding process. Education Northwest holds the contract for the Northwest region, which covers the 5 Northwest states.”</a:t>
            </a:r>
            <a:endParaRPr>
              <a:latin typeface="Palatino Linotype"/>
              <a:ea typeface="Palatino Linotype"/>
              <a:cs typeface="Palatino Linotype"/>
              <a:sym typeface="Palatino Linotype"/>
            </a:endParaRPr>
          </a:p>
        </p:txBody>
      </p:sp>
      <p:sp>
        <p:nvSpPr>
          <p:cNvPr id="115" name="Google Shape;115;p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p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i="1">
                <a:latin typeface="Palatino Linotype"/>
                <a:ea typeface="Palatino Linotype"/>
                <a:cs typeface="Palatino Linotype"/>
                <a:sym typeface="Palatino Linotype"/>
              </a:rPr>
              <a:t>Thank participants for their engagement. </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sz="1100">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latin typeface="Palatino Linotype"/>
              <a:ea typeface="Palatino Linotype"/>
              <a:cs typeface="Palatino Linotype"/>
              <a:sym typeface="Palatino Linotype"/>
            </a:endParaRPr>
          </a:p>
        </p:txBody>
      </p:sp>
      <p:sp>
        <p:nvSpPr>
          <p:cNvPr id="553" name="Google Shape;553;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0" name="Google Shape;560;p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i="1">
                <a:latin typeface="Palatino Linotype"/>
                <a:ea typeface="Palatino Linotype"/>
                <a:cs typeface="Palatino Linotype"/>
                <a:sym typeface="Palatino Linotype"/>
              </a:rPr>
              <a:t>Summarize what you did during the module: </a:t>
            </a:r>
            <a:endParaRPr sz="1100" i="1">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a:latin typeface="Palatino Linotype"/>
                <a:ea typeface="Palatino Linotype"/>
                <a:cs typeface="Palatino Linotype"/>
                <a:sym typeface="Palatino Linotype"/>
              </a:rPr>
              <a:t>“There are two key reasons to use remote learning strategies in traditional classrooms</a:t>
            </a:r>
            <a:r>
              <a:rPr lang="en-US">
                <a:latin typeface="Calibri"/>
                <a:ea typeface="Calibri"/>
                <a:cs typeface="Calibri"/>
                <a:sym typeface="Calibri"/>
              </a:rPr>
              <a:t>—</a:t>
            </a:r>
            <a:r>
              <a:rPr lang="en-US">
                <a:latin typeface="Palatino Linotype"/>
                <a:ea typeface="Palatino Linotype"/>
                <a:cs typeface="Palatino Linotype"/>
                <a:sym typeface="Palatino Linotype"/>
              </a:rPr>
              <a:t>they can foster teacher-to-learner connections and learner-to-learner connections.  </a:t>
            </a:r>
            <a:endParaRPr>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a:latin typeface="Palatino Linotype"/>
                <a:ea typeface="Palatino Linotype"/>
                <a:cs typeface="Palatino Linotype"/>
                <a:sym typeface="Palatino Linotype"/>
              </a:rPr>
              <a:t>“When we started this module, we used this visual to provide a roadmap for the module. We offered some of the </a:t>
            </a:r>
            <a:r>
              <a:rPr lang="en-US">
                <a:solidFill>
                  <a:srgbClr val="576F7F"/>
                </a:solidFill>
              </a:rPr>
              <a:t>evidence-based</a:t>
            </a:r>
            <a:r>
              <a:rPr lang="en-US">
                <a:latin typeface="Palatino Linotype"/>
                <a:ea typeface="Palatino Linotype"/>
                <a:cs typeface="Palatino Linotype"/>
                <a:sym typeface="Palatino Linotype"/>
              </a:rPr>
              <a:t> practices within each outcome area and each of you had the chance to practice two different strategies. </a:t>
            </a:r>
            <a:endParaRPr>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r>
              <a:rPr lang="en-US">
                <a:latin typeface="Palatino Linotype"/>
                <a:ea typeface="Palatino Linotype"/>
                <a:cs typeface="Palatino Linotype"/>
                <a:sym typeface="Palatino Linotype"/>
              </a:rPr>
              <a:t>“You may use the visual and the strategies as you continue to reflect and practice on your own or, again, you might consider using them in your PLCs.” </a:t>
            </a:r>
            <a:endParaRPr>
              <a:latin typeface="Palatino Linotype"/>
              <a:ea typeface="Palatino Linotype"/>
              <a:cs typeface="Palatino Linotype"/>
              <a:sym typeface="Palatino Linotype"/>
            </a:endParaRPr>
          </a:p>
        </p:txBody>
      </p:sp>
      <p:sp>
        <p:nvSpPr>
          <p:cNvPr id="561" name="Google Shape;561;p4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4" name="Google Shape;584;p4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1800" i="1">
                <a:latin typeface="Quattrocento Sans"/>
                <a:ea typeface="Quattrocento Sans"/>
                <a:cs typeface="Quattrocento Sans"/>
                <a:sym typeface="Quattrocento Sans"/>
              </a:rPr>
              <a:t>If you would like to have feedback from participants about how the professional development session went, you can provide them with your own evaluation form or process. Note that this feedback is intended for your purposes and not for use by the REL. You may want to check whether the Expected Outcomes were achieved and/or ask for questions that remain.</a:t>
            </a:r>
            <a:endParaRPr sz="1800" i="1">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i="1"/>
          </a:p>
        </p:txBody>
      </p:sp>
      <p:sp>
        <p:nvSpPr>
          <p:cNvPr id="585" name="Google Shape;585;p4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1" name="Google Shape;591;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4" name="Google Shape;604;p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a:latin typeface="Palatino Linotype"/>
                <a:ea typeface="Palatino Linotype"/>
                <a:cs typeface="Palatino Linotype"/>
                <a:sym typeface="Palatino Linotype"/>
              </a:rPr>
              <a:t>Thank them for their engagement</a:t>
            </a:r>
            <a:endParaRPr i="1">
              <a:latin typeface="Palatino Linotype"/>
              <a:ea typeface="Palatino Linotype"/>
              <a:cs typeface="Palatino Linotype"/>
              <a:sym typeface="Palatino Linotype"/>
            </a:endParaRPr>
          </a:p>
        </p:txBody>
      </p:sp>
      <p:sp>
        <p:nvSpPr>
          <p:cNvPr id="605" name="Google Shape;605;p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8"/>
        <p:cNvGrpSpPr/>
        <p:nvPr/>
      </p:nvGrpSpPr>
      <p:grpSpPr>
        <a:xfrm>
          <a:off x="0" y="0"/>
          <a:ext cx="0" cy="0"/>
          <a:chOff x="0" y="0"/>
          <a:chExt cx="0" cy="0"/>
        </a:xfrm>
      </p:grpSpPr>
      <p:sp>
        <p:nvSpPr>
          <p:cNvPr id="609" name="Google Shape;609;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0" name="Google Shape;610;p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i="1"/>
          </a:p>
        </p:txBody>
      </p:sp>
      <p:sp>
        <p:nvSpPr>
          <p:cNvPr id="611" name="Google Shape;611;p4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5"/>
        <p:cNvGrpSpPr/>
        <p:nvPr/>
      </p:nvGrpSpPr>
      <p:grpSpPr>
        <a:xfrm>
          <a:off x="0" y="0"/>
          <a:ext cx="0" cy="0"/>
          <a:chOff x="0" y="0"/>
          <a:chExt cx="0" cy="0"/>
        </a:xfrm>
      </p:grpSpPr>
      <p:sp>
        <p:nvSpPr>
          <p:cNvPr id="616" name="Google Shape;616;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7" name="Google Shape;617;p4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i="1"/>
          </a:p>
        </p:txBody>
      </p:sp>
      <p:sp>
        <p:nvSpPr>
          <p:cNvPr id="618" name="Google Shape;618;p4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4" name="Google Shape;624;p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i="1"/>
          </a:p>
        </p:txBody>
      </p:sp>
      <p:sp>
        <p:nvSpPr>
          <p:cNvPr id="625" name="Google Shape;625;p4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1" name="Google Shape;631;p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i="1"/>
          </a:p>
        </p:txBody>
      </p:sp>
      <p:sp>
        <p:nvSpPr>
          <p:cNvPr id="632" name="Google Shape;632;p4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48</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b="1">
                <a:highlight>
                  <a:srgbClr val="FFFFFF"/>
                </a:highlight>
                <a:latin typeface="Palatino Linotype"/>
                <a:ea typeface="Palatino Linotype"/>
                <a:cs typeface="Palatino Linotype"/>
                <a:sym typeface="Palatino Linotype"/>
              </a:rPr>
              <a:t>“</a:t>
            </a:r>
            <a:r>
              <a:rPr lang="en-US" sz="1100">
                <a:highlight>
                  <a:srgbClr val="FFFFFF"/>
                </a:highlight>
                <a:latin typeface="Palatino Linotype"/>
                <a:ea typeface="Palatino Linotype"/>
                <a:cs typeface="Palatino Linotype"/>
                <a:sym typeface="Palatino Linotype"/>
              </a:rPr>
              <a:t>Last year, in response to COVID pandemic pressures and the need to transition instruction to fully online, researchers from the 10 RELs collaborated to produce and curate resources. These materials are posted on the REL COVID-19 Evidence-Based Resources website for access by educators. 44 evidence-backed studies, blogs, webinars, and infographics are posted related to remote learning.</a:t>
            </a:r>
            <a:endParaRPr sz="1100">
              <a:highlight>
                <a:srgbClr val="FFFFFF"/>
              </a:highlight>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endParaRPr sz="1100">
              <a:highlight>
                <a:srgbClr val="FFFFFF"/>
              </a:highlight>
              <a:latin typeface="Palatino Linotype"/>
              <a:ea typeface="Palatino Linotype"/>
              <a:cs typeface="Palatino Linotype"/>
              <a:sym typeface="Palatino Linotype"/>
            </a:endParaRPr>
          </a:p>
          <a:p>
            <a:pPr marL="0" lvl="0" indent="0" algn="l" rtl="0">
              <a:lnSpc>
                <a:spcPct val="100000"/>
              </a:lnSpc>
              <a:spcBef>
                <a:spcPts val="0"/>
              </a:spcBef>
              <a:spcAft>
                <a:spcPts val="0"/>
              </a:spcAft>
              <a:buClr>
                <a:schemeClr val="dk1"/>
              </a:buClr>
              <a:buSzPts val="1100"/>
              <a:buFont typeface="Arial"/>
              <a:buNone/>
            </a:pPr>
            <a:r>
              <a:rPr lang="en-US" sz="1100">
                <a:highlight>
                  <a:srgbClr val="FFFFFF"/>
                </a:highlight>
                <a:latin typeface="Palatino Linotype"/>
                <a:ea typeface="Palatino Linotype"/>
                <a:cs typeface="Palatino Linotype"/>
                <a:sym typeface="Palatino Linotype"/>
              </a:rPr>
              <a:t>As in-person learning resumes, educators may wish to familiarize themselves with several evidence-based practices in these resources that will support implementing remote learning in in-person, hybrid, and fully remote learning environments.”</a:t>
            </a:r>
            <a:endParaRPr i="1">
              <a:highlight>
                <a:srgbClr val="FFFFFF"/>
              </a:highlight>
            </a:endParaRPr>
          </a:p>
          <a:p>
            <a:pPr marL="0" lvl="0" indent="0" algn="l" rtl="0">
              <a:lnSpc>
                <a:spcPct val="100000"/>
              </a:lnSpc>
              <a:spcBef>
                <a:spcPts val="0"/>
              </a:spcBef>
              <a:spcAft>
                <a:spcPts val="0"/>
              </a:spcAft>
              <a:buSzPts val="1400"/>
              <a:buNone/>
            </a:pPr>
            <a:endParaRPr sz="1100" i="1"/>
          </a:p>
        </p:txBody>
      </p:sp>
      <p:sp>
        <p:nvSpPr>
          <p:cNvPr id="122" name="Google Shape;122;p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Google Shape;128;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b="1" u="sng">
                <a:solidFill>
                  <a:schemeClr val="hlink"/>
                </a:solidFill>
                <a:latin typeface="Palatino Linotype"/>
                <a:ea typeface="Palatino Linotype"/>
                <a:cs typeface="Palatino Linotype"/>
                <a:sym typeface="Palatino Linotype"/>
                <a:hlinkClick r:id="rId3"/>
              </a:rPr>
              <a:t>https://ies.ed.gov/ncee/edlabs/projects/covid-19</a:t>
            </a:r>
            <a:r>
              <a:rPr lang="en-US" sz="1100" u="sng">
                <a:solidFill>
                  <a:schemeClr val="hlink"/>
                </a:solidFill>
                <a:latin typeface="Palatino Linotype"/>
                <a:ea typeface="Palatino Linotype"/>
                <a:cs typeface="Palatino Linotype"/>
                <a:sym typeface="Palatino Linotype"/>
                <a:hlinkClick r:id="rId3"/>
              </a:rPr>
              <a:t>/</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Clr>
                <a:schemeClr val="dk1"/>
              </a:buClr>
              <a:buSzPts val="1100"/>
              <a:buFont typeface="Arial"/>
              <a:buNone/>
            </a:pPr>
            <a:r>
              <a:rPr lang="en-US" i="1"/>
              <a:t>You may wish to switch from slides to the webpage itself and demonstrate scrolling down and opening the list of “Remote learning strategies.”</a:t>
            </a:r>
            <a:endParaRPr/>
          </a:p>
          <a:p>
            <a:pPr marL="0" lvl="0" indent="0" algn="l" rtl="0">
              <a:lnSpc>
                <a:spcPct val="100000"/>
              </a:lnSpc>
              <a:spcBef>
                <a:spcPts val="0"/>
              </a:spcBef>
              <a:spcAft>
                <a:spcPts val="0"/>
              </a:spcAft>
              <a:buClr>
                <a:schemeClr val="dk1"/>
              </a:buClr>
              <a:buSzPts val="1100"/>
              <a:buFont typeface="Arial"/>
              <a:buNone/>
            </a:pPr>
            <a:endParaRPr i="1"/>
          </a:p>
          <a:p>
            <a:pPr marL="0" marR="0" lvl="0" indent="0" algn="l" rtl="0">
              <a:lnSpc>
                <a:spcPct val="100000"/>
              </a:lnSpc>
              <a:spcBef>
                <a:spcPts val="0"/>
              </a:spcBef>
              <a:spcAft>
                <a:spcPts val="0"/>
              </a:spcAft>
              <a:buClr>
                <a:schemeClr val="dk1"/>
              </a:buClr>
              <a:buSzPts val="1100"/>
              <a:buFont typeface="Arial"/>
              <a:buNone/>
            </a:pPr>
            <a:r>
              <a:rPr lang="en-US" i="0">
                <a:highlight>
                  <a:srgbClr val="FFFFFF"/>
                </a:highlight>
              </a:rPr>
              <a:t>"The IES REL COVID-19 resources website is organized by topics. You may wish to explore the site to find resources on a range of topics that REL researchers have compiled for use. This presentation, which highlights work by REL Northwest to synthesize remote learning resources, draws on collective thinking from REL researchers across the nation who have been working for well over a year to create supports for educators during the pandemic.”</a:t>
            </a:r>
            <a:endParaRPr/>
          </a:p>
          <a:p>
            <a:pPr marL="0" lvl="0" indent="0" algn="l" rtl="0">
              <a:lnSpc>
                <a:spcPct val="100000"/>
              </a:lnSpc>
              <a:spcBef>
                <a:spcPts val="0"/>
              </a:spcBef>
              <a:spcAft>
                <a:spcPts val="0"/>
              </a:spcAft>
              <a:buClr>
                <a:schemeClr val="dk1"/>
              </a:buClr>
              <a:buSzPts val="1100"/>
              <a:buFont typeface="Arial"/>
              <a:buNone/>
            </a:pPr>
            <a:endParaRPr i="1"/>
          </a:p>
        </p:txBody>
      </p:sp>
      <p:sp>
        <p:nvSpPr>
          <p:cNvPr id="129" name="Google Shape;129;p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Palatino Linotype"/>
                <a:ea typeface="Palatino Linotype"/>
                <a:cs typeface="Palatino Linotype"/>
                <a:sym typeface="Palatino Linotype"/>
              </a:rPr>
              <a:t>“Scroll down on the website until you reach ‘Remote learning strategies.’”</a:t>
            </a:r>
            <a:endParaRPr>
              <a:latin typeface="Palatino Linotype"/>
              <a:ea typeface="Palatino Linotype"/>
              <a:cs typeface="Palatino Linotype"/>
              <a:sym typeface="Palatino Linotype"/>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i="1"/>
              <a:t>You may prefer to delete this slide and switch from slides to the webpage itself and demonstrate scrolling down and opening this list of “Remote learning strategies.”</a:t>
            </a:r>
            <a:endParaRPr/>
          </a:p>
        </p:txBody>
      </p:sp>
      <p:sp>
        <p:nvSpPr>
          <p:cNvPr id="137" name="Google Shape;137;p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a:latin typeface="Palatino Linotype"/>
                <a:ea typeface="Palatino Linotype"/>
                <a:cs typeface="Palatino Linotype"/>
                <a:sym typeface="Palatino Linotype"/>
              </a:rPr>
              <a:t>“While we have faced many barriers and challenges in remote teaching and learning, research on remote learning, largely conducted prior to the COVID-19 pandemic, indicates there are ways to overcome barriers and challenges and foster connected and effective learning environments for students in remote settings. After setting the context, this professional development module will focus two ways educators can use what researchers show works in remote learning even as they return to face-to-face teaching.”</a:t>
            </a:r>
            <a:endParaRPr/>
          </a:p>
          <a:p>
            <a:pPr marL="0" lvl="0" indent="0" algn="l" rtl="0">
              <a:lnSpc>
                <a:spcPct val="100000"/>
              </a:lnSpc>
              <a:spcBef>
                <a:spcPts val="0"/>
              </a:spcBef>
              <a:spcAft>
                <a:spcPts val="0"/>
              </a:spcAft>
              <a:buSzPts val="1400"/>
              <a:buNone/>
            </a:pPr>
            <a:endParaRPr/>
          </a:p>
        </p:txBody>
      </p:sp>
      <p:sp>
        <p:nvSpPr>
          <p:cNvPr id="145" name="Google Shape;14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9" name="Google Shape;159;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a:latin typeface="Times New Roman"/>
                <a:ea typeface="Times New Roman"/>
                <a:cs typeface="Times New Roman"/>
                <a:sym typeface="Times New Roman"/>
              </a:rPr>
              <a:t>“This module identifies evidence-based remote learning strategies to create connected learning environments that support student experiences and academic achievement. We can use effective remote learning practices to support our face-to-face teaching. The module includes an important opportunity to practice some of the identified evidence-based practices.”</a:t>
            </a:r>
            <a:endParaRPr sz="1100"/>
          </a:p>
        </p:txBody>
      </p:sp>
      <p:sp>
        <p:nvSpPr>
          <p:cNvPr id="160" name="Google Shape;160;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ntent Slide" userDrawn="1">
  <p:cSld name="OBJECT">
    <p:spTree>
      <p:nvGrpSpPr>
        <p:cNvPr id="1" name="Shape 13"/>
        <p:cNvGrpSpPr/>
        <p:nvPr/>
      </p:nvGrpSpPr>
      <p:grpSpPr>
        <a:xfrm>
          <a:off x="0" y="0"/>
          <a:ext cx="0" cy="0"/>
          <a:chOff x="0" y="0"/>
          <a:chExt cx="0" cy="0"/>
        </a:xfrm>
      </p:grpSpPr>
      <p:sp>
        <p:nvSpPr>
          <p:cNvPr id="14" name="Google Shape;14;p2"/>
          <p:cNvSpPr txBox="1">
            <a:spLocks noGrp="1"/>
          </p:cNvSpPr>
          <p:nvPr>
            <p:ph type="title"/>
          </p:nvPr>
        </p:nvSpPr>
        <p:spPr>
          <a:xfrm>
            <a:off x="1143000" y="1143000"/>
            <a:ext cx="22101048" cy="1216152"/>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576F7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5" name="Google Shape;15;p2"/>
          <p:cNvSpPr txBox="1">
            <a:spLocks noGrp="1"/>
          </p:cNvSpPr>
          <p:nvPr>
            <p:ph type="body" idx="1"/>
          </p:nvPr>
        </p:nvSpPr>
        <p:spPr>
          <a:xfrm>
            <a:off x="1143000" y="3154680"/>
            <a:ext cx="22101048" cy="7607808"/>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0"/>
              </a:spcBef>
              <a:spcAft>
                <a:spcPts val="0"/>
              </a:spcAft>
              <a:buClr>
                <a:srgbClr val="576F7F"/>
              </a:buClr>
              <a:buSzPts val="1800"/>
              <a:buChar char="•"/>
              <a:defRPr/>
            </a:lvl1pPr>
            <a:lvl2pPr marL="914400" lvl="1" indent="-342900" algn="l">
              <a:lnSpc>
                <a:spcPct val="100000"/>
              </a:lnSpc>
              <a:spcBef>
                <a:spcPts val="3000"/>
              </a:spcBef>
              <a:spcAft>
                <a:spcPts val="0"/>
              </a:spcAft>
              <a:buClr>
                <a:srgbClr val="576F7F"/>
              </a:buClr>
              <a:buSzPts val="1800"/>
              <a:buChar char="̶"/>
              <a:defRPr/>
            </a:lvl2pPr>
            <a:lvl3pPr marL="1371600" lvl="2" indent="-342900" algn="l">
              <a:lnSpc>
                <a:spcPct val="100000"/>
              </a:lnSpc>
              <a:spcBef>
                <a:spcPts val="3000"/>
              </a:spcBef>
              <a:spcAft>
                <a:spcPts val="0"/>
              </a:spcAft>
              <a:buClr>
                <a:srgbClr val="576F7F"/>
              </a:buClr>
              <a:buSzPts val="1800"/>
              <a:buChar char="▪"/>
              <a:defRPr/>
            </a:lvl3pPr>
            <a:lvl4pPr marL="1828800" lvl="3" indent="-342900" algn="l">
              <a:lnSpc>
                <a:spcPct val="100000"/>
              </a:lnSpc>
              <a:spcBef>
                <a:spcPts val="3000"/>
              </a:spcBef>
              <a:spcAft>
                <a:spcPts val="0"/>
              </a:spcAft>
              <a:buClr>
                <a:srgbClr val="576F7F"/>
              </a:buClr>
              <a:buSzPts val="1800"/>
              <a:buChar char="̶"/>
              <a:defRPr/>
            </a:lvl4pPr>
            <a:lvl5pPr marL="2286000" lvl="4" indent="-342900" algn="l">
              <a:lnSpc>
                <a:spcPct val="100000"/>
              </a:lnSpc>
              <a:spcBef>
                <a:spcPts val="3000"/>
              </a:spcBef>
              <a:spcAft>
                <a:spcPts val="0"/>
              </a:spcAft>
              <a:buClr>
                <a:srgbClr val="576F7F"/>
              </a:buClr>
              <a:buSzPts val="1800"/>
              <a:buChar char="»"/>
              <a:defRPr/>
            </a:lvl5pPr>
            <a:lvl6pPr marL="2743200" lvl="5" indent="-342900" algn="l">
              <a:lnSpc>
                <a:spcPct val="90000"/>
              </a:lnSpc>
              <a:spcBef>
                <a:spcPts val="3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16" name="Google Shape;16;p2"/>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cxnSp>
        <p:nvCxnSpPr>
          <p:cNvPr id="17" name="Google Shape;17;p2"/>
          <p:cNvCxnSpPr/>
          <p:nvPr/>
        </p:nvCxnSpPr>
        <p:spPr>
          <a:xfrm>
            <a:off x="757240" y="12189149"/>
            <a:ext cx="22860001" cy="1"/>
          </a:xfrm>
          <a:prstGeom prst="straightConnector1">
            <a:avLst/>
          </a:prstGeom>
          <a:noFill/>
          <a:ln w="9525" cap="flat" cmpd="sng">
            <a:solidFill>
              <a:srgbClr val="576F7F"/>
            </a:solidFill>
            <a:prstDash val="solid"/>
            <a:round/>
            <a:headEnd type="none" w="sm" len="sm"/>
            <a:tailEnd type="none" w="sm" len="sm"/>
          </a:ln>
        </p:spPr>
      </p:cxnSp>
      <p:sp>
        <p:nvSpPr>
          <p:cNvPr id="3" name="Content Placeholder 2">
            <a:extLst>
              <a:ext uri="{FF2B5EF4-FFF2-40B4-BE49-F238E27FC236}">
                <a16:creationId xmlns:a16="http://schemas.microsoft.com/office/drawing/2014/main" id="{F3F44463-55F1-45D4-9D5C-E2B8DAA6E764}"/>
              </a:ext>
            </a:extLst>
          </p:cNvPr>
          <p:cNvSpPr>
            <a:spLocks noGrp="1"/>
          </p:cNvSpPr>
          <p:nvPr>
            <p:ph sz="quarter" idx="13"/>
          </p:nvPr>
        </p:nvSpPr>
        <p:spPr>
          <a:xfrm>
            <a:off x="8991600" y="12188825"/>
            <a:ext cx="14252575" cy="14271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only Slide">
  <p:cSld name="Picture-only Slide">
    <p:spTree>
      <p:nvGrpSpPr>
        <p:cNvPr id="1" name="Shape 65"/>
        <p:cNvGrpSpPr/>
        <p:nvPr/>
      </p:nvGrpSpPr>
      <p:grpSpPr>
        <a:xfrm>
          <a:off x="0" y="0"/>
          <a:ext cx="0" cy="0"/>
          <a:chOff x="0" y="0"/>
          <a:chExt cx="0" cy="0"/>
        </a:xfrm>
      </p:grpSpPr>
      <p:sp>
        <p:nvSpPr>
          <p:cNvPr id="66" name="Google Shape;66;p11"/>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
        <p:nvSpPr>
          <p:cNvPr id="67" name="Google Shape;67;p11"/>
          <p:cNvSpPr>
            <a:spLocks noGrp="1"/>
          </p:cNvSpPr>
          <p:nvPr>
            <p:ph type="pic" idx="2"/>
          </p:nvPr>
        </p:nvSpPr>
        <p:spPr>
          <a:xfrm>
            <a:off x="0" y="365760"/>
            <a:ext cx="24382413" cy="11823192"/>
          </a:xfrm>
          <a:prstGeom prst="rect">
            <a:avLst/>
          </a:prstGeom>
          <a:no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only Slide 2">
  <p:cSld name="Picture-only Slide 2">
    <p:spTree>
      <p:nvGrpSpPr>
        <p:cNvPr id="1" name="Shape 68"/>
        <p:cNvGrpSpPr/>
        <p:nvPr/>
      </p:nvGrpSpPr>
      <p:grpSpPr>
        <a:xfrm>
          <a:off x="0" y="0"/>
          <a:ext cx="0" cy="0"/>
          <a:chOff x="0" y="0"/>
          <a:chExt cx="0" cy="0"/>
        </a:xfrm>
      </p:grpSpPr>
      <p:sp>
        <p:nvSpPr>
          <p:cNvPr id="69" name="Google Shape;69;p12"/>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
        <p:nvSpPr>
          <p:cNvPr id="70" name="Google Shape;70;p12"/>
          <p:cNvSpPr>
            <a:spLocks noGrp="1"/>
          </p:cNvSpPr>
          <p:nvPr>
            <p:ph type="pic" idx="2"/>
          </p:nvPr>
        </p:nvSpPr>
        <p:spPr>
          <a:xfrm>
            <a:off x="1143000" y="1143000"/>
            <a:ext cx="22082760" cy="10287000"/>
          </a:xfrm>
          <a:prstGeom prst="rect">
            <a:avLst/>
          </a:prstGeom>
          <a:noFill/>
          <a:ln>
            <a:noFill/>
          </a:ln>
        </p:spPr>
      </p:sp>
      <p:cxnSp>
        <p:nvCxnSpPr>
          <p:cNvPr id="71" name="Google Shape;71;p12"/>
          <p:cNvCxnSpPr/>
          <p:nvPr/>
        </p:nvCxnSpPr>
        <p:spPr>
          <a:xfrm>
            <a:off x="757240" y="12189149"/>
            <a:ext cx="22860001" cy="1"/>
          </a:xfrm>
          <a:prstGeom prst="straightConnector1">
            <a:avLst/>
          </a:prstGeom>
          <a:noFill/>
          <a:ln w="9525" cap="flat" cmpd="sng">
            <a:solidFill>
              <a:srgbClr val="576F7F"/>
            </a:solidFill>
            <a:prstDash val="solid"/>
            <a:round/>
            <a:headEnd type="none" w="sm" len="sm"/>
            <a:tailEnd type="none" w="sm" len="sm"/>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and Picture 2">
  <p:cSld name="Content and Picture 2">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143000" y="1143000"/>
            <a:ext cx="22101048" cy="1216152"/>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576F7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3"/>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cxnSp>
        <p:nvCxnSpPr>
          <p:cNvPr id="75" name="Google Shape;75;p13"/>
          <p:cNvCxnSpPr/>
          <p:nvPr/>
        </p:nvCxnSpPr>
        <p:spPr>
          <a:xfrm>
            <a:off x="757240" y="12189149"/>
            <a:ext cx="22860001" cy="1"/>
          </a:xfrm>
          <a:prstGeom prst="straightConnector1">
            <a:avLst/>
          </a:prstGeom>
          <a:noFill/>
          <a:ln w="9525" cap="flat" cmpd="sng">
            <a:solidFill>
              <a:srgbClr val="576F7F"/>
            </a:solidFill>
            <a:prstDash val="solid"/>
            <a:round/>
            <a:headEnd type="none" w="sm" len="sm"/>
            <a:tailEnd type="none" w="sm" len="sm"/>
          </a:ln>
        </p:spPr>
      </p:cxnSp>
      <p:sp>
        <p:nvSpPr>
          <p:cNvPr id="76" name="Google Shape;76;p13"/>
          <p:cNvSpPr txBox="1">
            <a:spLocks noGrp="1"/>
          </p:cNvSpPr>
          <p:nvPr>
            <p:ph type="body" idx="1"/>
          </p:nvPr>
        </p:nvSpPr>
        <p:spPr>
          <a:xfrm>
            <a:off x="1143000" y="8531352"/>
            <a:ext cx="10680192" cy="289864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576F7F"/>
              </a:buClr>
              <a:buSzPts val="4800"/>
              <a:buNone/>
              <a:defRPr sz="4800"/>
            </a:lvl1pPr>
            <a:lvl2pPr marL="914400" lvl="1" indent="-228600" algn="l">
              <a:lnSpc>
                <a:spcPct val="100000"/>
              </a:lnSpc>
              <a:spcBef>
                <a:spcPts val="1800"/>
              </a:spcBef>
              <a:spcAft>
                <a:spcPts val="0"/>
              </a:spcAft>
              <a:buClr>
                <a:srgbClr val="576F7F"/>
              </a:buClr>
              <a:buSzPts val="4800"/>
              <a:buNone/>
              <a:defRPr/>
            </a:lvl2pPr>
            <a:lvl3pPr marL="1371600" lvl="2" indent="-342900" algn="l">
              <a:lnSpc>
                <a:spcPct val="100000"/>
              </a:lnSpc>
              <a:spcBef>
                <a:spcPts val="3000"/>
              </a:spcBef>
              <a:spcAft>
                <a:spcPts val="0"/>
              </a:spcAft>
              <a:buClr>
                <a:srgbClr val="576F7F"/>
              </a:buClr>
              <a:buSzPts val="1800"/>
              <a:buChar char="▪"/>
              <a:defRPr/>
            </a:lvl3pPr>
            <a:lvl4pPr marL="1828800" lvl="3" indent="-342900" algn="l">
              <a:lnSpc>
                <a:spcPct val="100000"/>
              </a:lnSpc>
              <a:spcBef>
                <a:spcPts val="3000"/>
              </a:spcBef>
              <a:spcAft>
                <a:spcPts val="0"/>
              </a:spcAft>
              <a:buClr>
                <a:srgbClr val="576F7F"/>
              </a:buClr>
              <a:buSzPts val="1800"/>
              <a:buChar char="̶"/>
              <a:defRPr/>
            </a:lvl4pPr>
            <a:lvl5pPr marL="2286000" lvl="4" indent="-342900" algn="l">
              <a:lnSpc>
                <a:spcPct val="100000"/>
              </a:lnSpc>
              <a:spcBef>
                <a:spcPts val="3000"/>
              </a:spcBef>
              <a:spcAft>
                <a:spcPts val="0"/>
              </a:spcAft>
              <a:buClr>
                <a:srgbClr val="576F7F"/>
              </a:buClr>
              <a:buSzPts val="1800"/>
              <a:buChar char="»"/>
              <a:defRPr/>
            </a:lvl5pPr>
            <a:lvl6pPr marL="2743200" lvl="5" indent="-342900" algn="l">
              <a:lnSpc>
                <a:spcPct val="90000"/>
              </a:lnSpc>
              <a:spcBef>
                <a:spcPts val="3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77" name="Google Shape;77;p13"/>
          <p:cNvSpPr txBox="1">
            <a:spLocks noGrp="1"/>
          </p:cNvSpPr>
          <p:nvPr>
            <p:ph type="body" idx="2"/>
          </p:nvPr>
        </p:nvSpPr>
        <p:spPr>
          <a:xfrm>
            <a:off x="12573000" y="8531352"/>
            <a:ext cx="10680192" cy="289864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0"/>
              </a:spcBef>
              <a:spcAft>
                <a:spcPts val="0"/>
              </a:spcAft>
              <a:buClr>
                <a:srgbClr val="576F7F"/>
              </a:buClr>
              <a:buSzPts val="2800"/>
              <a:buChar char="•"/>
              <a:defRPr sz="2800"/>
            </a:lvl1pPr>
            <a:lvl2pPr marL="914400" lvl="1" indent="-228600" algn="l">
              <a:lnSpc>
                <a:spcPct val="100000"/>
              </a:lnSpc>
              <a:spcBef>
                <a:spcPts val="1800"/>
              </a:spcBef>
              <a:spcAft>
                <a:spcPts val="0"/>
              </a:spcAft>
              <a:buClr>
                <a:srgbClr val="576F7F"/>
              </a:buClr>
              <a:buSzPts val="2800"/>
              <a:buNone/>
              <a:defRPr sz="2800"/>
            </a:lvl2pPr>
            <a:lvl3pPr marL="1371600" lvl="2" indent="-406400" algn="l">
              <a:lnSpc>
                <a:spcPct val="100000"/>
              </a:lnSpc>
              <a:spcBef>
                <a:spcPts val="600"/>
              </a:spcBef>
              <a:spcAft>
                <a:spcPts val="0"/>
              </a:spcAft>
              <a:buClr>
                <a:srgbClr val="576F7F"/>
              </a:buClr>
              <a:buSzPts val="2800"/>
              <a:buChar char="▪"/>
              <a:defRPr sz="2800"/>
            </a:lvl3pPr>
            <a:lvl4pPr marL="1828800" lvl="3" indent="-406400" algn="l">
              <a:lnSpc>
                <a:spcPct val="100000"/>
              </a:lnSpc>
              <a:spcBef>
                <a:spcPts val="600"/>
              </a:spcBef>
              <a:spcAft>
                <a:spcPts val="0"/>
              </a:spcAft>
              <a:buClr>
                <a:srgbClr val="576F7F"/>
              </a:buClr>
              <a:buSzPts val="2800"/>
              <a:buChar char="̶"/>
              <a:defRPr sz="2800"/>
            </a:lvl4pPr>
            <a:lvl5pPr marL="2286000" lvl="4" indent="-406400" algn="l">
              <a:lnSpc>
                <a:spcPct val="100000"/>
              </a:lnSpc>
              <a:spcBef>
                <a:spcPts val="600"/>
              </a:spcBef>
              <a:spcAft>
                <a:spcPts val="0"/>
              </a:spcAft>
              <a:buClr>
                <a:srgbClr val="576F7F"/>
              </a:buClr>
              <a:buSzPts val="2800"/>
              <a:buChar char="»"/>
              <a:defRPr sz="2800"/>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78" name="Google Shape;78;p13"/>
          <p:cNvSpPr>
            <a:spLocks noGrp="1"/>
          </p:cNvSpPr>
          <p:nvPr>
            <p:ph type="pic" idx="3"/>
          </p:nvPr>
        </p:nvSpPr>
        <p:spPr>
          <a:xfrm>
            <a:off x="1143000" y="3127248"/>
            <a:ext cx="22082760" cy="4645152"/>
          </a:xfrm>
          <a:prstGeom prst="rect">
            <a:avLst/>
          </a:prstGeom>
          <a:no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3">
  <p:cSld name="Content Slide 3">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143000" y="1143000"/>
            <a:ext cx="22101048" cy="1216152"/>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576F7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4"/>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cxnSp>
        <p:nvCxnSpPr>
          <p:cNvPr id="82" name="Google Shape;82;p14"/>
          <p:cNvCxnSpPr/>
          <p:nvPr/>
        </p:nvCxnSpPr>
        <p:spPr>
          <a:xfrm>
            <a:off x="757240" y="12189149"/>
            <a:ext cx="22860001" cy="1"/>
          </a:xfrm>
          <a:prstGeom prst="straightConnector1">
            <a:avLst/>
          </a:prstGeom>
          <a:noFill/>
          <a:ln w="9525" cap="flat" cmpd="sng">
            <a:solidFill>
              <a:srgbClr val="576F7F"/>
            </a:solidFill>
            <a:prstDash val="solid"/>
            <a:round/>
            <a:headEnd type="none" w="sm" len="sm"/>
            <a:tailEnd type="none" w="sm" len="sm"/>
          </a:ln>
        </p:spPr>
      </p:cxnSp>
      <p:sp>
        <p:nvSpPr>
          <p:cNvPr id="83" name="Google Shape;83;p14"/>
          <p:cNvSpPr txBox="1">
            <a:spLocks noGrp="1"/>
          </p:cNvSpPr>
          <p:nvPr>
            <p:ph type="body" idx="1"/>
          </p:nvPr>
        </p:nvSpPr>
        <p:spPr>
          <a:xfrm>
            <a:off x="12569954" y="3118300"/>
            <a:ext cx="10680192" cy="8302749"/>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0"/>
              </a:spcBef>
              <a:spcAft>
                <a:spcPts val="0"/>
              </a:spcAft>
              <a:buClr>
                <a:srgbClr val="576F7F"/>
              </a:buClr>
              <a:buSzPts val="2800"/>
              <a:buFont typeface="Arial"/>
              <a:buChar char="•"/>
              <a:defRPr sz="2800"/>
            </a:lvl1pPr>
            <a:lvl2pPr marL="914400" lvl="1" indent="-228600" algn="l">
              <a:lnSpc>
                <a:spcPct val="100000"/>
              </a:lnSpc>
              <a:spcBef>
                <a:spcPts val="1800"/>
              </a:spcBef>
              <a:spcAft>
                <a:spcPts val="0"/>
              </a:spcAft>
              <a:buClr>
                <a:srgbClr val="576F7F"/>
              </a:buClr>
              <a:buSzPts val="4800"/>
              <a:buNone/>
              <a:defRPr/>
            </a:lvl2pPr>
            <a:lvl3pPr marL="1371600" lvl="2" indent="-342900" algn="l">
              <a:lnSpc>
                <a:spcPct val="100000"/>
              </a:lnSpc>
              <a:spcBef>
                <a:spcPts val="3000"/>
              </a:spcBef>
              <a:spcAft>
                <a:spcPts val="0"/>
              </a:spcAft>
              <a:buClr>
                <a:srgbClr val="576F7F"/>
              </a:buClr>
              <a:buSzPts val="1800"/>
              <a:buChar char="▪"/>
              <a:defRPr/>
            </a:lvl3pPr>
            <a:lvl4pPr marL="1828800" lvl="3" indent="-342900" algn="l">
              <a:lnSpc>
                <a:spcPct val="100000"/>
              </a:lnSpc>
              <a:spcBef>
                <a:spcPts val="3000"/>
              </a:spcBef>
              <a:spcAft>
                <a:spcPts val="0"/>
              </a:spcAft>
              <a:buClr>
                <a:srgbClr val="576F7F"/>
              </a:buClr>
              <a:buSzPts val="1800"/>
              <a:buChar char="̶"/>
              <a:defRPr/>
            </a:lvl4pPr>
            <a:lvl5pPr marL="2286000" lvl="4" indent="-342900" algn="l">
              <a:lnSpc>
                <a:spcPct val="100000"/>
              </a:lnSpc>
              <a:spcBef>
                <a:spcPts val="3000"/>
              </a:spcBef>
              <a:spcAft>
                <a:spcPts val="0"/>
              </a:spcAft>
              <a:buClr>
                <a:srgbClr val="576F7F"/>
              </a:buClr>
              <a:buSzPts val="1800"/>
              <a:buChar char="»"/>
              <a:defRPr/>
            </a:lvl5pPr>
            <a:lvl6pPr marL="2743200" lvl="5" indent="-342900" algn="l">
              <a:lnSpc>
                <a:spcPct val="90000"/>
              </a:lnSpc>
              <a:spcBef>
                <a:spcPts val="3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84" name="Google Shape;84;p14"/>
          <p:cNvSpPr txBox="1">
            <a:spLocks noGrp="1"/>
          </p:cNvSpPr>
          <p:nvPr>
            <p:ph type="body" idx="2"/>
          </p:nvPr>
        </p:nvSpPr>
        <p:spPr>
          <a:xfrm>
            <a:off x="1143000" y="3118301"/>
            <a:ext cx="10671048" cy="8302752"/>
          </a:xfrm>
          <a:prstGeom prst="rect">
            <a:avLst/>
          </a:prstGeom>
          <a:noFill/>
          <a:ln>
            <a:noFill/>
          </a:ln>
        </p:spPr>
        <p:txBody>
          <a:bodyPr spcFirstLastPara="1" wrap="square" lIns="91425" tIns="45700" rIns="91425" bIns="45700" anchor="t" anchorCtr="0">
            <a:noAutofit/>
          </a:bodyPr>
          <a:lstStyle>
            <a:lvl1pPr marL="457200" lvl="0" indent="-533400" algn="l">
              <a:lnSpc>
                <a:spcPct val="100000"/>
              </a:lnSpc>
              <a:spcBef>
                <a:spcPts val="0"/>
              </a:spcBef>
              <a:spcAft>
                <a:spcPts val="0"/>
              </a:spcAft>
              <a:buClr>
                <a:srgbClr val="576F7F"/>
              </a:buClr>
              <a:buSzPts val="4800"/>
              <a:buChar char="•"/>
              <a:defRPr sz="4800"/>
            </a:lvl1pPr>
            <a:lvl2pPr marL="914400" lvl="1" indent="-533400" algn="l">
              <a:lnSpc>
                <a:spcPct val="100000"/>
              </a:lnSpc>
              <a:spcBef>
                <a:spcPts val="3000"/>
              </a:spcBef>
              <a:spcAft>
                <a:spcPts val="0"/>
              </a:spcAft>
              <a:buClr>
                <a:srgbClr val="576F7F"/>
              </a:buClr>
              <a:buSzPts val="4800"/>
              <a:buChar char="̶"/>
              <a:defRPr sz="4800"/>
            </a:lvl2pPr>
            <a:lvl3pPr marL="1371600" lvl="2" indent="-533400" algn="l">
              <a:lnSpc>
                <a:spcPct val="100000"/>
              </a:lnSpc>
              <a:spcBef>
                <a:spcPts val="3000"/>
              </a:spcBef>
              <a:spcAft>
                <a:spcPts val="0"/>
              </a:spcAft>
              <a:buClr>
                <a:srgbClr val="576F7F"/>
              </a:buClr>
              <a:buSzPts val="4800"/>
              <a:buChar char="▪"/>
              <a:defRPr sz="4800"/>
            </a:lvl3pPr>
            <a:lvl4pPr marL="1828800" lvl="3" indent="-533400" algn="l">
              <a:lnSpc>
                <a:spcPct val="100000"/>
              </a:lnSpc>
              <a:spcBef>
                <a:spcPts val="3000"/>
              </a:spcBef>
              <a:spcAft>
                <a:spcPts val="0"/>
              </a:spcAft>
              <a:buClr>
                <a:srgbClr val="576F7F"/>
              </a:buClr>
              <a:buSzPts val="4800"/>
              <a:buChar char="̶"/>
              <a:defRPr sz="4800"/>
            </a:lvl4pPr>
            <a:lvl5pPr marL="2286000" lvl="4" indent="-533400" algn="l">
              <a:lnSpc>
                <a:spcPct val="100000"/>
              </a:lnSpc>
              <a:spcBef>
                <a:spcPts val="3000"/>
              </a:spcBef>
              <a:spcAft>
                <a:spcPts val="0"/>
              </a:spcAft>
              <a:buClr>
                <a:srgbClr val="576F7F"/>
              </a:buClr>
              <a:buSzPts val="4800"/>
              <a:buChar char="»"/>
              <a:defRPr sz="4800"/>
            </a:lvl5pPr>
            <a:lvl6pPr marL="2743200" lvl="5" indent="-342900" algn="l">
              <a:lnSpc>
                <a:spcPct val="90000"/>
              </a:lnSpc>
              <a:spcBef>
                <a:spcPts val="3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5"/>
        <p:cNvGrpSpPr/>
        <p:nvPr/>
      </p:nvGrpSpPr>
      <p:grpSpPr>
        <a:xfrm>
          <a:off x="0" y="0"/>
          <a:ext cx="0" cy="0"/>
          <a:chOff x="0" y="0"/>
          <a:chExt cx="0" cy="0"/>
        </a:xfrm>
      </p:grpSpPr>
      <p:sp>
        <p:nvSpPr>
          <p:cNvPr id="86" name="Google Shape;86;p15"/>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cxnSp>
        <p:nvCxnSpPr>
          <p:cNvPr id="87" name="Google Shape;87;p15"/>
          <p:cNvCxnSpPr/>
          <p:nvPr/>
        </p:nvCxnSpPr>
        <p:spPr>
          <a:xfrm>
            <a:off x="757240" y="12189149"/>
            <a:ext cx="22860001" cy="1"/>
          </a:xfrm>
          <a:prstGeom prst="straightConnector1">
            <a:avLst/>
          </a:prstGeom>
          <a:noFill/>
          <a:ln w="9525" cap="flat" cmpd="sng">
            <a:solidFill>
              <a:srgbClr val="576F7F"/>
            </a:solidFill>
            <a:prstDash val="solid"/>
            <a:round/>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8"/>
        <p:cNvGrpSpPr/>
        <p:nvPr/>
      </p:nvGrpSpPr>
      <p:grpSpPr>
        <a:xfrm>
          <a:off x="0" y="0"/>
          <a:ext cx="0" cy="0"/>
          <a:chOff x="0" y="0"/>
          <a:chExt cx="0" cy="0"/>
        </a:xfrm>
      </p:grpSpPr>
      <p:sp>
        <p:nvSpPr>
          <p:cNvPr id="19" name="Google Shape;19;p3"/>
          <p:cNvSpPr/>
          <p:nvPr/>
        </p:nvSpPr>
        <p:spPr>
          <a:xfrm>
            <a:off x="1587" y="0"/>
            <a:ext cx="24384001" cy="381000"/>
          </a:xfrm>
          <a:prstGeom prst="rect">
            <a:avLst/>
          </a:prstGeom>
          <a:solidFill>
            <a:srgbClr val="FBB03B"/>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New Roman"/>
              <a:ea typeface="Times New Roman"/>
              <a:cs typeface="Times New Roman"/>
              <a:sym typeface="Times New Roman"/>
            </a:endParaRPr>
          </a:p>
        </p:txBody>
      </p:sp>
      <p:sp>
        <p:nvSpPr>
          <p:cNvPr id="20" name="Google Shape;20;p3"/>
          <p:cNvSpPr/>
          <p:nvPr/>
        </p:nvSpPr>
        <p:spPr>
          <a:xfrm>
            <a:off x="1587" y="362173"/>
            <a:ext cx="24384001" cy="11826978"/>
          </a:xfrm>
          <a:prstGeom prst="rect">
            <a:avLst/>
          </a:prstGeom>
          <a:solidFill>
            <a:srgbClr val="576F7F"/>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New Roman"/>
              <a:ea typeface="Times New Roman"/>
              <a:cs typeface="Times New Roman"/>
              <a:sym typeface="Times New Roman"/>
            </a:endParaRPr>
          </a:p>
        </p:txBody>
      </p:sp>
      <p:sp>
        <p:nvSpPr>
          <p:cNvPr id="21" name="Google Shape;21;p3"/>
          <p:cNvSpPr txBox="1">
            <a:spLocks noGrp="1"/>
          </p:cNvSpPr>
          <p:nvPr>
            <p:ph type="ctrTitle"/>
          </p:nvPr>
        </p:nvSpPr>
        <p:spPr>
          <a:xfrm>
            <a:off x="2267712" y="5029200"/>
            <a:ext cx="20573999" cy="32004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lt1"/>
              </a:buClr>
              <a:buSzPts val="7200"/>
              <a:buFont typeface="Times New Roman"/>
              <a:buNone/>
              <a:defRPr sz="72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
          <p:cNvSpPr txBox="1">
            <a:spLocks noGrp="1"/>
          </p:cNvSpPr>
          <p:nvPr>
            <p:ph type="subTitle" idx="1"/>
          </p:nvPr>
        </p:nvSpPr>
        <p:spPr>
          <a:xfrm>
            <a:off x="2286000" y="8503920"/>
            <a:ext cx="2926080" cy="29718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lt1"/>
              </a:buClr>
              <a:buSzPts val="2400"/>
              <a:buNone/>
              <a:defRPr sz="2400">
                <a:solidFill>
                  <a:schemeClr val="lt1"/>
                </a:solidFill>
              </a:defRPr>
            </a:lvl1pPr>
            <a:lvl2pPr lvl="1" algn="ctr">
              <a:lnSpc>
                <a:spcPct val="100000"/>
              </a:lnSpc>
              <a:spcBef>
                <a:spcPts val="600"/>
              </a:spcBef>
              <a:spcAft>
                <a:spcPts val="0"/>
              </a:spcAft>
              <a:buClr>
                <a:srgbClr val="576F7F"/>
              </a:buClr>
              <a:buSzPts val="4000"/>
              <a:buNone/>
              <a:defRPr sz="4000"/>
            </a:lvl2pPr>
            <a:lvl3pPr lvl="2" algn="ctr">
              <a:lnSpc>
                <a:spcPct val="100000"/>
              </a:lnSpc>
              <a:spcBef>
                <a:spcPts val="3000"/>
              </a:spcBef>
              <a:spcAft>
                <a:spcPts val="0"/>
              </a:spcAft>
              <a:buClr>
                <a:srgbClr val="576F7F"/>
              </a:buClr>
              <a:buSzPts val="3600"/>
              <a:buNone/>
              <a:defRPr sz="3600"/>
            </a:lvl3pPr>
            <a:lvl4pPr lvl="3" algn="ctr">
              <a:lnSpc>
                <a:spcPct val="100000"/>
              </a:lnSpc>
              <a:spcBef>
                <a:spcPts val="3000"/>
              </a:spcBef>
              <a:spcAft>
                <a:spcPts val="0"/>
              </a:spcAft>
              <a:buClr>
                <a:srgbClr val="576F7F"/>
              </a:buClr>
              <a:buSzPts val="3200"/>
              <a:buNone/>
              <a:defRPr sz="3200"/>
            </a:lvl4pPr>
            <a:lvl5pPr lvl="4" algn="ctr">
              <a:lnSpc>
                <a:spcPct val="100000"/>
              </a:lnSpc>
              <a:spcBef>
                <a:spcPts val="3000"/>
              </a:spcBef>
              <a:spcAft>
                <a:spcPts val="0"/>
              </a:spcAft>
              <a:buClr>
                <a:srgbClr val="576F7F"/>
              </a:buClr>
              <a:buSzPts val="3200"/>
              <a:buNone/>
              <a:defRPr sz="3200"/>
            </a:lvl5pPr>
            <a:lvl6pPr lvl="5" algn="ctr">
              <a:lnSpc>
                <a:spcPct val="90000"/>
              </a:lnSpc>
              <a:spcBef>
                <a:spcPts val="3000"/>
              </a:spcBef>
              <a:spcAft>
                <a:spcPts val="0"/>
              </a:spcAft>
              <a:buClr>
                <a:schemeClr val="dk1"/>
              </a:buClr>
              <a:buSzPts val="3200"/>
              <a:buNone/>
              <a:defRPr sz="3200"/>
            </a:lvl6pPr>
            <a:lvl7pPr lvl="6" algn="ctr">
              <a:lnSpc>
                <a:spcPct val="90000"/>
              </a:lnSpc>
              <a:spcBef>
                <a:spcPts val="1000"/>
              </a:spcBef>
              <a:spcAft>
                <a:spcPts val="0"/>
              </a:spcAft>
              <a:buClr>
                <a:schemeClr val="dk1"/>
              </a:buClr>
              <a:buSzPts val="3200"/>
              <a:buNone/>
              <a:defRPr sz="3200"/>
            </a:lvl7pPr>
            <a:lvl8pPr lvl="7" algn="ctr">
              <a:lnSpc>
                <a:spcPct val="90000"/>
              </a:lnSpc>
              <a:spcBef>
                <a:spcPts val="1000"/>
              </a:spcBef>
              <a:spcAft>
                <a:spcPts val="0"/>
              </a:spcAft>
              <a:buClr>
                <a:schemeClr val="dk1"/>
              </a:buClr>
              <a:buSzPts val="3200"/>
              <a:buNone/>
              <a:defRPr sz="3200"/>
            </a:lvl8pPr>
            <a:lvl9pPr lvl="8" algn="ctr">
              <a:lnSpc>
                <a:spcPct val="90000"/>
              </a:lnSpc>
              <a:spcBef>
                <a:spcPts val="1000"/>
              </a:spcBef>
              <a:spcAft>
                <a:spcPts val="0"/>
              </a:spcAft>
              <a:buClr>
                <a:schemeClr val="dk1"/>
              </a:buClr>
              <a:buSzPts val="3200"/>
              <a:buNone/>
              <a:defRPr sz="3200"/>
            </a:lvl9pPr>
          </a:lstStyle>
          <a:p>
            <a:endParaRPr/>
          </a:p>
        </p:txBody>
      </p:sp>
      <p:sp>
        <p:nvSpPr>
          <p:cNvPr id="23" name="Google Shape;23;p3"/>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
        <p:nvSpPr>
          <p:cNvPr id="24" name="Google Shape;24;p3"/>
          <p:cNvSpPr txBox="1">
            <a:spLocks noGrp="1"/>
          </p:cNvSpPr>
          <p:nvPr>
            <p:ph type="body" idx="2"/>
          </p:nvPr>
        </p:nvSpPr>
        <p:spPr>
          <a:xfrm>
            <a:off x="5399088" y="8503920"/>
            <a:ext cx="2926080" cy="29718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2400"/>
              <a:buFont typeface="Arial"/>
              <a:buNone/>
              <a:defRPr sz="2400">
                <a:solidFill>
                  <a:schemeClr val="lt1"/>
                </a:solidFill>
              </a:defRPr>
            </a:lvl1pPr>
            <a:lvl2pPr marL="914400" lvl="1" indent="-228600" algn="l">
              <a:lnSpc>
                <a:spcPct val="100000"/>
              </a:lnSpc>
              <a:spcBef>
                <a:spcPts val="600"/>
              </a:spcBef>
              <a:spcAft>
                <a:spcPts val="0"/>
              </a:spcAft>
              <a:buClr>
                <a:schemeClr val="lt1"/>
              </a:buClr>
              <a:buSzPts val="2400"/>
              <a:buFont typeface="Arial"/>
              <a:buNone/>
              <a:defRPr sz="2400">
                <a:solidFill>
                  <a:schemeClr val="lt1"/>
                </a:solidFill>
              </a:defRPr>
            </a:lvl2pPr>
            <a:lvl3pPr marL="1371600" lvl="2" indent="-228600" algn="l">
              <a:lnSpc>
                <a:spcPct val="100000"/>
              </a:lnSpc>
              <a:spcBef>
                <a:spcPts val="3000"/>
              </a:spcBef>
              <a:spcAft>
                <a:spcPts val="0"/>
              </a:spcAft>
              <a:buClr>
                <a:schemeClr val="lt1"/>
              </a:buClr>
              <a:buSzPts val="2400"/>
              <a:buFont typeface="Arial"/>
              <a:buNone/>
              <a:defRPr sz="2400">
                <a:solidFill>
                  <a:schemeClr val="lt1"/>
                </a:solidFill>
              </a:defRPr>
            </a:lvl3pPr>
            <a:lvl4pPr marL="1828800" lvl="3" indent="-228600" algn="l">
              <a:lnSpc>
                <a:spcPct val="100000"/>
              </a:lnSpc>
              <a:spcBef>
                <a:spcPts val="3000"/>
              </a:spcBef>
              <a:spcAft>
                <a:spcPts val="0"/>
              </a:spcAft>
              <a:buClr>
                <a:schemeClr val="lt1"/>
              </a:buClr>
              <a:buSzPts val="2400"/>
              <a:buFont typeface="Arial"/>
              <a:buNone/>
              <a:defRPr sz="2400">
                <a:solidFill>
                  <a:schemeClr val="lt1"/>
                </a:solidFill>
              </a:defRPr>
            </a:lvl4pPr>
            <a:lvl5pPr marL="2286000" lvl="4" indent="-228600" algn="l">
              <a:lnSpc>
                <a:spcPct val="100000"/>
              </a:lnSpc>
              <a:spcBef>
                <a:spcPts val="3000"/>
              </a:spcBef>
              <a:spcAft>
                <a:spcPts val="0"/>
              </a:spcAft>
              <a:buClr>
                <a:schemeClr val="lt1"/>
              </a:buClr>
              <a:buSzPts val="2400"/>
              <a:buFont typeface="Arial"/>
              <a:buNone/>
              <a:defRPr sz="2400">
                <a:solidFill>
                  <a:schemeClr val="lt1"/>
                </a:solidFill>
              </a:defRPr>
            </a:lvl5pPr>
            <a:lvl6pPr marL="2743200" lvl="5" indent="-342900" algn="l">
              <a:lnSpc>
                <a:spcPct val="90000"/>
              </a:lnSpc>
              <a:spcBef>
                <a:spcPts val="3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tent and Three Pictures">
  <p:cSld name="Content and Three Pictures">
    <p:spTree>
      <p:nvGrpSpPr>
        <p:cNvPr id="1" name="Shape 25"/>
        <p:cNvGrpSpPr/>
        <p:nvPr/>
      </p:nvGrpSpPr>
      <p:grpSpPr>
        <a:xfrm>
          <a:off x="0" y="0"/>
          <a:ext cx="0" cy="0"/>
          <a:chOff x="0" y="0"/>
          <a:chExt cx="0" cy="0"/>
        </a:xfrm>
      </p:grpSpPr>
      <p:sp>
        <p:nvSpPr>
          <p:cNvPr id="26" name="Google Shape;26;p4"/>
          <p:cNvSpPr txBox="1">
            <a:spLocks noGrp="1"/>
          </p:cNvSpPr>
          <p:nvPr>
            <p:ph type="title"/>
          </p:nvPr>
        </p:nvSpPr>
        <p:spPr>
          <a:xfrm>
            <a:off x="1143000" y="1143000"/>
            <a:ext cx="22101048" cy="1216152"/>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576F7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cxnSp>
        <p:nvCxnSpPr>
          <p:cNvPr id="28" name="Google Shape;28;p4"/>
          <p:cNvCxnSpPr/>
          <p:nvPr/>
        </p:nvCxnSpPr>
        <p:spPr>
          <a:xfrm>
            <a:off x="757240" y="12189149"/>
            <a:ext cx="22860001" cy="1"/>
          </a:xfrm>
          <a:prstGeom prst="straightConnector1">
            <a:avLst/>
          </a:prstGeom>
          <a:noFill/>
          <a:ln w="9525" cap="flat" cmpd="sng">
            <a:solidFill>
              <a:srgbClr val="576F7F"/>
            </a:solidFill>
            <a:prstDash val="solid"/>
            <a:round/>
            <a:headEnd type="none" w="sm" len="sm"/>
            <a:tailEnd type="none" w="sm" len="sm"/>
          </a:ln>
        </p:spPr>
      </p:cxnSp>
      <p:sp>
        <p:nvSpPr>
          <p:cNvPr id="29" name="Google Shape;29;p4"/>
          <p:cNvSpPr txBox="1">
            <a:spLocks noGrp="1"/>
          </p:cNvSpPr>
          <p:nvPr>
            <p:ph type="body" idx="1"/>
          </p:nvPr>
        </p:nvSpPr>
        <p:spPr>
          <a:xfrm>
            <a:off x="16386048" y="8531352"/>
            <a:ext cx="6858000" cy="289864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576F7F"/>
              </a:buClr>
              <a:buSzPts val="2800"/>
              <a:buNone/>
              <a:defRPr sz="2800"/>
            </a:lvl1pPr>
            <a:lvl2pPr marL="914400" lvl="1" indent="-228600" algn="l">
              <a:lnSpc>
                <a:spcPct val="100000"/>
              </a:lnSpc>
              <a:spcBef>
                <a:spcPts val="1800"/>
              </a:spcBef>
              <a:spcAft>
                <a:spcPts val="0"/>
              </a:spcAft>
              <a:buClr>
                <a:srgbClr val="576F7F"/>
              </a:buClr>
              <a:buSzPts val="4800"/>
              <a:buNone/>
              <a:defRPr/>
            </a:lvl2pPr>
            <a:lvl3pPr marL="1371600" lvl="2" indent="-342900" algn="l">
              <a:lnSpc>
                <a:spcPct val="100000"/>
              </a:lnSpc>
              <a:spcBef>
                <a:spcPts val="3000"/>
              </a:spcBef>
              <a:spcAft>
                <a:spcPts val="0"/>
              </a:spcAft>
              <a:buClr>
                <a:srgbClr val="576F7F"/>
              </a:buClr>
              <a:buSzPts val="1800"/>
              <a:buChar char="▪"/>
              <a:defRPr/>
            </a:lvl3pPr>
            <a:lvl4pPr marL="1828800" lvl="3" indent="-342900" algn="l">
              <a:lnSpc>
                <a:spcPct val="100000"/>
              </a:lnSpc>
              <a:spcBef>
                <a:spcPts val="3000"/>
              </a:spcBef>
              <a:spcAft>
                <a:spcPts val="0"/>
              </a:spcAft>
              <a:buClr>
                <a:srgbClr val="576F7F"/>
              </a:buClr>
              <a:buSzPts val="1800"/>
              <a:buChar char="̶"/>
              <a:defRPr/>
            </a:lvl4pPr>
            <a:lvl5pPr marL="2286000" lvl="4" indent="-342900" algn="l">
              <a:lnSpc>
                <a:spcPct val="100000"/>
              </a:lnSpc>
              <a:spcBef>
                <a:spcPts val="3000"/>
              </a:spcBef>
              <a:spcAft>
                <a:spcPts val="0"/>
              </a:spcAft>
              <a:buClr>
                <a:srgbClr val="576F7F"/>
              </a:buClr>
              <a:buSzPts val="1800"/>
              <a:buChar char="»"/>
              <a:defRPr/>
            </a:lvl5pPr>
            <a:lvl6pPr marL="2743200" lvl="5" indent="-342900" algn="l">
              <a:lnSpc>
                <a:spcPct val="90000"/>
              </a:lnSpc>
              <a:spcBef>
                <a:spcPts val="3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30" name="Google Shape;30;p4"/>
          <p:cNvSpPr txBox="1">
            <a:spLocks noGrp="1"/>
          </p:cNvSpPr>
          <p:nvPr>
            <p:ph type="body" idx="2"/>
          </p:nvPr>
        </p:nvSpPr>
        <p:spPr>
          <a:xfrm>
            <a:off x="1143000" y="8531352"/>
            <a:ext cx="6858000" cy="289864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0"/>
              </a:spcBef>
              <a:spcAft>
                <a:spcPts val="0"/>
              </a:spcAft>
              <a:buClr>
                <a:srgbClr val="576F7F"/>
              </a:buClr>
              <a:buSzPts val="2800"/>
              <a:buChar char="•"/>
              <a:defRPr sz="2800"/>
            </a:lvl1pPr>
            <a:lvl2pPr marL="914400" lvl="1" indent="-228600" algn="l">
              <a:lnSpc>
                <a:spcPct val="100000"/>
              </a:lnSpc>
              <a:spcBef>
                <a:spcPts val="1800"/>
              </a:spcBef>
              <a:spcAft>
                <a:spcPts val="0"/>
              </a:spcAft>
              <a:buClr>
                <a:srgbClr val="576F7F"/>
              </a:buClr>
              <a:buSzPts val="2800"/>
              <a:buNone/>
              <a:defRPr sz="2800"/>
            </a:lvl2pPr>
            <a:lvl3pPr marL="1371600" lvl="2" indent="-406400" algn="l">
              <a:lnSpc>
                <a:spcPct val="100000"/>
              </a:lnSpc>
              <a:spcBef>
                <a:spcPts val="600"/>
              </a:spcBef>
              <a:spcAft>
                <a:spcPts val="0"/>
              </a:spcAft>
              <a:buClr>
                <a:srgbClr val="576F7F"/>
              </a:buClr>
              <a:buSzPts val="2800"/>
              <a:buChar char="▪"/>
              <a:defRPr sz="2800"/>
            </a:lvl3pPr>
            <a:lvl4pPr marL="1828800" lvl="3" indent="-406400" algn="l">
              <a:lnSpc>
                <a:spcPct val="100000"/>
              </a:lnSpc>
              <a:spcBef>
                <a:spcPts val="600"/>
              </a:spcBef>
              <a:spcAft>
                <a:spcPts val="0"/>
              </a:spcAft>
              <a:buClr>
                <a:srgbClr val="576F7F"/>
              </a:buClr>
              <a:buSzPts val="2800"/>
              <a:buChar char="̶"/>
              <a:defRPr sz="2800"/>
            </a:lvl4pPr>
            <a:lvl5pPr marL="2286000" lvl="4" indent="-406400" algn="l">
              <a:lnSpc>
                <a:spcPct val="100000"/>
              </a:lnSpc>
              <a:spcBef>
                <a:spcPts val="600"/>
              </a:spcBef>
              <a:spcAft>
                <a:spcPts val="0"/>
              </a:spcAft>
              <a:buClr>
                <a:srgbClr val="576F7F"/>
              </a:buClr>
              <a:buSzPts val="2800"/>
              <a:buChar char="»"/>
              <a:defRPr sz="2800"/>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31" name="Google Shape;31;p4"/>
          <p:cNvSpPr>
            <a:spLocks noGrp="1"/>
          </p:cNvSpPr>
          <p:nvPr>
            <p:ph type="pic" idx="3"/>
          </p:nvPr>
        </p:nvSpPr>
        <p:spPr>
          <a:xfrm>
            <a:off x="1142492" y="3127248"/>
            <a:ext cx="6858000" cy="4645152"/>
          </a:xfrm>
          <a:prstGeom prst="rect">
            <a:avLst/>
          </a:prstGeom>
          <a:noFill/>
          <a:ln>
            <a:noFill/>
          </a:ln>
        </p:spPr>
      </p:sp>
      <p:sp>
        <p:nvSpPr>
          <p:cNvPr id="32" name="Google Shape;32;p4"/>
          <p:cNvSpPr>
            <a:spLocks noGrp="1"/>
          </p:cNvSpPr>
          <p:nvPr>
            <p:ph type="pic" idx="4"/>
          </p:nvPr>
        </p:nvSpPr>
        <p:spPr>
          <a:xfrm>
            <a:off x="16386048" y="3127248"/>
            <a:ext cx="6858000" cy="4645152"/>
          </a:xfrm>
          <a:prstGeom prst="rect">
            <a:avLst/>
          </a:prstGeom>
          <a:noFill/>
          <a:ln>
            <a:noFill/>
          </a:ln>
        </p:spPr>
      </p:sp>
      <p:sp>
        <p:nvSpPr>
          <p:cNvPr id="33" name="Google Shape;33;p4"/>
          <p:cNvSpPr txBox="1">
            <a:spLocks noGrp="1"/>
          </p:cNvSpPr>
          <p:nvPr>
            <p:ph type="body" idx="5"/>
          </p:nvPr>
        </p:nvSpPr>
        <p:spPr>
          <a:xfrm>
            <a:off x="8769096" y="8531352"/>
            <a:ext cx="6858000" cy="289864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576F7F"/>
              </a:buClr>
              <a:buSzPts val="2800"/>
              <a:buNone/>
              <a:defRPr sz="2800"/>
            </a:lvl1pPr>
            <a:lvl2pPr marL="914400" lvl="1" indent="-228600" algn="l">
              <a:lnSpc>
                <a:spcPct val="100000"/>
              </a:lnSpc>
              <a:spcBef>
                <a:spcPts val="1800"/>
              </a:spcBef>
              <a:spcAft>
                <a:spcPts val="0"/>
              </a:spcAft>
              <a:buClr>
                <a:srgbClr val="576F7F"/>
              </a:buClr>
              <a:buSzPts val="4800"/>
              <a:buNone/>
              <a:defRPr/>
            </a:lvl2pPr>
            <a:lvl3pPr marL="1371600" lvl="2" indent="-342900" algn="l">
              <a:lnSpc>
                <a:spcPct val="100000"/>
              </a:lnSpc>
              <a:spcBef>
                <a:spcPts val="3000"/>
              </a:spcBef>
              <a:spcAft>
                <a:spcPts val="0"/>
              </a:spcAft>
              <a:buClr>
                <a:srgbClr val="576F7F"/>
              </a:buClr>
              <a:buSzPts val="1800"/>
              <a:buChar char="▪"/>
              <a:defRPr/>
            </a:lvl3pPr>
            <a:lvl4pPr marL="1828800" lvl="3" indent="-342900" algn="l">
              <a:lnSpc>
                <a:spcPct val="100000"/>
              </a:lnSpc>
              <a:spcBef>
                <a:spcPts val="3000"/>
              </a:spcBef>
              <a:spcAft>
                <a:spcPts val="0"/>
              </a:spcAft>
              <a:buClr>
                <a:srgbClr val="576F7F"/>
              </a:buClr>
              <a:buSzPts val="1800"/>
              <a:buChar char="̶"/>
              <a:defRPr/>
            </a:lvl4pPr>
            <a:lvl5pPr marL="2286000" lvl="4" indent="-342900" algn="l">
              <a:lnSpc>
                <a:spcPct val="100000"/>
              </a:lnSpc>
              <a:spcBef>
                <a:spcPts val="3000"/>
              </a:spcBef>
              <a:spcAft>
                <a:spcPts val="0"/>
              </a:spcAft>
              <a:buClr>
                <a:srgbClr val="576F7F"/>
              </a:buClr>
              <a:buSzPts val="1800"/>
              <a:buChar char="»"/>
              <a:defRPr/>
            </a:lvl5pPr>
            <a:lvl6pPr marL="2743200" lvl="5" indent="-342900" algn="l">
              <a:lnSpc>
                <a:spcPct val="90000"/>
              </a:lnSpc>
              <a:spcBef>
                <a:spcPts val="3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34" name="Google Shape;34;p4"/>
          <p:cNvSpPr>
            <a:spLocks noGrp="1"/>
          </p:cNvSpPr>
          <p:nvPr>
            <p:ph type="pic" idx="6"/>
          </p:nvPr>
        </p:nvSpPr>
        <p:spPr>
          <a:xfrm>
            <a:off x="8769096" y="3127248"/>
            <a:ext cx="6858000" cy="4645152"/>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Slide 2">
  <p:cSld name="Section Title Slide 2">
    <p:spTree>
      <p:nvGrpSpPr>
        <p:cNvPr id="1" name="Shape 35"/>
        <p:cNvGrpSpPr/>
        <p:nvPr/>
      </p:nvGrpSpPr>
      <p:grpSpPr>
        <a:xfrm>
          <a:off x="0" y="0"/>
          <a:ext cx="0" cy="0"/>
          <a:chOff x="0" y="0"/>
          <a:chExt cx="0" cy="0"/>
        </a:xfrm>
      </p:grpSpPr>
      <p:sp>
        <p:nvSpPr>
          <p:cNvPr id="36" name="Google Shape;36;p5"/>
          <p:cNvSpPr txBox="1">
            <a:spLocks noGrp="1"/>
          </p:cNvSpPr>
          <p:nvPr>
            <p:ph type="ctrTitle"/>
          </p:nvPr>
        </p:nvSpPr>
        <p:spPr>
          <a:xfrm>
            <a:off x="2267712" y="5532120"/>
            <a:ext cx="20573999" cy="32004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dk1"/>
              </a:buClr>
              <a:buSzPts val="7200"/>
              <a:buFont typeface="Times New Roman"/>
              <a:buNone/>
              <a:defRPr sz="72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5"/>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and Picture">
  <p:cSld name="Content and Picture">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1143000" y="1143000"/>
            <a:ext cx="10680192" cy="1216152"/>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576F7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6"/>
          <p:cNvSpPr txBox="1">
            <a:spLocks noGrp="1"/>
          </p:cNvSpPr>
          <p:nvPr>
            <p:ph type="body" idx="1"/>
          </p:nvPr>
        </p:nvSpPr>
        <p:spPr>
          <a:xfrm>
            <a:off x="1143000" y="3154680"/>
            <a:ext cx="10680192" cy="385876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576F7F"/>
              </a:buClr>
              <a:buSzPts val="4800"/>
              <a:buNone/>
              <a:defRPr/>
            </a:lvl1pPr>
            <a:lvl2pPr marL="914400" lvl="1" indent="-228600" algn="l">
              <a:lnSpc>
                <a:spcPct val="100000"/>
              </a:lnSpc>
              <a:spcBef>
                <a:spcPts val="1800"/>
              </a:spcBef>
              <a:spcAft>
                <a:spcPts val="0"/>
              </a:spcAft>
              <a:buClr>
                <a:srgbClr val="576F7F"/>
              </a:buClr>
              <a:buSzPts val="4800"/>
              <a:buNone/>
              <a:defRPr/>
            </a:lvl2pPr>
            <a:lvl3pPr marL="1371600" lvl="2" indent="-228600" algn="l">
              <a:lnSpc>
                <a:spcPct val="100000"/>
              </a:lnSpc>
              <a:spcBef>
                <a:spcPts val="1800"/>
              </a:spcBef>
              <a:spcAft>
                <a:spcPts val="0"/>
              </a:spcAft>
              <a:buClr>
                <a:srgbClr val="576F7F"/>
              </a:buClr>
              <a:buSzPts val="4800"/>
              <a:buNone/>
              <a:defRPr/>
            </a:lvl3pPr>
            <a:lvl4pPr marL="1828800" lvl="3" indent="-228600" algn="l">
              <a:lnSpc>
                <a:spcPct val="100000"/>
              </a:lnSpc>
              <a:spcBef>
                <a:spcPts val="1800"/>
              </a:spcBef>
              <a:spcAft>
                <a:spcPts val="0"/>
              </a:spcAft>
              <a:buClr>
                <a:srgbClr val="576F7F"/>
              </a:buClr>
              <a:buSzPts val="4800"/>
              <a:buNone/>
              <a:defRPr/>
            </a:lvl4pPr>
            <a:lvl5pPr marL="2286000" lvl="4" indent="-228600" algn="l">
              <a:lnSpc>
                <a:spcPct val="100000"/>
              </a:lnSpc>
              <a:spcBef>
                <a:spcPts val="1800"/>
              </a:spcBef>
              <a:spcAft>
                <a:spcPts val="0"/>
              </a:spcAft>
              <a:buClr>
                <a:srgbClr val="576F7F"/>
              </a:buClr>
              <a:buSzPts val="4800"/>
              <a:buNone/>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41" name="Google Shape;41;p6"/>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cxnSp>
        <p:nvCxnSpPr>
          <p:cNvPr id="42" name="Google Shape;42;p6"/>
          <p:cNvCxnSpPr/>
          <p:nvPr/>
        </p:nvCxnSpPr>
        <p:spPr>
          <a:xfrm>
            <a:off x="757240" y="12189149"/>
            <a:ext cx="22860001" cy="1"/>
          </a:xfrm>
          <a:prstGeom prst="straightConnector1">
            <a:avLst/>
          </a:prstGeom>
          <a:noFill/>
          <a:ln w="9525" cap="flat" cmpd="sng">
            <a:solidFill>
              <a:srgbClr val="576F7F"/>
            </a:solidFill>
            <a:prstDash val="solid"/>
            <a:round/>
            <a:headEnd type="none" w="sm" len="sm"/>
            <a:tailEnd type="none" w="sm" len="sm"/>
          </a:ln>
        </p:spPr>
      </p:cxnSp>
      <p:sp>
        <p:nvSpPr>
          <p:cNvPr id="43" name="Google Shape;43;p6"/>
          <p:cNvSpPr txBox="1">
            <a:spLocks noGrp="1"/>
          </p:cNvSpPr>
          <p:nvPr>
            <p:ph type="body" idx="2"/>
          </p:nvPr>
        </p:nvSpPr>
        <p:spPr>
          <a:xfrm>
            <a:off x="1143000" y="7781544"/>
            <a:ext cx="10680192" cy="3648456"/>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0"/>
              </a:spcBef>
              <a:spcAft>
                <a:spcPts val="0"/>
              </a:spcAft>
              <a:buClr>
                <a:srgbClr val="576F7F"/>
              </a:buClr>
              <a:buSzPts val="2800"/>
              <a:buChar char="•"/>
              <a:defRPr sz="2800"/>
            </a:lvl1pPr>
            <a:lvl2pPr marL="914400" lvl="1" indent="-228600" algn="l">
              <a:lnSpc>
                <a:spcPct val="100000"/>
              </a:lnSpc>
              <a:spcBef>
                <a:spcPts val="1800"/>
              </a:spcBef>
              <a:spcAft>
                <a:spcPts val="0"/>
              </a:spcAft>
              <a:buClr>
                <a:srgbClr val="576F7F"/>
              </a:buClr>
              <a:buSzPts val="4800"/>
              <a:buNone/>
              <a:defRPr/>
            </a:lvl2pPr>
            <a:lvl3pPr marL="1371600" lvl="2" indent="-342900" algn="l">
              <a:lnSpc>
                <a:spcPct val="100000"/>
              </a:lnSpc>
              <a:spcBef>
                <a:spcPts val="3000"/>
              </a:spcBef>
              <a:spcAft>
                <a:spcPts val="0"/>
              </a:spcAft>
              <a:buClr>
                <a:srgbClr val="576F7F"/>
              </a:buClr>
              <a:buSzPts val="1800"/>
              <a:buChar char="▪"/>
              <a:defRPr/>
            </a:lvl3pPr>
            <a:lvl4pPr marL="1828800" lvl="3" indent="-342900" algn="l">
              <a:lnSpc>
                <a:spcPct val="100000"/>
              </a:lnSpc>
              <a:spcBef>
                <a:spcPts val="3000"/>
              </a:spcBef>
              <a:spcAft>
                <a:spcPts val="0"/>
              </a:spcAft>
              <a:buClr>
                <a:srgbClr val="576F7F"/>
              </a:buClr>
              <a:buSzPts val="1800"/>
              <a:buChar char="̶"/>
              <a:defRPr/>
            </a:lvl4pPr>
            <a:lvl5pPr marL="2286000" lvl="4" indent="-342900" algn="l">
              <a:lnSpc>
                <a:spcPct val="100000"/>
              </a:lnSpc>
              <a:spcBef>
                <a:spcPts val="3000"/>
              </a:spcBef>
              <a:spcAft>
                <a:spcPts val="0"/>
              </a:spcAft>
              <a:buClr>
                <a:srgbClr val="576F7F"/>
              </a:buClr>
              <a:buSzPts val="1800"/>
              <a:buChar char="»"/>
              <a:defRPr/>
            </a:lvl5pPr>
            <a:lvl6pPr marL="2743200" lvl="5" indent="-342900" algn="l">
              <a:lnSpc>
                <a:spcPct val="90000"/>
              </a:lnSpc>
              <a:spcBef>
                <a:spcPts val="3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44" name="Google Shape;44;p6"/>
          <p:cNvSpPr>
            <a:spLocks noGrp="1"/>
          </p:cNvSpPr>
          <p:nvPr>
            <p:ph type="pic" idx="3"/>
          </p:nvPr>
        </p:nvSpPr>
        <p:spPr>
          <a:xfrm>
            <a:off x="12573000" y="1143000"/>
            <a:ext cx="10652760" cy="10287000"/>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and Two Pictures">
  <p:cSld name="Content and Two Pictures">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1143000" y="1143000"/>
            <a:ext cx="22101048" cy="1216152"/>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576F7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7"/>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cxnSp>
        <p:nvCxnSpPr>
          <p:cNvPr id="48" name="Google Shape;48;p7"/>
          <p:cNvCxnSpPr/>
          <p:nvPr/>
        </p:nvCxnSpPr>
        <p:spPr>
          <a:xfrm>
            <a:off x="757240" y="12189149"/>
            <a:ext cx="22860001" cy="1"/>
          </a:xfrm>
          <a:prstGeom prst="straightConnector1">
            <a:avLst/>
          </a:prstGeom>
          <a:noFill/>
          <a:ln w="9525" cap="flat" cmpd="sng">
            <a:solidFill>
              <a:srgbClr val="576F7F"/>
            </a:solidFill>
            <a:prstDash val="solid"/>
            <a:round/>
            <a:headEnd type="none" w="sm" len="sm"/>
            <a:tailEnd type="none" w="sm" len="sm"/>
          </a:ln>
        </p:spPr>
      </p:cxnSp>
      <p:sp>
        <p:nvSpPr>
          <p:cNvPr id="49" name="Google Shape;49;p7"/>
          <p:cNvSpPr txBox="1">
            <a:spLocks noGrp="1"/>
          </p:cNvSpPr>
          <p:nvPr>
            <p:ph type="body" idx="1"/>
          </p:nvPr>
        </p:nvSpPr>
        <p:spPr>
          <a:xfrm>
            <a:off x="12573000" y="8531352"/>
            <a:ext cx="10680192" cy="289864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576F7F"/>
              </a:buClr>
              <a:buSzPts val="2800"/>
              <a:buNone/>
              <a:defRPr sz="2800"/>
            </a:lvl1pPr>
            <a:lvl2pPr marL="914400" lvl="1" indent="-228600" algn="l">
              <a:lnSpc>
                <a:spcPct val="100000"/>
              </a:lnSpc>
              <a:spcBef>
                <a:spcPts val="1800"/>
              </a:spcBef>
              <a:spcAft>
                <a:spcPts val="0"/>
              </a:spcAft>
              <a:buClr>
                <a:srgbClr val="576F7F"/>
              </a:buClr>
              <a:buSzPts val="4800"/>
              <a:buNone/>
              <a:defRPr/>
            </a:lvl2pPr>
            <a:lvl3pPr marL="1371600" lvl="2" indent="-342900" algn="l">
              <a:lnSpc>
                <a:spcPct val="100000"/>
              </a:lnSpc>
              <a:spcBef>
                <a:spcPts val="3000"/>
              </a:spcBef>
              <a:spcAft>
                <a:spcPts val="0"/>
              </a:spcAft>
              <a:buClr>
                <a:srgbClr val="576F7F"/>
              </a:buClr>
              <a:buSzPts val="1800"/>
              <a:buChar char="▪"/>
              <a:defRPr/>
            </a:lvl3pPr>
            <a:lvl4pPr marL="1828800" lvl="3" indent="-342900" algn="l">
              <a:lnSpc>
                <a:spcPct val="100000"/>
              </a:lnSpc>
              <a:spcBef>
                <a:spcPts val="3000"/>
              </a:spcBef>
              <a:spcAft>
                <a:spcPts val="0"/>
              </a:spcAft>
              <a:buClr>
                <a:srgbClr val="576F7F"/>
              </a:buClr>
              <a:buSzPts val="1800"/>
              <a:buChar char="̶"/>
              <a:defRPr/>
            </a:lvl4pPr>
            <a:lvl5pPr marL="2286000" lvl="4" indent="-342900" algn="l">
              <a:lnSpc>
                <a:spcPct val="100000"/>
              </a:lnSpc>
              <a:spcBef>
                <a:spcPts val="3000"/>
              </a:spcBef>
              <a:spcAft>
                <a:spcPts val="0"/>
              </a:spcAft>
              <a:buClr>
                <a:srgbClr val="576F7F"/>
              </a:buClr>
              <a:buSzPts val="1800"/>
              <a:buChar char="»"/>
              <a:defRPr/>
            </a:lvl5pPr>
            <a:lvl6pPr marL="2743200" lvl="5" indent="-342900" algn="l">
              <a:lnSpc>
                <a:spcPct val="90000"/>
              </a:lnSpc>
              <a:spcBef>
                <a:spcPts val="3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50" name="Google Shape;50;p7"/>
          <p:cNvSpPr txBox="1">
            <a:spLocks noGrp="1"/>
          </p:cNvSpPr>
          <p:nvPr>
            <p:ph type="body" idx="2"/>
          </p:nvPr>
        </p:nvSpPr>
        <p:spPr>
          <a:xfrm>
            <a:off x="1143000" y="8531352"/>
            <a:ext cx="10680192" cy="289864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0"/>
              </a:spcBef>
              <a:spcAft>
                <a:spcPts val="0"/>
              </a:spcAft>
              <a:buClr>
                <a:srgbClr val="576F7F"/>
              </a:buClr>
              <a:buSzPts val="2800"/>
              <a:buChar char="•"/>
              <a:defRPr sz="2800"/>
            </a:lvl1pPr>
            <a:lvl2pPr marL="914400" lvl="1" indent="-228600" algn="l">
              <a:lnSpc>
                <a:spcPct val="100000"/>
              </a:lnSpc>
              <a:spcBef>
                <a:spcPts val="1800"/>
              </a:spcBef>
              <a:spcAft>
                <a:spcPts val="0"/>
              </a:spcAft>
              <a:buClr>
                <a:srgbClr val="576F7F"/>
              </a:buClr>
              <a:buSzPts val="2800"/>
              <a:buNone/>
              <a:defRPr sz="2800"/>
            </a:lvl2pPr>
            <a:lvl3pPr marL="1371600" lvl="2" indent="-406400" algn="l">
              <a:lnSpc>
                <a:spcPct val="100000"/>
              </a:lnSpc>
              <a:spcBef>
                <a:spcPts val="600"/>
              </a:spcBef>
              <a:spcAft>
                <a:spcPts val="0"/>
              </a:spcAft>
              <a:buClr>
                <a:srgbClr val="576F7F"/>
              </a:buClr>
              <a:buSzPts val="2800"/>
              <a:buChar char="▪"/>
              <a:defRPr sz="2800"/>
            </a:lvl3pPr>
            <a:lvl4pPr marL="1828800" lvl="3" indent="-406400" algn="l">
              <a:lnSpc>
                <a:spcPct val="100000"/>
              </a:lnSpc>
              <a:spcBef>
                <a:spcPts val="600"/>
              </a:spcBef>
              <a:spcAft>
                <a:spcPts val="0"/>
              </a:spcAft>
              <a:buClr>
                <a:srgbClr val="576F7F"/>
              </a:buClr>
              <a:buSzPts val="2800"/>
              <a:buChar char="̶"/>
              <a:defRPr sz="2800"/>
            </a:lvl4pPr>
            <a:lvl5pPr marL="2286000" lvl="4" indent="-406400" algn="l">
              <a:lnSpc>
                <a:spcPct val="100000"/>
              </a:lnSpc>
              <a:spcBef>
                <a:spcPts val="600"/>
              </a:spcBef>
              <a:spcAft>
                <a:spcPts val="0"/>
              </a:spcAft>
              <a:buClr>
                <a:srgbClr val="576F7F"/>
              </a:buClr>
              <a:buSzPts val="2800"/>
              <a:buChar char="»"/>
              <a:defRPr sz="2800"/>
            </a:lvl5pPr>
            <a:lvl6pPr marL="2743200" lvl="5" indent="-342900" algn="l">
              <a:lnSpc>
                <a:spcPct val="90000"/>
              </a:lnSpc>
              <a:spcBef>
                <a:spcPts val="1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
        <p:nvSpPr>
          <p:cNvPr id="51" name="Google Shape;51;p7"/>
          <p:cNvSpPr>
            <a:spLocks noGrp="1"/>
          </p:cNvSpPr>
          <p:nvPr>
            <p:ph type="pic" idx="3"/>
          </p:nvPr>
        </p:nvSpPr>
        <p:spPr>
          <a:xfrm>
            <a:off x="1142492" y="3127248"/>
            <a:ext cx="10680700" cy="4645152"/>
          </a:xfrm>
          <a:prstGeom prst="rect">
            <a:avLst/>
          </a:prstGeom>
          <a:noFill/>
          <a:ln>
            <a:noFill/>
          </a:ln>
        </p:spPr>
      </p:sp>
      <p:sp>
        <p:nvSpPr>
          <p:cNvPr id="52" name="Google Shape;52;p7"/>
          <p:cNvSpPr>
            <a:spLocks noGrp="1"/>
          </p:cNvSpPr>
          <p:nvPr>
            <p:ph type="pic" idx="4"/>
          </p:nvPr>
        </p:nvSpPr>
        <p:spPr>
          <a:xfrm>
            <a:off x="12591288" y="3127248"/>
            <a:ext cx="10680700" cy="4645152"/>
          </a:xfrm>
          <a:prstGeom prst="rect">
            <a:avLst/>
          </a:prstGeom>
          <a:no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Slide">
  <p:cSld name="Section Title Slide">
    <p:spTree>
      <p:nvGrpSpPr>
        <p:cNvPr id="1" name="Shape 53"/>
        <p:cNvGrpSpPr/>
        <p:nvPr/>
      </p:nvGrpSpPr>
      <p:grpSpPr>
        <a:xfrm>
          <a:off x="0" y="0"/>
          <a:ext cx="0" cy="0"/>
          <a:chOff x="0" y="0"/>
          <a:chExt cx="0" cy="0"/>
        </a:xfrm>
      </p:grpSpPr>
      <p:sp>
        <p:nvSpPr>
          <p:cNvPr id="54" name="Google Shape;54;p8"/>
          <p:cNvSpPr/>
          <p:nvPr/>
        </p:nvSpPr>
        <p:spPr>
          <a:xfrm>
            <a:off x="1587" y="362173"/>
            <a:ext cx="24384001" cy="11826978"/>
          </a:xfrm>
          <a:prstGeom prst="rect">
            <a:avLst/>
          </a:prstGeom>
          <a:solidFill>
            <a:srgbClr val="576F7F"/>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Times New Roman"/>
              <a:ea typeface="Times New Roman"/>
              <a:cs typeface="Times New Roman"/>
              <a:sym typeface="Times New Roman"/>
            </a:endParaRPr>
          </a:p>
        </p:txBody>
      </p:sp>
      <p:sp>
        <p:nvSpPr>
          <p:cNvPr id="55" name="Google Shape;55;p8"/>
          <p:cNvSpPr txBox="1">
            <a:spLocks noGrp="1"/>
          </p:cNvSpPr>
          <p:nvPr>
            <p:ph type="ctrTitle"/>
          </p:nvPr>
        </p:nvSpPr>
        <p:spPr>
          <a:xfrm>
            <a:off x="2267712" y="5532120"/>
            <a:ext cx="20573999" cy="32004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lt1"/>
              </a:buClr>
              <a:buSzPts val="7200"/>
              <a:buFont typeface="Times New Roman"/>
              <a:buNone/>
              <a:defRPr sz="72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57"/>
        <p:cNvGrpSpPr/>
        <p:nvPr/>
      </p:nvGrpSpPr>
      <p:grpSpPr>
        <a:xfrm>
          <a:off x="0" y="0"/>
          <a:ext cx="0" cy="0"/>
          <a:chOff x="0" y="0"/>
          <a:chExt cx="0" cy="0"/>
        </a:xfrm>
      </p:grpSpPr>
      <p:sp>
        <p:nvSpPr>
          <p:cNvPr id="58" name="Google Shape;58;p9"/>
          <p:cNvSpPr txBox="1">
            <a:spLocks noGrp="1"/>
          </p:cNvSpPr>
          <p:nvPr>
            <p:ph type="ctrTitle"/>
          </p:nvPr>
        </p:nvSpPr>
        <p:spPr>
          <a:xfrm>
            <a:off x="2267712" y="5029200"/>
            <a:ext cx="20573999" cy="32004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dk1"/>
              </a:buClr>
              <a:buSzPts val="7200"/>
              <a:buFont typeface="Times New Roman"/>
              <a:buNone/>
              <a:defRPr sz="72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
          <p:cNvSpPr txBox="1">
            <a:spLocks noGrp="1"/>
          </p:cNvSpPr>
          <p:nvPr>
            <p:ph type="subTitle" idx="1"/>
          </p:nvPr>
        </p:nvSpPr>
        <p:spPr>
          <a:xfrm>
            <a:off x="2286000" y="8503920"/>
            <a:ext cx="2926080" cy="29718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dk1"/>
              </a:buClr>
              <a:buSzPts val="2400"/>
              <a:buNone/>
              <a:defRPr sz="2400">
                <a:solidFill>
                  <a:schemeClr val="dk1"/>
                </a:solidFill>
              </a:defRPr>
            </a:lvl1pPr>
            <a:lvl2pPr lvl="1" algn="ctr">
              <a:lnSpc>
                <a:spcPct val="100000"/>
              </a:lnSpc>
              <a:spcBef>
                <a:spcPts val="600"/>
              </a:spcBef>
              <a:spcAft>
                <a:spcPts val="0"/>
              </a:spcAft>
              <a:buClr>
                <a:srgbClr val="576F7F"/>
              </a:buClr>
              <a:buSzPts val="4000"/>
              <a:buNone/>
              <a:defRPr sz="4000"/>
            </a:lvl2pPr>
            <a:lvl3pPr lvl="2" algn="ctr">
              <a:lnSpc>
                <a:spcPct val="100000"/>
              </a:lnSpc>
              <a:spcBef>
                <a:spcPts val="3000"/>
              </a:spcBef>
              <a:spcAft>
                <a:spcPts val="0"/>
              </a:spcAft>
              <a:buClr>
                <a:srgbClr val="576F7F"/>
              </a:buClr>
              <a:buSzPts val="3600"/>
              <a:buNone/>
              <a:defRPr sz="3600"/>
            </a:lvl3pPr>
            <a:lvl4pPr lvl="3" algn="ctr">
              <a:lnSpc>
                <a:spcPct val="100000"/>
              </a:lnSpc>
              <a:spcBef>
                <a:spcPts val="3000"/>
              </a:spcBef>
              <a:spcAft>
                <a:spcPts val="0"/>
              </a:spcAft>
              <a:buClr>
                <a:srgbClr val="576F7F"/>
              </a:buClr>
              <a:buSzPts val="3200"/>
              <a:buNone/>
              <a:defRPr sz="3200"/>
            </a:lvl4pPr>
            <a:lvl5pPr lvl="4" algn="ctr">
              <a:lnSpc>
                <a:spcPct val="100000"/>
              </a:lnSpc>
              <a:spcBef>
                <a:spcPts val="3000"/>
              </a:spcBef>
              <a:spcAft>
                <a:spcPts val="0"/>
              </a:spcAft>
              <a:buClr>
                <a:srgbClr val="576F7F"/>
              </a:buClr>
              <a:buSzPts val="3200"/>
              <a:buNone/>
              <a:defRPr sz="3200"/>
            </a:lvl5pPr>
            <a:lvl6pPr lvl="5" algn="ctr">
              <a:lnSpc>
                <a:spcPct val="90000"/>
              </a:lnSpc>
              <a:spcBef>
                <a:spcPts val="3000"/>
              </a:spcBef>
              <a:spcAft>
                <a:spcPts val="0"/>
              </a:spcAft>
              <a:buClr>
                <a:schemeClr val="dk1"/>
              </a:buClr>
              <a:buSzPts val="3200"/>
              <a:buNone/>
              <a:defRPr sz="3200"/>
            </a:lvl6pPr>
            <a:lvl7pPr lvl="6" algn="ctr">
              <a:lnSpc>
                <a:spcPct val="90000"/>
              </a:lnSpc>
              <a:spcBef>
                <a:spcPts val="1000"/>
              </a:spcBef>
              <a:spcAft>
                <a:spcPts val="0"/>
              </a:spcAft>
              <a:buClr>
                <a:schemeClr val="dk1"/>
              </a:buClr>
              <a:buSzPts val="3200"/>
              <a:buNone/>
              <a:defRPr sz="3200"/>
            </a:lvl7pPr>
            <a:lvl8pPr lvl="7" algn="ctr">
              <a:lnSpc>
                <a:spcPct val="90000"/>
              </a:lnSpc>
              <a:spcBef>
                <a:spcPts val="1000"/>
              </a:spcBef>
              <a:spcAft>
                <a:spcPts val="0"/>
              </a:spcAft>
              <a:buClr>
                <a:schemeClr val="dk1"/>
              </a:buClr>
              <a:buSzPts val="3200"/>
              <a:buNone/>
              <a:defRPr sz="3200"/>
            </a:lvl8pPr>
            <a:lvl9pPr lvl="8" algn="ctr">
              <a:lnSpc>
                <a:spcPct val="90000"/>
              </a:lnSpc>
              <a:spcBef>
                <a:spcPts val="1000"/>
              </a:spcBef>
              <a:spcAft>
                <a:spcPts val="0"/>
              </a:spcAft>
              <a:buClr>
                <a:schemeClr val="dk1"/>
              </a:buClr>
              <a:buSzPts val="3200"/>
              <a:buNone/>
              <a:defRPr sz="3200"/>
            </a:lvl9pPr>
          </a:lstStyle>
          <a:p>
            <a:endParaRPr/>
          </a:p>
        </p:txBody>
      </p:sp>
      <p:sp>
        <p:nvSpPr>
          <p:cNvPr id="60" name="Google Shape;60;p9"/>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
        <p:nvSpPr>
          <p:cNvPr id="61" name="Google Shape;61;p9"/>
          <p:cNvSpPr txBox="1">
            <a:spLocks noGrp="1"/>
          </p:cNvSpPr>
          <p:nvPr>
            <p:ph type="body" idx="2"/>
          </p:nvPr>
        </p:nvSpPr>
        <p:spPr>
          <a:xfrm>
            <a:off x="5399088" y="8503920"/>
            <a:ext cx="2926080" cy="29718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dk1"/>
              </a:buClr>
              <a:buSzPts val="2400"/>
              <a:buFont typeface="Arial"/>
              <a:buNone/>
              <a:defRPr sz="2400">
                <a:solidFill>
                  <a:schemeClr val="dk1"/>
                </a:solidFill>
              </a:defRPr>
            </a:lvl1pPr>
            <a:lvl2pPr marL="914400" lvl="1" indent="-228600" algn="l">
              <a:lnSpc>
                <a:spcPct val="100000"/>
              </a:lnSpc>
              <a:spcBef>
                <a:spcPts val="600"/>
              </a:spcBef>
              <a:spcAft>
                <a:spcPts val="0"/>
              </a:spcAft>
              <a:buClr>
                <a:schemeClr val="lt1"/>
              </a:buClr>
              <a:buSzPts val="2400"/>
              <a:buFont typeface="Arial"/>
              <a:buNone/>
              <a:defRPr sz="2400">
                <a:solidFill>
                  <a:schemeClr val="lt1"/>
                </a:solidFill>
              </a:defRPr>
            </a:lvl2pPr>
            <a:lvl3pPr marL="1371600" lvl="2" indent="-228600" algn="l">
              <a:lnSpc>
                <a:spcPct val="100000"/>
              </a:lnSpc>
              <a:spcBef>
                <a:spcPts val="3000"/>
              </a:spcBef>
              <a:spcAft>
                <a:spcPts val="0"/>
              </a:spcAft>
              <a:buClr>
                <a:schemeClr val="lt1"/>
              </a:buClr>
              <a:buSzPts val="2400"/>
              <a:buFont typeface="Arial"/>
              <a:buNone/>
              <a:defRPr sz="2400">
                <a:solidFill>
                  <a:schemeClr val="lt1"/>
                </a:solidFill>
              </a:defRPr>
            </a:lvl3pPr>
            <a:lvl4pPr marL="1828800" lvl="3" indent="-228600" algn="l">
              <a:lnSpc>
                <a:spcPct val="100000"/>
              </a:lnSpc>
              <a:spcBef>
                <a:spcPts val="3000"/>
              </a:spcBef>
              <a:spcAft>
                <a:spcPts val="0"/>
              </a:spcAft>
              <a:buClr>
                <a:schemeClr val="lt1"/>
              </a:buClr>
              <a:buSzPts val="2400"/>
              <a:buFont typeface="Arial"/>
              <a:buNone/>
              <a:defRPr sz="2400">
                <a:solidFill>
                  <a:schemeClr val="lt1"/>
                </a:solidFill>
              </a:defRPr>
            </a:lvl4pPr>
            <a:lvl5pPr marL="2286000" lvl="4" indent="-228600" algn="l">
              <a:lnSpc>
                <a:spcPct val="100000"/>
              </a:lnSpc>
              <a:spcBef>
                <a:spcPts val="3000"/>
              </a:spcBef>
              <a:spcAft>
                <a:spcPts val="0"/>
              </a:spcAft>
              <a:buClr>
                <a:schemeClr val="lt1"/>
              </a:buClr>
              <a:buSzPts val="2400"/>
              <a:buFont typeface="Arial"/>
              <a:buNone/>
              <a:defRPr sz="2400">
                <a:solidFill>
                  <a:schemeClr val="lt1"/>
                </a:solidFill>
              </a:defRPr>
            </a:lvl5pPr>
            <a:lvl6pPr marL="2743200" lvl="5" indent="-342900" algn="l">
              <a:lnSpc>
                <a:spcPct val="90000"/>
              </a:lnSpc>
              <a:spcBef>
                <a:spcPts val="3000"/>
              </a:spcBef>
              <a:spcAft>
                <a:spcPts val="0"/>
              </a:spcAft>
              <a:buClr>
                <a:schemeClr val="dk1"/>
              </a:buClr>
              <a:buSzPts val="1800"/>
              <a:buChar char="•"/>
              <a:defRPr/>
            </a:lvl6pPr>
            <a:lvl7pPr marL="3200400" lvl="6" indent="-342900" algn="l">
              <a:lnSpc>
                <a:spcPct val="90000"/>
              </a:lnSpc>
              <a:spcBef>
                <a:spcPts val="1000"/>
              </a:spcBef>
              <a:spcAft>
                <a:spcPts val="0"/>
              </a:spcAft>
              <a:buClr>
                <a:schemeClr val="dk1"/>
              </a:buClr>
              <a:buSzPts val="1800"/>
              <a:buChar char="•"/>
              <a:defRPr/>
            </a:lvl7pPr>
            <a:lvl8pPr marL="3657600" lvl="7" indent="-342900" algn="l">
              <a:lnSpc>
                <a:spcPct val="90000"/>
              </a:lnSpc>
              <a:spcBef>
                <a:spcPts val="1000"/>
              </a:spcBef>
              <a:spcAft>
                <a:spcPts val="0"/>
              </a:spcAft>
              <a:buClr>
                <a:schemeClr val="dk1"/>
              </a:buClr>
              <a:buSzPts val="1800"/>
              <a:buChar char="•"/>
              <a:defRPr/>
            </a:lvl8pPr>
            <a:lvl9pPr marL="4114800" lvl="8" indent="-342900" algn="l">
              <a:lnSpc>
                <a:spcPct val="90000"/>
              </a:lnSpc>
              <a:spcBef>
                <a:spcPts val="10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Slide 3">
  <p:cSld name="Section Title Slide 3">
    <p:spTree>
      <p:nvGrpSpPr>
        <p:cNvPr id="1" name="Shape 62"/>
        <p:cNvGrpSpPr/>
        <p:nvPr/>
      </p:nvGrpSpPr>
      <p:grpSpPr>
        <a:xfrm>
          <a:off x="0" y="0"/>
          <a:ext cx="0" cy="0"/>
          <a:chOff x="0" y="0"/>
          <a:chExt cx="0" cy="0"/>
        </a:xfrm>
      </p:grpSpPr>
      <p:sp>
        <p:nvSpPr>
          <p:cNvPr id="63" name="Google Shape;63;p10"/>
          <p:cNvSpPr txBox="1">
            <a:spLocks noGrp="1"/>
          </p:cNvSpPr>
          <p:nvPr>
            <p:ph type="ctrTitle"/>
          </p:nvPr>
        </p:nvSpPr>
        <p:spPr>
          <a:xfrm>
            <a:off x="2267712" y="5532120"/>
            <a:ext cx="20573999" cy="32004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576F7F"/>
              </a:buClr>
              <a:buSzPts val="7200"/>
              <a:buFont typeface="Times New Roman"/>
              <a:buNone/>
              <a:defRPr sz="7200">
                <a:solidFill>
                  <a:srgbClr val="576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1143000" y="1143000"/>
            <a:ext cx="21945600" cy="164592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576F7F"/>
              </a:buClr>
              <a:buSzPts val="6800"/>
              <a:buFont typeface="Times New Roman"/>
              <a:buNone/>
              <a:defRPr sz="6800" b="0" i="0" u="none" strike="noStrike" cap="none">
                <a:solidFill>
                  <a:srgbClr val="576F7F"/>
                </a:solidFill>
                <a:latin typeface="Times New Roman"/>
                <a:ea typeface="Times New Roman"/>
                <a:cs typeface="Times New Roman"/>
                <a:sym typeface="Times New Roma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1143000" y="3200400"/>
            <a:ext cx="21945600" cy="8229600"/>
          </a:xfrm>
          <a:prstGeom prst="rect">
            <a:avLst/>
          </a:prstGeom>
          <a:noFill/>
          <a:ln>
            <a:noFill/>
          </a:ln>
        </p:spPr>
        <p:txBody>
          <a:bodyPr spcFirstLastPara="1" wrap="square" lIns="91425" tIns="45700" rIns="91425" bIns="45700" anchor="t" anchorCtr="0">
            <a:noAutofit/>
          </a:bodyPr>
          <a:lstStyle>
            <a:lvl1pPr marL="457200" marR="0" lvl="0" indent="-533400" algn="l" rtl="0">
              <a:lnSpc>
                <a:spcPct val="100000"/>
              </a:lnSpc>
              <a:spcBef>
                <a:spcPts val="0"/>
              </a:spcBef>
              <a:spcAft>
                <a:spcPts val="0"/>
              </a:spcAft>
              <a:buClr>
                <a:srgbClr val="576F7F"/>
              </a:buClr>
              <a:buSzPts val="4800"/>
              <a:buFont typeface="Arial"/>
              <a:buChar char="•"/>
              <a:defRPr sz="4800" b="0" i="0" u="none" strike="noStrike" cap="none">
                <a:solidFill>
                  <a:srgbClr val="576F7F"/>
                </a:solidFill>
                <a:latin typeface="Times New Roman"/>
                <a:ea typeface="Times New Roman"/>
                <a:cs typeface="Times New Roman"/>
                <a:sym typeface="Times New Roman"/>
              </a:defRPr>
            </a:lvl1pPr>
            <a:lvl2pPr marL="914400" marR="0" lvl="1" indent="-533400" algn="l" rtl="0">
              <a:lnSpc>
                <a:spcPct val="100000"/>
              </a:lnSpc>
              <a:spcBef>
                <a:spcPts val="3000"/>
              </a:spcBef>
              <a:spcAft>
                <a:spcPts val="0"/>
              </a:spcAft>
              <a:buClr>
                <a:srgbClr val="576F7F"/>
              </a:buClr>
              <a:buSzPts val="4800"/>
              <a:buFont typeface="Times New Roman"/>
              <a:buChar char="̶"/>
              <a:defRPr sz="4800" b="0" i="0" u="none" strike="noStrike" cap="none">
                <a:solidFill>
                  <a:srgbClr val="576F7F"/>
                </a:solidFill>
                <a:latin typeface="Times New Roman"/>
                <a:ea typeface="Times New Roman"/>
                <a:cs typeface="Times New Roman"/>
                <a:sym typeface="Times New Roman"/>
              </a:defRPr>
            </a:lvl2pPr>
            <a:lvl3pPr marL="1371600" marR="0" lvl="2" indent="-533400" algn="l" rtl="0">
              <a:lnSpc>
                <a:spcPct val="100000"/>
              </a:lnSpc>
              <a:spcBef>
                <a:spcPts val="3000"/>
              </a:spcBef>
              <a:spcAft>
                <a:spcPts val="0"/>
              </a:spcAft>
              <a:buClr>
                <a:srgbClr val="576F7F"/>
              </a:buClr>
              <a:buSzPts val="4800"/>
              <a:buFont typeface="Noto Sans Symbols"/>
              <a:buChar char="▪"/>
              <a:defRPr sz="4800" b="0" i="0" u="none" strike="noStrike" cap="none">
                <a:solidFill>
                  <a:srgbClr val="576F7F"/>
                </a:solidFill>
                <a:latin typeface="Times New Roman"/>
                <a:ea typeface="Times New Roman"/>
                <a:cs typeface="Times New Roman"/>
                <a:sym typeface="Times New Roman"/>
              </a:defRPr>
            </a:lvl3pPr>
            <a:lvl4pPr marL="1828800" marR="0" lvl="3" indent="-533400" algn="l" rtl="0">
              <a:lnSpc>
                <a:spcPct val="100000"/>
              </a:lnSpc>
              <a:spcBef>
                <a:spcPts val="3000"/>
              </a:spcBef>
              <a:spcAft>
                <a:spcPts val="0"/>
              </a:spcAft>
              <a:buClr>
                <a:srgbClr val="576F7F"/>
              </a:buClr>
              <a:buSzPts val="4800"/>
              <a:buFont typeface="Times New Roman"/>
              <a:buChar char="̶"/>
              <a:defRPr sz="4800" b="0" i="0" u="none" strike="noStrike" cap="none">
                <a:solidFill>
                  <a:srgbClr val="576F7F"/>
                </a:solidFill>
                <a:latin typeface="Times New Roman"/>
                <a:ea typeface="Times New Roman"/>
                <a:cs typeface="Times New Roman"/>
                <a:sym typeface="Times New Roman"/>
              </a:defRPr>
            </a:lvl4pPr>
            <a:lvl5pPr marL="2286000" marR="0" lvl="4" indent="-533400" algn="l" rtl="0">
              <a:lnSpc>
                <a:spcPct val="100000"/>
              </a:lnSpc>
              <a:spcBef>
                <a:spcPts val="3000"/>
              </a:spcBef>
              <a:spcAft>
                <a:spcPts val="0"/>
              </a:spcAft>
              <a:buClr>
                <a:srgbClr val="576F7F"/>
              </a:buClr>
              <a:buSzPts val="4800"/>
              <a:buFont typeface="Times New Roman"/>
              <a:buChar char="»"/>
              <a:defRPr sz="4800" b="0" i="0" u="none" strike="noStrike" cap="none">
                <a:solidFill>
                  <a:srgbClr val="576F7F"/>
                </a:solidFill>
                <a:latin typeface="Times New Roman"/>
                <a:ea typeface="Times New Roman"/>
                <a:cs typeface="Times New Roman"/>
                <a:sym typeface="Times New Roman"/>
              </a:defRPr>
            </a:lvl5pPr>
            <a:lvl6pPr marL="2743200" marR="0" lvl="5" indent="-457200" algn="l" rtl="0">
              <a:lnSpc>
                <a:spcPct val="90000"/>
              </a:lnSpc>
              <a:spcBef>
                <a:spcPts val="3000"/>
              </a:spcBef>
              <a:spcAft>
                <a:spcPts val="0"/>
              </a:spcAft>
              <a:buClr>
                <a:schemeClr val="dk1"/>
              </a:buClr>
              <a:buSzPts val="3600"/>
              <a:buFont typeface="Arial"/>
              <a:buChar char="•"/>
              <a:defRPr sz="3600" b="0" i="0" u="none" strike="noStrike" cap="none">
                <a:solidFill>
                  <a:schemeClr val="dk1"/>
                </a:solidFill>
                <a:latin typeface="Times New Roman"/>
                <a:ea typeface="Times New Roman"/>
                <a:cs typeface="Times New Roman"/>
                <a:sym typeface="Times New Roman"/>
              </a:defRPr>
            </a:lvl6pPr>
            <a:lvl7pPr marL="3200400" marR="0" lvl="6" indent="-457200"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Times New Roman"/>
                <a:ea typeface="Times New Roman"/>
                <a:cs typeface="Times New Roman"/>
                <a:sym typeface="Times New Roman"/>
              </a:defRPr>
            </a:lvl7pPr>
            <a:lvl8pPr marL="3657600" marR="0" lvl="7" indent="-457200"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Times New Roman"/>
                <a:ea typeface="Times New Roman"/>
                <a:cs typeface="Times New Roman"/>
                <a:sym typeface="Times New Roman"/>
              </a:defRPr>
            </a:lvl8pPr>
            <a:lvl9pPr marL="4114800" marR="0" lvl="8" indent="-457200"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Times New Roman"/>
                <a:ea typeface="Times New Roman"/>
                <a:cs typeface="Times New Roman"/>
                <a:sym typeface="Times New Roman"/>
              </a:defRPr>
            </a:lvl9pPr>
          </a:lstStyle>
          <a:p>
            <a:endParaRPr/>
          </a:p>
        </p:txBody>
      </p:sp>
      <p:sp>
        <p:nvSpPr>
          <p:cNvPr id="12" name="Google Shape;12;p1"/>
          <p:cNvSpPr txBox="1">
            <a:spLocks noGrp="1"/>
          </p:cNvSpPr>
          <p:nvPr>
            <p:ph type="sldNum" idx="12"/>
          </p:nvPr>
        </p:nvSpPr>
        <p:spPr>
          <a:xfrm>
            <a:off x="22539959" y="12712701"/>
            <a:ext cx="548640" cy="4572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1pPr>
            <a:lvl2pPr marL="0" marR="0" lvl="1" indent="0" algn="r" rtl="0">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2pPr>
            <a:lvl3pPr marL="0" marR="0" lvl="2" indent="0" algn="r" rtl="0">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3pPr>
            <a:lvl4pPr marL="0" marR="0" lvl="3" indent="0" algn="r" rtl="0">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4pPr>
            <a:lvl5pPr marL="0" marR="0" lvl="4" indent="0" algn="r" rtl="0">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5pPr>
            <a:lvl6pPr marL="0" marR="0" lvl="5" indent="0" algn="r" rtl="0">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6pPr>
            <a:lvl7pPr marL="0" marR="0" lvl="6" indent="0" algn="r" rtl="0">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7pPr>
            <a:lvl8pPr marL="0" marR="0" lvl="7" indent="0" algn="r" rtl="0">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8pPr>
            <a:lvl9pPr marL="0" marR="0" lvl="8" indent="0" algn="r" rtl="0">
              <a:lnSpc>
                <a:spcPct val="100000"/>
              </a:lnSpc>
              <a:spcBef>
                <a:spcPts val="0"/>
              </a:spcBef>
              <a:spcAft>
                <a:spcPts val="0"/>
              </a:spcAft>
              <a:buClr>
                <a:srgbClr val="000000"/>
              </a:buClr>
              <a:buSzPts val="2100"/>
              <a:buFont typeface="Arial"/>
              <a:buNone/>
              <a:defRPr sz="2100" b="0" i="0" u="none" strike="noStrike" cap="none">
                <a:solidFill>
                  <a:srgbClr val="576F7F"/>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https://www.pexels.com/photo/shallow-focus-photo-of-road-2624031/"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hyperlink" Target="https://pixabay.com/illustrations/presentation-gui-e-learning-course-341444/"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hyperlink" Target="https://pixabay.com/illustrations/online-education-tutorial-3412473/"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hyperlink" Target="https://pixabay.com/illustrations/survey-feedback-poll-employee-3957027/"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s://pixabay.com/illustrations/teacher-computer-board-student-5662610/"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https://www.pexels.com/photo/photo-of-kid-playing-with-clay-while-looking-in-the-monitor-4145037/"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hyperlink" Target="https://pixabay.com/illustrations/icon-e-learning-e-learning-icon-5568029/"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hyperlink" Target="https://pixabay.com/illustrations/teacher-mentor-trainer-coach-tutor-40736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pixabay.com/photos/thinker-at-a-loss-think-to-play-1294490/"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hyperlink" Target="https://pixabay.com/illustrations/feedback-group-communication-2044700/"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hyperlink" Target="https://www.pexels.com/photo/macbook-pro-on-white-table-6321231/"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hyperlink" Target="https://pixabay.com/illustrations/laptop-comfortable-concept-2813310/" TargetMode="External"/><Relationship Id="rId5" Type="http://schemas.openxmlformats.org/officeDocument/2006/relationships/image" Target="../media/image21.png"/><Relationship Id="rId4" Type="http://schemas.openxmlformats.org/officeDocument/2006/relationships/hyperlink" Target="https://cdn.pixabay.com/photo/2017/08/18/10/52/women-2654514_1280.png"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hyperlink" Target="https://pixabay.com/illustrations/feedback-group-communication-204470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hyperlink" Target="https://www.pexels.com/photo/brown-gift-box-with-black-ribbon-3927238/"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hyperlink" Target="https://ies.ed.gov/ncee/edlabs/regions/west/Ask/Details/100" TargetMode="External"/><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hyperlink" Target="https://doi.org/10.24059/olj.v24i1.1980"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s://ies.ed.gov/ncee/edlabs/regions/west/Ask/Details/100" TargetMode="External"/><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hyperlink" Target="https://ies.ed.gov/ncee/edlabs/regions/appalachia/events/event_series_" TargetMode="External"/><Relationship Id="rId4" Type="http://schemas.openxmlformats.org/officeDocument/2006/relationships/hyperlink" Target="https://ies.ed.gov/ncee/edlabs/regions/appalachia/events/event_series_research-based-strategies-for-effective-remote-learning.asp"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ies.ed.gov/ncee/edlabs/regions/appalachia/blogs/blog29_dropout-prevention-in-COVID-19.asp" TargetMode="External"/><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hyperlink" Target="https://ies.ed.gov/ncee/edlabs/regions/pacific/blogs/blog30_supporting-positive-at-home-behaviors-among-elementary-students.asp" TargetMode="External"/><Relationship Id="rId5" Type="http://schemas.openxmlformats.org/officeDocument/2006/relationships/hyperlink" Target="https://ies.ed.gov/ncee/edlabs/regions/midwest/events/2020/march-26.aspx" TargetMode="External"/><Relationship Id="rId4" Type="http://schemas.openxmlformats.org/officeDocument/2006/relationships/hyperlink" Target="https://ies.ed.gov/ncee/edlabs/regions/midatlantic/app/Docs/Infographics/Remote_Learning_Infographic_062520_508.pdf"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ies.ed.gov/ncee/edlabs/infographics/pdf/REL_SE_When_Teachers_and_Students_are_Separated.pdf" TargetMode="External"/><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hyperlink" Target="https://ies.ed.gov/ncee/edlabs/regions/southwest/pdf/infographics/relsw-infographic11-508.pd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ies.ed.gov/ncee/edlabs/projects/covid-19"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ies.ed.gov/ncee/edlabs/projects/covid-19/"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ies.ed.gov/ncee/edlabs/projects/covid-19/"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hyperlink" Target="https://www.pexels.com/photo/macbook-pro-on-white-table-6321231/" TargetMode="External"/><Relationship Id="rId3" Type="http://schemas.openxmlformats.org/officeDocument/2006/relationships/image" Target="../media/image5.png"/><Relationship Id="rId7"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hyperlink" Target="https://www.pexels.com/photo/photo-of-kid-playing-with-clay-while-looking-in-the-monitor-4145037/" TargetMode="External"/><Relationship Id="rId5" Type="http://schemas.openxmlformats.org/officeDocument/2006/relationships/image" Target="../media/image6.jpg"/><Relationship Id="rId4" Type="http://schemas.openxmlformats.org/officeDocument/2006/relationships/hyperlink" Target="https://pixabay.com/illustrations/presentation-gui-e-learning-course-341444/"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s://pixabay.com/photos/learn-word-scrabble-letters-wooden-182003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2" name="Title 1">
            <a:extLst>
              <a:ext uri="{FF2B5EF4-FFF2-40B4-BE49-F238E27FC236}">
                <a16:creationId xmlns:a16="http://schemas.microsoft.com/office/drawing/2014/main" id="{EA232BB2-DF5F-4654-9052-EA22CEEDE899}"/>
              </a:ext>
            </a:extLst>
          </p:cNvPr>
          <p:cNvSpPr>
            <a:spLocks noGrp="1"/>
          </p:cNvSpPr>
          <p:nvPr>
            <p:ph type="title"/>
          </p:nvPr>
        </p:nvSpPr>
        <p:spPr>
          <a:xfrm>
            <a:off x="1141476" y="438912"/>
            <a:ext cx="22101048" cy="677962"/>
          </a:xfrm>
        </p:spPr>
        <p:txBody>
          <a:bodyPr/>
          <a:lstStyle/>
          <a:p>
            <a:pPr algn="ctr"/>
            <a:r>
              <a:rPr lang="en-US" sz="2000" dirty="0">
                <a:solidFill>
                  <a:schemeClr val="bg1"/>
                </a:solidFill>
              </a:rPr>
              <a:t>Welcome! As you settle in, please take a moment to reflect on this question and jot down your thoughts</a:t>
            </a:r>
          </a:p>
        </p:txBody>
      </p:sp>
      <p:sp>
        <p:nvSpPr>
          <p:cNvPr id="3" name="Text Placeholder 2">
            <a:extLst>
              <a:ext uri="{FF2B5EF4-FFF2-40B4-BE49-F238E27FC236}">
                <a16:creationId xmlns:a16="http://schemas.microsoft.com/office/drawing/2014/main" id="{1B1FBE47-033D-4527-8A89-BDF10CD513E6}"/>
              </a:ext>
            </a:extLst>
          </p:cNvPr>
          <p:cNvSpPr>
            <a:spLocks noGrp="1"/>
          </p:cNvSpPr>
          <p:nvPr>
            <p:ph type="body" idx="1"/>
          </p:nvPr>
        </p:nvSpPr>
        <p:spPr>
          <a:xfrm>
            <a:off x="8762048" y="2198070"/>
            <a:ext cx="14782612" cy="8408970"/>
          </a:xfrm>
        </p:spPr>
        <p:txBody>
          <a:bodyPr/>
          <a:lstStyle/>
          <a:p>
            <a:pPr marL="0" lvl="0" indent="0">
              <a:buClr>
                <a:schemeClr val="accent1"/>
              </a:buClr>
              <a:buSzPts val="3600"/>
              <a:buNone/>
            </a:pPr>
            <a:r>
              <a:rPr lang="en-US" sz="3600" dirty="0">
                <a:solidFill>
                  <a:srgbClr val="595959"/>
                </a:solidFill>
                <a:latin typeface="+mj-lt"/>
                <a:ea typeface="Arial"/>
                <a:cs typeface="Arial"/>
                <a:sym typeface="Arial"/>
              </a:rPr>
              <a:t>This presentation was prepared for the Institute of Education Sciences (IES) under ED-IES-17-C-0009 by Regional Educational Laboratory Northwest, administered by Education Northwest. The content of the presentation does not necessarily reflect the views or policies of IES or the U.S. Department of Education nor does mention of trade names, commercial products, or organizations imply endorsement by the U.S. Government. </a:t>
            </a:r>
            <a:endParaRPr lang="en-US" sz="3600" dirty="0">
              <a:latin typeface="+mj-lt"/>
            </a:endParaRPr>
          </a:p>
          <a:p>
            <a:pPr marL="0" lvl="0" indent="0">
              <a:spcBef>
                <a:spcPts val="2400"/>
              </a:spcBef>
              <a:buClr>
                <a:schemeClr val="accent1"/>
              </a:buClr>
              <a:buSzPts val="3600"/>
              <a:buNone/>
            </a:pPr>
            <a:r>
              <a:rPr lang="en-US" sz="3600" dirty="0">
                <a:solidFill>
                  <a:srgbClr val="595959"/>
                </a:solidFill>
                <a:latin typeface="+mj-lt"/>
                <a:ea typeface="Arial"/>
                <a:cs typeface="Arial"/>
                <a:sym typeface="Arial"/>
              </a:rPr>
              <a:t>If you plan to use these slides to facilitate a training or professional development session, please retain this disclaimer at the beginning of the presentation, even if you choose to add your organization’s logo or make revisions to the slides to meet the needs of your audience. In the occurrence that changes are made, please add a note stating that: “Amendments to the original slides have been made as necessary in order to specifically address the purpose of this presentation.”</a:t>
            </a:r>
            <a:endParaRPr lang="en-US" sz="3600" dirty="0">
              <a:latin typeface="+mj-lt"/>
            </a:endParaRPr>
          </a:p>
        </p:txBody>
      </p:sp>
      <p:sp>
        <p:nvSpPr>
          <p:cNvPr id="94" name="Google Shape;94;p16">
            <a:extLst>
              <a:ext uri="{C183D7F6-B498-43B3-948B-1728B52AA6E4}">
                <adec:decorative xmlns:adec="http://schemas.microsoft.com/office/drawing/2017/decorative" val="1"/>
              </a:ext>
            </a:extLst>
          </p:cNvPr>
          <p:cNvSpPr/>
          <p:nvPr/>
        </p:nvSpPr>
        <p:spPr>
          <a:xfrm>
            <a:off x="0" y="1116874"/>
            <a:ext cx="7383780" cy="9770201"/>
          </a:xfrm>
          <a:prstGeom prst="rect">
            <a:avLst/>
          </a:prstGeom>
          <a:solidFill>
            <a:srgbClr val="576F7F"/>
          </a:solidFill>
          <a:ln w="25400" cap="flat" cmpd="sng">
            <a:solidFill>
              <a:srgbClr val="576F7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5"/>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Today’s agenda</a:t>
            </a:r>
            <a:endParaRPr dirty="0"/>
          </a:p>
        </p:txBody>
      </p:sp>
      <p:sp>
        <p:nvSpPr>
          <p:cNvPr id="174" name="Google Shape;174;p25"/>
          <p:cNvSpPr txBox="1">
            <a:spLocks noGrp="1"/>
          </p:cNvSpPr>
          <p:nvPr>
            <p:ph type="body" idx="1"/>
          </p:nvPr>
        </p:nvSpPr>
        <p:spPr>
          <a:xfrm>
            <a:off x="754380" y="2857500"/>
            <a:ext cx="16583543" cy="8391840"/>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rgbClr val="576F7F"/>
              </a:buClr>
              <a:buSzPts val="4800"/>
              <a:buFont typeface="Times New Roman"/>
              <a:buChar char="●"/>
            </a:pPr>
            <a:r>
              <a:rPr lang="en-US" dirty="0">
                <a:solidFill>
                  <a:srgbClr val="576F7F"/>
                </a:solidFill>
              </a:rPr>
              <a:t>Background and context for remote </a:t>
            </a:r>
            <a:r>
              <a:rPr lang="en-US" dirty="0"/>
              <a:t>l</a:t>
            </a:r>
            <a:r>
              <a:rPr lang="en-US" dirty="0">
                <a:solidFill>
                  <a:srgbClr val="576F7F"/>
                </a:solidFill>
              </a:rPr>
              <a:t>earning</a:t>
            </a:r>
            <a:endParaRPr dirty="0">
              <a:solidFill>
                <a:srgbClr val="576F7F"/>
              </a:solidFill>
            </a:endParaRPr>
          </a:p>
          <a:p>
            <a:pPr marL="457200" lvl="0" indent="-457200" algn="l" rtl="0">
              <a:lnSpc>
                <a:spcPct val="100000"/>
              </a:lnSpc>
              <a:spcBef>
                <a:spcPts val="1800"/>
              </a:spcBef>
              <a:spcAft>
                <a:spcPts val="0"/>
              </a:spcAft>
              <a:buClr>
                <a:srgbClr val="576F7F"/>
              </a:buClr>
              <a:buSzPts val="4800"/>
              <a:buFont typeface="Times New Roman"/>
              <a:buChar char="●"/>
            </a:pPr>
            <a:r>
              <a:rPr lang="en-US" dirty="0">
                <a:solidFill>
                  <a:srgbClr val="576F7F"/>
                </a:solidFill>
              </a:rPr>
              <a:t>Fostering </a:t>
            </a:r>
            <a:r>
              <a:rPr lang="en-US" b="1" dirty="0"/>
              <a:t>t</a:t>
            </a:r>
            <a:r>
              <a:rPr lang="en-US" b="1" dirty="0">
                <a:solidFill>
                  <a:srgbClr val="576F7F"/>
                </a:solidFill>
              </a:rPr>
              <a:t>eacher-to-learner</a:t>
            </a:r>
            <a:r>
              <a:rPr lang="en-US" dirty="0">
                <a:solidFill>
                  <a:srgbClr val="576F7F"/>
                </a:solidFill>
              </a:rPr>
              <a:t> </a:t>
            </a:r>
            <a:r>
              <a:rPr lang="en-US" dirty="0"/>
              <a:t>c</a:t>
            </a:r>
            <a:r>
              <a:rPr lang="en-US" dirty="0">
                <a:solidFill>
                  <a:srgbClr val="576F7F"/>
                </a:solidFill>
              </a:rPr>
              <a:t>onnections</a:t>
            </a:r>
            <a:endParaRPr dirty="0">
              <a:solidFill>
                <a:srgbClr val="576F7F"/>
              </a:solidFill>
            </a:endParaRPr>
          </a:p>
          <a:p>
            <a:pPr marL="2057400" lvl="1" indent="-533400" algn="l" rtl="0">
              <a:lnSpc>
                <a:spcPct val="100000"/>
              </a:lnSpc>
              <a:spcBef>
                <a:spcPts val="0"/>
              </a:spcBef>
              <a:spcAft>
                <a:spcPts val="0"/>
              </a:spcAft>
              <a:buClr>
                <a:srgbClr val="576F7F"/>
              </a:buClr>
              <a:buSzPts val="4800"/>
              <a:buChar char="○"/>
            </a:pPr>
            <a:r>
              <a:rPr lang="en-US" dirty="0">
                <a:solidFill>
                  <a:srgbClr val="576F7F"/>
                </a:solidFill>
              </a:rPr>
              <a:t>Rationale and evidence-based </a:t>
            </a:r>
            <a:r>
              <a:rPr lang="en-US" dirty="0"/>
              <a:t>p</a:t>
            </a:r>
            <a:r>
              <a:rPr lang="en-US" dirty="0">
                <a:solidFill>
                  <a:srgbClr val="576F7F"/>
                </a:solidFill>
              </a:rPr>
              <a:t>ractices</a:t>
            </a:r>
            <a:endParaRPr dirty="0">
              <a:solidFill>
                <a:srgbClr val="576F7F"/>
              </a:solidFill>
            </a:endParaRPr>
          </a:p>
          <a:p>
            <a:pPr marL="2057400" lvl="1" indent="-533400" algn="l" rtl="0">
              <a:lnSpc>
                <a:spcPct val="100000"/>
              </a:lnSpc>
              <a:spcBef>
                <a:spcPts val="0"/>
              </a:spcBef>
              <a:spcAft>
                <a:spcPts val="0"/>
              </a:spcAft>
              <a:buClr>
                <a:srgbClr val="576F7F"/>
              </a:buClr>
              <a:buSzPts val="4800"/>
              <a:buChar char="○"/>
            </a:pPr>
            <a:r>
              <a:rPr lang="en-US" dirty="0">
                <a:solidFill>
                  <a:srgbClr val="576F7F"/>
                </a:solidFill>
              </a:rPr>
              <a:t>Small-group </a:t>
            </a:r>
            <a:r>
              <a:rPr lang="en-US" dirty="0"/>
              <a:t>b</a:t>
            </a:r>
            <a:r>
              <a:rPr lang="en-US" dirty="0">
                <a:solidFill>
                  <a:srgbClr val="576F7F"/>
                </a:solidFill>
              </a:rPr>
              <a:t>reakouts: Using an evidence-based </a:t>
            </a:r>
            <a:r>
              <a:rPr lang="en-US" dirty="0"/>
              <a:t>p</a:t>
            </a:r>
            <a:r>
              <a:rPr lang="en-US" dirty="0">
                <a:solidFill>
                  <a:srgbClr val="576F7F"/>
                </a:solidFill>
              </a:rPr>
              <a:t>ractice</a:t>
            </a:r>
            <a:endParaRPr dirty="0">
              <a:solidFill>
                <a:srgbClr val="576F7F"/>
              </a:solidFill>
            </a:endParaRPr>
          </a:p>
          <a:p>
            <a:pPr marL="2057400" lvl="1" indent="-533400" algn="l" rtl="0">
              <a:lnSpc>
                <a:spcPct val="100000"/>
              </a:lnSpc>
              <a:spcBef>
                <a:spcPts val="0"/>
              </a:spcBef>
              <a:spcAft>
                <a:spcPts val="0"/>
              </a:spcAft>
              <a:buClr>
                <a:srgbClr val="576F7F"/>
              </a:buClr>
              <a:buSzPts val="4800"/>
              <a:buChar char="○"/>
            </a:pPr>
            <a:r>
              <a:rPr lang="en-US" dirty="0">
                <a:solidFill>
                  <a:srgbClr val="576F7F"/>
                </a:solidFill>
              </a:rPr>
              <a:t>Reflection and feedback</a:t>
            </a:r>
            <a:endParaRPr dirty="0">
              <a:solidFill>
                <a:srgbClr val="576F7F"/>
              </a:solidFill>
            </a:endParaRPr>
          </a:p>
          <a:p>
            <a:pPr marL="457200" lvl="0" indent="-457200" algn="l" rtl="0">
              <a:lnSpc>
                <a:spcPct val="100000"/>
              </a:lnSpc>
              <a:spcBef>
                <a:spcPts val="1800"/>
              </a:spcBef>
              <a:spcAft>
                <a:spcPts val="0"/>
              </a:spcAft>
              <a:buClr>
                <a:srgbClr val="576F7F"/>
              </a:buClr>
              <a:buSzPts val="4800"/>
              <a:buFont typeface="Times New Roman"/>
              <a:buChar char="●"/>
            </a:pPr>
            <a:r>
              <a:rPr lang="en-US" dirty="0">
                <a:solidFill>
                  <a:srgbClr val="576F7F"/>
                </a:solidFill>
              </a:rPr>
              <a:t>Fostering </a:t>
            </a:r>
            <a:r>
              <a:rPr lang="en-US" b="1" dirty="0"/>
              <a:t>l</a:t>
            </a:r>
            <a:r>
              <a:rPr lang="en-US" b="1" dirty="0">
                <a:solidFill>
                  <a:srgbClr val="576F7F"/>
                </a:solidFill>
              </a:rPr>
              <a:t>earner-to-learner</a:t>
            </a:r>
            <a:r>
              <a:rPr lang="en-US" dirty="0">
                <a:solidFill>
                  <a:srgbClr val="576F7F"/>
                </a:solidFill>
              </a:rPr>
              <a:t> </a:t>
            </a:r>
            <a:r>
              <a:rPr lang="en-US" dirty="0"/>
              <a:t>c</a:t>
            </a:r>
            <a:r>
              <a:rPr lang="en-US" dirty="0">
                <a:solidFill>
                  <a:srgbClr val="576F7F"/>
                </a:solidFill>
              </a:rPr>
              <a:t>onnections</a:t>
            </a:r>
            <a:endParaRPr dirty="0">
              <a:solidFill>
                <a:srgbClr val="576F7F"/>
              </a:solidFill>
            </a:endParaRPr>
          </a:p>
          <a:p>
            <a:pPr marL="2057400" lvl="1" indent="-533400" algn="l" rtl="0">
              <a:lnSpc>
                <a:spcPct val="100000"/>
              </a:lnSpc>
              <a:spcBef>
                <a:spcPts val="0"/>
              </a:spcBef>
              <a:spcAft>
                <a:spcPts val="0"/>
              </a:spcAft>
              <a:buClr>
                <a:srgbClr val="576F7F"/>
              </a:buClr>
              <a:buSzPts val="4800"/>
              <a:buChar char="○"/>
            </a:pPr>
            <a:r>
              <a:rPr lang="en-US" dirty="0">
                <a:solidFill>
                  <a:srgbClr val="576F7F"/>
                </a:solidFill>
              </a:rPr>
              <a:t>Rationale and</a:t>
            </a:r>
            <a:r>
              <a:rPr lang="en-US" dirty="0"/>
              <a:t> </a:t>
            </a:r>
            <a:r>
              <a:rPr lang="en-US" dirty="0">
                <a:solidFill>
                  <a:srgbClr val="576F7F"/>
                </a:solidFill>
              </a:rPr>
              <a:t>evidence-based </a:t>
            </a:r>
            <a:r>
              <a:rPr lang="en-US" dirty="0"/>
              <a:t>p</a:t>
            </a:r>
            <a:r>
              <a:rPr lang="en-US" dirty="0">
                <a:solidFill>
                  <a:srgbClr val="576F7F"/>
                </a:solidFill>
              </a:rPr>
              <a:t>ractices</a:t>
            </a:r>
            <a:endParaRPr dirty="0">
              <a:solidFill>
                <a:srgbClr val="576F7F"/>
              </a:solidFill>
            </a:endParaRPr>
          </a:p>
          <a:p>
            <a:pPr marL="2057400" lvl="1" indent="-533400" algn="l" rtl="0">
              <a:lnSpc>
                <a:spcPct val="100000"/>
              </a:lnSpc>
              <a:spcBef>
                <a:spcPts val="0"/>
              </a:spcBef>
              <a:spcAft>
                <a:spcPts val="0"/>
              </a:spcAft>
              <a:buClr>
                <a:srgbClr val="576F7F"/>
              </a:buClr>
              <a:buSzPts val="4800"/>
              <a:buChar char="○"/>
            </a:pPr>
            <a:r>
              <a:rPr lang="en-US" dirty="0">
                <a:solidFill>
                  <a:srgbClr val="576F7F"/>
                </a:solidFill>
              </a:rPr>
              <a:t>Small-group </a:t>
            </a:r>
            <a:r>
              <a:rPr lang="en-US" dirty="0"/>
              <a:t>b</a:t>
            </a:r>
            <a:r>
              <a:rPr lang="en-US" dirty="0">
                <a:solidFill>
                  <a:srgbClr val="576F7F"/>
                </a:solidFill>
              </a:rPr>
              <a:t>reakouts: Using an evidence-based </a:t>
            </a:r>
            <a:r>
              <a:rPr lang="en-US" dirty="0"/>
              <a:t>p</a:t>
            </a:r>
            <a:r>
              <a:rPr lang="en-US" dirty="0">
                <a:solidFill>
                  <a:srgbClr val="576F7F"/>
                </a:solidFill>
              </a:rPr>
              <a:t>ractice</a:t>
            </a:r>
            <a:endParaRPr dirty="0">
              <a:solidFill>
                <a:srgbClr val="576F7F"/>
              </a:solidFill>
            </a:endParaRPr>
          </a:p>
          <a:p>
            <a:pPr marL="2057400" lvl="1" indent="-533400" algn="l" rtl="0">
              <a:lnSpc>
                <a:spcPct val="100000"/>
              </a:lnSpc>
              <a:spcBef>
                <a:spcPts val="0"/>
              </a:spcBef>
              <a:spcAft>
                <a:spcPts val="0"/>
              </a:spcAft>
              <a:buClr>
                <a:srgbClr val="576F7F"/>
              </a:buClr>
              <a:buSzPts val="4800"/>
              <a:buChar char="○"/>
            </a:pPr>
            <a:r>
              <a:rPr lang="en-US" dirty="0">
                <a:solidFill>
                  <a:srgbClr val="576F7F"/>
                </a:solidFill>
              </a:rPr>
              <a:t>Reflection and feedback</a:t>
            </a:r>
            <a:endParaRPr dirty="0">
              <a:solidFill>
                <a:srgbClr val="576F7F"/>
              </a:solidFill>
            </a:endParaRPr>
          </a:p>
          <a:p>
            <a:pPr marL="457200" lvl="0" indent="-457200" algn="l" rtl="0">
              <a:lnSpc>
                <a:spcPct val="100000"/>
              </a:lnSpc>
              <a:spcBef>
                <a:spcPts val="1800"/>
              </a:spcBef>
              <a:spcAft>
                <a:spcPts val="0"/>
              </a:spcAft>
              <a:buClr>
                <a:srgbClr val="576F7F"/>
              </a:buClr>
              <a:buSzPts val="4800"/>
              <a:buFont typeface="Times New Roman"/>
              <a:buChar char="●"/>
            </a:pPr>
            <a:r>
              <a:rPr lang="en-US" dirty="0">
                <a:solidFill>
                  <a:srgbClr val="576F7F"/>
                </a:solidFill>
              </a:rPr>
              <a:t>Feedback on the module</a:t>
            </a:r>
            <a:endParaRPr dirty="0"/>
          </a:p>
        </p:txBody>
      </p:sp>
      <p:pic>
        <p:nvPicPr>
          <p:cNvPr id="175" name="Google Shape;175;p25" descr="Shallow Focus Photo Of Road"/>
          <p:cNvPicPr preferRelativeResize="0"/>
          <p:nvPr/>
        </p:nvPicPr>
        <p:blipFill rotWithShape="1">
          <a:blip r:embed="rId3">
            <a:alphaModFix/>
          </a:blip>
          <a:srcRect/>
          <a:stretch/>
        </p:blipFill>
        <p:spPr>
          <a:xfrm>
            <a:off x="17337923" y="2466660"/>
            <a:ext cx="6060017" cy="8084063"/>
          </a:xfrm>
          <a:prstGeom prst="rect">
            <a:avLst/>
          </a:prstGeom>
          <a:noFill/>
          <a:ln>
            <a:noFill/>
          </a:ln>
        </p:spPr>
      </p:pic>
      <p:sp>
        <p:nvSpPr>
          <p:cNvPr id="176" name="Google Shape;176;p25"/>
          <p:cNvSpPr txBox="1"/>
          <p:nvPr/>
        </p:nvSpPr>
        <p:spPr>
          <a:xfrm>
            <a:off x="17337923" y="10658183"/>
            <a:ext cx="629098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a:solidFill>
                  <a:schemeClr val="hlink"/>
                </a:solidFill>
                <a:latin typeface="Arial"/>
                <a:ea typeface="Arial"/>
                <a:cs typeface="Arial"/>
                <a:sym typeface="Arial"/>
                <a:hlinkClick r:id="rId4"/>
              </a:rPr>
              <a:t>https://www.pexels.com/photo/shallow-focus-photo-of-road-2624031/</a:t>
            </a:r>
            <a:r>
              <a:rPr lang="en-US" sz="1400" b="0" i="0" u="none" strike="noStrike" cap="none">
                <a:solidFill>
                  <a:srgbClr val="000000"/>
                </a:solidFill>
                <a:latin typeface="Arial"/>
                <a:ea typeface="Arial"/>
                <a:cs typeface="Arial"/>
                <a:sym typeface="Arial"/>
              </a:rPr>
              <a:t>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6"/>
          <p:cNvSpPr txBox="1">
            <a:spLocks noGrp="1"/>
          </p:cNvSpPr>
          <p:nvPr>
            <p:ph type="ctrTitle"/>
          </p:nvPr>
        </p:nvSpPr>
        <p:spPr>
          <a:xfrm>
            <a:off x="2267700" y="5532122"/>
            <a:ext cx="20573999" cy="1372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7200"/>
              <a:buFont typeface="Times New Roman"/>
              <a:buNone/>
            </a:pPr>
            <a:r>
              <a:rPr lang="en-US" dirty="0"/>
              <a:t>Definitions and context</a:t>
            </a:r>
            <a:endParaRPr dirty="0"/>
          </a:p>
        </p:txBody>
      </p:sp>
      <p:pic>
        <p:nvPicPr>
          <p:cNvPr id="182" name="Google Shape;182;p26" descr="Text, whiteboard"/>
          <p:cNvPicPr preferRelativeResize="0"/>
          <p:nvPr/>
        </p:nvPicPr>
        <p:blipFill rotWithShape="1">
          <a:blip r:embed="rId3">
            <a:alphaModFix/>
          </a:blip>
          <a:srcRect t="4846" b="4846"/>
          <a:stretch/>
        </p:blipFill>
        <p:spPr>
          <a:xfrm>
            <a:off x="13964873" y="3626012"/>
            <a:ext cx="6858000" cy="4645152"/>
          </a:xfrm>
          <a:prstGeom prst="rect">
            <a:avLst/>
          </a:prstGeom>
          <a:noFill/>
          <a:ln>
            <a:noFill/>
          </a:ln>
        </p:spPr>
      </p:pic>
      <p:sp>
        <p:nvSpPr>
          <p:cNvPr id="183" name="Google Shape;183;p26"/>
          <p:cNvSpPr txBox="1"/>
          <p:nvPr/>
        </p:nvSpPr>
        <p:spPr>
          <a:xfrm>
            <a:off x="14248381" y="8496751"/>
            <a:ext cx="629098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dirty="0">
                <a:solidFill>
                  <a:srgbClr val="000000"/>
                </a:solidFill>
                <a:latin typeface="Arial"/>
                <a:ea typeface="Arial"/>
                <a:cs typeface="Arial"/>
                <a:sym typeface="Arial"/>
                <a:hlinkClick r:id="rId4"/>
              </a:rPr>
              <a:t>https://pixabay.com/illustrations/presentation-gui-e-learning-course-341444/</a:t>
            </a:r>
            <a:r>
              <a:rPr lang="en-US" sz="1400" b="0" i="0" u="none" strike="noStrike" cap="none" dirty="0">
                <a:solidFill>
                  <a:srgbClr val="000000"/>
                </a:solidFill>
                <a:latin typeface="Arial"/>
                <a:ea typeface="Arial"/>
                <a:cs typeface="Arial"/>
                <a:sym typeface="Arial"/>
              </a:rPr>
              <a:t> </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7"/>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What is remote learning?</a:t>
            </a:r>
            <a:endParaRPr dirty="0"/>
          </a:p>
        </p:txBody>
      </p:sp>
      <p:sp>
        <p:nvSpPr>
          <p:cNvPr id="190" name="Google Shape;190;p27"/>
          <p:cNvSpPr txBox="1">
            <a:spLocks noGrp="1"/>
          </p:cNvSpPr>
          <p:nvPr>
            <p:ph type="body" idx="1"/>
          </p:nvPr>
        </p:nvSpPr>
        <p:spPr>
          <a:xfrm>
            <a:off x="1143000" y="3154680"/>
            <a:ext cx="22101000" cy="8618220"/>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rgbClr val="576F7F"/>
              </a:buClr>
              <a:buSzPts val="4800"/>
              <a:buFont typeface="Palatino Linotype"/>
              <a:buAutoNum type="arabicPeriod"/>
            </a:pPr>
            <a:r>
              <a:rPr lang="en-US" b="1" dirty="0">
                <a:solidFill>
                  <a:srgbClr val="576F7F"/>
                </a:solidFill>
              </a:rPr>
              <a:t>Remote learning:</a:t>
            </a:r>
            <a:r>
              <a:rPr lang="en-US" dirty="0">
                <a:solidFill>
                  <a:srgbClr val="576F7F"/>
                </a:solidFill>
              </a:rPr>
              <a:t> “[D]escribes all learning experiences that happen outside the traditional classroom, including learning online and completing instructional workbooks using pen and paper.”  </a:t>
            </a:r>
            <a:endParaRPr dirty="0">
              <a:solidFill>
                <a:srgbClr val="576F7F"/>
              </a:solidFill>
            </a:endParaRPr>
          </a:p>
          <a:p>
            <a:pPr marL="1543050" lvl="1" indent="-731520" algn="l" rtl="0">
              <a:lnSpc>
                <a:spcPct val="100000"/>
              </a:lnSpc>
              <a:spcBef>
                <a:spcPts val="1800"/>
              </a:spcBef>
              <a:spcAft>
                <a:spcPts val="0"/>
              </a:spcAft>
              <a:buClr>
                <a:srgbClr val="576F7F"/>
              </a:buClr>
              <a:buSzPts val="4800"/>
              <a:buFont typeface="Palatino Linotype"/>
              <a:buAutoNum type="alphaLcPeriod"/>
            </a:pPr>
            <a:r>
              <a:rPr lang="en-US" b="1" dirty="0">
                <a:solidFill>
                  <a:srgbClr val="576F7F"/>
                </a:solidFill>
              </a:rPr>
              <a:t>Synchronous remote </a:t>
            </a:r>
            <a:r>
              <a:rPr lang="en-US" b="1" dirty="0"/>
              <a:t>l</a:t>
            </a:r>
            <a:r>
              <a:rPr lang="en-US" b="1" dirty="0">
                <a:solidFill>
                  <a:srgbClr val="576F7F"/>
                </a:solidFill>
              </a:rPr>
              <a:t>earning:</a:t>
            </a:r>
            <a:r>
              <a:rPr lang="en-US" dirty="0">
                <a:solidFill>
                  <a:srgbClr val="576F7F"/>
                </a:solidFill>
              </a:rPr>
              <a:t> “A teacher and students interact at the same time,    such as by video, phone, or chat.”  </a:t>
            </a:r>
            <a:endParaRPr dirty="0">
              <a:solidFill>
                <a:srgbClr val="576F7F"/>
              </a:solidFill>
            </a:endParaRPr>
          </a:p>
          <a:p>
            <a:pPr marL="1543050" lvl="1" indent="-731520" algn="l" rtl="0">
              <a:lnSpc>
                <a:spcPct val="100000"/>
              </a:lnSpc>
              <a:spcBef>
                <a:spcPts val="1800"/>
              </a:spcBef>
              <a:spcAft>
                <a:spcPts val="0"/>
              </a:spcAft>
              <a:buClr>
                <a:srgbClr val="576F7F"/>
              </a:buClr>
              <a:buSzPts val="4800"/>
              <a:buFont typeface="Palatino Linotype"/>
              <a:buAutoNum type="alphaLcPeriod"/>
            </a:pPr>
            <a:r>
              <a:rPr lang="en-US" b="1" dirty="0">
                <a:solidFill>
                  <a:srgbClr val="576F7F"/>
                </a:solidFill>
              </a:rPr>
              <a:t>Asynchronous </a:t>
            </a:r>
            <a:r>
              <a:rPr lang="en-US" b="1" dirty="0"/>
              <a:t>r</a:t>
            </a:r>
            <a:r>
              <a:rPr lang="en-US" b="1" dirty="0">
                <a:solidFill>
                  <a:srgbClr val="576F7F"/>
                </a:solidFill>
              </a:rPr>
              <a:t>emote </a:t>
            </a:r>
            <a:r>
              <a:rPr lang="en-US" b="1" dirty="0"/>
              <a:t>l</a:t>
            </a:r>
            <a:r>
              <a:rPr lang="en-US" b="1" dirty="0">
                <a:solidFill>
                  <a:srgbClr val="576F7F"/>
                </a:solidFill>
              </a:rPr>
              <a:t>earning:</a:t>
            </a:r>
            <a:r>
              <a:rPr lang="en-US" dirty="0">
                <a:solidFill>
                  <a:srgbClr val="576F7F"/>
                </a:solidFill>
              </a:rPr>
              <a:t> “Students work on their own without simultaneous interaction with the teacher. Interaction occurs at different times for students and teachers, such as by email, classroom bulletin board, text message, or mailed instructional packets.” </a:t>
            </a:r>
            <a:endParaRPr dirty="0">
              <a:solidFill>
                <a:srgbClr val="576F7F"/>
              </a:solidFill>
            </a:endParaRPr>
          </a:p>
          <a:p>
            <a:pPr marL="0" lvl="0" indent="0" algn="r" rtl="0">
              <a:lnSpc>
                <a:spcPct val="100000"/>
              </a:lnSpc>
              <a:spcBef>
                <a:spcPts val="7200"/>
              </a:spcBef>
              <a:spcAft>
                <a:spcPts val="0"/>
              </a:spcAft>
              <a:buSzPts val="1800"/>
              <a:buNone/>
            </a:pPr>
            <a:r>
              <a:rPr lang="en-US" sz="3600" dirty="0">
                <a:solidFill>
                  <a:schemeClr val="dk1"/>
                </a:solidFill>
                <a:latin typeface="Times New Roman"/>
                <a:ea typeface="Times New Roman"/>
                <a:cs typeface="Times New Roman"/>
                <a:sym typeface="Times New Roman"/>
              </a:rPr>
              <a:t>(REL Mid-Atlantic, 2020)</a:t>
            </a:r>
            <a:endParaRPr dirty="0">
              <a:solidFill>
                <a:schemeClr val="dk1"/>
              </a:solidFill>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8"/>
          <p:cNvSpPr txBox="1">
            <a:spLocks noGrp="1"/>
          </p:cNvSpPr>
          <p:nvPr>
            <p:ph type="title"/>
          </p:nvPr>
        </p:nvSpPr>
        <p:spPr>
          <a:xfrm>
            <a:off x="1143000" y="1142999"/>
            <a:ext cx="12843163" cy="307571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US" dirty="0"/>
              <a:t>What differentiates an online environment* from “traditional” teaching?</a:t>
            </a:r>
            <a:endParaRPr dirty="0"/>
          </a:p>
        </p:txBody>
      </p:sp>
      <p:sp>
        <p:nvSpPr>
          <p:cNvPr id="197" name="Google Shape;197;p28"/>
          <p:cNvSpPr txBox="1">
            <a:spLocks noGrp="1"/>
          </p:cNvSpPr>
          <p:nvPr>
            <p:ph type="body" idx="1"/>
          </p:nvPr>
        </p:nvSpPr>
        <p:spPr>
          <a:xfrm>
            <a:off x="1158241" y="4547063"/>
            <a:ext cx="12017434" cy="7683037"/>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576F7F"/>
              </a:buClr>
              <a:buSzPts val="4800"/>
              <a:buFont typeface="Times New Roman"/>
              <a:buAutoNum type="arabicPeriod"/>
            </a:pPr>
            <a:r>
              <a:rPr lang="en-US" dirty="0"/>
              <a:t> The online curriculum is different from the         face-to-face curriculum </a:t>
            </a:r>
            <a:endParaRPr dirty="0"/>
          </a:p>
          <a:p>
            <a:pPr marL="0" lvl="0" indent="0" algn="l" rtl="0">
              <a:lnSpc>
                <a:spcPct val="90000"/>
              </a:lnSpc>
              <a:spcBef>
                <a:spcPts val="1800"/>
              </a:spcBef>
              <a:spcAft>
                <a:spcPts val="0"/>
              </a:spcAft>
              <a:buClr>
                <a:srgbClr val="576F7F"/>
              </a:buClr>
              <a:buSzPts val="4800"/>
              <a:buFont typeface="Times New Roman"/>
              <a:buAutoNum type="arabicPeriod"/>
            </a:pPr>
            <a:r>
              <a:rPr lang="en-US" dirty="0"/>
              <a:t> The social dynamics are different</a:t>
            </a:r>
            <a:endParaRPr dirty="0"/>
          </a:p>
          <a:p>
            <a:pPr marL="0" lvl="0" indent="0" algn="l" rtl="0">
              <a:lnSpc>
                <a:spcPct val="90000"/>
              </a:lnSpc>
              <a:spcBef>
                <a:spcPts val="1800"/>
              </a:spcBef>
              <a:spcAft>
                <a:spcPts val="0"/>
              </a:spcAft>
              <a:buClr>
                <a:srgbClr val="576F7F"/>
              </a:buClr>
              <a:buSzPts val="4800"/>
              <a:buFont typeface="Times New Roman"/>
              <a:buAutoNum type="arabicPeriod"/>
            </a:pPr>
            <a:r>
              <a:rPr lang="en-US" dirty="0"/>
              <a:t> There are differences in assessment strategies</a:t>
            </a:r>
            <a:endParaRPr dirty="0"/>
          </a:p>
          <a:p>
            <a:pPr marL="0" lvl="0" indent="0" algn="l" rtl="0">
              <a:lnSpc>
                <a:spcPct val="90000"/>
              </a:lnSpc>
              <a:spcBef>
                <a:spcPts val="1800"/>
              </a:spcBef>
              <a:spcAft>
                <a:spcPts val="0"/>
              </a:spcAft>
              <a:buClr>
                <a:srgbClr val="576F7F"/>
              </a:buClr>
              <a:buSzPts val="4800"/>
              <a:buFont typeface="Times New Roman"/>
              <a:buAutoNum type="arabicPeriod"/>
            </a:pPr>
            <a:r>
              <a:rPr lang="en-US" dirty="0"/>
              <a:t> Technical challenges may interrupt the online classroom</a:t>
            </a:r>
            <a:endParaRPr dirty="0"/>
          </a:p>
          <a:p>
            <a:pPr marL="0" lvl="0" indent="0" algn="l" rtl="0">
              <a:lnSpc>
                <a:spcPct val="90000"/>
              </a:lnSpc>
              <a:spcBef>
                <a:spcPts val="7200"/>
              </a:spcBef>
              <a:spcAft>
                <a:spcPts val="0"/>
              </a:spcAft>
              <a:buClr>
                <a:schemeClr val="dk1"/>
              </a:buClr>
              <a:buSzPts val="1100"/>
              <a:buFont typeface="Arial"/>
              <a:buNone/>
            </a:pPr>
            <a:r>
              <a:rPr lang="en-US" i="1" dirty="0"/>
              <a:t>* An online environment is one form of remote learning</a:t>
            </a:r>
            <a:endParaRPr dirty="0"/>
          </a:p>
          <a:p>
            <a:pPr marL="5486400" lvl="0" indent="0" algn="l" rtl="0">
              <a:lnSpc>
                <a:spcPct val="90000"/>
              </a:lnSpc>
              <a:spcBef>
                <a:spcPts val="0"/>
              </a:spcBef>
              <a:spcAft>
                <a:spcPts val="0"/>
              </a:spcAft>
              <a:buClr>
                <a:schemeClr val="dk1"/>
              </a:buClr>
              <a:buSzPts val="1100"/>
              <a:buFont typeface="Arial"/>
              <a:buNone/>
            </a:pPr>
            <a:r>
              <a:rPr lang="en-US" dirty="0"/>
              <a:t>(Natale, 2011) </a:t>
            </a:r>
            <a:endParaRPr dirty="0"/>
          </a:p>
        </p:txBody>
      </p:sp>
      <p:pic>
        <p:nvPicPr>
          <p:cNvPr id="198" name="Google Shape;198;p28" descr="Online, Education, Tutorial"/>
          <p:cNvPicPr preferRelativeResize="0"/>
          <p:nvPr/>
        </p:nvPicPr>
        <p:blipFill rotWithShape="1">
          <a:blip r:embed="rId3">
            <a:alphaModFix/>
          </a:blip>
          <a:srcRect l="18910" r="11967"/>
          <a:stretch/>
        </p:blipFill>
        <p:spPr>
          <a:xfrm>
            <a:off x="14624402" y="2057400"/>
            <a:ext cx="8479166" cy="8188036"/>
          </a:xfrm>
          <a:prstGeom prst="rect">
            <a:avLst/>
          </a:prstGeom>
          <a:solidFill>
            <a:srgbClr val="FFFFFF"/>
          </a:solidFill>
          <a:ln>
            <a:noFill/>
          </a:ln>
        </p:spPr>
      </p:pic>
      <p:sp>
        <p:nvSpPr>
          <p:cNvPr id="199" name="Google Shape;199;p28"/>
          <p:cNvSpPr txBox="1"/>
          <p:nvPr/>
        </p:nvSpPr>
        <p:spPr>
          <a:xfrm>
            <a:off x="14624402" y="10494819"/>
            <a:ext cx="629098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a:solidFill>
                  <a:schemeClr val="hlink"/>
                </a:solidFill>
                <a:latin typeface="Arial"/>
                <a:ea typeface="Arial"/>
                <a:cs typeface="Arial"/>
                <a:sym typeface="Arial"/>
                <a:hlinkClick r:id="rId4"/>
              </a:rPr>
              <a:t>https://pixabay.com/illustrations/online-education-tutorial-3412473/</a:t>
            </a:r>
            <a:r>
              <a:rPr lang="en-US" sz="1400" b="0" i="0" u="none" strike="noStrike" cap="none">
                <a:solidFill>
                  <a:srgbClr val="000000"/>
                </a:solidFill>
                <a:latin typeface="Arial"/>
                <a:ea typeface="Arial"/>
                <a:cs typeface="Arial"/>
                <a:sym typeface="Arial"/>
              </a:rPr>
              <a:t>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9"/>
          <p:cNvSpPr txBox="1">
            <a:spLocks noGrp="1"/>
          </p:cNvSpPr>
          <p:nvPr>
            <p:ph type="title"/>
          </p:nvPr>
        </p:nvSpPr>
        <p:spPr>
          <a:xfrm>
            <a:off x="1143000" y="1143000"/>
            <a:ext cx="10680192" cy="1216152"/>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800"/>
              <a:buNone/>
            </a:pPr>
            <a:r>
              <a:rPr lang="en-US" dirty="0"/>
              <a:t>Barriers and challenges</a:t>
            </a:r>
            <a:endParaRPr dirty="0"/>
          </a:p>
        </p:txBody>
      </p:sp>
      <p:sp>
        <p:nvSpPr>
          <p:cNvPr id="206" name="Google Shape;206;p29"/>
          <p:cNvSpPr txBox="1">
            <a:spLocks noGrp="1"/>
          </p:cNvSpPr>
          <p:nvPr>
            <p:ph type="body" idx="1"/>
          </p:nvPr>
        </p:nvSpPr>
        <p:spPr>
          <a:xfrm>
            <a:off x="1143000" y="3154680"/>
            <a:ext cx="10680192" cy="7463042"/>
          </a:xfrm>
          <a:prstGeom prst="rect">
            <a:avLst/>
          </a:prstGeom>
          <a:noFill/>
          <a:ln>
            <a:noFill/>
          </a:ln>
        </p:spPr>
        <p:txBody>
          <a:bodyPr spcFirstLastPara="1" wrap="square" lIns="91425" tIns="45700" rIns="91425" bIns="45700" anchor="t" anchorCtr="0">
            <a:noAutofit/>
          </a:bodyPr>
          <a:lstStyle/>
          <a:p>
            <a:pPr marL="1371600" lvl="0" indent="0" algn="l" rtl="0">
              <a:lnSpc>
                <a:spcPct val="100000"/>
              </a:lnSpc>
              <a:spcBef>
                <a:spcPts val="0"/>
              </a:spcBef>
              <a:spcAft>
                <a:spcPts val="0"/>
              </a:spcAft>
              <a:buClr>
                <a:schemeClr val="dk1"/>
              </a:buClr>
              <a:buSzPts val="1100"/>
              <a:buFont typeface="Arial"/>
              <a:buNone/>
            </a:pPr>
            <a:r>
              <a:rPr lang="en-US" sz="9200" b="1" dirty="0"/>
              <a:t>Poll: </a:t>
            </a:r>
            <a:r>
              <a:rPr lang="en-US" sz="9200" dirty="0"/>
              <a:t>What are some challenges you faced in remote teaching and learning?</a:t>
            </a:r>
            <a:endParaRPr sz="9200" dirty="0"/>
          </a:p>
        </p:txBody>
      </p:sp>
      <p:pic>
        <p:nvPicPr>
          <p:cNvPr id="208" name="Google Shape;208;p29" descr="Survey, Feedback, Poll, Employee"/>
          <p:cNvPicPr preferRelativeResize="0"/>
          <p:nvPr/>
        </p:nvPicPr>
        <p:blipFill rotWithShape="1">
          <a:blip r:embed="rId3">
            <a:alphaModFix/>
          </a:blip>
          <a:srcRect/>
          <a:stretch/>
        </p:blipFill>
        <p:spPr>
          <a:xfrm>
            <a:off x="12573000" y="3197200"/>
            <a:ext cx="10652760" cy="6178600"/>
          </a:xfrm>
          <a:prstGeom prst="rect">
            <a:avLst/>
          </a:prstGeom>
          <a:solidFill>
            <a:srgbClr val="FFFFFF"/>
          </a:solidFill>
          <a:ln>
            <a:noFill/>
          </a:ln>
        </p:spPr>
      </p:pic>
      <p:sp>
        <p:nvSpPr>
          <p:cNvPr id="207" name="Google Shape;207;p29"/>
          <p:cNvSpPr txBox="1"/>
          <p:nvPr/>
        </p:nvSpPr>
        <p:spPr>
          <a:xfrm>
            <a:off x="12573000" y="9546210"/>
            <a:ext cx="10680192" cy="1071511"/>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None/>
            </a:pPr>
            <a:r>
              <a:rPr lang="en-US" sz="1400" b="0" i="0" u="sng" strike="noStrike" cap="none" dirty="0">
                <a:solidFill>
                  <a:schemeClr val="hlink"/>
                </a:solidFill>
                <a:latin typeface="Arial"/>
                <a:ea typeface="Arial"/>
                <a:cs typeface="Arial"/>
                <a:sym typeface="Arial"/>
                <a:hlinkClick r:id="rId4"/>
              </a:rPr>
              <a:t>https://pixabay.com/illustrations/survey-feedback-poll-employee-3957027/</a:t>
            </a:r>
            <a:r>
              <a:rPr lang="en-US" sz="1400" b="0" i="0" u="none" strike="noStrike" cap="none" dirty="0">
                <a:solidFill>
                  <a:schemeClr val="dk1"/>
                </a:solidFill>
                <a:latin typeface="Arial"/>
                <a:ea typeface="Arial"/>
                <a:cs typeface="Arial"/>
                <a:sym typeface="Arial"/>
              </a:rPr>
              <a:t> </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0"/>
          <p:cNvSpPr txBox="1">
            <a:spLocks noGrp="1"/>
          </p:cNvSpPr>
          <p:nvPr>
            <p:ph type="title"/>
          </p:nvPr>
        </p:nvSpPr>
        <p:spPr>
          <a:xfrm>
            <a:off x="1143000" y="1143000"/>
            <a:ext cx="22101000" cy="2011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dirty="0">
                <a:solidFill>
                  <a:srgbClr val="576F7F"/>
                </a:solidFill>
              </a:rPr>
              <a:t>What we have learned from the research about challenges teachers faced with remote learning</a:t>
            </a:r>
            <a:endParaRPr dirty="0">
              <a:solidFill>
                <a:srgbClr val="576F7F"/>
              </a:solidFill>
            </a:endParaRPr>
          </a:p>
        </p:txBody>
      </p:sp>
      <p:sp>
        <p:nvSpPr>
          <p:cNvPr id="215" name="Google Shape;215;p30"/>
          <p:cNvSpPr txBox="1">
            <a:spLocks noGrp="1"/>
          </p:cNvSpPr>
          <p:nvPr>
            <p:ph type="body" idx="1"/>
          </p:nvPr>
        </p:nvSpPr>
        <p:spPr>
          <a:xfrm>
            <a:off x="1143000" y="3383280"/>
            <a:ext cx="22101000" cy="9951720"/>
          </a:xfrm>
          <a:prstGeom prst="rect">
            <a:avLst/>
          </a:prstGeom>
          <a:noFill/>
          <a:ln>
            <a:noFill/>
          </a:ln>
        </p:spPr>
        <p:txBody>
          <a:bodyPr spcFirstLastPara="1" wrap="square" lIns="91425" tIns="45700" rIns="91425" bIns="45700" anchor="t" anchorCtr="0">
            <a:noAutofit/>
          </a:bodyPr>
          <a:lstStyle/>
          <a:p>
            <a:pPr marL="1828800" lvl="0" indent="-731520" algn="l" rtl="0">
              <a:lnSpc>
                <a:spcPct val="100000"/>
              </a:lnSpc>
              <a:spcBef>
                <a:spcPts val="0"/>
              </a:spcBef>
              <a:spcAft>
                <a:spcPts val="0"/>
              </a:spcAft>
              <a:buClr>
                <a:srgbClr val="576F7F"/>
              </a:buClr>
              <a:buSzPts val="4500"/>
              <a:buFont typeface="Times New Roman"/>
              <a:buAutoNum type="arabicPeriod"/>
            </a:pPr>
            <a:r>
              <a:rPr lang="en-US" sz="4500" dirty="0">
                <a:solidFill>
                  <a:srgbClr val="576F7F"/>
                </a:solidFill>
              </a:rPr>
              <a:t>Fostering social presence </a:t>
            </a:r>
            <a:endParaRPr sz="4500" dirty="0">
              <a:solidFill>
                <a:srgbClr val="576F7F"/>
              </a:solidFill>
            </a:endParaRPr>
          </a:p>
          <a:p>
            <a:pPr marL="1828800" lvl="0" indent="-731520" algn="l" rtl="0">
              <a:lnSpc>
                <a:spcPct val="100000"/>
              </a:lnSpc>
              <a:spcBef>
                <a:spcPts val="600"/>
              </a:spcBef>
              <a:spcAft>
                <a:spcPts val="0"/>
              </a:spcAft>
              <a:buClr>
                <a:srgbClr val="576F7F"/>
              </a:buClr>
              <a:buSzPts val="4500"/>
              <a:buFont typeface="Times New Roman"/>
              <a:buAutoNum type="arabicPeriod"/>
            </a:pPr>
            <a:r>
              <a:rPr lang="en-US" sz="4500" dirty="0">
                <a:solidFill>
                  <a:srgbClr val="576F7F"/>
                </a:solidFill>
              </a:rPr>
              <a:t>Fostering connected relationships</a:t>
            </a:r>
            <a:endParaRPr sz="4500" dirty="0">
              <a:solidFill>
                <a:srgbClr val="576F7F"/>
              </a:solidFill>
            </a:endParaRPr>
          </a:p>
          <a:p>
            <a:pPr marL="1828800" lvl="0" indent="-731520" algn="l" rtl="0">
              <a:lnSpc>
                <a:spcPct val="100000"/>
              </a:lnSpc>
              <a:spcBef>
                <a:spcPts val="600"/>
              </a:spcBef>
              <a:spcAft>
                <a:spcPts val="0"/>
              </a:spcAft>
              <a:buClr>
                <a:srgbClr val="576F7F"/>
              </a:buClr>
              <a:buSzPts val="4500"/>
              <a:buFont typeface="Times New Roman"/>
              <a:buAutoNum type="arabicPeriod"/>
            </a:pPr>
            <a:r>
              <a:rPr lang="en-US" sz="4500" dirty="0">
                <a:solidFill>
                  <a:srgbClr val="576F7F"/>
                </a:solidFill>
              </a:rPr>
              <a:t>Supporting productive peer-to-peer interaction</a:t>
            </a:r>
            <a:endParaRPr sz="4500" dirty="0">
              <a:solidFill>
                <a:srgbClr val="576F7F"/>
              </a:solidFill>
            </a:endParaRPr>
          </a:p>
          <a:p>
            <a:pPr marL="1828800" lvl="0" indent="-731520" algn="l" rtl="0">
              <a:lnSpc>
                <a:spcPct val="100000"/>
              </a:lnSpc>
              <a:spcBef>
                <a:spcPts val="600"/>
              </a:spcBef>
              <a:spcAft>
                <a:spcPts val="0"/>
              </a:spcAft>
              <a:buClr>
                <a:srgbClr val="576F7F"/>
              </a:buClr>
              <a:buSzPts val="4500"/>
              <a:buFont typeface="Times New Roman"/>
              <a:buAutoNum type="arabicPeriod"/>
            </a:pPr>
            <a:r>
              <a:rPr lang="en-US" sz="4500" dirty="0">
                <a:solidFill>
                  <a:srgbClr val="576F7F"/>
                </a:solidFill>
              </a:rPr>
              <a:t>Strengthening interactivity/Interaction intensity</a:t>
            </a:r>
            <a:endParaRPr sz="4500" dirty="0">
              <a:solidFill>
                <a:srgbClr val="576F7F"/>
              </a:solidFill>
            </a:endParaRPr>
          </a:p>
          <a:p>
            <a:pPr marL="1828800" lvl="0" indent="-731520" algn="l" rtl="0">
              <a:lnSpc>
                <a:spcPct val="100000"/>
              </a:lnSpc>
              <a:spcBef>
                <a:spcPts val="600"/>
              </a:spcBef>
              <a:spcAft>
                <a:spcPts val="0"/>
              </a:spcAft>
              <a:buClr>
                <a:srgbClr val="576F7F"/>
              </a:buClr>
              <a:buSzPts val="4500"/>
              <a:buFont typeface="Times New Roman"/>
              <a:buAutoNum type="arabicPeriod"/>
            </a:pPr>
            <a:r>
              <a:rPr lang="en-US" sz="4500" dirty="0">
                <a:solidFill>
                  <a:srgbClr val="576F7F"/>
                </a:solidFill>
              </a:rPr>
              <a:t>Providing equitable learning opportunities</a:t>
            </a:r>
            <a:endParaRPr sz="4500" dirty="0">
              <a:solidFill>
                <a:srgbClr val="576F7F"/>
              </a:solidFill>
            </a:endParaRPr>
          </a:p>
          <a:p>
            <a:pPr marL="1828800" lvl="0" indent="-731520" algn="l" rtl="0">
              <a:lnSpc>
                <a:spcPct val="100000"/>
              </a:lnSpc>
              <a:spcBef>
                <a:spcPts val="600"/>
              </a:spcBef>
              <a:spcAft>
                <a:spcPts val="0"/>
              </a:spcAft>
              <a:buClr>
                <a:srgbClr val="576F7F"/>
              </a:buClr>
              <a:buSzPts val="4500"/>
              <a:buFont typeface="Times New Roman"/>
              <a:buAutoNum type="arabicPeriod"/>
            </a:pPr>
            <a:r>
              <a:rPr lang="en-US" sz="4500" dirty="0">
                <a:solidFill>
                  <a:srgbClr val="576F7F"/>
                </a:solidFill>
              </a:rPr>
              <a:t>Practicing effective behavior management strategies</a:t>
            </a:r>
            <a:endParaRPr sz="4500" dirty="0">
              <a:solidFill>
                <a:srgbClr val="576F7F"/>
              </a:solidFill>
            </a:endParaRPr>
          </a:p>
          <a:p>
            <a:pPr marL="1828800" lvl="0" indent="-731520" algn="l" rtl="0">
              <a:lnSpc>
                <a:spcPct val="100000"/>
              </a:lnSpc>
              <a:spcBef>
                <a:spcPts val="600"/>
              </a:spcBef>
              <a:spcAft>
                <a:spcPts val="0"/>
              </a:spcAft>
              <a:buClr>
                <a:srgbClr val="576F7F"/>
              </a:buClr>
              <a:buSzPts val="4500"/>
              <a:buFont typeface="Times New Roman"/>
              <a:buAutoNum type="arabicPeriod"/>
            </a:pPr>
            <a:r>
              <a:rPr lang="en-US" sz="4500" dirty="0">
                <a:solidFill>
                  <a:srgbClr val="576F7F"/>
                </a:solidFill>
              </a:rPr>
              <a:t>Communicating with students</a:t>
            </a:r>
            <a:endParaRPr sz="4500" dirty="0">
              <a:solidFill>
                <a:srgbClr val="576F7F"/>
              </a:solidFill>
            </a:endParaRPr>
          </a:p>
          <a:p>
            <a:pPr marL="1828800" lvl="0" indent="-731520" algn="l" rtl="0">
              <a:lnSpc>
                <a:spcPct val="100000"/>
              </a:lnSpc>
              <a:spcBef>
                <a:spcPts val="600"/>
              </a:spcBef>
              <a:spcAft>
                <a:spcPts val="0"/>
              </a:spcAft>
              <a:buClr>
                <a:srgbClr val="576F7F"/>
              </a:buClr>
              <a:buSzPts val="4500"/>
              <a:buFont typeface="Times New Roman"/>
              <a:buAutoNum type="arabicPeriod"/>
            </a:pPr>
            <a:r>
              <a:rPr lang="en-US" sz="4500" dirty="0">
                <a:solidFill>
                  <a:srgbClr val="576F7F"/>
                </a:solidFill>
              </a:rPr>
              <a:t>Supporting families</a:t>
            </a:r>
            <a:endParaRPr sz="4500" dirty="0">
              <a:solidFill>
                <a:srgbClr val="576F7F"/>
              </a:solidFill>
            </a:endParaRPr>
          </a:p>
          <a:p>
            <a:pPr marL="1828800" lvl="0" indent="-731520" algn="l" rtl="0">
              <a:lnSpc>
                <a:spcPct val="100000"/>
              </a:lnSpc>
              <a:spcBef>
                <a:spcPts val="600"/>
              </a:spcBef>
              <a:spcAft>
                <a:spcPts val="0"/>
              </a:spcAft>
              <a:buClr>
                <a:srgbClr val="576F7F"/>
              </a:buClr>
              <a:buSzPts val="4500"/>
              <a:buFont typeface="Times New Roman"/>
              <a:buAutoNum type="arabicPeriod"/>
            </a:pPr>
            <a:r>
              <a:rPr lang="en-US" sz="4500" dirty="0">
                <a:solidFill>
                  <a:srgbClr val="576F7F"/>
                </a:solidFill>
              </a:rPr>
              <a:t>Creating a classroom feel in group online lessons</a:t>
            </a:r>
            <a:endParaRPr sz="4500" dirty="0">
              <a:solidFill>
                <a:srgbClr val="576F7F"/>
              </a:solidFill>
            </a:endParaRPr>
          </a:p>
          <a:p>
            <a:pPr marL="1828800" lvl="0" indent="-731520" algn="l" rtl="0">
              <a:lnSpc>
                <a:spcPct val="100000"/>
              </a:lnSpc>
              <a:spcBef>
                <a:spcPts val="600"/>
              </a:spcBef>
              <a:spcAft>
                <a:spcPts val="0"/>
              </a:spcAft>
              <a:buClr>
                <a:srgbClr val="576F7F"/>
              </a:buClr>
              <a:buSzPts val="4500"/>
              <a:buFont typeface="Times New Roman"/>
              <a:buAutoNum type="arabicPeriod"/>
            </a:pPr>
            <a:r>
              <a:rPr lang="en-US" sz="4500" dirty="0">
                <a:solidFill>
                  <a:srgbClr val="576F7F"/>
                </a:solidFill>
              </a:rPr>
              <a:t>Making lessons culturally relevant</a:t>
            </a:r>
            <a:endParaRPr sz="4500" dirty="0">
              <a:solidFill>
                <a:srgbClr val="576F7F"/>
              </a:solidFill>
            </a:endParaRPr>
          </a:p>
          <a:p>
            <a:pPr marL="1828800" lvl="0" indent="-731520" algn="l" rtl="0">
              <a:lnSpc>
                <a:spcPct val="100000"/>
              </a:lnSpc>
              <a:spcBef>
                <a:spcPts val="600"/>
              </a:spcBef>
              <a:spcAft>
                <a:spcPts val="0"/>
              </a:spcAft>
              <a:buClr>
                <a:srgbClr val="576F7F"/>
              </a:buClr>
              <a:buSzPts val="4500"/>
              <a:buFont typeface="Times New Roman"/>
              <a:buAutoNum type="arabicPeriod"/>
            </a:pPr>
            <a:r>
              <a:rPr lang="en-US" sz="4500" dirty="0"/>
              <a:t>Monitoring student progress</a:t>
            </a:r>
            <a:endParaRPr sz="4500" dirty="0"/>
          </a:p>
          <a:p>
            <a:pPr marL="6457950" lvl="0" indent="0" algn="r" rtl="0">
              <a:lnSpc>
                <a:spcPct val="100000"/>
              </a:lnSpc>
              <a:spcBef>
                <a:spcPts val="3600"/>
              </a:spcBef>
              <a:spcAft>
                <a:spcPts val="0"/>
              </a:spcAft>
              <a:buSzPts val="1800"/>
              <a:buNone/>
            </a:pPr>
            <a:r>
              <a:rPr lang="en-US" sz="3600" dirty="0">
                <a:solidFill>
                  <a:schemeClr val="dk1"/>
                </a:solidFill>
              </a:rPr>
              <a:t>(REL Midwest, 2020a; REL Pacific, 2020; REL Southeast, 2020; </a:t>
            </a:r>
            <a:endParaRPr sz="3600" dirty="0">
              <a:solidFill>
                <a:schemeClr val="dk1"/>
              </a:solidFill>
            </a:endParaRPr>
          </a:p>
          <a:p>
            <a:pPr marL="6457950" lvl="0" indent="0" algn="r" rtl="0">
              <a:lnSpc>
                <a:spcPct val="100000"/>
              </a:lnSpc>
              <a:spcBef>
                <a:spcPts val="0"/>
              </a:spcBef>
              <a:spcAft>
                <a:spcPts val="0"/>
              </a:spcAft>
              <a:buSzPts val="1800"/>
              <a:buNone/>
            </a:pPr>
            <a:r>
              <a:rPr lang="en-US" sz="3600" dirty="0">
                <a:solidFill>
                  <a:schemeClr val="dk1"/>
                </a:solidFill>
              </a:rPr>
              <a:t>REL </a:t>
            </a:r>
            <a:r>
              <a:rPr lang="en-US" sz="3600" dirty="0">
                <a:solidFill>
                  <a:schemeClr val="dk1"/>
                </a:solidFill>
                <a:highlight>
                  <a:schemeClr val="lt1"/>
                </a:highlight>
              </a:rPr>
              <a:t>Appalachia, 2021; REL Appalachia, 2020b)</a:t>
            </a:r>
            <a:endParaRPr dirty="0"/>
          </a:p>
        </p:txBody>
      </p:sp>
      <p:pic>
        <p:nvPicPr>
          <p:cNvPr id="216" name="Google Shape;216;p30" descr="Teacher, Computer, Board, Student, Chalk"/>
          <p:cNvPicPr preferRelativeResize="0"/>
          <p:nvPr/>
        </p:nvPicPr>
        <p:blipFill rotWithShape="1">
          <a:blip r:embed="rId3">
            <a:alphaModFix/>
          </a:blip>
          <a:srcRect/>
          <a:stretch/>
        </p:blipFill>
        <p:spPr>
          <a:xfrm>
            <a:off x="17026941" y="3619499"/>
            <a:ext cx="5448049" cy="5307554"/>
          </a:xfrm>
          <a:prstGeom prst="rect">
            <a:avLst/>
          </a:prstGeom>
          <a:noFill/>
          <a:ln>
            <a:noFill/>
          </a:ln>
        </p:spPr>
      </p:pic>
      <p:sp>
        <p:nvSpPr>
          <p:cNvPr id="217" name="Google Shape;217;p30"/>
          <p:cNvSpPr txBox="1"/>
          <p:nvPr/>
        </p:nvSpPr>
        <p:spPr>
          <a:xfrm>
            <a:off x="17026941" y="9155533"/>
            <a:ext cx="629098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dirty="0">
                <a:solidFill>
                  <a:schemeClr val="hlink"/>
                </a:solidFill>
                <a:latin typeface="Arial"/>
                <a:ea typeface="Arial"/>
                <a:cs typeface="Arial"/>
                <a:sym typeface="Arial"/>
                <a:hlinkClick r:id="rId4"/>
              </a:rPr>
              <a:t>https://pixabay.com/illustrations/teacher-computer-board-student-5662610/</a:t>
            </a:r>
            <a:r>
              <a:rPr lang="en-US" sz="1400" b="0" i="0" u="none" strike="noStrike" cap="none" dirty="0">
                <a:solidFill>
                  <a:srgbClr val="000000"/>
                </a:solidFill>
                <a:latin typeface="Arial"/>
                <a:ea typeface="Arial"/>
                <a:cs typeface="Arial"/>
                <a:sym typeface="Arial"/>
              </a:rPr>
              <a:t> </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1"/>
          <p:cNvSpPr txBox="1">
            <a:spLocks noGrp="1"/>
          </p:cNvSpPr>
          <p:nvPr>
            <p:ph type="title"/>
          </p:nvPr>
        </p:nvSpPr>
        <p:spPr>
          <a:xfrm>
            <a:off x="2654750" y="762000"/>
            <a:ext cx="18927599" cy="12162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1100"/>
              <a:buFont typeface="Arial"/>
              <a:buNone/>
            </a:pPr>
            <a:r>
              <a:rPr lang="en-US" sz="6700" dirty="0"/>
              <a:t>Remote learning connections and practices</a:t>
            </a:r>
            <a:endParaRPr dirty="0"/>
          </a:p>
        </p:txBody>
      </p:sp>
      <p:sp>
        <p:nvSpPr>
          <p:cNvPr id="224" name="Google Shape;224;p31" descr="Foster teacher-to-learner connections"/>
          <p:cNvSpPr/>
          <p:nvPr/>
        </p:nvSpPr>
        <p:spPr>
          <a:xfrm>
            <a:off x="2654750" y="2366975"/>
            <a:ext cx="8520000" cy="1643400"/>
          </a:xfrm>
          <a:prstGeom prst="roundRect">
            <a:avLst>
              <a:gd name="adj" fmla="val 50000"/>
            </a:avLst>
          </a:prstGeom>
          <a:solidFill>
            <a:srgbClr val="38761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dirty="0">
                <a:solidFill>
                  <a:srgbClr val="FFFFFF"/>
                </a:solidFill>
                <a:latin typeface="Roboto"/>
                <a:ea typeface="Roboto"/>
                <a:cs typeface="Roboto"/>
                <a:sym typeface="Roboto"/>
              </a:rPr>
              <a:t>Foster teacher-to-learner connections</a:t>
            </a:r>
            <a:endParaRPr sz="5200" b="1" i="0" u="none" strike="noStrike" cap="none" dirty="0">
              <a:solidFill>
                <a:srgbClr val="FFFFFF"/>
              </a:solidFill>
              <a:latin typeface="Arial"/>
              <a:ea typeface="Arial"/>
              <a:cs typeface="Arial"/>
              <a:sym typeface="Arial"/>
            </a:endParaRPr>
          </a:p>
        </p:txBody>
      </p:sp>
      <p:sp>
        <p:nvSpPr>
          <p:cNvPr id="225" name="Google Shape;225;p31" descr="Foster emotional engagement through asynchronous video"/>
          <p:cNvSpPr/>
          <p:nvPr/>
        </p:nvSpPr>
        <p:spPr>
          <a:xfrm>
            <a:off x="4291550" y="4399150"/>
            <a:ext cx="5246400" cy="14595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80000"/>
              </a:lnSpc>
              <a:spcBef>
                <a:spcPts val="0"/>
              </a:spcBef>
              <a:spcAft>
                <a:spcPts val="0"/>
              </a:spcAft>
              <a:buClr>
                <a:srgbClr val="000000"/>
              </a:buClr>
              <a:buSzPts val="2700"/>
              <a:buFont typeface="Arial"/>
              <a:buNone/>
            </a:pPr>
            <a:r>
              <a:rPr lang="en-US" sz="2700" b="1" i="0" u="none" strike="noStrike" cap="none" dirty="0">
                <a:solidFill>
                  <a:srgbClr val="000000"/>
                </a:solidFill>
                <a:latin typeface="Roboto"/>
                <a:ea typeface="Roboto"/>
                <a:cs typeface="Roboto"/>
                <a:sym typeface="Roboto"/>
              </a:rPr>
              <a:t>Foster emotional engagement through asynchronous video</a:t>
            </a:r>
            <a:endParaRPr sz="3700" b="1" i="0" u="none" strike="noStrike" cap="none" dirty="0">
              <a:solidFill>
                <a:srgbClr val="000000"/>
              </a:solidFill>
              <a:latin typeface="Arial"/>
              <a:ea typeface="Arial"/>
              <a:cs typeface="Arial"/>
              <a:sym typeface="Arial"/>
            </a:endParaRPr>
          </a:p>
        </p:txBody>
      </p:sp>
      <p:sp>
        <p:nvSpPr>
          <p:cNvPr id="226" name="Google Shape;226;p31" descr="Provide feedback through video"/>
          <p:cNvSpPr/>
          <p:nvPr/>
        </p:nvSpPr>
        <p:spPr>
          <a:xfrm>
            <a:off x="4291550" y="64345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dirty="0">
                <a:solidFill>
                  <a:srgbClr val="000000"/>
                </a:solidFill>
                <a:latin typeface="Roboto"/>
                <a:ea typeface="Roboto"/>
                <a:cs typeface="Roboto"/>
                <a:sym typeface="Roboto"/>
              </a:rPr>
              <a:t>Provide feedback through video</a:t>
            </a:r>
            <a:endParaRPr sz="3700" b="1" i="0" u="none" strike="noStrike" cap="none" dirty="0">
              <a:solidFill>
                <a:srgbClr val="000000"/>
              </a:solidFill>
              <a:latin typeface="Arial"/>
              <a:ea typeface="Arial"/>
              <a:cs typeface="Arial"/>
              <a:sym typeface="Arial"/>
            </a:endParaRPr>
          </a:p>
        </p:txBody>
      </p:sp>
      <p:cxnSp>
        <p:nvCxnSpPr>
          <p:cNvPr id="227" name="Google Shape;227;p31">
            <a:extLst>
              <a:ext uri="{C183D7F6-B498-43B3-948B-1728B52AA6E4}">
                <adec:decorative xmlns:adec="http://schemas.microsoft.com/office/drawing/2017/decorative" val="1"/>
              </a:ext>
            </a:extLst>
          </p:cNvPr>
          <p:cNvCxnSpPr>
            <a:stCxn id="225" idx="0"/>
            <a:endCxn id="224" idx="2"/>
          </p:cNvCxnSpPr>
          <p:nvPr/>
        </p:nvCxnSpPr>
        <p:spPr>
          <a:xfrm rot="-5400000">
            <a:off x="6720650" y="4204450"/>
            <a:ext cx="388800" cy="600"/>
          </a:xfrm>
          <a:prstGeom prst="bentConnector3">
            <a:avLst>
              <a:gd name="adj1" fmla="val 49997"/>
            </a:avLst>
          </a:prstGeom>
          <a:noFill/>
          <a:ln w="19050" cap="flat" cmpd="sng">
            <a:solidFill>
              <a:srgbClr val="274E13"/>
            </a:solidFill>
            <a:prstDash val="solid"/>
            <a:round/>
            <a:headEnd type="none" w="sm" len="sm"/>
            <a:tailEnd type="none" w="sm" len="sm"/>
          </a:ln>
        </p:spPr>
      </p:cxnSp>
      <p:cxnSp>
        <p:nvCxnSpPr>
          <p:cNvPr id="228" name="Google Shape;228;p31">
            <a:extLst>
              <a:ext uri="{C183D7F6-B498-43B3-948B-1728B52AA6E4}">
                <adec:decorative xmlns:adec="http://schemas.microsoft.com/office/drawing/2017/decorative" val="1"/>
              </a:ext>
            </a:extLst>
          </p:cNvPr>
          <p:cNvCxnSpPr>
            <a:stCxn id="226" idx="0"/>
            <a:endCxn id="225" idx="2"/>
          </p:cNvCxnSpPr>
          <p:nvPr/>
        </p:nvCxnSpPr>
        <p:spPr>
          <a:xfrm rot="-5400000">
            <a:off x="6627050" y="6146225"/>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229" name="Google Shape;229;p31" descr="Engage in one-on-one interactions"/>
          <p:cNvSpPr/>
          <p:nvPr/>
        </p:nvSpPr>
        <p:spPr>
          <a:xfrm>
            <a:off x="4291550" y="8428550"/>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dirty="0">
                <a:solidFill>
                  <a:srgbClr val="000000"/>
                </a:solidFill>
                <a:latin typeface="Roboto"/>
                <a:ea typeface="Roboto"/>
                <a:cs typeface="Roboto"/>
                <a:sym typeface="Roboto"/>
              </a:rPr>
              <a:t>Engage in one-on-one interactions</a:t>
            </a:r>
            <a:endParaRPr sz="3700" b="1" i="0" u="none" strike="noStrike" cap="none" dirty="0">
              <a:solidFill>
                <a:srgbClr val="000000"/>
              </a:solidFill>
              <a:latin typeface="Arial"/>
              <a:ea typeface="Arial"/>
              <a:cs typeface="Arial"/>
              <a:sym typeface="Arial"/>
            </a:endParaRPr>
          </a:p>
        </p:txBody>
      </p:sp>
      <p:cxnSp>
        <p:nvCxnSpPr>
          <p:cNvPr id="230" name="Google Shape;230;p31">
            <a:extLst>
              <a:ext uri="{C183D7F6-B498-43B3-948B-1728B52AA6E4}">
                <adec:decorative xmlns:adec="http://schemas.microsoft.com/office/drawing/2017/decorative" val="1"/>
              </a:ext>
            </a:extLst>
          </p:cNvPr>
          <p:cNvCxnSpPr>
            <a:stCxn id="229" idx="0"/>
            <a:endCxn id="226" idx="2"/>
          </p:cNvCxnSpPr>
          <p:nvPr/>
        </p:nvCxnSpPr>
        <p:spPr>
          <a:xfrm rot="-5400000">
            <a:off x="6616850" y="8130050"/>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231" name="Google Shape;231;p31" descr="Use data from existing technologies"/>
          <p:cNvSpPr/>
          <p:nvPr/>
        </p:nvSpPr>
        <p:spPr>
          <a:xfrm>
            <a:off x="4291550" y="104717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dirty="0">
                <a:solidFill>
                  <a:srgbClr val="000000"/>
                </a:solidFill>
                <a:latin typeface="Roboto"/>
                <a:ea typeface="Roboto"/>
                <a:cs typeface="Roboto"/>
                <a:sym typeface="Roboto"/>
              </a:rPr>
              <a:t>Use data from existing technologies</a:t>
            </a:r>
            <a:endParaRPr sz="3700" b="1" i="0" u="none" strike="noStrike" cap="none" dirty="0">
              <a:solidFill>
                <a:srgbClr val="000000"/>
              </a:solidFill>
              <a:latin typeface="Arial"/>
              <a:ea typeface="Arial"/>
              <a:cs typeface="Arial"/>
              <a:sym typeface="Arial"/>
            </a:endParaRPr>
          </a:p>
        </p:txBody>
      </p:sp>
      <p:cxnSp>
        <p:nvCxnSpPr>
          <p:cNvPr id="232" name="Google Shape;232;p31">
            <a:extLst>
              <a:ext uri="{C183D7F6-B498-43B3-948B-1728B52AA6E4}">
                <adec:decorative xmlns:adec="http://schemas.microsoft.com/office/drawing/2017/decorative" val="1"/>
              </a:ext>
            </a:extLst>
          </p:cNvPr>
          <p:cNvCxnSpPr>
            <a:stCxn id="231" idx="0"/>
            <a:endCxn id="229" idx="2"/>
          </p:cNvCxnSpPr>
          <p:nvPr/>
        </p:nvCxnSpPr>
        <p:spPr>
          <a:xfrm rot="-5400000">
            <a:off x="6592250" y="10148625"/>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
        <p:nvSpPr>
          <p:cNvPr id="233" name="Google Shape;233;p31" descr="Foster learner-to-learner connections"/>
          <p:cNvSpPr/>
          <p:nvPr/>
        </p:nvSpPr>
        <p:spPr>
          <a:xfrm>
            <a:off x="13062503" y="2366975"/>
            <a:ext cx="8520000" cy="1643400"/>
          </a:xfrm>
          <a:prstGeom prst="roundRect">
            <a:avLst>
              <a:gd name="adj" fmla="val 50000"/>
            </a:avLst>
          </a:prstGeom>
          <a:solidFill>
            <a:srgbClr val="1155CC"/>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dirty="0">
                <a:solidFill>
                  <a:srgbClr val="FFFFFF"/>
                </a:solidFill>
                <a:latin typeface="Roboto"/>
                <a:ea typeface="Roboto"/>
                <a:cs typeface="Roboto"/>
                <a:sym typeface="Roboto"/>
              </a:rPr>
              <a:t>Foster learner-to-learner connections</a:t>
            </a:r>
            <a:endParaRPr sz="5200" b="1" i="0" u="none" strike="noStrike" cap="none" dirty="0">
              <a:solidFill>
                <a:srgbClr val="FFFFFF"/>
              </a:solidFill>
              <a:latin typeface="Arial"/>
              <a:ea typeface="Arial"/>
              <a:cs typeface="Arial"/>
              <a:sym typeface="Arial"/>
            </a:endParaRPr>
          </a:p>
        </p:txBody>
      </p:sp>
      <p:cxnSp>
        <p:nvCxnSpPr>
          <p:cNvPr id="234" name="Google Shape;234;p31">
            <a:extLst>
              <a:ext uri="{C183D7F6-B498-43B3-948B-1728B52AA6E4}">
                <adec:decorative xmlns:adec="http://schemas.microsoft.com/office/drawing/2017/decorative" val="1"/>
              </a:ext>
            </a:extLst>
          </p:cNvPr>
          <p:cNvCxnSpPr/>
          <p:nvPr/>
        </p:nvCxnSpPr>
        <p:spPr>
          <a:xfrm rot="-5400000">
            <a:off x="17010575" y="4283401"/>
            <a:ext cx="608700" cy="600"/>
          </a:xfrm>
          <a:prstGeom prst="bentConnector3">
            <a:avLst>
              <a:gd name="adj1" fmla="val 50000"/>
            </a:avLst>
          </a:prstGeom>
          <a:noFill/>
          <a:ln w="19050" cap="flat" cmpd="sng">
            <a:solidFill>
              <a:srgbClr val="1C4587"/>
            </a:solidFill>
            <a:prstDash val="solid"/>
            <a:round/>
            <a:headEnd type="none" w="sm" len="sm"/>
            <a:tailEnd type="none" w="sm" len="sm"/>
          </a:ln>
        </p:spPr>
      </p:cxnSp>
      <p:sp>
        <p:nvSpPr>
          <p:cNvPr id="235" name="Google Shape;235;p31" descr="Organize small-group collaborations"/>
          <p:cNvSpPr/>
          <p:nvPr/>
        </p:nvSpPr>
        <p:spPr>
          <a:xfrm>
            <a:off x="14699300" y="4399150"/>
            <a:ext cx="5246400" cy="14595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2700" b="1" i="0" u="none" strike="noStrike" cap="none" dirty="0">
                <a:solidFill>
                  <a:schemeClr val="dk1"/>
                </a:solidFill>
                <a:latin typeface="Roboto"/>
                <a:ea typeface="Roboto"/>
                <a:cs typeface="Roboto"/>
                <a:sym typeface="Roboto"/>
              </a:rPr>
              <a:t>Organize small-group collaborations</a:t>
            </a:r>
            <a:endParaRPr sz="3700" b="1" i="0" u="none" strike="noStrike" cap="none" dirty="0">
              <a:solidFill>
                <a:srgbClr val="000000"/>
              </a:solidFill>
              <a:latin typeface="Arial"/>
              <a:ea typeface="Arial"/>
              <a:cs typeface="Arial"/>
              <a:sym typeface="Arial"/>
            </a:endParaRPr>
          </a:p>
        </p:txBody>
      </p:sp>
      <p:sp>
        <p:nvSpPr>
          <p:cNvPr id="236" name="Google Shape;236;p31" descr="Model how students should engage and respond"/>
          <p:cNvSpPr/>
          <p:nvPr/>
        </p:nvSpPr>
        <p:spPr>
          <a:xfrm>
            <a:off x="14699300" y="6434525"/>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2700" b="1" i="0" u="none" strike="noStrike" cap="none" dirty="0">
                <a:solidFill>
                  <a:schemeClr val="dk1"/>
                </a:solidFill>
                <a:latin typeface="Roboto"/>
                <a:ea typeface="Roboto"/>
                <a:cs typeface="Roboto"/>
                <a:sym typeface="Roboto"/>
              </a:rPr>
              <a:t>Model how students should engage and respond</a:t>
            </a:r>
            <a:endParaRPr sz="3700" b="1" i="0" u="none" strike="noStrike" cap="none" dirty="0">
              <a:solidFill>
                <a:srgbClr val="000000"/>
              </a:solidFill>
              <a:latin typeface="Arial"/>
              <a:ea typeface="Arial"/>
              <a:cs typeface="Arial"/>
              <a:sym typeface="Arial"/>
            </a:endParaRPr>
          </a:p>
        </p:txBody>
      </p:sp>
      <p:cxnSp>
        <p:nvCxnSpPr>
          <p:cNvPr id="237" name="Google Shape;237;p31">
            <a:extLst>
              <a:ext uri="{C183D7F6-B498-43B3-948B-1728B52AA6E4}">
                <adec:decorative xmlns:adec="http://schemas.microsoft.com/office/drawing/2017/decorative" val="1"/>
              </a:ext>
            </a:extLst>
          </p:cNvPr>
          <p:cNvCxnSpPr>
            <a:stCxn id="236" idx="0"/>
            <a:endCxn id="235" idx="2"/>
          </p:cNvCxnSpPr>
          <p:nvPr/>
        </p:nvCxnSpPr>
        <p:spPr>
          <a:xfrm rot="-5400000">
            <a:off x="17034800" y="6146225"/>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238" name="Google Shape;238;p31" descr="Engage prior knowledge and experience"/>
          <p:cNvSpPr/>
          <p:nvPr/>
        </p:nvSpPr>
        <p:spPr>
          <a:xfrm>
            <a:off x="14699300" y="8428550"/>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2700" b="1" i="0" u="none" strike="noStrike" cap="none" dirty="0">
                <a:solidFill>
                  <a:schemeClr val="dk1"/>
                </a:solidFill>
                <a:latin typeface="Roboto"/>
                <a:ea typeface="Roboto"/>
                <a:cs typeface="Roboto"/>
                <a:sym typeface="Roboto"/>
              </a:rPr>
              <a:t>Engage prior knowledge and experience</a:t>
            </a:r>
            <a:endParaRPr sz="3700" b="1" i="0" u="none" strike="noStrike" cap="none" dirty="0">
              <a:solidFill>
                <a:srgbClr val="000000"/>
              </a:solidFill>
              <a:latin typeface="Arial"/>
              <a:ea typeface="Arial"/>
              <a:cs typeface="Arial"/>
              <a:sym typeface="Arial"/>
            </a:endParaRPr>
          </a:p>
        </p:txBody>
      </p:sp>
      <p:cxnSp>
        <p:nvCxnSpPr>
          <p:cNvPr id="239" name="Google Shape;239;p31">
            <a:extLst>
              <a:ext uri="{C183D7F6-B498-43B3-948B-1728B52AA6E4}">
                <adec:decorative xmlns:adec="http://schemas.microsoft.com/office/drawing/2017/decorative" val="1"/>
              </a:ext>
            </a:extLst>
          </p:cNvPr>
          <p:cNvCxnSpPr>
            <a:stCxn id="238" idx="0"/>
            <a:endCxn id="236" idx="2"/>
          </p:cNvCxnSpPr>
          <p:nvPr/>
        </p:nvCxnSpPr>
        <p:spPr>
          <a:xfrm rot="-5400000">
            <a:off x="17024600" y="8130050"/>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240" name="Google Shape;240;p31" descr="Engage peer feedback"/>
          <p:cNvSpPr/>
          <p:nvPr/>
        </p:nvSpPr>
        <p:spPr>
          <a:xfrm>
            <a:off x="14699300" y="10471725"/>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2700" b="1" i="0" u="none" strike="noStrike" cap="none" dirty="0">
                <a:solidFill>
                  <a:schemeClr val="dk1"/>
                </a:solidFill>
                <a:latin typeface="Roboto"/>
                <a:ea typeface="Roboto"/>
                <a:cs typeface="Roboto"/>
                <a:sym typeface="Roboto"/>
              </a:rPr>
              <a:t>Engage peer feedback</a:t>
            </a:r>
            <a:endParaRPr sz="3700" b="1" i="0" u="none" strike="noStrike" cap="none" dirty="0">
              <a:solidFill>
                <a:srgbClr val="000000"/>
              </a:solidFill>
              <a:latin typeface="Arial"/>
              <a:ea typeface="Arial"/>
              <a:cs typeface="Arial"/>
              <a:sym typeface="Arial"/>
            </a:endParaRPr>
          </a:p>
        </p:txBody>
      </p:sp>
      <p:cxnSp>
        <p:nvCxnSpPr>
          <p:cNvPr id="241" name="Google Shape;241;p31">
            <a:extLst>
              <a:ext uri="{C183D7F6-B498-43B3-948B-1728B52AA6E4}">
                <adec:decorative xmlns:adec="http://schemas.microsoft.com/office/drawing/2017/decorative" val="1"/>
              </a:ext>
            </a:extLst>
          </p:cNvPr>
          <p:cNvCxnSpPr>
            <a:stCxn id="240" idx="0"/>
            <a:endCxn id="238" idx="2"/>
          </p:cNvCxnSpPr>
          <p:nvPr/>
        </p:nvCxnSpPr>
        <p:spPr>
          <a:xfrm rot="-5400000">
            <a:off x="17000000" y="10148625"/>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32"/>
          <p:cNvSpPr txBox="1">
            <a:spLocks noGrp="1"/>
          </p:cNvSpPr>
          <p:nvPr>
            <p:ph type="ctrTitle"/>
          </p:nvPr>
        </p:nvSpPr>
        <p:spPr>
          <a:xfrm>
            <a:off x="2267700" y="5532125"/>
            <a:ext cx="12804600" cy="2327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7200"/>
              <a:buFont typeface="Times New Roman"/>
              <a:buNone/>
            </a:pPr>
            <a:r>
              <a:rPr lang="en-US" dirty="0"/>
              <a:t>Fostering </a:t>
            </a:r>
            <a:endParaRPr dirty="0"/>
          </a:p>
          <a:p>
            <a:pPr marL="0" lvl="0" indent="0" algn="l" rtl="0">
              <a:lnSpc>
                <a:spcPct val="100000"/>
              </a:lnSpc>
              <a:spcBef>
                <a:spcPts val="0"/>
              </a:spcBef>
              <a:spcAft>
                <a:spcPts val="0"/>
              </a:spcAft>
              <a:buClr>
                <a:schemeClr val="dk1"/>
              </a:buClr>
              <a:buSzPts val="7200"/>
              <a:buFont typeface="Times New Roman"/>
              <a:buNone/>
            </a:pPr>
            <a:r>
              <a:rPr lang="en-US" dirty="0"/>
              <a:t>teacher-to-learner connections</a:t>
            </a:r>
            <a:endParaRPr dirty="0"/>
          </a:p>
        </p:txBody>
      </p:sp>
      <p:pic>
        <p:nvPicPr>
          <p:cNvPr id="247" name="Google Shape;247;p32" descr="A picture containing text, window, indoor, person"/>
          <p:cNvPicPr preferRelativeResize="0"/>
          <p:nvPr/>
        </p:nvPicPr>
        <p:blipFill rotWithShape="1">
          <a:blip r:embed="rId3">
            <a:alphaModFix/>
          </a:blip>
          <a:srcRect t="27403" b="27403"/>
          <a:stretch/>
        </p:blipFill>
        <p:spPr>
          <a:xfrm>
            <a:off x="15258300" y="3916957"/>
            <a:ext cx="6858000" cy="4645152"/>
          </a:xfrm>
          <a:prstGeom prst="rect">
            <a:avLst/>
          </a:prstGeom>
          <a:noFill/>
          <a:ln>
            <a:noFill/>
          </a:ln>
        </p:spPr>
      </p:pic>
      <p:sp>
        <p:nvSpPr>
          <p:cNvPr id="248" name="Google Shape;248;p32"/>
          <p:cNvSpPr txBox="1"/>
          <p:nvPr/>
        </p:nvSpPr>
        <p:spPr>
          <a:xfrm>
            <a:off x="15090516" y="8736157"/>
            <a:ext cx="6290984"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dirty="0">
                <a:solidFill>
                  <a:schemeClr val="hlink"/>
                </a:solidFill>
                <a:latin typeface="Arial"/>
                <a:ea typeface="Arial"/>
                <a:cs typeface="Arial"/>
                <a:sym typeface="Arial"/>
                <a:hlinkClick r:id="rId4"/>
              </a:rPr>
              <a:t>https://www.pexels.com/photo/photo-of-kid-playing-with-clay-while-looking-in-the-monitor-4145037/</a:t>
            </a:r>
            <a:r>
              <a:rPr lang="en-US" sz="1400" b="0" i="0" u="none" strike="noStrike" cap="none" dirty="0">
                <a:solidFill>
                  <a:srgbClr val="000000"/>
                </a:solidFill>
                <a:latin typeface="Arial"/>
                <a:ea typeface="Arial"/>
                <a:cs typeface="Arial"/>
                <a:sym typeface="Arial"/>
              </a:rPr>
              <a:t> </a:t>
            </a:r>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33"/>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Rationale: Why teacher-to-learner connections are important</a:t>
            </a:r>
            <a:endParaRPr dirty="0"/>
          </a:p>
        </p:txBody>
      </p:sp>
      <p:sp>
        <p:nvSpPr>
          <p:cNvPr id="255" name="Google Shape;255;p33"/>
          <p:cNvSpPr txBox="1">
            <a:spLocks noGrp="1"/>
          </p:cNvSpPr>
          <p:nvPr>
            <p:ph type="body" idx="1"/>
          </p:nvPr>
        </p:nvSpPr>
        <p:spPr>
          <a:xfrm>
            <a:off x="10020300" y="3611880"/>
            <a:ext cx="12001501" cy="7607808"/>
          </a:xfrm>
          <a:prstGeom prst="rect">
            <a:avLst/>
          </a:prstGeom>
          <a:noFill/>
          <a:ln>
            <a:noFill/>
          </a:ln>
        </p:spPr>
        <p:txBody>
          <a:bodyPr spcFirstLastPara="1" wrap="square" lIns="91425" tIns="45700" rIns="91425" bIns="45700" anchor="t" anchorCtr="0">
            <a:noAutofit/>
          </a:bodyPr>
          <a:lstStyle/>
          <a:p>
            <a:pPr marL="685800" lvl="0" indent="-685800" algn="l" rtl="0">
              <a:lnSpc>
                <a:spcPct val="100000"/>
              </a:lnSpc>
              <a:spcBef>
                <a:spcPts val="0"/>
              </a:spcBef>
              <a:spcAft>
                <a:spcPts val="0"/>
              </a:spcAft>
              <a:buClr>
                <a:srgbClr val="576F7F"/>
              </a:buClr>
              <a:buSzPts val="4900"/>
              <a:buFont typeface="Times New Roman"/>
              <a:buAutoNum type="arabicPeriod"/>
            </a:pPr>
            <a:r>
              <a:rPr lang="en-US" sz="4400" dirty="0">
                <a:solidFill>
                  <a:srgbClr val="576F7F"/>
                </a:solidFill>
              </a:rPr>
              <a:t>Strong teacher-to-learner relationships help support strong learner-to-learner relationships.</a:t>
            </a:r>
            <a:endParaRPr sz="4400" dirty="0">
              <a:solidFill>
                <a:srgbClr val="576F7F"/>
              </a:solidFill>
            </a:endParaRPr>
          </a:p>
          <a:p>
            <a:pPr marL="685800" lvl="0" indent="-685800" algn="l" rtl="0">
              <a:lnSpc>
                <a:spcPct val="100000"/>
              </a:lnSpc>
              <a:spcBef>
                <a:spcPts val="4200"/>
              </a:spcBef>
              <a:spcAft>
                <a:spcPts val="0"/>
              </a:spcAft>
              <a:buClr>
                <a:srgbClr val="576F7F"/>
              </a:buClr>
              <a:buSzPts val="4900"/>
              <a:buFont typeface="Times New Roman"/>
              <a:buAutoNum type="arabicPeriod"/>
            </a:pPr>
            <a:r>
              <a:rPr lang="en-US" sz="4400" dirty="0">
                <a:solidFill>
                  <a:srgbClr val="576F7F"/>
                </a:solidFill>
              </a:rPr>
              <a:t>Having trusting and supportive relationships with students is a strategy to help students develop academic and nonacademic skills.  </a:t>
            </a:r>
            <a:endParaRPr sz="4400" dirty="0">
              <a:solidFill>
                <a:srgbClr val="576F7F"/>
              </a:solidFill>
            </a:endParaRPr>
          </a:p>
          <a:p>
            <a:pPr marL="685800" lvl="0" indent="-685800" algn="l" rtl="0">
              <a:lnSpc>
                <a:spcPct val="100000"/>
              </a:lnSpc>
              <a:spcBef>
                <a:spcPts val="4200"/>
              </a:spcBef>
              <a:spcAft>
                <a:spcPts val="1800"/>
              </a:spcAft>
              <a:buSzPts val="4900"/>
              <a:buFont typeface="Times New Roman"/>
              <a:buAutoNum type="arabicPeriod"/>
            </a:pPr>
            <a:r>
              <a:rPr lang="en-US" sz="4400" dirty="0"/>
              <a:t>Students who are more emotionally engaged may see more value in learning activities.</a:t>
            </a:r>
            <a:endParaRPr sz="4400" dirty="0"/>
          </a:p>
        </p:txBody>
      </p:sp>
      <p:pic>
        <p:nvPicPr>
          <p:cNvPr id="257" name="Google Shape;257;p33" descr="Teacher taking online class"/>
          <p:cNvPicPr preferRelativeResize="0"/>
          <p:nvPr/>
        </p:nvPicPr>
        <p:blipFill rotWithShape="1">
          <a:blip r:embed="rId3">
            <a:alphaModFix/>
          </a:blip>
          <a:srcRect/>
          <a:stretch/>
        </p:blipFill>
        <p:spPr>
          <a:xfrm>
            <a:off x="849682" y="3368992"/>
            <a:ext cx="7907603" cy="6712268"/>
          </a:xfrm>
          <a:prstGeom prst="rect">
            <a:avLst/>
          </a:prstGeom>
          <a:noFill/>
          <a:ln>
            <a:noFill/>
          </a:ln>
        </p:spPr>
      </p:pic>
      <p:sp>
        <p:nvSpPr>
          <p:cNvPr id="258" name="Google Shape;258;p33"/>
          <p:cNvSpPr txBox="1"/>
          <p:nvPr/>
        </p:nvSpPr>
        <p:spPr>
          <a:xfrm>
            <a:off x="1594485" y="9424452"/>
            <a:ext cx="1219581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dirty="0">
                <a:solidFill>
                  <a:schemeClr val="hlink"/>
                </a:solidFill>
                <a:latin typeface="Arial"/>
                <a:ea typeface="Arial"/>
                <a:cs typeface="Arial"/>
                <a:sym typeface="Arial"/>
                <a:hlinkClick r:id="rId4"/>
              </a:rPr>
              <a:t>https://pixabay.com/illustrations/icon-e-learning-e-learning-icon-5568029/</a:t>
            </a:r>
            <a:r>
              <a:rPr lang="en-US" sz="1400" b="0" i="0" u="none" strike="noStrike" cap="none" dirty="0">
                <a:solidFill>
                  <a:srgbClr val="000000"/>
                </a:solidFill>
                <a:latin typeface="Arial"/>
                <a:ea typeface="Arial"/>
                <a:cs typeface="Arial"/>
                <a:sym typeface="Arial"/>
              </a:rPr>
              <a:t> </a:t>
            </a:r>
            <a:endParaRPr dirty="0"/>
          </a:p>
        </p:txBody>
      </p:sp>
      <p:sp>
        <p:nvSpPr>
          <p:cNvPr id="7" name="Google Shape;266;p34">
            <a:extLst>
              <a:ext uri="{FF2B5EF4-FFF2-40B4-BE49-F238E27FC236}">
                <a16:creationId xmlns:a16="http://schemas.microsoft.com/office/drawing/2014/main" id="{D5AA530A-450A-4F7A-9195-475A73CB7344}"/>
              </a:ext>
            </a:extLst>
          </p:cNvPr>
          <p:cNvSpPr txBox="1"/>
          <p:nvPr/>
        </p:nvSpPr>
        <p:spPr>
          <a:xfrm>
            <a:off x="5566625" y="12157501"/>
            <a:ext cx="18577293" cy="1200329"/>
          </a:xfrm>
          <a:prstGeom prst="rect">
            <a:avLst/>
          </a:prstGeom>
          <a:noFill/>
          <a:ln>
            <a:noFill/>
          </a:ln>
        </p:spPr>
        <p:txBody>
          <a:bodyPr spcFirstLastPara="1" wrap="square" lIns="91425" tIns="45700" rIns="91425" bIns="45700" anchor="t" anchorCtr="0">
            <a:spAutoFit/>
          </a:bodyPr>
          <a:lstStyle/>
          <a:p>
            <a:pPr marL="6400800" marR="0" lvl="0" indent="0" algn="r" rtl="0">
              <a:lnSpc>
                <a:spcPct val="100000"/>
              </a:lnSpc>
              <a:spcBef>
                <a:spcPts val="0"/>
              </a:spcBef>
              <a:spcAft>
                <a:spcPts val="0"/>
              </a:spcAft>
              <a:buClr>
                <a:srgbClr val="000000"/>
              </a:buClr>
              <a:buSzPts val="3600"/>
              <a:buFont typeface="Arial"/>
              <a:buNone/>
            </a:pPr>
            <a:r>
              <a:rPr lang="en-US" sz="3600" b="0" i="0" u="none" strike="noStrike" cap="none" dirty="0">
                <a:solidFill>
                  <a:schemeClr val="dk1"/>
                </a:solidFill>
                <a:latin typeface="Times New Roman"/>
                <a:ea typeface="Times New Roman"/>
                <a:cs typeface="Times New Roman"/>
                <a:sym typeface="Times New Roman"/>
              </a:rPr>
              <a:t>(REL Southwest, 2020; Brindley, </a:t>
            </a:r>
            <a:r>
              <a:rPr lang="en-US" sz="3600" b="0" i="0" u="none" strike="noStrike" cap="none" dirty="0" err="1">
                <a:solidFill>
                  <a:schemeClr val="dk1"/>
                </a:solidFill>
                <a:latin typeface="Times New Roman"/>
                <a:ea typeface="Times New Roman"/>
                <a:cs typeface="Times New Roman"/>
                <a:sym typeface="Times New Roman"/>
              </a:rPr>
              <a:t>Walti</a:t>
            </a:r>
            <a:r>
              <a:rPr lang="en-US" sz="3600" b="0" i="0" u="none" strike="noStrike" cap="none" dirty="0">
                <a:solidFill>
                  <a:schemeClr val="dk1"/>
                </a:solidFill>
                <a:latin typeface="Times New Roman"/>
                <a:ea typeface="Times New Roman"/>
                <a:cs typeface="Times New Roman"/>
                <a:sym typeface="Times New Roman"/>
              </a:rPr>
              <a:t>, &amp; </a:t>
            </a:r>
            <a:r>
              <a:rPr lang="en-US" sz="3600" b="0" i="0" u="none" strike="noStrike" cap="none" dirty="0" err="1">
                <a:solidFill>
                  <a:schemeClr val="dk1"/>
                </a:solidFill>
                <a:latin typeface="Times New Roman"/>
                <a:ea typeface="Times New Roman"/>
                <a:cs typeface="Times New Roman"/>
                <a:sym typeface="Times New Roman"/>
              </a:rPr>
              <a:t>Balschke</a:t>
            </a:r>
            <a:r>
              <a:rPr lang="en-US" sz="3600" b="0" i="0" u="none" strike="noStrike" cap="none" dirty="0">
                <a:solidFill>
                  <a:schemeClr val="dk1"/>
                </a:solidFill>
                <a:latin typeface="Times New Roman"/>
                <a:ea typeface="Times New Roman"/>
                <a:cs typeface="Times New Roman"/>
                <a:sym typeface="Times New Roman"/>
              </a:rPr>
              <a:t>, 2009</a:t>
            </a:r>
            <a:r>
              <a:rPr lang="en-US" sz="3600" b="0" i="0" u="none" strike="noStrike" cap="none" dirty="0">
                <a:solidFill>
                  <a:schemeClr val="dk1"/>
                </a:solidFill>
                <a:highlight>
                  <a:schemeClr val="lt1"/>
                </a:highlight>
                <a:latin typeface="Times New Roman"/>
                <a:ea typeface="Times New Roman"/>
                <a:cs typeface="Times New Roman"/>
                <a:sym typeface="Times New Roman"/>
              </a:rPr>
              <a:t>; </a:t>
            </a:r>
            <a:endParaRPr dirty="0"/>
          </a:p>
          <a:p>
            <a:pPr marL="6400800" marR="0" lvl="0" indent="0" algn="r" rtl="0">
              <a:lnSpc>
                <a:spcPct val="100000"/>
              </a:lnSpc>
              <a:spcBef>
                <a:spcPts val="0"/>
              </a:spcBef>
              <a:spcAft>
                <a:spcPts val="0"/>
              </a:spcAft>
              <a:buClr>
                <a:srgbClr val="000000"/>
              </a:buClr>
              <a:buSzPts val="3600"/>
              <a:buFont typeface="Arial"/>
              <a:buNone/>
            </a:pPr>
            <a:r>
              <a:rPr lang="en-US" sz="3600" b="0" i="0" u="none" strike="noStrike" cap="none" dirty="0">
                <a:solidFill>
                  <a:schemeClr val="dk1"/>
                </a:solidFill>
                <a:highlight>
                  <a:schemeClr val="lt1"/>
                </a:highlight>
                <a:latin typeface="Times New Roman"/>
                <a:ea typeface="Times New Roman"/>
                <a:cs typeface="Times New Roman"/>
                <a:sym typeface="Times New Roman"/>
              </a:rPr>
              <a:t>REL Appalachia, 2020a</a:t>
            </a:r>
            <a:r>
              <a:rPr lang="en-US" sz="3600" b="0" i="0" u="none" strike="noStrike" cap="none" dirty="0">
                <a:solidFill>
                  <a:schemeClr val="dk1"/>
                </a:solidFill>
                <a:latin typeface="Times New Roman"/>
                <a:ea typeface="Times New Roman"/>
                <a:cs typeface="Times New Roman"/>
                <a:sym typeface="Times New Roman"/>
              </a:rPr>
              <a:t>; REL Midwest, 2020a)</a:t>
            </a:r>
            <a:endParaRPr sz="3600" b="0" i="0" u="none" strike="noStrike" cap="none" dirty="0">
              <a:solidFill>
                <a:schemeClr val="dk1"/>
              </a:solidFill>
              <a:highlight>
                <a:srgbClr val="FFFFFF"/>
              </a:highlight>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Rationale: Why teacher-to-learner connections are important</a:t>
            </a:r>
            <a:r>
              <a:rPr lang="en-US" dirty="0">
                <a:solidFill>
                  <a:schemeClr val="bg1"/>
                </a:solidFill>
              </a:rPr>
              <a:t>-1</a:t>
            </a:r>
            <a:endParaRPr dirty="0">
              <a:solidFill>
                <a:schemeClr val="bg1"/>
              </a:solidFill>
            </a:endParaRPr>
          </a:p>
        </p:txBody>
      </p:sp>
      <p:sp>
        <p:nvSpPr>
          <p:cNvPr id="265" name="Google Shape;265;p34"/>
          <p:cNvSpPr txBox="1">
            <a:spLocks noGrp="1"/>
          </p:cNvSpPr>
          <p:nvPr>
            <p:ph type="body" idx="1"/>
          </p:nvPr>
        </p:nvSpPr>
        <p:spPr>
          <a:xfrm>
            <a:off x="10355580" y="3764280"/>
            <a:ext cx="12888468" cy="7607808"/>
          </a:xfrm>
          <a:prstGeom prst="rect">
            <a:avLst/>
          </a:prstGeom>
          <a:noFill/>
          <a:ln>
            <a:noFill/>
          </a:ln>
        </p:spPr>
        <p:txBody>
          <a:bodyPr spcFirstLastPara="1" wrap="square" lIns="91425" tIns="45700" rIns="91425" bIns="45700" anchor="t" anchorCtr="0">
            <a:noAutofit/>
          </a:bodyPr>
          <a:lstStyle/>
          <a:p>
            <a:pPr marL="654050" lvl="0" indent="-654050" algn="l" rtl="0">
              <a:lnSpc>
                <a:spcPct val="90000"/>
              </a:lnSpc>
              <a:spcBef>
                <a:spcPts val="0"/>
              </a:spcBef>
              <a:spcAft>
                <a:spcPts val="0"/>
              </a:spcAft>
              <a:buSzPts val="4900"/>
              <a:buFont typeface="Arial"/>
              <a:buAutoNum type="arabicPeriod" startAt="4"/>
            </a:pPr>
            <a:r>
              <a:rPr lang="en-US" sz="4400" dirty="0"/>
              <a:t>Emotional engagement can include a sense of belonging to the school, which can help students to feel more connected.</a:t>
            </a:r>
            <a:endParaRPr sz="4400" dirty="0"/>
          </a:p>
          <a:p>
            <a:pPr marL="654050" lvl="0" indent="-654050" algn="l" rtl="0">
              <a:lnSpc>
                <a:spcPct val="90000"/>
              </a:lnSpc>
              <a:spcBef>
                <a:spcPts val="4200"/>
              </a:spcBef>
              <a:spcAft>
                <a:spcPts val="0"/>
              </a:spcAft>
              <a:buSzPts val="4900"/>
              <a:buFont typeface="Times New Roman"/>
              <a:buAutoNum type="arabicPeriod" startAt="4"/>
            </a:pPr>
            <a:r>
              <a:rPr lang="en-US" sz="4400" dirty="0"/>
              <a:t>The extent to which students value schooling and feel more connected to the school is associated with greater student achievement.</a:t>
            </a:r>
            <a:endParaRPr sz="4400" dirty="0"/>
          </a:p>
          <a:p>
            <a:pPr marL="654050" lvl="0" indent="-654050" algn="l" rtl="0">
              <a:lnSpc>
                <a:spcPct val="90000"/>
              </a:lnSpc>
              <a:spcBef>
                <a:spcPts val="4200"/>
              </a:spcBef>
              <a:spcAft>
                <a:spcPts val="0"/>
              </a:spcAft>
              <a:buClr>
                <a:srgbClr val="576F7F"/>
              </a:buClr>
              <a:buSzPts val="4900"/>
              <a:buFont typeface="Times New Roman"/>
              <a:buAutoNum type="arabicPeriod" startAt="4"/>
            </a:pPr>
            <a:r>
              <a:rPr lang="en-US" sz="4400" dirty="0"/>
              <a:t>Students who connect with at least one trusted adult in school are more resilient and have a stronger sense of well-being than students who do not.</a:t>
            </a:r>
            <a:endParaRPr sz="3800" dirty="0"/>
          </a:p>
        </p:txBody>
      </p:sp>
      <p:pic>
        <p:nvPicPr>
          <p:cNvPr id="267" name="Google Shape;267;p34" descr="Strong sense human"/>
          <p:cNvPicPr preferRelativeResize="0"/>
          <p:nvPr/>
        </p:nvPicPr>
        <p:blipFill rotWithShape="1">
          <a:blip r:embed="rId3">
            <a:alphaModFix/>
          </a:blip>
          <a:srcRect/>
          <a:stretch/>
        </p:blipFill>
        <p:spPr>
          <a:xfrm>
            <a:off x="594360" y="4190257"/>
            <a:ext cx="8911590" cy="5007465"/>
          </a:xfrm>
          <a:prstGeom prst="rect">
            <a:avLst/>
          </a:prstGeom>
          <a:noFill/>
          <a:ln>
            <a:noFill/>
          </a:ln>
        </p:spPr>
      </p:pic>
      <p:sp>
        <p:nvSpPr>
          <p:cNvPr id="268" name="Google Shape;268;p34"/>
          <p:cNvSpPr txBox="1"/>
          <p:nvPr/>
        </p:nvSpPr>
        <p:spPr>
          <a:xfrm>
            <a:off x="1388745" y="9217616"/>
            <a:ext cx="1219581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a:solidFill>
                  <a:schemeClr val="hlink"/>
                </a:solidFill>
                <a:latin typeface="Arial"/>
                <a:ea typeface="Arial"/>
                <a:cs typeface="Arial"/>
                <a:sym typeface="Arial"/>
                <a:hlinkClick r:id="rId4"/>
              </a:rPr>
              <a:t>https://pixabay.com/illustrations/teacher-mentor-trainer-coach-tutor-407360/</a:t>
            </a:r>
            <a:r>
              <a:rPr lang="en-US" sz="1400" b="0" i="0" u="none" strike="noStrike" cap="none">
                <a:solidFill>
                  <a:srgbClr val="000000"/>
                </a:solidFill>
                <a:latin typeface="Arial"/>
                <a:ea typeface="Arial"/>
                <a:cs typeface="Arial"/>
                <a:sym typeface="Arial"/>
              </a:rPr>
              <a:t> </a:t>
            </a:r>
            <a:endParaRPr/>
          </a:p>
        </p:txBody>
      </p:sp>
      <p:sp>
        <p:nvSpPr>
          <p:cNvPr id="2" name="Content Placeholder 1">
            <a:extLst>
              <a:ext uri="{FF2B5EF4-FFF2-40B4-BE49-F238E27FC236}">
                <a16:creationId xmlns:a16="http://schemas.microsoft.com/office/drawing/2014/main" id="{A2258109-BDEA-42B6-AB51-0248765F9E46}"/>
              </a:ext>
            </a:extLst>
          </p:cNvPr>
          <p:cNvSpPr>
            <a:spLocks noGrp="1"/>
          </p:cNvSpPr>
          <p:nvPr>
            <p:ph sz="quarter" idx="13"/>
          </p:nvPr>
        </p:nvSpPr>
        <p:spPr>
          <a:xfrm>
            <a:off x="9517204" y="12368865"/>
            <a:ext cx="14252575" cy="1427163"/>
          </a:xfrm>
        </p:spPr>
        <p:txBody>
          <a:bodyPr/>
          <a:lstStyle/>
          <a:p>
            <a:pPr marL="2362200" marR="0" lvl="0" indent="0" algn="r" rtl="0">
              <a:lnSpc>
                <a:spcPct val="100000"/>
              </a:lnSpc>
              <a:spcBef>
                <a:spcPts val="0"/>
              </a:spcBef>
              <a:spcAft>
                <a:spcPts val="0"/>
              </a:spcAft>
              <a:buClr>
                <a:srgbClr val="000000"/>
              </a:buClr>
              <a:buSzPts val="3600"/>
              <a:buFont typeface="Arial"/>
              <a:buNone/>
            </a:pPr>
            <a:r>
              <a:rPr lang="en-US" sz="3600" b="0" i="0" u="none" strike="noStrike" cap="none" dirty="0">
                <a:solidFill>
                  <a:schemeClr val="dk1"/>
                </a:solidFill>
                <a:latin typeface="Times New Roman"/>
                <a:ea typeface="Times New Roman"/>
                <a:cs typeface="Times New Roman"/>
                <a:sym typeface="Times New Roman"/>
              </a:rPr>
              <a:t>(REL Southwest, 2020; Brindley, </a:t>
            </a:r>
            <a:r>
              <a:rPr lang="en-US" sz="3600" b="0" i="0" u="none" strike="noStrike" cap="none" dirty="0" err="1">
                <a:solidFill>
                  <a:schemeClr val="dk1"/>
                </a:solidFill>
                <a:latin typeface="Times New Roman"/>
                <a:ea typeface="Times New Roman"/>
                <a:cs typeface="Times New Roman"/>
                <a:sym typeface="Times New Roman"/>
              </a:rPr>
              <a:t>Walti</a:t>
            </a:r>
            <a:r>
              <a:rPr lang="en-US" sz="3600" b="0" i="0" u="none" strike="noStrike" cap="none" dirty="0">
                <a:solidFill>
                  <a:schemeClr val="dk1"/>
                </a:solidFill>
                <a:latin typeface="Times New Roman"/>
                <a:ea typeface="Times New Roman"/>
                <a:cs typeface="Times New Roman"/>
                <a:sym typeface="Times New Roman"/>
              </a:rPr>
              <a:t>, &amp; </a:t>
            </a:r>
            <a:r>
              <a:rPr lang="en-US" sz="3600" b="0" i="0" u="none" strike="noStrike" cap="none" dirty="0" err="1">
                <a:solidFill>
                  <a:schemeClr val="dk1"/>
                </a:solidFill>
                <a:latin typeface="Times New Roman"/>
                <a:ea typeface="Times New Roman"/>
                <a:cs typeface="Times New Roman"/>
                <a:sym typeface="Times New Roman"/>
              </a:rPr>
              <a:t>Balschke</a:t>
            </a:r>
            <a:r>
              <a:rPr lang="en-US" sz="3600" b="0" i="0" u="none" strike="noStrike" cap="none" dirty="0">
                <a:solidFill>
                  <a:schemeClr val="dk1"/>
                </a:solidFill>
                <a:latin typeface="Times New Roman"/>
                <a:ea typeface="Times New Roman"/>
                <a:cs typeface="Times New Roman"/>
                <a:sym typeface="Times New Roman"/>
              </a:rPr>
              <a:t>, 2009</a:t>
            </a:r>
            <a:r>
              <a:rPr lang="en-US" sz="3600" b="0" i="0" u="none" strike="noStrike" cap="none" dirty="0">
                <a:solidFill>
                  <a:schemeClr val="dk1"/>
                </a:solidFill>
                <a:highlight>
                  <a:schemeClr val="lt1"/>
                </a:highlight>
                <a:latin typeface="Times New Roman"/>
                <a:ea typeface="Times New Roman"/>
                <a:cs typeface="Times New Roman"/>
                <a:sym typeface="Times New Roman"/>
              </a:rPr>
              <a:t>; </a:t>
            </a:r>
            <a:endParaRPr lang="en-US" sz="3600" dirty="0"/>
          </a:p>
          <a:p>
            <a:pPr marL="2362200" marR="0" lvl="0" indent="0" algn="r" rtl="0">
              <a:lnSpc>
                <a:spcPct val="100000"/>
              </a:lnSpc>
              <a:spcBef>
                <a:spcPts val="0"/>
              </a:spcBef>
              <a:spcAft>
                <a:spcPts val="0"/>
              </a:spcAft>
              <a:buClr>
                <a:srgbClr val="000000"/>
              </a:buClr>
              <a:buSzPts val="3600"/>
              <a:buFont typeface="Arial"/>
              <a:buNone/>
            </a:pPr>
            <a:r>
              <a:rPr lang="en-US" sz="3600" b="0" i="0" u="none" strike="noStrike" cap="none" dirty="0">
                <a:solidFill>
                  <a:schemeClr val="dk1"/>
                </a:solidFill>
                <a:highlight>
                  <a:schemeClr val="lt1"/>
                </a:highlight>
                <a:latin typeface="Times New Roman"/>
                <a:ea typeface="Times New Roman"/>
                <a:cs typeface="Times New Roman"/>
                <a:sym typeface="Times New Roman"/>
              </a:rPr>
              <a:t>REL Appalachia, 2020a</a:t>
            </a:r>
            <a:r>
              <a:rPr lang="en-US" sz="3600" b="0" i="0" u="none" strike="noStrike" cap="none" dirty="0">
                <a:solidFill>
                  <a:schemeClr val="dk1"/>
                </a:solidFill>
                <a:latin typeface="Times New Roman"/>
                <a:ea typeface="Times New Roman"/>
                <a:cs typeface="Times New Roman"/>
                <a:sym typeface="Times New Roman"/>
              </a:rPr>
              <a:t>; REL Midwest, 2020a)</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7"/>
          <p:cNvSpPr txBox="1">
            <a:spLocks noGrp="1"/>
          </p:cNvSpPr>
          <p:nvPr>
            <p:ph type="title"/>
          </p:nvPr>
        </p:nvSpPr>
        <p:spPr>
          <a:xfrm>
            <a:off x="1143000" y="1142999"/>
            <a:ext cx="22101048" cy="217587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600"/>
              </a:spcAft>
              <a:buClr>
                <a:schemeClr val="dk1"/>
              </a:buClr>
              <a:buSzPts val="1100"/>
              <a:buFont typeface="Arial"/>
              <a:buNone/>
            </a:pPr>
            <a:r>
              <a:rPr lang="en-US" sz="7800" dirty="0"/>
              <a:t>Welcome! As you settle in, please take a moment to reflect on this question and jot down your thoughts</a:t>
            </a:r>
            <a:r>
              <a:rPr lang="en-US" sz="7800" dirty="0">
                <a:solidFill>
                  <a:schemeClr val="bg1"/>
                </a:solidFill>
              </a:rPr>
              <a:t>-1</a:t>
            </a:r>
            <a:endParaRPr dirty="0">
              <a:solidFill>
                <a:schemeClr val="bg1"/>
              </a:solidFill>
            </a:endParaRPr>
          </a:p>
        </p:txBody>
      </p:sp>
      <p:sp>
        <p:nvSpPr>
          <p:cNvPr id="100" name="Google Shape;100;p17"/>
          <p:cNvSpPr txBox="1">
            <a:spLocks noGrp="1"/>
          </p:cNvSpPr>
          <p:nvPr>
            <p:ph type="body" idx="1"/>
          </p:nvPr>
        </p:nvSpPr>
        <p:spPr>
          <a:xfrm>
            <a:off x="7866365" y="5211266"/>
            <a:ext cx="15130795" cy="6266700"/>
          </a:xfrm>
          <a:prstGeom prst="rect">
            <a:avLst/>
          </a:prstGeom>
          <a:noFill/>
          <a:ln>
            <a:noFill/>
          </a:ln>
        </p:spPr>
        <p:txBody>
          <a:bodyPr spcFirstLastPara="1" wrap="square" lIns="91425" tIns="45700" rIns="91425" bIns="45700" anchor="t" anchorCtr="0">
            <a:noAutofit/>
          </a:bodyPr>
          <a:lstStyle/>
          <a:p>
            <a:pPr marL="711200" lvl="0" indent="0" algn="l" rtl="0">
              <a:lnSpc>
                <a:spcPct val="100000"/>
              </a:lnSpc>
              <a:spcBef>
                <a:spcPts val="0"/>
              </a:spcBef>
              <a:spcAft>
                <a:spcPts val="2400"/>
              </a:spcAft>
              <a:buClr>
                <a:srgbClr val="576F7F"/>
              </a:buClr>
              <a:buSzPts val="6800"/>
              <a:buNone/>
            </a:pPr>
            <a:r>
              <a:rPr lang="en-US" sz="6800" i="1" dirty="0"/>
              <a:t>What is one remote learning technique you used in the past that you might want to build into your current practice?</a:t>
            </a:r>
            <a:endParaRPr sz="6800" i="1" dirty="0"/>
          </a:p>
        </p:txBody>
      </p:sp>
      <p:pic>
        <p:nvPicPr>
          <p:cNvPr id="101" name="Google Shape;101;p17" descr="A wooden sculpture of a person sitting ">
            <a:extLst>
              <a:ext uri="{C183D7F6-B498-43B3-948B-1728B52AA6E4}">
                <adec:decorative xmlns:adec="http://schemas.microsoft.com/office/drawing/2017/decorative" val="0"/>
              </a:ext>
            </a:extLst>
          </p:cNvPr>
          <p:cNvPicPr preferRelativeResize="0"/>
          <p:nvPr/>
        </p:nvPicPr>
        <p:blipFill rotWithShape="1">
          <a:blip r:embed="rId3">
            <a:alphaModFix/>
          </a:blip>
          <a:srcRect/>
          <a:stretch/>
        </p:blipFill>
        <p:spPr>
          <a:xfrm>
            <a:off x="1846281" y="4879257"/>
            <a:ext cx="5924550" cy="4601592"/>
          </a:xfrm>
          <a:prstGeom prst="rect">
            <a:avLst/>
          </a:prstGeom>
          <a:noFill/>
          <a:ln>
            <a:noFill/>
          </a:ln>
        </p:spPr>
      </p:pic>
      <p:sp>
        <p:nvSpPr>
          <p:cNvPr id="102" name="Google Shape;102;p17"/>
          <p:cNvSpPr txBox="1"/>
          <p:nvPr/>
        </p:nvSpPr>
        <p:spPr>
          <a:xfrm>
            <a:off x="1674831" y="9609803"/>
            <a:ext cx="1219200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dirty="0">
                <a:solidFill>
                  <a:schemeClr val="hlink"/>
                </a:solidFill>
                <a:latin typeface="Arial"/>
                <a:ea typeface="Arial"/>
                <a:cs typeface="Arial"/>
                <a:sym typeface="Arial"/>
                <a:hlinkClick r:id="rId4"/>
              </a:rPr>
              <a:t>https://pixabay.com/photos/thinker-at-a-loss-think-to-play-1294490/</a:t>
            </a:r>
            <a:r>
              <a:rPr lang="en-US" sz="1400" b="0" i="0" u="none" strike="noStrike" cap="none" dirty="0">
                <a:solidFill>
                  <a:srgbClr val="000000"/>
                </a:solidFill>
                <a:latin typeface="Arial"/>
                <a:ea typeface="Arial"/>
                <a:cs typeface="Arial"/>
                <a:sym typeface="Arial"/>
              </a:rPr>
              <a:t> </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5">
            <a:extLst>
              <a:ext uri="{C183D7F6-B498-43B3-948B-1728B52AA6E4}">
                <adec:decorative xmlns:adec="http://schemas.microsoft.com/office/drawing/2017/decorative" val="1"/>
              </a:ext>
            </a:extLst>
          </p:cNvPr>
          <p:cNvSpPr/>
          <p:nvPr/>
        </p:nvSpPr>
        <p:spPr>
          <a:xfrm>
            <a:off x="872725" y="811475"/>
            <a:ext cx="12034500" cy="11701800"/>
          </a:xfrm>
          <a:prstGeom prst="ellipse">
            <a:avLst/>
          </a:prstGeom>
          <a:solidFill>
            <a:schemeClr val="accent4"/>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5" name="Google Shape;275;p35"/>
          <p:cNvSpPr txBox="1">
            <a:spLocks noGrp="1"/>
          </p:cNvSpPr>
          <p:nvPr>
            <p:ph type="title"/>
          </p:nvPr>
        </p:nvSpPr>
        <p:spPr>
          <a:xfrm>
            <a:off x="872725" y="762000"/>
            <a:ext cx="11861400" cy="12162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800"/>
              <a:buNone/>
            </a:pPr>
            <a:r>
              <a:rPr lang="en-US" sz="6700" dirty="0"/>
              <a:t>Evidence-based practices</a:t>
            </a:r>
            <a:endParaRPr dirty="0"/>
          </a:p>
        </p:txBody>
      </p:sp>
      <p:sp>
        <p:nvSpPr>
          <p:cNvPr id="276" name="Google Shape;276;p35" descr="Foster teacher-to-learner connections&#10;"/>
          <p:cNvSpPr/>
          <p:nvPr/>
        </p:nvSpPr>
        <p:spPr>
          <a:xfrm>
            <a:off x="2654750" y="2366975"/>
            <a:ext cx="8520000" cy="1643400"/>
          </a:xfrm>
          <a:prstGeom prst="roundRect">
            <a:avLst>
              <a:gd name="adj" fmla="val 50000"/>
            </a:avLst>
          </a:prstGeom>
          <a:solidFill>
            <a:srgbClr val="38761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dirty="0">
                <a:solidFill>
                  <a:srgbClr val="FFFFFF"/>
                </a:solidFill>
                <a:latin typeface="Roboto"/>
                <a:ea typeface="Roboto"/>
                <a:cs typeface="Roboto"/>
                <a:sym typeface="Roboto"/>
              </a:rPr>
              <a:t>Foster teacher-to-learner connections</a:t>
            </a:r>
            <a:endParaRPr sz="5200" b="1" i="0" u="none" strike="noStrike" cap="none" dirty="0">
              <a:solidFill>
                <a:srgbClr val="FFFFFF"/>
              </a:solidFill>
              <a:latin typeface="Arial"/>
              <a:ea typeface="Arial"/>
              <a:cs typeface="Arial"/>
              <a:sym typeface="Arial"/>
            </a:endParaRPr>
          </a:p>
        </p:txBody>
      </p:sp>
      <p:sp>
        <p:nvSpPr>
          <p:cNvPr id="277" name="Google Shape;277;p35"/>
          <p:cNvSpPr/>
          <p:nvPr/>
        </p:nvSpPr>
        <p:spPr>
          <a:xfrm>
            <a:off x="4291550" y="4399150"/>
            <a:ext cx="5246400" cy="14595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80000"/>
              </a:lnSpc>
              <a:spcBef>
                <a:spcPts val="0"/>
              </a:spcBef>
              <a:spcAft>
                <a:spcPts val="0"/>
              </a:spcAft>
              <a:buClr>
                <a:srgbClr val="000000"/>
              </a:buClr>
              <a:buSzPts val="2700"/>
              <a:buFont typeface="Arial"/>
              <a:buNone/>
            </a:pPr>
            <a:r>
              <a:rPr lang="en-US" sz="2700" b="1" i="0" u="none" strike="noStrike" cap="none" dirty="0">
                <a:solidFill>
                  <a:srgbClr val="000000"/>
                </a:solidFill>
                <a:latin typeface="Roboto"/>
                <a:ea typeface="Roboto"/>
                <a:cs typeface="Roboto"/>
                <a:sym typeface="Roboto"/>
              </a:rPr>
              <a:t>Foster emotional engagement through asynchronous video</a:t>
            </a:r>
            <a:endParaRPr sz="3700" b="1" i="0" u="none" strike="noStrike" cap="none" dirty="0">
              <a:solidFill>
                <a:srgbClr val="000000"/>
              </a:solidFill>
              <a:latin typeface="Arial"/>
              <a:ea typeface="Arial"/>
              <a:cs typeface="Arial"/>
              <a:sym typeface="Arial"/>
            </a:endParaRPr>
          </a:p>
        </p:txBody>
      </p:sp>
      <p:sp>
        <p:nvSpPr>
          <p:cNvPr id="278" name="Google Shape;278;p35"/>
          <p:cNvSpPr/>
          <p:nvPr/>
        </p:nvSpPr>
        <p:spPr>
          <a:xfrm>
            <a:off x="4291550" y="64345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Provide feedback through video</a:t>
            </a:r>
            <a:endParaRPr sz="3700" b="1" i="0" u="none" strike="noStrike" cap="none">
              <a:solidFill>
                <a:srgbClr val="000000"/>
              </a:solidFill>
              <a:latin typeface="Arial"/>
              <a:ea typeface="Arial"/>
              <a:cs typeface="Arial"/>
              <a:sym typeface="Arial"/>
            </a:endParaRPr>
          </a:p>
        </p:txBody>
      </p:sp>
      <p:cxnSp>
        <p:nvCxnSpPr>
          <p:cNvPr id="279" name="Google Shape;279;p35">
            <a:extLst>
              <a:ext uri="{C183D7F6-B498-43B3-948B-1728B52AA6E4}">
                <adec:decorative xmlns:adec="http://schemas.microsoft.com/office/drawing/2017/decorative" val="1"/>
              </a:ext>
            </a:extLst>
          </p:cNvPr>
          <p:cNvCxnSpPr>
            <a:stCxn id="277" idx="0"/>
            <a:endCxn id="276" idx="2"/>
          </p:cNvCxnSpPr>
          <p:nvPr/>
        </p:nvCxnSpPr>
        <p:spPr>
          <a:xfrm rot="-5400000">
            <a:off x="6720650" y="4204450"/>
            <a:ext cx="388800" cy="600"/>
          </a:xfrm>
          <a:prstGeom prst="bentConnector3">
            <a:avLst>
              <a:gd name="adj1" fmla="val 49997"/>
            </a:avLst>
          </a:prstGeom>
          <a:noFill/>
          <a:ln w="19050" cap="flat" cmpd="sng">
            <a:solidFill>
              <a:srgbClr val="274E13"/>
            </a:solidFill>
            <a:prstDash val="solid"/>
            <a:round/>
            <a:headEnd type="none" w="sm" len="sm"/>
            <a:tailEnd type="none" w="sm" len="sm"/>
          </a:ln>
        </p:spPr>
      </p:cxnSp>
      <p:cxnSp>
        <p:nvCxnSpPr>
          <p:cNvPr id="280" name="Google Shape;280;p35">
            <a:extLst>
              <a:ext uri="{C183D7F6-B498-43B3-948B-1728B52AA6E4}">
                <adec:decorative xmlns:adec="http://schemas.microsoft.com/office/drawing/2017/decorative" val="1"/>
              </a:ext>
            </a:extLst>
          </p:cNvPr>
          <p:cNvCxnSpPr>
            <a:stCxn id="278" idx="0"/>
            <a:endCxn id="277" idx="2"/>
          </p:cNvCxnSpPr>
          <p:nvPr/>
        </p:nvCxnSpPr>
        <p:spPr>
          <a:xfrm rot="-5400000">
            <a:off x="6627050" y="6146225"/>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281" name="Google Shape;281;p35"/>
          <p:cNvSpPr/>
          <p:nvPr/>
        </p:nvSpPr>
        <p:spPr>
          <a:xfrm>
            <a:off x="4291550" y="8428550"/>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Engage in one-on-one interactions</a:t>
            </a:r>
            <a:endParaRPr sz="3700" b="1" i="0" u="none" strike="noStrike" cap="none">
              <a:solidFill>
                <a:srgbClr val="000000"/>
              </a:solidFill>
              <a:latin typeface="Arial"/>
              <a:ea typeface="Arial"/>
              <a:cs typeface="Arial"/>
              <a:sym typeface="Arial"/>
            </a:endParaRPr>
          </a:p>
        </p:txBody>
      </p:sp>
      <p:cxnSp>
        <p:nvCxnSpPr>
          <p:cNvPr id="282" name="Google Shape;282;p35">
            <a:extLst>
              <a:ext uri="{C183D7F6-B498-43B3-948B-1728B52AA6E4}">
                <adec:decorative xmlns:adec="http://schemas.microsoft.com/office/drawing/2017/decorative" val="1"/>
              </a:ext>
            </a:extLst>
          </p:cNvPr>
          <p:cNvCxnSpPr>
            <a:stCxn id="281" idx="0"/>
            <a:endCxn id="278" idx="2"/>
          </p:cNvCxnSpPr>
          <p:nvPr/>
        </p:nvCxnSpPr>
        <p:spPr>
          <a:xfrm rot="-5400000">
            <a:off x="6616850" y="8130050"/>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283" name="Google Shape;283;p35"/>
          <p:cNvSpPr/>
          <p:nvPr/>
        </p:nvSpPr>
        <p:spPr>
          <a:xfrm>
            <a:off x="4291550" y="104717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Use data from existing technologies</a:t>
            </a:r>
            <a:endParaRPr sz="3700" b="1" i="0" u="none" strike="noStrike" cap="none">
              <a:solidFill>
                <a:srgbClr val="000000"/>
              </a:solidFill>
              <a:latin typeface="Arial"/>
              <a:ea typeface="Arial"/>
              <a:cs typeface="Arial"/>
              <a:sym typeface="Arial"/>
            </a:endParaRPr>
          </a:p>
        </p:txBody>
      </p:sp>
      <p:cxnSp>
        <p:nvCxnSpPr>
          <p:cNvPr id="284" name="Google Shape;284;p35">
            <a:extLst>
              <a:ext uri="{C183D7F6-B498-43B3-948B-1728B52AA6E4}">
                <adec:decorative xmlns:adec="http://schemas.microsoft.com/office/drawing/2017/decorative" val="1"/>
              </a:ext>
            </a:extLst>
          </p:cNvPr>
          <p:cNvCxnSpPr>
            <a:stCxn id="283" idx="0"/>
            <a:endCxn id="281" idx="2"/>
          </p:cNvCxnSpPr>
          <p:nvPr/>
        </p:nvCxnSpPr>
        <p:spPr>
          <a:xfrm rot="-5400000">
            <a:off x="6592250" y="10148625"/>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
        <p:nvSpPr>
          <p:cNvPr id="285" name="Google Shape;285;p35" descr="Foster learner-to-learner connections&#10;"/>
          <p:cNvSpPr/>
          <p:nvPr/>
        </p:nvSpPr>
        <p:spPr>
          <a:xfrm>
            <a:off x="13062503" y="2366975"/>
            <a:ext cx="8520000" cy="1643400"/>
          </a:xfrm>
          <a:prstGeom prst="roundRect">
            <a:avLst>
              <a:gd name="adj" fmla="val 50000"/>
            </a:avLst>
          </a:prstGeom>
          <a:solidFill>
            <a:srgbClr val="1155CC"/>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dirty="0">
                <a:solidFill>
                  <a:srgbClr val="FFFFFF"/>
                </a:solidFill>
                <a:latin typeface="Roboto"/>
                <a:ea typeface="Roboto"/>
                <a:cs typeface="Roboto"/>
                <a:sym typeface="Roboto"/>
              </a:rPr>
              <a:t>Foster learner-to-learner connections</a:t>
            </a:r>
            <a:endParaRPr sz="5200" b="1" i="0" u="none" strike="noStrike" cap="none" dirty="0">
              <a:solidFill>
                <a:srgbClr val="FFFFFF"/>
              </a:solidFill>
              <a:latin typeface="Arial"/>
              <a:ea typeface="Arial"/>
              <a:cs typeface="Arial"/>
              <a:sym typeface="Arial"/>
            </a:endParaRPr>
          </a:p>
        </p:txBody>
      </p:sp>
      <p:cxnSp>
        <p:nvCxnSpPr>
          <p:cNvPr id="286" name="Google Shape;286;p35">
            <a:extLst>
              <a:ext uri="{C183D7F6-B498-43B3-948B-1728B52AA6E4}">
                <adec:decorative xmlns:adec="http://schemas.microsoft.com/office/drawing/2017/decorative" val="1"/>
              </a:ext>
            </a:extLst>
          </p:cNvPr>
          <p:cNvCxnSpPr/>
          <p:nvPr/>
        </p:nvCxnSpPr>
        <p:spPr>
          <a:xfrm rot="-5400000">
            <a:off x="17010575" y="4283401"/>
            <a:ext cx="608700" cy="600"/>
          </a:xfrm>
          <a:prstGeom prst="bentConnector3">
            <a:avLst>
              <a:gd name="adj1" fmla="val 50000"/>
            </a:avLst>
          </a:prstGeom>
          <a:noFill/>
          <a:ln w="19050" cap="flat" cmpd="sng">
            <a:solidFill>
              <a:srgbClr val="1C4587"/>
            </a:solidFill>
            <a:prstDash val="solid"/>
            <a:round/>
            <a:headEnd type="none" w="sm" len="sm"/>
            <a:tailEnd type="none" w="sm" len="sm"/>
          </a:ln>
        </p:spPr>
      </p:cxnSp>
      <p:sp>
        <p:nvSpPr>
          <p:cNvPr id="287" name="Google Shape;287;p35"/>
          <p:cNvSpPr/>
          <p:nvPr/>
        </p:nvSpPr>
        <p:spPr>
          <a:xfrm>
            <a:off x="14699300" y="4399150"/>
            <a:ext cx="5246400" cy="14595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Organize small-group collaborations</a:t>
            </a:r>
            <a:endParaRPr sz="3700" b="1" i="0" u="none" strike="noStrike" cap="none">
              <a:solidFill>
                <a:srgbClr val="000000"/>
              </a:solidFill>
              <a:latin typeface="Arial"/>
              <a:ea typeface="Arial"/>
              <a:cs typeface="Arial"/>
              <a:sym typeface="Arial"/>
            </a:endParaRPr>
          </a:p>
        </p:txBody>
      </p:sp>
      <p:sp>
        <p:nvSpPr>
          <p:cNvPr id="288" name="Google Shape;288;p35"/>
          <p:cNvSpPr/>
          <p:nvPr/>
        </p:nvSpPr>
        <p:spPr>
          <a:xfrm>
            <a:off x="14699300" y="6434525"/>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Model how students should engage and respond</a:t>
            </a:r>
            <a:endParaRPr sz="3700" b="1" i="0" u="none" strike="noStrike" cap="none">
              <a:solidFill>
                <a:srgbClr val="000000"/>
              </a:solidFill>
              <a:latin typeface="Arial"/>
              <a:ea typeface="Arial"/>
              <a:cs typeface="Arial"/>
              <a:sym typeface="Arial"/>
            </a:endParaRPr>
          </a:p>
        </p:txBody>
      </p:sp>
      <p:cxnSp>
        <p:nvCxnSpPr>
          <p:cNvPr id="289" name="Google Shape;289;p35">
            <a:extLst>
              <a:ext uri="{C183D7F6-B498-43B3-948B-1728B52AA6E4}">
                <adec:decorative xmlns:adec="http://schemas.microsoft.com/office/drawing/2017/decorative" val="1"/>
              </a:ext>
            </a:extLst>
          </p:cNvPr>
          <p:cNvCxnSpPr>
            <a:stCxn id="288" idx="0"/>
            <a:endCxn id="287" idx="2"/>
          </p:cNvCxnSpPr>
          <p:nvPr/>
        </p:nvCxnSpPr>
        <p:spPr>
          <a:xfrm rot="-5400000">
            <a:off x="17034800" y="6146225"/>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290" name="Google Shape;290;p35"/>
          <p:cNvSpPr/>
          <p:nvPr/>
        </p:nvSpPr>
        <p:spPr>
          <a:xfrm>
            <a:off x="14699300" y="8428550"/>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prior knowledge and experience</a:t>
            </a:r>
            <a:endParaRPr sz="3700" b="1" i="0" u="none" strike="noStrike" cap="none">
              <a:solidFill>
                <a:srgbClr val="000000"/>
              </a:solidFill>
              <a:latin typeface="Arial"/>
              <a:ea typeface="Arial"/>
              <a:cs typeface="Arial"/>
              <a:sym typeface="Arial"/>
            </a:endParaRPr>
          </a:p>
        </p:txBody>
      </p:sp>
      <p:cxnSp>
        <p:nvCxnSpPr>
          <p:cNvPr id="291" name="Google Shape;291;p35">
            <a:extLst>
              <a:ext uri="{C183D7F6-B498-43B3-948B-1728B52AA6E4}">
                <adec:decorative xmlns:adec="http://schemas.microsoft.com/office/drawing/2017/decorative" val="1"/>
              </a:ext>
            </a:extLst>
          </p:cNvPr>
          <p:cNvCxnSpPr>
            <a:stCxn id="290" idx="0"/>
            <a:endCxn id="288" idx="2"/>
          </p:cNvCxnSpPr>
          <p:nvPr/>
        </p:nvCxnSpPr>
        <p:spPr>
          <a:xfrm rot="-5400000">
            <a:off x="17024600" y="8130050"/>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292" name="Google Shape;292;p35"/>
          <p:cNvSpPr/>
          <p:nvPr/>
        </p:nvSpPr>
        <p:spPr>
          <a:xfrm>
            <a:off x="14699300" y="10471725"/>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peer feedback</a:t>
            </a:r>
            <a:endParaRPr sz="3700" b="1" i="0" u="none" strike="noStrike" cap="none">
              <a:solidFill>
                <a:srgbClr val="000000"/>
              </a:solidFill>
              <a:latin typeface="Arial"/>
              <a:ea typeface="Arial"/>
              <a:cs typeface="Arial"/>
              <a:sym typeface="Arial"/>
            </a:endParaRPr>
          </a:p>
        </p:txBody>
      </p:sp>
      <p:cxnSp>
        <p:nvCxnSpPr>
          <p:cNvPr id="293" name="Google Shape;293;p35">
            <a:extLst>
              <a:ext uri="{C183D7F6-B498-43B3-948B-1728B52AA6E4}">
                <adec:decorative xmlns:adec="http://schemas.microsoft.com/office/drawing/2017/decorative" val="1"/>
              </a:ext>
            </a:extLst>
          </p:cNvPr>
          <p:cNvCxnSpPr>
            <a:stCxn id="292" idx="0"/>
            <a:endCxn id="290" idx="2"/>
          </p:cNvCxnSpPr>
          <p:nvPr/>
        </p:nvCxnSpPr>
        <p:spPr>
          <a:xfrm rot="-5400000">
            <a:off x="17000000" y="10148625"/>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4"/>
                                        </p:tgtEl>
                                        <p:attrNameLst>
                                          <p:attrName>style.visibility</p:attrName>
                                        </p:attrNameLst>
                                      </p:cBhvr>
                                      <p:to>
                                        <p:strVal val="visible"/>
                                      </p:to>
                                    </p:set>
                                    <p:animEffect transition="in" filter="fade">
                                      <p:cBhvr>
                                        <p:cTn id="7" dur="1000"/>
                                        <p:tgtEl>
                                          <p:spTgt spid="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310" name="Google Shape;310;p36"/>
          <p:cNvSpPr txBox="1">
            <a:spLocks noGrp="1"/>
          </p:cNvSpPr>
          <p:nvPr>
            <p:ph type="title"/>
          </p:nvPr>
        </p:nvSpPr>
        <p:spPr>
          <a:xfrm>
            <a:off x="948924" y="647700"/>
            <a:ext cx="12081275" cy="12162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800"/>
              <a:buNone/>
            </a:pPr>
            <a:r>
              <a:rPr lang="en-US" sz="6700" dirty="0"/>
              <a:t>Evidence-based practices</a:t>
            </a:r>
            <a:r>
              <a:rPr lang="en-US" sz="6700" dirty="0">
                <a:solidFill>
                  <a:schemeClr val="bg1"/>
                </a:solidFill>
              </a:rPr>
              <a:t>-1</a:t>
            </a:r>
            <a:endParaRPr dirty="0">
              <a:solidFill>
                <a:schemeClr val="bg1"/>
              </a:solidFill>
            </a:endParaRPr>
          </a:p>
        </p:txBody>
      </p:sp>
      <p:sp>
        <p:nvSpPr>
          <p:cNvPr id="301" name="Google Shape;301;p36"/>
          <p:cNvSpPr/>
          <p:nvPr/>
        </p:nvSpPr>
        <p:spPr>
          <a:xfrm>
            <a:off x="2654750" y="2366975"/>
            <a:ext cx="8520000" cy="1643400"/>
          </a:xfrm>
          <a:prstGeom prst="roundRect">
            <a:avLst>
              <a:gd name="adj" fmla="val 50000"/>
            </a:avLst>
          </a:prstGeom>
          <a:solidFill>
            <a:srgbClr val="38761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dirty="0">
                <a:solidFill>
                  <a:srgbClr val="FFFFFF"/>
                </a:solidFill>
                <a:latin typeface="Roboto"/>
                <a:ea typeface="Roboto"/>
                <a:cs typeface="Roboto"/>
                <a:sym typeface="Roboto"/>
              </a:rPr>
              <a:t>Foster teacher-to-learner connections</a:t>
            </a:r>
            <a:endParaRPr sz="5200" b="1" i="0" u="none" strike="noStrike" cap="none" dirty="0">
              <a:solidFill>
                <a:srgbClr val="FFFFFF"/>
              </a:solidFill>
              <a:latin typeface="Arial"/>
              <a:ea typeface="Arial"/>
              <a:cs typeface="Arial"/>
              <a:sym typeface="Arial"/>
            </a:endParaRPr>
          </a:p>
        </p:txBody>
      </p:sp>
      <p:sp>
        <p:nvSpPr>
          <p:cNvPr id="299" name="Google Shape;299;p36">
            <a:extLst>
              <a:ext uri="{C183D7F6-B498-43B3-948B-1728B52AA6E4}">
                <adec:decorative xmlns:adec="http://schemas.microsoft.com/office/drawing/2017/decorative" val="1"/>
              </a:ext>
            </a:extLst>
          </p:cNvPr>
          <p:cNvSpPr/>
          <p:nvPr/>
        </p:nvSpPr>
        <p:spPr>
          <a:xfrm>
            <a:off x="3356150" y="4010375"/>
            <a:ext cx="7089600" cy="22050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2" name="Google Shape;302;p36"/>
          <p:cNvSpPr/>
          <p:nvPr/>
        </p:nvSpPr>
        <p:spPr>
          <a:xfrm>
            <a:off x="4291550" y="4399150"/>
            <a:ext cx="5246400" cy="14595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80000"/>
              </a:lnSpc>
              <a:spcBef>
                <a:spcPts val="0"/>
              </a:spcBef>
              <a:spcAft>
                <a:spcPts val="0"/>
              </a:spcAft>
              <a:buClr>
                <a:srgbClr val="000000"/>
              </a:buClr>
              <a:buSzPts val="2700"/>
              <a:buFont typeface="Arial"/>
              <a:buNone/>
            </a:pPr>
            <a:r>
              <a:rPr lang="en-US" sz="2700" b="1" i="0" u="none" strike="noStrike" cap="none" dirty="0">
                <a:solidFill>
                  <a:srgbClr val="000000"/>
                </a:solidFill>
                <a:latin typeface="Roboto"/>
                <a:ea typeface="Roboto"/>
                <a:cs typeface="Roboto"/>
                <a:sym typeface="Roboto"/>
              </a:rPr>
              <a:t>Foster emotional engagement through asynchronous video</a:t>
            </a:r>
            <a:endParaRPr sz="3700" b="1" i="0" u="none" strike="noStrike" cap="none" dirty="0">
              <a:solidFill>
                <a:srgbClr val="000000"/>
              </a:solidFill>
              <a:latin typeface="Arial"/>
              <a:ea typeface="Arial"/>
              <a:cs typeface="Arial"/>
              <a:sym typeface="Arial"/>
            </a:endParaRPr>
          </a:p>
        </p:txBody>
      </p:sp>
      <p:sp>
        <p:nvSpPr>
          <p:cNvPr id="303" name="Google Shape;303;p36"/>
          <p:cNvSpPr/>
          <p:nvPr/>
        </p:nvSpPr>
        <p:spPr>
          <a:xfrm>
            <a:off x="4291550" y="64345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Provide feedback through video</a:t>
            </a:r>
            <a:endParaRPr sz="3700" b="1" i="0" u="none" strike="noStrike" cap="none">
              <a:solidFill>
                <a:srgbClr val="000000"/>
              </a:solidFill>
              <a:latin typeface="Arial"/>
              <a:ea typeface="Arial"/>
              <a:cs typeface="Arial"/>
              <a:sym typeface="Arial"/>
            </a:endParaRPr>
          </a:p>
        </p:txBody>
      </p:sp>
      <p:cxnSp>
        <p:nvCxnSpPr>
          <p:cNvPr id="304" name="Google Shape;304;p36">
            <a:extLst>
              <a:ext uri="{C183D7F6-B498-43B3-948B-1728B52AA6E4}">
                <adec:decorative xmlns:adec="http://schemas.microsoft.com/office/drawing/2017/decorative" val="1"/>
              </a:ext>
            </a:extLst>
          </p:cNvPr>
          <p:cNvCxnSpPr>
            <a:stCxn id="302" idx="0"/>
            <a:endCxn id="301" idx="2"/>
          </p:cNvCxnSpPr>
          <p:nvPr/>
        </p:nvCxnSpPr>
        <p:spPr>
          <a:xfrm rot="-5400000">
            <a:off x="6720650" y="4204450"/>
            <a:ext cx="388800" cy="600"/>
          </a:xfrm>
          <a:prstGeom prst="bentConnector3">
            <a:avLst>
              <a:gd name="adj1" fmla="val 49997"/>
            </a:avLst>
          </a:prstGeom>
          <a:noFill/>
          <a:ln w="19050" cap="flat" cmpd="sng">
            <a:solidFill>
              <a:srgbClr val="274E13"/>
            </a:solidFill>
            <a:prstDash val="solid"/>
            <a:round/>
            <a:headEnd type="none" w="sm" len="sm"/>
            <a:tailEnd type="none" w="sm" len="sm"/>
          </a:ln>
        </p:spPr>
      </p:cxnSp>
      <p:cxnSp>
        <p:nvCxnSpPr>
          <p:cNvPr id="305" name="Google Shape;305;p36">
            <a:extLst>
              <a:ext uri="{C183D7F6-B498-43B3-948B-1728B52AA6E4}">
                <adec:decorative xmlns:adec="http://schemas.microsoft.com/office/drawing/2017/decorative" val="1"/>
              </a:ext>
            </a:extLst>
          </p:cNvPr>
          <p:cNvCxnSpPr>
            <a:stCxn id="303" idx="0"/>
            <a:endCxn id="302" idx="2"/>
          </p:cNvCxnSpPr>
          <p:nvPr/>
        </p:nvCxnSpPr>
        <p:spPr>
          <a:xfrm rot="-5400000">
            <a:off x="6627050" y="6146225"/>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306" name="Google Shape;306;p36"/>
          <p:cNvSpPr/>
          <p:nvPr/>
        </p:nvSpPr>
        <p:spPr>
          <a:xfrm>
            <a:off x="4291550" y="8428550"/>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Engage in one-on-one interactions</a:t>
            </a:r>
            <a:endParaRPr sz="3700" b="1" i="0" u="none" strike="noStrike" cap="none">
              <a:solidFill>
                <a:srgbClr val="000000"/>
              </a:solidFill>
              <a:latin typeface="Arial"/>
              <a:ea typeface="Arial"/>
              <a:cs typeface="Arial"/>
              <a:sym typeface="Arial"/>
            </a:endParaRPr>
          </a:p>
        </p:txBody>
      </p:sp>
      <p:cxnSp>
        <p:nvCxnSpPr>
          <p:cNvPr id="307" name="Google Shape;307;p36">
            <a:extLst>
              <a:ext uri="{C183D7F6-B498-43B3-948B-1728B52AA6E4}">
                <adec:decorative xmlns:adec="http://schemas.microsoft.com/office/drawing/2017/decorative" val="1"/>
              </a:ext>
            </a:extLst>
          </p:cNvPr>
          <p:cNvCxnSpPr>
            <a:stCxn id="306" idx="0"/>
            <a:endCxn id="303" idx="2"/>
          </p:cNvCxnSpPr>
          <p:nvPr/>
        </p:nvCxnSpPr>
        <p:spPr>
          <a:xfrm rot="-5400000">
            <a:off x="6616850" y="8130050"/>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308" name="Google Shape;308;p36"/>
          <p:cNvSpPr/>
          <p:nvPr/>
        </p:nvSpPr>
        <p:spPr>
          <a:xfrm>
            <a:off x="4291550" y="104717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Use data from existing technologies</a:t>
            </a:r>
            <a:endParaRPr sz="3700" b="1" i="0" u="none" strike="noStrike" cap="none">
              <a:solidFill>
                <a:srgbClr val="000000"/>
              </a:solidFill>
              <a:latin typeface="Arial"/>
              <a:ea typeface="Arial"/>
              <a:cs typeface="Arial"/>
              <a:sym typeface="Arial"/>
            </a:endParaRPr>
          </a:p>
        </p:txBody>
      </p:sp>
      <p:cxnSp>
        <p:nvCxnSpPr>
          <p:cNvPr id="309" name="Google Shape;309;p36">
            <a:extLst>
              <a:ext uri="{C183D7F6-B498-43B3-948B-1728B52AA6E4}">
                <adec:decorative xmlns:adec="http://schemas.microsoft.com/office/drawing/2017/decorative" val="1"/>
              </a:ext>
            </a:extLst>
          </p:cNvPr>
          <p:cNvCxnSpPr>
            <a:stCxn id="308" idx="0"/>
            <a:endCxn id="306" idx="2"/>
          </p:cNvCxnSpPr>
          <p:nvPr/>
        </p:nvCxnSpPr>
        <p:spPr>
          <a:xfrm rot="-5400000">
            <a:off x="6592250" y="10148625"/>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
        <p:nvSpPr>
          <p:cNvPr id="311" name="Google Shape;311;p36"/>
          <p:cNvSpPr txBox="1">
            <a:spLocks noGrp="1"/>
          </p:cNvSpPr>
          <p:nvPr>
            <p:ph type="body" idx="1"/>
          </p:nvPr>
        </p:nvSpPr>
        <p:spPr>
          <a:xfrm>
            <a:off x="11876150" y="3756660"/>
            <a:ext cx="11367850" cy="7607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4900"/>
              <a:buNone/>
            </a:pPr>
            <a:r>
              <a:rPr lang="en-US" sz="4400" dirty="0"/>
              <a:t>Strategies for using video to foster emotional engagement can include:</a:t>
            </a:r>
            <a:endParaRPr sz="4400" dirty="0"/>
          </a:p>
          <a:p>
            <a:pPr marL="654050" lvl="0" indent="-654050" algn="l" rtl="0">
              <a:lnSpc>
                <a:spcPct val="90000"/>
              </a:lnSpc>
              <a:spcBef>
                <a:spcPts val="4200"/>
              </a:spcBef>
              <a:spcAft>
                <a:spcPts val="0"/>
              </a:spcAft>
              <a:buSzPts val="4900"/>
              <a:buChar char="•"/>
            </a:pPr>
            <a:r>
              <a:rPr lang="en-US" sz="4400" dirty="0"/>
              <a:t>Recording introductory messages in which teachers share information about themselves.</a:t>
            </a:r>
            <a:endParaRPr dirty="0"/>
          </a:p>
          <a:p>
            <a:pPr marL="654050" lvl="0" indent="-654050" algn="l" rtl="0">
              <a:lnSpc>
                <a:spcPct val="90000"/>
              </a:lnSpc>
              <a:spcBef>
                <a:spcPts val="4200"/>
              </a:spcBef>
              <a:spcAft>
                <a:spcPts val="0"/>
              </a:spcAft>
              <a:buSzPts val="4900"/>
              <a:buChar char="•"/>
            </a:pPr>
            <a:r>
              <a:rPr lang="en-US" sz="4400" dirty="0"/>
              <a:t>Incorporating activities to engage students in navigating video platforms.</a:t>
            </a:r>
            <a:endParaRPr dirty="0"/>
          </a:p>
          <a:p>
            <a:pPr marL="654050" lvl="0" indent="-654050" algn="l" rtl="0">
              <a:lnSpc>
                <a:spcPct val="90000"/>
              </a:lnSpc>
              <a:spcBef>
                <a:spcPts val="4200"/>
              </a:spcBef>
              <a:spcAft>
                <a:spcPts val="0"/>
              </a:spcAft>
              <a:buSzPts val="4900"/>
              <a:buChar char="•"/>
            </a:pPr>
            <a:r>
              <a:rPr lang="en-US" sz="4400" dirty="0"/>
              <a:t>Creating daily videos to jump-start students’ day and instill excitement.</a:t>
            </a:r>
            <a:endParaRPr sz="3800" dirty="0"/>
          </a:p>
        </p:txBody>
      </p:sp>
      <p:sp>
        <p:nvSpPr>
          <p:cNvPr id="300" name="Google Shape;300;p36"/>
          <p:cNvSpPr txBox="1"/>
          <p:nvPr/>
        </p:nvSpPr>
        <p:spPr>
          <a:xfrm>
            <a:off x="11101375" y="12703152"/>
            <a:ext cx="12917400" cy="738633"/>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3600"/>
              <a:buFont typeface="Arial"/>
              <a:buNone/>
            </a:pPr>
            <a:r>
              <a:rPr lang="en-US" sz="3600" b="0" i="0" u="none" strike="noStrike" cap="none" dirty="0">
                <a:solidFill>
                  <a:schemeClr val="dk1"/>
                </a:solidFill>
                <a:highlight>
                  <a:schemeClr val="lt1"/>
                </a:highlight>
                <a:latin typeface="Times New Roman"/>
                <a:ea typeface="Times New Roman"/>
                <a:cs typeface="Times New Roman"/>
                <a:sym typeface="Times New Roman"/>
              </a:rPr>
              <a:t>(REL Appalachia, 2020a)</a:t>
            </a:r>
            <a:endParaRPr sz="36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29" name="Google Shape;329;p37"/>
          <p:cNvSpPr txBox="1">
            <a:spLocks noGrp="1"/>
          </p:cNvSpPr>
          <p:nvPr>
            <p:ph type="title"/>
          </p:nvPr>
        </p:nvSpPr>
        <p:spPr>
          <a:xfrm>
            <a:off x="872724" y="762000"/>
            <a:ext cx="12195575" cy="11430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800"/>
              <a:buNone/>
            </a:pPr>
            <a:r>
              <a:rPr lang="en-US" sz="6700" dirty="0"/>
              <a:t>Evidence-based practices</a:t>
            </a:r>
            <a:r>
              <a:rPr lang="en-US" sz="6700" dirty="0">
                <a:solidFill>
                  <a:schemeClr val="bg1"/>
                </a:solidFill>
              </a:rPr>
              <a:t>-2</a:t>
            </a:r>
            <a:endParaRPr dirty="0">
              <a:solidFill>
                <a:schemeClr val="bg1"/>
              </a:solidFill>
            </a:endParaRPr>
          </a:p>
        </p:txBody>
      </p:sp>
      <p:sp>
        <p:nvSpPr>
          <p:cNvPr id="317" name="Google Shape;317;p37">
            <a:extLst>
              <a:ext uri="{C183D7F6-B498-43B3-948B-1728B52AA6E4}">
                <adec:decorative xmlns:adec="http://schemas.microsoft.com/office/drawing/2017/decorative" val="1"/>
              </a:ext>
            </a:extLst>
          </p:cNvPr>
          <p:cNvSpPr/>
          <p:nvPr/>
        </p:nvSpPr>
        <p:spPr>
          <a:xfrm>
            <a:off x="3356150" y="5947000"/>
            <a:ext cx="7089600" cy="22494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p37"/>
          <p:cNvSpPr/>
          <p:nvPr/>
        </p:nvSpPr>
        <p:spPr>
          <a:xfrm>
            <a:off x="2654750" y="2366975"/>
            <a:ext cx="8520000" cy="1643400"/>
          </a:xfrm>
          <a:prstGeom prst="roundRect">
            <a:avLst>
              <a:gd name="adj" fmla="val 50000"/>
            </a:avLst>
          </a:prstGeom>
          <a:solidFill>
            <a:srgbClr val="38761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dirty="0">
                <a:solidFill>
                  <a:srgbClr val="FFFFFF"/>
                </a:solidFill>
                <a:latin typeface="Roboto"/>
                <a:ea typeface="Roboto"/>
                <a:cs typeface="Roboto"/>
                <a:sym typeface="Roboto"/>
              </a:rPr>
              <a:t>Foster teacher-to-learner connections</a:t>
            </a:r>
            <a:endParaRPr sz="5200" b="1" i="0" u="none" strike="noStrike" cap="none" dirty="0">
              <a:solidFill>
                <a:srgbClr val="FFFFFF"/>
              </a:solidFill>
              <a:latin typeface="Arial"/>
              <a:ea typeface="Arial"/>
              <a:cs typeface="Arial"/>
              <a:sym typeface="Arial"/>
            </a:endParaRPr>
          </a:p>
        </p:txBody>
      </p:sp>
      <p:sp>
        <p:nvSpPr>
          <p:cNvPr id="320" name="Google Shape;320;p37"/>
          <p:cNvSpPr/>
          <p:nvPr/>
        </p:nvSpPr>
        <p:spPr>
          <a:xfrm>
            <a:off x="4291550" y="4399150"/>
            <a:ext cx="5246400" cy="14595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80000"/>
              </a:lnSpc>
              <a:spcBef>
                <a:spcPts val="0"/>
              </a:spcBef>
              <a:spcAft>
                <a:spcPts val="0"/>
              </a:spcAft>
              <a:buClr>
                <a:srgbClr val="000000"/>
              </a:buClr>
              <a:buSzPts val="2700"/>
              <a:buFont typeface="Arial"/>
              <a:buNone/>
            </a:pPr>
            <a:r>
              <a:rPr lang="en-US" sz="2700" b="1" i="0" u="none" strike="noStrike" cap="none" dirty="0">
                <a:solidFill>
                  <a:srgbClr val="000000"/>
                </a:solidFill>
                <a:latin typeface="Roboto"/>
                <a:ea typeface="Roboto"/>
                <a:cs typeface="Roboto"/>
                <a:sym typeface="Roboto"/>
              </a:rPr>
              <a:t>Foster emotional engagement through asynchronous video</a:t>
            </a:r>
            <a:endParaRPr sz="3700" b="1" i="0" u="none" strike="noStrike" cap="none" dirty="0">
              <a:solidFill>
                <a:srgbClr val="000000"/>
              </a:solidFill>
              <a:latin typeface="Arial"/>
              <a:ea typeface="Arial"/>
              <a:cs typeface="Arial"/>
              <a:sym typeface="Arial"/>
            </a:endParaRPr>
          </a:p>
        </p:txBody>
      </p:sp>
      <p:sp>
        <p:nvSpPr>
          <p:cNvPr id="321" name="Google Shape;321;p37"/>
          <p:cNvSpPr/>
          <p:nvPr/>
        </p:nvSpPr>
        <p:spPr>
          <a:xfrm>
            <a:off x="4291550" y="64345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dirty="0">
                <a:solidFill>
                  <a:srgbClr val="000000"/>
                </a:solidFill>
                <a:latin typeface="Roboto"/>
                <a:ea typeface="Roboto"/>
                <a:cs typeface="Roboto"/>
                <a:sym typeface="Roboto"/>
              </a:rPr>
              <a:t>Provide feedback through video</a:t>
            </a:r>
            <a:endParaRPr sz="3700" b="1" i="0" u="none" strike="noStrike" cap="none" dirty="0">
              <a:solidFill>
                <a:srgbClr val="000000"/>
              </a:solidFill>
              <a:latin typeface="Arial"/>
              <a:ea typeface="Arial"/>
              <a:cs typeface="Arial"/>
              <a:sym typeface="Arial"/>
            </a:endParaRPr>
          </a:p>
        </p:txBody>
      </p:sp>
      <p:cxnSp>
        <p:nvCxnSpPr>
          <p:cNvPr id="322" name="Google Shape;322;p37">
            <a:extLst>
              <a:ext uri="{C183D7F6-B498-43B3-948B-1728B52AA6E4}">
                <adec:decorative xmlns:adec="http://schemas.microsoft.com/office/drawing/2017/decorative" val="1"/>
              </a:ext>
            </a:extLst>
          </p:cNvPr>
          <p:cNvCxnSpPr>
            <a:stCxn id="320" idx="0"/>
            <a:endCxn id="319" idx="2"/>
          </p:cNvCxnSpPr>
          <p:nvPr/>
        </p:nvCxnSpPr>
        <p:spPr>
          <a:xfrm rot="-5400000">
            <a:off x="6720650" y="4204450"/>
            <a:ext cx="388800" cy="600"/>
          </a:xfrm>
          <a:prstGeom prst="bentConnector3">
            <a:avLst>
              <a:gd name="adj1" fmla="val 49997"/>
            </a:avLst>
          </a:prstGeom>
          <a:noFill/>
          <a:ln w="19050" cap="flat" cmpd="sng">
            <a:solidFill>
              <a:srgbClr val="274E13"/>
            </a:solidFill>
            <a:prstDash val="solid"/>
            <a:round/>
            <a:headEnd type="none" w="sm" len="sm"/>
            <a:tailEnd type="none" w="sm" len="sm"/>
          </a:ln>
        </p:spPr>
      </p:cxnSp>
      <p:cxnSp>
        <p:nvCxnSpPr>
          <p:cNvPr id="323" name="Google Shape;323;p37">
            <a:extLst>
              <a:ext uri="{C183D7F6-B498-43B3-948B-1728B52AA6E4}">
                <adec:decorative xmlns:adec="http://schemas.microsoft.com/office/drawing/2017/decorative" val="1"/>
              </a:ext>
            </a:extLst>
          </p:cNvPr>
          <p:cNvCxnSpPr>
            <a:stCxn id="321" idx="0"/>
            <a:endCxn id="320" idx="2"/>
          </p:cNvCxnSpPr>
          <p:nvPr/>
        </p:nvCxnSpPr>
        <p:spPr>
          <a:xfrm rot="-5400000">
            <a:off x="6627050" y="6146225"/>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324" name="Google Shape;324;p37"/>
          <p:cNvSpPr/>
          <p:nvPr/>
        </p:nvSpPr>
        <p:spPr>
          <a:xfrm>
            <a:off x="4291550" y="8428550"/>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Engage in one-on-one interactions</a:t>
            </a:r>
            <a:endParaRPr sz="3700" b="1" i="0" u="none" strike="noStrike" cap="none">
              <a:solidFill>
                <a:srgbClr val="000000"/>
              </a:solidFill>
              <a:latin typeface="Arial"/>
              <a:ea typeface="Arial"/>
              <a:cs typeface="Arial"/>
              <a:sym typeface="Arial"/>
            </a:endParaRPr>
          </a:p>
        </p:txBody>
      </p:sp>
      <p:cxnSp>
        <p:nvCxnSpPr>
          <p:cNvPr id="325" name="Google Shape;325;p37">
            <a:extLst>
              <a:ext uri="{C183D7F6-B498-43B3-948B-1728B52AA6E4}">
                <adec:decorative xmlns:adec="http://schemas.microsoft.com/office/drawing/2017/decorative" val="1"/>
              </a:ext>
            </a:extLst>
          </p:cNvPr>
          <p:cNvCxnSpPr>
            <a:stCxn id="324" idx="0"/>
            <a:endCxn id="321" idx="2"/>
          </p:cNvCxnSpPr>
          <p:nvPr/>
        </p:nvCxnSpPr>
        <p:spPr>
          <a:xfrm rot="-5400000">
            <a:off x="6616850" y="8130050"/>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326" name="Google Shape;326;p37"/>
          <p:cNvSpPr/>
          <p:nvPr/>
        </p:nvSpPr>
        <p:spPr>
          <a:xfrm>
            <a:off x="4291550" y="104717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Use data from existing technologies</a:t>
            </a:r>
            <a:endParaRPr sz="3700" b="1" i="0" u="none" strike="noStrike" cap="none">
              <a:solidFill>
                <a:srgbClr val="000000"/>
              </a:solidFill>
              <a:latin typeface="Arial"/>
              <a:ea typeface="Arial"/>
              <a:cs typeface="Arial"/>
              <a:sym typeface="Arial"/>
            </a:endParaRPr>
          </a:p>
        </p:txBody>
      </p:sp>
      <p:cxnSp>
        <p:nvCxnSpPr>
          <p:cNvPr id="327" name="Google Shape;327;p37">
            <a:extLst>
              <a:ext uri="{C183D7F6-B498-43B3-948B-1728B52AA6E4}">
                <adec:decorative xmlns:adec="http://schemas.microsoft.com/office/drawing/2017/decorative" val="1"/>
              </a:ext>
            </a:extLst>
          </p:cNvPr>
          <p:cNvCxnSpPr>
            <a:stCxn id="326" idx="0"/>
            <a:endCxn id="324" idx="2"/>
          </p:cNvCxnSpPr>
          <p:nvPr/>
        </p:nvCxnSpPr>
        <p:spPr>
          <a:xfrm rot="-5400000">
            <a:off x="6592250" y="10148625"/>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
        <p:nvSpPr>
          <p:cNvPr id="330" name="Google Shape;330;p37"/>
          <p:cNvSpPr txBox="1">
            <a:spLocks noGrp="1"/>
          </p:cNvSpPr>
          <p:nvPr>
            <p:ph type="body" idx="1"/>
          </p:nvPr>
        </p:nvSpPr>
        <p:spPr>
          <a:xfrm>
            <a:off x="11876150" y="3756660"/>
            <a:ext cx="10708930" cy="7607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4900"/>
              <a:buNone/>
            </a:pPr>
            <a:r>
              <a:rPr lang="en-US" sz="4400" dirty="0"/>
              <a:t>Providing asynchronous video feedback can:</a:t>
            </a:r>
            <a:endParaRPr sz="4400" dirty="0"/>
          </a:p>
          <a:p>
            <a:pPr marL="654050" lvl="0" indent="-654050" algn="l" rtl="0">
              <a:lnSpc>
                <a:spcPct val="90000"/>
              </a:lnSpc>
              <a:spcBef>
                <a:spcPts val="4200"/>
              </a:spcBef>
              <a:spcAft>
                <a:spcPts val="0"/>
              </a:spcAft>
              <a:buSzPts val="4900"/>
              <a:buChar char="•"/>
            </a:pPr>
            <a:r>
              <a:rPr lang="en-US" sz="4400" dirty="0"/>
              <a:t>Help students to feel more positive about their work.</a:t>
            </a:r>
            <a:endParaRPr dirty="0"/>
          </a:p>
          <a:p>
            <a:pPr marL="654050" lvl="0" indent="-654050" algn="l" rtl="0">
              <a:lnSpc>
                <a:spcPct val="90000"/>
              </a:lnSpc>
              <a:spcBef>
                <a:spcPts val="4200"/>
              </a:spcBef>
              <a:spcAft>
                <a:spcPts val="0"/>
              </a:spcAft>
              <a:buSzPts val="4900"/>
              <a:buChar char="•"/>
            </a:pPr>
            <a:r>
              <a:rPr lang="en-US" sz="4400" dirty="0"/>
              <a:t>Help make feedback feel more personalized.</a:t>
            </a:r>
            <a:endParaRPr dirty="0"/>
          </a:p>
          <a:p>
            <a:pPr marL="654050" lvl="0" indent="-654050" algn="l" rtl="0">
              <a:lnSpc>
                <a:spcPct val="90000"/>
              </a:lnSpc>
              <a:spcBef>
                <a:spcPts val="4200"/>
              </a:spcBef>
              <a:spcAft>
                <a:spcPts val="0"/>
              </a:spcAft>
              <a:buSzPts val="4900"/>
              <a:buChar char="•"/>
            </a:pPr>
            <a:r>
              <a:rPr lang="en-US" sz="4400" dirty="0"/>
              <a:t>Save time compared to offering written feedback.</a:t>
            </a:r>
            <a:endParaRPr sz="3800" dirty="0"/>
          </a:p>
        </p:txBody>
      </p:sp>
      <p:sp>
        <p:nvSpPr>
          <p:cNvPr id="328" name="Google Shape;328;p37"/>
          <p:cNvSpPr txBox="1"/>
          <p:nvPr/>
        </p:nvSpPr>
        <p:spPr>
          <a:xfrm>
            <a:off x="10935250" y="12860550"/>
            <a:ext cx="12917400" cy="738633"/>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3600"/>
              <a:buFont typeface="Arial"/>
              <a:buNone/>
            </a:pPr>
            <a:r>
              <a:rPr lang="en-US" sz="3600" b="0" i="0" u="none" strike="noStrike" cap="none" dirty="0">
                <a:solidFill>
                  <a:schemeClr val="dk1"/>
                </a:solidFill>
                <a:latin typeface="Times New Roman"/>
                <a:ea typeface="Times New Roman"/>
                <a:cs typeface="Times New Roman"/>
                <a:sym typeface="Times New Roman"/>
              </a:rPr>
              <a:t>(REL Appalachia, 2021)</a:t>
            </a:r>
            <a:endParaRPr sz="36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47" name="Google Shape;347;p38"/>
          <p:cNvSpPr txBox="1">
            <a:spLocks noGrp="1"/>
          </p:cNvSpPr>
          <p:nvPr>
            <p:ph type="title"/>
          </p:nvPr>
        </p:nvSpPr>
        <p:spPr>
          <a:xfrm>
            <a:off x="872724" y="762000"/>
            <a:ext cx="12309875" cy="12162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800"/>
              <a:buNone/>
            </a:pPr>
            <a:r>
              <a:rPr lang="en-US" sz="6700" dirty="0"/>
              <a:t>Evidence-based practices</a:t>
            </a:r>
            <a:r>
              <a:rPr lang="en-US" sz="6700" dirty="0">
                <a:solidFill>
                  <a:schemeClr val="bg1"/>
                </a:solidFill>
              </a:rPr>
              <a:t>-3</a:t>
            </a:r>
            <a:endParaRPr dirty="0">
              <a:solidFill>
                <a:schemeClr val="bg1"/>
              </a:solidFill>
            </a:endParaRPr>
          </a:p>
        </p:txBody>
      </p:sp>
      <p:sp>
        <p:nvSpPr>
          <p:cNvPr id="336" name="Google Shape;336;p38">
            <a:extLst>
              <a:ext uri="{C183D7F6-B498-43B3-948B-1728B52AA6E4}">
                <adec:decorative xmlns:adec="http://schemas.microsoft.com/office/drawing/2017/decorative" val="1"/>
              </a:ext>
            </a:extLst>
          </p:cNvPr>
          <p:cNvSpPr/>
          <p:nvPr/>
        </p:nvSpPr>
        <p:spPr>
          <a:xfrm>
            <a:off x="3356150" y="8057638"/>
            <a:ext cx="7089600" cy="2120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8" name="Google Shape;338;p38"/>
          <p:cNvSpPr/>
          <p:nvPr/>
        </p:nvSpPr>
        <p:spPr>
          <a:xfrm>
            <a:off x="2654750" y="2366975"/>
            <a:ext cx="8520000" cy="1643400"/>
          </a:xfrm>
          <a:prstGeom prst="roundRect">
            <a:avLst>
              <a:gd name="adj" fmla="val 50000"/>
            </a:avLst>
          </a:prstGeom>
          <a:solidFill>
            <a:srgbClr val="38761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a:solidFill>
                  <a:srgbClr val="FFFFFF"/>
                </a:solidFill>
                <a:latin typeface="Roboto"/>
                <a:ea typeface="Roboto"/>
                <a:cs typeface="Roboto"/>
                <a:sym typeface="Roboto"/>
              </a:rPr>
              <a:t>Foster teacher-to-learner connections</a:t>
            </a:r>
            <a:endParaRPr sz="5200" b="1" i="0" u="none" strike="noStrike" cap="none">
              <a:solidFill>
                <a:srgbClr val="FFFFFF"/>
              </a:solidFill>
              <a:latin typeface="Arial"/>
              <a:ea typeface="Arial"/>
              <a:cs typeface="Arial"/>
              <a:sym typeface="Arial"/>
            </a:endParaRPr>
          </a:p>
        </p:txBody>
      </p:sp>
      <p:sp>
        <p:nvSpPr>
          <p:cNvPr id="339" name="Google Shape;339;p38"/>
          <p:cNvSpPr/>
          <p:nvPr/>
        </p:nvSpPr>
        <p:spPr>
          <a:xfrm>
            <a:off x="4291550" y="4399150"/>
            <a:ext cx="5246400" cy="14595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8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Foster emotional engagement through asynchronous video</a:t>
            </a:r>
            <a:endParaRPr sz="3700" b="1" i="0" u="none" strike="noStrike" cap="none">
              <a:solidFill>
                <a:srgbClr val="000000"/>
              </a:solidFill>
              <a:latin typeface="Arial"/>
              <a:ea typeface="Arial"/>
              <a:cs typeface="Arial"/>
              <a:sym typeface="Arial"/>
            </a:endParaRPr>
          </a:p>
        </p:txBody>
      </p:sp>
      <p:sp>
        <p:nvSpPr>
          <p:cNvPr id="340" name="Google Shape;340;p38"/>
          <p:cNvSpPr/>
          <p:nvPr/>
        </p:nvSpPr>
        <p:spPr>
          <a:xfrm>
            <a:off x="4291550" y="64345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Provide feedback through video</a:t>
            </a:r>
            <a:endParaRPr sz="3700" b="1" i="0" u="none" strike="noStrike" cap="none">
              <a:solidFill>
                <a:srgbClr val="000000"/>
              </a:solidFill>
              <a:latin typeface="Arial"/>
              <a:ea typeface="Arial"/>
              <a:cs typeface="Arial"/>
              <a:sym typeface="Arial"/>
            </a:endParaRPr>
          </a:p>
        </p:txBody>
      </p:sp>
      <p:cxnSp>
        <p:nvCxnSpPr>
          <p:cNvPr id="341" name="Google Shape;341;p38">
            <a:extLst>
              <a:ext uri="{C183D7F6-B498-43B3-948B-1728B52AA6E4}">
                <adec:decorative xmlns:adec="http://schemas.microsoft.com/office/drawing/2017/decorative" val="1"/>
              </a:ext>
            </a:extLst>
          </p:cNvPr>
          <p:cNvCxnSpPr>
            <a:stCxn id="339" idx="0"/>
            <a:endCxn id="338" idx="2"/>
          </p:cNvCxnSpPr>
          <p:nvPr/>
        </p:nvCxnSpPr>
        <p:spPr>
          <a:xfrm rot="-5400000">
            <a:off x="6720650" y="4204450"/>
            <a:ext cx="388800" cy="600"/>
          </a:xfrm>
          <a:prstGeom prst="bentConnector3">
            <a:avLst>
              <a:gd name="adj1" fmla="val 49997"/>
            </a:avLst>
          </a:prstGeom>
          <a:noFill/>
          <a:ln w="19050" cap="flat" cmpd="sng">
            <a:solidFill>
              <a:srgbClr val="274E13"/>
            </a:solidFill>
            <a:prstDash val="solid"/>
            <a:round/>
            <a:headEnd type="none" w="sm" len="sm"/>
            <a:tailEnd type="none" w="sm" len="sm"/>
          </a:ln>
        </p:spPr>
      </p:cxnSp>
      <p:cxnSp>
        <p:nvCxnSpPr>
          <p:cNvPr id="342" name="Google Shape;342;p38">
            <a:extLst>
              <a:ext uri="{C183D7F6-B498-43B3-948B-1728B52AA6E4}">
                <adec:decorative xmlns:adec="http://schemas.microsoft.com/office/drawing/2017/decorative" val="1"/>
              </a:ext>
            </a:extLst>
          </p:cNvPr>
          <p:cNvCxnSpPr>
            <a:stCxn id="340" idx="0"/>
            <a:endCxn id="339" idx="2"/>
          </p:cNvCxnSpPr>
          <p:nvPr/>
        </p:nvCxnSpPr>
        <p:spPr>
          <a:xfrm rot="-5400000">
            <a:off x="6627050" y="6146225"/>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343" name="Google Shape;343;p38"/>
          <p:cNvSpPr/>
          <p:nvPr/>
        </p:nvSpPr>
        <p:spPr>
          <a:xfrm>
            <a:off x="4291550" y="8428550"/>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Engage in one-on-one interactions</a:t>
            </a:r>
            <a:endParaRPr sz="3700" b="1" i="0" u="none" strike="noStrike" cap="none">
              <a:solidFill>
                <a:srgbClr val="000000"/>
              </a:solidFill>
              <a:latin typeface="Arial"/>
              <a:ea typeface="Arial"/>
              <a:cs typeface="Arial"/>
              <a:sym typeface="Arial"/>
            </a:endParaRPr>
          </a:p>
        </p:txBody>
      </p:sp>
      <p:cxnSp>
        <p:nvCxnSpPr>
          <p:cNvPr id="344" name="Google Shape;344;p38">
            <a:extLst>
              <a:ext uri="{C183D7F6-B498-43B3-948B-1728B52AA6E4}">
                <adec:decorative xmlns:adec="http://schemas.microsoft.com/office/drawing/2017/decorative" val="1"/>
              </a:ext>
            </a:extLst>
          </p:cNvPr>
          <p:cNvCxnSpPr>
            <a:stCxn id="343" idx="0"/>
            <a:endCxn id="340" idx="2"/>
          </p:cNvCxnSpPr>
          <p:nvPr/>
        </p:nvCxnSpPr>
        <p:spPr>
          <a:xfrm rot="-5400000">
            <a:off x="6616850" y="8130050"/>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345" name="Google Shape;345;p38"/>
          <p:cNvSpPr/>
          <p:nvPr/>
        </p:nvSpPr>
        <p:spPr>
          <a:xfrm>
            <a:off x="4291550" y="104717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Use data from existing technologies</a:t>
            </a:r>
            <a:endParaRPr sz="3700" b="1" i="0" u="none" strike="noStrike" cap="none">
              <a:solidFill>
                <a:srgbClr val="000000"/>
              </a:solidFill>
              <a:latin typeface="Arial"/>
              <a:ea typeface="Arial"/>
              <a:cs typeface="Arial"/>
              <a:sym typeface="Arial"/>
            </a:endParaRPr>
          </a:p>
        </p:txBody>
      </p:sp>
      <p:cxnSp>
        <p:nvCxnSpPr>
          <p:cNvPr id="346" name="Google Shape;346;p38">
            <a:extLst>
              <a:ext uri="{C183D7F6-B498-43B3-948B-1728B52AA6E4}">
                <adec:decorative xmlns:adec="http://schemas.microsoft.com/office/drawing/2017/decorative" val="1"/>
              </a:ext>
            </a:extLst>
          </p:cNvPr>
          <p:cNvCxnSpPr>
            <a:stCxn id="345" idx="0"/>
            <a:endCxn id="343" idx="2"/>
          </p:cNvCxnSpPr>
          <p:nvPr/>
        </p:nvCxnSpPr>
        <p:spPr>
          <a:xfrm rot="-5400000">
            <a:off x="6592250" y="10148625"/>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
        <p:nvSpPr>
          <p:cNvPr id="348" name="Google Shape;348;p38"/>
          <p:cNvSpPr txBox="1">
            <a:spLocks noGrp="1"/>
          </p:cNvSpPr>
          <p:nvPr>
            <p:ph type="body" idx="1"/>
          </p:nvPr>
        </p:nvSpPr>
        <p:spPr>
          <a:xfrm>
            <a:off x="11876150" y="3756660"/>
            <a:ext cx="10708930" cy="7607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4900"/>
              <a:buNone/>
            </a:pPr>
            <a:r>
              <a:rPr lang="en-US" sz="4400" dirty="0"/>
              <a:t>One-on-one online interaction offers opportunities for:</a:t>
            </a:r>
            <a:endParaRPr sz="4400" dirty="0"/>
          </a:p>
          <a:p>
            <a:pPr marL="654050" lvl="0" indent="-654050" algn="l" rtl="0">
              <a:lnSpc>
                <a:spcPct val="90000"/>
              </a:lnSpc>
              <a:spcBef>
                <a:spcPts val="4200"/>
              </a:spcBef>
              <a:spcAft>
                <a:spcPts val="0"/>
              </a:spcAft>
              <a:buSzPts val="4900"/>
              <a:buChar char="•"/>
            </a:pPr>
            <a:r>
              <a:rPr lang="en-US" sz="4400" dirty="0"/>
              <a:t>Individualized instruction and feedback.</a:t>
            </a:r>
            <a:endParaRPr dirty="0"/>
          </a:p>
          <a:p>
            <a:pPr marL="654050" lvl="0" indent="-654050" algn="l" rtl="0">
              <a:lnSpc>
                <a:spcPct val="90000"/>
              </a:lnSpc>
              <a:spcBef>
                <a:spcPts val="4200"/>
              </a:spcBef>
              <a:spcAft>
                <a:spcPts val="0"/>
              </a:spcAft>
              <a:buSzPts val="4900"/>
              <a:buChar char="•"/>
            </a:pPr>
            <a:r>
              <a:rPr lang="en-US" sz="4400" dirty="0"/>
              <a:t>Clearing up misconceptions.</a:t>
            </a:r>
            <a:endParaRPr dirty="0"/>
          </a:p>
          <a:p>
            <a:pPr marL="654050" lvl="0" indent="-654050" algn="l" rtl="0">
              <a:lnSpc>
                <a:spcPct val="90000"/>
              </a:lnSpc>
              <a:spcBef>
                <a:spcPts val="4200"/>
              </a:spcBef>
              <a:spcAft>
                <a:spcPts val="0"/>
              </a:spcAft>
              <a:buSzPts val="4900"/>
              <a:buChar char="•"/>
            </a:pPr>
            <a:r>
              <a:rPr lang="en-US" sz="4400" dirty="0"/>
              <a:t>Building trusted relationships with an adult.</a:t>
            </a:r>
            <a:endParaRPr sz="3800" dirty="0"/>
          </a:p>
        </p:txBody>
      </p:sp>
      <p:sp>
        <p:nvSpPr>
          <p:cNvPr id="337" name="Google Shape;337;p38"/>
          <p:cNvSpPr txBox="1"/>
          <p:nvPr/>
        </p:nvSpPr>
        <p:spPr>
          <a:xfrm>
            <a:off x="10935250" y="12860550"/>
            <a:ext cx="12917400" cy="738633"/>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chemeClr val="dk1"/>
              </a:buClr>
              <a:buSzPts val="1100"/>
              <a:buFont typeface="Arial"/>
              <a:buNone/>
            </a:pPr>
            <a:r>
              <a:rPr lang="en-US" sz="3600" b="0" i="0" u="none" strike="noStrike" cap="none">
                <a:solidFill>
                  <a:schemeClr val="dk1"/>
                </a:solidFill>
                <a:highlight>
                  <a:schemeClr val="lt1"/>
                </a:highlight>
                <a:latin typeface="Times New Roman"/>
                <a:ea typeface="Times New Roman"/>
                <a:cs typeface="Times New Roman"/>
                <a:sym typeface="Times New Roman"/>
              </a:rPr>
              <a:t>(</a:t>
            </a:r>
            <a:r>
              <a:rPr lang="en-US" sz="3600" b="0" i="0" u="none" strike="noStrike" cap="none">
                <a:solidFill>
                  <a:schemeClr val="dk1"/>
                </a:solidFill>
                <a:latin typeface="Times New Roman"/>
                <a:ea typeface="Times New Roman"/>
                <a:cs typeface="Times New Roman"/>
                <a:sym typeface="Times New Roman"/>
              </a:rPr>
              <a:t>REL Appalachia, 2021</a:t>
            </a:r>
            <a:r>
              <a:rPr lang="en-US" sz="3600" b="1" i="0" u="none" strike="noStrike" cap="none">
                <a:solidFill>
                  <a:schemeClr val="dk1"/>
                </a:solidFill>
                <a:latin typeface="Times New Roman"/>
                <a:ea typeface="Times New Roman"/>
                <a:cs typeface="Times New Roman"/>
                <a:sym typeface="Times New Roman"/>
              </a:rPr>
              <a:t>;</a:t>
            </a:r>
            <a:r>
              <a:rPr lang="en-US" sz="3600" b="0" i="0" u="none" strike="noStrike" cap="none">
                <a:solidFill>
                  <a:schemeClr val="dk1"/>
                </a:solidFill>
                <a:highlight>
                  <a:schemeClr val="lt1"/>
                </a:highlight>
                <a:latin typeface="Times New Roman"/>
                <a:ea typeface="Times New Roman"/>
                <a:cs typeface="Times New Roman"/>
                <a:sym typeface="Times New Roman"/>
              </a:rPr>
              <a:t> </a:t>
            </a:r>
            <a:r>
              <a:rPr lang="en-US" sz="3600" b="0" i="0" u="none" strike="noStrike" cap="none">
                <a:solidFill>
                  <a:schemeClr val="dk1"/>
                </a:solidFill>
                <a:latin typeface="Times New Roman"/>
                <a:ea typeface="Times New Roman"/>
                <a:cs typeface="Times New Roman"/>
                <a:sym typeface="Times New Roman"/>
              </a:rPr>
              <a:t>REL Midwest, 2020a</a:t>
            </a:r>
            <a:r>
              <a:rPr lang="en-US" sz="3600" b="0" i="0" u="none" strike="noStrike" cap="none">
                <a:solidFill>
                  <a:schemeClr val="dk1"/>
                </a:solidFill>
                <a:highlight>
                  <a:schemeClr val="lt1"/>
                </a:highlight>
                <a:latin typeface="Times New Roman"/>
                <a:ea typeface="Times New Roman"/>
                <a:cs typeface="Times New Roman"/>
                <a:sym typeface="Times New Roman"/>
              </a:rPr>
              <a:t>)</a:t>
            </a:r>
            <a:endParaRPr sz="3600" b="0" i="0" u="none" strike="noStrike" cap="none">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65" name="Google Shape;365;p39"/>
          <p:cNvSpPr txBox="1">
            <a:spLocks noGrp="1"/>
          </p:cNvSpPr>
          <p:nvPr>
            <p:ph type="title"/>
          </p:nvPr>
        </p:nvSpPr>
        <p:spPr>
          <a:xfrm>
            <a:off x="872724" y="762000"/>
            <a:ext cx="12233675" cy="12162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800"/>
              <a:buNone/>
            </a:pPr>
            <a:r>
              <a:rPr lang="en-US" sz="6700" dirty="0"/>
              <a:t>Evidence-based practices</a:t>
            </a:r>
            <a:r>
              <a:rPr lang="en-US" sz="6700" dirty="0">
                <a:solidFill>
                  <a:schemeClr val="bg1"/>
                </a:solidFill>
              </a:rPr>
              <a:t>-4</a:t>
            </a:r>
            <a:endParaRPr dirty="0">
              <a:solidFill>
                <a:schemeClr val="bg1"/>
              </a:solidFill>
            </a:endParaRPr>
          </a:p>
        </p:txBody>
      </p:sp>
      <p:sp>
        <p:nvSpPr>
          <p:cNvPr id="354" name="Google Shape;354;p39">
            <a:extLst>
              <a:ext uri="{C183D7F6-B498-43B3-948B-1728B52AA6E4}">
                <adec:decorative xmlns:adec="http://schemas.microsoft.com/office/drawing/2017/decorative" val="1"/>
              </a:ext>
            </a:extLst>
          </p:cNvPr>
          <p:cNvSpPr/>
          <p:nvPr/>
        </p:nvSpPr>
        <p:spPr>
          <a:xfrm>
            <a:off x="3356150" y="10114150"/>
            <a:ext cx="7089600" cy="21987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6" name="Google Shape;356;p39"/>
          <p:cNvSpPr/>
          <p:nvPr/>
        </p:nvSpPr>
        <p:spPr>
          <a:xfrm>
            <a:off x="2654750" y="2366975"/>
            <a:ext cx="8520000" cy="1643400"/>
          </a:xfrm>
          <a:prstGeom prst="roundRect">
            <a:avLst>
              <a:gd name="adj" fmla="val 50000"/>
            </a:avLst>
          </a:prstGeom>
          <a:solidFill>
            <a:srgbClr val="38761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a:solidFill>
                  <a:srgbClr val="FFFFFF"/>
                </a:solidFill>
                <a:latin typeface="Roboto"/>
                <a:ea typeface="Roboto"/>
                <a:cs typeface="Roboto"/>
                <a:sym typeface="Roboto"/>
              </a:rPr>
              <a:t>Foster teacher-to-learner connections</a:t>
            </a:r>
            <a:endParaRPr sz="5200" b="1" i="0" u="none" strike="noStrike" cap="none">
              <a:solidFill>
                <a:srgbClr val="FFFFFF"/>
              </a:solidFill>
              <a:latin typeface="Arial"/>
              <a:ea typeface="Arial"/>
              <a:cs typeface="Arial"/>
              <a:sym typeface="Arial"/>
            </a:endParaRPr>
          </a:p>
        </p:txBody>
      </p:sp>
      <p:sp>
        <p:nvSpPr>
          <p:cNvPr id="357" name="Google Shape;357;p39"/>
          <p:cNvSpPr/>
          <p:nvPr/>
        </p:nvSpPr>
        <p:spPr>
          <a:xfrm>
            <a:off x="4291550" y="4399150"/>
            <a:ext cx="5246400" cy="14595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8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Foster emotional engagement through asynchronous video</a:t>
            </a:r>
            <a:endParaRPr sz="3700" b="1" i="0" u="none" strike="noStrike" cap="none">
              <a:solidFill>
                <a:srgbClr val="000000"/>
              </a:solidFill>
              <a:latin typeface="Arial"/>
              <a:ea typeface="Arial"/>
              <a:cs typeface="Arial"/>
              <a:sym typeface="Arial"/>
            </a:endParaRPr>
          </a:p>
        </p:txBody>
      </p:sp>
      <p:sp>
        <p:nvSpPr>
          <p:cNvPr id="358" name="Google Shape;358;p39"/>
          <p:cNvSpPr/>
          <p:nvPr/>
        </p:nvSpPr>
        <p:spPr>
          <a:xfrm>
            <a:off x="4291550" y="64345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Provide feedback through video</a:t>
            </a:r>
            <a:endParaRPr sz="3700" b="1" i="0" u="none" strike="noStrike" cap="none">
              <a:solidFill>
                <a:srgbClr val="000000"/>
              </a:solidFill>
              <a:latin typeface="Arial"/>
              <a:ea typeface="Arial"/>
              <a:cs typeface="Arial"/>
              <a:sym typeface="Arial"/>
            </a:endParaRPr>
          </a:p>
        </p:txBody>
      </p:sp>
      <p:cxnSp>
        <p:nvCxnSpPr>
          <p:cNvPr id="359" name="Google Shape;359;p39">
            <a:extLst>
              <a:ext uri="{C183D7F6-B498-43B3-948B-1728B52AA6E4}">
                <adec:decorative xmlns:adec="http://schemas.microsoft.com/office/drawing/2017/decorative" val="1"/>
              </a:ext>
            </a:extLst>
          </p:cNvPr>
          <p:cNvCxnSpPr>
            <a:stCxn id="357" idx="0"/>
            <a:endCxn id="356" idx="2"/>
          </p:cNvCxnSpPr>
          <p:nvPr/>
        </p:nvCxnSpPr>
        <p:spPr>
          <a:xfrm rot="-5400000">
            <a:off x="6720650" y="4204450"/>
            <a:ext cx="388800" cy="600"/>
          </a:xfrm>
          <a:prstGeom prst="bentConnector3">
            <a:avLst>
              <a:gd name="adj1" fmla="val 49997"/>
            </a:avLst>
          </a:prstGeom>
          <a:noFill/>
          <a:ln w="19050" cap="flat" cmpd="sng">
            <a:solidFill>
              <a:srgbClr val="274E13"/>
            </a:solidFill>
            <a:prstDash val="solid"/>
            <a:round/>
            <a:headEnd type="none" w="sm" len="sm"/>
            <a:tailEnd type="none" w="sm" len="sm"/>
          </a:ln>
        </p:spPr>
      </p:cxnSp>
      <p:cxnSp>
        <p:nvCxnSpPr>
          <p:cNvPr id="360" name="Google Shape;360;p39">
            <a:extLst>
              <a:ext uri="{C183D7F6-B498-43B3-948B-1728B52AA6E4}">
                <adec:decorative xmlns:adec="http://schemas.microsoft.com/office/drawing/2017/decorative" val="1"/>
              </a:ext>
            </a:extLst>
          </p:cNvPr>
          <p:cNvCxnSpPr>
            <a:stCxn id="358" idx="0"/>
            <a:endCxn id="357" idx="2"/>
          </p:cNvCxnSpPr>
          <p:nvPr/>
        </p:nvCxnSpPr>
        <p:spPr>
          <a:xfrm rot="-5400000">
            <a:off x="6627050" y="6146225"/>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361" name="Google Shape;361;p39"/>
          <p:cNvSpPr/>
          <p:nvPr/>
        </p:nvSpPr>
        <p:spPr>
          <a:xfrm>
            <a:off x="4291550" y="8428550"/>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Engage in one-on-one interactions</a:t>
            </a:r>
            <a:endParaRPr sz="3700" b="1" i="0" u="none" strike="noStrike" cap="none">
              <a:solidFill>
                <a:srgbClr val="000000"/>
              </a:solidFill>
              <a:latin typeface="Arial"/>
              <a:ea typeface="Arial"/>
              <a:cs typeface="Arial"/>
              <a:sym typeface="Arial"/>
            </a:endParaRPr>
          </a:p>
        </p:txBody>
      </p:sp>
      <p:cxnSp>
        <p:nvCxnSpPr>
          <p:cNvPr id="362" name="Google Shape;362;p39">
            <a:extLst>
              <a:ext uri="{C183D7F6-B498-43B3-948B-1728B52AA6E4}">
                <adec:decorative xmlns:adec="http://schemas.microsoft.com/office/drawing/2017/decorative" val="1"/>
              </a:ext>
            </a:extLst>
          </p:cNvPr>
          <p:cNvCxnSpPr>
            <a:stCxn id="361" idx="0"/>
            <a:endCxn id="358" idx="2"/>
          </p:cNvCxnSpPr>
          <p:nvPr/>
        </p:nvCxnSpPr>
        <p:spPr>
          <a:xfrm rot="-5400000">
            <a:off x="6616850" y="8130050"/>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363" name="Google Shape;363;p39"/>
          <p:cNvSpPr/>
          <p:nvPr/>
        </p:nvSpPr>
        <p:spPr>
          <a:xfrm>
            <a:off x="4291550" y="104717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Use data from existing technologies</a:t>
            </a:r>
            <a:endParaRPr sz="3700" b="1" i="0" u="none" strike="noStrike" cap="none">
              <a:solidFill>
                <a:srgbClr val="000000"/>
              </a:solidFill>
              <a:latin typeface="Arial"/>
              <a:ea typeface="Arial"/>
              <a:cs typeface="Arial"/>
              <a:sym typeface="Arial"/>
            </a:endParaRPr>
          </a:p>
        </p:txBody>
      </p:sp>
      <p:cxnSp>
        <p:nvCxnSpPr>
          <p:cNvPr id="364" name="Google Shape;364;p39">
            <a:extLst>
              <a:ext uri="{C183D7F6-B498-43B3-948B-1728B52AA6E4}">
                <adec:decorative xmlns:adec="http://schemas.microsoft.com/office/drawing/2017/decorative" val="1"/>
              </a:ext>
            </a:extLst>
          </p:cNvPr>
          <p:cNvCxnSpPr>
            <a:stCxn id="363" idx="0"/>
            <a:endCxn id="361" idx="2"/>
          </p:cNvCxnSpPr>
          <p:nvPr/>
        </p:nvCxnSpPr>
        <p:spPr>
          <a:xfrm rot="-5400000">
            <a:off x="6592250" y="10148625"/>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
        <p:nvSpPr>
          <p:cNvPr id="366" name="Google Shape;366;p39"/>
          <p:cNvSpPr txBox="1">
            <a:spLocks noGrp="1"/>
          </p:cNvSpPr>
          <p:nvPr>
            <p:ph type="body" idx="1"/>
          </p:nvPr>
        </p:nvSpPr>
        <p:spPr>
          <a:xfrm>
            <a:off x="11876150" y="3756660"/>
            <a:ext cx="10708930" cy="7607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4900"/>
              <a:buNone/>
            </a:pPr>
            <a:r>
              <a:rPr lang="en-US" sz="4400" dirty="0"/>
              <a:t>Using data from existing technologies can help teachers:</a:t>
            </a:r>
            <a:endParaRPr sz="4400" dirty="0"/>
          </a:p>
          <a:p>
            <a:pPr marL="654050" lvl="0" indent="-654050" algn="l" rtl="0">
              <a:lnSpc>
                <a:spcPct val="90000"/>
              </a:lnSpc>
              <a:spcBef>
                <a:spcPts val="4200"/>
              </a:spcBef>
              <a:spcAft>
                <a:spcPts val="0"/>
              </a:spcAft>
              <a:buSzPts val="4900"/>
              <a:buChar char="•"/>
            </a:pPr>
            <a:r>
              <a:rPr lang="en-US" sz="4400" dirty="0"/>
              <a:t>Monitor student progress.</a:t>
            </a:r>
            <a:endParaRPr dirty="0"/>
          </a:p>
          <a:p>
            <a:pPr marL="654050" lvl="0" indent="-654050" algn="l" rtl="0">
              <a:lnSpc>
                <a:spcPct val="90000"/>
              </a:lnSpc>
              <a:spcBef>
                <a:spcPts val="4200"/>
              </a:spcBef>
              <a:spcAft>
                <a:spcPts val="0"/>
              </a:spcAft>
              <a:buSzPts val="4900"/>
              <a:buChar char="•"/>
            </a:pPr>
            <a:r>
              <a:rPr lang="en-US" sz="4400" dirty="0">
                <a:solidFill>
                  <a:srgbClr val="576F7F"/>
                </a:solidFill>
              </a:rPr>
              <a:t>Offer insight into how students use time.</a:t>
            </a:r>
            <a:endParaRPr dirty="0"/>
          </a:p>
          <a:p>
            <a:pPr marL="654050" lvl="0" indent="-654050" algn="l" rtl="0">
              <a:lnSpc>
                <a:spcPct val="90000"/>
              </a:lnSpc>
              <a:spcBef>
                <a:spcPts val="4200"/>
              </a:spcBef>
              <a:spcAft>
                <a:spcPts val="0"/>
              </a:spcAft>
              <a:buSzPts val="4900"/>
              <a:buChar char="•"/>
            </a:pPr>
            <a:r>
              <a:rPr lang="en-US" sz="4400" dirty="0"/>
              <a:t>Help to gauge student skill gains.</a:t>
            </a:r>
            <a:endParaRPr sz="3800" dirty="0"/>
          </a:p>
        </p:txBody>
      </p:sp>
      <p:sp>
        <p:nvSpPr>
          <p:cNvPr id="355" name="Google Shape;355;p39"/>
          <p:cNvSpPr txBox="1"/>
          <p:nvPr/>
        </p:nvSpPr>
        <p:spPr>
          <a:xfrm>
            <a:off x="10935250" y="12860550"/>
            <a:ext cx="12917400" cy="738633"/>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3600"/>
              <a:buFont typeface="Arial"/>
              <a:buNone/>
            </a:pPr>
            <a:r>
              <a:rPr lang="en-US" sz="3600" b="0" i="0" u="none" strike="noStrike" cap="none">
                <a:solidFill>
                  <a:schemeClr val="dk1"/>
                </a:solidFill>
                <a:latin typeface="Times New Roman"/>
                <a:ea typeface="Times New Roman"/>
                <a:cs typeface="Times New Roman"/>
                <a:sym typeface="Times New Roman"/>
              </a:rPr>
              <a:t>(REL Appalachia, 2021)</a:t>
            </a:r>
            <a:endParaRPr sz="3600" b="0" i="0" u="none" strike="noStrike" cap="none">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40"/>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Small-group activity</a:t>
            </a:r>
            <a:endParaRPr dirty="0"/>
          </a:p>
        </p:txBody>
      </p:sp>
      <p:sp>
        <p:nvSpPr>
          <p:cNvPr id="373" name="Google Shape;373;p40"/>
          <p:cNvSpPr txBox="1">
            <a:spLocks noGrp="1"/>
          </p:cNvSpPr>
          <p:nvPr>
            <p:ph type="body" idx="1"/>
          </p:nvPr>
        </p:nvSpPr>
        <p:spPr>
          <a:xfrm>
            <a:off x="1143000" y="3154675"/>
            <a:ext cx="10247700" cy="7607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dirty="0">
                <a:solidFill>
                  <a:srgbClr val="576F7F"/>
                </a:solidFill>
              </a:rPr>
              <a:t>Pick a small group to learn more about one of the teacher-to-learner evidence-based practices:</a:t>
            </a:r>
            <a:endParaRPr dirty="0">
              <a:solidFill>
                <a:srgbClr val="576F7F"/>
              </a:solidFill>
            </a:endParaRPr>
          </a:p>
          <a:p>
            <a:pPr marL="1828800" lvl="0" indent="-731520" algn="l" rtl="0">
              <a:lnSpc>
                <a:spcPct val="100000"/>
              </a:lnSpc>
              <a:spcBef>
                <a:spcPts val="1800"/>
              </a:spcBef>
              <a:spcAft>
                <a:spcPts val="0"/>
              </a:spcAft>
              <a:buClr>
                <a:srgbClr val="576F7F"/>
              </a:buClr>
              <a:buSzPts val="4800"/>
              <a:buFont typeface="Times New Roman"/>
              <a:buAutoNum type="arabicPeriod"/>
            </a:pPr>
            <a:r>
              <a:rPr lang="en-US" dirty="0"/>
              <a:t>Foster emotional engagement through asynchronous video</a:t>
            </a:r>
            <a:endParaRPr dirty="0">
              <a:solidFill>
                <a:srgbClr val="576F7F"/>
              </a:solidFill>
            </a:endParaRPr>
          </a:p>
          <a:p>
            <a:pPr marL="1828800" lvl="0" indent="-731520" algn="l" rtl="0">
              <a:lnSpc>
                <a:spcPct val="100000"/>
              </a:lnSpc>
              <a:spcBef>
                <a:spcPts val="1800"/>
              </a:spcBef>
              <a:spcAft>
                <a:spcPts val="0"/>
              </a:spcAft>
              <a:buClr>
                <a:srgbClr val="576F7F"/>
              </a:buClr>
              <a:buSzPts val="4800"/>
              <a:buFont typeface="Times New Roman"/>
              <a:buAutoNum type="arabicPeriod"/>
            </a:pPr>
            <a:r>
              <a:rPr lang="en-US" dirty="0"/>
              <a:t>Provide feedback through video</a:t>
            </a:r>
            <a:endParaRPr dirty="0">
              <a:solidFill>
                <a:srgbClr val="576F7F"/>
              </a:solidFill>
            </a:endParaRPr>
          </a:p>
          <a:p>
            <a:pPr marL="1828800" lvl="0" indent="-731520" algn="l" rtl="0">
              <a:lnSpc>
                <a:spcPct val="100000"/>
              </a:lnSpc>
              <a:spcBef>
                <a:spcPts val="1800"/>
              </a:spcBef>
              <a:spcAft>
                <a:spcPts val="0"/>
              </a:spcAft>
              <a:buSzPts val="4800"/>
              <a:buFont typeface="Times New Roman"/>
              <a:buAutoNum type="arabicPeriod"/>
            </a:pPr>
            <a:r>
              <a:rPr lang="en-US" dirty="0"/>
              <a:t>Engage in one-on-one interactions</a:t>
            </a:r>
            <a:endParaRPr dirty="0"/>
          </a:p>
          <a:p>
            <a:pPr marL="1828800" lvl="0" indent="-731520" algn="l" rtl="0">
              <a:lnSpc>
                <a:spcPct val="100000"/>
              </a:lnSpc>
              <a:spcBef>
                <a:spcPts val="1800"/>
              </a:spcBef>
              <a:spcAft>
                <a:spcPts val="1800"/>
              </a:spcAft>
              <a:buSzPts val="4800"/>
              <a:buFont typeface="Times New Roman"/>
              <a:buAutoNum type="arabicPeriod"/>
            </a:pPr>
            <a:r>
              <a:rPr lang="en-US" dirty="0"/>
              <a:t>Use data from existing technologies</a:t>
            </a:r>
            <a:endParaRPr dirty="0"/>
          </a:p>
        </p:txBody>
      </p:sp>
      <p:pic>
        <p:nvPicPr>
          <p:cNvPr id="374" name="Google Shape;374;p40" descr="Evidence based practices"/>
          <p:cNvPicPr preferRelativeResize="0"/>
          <p:nvPr/>
        </p:nvPicPr>
        <p:blipFill rotWithShape="1">
          <a:blip r:embed="rId3">
            <a:alphaModFix/>
          </a:blip>
          <a:srcRect/>
          <a:stretch/>
        </p:blipFill>
        <p:spPr>
          <a:xfrm>
            <a:off x="11816684" y="3634610"/>
            <a:ext cx="11780736" cy="6647829"/>
          </a:xfrm>
          <a:prstGeom prst="rect">
            <a:avLst/>
          </a:prstGeom>
          <a:noFill/>
          <a:ln w="9525" cap="flat" cmpd="sng">
            <a:solidFill>
              <a:srgbClr val="576F7F"/>
            </a:solidFill>
            <a:prstDash val="solid"/>
            <a:round/>
            <a:headEnd type="none" w="sm" len="sm"/>
            <a:tailEnd type="none" w="sm" len="sm"/>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1" name="Google Shape;381;p41"/>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Getting started</a:t>
            </a:r>
            <a:endParaRPr dirty="0"/>
          </a:p>
        </p:txBody>
      </p:sp>
      <p:sp>
        <p:nvSpPr>
          <p:cNvPr id="382" name="Google Shape;382;p41"/>
          <p:cNvSpPr txBox="1">
            <a:spLocks noGrp="1"/>
          </p:cNvSpPr>
          <p:nvPr>
            <p:ph type="body" idx="1"/>
          </p:nvPr>
        </p:nvSpPr>
        <p:spPr>
          <a:xfrm>
            <a:off x="1143000" y="3154675"/>
            <a:ext cx="11119500" cy="7607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In your small groups:</a:t>
            </a:r>
            <a:endParaRPr dirty="0"/>
          </a:p>
          <a:p>
            <a:pPr marL="457200" lvl="0" indent="-342900" algn="l" rtl="0">
              <a:lnSpc>
                <a:spcPct val="100000"/>
              </a:lnSpc>
              <a:spcBef>
                <a:spcPts val="3000"/>
              </a:spcBef>
              <a:spcAft>
                <a:spcPts val="0"/>
              </a:spcAft>
              <a:buSzPts val="1800"/>
              <a:buChar char="➔"/>
            </a:pPr>
            <a:r>
              <a:rPr lang="en-US" dirty="0"/>
              <a:t>Refer to your handout; it will be marked by the title and the graphic</a:t>
            </a:r>
            <a:endParaRPr dirty="0"/>
          </a:p>
          <a:p>
            <a:pPr marL="457200" lvl="0" indent="-342900" algn="l" rtl="0">
              <a:lnSpc>
                <a:spcPct val="100000"/>
              </a:lnSpc>
              <a:spcBef>
                <a:spcPts val="2400"/>
              </a:spcBef>
              <a:spcAft>
                <a:spcPts val="2400"/>
              </a:spcAft>
              <a:buSzPts val="1800"/>
              <a:buChar char="➔"/>
            </a:pPr>
            <a:r>
              <a:rPr lang="en-US" dirty="0"/>
              <a:t>Follow the directions under the first gold bar to identify a timekeeper </a:t>
            </a:r>
            <a:endParaRPr dirty="0"/>
          </a:p>
        </p:txBody>
      </p:sp>
      <p:pic>
        <p:nvPicPr>
          <p:cNvPr id="380" name="Google Shape;380;p41" descr="Activity: Foster emotional engagement through asynchronous video page screenshot "/>
          <p:cNvPicPr preferRelativeResize="0"/>
          <p:nvPr/>
        </p:nvPicPr>
        <p:blipFill rotWithShape="1">
          <a:blip r:embed="rId3">
            <a:alphaModFix/>
          </a:blip>
          <a:srcRect/>
          <a:stretch/>
        </p:blipFill>
        <p:spPr>
          <a:xfrm rot="873008">
            <a:off x="13576439" y="1054038"/>
            <a:ext cx="8990617" cy="11607923"/>
          </a:xfrm>
          <a:prstGeom prst="rect">
            <a:avLst/>
          </a:prstGeom>
          <a:noFill/>
          <a:ln w="9525" cap="flat" cmpd="sng">
            <a:solidFill>
              <a:srgbClr val="576F7F"/>
            </a:solidFill>
            <a:prstDash val="solid"/>
            <a:round/>
            <a:headEnd type="none" w="sm" len="sm"/>
            <a:tailEnd type="none" w="sm" len="sm"/>
          </a:ln>
        </p:spPr>
      </p:pic>
      <p:sp>
        <p:nvSpPr>
          <p:cNvPr id="383" name="Google Shape;383;p41">
            <a:extLst>
              <a:ext uri="{C183D7F6-B498-43B3-948B-1728B52AA6E4}">
                <adec:decorative xmlns:adec="http://schemas.microsoft.com/office/drawing/2017/decorative" val="1"/>
              </a:ext>
            </a:extLst>
          </p:cNvPr>
          <p:cNvSpPr/>
          <p:nvPr/>
        </p:nvSpPr>
        <p:spPr>
          <a:xfrm rot="-1317916">
            <a:off x="8966569" y="8330977"/>
            <a:ext cx="5366167" cy="1534198"/>
          </a:xfrm>
          <a:prstGeom prst="rightArrow">
            <a:avLst>
              <a:gd name="adj1" fmla="val 50000"/>
              <a:gd name="adj2" fmla="val 50000"/>
            </a:avLst>
          </a:prstGeom>
          <a:solidFill>
            <a:schemeClr val="accent1"/>
          </a:solidFill>
          <a:ln w="38100" cap="flat" cmpd="sng">
            <a:solidFill>
              <a:srgbClr val="576F7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90" name="Google Shape;390;p42"/>
          <p:cNvSpPr txBox="1">
            <a:spLocks noGrp="1"/>
          </p:cNvSpPr>
          <p:nvPr>
            <p:ph type="title"/>
          </p:nvPr>
        </p:nvSpPr>
        <p:spPr>
          <a:xfrm>
            <a:off x="1143000" y="1143000"/>
            <a:ext cx="12172201"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Follow the activity instructions</a:t>
            </a:r>
            <a:endParaRPr dirty="0"/>
          </a:p>
        </p:txBody>
      </p:sp>
      <p:sp>
        <p:nvSpPr>
          <p:cNvPr id="391" name="Google Shape;391;p42"/>
          <p:cNvSpPr txBox="1">
            <a:spLocks noGrp="1"/>
          </p:cNvSpPr>
          <p:nvPr>
            <p:ph type="body" idx="1"/>
          </p:nvPr>
        </p:nvSpPr>
        <p:spPr>
          <a:xfrm>
            <a:off x="1143000" y="3154675"/>
            <a:ext cx="11082000" cy="7607700"/>
          </a:xfrm>
          <a:prstGeom prst="rect">
            <a:avLst/>
          </a:prstGeom>
          <a:noFill/>
          <a:ln>
            <a:noFill/>
          </a:ln>
        </p:spPr>
        <p:txBody>
          <a:bodyPr spcFirstLastPara="1" wrap="square" lIns="91425" tIns="45700" rIns="91425" bIns="45700" anchor="t" anchorCtr="0">
            <a:noAutofit/>
          </a:bodyPr>
          <a:lstStyle/>
          <a:p>
            <a:pPr marL="457200" lvl="0" indent="-342900" algn="l" rtl="0">
              <a:lnSpc>
                <a:spcPct val="100000"/>
              </a:lnSpc>
              <a:spcBef>
                <a:spcPts val="0"/>
              </a:spcBef>
              <a:spcAft>
                <a:spcPts val="0"/>
              </a:spcAft>
              <a:buSzPts val="1800"/>
              <a:buChar char="➔"/>
            </a:pPr>
            <a:r>
              <a:rPr lang="en-US" dirty="0"/>
              <a:t>Read the activity explanation and start to scan the instructions </a:t>
            </a:r>
            <a:endParaRPr dirty="0"/>
          </a:p>
          <a:p>
            <a:pPr marL="457200" lvl="0" indent="-342900" algn="l" rtl="0">
              <a:lnSpc>
                <a:spcPct val="100000"/>
              </a:lnSpc>
              <a:spcBef>
                <a:spcPts val="2400"/>
              </a:spcBef>
              <a:spcAft>
                <a:spcPts val="0"/>
              </a:spcAft>
              <a:buSzPts val="1800"/>
              <a:buChar char="➔"/>
            </a:pPr>
            <a:r>
              <a:rPr lang="en-US" dirty="0"/>
              <a:t>After one or two minutes of silent reading, the timekeeper points the group to the list of steps under the “activity instructions” gold bar</a:t>
            </a:r>
            <a:endParaRPr dirty="0"/>
          </a:p>
          <a:p>
            <a:pPr marL="457200" lvl="0" indent="-342900" algn="l" rtl="0">
              <a:lnSpc>
                <a:spcPct val="100000"/>
              </a:lnSpc>
              <a:spcBef>
                <a:spcPts val="2400"/>
              </a:spcBef>
              <a:spcAft>
                <a:spcPts val="2400"/>
              </a:spcAft>
              <a:buSzPts val="1800"/>
              <a:buChar char="➔"/>
            </a:pPr>
            <a:r>
              <a:rPr lang="en-US" dirty="0"/>
              <a:t>The timekeeper moves the group along according to the time allotted for each step</a:t>
            </a:r>
            <a:endParaRPr dirty="0"/>
          </a:p>
        </p:txBody>
      </p:sp>
      <p:pic>
        <p:nvPicPr>
          <p:cNvPr id="389" name="Google Shape;389;p42" descr="Activity instructions video screenshot "/>
          <p:cNvPicPr preferRelativeResize="0"/>
          <p:nvPr/>
        </p:nvPicPr>
        <p:blipFill rotWithShape="1">
          <a:blip r:embed="rId3">
            <a:alphaModFix/>
          </a:blip>
          <a:srcRect/>
          <a:stretch/>
        </p:blipFill>
        <p:spPr>
          <a:xfrm rot="674454">
            <a:off x="13504525" y="1703114"/>
            <a:ext cx="8718294" cy="11304360"/>
          </a:xfrm>
          <a:prstGeom prst="rect">
            <a:avLst/>
          </a:prstGeom>
          <a:noFill/>
          <a:ln>
            <a:noFill/>
          </a:ln>
        </p:spPr>
      </p:pic>
      <p:sp>
        <p:nvSpPr>
          <p:cNvPr id="392" name="Google Shape;392;p42">
            <a:extLst>
              <a:ext uri="{C183D7F6-B498-43B3-948B-1728B52AA6E4}">
                <adec:decorative xmlns:adec="http://schemas.microsoft.com/office/drawing/2017/decorative" val="1"/>
              </a:ext>
            </a:extLst>
          </p:cNvPr>
          <p:cNvSpPr/>
          <p:nvPr/>
        </p:nvSpPr>
        <p:spPr>
          <a:xfrm rot="6059506">
            <a:off x="13333853" y="4435802"/>
            <a:ext cx="5096294" cy="1533848"/>
          </a:xfrm>
          <a:prstGeom prst="rightArrow">
            <a:avLst>
              <a:gd name="adj1" fmla="val 50000"/>
              <a:gd name="adj2" fmla="val 50000"/>
            </a:avLst>
          </a:prstGeom>
          <a:solidFill>
            <a:schemeClr val="accent1"/>
          </a:solidFill>
          <a:ln w="38100" cap="flat" cmpd="sng">
            <a:solidFill>
              <a:srgbClr val="576F7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3" name="Google Shape;393;p42">
            <a:extLst>
              <a:ext uri="{C183D7F6-B498-43B3-948B-1728B52AA6E4}">
                <adec:decorative xmlns:adec="http://schemas.microsoft.com/office/drawing/2017/decorative" val="1"/>
              </a:ext>
            </a:extLst>
          </p:cNvPr>
          <p:cNvSpPr/>
          <p:nvPr/>
        </p:nvSpPr>
        <p:spPr>
          <a:xfrm rot="359672">
            <a:off x="9861070" y="1982789"/>
            <a:ext cx="5096066" cy="1534187"/>
          </a:xfrm>
          <a:prstGeom prst="rightArrow">
            <a:avLst>
              <a:gd name="adj1" fmla="val 50000"/>
              <a:gd name="adj2" fmla="val 50000"/>
            </a:avLst>
          </a:prstGeom>
          <a:solidFill>
            <a:schemeClr val="accent1"/>
          </a:solidFill>
          <a:ln w="38100" cap="flat" cmpd="sng">
            <a:solidFill>
              <a:srgbClr val="576F7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1"/>
                                          </p:stCondLst>
                                        </p:cTn>
                                        <p:tgtEl>
                                          <p:spTgt spid="393"/>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3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400" name="Google Shape;400;p43"/>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Time for reflection </a:t>
            </a:r>
            <a:endParaRPr dirty="0"/>
          </a:p>
        </p:txBody>
      </p:sp>
      <p:sp>
        <p:nvSpPr>
          <p:cNvPr id="401" name="Google Shape;401;p43"/>
          <p:cNvSpPr txBox="1">
            <a:spLocks noGrp="1"/>
          </p:cNvSpPr>
          <p:nvPr>
            <p:ph type="body" idx="1"/>
          </p:nvPr>
        </p:nvSpPr>
        <p:spPr>
          <a:xfrm>
            <a:off x="1143000" y="3154675"/>
            <a:ext cx="11082000" cy="26365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3000"/>
              </a:spcAft>
              <a:buSzPts val="1800"/>
              <a:buNone/>
            </a:pPr>
            <a:r>
              <a:rPr lang="en-US" dirty="0"/>
              <a:t>Before you finish, each small group is asked to reflect on the activity and prepare to share with the rest of the large group.</a:t>
            </a:r>
            <a:endParaRPr dirty="0"/>
          </a:p>
        </p:txBody>
      </p:sp>
      <p:pic>
        <p:nvPicPr>
          <p:cNvPr id="399" name="Google Shape;399;p43" descr="Time for reflection screenshot "/>
          <p:cNvPicPr preferRelativeResize="0"/>
          <p:nvPr/>
        </p:nvPicPr>
        <p:blipFill rotWithShape="1">
          <a:blip r:embed="rId3">
            <a:alphaModFix/>
          </a:blip>
          <a:srcRect/>
          <a:stretch/>
        </p:blipFill>
        <p:spPr>
          <a:xfrm rot="1064708">
            <a:off x="13404224" y="1304880"/>
            <a:ext cx="8764713" cy="11345346"/>
          </a:xfrm>
          <a:prstGeom prst="rect">
            <a:avLst/>
          </a:prstGeom>
          <a:noFill/>
          <a:ln w="9525" cap="flat" cmpd="sng">
            <a:solidFill>
              <a:srgbClr val="576F7F"/>
            </a:solidFill>
            <a:prstDash val="solid"/>
            <a:round/>
            <a:headEnd type="none" w="sm" len="sm"/>
            <a:tailEnd type="none" w="sm" len="sm"/>
          </a:ln>
        </p:spPr>
      </p:pic>
      <p:sp>
        <p:nvSpPr>
          <p:cNvPr id="402" name="Google Shape;402;p43">
            <a:extLst>
              <a:ext uri="{C183D7F6-B498-43B3-948B-1728B52AA6E4}">
                <adec:decorative xmlns:adec="http://schemas.microsoft.com/office/drawing/2017/decorative" val="1"/>
              </a:ext>
            </a:extLst>
          </p:cNvPr>
          <p:cNvSpPr/>
          <p:nvPr/>
        </p:nvSpPr>
        <p:spPr>
          <a:xfrm rot="7109438">
            <a:off x="14874884" y="1066058"/>
            <a:ext cx="2878074" cy="1533750"/>
          </a:xfrm>
          <a:prstGeom prst="rightArrow">
            <a:avLst>
              <a:gd name="adj1" fmla="val 50000"/>
              <a:gd name="adj2" fmla="val 50000"/>
            </a:avLst>
          </a:prstGeom>
          <a:solidFill>
            <a:schemeClr val="accent1"/>
          </a:solidFill>
          <a:ln w="38100" cap="flat" cmpd="sng">
            <a:solidFill>
              <a:srgbClr val="576F7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44"/>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Small-group activity</a:t>
            </a:r>
            <a:r>
              <a:rPr lang="en-US" dirty="0">
                <a:solidFill>
                  <a:schemeClr val="bg1"/>
                </a:solidFill>
              </a:rPr>
              <a:t>-1</a:t>
            </a:r>
            <a:endParaRPr dirty="0">
              <a:solidFill>
                <a:schemeClr val="bg1"/>
              </a:solidFill>
            </a:endParaRPr>
          </a:p>
        </p:txBody>
      </p:sp>
      <p:sp>
        <p:nvSpPr>
          <p:cNvPr id="409" name="Google Shape;409;p44"/>
          <p:cNvSpPr txBox="1">
            <a:spLocks noGrp="1"/>
          </p:cNvSpPr>
          <p:nvPr>
            <p:ph type="body" idx="1"/>
          </p:nvPr>
        </p:nvSpPr>
        <p:spPr>
          <a:xfrm>
            <a:off x="1143000" y="3154675"/>
            <a:ext cx="10247700" cy="7607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dirty="0"/>
              <a:t>Now you should head to the </a:t>
            </a:r>
            <a:r>
              <a:rPr lang="en-US" dirty="0">
                <a:solidFill>
                  <a:srgbClr val="576F7F"/>
                </a:solidFill>
              </a:rPr>
              <a:t>small group </a:t>
            </a:r>
            <a:r>
              <a:rPr lang="en-US" dirty="0"/>
              <a:t>of your choice</a:t>
            </a:r>
            <a:r>
              <a:rPr lang="en-US" dirty="0">
                <a:solidFill>
                  <a:srgbClr val="576F7F"/>
                </a:solidFill>
              </a:rPr>
              <a:t>:</a:t>
            </a:r>
            <a:endParaRPr dirty="0">
              <a:solidFill>
                <a:srgbClr val="576F7F"/>
              </a:solidFill>
            </a:endParaRPr>
          </a:p>
          <a:p>
            <a:pPr marL="1828800" lvl="0" indent="-731520" algn="l" rtl="0">
              <a:lnSpc>
                <a:spcPct val="100000"/>
              </a:lnSpc>
              <a:spcBef>
                <a:spcPts val="1800"/>
              </a:spcBef>
              <a:spcAft>
                <a:spcPts val="0"/>
              </a:spcAft>
              <a:buClr>
                <a:srgbClr val="576F7F"/>
              </a:buClr>
              <a:buSzPts val="4800"/>
              <a:buFont typeface="Times New Roman"/>
              <a:buAutoNum type="arabicPeriod"/>
            </a:pPr>
            <a:r>
              <a:rPr lang="en-US" dirty="0"/>
              <a:t>Foster emotional engagement through asynchronous video</a:t>
            </a:r>
            <a:endParaRPr dirty="0">
              <a:solidFill>
                <a:srgbClr val="576F7F"/>
              </a:solidFill>
            </a:endParaRPr>
          </a:p>
          <a:p>
            <a:pPr marL="1828800" lvl="0" indent="-731520" algn="l" rtl="0">
              <a:lnSpc>
                <a:spcPct val="100000"/>
              </a:lnSpc>
              <a:spcBef>
                <a:spcPts val="1800"/>
              </a:spcBef>
              <a:spcAft>
                <a:spcPts val="0"/>
              </a:spcAft>
              <a:buClr>
                <a:srgbClr val="576F7F"/>
              </a:buClr>
              <a:buSzPts val="4800"/>
              <a:buFont typeface="Times New Roman"/>
              <a:buAutoNum type="arabicPeriod"/>
            </a:pPr>
            <a:r>
              <a:rPr lang="en-US" dirty="0"/>
              <a:t>Provide feedback through video</a:t>
            </a:r>
            <a:endParaRPr dirty="0">
              <a:solidFill>
                <a:srgbClr val="576F7F"/>
              </a:solidFill>
            </a:endParaRPr>
          </a:p>
          <a:p>
            <a:pPr marL="1828800" lvl="0" indent="-731520" algn="l" rtl="0">
              <a:lnSpc>
                <a:spcPct val="100000"/>
              </a:lnSpc>
              <a:spcBef>
                <a:spcPts val="1800"/>
              </a:spcBef>
              <a:spcAft>
                <a:spcPts val="0"/>
              </a:spcAft>
              <a:buSzPts val="4800"/>
              <a:buFont typeface="Times New Roman"/>
              <a:buAutoNum type="arabicPeriod"/>
            </a:pPr>
            <a:r>
              <a:rPr lang="en-US" dirty="0"/>
              <a:t>Engage in one-on-one interactions</a:t>
            </a:r>
            <a:endParaRPr dirty="0"/>
          </a:p>
          <a:p>
            <a:pPr marL="1828800" lvl="0" indent="-731520" algn="l" rtl="0">
              <a:lnSpc>
                <a:spcPct val="100000"/>
              </a:lnSpc>
              <a:spcBef>
                <a:spcPts val="1800"/>
              </a:spcBef>
              <a:spcAft>
                <a:spcPts val="1800"/>
              </a:spcAft>
              <a:buSzPts val="4800"/>
              <a:buFont typeface="Times New Roman"/>
              <a:buAutoNum type="arabicPeriod"/>
            </a:pPr>
            <a:r>
              <a:rPr lang="en-US" dirty="0"/>
              <a:t>Use data from existing technologies</a:t>
            </a:r>
            <a:endParaRPr dirty="0"/>
          </a:p>
        </p:txBody>
      </p:sp>
      <p:pic>
        <p:nvPicPr>
          <p:cNvPr id="410" name="Google Shape;410;p44" descr="Evidence based practices chart"/>
          <p:cNvPicPr preferRelativeResize="0"/>
          <p:nvPr/>
        </p:nvPicPr>
        <p:blipFill rotWithShape="1">
          <a:blip r:embed="rId3">
            <a:alphaModFix/>
          </a:blip>
          <a:srcRect/>
          <a:stretch/>
        </p:blipFill>
        <p:spPr>
          <a:xfrm>
            <a:off x="11816684" y="3634610"/>
            <a:ext cx="11780736" cy="6647829"/>
          </a:xfrm>
          <a:prstGeom prst="rect">
            <a:avLst/>
          </a:prstGeom>
          <a:noFill/>
          <a:ln w="9525" cap="flat" cmpd="sng">
            <a:solidFill>
              <a:srgbClr val="576F7F"/>
            </a:solidFill>
            <a:prstDash val="solid"/>
            <a:round/>
            <a:headEnd type="none" w="sm" len="sm"/>
            <a:tailEnd type="none" w="sm" len="sm"/>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8"/>
          <p:cNvSpPr txBox="1">
            <a:spLocks noGrp="1"/>
          </p:cNvSpPr>
          <p:nvPr>
            <p:ph type="ctrTitle"/>
          </p:nvPr>
        </p:nvSpPr>
        <p:spPr>
          <a:xfrm>
            <a:off x="2267712" y="1609344"/>
            <a:ext cx="20573999" cy="6620256"/>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chemeClr val="lt1"/>
              </a:buClr>
              <a:buSzPts val="7200"/>
              <a:buFont typeface="Times New Roman"/>
              <a:buNone/>
            </a:pPr>
            <a:r>
              <a:rPr lang="en-US" b="1" dirty="0"/>
              <a:t>Lessons from the COVID-19 pandemic:</a:t>
            </a:r>
            <a:br>
              <a:rPr lang="en-US" b="1" dirty="0"/>
            </a:br>
            <a:r>
              <a:rPr lang="en-US" b="1" dirty="0"/>
              <a:t>Evidence-based resources for professional development facilitators </a:t>
            </a:r>
            <a:endParaRPr b="1" dirty="0"/>
          </a:p>
          <a:p>
            <a:pPr marL="0" lvl="0" indent="0" algn="l" rtl="0">
              <a:lnSpc>
                <a:spcPct val="100000"/>
              </a:lnSpc>
              <a:spcBef>
                <a:spcPts val="8100"/>
              </a:spcBef>
              <a:spcAft>
                <a:spcPts val="0"/>
              </a:spcAft>
              <a:buClr>
                <a:schemeClr val="lt1"/>
              </a:buClr>
              <a:buSzPts val="7200"/>
              <a:buFont typeface="Times New Roman"/>
              <a:buNone/>
            </a:pPr>
            <a:r>
              <a:rPr lang="en-US" dirty="0"/>
              <a:t>Harnessing remote learning tools for in-person instruction, grades 6</a:t>
            </a:r>
            <a:r>
              <a:rPr lang="en-US" dirty="0">
                <a:latin typeface="Calibri"/>
                <a:ea typeface="Calibri"/>
                <a:cs typeface="Calibri"/>
                <a:sym typeface="Calibri"/>
              </a:rPr>
              <a:t>–</a:t>
            </a:r>
            <a:r>
              <a:rPr lang="en-US" dirty="0"/>
              <a:t>12</a:t>
            </a:r>
            <a:endParaRPr dirty="0"/>
          </a:p>
        </p:txBody>
      </p:sp>
      <p:sp>
        <p:nvSpPr>
          <p:cNvPr id="108" name="Google Shape;108;p18"/>
          <p:cNvSpPr txBox="1"/>
          <p:nvPr/>
        </p:nvSpPr>
        <p:spPr>
          <a:xfrm>
            <a:off x="500332" y="12184430"/>
            <a:ext cx="1393165" cy="38307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1" u="none" strike="noStrike" cap="none">
                <a:solidFill>
                  <a:schemeClr val="lt1"/>
                </a:solidFill>
                <a:latin typeface="Calibri"/>
                <a:ea typeface="Calibri"/>
                <a:cs typeface="Calibri"/>
                <a:sym typeface="Calibri"/>
              </a:rPr>
              <a:t>10/15/20</a:t>
            </a:r>
            <a:endParaRPr sz="1800" b="0" i="0" u="none" strike="noStrike" cap="none">
              <a:solidFill>
                <a:schemeClr val="lt1"/>
              </a:solidFill>
              <a:latin typeface="Calibri"/>
              <a:ea typeface="Calibri"/>
              <a:cs typeface="Calibri"/>
              <a:sym typeface="Calibri"/>
            </a:endParaRPr>
          </a:p>
        </p:txBody>
      </p:sp>
      <p:sp>
        <p:nvSpPr>
          <p:cNvPr id="109" name="Google Shape;109;p18"/>
          <p:cNvSpPr txBox="1"/>
          <p:nvPr/>
        </p:nvSpPr>
        <p:spPr>
          <a:xfrm>
            <a:off x="7383780" y="12466920"/>
            <a:ext cx="16738094" cy="1138733"/>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700"/>
              <a:buFont typeface="Arial"/>
              <a:buNone/>
            </a:pPr>
            <a:r>
              <a:rPr lang="en-US" sz="1700" b="0" i="1" u="none" strike="noStrike" cap="none">
                <a:solidFill>
                  <a:schemeClr val="dk1"/>
                </a:solidFill>
                <a:latin typeface="Calibri"/>
                <a:ea typeface="Calibri"/>
                <a:cs typeface="Calibri"/>
                <a:sym typeface="Calibri"/>
              </a:rPr>
              <a:t>This presentation was prepared under Contract ED-IES-17-C-0009 by Regional Educational Laboratory Northwest, administered by Education Northwest. The content does not necessarily reflect the views or policies of IES or the U.S. Department of Education, nor does mention of trade names, commercial products, or organizations imply endorsement by the U.S. Government. Presenters using this slide deck are not affiliated with REL Northwest at Education Northwest nor the U.S. Department of Education. </a:t>
            </a:r>
            <a:br>
              <a:rPr lang="en-US" sz="1700" b="0" i="1" u="none" strike="noStrike" cap="none">
                <a:solidFill>
                  <a:schemeClr val="dk1"/>
                </a:solidFill>
                <a:latin typeface="Calibri"/>
                <a:ea typeface="Calibri"/>
                <a:cs typeface="Calibri"/>
                <a:sym typeface="Calibri"/>
              </a:rPr>
            </a:br>
            <a:r>
              <a:rPr lang="en-US" sz="1700" b="0" i="1" u="none" strike="noStrike" cap="none">
                <a:solidFill>
                  <a:schemeClr val="dk1"/>
                </a:solidFill>
                <a:latin typeface="Calibri"/>
                <a:ea typeface="Calibri"/>
                <a:cs typeface="Calibri"/>
                <a:sym typeface="Calibri"/>
              </a:rPr>
              <a:t>Users should include a citation to the source deck posted on the REL Northwest website. </a:t>
            </a:r>
            <a:endParaRPr sz="1700" b="0" i="0" u="none" strike="noStrike" cap="none">
              <a:solidFill>
                <a:schemeClr val="dk1"/>
              </a:solidFill>
              <a:latin typeface="Times New Roman"/>
              <a:ea typeface="Times New Roman"/>
              <a:cs typeface="Times New Roman"/>
              <a:sym typeface="Times New Roman"/>
            </a:endParaRPr>
          </a:p>
        </p:txBody>
      </p:sp>
      <p:sp>
        <p:nvSpPr>
          <p:cNvPr id="110" name="Google Shape;110;p18"/>
          <p:cNvSpPr txBox="1">
            <a:spLocks noGrp="1"/>
          </p:cNvSpPr>
          <p:nvPr>
            <p:ph type="body" idx="2"/>
          </p:nvPr>
        </p:nvSpPr>
        <p:spPr>
          <a:xfrm>
            <a:off x="5399088" y="8503920"/>
            <a:ext cx="2926080" cy="297180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Clr>
                <a:schemeClr val="lt1"/>
              </a:buClr>
              <a:buSzPts val="2400"/>
              <a:buFont typeface="Arial"/>
              <a:buNone/>
            </a:pPr>
            <a:endParaRPr dirty="0"/>
          </a:p>
        </p:txBody>
      </p:sp>
      <p:sp>
        <p:nvSpPr>
          <p:cNvPr id="111" name="Google Shape;111;p18"/>
          <p:cNvSpPr txBox="1">
            <a:spLocks noGrp="1"/>
          </p:cNvSpPr>
          <p:nvPr>
            <p:ph type="subTitle" idx="1"/>
          </p:nvPr>
        </p:nvSpPr>
        <p:spPr>
          <a:xfrm>
            <a:off x="2286000" y="8503920"/>
            <a:ext cx="2926080" cy="2971800"/>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chemeClr val="lt1"/>
              </a:buClr>
              <a:buSzPts val="2400"/>
              <a:buNone/>
            </a:pP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45"/>
          <p:cNvSpPr txBox="1">
            <a:spLocks noGrp="1"/>
          </p:cNvSpPr>
          <p:nvPr>
            <p:ph type="title"/>
          </p:nvPr>
        </p:nvSpPr>
        <p:spPr>
          <a:xfrm>
            <a:off x="1142999" y="1143000"/>
            <a:ext cx="15835746" cy="121615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en-US" b="1" i="0" u="none" strike="noStrike" cap="none" dirty="0">
                <a:latin typeface="Times New Roman"/>
                <a:ea typeface="Times New Roman"/>
                <a:cs typeface="Times New Roman"/>
                <a:sym typeface="Times New Roman"/>
              </a:rPr>
              <a:t>Small-group </a:t>
            </a:r>
            <a:r>
              <a:rPr lang="en-US" b="1" dirty="0"/>
              <a:t>r</a:t>
            </a:r>
            <a:r>
              <a:rPr lang="en-US" b="1" i="0" u="none" strike="noStrike" cap="none" dirty="0">
                <a:latin typeface="Times New Roman"/>
                <a:ea typeface="Times New Roman"/>
                <a:cs typeface="Times New Roman"/>
                <a:sym typeface="Times New Roman"/>
              </a:rPr>
              <a:t>eflection and feedback</a:t>
            </a:r>
            <a:endParaRPr dirty="0"/>
          </a:p>
        </p:txBody>
      </p:sp>
      <p:sp>
        <p:nvSpPr>
          <p:cNvPr id="416" name="Google Shape;416;p45"/>
          <p:cNvSpPr txBox="1">
            <a:spLocks noGrp="1"/>
          </p:cNvSpPr>
          <p:nvPr>
            <p:ph type="body" idx="1"/>
          </p:nvPr>
        </p:nvSpPr>
        <p:spPr>
          <a:xfrm>
            <a:off x="1158240" y="4928616"/>
            <a:ext cx="10680192" cy="3858768"/>
          </a:xfrm>
          <a:prstGeom prst="rect">
            <a:avLst/>
          </a:prstGeom>
          <a:noFill/>
          <a:ln>
            <a:noFill/>
          </a:ln>
        </p:spPr>
        <p:txBody>
          <a:bodyPr spcFirstLastPara="1" wrap="square" lIns="91425" tIns="45700" rIns="91425" bIns="45700" anchor="t" anchorCtr="0">
            <a:normAutofit/>
          </a:bodyPr>
          <a:lstStyle/>
          <a:p>
            <a:pPr marL="457200" lvl="0" indent="0" algn="l" rtl="0">
              <a:lnSpc>
                <a:spcPct val="100000"/>
              </a:lnSpc>
              <a:spcBef>
                <a:spcPts val="0"/>
              </a:spcBef>
              <a:spcAft>
                <a:spcPts val="600"/>
              </a:spcAft>
              <a:buSzPts val="4800"/>
              <a:buNone/>
            </a:pPr>
            <a:r>
              <a:rPr lang="en-US" sz="6800" b="0" i="0" u="none" strike="noStrike" cap="none" dirty="0">
                <a:latin typeface="Times New Roman"/>
                <a:ea typeface="Times New Roman"/>
                <a:cs typeface="Times New Roman"/>
                <a:sym typeface="Times New Roman"/>
              </a:rPr>
              <a:t>Please share in the poll what you looked at and whether it feels promising to you</a:t>
            </a:r>
            <a:endParaRPr dirty="0"/>
          </a:p>
        </p:txBody>
      </p:sp>
      <p:pic>
        <p:nvPicPr>
          <p:cNvPr id="418" name="Google Shape;418;p45" descr="Feedback, Group, Communication, Opinion"/>
          <p:cNvPicPr preferRelativeResize="0"/>
          <p:nvPr/>
        </p:nvPicPr>
        <p:blipFill rotWithShape="1">
          <a:blip r:embed="rId3">
            <a:alphaModFix/>
          </a:blip>
          <a:srcRect/>
          <a:stretch/>
        </p:blipFill>
        <p:spPr>
          <a:xfrm>
            <a:off x="12573000" y="2731141"/>
            <a:ext cx="10652760" cy="7110717"/>
          </a:xfrm>
          <a:prstGeom prst="rect">
            <a:avLst/>
          </a:prstGeom>
          <a:solidFill>
            <a:srgbClr val="FFFFFF"/>
          </a:solidFill>
          <a:ln>
            <a:noFill/>
          </a:ln>
        </p:spPr>
      </p:pic>
      <p:sp>
        <p:nvSpPr>
          <p:cNvPr id="417" name="Google Shape;417;p45"/>
          <p:cNvSpPr txBox="1"/>
          <p:nvPr/>
        </p:nvSpPr>
        <p:spPr>
          <a:xfrm>
            <a:off x="13113327" y="9940780"/>
            <a:ext cx="10680192" cy="450130"/>
          </a:xfrm>
          <a:prstGeom prst="rect">
            <a:avLst/>
          </a:prstGeom>
          <a:noFill/>
          <a:ln>
            <a:noFill/>
          </a:ln>
        </p:spPr>
        <p:txBody>
          <a:bodyPr spcFirstLastPara="1" wrap="square" lIns="91425" tIns="45700" rIns="91425" bIns="45700" anchor="t" anchorCtr="0">
            <a:normAutofit/>
          </a:bodyPr>
          <a:lstStyle/>
          <a:p>
            <a:pPr marL="50800" marR="0" lvl="0" indent="0" algn="l" rtl="0">
              <a:lnSpc>
                <a:spcPct val="100000"/>
              </a:lnSpc>
              <a:spcBef>
                <a:spcPts val="0"/>
              </a:spcBef>
              <a:spcAft>
                <a:spcPts val="600"/>
              </a:spcAft>
              <a:buNone/>
            </a:pPr>
            <a:r>
              <a:rPr lang="en-US" sz="1400" b="0" i="0" u="sng" strike="noStrike" cap="none">
                <a:solidFill>
                  <a:schemeClr val="hlink"/>
                </a:solidFill>
                <a:latin typeface="Arial"/>
                <a:ea typeface="Arial"/>
                <a:cs typeface="Arial"/>
                <a:sym typeface="Arial"/>
                <a:hlinkClick r:id="rId4"/>
              </a:rPr>
              <a:t>https://pixabay.com/illustrations/feedback-group-communication-2044700/</a:t>
            </a:r>
            <a:r>
              <a:rPr lang="en-US" sz="1400" b="0" i="0" u="none" strike="noStrike" cap="none">
                <a:solidFill>
                  <a:srgbClr val="576F7F"/>
                </a:solidFill>
                <a:latin typeface="Arial"/>
                <a:ea typeface="Arial"/>
                <a:cs typeface="Arial"/>
                <a:sym typeface="Arial"/>
              </a:rPr>
              <a:t>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46"/>
          <p:cNvSpPr txBox="1">
            <a:spLocks noGrp="1"/>
          </p:cNvSpPr>
          <p:nvPr>
            <p:ph type="ctrTitle"/>
          </p:nvPr>
        </p:nvSpPr>
        <p:spPr>
          <a:xfrm>
            <a:off x="2267700" y="5532128"/>
            <a:ext cx="12033900" cy="2451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7200"/>
              <a:buFont typeface="Times New Roman"/>
              <a:buNone/>
            </a:pPr>
            <a:r>
              <a:rPr lang="en-US" dirty="0"/>
              <a:t>Fostering </a:t>
            </a:r>
            <a:endParaRPr dirty="0"/>
          </a:p>
          <a:p>
            <a:pPr marL="0" lvl="0" indent="0" algn="l" rtl="0">
              <a:lnSpc>
                <a:spcPct val="100000"/>
              </a:lnSpc>
              <a:spcBef>
                <a:spcPts val="0"/>
              </a:spcBef>
              <a:spcAft>
                <a:spcPts val="0"/>
              </a:spcAft>
              <a:buClr>
                <a:schemeClr val="dk1"/>
              </a:buClr>
              <a:buSzPts val="7200"/>
              <a:buFont typeface="Times New Roman"/>
              <a:buNone/>
            </a:pPr>
            <a:r>
              <a:rPr lang="en-US" dirty="0"/>
              <a:t>learner-to-learner connections</a:t>
            </a:r>
            <a:endParaRPr dirty="0"/>
          </a:p>
        </p:txBody>
      </p:sp>
      <p:pic>
        <p:nvPicPr>
          <p:cNvPr id="424" name="Google Shape;424;p46" descr="A hand holding a computer"/>
          <p:cNvPicPr preferRelativeResize="0"/>
          <p:nvPr/>
        </p:nvPicPr>
        <p:blipFill rotWithShape="1">
          <a:blip r:embed="rId3">
            <a:alphaModFix/>
          </a:blip>
          <a:srcRect l="786" r="785"/>
          <a:stretch/>
        </p:blipFill>
        <p:spPr>
          <a:xfrm>
            <a:off x="15991194" y="3979302"/>
            <a:ext cx="6858000" cy="4645152"/>
          </a:xfrm>
          <a:prstGeom prst="rect">
            <a:avLst/>
          </a:prstGeom>
          <a:noFill/>
          <a:ln>
            <a:noFill/>
          </a:ln>
        </p:spPr>
      </p:pic>
      <p:sp>
        <p:nvSpPr>
          <p:cNvPr id="425" name="Google Shape;425;p46"/>
          <p:cNvSpPr txBox="1"/>
          <p:nvPr/>
        </p:nvSpPr>
        <p:spPr>
          <a:xfrm>
            <a:off x="15991194" y="8742319"/>
            <a:ext cx="629098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a:solidFill>
                  <a:schemeClr val="hlink"/>
                </a:solidFill>
                <a:latin typeface="Roboto"/>
                <a:ea typeface="Roboto"/>
                <a:cs typeface="Roboto"/>
                <a:sym typeface="Roboto"/>
                <a:hlinkClick r:id="rId4"/>
              </a:rPr>
              <a:t>https://www.pexels.com/photo/macbook-pro-on-white-table-6321231/</a:t>
            </a:r>
            <a:endParaRPr sz="1100" b="0" i="0" u="none" strike="noStrike" cap="non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47"/>
          <p:cNvSpPr txBox="1">
            <a:spLocks noGrp="1"/>
          </p:cNvSpPr>
          <p:nvPr>
            <p:ph type="title"/>
          </p:nvPr>
        </p:nvSpPr>
        <p:spPr>
          <a:xfrm>
            <a:off x="1143000" y="1143000"/>
            <a:ext cx="22101048" cy="121615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576F7F"/>
              </a:buClr>
              <a:buSzPts val="1800"/>
              <a:buNone/>
            </a:pPr>
            <a:r>
              <a:rPr lang="en-US" dirty="0"/>
              <a:t>Rationale: Why learner-to-learner connections are important</a:t>
            </a:r>
            <a:endParaRPr dirty="0"/>
          </a:p>
        </p:txBody>
      </p:sp>
      <p:sp>
        <p:nvSpPr>
          <p:cNvPr id="432" name="Google Shape;432;p47"/>
          <p:cNvSpPr txBox="1">
            <a:spLocks noGrp="1"/>
          </p:cNvSpPr>
          <p:nvPr>
            <p:ph type="body" idx="2"/>
          </p:nvPr>
        </p:nvSpPr>
        <p:spPr>
          <a:xfrm>
            <a:off x="1170940" y="7621690"/>
            <a:ext cx="22128988" cy="4333244"/>
          </a:xfrm>
          <a:prstGeom prst="rect">
            <a:avLst/>
          </a:prstGeom>
          <a:noFill/>
          <a:ln>
            <a:noFill/>
          </a:ln>
        </p:spPr>
        <p:txBody>
          <a:bodyPr spcFirstLastPara="1" wrap="square" lIns="91425" tIns="45700" rIns="91425" bIns="45700" anchor="t" anchorCtr="0">
            <a:noAutofit/>
          </a:bodyPr>
          <a:lstStyle/>
          <a:p>
            <a:pPr marL="457200" lvl="0" indent="-457200" algn="l" rtl="0">
              <a:lnSpc>
                <a:spcPct val="90000"/>
              </a:lnSpc>
              <a:spcBef>
                <a:spcPts val="0"/>
              </a:spcBef>
              <a:spcAft>
                <a:spcPts val="0"/>
              </a:spcAft>
              <a:buClr>
                <a:srgbClr val="576F7F"/>
              </a:buClr>
              <a:buSzPts val="4800"/>
              <a:buFont typeface="Palatino Linotype"/>
              <a:buAutoNum type="arabicPeriod"/>
            </a:pPr>
            <a:r>
              <a:rPr lang="en-US" sz="4800" dirty="0"/>
              <a:t>Access to education should not merely mean access to content, but also to a rich learning environment that provides opportunities for interaction and connectedness</a:t>
            </a:r>
            <a:endParaRPr dirty="0"/>
          </a:p>
          <a:p>
            <a:pPr marL="457200" lvl="0" indent="-457200" algn="l" rtl="0">
              <a:lnSpc>
                <a:spcPct val="90000"/>
              </a:lnSpc>
              <a:spcBef>
                <a:spcPts val="2400"/>
              </a:spcBef>
              <a:spcAft>
                <a:spcPts val="0"/>
              </a:spcAft>
              <a:buClr>
                <a:srgbClr val="576F7F"/>
              </a:buClr>
              <a:buSzPts val="4800"/>
              <a:buFont typeface="Palatino Linotype"/>
              <a:buAutoNum type="arabicPeriod"/>
            </a:pPr>
            <a:r>
              <a:rPr lang="en-US" sz="4800" dirty="0"/>
              <a:t>Collaborative learning processes assist students to develop higher-order thinking skills and achieve richer knowledge generation </a:t>
            </a:r>
            <a:endParaRPr dirty="0"/>
          </a:p>
          <a:p>
            <a:pPr marL="457200" lvl="0" indent="-457200" algn="l" rtl="0">
              <a:lnSpc>
                <a:spcPct val="90000"/>
              </a:lnSpc>
              <a:spcBef>
                <a:spcPts val="2400"/>
              </a:spcBef>
              <a:spcAft>
                <a:spcPts val="0"/>
              </a:spcAft>
              <a:buClr>
                <a:srgbClr val="576F7F"/>
              </a:buClr>
              <a:buSzPts val="4800"/>
              <a:buFont typeface="Palatino Linotype"/>
              <a:buAutoNum type="arabicPeriod"/>
            </a:pPr>
            <a:r>
              <a:rPr lang="en-US" sz="4800" dirty="0"/>
              <a:t>Fosters positive social interdependence by linking learners’ goals to one another</a:t>
            </a:r>
            <a:endParaRPr dirty="0"/>
          </a:p>
        </p:txBody>
      </p:sp>
      <p:pic>
        <p:nvPicPr>
          <p:cNvPr id="433" name="Google Shape;433;p47" descr="A picture containing logo"/>
          <p:cNvPicPr preferRelativeResize="0">
            <a:picLocks noGrp="1"/>
          </p:cNvPicPr>
          <p:nvPr>
            <p:ph type="pic" idx="3"/>
          </p:nvPr>
        </p:nvPicPr>
        <p:blipFill rotWithShape="1">
          <a:blip r:embed="rId3">
            <a:alphaModFix/>
          </a:blip>
          <a:srcRect t="28254" b="28254"/>
          <a:stretch/>
        </p:blipFill>
        <p:spPr>
          <a:xfrm>
            <a:off x="1142492" y="3127248"/>
            <a:ext cx="8604181" cy="3742051"/>
          </a:xfrm>
          <a:prstGeom prst="rect">
            <a:avLst/>
          </a:prstGeom>
          <a:noFill/>
          <a:ln>
            <a:noFill/>
          </a:ln>
        </p:spPr>
      </p:pic>
      <p:sp>
        <p:nvSpPr>
          <p:cNvPr id="436" name="Google Shape;436;p47"/>
          <p:cNvSpPr txBox="1"/>
          <p:nvPr/>
        </p:nvSpPr>
        <p:spPr>
          <a:xfrm rot="-5400000">
            <a:off x="268665" y="4736663"/>
            <a:ext cx="3854272"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dirty="0">
                <a:solidFill>
                  <a:schemeClr val="hlink"/>
                </a:solidFill>
                <a:latin typeface="Arial"/>
                <a:ea typeface="Arial"/>
                <a:cs typeface="Arial"/>
                <a:sym typeface="Arial"/>
                <a:hlinkClick r:id="rId4"/>
              </a:rPr>
              <a:t>https://cdn.pixabay.com/photo/2017/08/18/10/52/women-2654514_1280.png</a:t>
            </a:r>
            <a:r>
              <a:rPr lang="en-US" sz="1400" b="0" i="0" u="none" strike="noStrike" cap="none" dirty="0">
                <a:solidFill>
                  <a:srgbClr val="000000"/>
                </a:solidFill>
                <a:latin typeface="Arial"/>
                <a:ea typeface="Arial"/>
                <a:cs typeface="Arial"/>
                <a:sym typeface="Arial"/>
              </a:rPr>
              <a:t> </a:t>
            </a:r>
            <a:endParaRPr dirty="0"/>
          </a:p>
        </p:txBody>
      </p:sp>
      <p:pic>
        <p:nvPicPr>
          <p:cNvPr id="434" name="Google Shape;434;p47" descr="Women working on laptop"/>
          <p:cNvPicPr preferRelativeResize="0">
            <a:picLocks noGrp="1"/>
          </p:cNvPicPr>
          <p:nvPr>
            <p:ph type="pic" idx="4"/>
          </p:nvPr>
        </p:nvPicPr>
        <p:blipFill rotWithShape="1">
          <a:blip r:embed="rId5">
            <a:alphaModFix/>
          </a:blip>
          <a:srcRect t="16944" b="16944"/>
          <a:stretch/>
        </p:blipFill>
        <p:spPr>
          <a:xfrm>
            <a:off x="12591288" y="3127248"/>
            <a:ext cx="8604181" cy="3742051"/>
          </a:xfrm>
          <a:prstGeom prst="rect">
            <a:avLst/>
          </a:prstGeom>
          <a:noFill/>
          <a:ln>
            <a:noFill/>
          </a:ln>
        </p:spPr>
      </p:pic>
      <p:sp>
        <p:nvSpPr>
          <p:cNvPr id="437" name="Google Shape;437;p47"/>
          <p:cNvSpPr txBox="1"/>
          <p:nvPr/>
        </p:nvSpPr>
        <p:spPr>
          <a:xfrm rot="-5400000">
            <a:off x="19545877" y="4728811"/>
            <a:ext cx="3886445"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a:solidFill>
                  <a:schemeClr val="hlink"/>
                </a:solidFill>
                <a:latin typeface="Arial"/>
                <a:ea typeface="Arial"/>
                <a:cs typeface="Arial"/>
                <a:sym typeface="Arial"/>
                <a:hlinkClick r:id="rId6"/>
              </a:rPr>
              <a:t>https://pixabay.com/illustrations/laptop-comfortable-concept-2813310/</a:t>
            </a:r>
            <a:r>
              <a:rPr lang="en-US" sz="1400" b="0" i="0" u="none" strike="noStrike" cap="none">
                <a:solidFill>
                  <a:srgbClr val="000000"/>
                </a:solidFill>
                <a:latin typeface="Arial"/>
                <a:ea typeface="Arial"/>
                <a:cs typeface="Arial"/>
                <a:sym typeface="Arial"/>
              </a:rPr>
              <a:t> </a:t>
            </a:r>
            <a:endParaRPr/>
          </a:p>
        </p:txBody>
      </p:sp>
      <p:sp>
        <p:nvSpPr>
          <p:cNvPr id="435" name="Google Shape;435;p47"/>
          <p:cNvSpPr txBox="1"/>
          <p:nvPr/>
        </p:nvSpPr>
        <p:spPr>
          <a:xfrm>
            <a:off x="9833311" y="12196182"/>
            <a:ext cx="13466618" cy="175432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0" i="0" u="none" strike="noStrike" cap="none" dirty="0">
                <a:solidFill>
                  <a:schemeClr val="dk1"/>
                </a:solidFill>
                <a:latin typeface="Times New Roman"/>
                <a:ea typeface="Times New Roman"/>
                <a:cs typeface="Times New Roman"/>
                <a:sym typeface="Times New Roman"/>
              </a:rPr>
              <a:t>(Brindley, </a:t>
            </a:r>
            <a:r>
              <a:rPr lang="en-US" sz="3600" b="0" i="0" u="none" strike="noStrike" cap="none" dirty="0" err="1">
                <a:solidFill>
                  <a:schemeClr val="dk1"/>
                </a:solidFill>
                <a:latin typeface="Times New Roman"/>
                <a:ea typeface="Times New Roman"/>
                <a:cs typeface="Times New Roman"/>
                <a:sym typeface="Times New Roman"/>
              </a:rPr>
              <a:t>Walti</a:t>
            </a:r>
            <a:r>
              <a:rPr lang="en-US" sz="3600" b="0" i="0" u="none" strike="noStrike" cap="none" dirty="0">
                <a:solidFill>
                  <a:schemeClr val="dk1"/>
                </a:solidFill>
                <a:latin typeface="Times New Roman"/>
                <a:ea typeface="Times New Roman"/>
                <a:cs typeface="Times New Roman"/>
                <a:sym typeface="Times New Roman"/>
              </a:rPr>
              <a:t>, &amp; </a:t>
            </a:r>
            <a:r>
              <a:rPr lang="en-US" sz="3600" b="0" i="0" u="none" strike="noStrike" cap="none" dirty="0" err="1">
                <a:solidFill>
                  <a:schemeClr val="dk1"/>
                </a:solidFill>
                <a:latin typeface="Times New Roman"/>
                <a:ea typeface="Times New Roman"/>
                <a:cs typeface="Times New Roman"/>
                <a:sym typeface="Times New Roman"/>
              </a:rPr>
              <a:t>Balschke</a:t>
            </a:r>
            <a:r>
              <a:rPr lang="en-US" sz="3600" b="0" i="0" u="none" strike="noStrike" cap="none" dirty="0">
                <a:solidFill>
                  <a:schemeClr val="dk1"/>
                </a:solidFill>
                <a:latin typeface="Times New Roman"/>
                <a:ea typeface="Times New Roman"/>
                <a:cs typeface="Times New Roman"/>
                <a:sym typeface="Times New Roman"/>
              </a:rPr>
              <a:t>, 2009; REL Southeast, 2020; Peterson, </a:t>
            </a:r>
            <a:r>
              <a:rPr lang="en-US" sz="3600" b="0" i="0" u="none" strike="noStrike" cap="none" dirty="0" err="1">
                <a:solidFill>
                  <a:schemeClr val="dk1"/>
                </a:solidFill>
                <a:latin typeface="Times New Roman"/>
                <a:ea typeface="Times New Roman"/>
                <a:cs typeface="Times New Roman"/>
                <a:sym typeface="Times New Roman"/>
              </a:rPr>
              <a:t>Beymer</a:t>
            </a:r>
            <a:r>
              <a:rPr lang="en-US" sz="3600" b="0" i="0" u="none" strike="noStrike" cap="none" dirty="0">
                <a:solidFill>
                  <a:schemeClr val="dk1"/>
                </a:solidFill>
                <a:latin typeface="Times New Roman"/>
                <a:ea typeface="Times New Roman"/>
                <a:cs typeface="Times New Roman"/>
                <a:sym typeface="Times New Roman"/>
              </a:rPr>
              <a:t>, &amp; Putnam, 2018) </a:t>
            </a:r>
            <a:endParaRPr dirty="0"/>
          </a:p>
          <a:p>
            <a:pPr marL="0" marR="0" lvl="0" indent="0" algn="l" rtl="0">
              <a:lnSpc>
                <a:spcPct val="100000"/>
              </a:lnSpc>
              <a:spcBef>
                <a:spcPts val="0"/>
              </a:spcBef>
              <a:spcAft>
                <a:spcPts val="0"/>
              </a:spcAft>
              <a:buNone/>
            </a:pPr>
            <a:endParaRPr sz="3600" b="0" i="0" u="none" strike="noStrike" cap="none" dirty="0">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48">
            <a:extLst>
              <a:ext uri="{C183D7F6-B498-43B3-948B-1728B52AA6E4}">
                <adec:decorative xmlns:adec="http://schemas.microsoft.com/office/drawing/2017/decorative" val="1"/>
              </a:ext>
            </a:extLst>
          </p:cNvPr>
          <p:cNvSpPr/>
          <p:nvPr/>
        </p:nvSpPr>
        <p:spPr>
          <a:xfrm>
            <a:off x="11312125" y="811475"/>
            <a:ext cx="12034500" cy="11701800"/>
          </a:xfrm>
          <a:prstGeom prst="ellipse">
            <a:avLst/>
          </a:prstGeom>
          <a:solidFill>
            <a:schemeClr val="accent4"/>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2" name="Google Shape;462;p48"/>
          <p:cNvSpPr txBox="1">
            <a:spLocks noGrp="1"/>
          </p:cNvSpPr>
          <p:nvPr>
            <p:ph type="title"/>
          </p:nvPr>
        </p:nvSpPr>
        <p:spPr>
          <a:xfrm>
            <a:off x="11384224" y="762000"/>
            <a:ext cx="12099775" cy="12162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800"/>
              <a:buNone/>
            </a:pPr>
            <a:r>
              <a:rPr lang="en-US" sz="6700" dirty="0"/>
              <a:t>Evidence-based practices</a:t>
            </a:r>
            <a:r>
              <a:rPr lang="en-US" sz="6700" dirty="0">
                <a:solidFill>
                  <a:schemeClr val="bg1"/>
                </a:solidFill>
              </a:rPr>
              <a:t>-5</a:t>
            </a:r>
            <a:endParaRPr dirty="0">
              <a:solidFill>
                <a:schemeClr val="bg1"/>
              </a:solidFill>
            </a:endParaRPr>
          </a:p>
        </p:txBody>
      </p:sp>
      <p:sp>
        <p:nvSpPr>
          <p:cNvPr id="444" name="Google Shape;444;p48"/>
          <p:cNvSpPr/>
          <p:nvPr/>
        </p:nvSpPr>
        <p:spPr>
          <a:xfrm>
            <a:off x="2654750" y="2366975"/>
            <a:ext cx="8520000" cy="1643400"/>
          </a:xfrm>
          <a:prstGeom prst="roundRect">
            <a:avLst>
              <a:gd name="adj" fmla="val 50000"/>
            </a:avLst>
          </a:prstGeom>
          <a:solidFill>
            <a:srgbClr val="38761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a:solidFill>
                  <a:srgbClr val="FFFFFF"/>
                </a:solidFill>
                <a:latin typeface="Roboto"/>
                <a:ea typeface="Roboto"/>
                <a:cs typeface="Roboto"/>
                <a:sym typeface="Roboto"/>
              </a:rPr>
              <a:t>Foster teacher-to-learner connections</a:t>
            </a:r>
            <a:endParaRPr sz="5200" b="1" i="0" u="none" strike="noStrike" cap="none">
              <a:solidFill>
                <a:srgbClr val="FFFFFF"/>
              </a:solidFill>
              <a:latin typeface="Arial"/>
              <a:ea typeface="Arial"/>
              <a:cs typeface="Arial"/>
              <a:sym typeface="Arial"/>
            </a:endParaRPr>
          </a:p>
        </p:txBody>
      </p:sp>
      <p:sp>
        <p:nvSpPr>
          <p:cNvPr id="445" name="Google Shape;445;p48"/>
          <p:cNvSpPr/>
          <p:nvPr/>
        </p:nvSpPr>
        <p:spPr>
          <a:xfrm>
            <a:off x="4291550" y="4399150"/>
            <a:ext cx="5246400" cy="14595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8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Foster emotional engagement through asynchronous video</a:t>
            </a:r>
            <a:endParaRPr sz="3700" b="1" i="0" u="none" strike="noStrike" cap="none">
              <a:solidFill>
                <a:srgbClr val="000000"/>
              </a:solidFill>
              <a:latin typeface="Arial"/>
              <a:ea typeface="Arial"/>
              <a:cs typeface="Arial"/>
              <a:sym typeface="Arial"/>
            </a:endParaRPr>
          </a:p>
        </p:txBody>
      </p:sp>
      <p:sp>
        <p:nvSpPr>
          <p:cNvPr id="446" name="Google Shape;446;p48"/>
          <p:cNvSpPr/>
          <p:nvPr/>
        </p:nvSpPr>
        <p:spPr>
          <a:xfrm>
            <a:off x="4291550" y="64345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Provide feedback through video</a:t>
            </a:r>
            <a:endParaRPr sz="3700" b="1" i="0" u="none" strike="noStrike" cap="none">
              <a:solidFill>
                <a:srgbClr val="000000"/>
              </a:solidFill>
              <a:latin typeface="Arial"/>
              <a:ea typeface="Arial"/>
              <a:cs typeface="Arial"/>
              <a:sym typeface="Arial"/>
            </a:endParaRPr>
          </a:p>
        </p:txBody>
      </p:sp>
      <p:cxnSp>
        <p:nvCxnSpPr>
          <p:cNvPr id="447" name="Google Shape;447;p48">
            <a:extLst>
              <a:ext uri="{C183D7F6-B498-43B3-948B-1728B52AA6E4}">
                <adec:decorative xmlns:adec="http://schemas.microsoft.com/office/drawing/2017/decorative" val="1"/>
              </a:ext>
            </a:extLst>
          </p:cNvPr>
          <p:cNvCxnSpPr>
            <a:stCxn id="445" idx="0"/>
            <a:endCxn id="444" idx="2"/>
          </p:cNvCxnSpPr>
          <p:nvPr/>
        </p:nvCxnSpPr>
        <p:spPr>
          <a:xfrm rot="-5400000">
            <a:off x="6720650" y="4204450"/>
            <a:ext cx="388800" cy="600"/>
          </a:xfrm>
          <a:prstGeom prst="bentConnector3">
            <a:avLst>
              <a:gd name="adj1" fmla="val 49997"/>
            </a:avLst>
          </a:prstGeom>
          <a:noFill/>
          <a:ln w="19050" cap="flat" cmpd="sng">
            <a:solidFill>
              <a:srgbClr val="274E13"/>
            </a:solidFill>
            <a:prstDash val="solid"/>
            <a:round/>
            <a:headEnd type="none" w="sm" len="sm"/>
            <a:tailEnd type="none" w="sm" len="sm"/>
          </a:ln>
        </p:spPr>
      </p:cxnSp>
      <p:cxnSp>
        <p:nvCxnSpPr>
          <p:cNvPr id="448" name="Google Shape;448;p48">
            <a:extLst>
              <a:ext uri="{C183D7F6-B498-43B3-948B-1728B52AA6E4}">
                <adec:decorative xmlns:adec="http://schemas.microsoft.com/office/drawing/2017/decorative" val="1"/>
              </a:ext>
            </a:extLst>
          </p:cNvPr>
          <p:cNvCxnSpPr>
            <a:stCxn id="446" idx="0"/>
            <a:endCxn id="445" idx="2"/>
          </p:cNvCxnSpPr>
          <p:nvPr/>
        </p:nvCxnSpPr>
        <p:spPr>
          <a:xfrm rot="-5400000">
            <a:off x="6627050" y="6146225"/>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449" name="Google Shape;449;p48"/>
          <p:cNvSpPr/>
          <p:nvPr/>
        </p:nvSpPr>
        <p:spPr>
          <a:xfrm>
            <a:off x="4291550" y="8428550"/>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Engage in one-on-one interactions</a:t>
            </a:r>
            <a:endParaRPr sz="3700" b="1" i="0" u="none" strike="noStrike" cap="none">
              <a:solidFill>
                <a:srgbClr val="000000"/>
              </a:solidFill>
              <a:latin typeface="Arial"/>
              <a:ea typeface="Arial"/>
              <a:cs typeface="Arial"/>
              <a:sym typeface="Arial"/>
            </a:endParaRPr>
          </a:p>
        </p:txBody>
      </p:sp>
      <p:cxnSp>
        <p:nvCxnSpPr>
          <p:cNvPr id="450" name="Google Shape;450;p48">
            <a:extLst>
              <a:ext uri="{C183D7F6-B498-43B3-948B-1728B52AA6E4}">
                <adec:decorative xmlns:adec="http://schemas.microsoft.com/office/drawing/2017/decorative" val="1"/>
              </a:ext>
            </a:extLst>
          </p:cNvPr>
          <p:cNvCxnSpPr>
            <a:stCxn id="449" idx="0"/>
            <a:endCxn id="446" idx="2"/>
          </p:cNvCxnSpPr>
          <p:nvPr/>
        </p:nvCxnSpPr>
        <p:spPr>
          <a:xfrm rot="-5400000">
            <a:off x="6616850" y="8130050"/>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451" name="Google Shape;451;p48"/>
          <p:cNvSpPr/>
          <p:nvPr/>
        </p:nvSpPr>
        <p:spPr>
          <a:xfrm>
            <a:off x="4291550" y="104717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Use data from existing technologies</a:t>
            </a:r>
            <a:endParaRPr sz="3700" b="1" i="0" u="none" strike="noStrike" cap="none">
              <a:solidFill>
                <a:srgbClr val="000000"/>
              </a:solidFill>
              <a:latin typeface="Arial"/>
              <a:ea typeface="Arial"/>
              <a:cs typeface="Arial"/>
              <a:sym typeface="Arial"/>
            </a:endParaRPr>
          </a:p>
        </p:txBody>
      </p:sp>
      <p:cxnSp>
        <p:nvCxnSpPr>
          <p:cNvPr id="452" name="Google Shape;452;p48">
            <a:extLst>
              <a:ext uri="{C183D7F6-B498-43B3-948B-1728B52AA6E4}">
                <adec:decorative xmlns:adec="http://schemas.microsoft.com/office/drawing/2017/decorative" val="1"/>
              </a:ext>
            </a:extLst>
          </p:cNvPr>
          <p:cNvCxnSpPr>
            <a:stCxn id="451" idx="0"/>
            <a:endCxn id="449" idx="2"/>
          </p:cNvCxnSpPr>
          <p:nvPr/>
        </p:nvCxnSpPr>
        <p:spPr>
          <a:xfrm rot="-5400000">
            <a:off x="6592250" y="10148625"/>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
        <p:nvSpPr>
          <p:cNvPr id="453" name="Google Shape;453;p48"/>
          <p:cNvSpPr/>
          <p:nvPr/>
        </p:nvSpPr>
        <p:spPr>
          <a:xfrm>
            <a:off x="13062503" y="2366975"/>
            <a:ext cx="8520000" cy="1643400"/>
          </a:xfrm>
          <a:prstGeom prst="roundRect">
            <a:avLst>
              <a:gd name="adj" fmla="val 50000"/>
            </a:avLst>
          </a:prstGeom>
          <a:solidFill>
            <a:srgbClr val="1155CC"/>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a:solidFill>
                  <a:srgbClr val="FFFFFF"/>
                </a:solidFill>
                <a:latin typeface="Roboto"/>
                <a:ea typeface="Roboto"/>
                <a:cs typeface="Roboto"/>
                <a:sym typeface="Roboto"/>
              </a:rPr>
              <a:t>Foster learner-to-learner connections</a:t>
            </a:r>
            <a:endParaRPr sz="5200" b="1" i="0" u="none" strike="noStrike" cap="none">
              <a:solidFill>
                <a:srgbClr val="FFFFFF"/>
              </a:solidFill>
              <a:latin typeface="Arial"/>
              <a:ea typeface="Arial"/>
              <a:cs typeface="Arial"/>
              <a:sym typeface="Arial"/>
            </a:endParaRPr>
          </a:p>
        </p:txBody>
      </p:sp>
      <p:cxnSp>
        <p:nvCxnSpPr>
          <p:cNvPr id="454" name="Google Shape;454;p48">
            <a:extLst>
              <a:ext uri="{C183D7F6-B498-43B3-948B-1728B52AA6E4}">
                <adec:decorative xmlns:adec="http://schemas.microsoft.com/office/drawing/2017/decorative" val="1"/>
              </a:ext>
            </a:extLst>
          </p:cNvPr>
          <p:cNvCxnSpPr/>
          <p:nvPr/>
        </p:nvCxnSpPr>
        <p:spPr>
          <a:xfrm rot="-5400000">
            <a:off x="17010575" y="4283401"/>
            <a:ext cx="608700" cy="600"/>
          </a:xfrm>
          <a:prstGeom prst="bentConnector3">
            <a:avLst>
              <a:gd name="adj1" fmla="val 50000"/>
            </a:avLst>
          </a:prstGeom>
          <a:noFill/>
          <a:ln w="19050" cap="flat" cmpd="sng">
            <a:solidFill>
              <a:srgbClr val="1C4587"/>
            </a:solidFill>
            <a:prstDash val="solid"/>
            <a:round/>
            <a:headEnd type="none" w="sm" len="sm"/>
            <a:tailEnd type="none" w="sm" len="sm"/>
          </a:ln>
        </p:spPr>
      </p:cxnSp>
      <p:sp>
        <p:nvSpPr>
          <p:cNvPr id="455" name="Google Shape;455;p48"/>
          <p:cNvSpPr/>
          <p:nvPr/>
        </p:nvSpPr>
        <p:spPr>
          <a:xfrm>
            <a:off x="14699300" y="4399150"/>
            <a:ext cx="5246400" cy="14595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Organize small-group collaborations</a:t>
            </a:r>
            <a:endParaRPr sz="3700" b="1" i="0" u="none" strike="noStrike" cap="none">
              <a:solidFill>
                <a:srgbClr val="000000"/>
              </a:solidFill>
              <a:latin typeface="Arial"/>
              <a:ea typeface="Arial"/>
              <a:cs typeface="Arial"/>
              <a:sym typeface="Arial"/>
            </a:endParaRPr>
          </a:p>
        </p:txBody>
      </p:sp>
      <p:sp>
        <p:nvSpPr>
          <p:cNvPr id="456" name="Google Shape;456;p48"/>
          <p:cNvSpPr/>
          <p:nvPr/>
        </p:nvSpPr>
        <p:spPr>
          <a:xfrm>
            <a:off x="14699300" y="6434525"/>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Model how students should engage and respond</a:t>
            </a:r>
            <a:endParaRPr sz="3700" b="1" i="0" u="none" strike="noStrike" cap="none">
              <a:solidFill>
                <a:srgbClr val="000000"/>
              </a:solidFill>
              <a:latin typeface="Arial"/>
              <a:ea typeface="Arial"/>
              <a:cs typeface="Arial"/>
              <a:sym typeface="Arial"/>
            </a:endParaRPr>
          </a:p>
        </p:txBody>
      </p:sp>
      <p:cxnSp>
        <p:nvCxnSpPr>
          <p:cNvPr id="457" name="Google Shape;457;p48">
            <a:extLst>
              <a:ext uri="{C183D7F6-B498-43B3-948B-1728B52AA6E4}">
                <adec:decorative xmlns:adec="http://schemas.microsoft.com/office/drawing/2017/decorative" val="1"/>
              </a:ext>
            </a:extLst>
          </p:cNvPr>
          <p:cNvCxnSpPr>
            <a:stCxn id="456" idx="0"/>
            <a:endCxn id="455" idx="2"/>
          </p:cNvCxnSpPr>
          <p:nvPr/>
        </p:nvCxnSpPr>
        <p:spPr>
          <a:xfrm rot="-5400000">
            <a:off x="17034800" y="6146225"/>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458" name="Google Shape;458;p48"/>
          <p:cNvSpPr/>
          <p:nvPr/>
        </p:nvSpPr>
        <p:spPr>
          <a:xfrm>
            <a:off x="14699300" y="8428550"/>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prior knowledge and experience</a:t>
            </a:r>
            <a:endParaRPr sz="3700" b="1" i="0" u="none" strike="noStrike" cap="none">
              <a:solidFill>
                <a:srgbClr val="000000"/>
              </a:solidFill>
              <a:latin typeface="Arial"/>
              <a:ea typeface="Arial"/>
              <a:cs typeface="Arial"/>
              <a:sym typeface="Arial"/>
            </a:endParaRPr>
          </a:p>
        </p:txBody>
      </p:sp>
      <p:cxnSp>
        <p:nvCxnSpPr>
          <p:cNvPr id="459" name="Google Shape;459;p48">
            <a:extLst>
              <a:ext uri="{C183D7F6-B498-43B3-948B-1728B52AA6E4}">
                <adec:decorative xmlns:adec="http://schemas.microsoft.com/office/drawing/2017/decorative" val="1"/>
              </a:ext>
            </a:extLst>
          </p:cNvPr>
          <p:cNvCxnSpPr>
            <a:stCxn id="458" idx="0"/>
            <a:endCxn id="456" idx="2"/>
          </p:cNvCxnSpPr>
          <p:nvPr/>
        </p:nvCxnSpPr>
        <p:spPr>
          <a:xfrm rot="-5400000">
            <a:off x="17024600" y="8130050"/>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460" name="Google Shape;460;p48"/>
          <p:cNvSpPr/>
          <p:nvPr/>
        </p:nvSpPr>
        <p:spPr>
          <a:xfrm>
            <a:off x="14699300" y="10471725"/>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peer feedback</a:t>
            </a:r>
            <a:endParaRPr sz="3700" b="1" i="0" u="none" strike="noStrike" cap="none">
              <a:solidFill>
                <a:srgbClr val="000000"/>
              </a:solidFill>
              <a:latin typeface="Arial"/>
              <a:ea typeface="Arial"/>
              <a:cs typeface="Arial"/>
              <a:sym typeface="Arial"/>
            </a:endParaRPr>
          </a:p>
        </p:txBody>
      </p:sp>
      <p:cxnSp>
        <p:nvCxnSpPr>
          <p:cNvPr id="461" name="Google Shape;461;p48">
            <a:extLst>
              <a:ext uri="{C183D7F6-B498-43B3-948B-1728B52AA6E4}">
                <adec:decorative xmlns:adec="http://schemas.microsoft.com/office/drawing/2017/decorative" val="1"/>
              </a:ext>
            </a:extLst>
          </p:cNvPr>
          <p:cNvCxnSpPr>
            <a:stCxn id="460" idx="0"/>
            <a:endCxn id="458" idx="2"/>
          </p:cNvCxnSpPr>
          <p:nvPr/>
        </p:nvCxnSpPr>
        <p:spPr>
          <a:xfrm rot="-5400000">
            <a:off x="17000000" y="10148625"/>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3">
                                            <p:txEl>
                                              <p:pRg st="0" end="0"/>
                                            </p:txEl>
                                          </p:spTgt>
                                        </p:tgtEl>
                                        <p:attrNameLst>
                                          <p:attrName>style.visibility</p:attrName>
                                        </p:attrNameLst>
                                      </p:cBhvr>
                                      <p:to>
                                        <p:strVal val="visible"/>
                                      </p:to>
                                    </p:set>
                                    <p:animEffect transition="in" filter="fade">
                                      <p:cBhvr>
                                        <p:cTn id="7" dur="1000"/>
                                        <p:tgtEl>
                                          <p:spTgt spid="4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79" name="Google Shape;479;p49"/>
          <p:cNvSpPr txBox="1">
            <a:spLocks noGrp="1"/>
          </p:cNvSpPr>
          <p:nvPr>
            <p:ph type="title"/>
          </p:nvPr>
        </p:nvSpPr>
        <p:spPr>
          <a:xfrm>
            <a:off x="1165804" y="806367"/>
            <a:ext cx="12245395" cy="12162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800"/>
              <a:buNone/>
            </a:pPr>
            <a:r>
              <a:rPr lang="en-US" sz="6700" dirty="0"/>
              <a:t>Evidence-based practices</a:t>
            </a:r>
            <a:r>
              <a:rPr lang="en-US" sz="6700" dirty="0">
                <a:solidFill>
                  <a:schemeClr val="bg1"/>
                </a:solidFill>
              </a:rPr>
              <a:t>-6</a:t>
            </a:r>
            <a:endParaRPr dirty="0">
              <a:solidFill>
                <a:schemeClr val="bg1"/>
              </a:solidFill>
            </a:endParaRPr>
          </a:p>
        </p:txBody>
      </p:sp>
      <p:sp>
        <p:nvSpPr>
          <p:cNvPr id="468" name="Google Shape;468;p49">
            <a:extLst>
              <a:ext uri="{C183D7F6-B498-43B3-948B-1728B52AA6E4}">
                <adec:decorative xmlns:adec="http://schemas.microsoft.com/office/drawing/2017/decorative" val="1"/>
              </a:ext>
            </a:extLst>
          </p:cNvPr>
          <p:cNvSpPr/>
          <p:nvPr/>
        </p:nvSpPr>
        <p:spPr>
          <a:xfrm>
            <a:off x="3551705" y="4130555"/>
            <a:ext cx="7089600" cy="2120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0" name="Google Shape;470;p49"/>
          <p:cNvSpPr/>
          <p:nvPr/>
        </p:nvSpPr>
        <p:spPr>
          <a:xfrm>
            <a:off x="2844083" y="2411342"/>
            <a:ext cx="8520000" cy="1643400"/>
          </a:xfrm>
          <a:prstGeom prst="roundRect">
            <a:avLst>
              <a:gd name="adj" fmla="val 50000"/>
            </a:avLst>
          </a:prstGeom>
          <a:solidFill>
            <a:srgbClr val="1155CC"/>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a:solidFill>
                  <a:srgbClr val="FFFFFF"/>
                </a:solidFill>
                <a:latin typeface="Roboto"/>
                <a:ea typeface="Roboto"/>
                <a:cs typeface="Roboto"/>
                <a:sym typeface="Roboto"/>
              </a:rPr>
              <a:t>Foster learner-to-learner connections</a:t>
            </a:r>
            <a:endParaRPr sz="5200" b="1" i="0" u="none" strike="noStrike" cap="none">
              <a:solidFill>
                <a:srgbClr val="FFFFFF"/>
              </a:solidFill>
              <a:latin typeface="Arial"/>
              <a:ea typeface="Arial"/>
              <a:cs typeface="Arial"/>
              <a:sym typeface="Arial"/>
            </a:endParaRPr>
          </a:p>
        </p:txBody>
      </p:sp>
      <p:cxnSp>
        <p:nvCxnSpPr>
          <p:cNvPr id="471" name="Google Shape;471;p49">
            <a:extLst>
              <a:ext uri="{C183D7F6-B498-43B3-948B-1728B52AA6E4}">
                <adec:decorative xmlns:adec="http://schemas.microsoft.com/office/drawing/2017/decorative" val="1"/>
              </a:ext>
            </a:extLst>
          </p:cNvPr>
          <p:cNvCxnSpPr/>
          <p:nvPr/>
        </p:nvCxnSpPr>
        <p:spPr>
          <a:xfrm rot="-5400000">
            <a:off x="6792155" y="4327768"/>
            <a:ext cx="608700" cy="600"/>
          </a:xfrm>
          <a:prstGeom prst="bentConnector3">
            <a:avLst>
              <a:gd name="adj1" fmla="val 50000"/>
            </a:avLst>
          </a:prstGeom>
          <a:noFill/>
          <a:ln w="19050" cap="flat" cmpd="sng">
            <a:solidFill>
              <a:srgbClr val="1C4587"/>
            </a:solidFill>
            <a:prstDash val="solid"/>
            <a:round/>
            <a:headEnd type="none" w="sm" len="sm"/>
            <a:tailEnd type="none" w="sm" len="sm"/>
          </a:ln>
        </p:spPr>
      </p:cxnSp>
      <p:sp>
        <p:nvSpPr>
          <p:cNvPr id="472" name="Google Shape;472;p49"/>
          <p:cNvSpPr/>
          <p:nvPr/>
        </p:nvSpPr>
        <p:spPr>
          <a:xfrm>
            <a:off x="4480880" y="4443517"/>
            <a:ext cx="5246400" cy="14595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Organize small-group collaborations</a:t>
            </a:r>
            <a:endParaRPr sz="3700" b="1" i="0" u="none" strike="noStrike" cap="none">
              <a:solidFill>
                <a:srgbClr val="000000"/>
              </a:solidFill>
              <a:latin typeface="Arial"/>
              <a:ea typeface="Arial"/>
              <a:cs typeface="Arial"/>
              <a:sym typeface="Arial"/>
            </a:endParaRPr>
          </a:p>
        </p:txBody>
      </p:sp>
      <p:sp>
        <p:nvSpPr>
          <p:cNvPr id="473" name="Google Shape;473;p49"/>
          <p:cNvSpPr/>
          <p:nvPr/>
        </p:nvSpPr>
        <p:spPr>
          <a:xfrm>
            <a:off x="4480880" y="6478892"/>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Model how students should engage and respond</a:t>
            </a:r>
            <a:endParaRPr sz="3700" b="1" i="0" u="none" strike="noStrike" cap="none">
              <a:solidFill>
                <a:srgbClr val="000000"/>
              </a:solidFill>
              <a:latin typeface="Arial"/>
              <a:ea typeface="Arial"/>
              <a:cs typeface="Arial"/>
              <a:sym typeface="Arial"/>
            </a:endParaRPr>
          </a:p>
        </p:txBody>
      </p:sp>
      <p:cxnSp>
        <p:nvCxnSpPr>
          <p:cNvPr id="474" name="Google Shape;474;p49">
            <a:extLst>
              <a:ext uri="{C183D7F6-B498-43B3-948B-1728B52AA6E4}">
                <adec:decorative xmlns:adec="http://schemas.microsoft.com/office/drawing/2017/decorative" val="1"/>
              </a:ext>
            </a:extLst>
          </p:cNvPr>
          <p:cNvCxnSpPr>
            <a:stCxn id="473" idx="0"/>
            <a:endCxn id="472" idx="2"/>
          </p:cNvCxnSpPr>
          <p:nvPr/>
        </p:nvCxnSpPr>
        <p:spPr>
          <a:xfrm rot="-5400000">
            <a:off x="6816380" y="6190592"/>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475" name="Google Shape;475;p49"/>
          <p:cNvSpPr/>
          <p:nvPr/>
        </p:nvSpPr>
        <p:spPr>
          <a:xfrm>
            <a:off x="4480880" y="8472917"/>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prior knowledge and experience</a:t>
            </a:r>
            <a:endParaRPr sz="3700" b="1" i="0" u="none" strike="noStrike" cap="none">
              <a:solidFill>
                <a:srgbClr val="000000"/>
              </a:solidFill>
              <a:latin typeface="Arial"/>
              <a:ea typeface="Arial"/>
              <a:cs typeface="Arial"/>
              <a:sym typeface="Arial"/>
            </a:endParaRPr>
          </a:p>
        </p:txBody>
      </p:sp>
      <p:cxnSp>
        <p:nvCxnSpPr>
          <p:cNvPr id="476" name="Google Shape;476;p49">
            <a:extLst>
              <a:ext uri="{C183D7F6-B498-43B3-948B-1728B52AA6E4}">
                <adec:decorative xmlns:adec="http://schemas.microsoft.com/office/drawing/2017/decorative" val="1"/>
              </a:ext>
            </a:extLst>
          </p:cNvPr>
          <p:cNvCxnSpPr>
            <a:stCxn id="475" idx="0"/>
            <a:endCxn id="473" idx="2"/>
          </p:cNvCxnSpPr>
          <p:nvPr/>
        </p:nvCxnSpPr>
        <p:spPr>
          <a:xfrm rot="-5400000">
            <a:off x="6806180" y="8174417"/>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477" name="Google Shape;477;p49"/>
          <p:cNvSpPr/>
          <p:nvPr/>
        </p:nvSpPr>
        <p:spPr>
          <a:xfrm>
            <a:off x="4480880" y="10516092"/>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peer feedback</a:t>
            </a:r>
            <a:endParaRPr sz="3700" b="1" i="0" u="none" strike="noStrike" cap="none">
              <a:solidFill>
                <a:srgbClr val="000000"/>
              </a:solidFill>
              <a:latin typeface="Arial"/>
              <a:ea typeface="Arial"/>
              <a:cs typeface="Arial"/>
              <a:sym typeface="Arial"/>
            </a:endParaRPr>
          </a:p>
        </p:txBody>
      </p:sp>
      <p:cxnSp>
        <p:nvCxnSpPr>
          <p:cNvPr id="478" name="Google Shape;478;p49">
            <a:extLst>
              <a:ext uri="{C183D7F6-B498-43B3-948B-1728B52AA6E4}">
                <adec:decorative xmlns:adec="http://schemas.microsoft.com/office/drawing/2017/decorative" val="1"/>
              </a:ext>
            </a:extLst>
          </p:cNvPr>
          <p:cNvCxnSpPr>
            <a:stCxn id="477" idx="0"/>
            <a:endCxn id="475" idx="2"/>
          </p:cNvCxnSpPr>
          <p:nvPr/>
        </p:nvCxnSpPr>
        <p:spPr>
          <a:xfrm rot="-5400000">
            <a:off x="6781580" y="10192992"/>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
        <p:nvSpPr>
          <p:cNvPr id="480" name="Google Shape;480;p49"/>
          <p:cNvSpPr txBox="1">
            <a:spLocks noGrp="1"/>
          </p:cNvSpPr>
          <p:nvPr>
            <p:ph type="body" idx="1"/>
          </p:nvPr>
        </p:nvSpPr>
        <p:spPr>
          <a:xfrm>
            <a:off x="11876150" y="3756660"/>
            <a:ext cx="11367850" cy="7607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4900"/>
              <a:buNone/>
            </a:pPr>
            <a:r>
              <a:rPr lang="en-US" sz="4400" dirty="0"/>
              <a:t>Creating opportunities for small-group collaboration entails:</a:t>
            </a:r>
            <a:endParaRPr sz="4400" dirty="0"/>
          </a:p>
          <a:p>
            <a:pPr marL="654050" lvl="0" indent="-654050" algn="l" rtl="0">
              <a:lnSpc>
                <a:spcPct val="90000"/>
              </a:lnSpc>
              <a:spcBef>
                <a:spcPts val="4200"/>
              </a:spcBef>
              <a:spcAft>
                <a:spcPts val="0"/>
              </a:spcAft>
              <a:buSzPts val="4900"/>
              <a:buChar char="•"/>
            </a:pPr>
            <a:r>
              <a:rPr lang="en-US" sz="4400" dirty="0"/>
              <a:t>Evaluating learner readiness for group work.</a:t>
            </a:r>
            <a:endParaRPr dirty="0"/>
          </a:p>
          <a:p>
            <a:pPr marL="654050" lvl="0" indent="-654050" algn="l" rtl="0">
              <a:lnSpc>
                <a:spcPct val="90000"/>
              </a:lnSpc>
              <a:spcBef>
                <a:spcPts val="4200"/>
              </a:spcBef>
              <a:spcAft>
                <a:spcPts val="0"/>
              </a:spcAft>
              <a:buSzPts val="4900"/>
              <a:buChar char="•"/>
            </a:pPr>
            <a:r>
              <a:rPr lang="en-US" sz="4400" dirty="0"/>
              <a:t>Providing scaffolding to effectively engage students in small-group work.</a:t>
            </a:r>
            <a:endParaRPr dirty="0"/>
          </a:p>
          <a:p>
            <a:pPr marL="654050" lvl="0" indent="-654050" algn="l" rtl="0">
              <a:lnSpc>
                <a:spcPct val="90000"/>
              </a:lnSpc>
              <a:spcBef>
                <a:spcPts val="4200"/>
              </a:spcBef>
              <a:spcAft>
                <a:spcPts val="0"/>
              </a:spcAft>
              <a:buSzPts val="4900"/>
              <a:buChar char="•"/>
            </a:pPr>
            <a:r>
              <a:rPr lang="en-US" sz="4400" dirty="0"/>
              <a:t>Balancing structure and clarity of task with learner autonomy and flexibility.</a:t>
            </a:r>
            <a:endParaRPr dirty="0"/>
          </a:p>
          <a:p>
            <a:pPr marL="654050" lvl="0" indent="-654050" algn="l" rtl="0">
              <a:lnSpc>
                <a:spcPct val="90000"/>
              </a:lnSpc>
              <a:spcBef>
                <a:spcPts val="4200"/>
              </a:spcBef>
              <a:spcAft>
                <a:spcPts val="0"/>
              </a:spcAft>
              <a:buSzPts val="4900"/>
              <a:buChar char="•"/>
            </a:pPr>
            <a:r>
              <a:rPr lang="en-US" sz="4400" dirty="0"/>
              <a:t>Ensuring that work is achievable, sustainable, and properly timed.</a:t>
            </a:r>
            <a:endParaRPr sz="3800" dirty="0"/>
          </a:p>
        </p:txBody>
      </p:sp>
      <p:sp>
        <p:nvSpPr>
          <p:cNvPr id="469" name="Google Shape;469;p49"/>
          <p:cNvSpPr txBox="1"/>
          <p:nvPr/>
        </p:nvSpPr>
        <p:spPr>
          <a:xfrm>
            <a:off x="7104080" y="12476196"/>
            <a:ext cx="16491300" cy="866874"/>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1000"/>
              </a:spcAft>
              <a:buClr>
                <a:srgbClr val="000000"/>
              </a:buClr>
              <a:buSzPts val="3600"/>
              <a:buFont typeface="Arial"/>
              <a:buNone/>
            </a:pPr>
            <a:r>
              <a:rPr lang="en-US" sz="3600" b="0" i="0" u="none" strike="noStrike" cap="none">
                <a:solidFill>
                  <a:schemeClr val="dk1"/>
                </a:solidFill>
                <a:latin typeface="Times New Roman"/>
                <a:ea typeface="Times New Roman"/>
                <a:cs typeface="Times New Roman"/>
                <a:sym typeface="Times New Roman"/>
              </a:rPr>
              <a:t>(Brindley, Walti, &amp; Balschke, 2009) </a:t>
            </a:r>
            <a:endParaRPr sz="3600" b="0" i="0" u="none" strike="noStrike" cap="none">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8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2" name="Title 1">
            <a:extLst>
              <a:ext uri="{FF2B5EF4-FFF2-40B4-BE49-F238E27FC236}">
                <a16:creationId xmlns:a16="http://schemas.microsoft.com/office/drawing/2014/main" id="{1C6F9E5A-369F-49BD-B014-42AEEF387D05}"/>
              </a:ext>
            </a:extLst>
          </p:cNvPr>
          <p:cNvSpPr>
            <a:spLocks noGrp="1"/>
          </p:cNvSpPr>
          <p:nvPr>
            <p:ph type="title"/>
          </p:nvPr>
        </p:nvSpPr>
        <p:spPr>
          <a:xfrm>
            <a:off x="2710171" y="806415"/>
            <a:ext cx="14796217" cy="1216152"/>
          </a:xfrm>
        </p:spPr>
        <p:txBody>
          <a:bodyPr/>
          <a:lstStyle/>
          <a:p>
            <a:r>
              <a:rPr lang="en-US" sz="6700" dirty="0"/>
              <a:t>Evidence-based practices</a:t>
            </a:r>
            <a:r>
              <a:rPr lang="en-US" sz="6700" dirty="0">
                <a:solidFill>
                  <a:schemeClr val="bg1"/>
                </a:solidFill>
              </a:rPr>
              <a:t>-7</a:t>
            </a:r>
          </a:p>
        </p:txBody>
      </p:sp>
      <p:sp>
        <p:nvSpPr>
          <p:cNvPr id="487" name="Google Shape;487;p50"/>
          <p:cNvSpPr txBox="1">
            <a:spLocks noGrp="1"/>
          </p:cNvSpPr>
          <p:nvPr>
            <p:ph type="body" idx="1"/>
          </p:nvPr>
        </p:nvSpPr>
        <p:spPr>
          <a:xfrm>
            <a:off x="11884024" y="3764280"/>
            <a:ext cx="11360023" cy="76078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4900"/>
              <a:buNone/>
            </a:pPr>
            <a:r>
              <a:rPr lang="en-US" sz="4400" dirty="0"/>
              <a:t>Modeling student interactions can include:</a:t>
            </a:r>
            <a:endParaRPr sz="4400" dirty="0"/>
          </a:p>
          <a:p>
            <a:pPr marL="654050" lvl="0" indent="-654050" algn="l" rtl="0">
              <a:lnSpc>
                <a:spcPct val="90000"/>
              </a:lnSpc>
              <a:spcBef>
                <a:spcPts val="4200"/>
              </a:spcBef>
              <a:spcAft>
                <a:spcPts val="0"/>
              </a:spcAft>
              <a:buSzPts val="4900"/>
              <a:buChar char="•"/>
            </a:pPr>
            <a:r>
              <a:rPr lang="en-US" sz="4400" dirty="0"/>
              <a:t>Demonstrating appropriate discussion behaviors.</a:t>
            </a:r>
            <a:endParaRPr dirty="0"/>
          </a:p>
          <a:p>
            <a:pPr marL="654050" lvl="0" indent="-654050" algn="l" rtl="0">
              <a:lnSpc>
                <a:spcPct val="90000"/>
              </a:lnSpc>
              <a:spcBef>
                <a:spcPts val="4200"/>
              </a:spcBef>
              <a:spcAft>
                <a:spcPts val="0"/>
              </a:spcAft>
              <a:buSzPts val="4900"/>
              <a:buChar char="•"/>
            </a:pPr>
            <a:r>
              <a:rPr lang="en-US" sz="4400" dirty="0"/>
              <a:t>Scaffolding learning discussions with topic threads.</a:t>
            </a:r>
            <a:endParaRPr dirty="0"/>
          </a:p>
          <a:p>
            <a:pPr marL="654050" lvl="0" indent="-654050" algn="l" rtl="0">
              <a:lnSpc>
                <a:spcPct val="90000"/>
              </a:lnSpc>
              <a:spcBef>
                <a:spcPts val="4200"/>
              </a:spcBef>
              <a:spcAft>
                <a:spcPts val="0"/>
              </a:spcAft>
              <a:buSzPts val="4900"/>
              <a:buChar char="•"/>
            </a:pPr>
            <a:r>
              <a:rPr lang="en-US" sz="4400" dirty="0"/>
              <a:t>Showing grace and compassion.</a:t>
            </a:r>
            <a:endParaRPr sz="3800" dirty="0"/>
          </a:p>
        </p:txBody>
      </p:sp>
      <p:sp>
        <p:nvSpPr>
          <p:cNvPr id="488" name="Google Shape;488;p50">
            <a:extLst>
              <a:ext uri="{C183D7F6-B498-43B3-948B-1728B52AA6E4}">
                <adec:decorative xmlns:adec="http://schemas.microsoft.com/office/drawing/2017/decorative" val="1"/>
              </a:ext>
            </a:extLst>
          </p:cNvPr>
          <p:cNvSpPr/>
          <p:nvPr/>
        </p:nvSpPr>
        <p:spPr>
          <a:xfrm>
            <a:off x="3666395" y="6158511"/>
            <a:ext cx="7089600" cy="2120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9" name="Google Shape;489;p50"/>
          <p:cNvSpPr/>
          <p:nvPr/>
        </p:nvSpPr>
        <p:spPr>
          <a:xfrm>
            <a:off x="2844083" y="2411342"/>
            <a:ext cx="8520000" cy="1643400"/>
          </a:xfrm>
          <a:prstGeom prst="roundRect">
            <a:avLst>
              <a:gd name="adj" fmla="val 50000"/>
            </a:avLst>
          </a:prstGeom>
          <a:solidFill>
            <a:srgbClr val="1155CC"/>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a:solidFill>
                  <a:srgbClr val="FFFFFF"/>
                </a:solidFill>
                <a:latin typeface="Roboto"/>
                <a:ea typeface="Roboto"/>
                <a:cs typeface="Roboto"/>
                <a:sym typeface="Roboto"/>
              </a:rPr>
              <a:t>Foster learner-to-learner connections</a:t>
            </a:r>
            <a:endParaRPr sz="5200" b="1" i="0" u="none" strike="noStrike" cap="none">
              <a:solidFill>
                <a:srgbClr val="FFFFFF"/>
              </a:solidFill>
              <a:latin typeface="Arial"/>
              <a:ea typeface="Arial"/>
              <a:cs typeface="Arial"/>
              <a:sym typeface="Arial"/>
            </a:endParaRPr>
          </a:p>
        </p:txBody>
      </p:sp>
      <p:cxnSp>
        <p:nvCxnSpPr>
          <p:cNvPr id="490" name="Google Shape;490;p50">
            <a:extLst>
              <a:ext uri="{C183D7F6-B498-43B3-948B-1728B52AA6E4}">
                <adec:decorative xmlns:adec="http://schemas.microsoft.com/office/drawing/2017/decorative" val="1"/>
              </a:ext>
            </a:extLst>
          </p:cNvPr>
          <p:cNvCxnSpPr/>
          <p:nvPr/>
        </p:nvCxnSpPr>
        <p:spPr>
          <a:xfrm rot="-5400000">
            <a:off x="6792155" y="4327768"/>
            <a:ext cx="608700" cy="600"/>
          </a:xfrm>
          <a:prstGeom prst="bentConnector3">
            <a:avLst>
              <a:gd name="adj1" fmla="val 50000"/>
            </a:avLst>
          </a:prstGeom>
          <a:noFill/>
          <a:ln w="19050" cap="flat" cmpd="sng">
            <a:solidFill>
              <a:srgbClr val="1C4587"/>
            </a:solidFill>
            <a:prstDash val="solid"/>
            <a:round/>
            <a:headEnd type="none" w="sm" len="sm"/>
            <a:tailEnd type="none" w="sm" len="sm"/>
          </a:ln>
        </p:spPr>
      </p:cxnSp>
      <p:sp>
        <p:nvSpPr>
          <p:cNvPr id="491" name="Google Shape;491;p50"/>
          <p:cNvSpPr/>
          <p:nvPr/>
        </p:nvSpPr>
        <p:spPr>
          <a:xfrm>
            <a:off x="4480880" y="4443517"/>
            <a:ext cx="5246400" cy="14595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dirty="0">
                <a:solidFill>
                  <a:schemeClr val="dk1"/>
                </a:solidFill>
                <a:latin typeface="Roboto"/>
                <a:ea typeface="Roboto"/>
                <a:cs typeface="Roboto"/>
                <a:sym typeface="Roboto"/>
              </a:rPr>
              <a:t>Organize small-group collaborations</a:t>
            </a:r>
            <a:endParaRPr sz="3700" b="1" i="0" u="none" strike="noStrike" cap="none" dirty="0">
              <a:solidFill>
                <a:srgbClr val="000000"/>
              </a:solidFill>
              <a:latin typeface="Arial"/>
              <a:ea typeface="Arial"/>
              <a:cs typeface="Arial"/>
              <a:sym typeface="Arial"/>
            </a:endParaRPr>
          </a:p>
        </p:txBody>
      </p:sp>
      <p:sp>
        <p:nvSpPr>
          <p:cNvPr id="492" name="Google Shape;492;p50"/>
          <p:cNvSpPr/>
          <p:nvPr/>
        </p:nvSpPr>
        <p:spPr>
          <a:xfrm>
            <a:off x="4480880" y="6478892"/>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Model how students should engage and respond</a:t>
            </a:r>
            <a:endParaRPr sz="3700" b="1" i="0" u="none" strike="noStrike" cap="none">
              <a:solidFill>
                <a:srgbClr val="000000"/>
              </a:solidFill>
              <a:latin typeface="Arial"/>
              <a:ea typeface="Arial"/>
              <a:cs typeface="Arial"/>
              <a:sym typeface="Arial"/>
            </a:endParaRPr>
          </a:p>
        </p:txBody>
      </p:sp>
      <p:cxnSp>
        <p:nvCxnSpPr>
          <p:cNvPr id="493" name="Google Shape;493;p50">
            <a:extLst>
              <a:ext uri="{C183D7F6-B498-43B3-948B-1728B52AA6E4}">
                <adec:decorative xmlns:adec="http://schemas.microsoft.com/office/drawing/2017/decorative" val="1"/>
              </a:ext>
            </a:extLst>
          </p:cNvPr>
          <p:cNvCxnSpPr>
            <a:stCxn id="492" idx="0"/>
            <a:endCxn id="491" idx="2"/>
          </p:cNvCxnSpPr>
          <p:nvPr/>
        </p:nvCxnSpPr>
        <p:spPr>
          <a:xfrm rot="-5400000">
            <a:off x="6816380" y="6190592"/>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494" name="Google Shape;494;p50"/>
          <p:cNvSpPr/>
          <p:nvPr/>
        </p:nvSpPr>
        <p:spPr>
          <a:xfrm>
            <a:off x="4480880" y="8472917"/>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prior knowledge and experience</a:t>
            </a:r>
            <a:endParaRPr sz="3700" b="1" i="0" u="none" strike="noStrike" cap="none">
              <a:solidFill>
                <a:srgbClr val="000000"/>
              </a:solidFill>
              <a:latin typeface="Arial"/>
              <a:ea typeface="Arial"/>
              <a:cs typeface="Arial"/>
              <a:sym typeface="Arial"/>
            </a:endParaRPr>
          </a:p>
        </p:txBody>
      </p:sp>
      <p:cxnSp>
        <p:nvCxnSpPr>
          <p:cNvPr id="495" name="Google Shape;495;p50">
            <a:extLst>
              <a:ext uri="{C183D7F6-B498-43B3-948B-1728B52AA6E4}">
                <adec:decorative xmlns:adec="http://schemas.microsoft.com/office/drawing/2017/decorative" val="1"/>
              </a:ext>
            </a:extLst>
          </p:cNvPr>
          <p:cNvCxnSpPr>
            <a:stCxn id="494" idx="0"/>
            <a:endCxn id="492" idx="2"/>
          </p:cNvCxnSpPr>
          <p:nvPr/>
        </p:nvCxnSpPr>
        <p:spPr>
          <a:xfrm rot="-5400000">
            <a:off x="6806180" y="8174417"/>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496" name="Google Shape;496;p50"/>
          <p:cNvSpPr/>
          <p:nvPr/>
        </p:nvSpPr>
        <p:spPr>
          <a:xfrm>
            <a:off x="4480880" y="10516092"/>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peer feedback</a:t>
            </a:r>
            <a:endParaRPr sz="3700" b="1" i="0" u="none" strike="noStrike" cap="none">
              <a:solidFill>
                <a:srgbClr val="000000"/>
              </a:solidFill>
              <a:latin typeface="Arial"/>
              <a:ea typeface="Arial"/>
              <a:cs typeface="Arial"/>
              <a:sym typeface="Arial"/>
            </a:endParaRPr>
          </a:p>
        </p:txBody>
      </p:sp>
      <p:cxnSp>
        <p:nvCxnSpPr>
          <p:cNvPr id="497" name="Google Shape;497;p50">
            <a:extLst>
              <a:ext uri="{C183D7F6-B498-43B3-948B-1728B52AA6E4}">
                <adec:decorative xmlns:adec="http://schemas.microsoft.com/office/drawing/2017/decorative" val="1"/>
              </a:ext>
            </a:extLst>
          </p:cNvPr>
          <p:cNvCxnSpPr>
            <a:stCxn id="496" idx="0"/>
            <a:endCxn id="494" idx="2"/>
          </p:cNvCxnSpPr>
          <p:nvPr/>
        </p:nvCxnSpPr>
        <p:spPr>
          <a:xfrm rot="-5400000">
            <a:off x="6781580" y="10192992"/>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
        <p:nvSpPr>
          <p:cNvPr id="3" name="Content Placeholder 2">
            <a:extLst>
              <a:ext uri="{FF2B5EF4-FFF2-40B4-BE49-F238E27FC236}">
                <a16:creationId xmlns:a16="http://schemas.microsoft.com/office/drawing/2014/main" id="{8AF19793-32D5-4E68-ABFE-544923173103}"/>
              </a:ext>
            </a:extLst>
          </p:cNvPr>
          <p:cNvSpPr>
            <a:spLocks noGrp="1"/>
          </p:cNvSpPr>
          <p:nvPr>
            <p:ph sz="quarter" idx="13"/>
          </p:nvPr>
        </p:nvSpPr>
        <p:spPr>
          <a:xfrm>
            <a:off x="9678576" y="12619980"/>
            <a:ext cx="14252575" cy="1427163"/>
          </a:xfrm>
        </p:spPr>
        <p:txBody>
          <a:bodyPr/>
          <a:lstStyle/>
          <a:p>
            <a:pPr marL="0" indent="0" algn="r">
              <a:buNone/>
            </a:pPr>
            <a:r>
              <a:rPr lang="en-US" sz="3600" dirty="0">
                <a:solidFill>
                  <a:schemeClr val="dk1"/>
                </a:solidFill>
              </a:rPr>
              <a:t>(REL Southeast, 2020; Martin, Wang, &amp; Sadaf, 2020)  </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2" name="Title 1">
            <a:extLst>
              <a:ext uri="{FF2B5EF4-FFF2-40B4-BE49-F238E27FC236}">
                <a16:creationId xmlns:a16="http://schemas.microsoft.com/office/drawing/2014/main" id="{CD6E9D20-0635-4F23-8988-933D684A728B}"/>
              </a:ext>
            </a:extLst>
          </p:cNvPr>
          <p:cNvSpPr>
            <a:spLocks noGrp="1"/>
          </p:cNvSpPr>
          <p:nvPr>
            <p:ph type="title"/>
          </p:nvPr>
        </p:nvSpPr>
        <p:spPr>
          <a:xfrm>
            <a:off x="2729783" y="833638"/>
            <a:ext cx="11012153" cy="1216152"/>
          </a:xfrm>
        </p:spPr>
        <p:txBody>
          <a:bodyPr/>
          <a:lstStyle/>
          <a:p>
            <a:pPr rtl="0"/>
            <a:r>
              <a:rPr lang="en-US" sz="6700" b="0" i="0" dirty="0">
                <a:solidFill>
                  <a:srgbClr val="576F7F"/>
                </a:solidFill>
                <a:effectLst/>
                <a:latin typeface="Times New Roman" panose="02020603050405020304" pitchFamily="18" charset="0"/>
                <a:ea typeface="Times New Roman" panose="02020603050405020304" pitchFamily="18" charset="0"/>
                <a:cs typeface="Times New Roman" panose="02020603050405020304" pitchFamily="18" charset="0"/>
              </a:rPr>
              <a:t>Evidence-based practices</a:t>
            </a:r>
            <a:r>
              <a:rPr lang="en-US" sz="6700" b="0" i="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dirty="0">
              <a:solidFill>
                <a:schemeClr val="bg1"/>
              </a:solidFill>
            </a:endParaRPr>
          </a:p>
        </p:txBody>
      </p:sp>
      <p:sp>
        <p:nvSpPr>
          <p:cNvPr id="504" name="Google Shape;504;p51"/>
          <p:cNvSpPr txBox="1">
            <a:spLocks noGrp="1"/>
          </p:cNvSpPr>
          <p:nvPr>
            <p:ph type="body" idx="1"/>
          </p:nvPr>
        </p:nvSpPr>
        <p:spPr>
          <a:xfrm>
            <a:off x="11876150" y="3756660"/>
            <a:ext cx="12239950" cy="7607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4900"/>
              <a:buNone/>
            </a:pPr>
            <a:r>
              <a:rPr lang="en-US" sz="4400" dirty="0"/>
              <a:t>Engage students’ prior knowledge and experience by:</a:t>
            </a:r>
            <a:endParaRPr sz="4400" dirty="0"/>
          </a:p>
          <a:p>
            <a:pPr marL="654050" lvl="0" indent="-654050" algn="l" rtl="0">
              <a:lnSpc>
                <a:spcPct val="90000"/>
              </a:lnSpc>
              <a:spcBef>
                <a:spcPts val="4200"/>
              </a:spcBef>
              <a:spcAft>
                <a:spcPts val="0"/>
              </a:spcAft>
              <a:buSzPts val="4900"/>
              <a:buChar char="•"/>
            </a:pPr>
            <a:r>
              <a:rPr lang="en-US" sz="4400" dirty="0"/>
              <a:t>Creating learning opportunities that draw on students’ lived experience.</a:t>
            </a:r>
            <a:endParaRPr dirty="0"/>
          </a:p>
          <a:p>
            <a:pPr marL="654050" lvl="0" indent="-654050" algn="l" rtl="0">
              <a:lnSpc>
                <a:spcPct val="90000"/>
              </a:lnSpc>
              <a:spcBef>
                <a:spcPts val="4200"/>
              </a:spcBef>
              <a:spcAft>
                <a:spcPts val="0"/>
              </a:spcAft>
              <a:buSzPts val="4900"/>
              <a:buChar char="•"/>
            </a:pPr>
            <a:r>
              <a:rPr lang="en-US" sz="4400" dirty="0"/>
              <a:t>Helping students to learn about one another's background.</a:t>
            </a:r>
            <a:endParaRPr dirty="0"/>
          </a:p>
          <a:p>
            <a:pPr marL="654050" lvl="0" indent="-654050" algn="l" rtl="0">
              <a:lnSpc>
                <a:spcPct val="90000"/>
              </a:lnSpc>
              <a:spcBef>
                <a:spcPts val="4200"/>
              </a:spcBef>
              <a:spcAft>
                <a:spcPts val="4200"/>
              </a:spcAft>
              <a:buSzPts val="4900"/>
              <a:buChar char="•"/>
            </a:pPr>
            <a:r>
              <a:rPr lang="en-US" sz="4400" dirty="0"/>
              <a:t>Encouraging students to recognize their own knowledge and strengths.</a:t>
            </a:r>
            <a:endParaRPr sz="3800" dirty="0"/>
          </a:p>
        </p:txBody>
      </p:sp>
      <p:sp>
        <p:nvSpPr>
          <p:cNvPr id="505" name="Google Shape;505;p51">
            <a:extLst>
              <a:ext uri="{C183D7F6-B498-43B3-948B-1728B52AA6E4}">
                <adec:decorative xmlns:adec="http://schemas.microsoft.com/office/drawing/2017/decorative" val="1"/>
              </a:ext>
            </a:extLst>
          </p:cNvPr>
          <p:cNvSpPr/>
          <p:nvPr/>
        </p:nvSpPr>
        <p:spPr>
          <a:xfrm>
            <a:off x="3597815" y="8096115"/>
            <a:ext cx="7089600" cy="2120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6" name="Google Shape;506;p51"/>
          <p:cNvSpPr/>
          <p:nvPr/>
        </p:nvSpPr>
        <p:spPr>
          <a:xfrm>
            <a:off x="2844083" y="2411342"/>
            <a:ext cx="8520000" cy="1643400"/>
          </a:xfrm>
          <a:prstGeom prst="roundRect">
            <a:avLst>
              <a:gd name="adj" fmla="val 50000"/>
            </a:avLst>
          </a:prstGeom>
          <a:solidFill>
            <a:srgbClr val="1155CC"/>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a:solidFill>
                  <a:srgbClr val="FFFFFF"/>
                </a:solidFill>
                <a:latin typeface="Roboto"/>
                <a:ea typeface="Roboto"/>
                <a:cs typeface="Roboto"/>
                <a:sym typeface="Roboto"/>
              </a:rPr>
              <a:t>Foster learner-to-learner connections</a:t>
            </a:r>
            <a:endParaRPr sz="5200" b="1" i="0" u="none" strike="noStrike" cap="none">
              <a:solidFill>
                <a:srgbClr val="FFFFFF"/>
              </a:solidFill>
              <a:latin typeface="Arial"/>
              <a:ea typeface="Arial"/>
              <a:cs typeface="Arial"/>
              <a:sym typeface="Arial"/>
            </a:endParaRPr>
          </a:p>
        </p:txBody>
      </p:sp>
      <p:cxnSp>
        <p:nvCxnSpPr>
          <p:cNvPr id="507" name="Google Shape;507;p51">
            <a:extLst>
              <a:ext uri="{C183D7F6-B498-43B3-948B-1728B52AA6E4}">
                <adec:decorative xmlns:adec="http://schemas.microsoft.com/office/drawing/2017/decorative" val="1"/>
              </a:ext>
            </a:extLst>
          </p:cNvPr>
          <p:cNvCxnSpPr/>
          <p:nvPr/>
        </p:nvCxnSpPr>
        <p:spPr>
          <a:xfrm rot="-5400000">
            <a:off x="6792155" y="4327768"/>
            <a:ext cx="608700" cy="600"/>
          </a:xfrm>
          <a:prstGeom prst="bentConnector3">
            <a:avLst>
              <a:gd name="adj1" fmla="val 50000"/>
            </a:avLst>
          </a:prstGeom>
          <a:noFill/>
          <a:ln w="19050" cap="flat" cmpd="sng">
            <a:solidFill>
              <a:srgbClr val="1C4587"/>
            </a:solidFill>
            <a:prstDash val="solid"/>
            <a:round/>
            <a:headEnd type="none" w="sm" len="sm"/>
            <a:tailEnd type="none" w="sm" len="sm"/>
          </a:ln>
        </p:spPr>
      </p:cxnSp>
      <p:sp>
        <p:nvSpPr>
          <p:cNvPr id="508" name="Google Shape;508;p51"/>
          <p:cNvSpPr/>
          <p:nvPr/>
        </p:nvSpPr>
        <p:spPr>
          <a:xfrm>
            <a:off x="4480880" y="4443517"/>
            <a:ext cx="5246400" cy="14595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Organize small-group collaborations</a:t>
            </a:r>
            <a:endParaRPr sz="3700" b="1" i="0" u="none" strike="noStrike" cap="none">
              <a:solidFill>
                <a:srgbClr val="000000"/>
              </a:solidFill>
              <a:latin typeface="Arial"/>
              <a:ea typeface="Arial"/>
              <a:cs typeface="Arial"/>
              <a:sym typeface="Arial"/>
            </a:endParaRPr>
          </a:p>
        </p:txBody>
      </p:sp>
      <p:sp>
        <p:nvSpPr>
          <p:cNvPr id="509" name="Google Shape;509;p51"/>
          <p:cNvSpPr/>
          <p:nvPr/>
        </p:nvSpPr>
        <p:spPr>
          <a:xfrm>
            <a:off x="4480880" y="6478892"/>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Model how students should engage and respond</a:t>
            </a:r>
            <a:endParaRPr sz="3700" b="1" i="0" u="none" strike="noStrike" cap="none">
              <a:solidFill>
                <a:srgbClr val="000000"/>
              </a:solidFill>
              <a:latin typeface="Arial"/>
              <a:ea typeface="Arial"/>
              <a:cs typeface="Arial"/>
              <a:sym typeface="Arial"/>
            </a:endParaRPr>
          </a:p>
        </p:txBody>
      </p:sp>
      <p:cxnSp>
        <p:nvCxnSpPr>
          <p:cNvPr id="510" name="Google Shape;510;p51">
            <a:extLst>
              <a:ext uri="{C183D7F6-B498-43B3-948B-1728B52AA6E4}">
                <adec:decorative xmlns:adec="http://schemas.microsoft.com/office/drawing/2017/decorative" val="1"/>
              </a:ext>
            </a:extLst>
          </p:cNvPr>
          <p:cNvCxnSpPr>
            <a:stCxn id="509" idx="0"/>
            <a:endCxn id="508" idx="2"/>
          </p:cNvCxnSpPr>
          <p:nvPr/>
        </p:nvCxnSpPr>
        <p:spPr>
          <a:xfrm rot="-5400000">
            <a:off x="6816380" y="6190592"/>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511" name="Google Shape;511;p51"/>
          <p:cNvSpPr/>
          <p:nvPr/>
        </p:nvSpPr>
        <p:spPr>
          <a:xfrm>
            <a:off x="4480880" y="8472917"/>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prior knowledge and experience</a:t>
            </a:r>
            <a:endParaRPr sz="3700" b="1" i="0" u="none" strike="noStrike" cap="none">
              <a:solidFill>
                <a:srgbClr val="000000"/>
              </a:solidFill>
              <a:latin typeface="Arial"/>
              <a:ea typeface="Arial"/>
              <a:cs typeface="Arial"/>
              <a:sym typeface="Arial"/>
            </a:endParaRPr>
          </a:p>
        </p:txBody>
      </p:sp>
      <p:cxnSp>
        <p:nvCxnSpPr>
          <p:cNvPr id="512" name="Google Shape;512;p51">
            <a:extLst>
              <a:ext uri="{C183D7F6-B498-43B3-948B-1728B52AA6E4}">
                <adec:decorative xmlns:adec="http://schemas.microsoft.com/office/drawing/2017/decorative" val="1"/>
              </a:ext>
            </a:extLst>
          </p:cNvPr>
          <p:cNvCxnSpPr>
            <a:stCxn id="511" idx="0"/>
            <a:endCxn id="509" idx="2"/>
          </p:cNvCxnSpPr>
          <p:nvPr/>
        </p:nvCxnSpPr>
        <p:spPr>
          <a:xfrm rot="-5400000">
            <a:off x="6806180" y="8174417"/>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513" name="Google Shape;513;p51"/>
          <p:cNvSpPr/>
          <p:nvPr/>
        </p:nvSpPr>
        <p:spPr>
          <a:xfrm>
            <a:off x="4480880" y="10516092"/>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peer feedback</a:t>
            </a:r>
            <a:endParaRPr sz="3700" b="1" i="0" u="none" strike="noStrike" cap="none">
              <a:solidFill>
                <a:srgbClr val="000000"/>
              </a:solidFill>
              <a:latin typeface="Arial"/>
              <a:ea typeface="Arial"/>
              <a:cs typeface="Arial"/>
              <a:sym typeface="Arial"/>
            </a:endParaRPr>
          </a:p>
        </p:txBody>
      </p:sp>
      <p:cxnSp>
        <p:nvCxnSpPr>
          <p:cNvPr id="514" name="Google Shape;514;p51">
            <a:extLst>
              <a:ext uri="{C183D7F6-B498-43B3-948B-1728B52AA6E4}">
                <adec:decorative xmlns:adec="http://schemas.microsoft.com/office/drawing/2017/decorative" val="1"/>
              </a:ext>
            </a:extLst>
          </p:cNvPr>
          <p:cNvCxnSpPr>
            <a:stCxn id="513" idx="0"/>
            <a:endCxn id="511" idx="2"/>
          </p:cNvCxnSpPr>
          <p:nvPr/>
        </p:nvCxnSpPr>
        <p:spPr>
          <a:xfrm rot="-5400000">
            <a:off x="6781580" y="10192992"/>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
        <p:nvSpPr>
          <p:cNvPr id="516" name="Google Shape;516;p51"/>
          <p:cNvSpPr txBox="1"/>
          <p:nvPr/>
        </p:nvSpPr>
        <p:spPr>
          <a:xfrm>
            <a:off x="2844083" y="12454418"/>
            <a:ext cx="20844601" cy="738633"/>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3600"/>
              <a:buFont typeface="Arial"/>
              <a:buNone/>
            </a:pPr>
            <a:r>
              <a:rPr lang="en-US" sz="3600" b="0" i="0" u="none" strike="noStrike" cap="none">
                <a:solidFill>
                  <a:schemeClr val="dk1"/>
                </a:solidFill>
                <a:latin typeface="Times New Roman"/>
                <a:ea typeface="Times New Roman"/>
                <a:cs typeface="Times New Roman"/>
                <a:sym typeface="Times New Roman"/>
              </a:rPr>
              <a:t>(REL Southeast, 2020; Martin, Wang, &amp; Sadaf, 2020)  </a:t>
            </a:r>
            <a:endParaRPr sz="3600" b="0" i="0" u="none" strike="noStrike" cap="none">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2" name="Title 1">
            <a:extLst>
              <a:ext uri="{FF2B5EF4-FFF2-40B4-BE49-F238E27FC236}">
                <a16:creationId xmlns:a16="http://schemas.microsoft.com/office/drawing/2014/main" id="{197DA417-B58C-49E3-AD97-39317767922D}"/>
              </a:ext>
            </a:extLst>
          </p:cNvPr>
          <p:cNvSpPr>
            <a:spLocks noGrp="1"/>
          </p:cNvSpPr>
          <p:nvPr>
            <p:ph type="title"/>
          </p:nvPr>
        </p:nvSpPr>
        <p:spPr>
          <a:xfrm>
            <a:off x="1117146" y="809815"/>
            <a:ext cx="12484553" cy="1216152"/>
          </a:xfrm>
        </p:spPr>
        <p:txBody>
          <a:bodyPr/>
          <a:lstStyle/>
          <a:p>
            <a:pPr lvl="0" algn="ctr"/>
            <a:r>
              <a:rPr lang="en-US" sz="6700" dirty="0"/>
              <a:t>Evidence-based practices</a:t>
            </a:r>
            <a:r>
              <a:rPr lang="en-US" sz="6700" dirty="0">
                <a:solidFill>
                  <a:schemeClr val="bg1"/>
                </a:solidFill>
              </a:rPr>
              <a:t>-9</a:t>
            </a:r>
          </a:p>
        </p:txBody>
      </p:sp>
      <p:sp>
        <p:nvSpPr>
          <p:cNvPr id="522" name="Google Shape;522;p52"/>
          <p:cNvSpPr txBox="1">
            <a:spLocks noGrp="1"/>
          </p:cNvSpPr>
          <p:nvPr>
            <p:ph type="body" idx="1"/>
          </p:nvPr>
        </p:nvSpPr>
        <p:spPr>
          <a:xfrm>
            <a:off x="11876150" y="3756660"/>
            <a:ext cx="11367850" cy="7607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4900"/>
              <a:buNone/>
            </a:pPr>
            <a:r>
              <a:rPr lang="en-US" sz="4400" dirty="0"/>
              <a:t>Engaging peer feedback can:</a:t>
            </a:r>
            <a:endParaRPr sz="4400" dirty="0"/>
          </a:p>
          <a:p>
            <a:pPr marL="654050" lvl="0" indent="-654050" algn="l" rtl="0">
              <a:lnSpc>
                <a:spcPct val="90000"/>
              </a:lnSpc>
              <a:spcBef>
                <a:spcPts val="4200"/>
              </a:spcBef>
              <a:spcAft>
                <a:spcPts val="0"/>
              </a:spcAft>
              <a:buSzPts val="4900"/>
              <a:buChar char="•"/>
            </a:pPr>
            <a:r>
              <a:rPr lang="en-US" sz="4400" dirty="0"/>
              <a:t>Position students as content resources and increase subject matter understanding. </a:t>
            </a:r>
            <a:endParaRPr dirty="0"/>
          </a:p>
          <a:p>
            <a:pPr marL="654050" lvl="0" indent="-654050" algn="l" rtl="0">
              <a:lnSpc>
                <a:spcPct val="90000"/>
              </a:lnSpc>
              <a:spcBef>
                <a:spcPts val="4200"/>
              </a:spcBef>
              <a:spcAft>
                <a:spcPts val="0"/>
              </a:spcAft>
              <a:buSzPts val="4900"/>
              <a:buChar char="•"/>
            </a:pPr>
            <a:r>
              <a:rPr lang="en-US" sz="4400" dirty="0"/>
              <a:t>Expose students to different approaches to an assignment.</a:t>
            </a:r>
            <a:endParaRPr dirty="0"/>
          </a:p>
          <a:p>
            <a:pPr marL="654050" lvl="0" indent="-654050" algn="l" rtl="0">
              <a:lnSpc>
                <a:spcPct val="90000"/>
              </a:lnSpc>
              <a:spcBef>
                <a:spcPts val="4200"/>
              </a:spcBef>
              <a:spcAft>
                <a:spcPts val="0"/>
              </a:spcAft>
              <a:buSzPts val="4900"/>
              <a:buChar char="•"/>
            </a:pPr>
            <a:r>
              <a:rPr lang="en-US" sz="4400" dirty="0"/>
              <a:t>Promote self-reflection and work motivation.</a:t>
            </a:r>
            <a:endParaRPr dirty="0"/>
          </a:p>
          <a:p>
            <a:pPr marL="654050" lvl="0" indent="-654050" algn="l" rtl="0">
              <a:lnSpc>
                <a:spcPct val="90000"/>
              </a:lnSpc>
              <a:spcBef>
                <a:spcPts val="4200"/>
              </a:spcBef>
              <a:spcAft>
                <a:spcPts val="0"/>
              </a:spcAft>
              <a:buSzPts val="4900"/>
              <a:buChar char="•"/>
            </a:pPr>
            <a:r>
              <a:rPr lang="en-US" sz="4400" dirty="0"/>
              <a:t>Develop critical thinking and communication skills.</a:t>
            </a:r>
            <a:endParaRPr sz="3800" dirty="0"/>
          </a:p>
        </p:txBody>
      </p:sp>
      <p:sp>
        <p:nvSpPr>
          <p:cNvPr id="523" name="Google Shape;523;p52">
            <a:extLst>
              <a:ext uri="{C183D7F6-B498-43B3-948B-1728B52AA6E4}">
                <adec:decorative xmlns:adec="http://schemas.microsoft.com/office/drawing/2017/decorative" val="1"/>
              </a:ext>
            </a:extLst>
          </p:cNvPr>
          <p:cNvSpPr/>
          <p:nvPr/>
        </p:nvSpPr>
        <p:spPr>
          <a:xfrm>
            <a:off x="3551405" y="10154892"/>
            <a:ext cx="7089600" cy="212010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4" name="Google Shape;524;p52"/>
          <p:cNvSpPr/>
          <p:nvPr/>
        </p:nvSpPr>
        <p:spPr>
          <a:xfrm>
            <a:off x="2844083" y="2411342"/>
            <a:ext cx="8520000" cy="1643400"/>
          </a:xfrm>
          <a:prstGeom prst="roundRect">
            <a:avLst>
              <a:gd name="adj" fmla="val 50000"/>
            </a:avLst>
          </a:prstGeom>
          <a:solidFill>
            <a:srgbClr val="1155CC"/>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a:solidFill>
                  <a:srgbClr val="FFFFFF"/>
                </a:solidFill>
                <a:latin typeface="Roboto"/>
                <a:ea typeface="Roboto"/>
                <a:cs typeface="Roboto"/>
                <a:sym typeface="Roboto"/>
              </a:rPr>
              <a:t>Foster learner-to-learner connections</a:t>
            </a:r>
            <a:endParaRPr sz="5200" b="1" i="0" u="none" strike="noStrike" cap="none">
              <a:solidFill>
                <a:srgbClr val="FFFFFF"/>
              </a:solidFill>
              <a:latin typeface="Arial"/>
              <a:ea typeface="Arial"/>
              <a:cs typeface="Arial"/>
              <a:sym typeface="Arial"/>
            </a:endParaRPr>
          </a:p>
        </p:txBody>
      </p:sp>
      <p:cxnSp>
        <p:nvCxnSpPr>
          <p:cNvPr id="525" name="Google Shape;525;p52">
            <a:extLst>
              <a:ext uri="{C183D7F6-B498-43B3-948B-1728B52AA6E4}">
                <adec:decorative xmlns:adec="http://schemas.microsoft.com/office/drawing/2017/decorative" val="1"/>
              </a:ext>
            </a:extLst>
          </p:cNvPr>
          <p:cNvCxnSpPr/>
          <p:nvPr/>
        </p:nvCxnSpPr>
        <p:spPr>
          <a:xfrm rot="-5400000">
            <a:off x="6792155" y="4327768"/>
            <a:ext cx="608700" cy="600"/>
          </a:xfrm>
          <a:prstGeom prst="bentConnector3">
            <a:avLst>
              <a:gd name="adj1" fmla="val 50000"/>
            </a:avLst>
          </a:prstGeom>
          <a:noFill/>
          <a:ln w="19050" cap="flat" cmpd="sng">
            <a:solidFill>
              <a:srgbClr val="1C4587"/>
            </a:solidFill>
            <a:prstDash val="solid"/>
            <a:round/>
            <a:headEnd type="none" w="sm" len="sm"/>
            <a:tailEnd type="none" w="sm" len="sm"/>
          </a:ln>
        </p:spPr>
      </p:cxnSp>
      <p:sp>
        <p:nvSpPr>
          <p:cNvPr id="526" name="Google Shape;526;p52"/>
          <p:cNvSpPr/>
          <p:nvPr/>
        </p:nvSpPr>
        <p:spPr>
          <a:xfrm>
            <a:off x="4480880" y="4443517"/>
            <a:ext cx="5246400" cy="14595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Organize small-group collaborations</a:t>
            </a:r>
            <a:endParaRPr sz="3700" b="1" i="0" u="none" strike="noStrike" cap="none">
              <a:solidFill>
                <a:srgbClr val="000000"/>
              </a:solidFill>
              <a:latin typeface="Arial"/>
              <a:ea typeface="Arial"/>
              <a:cs typeface="Arial"/>
              <a:sym typeface="Arial"/>
            </a:endParaRPr>
          </a:p>
        </p:txBody>
      </p:sp>
      <p:sp>
        <p:nvSpPr>
          <p:cNvPr id="527" name="Google Shape;527;p52"/>
          <p:cNvSpPr/>
          <p:nvPr/>
        </p:nvSpPr>
        <p:spPr>
          <a:xfrm>
            <a:off x="4480880" y="6478892"/>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Model how students should engage and respond</a:t>
            </a:r>
            <a:endParaRPr sz="3700" b="1" i="0" u="none" strike="noStrike" cap="none">
              <a:solidFill>
                <a:srgbClr val="000000"/>
              </a:solidFill>
              <a:latin typeface="Arial"/>
              <a:ea typeface="Arial"/>
              <a:cs typeface="Arial"/>
              <a:sym typeface="Arial"/>
            </a:endParaRPr>
          </a:p>
        </p:txBody>
      </p:sp>
      <p:cxnSp>
        <p:nvCxnSpPr>
          <p:cNvPr id="528" name="Google Shape;528;p52">
            <a:extLst>
              <a:ext uri="{C183D7F6-B498-43B3-948B-1728B52AA6E4}">
                <adec:decorative xmlns:adec="http://schemas.microsoft.com/office/drawing/2017/decorative" val="1"/>
              </a:ext>
            </a:extLst>
          </p:cNvPr>
          <p:cNvCxnSpPr>
            <a:stCxn id="527" idx="0"/>
            <a:endCxn id="526" idx="2"/>
          </p:cNvCxnSpPr>
          <p:nvPr/>
        </p:nvCxnSpPr>
        <p:spPr>
          <a:xfrm rot="-5400000">
            <a:off x="6816380" y="6190592"/>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529" name="Google Shape;529;p52"/>
          <p:cNvSpPr/>
          <p:nvPr/>
        </p:nvSpPr>
        <p:spPr>
          <a:xfrm>
            <a:off x="4480880" y="8472917"/>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prior knowledge and experience</a:t>
            </a:r>
            <a:endParaRPr sz="3700" b="1" i="0" u="none" strike="noStrike" cap="none">
              <a:solidFill>
                <a:srgbClr val="000000"/>
              </a:solidFill>
              <a:latin typeface="Arial"/>
              <a:ea typeface="Arial"/>
              <a:cs typeface="Arial"/>
              <a:sym typeface="Arial"/>
            </a:endParaRPr>
          </a:p>
        </p:txBody>
      </p:sp>
      <p:cxnSp>
        <p:nvCxnSpPr>
          <p:cNvPr id="530" name="Google Shape;530;p52">
            <a:extLst>
              <a:ext uri="{C183D7F6-B498-43B3-948B-1728B52AA6E4}">
                <adec:decorative xmlns:adec="http://schemas.microsoft.com/office/drawing/2017/decorative" val="1"/>
              </a:ext>
            </a:extLst>
          </p:cNvPr>
          <p:cNvCxnSpPr>
            <a:stCxn id="529" idx="0"/>
            <a:endCxn id="527" idx="2"/>
          </p:cNvCxnSpPr>
          <p:nvPr/>
        </p:nvCxnSpPr>
        <p:spPr>
          <a:xfrm rot="-5400000">
            <a:off x="6806180" y="8174417"/>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531" name="Google Shape;531;p52"/>
          <p:cNvSpPr/>
          <p:nvPr/>
        </p:nvSpPr>
        <p:spPr>
          <a:xfrm>
            <a:off x="4480880" y="10516092"/>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peer feedback</a:t>
            </a:r>
            <a:endParaRPr sz="3700" b="1" i="0" u="none" strike="noStrike" cap="none">
              <a:solidFill>
                <a:srgbClr val="000000"/>
              </a:solidFill>
              <a:latin typeface="Arial"/>
              <a:ea typeface="Arial"/>
              <a:cs typeface="Arial"/>
              <a:sym typeface="Arial"/>
            </a:endParaRPr>
          </a:p>
        </p:txBody>
      </p:sp>
      <p:cxnSp>
        <p:nvCxnSpPr>
          <p:cNvPr id="532" name="Google Shape;532;p52">
            <a:extLst>
              <a:ext uri="{C183D7F6-B498-43B3-948B-1728B52AA6E4}">
                <adec:decorative xmlns:adec="http://schemas.microsoft.com/office/drawing/2017/decorative" val="1"/>
              </a:ext>
            </a:extLst>
          </p:cNvPr>
          <p:cNvCxnSpPr>
            <a:stCxn id="531" idx="0"/>
            <a:endCxn id="529" idx="2"/>
          </p:cNvCxnSpPr>
          <p:nvPr/>
        </p:nvCxnSpPr>
        <p:spPr>
          <a:xfrm rot="-5400000">
            <a:off x="6781580" y="10192992"/>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
        <p:nvSpPr>
          <p:cNvPr id="534" name="Google Shape;534;p52"/>
          <p:cNvSpPr txBox="1"/>
          <p:nvPr/>
        </p:nvSpPr>
        <p:spPr>
          <a:xfrm>
            <a:off x="2844083" y="12392618"/>
            <a:ext cx="20844601" cy="738633"/>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3600"/>
              <a:buFont typeface="Arial"/>
              <a:buNone/>
            </a:pPr>
            <a:r>
              <a:rPr lang="en-US" sz="3600" b="0" i="0" u="none" strike="noStrike" cap="none">
                <a:solidFill>
                  <a:schemeClr val="dk1"/>
                </a:solidFill>
                <a:latin typeface="Times New Roman"/>
                <a:ea typeface="Times New Roman"/>
                <a:cs typeface="Times New Roman"/>
                <a:sym typeface="Times New Roman"/>
              </a:rPr>
              <a:t>(REL Southeast, 2020; Martin, Wang, &amp; Sadaf, 2020)  </a:t>
            </a:r>
            <a:endParaRPr sz="3600" b="0" i="0" u="none" strike="noStrike" cap="none">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53"/>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Small-group activity</a:t>
            </a:r>
            <a:r>
              <a:rPr lang="en-US" dirty="0">
                <a:solidFill>
                  <a:schemeClr val="bg1"/>
                </a:solidFill>
              </a:rPr>
              <a:t>-2</a:t>
            </a:r>
            <a:endParaRPr dirty="0">
              <a:solidFill>
                <a:schemeClr val="bg1"/>
              </a:solidFill>
            </a:endParaRPr>
          </a:p>
        </p:txBody>
      </p:sp>
      <p:sp>
        <p:nvSpPr>
          <p:cNvPr id="541" name="Google Shape;541;p53"/>
          <p:cNvSpPr txBox="1">
            <a:spLocks noGrp="1"/>
          </p:cNvSpPr>
          <p:nvPr>
            <p:ph type="body" idx="1"/>
          </p:nvPr>
        </p:nvSpPr>
        <p:spPr>
          <a:xfrm>
            <a:off x="1143000" y="3154675"/>
            <a:ext cx="10454100" cy="7607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a:solidFill>
                  <a:srgbClr val="576F7F"/>
                </a:solidFill>
              </a:rPr>
              <a:t>Pick a small group to learn more about one of the learner-to-learner evidence-based practices:</a:t>
            </a:r>
            <a:endParaRPr>
              <a:solidFill>
                <a:srgbClr val="576F7F"/>
              </a:solidFill>
            </a:endParaRPr>
          </a:p>
          <a:p>
            <a:pPr marL="971550" lvl="0" indent="-731520" algn="l" rtl="0">
              <a:lnSpc>
                <a:spcPct val="100000"/>
              </a:lnSpc>
              <a:spcBef>
                <a:spcPts val="1800"/>
              </a:spcBef>
              <a:spcAft>
                <a:spcPts val="0"/>
              </a:spcAft>
              <a:buClr>
                <a:srgbClr val="576F7F"/>
              </a:buClr>
              <a:buSzPts val="4800"/>
              <a:buFont typeface="Times New Roman"/>
              <a:buAutoNum type="arabicPeriod"/>
            </a:pPr>
            <a:r>
              <a:rPr lang="en-US">
                <a:solidFill>
                  <a:srgbClr val="576F7F"/>
                </a:solidFill>
              </a:rPr>
              <a:t>Organize small-group collaborations</a:t>
            </a:r>
            <a:endParaRPr>
              <a:solidFill>
                <a:srgbClr val="576F7F"/>
              </a:solidFill>
            </a:endParaRPr>
          </a:p>
          <a:p>
            <a:pPr marL="971550" lvl="0" indent="-731520" algn="l" rtl="0">
              <a:lnSpc>
                <a:spcPct val="100000"/>
              </a:lnSpc>
              <a:spcBef>
                <a:spcPts val="1000"/>
              </a:spcBef>
              <a:spcAft>
                <a:spcPts val="0"/>
              </a:spcAft>
              <a:buClr>
                <a:srgbClr val="576F7F"/>
              </a:buClr>
              <a:buSzPts val="4800"/>
              <a:buFont typeface="Times New Roman"/>
              <a:buAutoNum type="arabicPeriod"/>
            </a:pPr>
            <a:r>
              <a:rPr lang="en-US">
                <a:solidFill>
                  <a:srgbClr val="576F7F"/>
                </a:solidFill>
              </a:rPr>
              <a:t>Model how students should engage and respond</a:t>
            </a:r>
            <a:endParaRPr>
              <a:solidFill>
                <a:srgbClr val="576F7F"/>
              </a:solidFill>
            </a:endParaRPr>
          </a:p>
          <a:p>
            <a:pPr marL="971550" lvl="0" indent="-731520" algn="l" rtl="0">
              <a:lnSpc>
                <a:spcPct val="100000"/>
              </a:lnSpc>
              <a:spcBef>
                <a:spcPts val="1000"/>
              </a:spcBef>
              <a:spcAft>
                <a:spcPts val="0"/>
              </a:spcAft>
              <a:buClr>
                <a:srgbClr val="576F7F"/>
              </a:buClr>
              <a:buSzPts val="4800"/>
              <a:buFont typeface="Times New Roman"/>
              <a:buAutoNum type="arabicPeriod"/>
            </a:pPr>
            <a:r>
              <a:rPr lang="en-US">
                <a:solidFill>
                  <a:srgbClr val="576F7F"/>
                </a:solidFill>
              </a:rPr>
              <a:t>Engage prior knowledge and experience </a:t>
            </a:r>
            <a:endParaRPr>
              <a:solidFill>
                <a:srgbClr val="576F7F"/>
              </a:solidFill>
            </a:endParaRPr>
          </a:p>
          <a:p>
            <a:pPr marL="971550" lvl="0" indent="-731520" algn="l" rtl="0">
              <a:lnSpc>
                <a:spcPct val="100000"/>
              </a:lnSpc>
              <a:spcBef>
                <a:spcPts val="1000"/>
              </a:spcBef>
              <a:spcAft>
                <a:spcPts val="1000"/>
              </a:spcAft>
              <a:buClr>
                <a:srgbClr val="576F7F"/>
              </a:buClr>
              <a:buSzPts val="4800"/>
              <a:buFont typeface="Times New Roman"/>
              <a:buAutoNum type="arabicPeriod"/>
            </a:pPr>
            <a:r>
              <a:rPr lang="en-US">
                <a:solidFill>
                  <a:srgbClr val="576F7F"/>
                </a:solidFill>
              </a:rPr>
              <a:t>Engage peer feedback</a:t>
            </a:r>
            <a:endParaRPr>
              <a:solidFill>
                <a:srgbClr val="576F7F"/>
              </a:solidFill>
            </a:endParaRPr>
          </a:p>
        </p:txBody>
      </p:sp>
      <p:pic>
        <p:nvPicPr>
          <p:cNvPr id="542" name="Google Shape;542;p53" descr="Evidence based practices chart"/>
          <p:cNvPicPr preferRelativeResize="0"/>
          <p:nvPr/>
        </p:nvPicPr>
        <p:blipFill rotWithShape="1">
          <a:blip r:embed="rId3">
            <a:alphaModFix/>
          </a:blip>
          <a:srcRect/>
          <a:stretch/>
        </p:blipFill>
        <p:spPr>
          <a:xfrm>
            <a:off x="12192000" y="3693387"/>
            <a:ext cx="11316929" cy="6329225"/>
          </a:xfrm>
          <a:prstGeom prst="rect">
            <a:avLst/>
          </a:prstGeom>
          <a:noFill/>
          <a:ln w="9525" cap="flat" cmpd="sng">
            <a:solidFill>
              <a:srgbClr val="576F7F"/>
            </a:solidFill>
            <a:prstDash val="solid"/>
            <a:round/>
            <a:headEnd type="none" w="sm" len="sm"/>
            <a:tailEnd type="none" w="sm" len="sm"/>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54"/>
          <p:cNvSpPr txBox="1">
            <a:spLocks noGrp="1"/>
          </p:cNvSpPr>
          <p:nvPr>
            <p:ph type="title"/>
          </p:nvPr>
        </p:nvSpPr>
        <p:spPr>
          <a:xfrm>
            <a:off x="1143000" y="1143000"/>
            <a:ext cx="10680300" cy="2286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576F7F"/>
              </a:buClr>
              <a:buSzPts val="6800"/>
              <a:buFont typeface="Times New Roman"/>
              <a:buNone/>
            </a:pPr>
            <a:r>
              <a:rPr lang="en-US" b="1" dirty="0"/>
              <a:t>Small-group reflection and feedback</a:t>
            </a:r>
            <a:r>
              <a:rPr lang="en-US" b="1" dirty="0">
                <a:solidFill>
                  <a:schemeClr val="bg1"/>
                </a:solidFill>
              </a:rPr>
              <a:t>-1</a:t>
            </a:r>
            <a:endParaRPr b="1" dirty="0">
              <a:solidFill>
                <a:schemeClr val="bg1"/>
              </a:solidFill>
            </a:endParaRPr>
          </a:p>
        </p:txBody>
      </p:sp>
      <p:sp>
        <p:nvSpPr>
          <p:cNvPr id="548" name="Google Shape;548;p54"/>
          <p:cNvSpPr txBox="1">
            <a:spLocks noGrp="1"/>
          </p:cNvSpPr>
          <p:nvPr>
            <p:ph type="body" idx="1"/>
          </p:nvPr>
        </p:nvSpPr>
        <p:spPr>
          <a:xfrm>
            <a:off x="1143000" y="3902968"/>
            <a:ext cx="10680300" cy="3858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6800" dirty="0">
                <a:solidFill>
                  <a:srgbClr val="576F7F"/>
                </a:solidFill>
              </a:rPr>
              <a:t>Please share in the poll what you looked at and whether it feels promising to you</a:t>
            </a:r>
            <a:endParaRPr sz="6800" dirty="0">
              <a:solidFill>
                <a:srgbClr val="576F7F"/>
              </a:solidFill>
            </a:endParaRPr>
          </a:p>
        </p:txBody>
      </p:sp>
      <p:pic>
        <p:nvPicPr>
          <p:cNvPr id="550" name="Google Shape;550;p54" descr="Feedback, Group, Communication, Opinion"/>
          <p:cNvPicPr preferRelativeResize="0"/>
          <p:nvPr/>
        </p:nvPicPr>
        <p:blipFill rotWithShape="1">
          <a:blip r:embed="rId3">
            <a:alphaModFix/>
          </a:blip>
          <a:srcRect/>
          <a:stretch/>
        </p:blipFill>
        <p:spPr>
          <a:xfrm>
            <a:off x="12573000" y="2731141"/>
            <a:ext cx="10652760" cy="7110717"/>
          </a:xfrm>
          <a:prstGeom prst="rect">
            <a:avLst/>
          </a:prstGeom>
          <a:solidFill>
            <a:srgbClr val="FFFFFF"/>
          </a:solidFill>
          <a:ln>
            <a:noFill/>
          </a:ln>
        </p:spPr>
      </p:pic>
      <p:sp>
        <p:nvSpPr>
          <p:cNvPr id="549" name="Google Shape;549;p54"/>
          <p:cNvSpPr txBox="1"/>
          <p:nvPr/>
        </p:nvSpPr>
        <p:spPr>
          <a:xfrm>
            <a:off x="13092545" y="10023908"/>
            <a:ext cx="10680192" cy="450130"/>
          </a:xfrm>
          <a:prstGeom prst="rect">
            <a:avLst/>
          </a:prstGeom>
          <a:noFill/>
          <a:ln>
            <a:noFill/>
          </a:ln>
        </p:spPr>
        <p:txBody>
          <a:bodyPr spcFirstLastPara="1" wrap="square" lIns="91425" tIns="45700" rIns="91425" bIns="45700" anchor="t" anchorCtr="0">
            <a:normAutofit/>
          </a:bodyPr>
          <a:lstStyle/>
          <a:p>
            <a:pPr marL="50800" marR="0" lvl="0" indent="0" algn="l" rtl="0">
              <a:lnSpc>
                <a:spcPct val="100000"/>
              </a:lnSpc>
              <a:spcBef>
                <a:spcPts val="0"/>
              </a:spcBef>
              <a:spcAft>
                <a:spcPts val="600"/>
              </a:spcAft>
              <a:buNone/>
            </a:pPr>
            <a:r>
              <a:rPr lang="en-US" sz="1400" b="0" i="0" u="none" strike="noStrike" cap="none" dirty="0">
                <a:solidFill>
                  <a:srgbClr val="576F7F"/>
                </a:solidFill>
                <a:latin typeface="Arial"/>
                <a:ea typeface="Arial"/>
                <a:cs typeface="Arial"/>
                <a:sym typeface="Arial"/>
                <a:hlinkClick r:id="rId4"/>
              </a:rPr>
              <a:t>https://pixabay.com/illustrations/feedback-group-communication-2044700/</a:t>
            </a:r>
            <a:r>
              <a:rPr lang="en-US" sz="1400" b="0" i="0" u="none" strike="noStrike" cap="none" dirty="0">
                <a:solidFill>
                  <a:srgbClr val="576F7F"/>
                </a:solidFill>
                <a:latin typeface="Arial"/>
                <a:ea typeface="Arial"/>
                <a:cs typeface="Arial"/>
                <a:sym typeface="Arial"/>
              </a:rPr>
              <a:t> </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19"/>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576F7F"/>
              </a:buClr>
              <a:buSzPts val="6800"/>
              <a:buFont typeface="Times New Roman"/>
              <a:buNone/>
            </a:pPr>
            <a:r>
              <a:rPr lang="en-US" dirty="0"/>
              <a:t>Regional Educational Laboratory (REL) Northwest</a:t>
            </a:r>
            <a:endParaRPr dirty="0"/>
          </a:p>
        </p:txBody>
      </p:sp>
      <p:pic>
        <p:nvPicPr>
          <p:cNvPr id="118" name="Google Shape;118;p19" descr="Map of the United States with the states of Alaska, Idaho, Montana, Oregon, and Washington highlighted"/>
          <p:cNvPicPr preferRelativeResize="0"/>
          <p:nvPr/>
        </p:nvPicPr>
        <p:blipFill rotWithShape="1">
          <a:blip r:embed="rId3">
            <a:alphaModFix/>
          </a:blip>
          <a:srcRect/>
          <a:stretch/>
        </p:blipFill>
        <p:spPr>
          <a:xfrm>
            <a:off x="2101507" y="2578608"/>
            <a:ext cx="18684239" cy="9412224"/>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5" name="Google Shape;555;p55"/>
          <p:cNvSpPr txBox="1">
            <a:spLocks noGrp="1"/>
          </p:cNvSpPr>
          <p:nvPr>
            <p:ph type="ctrTitle"/>
          </p:nvPr>
        </p:nvSpPr>
        <p:spPr>
          <a:xfrm>
            <a:off x="2267712" y="5532120"/>
            <a:ext cx="20573999" cy="32004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7200"/>
              <a:buFont typeface="Times New Roman"/>
              <a:buNone/>
            </a:pPr>
            <a:r>
              <a:rPr lang="en-US" dirty="0"/>
              <a:t>Wrap-up</a:t>
            </a:r>
            <a:endParaRPr dirty="0"/>
          </a:p>
        </p:txBody>
      </p:sp>
      <p:pic>
        <p:nvPicPr>
          <p:cNvPr id="556" name="Google Shape;556;p55" descr="Brown Gift Box With Black Ribbon"/>
          <p:cNvPicPr preferRelativeResize="0"/>
          <p:nvPr/>
        </p:nvPicPr>
        <p:blipFill rotWithShape="1">
          <a:blip r:embed="rId3">
            <a:alphaModFix/>
          </a:blip>
          <a:srcRect/>
          <a:stretch/>
        </p:blipFill>
        <p:spPr>
          <a:xfrm>
            <a:off x="10825757" y="1591837"/>
            <a:ext cx="6172893" cy="9259339"/>
          </a:xfrm>
          <a:prstGeom prst="rect">
            <a:avLst/>
          </a:prstGeom>
          <a:noFill/>
          <a:ln>
            <a:noFill/>
          </a:ln>
        </p:spPr>
      </p:pic>
      <p:sp>
        <p:nvSpPr>
          <p:cNvPr id="557" name="Google Shape;557;p55"/>
          <p:cNvSpPr txBox="1"/>
          <p:nvPr/>
        </p:nvSpPr>
        <p:spPr>
          <a:xfrm>
            <a:off x="10766711" y="10875025"/>
            <a:ext cx="629098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a:solidFill>
                  <a:schemeClr val="hlink"/>
                </a:solidFill>
                <a:latin typeface="Arial"/>
                <a:ea typeface="Arial"/>
                <a:cs typeface="Arial"/>
                <a:sym typeface="Arial"/>
                <a:hlinkClick r:id="rId4"/>
              </a:rPr>
              <a:t>https://www.pexels.com/photo/brown-gift-box-with-black-ribbon-3927238/</a:t>
            </a:r>
            <a:r>
              <a:rPr lang="en-US" sz="1400" b="0" i="0" u="none" strike="noStrike" cap="none">
                <a:solidFill>
                  <a:srgbClr val="000000"/>
                </a:solidFill>
                <a:latin typeface="Arial"/>
                <a:ea typeface="Arial"/>
                <a:cs typeface="Arial"/>
                <a:sym typeface="Arial"/>
              </a:rPr>
              <a:t>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56"/>
          <p:cNvSpPr txBox="1">
            <a:spLocks noGrp="1"/>
          </p:cNvSpPr>
          <p:nvPr>
            <p:ph type="title"/>
          </p:nvPr>
        </p:nvSpPr>
        <p:spPr>
          <a:xfrm>
            <a:off x="838200" y="762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6700" dirty="0"/>
              <a:t>Evidence-based practices support students</a:t>
            </a:r>
            <a:endParaRPr dirty="0"/>
          </a:p>
        </p:txBody>
      </p:sp>
      <p:sp>
        <p:nvSpPr>
          <p:cNvPr id="564" name="Google Shape;564;p56"/>
          <p:cNvSpPr/>
          <p:nvPr/>
        </p:nvSpPr>
        <p:spPr>
          <a:xfrm>
            <a:off x="3264350" y="2366975"/>
            <a:ext cx="8520000" cy="1643400"/>
          </a:xfrm>
          <a:prstGeom prst="roundRect">
            <a:avLst>
              <a:gd name="adj" fmla="val 50000"/>
            </a:avLst>
          </a:prstGeom>
          <a:solidFill>
            <a:srgbClr val="38761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a:solidFill>
                  <a:srgbClr val="FFFFFF"/>
                </a:solidFill>
                <a:latin typeface="Roboto"/>
                <a:ea typeface="Roboto"/>
                <a:cs typeface="Roboto"/>
                <a:sym typeface="Roboto"/>
              </a:rPr>
              <a:t>Foster teacher-to-learner connections</a:t>
            </a:r>
            <a:endParaRPr sz="5200" b="1" i="0" u="none" strike="noStrike" cap="none">
              <a:solidFill>
                <a:srgbClr val="FFFFFF"/>
              </a:solidFill>
              <a:latin typeface="Arial"/>
              <a:ea typeface="Arial"/>
              <a:cs typeface="Arial"/>
              <a:sym typeface="Arial"/>
            </a:endParaRPr>
          </a:p>
        </p:txBody>
      </p:sp>
      <p:sp>
        <p:nvSpPr>
          <p:cNvPr id="565" name="Google Shape;565;p56"/>
          <p:cNvSpPr/>
          <p:nvPr/>
        </p:nvSpPr>
        <p:spPr>
          <a:xfrm>
            <a:off x="4901150" y="4399150"/>
            <a:ext cx="5246400" cy="14595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8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Foster emotional engagement through asynchronous video</a:t>
            </a:r>
            <a:endParaRPr sz="3700" b="1" i="0" u="none" strike="noStrike" cap="none">
              <a:solidFill>
                <a:srgbClr val="000000"/>
              </a:solidFill>
              <a:latin typeface="Arial"/>
              <a:ea typeface="Arial"/>
              <a:cs typeface="Arial"/>
              <a:sym typeface="Arial"/>
            </a:endParaRPr>
          </a:p>
        </p:txBody>
      </p:sp>
      <p:sp>
        <p:nvSpPr>
          <p:cNvPr id="566" name="Google Shape;566;p56"/>
          <p:cNvSpPr/>
          <p:nvPr/>
        </p:nvSpPr>
        <p:spPr>
          <a:xfrm>
            <a:off x="4901150" y="64345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Provide feedback through video</a:t>
            </a:r>
            <a:endParaRPr sz="3700" b="1" i="0" u="none" strike="noStrike" cap="none">
              <a:solidFill>
                <a:srgbClr val="000000"/>
              </a:solidFill>
              <a:latin typeface="Arial"/>
              <a:ea typeface="Arial"/>
              <a:cs typeface="Arial"/>
              <a:sym typeface="Arial"/>
            </a:endParaRPr>
          </a:p>
        </p:txBody>
      </p:sp>
      <p:cxnSp>
        <p:nvCxnSpPr>
          <p:cNvPr id="567" name="Google Shape;567;p56">
            <a:extLst>
              <a:ext uri="{C183D7F6-B498-43B3-948B-1728B52AA6E4}">
                <adec:decorative xmlns:adec="http://schemas.microsoft.com/office/drawing/2017/decorative" val="1"/>
              </a:ext>
            </a:extLst>
          </p:cNvPr>
          <p:cNvCxnSpPr>
            <a:stCxn id="565" idx="0"/>
            <a:endCxn id="564" idx="2"/>
          </p:cNvCxnSpPr>
          <p:nvPr/>
        </p:nvCxnSpPr>
        <p:spPr>
          <a:xfrm rot="-5400000">
            <a:off x="7330250" y="4204450"/>
            <a:ext cx="388800" cy="600"/>
          </a:xfrm>
          <a:prstGeom prst="bentConnector3">
            <a:avLst>
              <a:gd name="adj1" fmla="val 49997"/>
            </a:avLst>
          </a:prstGeom>
          <a:noFill/>
          <a:ln w="19050" cap="flat" cmpd="sng">
            <a:solidFill>
              <a:srgbClr val="274E13"/>
            </a:solidFill>
            <a:prstDash val="solid"/>
            <a:round/>
            <a:headEnd type="none" w="sm" len="sm"/>
            <a:tailEnd type="none" w="sm" len="sm"/>
          </a:ln>
        </p:spPr>
      </p:cxnSp>
      <p:cxnSp>
        <p:nvCxnSpPr>
          <p:cNvPr id="568" name="Google Shape;568;p56">
            <a:extLst>
              <a:ext uri="{C183D7F6-B498-43B3-948B-1728B52AA6E4}">
                <adec:decorative xmlns:adec="http://schemas.microsoft.com/office/drawing/2017/decorative" val="1"/>
              </a:ext>
            </a:extLst>
          </p:cNvPr>
          <p:cNvCxnSpPr>
            <a:stCxn id="566" idx="0"/>
            <a:endCxn id="565" idx="2"/>
          </p:cNvCxnSpPr>
          <p:nvPr/>
        </p:nvCxnSpPr>
        <p:spPr>
          <a:xfrm rot="-5400000">
            <a:off x="7236650" y="6146225"/>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569" name="Google Shape;569;p56"/>
          <p:cNvSpPr/>
          <p:nvPr/>
        </p:nvSpPr>
        <p:spPr>
          <a:xfrm>
            <a:off x="4901150" y="8428550"/>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Engage in one-on-one interactions</a:t>
            </a:r>
            <a:endParaRPr sz="3700" b="1" i="0" u="none" strike="noStrike" cap="none">
              <a:solidFill>
                <a:srgbClr val="000000"/>
              </a:solidFill>
              <a:latin typeface="Arial"/>
              <a:ea typeface="Arial"/>
              <a:cs typeface="Arial"/>
              <a:sym typeface="Arial"/>
            </a:endParaRPr>
          </a:p>
        </p:txBody>
      </p:sp>
      <p:cxnSp>
        <p:nvCxnSpPr>
          <p:cNvPr id="570" name="Google Shape;570;p56">
            <a:extLst>
              <a:ext uri="{C183D7F6-B498-43B3-948B-1728B52AA6E4}">
                <adec:decorative xmlns:adec="http://schemas.microsoft.com/office/drawing/2017/decorative" val="1"/>
              </a:ext>
            </a:extLst>
          </p:cNvPr>
          <p:cNvCxnSpPr>
            <a:stCxn id="569" idx="0"/>
            <a:endCxn id="566" idx="2"/>
          </p:cNvCxnSpPr>
          <p:nvPr/>
        </p:nvCxnSpPr>
        <p:spPr>
          <a:xfrm rot="-5400000">
            <a:off x="7226450" y="8130050"/>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571" name="Google Shape;571;p56"/>
          <p:cNvSpPr/>
          <p:nvPr/>
        </p:nvSpPr>
        <p:spPr>
          <a:xfrm>
            <a:off x="4901150" y="10471725"/>
            <a:ext cx="5246400" cy="1397700"/>
          </a:xfrm>
          <a:prstGeom prst="roundRect">
            <a:avLst>
              <a:gd name="adj" fmla="val 50000"/>
            </a:avLst>
          </a:prstGeom>
          <a:solidFill>
            <a:srgbClr val="93C47D"/>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rgbClr val="000000"/>
                </a:solidFill>
                <a:latin typeface="Roboto"/>
                <a:ea typeface="Roboto"/>
                <a:cs typeface="Roboto"/>
                <a:sym typeface="Roboto"/>
              </a:rPr>
              <a:t>Use data from existing technologies</a:t>
            </a:r>
            <a:endParaRPr sz="3700" b="1" i="0" u="none" strike="noStrike" cap="none">
              <a:solidFill>
                <a:srgbClr val="000000"/>
              </a:solidFill>
              <a:latin typeface="Arial"/>
              <a:ea typeface="Arial"/>
              <a:cs typeface="Arial"/>
              <a:sym typeface="Arial"/>
            </a:endParaRPr>
          </a:p>
        </p:txBody>
      </p:sp>
      <p:cxnSp>
        <p:nvCxnSpPr>
          <p:cNvPr id="572" name="Google Shape;572;p56">
            <a:extLst>
              <a:ext uri="{C183D7F6-B498-43B3-948B-1728B52AA6E4}">
                <adec:decorative xmlns:adec="http://schemas.microsoft.com/office/drawing/2017/decorative" val="1"/>
              </a:ext>
            </a:extLst>
          </p:cNvPr>
          <p:cNvCxnSpPr>
            <a:stCxn id="571" idx="0"/>
            <a:endCxn id="569" idx="2"/>
          </p:cNvCxnSpPr>
          <p:nvPr/>
        </p:nvCxnSpPr>
        <p:spPr>
          <a:xfrm rot="-5400000">
            <a:off x="7201850" y="10148625"/>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
        <p:nvSpPr>
          <p:cNvPr id="573" name="Google Shape;573;p56"/>
          <p:cNvSpPr/>
          <p:nvPr/>
        </p:nvSpPr>
        <p:spPr>
          <a:xfrm>
            <a:off x="13062503" y="2366975"/>
            <a:ext cx="8520000" cy="1643400"/>
          </a:xfrm>
          <a:prstGeom prst="roundRect">
            <a:avLst>
              <a:gd name="adj" fmla="val 50000"/>
            </a:avLst>
          </a:prstGeom>
          <a:solidFill>
            <a:srgbClr val="1155CC"/>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a:solidFill>
                  <a:srgbClr val="FFFFFF"/>
                </a:solidFill>
                <a:latin typeface="Roboto"/>
                <a:ea typeface="Roboto"/>
                <a:cs typeface="Roboto"/>
                <a:sym typeface="Roboto"/>
              </a:rPr>
              <a:t>Foster learner-to-learner connections</a:t>
            </a:r>
            <a:endParaRPr sz="5200" b="1" i="0" u="none" strike="noStrike" cap="none">
              <a:solidFill>
                <a:srgbClr val="FFFFFF"/>
              </a:solidFill>
              <a:latin typeface="Arial"/>
              <a:ea typeface="Arial"/>
              <a:cs typeface="Arial"/>
              <a:sym typeface="Arial"/>
            </a:endParaRPr>
          </a:p>
        </p:txBody>
      </p:sp>
      <p:cxnSp>
        <p:nvCxnSpPr>
          <p:cNvPr id="574" name="Google Shape;574;p56">
            <a:extLst>
              <a:ext uri="{C183D7F6-B498-43B3-948B-1728B52AA6E4}">
                <adec:decorative xmlns:adec="http://schemas.microsoft.com/office/drawing/2017/decorative" val="1"/>
              </a:ext>
            </a:extLst>
          </p:cNvPr>
          <p:cNvCxnSpPr/>
          <p:nvPr/>
        </p:nvCxnSpPr>
        <p:spPr>
          <a:xfrm rot="-5400000">
            <a:off x="17010575" y="4283401"/>
            <a:ext cx="608700" cy="600"/>
          </a:xfrm>
          <a:prstGeom prst="bentConnector3">
            <a:avLst>
              <a:gd name="adj1" fmla="val 50000"/>
            </a:avLst>
          </a:prstGeom>
          <a:noFill/>
          <a:ln w="19050" cap="flat" cmpd="sng">
            <a:solidFill>
              <a:srgbClr val="1C4587"/>
            </a:solidFill>
            <a:prstDash val="solid"/>
            <a:round/>
            <a:headEnd type="none" w="sm" len="sm"/>
            <a:tailEnd type="none" w="sm" len="sm"/>
          </a:ln>
        </p:spPr>
      </p:cxnSp>
      <p:sp>
        <p:nvSpPr>
          <p:cNvPr id="575" name="Google Shape;575;p56"/>
          <p:cNvSpPr/>
          <p:nvPr/>
        </p:nvSpPr>
        <p:spPr>
          <a:xfrm>
            <a:off x="14699300" y="4399150"/>
            <a:ext cx="5246400" cy="14595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Organize small-group collaborations</a:t>
            </a:r>
            <a:endParaRPr sz="3700" b="1" i="0" u="none" strike="noStrike" cap="none">
              <a:solidFill>
                <a:srgbClr val="000000"/>
              </a:solidFill>
              <a:latin typeface="Arial"/>
              <a:ea typeface="Arial"/>
              <a:cs typeface="Arial"/>
              <a:sym typeface="Arial"/>
            </a:endParaRPr>
          </a:p>
        </p:txBody>
      </p:sp>
      <p:sp>
        <p:nvSpPr>
          <p:cNvPr id="576" name="Google Shape;576;p56"/>
          <p:cNvSpPr/>
          <p:nvPr/>
        </p:nvSpPr>
        <p:spPr>
          <a:xfrm>
            <a:off x="14699300" y="6434525"/>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Model how students should engage and respond</a:t>
            </a:r>
            <a:endParaRPr sz="3700" b="1" i="0" u="none" strike="noStrike" cap="none">
              <a:solidFill>
                <a:srgbClr val="000000"/>
              </a:solidFill>
              <a:latin typeface="Arial"/>
              <a:ea typeface="Arial"/>
              <a:cs typeface="Arial"/>
              <a:sym typeface="Arial"/>
            </a:endParaRPr>
          </a:p>
        </p:txBody>
      </p:sp>
      <p:cxnSp>
        <p:nvCxnSpPr>
          <p:cNvPr id="577" name="Google Shape;577;p56">
            <a:extLst>
              <a:ext uri="{C183D7F6-B498-43B3-948B-1728B52AA6E4}">
                <adec:decorative xmlns:adec="http://schemas.microsoft.com/office/drawing/2017/decorative" val="1"/>
              </a:ext>
            </a:extLst>
          </p:cNvPr>
          <p:cNvCxnSpPr>
            <a:stCxn id="576" idx="0"/>
            <a:endCxn id="575" idx="2"/>
          </p:cNvCxnSpPr>
          <p:nvPr/>
        </p:nvCxnSpPr>
        <p:spPr>
          <a:xfrm rot="-5400000">
            <a:off x="17034800" y="6146225"/>
            <a:ext cx="576000" cy="600"/>
          </a:xfrm>
          <a:prstGeom prst="bentConnector3">
            <a:avLst>
              <a:gd name="adj1" fmla="val 49989"/>
            </a:avLst>
          </a:prstGeom>
          <a:noFill/>
          <a:ln w="19050" cap="flat" cmpd="sng">
            <a:solidFill>
              <a:srgbClr val="274E13"/>
            </a:solidFill>
            <a:prstDash val="solid"/>
            <a:round/>
            <a:headEnd type="none" w="sm" len="sm"/>
            <a:tailEnd type="none" w="sm" len="sm"/>
          </a:ln>
        </p:spPr>
      </p:cxnSp>
      <p:sp>
        <p:nvSpPr>
          <p:cNvPr id="578" name="Google Shape;578;p56"/>
          <p:cNvSpPr/>
          <p:nvPr/>
        </p:nvSpPr>
        <p:spPr>
          <a:xfrm>
            <a:off x="14699300" y="8428550"/>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prior knowledge and experience</a:t>
            </a:r>
            <a:endParaRPr sz="3700" b="1" i="0" u="none" strike="noStrike" cap="none">
              <a:solidFill>
                <a:srgbClr val="000000"/>
              </a:solidFill>
              <a:latin typeface="Arial"/>
              <a:ea typeface="Arial"/>
              <a:cs typeface="Arial"/>
              <a:sym typeface="Arial"/>
            </a:endParaRPr>
          </a:p>
        </p:txBody>
      </p:sp>
      <p:cxnSp>
        <p:nvCxnSpPr>
          <p:cNvPr id="579" name="Google Shape;579;p56">
            <a:extLst>
              <a:ext uri="{C183D7F6-B498-43B3-948B-1728B52AA6E4}">
                <adec:decorative xmlns:adec="http://schemas.microsoft.com/office/drawing/2017/decorative" val="1"/>
              </a:ext>
            </a:extLst>
          </p:cNvPr>
          <p:cNvCxnSpPr>
            <a:stCxn id="578" idx="0"/>
            <a:endCxn id="576" idx="2"/>
          </p:cNvCxnSpPr>
          <p:nvPr/>
        </p:nvCxnSpPr>
        <p:spPr>
          <a:xfrm rot="-5400000">
            <a:off x="17024600" y="8130050"/>
            <a:ext cx="596400" cy="600"/>
          </a:xfrm>
          <a:prstGeom prst="bentConnector3">
            <a:avLst>
              <a:gd name="adj1" fmla="val 49994"/>
            </a:avLst>
          </a:prstGeom>
          <a:noFill/>
          <a:ln w="19050" cap="flat" cmpd="sng">
            <a:solidFill>
              <a:srgbClr val="274E13"/>
            </a:solidFill>
            <a:prstDash val="solid"/>
            <a:round/>
            <a:headEnd type="none" w="sm" len="sm"/>
            <a:tailEnd type="none" w="sm" len="sm"/>
          </a:ln>
        </p:spPr>
      </p:cxnSp>
      <p:sp>
        <p:nvSpPr>
          <p:cNvPr id="580" name="Google Shape;580;p56"/>
          <p:cNvSpPr/>
          <p:nvPr/>
        </p:nvSpPr>
        <p:spPr>
          <a:xfrm>
            <a:off x="14699300" y="10471725"/>
            <a:ext cx="5246400" cy="1397700"/>
          </a:xfrm>
          <a:prstGeom prst="roundRect">
            <a:avLst>
              <a:gd name="adj" fmla="val 50000"/>
            </a:avLst>
          </a:prstGeom>
          <a:solidFill>
            <a:srgbClr val="6D9EEB"/>
          </a:solidFill>
          <a:ln>
            <a:noFill/>
          </a:ln>
        </p:spPr>
        <p:txBody>
          <a:bodyPr spcFirstLastPara="1" wrap="square" lIns="243800" tIns="243800" rIns="243800" bIns="243800" anchor="ctr"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700" b="1" i="0" u="none" strike="noStrike" cap="none">
                <a:solidFill>
                  <a:schemeClr val="dk1"/>
                </a:solidFill>
                <a:latin typeface="Roboto"/>
                <a:ea typeface="Roboto"/>
                <a:cs typeface="Roboto"/>
                <a:sym typeface="Roboto"/>
              </a:rPr>
              <a:t>Engage peer feedback</a:t>
            </a:r>
            <a:endParaRPr sz="3700" b="1" i="0" u="none" strike="noStrike" cap="none">
              <a:solidFill>
                <a:srgbClr val="000000"/>
              </a:solidFill>
              <a:latin typeface="Arial"/>
              <a:ea typeface="Arial"/>
              <a:cs typeface="Arial"/>
              <a:sym typeface="Arial"/>
            </a:endParaRPr>
          </a:p>
        </p:txBody>
      </p:sp>
      <p:cxnSp>
        <p:nvCxnSpPr>
          <p:cNvPr id="581" name="Google Shape;581;p56">
            <a:extLst>
              <a:ext uri="{C183D7F6-B498-43B3-948B-1728B52AA6E4}">
                <adec:decorative xmlns:adec="http://schemas.microsoft.com/office/drawing/2017/decorative" val="1"/>
              </a:ext>
            </a:extLst>
          </p:cNvPr>
          <p:cNvCxnSpPr>
            <a:stCxn id="580" idx="0"/>
            <a:endCxn id="578" idx="2"/>
          </p:cNvCxnSpPr>
          <p:nvPr/>
        </p:nvCxnSpPr>
        <p:spPr>
          <a:xfrm rot="-5400000">
            <a:off x="17000000" y="10148625"/>
            <a:ext cx="645600" cy="600"/>
          </a:xfrm>
          <a:prstGeom prst="bentConnector3">
            <a:avLst>
              <a:gd name="adj1" fmla="val 49990"/>
            </a:avLst>
          </a:prstGeom>
          <a:noFill/>
          <a:ln w="19050" cap="flat" cmpd="sng">
            <a:solidFill>
              <a:srgbClr val="274E13"/>
            </a:solidFill>
            <a:prstDash val="solid"/>
            <a:round/>
            <a:headEnd type="none" w="sm" len="sm"/>
            <a:tailEnd type="none" w="sm" len="sm"/>
          </a:ln>
        </p:spPr>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87" name="Google Shape;587;p57"/>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Feedback on the Professional Development Session</a:t>
            </a:r>
            <a:endParaRPr dirty="0"/>
          </a:p>
        </p:txBody>
      </p:sp>
      <p:sp>
        <p:nvSpPr>
          <p:cNvPr id="588" name="Google Shape;588;p57"/>
          <p:cNvSpPr txBox="1">
            <a:spLocks noGrp="1"/>
          </p:cNvSpPr>
          <p:nvPr>
            <p:ph type="body" idx="1"/>
          </p:nvPr>
        </p:nvSpPr>
        <p:spPr>
          <a:xfrm>
            <a:off x="1143000" y="3154680"/>
            <a:ext cx="22101000" cy="7607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3000"/>
              </a:spcAft>
              <a:buSzPts val="1800"/>
              <a:buNone/>
            </a:pP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601" name="Google Shape;601;p58"/>
          <p:cNvSpPr txBox="1">
            <a:spLocks noGrp="1"/>
          </p:cNvSpPr>
          <p:nvPr>
            <p:ph type="title"/>
          </p:nvPr>
        </p:nvSpPr>
        <p:spPr>
          <a:xfrm>
            <a:off x="10896600" y="1365661"/>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Contact Us</a:t>
            </a:r>
            <a:endParaRPr dirty="0"/>
          </a:p>
        </p:txBody>
      </p:sp>
      <p:pic>
        <p:nvPicPr>
          <p:cNvPr id="598" name="Google Shape;598;p58">
            <a:extLst>
              <a:ext uri="{C183D7F6-B498-43B3-948B-1728B52AA6E4}">
                <adec:decorative xmlns:adec="http://schemas.microsoft.com/office/drawing/2017/decorative" val="1"/>
              </a:ext>
            </a:extLst>
          </p:cNvPr>
          <p:cNvPicPr preferRelativeResize="0"/>
          <p:nvPr/>
        </p:nvPicPr>
        <p:blipFill rotWithShape="1">
          <a:blip r:embed="rId3">
            <a:alphaModFix/>
          </a:blip>
          <a:srcRect t="16968" b="16969"/>
          <a:stretch/>
        </p:blipFill>
        <p:spPr>
          <a:xfrm>
            <a:off x="1" y="3219450"/>
            <a:ext cx="24377649" cy="5676900"/>
          </a:xfrm>
          <a:prstGeom prst="rect">
            <a:avLst/>
          </a:prstGeom>
          <a:noFill/>
          <a:ln>
            <a:noFill/>
          </a:ln>
        </p:spPr>
      </p:pic>
      <p:sp>
        <p:nvSpPr>
          <p:cNvPr id="593" name="Google Shape;593;p58"/>
          <p:cNvSpPr txBox="1"/>
          <p:nvPr/>
        </p:nvSpPr>
        <p:spPr>
          <a:xfrm>
            <a:off x="2581620" y="9710253"/>
            <a:ext cx="8735216" cy="1911000"/>
          </a:xfrm>
          <a:prstGeom prst="rect">
            <a:avLst/>
          </a:prstGeom>
          <a:noFill/>
          <a:ln>
            <a:noFill/>
          </a:ln>
        </p:spPr>
        <p:txBody>
          <a:bodyPr spcFirstLastPara="1" wrap="square" lIns="182825" tIns="91400" rIns="182825" bIns="91400" anchor="t" anchorCtr="0">
            <a:spAutoFit/>
          </a:bodyPr>
          <a:lstStyle/>
          <a:p>
            <a:pPr marL="0" marR="0" lvl="0" indent="0" algn="l" rtl="0">
              <a:lnSpc>
                <a:spcPct val="150000"/>
              </a:lnSpc>
              <a:spcBef>
                <a:spcPts val="0"/>
              </a:spcBef>
              <a:spcAft>
                <a:spcPts val="0"/>
              </a:spcAft>
              <a:buNone/>
            </a:pPr>
            <a:r>
              <a:rPr lang="en-US" sz="2600" b="0" i="0" u="none" strike="noStrike" cap="none" dirty="0">
                <a:solidFill>
                  <a:srgbClr val="576F7F"/>
                </a:solidFill>
                <a:latin typeface="Palatino Linotype"/>
                <a:ea typeface="Palatino Linotype"/>
                <a:cs typeface="Palatino Linotype"/>
                <a:sym typeface="Palatino Linotype"/>
              </a:rPr>
              <a:t>REL Northwest at Education Northwest</a:t>
            </a:r>
            <a:endParaRPr sz="2600" b="0" i="0" u="none" strike="noStrike" cap="none" dirty="0">
              <a:solidFill>
                <a:srgbClr val="576F7F"/>
              </a:solidFill>
              <a:latin typeface="Palatino Linotype"/>
              <a:ea typeface="Palatino Linotype"/>
              <a:cs typeface="Palatino Linotype"/>
              <a:sym typeface="Palatino Linotype"/>
            </a:endParaRPr>
          </a:p>
          <a:p>
            <a:pPr marL="0" marR="0" lvl="0" indent="0" algn="l" rtl="0">
              <a:lnSpc>
                <a:spcPct val="150000"/>
              </a:lnSpc>
              <a:spcBef>
                <a:spcPts val="0"/>
              </a:spcBef>
              <a:spcAft>
                <a:spcPts val="0"/>
              </a:spcAft>
              <a:buNone/>
            </a:pPr>
            <a:r>
              <a:rPr lang="en-US" sz="2600" b="0" i="0" u="none" strike="noStrike" cap="none" dirty="0">
                <a:solidFill>
                  <a:srgbClr val="576F7F"/>
                </a:solidFill>
                <a:latin typeface="Palatino Linotype"/>
                <a:ea typeface="Palatino Linotype"/>
                <a:cs typeface="Palatino Linotype"/>
                <a:sym typeface="Palatino Linotype"/>
              </a:rPr>
              <a:t>1417 NW Everett Street, Suite 310</a:t>
            </a:r>
            <a:endParaRPr sz="2600" b="0" i="0" u="none" strike="noStrike" cap="none" dirty="0">
              <a:solidFill>
                <a:srgbClr val="576F7F"/>
              </a:solidFill>
              <a:latin typeface="Palatino Linotype"/>
              <a:ea typeface="Palatino Linotype"/>
              <a:cs typeface="Palatino Linotype"/>
              <a:sym typeface="Palatino Linotype"/>
            </a:endParaRPr>
          </a:p>
          <a:p>
            <a:pPr marL="0" marR="0" lvl="0" indent="0" algn="l" rtl="0">
              <a:lnSpc>
                <a:spcPct val="150000"/>
              </a:lnSpc>
              <a:spcBef>
                <a:spcPts val="0"/>
              </a:spcBef>
              <a:spcAft>
                <a:spcPts val="0"/>
              </a:spcAft>
              <a:buNone/>
            </a:pPr>
            <a:r>
              <a:rPr lang="en-US" sz="2600" b="0" i="0" u="none" strike="noStrike" cap="none" dirty="0">
                <a:solidFill>
                  <a:srgbClr val="576F7F"/>
                </a:solidFill>
                <a:latin typeface="Palatino Linotype"/>
                <a:ea typeface="Palatino Linotype"/>
                <a:cs typeface="Palatino Linotype"/>
                <a:sym typeface="Palatino Linotype"/>
              </a:rPr>
              <a:t>Portland, OR 97209</a:t>
            </a:r>
            <a:endParaRPr sz="2600" b="0" i="0" u="none" strike="noStrike" cap="none" dirty="0">
              <a:solidFill>
                <a:srgbClr val="576F7F"/>
              </a:solidFill>
              <a:latin typeface="Palatino Linotype"/>
              <a:ea typeface="Palatino Linotype"/>
              <a:cs typeface="Palatino Linotype"/>
              <a:sym typeface="Palatino Linotype"/>
            </a:endParaRPr>
          </a:p>
        </p:txBody>
      </p:sp>
      <p:sp>
        <p:nvSpPr>
          <p:cNvPr id="596" name="Google Shape;596;p58"/>
          <p:cNvSpPr txBox="1"/>
          <p:nvPr/>
        </p:nvSpPr>
        <p:spPr>
          <a:xfrm>
            <a:off x="9208199" y="9775810"/>
            <a:ext cx="8260362" cy="584739"/>
          </a:xfrm>
          <a:prstGeom prst="rect">
            <a:avLst/>
          </a:prstGeom>
          <a:noFill/>
          <a:ln>
            <a:noFill/>
          </a:ln>
        </p:spPr>
        <p:txBody>
          <a:bodyPr spcFirstLastPara="1" wrap="square" lIns="182825" tIns="91400" rIns="182825" bIns="91400" anchor="t" anchorCtr="0">
            <a:spAutoFit/>
          </a:bodyPr>
          <a:lstStyle/>
          <a:p>
            <a:pPr marL="0" marR="0" lvl="0" indent="0" algn="r" rtl="0">
              <a:lnSpc>
                <a:spcPct val="100000"/>
              </a:lnSpc>
              <a:spcBef>
                <a:spcPts val="0"/>
              </a:spcBef>
              <a:spcAft>
                <a:spcPts val="0"/>
              </a:spcAft>
              <a:buNone/>
            </a:pPr>
            <a:r>
              <a:rPr lang="en-US" sz="2600" b="0" i="0" u="none" strike="noStrike" cap="none" dirty="0">
                <a:solidFill>
                  <a:srgbClr val="576F7F"/>
                </a:solidFill>
                <a:latin typeface="Palatino Linotype"/>
                <a:ea typeface="Palatino Linotype"/>
                <a:cs typeface="Palatino Linotype"/>
                <a:sym typeface="Palatino Linotype"/>
              </a:rPr>
              <a:t>ies.ed.gov/</a:t>
            </a:r>
            <a:r>
              <a:rPr lang="en-US" sz="2600" b="0" i="0" u="none" strike="noStrike" cap="none" dirty="0" err="1">
                <a:solidFill>
                  <a:srgbClr val="576F7F"/>
                </a:solidFill>
                <a:latin typeface="Palatino Linotype"/>
                <a:ea typeface="Palatino Linotype"/>
                <a:cs typeface="Palatino Linotype"/>
                <a:sym typeface="Palatino Linotype"/>
              </a:rPr>
              <a:t>ncee</a:t>
            </a:r>
            <a:r>
              <a:rPr lang="en-US" sz="2600" b="0" i="0" u="none" strike="noStrike" cap="none" dirty="0">
                <a:solidFill>
                  <a:srgbClr val="576F7F"/>
                </a:solidFill>
                <a:latin typeface="Palatino Linotype"/>
                <a:ea typeface="Palatino Linotype"/>
                <a:cs typeface="Palatino Linotype"/>
                <a:sym typeface="Palatino Linotype"/>
              </a:rPr>
              <a:t>/</a:t>
            </a:r>
            <a:r>
              <a:rPr lang="en-US" sz="2600" b="0" i="0" u="none" strike="noStrike" cap="none" dirty="0" err="1">
                <a:solidFill>
                  <a:srgbClr val="576F7F"/>
                </a:solidFill>
                <a:latin typeface="Palatino Linotype"/>
                <a:ea typeface="Palatino Linotype"/>
                <a:cs typeface="Palatino Linotype"/>
                <a:sym typeface="Palatino Linotype"/>
              </a:rPr>
              <a:t>edlabs</a:t>
            </a:r>
            <a:r>
              <a:rPr lang="en-US" sz="2600" b="0" i="0" u="none" strike="noStrike" cap="none" dirty="0">
                <a:solidFill>
                  <a:srgbClr val="576F7F"/>
                </a:solidFill>
                <a:latin typeface="Palatino Linotype"/>
                <a:ea typeface="Palatino Linotype"/>
                <a:cs typeface="Palatino Linotype"/>
                <a:sym typeface="Palatino Linotype"/>
              </a:rPr>
              <a:t>/regions/northwest</a:t>
            </a:r>
            <a:endParaRPr sz="2600" b="0" i="0" u="none" strike="noStrike" cap="none" dirty="0">
              <a:solidFill>
                <a:srgbClr val="576F7F"/>
              </a:solidFill>
              <a:latin typeface="Palatino Linotype"/>
              <a:ea typeface="Palatino Linotype"/>
              <a:cs typeface="Palatino Linotype"/>
              <a:sym typeface="Palatino Linotype"/>
            </a:endParaRPr>
          </a:p>
        </p:txBody>
      </p:sp>
      <p:sp>
        <p:nvSpPr>
          <p:cNvPr id="595" name="Google Shape;595;p58" descr="Web logo"/>
          <p:cNvSpPr/>
          <p:nvPr/>
        </p:nvSpPr>
        <p:spPr>
          <a:xfrm>
            <a:off x="17645873" y="9760331"/>
            <a:ext cx="570960" cy="571106"/>
          </a:xfrm>
          <a:custGeom>
            <a:avLst/>
            <a:gdLst/>
            <a:ahLst/>
            <a:cxnLst/>
            <a:rect l="l" t="t" r="r" b="b"/>
            <a:pathLst>
              <a:path w="67" h="67" extrusionOk="0">
                <a:moveTo>
                  <a:pt x="34" y="0"/>
                </a:moveTo>
                <a:cubicBezTo>
                  <a:pt x="15" y="0"/>
                  <a:pt x="0" y="15"/>
                  <a:pt x="0" y="34"/>
                </a:cubicBezTo>
                <a:cubicBezTo>
                  <a:pt x="0" y="52"/>
                  <a:pt x="15" y="67"/>
                  <a:pt x="34" y="67"/>
                </a:cubicBezTo>
                <a:cubicBezTo>
                  <a:pt x="52" y="67"/>
                  <a:pt x="67" y="52"/>
                  <a:pt x="67" y="34"/>
                </a:cubicBezTo>
                <a:cubicBezTo>
                  <a:pt x="67" y="15"/>
                  <a:pt x="52" y="0"/>
                  <a:pt x="34" y="0"/>
                </a:cubicBezTo>
                <a:close/>
                <a:moveTo>
                  <a:pt x="34" y="63"/>
                </a:moveTo>
                <a:cubicBezTo>
                  <a:pt x="29" y="60"/>
                  <a:pt x="25" y="56"/>
                  <a:pt x="22" y="51"/>
                </a:cubicBezTo>
                <a:cubicBezTo>
                  <a:pt x="26" y="50"/>
                  <a:pt x="30" y="49"/>
                  <a:pt x="34" y="49"/>
                </a:cubicBezTo>
                <a:cubicBezTo>
                  <a:pt x="38" y="49"/>
                  <a:pt x="42" y="50"/>
                  <a:pt x="46" y="51"/>
                </a:cubicBezTo>
                <a:cubicBezTo>
                  <a:pt x="43" y="56"/>
                  <a:pt x="40" y="60"/>
                  <a:pt x="35" y="63"/>
                </a:cubicBezTo>
                <a:cubicBezTo>
                  <a:pt x="35" y="63"/>
                  <a:pt x="34" y="63"/>
                  <a:pt x="34" y="63"/>
                </a:cubicBezTo>
                <a:close/>
                <a:moveTo>
                  <a:pt x="26" y="62"/>
                </a:moveTo>
                <a:cubicBezTo>
                  <a:pt x="21" y="61"/>
                  <a:pt x="17" y="59"/>
                  <a:pt x="13" y="55"/>
                </a:cubicBezTo>
                <a:cubicBezTo>
                  <a:pt x="15" y="54"/>
                  <a:pt x="17" y="53"/>
                  <a:pt x="19" y="53"/>
                </a:cubicBezTo>
                <a:cubicBezTo>
                  <a:pt x="21" y="56"/>
                  <a:pt x="23" y="60"/>
                  <a:pt x="26" y="62"/>
                </a:cubicBezTo>
                <a:close/>
                <a:moveTo>
                  <a:pt x="4" y="32"/>
                </a:moveTo>
                <a:cubicBezTo>
                  <a:pt x="4" y="25"/>
                  <a:pt x="7" y="19"/>
                  <a:pt x="10" y="15"/>
                </a:cubicBezTo>
                <a:cubicBezTo>
                  <a:pt x="12" y="16"/>
                  <a:pt x="14" y="18"/>
                  <a:pt x="17" y="19"/>
                </a:cubicBezTo>
                <a:cubicBezTo>
                  <a:pt x="15" y="23"/>
                  <a:pt x="14" y="27"/>
                  <a:pt x="14" y="32"/>
                </a:cubicBezTo>
                <a:lnTo>
                  <a:pt x="4" y="32"/>
                </a:lnTo>
                <a:close/>
                <a:moveTo>
                  <a:pt x="35" y="4"/>
                </a:moveTo>
                <a:cubicBezTo>
                  <a:pt x="40" y="7"/>
                  <a:pt x="44" y="12"/>
                  <a:pt x="46" y="17"/>
                </a:cubicBezTo>
                <a:cubicBezTo>
                  <a:pt x="42" y="18"/>
                  <a:pt x="38" y="19"/>
                  <a:pt x="34" y="19"/>
                </a:cubicBezTo>
                <a:cubicBezTo>
                  <a:pt x="30" y="19"/>
                  <a:pt x="26" y="18"/>
                  <a:pt x="22" y="17"/>
                </a:cubicBezTo>
                <a:cubicBezTo>
                  <a:pt x="25" y="11"/>
                  <a:pt x="29" y="7"/>
                  <a:pt x="34" y="4"/>
                </a:cubicBezTo>
                <a:cubicBezTo>
                  <a:pt x="34" y="4"/>
                  <a:pt x="35" y="4"/>
                  <a:pt x="35" y="4"/>
                </a:cubicBezTo>
                <a:close/>
                <a:moveTo>
                  <a:pt x="43" y="5"/>
                </a:moveTo>
                <a:cubicBezTo>
                  <a:pt x="47" y="7"/>
                  <a:pt x="51" y="9"/>
                  <a:pt x="54" y="12"/>
                </a:cubicBezTo>
                <a:cubicBezTo>
                  <a:pt x="53" y="13"/>
                  <a:pt x="52" y="14"/>
                  <a:pt x="50" y="15"/>
                </a:cubicBezTo>
                <a:cubicBezTo>
                  <a:pt x="48" y="11"/>
                  <a:pt x="46" y="8"/>
                  <a:pt x="43" y="5"/>
                </a:cubicBezTo>
                <a:close/>
                <a:moveTo>
                  <a:pt x="18" y="15"/>
                </a:moveTo>
                <a:cubicBezTo>
                  <a:pt x="16" y="14"/>
                  <a:pt x="15" y="13"/>
                  <a:pt x="13" y="12"/>
                </a:cubicBezTo>
                <a:cubicBezTo>
                  <a:pt x="17" y="8"/>
                  <a:pt x="21" y="6"/>
                  <a:pt x="26" y="5"/>
                </a:cubicBezTo>
                <a:cubicBezTo>
                  <a:pt x="23" y="8"/>
                  <a:pt x="20" y="11"/>
                  <a:pt x="18" y="15"/>
                </a:cubicBezTo>
                <a:close/>
                <a:moveTo>
                  <a:pt x="20" y="20"/>
                </a:moveTo>
                <a:cubicBezTo>
                  <a:pt x="25" y="22"/>
                  <a:pt x="29" y="23"/>
                  <a:pt x="34" y="23"/>
                </a:cubicBezTo>
                <a:cubicBezTo>
                  <a:pt x="39" y="23"/>
                  <a:pt x="44" y="22"/>
                  <a:pt x="48" y="20"/>
                </a:cubicBezTo>
                <a:cubicBezTo>
                  <a:pt x="49" y="24"/>
                  <a:pt x="50" y="28"/>
                  <a:pt x="50" y="32"/>
                </a:cubicBezTo>
                <a:cubicBezTo>
                  <a:pt x="18" y="32"/>
                  <a:pt x="18" y="32"/>
                  <a:pt x="18" y="32"/>
                </a:cubicBezTo>
                <a:cubicBezTo>
                  <a:pt x="18" y="28"/>
                  <a:pt x="19" y="24"/>
                  <a:pt x="20" y="20"/>
                </a:cubicBezTo>
                <a:close/>
                <a:moveTo>
                  <a:pt x="50" y="36"/>
                </a:moveTo>
                <a:cubicBezTo>
                  <a:pt x="50" y="40"/>
                  <a:pt x="49" y="44"/>
                  <a:pt x="48" y="47"/>
                </a:cubicBezTo>
                <a:cubicBezTo>
                  <a:pt x="43" y="46"/>
                  <a:pt x="39" y="45"/>
                  <a:pt x="34" y="45"/>
                </a:cubicBezTo>
                <a:cubicBezTo>
                  <a:pt x="29" y="45"/>
                  <a:pt x="25" y="46"/>
                  <a:pt x="21" y="47"/>
                </a:cubicBezTo>
                <a:cubicBezTo>
                  <a:pt x="19" y="44"/>
                  <a:pt x="18" y="40"/>
                  <a:pt x="18" y="36"/>
                </a:cubicBezTo>
                <a:lnTo>
                  <a:pt x="50" y="36"/>
                </a:lnTo>
                <a:close/>
                <a:moveTo>
                  <a:pt x="50" y="53"/>
                </a:moveTo>
                <a:cubicBezTo>
                  <a:pt x="51" y="53"/>
                  <a:pt x="53" y="54"/>
                  <a:pt x="54" y="55"/>
                </a:cubicBezTo>
                <a:cubicBezTo>
                  <a:pt x="51" y="58"/>
                  <a:pt x="47" y="60"/>
                  <a:pt x="43" y="62"/>
                </a:cubicBezTo>
                <a:cubicBezTo>
                  <a:pt x="46" y="59"/>
                  <a:pt x="48" y="56"/>
                  <a:pt x="50" y="53"/>
                </a:cubicBezTo>
                <a:close/>
                <a:moveTo>
                  <a:pt x="51" y="49"/>
                </a:moveTo>
                <a:cubicBezTo>
                  <a:pt x="53" y="45"/>
                  <a:pt x="54" y="40"/>
                  <a:pt x="54" y="36"/>
                </a:cubicBezTo>
                <a:cubicBezTo>
                  <a:pt x="63" y="36"/>
                  <a:pt x="63" y="36"/>
                  <a:pt x="63" y="36"/>
                </a:cubicBezTo>
                <a:cubicBezTo>
                  <a:pt x="63" y="42"/>
                  <a:pt x="61" y="48"/>
                  <a:pt x="57" y="52"/>
                </a:cubicBezTo>
                <a:cubicBezTo>
                  <a:pt x="55" y="51"/>
                  <a:pt x="53" y="50"/>
                  <a:pt x="51" y="49"/>
                </a:cubicBezTo>
                <a:close/>
                <a:moveTo>
                  <a:pt x="54" y="32"/>
                </a:moveTo>
                <a:cubicBezTo>
                  <a:pt x="54" y="27"/>
                  <a:pt x="53" y="23"/>
                  <a:pt x="52" y="19"/>
                </a:cubicBezTo>
                <a:cubicBezTo>
                  <a:pt x="54" y="18"/>
                  <a:pt x="55" y="17"/>
                  <a:pt x="57" y="15"/>
                </a:cubicBezTo>
                <a:cubicBezTo>
                  <a:pt x="61" y="20"/>
                  <a:pt x="63" y="25"/>
                  <a:pt x="63" y="32"/>
                </a:cubicBezTo>
                <a:lnTo>
                  <a:pt x="54" y="32"/>
                </a:lnTo>
                <a:close/>
                <a:moveTo>
                  <a:pt x="4" y="36"/>
                </a:moveTo>
                <a:cubicBezTo>
                  <a:pt x="14" y="36"/>
                  <a:pt x="14" y="36"/>
                  <a:pt x="14" y="36"/>
                </a:cubicBezTo>
                <a:cubicBezTo>
                  <a:pt x="14" y="40"/>
                  <a:pt x="15" y="45"/>
                  <a:pt x="17" y="49"/>
                </a:cubicBezTo>
                <a:cubicBezTo>
                  <a:pt x="15" y="50"/>
                  <a:pt x="13" y="51"/>
                  <a:pt x="11" y="53"/>
                </a:cubicBezTo>
                <a:cubicBezTo>
                  <a:pt x="7" y="48"/>
                  <a:pt x="4" y="42"/>
                  <a:pt x="4" y="36"/>
                </a:cubicBezTo>
                <a:close/>
              </a:path>
            </a:pathLst>
          </a:custGeom>
          <a:solidFill>
            <a:schemeClr val="accent1"/>
          </a:solidFill>
          <a:ln>
            <a:noFill/>
          </a:ln>
        </p:spPr>
        <p:txBody>
          <a:bodyPr spcFirstLastPara="1" wrap="square" lIns="182825" tIns="91400" rIns="182825" bIns="91400" anchor="t" anchorCtr="0">
            <a:noAutofit/>
          </a:bodyPr>
          <a:lstStyle/>
          <a:p>
            <a:pPr marL="0" marR="0" lvl="0" indent="0" algn="l" rtl="0">
              <a:lnSpc>
                <a:spcPct val="100000"/>
              </a:lnSpc>
              <a:spcBef>
                <a:spcPts val="0"/>
              </a:spcBef>
              <a:spcAft>
                <a:spcPts val="0"/>
              </a:spcAft>
              <a:buNone/>
            </a:pPr>
            <a:endParaRPr sz="1800" b="0" i="0" u="none" strike="noStrike" cap="none">
              <a:solidFill>
                <a:schemeClr val="lt2"/>
              </a:solidFill>
              <a:latin typeface="Arial"/>
              <a:ea typeface="Arial"/>
              <a:cs typeface="Arial"/>
              <a:sym typeface="Arial"/>
            </a:endParaRPr>
          </a:p>
        </p:txBody>
      </p:sp>
      <p:sp>
        <p:nvSpPr>
          <p:cNvPr id="600" name="Google Shape;600;p58"/>
          <p:cNvSpPr txBox="1"/>
          <p:nvPr/>
        </p:nvSpPr>
        <p:spPr>
          <a:xfrm>
            <a:off x="12827536" y="10661540"/>
            <a:ext cx="4641024" cy="584739"/>
          </a:xfrm>
          <a:prstGeom prst="rect">
            <a:avLst/>
          </a:prstGeom>
          <a:noFill/>
          <a:ln>
            <a:noFill/>
          </a:ln>
        </p:spPr>
        <p:txBody>
          <a:bodyPr spcFirstLastPara="1" wrap="square" lIns="182825" tIns="91400" rIns="182825" bIns="91400" anchor="t" anchorCtr="0">
            <a:spAutoFit/>
          </a:bodyPr>
          <a:lstStyle/>
          <a:p>
            <a:pPr marL="0" marR="0" lvl="0" indent="0" algn="r" rtl="0">
              <a:lnSpc>
                <a:spcPct val="100000"/>
              </a:lnSpc>
              <a:spcBef>
                <a:spcPts val="0"/>
              </a:spcBef>
              <a:spcAft>
                <a:spcPts val="0"/>
              </a:spcAft>
              <a:buNone/>
            </a:pPr>
            <a:r>
              <a:rPr lang="en-US" sz="2600" b="0" i="0" u="none" strike="noStrike" cap="none">
                <a:solidFill>
                  <a:srgbClr val="576F7F"/>
                </a:solidFill>
                <a:latin typeface="Palatino Linotype"/>
                <a:ea typeface="Palatino Linotype"/>
                <a:cs typeface="Palatino Linotype"/>
                <a:sym typeface="Palatino Linotype"/>
              </a:rPr>
              <a:t>@relnw</a:t>
            </a:r>
            <a:endParaRPr sz="2600" b="0" i="0" u="none" strike="noStrike" cap="none">
              <a:solidFill>
                <a:srgbClr val="576F7F"/>
              </a:solidFill>
              <a:latin typeface="Palatino Linotype"/>
              <a:ea typeface="Palatino Linotype"/>
              <a:cs typeface="Palatino Linotype"/>
              <a:sym typeface="Palatino Linotype"/>
            </a:endParaRPr>
          </a:p>
        </p:txBody>
      </p:sp>
      <p:sp>
        <p:nvSpPr>
          <p:cNvPr id="599" name="Google Shape;599;p58" descr="twitter logo"/>
          <p:cNvSpPr/>
          <p:nvPr/>
        </p:nvSpPr>
        <p:spPr>
          <a:xfrm>
            <a:off x="17596786" y="10652246"/>
            <a:ext cx="669136" cy="541676"/>
          </a:xfrm>
          <a:custGeom>
            <a:avLst/>
            <a:gdLst/>
            <a:ahLst/>
            <a:cxnLst/>
            <a:rect l="l" t="t" r="r" b="b"/>
            <a:pathLst>
              <a:path w="462" h="374" extrusionOk="0">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accen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a:solidFill>
                <a:srgbClr val="000000"/>
              </a:solidFill>
              <a:latin typeface="Arial"/>
              <a:ea typeface="Arial"/>
              <a:cs typeface="Arial"/>
              <a:sym typeface="Arial"/>
            </a:endParaRPr>
          </a:p>
        </p:txBody>
      </p:sp>
      <p:sp>
        <p:nvSpPr>
          <p:cNvPr id="594" name="Google Shape;594;p58"/>
          <p:cNvSpPr txBox="1"/>
          <p:nvPr/>
        </p:nvSpPr>
        <p:spPr>
          <a:xfrm>
            <a:off x="13268356" y="11606238"/>
            <a:ext cx="4200202" cy="584739"/>
          </a:xfrm>
          <a:prstGeom prst="rect">
            <a:avLst/>
          </a:prstGeom>
          <a:noFill/>
          <a:ln>
            <a:noFill/>
          </a:ln>
        </p:spPr>
        <p:txBody>
          <a:bodyPr spcFirstLastPara="1" wrap="square" lIns="182825" tIns="91400" rIns="182825" bIns="91400" anchor="t" anchorCtr="0">
            <a:spAutoFit/>
          </a:bodyPr>
          <a:lstStyle/>
          <a:p>
            <a:pPr marL="0" marR="0" lvl="0" indent="0" algn="r" rtl="0">
              <a:lnSpc>
                <a:spcPct val="100000"/>
              </a:lnSpc>
              <a:spcBef>
                <a:spcPts val="0"/>
              </a:spcBef>
              <a:spcAft>
                <a:spcPts val="0"/>
              </a:spcAft>
              <a:buNone/>
            </a:pPr>
            <a:r>
              <a:rPr lang="en-US" sz="2600" b="0" i="0" u="none" strike="noStrike" cap="none" dirty="0">
                <a:solidFill>
                  <a:srgbClr val="576F7F"/>
                </a:solidFill>
                <a:latin typeface="Palatino Linotype"/>
                <a:ea typeface="Palatino Linotype"/>
                <a:cs typeface="Palatino Linotype"/>
                <a:sym typeface="Palatino Linotype"/>
              </a:rPr>
              <a:t>800-547-6339</a:t>
            </a:r>
            <a:endParaRPr sz="2600" b="0" i="0" u="none" strike="noStrike" cap="none" dirty="0">
              <a:solidFill>
                <a:srgbClr val="576F7F"/>
              </a:solidFill>
              <a:latin typeface="Palatino Linotype"/>
              <a:ea typeface="Palatino Linotype"/>
              <a:cs typeface="Palatino Linotype"/>
              <a:sym typeface="Palatino Linotype"/>
            </a:endParaRPr>
          </a:p>
        </p:txBody>
      </p:sp>
      <p:sp>
        <p:nvSpPr>
          <p:cNvPr id="597" name="Google Shape;597;p58" descr="Phone logo"/>
          <p:cNvSpPr/>
          <p:nvPr/>
        </p:nvSpPr>
        <p:spPr>
          <a:xfrm>
            <a:off x="17695453" y="11565243"/>
            <a:ext cx="337574" cy="585482"/>
          </a:xfrm>
          <a:custGeom>
            <a:avLst/>
            <a:gdLst/>
            <a:ahLst/>
            <a:cxnLst/>
            <a:rect l="l" t="t" r="r" b="b"/>
            <a:pathLst>
              <a:path w="283" h="489" extrusionOk="0">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a:solidFill>
                <a:srgbClr val="000000"/>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p59"/>
          <p:cNvSpPr txBox="1">
            <a:spLocks noGrp="1"/>
          </p:cNvSpPr>
          <p:nvPr>
            <p:ph type="ctrTitle"/>
          </p:nvPr>
        </p:nvSpPr>
        <p:spPr>
          <a:xfrm>
            <a:off x="2267712" y="5532120"/>
            <a:ext cx="20573999" cy="32004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7200"/>
              <a:buNone/>
            </a:pPr>
            <a:r>
              <a:rPr lang="en-US" dirty="0"/>
              <a:t>Thank you!</a:t>
            </a:r>
            <a:endParaRP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12"/>
        <p:cNvGrpSpPr/>
        <p:nvPr/>
      </p:nvGrpSpPr>
      <p:grpSpPr>
        <a:xfrm>
          <a:off x="0" y="0"/>
          <a:ext cx="0" cy="0"/>
          <a:chOff x="0" y="0"/>
          <a:chExt cx="0" cy="0"/>
        </a:xfrm>
      </p:grpSpPr>
      <p:sp>
        <p:nvSpPr>
          <p:cNvPr id="613" name="Google Shape;613;p60"/>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References</a:t>
            </a:r>
            <a:endParaRPr dirty="0"/>
          </a:p>
        </p:txBody>
      </p:sp>
      <p:sp>
        <p:nvSpPr>
          <p:cNvPr id="614" name="Google Shape;614;p60"/>
          <p:cNvSpPr txBox="1">
            <a:spLocks noGrp="1"/>
          </p:cNvSpPr>
          <p:nvPr>
            <p:ph type="body" idx="1"/>
          </p:nvPr>
        </p:nvSpPr>
        <p:spPr>
          <a:xfrm>
            <a:off x="1143000" y="3154680"/>
            <a:ext cx="22101000" cy="8313420"/>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SzPts val="1800"/>
              <a:buNone/>
            </a:pPr>
            <a:r>
              <a:rPr lang="en-US" sz="4000" dirty="0">
                <a:solidFill>
                  <a:schemeClr val="dk1"/>
                </a:solidFill>
                <a:highlight>
                  <a:srgbClr val="FFFFFF"/>
                </a:highlight>
              </a:rPr>
              <a:t>Brindley, J. E., </a:t>
            </a:r>
            <a:r>
              <a:rPr lang="en-US" sz="4000" dirty="0" err="1">
                <a:solidFill>
                  <a:schemeClr val="dk1"/>
                </a:solidFill>
                <a:highlight>
                  <a:srgbClr val="FFFFFF"/>
                </a:highlight>
              </a:rPr>
              <a:t>Walti</a:t>
            </a:r>
            <a:r>
              <a:rPr lang="en-US" sz="4000" dirty="0">
                <a:solidFill>
                  <a:schemeClr val="dk1"/>
                </a:solidFill>
                <a:highlight>
                  <a:srgbClr val="FFFFFF"/>
                </a:highlight>
              </a:rPr>
              <a:t>, C., &amp; </a:t>
            </a:r>
            <a:r>
              <a:rPr lang="en-US" sz="4000" dirty="0" err="1">
                <a:solidFill>
                  <a:schemeClr val="dk1"/>
                </a:solidFill>
                <a:highlight>
                  <a:srgbClr val="FFFFFF"/>
                </a:highlight>
              </a:rPr>
              <a:t>Blaschke</a:t>
            </a:r>
            <a:r>
              <a:rPr lang="en-US" sz="4000" dirty="0">
                <a:solidFill>
                  <a:schemeClr val="dk1"/>
                </a:solidFill>
                <a:highlight>
                  <a:srgbClr val="FFFFFF"/>
                </a:highlight>
              </a:rPr>
              <a:t>, L. M. (2009). Creating effective collaborative learning groups in an online environment. </a:t>
            </a:r>
            <a:r>
              <a:rPr lang="en-US" sz="4000" i="1" dirty="0">
                <a:solidFill>
                  <a:schemeClr val="dk1"/>
                </a:solidFill>
                <a:highlight>
                  <a:srgbClr val="FFFFFF"/>
                </a:highlight>
              </a:rPr>
              <a:t>International Review of Research in Open and Distance Learning, 10</a:t>
            </a:r>
            <a:r>
              <a:rPr lang="en-US" sz="4000" dirty="0">
                <a:solidFill>
                  <a:schemeClr val="dk1"/>
                </a:solidFill>
                <a:highlight>
                  <a:srgbClr val="FFFFFF"/>
                </a:highlight>
              </a:rPr>
              <a:t>(3), 1–18; </a:t>
            </a:r>
            <a:r>
              <a:rPr lang="en-US" sz="4000" dirty="0">
                <a:solidFill>
                  <a:schemeClr val="dk1"/>
                </a:solidFill>
              </a:rPr>
              <a:t>in the IES-Covid Resource: </a:t>
            </a:r>
            <a:r>
              <a:rPr lang="en-US" sz="4000" dirty="0">
                <a:solidFill>
                  <a:srgbClr val="0E1318"/>
                </a:solidFill>
                <a:highlight>
                  <a:srgbClr val="FFFFFF"/>
                </a:highlight>
              </a:rPr>
              <a:t>REL West. (2020). Ask-a-REL: </a:t>
            </a:r>
            <a:r>
              <a:rPr lang="en-US" sz="4000" i="1" dirty="0">
                <a:solidFill>
                  <a:srgbClr val="0E1318"/>
                </a:solidFill>
                <a:highlight>
                  <a:srgbClr val="FFFFFF"/>
                </a:highlight>
              </a:rPr>
              <a:t>Research-based online learning practices</a:t>
            </a:r>
            <a:r>
              <a:rPr lang="en-US" sz="4000" dirty="0">
                <a:solidFill>
                  <a:srgbClr val="0E1318"/>
                </a:solidFill>
                <a:highlight>
                  <a:srgbClr val="FFFFFF"/>
                </a:highlight>
              </a:rPr>
              <a:t>. </a:t>
            </a:r>
            <a:r>
              <a:rPr lang="en-US" sz="4000" u="sng" dirty="0">
                <a:solidFill>
                  <a:schemeClr val="hlink"/>
                </a:solidFill>
                <a:highlight>
                  <a:srgbClr val="FFFFFF"/>
                </a:highlight>
                <a:hlinkClick r:id="rId3"/>
              </a:rPr>
              <a:t>https://ies.ed.gov/ncee/edlabs/regions/west/Ask/Details/100</a:t>
            </a:r>
            <a:r>
              <a:rPr lang="en-US" sz="4000" dirty="0">
                <a:solidFill>
                  <a:srgbClr val="0E1318"/>
                </a:solidFill>
                <a:highlight>
                  <a:srgbClr val="FFFFFF"/>
                </a:highlight>
              </a:rPr>
              <a:t>.</a:t>
            </a:r>
            <a:endParaRPr sz="4000" dirty="0">
              <a:solidFill>
                <a:srgbClr val="0E1318"/>
              </a:solidFill>
              <a:highlight>
                <a:srgbClr val="FFFFFF"/>
              </a:highlight>
            </a:endParaRPr>
          </a:p>
          <a:p>
            <a:pPr marL="457200" lvl="0" indent="-457200" algn="l" rtl="0">
              <a:lnSpc>
                <a:spcPct val="100000"/>
              </a:lnSpc>
              <a:spcBef>
                <a:spcPts val="4200"/>
              </a:spcBef>
              <a:spcAft>
                <a:spcPts val="0"/>
              </a:spcAft>
              <a:buClr>
                <a:schemeClr val="dk1"/>
              </a:buClr>
              <a:buSzPts val="1100"/>
              <a:buFont typeface="Arial"/>
              <a:buNone/>
            </a:pPr>
            <a:r>
              <a:rPr lang="en-US" sz="4000" dirty="0">
                <a:solidFill>
                  <a:schemeClr val="dk1"/>
                </a:solidFill>
              </a:rPr>
              <a:t>Martin, F., Wang, C., &amp; Sadaf, A. (2020). Facilitation matters: Instructor perception of helpfulness of facilitation strategies in online courses. </a:t>
            </a:r>
            <a:r>
              <a:rPr lang="en-US" sz="4000" i="1" dirty="0">
                <a:solidFill>
                  <a:schemeClr val="dk1"/>
                </a:solidFill>
              </a:rPr>
              <a:t>Online Learning, 24</a:t>
            </a:r>
            <a:r>
              <a:rPr lang="en-US" sz="4000" dirty="0">
                <a:solidFill>
                  <a:schemeClr val="dk1"/>
                </a:solidFill>
              </a:rPr>
              <a:t>(1), 28-49. </a:t>
            </a:r>
            <a:r>
              <a:rPr lang="en-US" sz="4000" u="sng" dirty="0">
                <a:solidFill>
                  <a:schemeClr val="hlink"/>
                </a:solidFill>
                <a:hlinkClick r:id="rId4"/>
              </a:rPr>
              <a:t>https://doi.org/10.24059/olj.v24i1.1980</a:t>
            </a:r>
            <a:r>
              <a:rPr lang="en-US" sz="4000" dirty="0">
                <a:solidFill>
                  <a:schemeClr val="dk1"/>
                </a:solidFill>
              </a:rPr>
              <a:t>; in the IES-Covid Resource </a:t>
            </a:r>
            <a:r>
              <a:rPr lang="en-US" sz="4000" dirty="0">
                <a:solidFill>
                  <a:srgbClr val="0E1318"/>
                </a:solidFill>
                <a:highlight>
                  <a:srgbClr val="FFFFFF"/>
                </a:highlight>
              </a:rPr>
              <a:t>REL West. (2020). Ask-a-REL: </a:t>
            </a:r>
            <a:r>
              <a:rPr lang="en-US" sz="4000" i="1" dirty="0">
                <a:solidFill>
                  <a:srgbClr val="0E1318"/>
                </a:solidFill>
                <a:highlight>
                  <a:srgbClr val="FFFFFF"/>
                </a:highlight>
              </a:rPr>
              <a:t>Research-based online learning practices</a:t>
            </a:r>
            <a:r>
              <a:rPr lang="en-US" sz="4000" dirty="0">
                <a:solidFill>
                  <a:srgbClr val="0E1318"/>
                </a:solidFill>
                <a:highlight>
                  <a:srgbClr val="FFFFFF"/>
                </a:highlight>
              </a:rPr>
              <a:t>. </a:t>
            </a:r>
            <a:r>
              <a:rPr lang="en-US" sz="4000" u="sng" dirty="0">
                <a:solidFill>
                  <a:schemeClr val="hlink"/>
                </a:solidFill>
                <a:highlight>
                  <a:srgbClr val="FFFFFF"/>
                </a:highlight>
                <a:hlinkClick r:id="rId3"/>
              </a:rPr>
              <a:t>https://ies.ed.gov/ncee/edlabs/regions/west/Ask/Details/100</a:t>
            </a:r>
            <a:r>
              <a:rPr lang="en-US" sz="4000" dirty="0">
                <a:solidFill>
                  <a:schemeClr val="dk1"/>
                </a:solidFill>
              </a:rPr>
              <a:t>.</a:t>
            </a:r>
            <a:endParaRPr sz="4000" dirty="0">
              <a:solidFill>
                <a:srgbClr val="0E1318"/>
              </a:solidFill>
              <a:highlight>
                <a:srgbClr val="FFFFFF"/>
              </a:highlight>
            </a:endParaRPr>
          </a:p>
          <a:p>
            <a:pPr marL="0" lvl="0" indent="0" algn="l" rtl="0">
              <a:lnSpc>
                <a:spcPct val="100000"/>
              </a:lnSpc>
              <a:spcBef>
                <a:spcPts val="4200"/>
              </a:spcBef>
              <a:spcAft>
                <a:spcPts val="0"/>
              </a:spcAft>
              <a:buClr>
                <a:schemeClr val="dk1"/>
              </a:buClr>
              <a:buSzPts val="1100"/>
              <a:buFont typeface="Arial"/>
              <a:buNone/>
            </a:pPr>
            <a:r>
              <a:rPr lang="en-US" sz="4000" dirty="0">
                <a:solidFill>
                  <a:schemeClr val="dk1"/>
                </a:solidFill>
                <a:highlight>
                  <a:srgbClr val="FFFFFF"/>
                </a:highlight>
              </a:rPr>
              <a:t>Natale, C. F. (2011). </a:t>
            </a:r>
            <a:r>
              <a:rPr lang="en-US" sz="4000" i="1" dirty="0">
                <a:solidFill>
                  <a:schemeClr val="dk1"/>
                </a:solidFill>
                <a:highlight>
                  <a:srgbClr val="FFFFFF"/>
                </a:highlight>
              </a:rPr>
              <a:t>Teaching in the world of virtual K–12 learning: Challenges to ensure educator </a:t>
            </a:r>
            <a:endParaRPr sz="4000" i="1" dirty="0">
              <a:solidFill>
                <a:schemeClr val="dk1"/>
              </a:solidFill>
              <a:highlight>
                <a:srgbClr val="FFFFFF"/>
              </a:highlight>
            </a:endParaRPr>
          </a:p>
          <a:p>
            <a:pPr marL="457200" lvl="0" indent="0" algn="l" rtl="0">
              <a:lnSpc>
                <a:spcPct val="100000"/>
              </a:lnSpc>
              <a:spcBef>
                <a:spcPts val="0"/>
              </a:spcBef>
              <a:spcAft>
                <a:spcPts val="0"/>
              </a:spcAft>
              <a:buSzPts val="1800"/>
              <a:buNone/>
            </a:pPr>
            <a:r>
              <a:rPr lang="en-US" sz="4000" i="1" dirty="0">
                <a:solidFill>
                  <a:schemeClr val="dk1"/>
                </a:solidFill>
                <a:highlight>
                  <a:srgbClr val="FFFFFF"/>
                </a:highlight>
              </a:rPr>
              <a:t>quality. </a:t>
            </a:r>
            <a:r>
              <a:rPr lang="en-US" sz="4000" dirty="0">
                <a:solidFill>
                  <a:schemeClr val="dk1"/>
                </a:solidFill>
                <a:highlight>
                  <a:srgbClr val="FFFFFF"/>
                </a:highlight>
              </a:rPr>
              <a:t>Educational Testing Service (ETS); in</a:t>
            </a:r>
            <a:r>
              <a:rPr lang="en-US" sz="4000" dirty="0">
                <a:solidFill>
                  <a:schemeClr val="dk1"/>
                </a:solidFill>
              </a:rPr>
              <a:t> the IES-Covid resource: </a:t>
            </a:r>
            <a:r>
              <a:rPr lang="en-US" sz="4000" dirty="0">
                <a:solidFill>
                  <a:srgbClr val="0E1318"/>
                </a:solidFill>
                <a:highlight>
                  <a:srgbClr val="FFFFFF"/>
                </a:highlight>
              </a:rPr>
              <a:t>Ask-a-REL: </a:t>
            </a:r>
            <a:r>
              <a:rPr lang="en-US" sz="4000" i="1" dirty="0">
                <a:solidFill>
                  <a:srgbClr val="0E1318"/>
                </a:solidFill>
                <a:highlight>
                  <a:srgbClr val="FFFFFF"/>
                </a:highlight>
              </a:rPr>
              <a:t>Research-based online learning practices</a:t>
            </a:r>
            <a:r>
              <a:rPr lang="en-US" sz="4000" dirty="0">
                <a:solidFill>
                  <a:srgbClr val="0E1318"/>
                </a:solidFill>
                <a:highlight>
                  <a:srgbClr val="FFFFFF"/>
                </a:highlight>
              </a:rPr>
              <a:t>. </a:t>
            </a:r>
            <a:r>
              <a:rPr lang="en-US" sz="4000" u="sng" dirty="0">
                <a:solidFill>
                  <a:schemeClr val="hlink"/>
                </a:solidFill>
                <a:highlight>
                  <a:srgbClr val="FFFFFF"/>
                </a:highlight>
                <a:hlinkClick r:id="rId3"/>
              </a:rPr>
              <a:t>https://ies.ed.gov/ncee/edlabs/regions/west/Ask/Details/100</a:t>
            </a:r>
            <a:r>
              <a:rPr lang="en-US" sz="4000" dirty="0">
                <a:solidFill>
                  <a:schemeClr val="dk1"/>
                </a:solidFill>
              </a:rPr>
              <a:t>.</a:t>
            </a:r>
            <a:endParaRPr sz="4000" dirty="0">
              <a:solidFill>
                <a:schemeClr val="dk1"/>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19"/>
        <p:cNvGrpSpPr/>
        <p:nvPr/>
      </p:nvGrpSpPr>
      <p:grpSpPr>
        <a:xfrm>
          <a:off x="0" y="0"/>
          <a:ext cx="0" cy="0"/>
          <a:chOff x="0" y="0"/>
          <a:chExt cx="0" cy="0"/>
        </a:xfrm>
      </p:grpSpPr>
      <p:sp>
        <p:nvSpPr>
          <p:cNvPr id="620" name="Google Shape;620;p61"/>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References, continued</a:t>
            </a:r>
            <a:endParaRPr dirty="0"/>
          </a:p>
        </p:txBody>
      </p:sp>
      <p:sp>
        <p:nvSpPr>
          <p:cNvPr id="621" name="Google Shape;621;p61"/>
          <p:cNvSpPr txBox="1">
            <a:spLocks noGrp="1"/>
          </p:cNvSpPr>
          <p:nvPr>
            <p:ph type="body" idx="1"/>
          </p:nvPr>
        </p:nvSpPr>
        <p:spPr>
          <a:xfrm>
            <a:off x="1143000" y="3154680"/>
            <a:ext cx="22101000" cy="8923020"/>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SzPts val="1800"/>
              <a:buNone/>
            </a:pPr>
            <a:r>
              <a:rPr lang="en-US" sz="4000" dirty="0">
                <a:solidFill>
                  <a:schemeClr val="dk1"/>
                </a:solidFill>
              </a:rPr>
              <a:t>Peterson, A., </a:t>
            </a:r>
            <a:r>
              <a:rPr lang="en-US" sz="4000" dirty="0" err="1">
                <a:solidFill>
                  <a:schemeClr val="dk1"/>
                </a:solidFill>
              </a:rPr>
              <a:t>Beymer</a:t>
            </a:r>
            <a:r>
              <a:rPr lang="en-US" sz="4000" dirty="0">
                <a:solidFill>
                  <a:schemeClr val="dk1"/>
                </a:solidFill>
              </a:rPr>
              <a:t>, P., &amp; Putnam, R. (2018). Synchronous and asynchronous discussions: Effects on cooperation, belonging, and affect. </a:t>
            </a:r>
            <a:r>
              <a:rPr lang="en-US" sz="4000" i="1" dirty="0">
                <a:solidFill>
                  <a:schemeClr val="dk1"/>
                </a:solidFill>
                <a:highlight>
                  <a:srgbClr val="FFFFFF"/>
                </a:highlight>
              </a:rPr>
              <a:t>Online Learning, 22</a:t>
            </a:r>
            <a:r>
              <a:rPr lang="en-US" sz="4000" dirty="0">
                <a:solidFill>
                  <a:schemeClr val="dk1"/>
                </a:solidFill>
                <a:highlight>
                  <a:srgbClr val="FFFFFF"/>
                </a:highlight>
              </a:rPr>
              <a:t>(4), 7–25 </a:t>
            </a:r>
            <a:r>
              <a:rPr lang="en-US" sz="4000" dirty="0">
                <a:solidFill>
                  <a:schemeClr val="dk1"/>
                </a:solidFill>
              </a:rPr>
              <a:t>in </a:t>
            </a:r>
            <a:r>
              <a:rPr lang="en-US" sz="4000" dirty="0">
                <a:solidFill>
                  <a:srgbClr val="0E1318"/>
                </a:solidFill>
                <a:highlight>
                  <a:srgbClr val="FFFFFF"/>
                </a:highlight>
              </a:rPr>
              <a:t>REL West. (2020); as cited in Ask-a-REL: </a:t>
            </a:r>
            <a:r>
              <a:rPr lang="en-US" sz="4000" i="1" dirty="0">
                <a:solidFill>
                  <a:srgbClr val="0E1318"/>
                </a:solidFill>
                <a:highlight>
                  <a:srgbClr val="FFFFFF"/>
                </a:highlight>
              </a:rPr>
              <a:t>Research-based online learning practices</a:t>
            </a:r>
            <a:r>
              <a:rPr lang="en-US" sz="4000" dirty="0">
                <a:solidFill>
                  <a:srgbClr val="0E1318"/>
                </a:solidFill>
                <a:highlight>
                  <a:srgbClr val="FFFFFF"/>
                </a:highlight>
              </a:rPr>
              <a:t>.  </a:t>
            </a:r>
            <a:r>
              <a:rPr lang="en-US" sz="4000" u="sng" dirty="0">
                <a:solidFill>
                  <a:schemeClr val="hlink"/>
                </a:solidFill>
                <a:highlight>
                  <a:srgbClr val="FFFFFF"/>
                </a:highlight>
                <a:hlinkClick r:id="rId3"/>
              </a:rPr>
              <a:t>https://ies.ed.gov/ncee/edlabs/regions/west/Ask/Details/100</a:t>
            </a:r>
            <a:r>
              <a:rPr lang="en-US" sz="4000" dirty="0">
                <a:solidFill>
                  <a:schemeClr val="dk1"/>
                </a:solidFill>
              </a:rPr>
              <a:t>.</a:t>
            </a:r>
            <a:endParaRPr sz="4000" dirty="0">
              <a:solidFill>
                <a:schemeClr val="dk1"/>
              </a:solidFill>
            </a:endParaRPr>
          </a:p>
          <a:p>
            <a:pPr marL="0" lvl="0" indent="0" algn="l" rtl="0">
              <a:lnSpc>
                <a:spcPct val="100000"/>
              </a:lnSpc>
              <a:spcBef>
                <a:spcPts val="4200"/>
              </a:spcBef>
              <a:spcAft>
                <a:spcPts val="0"/>
              </a:spcAft>
              <a:buSzPts val="1800"/>
              <a:buNone/>
            </a:pPr>
            <a:r>
              <a:rPr lang="en-US" sz="4000" dirty="0">
                <a:solidFill>
                  <a:schemeClr val="dk1"/>
                </a:solidFill>
              </a:rPr>
              <a:t>REL Appalachia (2021). </a:t>
            </a:r>
            <a:r>
              <a:rPr lang="en-US" sz="4000" i="1" dirty="0">
                <a:solidFill>
                  <a:schemeClr val="dk1"/>
                </a:solidFill>
              </a:rPr>
              <a:t>Research-based strategies for effective remote learning: Monitoring </a:t>
            </a:r>
            <a:endParaRPr sz="4000" i="1" dirty="0">
              <a:solidFill>
                <a:schemeClr val="dk1"/>
              </a:solidFill>
            </a:endParaRPr>
          </a:p>
          <a:p>
            <a:pPr marL="457200" lvl="0" indent="0" algn="l" rtl="0">
              <a:lnSpc>
                <a:spcPct val="100000"/>
              </a:lnSpc>
              <a:spcBef>
                <a:spcPts val="0"/>
              </a:spcBef>
              <a:spcAft>
                <a:spcPts val="0"/>
              </a:spcAft>
              <a:buSzPts val="1800"/>
              <a:buNone/>
            </a:pPr>
            <a:r>
              <a:rPr lang="en-US" sz="4000" i="1" dirty="0">
                <a:solidFill>
                  <a:schemeClr val="dk1"/>
                </a:solidFill>
              </a:rPr>
              <a:t>student progress; </a:t>
            </a:r>
            <a:r>
              <a:rPr lang="en-US" sz="4000" dirty="0">
                <a:solidFill>
                  <a:schemeClr val="dk1"/>
                </a:solidFill>
              </a:rPr>
              <a:t>in </a:t>
            </a:r>
            <a:r>
              <a:rPr lang="en-US" sz="4000" dirty="0">
                <a:solidFill>
                  <a:schemeClr val="hlink"/>
                </a:solidFill>
                <a:uFill>
                  <a:noFill/>
                </a:uFill>
                <a:hlinkClick r:id="rId4"/>
              </a:rPr>
              <a:t>REL Appalachia (2020-2021). </a:t>
            </a:r>
            <a:r>
              <a:rPr lang="en-US" sz="4000" i="1" dirty="0">
                <a:solidFill>
                  <a:schemeClr val="hlink"/>
                </a:solidFill>
                <a:uFill>
                  <a:noFill/>
                </a:uFill>
                <a:hlinkClick r:id="rId4"/>
              </a:rPr>
              <a:t>Research-based strategies for effective remote learning. </a:t>
            </a:r>
            <a:r>
              <a:rPr lang="en-US" sz="4000" u="sng" dirty="0">
                <a:solidFill>
                  <a:schemeClr val="hlink"/>
                </a:solidFill>
                <a:hlinkClick r:id="rId5"/>
              </a:rPr>
              <a:t>https://ies.ed.gov/ncee/edlabs/regions/appalachia/events/event_series_</a:t>
            </a:r>
            <a:r>
              <a:rPr lang="en-US" sz="4000" u="sng" dirty="0">
                <a:solidFill>
                  <a:srgbClr val="1155CC"/>
                </a:solidFill>
              </a:rPr>
              <a:t>r</a:t>
            </a:r>
            <a:r>
              <a:rPr lang="en-US" sz="4000" u="sng" dirty="0">
                <a:solidFill>
                  <a:schemeClr val="hlink"/>
                </a:solidFill>
                <a:hlinkClick r:id="rId4"/>
              </a:rPr>
              <a:t>esearch-based-strategies-for-effective-remote-learning.asp</a:t>
            </a:r>
            <a:r>
              <a:rPr lang="en-US" sz="4000" dirty="0">
                <a:solidFill>
                  <a:schemeClr val="dk1"/>
                </a:solidFill>
              </a:rPr>
              <a:t>.</a:t>
            </a:r>
            <a:endParaRPr sz="4000" dirty="0">
              <a:solidFill>
                <a:schemeClr val="dk1"/>
              </a:solidFill>
            </a:endParaRPr>
          </a:p>
          <a:p>
            <a:pPr marL="0" lvl="0" indent="0" algn="l" rtl="0">
              <a:lnSpc>
                <a:spcPct val="100000"/>
              </a:lnSpc>
              <a:spcBef>
                <a:spcPts val="4200"/>
              </a:spcBef>
              <a:spcAft>
                <a:spcPts val="0"/>
              </a:spcAft>
              <a:buSzPts val="1800"/>
              <a:buNone/>
            </a:pPr>
            <a:r>
              <a:rPr lang="en-US" sz="4000" dirty="0">
                <a:solidFill>
                  <a:schemeClr val="dk1"/>
                </a:solidFill>
                <a:highlight>
                  <a:srgbClr val="FFFFFF"/>
                </a:highlight>
              </a:rPr>
              <a:t>REL Appalachia (2020a).  </a:t>
            </a:r>
            <a:r>
              <a:rPr lang="en-US" sz="4000" i="1" dirty="0">
                <a:solidFill>
                  <a:schemeClr val="dk1"/>
                </a:solidFill>
                <a:highlight>
                  <a:srgbClr val="FFFFFF"/>
                </a:highlight>
              </a:rPr>
              <a:t>Research-based strategies for effective remote learning: Supporting student </a:t>
            </a:r>
            <a:endParaRPr sz="4000" i="1" dirty="0">
              <a:solidFill>
                <a:schemeClr val="dk1"/>
              </a:solidFill>
              <a:highlight>
                <a:srgbClr val="FFFFFF"/>
              </a:highlight>
            </a:endParaRPr>
          </a:p>
          <a:p>
            <a:pPr marL="457200" lvl="0" indent="0" algn="l" rtl="0">
              <a:lnSpc>
                <a:spcPct val="100000"/>
              </a:lnSpc>
              <a:spcBef>
                <a:spcPts val="0"/>
              </a:spcBef>
              <a:spcAft>
                <a:spcPts val="0"/>
              </a:spcAft>
              <a:buSzPts val="1800"/>
              <a:buNone/>
            </a:pPr>
            <a:r>
              <a:rPr lang="en-US" sz="4000" i="1" dirty="0">
                <a:solidFill>
                  <a:schemeClr val="dk1"/>
                </a:solidFill>
                <a:highlight>
                  <a:srgbClr val="FFFFFF"/>
                </a:highlight>
              </a:rPr>
              <a:t>engagement in a virtual environment; </a:t>
            </a:r>
            <a:r>
              <a:rPr lang="en-US" sz="4000" dirty="0">
                <a:solidFill>
                  <a:schemeClr val="dk1"/>
                </a:solidFill>
                <a:highlight>
                  <a:srgbClr val="FFFFFF"/>
                </a:highlight>
              </a:rPr>
              <a:t>in </a:t>
            </a:r>
            <a:r>
              <a:rPr lang="en-US" sz="4000" dirty="0">
                <a:solidFill>
                  <a:schemeClr val="hlink"/>
                </a:solidFill>
                <a:uFill>
                  <a:noFill/>
                </a:uFill>
                <a:hlinkClick r:id="rId4"/>
              </a:rPr>
              <a:t>REL Appalachia (2020-2021). </a:t>
            </a:r>
            <a:r>
              <a:rPr lang="en-US" sz="4000" i="1" dirty="0">
                <a:solidFill>
                  <a:schemeClr val="hlink"/>
                </a:solidFill>
                <a:uFill>
                  <a:noFill/>
                </a:uFill>
                <a:hlinkClick r:id="rId4"/>
              </a:rPr>
              <a:t>Research-based strategies for effective remote learning. </a:t>
            </a:r>
            <a:r>
              <a:rPr lang="en-US" sz="4000" u="sng" dirty="0">
                <a:solidFill>
                  <a:schemeClr val="hlink"/>
                </a:solidFill>
                <a:hlinkClick r:id="rId5"/>
              </a:rPr>
              <a:t>https://ies.ed.gov/ncee/edlabs/regions/appalachia/events/event_series_</a:t>
            </a:r>
            <a:r>
              <a:rPr lang="en-US" sz="4000" u="sng" dirty="0">
                <a:solidFill>
                  <a:schemeClr val="hlink"/>
                </a:solidFill>
                <a:hlinkClick r:id="rId4"/>
              </a:rPr>
              <a:t> research-based-strategies-for-effective-remote-learning.asp</a:t>
            </a:r>
            <a:r>
              <a:rPr lang="en-US" sz="4000" dirty="0">
                <a:solidFill>
                  <a:schemeClr val="dk1"/>
                </a:solidFill>
              </a:rPr>
              <a:t>.</a:t>
            </a:r>
            <a:endParaRPr sz="4000" dirty="0">
              <a:solidFill>
                <a:schemeClr val="dk1"/>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626"/>
        <p:cNvGrpSpPr/>
        <p:nvPr/>
      </p:nvGrpSpPr>
      <p:grpSpPr>
        <a:xfrm>
          <a:off x="0" y="0"/>
          <a:ext cx="0" cy="0"/>
          <a:chOff x="0" y="0"/>
          <a:chExt cx="0" cy="0"/>
        </a:xfrm>
      </p:grpSpPr>
      <p:sp>
        <p:nvSpPr>
          <p:cNvPr id="627" name="Google Shape;627;p62"/>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References, continued</a:t>
            </a:r>
            <a:r>
              <a:rPr lang="en-US" dirty="0">
                <a:solidFill>
                  <a:schemeClr val="bg1"/>
                </a:solidFill>
              </a:rPr>
              <a:t>-1</a:t>
            </a:r>
            <a:endParaRPr dirty="0">
              <a:solidFill>
                <a:schemeClr val="bg1"/>
              </a:solidFill>
            </a:endParaRPr>
          </a:p>
        </p:txBody>
      </p:sp>
      <p:sp>
        <p:nvSpPr>
          <p:cNvPr id="628" name="Google Shape;628;p62"/>
          <p:cNvSpPr txBox="1">
            <a:spLocks noGrp="1"/>
          </p:cNvSpPr>
          <p:nvPr>
            <p:ph type="body" idx="1"/>
          </p:nvPr>
        </p:nvSpPr>
        <p:spPr>
          <a:xfrm>
            <a:off x="1143000" y="3154680"/>
            <a:ext cx="22101000" cy="861822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sz="4000" dirty="0">
                <a:solidFill>
                  <a:schemeClr val="dk1"/>
                </a:solidFill>
              </a:rPr>
              <a:t>REL Appalachia (2020b). </a:t>
            </a:r>
            <a:r>
              <a:rPr lang="en-US" sz="4000" i="1" dirty="0">
                <a:solidFill>
                  <a:schemeClr val="dk1"/>
                </a:solidFill>
              </a:rPr>
              <a:t>Dropout prevention in the time of Covid-19. </a:t>
            </a:r>
            <a:endParaRPr sz="4000" i="1" dirty="0">
              <a:solidFill>
                <a:schemeClr val="dk1"/>
              </a:solidFill>
            </a:endParaRPr>
          </a:p>
          <a:p>
            <a:pPr marL="457200" lvl="0" indent="0" algn="l" rtl="0">
              <a:lnSpc>
                <a:spcPct val="100000"/>
              </a:lnSpc>
              <a:spcBef>
                <a:spcPts val="0"/>
              </a:spcBef>
              <a:spcAft>
                <a:spcPts val="0"/>
              </a:spcAft>
              <a:buSzPts val="1800"/>
              <a:buNone/>
            </a:pPr>
            <a:r>
              <a:rPr lang="en-US" sz="4000" u="sng" dirty="0">
                <a:solidFill>
                  <a:schemeClr val="hlink"/>
                </a:solidFill>
                <a:hlinkClick r:id="rId3"/>
              </a:rPr>
              <a:t>https://ies.ed.gov/ncee/edlabs/regions/appalachia/blogs/blog29_dropout-prevention-in-COVID-19.asp</a:t>
            </a:r>
            <a:r>
              <a:rPr lang="en-US" sz="4000" dirty="0">
                <a:solidFill>
                  <a:schemeClr val="dk1"/>
                </a:solidFill>
              </a:rPr>
              <a:t>.</a:t>
            </a:r>
            <a:endParaRPr sz="4000" dirty="0">
              <a:solidFill>
                <a:schemeClr val="dk1"/>
              </a:solidFill>
            </a:endParaRPr>
          </a:p>
          <a:p>
            <a:pPr marL="457200" lvl="0" indent="-457200" algn="l" rtl="0">
              <a:lnSpc>
                <a:spcPct val="100000"/>
              </a:lnSpc>
              <a:spcBef>
                <a:spcPts val="4200"/>
              </a:spcBef>
              <a:spcAft>
                <a:spcPts val="0"/>
              </a:spcAft>
              <a:buSzPts val="1800"/>
              <a:buNone/>
            </a:pPr>
            <a:r>
              <a:rPr lang="en-US" sz="4000" dirty="0">
                <a:solidFill>
                  <a:schemeClr val="dk1"/>
                </a:solidFill>
              </a:rPr>
              <a:t>REL Mid-Atlantic (2020, March). </a:t>
            </a:r>
            <a:r>
              <a:rPr lang="en-US" sz="4000" i="1" dirty="0">
                <a:solidFill>
                  <a:schemeClr val="dk1"/>
                </a:solidFill>
              </a:rPr>
              <a:t>Exploratory research review: Promising practices and approaches to support remote learning</a:t>
            </a:r>
            <a:r>
              <a:rPr lang="en-US" sz="4000" dirty="0">
                <a:solidFill>
                  <a:schemeClr val="dk1"/>
                </a:solidFill>
              </a:rPr>
              <a:t> [Infographic]. Institute of Education Sciences. </a:t>
            </a:r>
            <a:r>
              <a:rPr lang="en-US" sz="4000" u="sng" dirty="0">
                <a:solidFill>
                  <a:schemeClr val="hlink"/>
                </a:solidFill>
                <a:hlinkClick r:id="rId4"/>
              </a:rPr>
              <a:t>https://ies.ed.gov/ncee/edlabs/regions/midatlantic/app/Docs/Infographics/Remote_Learning_Infographic_062520_508.pdf</a:t>
            </a:r>
            <a:r>
              <a:rPr lang="en-US" sz="4000" dirty="0">
                <a:solidFill>
                  <a:schemeClr val="dk1"/>
                </a:solidFill>
              </a:rPr>
              <a:t>.</a:t>
            </a:r>
            <a:endParaRPr sz="4000" dirty="0">
              <a:solidFill>
                <a:schemeClr val="dk1"/>
              </a:solidFill>
            </a:endParaRPr>
          </a:p>
          <a:p>
            <a:pPr marL="457200" lvl="0" indent="-457200" algn="l" rtl="0">
              <a:lnSpc>
                <a:spcPct val="100000"/>
              </a:lnSpc>
              <a:spcBef>
                <a:spcPts val="4200"/>
              </a:spcBef>
              <a:spcAft>
                <a:spcPts val="0"/>
              </a:spcAft>
              <a:buSzPts val="1800"/>
              <a:buNone/>
            </a:pPr>
            <a:r>
              <a:rPr lang="en-US" sz="4000" dirty="0">
                <a:solidFill>
                  <a:schemeClr val="dk1"/>
                </a:solidFill>
              </a:rPr>
              <a:t>REL Midwest (2020a). </a:t>
            </a:r>
            <a:r>
              <a:rPr lang="en-US" sz="4000" i="1" dirty="0">
                <a:solidFill>
                  <a:schemeClr val="dk1"/>
                </a:solidFill>
              </a:rPr>
              <a:t>Quick chat: Shifting classroom practices to a virtual environment</a:t>
            </a:r>
            <a:r>
              <a:rPr lang="en-US" sz="4000" dirty="0">
                <a:solidFill>
                  <a:schemeClr val="dk1"/>
                </a:solidFill>
              </a:rPr>
              <a:t>. </a:t>
            </a:r>
            <a:r>
              <a:rPr lang="en-US" sz="4000" u="sng" dirty="0">
                <a:solidFill>
                  <a:schemeClr val="hlink"/>
                </a:solidFill>
                <a:hlinkClick r:id="rId5"/>
              </a:rPr>
              <a:t>https://ies.ed.gov/ncee/edlabs/regions/midwest/events/2020/march-26.aspx</a:t>
            </a:r>
            <a:r>
              <a:rPr lang="en-US" sz="4000" dirty="0">
                <a:solidFill>
                  <a:schemeClr val="dk1"/>
                </a:solidFill>
              </a:rPr>
              <a:t>.</a:t>
            </a:r>
            <a:endParaRPr sz="4000" dirty="0">
              <a:solidFill>
                <a:schemeClr val="dk1"/>
              </a:solidFill>
            </a:endParaRPr>
          </a:p>
          <a:p>
            <a:pPr marL="457200" lvl="0" indent="-457200" algn="l" rtl="0">
              <a:lnSpc>
                <a:spcPct val="100000"/>
              </a:lnSpc>
              <a:spcBef>
                <a:spcPts val="4200"/>
              </a:spcBef>
              <a:spcAft>
                <a:spcPts val="0"/>
              </a:spcAft>
              <a:buSzPts val="1800"/>
              <a:buNone/>
            </a:pPr>
            <a:r>
              <a:rPr lang="en-US" sz="4000" dirty="0">
                <a:solidFill>
                  <a:schemeClr val="dk1"/>
                </a:solidFill>
              </a:rPr>
              <a:t>REL Pacific (2020). </a:t>
            </a:r>
            <a:r>
              <a:rPr lang="en-US" sz="4000" i="1" dirty="0">
                <a:solidFill>
                  <a:schemeClr val="dk1"/>
                </a:solidFill>
              </a:rPr>
              <a:t>Supporting positive at home behaviors among elementary students. </a:t>
            </a:r>
            <a:r>
              <a:rPr lang="en-US" sz="4000" u="sng" dirty="0">
                <a:solidFill>
                  <a:schemeClr val="hlink"/>
                </a:solidFill>
                <a:hlinkClick r:id="rId6"/>
              </a:rPr>
              <a:t>https://ies.ed.gov/ncee/edlabs/regions/pacific/blogs/blog30_supporting-positive-at-home-behaviors-among-elementary-students.asp</a:t>
            </a:r>
            <a:r>
              <a:rPr lang="en-US" sz="4000" dirty="0">
                <a:solidFill>
                  <a:srgbClr val="0E1318"/>
                </a:solidFill>
                <a:highlight>
                  <a:schemeClr val="lt1"/>
                </a:highlight>
              </a:rPr>
              <a:t>.</a:t>
            </a:r>
            <a:endParaRPr sz="4000" dirty="0">
              <a:solidFill>
                <a:schemeClr val="dk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Google Shape;634;p63"/>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References, continued</a:t>
            </a:r>
            <a:r>
              <a:rPr lang="en-US" dirty="0">
                <a:solidFill>
                  <a:schemeClr val="bg1"/>
                </a:solidFill>
              </a:rPr>
              <a:t>-2</a:t>
            </a:r>
            <a:endParaRPr dirty="0">
              <a:solidFill>
                <a:schemeClr val="bg1"/>
              </a:solidFill>
            </a:endParaRPr>
          </a:p>
        </p:txBody>
      </p:sp>
      <p:sp>
        <p:nvSpPr>
          <p:cNvPr id="635" name="Google Shape;635;p63"/>
          <p:cNvSpPr txBox="1">
            <a:spLocks noGrp="1"/>
          </p:cNvSpPr>
          <p:nvPr>
            <p:ph type="body" idx="1"/>
          </p:nvPr>
        </p:nvSpPr>
        <p:spPr>
          <a:xfrm>
            <a:off x="1143000" y="3154680"/>
            <a:ext cx="22101000" cy="7607700"/>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SzPts val="1800"/>
              <a:buNone/>
            </a:pPr>
            <a:r>
              <a:rPr lang="en-US" sz="4000" dirty="0">
                <a:solidFill>
                  <a:srgbClr val="0E1318"/>
                </a:solidFill>
                <a:highlight>
                  <a:srgbClr val="FFFFFF"/>
                </a:highlight>
              </a:rPr>
              <a:t>REL Southeast (2020).</a:t>
            </a:r>
            <a:r>
              <a:rPr lang="en-US" sz="4000" i="1" dirty="0">
                <a:solidFill>
                  <a:srgbClr val="0E1318"/>
                </a:solidFill>
                <a:highlight>
                  <a:srgbClr val="FFFFFF"/>
                </a:highlight>
              </a:rPr>
              <a:t> </a:t>
            </a:r>
            <a:r>
              <a:rPr lang="en-US" sz="4000" i="1" dirty="0">
                <a:solidFill>
                  <a:schemeClr val="dk1"/>
                </a:solidFill>
              </a:rPr>
              <a:t>When teachers and students are separated: Strategies from research on social presence for teaching at a distance</a:t>
            </a:r>
            <a:r>
              <a:rPr lang="en-US" sz="4000" i="1" dirty="0">
                <a:solidFill>
                  <a:srgbClr val="0E1318"/>
                </a:solidFill>
                <a:highlight>
                  <a:srgbClr val="FFFFFF"/>
                </a:highlight>
              </a:rPr>
              <a:t>.</a:t>
            </a:r>
            <a:r>
              <a:rPr lang="en-US" sz="4000" dirty="0">
                <a:solidFill>
                  <a:srgbClr val="0E1318"/>
                </a:solidFill>
                <a:highlight>
                  <a:srgbClr val="FFFFFF"/>
                </a:highlight>
              </a:rPr>
              <a:t> [Infographic]. </a:t>
            </a:r>
            <a:r>
              <a:rPr lang="en-US" sz="4000" u="sng" dirty="0">
                <a:solidFill>
                  <a:schemeClr val="hlink"/>
                </a:solidFill>
                <a:highlight>
                  <a:srgbClr val="FFFFFF"/>
                </a:highlight>
                <a:hlinkClick r:id="rId3"/>
              </a:rPr>
              <a:t>https://ies.ed.gov/ncee/edlabs/infographics/pdf/REL_SE_When_Teachers_and_Students_are_Separated.pdf</a:t>
            </a:r>
            <a:r>
              <a:rPr lang="en-US" sz="4000" dirty="0">
                <a:solidFill>
                  <a:schemeClr val="dk1"/>
                </a:solidFill>
              </a:rPr>
              <a:t>.</a:t>
            </a:r>
            <a:endParaRPr sz="4000" dirty="0">
              <a:solidFill>
                <a:srgbClr val="0E1318"/>
              </a:solidFill>
              <a:highlight>
                <a:srgbClr val="FFFFFF"/>
              </a:highlight>
            </a:endParaRPr>
          </a:p>
          <a:p>
            <a:pPr marL="457200" lvl="0" indent="-457200" algn="l" rtl="0">
              <a:lnSpc>
                <a:spcPct val="100000"/>
              </a:lnSpc>
              <a:spcBef>
                <a:spcPts val="4200"/>
              </a:spcBef>
              <a:spcAft>
                <a:spcPts val="0"/>
              </a:spcAft>
              <a:buSzPts val="1800"/>
              <a:buNone/>
            </a:pPr>
            <a:r>
              <a:rPr lang="en-US" sz="4000" dirty="0">
                <a:solidFill>
                  <a:schemeClr val="dk1"/>
                </a:solidFill>
              </a:rPr>
              <a:t>REL Southwest (2020). </a:t>
            </a:r>
            <a:r>
              <a:rPr lang="en-US" sz="4000" i="1" dirty="0">
                <a:solidFill>
                  <a:schemeClr val="dk1"/>
                </a:solidFill>
              </a:rPr>
              <a:t>How can trusting relationships with adults boost student success?</a:t>
            </a:r>
            <a:r>
              <a:rPr lang="en-US" sz="4000" dirty="0">
                <a:solidFill>
                  <a:schemeClr val="dk1"/>
                </a:solidFill>
              </a:rPr>
              <a:t> [Infographic]. Institute of Education Sciences. </a:t>
            </a:r>
            <a:r>
              <a:rPr lang="en-US" sz="4000" u="sng" dirty="0">
                <a:solidFill>
                  <a:schemeClr val="hlink"/>
                </a:solidFill>
                <a:hlinkClick r:id="rId4"/>
              </a:rPr>
              <a:t>https://ies.ed.gov/ncee/edlabs/regions/southwest/pdf/infographics/relsw-infographic11-508.pdf</a:t>
            </a:r>
            <a:r>
              <a:rPr lang="en-US" sz="4000" dirty="0">
                <a:solidFill>
                  <a:schemeClr val="dk1"/>
                </a:solidFill>
              </a:rPr>
              <a:t>.</a:t>
            </a:r>
            <a:endParaRPr sz="4000" dirty="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0"/>
          <p:cNvSpPr txBox="1">
            <a:spLocks noGrp="1"/>
          </p:cNvSpPr>
          <p:nvPr>
            <p:ph type="title"/>
          </p:nvPr>
        </p:nvSpPr>
        <p:spPr>
          <a:xfrm>
            <a:off x="1580627" y="1306558"/>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REL COVID-19 resources</a:t>
            </a:r>
            <a:endParaRPr dirty="0"/>
          </a:p>
        </p:txBody>
      </p:sp>
      <p:sp>
        <p:nvSpPr>
          <p:cNvPr id="125" name="Google Shape;125;p20"/>
          <p:cNvSpPr txBox="1">
            <a:spLocks noGrp="1"/>
          </p:cNvSpPr>
          <p:nvPr>
            <p:ph type="body" idx="1"/>
          </p:nvPr>
        </p:nvSpPr>
        <p:spPr>
          <a:xfrm>
            <a:off x="1143000" y="3154678"/>
            <a:ext cx="22101000" cy="8074153"/>
          </a:xfrm>
          <a:prstGeom prst="rect">
            <a:avLst/>
          </a:prstGeom>
          <a:noFill/>
          <a:ln>
            <a:noFill/>
          </a:ln>
        </p:spPr>
        <p:txBody>
          <a:bodyPr spcFirstLastPara="1" wrap="square" lIns="91425" tIns="45700" rIns="91425" bIns="45700" anchor="t" anchorCtr="0">
            <a:noAutofit/>
          </a:bodyPr>
          <a:lstStyle/>
          <a:p>
            <a:pPr marL="1730375" lvl="0" indent="-889000" algn="l" rtl="0">
              <a:lnSpc>
                <a:spcPct val="100000"/>
              </a:lnSpc>
              <a:spcBef>
                <a:spcPts val="0"/>
              </a:spcBef>
              <a:spcAft>
                <a:spcPts val="0"/>
              </a:spcAft>
              <a:buClr>
                <a:srgbClr val="576F7F"/>
              </a:buClr>
              <a:buSzPts val="5440"/>
              <a:buFont typeface="Times New Roman"/>
              <a:buChar char="●"/>
            </a:pPr>
            <a:r>
              <a:rPr lang="en-US" sz="6800" dirty="0"/>
              <a:t>Researchers from the 10 RELs produced and curated resources to support teachers in response to the pandemic</a:t>
            </a:r>
            <a:endParaRPr sz="6800" dirty="0"/>
          </a:p>
          <a:p>
            <a:pPr marL="1730375" lvl="0" indent="-889000" algn="l" rtl="0">
              <a:lnSpc>
                <a:spcPct val="100000"/>
              </a:lnSpc>
              <a:spcBef>
                <a:spcPts val="1000"/>
              </a:spcBef>
              <a:spcAft>
                <a:spcPts val="0"/>
              </a:spcAft>
              <a:buClr>
                <a:srgbClr val="576F7F"/>
              </a:buClr>
              <a:buSzPts val="5440"/>
              <a:buFont typeface="Times New Roman"/>
              <a:buChar char="●"/>
            </a:pPr>
            <a:r>
              <a:rPr lang="en-US" sz="6800" dirty="0"/>
              <a:t>A total of 44 evidence-based resources addressing issues of remote learning are posted online for educators</a:t>
            </a:r>
            <a:endParaRPr sz="6800" dirty="0"/>
          </a:p>
          <a:p>
            <a:pPr marL="1730375" lvl="0" indent="-889000" algn="l" rtl="0">
              <a:lnSpc>
                <a:spcPct val="100000"/>
              </a:lnSpc>
              <a:spcBef>
                <a:spcPts val="1000"/>
              </a:spcBef>
              <a:spcAft>
                <a:spcPts val="0"/>
              </a:spcAft>
              <a:buClr>
                <a:srgbClr val="576F7F"/>
              </a:buClr>
              <a:buSzPts val="5440"/>
              <a:buFont typeface="Times New Roman"/>
              <a:buChar char="●"/>
            </a:pPr>
            <a:r>
              <a:rPr lang="en-US" sz="6800" dirty="0"/>
              <a:t>As in-person learning resumes, many of the evidence-based practices identified in these resources can be used to support in-person, hybrid, and fully remote instruction </a:t>
            </a:r>
            <a:endParaRPr dirty="0">
              <a:solidFill>
                <a:srgbClr val="576F7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1" descr="Covid-19: Evidence Based Resources web page"/>
          <p:cNvSpPr txBox="1">
            <a:spLocks noGrp="1"/>
          </p:cNvSpPr>
          <p:nvPr>
            <p:ph type="title"/>
          </p:nvPr>
        </p:nvSpPr>
        <p:spPr>
          <a:xfrm>
            <a:off x="1143000" y="1143000"/>
            <a:ext cx="7734000" cy="5483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REL COVID-19 resources website</a:t>
            </a:r>
            <a:endParaRPr dirty="0"/>
          </a:p>
        </p:txBody>
      </p:sp>
      <p:sp>
        <p:nvSpPr>
          <p:cNvPr id="132" name="Google Shape;132;p21"/>
          <p:cNvSpPr txBox="1">
            <a:spLocks noGrp="1"/>
          </p:cNvSpPr>
          <p:nvPr>
            <p:ph type="body" idx="1"/>
          </p:nvPr>
        </p:nvSpPr>
        <p:spPr>
          <a:xfrm>
            <a:off x="1143000" y="9546302"/>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6900" b="1" u="sng" dirty="0">
                <a:solidFill>
                  <a:schemeClr val="hlink"/>
                </a:solidFill>
                <a:hlinkClick r:id="rId3"/>
              </a:rPr>
              <a:t>https://ies.ed.gov/ncee/edlabs/projects/covid-19</a:t>
            </a:r>
            <a:r>
              <a:rPr lang="en-US" sz="6900" u="sng" dirty="0">
                <a:solidFill>
                  <a:schemeClr val="hlink"/>
                </a:solidFill>
                <a:hlinkClick r:id="rId4"/>
              </a:rPr>
              <a:t>/</a:t>
            </a:r>
            <a:endParaRPr sz="6900" dirty="0"/>
          </a:p>
        </p:txBody>
      </p:sp>
      <p:pic>
        <p:nvPicPr>
          <p:cNvPr id="133" name="Google Shape;133;p21" descr="Covid-19: Evidence Based Resources web page screenshot"/>
          <p:cNvPicPr preferRelativeResize="0"/>
          <p:nvPr/>
        </p:nvPicPr>
        <p:blipFill rotWithShape="1">
          <a:blip r:embed="rId5">
            <a:alphaModFix/>
          </a:blip>
          <a:srcRect/>
          <a:stretch/>
        </p:blipFill>
        <p:spPr>
          <a:xfrm>
            <a:off x="9719240" y="1142990"/>
            <a:ext cx="13524736" cy="7607699"/>
          </a:xfrm>
          <a:prstGeom prst="rect">
            <a:avLst/>
          </a:prstGeom>
          <a:noFill/>
          <a:ln w="9525" cap="flat" cmpd="sng">
            <a:solidFill>
              <a:srgbClr val="576F7F"/>
            </a:solidFill>
            <a:prstDash val="solid"/>
            <a:round/>
            <a:headEnd type="none" w="sm" len="sm"/>
            <a:tailEnd type="none" w="sm" len="sm"/>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40" name="Google Shape;140;p22"/>
          <p:cNvSpPr txBox="1">
            <a:spLocks noGrp="1"/>
          </p:cNvSpPr>
          <p:nvPr>
            <p:ph type="title"/>
          </p:nvPr>
        </p:nvSpPr>
        <p:spPr>
          <a:xfrm>
            <a:off x="1143000" y="1143000"/>
            <a:ext cx="7734000" cy="5483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REL COVID-19 resources website</a:t>
            </a:r>
            <a:r>
              <a:rPr lang="en-US" dirty="0">
                <a:solidFill>
                  <a:schemeClr val="bg1"/>
                </a:solidFill>
              </a:rPr>
              <a:t>-1</a:t>
            </a:r>
            <a:endParaRPr dirty="0">
              <a:solidFill>
                <a:schemeClr val="bg1"/>
              </a:solidFill>
            </a:endParaRPr>
          </a:p>
        </p:txBody>
      </p:sp>
      <p:sp>
        <p:nvSpPr>
          <p:cNvPr id="141" name="Google Shape;141;p22"/>
          <p:cNvSpPr txBox="1">
            <a:spLocks noGrp="1"/>
          </p:cNvSpPr>
          <p:nvPr>
            <p:ph type="body" idx="1"/>
          </p:nvPr>
        </p:nvSpPr>
        <p:spPr>
          <a:xfrm>
            <a:off x="1143000" y="9546302"/>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sz="6900" b="1" u="sng">
                <a:solidFill>
                  <a:schemeClr val="hlink"/>
                </a:solidFill>
                <a:hlinkClick r:id="rId3"/>
              </a:rPr>
              <a:t>https://ies.ed.gov/ncee/edlabs/projects/covid-19</a:t>
            </a:r>
            <a:r>
              <a:rPr lang="en-US" sz="6900" u="sng">
                <a:solidFill>
                  <a:schemeClr val="hlink"/>
                </a:solidFill>
                <a:hlinkClick r:id="rId3"/>
              </a:rPr>
              <a:t>/</a:t>
            </a:r>
            <a:endParaRPr sz="6900"/>
          </a:p>
        </p:txBody>
      </p:sp>
      <p:pic>
        <p:nvPicPr>
          <p:cNvPr id="139" name="Google Shape;139;p22" descr="Remote learning strategies web page screenshot"/>
          <p:cNvPicPr preferRelativeResize="0"/>
          <p:nvPr/>
        </p:nvPicPr>
        <p:blipFill rotWithShape="1">
          <a:blip r:embed="rId4">
            <a:alphaModFix/>
          </a:blip>
          <a:srcRect/>
          <a:stretch/>
        </p:blipFill>
        <p:spPr>
          <a:xfrm>
            <a:off x="9719250" y="1142997"/>
            <a:ext cx="13524727" cy="7607658"/>
          </a:xfrm>
          <a:prstGeom prst="rect">
            <a:avLst/>
          </a:prstGeom>
          <a:noFill/>
          <a:ln w="9525" cap="flat" cmpd="sng">
            <a:solidFill>
              <a:srgbClr val="576F7F"/>
            </a:solidFill>
            <a:prstDash val="solid"/>
            <a:round/>
            <a:headEnd type="none" w="sm" len="sm"/>
            <a:tailEnd type="none" w="sm" len="sm"/>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3"/>
          <p:cNvSpPr txBox="1">
            <a:spLocks noGrp="1"/>
          </p:cNvSpPr>
          <p:nvPr>
            <p:ph type="title"/>
          </p:nvPr>
        </p:nvSpPr>
        <p:spPr>
          <a:xfrm>
            <a:off x="1143000" y="1143000"/>
            <a:ext cx="22101048" cy="121615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576F7F"/>
              </a:buClr>
              <a:buSzPts val="1800"/>
              <a:buNone/>
            </a:pPr>
            <a:r>
              <a:rPr lang="en-US" dirty="0"/>
              <a:t>Module overview</a:t>
            </a:r>
            <a:endParaRPr dirty="0"/>
          </a:p>
        </p:txBody>
      </p:sp>
      <p:pic>
        <p:nvPicPr>
          <p:cNvPr id="150" name="Google Shape;150;p23" descr="Text, whiteboard"/>
          <p:cNvPicPr preferRelativeResize="0">
            <a:picLocks noGrp="1"/>
          </p:cNvPicPr>
          <p:nvPr>
            <p:ph type="pic" idx="3"/>
          </p:nvPr>
        </p:nvPicPr>
        <p:blipFill rotWithShape="1">
          <a:blip r:embed="rId3">
            <a:alphaModFix/>
          </a:blip>
          <a:srcRect t="4846" b="4846"/>
          <a:stretch/>
        </p:blipFill>
        <p:spPr>
          <a:xfrm>
            <a:off x="1142492" y="3127248"/>
            <a:ext cx="6858000" cy="4645152"/>
          </a:xfrm>
          <a:prstGeom prst="rect">
            <a:avLst/>
          </a:prstGeom>
          <a:noFill/>
          <a:ln>
            <a:noFill/>
          </a:ln>
        </p:spPr>
      </p:pic>
      <p:sp>
        <p:nvSpPr>
          <p:cNvPr id="154" name="Google Shape;154;p23"/>
          <p:cNvSpPr txBox="1"/>
          <p:nvPr/>
        </p:nvSpPr>
        <p:spPr>
          <a:xfrm>
            <a:off x="1426000" y="7997987"/>
            <a:ext cx="629098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dirty="0">
                <a:solidFill>
                  <a:schemeClr val="hlink"/>
                </a:solidFill>
                <a:latin typeface="Arial"/>
                <a:ea typeface="Arial"/>
                <a:cs typeface="Arial"/>
                <a:sym typeface="Arial"/>
                <a:hlinkClick r:id="rId4"/>
              </a:rPr>
              <a:t>https://pixabay.com/illustrations/presentation-gui-e-learning-course-341444/</a:t>
            </a:r>
            <a:r>
              <a:rPr lang="en-US" sz="1400" b="0" i="0" u="none" strike="noStrike" cap="none" dirty="0">
                <a:solidFill>
                  <a:srgbClr val="000000"/>
                </a:solidFill>
                <a:latin typeface="Arial"/>
                <a:ea typeface="Arial"/>
                <a:cs typeface="Arial"/>
                <a:sym typeface="Arial"/>
              </a:rPr>
              <a:t> </a:t>
            </a:r>
            <a:endParaRPr dirty="0"/>
          </a:p>
        </p:txBody>
      </p:sp>
      <p:sp>
        <p:nvSpPr>
          <p:cNvPr id="149" name="Google Shape;149;p23"/>
          <p:cNvSpPr txBox="1">
            <a:spLocks noGrp="1"/>
          </p:cNvSpPr>
          <p:nvPr>
            <p:ph type="body" idx="2"/>
          </p:nvPr>
        </p:nvSpPr>
        <p:spPr>
          <a:xfrm>
            <a:off x="1143000" y="8531352"/>
            <a:ext cx="6858000" cy="2898648"/>
          </a:xfrm>
          <a:prstGeom prst="rect">
            <a:avLst/>
          </a:prstGeom>
          <a:noFill/>
          <a:ln>
            <a:noFill/>
          </a:ln>
        </p:spPr>
        <p:txBody>
          <a:bodyPr spcFirstLastPara="1" wrap="square" lIns="91425" tIns="45700" rIns="91425" bIns="45700" anchor="t" anchorCtr="0">
            <a:noAutofit/>
          </a:bodyPr>
          <a:lstStyle/>
          <a:p>
            <a:pPr marL="50800" lvl="0" indent="0" algn="l" rtl="0">
              <a:lnSpc>
                <a:spcPct val="100000"/>
              </a:lnSpc>
              <a:spcBef>
                <a:spcPts val="0"/>
              </a:spcBef>
              <a:spcAft>
                <a:spcPts val="0"/>
              </a:spcAft>
              <a:buSzPts val="2800"/>
              <a:buNone/>
            </a:pPr>
            <a:r>
              <a:rPr lang="en-US" sz="6000" dirty="0"/>
              <a:t>Definitions and context</a:t>
            </a:r>
            <a:endParaRPr dirty="0"/>
          </a:p>
        </p:txBody>
      </p:sp>
      <p:pic>
        <p:nvPicPr>
          <p:cNvPr id="153" name="Google Shape;153;p23" descr="A picture containing text, window, indoor, person"/>
          <p:cNvPicPr preferRelativeResize="0">
            <a:picLocks noGrp="1"/>
          </p:cNvPicPr>
          <p:nvPr>
            <p:ph type="pic" idx="6"/>
          </p:nvPr>
        </p:nvPicPr>
        <p:blipFill rotWithShape="1">
          <a:blip r:embed="rId5">
            <a:alphaModFix/>
          </a:blip>
          <a:srcRect t="27403" b="27403"/>
          <a:stretch/>
        </p:blipFill>
        <p:spPr>
          <a:xfrm>
            <a:off x="8769096" y="3127248"/>
            <a:ext cx="6858000" cy="4645152"/>
          </a:xfrm>
          <a:prstGeom prst="rect">
            <a:avLst/>
          </a:prstGeom>
          <a:noFill/>
          <a:ln>
            <a:noFill/>
          </a:ln>
        </p:spPr>
      </p:pic>
      <p:sp>
        <p:nvSpPr>
          <p:cNvPr id="155" name="Google Shape;155;p23"/>
          <p:cNvSpPr txBox="1"/>
          <p:nvPr/>
        </p:nvSpPr>
        <p:spPr>
          <a:xfrm>
            <a:off x="8601311" y="7946448"/>
            <a:ext cx="6290984"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dirty="0">
                <a:solidFill>
                  <a:schemeClr val="hlink"/>
                </a:solidFill>
                <a:latin typeface="Arial"/>
                <a:ea typeface="Arial"/>
                <a:cs typeface="Arial"/>
                <a:sym typeface="Arial"/>
                <a:hlinkClick r:id="rId6"/>
              </a:rPr>
              <a:t>https://www.pexels.com/photo/photo-of-kid-playing-with-clay-while-looking-in-the-monitor-4145037/</a:t>
            </a:r>
            <a:r>
              <a:rPr lang="en-US" sz="1400" b="0" i="0" u="none" strike="noStrike" cap="none" dirty="0">
                <a:solidFill>
                  <a:srgbClr val="000000"/>
                </a:solidFill>
                <a:latin typeface="Arial"/>
                <a:ea typeface="Arial"/>
                <a:cs typeface="Arial"/>
                <a:sym typeface="Arial"/>
              </a:rPr>
              <a:t> </a:t>
            </a:r>
            <a:endParaRPr dirty="0"/>
          </a:p>
        </p:txBody>
      </p:sp>
      <p:sp>
        <p:nvSpPr>
          <p:cNvPr id="152" name="Google Shape;152;p23"/>
          <p:cNvSpPr txBox="1">
            <a:spLocks noGrp="1"/>
          </p:cNvSpPr>
          <p:nvPr>
            <p:ph type="body" idx="5"/>
          </p:nvPr>
        </p:nvSpPr>
        <p:spPr>
          <a:xfrm>
            <a:off x="8769096" y="8531352"/>
            <a:ext cx="6858000" cy="289864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800"/>
              <a:buNone/>
            </a:pPr>
            <a:r>
              <a:rPr lang="en-US" sz="6000" dirty="0"/>
              <a:t>Fostering teacher-to-learner connections</a:t>
            </a:r>
            <a:endParaRPr dirty="0"/>
          </a:p>
        </p:txBody>
      </p:sp>
      <p:pic>
        <p:nvPicPr>
          <p:cNvPr id="151" name="Google Shape;151;p23" descr="A hand holding a computer"/>
          <p:cNvPicPr preferRelativeResize="0">
            <a:picLocks noGrp="1"/>
          </p:cNvPicPr>
          <p:nvPr>
            <p:ph type="pic" idx="4"/>
          </p:nvPr>
        </p:nvPicPr>
        <p:blipFill rotWithShape="1">
          <a:blip r:embed="rId7">
            <a:alphaModFix/>
          </a:blip>
          <a:srcRect l="786" r="785"/>
          <a:stretch/>
        </p:blipFill>
        <p:spPr>
          <a:xfrm>
            <a:off x="16386048" y="3127248"/>
            <a:ext cx="6858000" cy="4645152"/>
          </a:xfrm>
          <a:prstGeom prst="rect">
            <a:avLst/>
          </a:prstGeom>
          <a:noFill/>
          <a:ln>
            <a:noFill/>
          </a:ln>
        </p:spPr>
      </p:pic>
      <p:sp>
        <p:nvSpPr>
          <p:cNvPr id="156" name="Google Shape;156;p23"/>
          <p:cNvSpPr txBox="1"/>
          <p:nvPr/>
        </p:nvSpPr>
        <p:spPr>
          <a:xfrm>
            <a:off x="16386048" y="7890265"/>
            <a:ext cx="629098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dirty="0">
                <a:solidFill>
                  <a:schemeClr val="hlink"/>
                </a:solidFill>
                <a:latin typeface="Roboto"/>
                <a:ea typeface="Roboto"/>
                <a:cs typeface="Roboto"/>
                <a:sym typeface="Roboto"/>
                <a:hlinkClick r:id="rId8"/>
              </a:rPr>
              <a:t>https://www.pexels.com/photo/macbook-pro-on-white-table-6321231/</a:t>
            </a:r>
            <a:endParaRPr sz="1100" b="0" i="0" u="none" strike="noStrike" cap="none" dirty="0">
              <a:solidFill>
                <a:srgbClr val="000000"/>
              </a:solidFill>
              <a:latin typeface="Arial"/>
              <a:ea typeface="Arial"/>
              <a:cs typeface="Arial"/>
              <a:sym typeface="Arial"/>
            </a:endParaRPr>
          </a:p>
        </p:txBody>
      </p:sp>
      <p:sp>
        <p:nvSpPr>
          <p:cNvPr id="148" name="Google Shape;148;p23"/>
          <p:cNvSpPr txBox="1">
            <a:spLocks noGrp="1"/>
          </p:cNvSpPr>
          <p:nvPr>
            <p:ph type="body" idx="1"/>
          </p:nvPr>
        </p:nvSpPr>
        <p:spPr>
          <a:xfrm>
            <a:off x="16386048" y="8531352"/>
            <a:ext cx="6858000" cy="289864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800"/>
              <a:buNone/>
            </a:pPr>
            <a:r>
              <a:rPr lang="en-US" sz="6000" dirty="0"/>
              <a:t>Fostering learner-to-learner connections</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4"/>
          <p:cNvSpPr txBox="1">
            <a:spLocks noGrp="1"/>
          </p:cNvSpPr>
          <p:nvPr>
            <p:ph type="title"/>
          </p:nvPr>
        </p:nvSpPr>
        <p:spPr>
          <a:xfrm>
            <a:off x="1143000" y="114300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Module purposes</a:t>
            </a:r>
            <a:endParaRPr dirty="0"/>
          </a:p>
        </p:txBody>
      </p:sp>
      <p:sp>
        <p:nvSpPr>
          <p:cNvPr id="163" name="Google Shape;163;p24"/>
          <p:cNvSpPr txBox="1">
            <a:spLocks noGrp="1"/>
          </p:cNvSpPr>
          <p:nvPr>
            <p:ph type="body" idx="1"/>
          </p:nvPr>
        </p:nvSpPr>
        <p:spPr>
          <a:xfrm>
            <a:off x="1143000" y="2814824"/>
            <a:ext cx="11617036" cy="223266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solidFill>
                  <a:srgbClr val="576F7F"/>
                </a:solidFill>
              </a:rPr>
              <a:t>To help teachers share and learn about evidence-based remote learning practices that may be helpful to use in the coming year.</a:t>
            </a:r>
            <a:endParaRPr dirty="0">
              <a:solidFill>
                <a:srgbClr val="576F7F"/>
              </a:solidFill>
            </a:endParaRPr>
          </a:p>
        </p:txBody>
      </p:sp>
      <p:sp>
        <p:nvSpPr>
          <p:cNvPr id="164" name="Google Shape;164;p24"/>
          <p:cNvSpPr txBox="1">
            <a:spLocks noGrp="1"/>
          </p:cNvSpPr>
          <p:nvPr>
            <p:ph type="title"/>
          </p:nvPr>
        </p:nvSpPr>
        <p:spPr>
          <a:xfrm>
            <a:off x="1141500" y="6365040"/>
            <a:ext cx="22101000" cy="121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t>Learning outcomes</a:t>
            </a:r>
            <a:endParaRPr dirty="0"/>
          </a:p>
        </p:txBody>
      </p:sp>
      <p:sp>
        <p:nvSpPr>
          <p:cNvPr id="165" name="Google Shape;165;p24"/>
          <p:cNvSpPr txBox="1">
            <a:spLocks noGrp="1"/>
          </p:cNvSpPr>
          <p:nvPr>
            <p:ph type="body" idx="1"/>
          </p:nvPr>
        </p:nvSpPr>
        <p:spPr>
          <a:xfrm>
            <a:off x="1141500" y="8172254"/>
            <a:ext cx="22101000" cy="3860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US" dirty="0">
                <a:solidFill>
                  <a:srgbClr val="576F7F"/>
                </a:solidFill>
              </a:rPr>
              <a:t>By the end of this module, participants will be able to identify, describe, and practice evidence-based strategies to foster teacher-to-learner and learner-to-learner connections using remote instruction practices. </a:t>
            </a:r>
            <a:endParaRPr dirty="0">
              <a:solidFill>
                <a:srgbClr val="576F7F"/>
              </a:solidFill>
            </a:endParaRPr>
          </a:p>
        </p:txBody>
      </p:sp>
      <p:pic>
        <p:nvPicPr>
          <p:cNvPr id="166" name="Google Shape;166;p24" descr="A pile of wooden blocks"/>
          <p:cNvPicPr preferRelativeResize="0"/>
          <p:nvPr/>
        </p:nvPicPr>
        <p:blipFill rotWithShape="1">
          <a:blip r:embed="rId3">
            <a:alphaModFix/>
          </a:blip>
          <a:srcRect/>
          <a:stretch/>
        </p:blipFill>
        <p:spPr>
          <a:xfrm>
            <a:off x="14449270" y="2417093"/>
            <a:ext cx="7350857" cy="3999989"/>
          </a:xfrm>
          <a:prstGeom prst="rect">
            <a:avLst/>
          </a:prstGeom>
          <a:noFill/>
          <a:ln>
            <a:noFill/>
          </a:ln>
        </p:spPr>
      </p:pic>
      <p:sp>
        <p:nvSpPr>
          <p:cNvPr id="167" name="Google Shape;167;p24"/>
          <p:cNvSpPr txBox="1"/>
          <p:nvPr/>
        </p:nvSpPr>
        <p:spPr>
          <a:xfrm>
            <a:off x="14449270" y="6550223"/>
            <a:ext cx="629098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sng" strike="noStrike" cap="none" dirty="0">
                <a:solidFill>
                  <a:schemeClr val="hlink"/>
                </a:solidFill>
                <a:latin typeface="Arial"/>
                <a:ea typeface="Arial"/>
                <a:cs typeface="Arial"/>
                <a:sym typeface="Arial"/>
                <a:hlinkClick r:id="rId4"/>
              </a:rPr>
              <a:t>https://pixabay.com/photos/learn-word-scrabble-letters-wooden-1820039/</a:t>
            </a:r>
            <a:r>
              <a:rPr lang="en-US" sz="1400" b="0" i="0" u="none" strike="noStrike" cap="none" dirty="0">
                <a:solidFill>
                  <a:srgbClr val="000000"/>
                </a:solidFill>
                <a:latin typeface="Arial"/>
                <a:ea typeface="Arial"/>
                <a:cs typeface="Arial"/>
                <a:sym typeface="Arial"/>
              </a:rPr>
              <a:t> </a:t>
            </a:r>
            <a:endParaRPr dirty="0"/>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TotalTime>
  <Words>8720</Words>
  <Application>Microsoft Office PowerPoint</Application>
  <PresentationFormat>Custom</PresentationFormat>
  <Paragraphs>643</Paragraphs>
  <Slides>48</Slides>
  <Notes>48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48</vt:i4>
      </vt:variant>
    </vt:vector>
  </HeadingPairs>
  <TitlesOfParts>
    <vt:vector size="56" baseType="lpstr">
      <vt:lpstr>Calibri</vt:lpstr>
      <vt:lpstr>Noto Sans Symbols</vt:lpstr>
      <vt:lpstr>Roboto</vt:lpstr>
      <vt:lpstr>Palatino Linotype</vt:lpstr>
      <vt:lpstr>Times New Roman</vt:lpstr>
      <vt:lpstr>Arial</vt:lpstr>
      <vt:lpstr>Quattrocento Sans</vt:lpstr>
      <vt:lpstr>Office Theme</vt:lpstr>
      <vt:lpstr>Welcome! As you settle in, please take a moment to reflect on this question and jot down your thoughts</vt:lpstr>
      <vt:lpstr>Welcome! As you settle in, please take a moment to reflect on this question and jot down your thoughts-1</vt:lpstr>
      <vt:lpstr>Lessons from the COVID-19 pandemic: Evidence-based resources for professional development facilitators  Harnessing remote learning tools for in-person instruction, grades 6–12</vt:lpstr>
      <vt:lpstr>Regional Educational Laboratory (REL) Northwest</vt:lpstr>
      <vt:lpstr>REL COVID-19 resources</vt:lpstr>
      <vt:lpstr>REL COVID-19 resources website</vt:lpstr>
      <vt:lpstr>REL COVID-19 resources website-1</vt:lpstr>
      <vt:lpstr>Module overview</vt:lpstr>
      <vt:lpstr>Module purposes</vt:lpstr>
      <vt:lpstr>Today’s agenda</vt:lpstr>
      <vt:lpstr>Definitions and context</vt:lpstr>
      <vt:lpstr>What is remote learning?</vt:lpstr>
      <vt:lpstr>What differentiates an online environment* from “traditional” teaching?</vt:lpstr>
      <vt:lpstr>Barriers and challenges</vt:lpstr>
      <vt:lpstr>What we have learned from the research about challenges teachers faced with remote learning</vt:lpstr>
      <vt:lpstr>Remote learning connections and practices</vt:lpstr>
      <vt:lpstr>Fostering  teacher-to-learner connections</vt:lpstr>
      <vt:lpstr>Rationale: Why teacher-to-learner connections are important</vt:lpstr>
      <vt:lpstr>Rationale: Why teacher-to-learner connections are important-1</vt:lpstr>
      <vt:lpstr>Evidence-based practices</vt:lpstr>
      <vt:lpstr>Evidence-based practices-1</vt:lpstr>
      <vt:lpstr>Evidence-based practices-2</vt:lpstr>
      <vt:lpstr>Evidence-based practices-3</vt:lpstr>
      <vt:lpstr>Evidence-based practices-4</vt:lpstr>
      <vt:lpstr>Small-group activity</vt:lpstr>
      <vt:lpstr>Getting started</vt:lpstr>
      <vt:lpstr>Follow the activity instructions</vt:lpstr>
      <vt:lpstr>Time for reflection </vt:lpstr>
      <vt:lpstr>Small-group activity-1</vt:lpstr>
      <vt:lpstr>Small-group reflection and feedback</vt:lpstr>
      <vt:lpstr>Fostering  learner-to-learner connections</vt:lpstr>
      <vt:lpstr>Rationale: Why learner-to-learner connections are important</vt:lpstr>
      <vt:lpstr>Evidence-based practices-5</vt:lpstr>
      <vt:lpstr>Evidence-based practices-6</vt:lpstr>
      <vt:lpstr>Evidence-based practices-7</vt:lpstr>
      <vt:lpstr>Evidence-based practices-8</vt:lpstr>
      <vt:lpstr>Evidence-based practices-9</vt:lpstr>
      <vt:lpstr>Small-group activity-2</vt:lpstr>
      <vt:lpstr>Small-group reflection and feedback-1</vt:lpstr>
      <vt:lpstr>Wrap-up</vt:lpstr>
      <vt:lpstr>Evidence-based practices support students</vt:lpstr>
      <vt:lpstr>Feedback on the Professional Development Session</vt:lpstr>
      <vt:lpstr>Contact Us</vt:lpstr>
      <vt:lpstr>Thank you!</vt:lpstr>
      <vt:lpstr>References</vt:lpstr>
      <vt:lpstr>References, continued</vt:lpstr>
      <vt:lpstr>References, continued-1</vt:lpstr>
      <vt:lpstr>References, continued-2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Robelge Lenora</dc:creator>
  <cp:revision>36</cp:revision>
  <dcterms:modified xsi:type="dcterms:W3CDTF">2021-11-13T09:05:53Z</dcterms:modified>
</cp:coreProperties>
</file>