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24384000" cy="13716000"/>
  <p:notesSz cx="6858000" cy="9144000"/>
  <p:embeddedFontLst>
    <p:embeddedFont>
      <p:font typeface="Calibri" panose="020F0502020204030204" pitchFamily="34" charset="0"/>
      <p:regular r:id="rId52"/>
      <p:bold r:id="rId53"/>
      <p:italic r:id="rId54"/>
      <p:boldItalic r:id="rId55"/>
    </p:embeddedFont>
    <p:embeddedFont>
      <p:font typeface="Noto Sans Symbols" pitchFamily="2" charset="0"/>
      <p:regular r:id="rId56"/>
      <p:bold r:id="rId57"/>
    </p:embeddedFont>
    <p:embeddedFont>
      <p:font typeface="Palatino Linotype" panose="02040502050505030304" pitchFamily="18" charset="0"/>
      <p:regular r:id="rId58"/>
      <p:bold r:id="rId59"/>
      <p:italic r:id="rId60"/>
      <p:boldItalic r:id="rId61"/>
    </p:embeddedFont>
    <p:embeddedFont>
      <p:font typeface="Quattrocento Sans" panose="020B0604020202020204" charset="0"/>
      <p:regular r:id="rId62"/>
      <p:bold r:id="rId63"/>
      <p:italic r:id="rId64"/>
      <p:boldItalic r:id="rId65"/>
    </p:embeddedFont>
    <p:embeddedFont>
      <p:font typeface="Roboto" panose="02000000000000000000" pitchFamily="2"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29" d="100"/>
          <a:sy n="29" d="100"/>
        </p:scale>
        <p:origin x="378" y="102"/>
      </p:cViewPr>
      <p:guideLst/>
    </p:cSldViewPr>
  </p:slideViewPr>
  <p:outlineViewPr>
    <p:cViewPr>
      <p:scale>
        <a:sx n="33" d="100"/>
        <a:sy n="33" d="100"/>
      </p:scale>
      <p:origin x="0" y="-936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notesMaster" Target="notesMasters/notesMaster1.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es.ed.gov/ncee/edlabs/projects/covid-1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98" name="Google Shape;9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Read the slide. </a:t>
            </a:r>
            <a:endParaRPr sz="1100" i="1">
              <a:latin typeface="Palatino Linotype"/>
              <a:ea typeface="Palatino Linotype"/>
              <a:cs typeface="Palatino Linotype"/>
              <a:sym typeface="Palatino Linotype"/>
            </a:endParaRPr>
          </a:p>
          <a:p>
            <a:pPr marL="0" lvl="0" indent="0" algn="l" rtl="0">
              <a:lnSpc>
                <a:spcPct val="115000"/>
              </a:lnSpc>
              <a:spcBef>
                <a:spcPts val="0"/>
              </a:spcBef>
              <a:spcAft>
                <a:spcPts val="0"/>
              </a:spcAft>
              <a:buClr>
                <a:schemeClr val="dk1"/>
              </a:buClr>
              <a:buSzPts val="1100"/>
              <a:buFont typeface="Arial"/>
              <a:buNone/>
            </a:pPr>
            <a:endParaRPr sz="1100" i="1">
              <a:latin typeface="Palatino Linotype"/>
              <a:ea typeface="Palatino Linotype"/>
              <a:cs typeface="Palatino Linotype"/>
              <a:sym typeface="Palatino Linotype"/>
            </a:endParaRPr>
          </a:p>
          <a:p>
            <a:pPr marL="0" lvl="0" indent="0" algn="l" rtl="0">
              <a:lnSpc>
                <a:spcPct val="115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“This module is not aimed at making participants experts at SEL.”</a:t>
            </a:r>
            <a:endParaRPr sz="1100">
              <a:latin typeface="Palatino Linotype"/>
              <a:ea typeface="Palatino Linotype"/>
              <a:cs typeface="Palatino Linotype"/>
              <a:sym typeface="Palatino Linotype"/>
            </a:endParaRPr>
          </a:p>
          <a:p>
            <a:pPr marL="0" lvl="0" indent="0" algn="l" rtl="0">
              <a:lnSpc>
                <a:spcPct val="115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15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“It is meant to support deeper learning and offer ways to bring SEL into participants’ practice</a:t>
            </a:r>
            <a:r>
              <a:rPr lang="en-US" sz="1100">
                <a:latin typeface="Calibri"/>
                <a:ea typeface="Calibri"/>
                <a:cs typeface="Calibri"/>
                <a:sym typeface="Calibri"/>
              </a:rPr>
              <a:t>—</a:t>
            </a:r>
            <a:r>
              <a:rPr lang="en-US" sz="1100">
                <a:latin typeface="Palatino Linotype"/>
                <a:ea typeface="Palatino Linotype"/>
                <a:cs typeface="Palatino Linotype"/>
                <a:sym typeface="Palatino Linotype"/>
              </a:rPr>
              <a:t>with the understanding that each educator has a different context, different content, specific expertise and experience, and different students with different needs.”</a:t>
            </a:r>
            <a:r>
              <a:rPr lang="en-US" sz="1100">
                <a:latin typeface="Arial"/>
                <a:ea typeface="Arial"/>
                <a:cs typeface="Arial"/>
                <a:sym typeface="Arial"/>
              </a:rPr>
              <a:t> </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a:p>
        </p:txBody>
      </p:sp>
      <p:sp>
        <p:nvSpPr>
          <p:cNvPr id="187" name="Google Shape;187;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(Change the slide if you are only doing part of the agenda today)</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“During this interactive professional development session, I will share some research about social and emotional learning and introduce some evidence-based practices. You also will be invited to participate in activities to help you understand the practices.”</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marR="5715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Read the slide.</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marR="57150" lvl="0" indent="0" algn="l" rtl="0">
              <a:lnSpc>
                <a:spcPct val="100000"/>
              </a:lnSpc>
              <a:spcBef>
                <a:spcPts val="0"/>
              </a:spcBef>
              <a:spcAft>
                <a:spcPts val="0"/>
              </a:spcAft>
              <a:buSzPts val="1400"/>
              <a:buNone/>
            </a:pPr>
            <a:endParaRPr sz="1100" i="1">
              <a:latin typeface="Palatino Linotype"/>
              <a:ea typeface="Palatino Linotype"/>
              <a:cs typeface="Palatino Linotype"/>
              <a:sym typeface="Palatino Linotype"/>
            </a:endParaRPr>
          </a:p>
        </p:txBody>
      </p:sp>
      <p:sp>
        <p:nvSpPr>
          <p:cNvPr id="196" name="Google Shape;196;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This is a divider slide to indicate the transition in content.</a:t>
            </a:r>
            <a:endParaRPr i="1"/>
          </a:p>
        </p:txBody>
      </p:sp>
      <p:sp>
        <p:nvSpPr>
          <p:cNvPr id="204" name="Google Shape;20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Ensure the video “What is social and emotional learning” is cued up to skip the ad (click the ‘Skip Ad’ at the 5-second mark). Access the 3.22-minute video at: https://www.youtube.com/watch?v=Y-XNp3h3h4A  </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“I want to take a moment to ensure we have a shared understanding of what we mean by ‘social and emotional learning’ or SEL.”</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“We will watch a brief video that defines these terms.”</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Show the 3 and ½ minute video. </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“CASEL defines SEL as ‘the process through which young people and adults acquire and apply the knowledge, skills, and attitudes that help us to understand ourselves, connect with others, achieve our goals and support our communities.’”</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r>
              <a:rPr lang="en-US" sz="1100">
                <a:latin typeface="Palatino Linotype"/>
                <a:ea typeface="Palatino Linotype"/>
                <a:cs typeface="Palatino Linotype"/>
                <a:sym typeface="Palatino Linotype"/>
              </a:rPr>
              <a:t>“What does this look like in our schools and learning environments? You will find that some of these things educators do naturally and have honed skills around. You may or may not have thought of these as social and emotional learning; with the research-based information we have about social and emotional learning, you may want to be even more intentional about honing these practices. Some of these ideas you may not currently engage in and you might want to try as you explore how to bring SEL practices into your own practice.“</a:t>
            </a:r>
            <a:endParaRPr sz="1100" i="1">
              <a:latin typeface="Palatino Linotype"/>
              <a:ea typeface="Palatino Linotype"/>
              <a:cs typeface="Palatino Linotype"/>
              <a:sym typeface="Palatino Linotype"/>
            </a:endParaRPr>
          </a:p>
        </p:txBody>
      </p:sp>
      <p:sp>
        <p:nvSpPr>
          <p:cNvPr id="212" name="Google Shape;212;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600"/>
              </a:spcAft>
              <a:buClr>
                <a:schemeClr val="dk1"/>
              </a:buClr>
              <a:buSzPts val="1100"/>
              <a:buFont typeface="Arial"/>
              <a:buNone/>
            </a:pPr>
            <a:r>
              <a:rPr lang="en-US" sz="1100" i="1">
                <a:latin typeface="Palatino Linotype"/>
                <a:ea typeface="Palatino Linotype"/>
                <a:cs typeface="Palatino Linotype"/>
                <a:sym typeface="Palatino Linotype"/>
              </a:rPr>
              <a:t>For two minutes: As you finish the video, ask participants to choose one of these two questions and popcorn ideas out to the entire group. If people are hesitant to speak, invite people to put comments in the chat (if virtual) and/or consider ‘planting’ someone in the audience to say something to jumpstart the conversation. You also should prepare your own thoughts in the event people are slow to speak.</a:t>
            </a:r>
            <a:endParaRPr/>
          </a:p>
        </p:txBody>
      </p:sp>
      <p:sp>
        <p:nvSpPr>
          <p:cNvPr id="222" name="Google Shape;222;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Read this slide. The purpose of this slide is to introduce core ideas about why SEL matters, and the following slide on why it matters right now. </a:t>
            </a:r>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“The information we have about implementing social and emotional practices indicates that SEL supports student social growth and results in stronger academic outcomes.”</a:t>
            </a:r>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Walk through the bullets on the side.</a:t>
            </a:r>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“As we return to school, it is helpful to recall that ‘one in 6 school aged children’ struggled with a mental health condition before the pandemic (REL West, 2020a). During the pandemic, we have continued to see students report feeling isolated, lonely, frustrated, confused, and anxious. As we support our students, evidence-based research on SEL practices provide some ways to address their needs.”</a:t>
            </a:r>
            <a:endParaRPr sz="1100"/>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p:txBody>
      </p:sp>
      <p:sp>
        <p:nvSpPr>
          <p:cNvPr id="231" name="Google Shape;231;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latin typeface="Palatino Linotype"/>
                <a:ea typeface="Palatino Linotype"/>
                <a:cs typeface="Palatino Linotype"/>
                <a:sym typeface="Palatino Linotype"/>
              </a:rPr>
              <a:t>“Students were experiencing stress that was impacting their social and academic development before the pandemic. We continue to experience what REL Southwest calls ‘collective traumas.’ These are traumas or experiences that impact an entire society.”</a:t>
            </a:r>
            <a:endParaRPr/>
          </a:p>
          <a:p>
            <a:pPr marL="0" lvl="0" indent="0" algn="l" rtl="0">
              <a:lnSpc>
                <a:spcPct val="100000"/>
              </a:lnSpc>
              <a:spcBef>
                <a:spcPts val="0"/>
              </a:spcBef>
              <a:spcAft>
                <a:spcPts val="0"/>
              </a:spcAft>
              <a:buClr>
                <a:schemeClr val="dk1"/>
              </a:buClr>
              <a:buSzPts val="1100"/>
              <a:buFont typeface="Arial"/>
              <a:buNone/>
            </a:pPr>
            <a:endParaRPr sz="12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200">
                <a:latin typeface="Palatino Linotype"/>
                <a:ea typeface="Palatino Linotype"/>
                <a:cs typeface="Palatino Linotype"/>
                <a:sym typeface="Palatino Linotype"/>
              </a:rPr>
              <a:t>“Right now, we are experiencing several collective traumas. Each of the collective traumas listed here are impacting us and students and families are challenged with housing insecurity, economic uncertainty, the loss of loved ones, and other experiences.”</a:t>
            </a:r>
            <a:endParaRPr/>
          </a:p>
          <a:p>
            <a:pPr marL="0" lvl="0" indent="0" algn="l" rtl="0">
              <a:lnSpc>
                <a:spcPct val="100000"/>
              </a:lnSpc>
              <a:spcBef>
                <a:spcPts val="0"/>
              </a:spcBef>
              <a:spcAft>
                <a:spcPts val="0"/>
              </a:spcAft>
              <a:buClr>
                <a:schemeClr val="dk1"/>
              </a:buClr>
              <a:buSzPts val="1100"/>
              <a:buFont typeface="Arial"/>
              <a:buNone/>
            </a:pPr>
            <a:endParaRPr sz="12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200" i="1">
                <a:latin typeface="Palatino Linotype"/>
                <a:ea typeface="Palatino Linotype"/>
                <a:cs typeface="Palatino Linotype"/>
                <a:sym typeface="Palatino Linotype"/>
              </a:rPr>
              <a:t>Consider asking participants to take three minutes and talk to their elbow partner about how any of these traumas showed up in their learning environment last year. If facilitators have extended time, participants could break into small groups and spend time discussing how worries or reactions to each of these traumas manifested in their learning environment last year.</a:t>
            </a:r>
            <a:endParaRPr sz="12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a:p>
        </p:txBody>
      </p:sp>
      <p:sp>
        <p:nvSpPr>
          <p:cNvPr id="239" name="Google Shape;239;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i="1">
                <a:latin typeface="Palatino Linotype"/>
                <a:ea typeface="Palatino Linotype"/>
                <a:cs typeface="Palatino Linotype"/>
                <a:sym typeface="Palatino Linotype"/>
              </a:rPr>
              <a:t>Make the transition to the next section if you are continuing or forecast where you will pick up in the next session if you are wrapping up your first session here. </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a:p>
        </p:txBody>
      </p:sp>
      <p:sp>
        <p:nvSpPr>
          <p:cNvPr id="249" name="Google Shape;24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“Teachers are coming out of one challenging year and entering another year of challenges.” </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“We know from research that ‘teacher well-being can be linked to both teacher effectiveness and student performance’ (REL Pacific, 2020b). As we navigate this school year, educators continue to face unprecedented challenges, including</a:t>
            </a:r>
            <a:endParaRPr sz="1100">
              <a:latin typeface="Palatino Linotype"/>
              <a:ea typeface="Palatino Linotype"/>
              <a:cs typeface="Palatino Linotype"/>
              <a:sym typeface="Palatino Linotype"/>
            </a:endParaRPr>
          </a:p>
          <a:p>
            <a:pPr marL="457200" lvl="0" indent="-298450" algn="l" rtl="0">
              <a:lnSpc>
                <a:spcPct val="100000"/>
              </a:lnSpc>
              <a:spcBef>
                <a:spcPts val="0"/>
              </a:spcBef>
              <a:spcAft>
                <a:spcPts val="0"/>
              </a:spcAft>
              <a:buClr>
                <a:schemeClr val="dk1"/>
              </a:buClr>
              <a:buSzPts val="1100"/>
              <a:buFont typeface="Palatino Linotype"/>
              <a:buChar char="●"/>
            </a:pPr>
            <a:r>
              <a:rPr lang="en-US" sz="1100">
                <a:latin typeface="Palatino Linotype"/>
                <a:ea typeface="Palatino Linotype"/>
                <a:cs typeface="Palatino Linotype"/>
                <a:sym typeface="Palatino Linotype"/>
              </a:rPr>
              <a:t>Disruptions to routines in schooling</a:t>
            </a:r>
            <a:endParaRPr sz="1100">
              <a:latin typeface="Palatino Linotype"/>
              <a:ea typeface="Palatino Linotype"/>
              <a:cs typeface="Palatino Linotype"/>
              <a:sym typeface="Palatino Linotype"/>
            </a:endParaRPr>
          </a:p>
          <a:p>
            <a:pPr marL="457200" lvl="0" indent="-298450" algn="l" rtl="0">
              <a:lnSpc>
                <a:spcPct val="100000"/>
              </a:lnSpc>
              <a:spcBef>
                <a:spcPts val="0"/>
              </a:spcBef>
              <a:spcAft>
                <a:spcPts val="0"/>
              </a:spcAft>
              <a:buClr>
                <a:schemeClr val="dk1"/>
              </a:buClr>
              <a:buSzPts val="1100"/>
              <a:buFont typeface="Palatino Linotype"/>
              <a:buChar char="●"/>
            </a:pPr>
            <a:r>
              <a:rPr lang="en-US" sz="1100">
                <a:latin typeface="Palatino Linotype"/>
                <a:ea typeface="Palatino Linotype"/>
                <a:cs typeface="Palatino Linotype"/>
                <a:sym typeface="Palatino Linotype"/>
              </a:rPr>
              <a:t>Isolation</a:t>
            </a:r>
            <a:endParaRPr sz="1100">
              <a:latin typeface="Palatino Linotype"/>
              <a:ea typeface="Palatino Linotype"/>
              <a:cs typeface="Palatino Linotype"/>
              <a:sym typeface="Palatino Linotype"/>
            </a:endParaRPr>
          </a:p>
          <a:p>
            <a:pPr marL="457200" lvl="0" indent="-298450" algn="l" rtl="0">
              <a:lnSpc>
                <a:spcPct val="100000"/>
              </a:lnSpc>
              <a:spcBef>
                <a:spcPts val="0"/>
              </a:spcBef>
              <a:spcAft>
                <a:spcPts val="0"/>
              </a:spcAft>
              <a:buClr>
                <a:schemeClr val="dk1"/>
              </a:buClr>
              <a:buSzPts val="1100"/>
              <a:buFont typeface="Palatino Linotype"/>
              <a:buChar char="●"/>
            </a:pPr>
            <a:r>
              <a:rPr lang="en-US" sz="1100">
                <a:latin typeface="Palatino Linotype"/>
                <a:ea typeface="Palatino Linotype"/>
                <a:cs typeface="Palatino Linotype"/>
                <a:sym typeface="Palatino Linotype"/>
              </a:rPr>
              <a:t>‘Uncertainty about personal safety and health’ (REL Pacific, 2020b)</a:t>
            </a:r>
            <a:endParaRPr sz="1100">
              <a:latin typeface="Palatino Linotype"/>
              <a:ea typeface="Palatino Linotype"/>
              <a:cs typeface="Palatino Linotype"/>
              <a:sym typeface="Palatino Linotype"/>
            </a:endParaRPr>
          </a:p>
          <a:p>
            <a:pPr marL="457200" lvl="0" indent="-298450" algn="l" rtl="0">
              <a:lnSpc>
                <a:spcPct val="100000"/>
              </a:lnSpc>
              <a:spcBef>
                <a:spcPts val="0"/>
              </a:spcBef>
              <a:spcAft>
                <a:spcPts val="0"/>
              </a:spcAft>
              <a:buClr>
                <a:schemeClr val="dk1"/>
              </a:buClr>
              <a:buSzPts val="1100"/>
              <a:buFont typeface="Palatino Linotype"/>
              <a:buChar char="●"/>
            </a:pPr>
            <a:r>
              <a:rPr lang="en-US" sz="1100">
                <a:latin typeface="Palatino Linotype"/>
                <a:ea typeface="Palatino Linotype"/>
                <a:cs typeface="Palatino Linotype"/>
                <a:sym typeface="Palatino Linotype"/>
              </a:rPr>
              <a:t>Teacher shortages (Rogers &amp; Spring, 2020)</a:t>
            </a:r>
            <a:endParaRPr sz="1100">
              <a:latin typeface="Palatino Linotype"/>
              <a:ea typeface="Palatino Linotype"/>
              <a:cs typeface="Palatino Linotype"/>
              <a:sym typeface="Palatino Linotype"/>
            </a:endParaRPr>
          </a:p>
          <a:p>
            <a:pPr marL="457200" lvl="0" indent="-298450" algn="l" rtl="0">
              <a:lnSpc>
                <a:spcPct val="100000"/>
              </a:lnSpc>
              <a:spcBef>
                <a:spcPts val="0"/>
              </a:spcBef>
              <a:spcAft>
                <a:spcPts val="0"/>
              </a:spcAft>
              <a:buClr>
                <a:schemeClr val="dk1"/>
              </a:buClr>
              <a:buSzPts val="1100"/>
              <a:buFont typeface="Palatino Linotype"/>
              <a:buChar char="●"/>
            </a:pPr>
            <a:r>
              <a:rPr lang="en-US" sz="1100">
                <a:latin typeface="Palatino Linotype"/>
                <a:ea typeface="Palatino Linotype"/>
                <a:cs typeface="Palatino Linotype"/>
                <a:sym typeface="Palatino Linotype"/>
              </a:rPr>
              <a:t>The loss of loved ones”</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We also know from research that “[t]eachers who were mandated to teach SEL but did not cultivate their own practice worsened their students’ social and emotional skills. However, teachers who enhanced their own social and emotional skills improved not only their own well-being but also the social, emotional, and academic development of their students (Reyes et al., 2012).”</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Read the slide. The next slide provides teachers time to talk about some of their own worries and challenges.  </a:t>
            </a:r>
            <a:endParaRPr sz="1100">
              <a:latin typeface="Palatino Linotype"/>
              <a:ea typeface="Palatino Linotype"/>
              <a:cs typeface="Palatino Linotype"/>
              <a:sym typeface="Palatino Linotype"/>
            </a:endParaRPr>
          </a:p>
        </p:txBody>
      </p:sp>
      <p:sp>
        <p:nvSpPr>
          <p:cNvPr id="257" name="Google Shape;257;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i="1">
                <a:latin typeface="Palatino Linotype"/>
                <a:ea typeface="Palatino Linotype"/>
                <a:cs typeface="Palatino Linotype"/>
                <a:sym typeface="Palatino Linotype"/>
              </a:rPr>
              <a:t>See the Handout in Attachment C: Evidence-Based SEL Practices to Promote Teacher Well-being.</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r>
              <a:rPr lang="en-US" sz="1100" i="1">
                <a:latin typeface="Palatino Linotype"/>
                <a:ea typeface="Palatino Linotype"/>
                <a:cs typeface="Palatino Linotype"/>
                <a:sym typeface="Palatino Linotype"/>
              </a:rPr>
              <a:t>Make sure that teachers have access to the physical paper or online document where they shared their worries as they entered the training.  </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r>
              <a:rPr lang="en-US" sz="1100">
                <a:latin typeface="Palatino Linotype"/>
                <a:ea typeface="Palatino Linotype"/>
                <a:cs typeface="Palatino Linotype"/>
                <a:sym typeface="Palatino Linotype"/>
              </a:rPr>
              <a:t>“As you joined us today you shared some worries you have and what you think your students and families may be worried about right now. We are now going to do an activity to explore some of the issues you identified and potential strategies to address them. We will reconvene and have an opportunity to discuss what we identified, so please keep track of ideas you would like to share.” </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r>
              <a:rPr lang="en-US" sz="1100" i="1">
                <a:latin typeface="Palatino Linotype"/>
                <a:ea typeface="Palatino Linotype"/>
                <a:cs typeface="Palatino Linotype"/>
                <a:sym typeface="Palatino Linotype"/>
              </a:rPr>
              <a:t>Break into small groups of three to four to engage in the discussion and activity outlined in Appendix C.</a:t>
            </a:r>
            <a:endParaRPr sz="1100">
              <a:latin typeface="Palatino Linotype"/>
              <a:ea typeface="Palatino Linotype"/>
              <a:cs typeface="Palatino Linotype"/>
              <a:sym typeface="Palatino Linotype"/>
            </a:endParaRPr>
          </a:p>
          <a:p>
            <a:pPr marL="457200" lvl="0" indent="-457200" algn="l" rtl="0">
              <a:lnSpc>
                <a:spcPct val="115000"/>
              </a:lnSpc>
              <a:spcBef>
                <a:spcPts val="0"/>
              </a:spcBef>
              <a:spcAft>
                <a:spcPts val="0"/>
              </a:spcAft>
              <a:buSzPts val="1400"/>
              <a:buNone/>
            </a:pPr>
            <a:endParaRPr sz="1100">
              <a:latin typeface="Palatino Linotype"/>
              <a:ea typeface="Palatino Linotype"/>
              <a:cs typeface="Palatino Linotype"/>
              <a:sym typeface="Palatino Linotype"/>
            </a:endParaRPr>
          </a:p>
        </p:txBody>
      </p:sp>
      <p:sp>
        <p:nvSpPr>
          <p:cNvPr id="268" name="Google Shape;268;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latin typeface="Palatino Linotype"/>
                <a:ea typeface="Palatino Linotype"/>
                <a:cs typeface="Palatino Linotype"/>
                <a:sym typeface="Palatino Linotype"/>
              </a:rPr>
              <a:t>Notes in these facilitator slides are both directional and scripted. Feel free to use the script in whatever way works best for you, as long as you are true to research described in the Facilitator Guide. </a:t>
            </a:r>
            <a:r>
              <a:rPr lang="en-US" sz="1100" i="1">
                <a:latin typeface="Palatino Linotype"/>
                <a:ea typeface="Palatino Linotype"/>
                <a:cs typeface="Palatino Linotype"/>
                <a:sym typeface="Palatino Linotype"/>
              </a:rPr>
              <a:t>Directions are in italics</a:t>
            </a:r>
            <a:r>
              <a:rPr lang="en-US" sz="1100">
                <a:latin typeface="Palatino Linotype"/>
                <a:ea typeface="Palatino Linotype"/>
                <a:cs typeface="Palatino Linotype"/>
                <a:sym typeface="Palatino Linotype"/>
              </a:rPr>
              <a:t>, suggested scripts are in “quotation marks.” </a:t>
            </a:r>
            <a:endParaRPr/>
          </a:p>
          <a:p>
            <a:pPr marL="0" lvl="0" indent="0" algn="l" rtl="0">
              <a:lnSpc>
                <a:spcPct val="100000"/>
              </a:lnSpc>
              <a:spcBef>
                <a:spcPts val="0"/>
              </a:spcBef>
              <a:spcAft>
                <a:spcPts val="0"/>
              </a:spcAft>
              <a:buSzPts val="1400"/>
              <a:buNone/>
            </a:pPr>
            <a:endParaRPr sz="1100">
              <a:latin typeface="Palatino Linotype"/>
              <a:ea typeface="Palatino Linotype"/>
              <a:cs typeface="Palatino Linotype"/>
              <a:sym typeface="Palatino Linotype"/>
            </a:endParaRPr>
          </a:p>
          <a:p>
            <a:pPr marL="0" lvl="0" indent="0" algn="l" rtl="0">
              <a:lnSpc>
                <a:spcPct val="100000"/>
              </a:lnSpc>
              <a:spcBef>
                <a:spcPts val="60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Welcome participants as they arrive. Invite them to jot down responses to the question. Consider collecting these responses in a Google Doc or other shared online document or using sticky notes if you are meeting in person. If using sticky notes, place the blank notes on the tables for participants to access as they get settled. Place a large chart paper on a surface and ask them to place their sticky notes on the chart paper.   </a:t>
            </a:r>
            <a:endParaRPr/>
          </a:p>
          <a:p>
            <a:pPr marL="0" lvl="0" indent="0" algn="l" rtl="0">
              <a:lnSpc>
                <a:spcPct val="100000"/>
              </a:lnSpc>
              <a:spcBef>
                <a:spcPts val="600"/>
              </a:spcBef>
              <a:spcAft>
                <a:spcPts val="0"/>
              </a:spcAft>
              <a:buClr>
                <a:schemeClr val="dk1"/>
              </a:buClr>
              <a:buSzPts val="1100"/>
              <a:buFont typeface="Arial"/>
              <a:buNone/>
            </a:pPr>
            <a:endParaRPr sz="1100" i="1">
              <a:latin typeface="Palatino Linotype"/>
              <a:ea typeface="Palatino Linotype"/>
              <a:cs typeface="Palatino Linotype"/>
              <a:sym typeface="Palatino Linotype"/>
            </a:endParaRPr>
          </a:p>
          <a:p>
            <a:pPr marL="0" lvl="0" indent="0" algn="l" rtl="0">
              <a:lnSpc>
                <a:spcPct val="100000"/>
              </a:lnSpc>
              <a:spcBef>
                <a:spcPts val="60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Begin with a few opening remarks that set a welcoming and supportive tone.</a:t>
            </a:r>
            <a:endParaRPr sz="1100" i="1">
              <a:latin typeface="Palatino Linotype"/>
              <a:ea typeface="Palatino Linotype"/>
              <a:cs typeface="Palatino Linotype"/>
              <a:sym typeface="Palatino Linotype"/>
            </a:endParaRPr>
          </a:p>
          <a:p>
            <a:pPr marL="0" lvl="0" indent="0" algn="l" rtl="0">
              <a:lnSpc>
                <a:spcPct val="100000"/>
              </a:lnSpc>
              <a:spcBef>
                <a:spcPts val="600"/>
              </a:spcBef>
              <a:spcAft>
                <a:spcPts val="600"/>
              </a:spcAft>
              <a:buClr>
                <a:schemeClr val="dk1"/>
              </a:buClr>
              <a:buSzPts val="1100"/>
              <a:buFont typeface="Arial"/>
              <a:buNone/>
            </a:pPr>
            <a:r>
              <a:rPr lang="en-US" sz="1100" i="1">
                <a:latin typeface="Palatino Linotype"/>
                <a:ea typeface="Palatino Linotype"/>
                <a:cs typeface="Palatino Linotype"/>
                <a:sym typeface="Palatino Linotype"/>
              </a:rPr>
              <a:t>Take a moment after you welcome participants to call attention to what they are sharing. Keep the document handy as you will refer to it later.  </a:t>
            </a:r>
            <a:endParaRPr sz="1100" i="1">
              <a:latin typeface="Palatino Linotype"/>
              <a:ea typeface="Palatino Linotype"/>
              <a:cs typeface="Palatino Linotype"/>
              <a:sym typeface="Palatino Linotype"/>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i="1">
                <a:latin typeface="Palatino Linotype"/>
                <a:ea typeface="Palatino Linotype"/>
                <a:cs typeface="Palatino Linotype"/>
                <a:sym typeface="Palatino Linotype"/>
              </a:rPr>
              <a:t>Reconvene the whole group. </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r>
              <a:rPr lang="en-US" sz="1100">
                <a:latin typeface="Palatino Linotype"/>
                <a:ea typeface="Palatino Linotype"/>
                <a:cs typeface="Palatino Linotype"/>
                <a:sym typeface="Palatino Linotype"/>
              </a:rPr>
              <a:t>In your small groups, you had the opportunity to think about using some evidence-based practices and to discuss what some of these mean to you. </a:t>
            </a:r>
            <a:endParaRPr/>
          </a:p>
          <a:p>
            <a:pPr marL="0" lvl="0" indent="0" algn="l" rtl="0">
              <a:lnSpc>
                <a:spcPct val="100000"/>
              </a:lnSpc>
              <a:spcBef>
                <a:spcPts val="0"/>
              </a:spcBef>
              <a:spcAft>
                <a:spcPts val="0"/>
              </a:spcAft>
              <a:buSzPts val="1400"/>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r>
              <a:rPr lang="en-US" sz="1100">
                <a:latin typeface="Palatino Linotype"/>
                <a:ea typeface="Palatino Linotype"/>
                <a:cs typeface="Palatino Linotype"/>
                <a:sym typeface="Palatino Linotype"/>
              </a:rPr>
              <a:t>The evidence practices shared today are evidence-based and were chosen because they can be implemented without adopting a complete SEL program and in a relatively short amount of time. They give you the opportunity to try some things out and determine what you might want to explore further. </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r>
              <a:rPr lang="en-US" sz="1100" i="1">
                <a:latin typeface="Palatino Linotype"/>
                <a:ea typeface="Palatino Linotype"/>
                <a:cs typeface="Palatino Linotype"/>
                <a:sym typeface="Palatino Linotype"/>
              </a:rPr>
              <a:t>Read the suggested evidence-based practices. </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r>
              <a:rPr lang="en-US" sz="1100" i="1">
                <a:latin typeface="Palatino Linotype"/>
                <a:ea typeface="Palatino Linotype"/>
                <a:cs typeface="Palatino Linotype"/>
                <a:sym typeface="Palatino Linotype"/>
              </a:rPr>
              <a:t>Note that some of these are more straightforward than others and that some will appeal to some educators and not others. Let them know that the goal is to look for what may work for themselves.</a:t>
            </a:r>
            <a:endParaRPr sz="1100">
              <a:latin typeface="Palatino Linotype"/>
              <a:ea typeface="Palatino Linotype"/>
              <a:cs typeface="Palatino Linotype"/>
              <a:sym typeface="Palatino Linotype"/>
            </a:endParaRPr>
          </a:p>
          <a:p>
            <a:pPr marL="0" lvl="0" indent="0" algn="l" rtl="0">
              <a:lnSpc>
                <a:spcPct val="115000"/>
              </a:lnSpc>
              <a:spcBef>
                <a:spcPts val="0"/>
              </a:spcBef>
              <a:spcAft>
                <a:spcPts val="0"/>
              </a:spcAft>
              <a:buClr>
                <a:schemeClr val="dk1"/>
              </a:buClr>
              <a:buSzPts val="1100"/>
              <a:buFont typeface="Arial"/>
              <a:buNone/>
            </a:pPr>
            <a:endParaRPr sz="1100"/>
          </a:p>
        </p:txBody>
      </p:sp>
      <p:sp>
        <p:nvSpPr>
          <p:cNvPr id="276" name="Google Shape;276;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“Research also suggests that engaging in personalized professional learning that promotes social and professional engagement with other educators can support teachers' overall well-being. Consider taking the following steps to support you in connecting with your colleagues to partner in learning more about and adopting SEL practices and seek out other groups that can help you build your confidence and abilities. </a:t>
            </a:r>
            <a:r>
              <a:rPr lang="en-US" sz="1800">
                <a:latin typeface="Quattrocento Sans"/>
                <a:ea typeface="Quattrocento Sans"/>
                <a:cs typeface="Quattrocento Sans"/>
                <a:sym typeface="Quattrocento Sans"/>
              </a:rPr>
              <a:t>Ideally, your colleagues and/or groups will have a shared commitment to addressing students' social and emotional needs."</a:t>
            </a:r>
            <a:endParaRPr sz="18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Read the slide. Participants will have a chance to share about the evidence-based practices they discussed in the small groups on the next slide. </a:t>
            </a:r>
            <a:endParaRPr/>
          </a:p>
        </p:txBody>
      </p:sp>
      <p:sp>
        <p:nvSpPr>
          <p:cNvPr id="287" name="Google Shape;287;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i="1">
                <a:latin typeface="Palatino Linotype"/>
                <a:ea typeface="Palatino Linotype"/>
                <a:cs typeface="Palatino Linotype"/>
                <a:sym typeface="Palatino Linotype"/>
              </a:rPr>
              <a:t>Ask participants to volunteer to share out some of the evidence-based practices they explored in their small-group discussions. </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r>
              <a:rPr lang="en-US" sz="1100" i="1">
                <a:latin typeface="Palatino Linotype"/>
                <a:ea typeface="Palatino Linotype"/>
                <a:cs typeface="Palatino Linotype"/>
                <a:sym typeface="Palatino Linotype"/>
              </a:rPr>
              <a:t>As they share, consider asking them if they thought of specific ways they plan to try out some of the practices.</a:t>
            </a:r>
            <a:endParaRPr sz="1100">
              <a:latin typeface="Palatino Linotype"/>
              <a:ea typeface="Palatino Linotype"/>
              <a:cs typeface="Palatino Linotype"/>
              <a:sym typeface="Palatino Linotype"/>
            </a:endParaRPr>
          </a:p>
        </p:txBody>
      </p:sp>
      <p:sp>
        <p:nvSpPr>
          <p:cNvPr id="297" name="Google Shape;297;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100" i="1">
                <a:latin typeface="Palatino Linotype"/>
                <a:ea typeface="Palatino Linotype"/>
                <a:cs typeface="Palatino Linotype"/>
                <a:sym typeface="Palatino Linotype"/>
              </a:rPr>
              <a:t>Make the transition to the next section if you are continuing or forecast where you will pick up in the next session if you are wrapping up your first session here. This section is intended to support educators in addressing students’ SEL learning needs and offers evidence-based practices to help them understand and practice these concepts.</a:t>
            </a:r>
            <a:endParaRPr/>
          </a:p>
          <a:p>
            <a:pPr marL="0" lvl="0" indent="0" algn="l" rtl="0">
              <a:lnSpc>
                <a:spcPct val="100000"/>
              </a:lnSpc>
              <a:spcBef>
                <a:spcPts val="0"/>
              </a:spcBef>
              <a:spcAft>
                <a:spcPts val="0"/>
              </a:spcAft>
              <a:buSzPts val="1400"/>
              <a:buNone/>
            </a:pP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a:p>
        </p:txBody>
      </p:sp>
      <p:sp>
        <p:nvSpPr>
          <p:cNvPr id="304" name="Google Shape;30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Read the slide. </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“As we discussed earlier in this training, research shows that SEL supports students to:</a:t>
            </a:r>
            <a:endParaRPr sz="1100">
              <a:latin typeface="Palatino Linotype"/>
              <a:ea typeface="Palatino Linotype"/>
              <a:cs typeface="Palatino Linotype"/>
              <a:sym typeface="Palatino Linotype"/>
            </a:endParaRPr>
          </a:p>
          <a:p>
            <a:pPr marL="457200" lvl="0" indent="-298450" algn="l" rtl="0">
              <a:lnSpc>
                <a:spcPct val="100000"/>
              </a:lnSpc>
              <a:spcBef>
                <a:spcPts val="0"/>
              </a:spcBef>
              <a:spcAft>
                <a:spcPts val="0"/>
              </a:spcAft>
              <a:buClr>
                <a:schemeClr val="dk1"/>
              </a:buClr>
              <a:buSzPts val="1100"/>
              <a:buFont typeface="Palatino Linotype"/>
              <a:buChar char="●"/>
            </a:pPr>
            <a:r>
              <a:rPr lang="en-US" sz="1100">
                <a:latin typeface="Palatino Linotype"/>
                <a:ea typeface="Palatino Linotype"/>
                <a:cs typeface="Palatino Linotype"/>
                <a:sym typeface="Palatino Linotype"/>
              </a:rPr>
              <a:t>build life skills</a:t>
            </a:r>
            <a:endParaRPr sz="1100">
              <a:latin typeface="Palatino Linotype"/>
              <a:ea typeface="Palatino Linotype"/>
              <a:cs typeface="Palatino Linotype"/>
              <a:sym typeface="Palatino Linotype"/>
            </a:endParaRPr>
          </a:p>
          <a:p>
            <a:pPr marL="457200" lvl="0" indent="-298450" algn="l" rtl="0">
              <a:lnSpc>
                <a:spcPct val="100000"/>
              </a:lnSpc>
              <a:spcBef>
                <a:spcPts val="0"/>
              </a:spcBef>
              <a:spcAft>
                <a:spcPts val="0"/>
              </a:spcAft>
              <a:buClr>
                <a:schemeClr val="dk1"/>
              </a:buClr>
              <a:buSzPts val="1100"/>
              <a:buFont typeface="Palatino Linotype"/>
              <a:buChar char="●"/>
            </a:pPr>
            <a:r>
              <a:rPr lang="en-US" sz="1100">
                <a:latin typeface="Palatino Linotype"/>
                <a:ea typeface="Palatino Linotype"/>
                <a:cs typeface="Palatino Linotype"/>
                <a:sym typeface="Palatino Linotype"/>
              </a:rPr>
              <a:t>develop social and emotional competence, such as goal setting and interpersonal skills</a:t>
            </a:r>
            <a:endParaRPr sz="1100">
              <a:latin typeface="Palatino Linotype"/>
              <a:ea typeface="Palatino Linotype"/>
              <a:cs typeface="Palatino Linotype"/>
              <a:sym typeface="Palatino Linotype"/>
            </a:endParaRPr>
          </a:p>
          <a:p>
            <a:pPr marL="457200" lvl="0" indent="-298450" algn="l" rtl="0">
              <a:lnSpc>
                <a:spcPct val="100000"/>
              </a:lnSpc>
              <a:spcBef>
                <a:spcPts val="0"/>
              </a:spcBef>
              <a:spcAft>
                <a:spcPts val="0"/>
              </a:spcAft>
              <a:buClr>
                <a:schemeClr val="dk1"/>
              </a:buClr>
              <a:buSzPts val="1100"/>
              <a:buFont typeface="Palatino Linotype"/>
              <a:buChar char="●"/>
            </a:pPr>
            <a:r>
              <a:rPr lang="en-US" sz="1100">
                <a:latin typeface="Palatino Linotype"/>
                <a:ea typeface="Palatino Linotype"/>
                <a:cs typeface="Palatino Linotype"/>
                <a:sym typeface="Palatino Linotype"/>
              </a:rPr>
              <a:t>develop positive attitudes toward themselves and others</a:t>
            </a:r>
            <a:endParaRPr sz="1100">
              <a:latin typeface="Palatino Linotype"/>
              <a:ea typeface="Palatino Linotype"/>
              <a:cs typeface="Palatino Linotype"/>
              <a:sym typeface="Palatino Linotype"/>
            </a:endParaRPr>
          </a:p>
          <a:p>
            <a:pPr marL="457200" lvl="0" indent="-298450" algn="l" rtl="0">
              <a:lnSpc>
                <a:spcPct val="100000"/>
              </a:lnSpc>
              <a:spcBef>
                <a:spcPts val="0"/>
              </a:spcBef>
              <a:spcAft>
                <a:spcPts val="0"/>
              </a:spcAft>
              <a:buClr>
                <a:schemeClr val="dk1"/>
              </a:buClr>
              <a:buSzPts val="1100"/>
              <a:buFont typeface="Palatino Linotype"/>
              <a:buChar char="●"/>
            </a:pPr>
            <a:r>
              <a:rPr lang="en-US" sz="1100">
                <a:latin typeface="Palatino Linotype"/>
                <a:ea typeface="Palatino Linotype"/>
                <a:cs typeface="Palatino Linotype"/>
                <a:sym typeface="Palatino Linotype"/>
              </a:rPr>
              <a:t>engage in prosocial behavior</a:t>
            </a:r>
            <a:endParaRPr sz="1100">
              <a:latin typeface="Palatino Linotype"/>
              <a:ea typeface="Palatino Linotype"/>
              <a:cs typeface="Palatino Linotype"/>
              <a:sym typeface="Palatino Linotype"/>
            </a:endParaRPr>
          </a:p>
          <a:p>
            <a:pPr marL="457200" lvl="0" indent="-298450" algn="l" rtl="0">
              <a:lnSpc>
                <a:spcPct val="100000"/>
              </a:lnSpc>
              <a:spcBef>
                <a:spcPts val="0"/>
              </a:spcBef>
              <a:spcAft>
                <a:spcPts val="0"/>
              </a:spcAft>
              <a:buClr>
                <a:schemeClr val="dk1"/>
              </a:buClr>
              <a:buSzPts val="1100"/>
              <a:buFont typeface="Palatino Linotype"/>
              <a:buChar char="●"/>
            </a:pPr>
            <a:r>
              <a:rPr lang="en-US" sz="1100">
                <a:latin typeface="Palatino Linotype"/>
                <a:ea typeface="Palatino Linotype"/>
                <a:cs typeface="Palatino Linotype"/>
                <a:sym typeface="Palatino Linotype"/>
              </a:rPr>
              <a:t>improve their academic outcomes</a:t>
            </a:r>
            <a:endParaRPr sz="1100">
              <a:latin typeface="Palatino Linotype"/>
              <a:ea typeface="Palatino Linotype"/>
              <a:cs typeface="Palatino Linotype"/>
              <a:sym typeface="Palatino Linotype"/>
            </a:endParaRPr>
          </a:p>
          <a:p>
            <a:pPr marL="914400" lvl="1" indent="-298450" algn="l" rtl="0">
              <a:lnSpc>
                <a:spcPct val="100000"/>
              </a:lnSpc>
              <a:spcBef>
                <a:spcPts val="0"/>
              </a:spcBef>
              <a:spcAft>
                <a:spcPts val="0"/>
              </a:spcAft>
              <a:buClr>
                <a:schemeClr val="dk1"/>
              </a:buClr>
              <a:buSzPts val="1100"/>
              <a:buFont typeface="Palatino Linotype"/>
              <a:buChar char="○"/>
            </a:pPr>
            <a:r>
              <a:rPr lang="en-US" sz="1100">
                <a:latin typeface="Palatino Linotype"/>
                <a:ea typeface="Palatino Linotype"/>
                <a:cs typeface="Palatino Linotype"/>
                <a:sym typeface="Palatino Linotype"/>
              </a:rPr>
              <a:t>higher GPAs</a:t>
            </a:r>
            <a:endParaRPr sz="1100">
              <a:latin typeface="Palatino Linotype"/>
              <a:ea typeface="Palatino Linotype"/>
              <a:cs typeface="Palatino Linotype"/>
              <a:sym typeface="Palatino Linotype"/>
            </a:endParaRPr>
          </a:p>
          <a:p>
            <a:pPr marL="914400" lvl="1" indent="-298450" algn="l" rtl="0">
              <a:lnSpc>
                <a:spcPct val="100000"/>
              </a:lnSpc>
              <a:spcBef>
                <a:spcPts val="0"/>
              </a:spcBef>
              <a:spcAft>
                <a:spcPts val="0"/>
              </a:spcAft>
              <a:buClr>
                <a:schemeClr val="dk1"/>
              </a:buClr>
              <a:buSzPts val="1100"/>
              <a:buFont typeface="Palatino Linotype"/>
              <a:buChar char="○"/>
            </a:pPr>
            <a:r>
              <a:rPr lang="en-US" sz="1100">
                <a:latin typeface="Palatino Linotype"/>
                <a:ea typeface="Palatino Linotype"/>
                <a:cs typeface="Palatino Linotype"/>
                <a:sym typeface="Palatino Linotype"/>
              </a:rPr>
              <a:t>higher standardized test scores”</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(Durlak et al., 2011; Sklad et al., 2012)</a:t>
            </a:r>
            <a:endParaRPr sz="1100">
              <a:latin typeface="Palatino Linotype"/>
              <a:ea typeface="Palatino Linotype"/>
              <a:cs typeface="Palatino Linotype"/>
              <a:sym typeface="Palatino Linotype"/>
            </a:endParaRPr>
          </a:p>
        </p:txBody>
      </p:sp>
      <p:sp>
        <p:nvSpPr>
          <p:cNvPr id="312" name="Google Shape;312;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“This module was created to provide teachers the opportunity to understand what SEL is and introduce them to a few evidence-based practices that have been proven to work. Today we are going to spend some time exploring these five evidence-based SEL practices to support students’ social and emotional learning.”</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Read the slide. </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a:p>
        </p:txBody>
      </p:sp>
      <p:sp>
        <p:nvSpPr>
          <p:cNvPr id="320" name="Google Shape;320;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Read the slide. </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“The National Center for School Mental Health describes resource mapping as ‘an active, ongoing process to identify, visually represent, and share information about internal and external supports and services; it is used to inform effective use of resources.’” (p. 3)</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“Educators in most buildings and learning environments have access to multiple resources that can support students' social and emotional needs. It is helpful for teachers to know what these are and how students can access them. This means taking the time to map out what resources are available. You may be able to come up with some of these mentally right now. There are also most likely others that you might not know about. It can be helpful to work with colleagues on resource mapping and to consider who else you might ask who can provide additional ideas.”</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“It is also important not just that you have this map, but that you share the available resources with students. Consider how your students might best engage with the resources. For example, do you need to provide translations? Would your students benefit from a resource created to support learners with special communication needs? Would your students best engage with a directory or a visual representation?”</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“Finally, consider doing a type of needs assessment to identify where you have strong support resources and where you might need others.”</a:t>
            </a:r>
            <a:endParaRPr/>
          </a:p>
        </p:txBody>
      </p:sp>
      <p:sp>
        <p:nvSpPr>
          <p:cNvPr id="329" name="Google Shape;329;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Read the slide. </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i="1">
              <a:latin typeface="Palatino Linotype"/>
              <a:ea typeface="Palatino Linotype"/>
              <a:cs typeface="Palatino Linotype"/>
              <a:sym typeface="Palatino Linotype"/>
            </a:endParaRPr>
          </a:p>
          <a:p>
            <a:pPr marL="0" marR="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“Elevating</a:t>
            </a:r>
            <a:r>
              <a:rPr lang="en-US" sz="1100" i="1">
                <a:latin typeface="Palatino Linotype"/>
                <a:ea typeface="Palatino Linotype"/>
                <a:cs typeface="Palatino Linotype"/>
                <a:sym typeface="Palatino Linotype"/>
              </a:rPr>
              <a:t> </a:t>
            </a:r>
            <a:r>
              <a:rPr lang="en-US" sz="1100">
                <a:latin typeface="Palatino Linotype"/>
                <a:ea typeface="Palatino Linotype"/>
                <a:cs typeface="Palatino Linotype"/>
                <a:sym typeface="Palatino Linotype"/>
              </a:rPr>
              <a:t>student voice </a:t>
            </a:r>
            <a:r>
              <a:rPr lang="en-US" sz="1800">
                <a:latin typeface="Quattrocento Sans"/>
                <a:ea typeface="Quattrocento Sans"/>
                <a:cs typeface="Quattrocento Sans"/>
                <a:sym typeface="Quattrocento Sans"/>
              </a:rPr>
              <a:t>helps students take perspectives and interact with peers/adults.</a:t>
            </a:r>
            <a:r>
              <a:rPr lang="en-US" sz="1100">
                <a:latin typeface="Palatino Linotype"/>
                <a:ea typeface="Palatino Linotype"/>
                <a:cs typeface="Palatino Linotype"/>
                <a:sym typeface="Palatino Linotype"/>
              </a:rPr>
              <a:t> The research suggests that taking specific and targeted actions to engage student voice increases the social and emotional learning of students.”</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“The potential suggested practices to elevate student voice are evidence-based and offer some ways you can try out some SEL evidence-based practices as you begin to explore SEL.” </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Note that many teachers may share that they already do all these things. The important piece here is to tie these to SEL and to the fact that elevating student voice has a positive impact on students’ social and emotional wellbeing.”</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 </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You may want to highlight that some of these seem straightforward, like engaging in virtual dialogues, while others might seem new or more complicated. For example, you might want to specifically discuss what it means to create excitement about the learning process</a:t>
            </a:r>
            <a:r>
              <a:rPr lang="en-US" sz="1100" i="1">
                <a:latin typeface="Calibri"/>
                <a:ea typeface="Calibri"/>
                <a:cs typeface="Calibri"/>
                <a:sym typeface="Calibri"/>
              </a:rPr>
              <a:t>—</a:t>
            </a:r>
            <a:r>
              <a:rPr lang="en-US" sz="1100" i="1">
                <a:latin typeface="Palatino Linotype"/>
                <a:ea typeface="Palatino Linotype"/>
                <a:cs typeface="Palatino Linotype"/>
                <a:sym typeface="Palatino Linotype"/>
              </a:rPr>
              <a:t>shifting the focus from what we already know and can do to how we are learning new things and growing. </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i="1">
                <a:solidFill>
                  <a:srgbClr val="3C4043"/>
                </a:solidFill>
                <a:latin typeface="Palatino Linotype"/>
                <a:ea typeface="Palatino Linotype"/>
                <a:cs typeface="Palatino Linotype"/>
                <a:sym typeface="Palatino Linotype"/>
              </a:rPr>
              <a:t>You may also want to note that much of what the Student Voice Team found focuses on ways to improve the education system and may feel out of your hands as a teacher. It is evident that systems change is key to meeting the needs they identify. However, there are also practices individual teachers and groups of educators can adopt to elevate student voice around the five identified student voice expressions.</a:t>
            </a:r>
            <a:endParaRPr/>
          </a:p>
        </p:txBody>
      </p:sp>
      <p:sp>
        <p:nvSpPr>
          <p:cNvPr id="340" name="Google Shape;340;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Read the slide. </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“At first glance, this evidence-based practice can seem overwhelming. The key is to think about ways you can infuse and include cultural responsiveness throughout your practice. The three bulleted suggestions offer ways that you can celebrate differences and ensure that your learning environment is aimed at supporting each student.”</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“Ensuring that your learning environment contains diverse representations around culture, race, and gender can be a first step in this process. Finding ways to celebrate differences can create a space where each student can feel respected and experience respecting and valuing differences in other students.” </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“It can be helpful to remember that in our learning environments we are setting the expectations for how students experience and treat each other. Teachers have the opportunity to model celebrating differences and nurturing spaces where equity and social justice are centered in learning.”</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a:p>
        </p:txBody>
      </p:sp>
      <p:sp>
        <p:nvSpPr>
          <p:cNvPr id="350" name="Google Shape;350;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Read the slide. </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“Research indicates that student behavior, especially what we think of as disruptive behavior, is communicating something important to us about a student’s social and emotional needs. This may seem obvious and, as educators, many of us most likely engage this idea regularly as we plan and work with students. However, in a busy classroom or crowded hallway, this idea can be hard to hold onto.” </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“Spending time planning for how you might respond to disruptive behavior to best support students’ SEL needs can help you maintain the presence you want.”  </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a:p>
        </p:txBody>
      </p:sp>
      <p:sp>
        <p:nvSpPr>
          <p:cNvPr id="360" name="Google Shape;360;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Before presenting, insert the names and titles of presenters.</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When presenting, introduce yourself, your professional background, your experience with teaching (if applicable), and your pronouns. Please make clear during your opening remarks that presenters are not affiliated with REL Northwest at Education Northwest nor the Institute of Education Sciences.</a:t>
            </a:r>
            <a:endParaRPr i="1"/>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Read the slide. </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“In order to support students’ social and emotional learning, it is important to build and nurture relationships with families and communities. Families and communities often bring knowledge, strengths, and resources to the table that can enhance and support your learning environment and students.” </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marR="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“It is key to engage families in sharing the challenges they are experiencing, even the challenges to learning environments, and to trust that families are the experts about their students and what they need. Building these partnerships can be challenging and sometimes biases can show up in us or in the system where we work. It is important to work to build relationships with authentic trust and to look for ways families can bring their expertise, knowledge, and skills into your learning environment. </a:t>
            </a:r>
            <a:r>
              <a:rPr lang="en-US" sz="1800">
                <a:latin typeface="Quattrocento Sans"/>
                <a:ea typeface="Quattrocento Sans"/>
                <a:cs typeface="Quattrocento Sans"/>
                <a:sym typeface="Quattrocento Sans"/>
              </a:rPr>
              <a:t>Keep in mind that families and the home conditions that are established have strong, if in some instances, indirect implications for students' SEL development.”</a:t>
            </a:r>
            <a:r>
              <a:rPr lang="en-US" sz="1100">
                <a:latin typeface="Palatino Linotype"/>
                <a:ea typeface="Palatino Linotype"/>
                <a:cs typeface="Palatino Linotype"/>
                <a:sym typeface="Palatino Linotype"/>
              </a:rPr>
              <a:t> </a:t>
            </a:r>
            <a:endParaRPr/>
          </a:p>
        </p:txBody>
      </p:sp>
      <p:sp>
        <p:nvSpPr>
          <p:cNvPr id="370" name="Google Shape;370;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“Now we are going to take a little time to dig deeper into these evidence-based practices. We will be breaking into small groups, where you will have time to work independently and collaboratively to try out one of these practice and think about what it might look like for you. </a:t>
            </a:r>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“We will have a small-group session for each of the five evidence-based practices. You can choose a small group based on the practice that interests you. If any of the small-groups has more than ten people, you can break into smaller groups to do the same activity. </a:t>
            </a:r>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“Once you get through the introduction and reach the ‘activity instructions’ noted by the gold bar (in most cases, it will on the second page of the handout), the timekeeper can start walking the group through the steps in this handout.</a:t>
            </a:r>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Times New Roman"/>
                <a:ea typeface="Times New Roman"/>
                <a:cs typeface="Times New Roman"/>
                <a:sym typeface="Times New Roman"/>
              </a:rPr>
              <a:t>"Before you finish, each small group is asked to reflect on the activity and prepare to share with the rest of the large group.</a:t>
            </a:r>
            <a:endParaRPr/>
          </a:p>
          <a:p>
            <a:pPr marL="0" lvl="0" indent="0" algn="l" rtl="0">
              <a:lnSpc>
                <a:spcPct val="100000"/>
              </a:lnSpc>
              <a:spcBef>
                <a:spcPts val="0"/>
              </a:spcBef>
              <a:spcAft>
                <a:spcPts val="0"/>
              </a:spcAft>
              <a:buClr>
                <a:schemeClr val="dk1"/>
              </a:buClr>
              <a:buSzPts val="1100"/>
              <a:buFont typeface="Arial"/>
              <a:buNone/>
            </a:pPr>
            <a:endParaRPr sz="110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“Now you get to choose which small group you want to take part in. </a:t>
            </a:r>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Distribute the handouts and explain where they can go to meet with their small groups.</a:t>
            </a:r>
            <a:r>
              <a:rPr lang="en-US" sz="1100">
                <a:latin typeface="Palatino Linotype"/>
                <a:ea typeface="Palatino Linotype"/>
                <a:cs typeface="Palatino Linotype"/>
                <a:sym typeface="Palatino Linotype"/>
              </a:rPr>
              <a:t>  </a:t>
            </a:r>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“Please join the small group of your choosing now. “</a:t>
            </a:r>
            <a:endParaRPr sz="110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p:txBody>
      </p:sp>
      <p:sp>
        <p:nvSpPr>
          <p:cNvPr id="380" name="Google Shape;380;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latin typeface="Palatino Linotype"/>
                <a:ea typeface="Palatino Linotype"/>
                <a:cs typeface="Palatino Linotype"/>
                <a:sym typeface="Palatino Linotype"/>
              </a:rPr>
              <a:t>“You will find a small-group activity guide in your packet.  They are listed in the order on the infographic.”</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r>
              <a:rPr lang="en-US" sz="1100">
                <a:latin typeface="Palatino Linotype"/>
                <a:ea typeface="Palatino Linotype"/>
                <a:cs typeface="Palatino Linotype"/>
                <a:sym typeface="Palatino Linotype"/>
              </a:rPr>
              <a:t>“You will only have time to do one activity in this session. However, you have all the handouts, and all activities are self-guided, so you can work on these independently or with your colleagues, such as in a PLC.” </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a:p>
        </p:txBody>
      </p:sp>
      <p:sp>
        <p:nvSpPr>
          <p:cNvPr id="399" name="Google Shape;399;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i="1">
                <a:latin typeface="Times New Roman"/>
                <a:ea typeface="Times New Roman"/>
                <a:cs typeface="Times New Roman"/>
                <a:sym typeface="Times New Roman"/>
              </a:rPr>
              <a:t>This slide is animated.  </a:t>
            </a:r>
            <a:endParaRPr sz="1100" i="1">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r>
              <a:rPr lang="en-US" sz="1100">
                <a:latin typeface="Palatino Linotype"/>
                <a:ea typeface="Palatino Linotype"/>
                <a:cs typeface="Palatino Linotype"/>
                <a:sym typeface="Palatino Linotype"/>
              </a:rPr>
              <a:t>“After you have identified your timekeeper, take a minute or two to read the setup to the activity and start to scan the directions.” </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r>
              <a:rPr lang="en-US" sz="1100" i="1">
                <a:latin typeface="Times New Roman"/>
                <a:ea typeface="Times New Roman"/>
                <a:cs typeface="Times New Roman"/>
                <a:sym typeface="Times New Roman"/>
              </a:rPr>
              <a:t>Click to pull up the second arrow as you read the second bullet. Then click to pull up the third bullet. </a:t>
            </a:r>
            <a:endParaRPr sz="1100">
              <a:latin typeface="Times New Roman"/>
              <a:ea typeface="Times New Roman"/>
              <a:cs typeface="Times New Roman"/>
              <a:sym typeface="Times New Roman"/>
            </a:endParaRPr>
          </a:p>
        </p:txBody>
      </p:sp>
      <p:sp>
        <p:nvSpPr>
          <p:cNvPr id="407" name="Google Shape;407;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latin typeface="Palatino Linotype"/>
                <a:ea typeface="Palatino Linotype"/>
                <a:cs typeface="Palatino Linotype"/>
                <a:sym typeface="Palatino Linotype"/>
              </a:rPr>
              <a:t>“Please return your attention to the whole group. I would like to take some time to ask small groups to share what you discussed and whether you talked about some practices that seem promising to you.“ </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r>
              <a:rPr lang="en-US" sz="1100" i="1">
                <a:latin typeface="Palatino Linotype"/>
                <a:ea typeface="Palatino Linotype"/>
                <a:cs typeface="Palatino Linotype"/>
                <a:sym typeface="Palatino Linotype"/>
              </a:rPr>
              <a:t>When the group reconvenes, ask the volunteer reporters to share the highlights of their discussions.</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sz="1100" i="1">
              <a:latin typeface="Palatino Linotype"/>
              <a:ea typeface="Palatino Linotype"/>
              <a:cs typeface="Palatino Linotype"/>
              <a:sym typeface="Palatino Linotype"/>
            </a:endParaRPr>
          </a:p>
          <a:p>
            <a:pPr marL="457200" lvl="0" indent="-304800" algn="l" rtl="0">
              <a:lnSpc>
                <a:spcPct val="100000"/>
              </a:lnSpc>
              <a:spcBef>
                <a:spcPts val="0"/>
              </a:spcBef>
              <a:spcAft>
                <a:spcPts val="0"/>
              </a:spcAft>
              <a:buClr>
                <a:schemeClr val="dk1"/>
              </a:buClr>
              <a:buSzPts val="1200"/>
              <a:buFont typeface="Times New Roman"/>
              <a:buChar char="●"/>
            </a:pPr>
            <a:r>
              <a:rPr lang="en-US" i="1">
                <a:latin typeface="Times New Roman"/>
                <a:ea typeface="Times New Roman"/>
                <a:cs typeface="Times New Roman"/>
                <a:sym typeface="Times New Roman"/>
              </a:rPr>
              <a:t>Understand the resources available to your students</a:t>
            </a:r>
            <a:endParaRPr i="1">
              <a:latin typeface="Times New Roman"/>
              <a:ea typeface="Times New Roman"/>
              <a:cs typeface="Times New Roman"/>
              <a:sym typeface="Times New Roman"/>
            </a:endParaRPr>
          </a:p>
          <a:p>
            <a:pPr marL="457200" lvl="0" indent="-304800" algn="l" rtl="0">
              <a:lnSpc>
                <a:spcPct val="100000"/>
              </a:lnSpc>
              <a:spcBef>
                <a:spcPts val="0"/>
              </a:spcBef>
              <a:spcAft>
                <a:spcPts val="0"/>
              </a:spcAft>
              <a:buClr>
                <a:schemeClr val="dk1"/>
              </a:buClr>
              <a:buSzPts val="1200"/>
              <a:buFont typeface="Times New Roman"/>
              <a:buChar char="●"/>
            </a:pPr>
            <a:r>
              <a:rPr lang="en-US" i="1">
                <a:latin typeface="Times New Roman"/>
                <a:ea typeface="Times New Roman"/>
                <a:cs typeface="Times New Roman"/>
                <a:sym typeface="Times New Roman"/>
              </a:rPr>
              <a:t>Elevate student voice</a:t>
            </a:r>
            <a:endParaRPr i="1">
              <a:latin typeface="Times New Roman"/>
              <a:ea typeface="Times New Roman"/>
              <a:cs typeface="Times New Roman"/>
              <a:sym typeface="Times New Roman"/>
            </a:endParaRPr>
          </a:p>
          <a:p>
            <a:pPr marL="457200" lvl="0" indent="-304800" algn="l" rtl="0">
              <a:lnSpc>
                <a:spcPct val="100000"/>
              </a:lnSpc>
              <a:spcBef>
                <a:spcPts val="0"/>
              </a:spcBef>
              <a:spcAft>
                <a:spcPts val="0"/>
              </a:spcAft>
              <a:buClr>
                <a:schemeClr val="dk1"/>
              </a:buClr>
              <a:buSzPts val="1200"/>
              <a:buFont typeface="Times New Roman"/>
              <a:buChar char="●"/>
            </a:pPr>
            <a:r>
              <a:rPr lang="en-US" i="1">
                <a:latin typeface="Times New Roman"/>
                <a:ea typeface="Times New Roman"/>
                <a:cs typeface="Times New Roman"/>
                <a:sym typeface="Times New Roman"/>
              </a:rPr>
              <a:t>Infuse equity and social justice into curriculum</a:t>
            </a:r>
            <a:endParaRPr i="1">
              <a:latin typeface="Times New Roman"/>
              <a:ea typeface="Times New Roman"/>
              <a:cs typeface="Times New Roman"/>
              <a:sym typeface="Times New Roman"/>
            </a:endParaRPr>
          </a:p>
          <a:p>
            <a:pPr marL="457200" lvl="0" indent="-304800" algn="l" rtl="0">
              <a:lnSpc>
                <a:spcPct val="100000"/>
              </a:lnSpc>
              <a:spcBef>
                <a:spcPts val="0"/>
              </a:spcBef>
              <a:spcAft>
                <a:spcPts val="0"/>
              </a:spcAft>
              <a:buClr>
                <a:schemeClr val="dk1"/>
              </a:buClr>
              <a:buSzPts val="1200"/>
              <a:buFont typeface="Times New Roman"/>
              <a:buChar char="●"/>
            </a:pPr>
            <a:r>
              <a:rPr lang="en-US" i="1">
                <a:latin typeface="Times New Roman"/>
                <a:ea typeface="Times New Roman"/>
                <a:cs typeface="Times New Roman"/>
                <a:sym typeface="Times New Roman"/>
              </a:rPr>
              <a:t>Respond to troubling behavior in supportive ways</a:t>
            </a:r>
            <a:endParaRPr i="1">
              <a:latin typeface="Times New Roman"/>
              <a:ea typeface="Times New Roman"/>
              <a:cs typeface="Times New Roman"/>
              <a:sym typeface="Times New Roman"/>
            </a:endParaRPr>
          </a:p>
          <a:p>
            <a:pPr marL="457200" lvl="0" indent="-304800" algn="l" rtl="0">
              <a:lnSpc>
                <a:spcPct val="100000"/>
              </a:lnSpc>
              <a:spcBef>
                <a:spcPts val="0"/>
              </a:spcBef>
              <a:spcAft>
                <a:spcPts val="0"/>
              </a:spcAft>
              <a:buClr>
                <a:schemeClr val="dk1"/>
              </a:buClr>
              <a:buSzPts val="1200"/>
              <a:buFont typeface="Times New Roman"/>
              <a:buChar char="●"/>
            </a:pPr>
            <a:r>
              <a:rPr lang="en-US" i="1">
                <a:latin typeface="Times New Roman"/>
                <a:ea typeface="Times New Roman"/>
                <a:cs typeface="Times New Roman"/>
                <a:sym typeface="Times New Roman"/>
              </a:rPr>
              <a:t>Support families and communities</a:t>
            </a:r>
            <a:endParaRPr i="1">
              <a:latin typeface="Times New Roman"/>
              <a:ea typeface="Times New Roman"/>
              <a:cs typeface="Times New Roman"/>
              <a:sym typeface="Times New Roman"/>
            </a:endParaRPr>
          </a:p>
        </p:txBody>
      </p:sp>
      <p:sp>
        <p:nvSpPr>
          <p:cNvPr id="416" name="Google Shape;41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i="1">
                <a:latin typeface="Palatino Linotype"/>
                <a:ea typeface="Palatino Linotype"/>
                <a:cs typeface="Palatino Linotype"/>
                <a:sym typeface="Palatino Linotype"/>
              </a:rPr>
              <a:t>Thank participants for their engagement. </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p:txBody>
      </p:sp>
      <p:sp>
        <p:nvSpPr>
          <p:cNvPr id="424" name="Google Shape;42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If you would like to have feedback from participants about how the professional development session went, you can provide them with your own evaluation form or process. Note that this feedback is intended for your purposes and not for use by the REL. You may want to check whether the Expected Outcomes were achieved and/or ask for questions that remain.</a:t>
            </a:r>
            <a:endParaRPr i="1"/>
          </a:p>
        </p:txBody>
      </p:sp>
      <p:sp>
        <p:nvSpPr>
          <p:cNvPr id="432" name="Google Shape;432;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latin typeface="Palatino Linotype"/>
                <a:ea typeface="Palatino Linotype"/>
                <a:cs typeface="Palatino Linotype"/>
                <a:sym typeface="Palatino Linotype"/>
              </a:rPr>
              <a:t>Thank them for their engagement</a:t>
            </a:r>
            <a:endParaRPr i="1">
              <a:latin typeface="Palatino Linotype"/>
              <a:ea typeface="Palatino Linotype"/>
              <a:cs typeface="Palatino Linotype"/>
              <a:sym typeface="Palatino Linotype"/>
            </a:endParaRPr>
          </a:p>
        </p:txBody>
      </p:sp>
      <p:sp>
        <p:nvSpPr>
          <p:cNvPr id="452" name="Google Shape;452;p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458" name="Google Shape;458;p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Palatino Linotype"/>
                <a:ea typeface="Palatino Linotype"/>
                <a:cs typeface="Palatino Linotype"/>
                <a:sym typeface="Palatino Linotype"/>
              </a:rPr>
              <a:t>“This training was developed by REL Northwest.  REL Northwest is one of 10 regional educational laboratories across the United States that serve their respective geographic regions. The goal of the REL program is to help states and districts use data to address important policy issues and improve educational practices.  We provide these services to local stakeholders through partnerships.</a:t>
            </a:r>
            <a:endParaRPr>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r>
              <a:rPr lang="en-US">
                <a:latin typeface="Palatino Linotype"/>
                <a:ea typeface="Palatino Linotype"/>
                <a:cs typeface="Palatino Linotype"/>
                <a:sym typeface="Palatino Linotype"/>
              </a:rPr>
              <a:t>“The U.S. Department of Education’s Institute of Education Sciences selects organizations to operate each REL through a competitive bidding process. Education Northwest holds the contract for the Northwest region, which covers the five Northwest states.”</a:t>
            </a:r>
            <a:endParaRPr>
              <a:latin typeface="Palatino Linotype"/>
              <a:ea typeface="Palatino Linotype"/>
              <a:cs typeface="Palatino Linotype"/>
              <a:sym typeface="Palatino Linotype"/>
            </a:endParaRPr>
          </a:p>
        </p:txBody>
      </p:sp>
      <p:sp>
        <p:nvSpPr>
          <p:cNvPr id="122" name="Google Shape;122;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465" name="Google Shape;465;p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472" name="Google Shape;472;p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479" name="Google Shape;479;p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486" name="Google Shape;486;p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493" name="Google Shape;493;p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500" name="Google Shape;500;p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507" name="Google Shape;507;p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514" name="Google Shape;514;p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521" name="Google Shape;521;p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528" name="Google Shape;528;p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b="1">
                <a:highlight>
                  <a:srgbClr val="FFFFFF"/>
                </a:highlight>
                <a:latin typeface="Palatino Linotype"/>
                <a:ea typeface="Palatino Linotype"/>
                <a:cs typeface="Palatino Linotype"/>
                <a:sym typeface="Palatino Linotype"/>
              </a:rPr>
              <a:t>“</a:t>
            </a:r>
            <a:r>
              <a:rPr lang="en-US" sz="1100">
                <a:highlight>
                  <a:srgbClr val="FFFFFF"/>
                </a:highlight>
                <a:latin typeface="Palatino Linotype"/>
                <a:ea typeface="Palatino Linotype"/>
                <a:cs typeface="Palatino Linotype"/>
                <a:sym typeface="Palatino Linotype"/>
              </a:rPr>
              <a:t>Last year, in response to COVID pandemic pressures and the need to transition instruction to fully online, researchers from the 10 RELs collaborated to produce and curate resources. These materials are posted on the REL COVID-19 Evidence-Based Resources web page for access by educators. Nearly 30 evidence-backed studies, blogs, webinars, and infographics addressing SEL are posted.</a:t>
            </a:r>
            <a:endParaRPr sz="1100">
              <a:highlight>
                <a:srgbClr val="FFFFFF"/>
              </a:highlight>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highlight>
                <a:srgbClr val="FFFFFF"/>
              </a:highlight>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highlight>
                  <a:srgbClr val="FFFFFF"/>
                </a:highlight>
                <a:latin typeface="Palatino Linotype"/>
                <a:ea typeface="Palatino Linotype"/>
                <a:cs typeface="Palatino Linotype"/>
                <a:sym typeface="Palatino Linotype"/>
              </a:rPr>
              <a:t>As in-person learning resumes, educators may wish to familiarize themselves with several </a:t>
            </a:r>
            <a:r>
              <a:rPr lang="en-US" sz="1100">
                <a:latin typeface="Palatino Linotype"/>
                <a:ea typeface="Palatino Linotype"/>
                <a:cs typeface="Palatino Linotype"/>
                <a:sym typeface="Palatino Linotype"/>
              </a:rPr>
              <a:t>evidence-based</a:t>
            </a:r>
            <a:r>
              <a:rPr lang="en-US" sz="1100">
                <a:highlight>
                  <a:srgbClr val="FFFFFF"/>
                </a:highlight>
                <a:latin typeface="Palatino Linotype"/>
                <a:ea typeface="Palatino Linotype"/>
                <a:cs typeface="Palatino Linotype"/>
                <a:sym typeface="Palatino Linotype"/>
              </a:rPr>
              <a:t> practices in these resources that will support implementing social and emotional learning in in-person, hybrid, and fully remote learning environments.”</a:t>
            </a:r>
            <a:endParaRPr i="1">
              <a:highlight>
                <a:srgbClr val="FFFFFF"/>
              </a:highlight>
            </a:endParaRPr>
          </a:p>
          <a:p>
            <a:pPr marL="0" lvl="0" indent="0" algn="l" rtl="0">
              <a:lnSpc>
                <a:spcPct val="100000"/>
              </a:lnSpc>
              <a:spcBef>
                <a:spcPts val="0"/>
              </a:spcBef>
              <a:spcAft>
                <a:spcPts val="0"/>
              </a:spcAft>
              <a:buSzPts val="1400"/>
              <a:buNone/>
            </a:pPr>
            <a:endParaRPr sz="1100" i="1"/>
          </a:p>
        </p:txBody>
      </p:sp>
      <p:sp>
        <p:nvSpPr>
          <p:cNvPr id="129" name="Google Shape;129;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u="sng">
                <a:solidFill>
                  <a:schemeClr val="hlink"/>
                </a:solidFill>
                <a:latin typeface="Palatino Linotype"/>
                <a:ea typeface="Palatino Linotype"/>
                <a:cs typeface="Palatino Linotype"/>
                <a:sym typeface="Palatino Linotype"/>
                <a:hlinkClick r:id="rId3"/>
              </a:rPr>
              <a:t>https://ies.ed.gov/ncee/edlabs/projects/covid-19</a:t>
            </a:r>
            <a:r>
              <a:rPr lang="en-US" sz="1100" u="sng">
                <a:solidFill>
                  <a:schemeClr val="hlink"/>
                </a:solidFill>
                <a:latin typeface="Palatino Linotype"/>
                <a:ea typeface="Palatino Linotype"/>
                <a:cs typeface="Palatino Linotype"/>
                <a:sym typeface="Palatino Linotype"/>
                <a:hlinkClick r:id="rId3"/>
              </a:rPr>
              <a:t>/</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You may wish to switch from slides to the webpage itself and demonstrate scrolling down and opening the list of “Social and emotional learning and mental health.”</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i="1">
              <a:highlight>
                <a:srgbClr val="FFFFFF"/>
              </a:highlight>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i="0">
                <a:highlight>
                  <a:srgbClr val="FFFFFF"/>
                </a:highlight>
              </a:rPr>
              <a:t>"The REL COVID-19 resources web page is organized by topics. You may wish to explore the site to find resources on a range of topics that REL researchers have compiled for use. This presentation, which highlights work by REL Northwest to synthesize SEL resources and create activities, draws on collective thinking from REL researchers across the nation who have been working for well over a year to create supports for educators during the pandemic.”</a:t>
            </a:r>
            <a:endParaRPr i="0">
              <a:highlight>
                <a:srgbClr val="FFFFFF"/>
              </a:highlight>
            </a:endParaRPr>
          </a:p>
        </p:txBody>
      </p:sp>
      <p:sp>
        <p:nvSpPr>
          <p:cNvPr id="136" name="Google Shape;136;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100">
                <a:latin typeface="Palatino Linotype"/>
                <a:ea typeface="Palatino Linotype"/>
                <a:cs typeface="Palatino Linotype"/>
                <a:sym typeface="Palatino Linotype"/>
              </a:rPr>
              <a:t>“Scroll down on the website until you reach ‘Social and emotional learning and mental health’ to access these resources. </a:t>
            </a:r>
            <a:r>
              <a:rPr lang="en-US" sz="1800">
                <a:latin typeface="Quattrocento Sans"/>
                <a:ea typeface="Quattrocento Sans"/>
                <a:cs typeface="Quattrocento Sans"/>
                <a:sym typeface="Quattrocento Sans"/>
              </a:rPr>
              <a:t>Note that while this section includes information on issues of trauma and mental health that students may have experienced, this session is focused on social and emotional learning</a:t>
            </a:r>
            <a:r>
              <a:rPr lang="en-US" sz="1800">
                <a:latin typeface="Arial"/>
                <a:ea typeface="Arial"/>
                <a:cs typeface="Arial"/>
                <a:sym typeface="Arial"/>
              </a:rPr>
              <a:t>.</a:t>
            </a:r>
            <a:r>
              <a:rPr lang="en-US" sz="1100">
                <a:latin typeface="Palatino Linotype"/>
                <a:ea typeface="Palatino Linotype"/>
                <a:cs typeface="Palatino Linotype"/>
                <a:sym typeface="Palatino Linotype"/>
              </a:rPr>
              <a:t>”</a:t>
            </a:r>
            <a:endParaRPr>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i="1"/>
              <a:t>You may prefer to delete this slide and switch from slides to the webpage itself and demonstrate scrolling down and opening this list of “Remote learning strategies.”</a:t>
            </a:r>
            <a:endParaRPr/>
          </a:p>
        </p:txBody>
      </p:sp>
      <p:sp>
        <p:nvSpPr>
          <p:cNvPr id="144" name="Google Shape;144;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100">
                <a:latin typeface="Palatino Linotype"/>
                <a:ea typeface="Palatino Linotype"/>
                <a:cs typeface="Palatino Linotype"/>
                <a:sym typeface="Palatino Linotype"/>
              </a:rPr>
              <a:t>“</a:t>
            </a:r>
            <a:r>
              <a:rPr lang="en-US" sz="1800">
                <a:latin typeface="Palatino Linotype"/>
                <a:ea typeface="Palatino Linotype"/>
                <a:cs typeface="Palatino Linotype"/>
                <a:sym typeface="Palatino Linotype"/>
              </a:rPr>
              <a:t>This professional development learning module offers evidence-based resources to help middle and high school teachers strengthen their social and emotional learning (a.k.a. SEL) instructional activities to address issues introduced by the COVID-19 pandemic. </a:t>
            </a:r>
            <a:r>
              <a:rPr lang="en-US" sz="1800">
                <a:highlight>
                  <a:srgbClr val="FFFFFF"/>
                </a:highlight>
                <a:latin typeface="Palatino Linotype"/>
                <a:ea typeface="Palatino Linotype"/>
                <a:cs typeface="Palatino Linotype"/>
                <a:sym typeface="Palatino Linotype"/>
              </a:rPr>
              <a:t>The shift to hybrid and remote learning environments, reinforced by social distancing, isolated youth from one another and limited sustained contact with their teachers. </a:t>
            </a:r>
            <a:r>
              <a:rPr lang="en-US" sz="1800">
                <a:latin typeface="Quattrocento Sans"/>
                <a:ea typeface="Quattrocento Sans"/>
                <a:cs typeface="Quattrocento Sans"/>
                <a:sym typeface="Quattrocento Sans"/>
              </a:rPr>
              <a:t>Societal changes to address racial equity, cultural responsiveness, and social justice also may have exposed students to stressful experiences</a:t>
            </a:r>
            <a:r>
              <a:rPr lang="en-US" sz="1800">
                <a:latin typeface="Arial"/>
                <a:ea typeface="Arial"/>
                <a:cs typeface="Arial"/>
                <a:sym typeface="Arial"/>
              </a:rPr>
              <a:t>. </a:t>
            </a:r>
            <a:r>
              <a:rPr lang="en-US" sz="1800">
                <a:highlight>
                  <a:srgbClr val="FFFFFF"/>
                </a:highlight>
                <a:latin typeface="Palatino Linotype"/>
                <a:ea typeface="Palatino Linotype"/>
                <a:cs typeface="Palatino Linotype"/>
                <a:sym typeface="Palatino Linotype"/>
              </a:rPr>
              <a:t>The result is that as teachers re-enter classrooms, they will encounter students with learning gaps exacerbated by family and personal experiences that may have affected their self-efficacy and mental well-being.</a:t>
            </a:r>
            <a:r>
              <a:rPr lang="en-US" sz="1800">
                <a:latin typeface="Palatino Linotype"/>
                <a:ea typeface="Palatino Linotype"/>
                <a:cs typeface="Palatino Linotype"/>
                <a:sym typeface="Palatino Linotype"/>
              </a:rPr>
              <a:t> Paying attention to teacher and student SEL needs can help strengthen education. </a:t>
            </a:r>
            <a:r>
              <a:rPr lang="en-US" sz="1100">
                <a:latin typeface="Palatino Linotype"/>
                <a:ea typeface="Palatino Linotype"/>
                <a:cs typeface="Palatino Linotype"/>
                <a:sym typeface="Palatino Linotype"/>
              </a:rPr>
              <a:t>After setting the context, this professional development module will focus on evidence-based practices for attending to one’s own SEL needs </a:t>
            </a:r>
            <a:r>
              <a:rPr lang="en-US" sz="1100" b="1">
                <a:latin typeface="Palatino Linotype"/>
                <a:ea typeface="Palatino Linotype"/>
                <a:cs typeface="Palatino Linotype"/>
                <a:sym typeface="Palatino Linotype"/>
              </a:rPr>
              <a:t>and</a:t>
            </a:r>
            <a:r>
              <a:rPr lang="en-US" sz="1100">
                <a:latin typeface="Palatino Linotype"/>
                <a:ea typeface="Palatino Linotype"/>
                <a:cs typeface="Palatino Linotype"/>
                <a:sym typeface="Palatino Linotype"/>
              </a:rPr>
              <a:t> how to support students.”</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r>
              <a:rPr lang="en-US" sz="1100">
                <a:latin typeface="Palatino Linotype"/>
                <a:ea typeface="Palatino Linotype"/>
                <a:cs typeface="Palatino Linotype"/>
                <a:sym typeface="Palatino Linotype"/>
              </a:rPr>
              <a:t>“You can always go back through the session on your own, deepening your understanding of SEL with each iteration.”</a:t>
            </a:r>
            <a:endParaRPr sz="1100">
              <a:latin typeface="Palatino Linotype"/>
              <a:ea typeface="Palatino Linotype"/>
              <a:cs typeface="Palatino Linotype"/>
              <a:sym typeface="Palatino Linotype"/>
            </a:endParaRPr>
          </a:p>
        </p:txBody>
      </p:sp>
      <p:sp>
        <p:nvSpPr>
          <p:cNvPr id="152" name="Google Shape;1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Read the slide</a:t>
            </a:r>
            <a:endParaRPr sz="1100" i="1">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1100"/>
              <a:buFont typeface="Arial"/>
              <a:buNone/>
            </a:pPr>
            <a:endParaRPr sz="1100" i="1">
              <a:latin typeface="Palatino Linotype"/>
              <a:ea typeface="Palatino Linotype"/>
              <a:cs typeface="Palatino Linotype"/>
              <a:sym typeface="Palatino Linotype"/>
            </a:endParaRPr>
          </a:p>
          <a:p>
            <a:pPr marL="0" lvl="0" indent="0" algn="l" rtl="0">
              <a:lnSpc>
                <a:spcPct val="115000"/>
              </a:lnSpc>
              <a:spcBef>
                <a:spcPts val="0"/>
              </a:spcBef>
              <a:spcAft>
                <a:spcPts val="0"/>
              </a:spcAft>
              <a:buClr>
                <a:schemeClr val="dk1"/>
              </a:buClr>
              <a:buSzPts val="1100"/>
              <a:buFont typeface="Arial"/>
              <a:buNone/>
            </a:pPr>
            <a:r>
              <a:rPr lang="en-US" sz="1100" i="1">
                <a:latin typeface="Palatino Linotype"/>
                <a:ea typeface="Palatino Linotype"/>
                <a:cs typeface="Palatino Linotype"/>
                <a:sym typeface="Palatino Linotype"/>
              </a:rPr>
              <a:t>“</a:t>
            </a:r>
            <a:r>
              <a:rPr lang="en-US" sz="1100">
                <a:latin typeface="Palatino Linotype"/>
                <a:ea typeface="Palatino Linotype"/>
                <a:cs typeface="Palatino Linotype"/>
                <a:sym typeface="Palatino Linotype"/>
              </a:rPr>
              <a:t>This module will support you to learn more about SEL and to explore ways to align SEL practices with academics and learning in your classroom.”</a:t>
            </a:r>
            <a:endParaRPr sz="1100">
              <a:latin typeface="Palatino Linotype"/>
              <a:ea typeface="Palatino Linotype"/>
              <a:cs typeface="Palatino Linotype"/>
              <a:sym typeface="Palatino Linotype"/>
            </a:endParaRPr>
          </a:p>
          <a:p>
            <a:pPr marL="0" lvl="0" indent="0" algn="l" rtl="0">
              <a:lnSpc>
                <a:spcPct val="100000"/>
              </a:lnSpc>
              <a:spcBef>
                <a:spcPts val="0"/>
              </a:spcBef>
              <a:spcAft>
                <a:spcPts val="0"/>
              </a:spcAft>
              <a:buSzPts val="1400"/>
              <a:buNone/>
            </a:pPr>
            <a:endParaRPr sz="1100" i="1"/>
          </a:p>
        </p:txBody>
      </p:sp>
      <p:sp>
        <p:nvSpPr>
          <p:cNvPr id="178" name="Google Shape;178;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Slide" type="obj">
  <p:cSld name="OBJECT">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1143000" y="1143000"/>
            <a:ext cx="22101048" cy="121615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576F7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body" idx="1"/>
          </p:nvPr>
        </p:nvSpPr>
        <p:spPr>
          <a:xfrm>
            <a:off x="1143000" y="3154680"/>
            <a:ext cx="22101048" cy="760780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rgbClr val="576F7F"/>
              </a:buClr>
              <a:buSzPts val="1800"/>
              <a:buChar char="•"/>
              <a:defRPr/>
            </a:lvl1pPr>
            <a:lvl2pPr marL="914400" lvl="1" indent="-342900" algn="l">
              <a:lnSpc>
                <a:spcPct val="100000"/>
              </a:lnSpc>
              <a:spcBef>
                <a:spcPts val="3000"/>
              </a:spcBef>
              <a:spcAft>
                <a:spcPts val="0"/>
              </a:spcAft>
              <a:buClr>
                <a:srgbClr val="576F7F"/>
              </a:buClr>
              <a:buSzPts val="1800"/>
              <a:buChar char="̶"/>
              <a:defRPr/>
            </a:lvl2pPr>
            <a:lvl3pPr marL="1371600" lvl="2" indent="-342900" algn="l">
              <a:lnSpc>
                <a:spcPct val="100000"/>
              </a:lnSpc>
              <a:spcBef>
                <a:spcPts val="3000"/>
              </a:spcBef>
              <a:spcAft>
                <a:spcPts val="0"/>
              </a:spcAft>
              <a:buClr>
                <a:srgbClr val="576F7F"/>
              </a:buClr>
              <a:buSzPts val="1800"/>
              <a:buChar char="▪"/>
              <a:defRPr/>
            </a:lvl3pPr>
            <a:lvl4pPr marL="1828800" lvl="3" indent="-342900" algn="l">
              <a:lnSpc>
                <a:spcPct val="100000"/>
              </a:lnSpc>
              <a:spcBef>
                <a:spcPts val="3000"/>
              </a:spcBef>
              <a:spcAft>
                <a:spcPts val="0"/>
              </a:spcAft>
              <a:buClr>
                <a:srgbClr val="576F7F"/>
              </a:buClr>
              <a:buSzPts val="1800"/>
              <a:buChar char="̶"/>
              <a:defRPr/>
            </a:lvl4pPr>
            <a:lvl5pPr marL="2286000" lvl="4" indent="-342900" algn="l">
              <a:lnSpc>
                <a:spcPct val="100000"/>
              </a:lnSpc>
              <a:spcBef>
                <a:spcPts val="3000"/>
              </a:spcBef>
              <a:spcAft>
                <a:spcPts val="0"/>
              </a:spcAft>
              <a:buClr>
                <a:srgbClr val="576F7F"/>
              </a:buClr>
              <a:buSzPts val="1800"/>
              <a:buChar char="»"/>
              <a:defRPr/>
            </a:lvl5pPr>
            <a:lvl6pPr marL="2743200" lvl="5" indent="-342900" algn="l">
              <a:lnSpc>
                <a:spcPct val="90000"/>
              </a:lnSpc>
              <a:spcBef>
                <a:spcPts val="3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16" name="Google Shape;16;p2"/>
          <p:cNvSpPr txBox="1">
            <a:spLocks noGrp="1"/>
          </p:cNvSpPr>
          <p:nvPr>
            <p:ph type="sldNum" idx="12"/>
          </p:nvPr>
        </p:nvSpPr>
        <p:spPr>
          <a:xfrm>
            <a:off x="22539959" y="12712701"/>
            <a:ext cx="54864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2"/>
          <p:cNvCxnSpPr/>
          <p:nvPr/>
        </p:nvCxnSpPr>
        <p:spPr>
          <a:xfrm>
            <a:off x="757240" y="12189149"/>
            <a:ext cx="22860001" cy="1"/>
          </a:xfrm>
          <a:prstGeom prst="straightConnector1">
            <a:avLst/>
          </a:prstGeom>
          <a:noFill/>
          <a:ln w="9525" cap="flat" cmpd="sng">
            <a:solidFill>
              <a:srgbClr val="576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only Slide 2">
  <p:cSld name="Picture-only Slide 2">
    <p:spTree>
      <p:nvGrpSpPr>
        <p:cNvPr id="1" name="Shape 60"/>
        <p:cNvGrpSpPr/>
        <p:nvPr/>
      </p:nvGrpSpPr>
      <p:grpSpPr>
        <a:xfrm>
          <a:off x="0" y="0"/>
          <a:ext cx="0" cy="0"/>
          <a:chOff x="0" y="0"/>
          <a:chExt cx="0" cy="0"/>
        </a:xfrm>
      </p:grpSpPr>
      <p:sp>
        <p:nvSpPr>
          <p:cNvPr id="61" name="Google Shape;61;p11"/>
          <p:cNvSpPr txBox="1">
            <a:spLocks noGrp="1"/>
          </p:cNvSpPr>
          <p:nvPr>
            <p:ph type="sldNum" idx="12"/>
          </p:nvPr>
        </p:nvSpPr>
        <p:spPr>
          <a:xfrm>
            <a:off x="22539959" y="12712701"/>
            <a:ext cx="54864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11"/>
          <p:cNvSpPr>
            <a:spLocks noGrp="1"/>
          </p:cNvSpPr>
          <p:nvPr>
            <p:ph type="pic" idx="2"/>
          </p:nvPr>
        </p:nvSpPr>
        <p:spPr>
          <a:xfrm>
            <a:off x="1143000" y="1143000"/>
            <a:ext cx="22082760" cy="10287000"/>
          </a:xfrm>
          <a:prstGeom prst="rect">
            <a:avLst/>
          </a:prstGeom>
          <a:noFill/>
          <a:ln>
            <a:noFill/>
          </a:ln>
        </p:spPr>
      </p:sp>
      <p:cxnSp>
        <p:nvCxnSpPr>
          <p:cNvPr id="63" name="Google Shape;63;p11"/>
          <p:cNvCxnSpPr/>
          <p:nvPr/>
        </p:nvCxnSpPr>
        <p:spPr>
          <a:xfrm>
            <a:off x="757240" y="12189149"/>
            <a:ext cx="22860001" cy="1"/>
          </a:xfrm>
          <a:prstGeom prst="straightConnector1">
            <a:avLst/>
          </a:prstGeom>
          <a:noFill/>
          <a:ln w="9525" cap="flat" cmpd="sng">
            <a:solidFill>
              <a:srgbClr val="576F7F"/>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2">
  <p:cSld name="Content Slide 2">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a:off x="1143000" y="1143000"/>
            <a:ext cx="22101048" cy="121615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576F7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txBox="1">
            <a:spLocks noGrp="1"/>
          </p:cNvSpPr>
          <p:nvPr>
            <p:ph type="body" idx="1"/>
          </p:nvPr>
        </p:nvSpPr>
        <p:spPr>
          <a:xfrm>
            <a:off x="1143000" y="3154680"/>
            <a:ext cx="22101048" cy="385876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76F7F"/>
              </a:buClr>
              <a:buSzPts val="4800"/>
              <a:buNone/>
              <a:defRPr/>
            </a:lvl1pPr>
            <a:lvl2pPr marL="914400" lvl="1" indent="-228600" algn="l">
              <a:lnSpc>
                <a:spcPct val="100000"/>
              </a:lnSpc>
              <a:spcBef>
                <a:spcPts val="2400"/>
              </a:spcBef>
              <a:spcAft>
                <a:spcPts val="0"/>
              </a:spcAft>
              <a:buClr>
                <a:srgbClr val="576F7F"/>
              </a:buClr>
              <a:buSzPts val="4800"/>
              <a:buNone/>
              <a:defRPr/>
            </a:lvl2pPr>
            <a:lvl3pPr marL="1371600" lvl="2" indent="-228600" algn="l">
              <a:lnSpc>
                <a:spcPct val="100000"/>
              </a:lnSpc>
              <a:spcBef>
                <a:spcPts val="2400"/>
              </a:spcBef>
              <a:spcAft>
                <a:spcPts val="0"/>
              </a:spcAft>
              <a:buClr>
                <a:srgbClr val="576F7F"/>
              </a:buClr>
              <a:buSzPts val="4800"/>
              <a:buNone/>
              <a:defRPr/>
            </a:lvl3pPr>
            <a:lvl4pPr marL="1828800" lvl="3" indent="-228600" algn="l">
              <a:lnSpc>
                <a:spcPct val="100000"/>
              </a:lnSpc>
              <a:spcBef>
                <a:spcPts val="2400"/>
              </a:spcBef>
              <a:spcAft>
                <a:spcPts val="0"/>
              </a:spcAft>
              <a:buClr>
                <a:srgbClr val="576F7F"/>
              </a:buClr>
              <a:buSzPts val="4800"/>
              <a:buNone/>
              <a:defRPr/>
            </a:lvl4pPr>
            <a:lvl5pPr marL="2286000" lvl="4" indent="-228600" algn="l">
              <a:lnSpc>
                <a:spcPct val="100000"/>
              </a:lnSpc>
              <a:spcBef>
                <a:spcPts val="2400"/>
              </a:spcBef>
              <a:spcAft>
                <a:spcPts val="0"/>
              </a:spcAft>
              <a:buClr>
                <a:srgbClr val="576F7F"/>
              </a:buClr>
              <a:buSzPts val="4800"/>
              <a:buNone/>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7" name="Google Shape;67;p12"/>
          <p:cNvSpPr txBox="1">
            <a:spLocks noGrp="1"/>
          </p:cNvSpPr>
          <p:nvPr>
            <p:ph type="sldNum" idx="12"/>
          </p:nvPr>
        </p:nvSpPr>
        <p:spPr>
          <a:xfrm>
            <a:off x="22539959" y="12712701"/>
            <a:ext cx="54864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cxnSp>
        <p:nvCxnSpPr>
          <p:cNvPr id="68" name="Google Shape;68;p12"/>
          <p:cNvCxnSpPr/>
          <p:nvPr/>
        </p:nvCxnSpPr>
        <p:spPr>
          <a:xfrm>
            <a:off x="757240" y="12189149"/>
            <a:ext cx="22860001" cy="1"/>
          </a:xfrm>
          <a:prstGeom prst="straightConnector1">
            <a:avLst/>
          </a:prstGeom>
          <a:noFill/>
          <a:ln w="9525" cap="flat" cmpd="sng">
            <a:solidFill>
              <a:srgbClr val="576F7F"/>
            </a:solidFill>
            <a:prstDash val="solid"/>
            <a:round/>
            <a:headEnd type="none" w="sm" len="sm"/>
            <a:tailEnd type="none" w="sm" len="sm"/>
          </a:ln>
        </p:spPr>
      </p:cxnSp>
      <p:sp>
        <p:nvSpPr>
          <p:cNvPr id="69" name="Google Shape;69;p12"/>
          <p:cNvSpPr txBox="1">
            <a:spLocks noGrp="1"/>
          </p:cNvSpPr>
          <p:nvPr>
            <p:ph type="body" idx="2"/>
          </p:nvPr>
        </p:nvSpPr>
        <p:spPr>
          <a:xfrm>
            <a:off x="1143000" y="7781544"/>
            <a:ext cx="10680192" cy="3648456"/>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0"/>
              </a:spcBef>
              <a:spcAft>
                <a:spcPts val="0"/>
              </a:spcAft>
              <a:buClr>
                <a:srgbClr val="576F7F"/>
              </a:buClr>
              <a:buSzPts val="2800"/>
              <a:buChar char="•"/>
              <a:defRPr sz="2800"/>
            </a:lvl1pPr>
            <a:lvl2pPr marL="914400" lvl="1" indent="-228600" algn="l">
              <a:lnSpc>
                <a:spcPct val="100000"/>
              </a:lnSpc>
              <a:spcBef>
                <a:spcPts val="1800"/>
              </a:spcBef>
              <a:spcAft>
                <a:spcPts val="0"/>
              </a:spcAft>
              <a:buClr>
                <a:srgbClr val="576F7F"/>
              </a:buClr>
              <a:buSzPts val="4800"/>
              <a:buNone/>
              <a:defRPr/>
            </a:lvl2pPr>
            <a:lvl3pPr marL="1371600" lvl="2" indent="-342900" algn="l">
              <a:lnSpc>
                <a:spcPct val="100000"/>
              </a:lnSpc>
              <a:spcBef>
                <a:spcPts val="3000"/>
              </a:spcBef>
              <a:spcAft>
                <a:spcPts val="0"/>
              </a:spcAft>
              <a:buClr>
                <a:srgbClr val="576F7F"/>
              </a:buClr>
              <a:buSzPts val="1800"/>
              <a:buChar char="▪"/>
              <a:defRPr/>
            </a:lvl3pPr>
            <a:lvl4pPr marL="1828800" lvl="3" indent="-342900" algn="l">
              <a:lnSpc>
                <a:spcPct val="100000"/>
              </a:lnSpc>
              <a:spcBef>
                <a:spcPts val="3000"/>
              </a:spcBef>
              <a:spcAft>
                <a:spcPts val="0"/>
              </a:spcAft>
              <a:buClr>
                <a:srgbClr val="576F7F"/>
              </a:buClr>
              <a:buSzPts val="1800"/>
              <a:buChar char="̶"/>
              <a:defRPr/>
            </a:lvl4pPr>
            <a:lvl5pPr marL="2286000" lvl="4" indent="-342900" algn="l">
              <a:lnSpc>
                <a:spcPct val="100000"/>
              </a:lnSpc>
              <a:spcBef>
                <a:spcPts val="3000"/>
              </a:spcBef>
              <a:spcAft>
                <a:spcPts val="0"/>
              </a:spcAft>
              <a:buClr>
                <a:srgbClr val="576F7F"/>
              </a:buClr>
              <a:buSzPts val="1800"/>
              <a:buChar char="»"/>
              <a:defRPr/>
            </a:lvl5pPr>
            <a:lvl6pPr marL="2743200" lvl="5" indent="-342900" algn="l">
              <a:lnSpc>
                <a:spcPct val="90000"/>
              </a:lnSpc>
              <a:spcBef>
                <a:spcPts val="3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0" name="Google Shape;70;p12"/>
          <p:cNvSpPr txBox="1">
            <a:spLocks noGrp="1"/>
          </p:cNvSpPr>
          <p:nvPr>
            <p:ph type="body" idx="3"/>
          </p:nvPr>
        </p:nvSpPr>
        <p:spPr>
          <a:xfrm>
            <a:off x="12573000" y="7781544"/>
            <a:ext cx="10680192" cy="3648456"/>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0"/>
              </a:spcBef>
              <a:spcAft>
                <a:spcPts val="0"/>
              </a:spcAft>
              <a:buClr>
                <a:srgbClr val="576F7F"/>
              </a:buClr>
              <a:buSzPts val="2800"/>
              <a:buChar char="•"/>
              <a:defRPr sz="2800"/>
            </a:lvl1pPr>
            <a:lvl2pPr marL="914400" lvl="1" indent="-228600" algn="l">
              <a:lnSpc>
                <a:spcPct val="100000"/>
              </a:lnSpc>
              <a:spcBef>
                <a:spcPts val="1800"/>
              </a:spcBef>
              <a:spcAft>
                <a:spcPts val="0"/>
              </a:spcAft>
              <a:buClr>
                <a:srgbClr val="576F7F"/>
              </a:buClr>
              <a:buSzPts val="4800"/>
              <a:buNone/>
              <a:defRPr/>
            </a:lvl2pPr>
            <a:lvl3pPr marL="1371600" lvl="2" indent="-342900" algn="l">
              <a:lnSpc>
                <a:spcPct val="100000"/>
              </a:lnSpc>
              <a:spcBef>
                <a:spcPts val="3000"/>
              </a:spcBef>
              <a:spcAft>
                <a:spcPts val="0"/>
              </a:spcAft>
              <a:buClr>
                <a:srgbClr val="576F7F"/>
              </a:buClr>
              <a:buSzPts val="1800"/>
              <a:buChar char="▪"/>
              <a:defRPr/>
            </a:lvl3pPr>
            <a:lvl4pPr marL="1828800" lvl="3" indent="-342900" algn="l">
              <a:lnSpc>
                <a:spcPct val="100000"/>
              </a:lnSpc>
              <a:spcBef>
                <a:spcPts val="3000"/>
              </a:spcBef>
              <a:spcAft>
                <a:spcPts val="0"/>
              </a:spcAft>
              <a:buClr>
                <a:srgbClr val="576F7F"/>
              </a:buClr>
              <a:buSzPts val="1800"/>
              <a:buChar char="̶"/>
              <a:defRPr/>
            </a:lvl4pPr>
            <a:lvl5pPr marL="2286000" lvl="4" indent="-342900" algn="l">
              <a:lnSpc>
                <a:spcPct val="100000"/>
              </a:lnSpc>
              <a:spcBef>
                <a:spcPts val="3000"/>
              </a:spcBef>
              <a:spcAft>
                <a:spcPts val="0"/>
              </a:spcAft>
              <a:buClr>
                <a:srgbClr val="576F7F"/>
              </a:buClr>
              <a:buSzPts val="1800"/>
              <a:buChar char="»"/>
              <a:defRPr/>
            </a:lvl5pPr>
            <a:lvl6pPr marL="2743200" lvl="5" indent="-342900" algn="l">
              <a:lnSpc>
                <a:spcPct val="90000"/>
              </a:lnSpc>
              <a:spcBef>
                <a:spcPts val="3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and Picture 2">
  <p:cSld name="Content and Picture 2">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1143000" y="1143000"/>
            <a:ext cx="22101048" cy="121615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576F7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22539959" y="12712701"/>
            <a:ext cx="54864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13"/>
          <p:cNvCxnSpPr/>
          <p:nvPr/>
        </p:nvCxnSpPr>
        <p:spPr>
          <a:xfrm>
            <a:off x="757240" y="12189149"/>
            <a:ext cx="22860001" cy="1"/>
          </a:xfrm>
          <a:prstGeom prst="straightConnector1">
            <a:avLst/>
          </a:prstGeom>
          <a:noFill/>
          <a:ln w="9525" cap="flat" cmpd="sng">
            <a:solidFill>
              <a:srgbClr val="576F7F"/>
            </a:solidFill>
            <a:prstDash val="solid"/>
            <a:round/>
            <a:headEnd type="none" w="sm" len="sm"/>
            <a:tailEnd type="none" w="sm" len="sm"/>
          </a:ln>
        </p:spPr>
      </p:cxnSp>
      <p:sp>
        <p:nvSpPr>
          <p:cNvPr id="75" name="Google Shape;75;p13"/>
          <p:cNvSpPr txBox="1">
            <a:spLocks noGrp="1"/>
          </p:cNvSpPr>
          <p:nvPr>
            <p:ph type="body" idx="1"/>
          </p:nvPr>
        </p:nvSpPr>
        <p:spPr>
          <a:xfrm>
            <a:off x="1143000" y="8531352"/>
            <a:ext cx="10680192" cy="289864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76F7F"/>
              </a:buClr>
              <a:buSzPts val="4800"/>
              <a:buNone/>
              <a:defRPr sz="4800"/>
            </a:lvl1pPr>
            <a:lvl2pPr marL="914400" lvl="1" indent="-228600" algn="l">
              <a:lnSpc>
                <a:spcPct val="100000"/>
              </a:lnSpc>
              <a:spcBef>
                <a:spcPts val="1800"/>
              </a:spcBef>
              <a:spcAft>
                <a:spcPts val="0"/>
              </a:spcAft>
              <a:buClr>
                <a:srgbClr val="576F7F"/>
              </a:buClr>
              <a:buSzPts val="4800"/>
              <a:buNone/>
              <a:defRPr/>
            </a:lvl2pPr>
            <a:lvl3pPr marL="1371600" lvl="2" indent="-342900" algn="l">
              <a:lnSpc>
                <a:spcPct val="100000"/>
              </a:lnSpc>
              <a:spcBef>
                <a:spcPts val="3000"/>
              </a:spcBef>
              <a:spcAft>
                <a:spcPts val="0"/>
              </a:spcAft>
              <a:buClr>
                <a:srgbClr val="576F7F"/>
              </a:buClr>
              <a:buSzPts val="1800"/>
              <a:buChar char="▪"/>
              <a:defRPr/>
            </a:lvl3pPr>
            <a:lvl4pPr marL="1828800" lvl="3" indent="-342900" algn="l">
              <a:lnSpc>
                <a:spcPct val="100000"/>
              </a:lnSpc>
              <a:spcBef>
                <a:spcPts val="3000"/>
              </a:spcBef>
              <a:spcAft>
                <a:spcPts val="0"/>
              </a:spcAft>
              <a:buClr>
                <a:srgbClr val="576F7F"/>
              </a:buClr>
              <a:buSzPts val="1800"/>
              <a:buChar char="̶"/>
              <a:defRPr/>
            </a:lvl4pPr>
            <a:lvl5pPr marL="2286000" lvl="4" indent="-342900" algn="l">
              <a:lnSpc>
                <a:spcPct val="100000"/>
              </a:lnSpc>
              <a:spcBef>
                <a:spcPts val="3000"/>
              </a:spcBef>
              <a:spcAft>
                <a:spcPts val="0"/>
              </a:spcAft>
              <a:buClr>
                <a:srgbClr val="576F7F"/>
              </a:buClr>
              <a:buSzPts val="1800"/>
              <a:buChar char="»"/>
              <a:defRPr/>
            </a:lvl5pPr>
            <a:lvl6pPr marL="2743200" lvl="5" indent="-342900" algn="l">
              <a:lnSpc>
                <a:spcPct val="90000"/>
              </a:lnSpc>
              <a:spcBef>
                <a:spcPts val="3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6" name="Google Shape;76;p13"/>
          <p:cNvSpPr txBox="1">
            <a:spLocks noGrp="1"/>
          </p:cNvSpPr>
          <p:nvPr>
            <p:ph type="body" idx="2"/>
          </p:nvPr>
        </p:nvSpPr>
        <p:spPr>
          <a:xfrm>
            <a:off x="12573000" y="8531352"/>
            <a:ext cx="10680192" cy="2898648"/>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0"/>
              </a:spcBef>
              <a:spcAft>
                <a:spcPts val="0"/>
              </a:spcAft>
              <a:buClr>
                <a:srgbClr val="576F7F"/>
              </a:buClr>
              <a:buSzPts val="2800"/>
              <a:buChar char="•"/>
              <a:defRPr sz="2800"/>
            </a:lvl1pPr>
            <a:lvl2pPr marL="914400" lvl="1" indent="-228600" algn="l">
              <a:lnSpc>
                <a:spcPct val="100000"/>
              </a:lnSpc>
              <a:spcBef>
                <a:spcPts val="1800"/>
              </a:spcBef>
              <a:spcAft>
                <a:spcPts val="0"/>
              </a:spcAft>
              <a:buClr>
                <a:srgbClr val="576F7F"/>
              </a:buClr>
              <a:buSzPts val="2800"/>
              <a:buNone/>
              <a:defRPr sz="2800"/>
            </a:lvl2pPr>
            <a:lvl3pPr marL="1371600" lvl="2" indent="-406400" algn="l">
              <a:lnSpc>
                <a:spcPct val="100000"/>
              </a:lnSpc>
              <a:spcBef>
                <a:spcPts val="600"/>
              </a:spcBef>
              <a:spcAft>
                <a:spcPts val="0"/>
              </a:spcAft>
              <a:buClr>
                <a:srgbClr val="576F7F"/>
              </a:buClr>
              <a:buSzPts val="2800"/>
              <a:buChar char="▪"/>
              <a:defRPr sz="2800"/>
            </a:lvl3pPr>
            <a:lvl4pPr marL="1828800" lvl="3" indent="-406400" algn="l">
              <a:lnSpc>
                <a:spcPct val="100000"/>
              </a:lnSpc>
              <a:spcBef>
                <a:spcPts val="600"/>
              </a:spcBef>
              <a:spcAft>
                <a:spcPts val="0"/>
              </a:spcAft>
              <a:buClr>
                <a:srgbClr val="576F7F"/>
              </a:buClr>
              <a:buSzPts val="2800"/>
              <a:buChar char="̶"/>
              <a:defRPr sz="2800"/>
            </a:lvl4pPr>
            <a:lvl5pPr marL="2286000" lvl="4" indent="-406400" algn="l">
              <a:lnSpc>
                <a:spcPct val="100000"/>
              </a:lnSpc>
              <a:spcBef>
                <a:spcPts val="600"/>
              </a:spcBef>
              <a:spcAft>
                <a:spcPts val="0"/>
              </a:spcAft>
              <a:buClr>
                <a:srgbClr val="576F7F"/>
              </a:buClr>
              <a:buSzPts val="2800"/>
              <a:buChar char="»"/>
              <a:defRPr sz="2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7" name="Google Shape;77;p13"/>
          <p:cNvSpPr>
            <a:spLocks noGrp="1"/>
          </p:cNvSpPr>
          <p:nvPr>
            <p:ph type="pic" idx="3"/>
          </p:nvPr>
        </p:nvSpPr>
        <p:spPr>
          <a:xfrm>
            <a:off x="1143000" y="3127248"/>
            <a:ext cx="22082760" cy="4645152"/>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and Two Pictures">
  <p:cSld name="Content and Two Pictures">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1143000" y="1143000"/>
            <a:ext cx="22101048" cy="121615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576F7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4"/>
          <p:cNvSpPr txBox="1">
            <a:spLocks noGrp="1"/>
          </p:cNvSpPr>
          <p:nvPr>
            <p:ph type="sldNum" idx="12"/>
          </p:nvPr>
        </p:nvSpPr>
        <p:spPr>
          <a:xfrm>
            <a:off x="22539959" y="12712701"/>
            <a:ext cx="54864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p14"/>
          <p:cNvCxnSpPr/>
          <p:nvPr/>
        </p:nvCxnSpPr>
        <p:spPr>
          <a:xfrm>
            <a:off x="757240" y="12189149"/>
            <a:ext cx="22860001" cy="1"/>
          </a:xfrm>
          <a:prstGeom prst="straightConnector1">
            <a:avLst/>
          </a:prstGeom>
          <a:noFill/>
          <a:ln w="9525" cap="flat" cmpd="sng">
            <a:solidFill>
              <a:srgbClr val="576F7F"/>
            </a:solidFill>
            <a:prstDash val="solid"/>
            <a:round/>
            <a:headEnd type="none" w="sm" len="sm"/>
            <a:tailEnd type="none" w="sm" len="sm"/>
          </a:ln>
        </p:spPr>
      </p:cxnSp>
      <p:sp>
        <p:nvSpPr>
          <p:cNvPr id="82" name="Google Shape;82;p14"/>
          <p:cNvSpPr txBox="1">
            <a:spLocks noGrp="1"/>
          </p:cNvSpPr>
          <p:nvPr>
            <p:ph type="body" idx="1"/>
          </p:nvPr>
        </p:nvSpPr>
        <p:spPr>
          <a:xfrm>
            <a:off x="12573000" y="8531352"/>
            <a:ext cx="10680192" cy="289864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76F7F"/>
              </a:buClr>
              <a:buSzPts val="2800"/>
              <a:buNone/>
              <a:defRPr sz="2800"/>
            </a:lvl1pPr>
            <a:lvl2pPr marL="914400" lvl="1" indent="-228600" algn="l">
              <a:lnSpc>
                <a:spcPct val="100000"/>
              </a:lnSpc>
              <a:spcBef>
                <a:spcPts val="1800"/>
              </a:spcBef>
              <a:spcAft>
                <a:spcPts val="0"/>
              </a:spcAft>
              <a:buClr>
                <a:srgbClr val="576F7F"/>
              </a:buClr>
              <a:buSzPts val="4800"/>
              <a:buNone/>
              <a:defRPr/>
            </a:lvl2pPr>
            <a:lvl3pPr marL="1371600" lvl="2" indent="-342900" algn="l">
              <a:lnSpc>
                <a:spcPct val="100000"/>
              </a:lnSpc>
              <a:spcBef>
                <a:spcPts val="3000"/>
              </a:spcBef>
              <a:spcAft>
                <a:spcPts val="0"/>
              </a:spcAft>
              <a:buClr>
                <a:srgbClr val="576F7F"/>
              </a:buClr>
              <a:buSzPts val="1800"/>
              <a:buChar char="▪"/>
              <a:defRPr/>
            </a:lvl3pPr>
            <a:lvl4pPr marL="1828800" lvl="3" indent="-342900" algn="l">
              <a:lnSpc>
                <a:spcPct val="100000"/>
              </a:lnSpc>
              <a:spcBef>
                <a:spcPts val="3000"/>
              </a:spcBef>
              <a:spcAft>
                <a:spcPts val="0"/>
              </a:spcAft>
              <a:buClr>
                <a:srgbClr val="576F7F"/>
              </a:buClr>
              <a:buSzPts val="1800"/>
              <a:buChar char="̶"/>
              <a:defRPr/>
            </a:lvl4pPr>
            <a:lvl5pPr marL="2286000" lvl="4" indent="-342900" algn="l">
              <a:lnSpc>
                <a:spcPct val="100000"/>
              </a:lnSpc>
              <a:spcBef>
                <a:spcPts val="3000"/>
              </a:spcBef>
              <a:spcAft>
                <a:spcPts val="0"/>
              </a:spcAft>
              <a:buClr>
                <a:srgbClr val="576F7F"/>
              </a:buClr>
              <a:buSzPts val="1800"/>
              <a:buChar char="»"/>
              <a:defRPr/>
            </a:lvl5pPr>
            <a:lvl6pPr marL="2743200" lvl="5" indent="-342900" algn="l">
              <a:lnSpc>
                <a:spcPct val="90000"/>
              </a:lnSpc>
              <a:spcBef>
                <a:spcPts val="3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83" name="Google Shape;83;p14"/>
          <p:cNvSpPr txBox="1">
            <a:spLocks noGrp="1"/>
          </p:cNvSpPr>
          <p:nvPr>
            <p:ph type="body" idx="2"/>
          </p:nvPr>
        </p:nvSpPr>
        <p:spPr>
          <a:xfrm>
            <a:off x="1143000" y="8531352"/>
            <a:ext cx="10680192" cy="2898648"/>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0"/>
              </a:spcBef>
              <a:spcAft>
                <a:spcPts val="0"/>
              </a:spcAft>
              <a:buClr>
                <a:srgbClr val="576F7F"/>
              </a:buClr>
              <a:buSzPts val="2800"/>
              <a:buChar char="•"/>
              <a:defRPr sz="2800"/>
            </a:lvl1pPr>
            <a:lvl2pPr marL="914400" lvl="1" indent="-228600" algn="l">
              <a:lnSpc>
                <a:spcPct val="100000"/>
              </a:lnSpc>
              <a:spcBef>
                <a:spcPts val="1800"/>
              </a:spcBef>
              <a:spcAft>
                <a:spcPts val="0"/>
              </a:spcAft>
              <a:buClr>
                <a:srgbClr val="576F7F"/>
              </a:buClr>
              <a:buSzPts val="2800"/>
              <a:buNone/>
              <a:defRPr sz="2800"/>
            </a:lvl2pPr>
            <a:lvl3pPr marL="1371600" lvl="2" indent="-406400" algn="l">
              <a:lnSpc>
                <a:spcPct val="100000"/>
              </a:lnSpc>
              <a:spcBef>
                <a:spcPts val="600"/>
              </a:spcBef>
              <a:spcAft>
                <a:spcPts val="0"/>
              </a:spcAft>
              <a:buClr>
                <a:srgbClr val="576F7F"/>
              </a:buClr>
              <a:buSzPts val="2800"/>
              <a:buChar char="▪"/>
              <a:defRPr sz="2800"/>
            </a:lvl3pPr>
            <a:lvl4pPr marL="1828800" lvl="3" indent="-406400" algn="l">
              <a:lnSpc>
                <a:spcPct val="100000"/>
              </a:lnSpc>
              <a:spcBef>
                <a:spcPts val="600"/>
              </a:spcBef>
              <a:spcAft>
                <a:spcPts val="0"/>
              </a:spcAft>
              <a:buClr>
                <a:srgbClr val="576F7F"/>
              </a:buClr>
              <a:buSzPts val="2800"/>
              <a:buChar char="̶"/>
              <a:defRPr sz="2800"/>
            </a:lvl4pPr>
            <a:lvl5pPr marL="2286000" lvl="4" indent="-406400" algn="l">
              <a:lnSpc>
                <a:spcPct val="100000"/>
              </a:lnSpc>
              <a:spcBef>
                <a:spcPts val="600"/>
              </a:spcBef>
              <a:spcAft>
                <a:spcPts val="0"/>
              </a:spcAft>
              <a:buClr>
                <a:srgbClr val="576F7F"/>
              </a:buClr>
              <a:buSzPts val="2800"/>
              <a:buChar char="»"/>
              <a:defRPr sz="2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84" name="Google Shape;84;p14"/>
          <p:cNvSpPr>
            <a:spLocks noGrp="1"/>
          </p:cNvSpPr>
          <p:nvPr>
            <p:ph type="pic" idx="3"/>
          </p:nvPr>
        </p:nvSpPr>
        <p:spPr>
          <a:xfrm>
            <a:off x="1142492" y="3127248"/>
            <a:ext cx="10680700" cy="4645152"/>
          </a:xfrm>
          <a:prstGeom prst="rect">
            <a:avLst/>
          </a:prstGeom>
          <a:noFill/>
          <a:ln>
            <a:noFill/>
          </a:ln>
        </p:spPr>
      </p:sp>
      <p:sp>
        <p:nvSpPr>
          <p:cNvPr id="85" name="Google Shape;85;p14"/>
          <p:cNvSpPr>
            <a:spLocks noGrp="1"/>
          </p:cNvSpPr>
          <p:nvPr>
            <p:ph type="pic" idx="4"/>
          </p:nvPr>
        </p:nvSpPr>
        <p:spPr>
          <a:xfrm>
            <a:off x="12591288" y="3127248"/>
            <a:ext cx="10680700" cy="4645152"/>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3">
  <p:cSld name="Content Slide 3">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1143000" y="1143000"/>
            <a:ext cx="22101048" cy="121615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576F7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5"/>
          <p:cNvSpPr txBox="1">
            <a:spLocks noGrp="1"/>
          </p:cNvSpPr>
          <p:nvPr>
            <p:ph type="sldNum" idx="12"/>
          </p:nvPr>
        </p:nvSpPr>
        <p:spPr>
          <a:xfrm>
            <a:off x="22539959" y="12712701"/>
            <a:ext cx="54864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cxnSp>
        <p:nvCxnSpPr>
          <p:cNvPr id="89" name="Google Shape;89;p15"/>
          <p:cNvCxnSpPr/>
          <p:nvPr/>
        </p:nvCxnSpPr>
        <p:spPr>
          <a:xfrm>
            <a:off x="757240" y="12189149"/>
            <a:ext cx="22860001" cy="1"/>
          </a:xfrm>
          <a:prstGeom prst="straightConnector1">
            <a:avLst/>
          </a:prstGeom>
          <a:noFill/>
          <a:ln w="9525" cap="flat" cmpd="sng">
            <a:solidFill>
              <a:srgbClr val="576F7F"/>
            </a:solidFill>
            <a:prstDash val="solid"/>
            <a:round/>
            <a:headEnd type="none" w="sm" len="sm"/>
            <a:tailEnd type="none" w="sm" len="sm"/>
          </a:ln>
        </p:spPr>
      </p:cxnSp>
      <p:sp>
        <p:nvSpPr>
          <p:cNvPr id="90" name="Google Shape;90;p15"/>
          <p:cNvSpPr txBox="1">
            <a:spLocks noGrp="1"/>
          </p:cNvSpPr>
          <p:nvPr>
            <p:ph type="body" idx="1"/>
          </p:nvPr>
        </p:nvSpPr>
        <p:spPr>
          <a:xfrm>
            <a:off x="12569954" y="3118300"/>
            <a:ext cx="10680192" cy="830274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0"/>
              </a:spcBef>
              <a:spcAft>
                <a:spcPts val="0"/>
              </a:spcAft>
              <a:buClr>
                <a:srgbClr val="576F7F"/>
              </a:buClr>
              <a:buSzPts val="2800"/>
              <a:buFont typeface="Arial"/>
              <a:buChar char="•"/>
              <a:defRPr sz="2800"/>
            </a:lvl1pPr>
            <a:lvl2pPr marL="914400" lvl="1" indent="-228600" algn="l">
              <a:lnSpc>
                <a:spcPct val="100000"/>
              </a:lnSpc>
              <a:spcBef>
                <a:spcPts val="1800"/>
              </a:spcBef>
              <a:spcAft>
                <a:spcPts val="0"/>
              </a:spcAft>
              <a:buClr>
                <a:srgbClr val="576F7F"/>
              </a:buClr>
              <a:buSzPts val="4800"/>
              <a:buNone/>
              <a:defRPr/>
            </a:lvl2pPr>
            <a:lvl3pPr marL="1371600" lvl="2" indent="-342900" algn="l">
              <a:lnSpc>
                <a:spcPct val="100000"/>
              </a:lnSpc>
              <a:spcBef>
                <a:spcPts val="3000"/>
              </a:spcBef>
              <a:spcAft>
                <a:spcPts val="0"/>
              </a:spcAft>
              <a:buClr>
                <a:srgbClr val="576F7F"/>
              </a:buClr>
              <a:buSzPts val="1800"/>
              <a:buChar char="▪"/>
              <a:defRPr/>
            </a:lvl3pPr>
            <a:lvl4pPr marL="1828800" lvl="3" indent="-342900" algn="l">
              <a:lnSpc>
                <a:spcPct val="100000"/>
              </a:lnSpc>
              <a:spcBef>
                <a:spcPts val="3000"/>
              </a:spcBef>
              <a:spcAft>
                <a:spcPts val="0"/>
              </a:spcAft>
              <a:buClr>
                <a:srgbClr val="576F7F"/>
              </a:buClr>
              <a:buSzPts val="1800"/>
              <a:buChar char="̶"/>
              <a:defRPr/>
            </a:lvl4pPr>
            <a:lvl5pPr marL="2286000" lvl="4" indent="-342900" algn="l">
              <a:lnSpc>
                <a:spcPct val="100000"/>
              </a:lnSpc>
              <a:spcBef>
                <a:spcPts val="3000"/>
              </a:spcBef>
              <a:spcAft>
                <a:spcPts val="0"/>
              </a:spcAft>
              <a:buClr>
                <a:srgbClr val="576F7F"/>
              </a:buClr>
              <a:buSzPts val="1800"/>
              <a:buChar char="»"/>
              <a:defRPr/>
            </a:lvl5pPr>
            <a:lvl6pPr marL="2743200" lvl="5" indent="-342900" algn="l">
              <a:lnSpc>
                <a:spcPct val="90000"/>
              </a:lnSpc>
              <a:spcBef>
                <a:spcPts val="3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91" name="Google Shape;91;p15"/>
          <p:cNvSpPr txBox="1">
            <a:spLocks noGrp="1"/>
          </p:cNvSpPr>
          <p:nvPr>
            <p:ph type="body" idx="2"/>
          </p:nvPr>
        </p:nvSpPr>
        <p:spPr>
          <a:xfrm>
            <a:off x="1143000" y="3118301"/>
            <a:ext cx="10671048" cy="8302752"/>
          </a:xfrm>
          <a:prstGeom prst="rect">
            <a:avLst/>
          </a:prstGeom>
          <a:noFill/>
          <a:ln>
            <a:noFill/>
          </a:ln>
        </p:spPr>
        <p:txBody>
          <a:bodyPr spcFirstLastPara="1" wrap="square" lIns="91425" tIns="45700" rIns="91425" bIns="45700" anchor="t" anchorCtr="0">
            <a:noAutofit/>
          </a:bodyPr>
          <a:lstStyle>
            <a:lvl1pPr marL="457200" lvl="0" indent="-533400" algn="l">
              <a:lnSpc>
                <a:spcPct val="100000"/>
              </a:lnSpc>
              <a:spcBef>
                <a:spcPts val="0"/>
              </a:spcBef>
              <a:spcAft>
                <a:spcPts val="0"/>
              </a:spcAft>
              <a:buClr>
                <a:srgbClr val="576F7F"/>
              </a:buClr>
              <a:buSzPts val="4800"/>
              <a:buChar char="•"/>
              <a:defRPr sz="4800"/>
            </a:lvl1pPr>
            <a:lvl2pPr marL="914400" lvl="1" indent="-533400" algn="l">
              <a:lnSpc>
                <a:spcPct val="100000"/>
              </a:lnSpc>
              <a:spcBef>
                <a:spcPts val="3000"/>
              </a:spcBef>
              <a:spcAft>
                <a:spcPts val="0"/>
              </a:spcAft>
              <a:buClr>
                <a:srgbClr val="576F7F"/>
              </a:buClr>
              <a:buSzPts val="4800"/>
              <a:buChar char="̶"/>
              <a:defRPr sz="4800"/>
            </a:lvl2pPr>
            <a:lvl3pPr marL="1371600" lvl="2" indent="-533400" algn="l">
              <a:lnSpc>
                <a:spcPct val="100000"/>
              </a:lnSpc>
              <a:spcBef>
                <a:spcPts val="3000"/>
              </a:spcBef>
              <a:spcAft>
                <a:spcPts val="0"/>
              </a:spcAft>
              <a:buClr>
                <a:srgbClr val="576F7F"/>
              </a:buClr>
              <a:buSzPts val="4800"/>
              <a:buChar char="▪"/>
              <a:defRPr sz="4800"/>
            </a:lvl3pPr>
            <a:lvl4pPr marL="1828800" lvl="3" indent="-533400" algn="l">
              <a:lnSpc>
                <a:spcPct val="100000"/>
              </a:lnSpc>
              <a:spcBef>
                <a:spcPts val="3000"/>
              </a:spcBef>
              <a:spcAft>
                <a:spcPts val="0"/>
              </a:spcAft>
              <a:buClr>
                <a:srgbClr val="576F7F"/>
              </a:buClr>
              <a:buSzPts val="4800"/>
              <a:buChar char="̶"/>
              <a:defRPr sz="4800"/>
            </a:lvl4pPr>
            <a:lvl5pPr marL="2286000" lvl="4" indent="-533400" algn="l">
              <a:lnSpc>
                <a:spcPct val="100000"/>
              </a:lnSpc>
              <a:spcBef>
                <a:spcPts val="3000"/>
              </a:spcBef>
              <a:spcAft>
                <a:spcPts val="0"/>
              </a:spcAft>
              <a:buClr>
                <a:srgbClr val="576F7F"/>
              </a:buClr>
              <a:buSzPts val="4800"/>
              <a:buChar char="»"/>
              <a:defRPr sz="4800"/>
            </a:lvl5pPr>
            <a:lvl6pPr marL="2743200" lvl="5" indent="-342900" algn="l">
              <a:lnSpc>
                <a:spcPct val="90000"/>
              </a:lnSpc>
              <a:spcBef>
                <a:spcPts val="3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2"/>
        <p:cNvGrpSpPr/>
        <p:nvPr/>
      </p:nvGrpSpPr>
      <p:grpSpPr>
        <a:xfrm>
          <a:off x="0" y="0"/>
          <a:ext cx="0" cy="0"/>
          <a:chOff x="0" y="0"/>
          <a:chExt cx="0" cy="0"/>
        </a:xfrm>
      </p:grpSpPr>
      <p:sp>
        <p:nvSpPr>
          <p:cNvPr id="93" name="Google Shape;93;p16"/>
          <p:cNvSpPr txBox="1">
            <a:spLocks noGrp="1"/>
          </p:cNvSpPr>
          <p:nvPr>
            <p:ph type="sldNum" idx="12"/>
          </p:nvPr>
        </p:nvSpPr>
        <p:spPr>
          <a:xfrm>
            <a:off x="22539959" y="12712701"/>
            <a:ext cx="54864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cxnSp>
        <p:nvCxnSpPr>
          <p:cNvPr id="94" name="Google Shape;94;p16"/>
          <p:cNvCxnSpPr/>
          <p:nvPr/>
        </p:nvCxnSpPr>
        <p:spPr>
          <a:xfrm>
            <a:off x="757240" y="12189149"/>
            <a:ext cx="22860001" cy="1"/>
          </a:xfrm>
          <a:prstGeom prst="straightConnector1">
            <a:avLst/>
          </a:prstGeom>
          <a:noFill/>
          <a:ln w="9525" cap="flat" cmpd="sng">
            <a:solidFill>
              <a:srgbClr val="576F7F"/>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
        <p:nvSpPr>
          <p:cNvPr id="19" name="Google Shape;19;p3"/>
          <p:cNvSpPr/>
          <p:nvPr/>
        </p:nvSpPr>
        <p:spPr>
          <a:xfrm>
            <a:off x="1587" y="362173"/>
            <a:ext cx="24384001" cy="11826978"/>
          </a:xfrm>
          <a:prstGeom prst="rect">
            <a:avLst/>
          </a:prstGeom>
          <a:solidFill>
            <a:srgbClr val="576F7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20" name="Google Shape;20;p3"/>
          <p:cNvSpPr txBox="1">
            <a:spLocks noGrp="1"/>
          </p:cNvSpPr>
          <p:nvPr>
            <p:ph type="ctrTitle"/>
          </p:nvPr>
        </p:nvSpPr>
        <p:spPr>
          <a:xfrm>
            <a:off x="2267712" y="5029200"/>
            <a:ext cx="20573999" cy="3200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1"/>
              </a:buClr>
              <a:buSzPts val="7200"/>
              <a:buFont typeface="Times New Roman"/>
              <a:buNone/>
              <a:defRPr sz="7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2286000" y="8503920"/>
            <a:ext cx="2926080" cy="2971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600"/>
              </a:spcBef>
              <a:spcAft>
                <a:spcPts val="0"/>
              </a:spcAft>
              <a:buClr>
                <a:srgbClr val="576F7F"/>
              </a:buClr>
              <a:buSzPts val="4000"/>
              <a:buNone/>
              <a:defRPr sz="4000"/>
            </a:lvl2pPr>
            <a:lvl3pPr lvl="2" algn="ctr">
              <a:lnSpc>
                <a:spcPct val="100000"/>
              </a:lnSpc>
              <a:spcBef>
                <a:spcPts val="3000"/>
              </a:spcBef>
              <a:spcAft>
                <a:spcPts val="0"/>
              </a:spcAft>
              <a:buClr>
                <a:srgbClr val="576F7F"/>
              </a:buClr>
              <a:buSzPts val="3600"/>
              <a:buNone/>
              <a:defRPr sz="3600"/>
            </a:lvl3pPr>
            <a:lvl4pPr lvl="3" algn="ctr">
              <a:lnSpc>
                <a:spcPct val="100000"/>
              </a:lnSpc>
              <a:spcBef>
                <a:spcPts val="3000"/>
              </a:spcBef>
              <a:spcAft>
                <a:spcPts val="0"/>
              </a:spcAft>
              <a:buClr>
                <a:srgbClr val="576F7F"/>
              </a:buClr>
              <a:buSzPts val="3200"/>
              <a:buNone/>
              <a:defRPr sz="3200"/>
            </a:lvl4pPr>
            <a:lvl5pPr lvl="4" algn="ctr">
              <a:lnSpc>
                <a:spcPct val="100000"/>
              </a:lnSpc>
              <a:spcBef>
                <a:spcPts val="3000"/>
              </a:spcBef>
              <a:spcAft>
                <a:spcPts val="0"/>
              </a:spcAft>
              <a:buClr>
                <a:srgbClr val="576F7F"/>
              </a:buClr>
              <a:buSzPts val="3200"/>
              <a:buNone/>
              <a:defRPr sz="3200"/>
            </a:lvl5pPr>
            <a:lvl6pPr lvl="5" algn="ctr">
              <a:lnSpc>
                <a:spcPct val="90000"/>
              </a:lnSpc>
              <a:spcBef>
                <a:spcPts val="3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a:endParaRPr/>
          </a:p>
        </p:txBody>
      </p:sp>
      <p:sp>
        <p:nvSpPr>
          <p:cNvPr id="22" name="Google Shape;22;p3"/>
          <p:cNvSpPr txBox="1">
            <a:spLocks noGrp="1"/>
          </p:cNvSpPr>
          <p:nvPr>
            <p:ph type="sldNum" idx="12"/>
          </p:nvPr>
        </p:nvSpPr>
        <p:spPr>
          <a:xfrm>
            <a:off x="22539959" y="12712701"/>
            <a:ext cx="54864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3"/>
          <p:cNvSpPr txBox="1">
            <a:spLocks noGrp="1"/>
          </p:cNvSpPr>
          <p:nvPr>
            <p:ph type="body" idx="2"/>
          </p:nvPr>
        </p:nvSpPr>
        <p:spPr>
          <a:xfrm>
            <a:off x="5399088" y="8503920"/>
            <a:ext cx="2926080" cy="29718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2400"/>
              <a:buFont typeface="Arial"/>
              <a:buNone/>
              <a:defRPr sz="2400">
                <a:solidFill>
                  <a:schemeClr val="lt1"/>
                </a:solidFill>
              </a:defRPr>
            </a:lvl1pPr>
            <a:lvl2pPr marL="914400" lvl="1" indent="-228600" algn="l">
              <a:lnSpc>
                <a:spcPct val="100000"/>
              </a:lnSpc>
              <a:spcBef>
                <a:spcPts val="600"/>
              </a:spcBef>
              <a:spcAft>
                <a:spcPts val="0"/>
              </a:spcAft>
              <a:buClr>
                <a:schemeClr val="lt1"/>
              </a:buClr>
              <a:buSzPts val="2400"/>
              <a:buFont typeface="Arial"/>
              <a:buNone/>
              <a:defRPr sz="2400">
                <a:solidFill>
                  <a:schemeClr val="lt1"/>
                </a:solidFill>
              </a:defRPr>
            </a:lvl2pPr>
            <a:lvl3pPr marL="1371600" lvl="2" indent="-228600" algn="l">
              <a:lnSpc>
                <a:spcPct val="100000"/>
              </a:lnSpc>
              <a:spcBef>
                <a:spcPts val="3000"/>
              </a:spcBef>
              <a:spcAft>
                <a:spcPts val="0"/>
              </a:spcAft>
              <a:buClr>
                <a:schemeClr val="lt1"/>
              </a:buClr>
              <a:buSzPts val="2400"/>
              <a:buFont typeface="Arial"/>
              <a:buNone/>
              <a:defRPr sz="2400">
                <a:solidFill>
                  <a:schemeClr val="lt1"/>
                </a:solidFill>
              </a:defRPr>
            </a:lvl3pPr>
            <a:lvl4pPr marL="1828800" lvl="3" indent="-228600" algn="l">
              <a:lnSpc>
                <a:spcPct val="100000"/>
              </a:lnSpc>
              <a:spcBef>
                <a:spcPts val="3000"/>
              </a:spcBef>
              <a:spcAft>
                <a:spcPts val="0"/>
              </a:spcAft>
              <a:buClr>
                <a:schemeClr val="lt1"/>
              </a:buClr>
              <a:buSzPts val="2400"/>
              <a:buFont typeface="Arial"/>
              <a:buNone/>
              <a:defRPr sz="2400">
                <a:solidFill>
                  <a:schemeClr val="lt1"/>
                </a:solidFill>
              </a:defRPr>
            </a:lvl4pPr>
            <a:lvl5pPr marL="2286000" lvl="4" indent="-228600" algn="l">
              <a:lnSpc>
                <a:spcPct val="100000"/>
              </a:lnSpc>
              <a:spcBef>
                <a:spcPts val="3000"/>
              </a:spcBef>
              <a:spcAft>
                <a:spcPts val="0"/>
              </a:spcAft>
              <a:buClr>
                <a:schemeClr val="lt1"/>
              </a:buClr>
              <a:buSzPts val="2400"/>
              <a:buFont typeface="Arial"/>
              <a:buNone/>
              <a:defRPr sz="2400">
                <a:solidFill>
                  <a:schemeClr val="lt1"/>
                </a:solidFill>
              </a:defRPr>
            </a:lvl5pPr>
            <a:lvl6pPr marL="2743200" lvl="5" indent="-342900" algn="l">
              <a:lnSpc>
                <a:spcPct val="90000"/>
              </a:lnSpc>
              <a:spcBef>
                <a:spcPts val="3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and Three Pictures">
  <p:cSld name="Content and Three Pictures">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1143000" y="1143000"/>
            <a:ext cx="22101048" cy="121615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576F7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22539959" y="12712701"/>
            <a:ext cx="54864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4"/>
          <p:cNvCxnSpPr/>
          <p:nvPr/>
        </p:nvCxnSpPr>
        <p:spPr>
          <a:xfrm>
            <a:off x="757240" y="12189149"/>
            <a:ext cx="22860001" cy="1"/>
          </a:xfrm>
          <a:prstGeom prst="straightConnector1">
            <a:avLst/>
          </a:prstGeom>
          <a:noFill/>
          <a:ln w="9525" cap="flat" cmpd="sng">
            <a:solidFill>
              <a:srgbClr val="576F7F"/>
            </a:solidFill>
            <a:prstDash val="solid"/>
            <a:round/>
            <a:headEnd type="none" w="sm" len="sm"/>
            <a:tailEnd type="none" w="sm" len="sm"/>
          </a:ln>
        </p:spPr>
      </p:cxnSp>
      <p:sp>
        <p:nvSpPr>
          <p:cNvPr id="28" name="Google Shape;28;p4"/>
          <p:cNvSpPr txBox="1">
            <a:spLocks noGrp="1"/>
          </p:cNvSpPr>
          <p:nvPr>
            <p:ph type="body" idx="1"/>
          </p:nvPr>
        </p:nvSpPr>
        <p:spPr>
          <a:xfrm>
            <a:off x="16386048" y="8531352"/>
            <a:ext cx="6858000" cy="289864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76F7F"/>
              </a:buClr>
              <a:buSzPts val="2800"/>
              <a:buNone/>
              <a:defRPr sz="2800"/>
            </a:lvl1pPr>
            <a:lvl2pPr marL="914400" lvl="1" indent="-228600" algn="l">
              <a:lnSpc>
                <a:spcPct val="100000"/>
              </a:lnSpc>
              <a:spcBef>
                <a:spcPts val="1800"/>
              </a:spcBef>
              <a:spcAft>
                <a:spcPts val="0"/>
              </a:spcAft>
              <a:buClr>
                <a:srgbClr val="576F7F"/>
              </a:buClr>
              <a:buSzPts val="4800"/>
              <a:buNone/>
              <a:defRPr/>
            </a:lvl2pPr>
            <a:lvl3pPr marL="1371600" lvl="2" indent="-342900" algn="l">
              <a:lnSpc>
                <a:spcPct val="100000"/>
              </a:lnSpc>
              <a:spcBef>
                <a:spcPts val="3000"/>
              </a:spcBef>
              <a:spcAft>
                <a:spcPts val="0"/>
              </a:spcAft>
              <a:buClr>
                <a:srgbClr val="576F7F"/>
              </a:buClr>
              <a:buSzPts val="1800"/>
              <a:buChar char="▪"/>
              <a:defRPr/>
            </a:lvl3pPr>
            <a:lvl4pPr marL="1828800" lvl="3" indent="-342900" algn="l">
              <a:lnSpc>
                <a:spcPct val="100000"/>
              </a:lnSpc>
              <a:spcBef>
                <a:spcPts val="3000"/>
              </a:spcBef>
              <a:spcAft>
                <a:spcPts val="0"/>
              </a:spcAft>
              <a:buClr>
                <a:srgbClr val="576F7F"/>
              </a:buClr>
              <a:buSzPts val="1800"/>
              <a:buChar char="̶"/>
              <a:defRPr/>
            </a:lvl4pPr>
            <a:lvl5pPr marL="2286000" lvl="4" indent="-342900" algn="l">
              <a:lnSpc>
                <a:spcPct val="100000"/>
              </a:lnSpc>
              <a:spcBef>
                <a:spcPts val="3000"/>
              </a:spcBef>
              <a:spcAft>
                <a:spcPts val="0"/>
              </a:spcAft>
              <a:buClr>
                <a:srgbClr val="576F7F"/>
              </a:buClr>
              <a:buSzPts val="1800"/>
              <a:buChar char="»"/>
              <a:defRPr/>
            </a:lvl5pPr>
            <a:lvl6pPr marL="2743200" lvl="5" indent="-342900" algn="l">
              <a:lnSpc>
                <a:spcPct val="90000"/>
              </a:lnSpc>
              <a:spcBef>
                <a:spcPts val="3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29" name="Google Shape;29;p4"/>
          <p:cNvSpPr txBox="1">
            <a:spLocks noGrp="1"/>
          </p:cNvSpPr>
          <p:nvPr>
            <p:ph type="body" idx="2"/>
          </p:nvPr>
        </p:nvSpPr>
        <p:spPr>
          <a:xfrm>
            <a:off x="1143000" y="8531352"/>
            <a:ext cx="6858000" cy="2898648"/>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0"/>
              </a:spcBef>
              <a:spcAft>
                <a:spcPts val="0"/>
              </a:spcAft>
              <a:buClr>
                <a:srgbClr val="576F7F"/>
              </a:buClr>
              <a:buSzPts val="2800"/>
              <a:buChar char="•"/>
              <a:defRPr sz="2800"/>
            </a:lvl1pPr>
            <a:lvl2pPr marL="914400" lvl="1" indent="-228600" algn="l">
              <a:lnSpc>
                <a:spcPct val="100000"/>
              </a:lnSpc>
              <a:spcBef>
                <a:spcPts val="1800"/>
              </a:spcBef>
              <a:spcAft>
                <a:spcPts val="0"/>
              </a:spcAft>
              <a:buClr>
                <a:srgbClr val="576F7F"/>
              </a:buClr>
              <a:buSzPts val="2800"/>
              <a:buNone/>
              <a:defRPr sz="2800"/>
            </a:lvl2pPr>
            <a:lvl3pPr marL="1371600" lvl="2" indent="-406400" algn="l">
              <a:lnSpc>
                <a:spcPct val="100000"/>
              </a:lnSpc>
              <a:spcBef>
                <a:spcPts val="600"/>
              </a:spcBef>
              <a:spcAft>
                <a:spcPts val="0"/>
              </a:spcAft>
              <a:buClr>
                <a:srgbClr val="576F7F"/>
              </a:buClr>
              <a:buSzPts val="2800"/>
              <a:buChar char="▪"/>
              <a:defRPr sz="2800"/>
            </a:lvl3pPr>
            <a:lvl4pPr marL="1828800" lvl="3" indent="-406400" algn="l">
              <a:lnSpc>
                <a:spcPct val="100000"/>
              </a:lnSpc>
              <a:spcBef>
                <a:spcPts val="600"/>
              </a:spcBef>
              <a:spcAft>
                <a:spcPts val="0"/>
              </a:spcAft>
              <a:buClr>
                <a:srgbClr val="576F7F"/>
              </a:buClr>
              <a:buSzPts val="2800"/>
              <a:buChar char="̶"/>
              <a:defRPr sz="2800"/>
            </a:lvl4pPr>
            <a:lvl5pPr marL="2286000" lvl="4" indent="-406400" algn="l">
              <a:lnSpc>
                <a:spcPct val="100000"/>
              </a:lnSpc>
              <a:spcBef>
                <a:spcPts val="600"/>
              </a:spcBef>
              <a:spcAft>
                <a:spcPts val="0"/>
              </a:spcAft>
              <a:buClr>
                <a:srgbClr val="576F7F"/>
              </a:buClr>
              <a:buSzPts val="2800"/>
              <a:buChar char="»"/>
              <a:defRPr sz="2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0" name="Google Shape;30;p4"/>
          <p:cNvSpPr>
            <a:spLocks noGrp="1"/>
          </p:cNvSpPr>
          <p:nvPr>
            <p:ph type="pic" idx="3"/>
          </p:nvPr>
        </p:nvSpPr>
        <p:spPr>
          <a:xfrm>
            <a:off x="1142492" y="3127248"/>
            <a:ext cx="6858000" cy="4645152"/>
          </a:xfrm>
          <a:prstGeom prst="rect">
            <a:avLst/>
          </a:prstGeom>
          <a:noFill/>
          <a:ln>
            <a:noFill/>
          </a:ln>
        </p:spPr>
      </p:sp>
      <p:sp>
        <p:nvSpPr>
          <p:cNvPr id="31" name="Google Shape;31;p4"/>
          <p:cNvSpPr>
            <a:spLocks noGrp="1"/>
          </p:cNvSpPr>
          <p:nvPr>
            <p:ph type="pic" idx="4"/>
          </p:nvPr>
        </p:nvSpPr>
        <p:spPr>
          <a:xfrm>
            <a:off x="16386048" y="3127248"/>
            <a:ext cx="6858000" cy="4645152"/>
          </a:xfrm>
          <a:prstGeom prst="rect">
            <a:avLst/>
          </a:prstGeom>
          <a:noFill/>
          <a:ln>
            <a:noFill/>
          </a:ln>
        </p:spPr>
      </p:sp>
      <p:sp>
        <p:nvSpPr>
          <p:cNvPr id="32" name="Google Shape;32;p4"/>
          <p:cNvSpPr txBox="1">
            <a:spLocks noGrp="1"/>
          </p:cNvSpPr>
          <p:nvPr>
            <p:ph type="body" idx="5"/>
          </p:nvPr>
        </p:nvSpPr>
        <p:spPr>
          <a:xfrm>
            <a:off x="8769096" y="8531352"/>
            <a:ext cx="6858000" cy="289864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76F7F"/>
              </a:buClr>
              <a:buSzPts val="2800"/>
              <a:buNone/>
              <a:defRPr sz="2800"/>
            </a:lvl1pPr>
            <a:lvl2pPr marL="914400" lvl="1" indent="-228600" algn="l">
              <a:lnSpc>
                <a:spcPct val="100000"/>
              </a:lnSpc>
              <a:spcBef>
                <a:spcPts val="1800"/>
              </a:spcBef>
              <a:spcAft>
                <a:spcPts val="0"/>
              </a:spcAft>
              <a:buClr>
                <a:srgbClr val="576F7F"/>
              </a:buClr>
              <a:buSzPts val="4800"/>
              <a:buNone/>
              <a:defRPr/>
            </a:lvl2pPr>
            <a:lvl3pPr marL="1371600" lvl="2" indent="-342900" algn="l">
              <a:lnSpc>
                <a:spcPct val="100000"/>
              </a:lnSpc>
              <a:spcBef>
                <a:spcPts val="3000"/>
              </a:spcBef>
              <a:spcAft>
                <a:spcPts val="0"/>
              </a:spcAft>
              <a:buClr>
                <a:srgbClr val="576F7F"/>
              </a:buClr>
              <a:buSzPts val="1800"/>
              <a:buChar char="▪"/>
              <a:defRPr/>
            </a:lvl3pPr>
            <a:lvl4pPr marL="1828800" lvl="3" indent="-342900" algn="l">
              <a:lnSpc>
                <a:spcPct val="100000"/>
              </a:lnSpc>
              <a:spcBef>
                <a:spcPts val="3000"/>
              </a:spcBef>
              <a:spcAft>
                <a:spcPts val="0"/>
              </a:spcAft>
              <a:buClr>
                <a:srgbClr val="576F7F"/>
              </a:buClr>
              <a:buSzPts val="1800"/>
              <a:buChar char="̶"/>
              <a:defRPr/>
            </a:lvl4pPr>
            <a:lvl5pPr marL="2286000" lvl="4" indent="-342900" algn="l">
              <a:lnSpc>
                <a:spcPct val="100000"/>
              </a:lnSpc>
              <a:spcBef>
                <a:spcPts val="3000"/>
              </a:spcBef>
              <a:spcAft>
                <a:spcPts val="0"/>
              </a:spcAft>
              <a:buClr>
                <a:srgbClr val="576F7F"/>
              </a:buClr>
              <a:buSzPts val="1800"/>
              <a:buChar char="»"/>
              <a:defRPr/>
            </a:lvl5pPr>
            <a:lvl6pPr marL="2743200" lvl="5" indent="-342900" algn="l">
              <a:lnSpc>
                <a:spcPct val="90000"/>
              </a:lnSpc>
              <a:spcBef>
                <a:spcPts val="3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3" name="Google Shape;33;p4"/>
          <p:cNvSpPr>
            <a:spLocks noGrp="1"/>
          </p:cNvSpPr>
          <p:nvPr>
            <p:ph type="pic" idx="6"/>
          </p:nvPr>
        </p:nvSpPr>
        <p:spPr>
          <a:xfrm>
            <a:off x="8769096" y="3127248"/>
            <a:ext cx="6858000" cy="4645152"/>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Slide 2">
  <p:cSld name="Section Title Slide 2">
    <p:spTree>
      <p:nvGrpSpPr>
        <p:cNvPr id="1" name="Shape 34"/>
        <p:cNvGrpSpPr/>
        <p:nvPr/>
      </p:nvGrpSpPr>
      <p:grpSpPr>
        <a:xfrm>
          <a:off x="0" y="0"/>
          <a:ext cx="0" cy="0"/>
          <a:chOff x="0" y="0"/>
          <a:chExt cx="0" cy="0"/>
        </a:xfrm>
      </p:grpSpPr>
      <p:sp>
        <p:nvSpPr>
          <p:cNvPr id="35" name="Google Shape;35;p5"/>
          <p:cNvSpPr txBox="1">
            <a:spLocks noGrp="1"/>
          </p:cNvSpPr>
          <p:nvPr>
            <p:ph type="ctrTitle"/>
          </p:nvPr>
        </p:nvSpPr>
        <p:spPr>
          <a:xfrm>
            <a:off x="2267712" y="5532120"/>
            <a:ext cx="20573999" cy="3200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7200"/>
              <a:buFont typeface="Times New Roman"/>
              <a:buNone/>
              <a:defRPr sz="7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22539959" y="12712701"/>
            <a:ext cx="54864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1143000" y="1143000"/>
            <a:ext cx="10680192" cy="121615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576F7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1143000" y="3154680"/>
            <a:ext cx="10680192" cy="385876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76F7F"/>
              </a:buClr>
              <a:buSzPts val="4800"/>
              <a:buNone/>
              <a:defRPr/>
            </a:lvl1pPr>
            <a:lvl2pPr marL="914400" lvl="1" indent="-228600" algn="l">
              <a:lnSpc>
                <a:spcPct val="100000"/>
              </a:lnSpc>
              <a:spcBef>
                <a:spcPts val="1800"/>
              </a:spcBef>
              <a:spcAft>
                <a:spcPts val="0"/>
              </a:spcAft>
              <a:buClr>
                <a:srgbClr val="576F7F"/>
              </a:buClr>
              <a:buSzPts val="4800"/>
              <a:buNone/>
              <a:defRPr/>
            </a:lvl2pPr>
            <a:lvl3pPr marL="1371600" lvl="2" indent="-228600" algn="l">
              <a:lnSpc>
                <a:spcPct val="100000"/>
              </a:lnSpc>
              <a:spcBef>
                <a:spcPts val="1800"/>
              </a:spcBef>
              <a:spcAft>
                <a:spcPts val="0"/>
              </a:spcAft>
              <a:buClr>
                <a:srgbClr val="576F7F"/>
              </a:buClr>
              <a:buSzPts val="4800"/>
              <a:buNone/>
              <a:defRPr/>
            </a:lvl3pPr>
            <a:lvl4pPr marL="1828800" lvl="3" indent="-228600" algn="l">
              <a:lnSpc>
                <a:spcPct val="100000"/>
              </a:lnSpc>
              <a:spcBef>
                <a:spcPts val="1800"/>
              </a:spcBef>
              <a:spcAft>
                <a:spcPts val="0"/>
              </a:spcAft>
              <a:buClr>
                <a:srgbClr val="576F7F"/>
              </a:buClr>
              <a:buSzPts val="4800"/>
              <a:buNone/>
              <a:defRPr/>
            </a:lvl4pPr>
            <a:lvl5pPr marL="2286000" lvl="4" indent="-228600" algn="l">
              <a:lnSpc>
                <a:spcPct val="100000"/>
              </a:lnSpc>
              <a:spcBef>
                <a:spcPts val="1800"/>
              </a:spcBef>
              <a:spcAft>
                <a:spcPts val="0"/>
              </a:spcAft>
              <a:buClr>
                <a:srgbClr val="576F7F"/>
              </a:buClr>
              <a:buSzPts val="4800"/>
              <a:buNone/>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0" name="Google Shape;40;p6"/>
          <p:cNvSpPr txBox="1">
            <a:spLocks noGrp="1"/>
          </p:cNvSpPr>
          <p:nvPr>
            <p:ph type="sldNum" idx="12"/>
          </p:nvPr>
        </p:nvSpPr>
        <p:spPr>
          <a:xfrm>
            <a:off x="22539959" y="12712701"/>
            <a:ext cx="54864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6"/>
          <p:cNvCxnSpPr/>
          <p:nvPr/>
        </p:nvCxnSpPr>
        <p:spPr>
          <a:xfrm>
            <a:off x="757240" y="12189149"/>
            <a:ext cx="22860001" cy="1"/>
          </a:xfrm>
          <a:prstGeom prst="straightConnector1">
            <a:avLst/>
          </a:prstGeom>
          <a:noFill/>
          <a:ln w="9525" cap="flat" cmpd="sng">
            <a:solidFill>
              <a:srgbClr val="576F7F"/>
            </a:solidFill>
            <a:prstDash val="solid"/>
            <a:round/>
            <a:headEnd type="none" w="sm" len="sm"/>
            <a:tailEnd type="none" w="sm" len="sm"/>
          </a:ln>
        </p:spPr>
      </p:cxnSp>
      <p:sp>
        <p:nvSpPr>
          <p:cNvPr id="42" name="Google Shape;42;p6"/>
          <p:cNvSpPr txBox="1">
            <a:spLocks noGrp="1"/>
          </p:cNvSpPr>
          <p:nvPr>
            <p:ph type="body" idx="2"/>
          </p:nvPr>
        </p:nvSpPr>
        <p:spPr>
          <a:xfrm>
            <a:off x="1143000" y="7781544"/>
            <a:ext cx="10680192" cy="3648456"/>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0"/>
              </a:spcBef>
              <a:spcAft>
                <a:spcPts val="0"/>
              </a:spcAft>
              <a:buClr>
                <a:srgbClr val="576F7F"/>
              </a:buClr>
              <a:buSzPts val="2800"/>
              <a:buChar char="•"/>
              <a:defRPr sz="2800"/>
            </a:lvl1pPr>
            <a:lvl2pPr marL="914400" lvl="1" indent="-228600" algn="l">
              <a:lnSpc>
                <a:spcPct val="100000"/>
              </a:lnSpc>
              <a:spcBef>
                <a:spcPts val="1800"/>
              </a:spcBef>
              <a:spcAft>
                <a:spcPts val="0"/>
              </a:spcAft>
              <a:buClr>
                <a:srgbClr val="576F7F"/>
              </a:buClr>
              <a:buSzPts val="4800"/>
              <a:buNone/>
              <a:defRPr/>
            </a:lvl2pPr>
            <a:lvl3pPr marL="1371600" lvl="2" indent="-342900" algn="l">
              <a:lnSpc>
                <a:spcPct val="100000"/>
              </a:lnSpc>
              <a:spcBef>
                <a:spcPts val="3000"/>
              </a:spcBef>
              <a:spcAft>
                <a:spcPts val="0"/>
              </a:spcAft>
              <a:buClr>
                <a:srgbClr val="576F7F"/>
              </a:buClr>
              <a:buSzPts val="1800"/>
              <a:buChar char="▪"/>
              <a:defRPr/>
            </a:lvl3pPr>
            <a:lvl4pPr marL="1828800" lvl="3" indent="-342900" algn="l">
              <a:lnSpc>
                <a:spcPct val="100000"/>
              </a:lnSpc>
              <a:spcBef>
                <a:spcPts val="3000"/>
              </a:spcBef>
              <a:spcAft>
                <a:spcPts val="0"/>
              </a:spcAft>
              <a:buClr>
                <a:srgbClr val="576F7F"/>
              </a:buClr>
              <a:buSzPts val="1800"/>
              <a:buChar char="̶"/>
              <a:defRPr/>
            </a:lvl4pPr>
            <a:lvl5pPr marL="2286000" lvl="4" indent="-342900" algn="l">
              <a:lnSpc>
                <a:spcPct val="100000"/>
              </a:lnSpc>
              <a:spcBef>
                <a:spcPts val="3000"/>
              </a:spcBef>
              <a:spcAft>
                <a:spcPts val="0"/>
              </a:spcAft>
              <a:buClr>
                <a:srgbClr val="576F7F"/>
              </a:buClr>
              <a:buSzPts val="1800"/>
              <a:buChar char="»"/>
              <a:defRPr/>
            </a:lvl5pPr>
            <a:lvl6pPr marL="2743200" lvl="5" indent="-342900" algn="l">
              <a:lnSpc>
                <a:spcPct val="90000"/>
              </a:lnSpc>
              <a:spcBef>
                <a:spcPts val="3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3" name="Google Shape;43;p6"/>
          <p:cNvSpPr>
            <a:spLocks noGrp="1"/>
          </p:cNvSpPr>
          <p:nvPr>
            <p:ph type="pic" idx="3"/>
          </p:nvPr>
        </p:nvSpPr>
        <p:spPr>
          <a:xfrm>
            <a:off x="12573000" y="1143000"/>
            <a:ext cx="10652760" cy="102870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Slide">
  <p:cSld name="Section Title Slide">
    <p:spTree>
      <p:nvGrpSpPr>
        <p:cNvPr id="1" name="Shape 44"/>
        <p:cNvGrpSpPr/>
        <p:nvPr/>
      </p:nvGrpSpPr>
      <p:grpSpPr>
        <a:xfrm>
          <a:off x="0" y="0"/>
          <a:ext cx="0" cy="0"/>
          <a:chOff x="0" y="0"/>
          <a:chExt cx="0" cy="0"/>
        </a:xfrm>
      </p:grpSpPr>
      <p:sp>
        <p:nvSpPr>
          <p:cNvPr id="45" name="Google Shape;45;p7"/>
          <p:cNvSpPr/>
          <p:nvPr/>
        </p:nvSpPr>
        <p:spPr>
          <a:xfrm>
            <a:off x="1587" y="0"/>
            <a:ext cx="24384001" cy="381000"/>
          </a:xfrm>
          <a:prstGeom prst="rect">
            <a:avLst/>
          </a:prstGeom>
          <a:solidFill>
            <a:srgbClr val="FBB03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46" name="Google Shape;46;p7"/>
          <p:cNvSpPr/>
          <p:nvPr/>
        </p:nvSpPr>
        <p:spPr>
          <a:xfrm>
            <a:off x="1587" y="362173"/>
            <a:ext cx="24384001" cy="11826978"/>
          </a:xfrm>
          <a:prstGeom prst="rect">
            <a:avLst/>
          </a:prstGeom>
          <a:solidFill>
            <a:srgbClr val="576F7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47" name="Google Shape;47;p7"/>
          <p:cNvSpPr txBox="1">
            <a:spLocks noGrp="1"/>
          </p:cNvSpPr>
          <p:nvPr>
            <p:ph type="ctrTitle"/>
          </p:nvPr>
        </p:nvSpPr>
        <p:spPr>
          <a:xfrm>
            <a:off x="2267712" y="5532120"/>
            <a:ext cx="20573999" cy="3200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1"/>
              </a:buClr>
              <a:buSzPts val="7200"/>
              <a:buFont typeface="Times New Roman"/>
              <a:buNone/>
              <a:defRPr sz="7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22539959" y="12712701"/>
            <a:ext cx="54864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49"/>
        <p:cNvGrpSpPr/>
        <p:nvPr/>
      </p:nvGrpSpPr>
      <p:grpSpPr>
        <a:xfrm>
          <a:off x="0" y="0"/>
          <a:ext cx="0" cy="0"/>
          <a:chOff x="0" y="0"/>
          <a:chExt cx="0" cy="0"/>
        </a:xfrm>
      </p:grpSpPr>
      <p:sp>
        <p:nvSpPr>
          <p:cNvPr id="50" name="Google Shape;50;p8"/>
          <p:cNvSpPr txBox="1">
            <a:spLocks noGrp="1"/>
          </p:cNvSpPr>
          <p:nvPr>
            <p:ph type="ctrTitle"/>
          </p:nvPr>
        </p:nvSpPr>
        <p:spPr>
          <a:xfrm>
            <a:off x="2267712" y="5029200"/>
            <a:ext cx="20573999" cy="3200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7200"/>
              <a:buFont typeface="Times New Roman"/>
              <a:buNone/>
              <a:defRPr sz="7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subTitle" idx="1"/>
          </p:nvPr>
        </p:nvSpPr>
        <p:spPr>
          <a:xfrm>
            <a:off x="2286000" y="8503920"/>
            <a:ext cx="2926080" cy="2971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400"/>
              <a:buNone/>
              <a:defRPr sz="2400">
                <a:solidFill>
                  <a:schemeClr val="dk1"/>
                </a:solidFill>
              </a:defRPr>
            </a:lvl1pPr>
            <a:lvl2pPr lvl="1" algn="ctr">
              <a:lnSpc>
                <a:spcPct val="100000"/>
              </a:lnSpc>
              <a:spcBef>
                <a:spcPts val="600"/>
              </a:spcBef>
              <a:spcAft>
                <a:spcPts val="0"/>
              </a:spcAft>
              <a:buClr>
                <a:srgbClr val="576F7F"/>
              </a:buClr>
              <a:buSzPts val="4000"/>
              <a:buNone/>
              <a:defRPr sz="4000"/>
            </a:lvl2pPr>
            <a:lvl3pPr lvl="2" algn="ctr">
              <a:lnSpc>
                <a:spcPct val="100000"/>
              </a:lnSpc>
              <a:spcBef>
                <a:spcPts val="3000"/>
              </a:spcBef>
              <a:spcAft>
                <a:spcPts val="0"/>
              </a:spcAft>
              <a:buClr>
                <a:srgbClr val="576F7F"/>
              </a:buClr>
              <a:buSzPts val="3600"/>
              <a:buNone/>
              <a:defRPr sz="3600"/>
            </a:lvl3pPr>
            <a:lvl4pPr lvl="3" algn="ctr">
              <a:lnSpc>
                <a:spcPct val="100000"/>
              </a:lnSpc>
              <a:spcBef>
                <a:spcPts val="3000"/>
              </a:spcBef>
              <a:spcAft>
                <a:spcPts val="0"/>
              </a:spcAft>
              <a:buClr>
                <a:srgbClr val="576F7F"/>
              </a:buClr>
              <a:buSzPts val="3200"/>
              <a:buNone/>
              <a:defRPr sz="3200"/>
            </a:lvl4pPr>
            <a:lvl5pPr lvl="4" algn="ctr">
              <a:lnSpc>
                <a:spcPct val="100000"/>
              </a:lnSpc>
              <a:spcBef>
                <a:spcPts val="3000"/>
              </a:spcBef>
              <a:spcAft>
                <a:spcPts val="0"/>
              </a:spcAft>
              <a:buClr>
                <a:srgbClr val="576F7F"/>
              </a:buClr>
              <a:buSzPts val="3200"/>
              <a:buNone/>
              <a:defRPr sz="3200"/>
            </a:lvl5pPr>
            <a:lvl6pPr lvl="5" algn="ctr">
              <a:lnSpc>
                <a:spcPct val="90000"/>
              </a:lnSpc>
              <a:spcBef>
                <a:spcPts val="3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a:endParaRPr/>
          </a:p>
        </p:txBody>
      </p:sp>
      <p:sp>
        <p:nvSpPr>
          <p:cNvPr id="52" name="Google Shape;52;p8"/>
          <p:cNvSpPr txBox="1">
            <a:spLocks noGrp="1"/>
          </p:cNvSpPr>
          <p:nvPr>
            <p:ph type="sldNum" idx="12"/>
          </p:nvPr>
        </p:nvSpPr>
        <p:spPr>
          <a:xfrm>
            <a:off x="22539959" y="12712701"/>
            <a:ext cx="54864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8"/>
          <p:cNvSpPr txBox="1">
            <a:spLocks noGrp="1"/>
          </p:cNvSpPr>
          <p:nvPr>
            <p:ph type="body" idx="2"/>
          </p:nvPr>
        </p:nvSpPr>
        <p:spPr>
          <a:xfrm>
            <a:off x="5399088" y="8503920"/>
            <a:ext cx="2926080" cy="29718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Font typeface="Arial"/>
              <a:buNone/>
              <a:defRPr sz="2400">
                <a:solidFill>
                  <a:schemeClr val="dk1"/>
                </a:solidFill>
              </a:defRPr>
            </a:lvl1pPr>
            <a:lvl2pPr marL="914400" lvl="1" indent="-228600" algn="l">
              <a:lnSpc>
                <a:spcPct val="100000"/>
              </a:lnSpc>
              <a:spcBef>
                <a:spcPts val="600"/>
              </a:spcBef>
              <a:spcAft>
                <a:spcPts val="0"/>
              </a:spcAft>
              <a:buClr>
                <a:schemeClr val="lt1"/>
              </a:buClr>
              <a:buSzPts val="2400"/>
              <a:buFont typeface="Arial"/>
              <a:buNone/>
              <a:defRPr sz="2400">
                <a:solidFill>
                  <a:schemeClr val="lt1"/>
                </a:solidFill>
              </a:defRPr>
            </a:lvl2pPr>
            <a:lvl3pPr marL="1371600" lvl="2" indent="-228600" algn="l">
              <a:lnSpc>
                <a:spcPct val="100000"/>
              </a:lnSpc>
              <a:spcBef>
                <a:spcPts val="3000"/>
              </a:spcBef>
              <a:spcAft>
                <a:spcPts val="0"/>
              </a:spcAft>
              <a:buClr>
                <a:schemeClr val="lt1"/>
              </a:buClr>
              <a:buSzPts val="2400"/>
              <a:buFont typeface="Arial"/>
              <a:buNone/>
              <a:defRPr sz="2400">
                <a:solidFill>
                  <a:schemeClr val="lt1"/>
                </a:solidFill>
              </a:defRPr>
            </a:lvl3pPr>
            <a:lvl4pPr marL="1828800" lvl="3" indent="-228600" algn="l">
              <a:lnSpc>
                <a:spcPct val="100000"/>
              </a:lnSpc>
              <a:spcBef>
                <a:spcPts val="3000"/>
              </a:spcBef>
              <a:spcAft>
                <a:spcPts val="0"/>
              </a:spcAft>
              <a:buClr>
                <a:schemeClr val="lt1"/>
              </a:buClr>
              <a:buSzPts val="2400"/>
              <a:buFont typeface="Arial"/>
              <a:buNone/>
              <a:defRPr sz="2400">
                <a:solidFill>
                  <a:schemeClr val="lt1"/>
                </a:solidFill>
              </a:defRPr>
            </a:lvl4pPr>
            <a:lvl5pPr marL="2286000" lvl="4" indent="-228600" algn="l">
              <a:lnSpc>
                <a:spcPct val="100000"/>
              </a:lnSpc>
              <a:spcBef>
                <a:spcPts val="3000"/>
              </a:spcBef>
              <a:spcAft>
                <a:spcPts val="0"/>
              </a:spcAft>
              <a:buClr>
                <a:schemeClr val="lt1"/>
              </a:buClr>
              <a:buSzPts val="2400"/>
              <a:buFont typeface="Arial"/>
              <a:buNone/>
              <a:defRPr sz="2400">
                <a:solidFill>
                  <a:schemeClr val="lt1"/>
                </a:solidFill>
              </a:defRPr>
            </a:lvl5pPr>
            <a:lvl6pPr marL="2743200" lvl="5" indent="-342900" algn="l">
              <a:lnSpc>
                <a:spcPct val="90000"/>
              </a:lnSpc>
              <a:spcBef>
                <a:spcPts val="3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Slide 3">
  <p:cSld name="Section Title Slide 3">
    <p:spTree>
      <p:nvGrpSpPr>
        <p:cNvPr id="1" name="Shape 54"/>
        <p:cNvGrpSpPr/>
        <p:nvPr/>
      </p:nvGrpSpPr>
      <p:grpSpPr>
        <a:xfrm>
          <a:off x="0" y="0"/>
          <a:ext cx="0" cy="0"/>
          <a:chOff x="0" y="0"/>
          <a:chExt cx="0" cy="0"/>
        </a:xfrm>
      </p:grpSpPr>
      <p:sp>
        <p:nvSpPr>
          <p:cNvPr id="55" name="Google Shape;55;p9"/>
          <p:cNvSpPr txBox="1">
            <a:spLocks noGrp="1"/>
          </p:cNvSpPr>
          <p:nvPr>
            <p:ph type="ctrTitle"/>
          </p:nvPr>
        </p:nvSpPr>
        <p:spPr>
          <a:xfrm>
            <a:off x="2267712" y="5532120"/>
            <a:ext cx="20573999" cy="3200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576F7F"/>
              </a:buClr>
              <a:buSzPts val="7200"/>
              <a:buFont typeface="Times New Roman"/>
              <a:buNone/>
              <a:defRPr sz="7200">
                <a:solidFill>
                  <a:srgbClr val="576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sldNum" idx="12"/>
          </p:nvPr>
        </p:nvSpPr>
        <p:spPr>
          <a:xfrm>
            <a:off x="22539959" y="12712701"/>
            <a:ext cx="54864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only Slide">
  <p:cSld name="Picture-only Slide">
    <p:spTree>
      <p:nvGrpSpPr>
        <p:cNvPr id="1" name="Shape 57"/>
        <p:cNvGrpSpPr/>
        <p:nvPr/>
      </p:nvGrpSpPr>
      <p:grpSpPr>
        <a:xfrm>
          <a:off x="0" y="0"/>
          <a:ext cx="0" cy="0"/>
          <a:chOff x="0" y="0"/>
          <a:chExt cx="0" cy="0"/>
        </a:xfrm>
      </p:grpSpPr>
      <p:sp>
        <p:nvSpPr>
          <p:cNvPr id="58" name="Google Shape;58;p10"/>
          <p:cNvSpPr txBox="1">
            <a:spLocks noGrp="1"/>
          </p:cNvSpPr>
          <p:nvPr>
            <p:ph type="sldNum" idx="12"/>
          </p:nvPr>
        </p:nvSpPr>
        <p:spPr>
          <a:xfrm>
            <a:off x="22539959" y="12712701"/>
            <a:ext cx="54864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10"/>
          <p:cNvSpPr>
            <a:spLocks noGrp="1"/>
          </p:cNvSpPr>
          <p:nvPr>
            <p:ph type="pic" idx="2"/>
          </p:nvPr>
        </p:nvSpPr>
        <p:spPr>
          <a:xfrm>
            <a:off x="0" y="365760"/>
            <a:ext cx="24382413" cy="11823192"/>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143000" y="1143000"/>
            <a:ext cx="21945600" cy="164592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576F7F"/>
              </a:buClr>
              <a:buSzPts val="6800"/>
              <a:buFont typeface="Times New Roman"/>
              <a:buNone/>
              <a:defRPr sz="6800" b="0" i="0" u="none" strike="noStrike" cap="none">
                <a:solidFill>
                  <a:srgbClr val="576F7F"/>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1143000" y="3200400"/>
            <a:ext cx="21945600" cy="8229600"/>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0"/>
              </a:spcBef>
              <a:spcAft>
                <a:spcPts val="0"/>
              </a:spcAft>
              <a:buClr>
                <a:srgbClr val="576F7F"/>
              </a:buClr>
              <a:buSzPts val="4800"/>
              <a:buFont typeface="Arial"/>
              <a:buChar char="•"/>
              <a:defRPr sz="4800" b="0" i="0" u="none" strike="noStrike" cap="none">
                <a:solidFill>
                  <a:srgbClr val="576F7F"/>
                </a:solidFill>
                <a:latin typeface="Times New Roman"/>
                <a:ea typeface="Times New Roman"/>
                <a:cs typeface="Times New Roman"/>
                <a:sym typeface="Times New Roman"/>
              </a:defRPr>
            </a:lvl1pPr>
            <a:lvl2pPr marL="914400" marR="0" lvl="1" indent="-533400" algn="l" rtl="0">
              <a:lnSpc>
                <a:spcPct val="100000"/>
              </a:lnSpc>
              <a:spcBef>
                <a:spcPts val="3000"/>
              </a:spcBef>
              <a:spcAft>
                <a:spcPts val="0"/>
              </a:spcAft>
              <a:buClr>
                <a:srgbClr val="576F7F"/>
              </a:buClr>
              <a:buSzPts val="4800"/>
              <a:buFont typeface="Times New Roman"/>
              <a:buChar char="̶"/>
              <a:defRPr sz="4800" b="0" i="0" u="none" strike="noStrike" cap="none">
                <a:solidFill>
                  <a:srgbClr val="576F7F"/>
                </a:solidFill>
                <a:latin typeface="Times New Roman"/>
                <a:ea typeface="Times New Roman"/>
                <a:cs typeface="Times New Roman"/>
                <a:sym typeface="Times New Roman"/>
              </a:defRPr>
            </a:lvl2pPr>
            <a:lvl3pPr marL="1371600" marR="0" lvl="2" indent="-533400" algn="l" rtl="0">
              <a:lnSpc>
                <a:spcPct val="100000"/>
              </a:lnSpc>
              <a:spcBef>
                <a:spcPts val="3000"/>
              </a:spcBef>
              <a:spcAft>
                <a:spcPts val="0"/>
              </a:spcAft>
              <a:buClr>
                <a:srgbClr val="576F7F"/>
              </a:buClr>
              <a:buSzPts val="4800"/>
              <a:buFont typeface="Noto Sans Symbols"/>
              <a:buChar char="▪"/>
              <a:defRPr sz="4800" b="0" i="0" u="none" strike="noStrike" cap="none">
                <a:solidFill>
                  <a:srgbClr val="576F7F"/>
                </a:solidFill>
                <a:latin typeface="Times New Roman"/>
                <a:ea typeface="Times New Roman"/>
                <a:cs typeface="Times New Roman"/>
                <a:sym typeface="Times New Roman"/>
              </a:defRPr>
            </a:lvl3pPr>
            <a:lvl4pPr marL="1828800" marR="0" lvl="3" indent="-533400" algn="l" rtl="0">
              <a:lnSpc>
                <a:spcPct val="100000"/>
              </a:lnSpc>
              <a:spcBef>
                <a:spcPts val="3000"/>
              </a:spcBef>
              <a:spcAft>
                <a:spcPts val="0"/>
              </a:spcAft>
              <a:buClr>
                <a:srgbClr val="576F7F"/>
              </a:buClr>
              <a:buSzPts val="4800"/>
              <a:buFont typeface="Times New Roman"/>
              <a:buChar char="̶"/>
              <a:defRPr sz="4800" b="0" i="0" u="none" strike="noStrike" cap="none">
                <a:solidFill>
                  <a:srgbClr val="576F7F"/>
                </a:solidFill>
                <a:latin typeface="Times New Roman"/>
                <a:ea typeface="Times New Roman"/>
                <a:cs typeface="Times New Roman"/>
                <a:sym typeface="Times New Roman"/>
              </a:defRPr>
            </a:lvl4pPr>
            <a:lvl5pPr marL="2286000" marR="0" lvl="4" indent="-533400" algn="l" rtl="0">
              <a:lnSpc>
                <a:spcPct val="100000"/>
              </a:lnSpc>
              <a:spcBef>
                <a:spcPts val="3000"/>
              </a:spcBef>
              <a:spcAft>
                <a:spcPts val="0"/>
              </a:spcAft>
              <a:buClr>
                <a:srgbClr val="576F7F"/>
              </a:buClr>
              <a:buSzPts val="4800"/>
              <a:buFont typeface="Times New Roman"/>
              <a:buChar char="»"/>
              <a:defRPr sz="4800" b="0" i="0" u="none" strike="noStrike" cap="none">
                <a:solidFill>
                  <a:srgbClr val="576F7F"/>
                </a:solidFill>
                <a:latin typeface="Times New Roman"/>
                <a:ea typeface="Times New Roman"/>
                <a:cs typeface="Times New Roman"/>
                <a:sym typeface="Times New Roman"/>
              </a:defRPr>
            </a:lvl5pPr>
            <a:lvl6pPr marL="2743200" marR="0" lvl="5" indent="-457200" algn="l" rtl="0">
              <a:lnSpc>
                <a:spcPct val="90000"/>
              </a:lnSpc>
              <a:spcBef>
                <a:spcPts val="3000"/>
              </a:spcBef>
              <a:spcAft>
                <a:spcPts val="0"/>
              </a:spcAft>
              <a:buClr>
                <a:schemeClr val="dk1"/>
              </a:buClr>
              <a:buSzPts val="3600"/>
              <a:buFont typeface="Arial"/>
              <a:buChar char="•"/>
              <a:defRPr sz="3600" b="0" i="0" u="none" strike="noStrike" cap="none">
                <a:solidFill>
                  <a:schemeClr val="dk1"/>
                </a:solidFill>
                <a:latin typeface="Times New Roman"/>
                <a:ea typeface="Times New Roman"/>
                <a:cs typeface="Times New Roman"/>
                <a:sym typeface="Times New Roman"/>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Times New Roman"/>
                <a:ea typeface="Times New Roman"/>
                <a:cs typeface="Times New Roman"/>
                <a:sym typeface="Times New Roman"/>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Times New Roman"/>
                <a:ea typeface="Times New Roman"/>
                <a:cs typeface="Times New Roman"/>
                <a:sym typeface="Times New Roman"/>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sldNum" idx="12"/>
          </p:nvPr>
        </p:nvSpPr>
        <p:spPr>
          <a:xfrm>
            <a:off x="22539959" y="12712701"/>
            <a:ext cx="54864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2100"/>
              <a:buFont typeface="Arial"/>
              <a:buNone/>
              <a:defRPr sz="2100"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pixabay.com/photos/learn-word-scrabble-letters-wooden-182003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pixabay.com/photos/prairie-path-field-scenic-natural-124663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pixabay.com/photos/startup-business-people-students-849805/"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Y-XNp3h3h4A"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pixabay.com/photos/lightbulb-bulb-light-idea-energy-1875255/"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pixabay.com/illustrations/earth-globe-water-fire-flame-102385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pixabay.com/photos/science-class-dissect-lab-112148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pixabay.com/illustrations/avatar-clients-customers-icons-2191918/"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pixabay.com/photos/thinker-at-a-loss-think-to-play-129449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pixabay.com/vectors/exclamation-mark-button-symbol-4828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pixabay.com/vectors/exclamation-mark-button-symbol-48283/"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pixabay.com/photos/students-education-school-young-2817247/"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pixabay.com/vectors/exclamation-mark-button-symbol-48283/"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pixabay.com/vectors/exclamation-mark-button-symbol-4828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pixabay.com/vectors/exclamation-mark-button-symbol-48283/"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pixabay.com/vectors/exclamation-mark-button-symbol-48283/"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pixabay.com/vectors/exclamation-mark-button-symbol-4828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s://pixabay.com/vectors/exclamation-mark-button-symbol-48283/"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hyperlink" Target="https://pixabay.com/photos/startup-meeting-brainstorming-59409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pixabay.com/illustrations/idea-empty-paper-pen-light-bulb-1876659/"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ies.ed.gov/ncee/edlabs/regions/appalachia/events/event_12-21-20_addressing-trauma-in-educational-settings_module-2.asp"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s://ies.ed.gov/ncee/edlabs/regions/pacific/blogs/blog26_key-considerations-for-promoting-SEL-during-covid-19.asp" TargetMode="External"/><Relationship Id="rId5" Type="http://schemas.openxmlformats.org/officeDocument/2006/relationships/hyperlink" Target="https://www.youtube.com/watch?v=Y-XNp3h3h4A" TargetMode="External"/><Relationship Id="rId4" Type="http://schemas.openxmlformats.org/officeDocument/2006/relationships/hyperlink" Target="https://ies.ed.gov/ncee/edlabs/regions/pacific/blogs/blog28_reflecting-on-teacher-wellbeing-during-COVID-19-pandemic.as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casel.org/what-is-sel/" TargetMode="External"/><Relationship Id="rId7" Type="http://schemas.openxmlformats.org/officeDocument/2006/relationships/hyperlink" Target="https://ies.ed.gov/ncee/edlabs/regions/west/Events/Details/361#w2"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hyperlink" Target="https://ies.ed.gov/ncee/edlabs/regions/appalachia/events/event_12-21-20_addressing-trauma-in-educational-settings_module-2.asp" TargetMode="External"/><Relationship Id="rId5" Type="http://schemas.openxmlformats.org/officeDocument/2006/relationships/hyperlink" Target="https://ies.ed.gov/ncee/edlabs/regions/pacific/blogs/blog26_key-considerations-for-promoting-SEL-during-covid-19.asp" TargetMode="External"/><Relationship Id="rId4" Type="http://schemas.openxmlformats.org/officeDocument/2006/relationships/hyperlink" Target="https://ies.ed.gov/ncee/edlabs/regions/southwest/events/2021/webinar-012121.aspx"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sedl.org/connections/resources/evidence.pdf" TargetMode="External"/><Relationship Id="rId3" Type="http://schemas.openxmlformats.org/officeDocument/2006/relationships/hyperlink" Target="https://gostrengths.com/wp-content/uploads/2012/10/Meta-Analysis-Child-Development-Full-Article1.pdf" TargetMode="External"/><Relationship Id="rId7" Type="http://schemas.openxmlformats.org/officeDocument/2006/relationships/hyperlink" Target="https://ies.ed.gov/ncee/edlabs/regions/pacific/blogs/blog28_reflecting-on-teacher-wellbeing-during-COVID-19-pandemic.asp"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hyperlink" Target="https://ies.ed.gov/ncee/edlabs/regions/appalachia/events/event_12-21-20_addressing-trauma-in-educational-settings_module-2.asp" TargetMode="External"/><Relationship Id="rId5" Type="http://schemas.openxmlformats.org/officeDocument/2006/relationships/hyperlink" Target="https://ies.ed.gov/ncee/edlabs/regions/pacific/blogs/blog26_key-considerations-for-promoting-SEL-during-covid-19.asp" TargetMode="External"/><Relationship Id="rId4" Type="http://schemas.openxmlformats.org/officeDocument/2006/relationships/hyperlink" Target="https://ies.ed.gov/ncee/edlabs/regions/southwest/events/2021/webinar-012121.aspx" TargetMode="External"/><Relationship Id="rId9" Type="http://schemas.openxmlformats.org/officeDocument/2006/relationships/hyperlink" Target="https://ies.ed.gov/ncee/edlabs/regions/west/Events/Details/361#w2"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ies.ed.gov/ncee/edlabs/regions/appalachia/events/event_12-21-20_addressing-trauma-in-educational-settings_module-2.asp"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hyperlink" Target="https://doi.org/10.1016/j.tate.2016.10.008" TargetMode="External"/><Relationship Id="rId4" Type="http://schemas.openxmlformats.org/officeDocument/2006/relationships/hyperlink" Target="https://ies.ed.gov/ncee/edlabs/regions/pacific/blogs/blog28_reflecting-on-teacher-wellbeing-during-COVID-19-pandemic.asp"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ies.ed.gov/ncee/edlabs/regions/appalachia/events/event_12-21-20_addressing-trauma-in-educational-settings_module-2.asp"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hyperlink" Target="https://safesupportivelearning.ed.gov/trauma-sensitive-schools-training-package" TargetMode="External"/><Relationship Id="rId5" Type="http://schemas.openxmlformats.org/officeDocument/2006/relationships/hyperlink" Target="http://www.schoolmentalhealth.org/media/SOM/Microsites/NCSMH/Documents/Quality-Guides/Needs-Assessment-&amp;-Resource-Mapping-2.3.20.pdf" TargetMode="External"/><Relationship Id="rId4" Type="http://schemas.openxmlformats.org/officeDocument/2006/relationships/hyperlink" Target="https://studentbehaviorblog.org/incorporating-social-emotional-learning-sel-into-everyday-academic-instruction-how-do-ido-it/"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ies.ed.gov/ncee/edlabs/regions/midwest/pdf/eventslides/remote-learning-slides-508.pdf" TargetMode="External"/><Relationship Id="rId3" Type="http://schemas.openxmlformats.org/officeDocument/2006/relationships/hyperlink" Target="https://selcenter.wested.org/wp-" TargetMode="External"/><Relationship Id="rId7" Type="http://schemas.openxmlformats.org/officeDocument/2006/relationships/hyperlink" Target="https://ies.ed.gov/ncee/edlabs/regions/appalachia/events/event_12-21-20_addressing-trauma-in-educational-settings_module-2.asp"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hyperlink" Target="https://ies.ed.gov/ncee/edlabs/projects/covid-19/" TargetMode="External"/><Relationship Id="rId5" Type="http://schemas.openxmlformats.org/officeDocument/2006/relationships/hyperlink" Target="https://beaconhouse.org.uk/wp-" TargetMode="External"/><Relationship Id="rId10" Type="http://schemas.openxmlformats.org/officeDocument/2006/relationships/hyperlink" Target="https://ies.ed.gov/ncee/edlabs/regions/pacific/blogs/blog26_key-considerations-for-promoting-SEL-during-covid-19.asp" TargetMode="External"/><Relationship Id="rId4" Type="http://schemas.openxmlformats.org/officeDocument/2006/relationships/hyperlink" Target="https://ies.ed.gov/ncee/edlabs/regions/west/Events/Details/361#w2" TargetMode="External"/><Relationship Id="rId9" Type="http://schemas.openxmlformats.org/officeDocument/2006/relationships/hyperlink" Target="https://ies.ed.gov/ncee/edlabs/regions/southwest/events/2021/webinar-012121.aspx"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ies.ed.gov/ncee/edlabs/regions/west/Events/Details/361#w2" TargetMode="External"/><Relationship Id="rId3" Type="http://schemas.openxmlformats.org/officeDocument/2006/relationships/hyperlink" Target="https://ies.ed.gov/ncee/edlabs/regions/pacific/blogs/blog26_key-considerations-for-promoting-SEL-during-covid-19.asp" TargetMode="External"/><Relationship Id="rId7" Type="http://schemas.openxmlformats.org/officeDocument/2006/relationships/hyperlink" Target="https://ies.ed.gov/ncee/edlabs/regions/west/Blogs/Details/20"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hyperlink" Target="https://ies.ed.gov/ncee/edlabs/regions/southwest/events/pdf/2021jan21/Addressing-Collective-Trauma-4-508.pdf" TargetMode="External"/><Relationship Id="rId5" Type="http://schemas.openxmlformats.org/officeDocument/2006/relationships/hyperlink" Target="https://ies.ed.gov/ncee/edlabs/regions/southwest/events/pdf/2021jan21/Addressing-Collective-Trauma-2-508.pdf" TargetMode="External"/><Relationship Id="rId4" Type="http://schemas.openxmlformats.org/officeDocument/2006/relationships/hyperlink" Target="https://ies.ed.gov/ncee/edlabs/regions/pacific/blogs/blog28_reflecting-on-teacher-wellbeing-during-COVID-19-pandemic.asp" TargetMode="External"/><Relationship Id="rId9" Type="http://schemas.openxmlformats.org/officeDocument/2006/relationships/hyperlink" Target="https://ies.ed.gov/ncee/edlabs/regions/west/Events/Details/361#w3"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dx.doi.org/10.1002/pits.21641" TargetMode="External"/><Relationship Id="rId3" Type="http://schemas.openxmlformats.org/officeDocument/2006/relationships/hyperlink" Target="https://psycnet.apa.org/doi/10.1037/a0027268" TargetMode="External"/><Relationship Id="rId7" Type="http://schemas.openxmlformats.org/officeDocument/2006/relationships/hyperlink" Target="https://ies.ed.gov/ncee/edlabs/regions/southwest/events/pdf/2021jan21/Addressing-Collective-Trauma-2-508.pdf"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https://www.cnbc.com/2020/10/09/teacher-shortage-and-covid-19-create-challenge-for-education-system.html" TargetMode="External"/><Relationship Id="rId5" Type="http://schemas.openxmlformats.org/officeDocument/2006/relationships/hyperlink" Target="https://ies.ed.gov/ncee/edlabs/regions/appalachia/events/event_12-21-20_addressing-trauma-in-educational-settings_module-2.asp" TargetMode="External"/><Relationship Id="rId10" Type="http://schemas.openxmlformats.org/officeDocument/2006/relationships/hyperlink" Target="https://doi.org/10.1037/trm0000180" TargetMode="External"/><Relationship Id="rId4" Type="http://schemas.openxmlformats.org/officeDocument/2006/relationships/hyperlink" Target="https://ies.ed.gov/ncee/edlabs/regions/southwest/events/pdf/2021jan21/Addressing-Collective-Trauma-4-508.pdf" TargetMode="External"/><Relationship Id="rId9" Type="http://schemas.openxmlformats.org/officeDocument/2006/relationships/hyperlink" Target="https://www.youtube.com/watch?v=ZGRzqRV-i0k"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store.samhsa.gov/sites/default/files/d7/priv/sma14-4884.pdf"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hyperlink" Target="http://www.rbteach.com/sites/default/files/villegas.pdf" TargetMode="External"/><Relationship Id="rId5" Type="http://schemas.openxmlformats.org/officeDocument/2006/relationships/hyperlink" Target="https://studentsatthecenterhub.org/resource/motivation-engagement-and-student-voice/" TargetMode="External"/><Relationship Id="rId4" Type="http://schemas.openxmlformats.org/officeDocument/2006/relationships/hyperlink" Target="https://ies.ed.gov/ncee/edlabs/regions/appalachia/events/event_12-21-20_addressing-trauma-in-educational-settings_module-2.asp"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researchgate.net/publication/342496424_COVID19_Interconnectedness_Health_Inequity_the_Climate_Crisis_and_Collective_Trauma" TargetMode="External"/><Relationship Id="rId7" Type="http://schemas.openxmlformats.org/officeDocument/2006/relationships/hyperlink" Target="https://www.youtube.com/watch?v=2UhA4WxLanc"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hyperlink" Target="https://vimeo.com/467850824" TargetMode="External"/><Relationship Id="rId5" Type="http://schemas.openxmlformats.org/officeDocument/2006/relationships/hyperlink" Target="https://ies.ed.gov/ncee/edlabs/regions/appalachia/events/event_12-21-20_addressing-trauma-in-educational-settings_module-2.asp" TargetMode="External"/><Relationship Id="rId4" Type="http://schemas.openxmlformats.org/officeDocument/2006/relationships/hyperlink" Target="https://ies.ed.gov/ncee/edlabs/regions/southwest/events/pdf/2021jan21/Addressing-Collective-Trauma-2-508.pdf"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ies.ed.gov/ncee/edlabs/regions/appalachia/events/event_12-21-20_addressing-trauma-in-educational-settings_module-2.asp"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ies.ed.gov/ncee/edlabs/projects/covid-19"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ies.ed.gov/ncee/edlabs/projects/covid-1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es.ed.gov/ncee/edlabs/projects/covid-19/"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hyperlink" Target="https://pixabay.com/photos/students-education-school-young-2817247/"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pixabay.com/photos/science-class-dissect-lab-1121481/" TargetMode="External"/><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hyperlink" Target="https://pixabay.com/photos/startup-business-people-students-849805/" TargetMode="External"/><Relationship Id="rId9" Type="http://schemas.openxmlformats.org/officeDocument/2006/relationships/hyperlink" Target="https://pixabay.com/photos/startup-meeting-brainstorming-59409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pixabay.com/photos/arrow-target-bullseye-goal-aim-28862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itle 1">
            <a:extLst>
              <a:ext uri="{FF2B5EF4-FFF2-40B4-BE49-F238E27FC236}">
                <a16:creationId xmlns:a16="http://schemas.microsoft.com/office/drawing/2014/main" id="{9CCC8950-C04D-4246-8D5D-327978AF6099}"/>
              </a:ext>
            </a:extLst>
          </p:cNvPr>
          <p:cNvSpPr>
            <a:spLocks noGrp="1"/>
          </p:cNvSpPr>
          <p:nvPr>
            <p:ph type="title"/>
          </p:nvPr>
        </p:nvSpPr>
        <p:spPr>
          <a:xfrm>
            <a:off x="1141476" y="508798"/>
            <a:ext cx="22101048" cy="608076"/>
          </a:xfrm>
        </p:spPr>
        <p:txBody>
          <a:bodyPr/>
          <a:lstStyle/>
          <a:p>
            <a:pPr algn="ctr"/>
            <a:r>
              <a:rPr lang="en-US" sz="2000" b="0"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Welcome! As you settle in, please take a moment to reflect on this question and jot down your thoughts</a:t>
            </a:r>
            <a:endParaRPr lang="en-US" sz="2000" dirty="0">
              <a:solidFill>
                <a:schemeClr val="bg1"/>
              </a:solidFill>
            </a:endParaRPr>
          </a:p>
        </p:txBody>
      </p:sp>
      <p:sp>
        <p:nvSpPr>
          <p:cNvPr id="100" name="Google Shape;100;p17" descr="https://ies.ed.gov/ncee/edlabs/regions/appalachia/events/materials/12-08-20_Workshop-1_student-engage_slides_acc.pdf"/>
          <p:cNvSpPr/>
          <p:nvPr/>
        </p:nvSpPr>
        <p:spPr>
          <a:xfrm>
            <a:off x="8762048" y="1116874"/>
            <a:ext cx="14632306" cy="1024128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3600"/>
              <a:buFont typeface="Noto Sans Symbols"/>
              <a:buNone/>
            </a:pPr>
            <a:r>
              <a:rPr lang="en-US" sz="3600" b="0" i="0" u="none" strike="noStrike" cap="none" dirty="0">
                <a:solidFill>
                  <a:srgbClr val="595959"/>
                </a:solidFill>
                <a:latin typeface="Arial"/>
                <a:ea typeface="Arial"/>
                <a:cs typeface="Arial"/>
                <a:sym typeface="Arial"/>
              </a:rPr>
              <a:t>This presentation was prepared for the Institute of Education Sciences (IES) under ED-IES-17-C-0009 by Regional Educational Laboratory Northwest, administered by Education Northwest. The content of the presentation does not necessarily reflect the views or policies of IES or the U.S. Department of Education nor does mention of trade names, commercial products, or organizations imply endorsement by the U.S. Government. </a:t>
            </a:r>
            <a:endParaRPr dirty="0"/>
          </a:p>
          <a:p>
            <a:pPr marL="0" marR="0" lvl="0" indent="0" algn="l" rtl="0">
              <a:lnSpc>
                <a:spcPct val="100000"/>
              </a:lnSpc>
              <a:spcBef>
                <a:spcPts val="2400"/>
              </a:spcBef>
              <a:spcAft>
                <a:spcPts val="0"/>
              </a:spcAft>
              <a:buClr>
                <a:schemeClr val="accent1"/>
              </a:buClr>
              <a:buSzPts val="3600"/>
              <a:buFont typeface="Noto Sans Symbols"/>
              <a:buNone/>
            </a:pPr>
            <a:r>
              <a:rPr lang="en-US" sz="3600" b="0" i="0" u="none" strike="noStrike" cap="none" dirty="0">
                <a:solidFill>
                  <a:srgbClr val="595959"/>
                </a:solidFill>
                <a:latin typeface="Arial"/>
                <a:ea typeface="Arial"/>
                <a:cs typeface="Arial"/>
                <a:sym typeface="Arial"/>
              </a:rPr>
              <a:t>If you plan to use these slides to facilitate a training or professional development session, please retain this disclaimer at the beginning of the presentation, even if you choose to add your organization’s logo or make revisions to the slides to meet the needs of your audience. In the occurrence that changes are made, please add a note stating that: “Amendments to the original slides have been made as necessary in order to specifically address the purpose of this presentation.”</a:t>
            </a:r>
            <a:endParaRPr dirty="0"/>
          </a:p>
        </p:txBody>
      </p:sp>
      <p:sp>
        <p:nvSpPr>
          <p:cNvPr id="101" name="Google Shape;101;p17">
            <a:extLst>
              <a:ext uri="{C183D7F6-B498-43B3-948B-1728B52AA6E4}">
                <adec:decorative xmlns:adec="http://schemas.microsoft.com/office/drawing/2017/decorative" val="1"/>
              </a:ext>
            </a:extLst>
          </p:cNvPr>
          <p:cNvSpPr/>
          <p:nvPr/>
        </p:nvSpPr>
        <p:spPr>
          <a:xfrm>
            <a:off x="0" y="1116874"/>
            <a:ext cx="7383780" cy="9770201"/>
          </a:xfrm>
          <a:prstGeom prst="rect">
            <a:avLst/>
          </a:prstGeom>
          <a:solidFill>
            <a:srgbClr val="576F7F"/>
          </a:solidFill>
          <a:ln w="25400" cap="flat" cmpd="sng">
            <a:solidFill>
              <a:srgbClr val="576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Module learning outcomes and ethos</a:t>
            </a:r>
            <a:endParaRPr dirty="0"/>
          </a:p>
        </p:txBody>
      </p:sp>
      <p:sp>
        <p:nvSpPr>
          <p:cNvPr id="190" name="Google Shape;190;p26"/>
          <p:cNvSpPr txBox="1">
            <a:spLocks noGrp="1"/>
          </p:cNvSpPr>
          <p:nvPr>
            <p:ph type="body" idx="1"/>
          </p:nvPr>
        </p:nvSpPr>
        <p:spPr>
          <a:xfrm>
            <a:off x="1143001" y="3054150"/>
            <a:ext cx="22100999" cy="7607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6800" i="1" dirty="0"/>
              <a:t>By the end of this module, participants will be able to identify, describe, and practice evidence-based strategies to support social and emotional learning for students and educators. </a:t>
            </a:r>
            <a:endParaRPr sz="6800" i="1" dirty="0"/>
          </a:p>
          <a:p>
            <a:pPr marL="0" lvl="0" indent="0" algn="l" rtl="0">
              <a:lnSpc>
                <a:spcPct val="100000"/>
              </a:lnSpc>
              <a:spcBef>
                <a:spcPts val="0"/>
              </a:spcBef>
              <a:spcAft>
                <a:spcPts val="0"/>
              </a:spcAft>
              <a:buClr>
                <a:schemeClr val="dk1"/>
              </a:buClr>
              <a:buSzPts val="1100"/>
              <a:buFont typeface="Arial"/>
              <a:buNone/>
            </a:pPr>
            <a:endParaRPr sz="6800" dirty="0"/>
          </a:p>
          <a:p>
            <a:pPr marL="8816975" lvl="0" indent="0" algn="l" rtl="0">
              <a:lnSpc>
                <a:spcPct val="100000"/>
              </a:lnSpc>
              <a:spcBef>
                <a:spcPts val="0"/>
              </a:spcBef>
              <a:spcAft>
                <a:spcPts val="0"/>
              </a:spcAft>
              <a:buClr>
                <a:schemeClr val="dk1"/>
              </a:buClr>
              <a:buSzPts val="1100"/>
              <a:buFont typeface="Arial"/>
              <a:buNone/>
            </a:pPr>
            <a:r>
              <a:rPr lang="en-US" sz="6800" dirty="0"/>
              <a:t>This module introduces SEL and highlights some evidence-based strategies in depth. </a:t>
            </a:r>
            <a:endParaRPr sz="6800" dirty="0"/>
          </a:p>
        </p:txBody>
      </p:sp>
      <p:pic>
        <p:nvPicPr>
          <p:cNvPr id="191" name="Google Shape;191;p26" descr="A pile of wooden blocks"/>
          <p:cNvPicPr preferRelativeResize="0"/>
          <p:nvPr/>
        </p:nvPicPr>
        <p:blipFill rotWithShape="1">
          <a:blip r:embed="rId3">
            <a:alphaModFix/>
          </a:blip>
          <a:srcRect/>
          <a:stretch/>
        </p:blipFill>
        <p:spPr>
          <a:xfrm>
            <a:off x="1793143" y="6958530"/>
            <a:ext cx="7350857" cy="3999989"/>
          </a:xfrm>
          <a:prstGeom prst="rect">
            <a:avLst/>
          </a:prstGeom>
          <a:noFill/>
          <a:ln>
            <a:noFill/>
          </a:ln>
        </p:spPr>
      </p:pic>
      <p:sp>
        <p:nvSpPr>
          <p:cNvPr id="192" name="Google Shape;192;p26"/>
          <p:cNvSpPr txBox="1"/>
          <p:nvPr/>
        </p:nvSpPr>
        <p:spPr>
          <a:xfrm>
            <a:off x="1793143" y="10988618"/>
            <a:ext cx="1219744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4"/>
              </a:rPr>
              <a:t>https://pixabay.com/photos/learn-word-scrabble-letters-wooden-1820039/</a:t>
            </a:r>
            <a:r>
              <a:rPr lang="en-US"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Today’s agenda</a:t>
            </a:r>
            <a:endParaRPr dirty="0"/>
          </a:p>
        </p:txBody>
      </p:sp>
      <p:sp>
        <p:nvSpPr>
          <p:cNvPr id="199" name="Google Shape;199;p27"/>
          <p:cNvSpPr txBox="1">
            <a:spLocks noGrp="1"/>
          </p:cNvSpPr>
          <p:nvPr>
            <p:ph type="body" idx="1"/>
          </p:nvPr>
        </p:nvSpPr>
        <p:spPr>
          <a:xfrm>
            <a:off x="4788539" y="3062177"/>
            <a:ext cx="19595461" cy="8667206"/>
          </a:xfrm>
          <a:prstGeom prst="rect">
            <a:avLst/>
          </a:prstGeom>
          <a:noFill/>
          <a:ln>
            <a:noFill/>
          </a:ln>
        </p:spPr>
        <p:txBody>
          <a:bodyPr spcFirstLastPara="1" wrap="square" lIns="91425" tIns="45700" rIns="91425" bIns="45700" anchor="t" anchorCtr="0">
            <a:noAutofit/>
          </a:bodyPr>
          <a:lstStyle/>
          <a:p>
            <a:pPr marL="1825625" lvl="0" indent="-857250" algn="l" rtl="0">
              <a:lnSpc>
                <a:spcPct val="100000"/>
              </a:lnSpc>
              <a:spcBef>
                <a:spcPts val="0"/>
              </a:spcBef>
              <a:spcAft>
                <a:spcPts val="0"/>
              </a:spcAft>
              <a:buClr>
                <a:srgbClr val="576F7F"/>
              </a:buClr>
              <a:buSzPts val="4320"/>
              <a:buFont typeface="Times New Roman"/>
              <a:buChar char="●"/>
            </a:pPr>
            <a:r>
              <a:rPr lang="en-US" sz="5400" dirty="0">
                <a:solidFill>
                  <a:srgbClr val="576F7F"/>
                </a:solidFill>
              </a:rPr>
              <a:t>Definitions and context </a:t>
            </a:r>
            <a:endParaRPr sz="5400" dirty="0">
              <a:solidFill>
                <a:srgbClr val="576F7F"/>
              </a:solidFill>
            </a:endParaRPr>
          </a:p>
          <a:p>
            <a:pPr marL="1825625" lvl="0" indent="-857250" algn="l" rtl="0">
              <a:lnSpc>
                <a:spcPct val="100000"/>
              </a:lnSpc>
              <a:spcBef>
                <a:spcPts val="0"/>
              </a:spcBef>
              <a:spcAft>
                <a:spcPts val="0"/>
              </a:spcAft>
              <a:buClr>
                <a:srgbClr val="576F7F"/>
              </a:buClr>
              <a:buSzPts val="4320"/>
              <a:buFont typeface="Times New Roman"/>
              <a:buChar char="●"/>
            </a:pPr>
            <a:r>
              <a:rPr lang="en-US" sz="5400" dirty="0">
                <a:solidFill>
                  <a:srgbClr val="576F7F"/>
                </a:solidFill>
              </a:rPr>
              <a:t>SEL and teachers</a:t>
            </a:r>
            <a:endParaRPr sz="5400" dirty="0">
              <a:solidFill>
                <a:srgbClr val="576F7F"/>
              </a:solidFill>
            </a:endParaRPr>
          </a:p>
          <a:p>
            <a:pPr marL="3078163" lvl="1" indent="-857250" algn="l" rtl="0">
              <a:lnSpc>
                <a:spcPct val="100000"/>
              </a:lnSpc>
              <a:spcBef>
                <a:spcPts val="0"/>
              </a:spcBef>
              <a:spcAft>
                <a:spcPts val="0"/>
              </a:spcAft>
              <a:buClr>
                <a:srgbClr val="576F7F"/>
              </a:buClr>
              <a:buSzPts val="4320"/>
              <a:buFont typeface="Courier New"/>
              <a:buChar char="o"/>
            </a:pPr>
            <a:r>
              <a:rPr lang="en-US" sz="5400" dirty="0">
                <a:solidFill>
                  <a:srgbClr val="576F7F"/>
                </a:solidFill>
              </a:rPr>
              <a:t>Evidence-based practices</a:t>
            </a:r>
            <a:endParaRPr sz="5400" dirty="0"/>
          </a:p>
          <a:p>
            <a:pPr marL="3078163" lvl="1" indent="-857250" algn="l" rtl="0">
              <a:lnSpc>
                <a:spcPct val="100000"/>
              </a:lnSpc>
              <a:spcBef>
                <a:spcPts val="0"/>
              </a:spcBef>
              <a:spcAft>
                <a:spcPts val="0"/>
              </a:spcAft>
              <a:buClr>
                <a:srgbClr val="576F7F"/>
              </a:buClr>
              <a:buSzPts val="4320"/>
              <a:buFont typeface="Courier New"/>
              <a:buChar char="o"/>
            </a:pPr>
            <a:r>
              <a:rPr lang="en-US" sz="5400" dirty="0"/>
              <a:t>Small-group breakouts</a:t>
            </a:r>
            <a:endParaRPr sz="5400" dirty="0"/>
          </a:p>
          <a:p>
            <a:pPr marL="1771650" lvl="0" indent="-857250" algn="l" rtl="0">
              <a:lnSpc>
                <a:spcPct val="100000"/>
              </a:lnSpc>
              <a:spcBef>
                <a:spcPts val="0"/>
              </a:spcBef>
              <a:spcAft>
                <a:spcPts val="0"/>
              </a:spcAft>
              <a:buClr>
                <a:srgbClr val="576F7F"/>
              </a:buClr>
              <a:buSzPts val="4320"/>
              <a:buFont typeface="Times New Roman"/>
              <a:buChar char="●"/>
            </a:pPr>
            <a:r>
              <a:rPr lang="en-US" sz="5400" dirty="0">
                <a:solidFill>
                  <a:srgbClr val="576F7F"/>
                </a:solidFill>
              </a:rPr>
              <a:t>SEL and students</a:t>
            </a:r>
            <a:endParaRPr sz="5400" dirty="0">
              <a:solidFill>
                <a:srgbClr val="576F7F"/>
              </a:solidFill>
            </a:endParaRPr>
          </a:p>
          <a:p>
            <a:pPr marL="3208338" lvl="1" indent="-857250" algn="l" rtl="0">
              <a:lnSpc>
                <a:spcPct val="100000"/>
              </a:lnSpc>
              <a:spcBef>
                <a:spcPts val="0"/>
              </a:spcBef>
              <a:spcAft>
                <a:spcPts val="0"/>
              </a:spcAft>
              <a:buClr>
                <a:srgbClr val="576F7F"/>
              </a:buClr>
              <a:buSzPts val="4320"/>
              <a:buFont typeface="Courier New"/>
              <a:buChar char="o"/>
            </a:pPr>
            <a:r>
              <a:rPr lang="en-US" sz="5400" dirty="0">
                <a:solidFill>
                  <a:srgbClr val="576F7F"/>
                </a:solidFill>
              </a:rPr>
              <a:t>Evidence-based practices</a:t>
            </a:r>
            <a:endParaRPr sz="5400" dirty="0">
              <a:solidFill>
                <a:srgbClr val="576F7F"/>
              </a:solidFill>
            </a:endParaRPr>
          </a:p>
          <a:p>
            <a:pPr marL="3208338" lvl="1" indent="-857250" algn="l" rtl="0">
              <a:lnSpc>
                <a:spcPct val="100000"/>
              </a:lnSpc>
              <a:spcBef>
                <a:spcPts val="0"/>
              </a:spcBef>
              <a:spcAft>
                <a:spcPts val="0"/>
              </a:spcAft>
              <a:buClr>
                <a:srgbClr val="576F7F"/>
              </a:buClr>
              <a:buSzPts val="4320"/>
              <a:buFont typeface="Courier New"/>
              <a:buChar char="o"/>
            </a:pPr>
            <a:r>
              <a:rPr lang="en-US" sz="5400" dirty="0">
                <a:solidFill>
                  <a:srgbClr val="576F7F"/>
                </a:solidFill>
              </a:rPr>
              <a:t>Small-group </a:t>
            </a:r>
            <a:r>
              <a:rPr lang="en-US" sz="5400" dirty="0"/>
              <a:t>b</a:t>
            </a:r>
            <a:r>
              <a:rPr lang="en-US" sz="5400" dirty="0">
                <a:solidFill>
                  <a:srgbClr val="576F7F"/>
                </a:solidFill>
              </a:rPr>
              <a:t>reakouts: Using an evidence-based </a:t>
            </a:r>
            <a:r>
              <a:rPr lang="en-US" sz="5400" dirty="0"/>
              <a:t>p</a:t>
            </a:r>
            <a:r>
              <a:rPr lang="en-US" sz="5400" dirty="0">
                <a:solidFill>
                  <a:srgbClr val="576F7F"/>
                </a:solidFill>
              </a:rPr>
              <a:t>ractice</a:t>
            </a:r>
            <a:endParaRPr sz="5400" dirty="0">
              <a:solidFill>
                <a:srgbClr val="576F7F"/>
              </a:solidFill>
            </a:endParaRPr>
          </a:p>
          <a:p>
            <a:pPr marL="3208338" lvl="1" indent="-857250" algn="l" rtl="0">
              <a:lnSpc>
                <a:spcPct val="100000"/>
              </a:lnSpc>
              <a:spcBef>
                <a:spcPts val="0"/>
              </a:spcBef>
              <a:spcAft>
                <a:spcPts val="0"/>
              </a:spcAft>
              <a:buClr>
                <a:srgbClr val="576F7F"/>
              </a:buClr>
              <a:buSzPts val="4320"/>
              <a:buFont typeface="Courier New"/>
              <a:buChar char="o"/>
            </a:pPr>
            <a:r>
              <a:rPr lang="en-US" sz="5400" dirty="0"/>
              <a:t>Small-group share out</a:t>
            </a:r>
            <a:endParaRPr sz="5400" dirty="0">
              <a:solidFill>
                <a:srgbClr val="576F7F"/>
              </a:solidFill>
            </a:endParaRPr>
          </a:p>
          <a:p>
            <a:pPr marL="1771650" lvl="0" indent="-857250" algn="l" rtl="0">
              <a:lnSpc>
                <a:spcPct val="100000"/>
              </a:lnSpc>
              <a:spcBef>
                <a:spcPts val="2400"/>
              </a:spcBef>
              <a:spcAft>
                <a:spcPts val="0"/>
              </a:spcAft>
              <a:buClr>
                <a:srgbClr val="576F7F"/>
              </a:buClr>
              <a:buSzPts val="4320"/>
              <a:buFont typeface="Times New Roman"/>
              <a:buChar char="●"/>
            </a:pPr>
            <a:r>
              <a:rPr lang="en-US" sz="5400" dirty="0">
                <a:solidFill>
                  <a:srgbClr val="576F7F"/>
                </a:solidFill>
              </a:rPr>
              <a:t>Feedback on the module</a:t>
            </a:r>
            <a:endParaRPr sz="5400" dirty="0">
              <a:latin typeface="Palatino Linotype"/>
              <a:ea typeface="Palatino Linotype"/>
              <a:cs typeface="Palatino Linotype"/>
              <a:sym typeface="Palatino Linotype"/>
            </a:endParaRPr>
          </a:p>
        </p:txBody>
      </p:sp>
      <p:pic>
        <p:nvPicPr>
          <p:cNvPr id="200" name="Google Shape;200;p27" descr="A long narrow road in a field"/>
          <p:cNvPicPr preferRelativeResize="0"/>
          <p:nvPr/>
        </p:nvPicPr>
        <p:blipFill rotWithShape="1">
          <a:blip r:embed="rId3">
            <a:alphaModFix/>
          </a:blip>
          <a:srcRect/>
          <a:stretch/>
        </p:blipFill>
        <p:spPr>
          <a:xfrm>
            <a:off x="761526" y="3257268"/>
            <a:ext cx="4027013" cy="7396555"/>
          </a:xfrm>
          <a:prstGeom prst="rect">
            <a:avLst/>
          </a:prstGeom>
          <a:noFill/>
          <a:ln>
            <a:noFill/>
          </a:ln>
        </p:spPr>
      </p:pic>
      <p:sp>
        <p:nvSpPr>
          <p:cNvPr id="201" name="Google Shape;201;p27"/>
          <p:cNvSpPr txBox="1"/>
          <p:nvPr/>
        </p:nvSpPr>
        <p:spPr>
          <a:xfrm>
            <a:off x="505691" y="10653823"/>
            <a:ext cx="1336963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4"/>
              </a:rPr>
              <a:t>https://pixabay.com/photos/prairie-path-field-scenic-natural-1246633/</a:t>
            </a:r>
            <a:r>
              <a:rPr lang="en-US"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ctrTitle"/>
          </p:nvPr>
        </p:nvSpPr>
        <p:spPr>
          <a:xfrm>
            <a:off x="2267712" y="5532120"/>
            <a:ext cx="20573999" cy="3200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7200"/>
              <a:buFont typeface="Times New Roman"/>
              <a:buNone/>
            </a:pPr>
            <a:r>
              <a:rPr lang="en-US" dirty="0"/>
              <a:t>Definitions and context</a:t>
            </a:r>
            <a:endParaRPr dirty="0"/>
          </a:p>
        </p:txBody>
      </p:sp>
      <p:pic>
        <p:nvPicPr>
          <p:cNvPr id="207" name="Google Shape;207;p28" descr="A two women working at computers"/>
          <p:cNvPicPr preferRelativeResize="0"/>
          <p:nvPr/>
        </p:nvPicPr>
        <p:blipFill rotWithShape="1">
          <a:blip r:embed="rId3">
            <a:alphaModFix/>
          </a:blip>
          <a:srcRect/>
          <a:stretch/>
        </p:blipFill>
        <p:spPr>
          <a:xfrm>
            <a:off x="12192000" y="2715058"/>
            <a:ext cx="10504874" cy="6961662"/>
          </a:xfrm>
          <a:prstGeom prst="rect">
            <a:avLst/>
          </a:prstGeom>
          <a:noFill/>
          <a:ln>
            <a:noFill/>
          </a:ln>
        </p:spPr>
      </p:pic>
      <p:sp>
        <p:nvSpPr>
          <p:cNvPr id="208" name="Google Shape;208;p28"/>
          <p:cNvSpPr txBox="1"/>
          <p:nvPr/>
        </p:nvSpPr>
        <p:spPr>
          <a:xfrm>
            <a:off x="12192000" y="9841042"/>
            <a:ext cx="1219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dirty="0">
                <a:solidFill>
                  <a:schemeClr val="hlink"/>
                </a:solidFill>
                <a:latin typeface="Arial"/>
                <a:ea typeface="Arial"/>
                <a:cs typeface="Arial"/>
                <a:sym typeface="Arial"/>
                <a:hlinkClick r:id="rId4"/>
              </a:rPr>
              <a:t>https://pixabay.com/photos/startup-business-people-students-849805/</a:t>
            </a:r>
            <a:r>
              <a:rPr lang="en-US" sz="1400" b="0" i="0" u="none" strike="noStrike" cap="none" dirty="0">
                <a:solidFill>
                  <a:srgbClr val="000000"/>
                </a:solidFill>
                <a:latin typeface="Arial"/>
                <a:ea typeface="Arial"/>
                <a:cs typeface="Arial"/>
                <a:sym typeface="Arial"/>
              </a:rPr>
              <a:t>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9"/>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What is social and emotional learning (SEL)?</a:t>
            </a:r>
            <a:endParaRPr dirty="0"/>
          </a:p>
        </p:txBody>
      </p:sp>
      <p:pic>
        <p:nvPicPr>
          <p:cNvPr id="217" name="Google Shape;217;p29" descr="What is Social and Emotional Learning (SEL)?&#10;What is Social and Emotional Learning (SEL)? CASEL defined the term 26 years ago and is joined by educators, students, parents, and community leaders to help answer that question. &#10;Everyone has a role to play to ensure high-quality SEL is an essential part of PK-12 education. Join us in speaking up about SEL as an education priority and connect your own community to SEL knowledge and resources.&#10;Learn more: https://casel.org/sel-framework/">
            <a:hlinkClick r:id="rId3"/>
          </p:cNvPr>
          <p:cNvPicPr preferRelativeResize="0"/>
          <p:nvPr/>
        </p:nvPicPr>
        <p:blipFill rotWithShape="1">
          <a:blip r:embed="rId4">
            <a:alphaModFix/>
          </a:blip>
          <a:srcRect/>
          <a:stretch/>
        </p:blipFill>
        <p:spPr>
          <a:xfrm>
            <a:off x="2410580" y="3292665"/>
            <a:ext cx="9781420" cy="7747846"/>
          </a:xfrm>
          <a:prstGeom prst="rect">
            <a:avLst/>
          </a:prstGeom>
          <a:noFill/>
          <a:ln>
            <a:noFill/>
          </a:ln>
        </p:spPr>
      </p:pic>
      <p:sp>
        <p:nvSpPr>
          <p:cNvPr id="218" name="Google Shape;218;p29"/>
          <p:cNvSpPr txBox="1"/>
          <p:nvPr/>
        </p:nvSpPr>
        <p:spPr>
          <a:xfrm>
            <a:off x="13038664" y="3278254"/>
            <a:ext cx="10769601" cy="82176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600" b="0" i="1" u="none" strike="noStrike" cap="none" dirty="0">
                <a:solidFill>
                  <a:srgbClr val="000000"/>
                </a:solidFill>
                <a:latin typeface="Times New Roman"/>
                <a:ea typeface="Times New Roman"/>
                <a:cs typeface="Times New Roman"/>
                <a:sym typeface="Times New Roman"/>
              </a:rPr>
              <a:t>SEL is the process through which young people and adults acquire and apply knowledge, skills, and attitudes to help them understand themselves, connect with others, achieve their goals and support their communities.</a:t>
            </a:r>
            <a:endParaRPr sz="6600" b="0" i="1" u="none" strike="noStrike" cap="none" dirty="0">
              <a:solidFill>
                <a:srgbClr val="000000"/>
              </a:solidFill>
              <a:latin typeface="Times New Roman"/>
              <a:ea typeface="Times New Roman"/>
              <a:cs typeface="Times New Roman"/>
              <a:sym typeface="Times New Roman"/>
            </a:endParaRPr>
          </a:p>
        </p:txBody>
      </p:sp>
      <p:sp>
        <p:nvSpPr>
          <p:cNvPr id="215" name="Google Shape;215;p29"/>
          <p:cNvSpPr txBox="1"/>
          <p:nvPr/>
        </p:nvSpPr>
        <p:spPr>
          <a:xfrm>
            <a:off x="8329500" y="12426350"/>
            <a:ext cx="14914500" cy="7389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Times New Roman"/>
                <a:ea typeface="Times New Roman"/>
                <a:cs typeface="Times New Roman"/>
                <a:sym typeface="Times New Roman"/>
              </a:rPr>
              <a:t>(</a:t>
            </a:r>
            <a:r>
              <a:rPr lang="en-US" sz="3600" b="0" i="0" u="none" strike="noStrike" cap="none">
                <a:solidFill>
                  <a:schemeClr val="dk1"/>
                </a:solidFill>
                <a:latin typeface="Times New Roman"/>
                <a:ea typeface="Times New Roman"/>
                <a:cs typeface="Times New Roman"/>
                <a:sym typeface="Times New Roman"/>
              </a:rPr>
              <a:t>CASEL, 2021</a:t>
            </a:r>
            <a:r>
              <a:rPr lang="en-US" sz="3600" b="0" i="0" u="none" strike="noStrike" cap="none">
                <a:solidFill>
                  <a:srgbClr val="000000"/>
                </a:solidFill>
                <a:latin typeface="Times New Roman"/>
                <a:ea typeface="Times New Roman"/>
                <a:cs typeface="Times New Roman"/>
                <a:sym typeface="Times New Roman"/>
              </a:rPr>
              <a:t>)</a:t>
            </a:r>
            <a:endParaRPr sz="3600" b="0"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0"/>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rgbClr val="741B47"/>
                </a:solidFill>
              </a:rPr>
              <a:t>Reflection</a:t>
            </a:r>
            <a:endParaRPr b="1" dirty="0">
              <a:solidFill>
                <a:srgbClr val="741B47"/>
              </a:solidFill>
            </a:endParaRPr>
          </a:p>
        </p:txBody>
      </p:sp>
      <p:pic>
        <p:nvPicPr>
          <p:cNvPr id="226" name="Google Shape;226;p30" descr="A light bulb with a plant inside"/>
          <p:cNvPicPr preferRelativeResize="0"/>
          <p:nvPr/>
        </p:nvPicPr>
        <p:blipFill rotWithShape="1">
          <a:blip r:embed="rId3">
            <a:alphaModFix/>
          </a:blip>
          <a:srcRect/>
          <a:stretch/>
        </p:blipFill>
        <p:spPr>
          <a:xfrm>
            <a:off x="1140001" y="3192656"/>
            <a:ext cx="4535261" cy="7569644"/>
          </a:xfrm>
          <a:prstGeom prst="rect">
            <a:avLst/>
          </a:prstGeom>
          <a:noFill/>
          <a:ln>
            <a:noFill/>
          </a:ln>
        </p:spPr>
      </p:pic>
      <p:sp>
        <p:nvSpPr>
          <p:cNvPr id="227" name="Google Shape;227;p30"/>
          <p:cNvSpPr txBox="1"/>
          <p:nvPr/>
        </p:nvSpPr>
        <p:spPr>
          <a:xfrm>
            <a:off x="1730828" y="11117844"/>
            <a:ext cx="1219744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4"/>
              </a:rPr>
              <a:t>https://pixabay.com/photos/lightbulb-bulb-light-idea-energy-1875255/</a:t>
            </a:r>
            <a:r>
              <a:rPr lang="en-US" sz="1400" b="0" i="0" u="none" strike="noStrike" cap="none">
                <a:solidFill>
                  <a:srgbClr val="000000"/>
                </a:solidFill>
                <a:latin typeface="Arial"/>
                <a:ea typeface="Arial"/>
                <a:cs typeface="Arial"/>
                <a:sym typeface="Arial"/>
              </a:rPr>
              <a:t> </a:t>
            </a:r>
            <a:endParaRPr/>
          </a:p>
        </p:txBody>
      </p:sp>
      <p:sp>
        <p:nvSpPr>
          <p:cNvPr id="225" name="Google Shape;225;p30"/>
          <p:cNvSpPr txBox="1">
            <a:spLocks noGrp="1"/>
          </p:cNvSpPr>
          <p:nvPr>
            <p:ph type="body" idx="1"/>
          </p:nvPr>
        </p:nvSpPr>
        <p:spPr>
          <a:xfrm>
            <a:off x="6662056" y="3722500"/>
            <a:ext cx="16581943" cy="7039800"/>
          </a:xfrm>
          <a:prstGeom prst="rect">
            <a:avLst/>
          </a:prstGeom>
          <a:noFill/>
          <a:ln>
            <a:noFill/>
          </a:ln>
        </p:spPr>
        <p:txBody>
          <a:bodyPr spcFirstLastPara="1" wrap="square" lIns="91425" tIns="45700" rIns="91425" bIns="45700" anchor="t" anchorCtr="0">
            <a:noAutofit/>
          </a:bodyPr>
          <a:lstStyle/>
          <a:p>
            <a:pPr marL="993775" lvl="0" indent="-993775" algn="l" rtl="0">
              <a:lnSpc>
                <a:spcPct val="100000"/>
              </a:lnSpc>
              <a:spcBef>
                <a:spcPts val="0"/>
              </a:spcBef>
              <a:spcAft>
                <a:spcPts val="0"/>
              </a:spcAft>
              <a:buClr>
                <a:srgbClr val="576F7F"/>
              </a:buClr>
              <a:buSzPts val="4800"/>
              <a:buFont typeface="Palatino Linotype"/>
              <a:buChar char="●"/>
            </a:pPr>
            <a:r>
              <a:rPr lang="en-US" sz="6000" dirty="0">
                <a:latin typeface="Palatino Linotype"/>
                <a:ea typeface="Palatino Linotype"/>
                <a:cs typeface="Palatino Linotype"/>
                <a:sym typeface="Palatino Linotype"/>
              </a:rPr>
              <a:t>What did you see in this definition of SEL that you already include in your practice? </a:t>
            </a:r>
            <a:endParaRPr sz="6000" dirty="0">
              <a:latin typeface="Palatino Linotype"/>
              <a:ea typeface="Palatino Linotype"/>
              <a:cs typeface="Palatino Linotype"/>
              <a:sym typeface="Palatino Linotype"/>
            </a:endParaRPr>
          </a:p>
          <a:p>
            <a:pPr marL="993775" lvl="0" indent="-993775" algn="l" rtl="0">
              <a:lnSpc>
                <a:spcPct val="100000"/>
              </a:lnSpc>
              <a:spcBef>
                <a:spcPts val="4800"/>
              </a:spcBef>
              <a:spcAft>
                <a:spcPts val="4800"/>
              </a:spcAft>
              <a:buClr>
                <a:srgbClr val="576F7F"/>
              </a:buClr>
              <a:buSzPts val="4800"/>
              <a:buFont typeface="Palatino Linotype"/>
              <a:buChar char="●"/>
            </a:pPr>
            <a:r>
              <a:rPr lang="en-US" sz="6000" dirty="0">
                <a:latin typeface="Palatino Linotype"/>
                <a:ea typeface="Palatino Linotype"/>
                <a:cs typeface="Palatino Linotype"/>
                <a:sym typeface="Palatino Linotype"/>
              </a:rPr>
              <a:t>What did you see about SEL that is new to you or that you want to learn more about?</a:t>
            </a:r>
            <a:endParaRPr sz="6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Why SEL matters</a:t>
            </a:r>
            <a:endParaRPr dirty="0"/>
          </a:p>
        </p:txBody>
      </p:sp>
      <p:sp>
        <p:nvSpPr>
          <p:cNvPr id="234" name="Google Shape;234;p31"/>
          <p:cNvSpPr txBox="1">
            <a:spLocks noGrp="1"/>
          </p:cNvSpPr>
          <p:nvPr>
            <p:ph type="body" idx="1"/>
          </p:nvPr>
        </p:nvSpPr>
        <p:spPr>
          <a:xfrm>
            <a:off x="2029522" y="2810106"/>
            <a:ext cx="21214478" cy="865799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5400" dirty="0"/>
              <a:t>Research shows that SEL supports students to:</a:t>
            </a:r>
            <a:endParaRPr sz="5400" dirty="0"/>
          </a:p>
          <a:p>
            <a:pPr marL="1893888" lvl="0" indent="-989013" algn="l" rtl="0">
              <a:lnSpc>
                <a:spcPct val="100000"/>
              </a:lnSpc>
              <a:spcBef>
                <a:spcPts val="1000"/>
              </a:spcBef>
              <a:spcAft>
                <a:spcPts val="0"/>
              </a:spcAft>
              <a:buClr>
                <a:srgbClr val="576F7F"/>
              </a:buClr>
              <a:buSzPts val="4320"/>
              <a:buFont typeface="Times New Roman"/>
              <a:buChar char="●"/>
            </a:pPr>
            <a:r>
              <a:rPr lang="en-US" sz="5400" dirty="0"/>
              <a:t>Build life skills, such as communications and critical thinking</a:t>
            </a:r>
            <a:endParaRPr sz="5400" dirty="0"/>
          </a:p>
          <a:p>
            <a:pPr marL="1893888" lvl="0" indent="-989013" algn="l" rtl="0">
              <a:lnSpc>
                <a:spcPct val="100000"/>
              </a:lnSpc>
              <a:spcBef>
                <a:spcPts val="1000"/>
              </a:spcBef>
              <a:spcAft>
                <a:spcPts val="0"/>
              </a:spcAft>
              <a:buClr>
                <a:srgbClr val="576F7F"/>
              </a:buClr>
              <a:buSzPts val="4320"/>
              <a:buFont typeface="Times New Roman"/>
              <a:buChar char="●"/>
            </a:pPr>
            <a:r>
              <a:rPr lang="en-US" sz="5400" dirty="0"/>
              <a:t>Develop social and emotional competence, such as goal-setting and interpersonal skills</a:t>
            </a:r>
            <a:endParaRPr sz="5400" dirty="0"/>
          </a:p>
          <a:p>
            <a:pPr marL="1893888" lvl="0" indent="-989013" algn="l" rtl="0">
              <a:lnSpc>
                <a:spcPct val="100000"/>
              </a:lnSpc>
              <a:spcBef>
                <a:spcPts val="1000"/>
              </a:spcBef>
              <a:spcAft>
                <a:spcPts val="0"/>
              </a:spcAft>
              <a:buClr>
                <a:srgbClr val="576F7F"/>
              </a:buClr>
              <a:buSzPts val="4320"/>
              <a:buFont typeface="Times New Roman"/>
              <a:buChar char="●"/>
            </a:pPr>
            <a:r>
              <a:rPr lang="en-US" sz="5400" dirty="0"/>
              <a:t>Develop positive attitudes toward themselves and others</a:t>
            </a:r>
            <a:endParaRPr sz="5400" dirty="0"/>
          </a:p>
          <a:p>
            <a:pPr marL="1893888" lvl="0" indent="-989013" algn="l" rtl="0">
              <a:lnSpc>
                <a:spcPct val="100000"/>
              </a:lnSpc>
              <a:spcBef>
                <a:spcPts val="1000"/>
              </a:spcBef>
              <a:spcAft>
                <a:spcPts val="0"/>
              </a:spcAft>
              <a:buClr>
                <a:srgbClr val="576F7F"/>
              </a:buClr>
              <a:buSzPts val="4320"/>
              <a:buFont typeface="Times New Roman"/>
              <a:buChar char="●"/>
            </a:pPr>
            <a:r>
              <a:rPr lang="en-US" sz="5400" dirty="0"/>
              <a:t>Engage in prosocial behavior</a:t>
            </a:r>
            <a:endParaRPr sz="5400" dirty="0"/>
          </a:p>
          <a:p>
            <a:pPr marL="1893888" lvl="0" indent="-989013" algn="l" rtl="0">
              <a:lnSpc>
                <a:spcPct val="100000"/>
              </a:lnSpc>
              <a:spcBef>
                <a:spcPts val="1000"/>
              </a:spcBef>
              <a:spcAft>
                <a:spcPts val="0"/>
              </a:spcAft>
              <a:buClr>
                <a:srgbClr val="576F7F"/>
              </a:buClr>
              <a:buSzPts val="4320"/>
              <a:buFont typeface="Times New Roman"/>
              <a:buChar char="●"/>
            </a:pPr>
            <a:r>
              <a:rPr lang="en-US" sz="5400" dirty="0"/>
              <a:t>Improve their academic outcomes</a:t>
            </a:r>
            <a:endParaRPr sz="5400" dirty="0"/>
          </a:p>
          <a:p>
            <a:pPr marL="3135313" lvl="1" indent="-825500" algn="l" rtl="0">
              <a:lnSpc>
                <a:spcPct val="100000"/>
              </a:lnSpc>
              <a:spcBef>
                <a:spcPts val="1000"/>
              </a:spcBef>
              <a:spcAft>
                <a:spcPts val="0"/>
              </a:spcAft>
              <a:buClr>
                <a:srgbClr val="576F7F"/>
              </a:buClr>
              <a:buSzPts val="5800"/>
              <a:buChar char="○"/>
            </a:pPr>
            <a:r>
              <a:rPr lang="en-US" sz="5400" dirty="0"/>
              <a:t>Earn higher GPAs</a:t>
            </a:r>
            <a:endParaRPr sz="5400" dirty="0"/>
          </a:p>
          <a:p>
            <a:pPr marL="3135313" lvl="1" indent="-825500" algn="l" rtl="0">
              <a:lnSpc>
                <a:spcPct val="100000"/>
              </a:lnSpc>
              <a:spcBef>
                <a:spcPts val="1000"/>
              </a:spcBef>
              <a:spcAft>
                <a:spcPts val="0"/>
              </a:spcAft>
              <a:buClr>
                <a:srgbClr val="576F7F"/>
              </a:buClr>
              <a:buSzPts val="5800"/>
              <a:buChar char="○"/>
            </a:pPr>
            <a:r>
              <a:rPr lang="en-US" sz="5400" dirty="0"/>
              <a:t>Score higher on standardized tests</a:t>
            </a:r>
            <a:endParaRPr sz="6800" dirty="0">
              <a:solidFill>
                <a:schemeClr val="dk1"/>
              </a:solidFill>
            </a:endParaRPr>
          </a:p>
        </p:txBody>
      </p:sp>
      <p:sp>
        <p:nvSpPr>
          <p:cNvPr id="235" name="Google Shape;235;p31"/>
          <p:cNvSpPr txBox="1"/>
          <p:nvPr/>
        </p:nvSpPr>
        <p:spPr>
          <a:xfrm>
            <a:off x="15773400" y="12500375"/>
            <a:ext cx="7829475"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Times New Roman"/>
                <a:ea typeface="Times New Roman"/>
                <a:cs typeface="Times New Roman"/>
                <a:sym typeface="Times New Roman"/>
              </a:rPr>
              <a:t>(Durlak et al., 2011; Sklad et al., 2012)</a:t>
            </a:r>
            <a:endParaRPr sz="36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1143000" y="942278"/>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Why SEL matters right now</a:t>
            </a:r>
            <a:endParaRPr dirty="0"/>
          </a:p>
        </p:txBody>
      </p:sp>
      <p:sp>
        <p:nvSpPr>
          <p:cNvPr id="242" name="Google Shape;242;p32"/>
          <p:cNvSpPr txBox="1">
            <a:spLocks noGrp="1"/>
          </p:cNvSpPr>
          <p:nvPr>
            <p:ph type="body" idx="1"/>
          </p:nvPr>
        </p:nvSpPr>
        <p:spPr>
          <a:xfrm>
            <a:off x="1143000" y="3154680"/>
            <a:ext cx="22101000" cy="7607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76F7F"/>
              </a:buClr>
              <a:buSzPts val="5440"/>
              <a:buNone/>
            </a:pPr>
            <a:r>
              <a:rPr lang="en-US" sz="6800" dirty="0"/>
              <a:t>We have and will continue to experience “cascading collective traumas”</a:t>
            </a:r>
            <a:endParaRPr sz="6800" dirty="0"/>
          </a:p>
          <a:p>
            <a:pPr marL="9050337" lvl="7" indent="-857250" algn="l" rtl="0">
              <a:lnSpc>
                <a:spcPct val="90000"/>
              </a:lnSpc>
              <a:spcBef>
                <a:spcPts val="3000"/>
              </a:spcBef>
              <a:spcAft>
                <a:spcPts val="0"/>
              </a:spcAft>
              <a:buClr>
                <a:srgbClr val="576F7F"/>
              </a:buClr>
              <a:buSzPts val="5440"/>
              <a:buFont typeface="Times New Roman"/>
              <a:buChar char="●"/>
            </a:pPr>
            <a:r>
              <a:rPr lang="en-US" sz="6800" dirty="0">
                <a:solidFill>
                  <a:srgbClr val="576F7F"/>
                </a:solidFill>
              </a:rPr>
              <a:t>Global pandemic</a:t>
            </a:r>
            <a:endParaRPr sz="6800" dirty="0">
              <a:solidFill>
                <a:srgbClr val="576F7F"/>
              </a:solidFill>
            </a:endParaRPr>
          </a:p>
          <a:p>
            <a:pPr marL="9050337" lvl="7" indent="-857250" algn="l" rtl="0">
              <a:lnSpc>
                <a:spcPct val="90000"/>
              </a:lnSpc>
              <a:spcBef>
                <a:spcPts val="2400"/>
              </a:spcBef>
              <a:spcAft>
                <a:spcPts val="0"/>
              </a:spcAft>
              <a:buClr>
                <a:srgbClr val="576F7F"/>
              </a:buClr>
              <a:buSzPts val="5440"/>
              <a:buFont typeface="Times New Roman"/>
              <a:buChar char="●"/>
            </a:pPr>
            <a:r>
              <a:rPr lang="en-US" sz="6800" dirty="0">
                <a:solidFill>
                  <a:srgbClr val="576F7F"/>
                </a:solidFill>
              </a:rPr>
              <a:t>Race-based historical traumas</a:t>
            </a:r>
            <a:endParaRPr sz="6800" dirty="0">
              <a:solidFill>
                <a:srgbClr val="576F7F"/>
              </a:solidFill>
            </a:endParaRPr>
          </a:p>
          <a:p>
            <a:pPr marL="9050337" lvl="7" indent="-857250" algn="l" rtl="0">
              <a:lnSpc>
                <a:spcPct val="90000"/>
              </a:lnSpc>
              <a:spcBef>
                <a:spcPts val="2400"/>
              </a:spcBef>
              <a:spcAft>
                <a:spcPts val="0"/>
              </a:spcAft>
              <a:buClr>
                <a:srgbClr val="576F7F"/>
              </a:buClr>
              <a:buSzPts val="5440"/>
              <a:buFont typeface="Times New Roman"/>
              <a:buChar char="●"/>
            </a:pPr>
            <a:r>
              <a:rPr lang="en-US" sz="6800" dirty="0">
                <a:solidFill>
                  <a:srgbClr val="576F7F"/>
                </a:solidFill>
              </a:rPr>
              <a:t>Social unrest</a:t>
            </a:r>
            <a:endParaRPr sz="6800" dirty="0">
              <a:solidFill>
                <a:srgbClr val="576F7F"/>
              </a:solidFill>
            </a:endParaRPr>
          </a:p>
          <a:p>
            <a:pPr marL="9050337" lvl="7" indent="-857250" algn="l" rtl="0">
              <a:lnSpc>
                <a:spcPct val="90000"/>
              </a:lnSpc>
              <a:spcBef>
                <a:spcPts val="2400"/>
              </a:spcBef>
              <a:spcAft>
                <a:spcPts val="2400"/>
              </a:spcAft>
              <a:buClr>
                <a:srgbClr val="576F7F"/>
              </a:buClr>
              <a:buSzPts val="5440"/>
              <a:buFont typeface="Times New Roman"/>
              <a:buChar char="●"/>
            </a:pPr>
            <a:r>
              <a:rPr lang="en-US" sz="6800" dirty="0">
                <a:solidFill>
                  <a:srgbClr val="576F7F"/>
                </a:solidFill>
              </a:rPr>
              <a:t>Extreme weather events</a:t>
            </a:r>
            <a:endParaRPr sz="6800" dirty="0">
              <a:solidFill>
                <a:srgbClr val="576F7F"/>
              </a:solidFill>
            </a:endParaRPr>
          </a:p>
        </p:txBody>
      </p:sp>
      <p:pic>
        <p:nvPicPr>
          <p:cNvPr id="245" name="Google Shape;245;p32" descr="A planet with a blue and orange background"/>
          <p:cNvPicPr preferRelativeResize="0"/>
          <p:nvPr/>
        </p:nvPicPr>
        <p:blipFill rotWithShape="1">
          <a:blip r:embed="rId3">
            <a:alphaModFix/>
          </a:blip>
          <a:srcRect/>
          <a:stretch/>
        </p:blipFill>
        <p:spPr>
          <a:xfrm>
            <a:off x="1140000" y="6043292"/>
            <a:ext cx="7277100" cy="5067300"/>
          </a:xfrm>
          <a:prstGeom prst="rect">
            <a:avLst/>
          </a:prstGeom>
          <a:noFill/>
          <a:ln>
            <a:noFill/>
          </a:ln>
        </p:spPr>
      </p:pic>
      <p:sp>
        <p:nvSpPr>
          <p:cNvPr id="246" name="Google Shape;246;p32"/>
          <p:cNvSpPr txBox="1"/>
          <p:nvPr/>
        </p:nvSpPr>
        <p:spPr>
          <a:xfrm>
            <a:off x="1027936" y="11184869"/>
            <a:ext cx="1722863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4"/>
              </a:rPr>
              <a:t>https://pixabay.com/illustrations/earth-globe-water-fire-flame-1023859/</a:t>
            </a:r>
            <a:r>
              <a:rPr lang="en-US" sz="1400" b="0" i="0" u="none" strike="noStrike" cap="none">
                <a:solidFill>
                  <a:srgbClr val="000000"/>
                </a:solidFill>
                <a:latin typeface="Arial"/>
                <a:ea typeface="Arial"/>
                <a:cs typeface="Arial"/>
                <a:sym typeface="Arial"/>
              </a:rPr>
              <a:t> </a:t>
            </a:r>
            <a:endParaRPr/>
          </a:p>
        </p:txBody>
      </p:sp>
      <p:sp>
        <p:nvSpPr>
          <p:cNvPr id="244" name="Google Shape;244;p32"/>
          <p:cNvSpPr txBox="1"/>
          <p:nvPr/>
        </p:nvSpPr>
        <p:spPr>
          <a:xfrm>
            <a:off x="17464225" y="12662725"/>
            <a:ext cx="54606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Palatino Linotype"/>
                <a:ea typeface="Palatino Linotype"/>
                <a:cs typeface="Palatino Linotype"/>
                <a:sym typeface="Palatino Linotype"/>
              </a:rPr>
              <a:t>(</a:t>
            </a:r>
            <a:r>
              <a:rPr lang="en-US" sz="3600" b="0" i="0" u="none" strike="noStrike" cap="none">
                <a:solidFill>
                  <a:schemeClr val="dk1"/>
                </a:solidFill>
                <a:latin typeface="Times New Roman"/>
                <a:ea typeface="Times New Roman"/>
                <a:cs typeface="Times New Roman"/>
                <a:sym typeface="Times New Roman"/>
              </a:rPr>
              <a:t>Watson et al., 2020</a:t>
            </a:r>
            <a:r>
              <a:rPr lang="en-US" sz="3600" b="0" i="0" u="none" strike="noStrike" cap="none">
                <a:solidFill>
                  <a:schemeClr val="dk1"/>
                </a:solidFill>
                <a:latin typeface="Palatino Linotype"/>
                <a:ea typeface="Palatino Linotype"/>
                <a:cs typeface="Palatino Linotype"/>
                <a:sym typeface="Palatino Linotype"/>
              </a:rPr>
              <a:t>) </a:t>
            </a:r>
            <a:endParaRPr sz="3600" b="0" i="0" u="none" strike="noStrike" cap="none">
              <a:solidFill>
                <a:srgbClr val="000000"/>
              </a:solidFill>
              <a:latin typeface="Times New Roman"/>
              <a:ea typeface="Times New Roman"/>
              <a:cs typeface="Times New Roman"/>
              <a:sym typeface="Times New Roman"/>
            </a:endParaRPr>
          </a:p>
        </p:txBody>
      </p:sp>
      <p:sp>
        <p:nvSpPr>
          <p:cNvPr id="243" name="Google Shape;243;p32">
            <a:extLst>
              <a:ext uri="{C183D7F6-B498-43B3-948B-1728B52AA6E4}">
                <adec:decorative xmlns:adec="http://schemas.microsoft.com/office/drawing/2017/decorative" val="1"/>
              </a:ext>
            </a:extLst>
          </p:cNvPr>
          <p:cNvSpPr txBox="1"/>
          <p:nvPr/>
        </p:nvSpPr>
        <p:spPr>
          <a:xfrm>
            <a:off x="14875175" y="12803950"/>
            <a:ext cx="19582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3"/>
          <p:cNvSpPr txBox="1">
            <a:spLocks noGrp="1"/>
          </p:cNvSpPr>
          <p:nvPr>
            <p:ph type="ctrTitle"/>
          </p:nvPr>
        </p:nvSpPr>
        <p:spPr>
          <a:xfrm>
            <a:off x="2267713" y="5532120"/>
            <a:ext cx="8438388" cy="3200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7200"/>
              <a:buFont typeface="Times New Roman"/>
              <a:buNone/>
            </a:pPr>
            <a:r>
              <a:rPr lang="en-US" dirty="0"/>
              <a:t>SEL and teachers</a:t>
            </a:r>
            <a:endParaRPr dirty="0"/>
          </a:p>
        </p:txBody>
      </p:sp>
      <p:pic>
        <p:nvPicPr>
          <p:cNvPr id="252" name="Google Shape;252;p33" descr="A group of women looking at a book"/>
          <p:cNvPicPr preferRelativeResize="0"/>
          <p:nvPr/>
        </p:nvPicPr>
        <p:blipFill rotWithShape="1">
          <a:blip r:embed="rId3">
            <a:alphaModFix/>
          </a:blip>
          <a:srcRect/>
          <a:stretch/>
        </p:blipFill>
        <p:spPr>
          <a:xfrm>
            <a:off x="11415251" y="3166164"/>
            <a:ext cx="9761786" cy="6582285"/>
          </a:xfrm>
          <a:prstGeom prst="rect">
            <a:avLst/>
          </a:prstGeom>
          <a:noFill/>
          <a:ln>
            <a:noFill/>
          </a:ln>
        </p:spPr>
      </p:pic>
      <p:sp>
        <p:nvSpPr>
          <p:cNvPr id="253" name="Google Shape;253;p33"/>
          <p:cNvSpPr txBox="1"/>
          <p:nvPr/>
        </p:nvSpPr>
        <p:spPr>
          <a:xfrm>
            <a:off x="11415251" y="9794748"/>
            <a:ext cx="1219691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4"/>
              </a:rPr>
              <a:t>https://pixabay.com/photos/science-class-dissect-lab-1121481/</a:t>
            </a:r>
            <a:r>
              <a:rPr lang="en-US"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4"/>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SEL and teachers</a:t>
            </a:r>
            <a:r>
              <a:rPr lang="en-US" dirty="0">
                <a:solidFill>
                  <a:schemeClr val="bg1"/>
                </a:solidFill>
              </a:rPr>
              <a:t>-1</a:t>
            </a:r>
            <a:endParaRPr dirty="0">
              <a:solidFill>
                <a:schemeClr val="bg1"/>
              </a:solidFill>
            </a:endParaRPr>
          </a:p>
        </p:txBody>
      </p:sp>
      <p:sp>
        <p:nvSpPr>
          <p:cNvPr id="260" name="Google Shape;260;p34"/>
          <p:cNvSpPr txBox="1">
            <a:spLocks noGrp="1"/>
          </p:cNvSpPr>
          <p:nvPr>
            <p:ph type="body" idx="1"/>
          </p:nvPr>
        </p:nvSpPr>
        <p:spPr>
          <a:xfrm>
            <a:off x="1439212" y="3454000"/>
            <a:ext cx="20144880" cy="41636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6800" dirty="0"/>
              <a:t>SEL is not only about supporting students... </a:t>
            </a:r>
            <a:endParaRPr sz="6800" dirty="0"/>
          </a:p>
          <a:p>
            <a:pPr marL="2233613" lvl="0" indent="0" algn="l" rtl="0">
              <a:lnSpc>
                <a:spcPct val="100000"/>
              </a:lnSpc>
              <a:spcBef>
                <a:spcPts val="8400"/>
              </a:spcBef>
              <a:spcAft>
                <a:spcPts val="0"/>
              </a:spcAft>
              <a:buClr>
                <a:schemeClr val="dk1"/>
              </a:buClr>
              <a:buSzPts val="1100"/>
              <a:buFont typeface="Arial"/>
              <a:buNone/>
            </a:pPr>
            <a:r>
              <a:rPr lang="en-US" sz="6800" i="1" dirty="0"/>
              <a:t>Successful social and emotional learning engages educators as learners to support their own growth </a:t>
            </a:r>
            <a:endParaRPr sz="6800" b="1" i="1" dirty="0"/>
          </a:p>
        </p:txBody>
      </p:sp>
      <p:pic>
        <p:nvPicPr>
          <p:cNvPr id="263" name="Google Shape;263;p34" descr="A group of people wearing glasses"/>
          <p:cNvPicPr preferRelativeResize="0"/>
          <p:nvPr/>
        </p:nvPicPr>
        <p:blipFill rotWithShape="1">
          <a:blip r:embed="rId3">
            <a:alphaModFix/>
          </a:blip>
          <a:srcRect/>
          <a:stretch/>
        </p:blipFill>
        <p:spPr>
          <a:xfrm>
            <a:off x="7811386" y="8089900"/>
            <a:ext cx="9144000" cy="2971800"/>
          </a:xfrm>
          <a:prstGeom prst="rect">
            <a:avLst/>
          </a:prstGeom>
          <a:noFill/>
          <a:ln>
            <a:noFill/>
          </a:ln>
        </p:spPr>
      </p:pic>
      <p:sp>
        <p:nvSpPr>
          <p:cNvPr id="264" name="Google Shape;264;p34"/>
          <p:cNvSpPr txBox="1"/>
          <p:nvPr/>
        </p:nvSpPr>
        <p:spPr>
          <a:xfrm>
            <a:off x="8139223" y="11134426"/>
            <a:ext cx="1219554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4"/>
              </a:rPr>
              <a:t>https://pixabay.com/illustrations/avatar-clients-customers-icons-2191918/</a:t>
            </a:r>
            <a:r>
              <a:rPr lang="en-US" sz="1400" b="0" i="0" u="none" strike="noStrike" cap="none">
                <a:solidFill>
                  <a:srgbClr val="000000"/>
                </a:solidFill>
                <a:latin typeface="Arial"/>
                <a:ea typeface="Arial"/>
                <a:cs typeface="Arial"/>
                <a:sym typeface="Arial"/>
              </a:rPr>
              <a:t> </a:t>
            </a:r>
            <a:endParaRPr/>
          </a:p>
        </p:txBody>
      </p:sp>
      <p:sp>
        <p:nvSpPr>
          <p:cNvPr id="262" name="Google Shape;262;p34"/>
          <p:cNvSpPr txBox="1"/>
          <p:nvPr/>
        </p:nvSpPr>
        <p:spPr>
          <a:xfrm>
            <a:off x="12945175" y="12851025"/>
            <a:ext cx="10026600" cy="738633"/>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Times New Roman"/>
                <a:ea typeface="Times New Roman"/>
                <a:cs typeface="Times New Roman"/>
                <a:sym typeface="Times New Roman"/>
              </a:rPr>
              <a:t>(Reyes et al., 2012; Becker et al., 2014)</a:t>
            </a:r>
            <a:endParaRPr sz="3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5"/>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b="1" dirty="0">
                <a:solidFill>
                  <a:srgbClr val="741B47"/>
                </a:solidFill>
              </a:rPr>
              <a:t>Discussion: Teachers and SEL</a:t>
            </a:r>
            <a:endParaRPr b="1" dirty="0">
              <a:solidFill>
                <a:srgbClr val="741B47"/>
              </a:solidFill>
            </a:endParaRPr>
          </a:p>
        </p:txBody>
      </p:sp>
      <p:sp>
        <p:nvSpPr>
          <p:cNvPr id="271" name="Google Shape;271;p35"/>
          <p:cNvSpPr txBox="1">
            <a:spLocks noGrp="1"/>
          </p:cNvSpPr>
          <p:nvPr>
            <p:ph type="body" idx="1"/>
          </p:nvPr>
        </p:nvSpPr>
        <p:spPr>
          <a:xfrm>
            <a:off x="1143000" y="3670843"/>
            <a:ext cx="22101000" cy="7607700"/>
          </a:xfrm>
          <a:prstGeom prst="rect">
            <a:avLst/>
          </a:prstGeom>
          <a:noFill/>
          <a:ln>
            <a:noFill/>
          </a:ln>
        </p:spPr>
        <p:txBody>
          <a:bodyPr spcFirstLastPara="1" wrap="square" lIns="91425" tIns="45700" rIns="91425" bIns="45700" anchor="t" anchorCtr="0">
            <a:noAutofit/>
          </a:bodyPr>
          <a:lstStyle/>
          <a:p>
            <a:pPr marL="1792286" lvl="0" indent="-857249" algn="l" rtl="0">
              <a:lnSpc>
                <a:spcPct val="100000"/>
              </a:lnSpc>
              <a:spcBef>
                <a:spcPts val="0"/>
              </a:spcBef>
              <a:spcAft>
                <a:spcPts val="0"/>
              </a:spcAft>
              <a:buSzPts val="5440"/>
              <a:buFont typeface="Times New Roman"/>
              <a:buChar char="●"/>
            </a:pPr>
            <a:r>
              <a:rPr lang="en-US" sz="6800" dirty="0"/>
              <a:t>What concerns do you have about your own social and emotional needs as you return to school?</a:t>
            </a:r>
            <a:endParaRPr sz="6800" dirty="0"/>
          </a:p>
          <a:p>
            <a:pPr marL="1792286" lvl="0" indent="-857249" algn="l" rtl="0">
              <a:lnSpc>
                <a:spcPct val="100000"/>
              </a:lnSpc>
              <a:spcBef>
                <a:spcPts val="8400"/>
              </a:spcBef>
              <a:spcAft>
                <a:spcPts val="0"/>
              </a:spcAft>
              <a:buSzPts val="5440"/>
              <a:buFont typeface="Times New Roman"/>
              <a:buChar char="●"/>
            </a:pPr>
            <a:r>
              <a:rPr lang="en-US" sz="6800" dirty="0"/>
              <a:t>How have you and your colleagues been impacted by the societal challenges of the past year(s)?</a:t>
            </a:r>
            <a:endParaRPr sz="6800" dirty="0">
              <a:solidFill>
                <a:schemeClr val="dk1"/>
              </a:solidFill>
            </a:endParaRPr>
          </a:p>
        </p:txBody>
      </p:sp>
      <p:sp>
        <p:nvSpPr>
          <p:cNvPr id="272" name="Google Shape;272;p35">
            <a:extLst>
              <a:ext uri="{C183D7F6-B498-43B3-948B-1728B52AA6E4}">
                <adec:decorative xmlns:adec="http://schemas.microsoft.com/office/drawing/2017/decorative" val="1"/>
              </a:ext>
            </a:extLst>
          </p:cNvPr>
          <p:cNvSpPr txBox="1"/>
          <p:nvPr/>
        </p:nvSpPr>
        <p:spPr>
          <a:xfrm>
            <a:off x="14451525" y="10262000"/>
            <a:ext cx="8190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1143000" y="1142999"/>
            <a:ext cx="22101048" cy="21758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600"/>
              </a:spcAft>
              <a:buClr>
                <a:schemeClr val="dk1"/>
              </a:buClr>
              <a:buSzPts val="1100"/>
              <a:buFont typeface="Arial"/>
              <a:buNone/>
            </a:pPr>
            <a:r>
              <a:rPr lang="en-US" sz="7800" dirty="0"/>
              <a:t>Welcome! As you settle in, please take a moment to reflect on this question and jot down your thoughts</a:t>
            </a:r>
            <a:r>
              <a:rPr lang="en-US" sz="7800" dirty="0">
                <a:solidFill>
                  <a:schemeClr val="bg1"/>
                </a:solidFill>
              </a:rPr>
              <a:t>-1</a:t>
            </a:r>
            <a:endParaRPr dirty="0">
              <a:solidFill>
                <a:schemeClr val="bg1"/>
              </a:solidFill>
            </a:endParaRPr>
          </a:p>
        </p:txBody>
      </p:sp>
      <p:sp>
        <p:nvSpPr>
          <p:cNvPr id="107" name="Google Shape;107;p18"/>
          <p:cNvSpPr txBox="1">
            <a:spLocks noGrp="1"/>
          </p:cNvSpPr>
          <p:nvPr>
            <p:ph type="body" idx="1"/>
          </p:nvPr>
        </p:nvSpPr>
        <p:spPr>
          <a:xfrm>
            <a:off x="8735045" y="5211266"/>
            <a:ext cx="14509003" cy="6266700"/>
          </a:xfrm>
          <a:prstGeom prst="rect">
            <a:avLst/>
          </a:prstGeom>
          <a:noFill/>
          <a:ln>
            <a:noFill/>
          </a:ln>
        </p:spPr>
        <p:txBody>
          <a:bodyPr spcFirstLastPara="1" wrap="square" lIns="91425" tIns="45700" rIns="91425" bIns="45700" anchor="t" anchorCtr="0">
            <a:noAutofit/>
          </a:bodyPr>
          <a:lstStyle/>
          <a:p>
            <a:pPr marL="711200" lvl="0" indent="0" algn="l" rtl="0">
              <a:lnSpc>
                <a:spcPct val="100000"/>
              </a:lnSpc>
              <a:spcBef>
                <a:spcPts val="0"/>
              </a:spcBef>
              <a:spcAft>
                <a:spcPts val="2400"/>
              </a:spcAft>
              <a:buClr>
                <a:srgbClr val="576F7F"/>
              </a:buClr>
              <a:buSzPts val="6800"/>
              <a:buNone/>
            </a:pPr>
            <a:r>
              <a:rPr lang="en-US" sz="6800" i="1" dirty="0"/>
              <a:t>What concerns do you have about your students’ social and emotional needs as they return to school?</a:t>
            </a:r>
            <a:endParaRPr sz="6800" i="1" dirty="0"/>
          </a:p>
        </p:txBody>
      </p:sp>
      <p:pic>
        <p:nvPicPr>
          <p:cNvPr id="108" name="Google Shape;108;p18" descr="A wooden sculpture of a person sitting ">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2554941" y="4879257"/>
            <a:ext cx="5924550" cy="4601592"/>
          </a:xfrm>
          <a:prstGeom prst="rect">
            <a:avLst/>
          </a:prstGeom>
          <a:noFill/>
          <a:ln>
            <a:noFill/>
          </a:ln>
        </p:spPr>
      </p:pic>
      <p:sp>
        <p:nvSpPr>
          <p:cNvPr id="109" name="Google Shape;109;p18"/>
          <p:cNvSpPr txBox="1"/>
          <p:nvPr/>
        </p:nvSpPr>
        <p:spPr>
          <a:xfrm>
            <a:off x="2383491" y="9609803"/>
            <a:ext cx="1219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4"/>
              </a:rPr>
              <a:t>https://pixabay.com/photos/thinker-at-a-loss-think-to-play-1294490/</a:t>
            </a:r>
            <a:r>
              <a:rPr lang="en-US"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6"/>
          <p:cNvSpPr txBox="1">
            <a:spLocks noGrp="1"/>
          </p:cNvSpPr>
          <p:nvPr>
            <p:ph type="title"/>
          </p:nvPr>
        </p:nvSpPr>
        <p:spPr>
          <a:xfrm>
            <a:off x="1140001" y="1066362"/>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Evidence-based practices to promote teacher well-being</a:t>
            </a:r>
            <a:endParaRPr dirty="0"/>
          </a:p>
        </p:txBody>
      </p:sp>
      <p:sp>
        <p:nvSpPr>
          <p:cNvPr id="279" name="Google Shape;279;p36"/>
          <p:cNvSpPr txBox="1">
            <a:spLocks noGrp="1"/>
          </p:cNvSpPr>
          <p:nvPr>
            <p:ph type="body" idx="1"/>
          </p:nvPr>
        </p:nvSpPr>
        <p:spPr>
          <a:xfrm>
            <a:off x="1318436" y="2849880"/>
            <a:ext cx="21925562" cy="7607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6000" dirty="0">
                <a:solidFill>
                  <a:srgbClr val="576F7F"/>
                </a:solidFill>
                <a:latin typeface="Palatino Linotype"/>
                <a:ea typeface="Palatino Linotype"/>
                <a:cs typeface="Palatino Linotype"/>
                <a:sym typeface="Palatino Linotype"/>
              </a:rPr>
              <a:t>Daily practices</a:t>
            </a:r>
            <a:endParaRPr sz="6000" dirty="0">
              <a:solidFill>
                <a:srgbClr val="576F7F"/>
              </a:solidFill>
              <a:latin typeface="Palatino Linotype"/>
              <a:ea typeface="Palatino Linotype"/>
              <a:cs typeface="Palatino Linotype"/>
              <a:sym typeface="Palatino Linotype"/>
            </a:endParaRPr>
          </a:p>
          <a:p>
            <a:pPr marL="6400800" lvl="0" indent="-936625" algn="l" rtl="0">
              <a:lnSpc>
                <a:spcPct val="100000"/>
              </a:lnSpc>
              <a:spcBef>
                <a:spcPts val="600"/>
              </a:spcBef>
              <a:spcAft>
                <a:spcPts val="0"/>
              </a:spcAft>
              <a:buClr>
                <a:srgbClr val="576F7F"/>
              </a:buClr>
              <a:buSzPts val="4320"/>
              <a:buFont typeface="Palatino Linotype"/>
              <a:buChar char="●"/>
            </a:pPr>
            <a:r>
              <a:rPr lang="en-US" sz="5400" dirty="0">
                <a:solidFill>
                  <a:srgbClr val="576F7F"/>
                </a:solidFill>
                <a:latin typeface="Palatino Linotype"/>
                <a:ea typeface="Palatino Linotype"/>
                <a:cs typeface="Palatino Linotype"/>
                <a:sym typeface="Palatino Linotype"/>
              </a:rPr>
              <a:t>Practice self-reflection and check in regularly with yourself and others</a:t>
            </a:r>
            <a:endParaRPr sz="5400" dirty="0">
              <a:solidFill>
                <a:srgbClr val="576F7F"/>
              </a:solidFill>
              <a:latin typeface="Palatino Linotype"/>
              <a:ea typeface="Palatino Linotype"/>
              <a:cs typeface="Palatino Linotype"/>
              <a:sym typeface="Palatino Linotype"/>
            </a:endParaRPr>
          </a:p>
          <a:p>
            <a:pPr marL="6400800" lvl="0" indent="-936625" algn="l" rtl="0">
              <a:lnSpc>
                <a:spcPct val="100000"/>
              </a:lnSpc>
              <a:spcBef>
                <a:spcPts val="1200"/>
              </a:spcBef>
              <a:spcAft>
                <a:spcPts val="0"/>
              </a:spcAft>
              <a:buClr>
                <a:srgbClr val="576F7F"/>
              </a:buClr>
              <a:buSzPts val="4320"/>
              <a:buFont typeface="Palatino Linotype"/>
              <a:buChar char="●"/>
            </a:pPr>
            <a:r>
              <a:rPr lang="en-US" sz="5400" dirty="0">
                <a:solidFill>
                  <a:srgbClr val="576F7F"/>
                </a:solidFill>
                <a:latin typeface="Palatino Linotype"/>
                <a:ea typeface="Palatino Linotype"/>
                <a:cs typeface="Palatino Linotype"/>
                <a:sym typeface="Palatino Linotype"/>
              </a:rPr>
              <a:t>Protect personal time (away from work) and establish healthy boundaries in the workplace</a:t>
            </a:r>
            <a:endParaRPr sz="5400" dirty="0">
              <a:solidFill>
                <a:srgbClr val="576F7F"/>
              </a:solidFill>
              <a:latin typeface="Palatino Linotype"/>
              <a:ea typeface="Palatino Linotype"/>
              <a:cs typeface="Palatino Linotype"/>
              <a:sym typeface="Palatino Linotype"/>
            </a:endParaRPr>
          </a:p>
          <a:p>
            <a:pPr marL="6400800" lvl="0" indent="-936625" algn="l" rtl="0">
              <a:lnSpc>
                <a:spcPct val="100000"/>
              </a:lnSpc>
              <a:spcBef>
                <a:spcPts val="1200"/>
              </a:spcBef>
              <a:spcAft>
                <a:spcPts val="0"/>
              </a:spcAft>
              <a:buClr>
                <a:srgbClr val="576F7F"/>
              </a:buClr>
              <a:buSzPts val="4320"/>
              <a:buFont typeface="Palatino Linotype"/>
              <a:buChar char="●"/>
            </a:pPr>
            <a:r>
              <a:rPr lang="en-US" sz="5400" dirty="0">
                <a:solidFill>
                  <a:srgbClr val="576F7F"/>
                </a:solidFill>
                <a:latin typeface="Palatino Linotype"/>
                <a:ea typeface="Palatino Linotype"/>
                <a:cs typeface="Palatino Linotype"/>
                <a:sym typeface="Palatino Linotype"/>
              </a:rPr>
              <a:t>Express yourself in fun, creative ways</a:t>
            </a:r>
            <a:endParaRPr sz="5400" dirty="0">
              <a:solidFill>
                <a:srgbClr val="576F7F"/>
              </a:solidFill>
              <a:latin typeface="Palatino Linotype"/>
              <a:ea typeface="Palatino Linotype"/>
              <a:cs typeface="Palatino Linotype"/>
              <a:sym typeface="Palatino Linotype"/>
            </a:endParaRPr>
          </a:p>
          <a:p>
            <a:pPr marL="6400800" lvl="0" indent="-936625" algn="l" rtl="0">
              <a:lnSpc>
                <a:spcPct val="100000"/>
              </a:lnSpc>
              <a:spcBef>
                <a:spcPts val="1200"/>
              </a:spcBef>
              <a:spcAft>
                <a:spcPts val="0"/>
              </a:spcAft>
              <a:buClr>
                <a:srgbClr val="576F7F"/>
              </a:buClr>
              <a:buSzPts val="4320"/>
              <a:buFont typeface="Palatino Linotype"/>
              <a:buChar char="●"/>
            </a:pPr>
            <a:r>
              <a:rPr lang="en-US" sz="5400" dirty="0">
                <a:solidFill>
                  <a:srgbClr val="576F7F"/>
                </a:solidFill>
                <a:latin typeface="Palatino Linotype"/>
                <a:ea typeface="Palatino Linotype"/>
                <a:cs typeface="Palatino Linotype"/>
                <a:sym typeface="Palatino Linotype"/>
              </a:rPr>
              <a:t>Take five “mini-vacations” a day</a:t>
            </a:r>
            <a:endParaRPr sz="5400" dirty="0">
              <a:solidFill>
                <a:srgbClr val="576F7F"/>
              </a:solidFill>
              <a:latin typeface="Palatino Linotype"/>
              <a:ea typeface="Palatino Linotype"/>
              <a:cs typeface="Palatino Linotype"/>
              <a:sym typeface="Palatino Linotype"/>
            </a:endParaRPr>
          </a:p>
          <a:p>
            <a:pPr marL="6400800" lvl="0" indent="-936625" algn="l" rtl="0">
              <a:lnSpc>
                <a:spcPct val="100000"/>
              </a:lnSpc>
              <a:spcBef>
                <a:spcPts val="1200"/>
              </a:spcBef>
              <a:spcAft>
                <a:spcPts val="600"/>
              </a:spcAft>
              <a:buClr>
                <a:srgbClr val="576F7F"/>
              </a:buClr>
              <a:buSzPts val="4320"/>
              <a:buFont typeface="Palatino Linotype"/>
              <a:buChar char="●"/>
            </a:pPr>
            <a:r>
              <a:rPr lang="en-US" sz="5400" dirty="0">
                <a:solidFill>
                  <a:srgbClr val="576F7F"/>
                </a:solidFill>
                <a:latin typeface="Palatino Linotype"/>
                <a:ea typeface="Palatino Linotype"/>
                <a:cs typeface="Palatino Linotype"/>
                <a:sym typeface="Palatino Linotype"/>
              </a:rPr>
              <a:t>Be mindful and meditative</a:t>
            </a:r>
            <a:endParaRPr sz="5400" dirty="0">
              <a:solidFill>
                <a:srgbClr val="576F7F"/>
              </a:solidFill>
            </a:endParaRPr>
          </a:p>
        </p:txBody>
      </p:sp>
      <p:pic>
        <p:nvPicPr>
          <p:cNvPr id="282" name="Google Shape;282;p36" descr="! "/>
          <p:cNvPicPr preferRelativeResize="0"/>
          <p:nvPr/>
        </p:nvPicPr>
        <p:blipFill rotWithShape="1">
          <a:blip r:embed="rId3">
            <a:alphaModFix/>
          </a:blip>
          <a:srcRect/>
          <a:stretch/>
        </p:blipFill>
        <p:spPr>
          <a:xfrm>
            <a:off x="1140001" y="4433838"/>
            <a:ext cx="4897966" cy="4848324"/>
          </a:xfrm>
          <a:prstGeom prst="rect">
            <a:avLst/>
          </a:prstGeom>
          <a:noFill/>
          <a:ln>
            <a:noFill/>
          </a:ln>
        </p:spPr>
      </p:pic>
      <p:sp>
        <p:nvSpPr>
          <p:cNvPr id="283" name="Google Shape;283;p36"/>
          <p:cNvSpPr txBox="1"/>
          <p:nvPr/>
        </p:nvSpPr>
        <p:spPr>
          <a:xfrm>
            <a:off x="568842" y="11733761"/>
            <a:ext cx="1219554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4"/>
              </a:rPr>
              <a:t>https://pixabay.com/vectors/exclamation-mark-button-symbol-48283/</a:t>
            </a:r>
            <a:r>
              <a:rPr lang="en-US" sz="1400" b="0" i="0" u="none" strike="noStrike" cap="none">
                <a:solidFill>
                  <a:srgbClr val="000000"/>
                </a:solidFill>
                <a:latin typeface="Arial"/>
                <a:ea typeface="Arial"/>
                <a:cs typeface="Arial"/>
                <a:sym typeface="Arial"/>
              </a:rPr>
              <a:t> </a:t>
            </a:r>
            <a:endParaRPr/>
          </a:p>
        </p:txBody>
      </p:sp>
      <p:sp>
        <p:nvSpPr>
          <p:cNvPr id="281" name="Google Shape;281;p36"/>
          <p:cNvSpPr txBox="1"/>
          <p:nvPr/>
        </p:nvSpPr>
        <p:spPr>
          <a:xfrm>
            <a:off x="7249200" y="12448250"/>
            <a:ext cx="17134799" cy="104641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2800" b="0" i="0" u="none" strike="noStrike" cap="none">
                <a:solidFill>
                  <a:schemeClr val="dk1"/>
                </a:solidFill>
                <a:latin typeface="Times New Roman"/>
                <a:ea typeface="Times New Roman"/>
                <a:cs typeface="Times New Roman"/>
                <a:sym typeface="Times New Roman"/>
              </a:rPr>
              <a:t>(Abenavoli et al., 2013; Braun et al., 2019; Fowler, 2015; Hydon et al., 2015; Jennings et al., 2013; Lomas et al., 2017; Roeser et al., 2013; Sprang et al., 2019; Turgoose &amp; Maddox, 2017; Von der Embse et al., 2019; Zarate et al., 2019)</a:t>
            </a:r>
            <a:endParaRPr sz="2800" b="0" i="0" u="none" strike="noStrike" cap="none">
              <a:solidFill>
                <a:schemeClr val="dk1"/>
              </a:solidFill>
              <a:latin typeface="Times New Roman"/>
              <a:ea typeface="Times New Roman"/>
              <a:cs typeface="Times New Roman"/>
              <a:sym typeface="Times New Roman"/>
            </a:endParaRPr>
          </a:p>
        </p:txBody>
      </p:sp>
      <p:sp>
        <p:nvSpPr>
          <p:cNvPr id="280" name="Google Shape;280;p36">
            <a:extLst>
              <a:ext uri="{C183D7F6-B498-43B3-948B-1728B52AA6E4}">
                <adec:decorative xmlns:adec="http://schemas.microsoft.com/office/drawing/2017/decorative" val="1"/>
              </a:ext>
            </a:extLst>
          </p:cNvPr>
          <p:cNvSpPr txBox="1"/>
          <p:nvPr/>
        </p:nvSpPr>
        <p:spPr>
          <a:xfrm>
            <a:off x="10309075" y="12709800"/>
            <a:ext cx="12851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7"/>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Evidence-based practices to promote teacher well-being</a:t>
            </a:r>
            <a:r>
              <a:rPr lang="en-US" dirty="0">
                <a:solidFill>
                  <a:schemeClr val="bg1"/>
                </a:solidFill>
              </a:rPr>
              <a:t>-1</a:t>
            </a:r>
            <a:endParaRPr dirty="0">
              <a:solidFill>
                <a:schemeClr val="bg1"/>
              </a:solidFill>
            </a:endParaRPr>
          </a:p>
        </p:txBody>
      </p:sp>
      <p:sp>
        <p:nvSpPr>
          <p:cNvPr id="290" name="Google Shape;290;p37"/>
          <p:cNvSpPr txBox="1">
            <a:spLocks noGrp="1"/>
          </p:cNvSpPr>
          <p:nvPr>
            <p:ph type="body" idx="1"/>
          </p:nvPr>
        </p:nvSpPr>
        <p:spPr>
          <a:xfrm>
            <a:off x="1143000" y="3154680"/>
            <a:ext cx="22101000" cy="7607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6000">
                <a:solidFill>
                  <a:srgbClr val="576F7F"/>
                </a:solidFill>
              </a:rPr>
              <a:t>Connecting with colleagues for personalized professional </a:t>
            </a:r>
            <a:r>
              <a:rPr lang="en-US" sz="6000"/>
              <a:t>l</a:t>
            </a:r>
            <a:r>
              <a:rPr lang="en-US" sz="6000">
                <a:solidFill>
                  <a:srgbClr val="576F7F"/>
                </a:solidFill>
              </a:rPr>
              <a:t>earning</a:t>
            </a:r>
            <a:endParaRPr/>
          </a:p>
          <a:p>
            <a:pPr marL="0" lvl="0" indent="0" algn="l" rtl="0">
              <a:lnSpc>
                <a:spcPct val="100000"/>
              </a:lnSpc>
              <a:spcBef>
                <a:spcPts val="0"/>
              </a:spcBef>
              <a:spcAft>
                <a:spcPts val="0"/>
              </a:spcAft>
              <a:buClr>
                <a:schemeClr val="dk1"/>
              </a:buClr>
              <a:buSzPts val="1100"/>
              <a:buFont typeface="Arial"/>
              <a:buNone/>
            </a:pPr>
            <a:endParaRPr sz="6000" u="sng">
              <a:solidFill>
                <a:srgbClr val="576F7F"/>
              </a:solidFill>
            </a:endParaRPr>
          </a:p>
          <a:p>
            <a:pPr marL="6400800" lvl="0" indent="-977900" algn="l" rtl="0">
              <a:lnSpc>
                <a:spcPct val="100000"/>
              </a:lnSpc>
              <a:spcBef>
                <a:spcPts val="600"/>
              </a:spcBef>
              <a:spcAft>
                <a:spcPts val="0"/>
              </a:spcAft>
              <a:buClr>
                <a:srgbClr val="576F7F"/>
              </a:buClr>
              <a:buSzPts val="4320"/>
              <a:buFont typeface="Times New Roman"/>
              <a:buChar char="●"/>
            </a:pPr>
            <a:r>
              <a:rPr lang="en-US" sz="5400">
                <a:solidFill>
                  <a:srgbClr val="576F7F"/>
                </a:solidFill>
              </a:rPr>
              <a:t>Speak with your colleagues to identify learning partners with whom you can schedule time to discuss SEL</a:t>
            </a:r>
            <a:endParaRPr sz="5400">
              <a:solidFill>
                <a:srgbClr val="576F7F"/>
              </a:solidFill>
            </a:endParaRPr>
          </a:p>
          <a:p>
            <a:pPr marL="6400800" lvl="0" indent="-977900" algn="l" rtl="0">
              <a:lnSpc>
                <a:spcPct val="100000"/>
              </a:lnSpc>
              <a:spcBef>
                <a:spcPts val="1200"/>
              </a:spcBef>
              <a:spcAft>
                <a:spcPts val="0"/>
              </a:spcAft>
              <a:buClr>
                <a:srgbClr val="576F7F"/>
              </a:buClr>
              <a:buSzPts val="4320"/>
              <a:buFont typeface="Times New Roman"/>
              <a:buChar char="●"/>
            </a:pPr>
            <a:r>
              <a:rPr lang="en-US" sz="5400">
                <a:solidFill>
                  <a:srgbClr val="576F7F"/>
                </a:solidFill>
              </a:rPr>
              <a:t>Co-create with colleagues professional learning </a:t>
            </a:r>
            <a:r>
              <a:rPr lang="en-US" sz="5400"/>
              <a:t>that you can use to inform </a:t>
            </a:r>
            <a:r>
              <a:rPr lang="en-US" sz="5400">
                <a:solidFill>
                  <a:srgbClr val="576F7F"/>
                </a:solidFill>
              </a:rPr>
              <a:t>your adoption of SEL instruction</a:t>
            </a:r>
            <a:endParaRPr sz="5400">
              <a:solidFill>
                <a:srgbClr val="576F7F"/>
              </a:solidFill>
            </a:endParaRPr>
          </a:p>
          <a:p>
            <a:pPr marL="6400800" lvl="0" indent="-977900" algn="l" rtl="0">
              <a:lnSpc>
                <a:spcPct val="100000"/>
              </a:lnSpc>
              <a:spcBef>
                <a:spcPts val="1200"/>
              </a:spcBef>
              <a:spcAft>
                <a:spcPts val="600"/>
              </a:spcAft>
              <a:buClr>
                <a:srgbClr val="576F7F"/>
              </a:buClr>
              <a:buSzPts val="4320"/>
              <a:buFont typeface="Times New Roman"/>
              <a:buChar char="●"/>
            </a:pPr>
            <a:r>
              <a:rPr lang="en-US" sz="5400">
                <a:solidFill>
                  <a:srgbClr val="576F7F"/>
                </a:solidFill>
              </a:rPr>
              <a:t>Engage with groups that instill personal pride and professional identity</a:t>
            </a:r>
            <a:endParaRPr sz="5400">
              <a:solidFill>
                <a:srgbClr val="576F7F"/>
              </a:solidFill>
            </a:endParaRPr>
          </a:p>
        </p:txBody>
      </p:sp>
      <p:sp>
        <p:nvSpPr>
          <p:cNvPr id="291" name="Google Shape;291;p37"/>
          <p:cNvSpPr txBox="1"/>
          <p:nvPr/>
        </p:nvSpPr>
        <p:spPr>
          <a:xfrm>
            <a:off x="13735200" y="12568575"/>
            <a:ext cx="9508800" cy="738633"/>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Times New Roman"/>
                <a:ea typeface="Times New Roman"/>
                <a:cs typeface="Times New Roman"/>
                <a:sym typeface="Times New Roman"/>
              </a:rPr>
              <a:t>(REL Midwest, 2020)</a:t>
            </a:r>
            <a:endParaRPr sz="3600" b="0" i="0" u="none" strike="noStrike" cap="none">
              <a:solidFill>
                <a:schemeClr val="dk1"/>
              </a:solidFill>
              <a:latin typeface="Times New Roman"/>
              <a:ea typeface="Times New Roman"/>
              <a:cs typeface="Times New Roman"/>
              <a:sym typeface="Times New Roman"/>
            </a:endParaRPr>
          </a:p>
        </p:txBody>
      </p:sp>
      <p:pic>
        <p:nvPicPr>
          <p:cNvPr id="292" name="Google Shape;292;p37" descr="!"/>
          <p:cNvPicPr preferRelativeResize="0"/>
          <p:nvPr/>
        </p:nvPicPr>
        <p:blipFill rotWithShape="1">
          <a:blip r:embed="rId3">
            <a:alphaModFix/>
          </a:blip>
          <a:srcRect/>
          <a:stretch/>
        </p:blipFill>
        <p:spPr>
          <a:xfrm>
            <a:off x="1140000" y="4816610"/>
            <a:ext cx="4897966" cy="4848324"/>
          </a:xfrm>
          <a:prstGeom prst="rect">
            <a:avLst/>
          </a:prstGeom>
          <a:noFill/>
          <a:ln>
            <a:noFill/>
          </a:ln>
        </p:spPr>
      </p:pic>
      <p:sp>
        <p:nvSpPr>
          <p:cNvPr id="293" name="Google Shape;293;p37"/>
          <p:cNvSpPr txBox="1"/>
          <p:nvPr/>
        </p:nvSpPr>
        <p:spPr>
          <a:xfrm>
            <a:off x="568842" y="11733761"/>
            <a:ext cx="1219554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4"/>
              </a:rPr>
              <a:t>https://pixabay.com/vectors/exclamation-mark-button-symbol-48283/</a:t>
            </a:r>
            <a:r>
              <a:rPr lang="en-US"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8"/>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b="1" dirty="0">
                <a:solidFill>
                  <a:srgbClr val="741B47"/>
                </a:solidFill>
              </a:rPr>
              <a:t>Small-group share-out</a:t>
            </a:r>
            <a:endParaRPr b="1" dirty="0">
              <a:solidFill>
                <a:srgbClr val="741B47"/>
              </a:solidFill>
            </a:endParaRPr>
          </a:p>
        </p:txBody>
      </p:sp>
      <p:sp>
        <p:nvSpPr>
          <p:cNvPr id="300" name="Google Shape;300;p38"/>
          <p:cNvSpPr txBox="1">
            <a:spLocks noGrp="1"/>
          </p:cNvSpPr>
          <p:nvPr>
            <p:ph type="body" idx="1"/>
          </p:nvPr>
        </p:nvSpPr>
        <p:spPr>
          <a:xfrm>
            <a:off x="1143000" y="3154680"/>
            <a:ext cx="22101000" cy="4655820"/>
          </a:xfrm>
          <a:prstGeom prst="rect">
            <a:avLst/>
          </a:prstGeom>
          <a:noFill/>
          <a:ln>
            <a:noFill/>
          </a:ln>
        </p:spPr>
        <p:txBody>
          <a:bodyPr spcFirstLastPara="1" wrap="square" lIns="91425" tIns="45700" rIns="91425" bIns="45700" anchor="t" anchorCtr="0">
            <a:noAutofit/>
          </a:bodyPr>
          <a:lstStyle/>
          <a:p>
            <a:pPr marL="1828800" lvl="0" indent="-893763" algn="l" rtl="0">
              <a:lnSpc>
                <a:spcPct val="100000"/>
              </a:lnSpc>
              <a:spcBef>
                <a:spcPts val="0"/>
              </a:spcBef>
              <a:spcAft>
                <a:spcPts val="0"/>
              </a:spcAft>
              <a:buClr>
                <a:srgbClr val="576F7F"/>
              </a:buClr>
              <a:buSzPts val="6800"/>
              <a:buChar char="•"/>
            </a:pPr>
            <a:r>
              <a:rPr lang="en-US" sz="5400" dirty="0">
                <a:solidFill>
                  <a:srgbClr val="576F7F"/>
                </a:solidFill>
              </a:rPr>
              <a:t>What evidence-based practices did you explore in your small group discussions?</a:t>
            </a:r>
            <a:endParaRPr sz="5400" dirty="0">
              <a:solidFill>
                <a:srgbClr val="576F7F"/>
              </a:solidFill>
            </a:endParaRPr>
          </a:p>
          <a:p>
            <a:pPr marL="1828800" lvl="0" indent="-893763" algn="l" rtl="0">
              <a:lnSpc>
                <a:spcPct val="100000"/>
              </a:lnSpc>
              <a:spcBef>
                <a:spcPts val="7800"/>
              </a:spcBef>
              <a:spcAft>
                <a:spcPts val="0"/>
              </a:spcAft>
              <a:buClr>
                <a:srgbClr val="576F7F"/>
              </a:buClr>
              <a:buSzPts val="6800"/>
              <a:buChar char="•"/>
            </a:pPr>
            <a:r>
              <a:rPr lang="en-US" sz="5400" dirty="0">
                <a:solidFill>
                  <a:srgbClr val="576F7F"/>
                </a:solidFill>
              </a:rPr>
              <a:t>What ideas did you generate for how you might try out one or more of the evidence-based practices?</a:t>
            </a:r>
            <a:endParaRPr sz="6800" u="sng" dirty="0"/>
          </a:p>
        </p:txBody>
      </p:sp>
      <p:sp>
        <p:nvSpPr>
          <p:cNvPr id="301" name="Google Shape;301;p38"/>
          <p:cNvSpPr txBox="1"/>
          <p:nvPr/>
        </p:nvSpPr>
        <p:spPr>
          <a:xfrm>
            <a:off x="13735200" y="12568575"/>
            <a:ext cx="9508800" cy="738633"/>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Times New Roman"/>
                <a:ea typeface="Times New Roman"/>
                <a:cs typeface="Times New Roman"/>
                <a:sym typeface="Times New Roman"/>
              </a:rPr>
              <a:t>(REL Midwest, 2020)</a:t>
            </a:r>
            <a:endParaRPr sz="3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9"/>
          <p:cNvSpPr txBox="1">
            <a:spLocks noGrp="1"/>
          </p:cNvSpPr>
          <p:nvPr>
            <p:ph type="ctrTitle"/>
          </p:nvPr>
        </p:nvSpPr>
        <p:spPr>
          <a:xfrm>
            <a:off x="2352387" y="5532120"/>
            <a:ext cx="20573999" cy="3200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7200"/>
              <a:buFont typeface="Times New Roman"/>
              <a:buNone/>
            </a:pPr>
            <a:r>
              <a:rPr lang="en-US" dirty="0"/>
              <a:t>SEL and students</a:t>
            </a:r>
            <a:endParaRPr dirty="0"/>
          </a:p>
        </p:txBody>
      </p:sp>
      <p:pic>
        <p:nvPicPr>
          <p:cNvPr id="307" name="Google Shape;307;p39" descr="Two people studying"/>
          <p:cNvPicPr preferRelativeResize="0"/>
          <p:nvPr/>
        </p:nvPicPr>
        <p:blipFill rotWithShape="1">
          <a:blip r:embed="rId3">
            <a:alphaModFix/>
          </a:blip>
          <a:srcRect/>
          <a:stretch/>
        </p:blipFill>
        <p:spPr>
          <a:xfrm>
            <a:off x="10715388" y="3747323"/>
            <a:ext cx="9502323" cy="6221353"/>
          </a:xfrm>
          <a:prstGeom prst="rect">
            <a:avLst/>
          </a:prstGeom>
          <a:noFill/>
          <a:ln>
            <a:noFill/>
          </a:ln>
        </p:spPr>
      </p:pic>
      <p:sp>
        <p:nvSpPr>
          <p:cNvPr id="308" name="Google Shape;308;p39"/>
          <p:cNvSpPr txBox="1"/>
          <p:nvPr/>
        </p:nvSpPr>
        <p:spPr>
          <a:xfrm>
            <a:off x="10715388" y="9968676"/>
            <a:ext cx="1219691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4"/>
              </a:rPr>
              <a:t>https://pixabay.com/photos/students-education-school-young-2817247/</a:t>
            </a:r>
            <a:r>
              <a:rPr lang="en-US"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0"/>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8000" dirty="0"/>
              <a:t>Rationale</a:t>
            </a:r>
            <a:endParaRPr sz="8000" dirty="0"/>
          </a:p>
        </p:txBody>
      </p:sp>
      <p:sp>
        <p:nvSpPr>
          <p:cNvPr id="315" name="Google Shape;315;p40"/>
          <p:cNvSpPr txBox="1">
            <a:spLocks noGrp="1"/>
          </p:cNvSpPr>
          <p:nvPr>
            <p:ph type="body" idx="1"/>
          </p:nvPr>
        </p:nvSpPr>
        <p:spPr>
          <a:xfrm>
            <a:off x="1143000" y="3154680"/>
            <a:ext cx="22101000" cy="67513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5400" dirty="0">
                <a:solidFill>
                  <a:srgbClr val="576F7F"/>
                </a:solidFill>
              </a:rPr>
              <a:t>“[E]</a:t>
            </a:r>
            <a:r>
              <a:rPr lang="en-US" sz="5400" dirty="0" err="1">
                <a:solidFill>
                  <a:srgbClr val="576F7F"/>
                </a:solidFill>
              </a:rPr>
              <a:t>xperiencing</a:t>
            </a:r>
            <a:r>
              <a:rPr lang="en-US" sz="5400" dirty="0">
                <a:solidFill>
                  <a:srgbClr val="576F7F"/>
                </a:solidFill>
              </a:rPr>
              <a:t> a sense of belonging, a sense of safety, a sense of purposeful challenge in the work they do in school makes a huge difference in how much students engage, how much they invest in their learning, and ultimately how much they achieve. … Students who have positive, healthy relationships with adults at school and with peers are better able to apply themselves to their schoolwork.”</a:t>
            </a:r>
            <a:endParaRPr sz="5400" dirty="0">
              <a:solidFill>
                <a:srgbClr val="576F7F"/>
              </a:solidFill>
            </a:endParaRPr>
          </a:p>
          <a:p>
            <a:pPr marL="0" lvl="0" indent="0" algn="r" rtl="0">
              <a:lnSpc>
                <a:spcPct val="100000"/>
              </a:lnSpc>
              <a:spcBef>
                <a:spcPts val="7800"/>
              </a:spcBef>
              <a:spcAft>
                <a:spcPts val="0"/>
              </a:spcAft>
              <a:buClr>
                <a:schemeClr val="dk1"/>
              </a:buClr>
              <a:buSzPts val="1100"/>
              <a:buFont typeface="Arial"/>
              <a:buNone/>
            </a:pPr>
            <a:r>
              <a:rPr lang="en-US" dirty="0">
                <a:latin typeface="Calibri"/>
                <a:ea typeface="Calibri"/>
                <a:cs typeface="Calibri"/>
                <a:sym typeface="Calibri"/>
              </a:rPr>
              <a:t>–</a:t>
            </a:r>
            <a:r>
              <a:rPr lang="en-US" dirty="0"/>
              <a:t> Ross Wiener, Aspen Institute </a:t>
            </a:r>
            <a:endParaRPr dirty="0"/>
          </a:p>
        </p:txBody>
      </p:sp>
      <p:sp>
        <p:nvSpPr>
          <p:cNvPr id="316" name="Google Shape;316;p40"/>
          <p:cNvSpPr txBox="1"/>
          <p:nvPr/>
        </p:nvSpPr>
        <p:spPr>
          <a:xfrm>
            <a:off x="18876425" y="12474450"/>
            <a:ext cx="47076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Times New Roman"/>
                <a:ea typeface="Times New Roman"/>
                <a:cs typeface="Times New Roman"/>
                <a:sym typeface="Times New Roman"/>
              </a:rPr>
              <a:t>(REL West, 2020c)</a:t>
            </a:r>
            <a:endParaRPr sz="36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1"/>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Evidence-based practices</a:t>
            </a:r>
            <a:endParaRPr dirty="0"/>
          </a:p>
        </p:txBody>
      </p:sp>
      <p:sp>
        <p:nvSpPr>
          <p:cNvPr id="323" name="Google Shape;323;p41"/>
          <p:cNvSpPr txBox="1">
            <a:spLocks noGrp="1"/>
          </p:cNvSpPr>
          <p:nvPr>
            <p:ph type="body" idx="1"/>
          </p:nvPr>
        </p:nvSpPr>
        <p:spPr>
          <a:xfrm>
            <a:off x="6060503" y="2508294"/>
            <a:ext cx="17907861" cy="9533244"/>
          </a:xfrm>
          <a:prstGeom prst="rect">
            <a:avLst/>
          </a:prstGeom>
          <a:noFill/>
          <a:ln>
            <a:noFill/>
          </a:ln>
        </p:spPr>
        <p:txBody>
          <a:bodyPr spcFirstLastPara="1" wrap="square" lIns="91425" tIns="45700" rIns="91425" bIns="45700" anchor="t" anchorCtr="0">
            <a:noAutofit/>
          </a:bodyPr>
          <a:lstStyle/>
          <a:p>
            <a:pPr marL="1104900" lvl="0" indent="-914400" algn="l" rtl="0">
              <a:lnSpc>
                <a:spcPct val="100000"/>
              </a:lnSpc>
              <a:spcBef>
                <a:spcPts val="1200"/>
              </a:spcBef>
              <a:spcAft>
                <a:spcPts val="0"/>
              </a:spcAft>
              <a:buSzPts val="4320"/>
              <a:buFont typeface="Palatino Linotype"/>
              <a:buChar char="●"/>
            </a:pPr>
            <a:r>
              <a:rPr lang="en-US" sz="5400" dirty="0">
                <a:latin typeface="Palatino Linotype"/>
                <a:ea typeface="Palatino Linotype"/>
                <a:cs typeface="Palatino Linotype"/>
                <a:sym typeface="Palatino Linotype"/>
              </a:rPr>
              <a:t>Understand available social and emotional support services for students within your building and district</a:t>
            </a:r>
            <a:endParaRPr sz="5400" dirty="0">
              <a:latin typeface="Palatino Linotype"/>
              <a:ea typeface="Palatino Linotype"/>
              <a:cs typeface="Palatino Linotype"/>
              <a:sym typeface="Palatino Linotype"/>
            </a:endParaRPr>
          </a:p>
          <a:p>
            <a:pPr marL="1104900" lvl="0" indent="-914400" algn="l" rtl="0">
              <a:lnSpc>
                <a:spcPct val="100000"/>
              </a:lnSpc>
              <a:spcBef>
                <a:spcPts val="1200"/>
              </a:spcBef>
              <a:spcAft>
                <a:spcPts val="0"/>
              </a:spcAft>
              <a:buSzPts val="4320"/>
              <a:buFont typeface="Palatino Linotype"/>
              <a:buChar char="●"/>
            </a:pPr>
            <a:r>
              <a:rPr lang="en-US" sz="5400" dirty="0">
                <a:latin typeface="Palatino Linotype"/>
                <a:ea typeface="Palatino Linotype"/>
                <a:cs typeface="Palatino Linotype"/>
                <a:sym typeface="Palatino Linotype"/>
              </a:rPr>
              <a:t>Elevate student voice to promote student SEL</a:t>
            </a:r>
            <a:endParaRPr sz="5400" dirty="0">
              <a:latin typeface="Palatino Linotype"/>
              <a:ea typeface="Palatino Linotype"/>
              <a:cs typeface="Palatino Linotype"/>
              <a:sym typeface="Palatino Linotype"/>
            </a:endParaRPr>
          </a:p>
          <a:p>
            <a:pPr marL="1104900" lvl="0" indent="-914400" algn="l" rtl="0">
              <a:lnSpc>
                <a:spcPct val="100000"/>
              </a:lnSpc>
              <a:spcBef>
                <a:spcPts val="1200"/>
              </a:spcBef>
              <a:spcAft>
                <a:spcPts val="0"/>
              </a:spcAft>
              <a:buSzPts val="4320"/>
              <a:buFont typeface="Palatino Linotype"/>
              <a:buChar char="●"/>
            </a:pPr>
            <a:r>
              <a:rPr lang="en-US" sz="5400" dirty="0">
                <a:latin typeface="Palatino Linotype"/>
                <a:ea typeface="Palatino Linotype"/>
                <a:cs typeface="Palatino Linotype"/>
                <a:sym typeface="Palatino Linotype"/>
              </a:rPr>
              <a:t>Infuse cultural responsiveness into classrooms and curriculum to help students feel respected and valued and connected to other</a:t>
            </a:r>
            <a:endParaRPr sz="5400" dirty="0">
              <a:latin typeface="Palatino Linotype"/>
              <a:ea typeface="Palatino Linotype"/>
              <a:cs typeface="Palatino Linotype"/>
              <a:sym typeface="Palatino Linotype"/>
            </a:endParaRPr>
          </a:p>
          <a:p>
            <a:pPr marL="1104900" lvl="0" indent="-914400" algn="l" rtl="0">
              <a:lnSpc>
                <a:spcPct val="100000"/>
              </a:lnSpc>
              <a:spcBef>
                <a:spcPts val="1200"/>
              </a:spcBef>
              <a:spcAft>
                <a:spcPts val="0"/>
              </a:spcAft>
              <a:buSzPts val="4320"/>
              <a:buFont typeface="Palatino Linotype"/>
              <a:buChar char="●"/>
            </a:pPr>
            <a:r>
              <a:rPr lang="en-US" sz="5400" dirty="0">
                <a:latin typeface="Palatino Linotype"/>
                <a:ea typeface="Palatino Linotype"/>
                <a:cs typeface="Palatino Linotype"/>
                <a:sym typeface="Palatino Linotype"/>
              </a:rPr>
              <a:t>Acknowledge that student behavior is communication</a:t>
            </a:r>
            <a:endParaRPr sz="5400" dirty="0">
              <a:latin typeface="Palatino Linotype"/>
              <a:ea typeface="Palatino Linotype"/>
              <a:cs typeface="Palatino Linotype"/>
              <a:sym typeface="Palatino Linotype"/>
            </a:endParaRPr>
          </a:p>
          <a:p>
            <a:pPr marL="1104900" lvl="0" indent="-914400" algn="l" rtl="0">
              <a:lnSpc>
                <a:spcPct val="100000"/>
              </a:lnSpc>
              <a:spcBef>
                <a:spcPts val="1200"/>
              </a:spcBef>
              <a:spcAft>
                <a:spcPts val="0"/>
              </a:spcAft>
              <a:buSzPts val="4320"/>
              <a:buFont typeface="Palatino Linotype"/>
              <a:buChar char="●"/>
            </a:pPr>
            <a:r>
              <a:rPr lang="en-US" sz="5400" dirty="0">
                <a:latin typeface="Palatino Linotype"/>
                <a:ea typeface="Palatino Linotype"/>
                <a:cs typeface="Palatino Linotype"/>
                <a:sym typeface="Palatino Linotype"/>
              </a:rPr>
              <a:t>Connect with families and communities</a:t>
            </a:r>
            <a:endParaRPr sz="5400" dirty="0"/>
          </a:p>
        </p:txBody>
      </p:sp>
      <p:pic>
        <p:nvPicPr>
          <p:cNvPr id="324" name="Google Shape;324;p41" descr="!"/>
          <p:cNvPicPr preferRelativeResize="0"/>
          <p:nvPr/>
        </p:nvPicPr>
        <p:blipFill rotWithShape="1">
          <a:blip r:embed="rId3">
            <a:alphaModFix/>
          </a:blip>
          <a:srcRect/>
          <a:stretch/>
        </p:blipFill>
        <p:spPr>
          <a:xfrm>
            <a:off x="1142999" y="3678865"/>
            <a:ext cx="4199835" cy="4157269"/>
          </a:xfrm>
          <a:prstGeom prst="rect">
            <a:avLst/>
          </a:prstGeom>
          <a:noFill/>
          <a:ln>
            <a:noFill/>
          </a:ln>
        </p:spPr>
      </p:pic>
      <p:sp>
        <p:nvSpPr>
          <p:cNvPr id="325" name="Google Shape;325;p41"/>
          <p:cNvSpPr txBox="1"/>
          <p:nvPr/>
        </p:nvSpPr>
        <p:spPr>
          <a:xfrm>
            <a:off x="568842" y="11733761"/>
            <a:ext cx="1219554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4"/>
              </a:rPr>
              <a:t>https://pixabay.com/vectors/exclamation-mark-button-symbol-48283/</a:t>
            </a:r>
            <a:r>
              <a:rPr lang="en-US"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2"/>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Evidence-based practices</a:t>
            </a:r>
            <a:r>
              <a:rPr lang="en-US" dirty="0">
                <a:solidFill>
                  <a:schemeClr val="bg1"/>
                </a:solidFill>
              </a:rPr>
              <a:t>-1</a:t>
            </a:r>
            <a:endParaRPr dirty="0">
              <a:solidFill>
                <a:schemeClr val="bg1"/>
              </a:solidFill>
            </a:endParaRPr>
          </a:p>
        </p:txBody>
      </p:sp>
      <p:sp>
        <p:nvSpPr>
          <p:cNvPr id="332" name="Google Shape;332;p42"/>
          <p:cNvSpPr txBox="1">
            <a:spLocks noGrp="1"/>
          </p:cNvSpPr>
          <p:nvPr>
            <p:ph type="body" idx="1"/>
          </p:nvPr>
        </p:nvSpPr>
        <p:spPr>
          <a:xfrm>
            <a:off x="1143000" y="2973450"/>
            <a:ext cx="22101000" cy="7674629"/>
          </a:xfrm>
          <a:prstGeom prst="rect">
            <a:avLst/>
          </a:prstGeom>
          <a:noFill/>
          <a:ln>
            <a:noFill/>
          </a:ln>
        </p:spPr>
        <p:txBody>
          <a:bodyPr spcFirstLastPara="1" wrap="square" lIns="91425" tIns="45700" rIns="91425" bIns="45700" anchor="t" anchorCtr="0">
            <a:noAutofit/>
          </a:bodyPr>
          <a:lstStyle/>
          <a:p>
            <a:pPr marL="914400" lvl="0" indent="0" algn="l" rtl="0">
              <a:lnSpc>
                <a:spcPct val="100000"/>
              </a:lnSpc>
              <a:spcBef>
                <a:spcPts val="1200"/>
              </a:spcBef>
              <a:spcAft>
                <a:spcPts val="0"/>
              </a:spcAft>
              <a:buClr>
                <a:srgbClr val="B45F06"/>
              </a:buClr>
              <a:buSzPts val="6800"/>
              <a:buNone/>
            </a:pPr>
            <a:r>
              <a:rPr lang="en-US" sz="6800" b="1" dirty="0"/>
              <a:t>Understand available social and emotional support services for students (e.g., counseling) within your building and district</a:t>
            </a:r>
            <a:endParaRPr dirty="0"/>
          </a:p>
          <a:p>
            <a:pPr marL="1371600" marR="11394943" lvl="0" indent="-596900" algn="l" rtl="0">
              <a:lnSpc>
                <a:spcPct val="100000"/>
              </a:lnSpc>
              <a:spcBef>
                <a:spcPts val="1800"/>
              </a:spcBef>
              <a:spcAft>
                <a:spcPts val="0"/>
              </a:spcAft>
              <a:buClr>
                <a:srgbClr val="576F7F"/>
              </a:buClr>
              <a:buSzPts val="5800"/>
              <a:buFont typeface="Times New Roman"/>
              <a:buChar char="●"/>
            </a:pPr>
            <a:r>
              <a:rPr lang="en-US" sz="5400" dirty="0"/>
              <a:t>M</a:t>
            </a:r>
            <a:r>
              <a:rPr lang="en-US" sz="5400" dirty="0">
                <a:solidFill>
                  <a:srgbClr val="576F7F"/>
                </a:solidFill>
              </a:rPr>
              <a:t>ap available r</a:t>
            </a:r>
            <a:r>
              <a:rPr lang="en-US" sz="5400" dirty="0"/>
              <a:t>esources</a:t>
            </a:r>
            <a:r>
              <a:rPr lang="en-US" sz="5400" dirty="0">
                <a:solidFill>
                  <a:srgbClr val="576F7F"/>
                </a:solidFill>
              </a:rPr>
              <a:t> </a:t>
            </a:r>
            <a:endParaRPr sz="5400" dirty="0"/>
          </a:p>
          <a:p>
            <a:pPr marL="1371600" marR="11394943" lvl="0" indent="-596900" algn="l" rtl="0">
              <a:lnSpc>
                <a:spcPct val="100000"/>
              </a:lnSpc>
              <a:spcBef>
                <a:spcPts val="1200"/>
              </a:spcBef>
              <a:spcAft>
                <a:spcPts val="0"/>
              </a:spcAft>
              <a:buClr>
                <a:srgbClr val="576F7F"/>
              </a:buClr>
              <a:buSzPts val="5800"/>
              <a:buFont typeface="Times New Roman"/>
              <a:buChar char="●"/>
            </a:pPr>
            <a:r>
              <a:rPr lang="en-US" sz="5400" dirty="0">
                <a:solidFill>
                  <a:srgbClr val="576F7F"/>
                </a:solidFill>
              </a:rPr>
              <a:t>Share the available resources</a:t>
            </a:r>
            <a:endParaRPr sz="5400" dirty="0">
              <a:solidFill>
                <a:srgbClr val="576F7F"/>
              </a:solidFill>
            </a:endParaRPr>
          </a:p>
          <a:p>
            <a:pPr marL="2286000" marR="11394943" lvl="2" indent="-533400" algn="l" rtl="0">
              <a:lnSpc>
                <a:spcPct val="100000"/>
              </a:lnSpc>
              <a:spcBef>
                <a:spcPts val="1200"/>
              </a:spcBef>
              <a:spcAft>
                <a:spcPts val="0"/>
              </a:spcAft>
              <a:buSzPts val="4800"/>
              <a:buChar char="○"/>
            </a:pPr>
            <a:r>
              <a:rPr lang="en-US" dirty="0">
                <a:solidFill>
                  <a:srgbClr val="576F7F"/>
                </a:solidFill>
              </a:rPr>
              <a:t>Visible representations</a:t>
            </a:r>
            <a:endParaRPr dirty="0">
              <a:solidFill>
                <a:srgbClr val="576F7F"/>
              </a:solidFill>
            </a:endParaRPr>
          </a:p>
          <a:p>
            <a:pPr marL="2286000" lvl="2" indent="-533400" algn="l" rtl="0">
              <a:lnSpc>
                <a:spcPct val="100000"/>
              </a:lnSpc>
              <a:spcBef>
                <a:spcPts val="1200"/>
              </a:spcBef>
              <a:spcAft>
                <a:spcPts val="600"/>
              </a:spcAft>
              <a:buSzPts val="4800"/>
              <a:buChar char="○"/>
            </a:pPr>
            <a:r>
              <a:rPr lang="en-US" dirty="0">
                <a:solidFill>
                  <a:srgbClr val="576F7F"/>
                </a:solidFill>
              </a:rPr>
              <a:t>Directories or guides</a:t>
            </a:r>
            <a:endParaRPr b="1" dirty="0">
              <a:solidFill>
                <a:srgbClr val="576F7F"/>
              </a:solidFill>
            </a:endParaRPr>
          </a:p>
        </p:txBody>
      </p:sp>
      <p:sp>
        <p:nvSpPr>
          <p:cNvPr id="333" name="Google Shape;333;p42"/>
          <p:cNvSpPr txBox="1"/>
          <p:nvPr/>
        </p:nvSpPr>
        <p:spPr>
          <a:xfrm>
            <a:off x="13055699" y="6330428"/>
            <a:ext cx="10995791" cy="5262949"/>
          </a:xfrm>
          <a:prstGeom prst="rect">
            <a:avLst/>
          </a:prstGeom>
          <a:noFill/>
          <a:ln>
            <a:noFill/>
          </a:ln>
        </p:spPr>
        <p:txBody>
          <a:bodyPr spcFirstLastPara="1" wrap="square" lIns="91425" tIns="91425" rIns="91425" bIns="91425" anchor="t" anchorCtr="0">
            <a:spAutoFit/>
          </a:bodyPr>
          <a:lstStyle/>
          <a:p>
            <a:pPr marL="457200" marR="0" lvl="0" indent="-457200" algn="l" rtl="0">
              <a:lnSpc>
                <a:spcPct val="100000"/>
              </a:lnSpc>
              <a:spcBef>
                <a:spcPts val="600"/>
              </a:spcBef>
              <a:spcAft>
                <a:spcPts val="0"/>
              </a:spcAft>
              <a:buClr>
                <a:srgbClr val="576F7F"/>
              </a:buClr>
              <a:buSzPts val="5800"/>
              <a:buFont typeface="Times New Roman"/>
              <a:buChar char="●"/>
            </a:pPr>
            <a:r>
              <a:rPr lang="en-US" sz="5400" b="0" i="0" u="none" strike="noStrike" cap="none" dirty="0">
                <a:solidFill>
                  <a:srgbClr val="576F7F"/>
                </a:solidFill>
                <a:latin typeface="Times New Roman"/>
                <a:ea typeface="Times New Roman"/>
                <a:cs typeface="Times New Roman"/>
                <a:sym typeface="Times New Roman"/>
              </a:rPr>
              <a:t>Conduct a needs assessment to determine necessary support services</a:t>
            </a:r>
            <a:endParaRPr sz="5400" b="0" i="0" u="none" strike="noStrike" cap="none" dirty="0">
              <a:solidFill>
                <a:srgbClr val="576F7F"/>
              </a:solidFill>
              <a:latin typeface="Times New Roman"/>
              <a:ea typeface="Times New Roman"/>
              <a:cs typeface="Times New Roman"/>
              <a:sym typeface="Times New Roman"/>
            </a:endParaRPr>
          </a:p>
          <a:p>
            <a:pPr marL="1428750" marR="0" lvl="4" indent="-533400" algn="l" rtl="0">
              <a:lnSpc>
                <a:spcPct val="100000"/>
              </a:lnSpc>
              <a:spcBef>
                <a:spcPts val="1200"/>
              </a:spcBef>
              <a:spcAft>
                <a:spcPts val="0"/>
              </a:spcAft>
              <a:buClr>
                <a:srgbClr val="576F7F"/>
              </a:buClr>
              <a:buSzPts val="4800"/>
              <a:buFont typeface="Times New Roman"/>
              <a:buChar char="○"/>
            </a:pPr>
            <a:r>
              <a:rPr lang="en-US" sz="4800" b="0" i="0" u="none" strike="noStrike" cap="none" dirty="0">
                <a:solidFill>
                  <a:srgbClr val="576F7F"/>
                </a:solidFill>
                <a:latin typeface="Times New Roman"/>
                <a:ea typeface="Times New Roman"/>
                <a:cs typeface="Times New Roman"/>
                <a:sym typeface="Times New Roman"/>
              </a:rPr>
              <a:t>Identify strengths and gaps in available support services</a:t>
            </a:r>
            <a:endParaRPr sz="4800" b="0" i="0" u="none" strike="noStrike" cap="none" dirty="0">
              <a:solidFill>
                <a:srgbClr val="576F7F"/>
              </a:solidFill>
              <a:latin typeface="Times New Roman"/>
              <a:ea typeface="Times New Roman"/>
              <a:cs typeface="Times New Roman"/>
              <a:sym typeface="Times New Roman"/>
            </a:endParaRPr>
          </a:p>
          <a:p>
            <a:pPr marL="1428750" marR="0" lvl="4" indent="-533400" algn="l" rtl="0">
              <a:lnSpc>
                <a:spcPct val="100000"/>
              </a:lnSpc>
              <a:spcBef>
                <a:spcPts val="1200"/>
              </a:spcBef>
              <a:spcAft>
                <a:spcPts val="600"/>
              </a:spcAft>
              <a:buClr>
                <a:srgbClr val="576F7F"/>
              </a:buClr>
              <a:buSzPts val="4800"/>
              <a:buFont typeface="Times New Roman"/>
              <a:buChar char="○"/>
            </a:pPr>
            <a:r>
              <a:rPr lang="en-US" sz="4800" b="0" i="0" u="none" strike="noStrike" cap="none" dirty="0">
                <a:solidFill>
                  <a:srgbClr val="576F7F"/>
                </a:solidFill>
                <a:latin typeface="Times New Roman"/>
                <a:ea typeface="Times New Roman"/>
                <a:cs typeface="Times New Roman"/>
                <a:sym typeface="Times New Roman"/>
              </a:rPr>
              <a:t>Clarify priorities to meet your student needs</a:t>
            </a:r>
            <a:endParaRPr sz="4800" b="0" i="0" u="none" strike="noStrike" cap="none" dirty="0">
              <a:solidFill>
                <a:srgbClr val="000000"/>
              </a:solidFill>
              <a:latin typeface="Times New Roman"/>
              <a:ea typeface="Times New Roman"/>
              <a:cs typeface="Times New Roman"/>
              <a:sym typeface="Times New Roman"/>
            </a:endParaRPr>
          </a:p>
        </p:txBody>
      </p:sp>
      <p:sp>
        <p:nvSpPr>
          <p:cNvPr id="334" name="Google Shape;334;p42"/>
          <p:cNvSpPr txBox="1"/>
          <p:nvPr/>
        </p:nvSpPr>
        <p:spPr>
          <a:xfrm>
            <a:off x="9568544" y="12521525"/>
            <a:ext cx="13985724" cy="738633"/>
          </a:xfrm>
          <a:prstGeom prst="rect">
            <a:avLst/>
          </a:prstGeom>
          <a:solidFill>
            <a:schemeClr val="lt1"/>
          </a:solid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chemeClr val="dk1"/>
              </a:buClr>
              <a:buSzPts val="1100"/>
              <a:buFont typeface="Arial"/>
              <a:buNone/>
            </a:pPr>
            <a:r>
              <a:rPr lang="en-US" sz="3600" b="0" i="0" u="none" strike="noStrike" cap="none">
                <a:solidFill>
                  <a:srgbClr val="000000"/>
                </a:solidFill>
                <a:highlight>
                  <a:schemeClr val="lt1"/>
                </a:highlight>
                <a:latin typeface="Times New Roman"/>
                <a:ea typeface="Times New Roman"/>
                <a:cs typeface="Times New Roman"/>
                <a:sym typeface="Times New Roman"/>
              </a:rPr>
              <a:t>(</a:t>
            </a:r>
            <a:r>
              <a:rPr lang="en-US" sz="3600" b="0" i="0" u="none" strike="noStrike" cap="none">
                <a:solidFill>
                  <a:schemeClr val="dk1"/>
                </a:solidFill>
                <a:highlight>
                  <a:schemeClr val="lt1"/>
                </a:highlight>
                <a:latin typeface="Times New Roman"/>
                <a:ea typeface="Times New Roman"/>
                <a:cs typeface="Times New Roman"/>
                <a:sym typeface="Times New Roman"/>
              </a:rPr>
              <a:t>National Center for School Mental Health, 2020; REL Appalachia, 2020)</a:t>
            </a:r>
            <a:endParaRPr sz="3600" b="0" i="0" u="none" strike="noStrike" cap="none">
              <a:solidFill>
                <a:schemeClr val="dk1"/>
              </a:solidFill>
              <a:highlight>
                <a:schemeClr val="lt1"/>
              </a:highlight>
              <a:latin typeface="Times New Roman"/>
              <a:ea typeface="Times New Roman"/>
              <a:cs typeface="Times New Roman"/>
              <a:sym typeface="Times New Roman"/>
            </a:endParaRPr>
          </a:p>
        </p:txBody>
      </p:sp>
      <p:pic>
        <p:nvPicPr>
          <p:cNvPr id="335" name="Google Shape;335;p42" descr="!"/>
          <p:cNvPicPr preferRelativeResize="0"/>
          <p:nvPr/>
        </p:nvPicPr>
        <p:blipFill rotWithShape="1">
          <a:blip r:embed="rId3">
            <a:alphaModFix/>
          </a:blip>
          <a:srcRect/>
          <a:stretch/>
        </p:blipFill>
        <p:spPr>
          <a:xfrm>
            <a:off x="1140000" y="3389793"/>
            <a:ext cx="805545" cy="797381"/>
          </a:xfrm>
          <a:prstGeom prst="rect">
            <a:avLst/>
          </a:prstGeom>
          <a:noFill/>
          <a:ln>
            <a:noFill/>
          </a:ln>
        </p:spPr>
      </p:pic>
      <p:sp>
        <p:nvSpPr>
          <p:cNvPr id="336" name="Google Shape;336;p42"/>
          <p:cNvSpPr txBox="1"/>
          <p:nvPr/>
        </p:nvSpPr>
        <p:spPr>
          <a:xfrm>
            <a:off x="568842" y="11792973"/>
            <a:ext cx="1219554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4"/>
              </a:rPr>
              <a:t>https://pixabay.com/vectors/exclamation-mark-button-symbol-48283/</a:t>
            </a:r>
            <a:r>
              <a:rPr lang="en-US"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3"/>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Evidence-based practices</a:t>
            </a:r>
            <a:r>
              <a:rPr lang="en-US" dirty="0">
                <a:solidFill>
                  <a:schemeClr val="bg1"/>
                </a:solidFill>
              </a:rPr>
              <a:t>-2</a:t>
            </a:r>
            <a:endParaRPr dirty="0">
              <a:solidFill>
                <a:schemeClr val="bg1"/>
              </a:solidFill>
            </a:endParaRPr>
          </a:p>
        </p:txBody>
      </p:sp>
      <p:pic>
        <p:nvPicPr>
          <p:cNvPr id="345" name="Google Shape;345;p43" descr="!"/>
          <p:cNvPicPr preferRelativeResize="0"/>
          <p:nvPr/>
        </p:nvPicPr>
        <p:blipFill rotWithShape="1">
          <a:blip r:embed="rId3">
            <a:alphaModFix/>
          </a:blip>
          <a:srcRect/>
          <a:stretch/>
        </p:blipFill>
        <p:spPr>
          <a:xfrm>
            <a:off x="1140000" y="2693873"/>
            <a:ext cx="805545" cy="797381"/>
          </a:xfrm>
          <a:prstGeom prst="rect">
            <a:avLst/>
          </a:prstGeom>
          <a:noFill/>
          <a:ln>
            <a:noFill/>
          </a:ln>
        </p:spPr>
      </p:pic>
      <p:sp>
        <p:nvSpPr>
          <p:cNvPr id="343" name="Google Shape;343;p43"/>
          <p:cNvSpPr txBox="1">
            <a:spLocks noGrp="1"/>
          </p:cNvSpPr>
          <p:nvPr>
            <p:ph type="body" idx="1"/>
          </p:nvPr>
        </p:nvSpPr>
        <p:spPr>
          <a:xfrm>
            <a:off x="1143000" y="2461415"/>
            <a:ext cx="22101000" cy="9331558"/>
          </a:xfrm>
          <a:prstGeom prst="rect">
            <a:avLst/>
          </a:prstGeom>
          <a:noFill/>
          <a:ln>
            <a:noFill/>
          </a:ln>
        </p:spPr>
        <p:txBody>
          <a:bodyPr spcFirstLastPara="1" wrap="square" lIns="91425" tIns="45700" rIns="91425" bIns="45700" anchor="t" anchorCtr="0">
            <a:noAutofit/>
          </a:bodyPr>
          <a:lstStyle/>
          <a:p>
            <a:pPr marL="914400" lvl="0" indent="0" algn="l" rtl="0">
              <a:lnSpc>
                <a:spcPct val="100000"/>
              </a:lnSpc>
              <a:spcBef>
                <a:spcPts val="0"/>
              </a:spcBef>
              <a:spcAft>
                <a:spcPts val="0"/>
              </a:spcAft>
              <a:buClr>
                <a:srgbClr val="741B47"/>
              </a:buClr>
              <a:buSzPts val="6800"/>
              <a:buNone/>
            </a:pPr>
            <a:r>
              <a:rPr lang="en-US" sz="6000" b="1" dirty="0"/>
              <a:t>Elevate student voice to promote student SEL</a:t>
            </a:r>
            <a:endParaRPr sz="6000" b="1" dirty="0"/>
          </a:p>
          <a:p>
            <a:pPr marL="2743200" lvl="7" indent="-914400" algn="l" rtl="0">
              <a:lnSpc>
                <a:spcPct val="100000"/>
              </a:lnSpc>
              <a:spcBef>
                <a:spcPts val="600"/>
              </a:spcBef>
              <a:spcAft>
                <a:spcPts val="0"/>
              </a:spcAft>
              <a:buClr>
                <a:srgbClr val="576F7F"/>
              </a:buClr>
              <a:buSzPts val="4320"/>
              <a:buFont typeface="Times New Roman"/>
              <a:buChar char="●"/>
            </a:pPr>
            <a:r>
              <a:rPr lang="en-US" sz="5400" dirty="0">
                <a:solidFill>
                  <a:srgbClr val="576F7F"/>
                </a:solidFill>
              </a:rPr>
              <a:t>Make learning collaborative; co-create with students</a:t>
            </a:r>
            <a:endParaRPr sz="5400" dirty="0">
              <a:solidFill>
                <a:srgbClr val="576F7F"/>
              </a:solidFill>
            </a:endParaRPr>
          </a:p>
          <a:p>
            <a:pPr marL="2743200" lvl="7" indent="-914400" algn="l" rtl="0">
              <a:lnSpc>
                <a:spcPct val="100000"/>
              </a:lnSpc>
              <a:spcBef>
                <a:spcPts val="1200"/>
              </a:spcBef>
              <a:spcAft>
                <a:spcPts val="0"/>
              </a:spcAft>
              <a:buClr>
                <a:srgbClr val="576F7F"/>
              </a:buClr>
              <a:buSzPts val="4320"/>
              <a:buFont typeface="Times New Roman"/>
              <a:buChar char="●"/>
            </a:pPr>
            <a:r>
              <a:rPr lang="en-US" sz="5400" dirty="0">
                <a:solidFill>
                  <a:srgbClr val="576F7F"/>
                </a:solidFill>
              </a:rPr>
              <a:t>Be intentional about creating space and opportunities for healthy interactions</a:t>
            </a:r>
            <a:endParaRPr sz="5400" dirty="0">
              <a:solidFill>
                <a:srgbClr val="576F7F"/>
              </a:solidFill>
            </a:endParaRPr>
          </a:p>
          <a:p>
            <a:pPr marL="2743200" lvl="7" indent="-914400" algn="l" rtl="0">
              <a:lnSpc>
                <a:spcPct val="100000"/>
              </a:lnSpc>
              <a:spcBef>
                <a:spcPts val="1200"/>
              </a:spcBef>
              <a:spcAft>
                <a:spcPts val="0"/>
              </a:spcAft>
              <a:buClr>
                <a:srgbClr val="576F7F"/>
              </a:buClr>
              <a:buSzPts val="4320"/>
              <a:buFont typeface="Times New Roman"/>
              <a:buChar char="●"/>
            </a:pPr>
            <a:r>
              <a:rPr lang="en-US" sz="5400" dirty="0">
                <a:solidFill>
                  <a:srgbClr val="576F7F"/>
                </a:solidFill>
              </a:rPr>
              <a:t>Engage in virtual dialogues</a:t>
            </a:r>
            <a:endParaRPr sz="5400" dirty="0">
              <a:solidFill>
                <a:srgbClr val="576F7F"/>
              </a:solidFill>
            </a:endParaRPr>
          </a:p>
          <a:p>
            <a:pPr marL="2743200" lvl="7" indent="-914400" algn="l" rtl="0">
              <a:lnSpc>
                <a:spcPct val="100000"/>
              </a:lnSpc>
              <a:spcBef>
                <a:spcPts val="1200"/>
              </a:spcBef>
              <a:spcAft>
                <a:spcPts val="0"/>
              </a:spcAft>
              <a:buClr>
                <a:srgbClr val="576F7F"/>
              </a:buClr>
              <a:buSzPts val="4320"/>
              <a:buFont typeface="Times New Roman"/>
              <a:buChar char="●"/>
            </a:pPr>
            <a:r>
              <a:rPr lang="en-US" sz="5400" dirty="0">
                <a:solidFill>
                  <a:srgbClr val="576F7F"/>
                </a:solidFill>
              </a:rPr>
              <a:t>Administer student surveys to collect perspectives and provide for meaningful share-back</a:t>
            </a:r>
            <a:endParaRPr sz="5400" dirty="0">
              <a:solidFill>
                <a:srgbClr val="576F7F"/>
              </a:solidFill>
            </a:endParaRPr>
          </a:p>
          <a:p>
            <a:pPr marL="2743200" lvl="7" indent="-914400" algn="l" rtl="0">
              <a:lnSpc>
                <a:spcPct val="100000"/>
              </a:lnSpc>
              <a:spcBef>
                <a:spcPts val="1200"/>
              </a:spcBef>
              <a:spcAft>
                <a:spcPts val="0"/>
              </a:spcAft>
              <a:buClr>
                <a:srgbClr val="576F7F"/>
              </a:buClr>
              <a:buSzPts val="4320"/>
              <a:buFont typeface="Times New Roman"/>
              <a:buChar char="●"/>
            </a:pPr>
            <a:r>
              <a:rPr lang="en-US" sz="5400" dirty="0">
                <a:solidFill>
                  <a:srgbClr val="576F7F"/>
                </a:solidFill>
              </a:rPr>
              <a:t>Give students options for engagement and completing work </a:t>
            </a:r>
            <a:endParaRPr sz="5400" dirty="0">
              <a:solidFill>
                <a:srgbClr val="576F7F"/>
              </a:solidFill>
            </a:endParaRPr>
          </a:p>
          <a:p>
            <a:pPr marL="2743200" lvl="7" indent="-914400" algn="l" rtl="0">
              <a:lnSpc>
                <a:spcPct val="100000"/>
              </a:lnSpc>
              <a:spcBef>
                <a:spcPts val="1200"/>
              </a:spcBef>
              <a:spcAft>
                <a:spcPts val="0"/>
              </a:spcAft>
              <a:buClr>
                <a:srgbClr val="576F7F"/>
              </a:buClr>
              <a:buSzPts val="4320"/>
              <a:buFont typeface="Times New Roman"/>
              <a:buChar char="●"/>
            </a:pPr>
            <a:r>
              <a:rPr lang="en-US" sz="5400" dirty="0">
                <a:solidFill>
                  <a:srgbClr val="576F7F"/>
                </a:solidFill>
              </a:rPr>
              <a:t>Create excitement about the learning process rather than focusing exclusively on the end goal of the product  </a:t>
            </a:r>
            <a:endParaRPr sz="6800" dirty="0">
              <a:solidFill>
                <a:srgbClr val="576F7F"/>
              </a:solidFill>
            </a:endParaRPr>
          </a:p>
        </p:txBody>
      </p:sp>
      <p:sp>
        <p:nvSpPr>
          <p:cNvPr id="346" name="Google Shape;346;p43"/>
          <p:cNvSpPr txBox="1"/>
          <p:nvPr/>
        </p:nvSpPr>
        <p:spPr>
          <a:xfrm>
            <a:off x="568842" y="11792973"/>
            <a:ext cx="1219554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4"/>
              </a:rPr>
              <a:t>https://pixabay.com/vectors/exclamation-mark-button-symbol-48283/</a:t>
            </a:r>
            <a:r>
              <a:rPr lang="en-US" sz="1400" b="0" i="0" u="none" strike="noStrike" cap="none">
                <a:solidFill>
                  <a:srgbClr val="000000"/>
                </a:solidFill>
                <a:latin typeface="Arial"/>
                <a:ea typeface="Arial"/>
                <a:cs typeface="Arial"/>
                <a:sym typeface="Arial"/>
              </a:rPr>
              <a:t> </a:t>
            </a:r>
            <a:endParaRPr/>
          </a:p>
        </p:txBody>
      </p:sp>
      <p:sp>
        <p:nvSpPr>
          <p:cNvPr id="344" name="Google Shape;344;p43"/>
          <p:cNvSpPr txBox="1"/>
          <p:nvPr/>
        </p:nvSpPr>
        <p:spPr>
          <a:xfrm>
            <a:off x="7343425" y="12333225"/>
            <a:ext cx="16522799" cy="124954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400" b="0" i="0" u="none" strike="noStrike" cap="none">
                <a:solidFill>
                  <a:schemeClr val="dk1"/>
                </a:solidFill>
                <a:latin typeface="Times New Roman"/>
                <a:ea typeface="Times New Roman"/>
                <a:cs typeface="Times New Roman"/>
                <a:sym typeface="Times New Roman"/>
              </a:rPr>
              <a:t>(Chafouleas et al., 2016; Cole et al., 2013; Nakamura &amp; Park, 2020; NCSSLEs, 2020; REL West, 2020b; SAMHSA, 2014; Wolpow et al., 2009)</a:t>
            </a:r>
            <a:endParaRPr sz="2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4"/>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76F7F"/>
              </a:buClr>
              <a:buSzPts val="1800"/>
              <a:buNone/>
            </a:pPr>
            <a:r>
              <a:rPr lang="en-US" dirty="0"/>
              <a:t>Evidence-based practices</a:t>
            </a:r>
            <a:r>
              <a:rPr lang="en-US" dirty="0">
                <a:solidFill>
                  <a:schemeClr val="bg1"/>
                </a:solidFill>
              </a:rPr>
              <a:t>-3</a:t>
            </a:r>
            <a:endParaRPr dirty="0">
              <a:solidFill>
                <a:schemeClr val="bg1"/>
              </a:solidFill>
            </a:endParaRPr>
          </a:p>
        </p:txBody>
      </p:sp>
      <p:pic>
        <p:nvPicPr>
          <p:cNvPr id="355" name="Google Shape;355;p44" descr="!"/>
          <p:cNvPicPr preferRelativeResize="0"/>
          <p:nvPr/>
        </p:nvPicPr>
        <p:blipFill rotWithShape="1">
          <a:blip r:embed="rId3">
            <a:alphaModFix/>
          </a:blip>
          <a:srcRect/>
          <a:stretch/>
        </p:blipFill>
        <p:spPr>
          <a:xfrm>
            <a:off x="1140000" y="2738641"/>
            <a:ext cx="805545" cy="797381"/>
          </a:xfrm>
          <a:prstGeom prst="rect">
            <a:avLst/>
          </a:prstGeom>
          <a:noFill/>
          <a:ln>
            <a:noFill/>
          </a:ln>
        </p:spPr>
      </p:pic>
      <p:sp>
        <p:nvSpPr>
          <p:cNvPr id="353" name="Google Shape;353;p44"/>
          <p:cNvSpPr txBox="1">
            <a:spLocks noGrp="1"/>
          </p:cNvSpPr>
          <p:nvPr>
            <p:ph type="body" idx="1"/>
          </p:nvPr>
        </p:nvSpPr>
        <p:spPr>
          <a:xfrm>
            <a:off x="1143000" y="2621280"/>
            <a:ext cx="22101000" cy="7607700"/>
          </a:xfrm>
          <a:prstGeom prst="rect">
            <a:avLst/>
          </a:prstGeom>
          <a:noFill/>
          <a:ln>
            <a:noFill/>
          </a:ln>
        </p:spPr>
        <p:txBody>
          <a:bodyPr spcFirstLastPara="1" wrap="square" lIns="91425" tIns="45700" rIns="91425" bIns="45700" anchor="t" anchorCtr="0">
            <a:noAutofit/>
          </a:bodyPr>
          <a:lstStyle/>
          <a:p>
            <a:pPr marL="914400" lvl="0" indent="0" algn="l" rtl="0">
              <a:lnSpc>
                <a:spcPct val="100000"/>
              </a:lnSpc>
              <a:spcBef>
                <a:spcPts val="0"/>
              </a:spcBef>
              <a:spcAft>
                <a:spcPts val="0"/>
              </a:spcAft>
              <a:buClr>
                <a:srgbClr val="741B47"/>
              </a:buClr>
              <a:buSzPts val="6800"/>
              <a:buNone/>
            </a:pPr>
            <a:r>
              <a:rPr lang="en-US" sz="6800" b="1" dirty="0"/>
              <a:t>Infuse cultural responsiveness into classrooms and curriculum to help students feel respected, valued, and connected to others</a:t>
            </a:r>
            <a:endParaRPr dirty="0"/>
          </a:p>
          <a:p>
            <a:pPr marL="2679700" lvl="4" indent="-857250" algn="l" rtl="0">
              <a:lnSpc>
                <a:spcPct val="100000"/>
              </a:lnSpc>
              <a:spcBef>
                <a:spcPts val="600"/>
              </a:spcBef>
              <a:spcAft>
                <a:spcPts val="0"/>
              </a:spcAft>
              <a:buClr>
                <a:srgbClr val="576F7F"/>
              </a:buClr>
              <a:buSzPts val="4320"/>
              <a:buFont typeface="Times New Roman"/>
              <a:buChar char="●"/>
            </a:pPr>
            <a:r>
              <a:rPr lang="en-US" sz="5400" dirty="0">
                <a:solidFill>
                  <a:srgbClr val="576F7F"/>
                </a:solidFill>
              </a:rPr>
              <a:t>Do a cultural/gender inventory of classroom materials to determine who is absent from the materials and ensure that classroom materials recognize, respect, and appreciate diversity</a:t>
            </a:r>
            <a:endParaRPr sz="5400" dirty="0">
              <a:solidFill>
                <a:srgbClr val="576F7F"/>
              </a:solidFill>
            </a:endParaRPr>
          </a:p>
          <a:p>
            <a:pPr marL="2679700" lvl="4" indent="-857250" algn="l" rtl="0">
              <a:lnSpc>
                <a:spcPct val="100000"/>
              </a:lnSpc>
              <a:spcBef>
                <a:spcPts val="1200"/>
              </a:spcBef>
              <a:spcAft>
                <a:spcPts val="0"/>
              </a:spcAft>
              <a:buClr>
                <a:srgbClr val="576F7F"/>
              </a:buClr>
              <a:buSzPts val="4320"/>
              <a:buFont typeface="Times New Roman"/>
              <a:buChar char="●"/>
            </a:pPr>
            <a:r>
              <a:rPr lang="en-US" sz="5400" dirty="0"/>
              <a:t>Establish the </a:t>
            </a:r>
            <a:r>
              <a:rPr lang="en-US" sz="5400" dirty="0">
                <a:solidFill>
                  <a:srgbClr val="576F7F"/>
                </a:solidFill>
              </a:rPr>
              <a:t>expectation that differences should be celebrated in your learning environment</a:t>
            </a:r>
            <a:endParaRPr sz="5400" dirty="0">
              <a:solidFill>
                <a:srgbClr val="576F7F"/>
              </a:solidFill>
            </a:endParaRPr>
          </a:p>
          <a:p>
            <a:pPr marL="2679700" lvl="4" indent="-857250" algn="l" rtl="0">
              <a:lnSpc>
                <a:spcPct val="100000"/>
              </a:lnSpc>
              <a:spcBef>
                <a:spcPts val="1200"/>
              </a:spcBef>
              <a:spcAft>
                <a:spcPts val="600"/>
              </a:spcAft>
              <a:buClr>
                <a:srgbClr val="576F7F"/>
              </a:buClr>
              <a:buSzPts val="4320"/>
              <a:buFont typeface="Times New Roman"/>
              <a:buChar char="●"/>
            </a:pPr>
            <a:r>
              <a:rPr lang="en-US" sz="5400" dirty="0">
                <a:solidFill>
                  <a:srgbClr val="576F7F"/>
                </a:solidFill>
              </a:rPr>
              <a:t>Emphasize that people can be different and have things in common at the same time </a:t>
            </a:r>
            <a:endParaRPr sz="5400" dirty="0">
              <a:solidFill>
                <a:srgbClr val="576F7F"/>
              </a:solidFill>
            </a:endParaRPr>
          </a:p>
        </p:txBody>
      </p:sp>
      <p:sp>
        <p:nvSpPr>
          <p:cNvPr id="356" name="Google Shape;356;p44"/>
          <p:cNvSpPr txBox="1"/>
          <p:nvPr/>
        </p:nvSpPr>
        <p:spPr>
          <a:xfrm>
            <a:off x="642017" y="11750443"/>
            <a:ext cx="1219554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4"/>
              </a:rPr>
              <a:t>https://pixabay.com/vectors/exclamation-mark-button-symbol-48283/</a:t>
            </a:r>
            <a:r>
              <a:rPr lang="en-US" sz="1400" b="0" i="0" u="none" strike="noStrike" cap="none">
                <a:solidFill>
                  <a:srgbClr val="000000"/>
                </a:solidFill>
                <a:latin typeface="Arial"/>
                <a:ea typeface="Arial"/>
                <a:cs typeface="Arial"/>
                <a:sym typeface="Arial"/>
              </a:rPr>
              <a:t> </a:t>
            </a:r>
            <a:endParaRPr/>
          </a:p>
        </p:txBody>
      </p:sp>
      <p:sp>
        <p:nvSpPr>
          <p:cNvPr id="354" name="Google Shape;354;p44"/>
          <p:cNvSpPr txBox="1"/>
          <p:nvPr/>
        </p:nvSpPr>
        <p:spPr>
          <a:xfrm>
            <a:off x="10497350" y="12582625"/>
            <a:ext cx="13368899" cy="738633"/>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Times New Roman"/>
                <a:ea typeface="Times New Roman"/>
                <a:cs typeface="Times New Roman"/>
                <a:sym typeface="Times New Roman"/>
              </a:rPr>
              <a:t> (Montgomery, 2001; Weinstein et al., 2004; Villegas &amp; Lucas, 2007)</a:t>
            </a:r>
            <a:endParaRPr sz="3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5"/>
          <p:cNvSpPr txBox="1">
            <a:spLocks noGrp="1"/>
          </p:cNvSpPr>
          <p:nvPr>
            <p:ph type="title"/>
          </p:nvPr>
        </p:nvSpPr>
        <p:spPr>
          <a:xfrm>
            <a:off x="1143000" y="1143000"/>
            <a:ext cx="22101000" cy="16306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8000" dirty="0"/>
              <a:t>Evidence-based practices</a:t>
            </a:r>
            <a:r>
              <a:rPr lang="en-US" sz="8000" dirty="0">
                <a:solidFill>
                  <a:schemeClr val="bg1"/>
                </a:solidFill>
              </a:rPr>
              <a:t>-4</a:t>
            </a:r>
            <a:endParaRPr sz="8000" dirty="0">
              <a:solidFill>
                <a:schemeClr val="bg1"/>
              </a:solidFill>
            </a:endParaRPr>
          </a:p>
        </p:txBody>
      </p:sp>
      <p:pic>
        <p:nvPicPr>
          <p:cNvPr id="365" name="Google Shape;365;p45" descr="!"/>
          <p:cNvPicPr preferRelativeResize="0"/>
          <p:nvPr/>
        </p:nvPicPr>
        <p:blipFill rotWithShape="1">
          <a:blip r:embed="rId3">
            <a:alphaModFix/>
          </a:blip>
          <a:srcRect/>
          <a:stretch/>
        </p:blipFill>
        <p:spPr>
          <a:xfrm>
            <a:off x="1140000" y="2935929"/>
            <a:ext cx="805545" cy="797381"/>
          </a:xfrm>
          <a:prstGeom prst="rect">
            <a:avLst/>
          </a:prstGeom>
          <a:noFill/>
          <a:ln>
            <a:noFill/>
          </a:ln>
        </p:spPr>
      </p:pic>
      <p:sp>
        <p:nvSpPr>
          <p:cNvPr id="363" name="Google Shape;363;p45"/>
          <p:cNvSpPr txBox="1">
            <a:spLocks noGrp="1"/>
          </p:cNvSpPr>
          <p:nvPr>
            <p:ph type="body" idx="1"/>
          </p:nvPr>
        </p:nvSpPr>
        <p:spPr>
          <a:xfrm>
            <a:off x="1143000" y="2773680"/>
            <a:ext cx="22101000" cy="7535332"/>
          </a:xfrm>
          <a:prstGeom prst="rect">
            <a:avLst/>
          </a:prstGeom>
          <a:noFill/>
          <a:ln>
            <a:noFill/>
          </a:ln>
        </p:spPr>
        <p:txBody>
          <a:bodyPr spcFirstLastPara="1" wrap="square" lIns="91425" tIns="45700" rIns="91425" bIns="45700" anchor="t" anchorCtr="0">
            <a:noAutofit/>
          </a:bodyPr>
          <a:lstStyle/>
          <a:p>
            <a:pPr marL="914400" lvl="0" indent="0" algn="l" rtl="0">
              <a:lnSpc>
                <a:spcPct val="100000"/>
              </a:lnSpc>
              <a:spcBef>
                <a:spcPts val="0"/>
              </a:spcBef>
              <a:spcAft>
                <a:spcPts val="0"/>
              </a:spcAft>
              <a:buClr>
                <a:srgbClr val="741B47"/>
              </a:buClr>
              <a:buSzPts val="6800"/>
              <a:buNone/>
            </a:pPr>
            <a:r>
              <a:rPr lang="en-US" sz="6800" b="1" dirty="0"/>
              <a:t>Acknowledge that student behavior is communication</a:t>
            </a:r>
            <a:endParaRPr sz="6800" b="1" dirty="0"/>
          </a:p>
          <a:p>
            <a:pPr marL="0" lvl="0" indent="0" algn="l" rtl="0">
              <a:lnSpc>
                <a:spcPct val="80000"/>
              </a:lnSpc>
              <a:spcBef>
                <a:spcPts val="10800"/>
              </a:spcBef>
              <a:spcAft>
                <a:spcPts val="0"/>
              </a:spcAft>
              <a:buSzPts val="1800"/>
              <a:buNone/>
            </a:pPr>
            <a:r>
              <a:rPr lang="en-US" sz="5400" dirty="0">
                <a:solidFill>
                  <a:srgbClr val="576F7F"/>
                </a:solidFill>
              </a:rPr>
              <a:t>	Behavior is communication!</a:t>
            </a:r>
            <a:r>
              <a:rPr lang="en-US" sz="5400" dirty="0"/>
              <a:t> </a:t>
            </a:r>
            <a:r>
              <a:rPr lang="en-US" sz="5400" dirty="0">
                <a:solidFill>
                  <a:srgbClr val="576F7F"/>
                </a:solidFill>
              </a:rPr>
              <a:t>Fight, flight, or freeze responses may look like 	defiance, noncompliance, or task avoidance.</a:t>
            </a:r>
            <a:endParaRPr sz="5400" dirty="0">
              <a:solidFill>
                <a:srgbClr val="576F7F"/>
              </a:solidFill>
            </a:endParaRPr>
          </a:p>
          <a:p>
            <a:pPr marL="2743200" lvl="4" indent="-950913" algn="l" rtl="0">
              <a:lnSpc>
                <a:spcPct val="80000"/>
              </a:lnSpc>
              <a:spcBef>
                <a:spcPts val="2400"/>
              </a:spcBef>
              <a:spcAft>
                <a:spcPts val="0"/>
              </a:spcAft>
              <a:buClr>
                <a:srgbClr val="576F7F"/>
              </a:buClr>
              <a:buSzPts val="4320"/>
              <a:buFont typeface="Times New Roman"/>
              <a:buChar char="●"/>
            </a:pPr>
            <a:r>
              <a:rPr lang="en-US" sz="5400" dirty="0">
                <a:solidFill>
                  <a:srgbClr val="576F7F"/>
                </a:solidFill>
              </a:rPr>
              <a:t>Consider how you respond to challenging student behaviors</a:t>
            </a:r>
            <a:endParaRPr sz="5400" dirty="0">
              <a:solidFill>
                <a:srgbClr val="576F7F"/>
              </a:solidFill>
            </a:endParaRPr>
          </a:p>
          <a:p>
            <a:pPr marL="2743200" lvl="4" indent="-950913" algn="l" rtl="0">
              <a:lnSpc>
                <a:spcPct val="80000"/>
              </a:lnSpc>
              <a:spcBef>
                <a:spcPts val="2400"/>
              </a:spcBef>
              <a:spcAft>
                <a:spcPts val="0"/>
              </a:spcAft>
              <a:buClr>
                <a:srgbClr val="576F7F"/>
              </a:buClr>
              <a:buSzPts val="4320"/>
              <a:buFont typeface="Times New Roman"/>
              <a:buChar char="●"/>
            </a:pPr>
            <a:r>
              <a:rPr lang="en-US" sz="5400" dirty="0">
                <a:solidFill>
                  <a:srgbClr val="576F7F"/>
                </a:solidFill>
              </a:rPr>
              <a:t>Reframe your reaction =&gt; Respond vs. React</a:t>
            </a:r>
            <a:endParaRPr sz="5400" dirty="0">
              <a:solidFill>
                <a:srgbClr val="576F7F"/>
              </a:solidFill>
            </a:endParaRPr>
          </a:p>
          <a:p>
            <a:pPr marL="2743200" lvl="4" indent="-950913" algn="l" rtl="0">
              <a:lnSpc>
                <a:spcPct val="80000"/>
              </a:lnSpc>
              <a:spcBef>
                <a:spcPts val="2400"/>
              </a:spcBef>
              <a:spcAft>
                <a:spcPts val="2400"/>
              </a:spcAft>
              <a:buClr>
                <a:srgbClr val="576F7F"/>
              </a:buClr>
              <a:buSzPts val="4320"/>
              <a:buFont typeface="Times New Roman"/>
              <a:buChar char="●"/>
            </a:pPr>
            <a:r>
              <a:rPr lang="en-US" sz="5400" dirty="0">
                <a:solidFill>
                  <a:srgbClr val="576F7F"/>
                </a:solidFill>
              </a:rPr>
              <a:t>Maintain calm teacher presence to defuse challenging student behavioral situations</a:t>
            </a:r>
            <a:endParaRPr sz="5400" dirty="0">
              <a:solidFill>
                <a:srgbClr val="576F7F"/>
              </a:solidFill>
            </a:endParaRPr>
          </a:p>
        </p:txBody>
      </p:sp>
      <p:sp>
        <p:nvSpPr>
          <p:cNvPr id="366" name="Google Shape;366;p45"/>
          <p:cNvSpPr txBox="1"/>
          <p:nvPr/>
        </p:nvSpPr>
        <p:spPr>
          <a:xfrm>
            <a:off x="568842" y="11792973"/>
            <a:ext cx="1219554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4"/>
              </a:rPr>
              <a:t>https://pixabay.com/vectors/exclamation-mark-button-symbol-48283/</a:t>
            </a:r>
            <a:r>
              <a:rPr lang="en-US" sz="1400" b="0" i="0" u="none" strike="noStrike" cap="none">
                <a:solidFill>
                  <a:srgbClr val="000000"/>
                </a:solidFill>
                <a:latin typeface="Arial"/>
                <a:ea typeface="Arial"/>
                <a:cs typeface="Arial"/>
                <a:sym typeface="Arial"/>
              </a:rPr>
              <a:t> </a:t>
            </a:r>
            <a:endParaRPr/>
          </a:p>
        </p:txBody>
      </p:sp>
      <p:sp>
        <p:nvSpPr>
          <p:cNvPr id="364" name="Google Shape;364;p45"/>
          <p:cNvSpPr txBox="1"/>
          <p:nvPr/>
        </p:nvSpPr>
        <p:spPr>
          <a:xfrm>
            <a:off x="16851088" y="12564533"/>
            <a:ext cx="6392914" cy="738633"/>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Times New Roman"/>
                <a:ea typeface="Times New Roman"/>
                <a:cs typeface="Times New Roman"/>
                <a:sym typeface="Times New Roman"/>
              </a:rPr>
              <a:t>(Pate, 2020; Perry, 2017)</a:t>
            </a:r>
            <a:endParaRPr sz="3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ctrTitle"/>
          </p:nvPr>
        </p:nvSpPr>
        <p:spPr>
          <a:xfrm>
            <a:off x="2267712" y="2819400"/>
            <a:ext cx="21003768" cy="5410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7200"/>
              <a:buFont typeface="Times New Roman"/>
              <a:buNone/>
            </a:pPr>
            <a:r>
              <a:rPr lang="en-US" b="1" dirty="0">
                <a:latin typeface="Times New Roman"/>
                <a:ea typeface="Times New Roman"/>
                <a:cs typeface="Times New Roman"/>
                <a:sym typeface="Times New Roman"/>
              </a:rPr>
              <a:t>Lessons from the COVID-19 pandemic: </a:t>
            </a:r>
            <a:br>
              <a:rPr lang="en-US" b="1" dirty="0">
                <a:latin typeface="Times New Roman"/>
                <a:ea typeface="Times New Roman"/>
                <a:cs typeface="Times New Roman"/>
                <a:sym typeface="Times New Roman"/>
              </a:rPr>
            </a:br>
            <a:r>
              <a:rPr lang="en-US" b="1" dirty="0">
                <a:latin typeface="Times New Roman"/>
                <a:ea typeface="Times New Roman"/>
                <a:cs typeface="Times New Roman"/>
                <a:sym typeface="Times New Roman"/>
              </a:rPr>
              <a:t>Evidence-based resources for professional development facilitators</a:t>
            </a:r>
            <a:endParaRPr b="1" dirty="0"/>
          </a:p>
          <a:p>
            <a:pPr marL="0" lvl="0" indent="0" algn="l" rtl="0">
              <a:lnSpc>
                <a:spcPct val="100000"/>
              </a:lnSpc>
              <a:spcBef>
                <a:spcPts val="8000"/>
              </a:spcBef>
              <a:spcAft>
                <a:spcPts val="0"/>
              </a:spcAft>
              <a:buClr>
                <a:schemeClr val="lt1"/>
              </a:buClr>
              <a:buSzPts val="7200"/>
              <a:buFont typeface="Times New Roman"/>
              <a:buNone/>
            </a:pPr>
            <a:r>
              <a:rPr lang="en-US" b="1" dirty="0"/>
              <a:t>Social and emotional learning, grades 6</a:t>
            </a:r>
            <a:r>
              <a:rPr lang="en-US" b="1" dirty="0">
                <a:latin typeface="Calibri"/>
                <a:ea typeface="Calibri"/>
                <a:cs typeface="Calibri"/>
                <a:sym typeface="Calibri"/>
              </a:rPr>
              <a:t>–</a:t>
            </a:r>
            <a:r>
              <a:rPr lang="en-US" b="1" dirty="0"/>
              <a:t>12</a:t>
            </a:r>
            <a:endParaRPr dirty="0"/>
          </a:p>
        </p:txBody>
      </p:sp>
      <p:sp>
        <p:nvSpPr>
          <p:cNvPr id="117" name="Google Shape;117;p19"/>
          <p:cNvSpPr txBox="1">
            <a:spLocks noGrp="1"/>
          </p:cNvSpPr>
          <p:nvPr>
            <p:ph type="subTitle" idx="1"/>
          </p:nvPr>
        </p:nvSpPr>
        <p:spPr>
          <a:xfrm>
            <a:off x="2286000" y="8503920"/>
            <a:ext cx="2926080" cy="29718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lt1"/>
              </a:buClr>
              <a:buSzPts val="2400"/>
              <a:buNone/>
            </a:pPr>
            <a:endParaRPr/>
          </a:p>
        </p:txBody>
      </p:sp>
      <p:sp>
        <p:nvSpPr>
          <p:cNvPr id="115" name="Google Shape;115;p19"/>
          <p:cNvSpPr txBox="1"/>
          <p:nvPr/>
        </p:nvSpPr>
        <p:spPr>
          <a:xfrm>
            <a:off x="500332" y="12184430"/>
            <a:ext cx="1393165" cy="3830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a:solidFill>
                  <a:schemeClr val="lt1"/>
                </a:solidFill>
                <a:latin typeface="Calibri"/>
                <a:ea typeface="Calibri"/>
                <a:cs typeface="Calibri"/>
                <a:sym typeface="Calibri"/>
              </a:rPr>
              <a:t>10/15/20</a:t>
            </a:r>
            <a:endParaRPr sz="1800" b="0" i="0" u="none" strike="noStrike" cap="none">
              <a:solidFill>
                <a:schemeClr val="lt1"/>
              </a:solidFill>
              <a:latin typeface="Calibri"/>
              <a:ea typeface="Calibri"/>
              <a:cs typeface="Calibri"/>
              <a:sym typeface="Calibri"/>
            </a:endParaRPr>
          </a:p>
        </p:txBody>
      </p:sp>
      <p:sp>
        <p:nvSpPr>
          <p:cNvPr id="118" name="Google Shape;118;p19"/>
          <p:cNvSpPr txBox="1">
            <a:spLocks noGrp="1"/>
          </p:cNvSpPr>
          <p:nvPr>
            <p:ph type="body" idx="2"/>
          </p:nvPr>
        </p:nvSpPr>
        <p:spPr>
          <a:xfrm>
            <a:off x="5399088" y="8503920"/>
            <a:ext cx="2926080" cy="29718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lt1"/>
              </a:buClr>
              <a:buSzPts val="2400"/>
              <a:buFont typeface="Arial"/>
              <a:buNone/>
            </a:pPr>
            <a:endParaRPr/>
          </a:p>
        </p:txBody>
      </p:sp>
      <p:sp>
        <p:nvSpPr>
          <p:cNvPr id="116" name="Google Shape;116;p19"/>
          <p:cNvSpPr txBox="1"/>
          <p:nvPr/>
        </p:nvSpPr>
        <p:spPr>
          <a:xfrm>
            <a:off x="7383780" y="12468612"/>
            <a:ext cx="16738094" cy="113873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700"/>
              <a:buFont typeface="Arial"/>
              <a:buNone/>
            </a:pPr>
            <a:r>
              <a:rPr lang="en-US" sz="1700" b="0" i="1" u="none" strike="noStrike" cap="none">
                <a:solidFill>
                  <a:schemeClr val="dk1"/>
                </a:solidFill>
                <a:latin typeface="Calibri"/>
                <a:ea typeface="Calibri"/>
                <a:cs typeface="Calibri"/>
                <a:sym typeface="Calibri"/>
              </a:rPr>
              <a:t>This presentation was prepared under Contract ED-IES-17-C-0009 by Regional Educational Laboratory Northwest, administered by Education Northwest. The content does not necessarily reflect the views or policies of IES or the U.S. Department of Education, nor does mention of trade names, commercial products, or organizations imply endorsement by the U.S. Government. Presenters using this slide deck are not affiliated with REL Northwest at Education Northwest nor the U.S. Department of Education. </a:t>
            </a:r>
            <a:br>
              <a:rPr lang="en-US" sz="1700" b="0" i="1" u="none" strike="noStrike" cap="none">
                <a:solidFill>
                  <a:schemeClr val="dk1"/>
                </a:solidFill>
                <a:latin typeface="Calibri"/>
                <a:ea typeface="Calibri"/>
                <a:cs typeface="Calibri"/>
                <a:sym typeface="Calibri"/>
              </a:rPr>
            </a:br>
            <a:r>
              <a:rPr lang="en-US" sz="1700" b="0" i="1" u="none" strike="noStrike" cap="none">
                <a:solidFill>
                  <a:schemeClr val="dk1"/>
                </a:solidFill>
                <a:latin typeface="Calibri"/>
                <a:ea typeface="Calibri"/>
                <a:cs typeface="Calibri"/>
                <a:sym typeface="Calibri"/>
              </a:rPr>
              <a:t>Users should cite the source deck posted on the REL Northwest website. </a:t>
            </a:r>
            <a:endParaRPr sz="17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6"/>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8000" dirty="0"/>
              <a:t>Evidence-based practices</a:t>
            </a:r>
            <a:r>
              <a:rPr lang="en-US" sz="8000" dirty="0">
                <a:solidFill>
                  <a:schemeClr val="bg1"/>
                </a:solidFill>
              </a:rPr>
              <a:t>-5</a:t>
            </a:r>
            <a:endParaRPr sz="8000" dirty="0">
              <a:solidFill>
                <a:schemeClr val="bg1"/>
              </a:solidFill>
            </a:endParaRPr>
          </a:p>
        </p:txBody>
      </p:sp>
      <p:pic>
        <p:nvPicPr>
          <p:cNvPr id="375" name="Google Shape;375;p46" descr="!"/>
          <p:cNvPicPr preferRelativeResize="0"/>
          <p:nvPr/>
        </p:nvPicPr>
        <p:blipFill rotWithShape="1">
          <a:blip r:embed="rId3">
            <a:alphaModFix/>
          </a:blip>
          <a:srcRect/>
          <a:stretch/>
        </p:blipFill>
        <p:spPr>
          <a:xfrm>
            <a:off x="1140000" y="2935929"/>
            <a:ext cx="805545" cy="797381"/>
          </a:xfrm>
          <a:prstGeom prst="rect">
            <a:avLst/>
          </a:prstGeom>
          <a:noFill/>
          <a:ln>
            <a:noFill/>
          </a:ln>
        </p:spPr>
      </p:pic>
      <p:sp>
        <p:nvSpPr>
          <p:cNvPr id="373" name="Google Shape;373;p46"/>
          <p:cNvSpPr txBox="1">
            <a:spLocks noGrp="1"/>
          </p:cNvSpPr>
          <p:nvPr>
            <p:ph type="body" idx="1"/>
          </p:nvPr>
        </p:nvSpPr>
        <p:spPr>
          <a:xfrm>
            <a:off x="1143000" y="2773680"/>
            <a:ext cx="22101000" cy="7607700"/>
          </a:xfrm>
          <a:prstGeom prst="rect">
            <a:avLst/>
          </a:prstGeom>
          <a:noFill/>
          <a:ln>
            <a:noFill/>
          </a:ln>
        </p:spPr>
        <p:txBody>
          <a:bodyPr spcFirstLastPara="1" wrap="square" lIns="91425" tIns="45700" rIns="91425" bIns="45700" anchor="t" anchorCtr="0">
            <a:noAutofit/>
          </a:bodyPr>
          <a:lstStyle/>
          <a:p>
            <a:pPr marL="914400" lvl="0" indent="0" algn="l" rtl="0">
              <a:lnSpc>
                <a:spcPct val="100000"/>
              </a:lnSpc>
              <a:spcBef>
                <a:spcPts val="0"/>
              </a:spcBef>
              <a:spcAft>
                <a:spcPts val="0"/>
              </a:spcAft>
              <a:buClr>
                <a:srgbClr val="741B47"/>
              </a:buClr>
              <a:buSzPts val="6800"/>
              <a:buNone/>
            </a:pPr>
            <a:r>
              <a:rPr lang="en-US" sz="6800" b="1" dirty="0">
                <a:latin typeface="Palatino Linotype"/>
                <a:ea typeface="Palatino Linotype"/>
                <a:cs typeface="Palatino Linotype"/>
                <a:sym typeface="Palatino Linotype"/>
              </a:rPr>
              <a:t>Connect with families and communities</a:t>
            </a:r>
            <a:endParaRPr sz="6800" b="1" dirty="0">
              <a:latin typeface="Palatino Linotype"/>
              <a:ea typeface="Palatino Linotype"/>
              <a:cs typeface="Palatino Linotype"/>
              <a:sym typeface="Palatino Linotype"/>
            </a:endParaRPr>
          </a:p>
          <a:p>
            <a:pPr marL="2025650" lvl="3" indent="-857250" algn="l" rtl="0">
              <a:lnSpc>
                <a:spcPct val="100000"/>
              </a:lnSpc>
              <a:spcBef>
                <a:spcPts val="3000"/>
              </a:spcBef>
              <a:spcAft>
                <a:spcPts val="0"/>
              </a:spcAft>
              <a:buSzPts val="4320"/>
              <a:buFont typeface="Times New Roman"/>
              <a:buChar char="●"/>
            </a:pPr>
            <a:r>
              <a:rPr lang="en-US" sz="5400" dirty="0">
                <a:solidFill>
                  <a:srgbClr val="576F7F"/>
                </a:solidFill>
              </a:rPr>
              <a:t>Avoid using deficit perspectives of low-income families and families of color about their children’s education</a:t>
            </a:r>
            <a:endParaRPr sz="5400" dirty="0">
              <a:solidFill>
                <a:srgbClr val="576F7F"/>
              </a:solidFill>
            </a:endParaRPr>
          </a:p>
          <a:p>
            <a:pPr marL="2025650" lvl="3" indent="-857250" algn="l" rtl="0">
              <a:lnSpc>
                <a:spcPct val="100000"/>
              </a:lnSpc>
              <a:spcBef>
                <a:spcPts val="1200"/>
              </a:spcBef>
              <a:spcAft>
                <a:spcPts val="0"/>
              </a:spcAft>
              <a:buSzPts val="4320"/>
              <a:buFont typeface="Times New Roman"/>
              <a:buChar char="●"/>
            </a:pPr>
            <a:r>
              <a:rPr lang="en-US" sz="5400" dirty="0">
                <a:solidFill>
                  <a:srgbClr val="576F7F"/>
                </a:solidFill>
              </a:rPr>
              <a:t>See families as the experts and leaders  </a:t>
            </a:r>
            <a:endParaRPr sz="5400" dirty="0">
              <a:solidFill>
                <a:srgbClr val="576F7F"/>
              </a:solidFill>
            </a:endParaRPr>
          </a:p>
          <a:p>
            <a:pPr marL="2025650" lvl="3" indent="-857250" algn="l" rtl="0">
              <a:lnSpc>
                <a:spcPct val="100000"/>
              </a:lnSpc>
              <a:spcBef>
                <a:spcPts val="1200"/>
              </a:spcBef>
              <a:spcAft>
                <a:spcPts val="0"/>
              </a:spcAft>
              <a:buSzPts val="4320"/>
              <a:buFont typeface="Times New Roman"/>
              <a:buChar char="●"/>
            </a:pPr>
            <a:r>
              <a:rPr lang="en-US" sz="5400" dirty="0">
                <a:solidFill>
                  <a:srgbClr val="576F7F"/>
                </a:solidFill>
              </a:rPr>
              <a:t>Trust families and students</a:t>
            </a:r>
            <a:endParaRPr sz="5400" dirty="0">
              <a:solidFill>
                <a:srgbClr val="576F7F"/>
              </a:solidFill>
            </a:endParaRPr>
          </a:p>
          <a:p>
            <a:pPr marL="2025650" lvl="3" indent="-857250" algn="l" rtl="0">
              <a:lnSpc>
                <a:spcPct val="100000"/>
              </a:lnSpc>
              <a:spcBef>
                <a:spcPts val="1200"/>
              </a:spcBef>
              <a:spcAft>
                <a:spcPts val="0"/>
              </a:spcAft>
              <a:buSzPts val="4320"/>
              <a:buFont typeface="Times New Roman"/>
              <a:buChar char="●"/>
            </a:pPr>
            <a:r>
              <a:rPr lang="en-US" sz="5400" dirty="0"/>
              <a:t>Give</a:t>
            </a:r>
            <a:r>
              <a:rPr lang="en-US" sz="5400" dirty="0">
                <a:solidFill>
                  <a:srgbClr val="576F7F"/>
                </a:solidFill>
              </a:rPr>
              <a:t> families space to share challenges that may affect their children and engage them in co-creating solutions to those challenges </a:t>
            </a:r>
            <a:endParaRPr sz="6800" dirty="0">
              <a:solidFill>
                <a:srgbClr val="576F7F"/>
              </a:solidFill>
              <a:latin typeface="Palatino Linotype"/>
              <a:ea typeface="Palatino Linotype"/>
              <a:cs typeface="Palatino Linotype"/>
              <a:sym typeface="Palatino Linotype"/>
            </a:endParaRPr>
          </a:p>
        </p:txBody>
      </p:sp>
      <p:sp>
        <p:nvSpPr>
          <p:cNvPr id="376" name="Google Shape;376;p46"/>
          <p:cNvSpPr txBox="1"/>
          <p:nvPr/>
        </p:nvSpPr>
        <p:spPr>
          <a:xfrm>
            <a:off x="568842" y="11792973"/>
            <a:ext cx="1219554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4"/>
              </a:rPr>
              <a:t>https://pixabay.com/vectors/exclamation-mark-button-symbol-48283/</a:t>
            </a:r>
            <a:r>
              <a:rPr lang="en-US" sz="1400" b="0" i="0" u="none" strike="noStrike" cap="none">
                <a:solidFill>
                  <a:srgbClr val="000000"/>
                </a:solidFill>
                <a:latin typeface="Arial"/>
                <a:ea typeface="Arial"/>
                <a:cs typeface="Arial"/>
                <a:sym typeface="Arial"/>
              </a:rPr>
              <a:t> </a:t>
            </a:r>
            <a:endParaRPr/>
          </a:p>
        </p:txBody>
      </p:sp>
      <p:sp>
        <p:nvSpPr>
          <p:cNvPr id="374" name="Google Shape;374;p46"/>
          <p:cNvSpPr txBox="1"/>
          <p:nvPr/>
        </p:nvSpPr>
        <p:spPr>
          <a:xfrm>
            <a:off x="17323000" y="12568575"/>
            <a:ext cx="5460600" cy="40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Times New Roman"/>
                <a:ea typeface="Times New Roman"/>
                <a:cs typeface="Times New Roman"/>
                <a:sym typeface="Times New Roman"/>
              </a:rPr>
              <a:t> (Crespin-Palmer, 2020)</a:t>
            </a:r>
            <a:endParaRPr sz="36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6" name="Google Shape;386;p47"/>
          <p:cNvSpPr txBox="1">
            <a:spLocks noGrp="1"/>
          </p:cNvSpPr>
          <p:nvPr>
            <p:ph type="title"/>
          </p:nvPr>
        </p:nvSpPr>
        <p:spPr>
          <a:xfrm>
            <a:off x="574588" y="1498234"/>
            <a:ext cx="918725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b="1" dirty="0">
                <a:solidFill>
                  <a:srgbClr val="741B47"/>
                </a:solidFill>
              </a:rPr>
              <a:t>Small-group activities</a:t>
            </a:r>
            <a:endParaRPr b="1" dirty="0">
              <a:solidFill>
                <a:srgbClr val="741B47"/>
              </a:solidFill>
            </a:endParaRPr>
          </a:p>
        </p:txBody>
      </p:sp>
      <p:sp>
        <p:nvSpPr>
          <p:cNvPr id="3" name="Text Placeholder 2">
            <a:extLst>
              <a:ext uri="{FF2B5EF4-FFF2-40B4-BE49-F238E27FC236}">
                <a16:creationId xmlns:a16="http://schemas.microsoft.com/office/drawing/2014/main" id="{6E5B3040-477D-489B-88ED-FBA851F1C4D6}"/>
              </a:ext>
            </a:extLst>
          </p:cNvPr>
          <p:cNvSpPr>
            <a:spLocks noGrp="1"/>
          </p:cNvSpPr>
          <p:nvPr>
            <p:ph type="body" idx="1"/>
          </p:nvPr>
        </p:nvSpPr>
        <p:spPr>
          <a:xfrm>
            <a:off x="1157342" y="2959654"/>
            <a:ext cx="9186650" cy="1940064"/>
          </a:xfrm>
        </p:spPr>
        <p:txBody>
          <a:bodyPr/>
          <a:lstStyle/>
          <a:p>
            <a:pPr marL="114300" indent="0">
              <a:buNone/>
            </a:pPr>
            <a:r>
              <a:rPr lang="en-US" dirty="0">
                <a:solidFill>
                  <a:srgbClr val="2F5496"/>
                </a:solidFill>
                <a:latin typeface="Arial"/>
                <a:ea typeface="Arial"/>
                <a:cs typeface="Arial"/>
                <a:sym typeface="Arial"/>
              </a:rPr>
              <a:t>Evidence-Based Practices to Support SEL for Students</a:t>
            </a:r>
            <a:endParaRPr lang="en-US" dirty="0"/>
          </a:p>
        </p:txBody>
      </p:sp>
      <p:sp>
        <p:nvSpPr>
          <p:cNvPr id="388" name="Google Shape;388;p47"/>
          <p:cNvSpPr/>
          <p:nvPr/>
        </p:nvSpPr>
        <p:spPr>
          <a:xfrm>
            <a:off x="10790473" y="1498234"/>
            <a:ext cx="10076988" cy="1643400"/>
          </a:xfrm>
          <a:prstGeom prst="roundRect">
            <a:avLst>
              <a:gd name="adj" fmla="val 50000"/>
            </a:avLst>
          </a:prstGeom>
          <a:solidFill>
            <a:srgbClr val="1155CC"/>
          </a:solidFill>
          <a:ln>
            <a:noFill/>
          </a:ln>
        </p:spPr>
        <p:txBody>
          <a:bodyPr spcFirstLastPara="1" wrap="square" lIns="243800" tIns="243800" rIns="243800" bIns="243800" anchor="ctr" anchorCtr="0">
            <a:noAutofit/>
          </a:bodyPr>
          <a:lstStyle/>
          <a:p>
            <a:pPr marL="0" marR="0" lvl="0" indent="0" algn="ctr" rtl="0">
              <a:lnSpc>
                <a:spcPct val="100000"/>
              </a:lnSpc>
              <a:spcBef>
                <a:spcPts val="0"/>
              </a:spcBef>
              <a:spcAft>
                <a:spcPts val="0"/>
              </a:spcAft>
              <a:buClr>
                <a:srgbClr val="000000"/>
              </a:buClr>
              <a:buSzPts val="4200"/>
              <a:buFont typeface="Arial"/>
              <a:buNone/>
            </a:pPr>
            <a:r>
              <a:rPr lang="en-US" sz="4200" b="1" i="0" u="none" strike="noStrike" cap="none" dirty="0">
                <a:solidFill>
                  <a:srgbClr val="FFFFFF"/>
                </a:solidFill>
                <a:latin typeface="Roboto"/>
                <a:ea typeface="Roboto"/>
                <a:cs typeface="Roboto"/>
                <a:sym typeface="Roboto"/>
              </a:rPr>
              <a:t>Support Students’ Social and Emotional Learning</a:t>
            </a:r>
            <a:endParaRPr sz="5200" b="1" i="0" u="none" strike="noStrike" cap="none" dirty="0">
              <a:solidFill>
                <a:srgbClr val="FFFFFF"/>
              </a:solidFill>
              <a:latin typeface="Arial"/>
              <a:ea typeface="Arial"/>
              <a:cs typeface="Arial"/>
              <a:sym typeface="Arial"/>
            </a:endParaRPr>
          </a:p>
        </p:txBody>
      </p:sp>
      <p:sp>
        <p:nvSpPr>
          <p:cNvPr id="390" name="Google Shape;390;p47"/>
          <p:cNvSpPr/>
          <p:nvPr/>
        </p:nvSpPr>
        <p:spPr>
          <a:xfrm>
            <a:off x="11579720" y="3538727"/>
            <a:ext cx="8723869" cy="1459500"/>
          </a:xfrm>
          <a:prstGeom prst="roundRect">
            <a:avLst>
              <a:gd name="adj" fmla="val 50000"/>
            </a:avLst>
          </a:prstGeom>
          <a:solidFill>
            <a:srgbClr val="6D9EEB"/>
          </a:solidFill>
          <a:ln>
            <a:noFill/>
          </a:ln>
        </p:spPr>
        <p:txBody>
          <a:bodyPr spcFirstLastPara="1" wrap="square" lIns="243800" tIns="243800" rIns="243800" bIns="2438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2700" b="1" i="0" u="none" strike="noStrike" cap="none" dirty="0">
                <a:solidFill>
                  <a:schemeClr val="dk1"/>
                </a:solidFill>
                <a:latin typeface="Roboto"/>
                <a:ea typeface="Roboto"/>
                <a:cs typeface="Roboto"/>
                <a:sym typeface="Roboto"/>
              </a:rPr>
              <a:t>Understand available SEL support services for students within your building and district</a:t>
            </a:r>
            <a:endParaRPr sz="3700" b="1" i="0" u="none" strike="noStrike" cap="none" dirty="0">
              <a:solidFill>
                <a:srgbClr val="000000"/>
              </a:solidFill>
              <a:latin typeface="Arial"/>
              <a:ea typeface="Arial"/>
              <a:cs typeface="Arial"/>
              <a:sym typeface="Arial"/>
            </a:endParaRPr>
          </a:p>
        </p:txBody>
      </p:sp>
      <p:sp>
        <p:nvSpPr>
          <p:cNvPr id="391" name="Google Shape;391;p47"/>
          <p:cNvSpPr/>
          <p:nvPr/>
        </p:nvSpPr>
        <p:spPr>
          <a:xfrm>
            <a:off x="11578519" y="5430884"/>
            <a:ext cx="8723870" cy="1191367"/>
          </a:xfrm>
          <a:prstGeom prst="roundRect">
            <a:avLst>
              <a:gd name="adj" fmla="val 50000"/>
            </a:avLst>
          </a:prstGeom>
          <a:solidFill>
            <a:srgbClr val="6D9EEB"/>
          </a:solidFill>
          <a:ln>
            <a:noFill/>
          </a:ln>
        </p:spPr>
        <p:txBody>
          <a:bodyPr spcFirstLastPara="1" wrap="square" lIns="243800" tIns="243800" rIns="243800" bIns="2438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2700" b="1" i="0" u="none" strike="noStrike" cap="none" dirty="0">
                <a:solidFill>
                  <a:schemeClr val="dk1"/>
                </a:solidFill>
                <a:latin typeface="Roboto"/>
                <a:ea typeface="Roboto"/>
                <a:cs typeface="Roboto"/>
                <a:sym typeface="Roboto"/>
              </a:rPr>
              <a:t>Elevate student voice to promote student SEL</a:t>
            </a:r>
            <a:endParaRPr sz="3700" b="1" i="0" u="none" strike="noStrike" cap="none" dirty="0">
              <a:solidFill>
                <a:srgbClr val="000000"/>
              </a:solidFill>
              <a:latin typeface="Arial"/>
              <a:ea typeface="Arial"/>
              <a:cs typeface="Arial"/>
              <a:sym typeface="Arial"/>
            </a:endParaRPr>
          </a:p>
        </p:txBody>
      </p:sp>
      <p:sp>
        <p:nvSpPr>
          <p:cNvPr id="392" name="Google Shape;392;p47"/>
          <p:cNvSpPr/>
          <p:nvPr/>
        </p:nvSpPr>
        <p:spPr>
          <a:xfrm>
            <a:off x="11578519" y="6957905"/>
            <a:ext cx="8723870" cy="1397700"/>
          </a:xfrm>
          <a:prstGeom prst="roundRect">
            <a:avLst>
              <a:gd name="adj" fmla="val 50000"/>
            </a:avLst>
          </a:prstGeom>
          <a:solidFill>
            <a:srgbClr val="6D9EEB"/>
          </a:solidFill>
          <a:ln>
            <a:noFill/>
          </a:ln>
        </p:spPr>
        <p:txBody>
          <a:bodyPr spcFirstLastPara="1" wrap="square" lIns="243800" tIns="243800" rIns="243800" bIns="2438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2700" b="1" i="0" u="none" strike="noStrike" cap="none" dirty="0">
                <a:solidFill>
                  <a:schemeClr val="dk1"/>
                </a:solidFill>
                <a:latin typeface="Roboto"/>
                <a:ea typeface="Roboto"/>
                <a:cs typeface="Roboto"/>
                <a:sym typeface="Roboto"/>
              </a:rPr>
              <a:t>Infuse cultural responsiveness into classrooms and curriculum to help students feel respected, valued, and connected to others</a:t>
            </a:r>
            <a:endParaRPr sz="3700" b="1" i="0" u="none" strike="noStrike" cap="none" dirty="0">
              <a:solidFill>
                <a:srgbClr val="000000"/>
              </a:solidFill>
              <a:latin typeface="Arial"/>
              <a:ea typeface="Arial"/>
              <a:cs typeface="Arial"/>
              <a:sym typeface="Arial"/>
            </a:endParaRPr>
          </a:p>
        </p:txBody>
      </p:sp>
      <p:sp>
        <p:nvSpPr>
          <p:cNvPr id="393" name="Google Shape;393;p47"/>
          <p:cNvSpPr/>
          <p:nvPr/>
        </p:nvSpPr>
        <p:spPr>
          <a:xfrm>
            <a:off x="11577316" y="8688687"/>
            <a:ext cx="8722670" cy="1143809"/>
          </a:xfrm>
          <a:prstGeom prst="roundRect">
            <a:avLst>
              <a:gd name="adj" fmla="val 50000"/>
            </a:avLst>
          </a:prstGeom>
          <a:solidFill>
            <a:srgbClr val="6D9EEB"/>
          </a:solidFill>
          <a:ln>
            <a:noFill/>
          </a:ln>
        </p:spPr>
        <p:txBody>
          <a:bodyPr spcFirstLastPara="1" wrap="square" lIns="243800" tIns="243800" rIns="243800" bIns="2438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2700" b="1" i="0" u="none" strike="noStrike" cap="none" dirty="0">
                <a:solidFill>
                  <a:schemeClr val="dk1"/>
                </a:solidFill>
                <a:latin typeface="Roboto"/>
                <a:ea typeface="Roboto"/>
                <a:cs typeface="Roboto"/>
                <a:sym typeface="Roboto"/>
              </a:rPr>
              <a:t>Acknowledge that student behavior is communication</a:t>
            </a:r>
            <a:endParaRPr sz="3700" b="1" i="0" u="none" strike="noStrike" cap="none" dirty="0">
              <a:solidFill>
                <a:srgbClr val="000000"/>
              </a:solidFill>
              <a:latin typeface="Arial"/>
              <a:ea typeface="Arial"/>
              <a:cs typeface="Arial"/>
              <a:sym typeface="Arial"/>
            </a:endParaRPr>
          </a:p>
        </p:txBody>
      </p:sp>
      <p:cxnSp>
        <p:nvCxnSpPr>
          <p:cNvPr id="382" name="Google Shape;382;p47">
            <a:extLst>
              <a:ext uri="{C183D7F6-B498-43B3-948B-1728B52AA6E4}">
                <adec:decorative xmlns:adec="http://schemas.microsoft.com/office/drawing/2017/decorative" val="1"/>
              </a:ext>
            </a:extLst>
          </p:cNvPr>
          <p:cNvCxnSpPr/>
          <p:nvPr/>
        </p:nvCxnSpPr>
        <p:spPr>
          <a:xfrm rot="-5400000">
            <a:off x="15634605" y="9887727"/>
            <a:ext cx="608700" cy="600"/>
          </a:xfrm>
          <a:prstGeom prst="bentConnector3">
            <a:avLst>
              <a:gd name="adj1" fmla="val 13460"/>
            </a:avLst>
          </a:prstGeom>
          <a:noFill/>
          <a:ln w="19050" cap="flat" cmpd="sng">
            <a:solidFill>
              <a:srgbClr val="1C4587"/>
            </a:solidFill>
            <a:prstDash val="solid"/>
            <a:round/>
            <a:headEnd type="none" w="sm" len="sm"/>
            <a:tailEnd type="none" w="sm" len="sm"/>
          </a:ln>
        </p:spPr>
      </p:cxnSp>
      <p:sp>
        <p:nvSpPr>
          <p:cNvPr id="394" name="Google Shape;394;p47"/>
          <p:cNvSpPr/>
          <p:nvPr/>
        </p:nvSpPr>
        <p:spPr>
          <a:xfrm>
            <a:off x="11628847" y="10158914"/>
            <a:ext cx="8720870" cy="1143809"/>
          </a:xfrm>
          <a:prstGeom prst="roundRect">
            <a:avLst>
              <a:gd name="adj" fmla="val 50000"/>
            </a:avLst>
          </a:prstGeom>
          <a:solidFill>
            <a:srgbClr val="6D9EEB"/>
          </a:solidFill>
          <a:ln>
            <a:noFill/>
          </a:ln>
        </p:spPr>
        <p:txBody>
          <a:bodyPr spcFirstLastPara="1" wrap="square" lIns="243800" tIns="243800" rIns="243800" bIns="2438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2700" b="1" i="0" u="none" strike="noStrike" cap="none" dirty="0">
                <a:solidFill>
                  <a:schemeClr val="dk1"/>
                </a:solidFill>
                <a:latin typeface="Roboto"/>
                <a:ea typeface="Roboto"/>
                <a:cs typeface="Roboto"/>
                <a:sym typeface="Roboto"/>
              </a:rPr>
              <a:t>Connect with families and communities</a:t>
            </a:r>
            <a:endParaRPr sz="3700" b="1" i="0" u="none" strike="noStrike" cap="none" dirty="0">
              <a:solidFill>
                <a:srgbClr val="000000"/>
              </a:solidFill>
              <a:latin typeface="Arial"/>
              <a:ea typeface="Arial"/>
              <a:cs typeface="Arial"/>
              <a:sym typeface="Arial"/>
            </a:endParaRPr>
          </a:p>
        </p:txBody>
      </p:sp>
      <p:cxnSp>
        <p:nvCxnSpPr>
          <p:cNvPr id="383" name="Google Shape;383;p47">
            <a:extLst>
              <a:ext uri="{C183D7F6-B498-43B3-948B-1728B52AA6E4}">
                <adec:decorative xmlns:adec="http://schemas.microsoft.com/office/drawing/2017/decorative" val="1"/>
              </a:ext>
            </a:extLst>
          </p:cNvPr>
          <p:cNvCxnSpPr/>
          <p:nvPr/>
        </p:nvCxnSpPr>
        <p:spPr>
          <a:xfrm rot="-5400000">
            <a:off x="15494203" y="8485791"/>
            <a:ext cx="889500" cy="600"/>
          </a:xfrm>
          <a:prstGeom prst="bentConnector3">
            <a:avLst>
              <a:gd name="adj1" fmla="val 46790"/>
            </a:avLst>
          </a:prstGeom>
          <a:noFill/>
          <a:ln w="19050" cap="flat" cmpd="sng">
            <a:solidFill>
              <a:srgbClr val="274E13"/>
            </a:solidFill>
            <a:prstDash val="solid"/>
            <a:round/>
            <a:headEnd type="none" w="sm" len="sm"/>
            <a:tailEnd type="none" w="sm" len="sm"/>
          </a:ln>
        </p:spPr>
      </p:cxnSp>
      <p:cxnSp>
        <p:nvCxnSpPr>
          <p:cNvPr id="384" name="Google Shape;384;p47">
            <a:extLst>
              <a:ext uri="{C183D7F6-B498-43B3-948B-1728B52AA6E4}">
                <adec:decorative xmlns:adec="http://schemas.microsoft.com/office/drawing/2017/decorative" val="1"/>
              </a:ext>
            </a:extLst>
          </p:cNvPr>
          <p:cNvCxnSpPr/>
          <p:nvPr/>
        </p:nvCxnSpPr>
        <p:spPr>
          <a:xfrm rot="-5400000">
            <a:off x="15635205" y="6582611"/>
            <a:ext cx="608700" cy="600"/>
          </a:xfrm>
          <a:prstGeom prst="bentConnector3">
            <a:avLst>
              <a:gd name="adj1" fmla="val -20416"/>
            </a:avLst>
          </a:prstGeom>
          <a:noFill/>
          <a:ln w="19050" cap="flat" cmpd="sng">
            <a:solidFill>
              <a:srgbClr val="1C4587"/>
            </a:solidFill>
            <a:prstDash val="solid"/>
            <a:round/>
            <a:headEnd type="none" w="sm" len="sm"/>
            <a:tailEnd type="none" w="sm" len="sm"/>
          </a:ln>
        </p:spPr>
      </p:cxnSp>
      <p:cxnSp>
        <p:nvCxnSpPr>
          <p:cNvPr id="385" name="Google Shape;385;p47">
            <a:extLst>
              <a:ext uri="{C183D7F6-B498-43B3-948B-1728B52AA6E4}">
                <adec:decorative xmlns:adec="http://schemas.microsoft.com/office/drawing/2017/decorative" val="1"/>
              </a:ext>
            </a:extLst>
          </p:cNvPr>
          <p:cNvCxnSpPr/>
          <p:nvPr/>
        </p:nvCxnSpPr>
        <p:spPr>
          <a:xfrm rot="-5400000">
            <a:off x="15636405" y="5150220"/>
            <a:ext cx="608700" cy="600"/>
          </a:xfrm>
          <a:prstGeom prst="bentConnector3">
            <a:avLst>
              <a:gd name="adj1" fmla="val 50000"/>
            </a:avLst>
          </a:prstGeom>
          <a:noFill/>
          <a:ln w="19050" cap="flat" cmpd="sng">
            <a:solidFill>
              <a:srgbClr val="1C4587"/>
            </a:solidFill>
            <a:prstDash val="solid"/>
            <a:round/>
            <a:headEnd type="none" w="sm" len="sm"/>
            <a:tailEnd type="none" w="sm" len="sm"/>
          </a:ln>
        </p:spPr>
      </p:cxnSp>
      <p:cxnSp>
        <p:nvCxnSpPr>
          <p:cNvPr id="389" name="Google Shape;389;p47">
            <a:extLst>
              <a:ext uri="{C183D7F6-B498-43B3-948B-1728B52AA6E4}">
                <adec:decorative xmlns:adec="http://schemas.microsoft.com/office/drawing/2017/decorative" val="1"/>
              </a:ext>
            </a:extLst>
          </p:cNvPr>
          <p:cNvCxnSpPr/>
          <p:nvPr/>
        </p:nvCxnSpPr>
        <p:spPr>
          <a:xfrm rot="-5400000">
            <a:off x="15637605" y="3439834"/>
            <a:ext cx="608700" cy="600"/>
          </a:xfrm>
          <a:prstGeom prst="bentConnector3">
            <a:avLst>
              <a:gd name="adj1" fmla="val 50000"/>
            </a:avLst>
          </a:prstGeom>
          <a:noFill/>
          <a:ln w="19050" cap="flat" cmpd="sng">
            <a:solidFill>
              <a:srgbClr val="1C4587"/>
            </a:solidFill>
            <a:prstDash val="solid"/>
            <a:round/>
            <a:headEnd type="none" w="sm" len="sm"/>
            <a:tailEnd type="none" w="sm" len="sm"/>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8"/>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Getting started</a:t>
            </a:r>
            <a:endParaRPr dirty="0"/>
          </a:p>
        </p:txBody>
      </p:sp>
      <p:sp>
        <p:nvSpPr>
          <p:cNvPr id="402" name="Google Shape;402;p48"/>
          <p:cNvSpPr txBox="1">
            <a:spLocks noGrp="1"/>
          </p:cNvSpPr>
          <p:nvPr>
            <p:ph type="body" idx="1"/>
          </p:nvPr>
        </p:nvSpPr>
        <p:spPr>
          <a:xfrm>
            <a:off x="1143000" y="3154675"/>
            <a:ext cx="11119500" cy="7607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In your small groups:</a:t>
            </a:r>
            <a:endParaRPr/>
          </a:p>
          <a:p>
            <a:pPr marL="457200" lvl="0" indent="-342900" algn="l" rtl="0">
              <a:lnSpc>
                <a:spcPct val="100000"/>
              </a:lnSpc>
              <a:spcBef>
                <a:spcPts val="3000"/>
              </a:spcBef>
              <a:spcAft>
                <a:spcPts val="0"/>
              </a:spcAft>
              <a:buSzPts val="1800"/>
              <a:buChar char="➔"/>
            </a:pPr>
            <a:r>
              <a:rPr lang="en-US"/>
              <a:t>Refer to your handout; it will be marked by the title and the graphic</a:t>
            </a:r>
            <a:endParaRPr/>
          </a:p>
          <a:p>
            <a:pPr marL="457200" lvl="0" indent="-342900" algn="l" rtl="0">
              <a:lnSpc>
                <a:spcPct val="100000"/>
              </a:lnSpc>
              <a:spcBef>
                <a:spcPts val="2400"/>
              </a:spcBef>
              <a:spcAft>
                <a:spcPts val="2400"/>
              </a:spcAft>
              <a:buSzPts val="1800"/>
              <a:buChar char="➔"/>
            </a:pPr>
            <a:r>
              <a:rPr lang="en-US"/>
              <a:t>Follow the directions under the first gold bar to identify a timekeeper </a:t>
            </a:r>
            <a:endParaRPr/>
          </a:p>
        </p:txBody>
      </p:sp>
      <p:pic>
        <p:nvPicPr>
          <p:cNvPr id="403" name="Google Shape;403;p48" descr="Activity: Foster emotional engagement through asynchronous video page screenshot "/>
          <p:cNvPicPr preferRelativeResize="0"/>
          <p:nvPr/>
        </p:nvPicPr>
        <p:blipFill rotWithShape="1">
          <a:blip r:embed="rId3">
            <a:alphaModFix/>
          </a:blip>
          <a:srcRect/>
          <a:stretch/>
        </p:blipFill>
        <p:spPr>
          <a:xfrm rot="937809">
            <a:off x="14073228" y="1238711"/>
            <a:ext cx="7774355" cy="11238576"/>
          </a:xfrm>
          <a:prstGeom prst="rect">
            <a:avLst/>
          </a:prstGeom>
          <a:noFill/>
          <a:ln w="9525" cap="flat" cmpd="sng">
            <a:solidFill>
              <a:srgbClr val="C0C0C0"/>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9"/>
          <p:cNvSpPr txBox="1">
            <a:spLocks noGrp="1"/>
          </p:cNvSpPr>
          <p:nvPr>
            <p:ph type="title"/>
          </p:nvPr>
        </p:nvSpPr>
        <p:spPr>
          <a:xfrm>
            <a:off x="1142999" y="1143000"/>
            <a:ext cx="14380536"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Follow the activity instructions</a:t>
            </a:r>
            <a:endParaRPr dirty="0"/>
          </a:p>
        </p:txBody>
      </p:sp>
      <p:sp>
        <p:nvSpPr>
          <p:cNvPr id="410" name="Google Shape;410;p49"/>
          <p:cNvSpPr txBox="1">
            <a:spLocks noGrp="1"/>
          </p:cNvSpPr>
          <p:nvPr>
            <p:ph type="body" idx="1"/>
          </p:nvPr>
        </p:nvSpPr>
        <p:spPr>
          <a:xfrm>
            <a:off x="1143000" y="3154675"/>
            <a:ext cx="11678556" cy="6865625"/>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Char char="➔"/>
            </a:pPr>
            <a:r>
              <a:rPr lang="en-US" dirty="0"/>
              <a:t>Read the activity explanation and start to scan the instructions </a:t>
            </a:r>
          </a:p>
          <a:p>
            <a:pPr>
              <a:spcBef>
                <a:spcPts val="4200"/>
              </a:spcBef>
              <a:buFont typeface="Arial"/>
              <a:buChar char="➔"/>
            </a:pPr>
            <a:r>
              <a:rPr lang="en-US" dirty="0"/>
              <a:t>After one or two minutes of silent reading, the timekeeper points the group to the list of steps under “activity instructions” gold bar</a:t>
            </a:r>
          </a:p>
          <a:p>
            <a:pPr>
              <a:spcBef>
                <a:spcPts val="4200"/>
              </a:spcBef>
              <a:buFont typeface="Arial"/>
              <a:buChar char="➔"/>
            </a:pPr>
            <a:r>
              <a:rPr lang="en-US" dirty="0"/>
              <a:t>The timekeeper moves the group along according to the time allotted for each step </a:t>
            </a:r>
          </a:p>
        </p:txBody>
      </p:sp>
      <p:pic>
        <p:nvPicPr>
          <p:cNvPr id="413" name="Google Shape;413;p49" descr="Activity instructions screenshot "/>
          <p:cNvPicPr preferRelativeResize="0"/>
          <p:nvPr/>
        </p:nvPicPr>
        <p:blipFill rotWithShape="1">
          <a:blip r:embed="rId3">
            <a:alphaModFix/>
          </a:blip>
          <a:srcRect/>
          <a:stretch/>
        </p:blipFill>
        <p:spPr>
          <a:xfrm rot="1109028">
            <a:off x="14274534" y="1662783"/>
            <a:ext cx="7525067" cy="10390435"/>
          </a:xfrm>
          <a:prstGeom prst="rect">
            <a:avLst/>
          </a:prstGeom>
          <a:noFill/>
          <a:ln w="9525" cap="flat" cmpd="sng">
            <a:solidFill>
              <a:srgbClr val="576F7F"/>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0"/>
          <p:cNvSpPr txBox="1">
            <a:spLocks noGrp="1"/>
          </p:cNvSpPr>
          <p:nvPr>
            <p:ph type="title"/>
          </p:nvPr>
        </p:nvSpPr>
        <p:spPr>
          <a:xfrm>
            <a:off x="1143000" y="1143000"/>
            <a:ext cx="10680192" cy="121615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76F7F"/>
              </a:buClr>
              <a:buSzPts val="6800"/>
              <a:buFont typeface="Times New Roman"/>
              <a:buNone/>
            </a:pPr>
            <a:r>
              <a:rPr lang="en-US" b="1" dirty="0">
                <a:solidFill>
                  <a:srgbClr val="741B47"/>
                </a:solidFill>
              </a:rPr>
              <a:t>Reflection and feedback</a:t>
            </a:r>
            <a:endParaRPr b="1" dirty="0">
              <a:solidFill>
                <a:srgbClr val="741B47"/>
              </a:solidFill>
            </a:endParaRPr>
          </a:p>
        </p:txBody>
      </p:sp>
      <p:sp>
        <p:nvSpPr>
          <p:cNvPr id="419" name="Google Shape;419;p50"/>
          <p:cNvSpPr txBox="1">
            <a:spLocks noGrp="1"/>
          </p:cNvSpPr>
          <p:nvPr>
            <p:ph type="body" idx="1"/>
          </p:nvPr>
        </p:nvSpPr>
        <p:spPr>
          <a:xfrm>
            <a:off x="1278467" y="4422614"/>
            <a:ext cx="10680192" cy="385876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5400" dirty="0">
                <a:solidFill>
                  <a:srgbClr val="576F7F"/>
                </a:solidFill>
              </a:rPr>
              <a:t>Please share highlights of what you discussed in your small groups</a:t>
            </a:r>
            <a:endParaRPr sz="5400" dirty="0">
              <a:solidFill>
                <a:srgbClr val="576F7F"/>
              </a:solidFill>
            </a:endParaRPr>
          </a:p>
        </p:txBody>
      </p:sp>
      <p:pic>
        <p:nvPicPr>
          <p:cNvPr id="420" name="Google Shape;420;p50" descr="A group of people sitting at a table writing on paper"/>
          <p:cNvPicPr preferRelativeResize="0"/>
          <p:nvPr/>
        </p:nvPicPr>
        <p:blipFill rotWithShape="1">
          <a:blip r:embed="rId3">
            <a:alphaModFix/>
          </a:blip>
          <a:srcRect/>
          <a:stretch/>
        </p:blipFill>
        <p:spPr>
          <a:xfrm>
            <a:off x="11958659" y="2779936"/>
            <a:ext cx="10754593" cy="7144123"/>
          </a:xfrm>
          <a:prstGeom prst="rect">
            <a:avLst/>
          </a:prstGeom>
          <a:noFill/>
          <a:ln>
            <a:noFill/>
          </a:ln>
        </p:spPr>
      </p:pic>
      <p:sp>
        <p:nvSpPr>
          <p:cNvPr id="421" name="Google Shape;421;p50"/>
          <p:cNvSpPr txBox="1"/>
          <p:nvPr/>
        </p:nvSpPr>
        <p:spPr>
          <a:xfrm>
            <a:off x="11958659" y="10037067"/>
            <a:ext cx="1219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4"/>
              </a:rPr>
              <a:t>https://pixabay.com/photos/startup-meeting-brainstorming-594090/</a:t>
            </a:r>
            <a:r>
              <a:rPr lang="en-US"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1"/>
          <p:cNvSpPr txBox="1">
            <a:spLocks noGrp="1"/>
          </p:cNvSpPr>
          <p:nvPr>
            <p:ph type="ctrTitle"/>
          </p:nvPr>
        </p:nvSpPr>
        <p:spPr>
          <a:xfrm>
            <a:off x="2267712" y="5532120"/>
            <a:ext cx="20573999" cy="3200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7200"/>
              <a:buFont typeface="Times New Roman"/>
              <a:buNone/>
            </a:pPr>
            <a:r>
              <a:rPr lang="en-US" dirty="0"/>
              <a:t>Wrap-up</a:t>
            </a:r>
            <a:endParaRPr dirty="0"/>
          </a:p>
        </p:txBody>
      </p:sp>
      <p:pic>
        <p:nvPicPr>
          <p:cNvPr id="427" name="Google Shape;427;p51" descr="A pencil and a pencil on a table"/>
          <p:cNvPicPr preferRelativeResize="0"/>
          <p:nvPr/>
        </p:nvPicPr>
        <p:blipFill rotWithShape="1">
          <a:blip r:embed="rId3">
            <a:alphaModFix/>
          </a:blip>
          <a:srcRect/>
          <a:stretch/>
        </p:blipFill>
        <p:spPr>
          <a:xfrm>
            <a:off x="9651301" y="2954937"/>
            <a:ext cx="10893374" cy="6444954"/>
          </a:xfrm>
          <a:prstGeom prst="rect">
            <a:avLst/>
          </a:prstGeom>
          <a:noFill/>
          <a:ln>
            <a:noFill/>
          </a:ln>
        </p:spPr>
      </p:pic>
      <p:sp>
        <p:nvSpPr>
          <p:cNvPr id="428" name="Google Shape;428;p51"/>
          <p:cNvSpPr txBox="1"/>
          <p:nvPr/>
        </p:nvSpPr>
        <p:spPr>
          <a:xfrm>
            <a:off x="9651301" y="9579688"/>
            <a:ext cx="1219691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4"/>
              </a:rPr>
              <a:t>https://pixabay.com/illustrations/idea-empty-paper-pen-light-bulb-1876659/</a:t>
            </a:r>
            <a:r>
              <a:rPr lang="en-US"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2"/>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Feedback on the professional development session</a:t>
            </a:r>
            <a:endParaRPr dirty="0"/>
          </a:p>
        </p:txBody>
      </p:sp>
      <p:sp>
        <p:nvSpPr>
          <p:cNvPr id="435" name="Google Shape;435;p52"/>
          <p:cNvSpPr txBox="1">
            <a:spLocks noGrp="1"/>
          </p:cNvSpPr>
          <p:nvPr>
            <p:ph type="body" idx="1"/>
          </p:nvPr>
        </p:nvSpPr>
        <p:spPr>
          <a:xfrm>
            <a:off x="1143000" y="3154680"/>
            <a:ext cx="22101000" cy="7607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3000"/>
              </a:spcAft>
              <a:buSzPts val="1800"/>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8" name="Google Shape;448;p53"/>
          <p:cNvSpPr txBox="1">
            <a:spLocks noGrp="1"/>
          </p:cNvSpPr>
          <p:nvPr>
            <p:ph type="title"/>
          </p:nvPr>
        </p:nvSpPr>
        <p:spPr>
          <a:xfrm>
            <a:off x="10896600" y="1365661"/>
            <a:ext cx="100584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Contact Us</a:t>
            </a:r>
            <a:endParaRPr dirty="0"/>
          </a:p>
        </p:txBody>
      </p:sp>
      <p:pic>
        <p:nvPicPr>
          <p:cNvPr id="445" name="Google Shape;445;p53">
            <a:extLst>
              <a:ext uri="{C183D7F6-B498-43B3-948B-1728B52AA6E4}">
                <adec:decorative xmlns:adec="http://schemas.microsoft.com/office/drawing/2017/decorative" val="1"/>
              </a:ext>
            </a:extLst>
          </p:cNvPr>
          <p:cNvPicPr preferRelativeResize="0"/>
          <p:nvPr/>
        </p:nvPicPr>
        <p:blipFill rotWithShape="1">
          <a:blip r:embed="rId3">
            <a:alphaModFix/>
          </a:blip>
          <a:srcRect t="16968" b="16969"/>
          <a:stretch/>
        </p:blipFill>
        <p:spPr>
          <a:xfrm>
            <a:off x="1" y="3219450"/>
            <a:ext cx="24377649" cy="5676900"/>
          </a:xfrm>
          <a:prstGeom prst="rect">
            <a:avLst/>
          </a:prstGeom>
          <a:noFill/>
          <a:ln>
            <a:noFill/>
          </a:ln>
        </p:spPr>
      </p:pic>
      <p:sp>
        <p:nvSpPr>
          <p:cNvPr id="440" name="Google Shape;440;p53"/>
          <p:cNvSpPr txBox="1"/>
          <p:nvPr/>
        </p:nvSpPr>
        <p:spPr>
          <a:xfrm>
            <a:off x="2581620" y="9710253"/>
            <a:ext cx="8735216" cy="1911000"/>
          </a:xfrm>
          <a:prstGeom prst="rect">
            <a:avLst/>
          </a:prstGeom>
          <a:noFill/>
          <a:ln>
            <a:noFill/>
          </a:ln>
        </p:spPr>
        <p:txBody>
          <a:bodyPr spcFirstLastPara="1" wrap="square" lIns="182825" tIns="91400" rIns="182825" bIns="91400" anchor="t" anchorCtr="0">
            <a:spAutoFit/>
          </a:bodyPr>
          <a:lstStyle/>
          <a:p>
            <a:pPr marL="0" marR="0" lvl="0" indent="0" algn="l" rtl="0">
              <a:lnSpc>
                <a:spcPct val="150000"/>
              </a:lnSpc>
              <a:spcBef>
                <a:spcPts val="0"/>
              </a:spcBef>
              <a:spcAft>
                <a:spcPts val="0"/>
              </a:spcAft>
              <a:buNone/>
            </a:pPr>
            <a:r>
              <a:rPr lang="en-US" sz="2600" b="0" i="0" u="none" strike="noStrike" cap="none" dirty="0">
                <a:solidFill>
                  <a:srgbClr val="576F7F"/>
                </a:solidFill>
                <a:latin typeface="Palatino Linotype"/>
                <a:ea typeface="Palatino Linotype"/>
                <a:cs typeface="Palatino Linotype"/>
                <a:sym typeface="Palatino Linotype"/>
              </a:rPr>
              <a:t>REL Northwest at Education Northwest</a:t>
            </a:r>
            <a:endParaRPr sz="2600" b="0" i="0" u="none" strike="noStrike" cap="none" dirty="0">
              <a:solidFill>
                <a:srgbClr val="576F7F"/>
              </a:solidFill>
              <a:latin typeface="Palatino Linotype"/>
              <a:ea typeface="Palatino Linotype"/>
              <a:cs typeface="Palatino Linotype"/>
              <a:sym typeface="Palatino Linotype"/>
            </a:endParaRPr>
          </a:p>
          <a:p>
            <a:pPr marL="0" marR="0" lvl="0" indent="0" algn="l" rtl="0">
              <a:lnSpc>
                <a:spcPct val="150000"/>
              </a:lnSpc>
              <a:spcBef>
                <a:spcPts val="0"/>
              </a:spcBef>
              <a:spcAft>
                <a:spcPts val="0"/>
              </a:spcAft>
              <a:buNone/>
            </a:pPr>
            <a:r>
              <a:rPr lang="en-US" sz="2600" b="0" i="0" u="none" strike="noStrike" cap="none" dirty="0">
                <a:solidFill>
                  <a:srgbClr val="576F7F"/>
                </a:solidFill>
                <a:latin typeface="Palatino Linotype"/>
                <a:ea typeface="Palatino Linotype"/>
                <a:cs typeface="Palatino Linotype"/>
                <a:sym typeface="Palatino Linotype"/>
              </a:rPr>
              <a:t>1417 NW Everett Street, Suite 310</a:t>
            </a:r>
            <a:endParaRPr sz="2600" b="0" i="0" u="none" strike="noStrike" cap="none" dirty="0">
              <a:solidFill>
                <a:srgbClr val="576F7F"/>
              </a:solidFill>
              <a:latin typeface="Palatino Linotype"/>
              <a:ea typeface="Palatino Linotype"/>
              <a:cs typeface="Palatino Linotype"/>
              <a:sym typeface="Palatino Linotype"/>
            </a:endParaRPr>
          </a:p>
          <a:p>
            <a:pPr marL="0" marR="0" lvl="0" indent="0" algn="l" rtl="0">
              <a:lnSpc>
                <a:spcPct val="150000"/>
              </a:lnSpc>
              <a:spcBef>
                <a:spcPts val="0"/>
              </a:spcBef>
              <a:spcAft>
                <a:spcPts val="0"/>
              </a:spcAft>
              <a:buNone/>
            </a:pPr>
            <a:r>
              <a:rPr lang="en-US" sz="2600" b="0" i="0" u="none" strike="noStrike" cap="none" dirty="0">
                <a:solidFill>
                  <a:srgbClr val="576F7F"/>
                </a:solidFill>
                <a:latin typeface="Palatino Linotype"/>
                <a:ea typeface="Palatino Linotype"/>
                <a:cs typeface="Palatino Linotype"/>
                <a:sym typeface="Palatino Linotype"/>
              </a:rPr>
              <a:t>Portland, OR 97209</a:t>
            </a:r>
            <a:endParaRPr sz="2600" b="0" i="0" u="none" strike="noStrike" cap="none" dirty="0">
              <a:solidFill>
                <a:srgbClr val="576F7F"/>
              </a:solidFill>
              <a:latin typeface="Palatino Linotype"/>
              <a:ea typeface="Palatino Linotype"/>
              <a:cs typeface="Palatino Linotype"/>
              <a:sym typeface="Palatino Linotype"/>
            </a:endParaRPr>
          </a:p>
        </p:txBody>
      </p:sp>
      <p:sp>
        <p:nvSpPr>
          <p:cNvPr id="443" name="Google Shape;443;p53"/>
          <p:cNvSpPr txBox="1"/>
          <p:nvPr/>
        </p:nvSpPr>
        <p:spPr>
          <a:xfrm>
            <a:off x="9208199" y="9775810"/>
            <a:ext cx="8260362" cy="584739"/>
          </a:xfrm>
          <a:prstGeom prst="rect">
            <a:avLst/>
          </a:prstGeom>
          <a:noFill/>
          <a:ln>
            <a:noFill/>
          </a:ln>
        </p:spPr>
        <p:txBody>
          <a:bodyPr spcFirstLastPara="1" wrap="square" lIns="182825" tIns="91400" rIns="182825" bIns="91400" anchor="t" anchorCtr="0">
            <a:spAutoFit/>
          </a:bodyPr>
          <a:lstStyle/>
          <a:p>
            <a:pPr marL="0" marR="0" lvl="0" indent="0" algn="r" rtl="0">
              <a:lnSpc>
                <a:spcPct val="100000"/>
              </a:lnSpc>
              <a:spcBef>
                <a:spcPts val="0"/>
              </a:spcBef>
              <a:spcAft>
                <a:spcPts val="0"/>
              </a:spcAft>
              <a:buNone/>
            </a:pPr>
            <a:r>
              <a:rPr lang="en-US" sz="2600" b="0" i="0" u="none" strike="noStrike" cap="none" dirty="0">
                <a:solidFill>
                  <a:srgbClr val="576F7F"/>
                </a:solidFill>
                <a:latin typeface="Palatino Linotype"/>
                <a:ea typeface="Palatino Linotype"/>
                <a:cs typeface="Palatino Linotype"/>
                <a:sym typeface="Palatino Linotype"/>
              </a:rPr>
              <a:t>ies.ed.gov/</a:t>
            </a:r>
            <a:r>
              <a:rPr lang="en-US" sz="2600" b="0" i="0" u="none" strike="noStrike" cap="none" dirty="0" err="1">
                <a:solidFill>
                  <a:srgbClr val="576F7F"/>
                </a:solidFill>
                <a:latin typeface="Palatino Linotype"/>
                <a:ea typeface="Palatino Linotype"/>
                <a:cs typeface="Palatino Linotype"/>
                <a:sym typeface="Palatino Linotype"/>
              </a:rPr>
              <a:t>ncee</a:t>
            </a:r>
            <a:r>
              <a:rPr lang="en-US" sz="2600" b="0" i="0" u="none" strike="noStrike" cap="none" dirty="0">
                <a:solidFill>
                  <a:srgbClr val="576F7F"/>
                </a:solidFill>
                <a:latin typeface="Palatino Linotype"/>
                <a:ea typeface="Palatino Linotype"/>
                <a:cs typeface="Palatino Linotype"/>
                <a:sym typeface="Palatino Linotype"/>
              </a:rPr>
              <a:t>/</a:t>
            </a:r>
            <a:r>
              <a:rPr lang="en-US" sz="2600" b="0" i="0" u="none" strike="noStrike" cap="none" dirty="0" err="1">
                <a:solidFill>
                  <a:srgbClr val="576F7F"/>
                </a:solidFill>
                <a:latin typeface="Palatino Linotype"/>
                <a:ea typeface="Palatino Linotype"/>
                <a:cs typeface="Palatino Linotype"/>
                <a:sym typeface="Palatino Linotype"/>
              </a:rPr>
              <a:t>edlabs</a:t>
            </a:r>
            <a:r>
              <a:rPr lang="en-US" sz="2600" b="0" i="0" u="none" strike="noStrike" cap="none" dirty="0">
                <a:solidFill>
                  <a:srgbClr val="576F7F"/>
                </a:solidFill>
                <a:latin typeface="Palatino Linotype"/>
                <a:ea typeface="Palatino Linotype"/>
                <a:cs typeface="Palatino Linotype"/>
                <a:sym typeface="Palatino Linotype"/>
              </a:rPr>
              <a:t>/regions/northwest</a:t>
            </a:r>
            <a:endParaRPr sz="2600" b="0" i="0" u="none" strike="noStrike" cap="none" dirty="0">
              <a:solidFill>
                <a:srgbClr val="576F7F"/>
              </a:solidFill>
              <a:latin typeface="Palatino Linotype"/>
              <a:ea typeface="Palatino Linotype"/>
              <a:cs typeface="Palatino Linotype"/>
              <a:sym typeface="Palatino Linotype"/>
            </a:endParaRPr>
          </a:p>
        </p:txBody>
      </p:sp>
      <p:sp>
        <p:nvSpPr>
          <p:cNvPr id="442" name="Google Shape;442;p53" descr="Web logo"/>
          <p:cNvSpPr/>
          <p:nvPr/>
        </p:nvSpPr>
        <p:spPr>
          <a:xfrm>
            <a:off x="17645873" y="9760331"/>
            <a:ext cx="570960" cy="571106"/>
          </a:xfrm>
          <a:custGeom>
            <a:avLst/>
            <a:gdLst/>
            <a:ahLst/>
            <a:cxnLst/>
            <a:rect l="l" t="t" r="r" b="b"/>
            <a:pathLst>
              <a:path w="67" h="67" extrusionOk="0">
                <a:moveTo>
                  <a:pt x="34" y="0"/>
                </a:moveTo>
                <a:cubicBezTo>
                  <a:pt x="15" y="0"/>
                  <a:pt x="0" y="15"/>
                  <a:pt x="0" y="34"/>
                </a:cubicBezTo>
                <a:cubicBezTo>
                  <a:pt x="0" y="52"/>
                  <a:pt x="15" y="67"/>
                  <a:pt x="34" y="67"/>
                </a:cubicBezTo>
                <a:cubicBezTo>
                  <a:pt x="52" y="67"/>
                  <a:pt x="67" y="52"/>
                  <a:pt x="67" y="34"/>
                </a:cubicBezTo>
                <a:cubicBezTo>
                  <a:pt x="67" y="15"/>
                  <a:pt x="52" y="0"/>
                  <a:pt x="34" y="0"/>
                </a:cubicBezTo>
                <a:close/>
                <a:moveTo>
                  <a:pt x="34" y="63"/>
                </a:moveTo>
                <a:cubicBezTo>
                  <a:pt x="29" y="60"/>
                  <a:pt x="25" y="56"/>
                  <a:pt x="22" y="51"/>
                </a:cubicBezTo>
                <a:cubicBezTo>
                  <a:pt x="26" y="50"/>
                  <a:pt x="30" y="49"/>
                  <a:pt x="34" y="49"/>
                </a:cubicBezTo>
                <a:cubicBezTo>
                  <a:pt x="38" y="49"/>
                  <a:pt x="42" y="50"/>
                  <a:pt x="46" y="51"/>
                </a:cubicBezTo>
                <a:cubicBezTo>
                  <a:pt x="43" y="56"/>
                  <a:pt x="40" y="60"/>
                  <a:pt x="35" y="63"/>
                </a:cubicBezTo>
                <a:cubicBezTo>
                  <a:pt x="35" y="63"/>
                  <a:pt x="34" y="63"/>
                  <a:pt x="34" y="63"/>
                </a:cubicBezTo>
                <a:close/>
                <a:moveTo>
                  <a:pt x="26" y="62"/>
                </a:moveTo>
                <a:cubicBezTo>
                  <a:pt x="21" y="61"/>
                  <a:pt x="17" y="59"/>
                  <a:pt x="13" y="55"/>
                </a:cubicBezTo>
                <a:cubicBezTo>
                  <a:pt x="15" y="54"/>
                  <a:pt x="17" y="53"/>
                  <a:pt x="19" y="53"/>
                </a:cubicBezTo>
                <a:cubicBezTo>
                  <a:pt x="21" y="56"/>
                  <a:pt x="23" y="60"/>
                  <a:pt x="26" y="62"/>
                </a:cubicBezTo>
                <a:close/>
                <a:moveTo>
                  <a:pt x="4" y="32"/>
                </a:moveTo>
                <a:cubicBezTo>
                  <a:pt x="4" y="25"/>
                  <a:pt x="7" y="19"/>
                  <a:pt x="10" y="15"/>
                </a:cubicBezTo>
                <a:cubicBezTo>
                  <a:pt x="12" y="16"/>
                  <a:pt x="14" y="18"/>
                  <a:pt x="17" y="19"/>
                </a:cubicBezTo>
                <a:cubicBezTo>
                  <a:pt x="15" y="23"/>
                  <a:pt x="14" y="27"/>
                  <a:pt x="14" y="32"/>
                </a:cubicBezTo>
                <a:lnTo>
                  <a:pt x="4" y="32"/>
                </a:lnTo>
                <a:close/>
                <a:moveTo>
                  <a:pt x="35" y="4"/>
                </a:moveTo>
                <a:cubicBezTo>
                  <a:pt x="40" y="7"/>
                  <a:pt x="44" y="12"/>
                  <a:pt x="46" y="17"/>
                </a:cubicBezTo>
                <a:cubicBezTo>
                  <a:pt x="42" y="18"/>
                  <a:pt x="38" y="19"/>
                  <a:pt x="34" y="19"/>
                </a:cubicBezTo>
                <a:cubicBezTo>
                  <a:pt x="30" y="19"/>
                  <a:pt x="26" y="18"/>
                  <a:pt x="22" y="17"/>
                </a:cubicBezTo>
                <a:cubicBezTo>
                  <a:pt x="25" y="11"/>
                  <a:pt x="29" y="7"/>
                  <a:pt x="34" y="4"/>
                </a:cubicBezTo>
                <a:cubicBezTo>
                  <a:pt x="34" y="4"/>
                  <a:pt x="35" y="4"/>
                  <a:pt x="35" y="4"/>
                </a:cubicBezTo>
                <a:close/>
                <a:moveTo>
                  <a:pt x="43" y="5"/>
                </a:moveTo>
                <a:cubicBezTo>
                  <a:pt x="47" y="7"/>
                  <a:pt x="51" y="9"/>
                  <a:pt x="54" y="12"/>
                </a:cubicBezTo>
                <a:cubicBezTo>
                  <a:pt x="53" y="13"/>
                  <a:pt x="52" y="14"/>
                  <a:pt x="50" y="15"/>
                </a:cubicBezTo>
                <a:cubicBezTo>
                  <a:pt x="48" y="11"/>
                  <a:pt x="46" y="8"/>
                  <a:pt x="43" y="5"/>
                </a:cubicBezTo>
                <a:close/>
                <a:moveTo>
                  <a:pt x="18" y="15"/>
                </a:moveTo>
                <a:cubicBezTo>
                  <a:pt x="16" y="14"/>
                  <a:pt x="15" y="13"/>
                  <a:pt x="13" y="12"/>
                </a:cubicBezTo>
                <a:cubicBezTo>
                  <a:pt x="17" y="8"/>
                  <a:pt x="21" y="6"/>
                  <a:pt x="26" y="5"/>
                </a:cubicBezTo>
                <a:cubicBezTo>
                  <a:pt x="23" y="8"/>
                  <a:pt x="20" y="11"/>
                  <a:pt x="18" y="15"/>
                </a:cubicBezTo>
                <a:close/>
                <a:moveTo>
                  <a:pt x="20" y="20"/>
                </a:moveTo>
                <a:cubicBezTo>
                  <a:pt x="25" y="22"/>
                  <a:pt x="29" y="23"/>
                  <a:pt x="34" y="23"/>
                </a:cubicBezTo>
                <a:cubicBezTo>
                  <a:pt x="39" y="23"/>
                  <a:pt x="44" y="22"/>
                  <a:pt x="48" y="20"/>
                </a:cubicBezTo>
                <a:cubicBezTo>
                  <a:pt x="49" y="24"/>
                  <a:pt x="50" y="28"/>
                  <a:pt x="50" y="32"/>
                </a:cubicBezTo>
                <a:cubicBezTo>
                  <a:pt x="18" y="32"/>
                  <a:pt x="18" y="32"/>
                  <a:pt x="18" y="32"/>
                </a:cubicBezTo>
                <a:cubicBezTo>
                  <a:pt x="18" y="28"/>
                  <a:pt x="19" y="24"/>
                  <a:pt x="20" y="20"/>
                </a:cubicBezTo>
                <a:close/>
                <a:moveTo>
                  <a:pt x="50" y="36"/>
                </a:moveTo>
                <a:cubicBezTo>
                  <a:pt x="50" y="40"/>
                  <a:pt x="49" y="44"/>
                  <a:pt x="48" y="47"/>
                </a:cubicBezTo>
                <a:cubicBezTo>
                  <a:pt x="43" y="46"/>
                  <a:pt x="39" y="45"/>
                  <a:pt x="34" y="45"/>
                </a:cubicBezTo>
                <a:cubicBezTo>
                  <a:pt x="29" y="45"/>
                  <a:pt x="25" y="46"/>
                  <a:pt x="21" y="47"/>
                </a:cubicBezTo>
                <a:cubicBezTo>
                  <a:pt x="19" y="44"/>
                  <a:pt x="18" y="40"/>
                  <a:pt x="18" y="36"/>
                </a:cubicBezTo>
                <a:lnTo>
                  <a:pt x="50" y="36"/>
                </a:lnTo>
                <a:close/>
                <a:moveTo>
                  <a:pt x="50" y="53"/>
                </a:moveTo>
                <a:cubicBezTo>
                  <a:pt x="51" y="53"/>
                  <a:pt x="53" y="54"/>
                  <a:pt x="54" y="55"/>
                </a:cubicBezTo>
                <a:cubicBezTo>
                  <a:pt x="51" y="58"/>
                  <a:pt x="47" y="60"/>
                  <a:pt x="43" y="62"/>
                </a:cubicBezTo>
                <a:cubicBezTo>
                  <a:pt x="46" y="59"/>
                  <a:pt x="48" y="56"/>
                  <a:pt x="50" y="53"/>
                </a:cubicBezTo>
                <a:close/>
                <a:moveTo>
                  <a:pt x="51" y="49"/>
                </a:moveTo>
                <a:cubicBezTo>
                  <a:pt x="53" y="45"/>
                  <a:pt x="54" y="40"/>
                  <a:pt x="54" y="36"/>
                </a:cubicBezTo>
                <a:cubicBezTo>
                  <a:pt x="63" y="36"/>
                  <a:pt x="63" y="36"/>
                  <a:pt x="63" y="36"/>
                </a:cubicBezTo>
                <a:cubicBezTo>
                  <a:pt x="63" y="42"/>
                  <a:pt x="61" y="48"/>
                  <a:pt x="57" y="52"/>
                </a:cubicBezTo>
                <a:cubicBezTo>
                  <a:pt x="55" y="51"/>
                  <a:pt x="53" y="50"/>
                  <a:pt x="51" y="49"/>
                </a:cubicBezTo>
                <a:close/>
                <a:moveTo>
                  <a:pt x="54" y="32"/>
                </a:moveTo>
                <a:cubicBezTo>
                  <a:pt x="54" y="27"/>
                  <a:pt x="53" y="23"/>
                  <a:pt x="52" y="19"/>
                </a:cubicBezTo>
                <a:cubicBezTo>
                  <a:pt x="54" y="18"/>
                  <a:pt x="55" y="17"/>
                  <a:pt x="57" y="15"/>
                </a:cubicBezTo>
                <a:cubicBezTo>
                  <a:pt x="61" y="20"/>
                  <a:pt x="63" y="25"/>
                  <a:pt x="63" y="32"/>
                </a:cubicBezTo>
                <a:lnTo>
                  <a:pt x="54" y="32"/>
                </a:lnTo>
                <a:close/>
                <a:moveTo>
                  <a:pt x="4" y="36"/>
                </a:moveTo>
                <a:cubicBezTo>
                  <a:pt x="14" y="36"/>
                  <a:pt x="14" y="36"/>
                  <a:pt x="14" y="36"/>
                </a:cubicBezTo>
                <a:cubicBezTo>
                  <a:pt x="14" y="40"/>
                  <a:pt x="15" y="45"/>
                  <a:pt x="17" y="49"/>
                </a:cubicBezTo>
                <a:cubicBezTo>
                  <a:pt x="15" y="50"/>
                  <a:pt x="13" y="51"/>
                  <a:pt x="11" y="53"/>
                </a:cubicBezTo>
                <a:cubicBezTo>
                  <a:pt x="7" y="48"/>
                  <a:pt x="4" y="42"/>
                  <a:pt x="4" y="36"/>
                </a:cubicBezTo>
                <a:close/>
              </a:path>
            </a:pathLst>
          </a:custGeom>
          <a:solidFill>
            <a:schemeClr val="accent1"/>
          </a:solidFill>
          <a:ln>
            <a:noFill/>
          </a:ln>
        </p:spPr>
        <p:txBody>
          <a:bodyPr spcFirstLastPara="1" wrap="square" lIns="182825" tIns="91400" rIns="182825" bIns="91400" anchor="t" anchorCtr="0">
            <a:noAutofit/>
          </a:bodyPr>
          <a:lstStyle/>
          <a:p>
            <a:pPr marL="0" marR="0" lvl="0" indent="0" algn="l" rtl="0">
              <a:lnSpc>
                <a:spcPct val="100000"/>
              </a:lnSpc>
              <a:spcBef>
                <a:spcPts val="0"/>
              </a:spcBef>
              <a:spcAft>
                <a:spcPts val="0"/>
              </a:spcAft>
              <a:buNone/>
            </a:pPr>
            <a:endParaRPr sz="1800" b="0" i="0" u="none" strike="noStrike" cap="none">
              <a:solidFill>
                <a:schemeClr val="lt2"/>
              </a:solidFill>
              <a:latin typeface="Arial"/>
              <a:ea typeface="Arial"/>
              <a:cs typeface="Arial"/>
              <a:sym typeface="Arial"/>
            </a:endParaRPr>
          </a:p>
        </p:txBody>
      </p:sp>
      <p:sp>
        <p:nvSpPr>
          <p:cNvPr id="447" name="Google Shape;447;p53"/>
          <p:cNvSpPr txBox="1"/>
          <p:nvPr/>
        </p:nvSpPr>
        <p:spPr>
          <a:xfrm>
            <a:off x="12827536" y="10661540"/>
            <a:ext cx="4641024" cy="584739"/>
          </a:xfrm>
          <a:prstGeom prst="rect">
            <a:avLst/>
          </a:prstGeom>
          <a:noFill/>
          <a:ln>
            <a:noFill/>
          </a:ln>
        </p:spPr>
        <p:txBody>
          <a:bodyPr spcFirstLastPara="1" wrap="square" lIns="182825" tIns="91400" rIns="182825" bIns="91400" anchor="t" anchorCtr="0">
            <a:spAutoFit/>
          </a:bodyPr>
          <a:lstStyle/>
          <a:p>
            <a:pPr marL="0" marR="0" lvl="0" indent="0" algn="r" rtl="0">
              <a:lnSpc>
                <a:spcPct val="100000"/>
              </a:lnSpc>
              <a:spcBef>
                <a:spcPts val="0"/>
              </a:spcBef>
              <a:spcAft>
                <a:spcPts val="0"/>
              </a:spcAft>
              <a:buNone/>
            </a:pPr>
            <a:r>
              <a:rPr lang="en-US" sz="2600" b="0" i="0" u="none" strike="noStrike" cap="none">
                <a:solidFill>
                  <a:srgbClr val="576F7F"/>
                </a:solidFill>
                <a:latin typeface="Palatino Linotype"/>
                <a:ea typeface="Palatino Linotype"/>
                <a:cs typeface="Palatino Linotype"/>
                <a:sym typeface="Palatino Linotype"/>
              </a:rPr>
              <a:t>@relnw</a:t>
            </a:r>
            <a:endParaRPr sz="2600" b="0" i="0" u="none" strike="noStrike" cap="none">
              <a:solidFill>
                <a:srgbClr val="576F7F"/>
              </a:solidFill>
              <a:latin typeface="Palatino Linotype"/>
              <a:ea typeface="Palatino Linotype"/>
              <a:cs typeface="Palatino Linotype"/>
              <a:sym typeface="Palatino Linotype"/>
            </a:endParaRPr>
          </a:p>
        </p:txBody>
      </p:sp>
      <p:sp>
        <p:nvSpPr>
          <p:cNvPr id="446" name="Google Shape;446;p53" descr="twitter logo"/>
          <p:cNvSpPr/>
          <p:nvPr/>
        </p:nvSpPr>
        <p:spPr>
          <a:xfrm>
            <a:off x="17596786" y="10652246"/>
            <a:ext cx="669136" cy="541676"/>
          </a:xfrm>
          <a:custGeom>
            <a:avLst/>
            <a:gdLst/>
            <a:ahLst/>
            <a:cxnLst/>
            <a:rect l="l" t="t" r="r" b="b"/>
            <a:pathLst>
              <a:path w="462" h="374" extrusionOk="0">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lnTo>
                  <a:pt x="17" y="134"/>
                </a:ln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441" name="Google Shape;441;p53"/>
          <p:cNvSpPr txBox="1"/>
          <p:nvPr/>
        </p:nvSpPr>
        <p:spPr>
          <a:xfrm>
            <a:off x="13268356" y="11606238"/>
            <a:ext cx="4200202" cy="584739"/>
          </a:xfrm>
          <a:prstGeom prst="rect">
            <a:avLst/>
          </a:prstGeom>
          <a:noFill/>
          <a:ln>
            <a:noFill/>
          </a:ln>
        </p:spPr>
        <p:txBody>
          <a:bodyPr spcFirstLastPara="1" wrap="square" lIns="182825" tIns="91400" rIns="182825" bIns="91400" anchor="t" anchorCtr="0">
            <a:spAutoFit/>
          </a:bodyPr>
          <a:lstStyle/>
          <a:p>
            <a:pPr marL="0" marR="0" lvl="0" indent="0" algn="r" rtl="0">
              <a:lnSpc>
                <a:spcPct val="100000"/>
              </a:lnSpc>
              <a:spcBef>
                <a:spcPts val="0"/>
              </a:spcBef>
              <a:spcAft>
                <a:spcPts val="0"/>
              </a:spcAft>
              <a:buNone/>
            </a:pPr>
            <a:r>
              <a:rPr lang="en-US" sz="2600" b="0" i="0" u="none" strike="noStrike" cap="none">
                <a:solidFill>
                  <a:srgbClr val="576F7F"/>
                </a:solidFill>
                <a:latin typeface="Palatino Linotype"/>
                <a:ea typeface="Palatino Linotype"/>
                <a:cs typeface="Palatino Linotype"/>
                <a:sym typeface="Palatino Linotype"/>
              </a:rPr>
              <a:t>800-547-6339</a:t>
            </a:r>
            <a:endParaRPr sz="2600" b="0" i="0" u="none" strike="noStrike" cap="none">
              <a:solidFill>
                <a:srgbClr val="576F7F"/>
              </a:solidFill>
              <a:latin typeface="Palatino Linotype"/>
              <a:ea typeface="Palatino Linotype"/>
              <a:cs typeface="Palatino Linotype"/>
              <a:sym typeface="Palatino Linotype"/>
            </a:endParaRPr>
          </a:p>
        </p:txBody>
      </p:sp>
      <p:sp>
        <p:nvSpPr>
          <p:cNvPr id="444" name="Google Shape;444;p53" descr="Phone logo"/>
          <p:cNvSpPr/>
          <p:nvPr/>
        </p:nvSpPr>
        <p:spPr>
          <a:xfrm>
            <a:off x="17695453" y="11565243"/>
            <a:ext cx="337574" cy="585482"/>
          </a:xfrm>
          <a:custGeom>
            <a:avLst/>
            <a:gdLst/>
            <a:ahLst/>
            <a:cxnLst/>
            <a:rect l="l" t="t" r="r" b="b"/>
            <a:pathLst>
              <a:path w="283" h="489" extrusionOk="0">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4"/>
          <p:cNvSpPr txBox="1">
            <a:spLocks noGrp="1"/>
          </p:cNvSpPr>
          <p:nvPr>
            <p:ph type="ctrTitle"/>
          </p:nvPr>
        </p:nvSpPr>
        <p:spPr>
          <a:xfrm>
            <a:off x="2267712" y="5532120"/>
            <a:ext cx="20573999" cy="3200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7200"/>
              <a:buNone/>
            </a:pPr>
            <a:r>
              <a:rPr lang="en-US" dirty="0"/>
              <a:t>Thank you!</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5"/>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References</a:t>
            </a:r>
            <a:endParaRPr dirty="0"/>
          </a:p>
        </p:txBody>
      </p:sp>
      <p:sp>
        <p:nvSpPr>
          <p:cNvPr id="461" name="Google Shape;461;p55"/>
          <p:cNvSpPr txBox="1">
            <a:spLocks noGrp="1"/>
          </p:cNvSpPr>
          <p:nvPr>
            <p:ph type="body" idx="1"/>
          </p:nvPr>
        </p:nvSpPr>
        <p:spPr>
          <a:xfrm>
            <a:off x="1143000" y="3154680"/>
            <a:ext cx="22101000" cy="7607700"/>
          </a:xfrm>
          <a:prstGeom prst="rect">
            <a:avLst/>
          </a:prstGeom>
          <a:noFill/>
          <a:ln>
            <a:noFill/>
          </a:ln>
        </p:spPr>
        <p:txBody>
          <a:bodyPr spcFirstLastPara="1" wrap="square" lIns="91425" tIns="45700" rIns="91425" bIns="45700" anchor="t" anchorCtr="0">
            <a:noAutofit/>
          </a:bodyPr>
          <a:lstStyle/>
          <a:p>
            <a:pPr marL="457200" lvl="0" indent="-457200" algn="l" rtl="0">
              <a:lnSpc>
                <a:spcPct val="115000"/>
              </a:lnSpc>
              <a:spcBef>
                <a:spcPts val="0"/>
              </a:spcBef>
              <a:spcAft>
                <a:spcPts val="0"/>
              </a:spcAft>
              <a:buClr>
                <a:schemeClr val="dk1"/>
              </a:buClr>
              <a:buSzPts val="1100"/>
              <a:buFont typeface="Arial"/>
              <a:buNone/>
            </a:pPr>
            <a:r>
              <a:rPr lang="en-US" sz="2400" dirty="0" err="1">
                <a:solidFill>
                  <a:schemeClr val="dk1"/>
                </a:solidFill>
              </a:rPr>
              <a:t>Abenavoli</a:t>
            </a:r>
            <a:r>
              <a:rPr lang="en-US" sz="2400" dirty="0">
                <a:solidFill>
                  <a:schemeClr val="dk1"/>
                </a:solidFill>
              </a:rPr>
              <a:t>, R. M., Jennings, P. A., Greenberg, M. T., Harris, A. R., &amp; Katz, D. A. (2013). The protective effects of mindfulness against burnout among educators. </a:t>
            </a:r>
            <a:r>
              <a:rPr lang="en-US" sz="2400" i="1" dirty="0">
                <a:solidFill>
                  <a:schemeClr val="dk1"/>
                </a:solidFill>
              </a:rPr>
              <a:t>The Psychology of Education Review, 37</a:t>
            </a:r>
            <a:r>
              <a:rPr lang="en-US" sz="2400" dirty="0">
                <a:solidFill>
                  <a:schemeClr val="dk1"/>
                </a:solidFill>
              </a:rPr>
              <a:t>(2), 57–69 as cited in REL Appalachia. (2020, November). </a:t>
            </a:r>
            <a:r>
              <a:rPr lang="en-US" sz="2400" i="1" dirty="0">
                <a:solidFill>
                  <a:schemeClr val="dk1"/>
                </a:solidFill>
              </a:rPr>
              <a:t>Addressing trauma in educational settings: Module 2: Implementation of practices and strategies to support students and educators </a:t>
            </a:r>
            <a:r>
              <a:rPr lang="en-US" sz="2400" dirty="0">
                <a:solidFill>
                  <a:schemeClr val="dk1"/>
                </a:solidFill>
              </a:rPr>
              <a:t>[Presentation]. </a:t>
            </a:r>
            <a:r>
              <a:rPr lang="en-US" sz="2400" u="sng" dirty="0">
                <a:solidFill>
                  <a:schemeClr val="hlink"/>
                </a:solidFill>
                <a:hlinkClick r:id="rId3"/>
              </a:rPr>
              <a:t>https://ies.ed.gov/ncee/edlabs/regions/appalachia/events/event_12-21-20_addressing-trauma-in-educational-settings_module-2.asp</a:t>
            </a:r>
            <a:endParaRPr sz="2400" dirty="0">
              <a:solidFill>
                <a:schemeClr val="dk1"/>
              </a:solidFill>
            </a:endParaRPr>
          </a:p>
          <a:p>
            <a:pPr marL="457200" lvl="0" indent="-457200" algn="l" rtl="0">
              <a:lnSpc>
                <a:spcPct val="115000"/>
              </a:lnSpc>
              <a:spcBef>
                <a:spcPts val="3000"/>
              </a:spcBef>
              <a:spcAft>
                <a:spcPts val="0"/>
              </a:spcAft>
              <a:buClr>
                <a:schemeClr val="dk1"/>
              </a:buClr>
              <a:buSzPts val="1100"/>
              <a:buFont typeface="Arial"/>
              <a:buNone/>
            </a:pPr>
            <a:r>
              <a:rPr lang="en-US" sz="2400" dirty="0">
                <a:solidFill>
                  <a:schemeClr val="dk1"/>
                </a:solidFill>
                <a:highlight>
                  <a:srgbClr val="FFFFFF"/>
                </a:highlight>
              </a:rPr>
              <a:t>Becker, E. S., Goetz, T., </a:t>
            </a:r>
            <a:r>
              <a:rPr lang="en-US" sz="2400" dirty="0" err="1">
                <a:solidFill>
                  <a:schemeClr val="dk1"/>
                </a:solidFill>
                <a:highlight>
                  <a:srgbClr val="FFFFFF"/>
                </a:highlight>
              </a:rPr>
              <a:t>Morger</a:t>
            </a:r>
            <a:r>
              <a:rPr lang="en-US" sz="2400" dirty="0">
                <a:solidFill>
                  <a:schemeClr val="dk1"/>
                </a:solidFill>
                <a:highlight>
                  <a:srgbClr val="FFFFFF"/>
                </a:highlight>
              </a:rPr>
              <a:t>, V., &amp; </a:t>
            </a:r>
            <a:r>
              <a:rPr lang="en-US" sz="2400" dirty="0" err="1">
                <a:solidFill>
                  <a:schemeClr val="dk1"/>
                </a:solidFill>
                <a:highlight>
                  <a:srgbClr val="FFFFFF"/>
                </a:highlight>
              </a:rPr>
              <a:t>Ranellucci</a:t>
            </a:r>
            <a:r>
              <a:rPr lang="en-US" sz="2400" dirty="0">
                <a:solidFill>
                  <a:schemeClr val="dk1"/>
                </a:solidFill>
                <a:highlight>
                  <a:srgbClr val="FFFFFF"/>
                </a:highlight>
              </a:rPr>
              <a:t>, J. (2014). The importance of teachers' emotions and instructional behavior for their students' emotions— experience sampling analysis. </a:t>
            </a:r>
            <a:r>
              <a:rPr lang="en-US" sz="2400" i="1" dirty="0">
                <a:solidFill>
                  <a:schemeClr val="dk1"/>
                </a:solidFill>
                <a:highlight>
                  <a:srgbClr val="FFFFFF"/>
                </a:highlight>
              </a:rPr>
              <a:t>Teaching and Teacher Education, 43,</a:t>
            </a:r>
            <a:r>
              <a:rPr lang="en-US" sz="2400" dirty="0">
                <a:solidFill>
                  <a:schemeClr val="dk1"/>
                </a:solidFill>
                <a:highlight>
                  <a:srgbClr val="FFFFFF"/>
                </a:highlight>
              </a:rPr>
              <a:t> 15–26 as cited in REL Pacific</a:t>
            </a:r>
            <a:r>
              <a:rPr lang="en-US" sz="2400" dirty="0">
                <a:solidFill>
                  <a:srgbClr val="333333"/>
                </a:solidFill>
                <a:highlight>
                  <a:srgbClr val="FFFFFF"/>
                </a:highlight>
              </a:rPr>
              <a:t>. </a:t>
            </a:r>
            <a:r>
              <a:rPr lang="en-US" sz="2400" dirty="0">
                <a:solidFill>
                  <a:schemeClr val="dk1"/>
                </a:solidFill>
              </a:rPr>
              <a:t>(2020b, June 22). </a:t>
            </a:r>
            <a:r>
              <a:rPr lang="en-US" sz="2400" i="1" dirty="0">
                <a:solidFill>
                  <a:schemeClr val="dk1"/>
                </a:solidFill>
              </a:rPr>
              <a:t>Reflecting on teacher wellbeing during the Covid-19 pandemic. </a:t>
            </a:r>
            <a:r>
              <a:rPr lang="en-US" sz="2400" u="sng" dirty="0">
                <a:solidFill>
                  <a:schemeClr val="hlink"/>
                </a:solidFill>
                <a:hlinkClick r:id="rId4"/>
              </a:rPr>
              <a:t>https://ies.ed.gov/ncee/edlabs/regions/pacific/blogs/blog28_reflecting-on-teacher-wellbeing-during-COVID-19-pandemic.asp</a:t>
            </a:r>
            <a:r>
              <a:rPr lang="en-US" sz="2400" dirty="0">
                <a:solidFill>
                  <a:schemeClr val="dk1"/>
                </a:solidFill>
              </a:rPr>
              <a:t>. </a:t>
            </a:r>
            <a:endParaRPr sz="2400" dirty="0">
              <a:solidFill>
                <a:srgbClr val="333333"/>
              </a:solidFill>
              <a:highlight>
                <a:srgbClr val="FFFFFF"/>
              </a:highlight>
            </a:endParaRPr>
          </a:p>
          <a:p>
            <a:pPr marL="457200" lvl="0" indent="-457200" algn="l" rtl="0">
              <a:lnSpc>
                <a:spcPct val="115000"/>
              </a:lnSpc>
              <a:spcBef>
                <a:spcPts val="3000"/>
              </a:spcBef>
              <a:spcAft>
                <a:spcPts val="0"/>
              </a:spcAft>
              <a:buSzPts val="1800"/>
              <a:buNone/>
            </a:pPr>
            <a:r>
              <a:rPr lang="en-US" sz="2400" dirty="0">
                <a:solidFill>
                  <a:schemeClr val="dk1"/>
                </a:solidFill>
              </a:rPr>
              <a:t>Braun, S. S., </a:t>
            </a:r>
            <a:r>
              <a:rPr lang="en-US" sz="2400" dirty="0" err="1">
                <a:solidFill>
                  <a:schemeClr val="dk1"/>
                </a:solidFill>
              </a:rPr>
              <a:t>Roeser</a:t>
            </a:r>
            <a:r>
              <a:rPr lang="en-US" sz="2400" dirty="0">
                <a:solidFill>
                  <a:schemeClr val="dk1"/>
                </a:solidFill>
              </a:rPr>
              <a:t>, R. W., Mashburn, A. J., &amp; Skinner, E. (2019). Middle school teachers’ mindfulness, occupational health and well-being, and the quality of teacher-student interactions. </a:t>
            </a:r>
            <a:r>
              <a:rPr lang="en-US" sz="2400" i="1" dirty="0">
                <a:solidFill>
                  <a:schemeClr val="dk1"/>
                </a:solidFill>
              </a:rPr>
              <a:t>Mindfulness, 10</a:t>
            </a:r>
            <a:r>
              <a:rPr lang="en-US" sz="2400" dirty="0">
                <a:solidFill>
                  <a:schemeClr val="dk1"/>
                </a:solidFill>
              </a:rPr>
              <a:t>(2), 245-255. https://doi.org/10.1007/s12671-018-0968-2 as cited in REL Appalachia. (2020, November). </a:t>
            </a:r>
            <a:r>
              <a:rPr lang="en-US" sz="2400" i="1" dirty="0">
                <a:solidFill>
                  <a:schemeClr val="dk1"/>
                </a:solidFill>
              </a:rPr>
              <a:t>Addressing trauma in educational settings: Module 2: Implementation of practices and strategies to support students and educators </a:t>
            </a:r>
            <a:r>
              <a:rPr lang="en-US" sz="2400" dirty="0">
                <a:solidFill>
                  <a:schemeClr val="dk1"/>
                </a:solidFill>
              </a:rPr>
              <a:t>[Presentation]. </a:t>
            </a:r>
            <a:r>
              <a:rPr lang="en-US" sz="2400" u="sng" dirty="0">
                <a:solidFill>
                  <a:schemeClr val="hlink"/>
                </a:solidFill>
                <a:hlinkClick r:id="rId3"/>
              </a:rPr>
              <a:t>https://ies.ed.gov/ncee/edlabs/regions/appalachia/events/event_12-21-20_addressing-trauma-in-educational-settings_module-2.asp</a:t>
            </a:r>
            <a:endParaRPr sz="2400" dirty="0">
              <a:solidFill>
                <a:schemeClr val="dk1"/>
              </a:solidFill>
            </a:endParaRPr>
          </a:p>
          <a:p>
            <a:pPr marL="457200" lvl="0" indent="-457200" algn="l" rtl="0">
              <a:lnSpc>
                <a:spcPct val="100000"/>
              </a:lnSpc>
              <a:spcBef>
                <a:spcPts val="3000"/>
              </a:spcBef>
              <a:spcAft>
                <a:spcPts val="3000"/>
              </a:spcAft>
              <a:buSzPts val="1800"/>
              <a:buNone/>
            </a:pPr>
            <a:r>
              <a:rPr lang="en-US" sz="2400" dirty="0" err="1">
                <a:solidFill>
                  <a:srgbClr val="000000"/>
                </a:solidFill>
                <a:latin typeface="Times New Roman"/>
                <a:ea typeface="Times New Roman"/>
                <a:cs typeface="Times New Roman"/>
                <a:sym typeface="Times New Roman"/>
              </a:rPr>
              <a:t>Casel</a:t>
            </a:r>
            <a:r>
              <a:rPr lang="en-US" sz="2400" dirty="0">
                <a:solidFill>
                  <a:srgbClr val="000000"/>
                </a:solidFill>
                <a:latin typeface="Times New Roman"/>
                <a:ea typeface="Times New Roman"/>
                <a:cs typeface="Times New Roman"/>
                <a:sym typeface="Times New Roman"/>
              </a:rPr>
              <a:t>. (2021, June 21). </a:t>
            </a:r>
            <a:r>
              <a:rPr lang="en-US" sz="2400" i="1" dirty="0">
                <a:solidFill>
                  <a:srgbClr val="000000"/>
                </a:solidFill>
                <a:latin typeface="Times New Roman"/>
                <a:ea typeface="Times New Roman"/>
                <a:cs typeface="Times New Roman"/>
                <a:sym typeface="Times New Roman"/>
              </a:rPr>
              <a:t>What is social and emotional learning (SEL)?</a:t>
            </a:r>
            <a:r>
              <a:rPr lang="en-US" sz="2400" dirty="0">
                <a:solidFill>
                  <a:srgbClr val="000000"/>
                </a:solidFill>
                <a:latin typeface="Times New Roman"/>
                <a:ea typeface="Times New Roman"/>
                <a:cs typeface="Times New Roman"/>
                <a:sym typeface="Times New Roman"/>
              </a:rPr>
              <a:t> [Video]. YouTube. </a:t>
            </a:r>
            <a:r>
              <a:rPr lang="en-US" sz="2400" u="sng" dirty="0">
                <a:solidFill>
                  <a:schemeClr val="hlink"/>
                </a:solidFill>
                <a:latin typeface="Times New Roman"/>
                <a:ea typeface="Times New Roman"/>
                <a:cs typeface="Times New Roman"/>
                <a:sym typeface="Times New Roman"/>
                <a:hlinkClick r:id="rId5"/>
              </a:rPr>
              <a:t>https://www.youtube.com/watch?v=Y-XNp3h3h4A</a:t>
            </a:r>
            <a:r>
              <a:rPr lang="en-US" sz="2400" dirty="0">
                <a:solidFill>
                  <a:srgbClr val="000000"/>
                </a:solidFill>
                <a:latin typeface="Times New Roman"/>
                <a:ea typeface="Times New Roman"/>
                <a:cs typeface="Times New Roman"/>
                <a:sym typeface="Times New Roman"/>
              </a:rPr>
              <a:t>; this video is available on the CASEL CARES Initiative website that is cited in REL Pacific. (2020a, May). </a:t>
            </a:r>
            <a:r>
              <a:rPr lang="en-US" sz="2400" u="sng" dirty="0">
                <a:solidFill>
                  <a:schemeClr val="hlink"/>
                </a:solidFill>
                <a:latin typeface="Times New Roman"/>
                <a:ea typeface="Times New Roman"/>
                <a:cs typeface="Times New Roman"/>
                <a:sym typeface="Times New Roman"/>
                <a:hlinkClick r:id="rId6"/>
              </a:rPr>
              <a:t>https://ies.ed.gov/ncee/edlabs/regions/pacific/blogs/blog26_key-considerations-for-promoting-SEL-during-covid-19.asp</a:t>
            </a:r>
            <a:endParaRPr sz="2400" dirty="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76F7F"/>
              </a:buClr>
              <a:buSzPts val="6800"/>
              <a:buFont typeface="Times New Roman"/>
              <a:buNone/>
            </a:pPr>
            <a:r>
              <a:rPr lang="en-US" dirty="0"/>
              <a:t>Regional Educational Laboratory (REL) Northwest</a:t>
            </a:r>
            <a:endParaRPr dirty="0"/>
          </a:p>
        </p:txBody>
      </p:sp>
      <p:pic>
        <p:nvPicPr>
          <p:cNvPr id="125" name="Google Shape;125;p20" descr="Map of the United States with the states of Alaska, Idaho, Montana, Oregon, and Washington highlighted"/>
          <p:cNvPicPr preferRelativeResize="0"/>
          <p:nvPr/>
        </p:nvPicPr>
        <p:blipFill rotWithShape="1">
          <a:blip r:embed="rId3">
            <a:alphaModFix/>
          </a:blip>
          <a:srcRect/>
          <a:stretch/>
        </p:blipFill>
        <p:spPr>
          <a:xfrm>
            <a:off x="2020824" y="2578608"/>
            <a:ext cx="18684239" cy="94122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6"/>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References, continued</a:t>
            </a:r>
            <a:endParaRPr dirty="0"/>
          </a:p>
        </p:txBody>
      </p:sp>
      <p:sp>
        <p:nvSpPr>
          <p:cNvPr id="468" name="Google Shape;468;p56"/>
          <p:cNvSpPr txBox="1">
            <a:spLocks noGrp="1"/>
          </p:cNvSpPr>
          <p:nvPr>
            <p:ph type="body" idx="1"/>
          </p:nvPr>
        </p:nvSpPr>
        <p:spPr>
          <a:xfrm>
            <a:off x="1143000" y="3154680"/>
            <a:ext cx="22101000" cy="7607700"/>
          </a:xfrm>
          <a:prstGeom prst="rect">
            <a:avLst/>
          </a:prstGeom>
          <a:noFill/>
          <a:ln>
            <a:noFill/>
          </a:ln>
        </p:spPr>
        <p:txBody>
          <a:bodyPr spcFirstLastPara="1" wrap="square" lIns="91425" tIns="45700" rIns="91425" bIns="45700" anchor="t" anchorCtr="0">
            <a:noAutofit/>
          </a:bodyPr>
          <a:lstStyle/>
          <a:p>
            <a:pPr marL="457200" lvl="0" indent="-457200" algn="l" rtl="0">
              <a:lnSpc>
                <a:spcPct val="115000"/>
              </a:lnSpc>
              <a:spcBef>
                <a:spcPts val="0"/>
              </a:spcBef>
              <a:spcAft>
                <a:spcPts val="0"/>
              </a:spcAft>
              <a:buSzPts val="1800"/>
              <a:buNone/>
            </a:pPr>
            <a:r>
              <a:rPr lang="en-US" sz="2400" dirty="0">
                <a:solidFill>
                  <a:schemeClr val="dk1"/>
                </a:solidFill>
              </a:rPr>
              <a:t>CASEL. (2020, December). </a:t>
            </a:r>
            <a:r>
              <a:rPr lang="en-US" sz="2400" i="1" dirty="0">
                <a:solidFill>
                  <a:schemeClr val="dk1"/>
                </a:solidFill>
              </a:rPr>
              <a:t>What is SEL? </a:t>
            </a:r>
            <a:r>
              <a:rPr lang="en-US" sz="2400" u="sng" dirty="0">
                <a:solidFill>
                  <a:schemeClr val="hlink"/>
                </a:solidFill>
                <a:hlinkClick r:id="rId3"/>
              </a:rPr>
              <a:t>https://casel.org/what-is-sel/</a:t>
            </a:r>
            <a:r>
              <a:rPr lang="en-US" sz="2400" dirty="0">
                <a:solidFill>
                  <a:schemeClr val="dk1"/>
                </a:solidFill>
              </a:rPr>
              <a:t> as cited in REL Pacific. (2019, June 24). </a:t>
            </a:r>
            <a:r>
              <a:rPr lang="en-US" sz="2400" i="1" dirty="0">
                <a:solidFill>
                  <a:schemeClr val="dk1"/>
                </a:solidFill>
              </a:rPr>
              <a:t>An introduction to social and emotional learning </a:t>
            </a:r>
            <a:r>
              <a:rPr lang="en-US" sz="2400" dirty="0">
                <a:solidFill>
                  <a:schemeClr val="dk1"/>
                </a:solidFill>
              </a:rPr>
              <a:t>[Webinar].  </a:t>
            </a:r>
            <a:r>
              <a:rPr lang="en-US" sz="2400" u="sng" dirty="0">
                <a:solidFill>
                  <a:schemeClr val="hlink"/>
                </a:solidFill>
                <a:hlinkClick r:id="rId4"/>
              </a:rPr>
              <a:t>https://ies.ed.gov/ncee/edlabs/regions/southwest/events/2021/webinar-012121.aspx</a:t>
            </a:r>
            <a:r>
              <a:rPr lang="en-US" sz="2400" dirty="0">
                <a:solidFill>
                  <a:schemeClr val="dk1"/>
                </a:solidFill>
              </a:rPr>
              <a:t> as cited in REL Pacific. (2020a, May). </a:t>
            </a:r>
            <a:r>
              <a:rPr lang="en-US" sz="2400" i="1" dirty="0">
                <a:solidFill>
                  <a:schemeClr val="dk1"/>
                </a:solidFill>
              </a:rPr>
              <a:t>Key considerations for promoting culturally relevant SEL during COVID-19. </a:t>
            </a:r>
            <a:r>
              <a:rPr lang="en-US" sz="2400" u="sng" dirty="0">
                <a:solidFill>
                  <a:schemeClr val="hlink"/>
                </a:solidFill>
                <a:hlinkClick r:id="rId5"/>
              </a:rPr>
              <a:t>https://ies.ed.gov/ncee/edlabs/regions/pacific/blogs/blog26_key-considerations-for-promoting-SEL-during-covid-19.asp</a:t>
            </a:r>
            <a:endParaRPr sz="2400" i="1" dirty="0">
              <a:solidFill>
                <a:schemeClr val="dk1"/>
              </a:solidFill>
            </a:endParaRPr>
          </a:p>
          <a:p>
            <a:pPr marL="457200" lvl="0" indent="-457200" algn="l" rtl="0">
              <a:lnSpc>
                <a:spcPct val="115000"/>
              </a:lnSpc>
              <a:spcBef>
                <a:spcPts val="3000"/>
              </a:spcBef>
              <a:spcAft>
                <a:spcPts val="0"/>
              </a:spcAft>
              <a:buSzPts val="1800"/>
              <a:buNone/>
            </a:pPr>
            <a:r>
              <a:rPr lang="en-US" sz="2400" dirty="0" err="1">
                <a:solidFill>
                  <a:schemeClr val="dk1"/>
                </a:solidFill>
              </a:rPr>
              <a:t>Chafouleas</a:t>
            </a:r>
            <a:r>
              <a:rPr lang="en-US" sz="2400" dirty="0">
                <a:solidFill>
                  <a:schemeClr val="dk1"/>
                </a:solidFill>
              </a:rPr>
              <a:t>, S. M., Johnson, A. H., Overstreet, S., &amp; Santos, N. M. (2016). Toward a blueprint for trauma-informed service delivery in schools. </a:t>
            </a:r>
            <a:r>
              <a:rPr lang="en-US" sz="2400" i="1" dirty="0">
                <a:solidFill>
                  <a:schemeClr val="dk1"/>
                </a:solidFill>
              </a:rPr>
              <a:t>School Mental Health, 8</a:t>
            </a:r>
            <a:r>
              <a:rPr lang="en-US" sz="2400" dirty="0">
                <a:solidFill>
                  <a:schemeClr val="dk1"/>
                </a:solidFill>
              </a:rPr>
              <a:t>(1), 144</a:t>
            </a:r>
            <a:r>
              <a:rPr lang="en-US" sz="2400" dirty="0">
                <a:solidFill>
                  <a:schemeClr val="dk1"/>
                </a:solidFill>
                <a:latin typeface="Calibri"/>
                <a:ea typeface="Calibri"/>
                <a:cs typeface="Calibri"/>
                <a:sym typeface="Calibri"/>
              </a:rPr>
              <a:t>–</a:t>
            </a:r>
            <a:r>
              <a:rPr lang="en-US" sz="2400" dirty="0">
                <a:solidFill>
                  <a:schemeClr val="dk1"/>
                </a:solidFill>
              </a:rPr>
              <a:t>162. https://doi.org/10.1007/s12310-015-9166-8 as cited in REL Appalachia. (2020, November). </a:t>
            </a:r>
            <a:r>
              <a:rPr lang="en-US" sz="2400" i="1" dirty="0">
                <a:solidFill>
                  <a:schemeClr val="dk1"/>
                </a:solidFill>
              </a:rPr>
              <a:t>Addressing trauma in educational settings: Module 2: Implementation of practices and strategies to support students and educators. </a:t>
            </a:r>
            <a:r>
              <a:rPr lang="en-US" sz="2400" dirty="0">
                <a:solidFill>
                  <a:schemeClr val="dk1"/>
                </a:solidFill>
              </a:rPr>
              <a:t>[Presentation], </a:t>
            </a:r>
            <a:r>
              <a:rPr lang="en-US" sz="2400" u="sng" dirty="0">
                <a:solidFill>
                  <a:schemeClr val="hlink"/>
                </a:solidFill>
                <a:hlinkClick r:id="rId6"/>
              </a:rPr>
              <a:t>https://ies.ed.gov/ncee/edlabs/regions/appalachia/events/event_12-21-20_addressing-trauma-in-educational-settings_module-2.asp</a:t>
            </a:r>
            <a:endParaRPr sz="2400" dirty="0">
              <a:solidFill>
                <a:schemeClr val="dk1"/>
              </a:solidFill>
            </a:endParaRPr>
          </a:p>
          <a:p>
            <a:pPr marL="457200" lvl="0" indent="-457200" algn="l" rtl="0">
              <a:lnSpc>
                <a:spcPct val="115000"/>
              </a:lnSpc>
              <a:spcBef>
                <a:spcPts val="3000"/>
              </a:spcBef>
              <a:spcAft>
                <a:spcPts val="0"/>
              </a:spcAft>
              <a:buSzPts val="1800"/>
              <a:buNone/>
            </a:pPr>
            <a:r>
              <a:rPr lang="en-US" sz="2400" dirty="0">
                <a:solidFill>
                  <a:schemeClr val="dk1"/>
                </a:solidFill>
              </a:rPr>
              <a:t>Cole, S. F., Eisner, A., Gregory, M., &amp; </a:t>
            </a:r>
            <a:r>
              <a:rPr lang="en-US" sz="2400" dirty="0" err="1">
                <a:solidFill>
                  <a:schemeClr val="dk1"/>
                </a:solidFill>
              </a:rPr>
              <a:t>Ristuccia</a:t>
            </a:r>
            <a:r>
              <a:rPr lang="en-US" sz="2400" dirty="0">
                <a:solidFill>
                  <a:schemeClr val="dk1"/>
                </a:solidFill>
              </a:rPr>
              <a:t>, J. (2013). </a:t>
            </a:r>
            <a:r>
              <a:rPr lang="en-US" sz="2400" i="1" dirty="0">
                <a:solidFill>
                  <a:schemeClr val="dk1"/>
                </a:solidFill>
              </a:rPr>
              <a:t>Helping traumatized children learn: Creating and advocating for trauma-sensitive schools </a:t>
            </a:r>
            <a:r>
              <a:rPr lang="en-US" sz="2400" dirty="0">
                <a:solidFill>
                  <a:schemeClr val="dk1"/>
                </a:solidFill>
              </a:rPr>
              <a:t>(Vol. 2). Massachusetts Advocates for Children as cited in  REL Appalachia. (2020, November). </a:t>
            </a:r>
            <a:r>
              <a:rPr lang="en-US" sz="2400" i="1" dirty="0">
                <a:solidFill>
                  <a:schemeClr val="dk1"/>
                </a:solidFill>
              </a:rPr>
              <a:t>Addressing trauma in educational settings: Module 2: Implementation of practices and strategies to support students and educators. </a:t>
            </a:r>
            <a:r>
              <a:rPr lang="en-US" sz="2400" dirty="0">
                <a:solidFill>
                  <a:schemeClr val="dk1"/>
                </a:solidFill>
              </a:rPr>
              <a:t>[Presentation], </a:t>
            </a:r>
            <a:r>
              <a:rPr lang="en-US" sz="2400" u="sng" dirty="0">
                <a:solidFill>
                  <a:schemeClr val="hlink"/>
                </a:solidFill>
                <a:hlinkClick r:id="rId6"/>
              </a:rPr>
              <a:t>https://ies.ed.gov/ncee/edlabs/regions/appalachia/events/event_12-21-20_addressing-trauma-in-educational-settings_module-2.asp</a:t>
            </a:r>
            <a:endParaRPr sz="2400" dirty="0">
              <a:solidFill>
                <a:schemeClr val="dk1"/>
              </a:solidFill>
            </a:endParaRPr>
          </a:p>
          <a:p>
            <a:pPr marL="457200" lvl="0" indent="-457200" algn="l" rtl="0">
              <a:lnSpc>
                <a:spcPct val="115000"/>
              </a:lnSpc>
              <a:spcBef>
                <a:spcPts val="3000"/>
              </a:spcBef>
              <a:spcAft>
                <a:spcPts val="0"/>
              </a:spcAft>
              <a:buSzPts val="1800"/>
              <a:buNone/>
            </a:pPr>
            <a:r>
              <a:rPr lang="en-US" sz="2400" dirty="0">
                <a:solidFill>
                  <a:schemeClr val="dk1"/>
                </a:solidFill>
              </a:rPr>
              <a:t>Crespin-Palmer, V. (2020). RISE Colorado presentation as cited in REL West. (2020, July 29). </a:t>
            </a:r>
            <a:r>
              <a:rPr lang="en-US" sz="2400" i="1" dirty="0">
                <a:solidFill>
                  <a:schemeClr val="dk1"/>
                </a:solidFill>
              </a:rPr>
              <a:t>Strategies for educators to support the social and emotional needs of students impacted by the COVID-19 pandemic and the demand for racial justice: Plans for reopening schools </a:t>
            </a:r>
            <a:r>
              <a:rPr lang="en-US" sz="2400" dirty="0">
                <a:solidFill>
                  <a:schemeClr val="dk1"/>
                </a:solidFill>
              </a:rPr>
              <a:t>[Webinar] in </a:t>
            </a:r>
            <a:r>
              <a:rPr lang="en-US" sz="2400" i="1" dirty="0">
                <a:solidFill>
                  <a:schemeClr val="dk1"/>
                </a:solidFill>
              </a:rPr>
              <a:t>Supporting the social and emotional needs of educators and students. </a:t>
            </a:r>
            <a:r>
              <a:rPr lang="en-US" sz="2400" u="sng" dirty="0">
                <a:solidFill>
                  <a:schemeClr val="hlink"/>
                </a:solidFill>
                <a:hlinkClick r:id="rId7"/>
              </a:rPr>
              <a:t>https://ies.ed.gov/ncee/edlabs/regions/west/Events/Details/361#w2</a:t>
            </a:r>
            <a:endParaRPr sz="4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7"/>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References, continued</a:t>
            </a:r>
            <a:r>
              <a:rPr lang="en-US" dirty="0">
                <a:solidFill>
                  <a:schemeClr val="bg1"/>
                </a:solidFill>
              </a:rPr>
              <a:t>-1</a:t>
            </a:r>
            <a:endParaRPr dirty="0">
              <a:solidFill>
                <a:schemeClr val="bg1"/>
              </a:solidFill>
            </a:endParaRPr>
          </a:p>
        </p:txBody>
      </p:sp>
      <p:sp>
        <p:nvSpPr>
          <p:cNvPr id="475" name="Google Shape;475;p57"/>
          <p:cNvSpPr txBox="1">
            <a:spLocks noGrp="1"/>
          </p:cNvSpPr>
          <p:nvPr>
            <p:ph type="body" idx="1"/>
          </p:nvPr>
        </p:nvSpPr>
        <p:spPr>
          <a:xfrm>
            <a:off x="1143000" y="3154680"/>
            <a:ext cx="22101000" cy="76077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1800"/>
              <a:buNone/>
            </a:pPr>
            <a:r>
              <a:rPr lang="en-US" sz="2400" dirty="0" err="1">
                <a:solidFill>
                  <a:schemeClr val="dk1"/>
                </a:solidFill>
              </a:rPr>
              <a:t>Durlak</a:t>
            </a:r>
            <a:r>
              <a:rPr lang="en-US" sz="2400" dirty="0">
                <a:solidFill>
                  <a:schemeClr val="dk1"/>
                </a:solidFill>
              </a:rPr>
              <a:t>, J. A., Weissberg, R. P., </a:t>
            </a:r>
            <a:r>
              <a:rPr lang="en-US" sz="2400" dirty="0" err="1">
                <a:solidFill>
                  <a:schemeClr val="dk1"/>
                </a:solidFill>
              </a:rPr>
              <a:t>Dymnicki</a:t>
            </a:r>
            <a:r>
              <a:rPr lang="en-US" sz="2400" dirty="0">
                <a:solidFill>
                  <a:schemeClr val="dk1"/>
                </a:solidFill>
              </a:rPr>
              <a:t>, A. B., Taylor, R. D., </a:t>
            </a:r>
            <a:r>
              <a:rPr lang="en-US" sz="2400" dirty="0" err="1">
                <a:solidFill>
                  <a:schemeClr val="dk1"/>
                </a:solidFill>
              </a:rPr>
              <a:t>Schellinger</a:t>
            </a:r>
            <a:r>
              <a:rPr lang="en-US" sz="2400" dirty="0">
                <a:solidFill>
                  <a:schemeClr val="dk1"/>
                </a:solidFill>
              </a:rPr>
              <a:t>, K. B. (2011, February). The impact of enhancing students’ social and emotional learning: A meta-analysis of school-based universal interventions. </a:t>
            </a:r>
            <a:r>
              <a:rPr lang="en-US" sz="2400" i="1" dirty="0">
                <a:solidFill>
                  <a:schemeClr val="dk1"/>
                </a:solidFill>
              </a:rPr>
              <a:t>Child Development, 82</a:t>
            </a:r>
            <a:r>
              <a:rPr lang="en-US" sz="2400" dirty="0">
                <a:solidFill>
                  <a:schemeClr val="dk1"/>
                </a:solidFill>
              </a:rPr>
              <a:t>(1), 405</a:t>
            </a:r>
            <a:r>
              <a:rPr lang="en-US" sz="2400" dirty="0">
                <a:solidFill>
                  <a:schemeClr val="dk1"/>
                </a:solidFill>
                <a:latin typeface="Calibri"/>
                <a:ea typeface="Calibri"/>
                <a:cs typeface="Calibri"/>
                <a:sym typeface="Calibri"/>
              </a:rPr>
              <a:t>–</a:t>
            </a:r>
            <a:r>
              <a:rPr lang="en-US" sz="2400" dirty="0">
                <a:solidFill>
                  <a:schemeClr val="dk1"/>
                </a:solidFill>
              </a:rPr>
              <a:t>432. </a:t>
            </a:r>
            <a:r>
              <a:rPr lang="en-US" sz="2400" u="sng" dirty="0">
                <a:solidFill>
                  <a:schemeClr val="hlink"/>
                </a:solidFill>
                <a:hlinkClick r:id="rId3"/>
              </a:rPr>
              <a:t>https://gostrengths.com/wp-content/uploads/2012/10/Meta-Analysis-Child-Development-Full-Article1.pdf</a:t>
            </a:r>
            <a:r>
              <a:rPr lang="en-US" sz="2400" dirty="0">
                <a:solidFill>
                  <a:schemeClr val="dk1"/>
                </a:solidFill>
              </a:rPr>
              <a:t> as cited in REL Pacific. (2019, June 24). </a:t>
            </a:r>
            <a:r>
              <a:rPr lang="en-US" sz="2400" i="1" dirty="0">
                <a:solidFill>
                  <a:schemeClr val="dk1"/>
                </a:solidFill>
              </a:rPr>
              <a:t>An introduction to social and emotional learning </a:t>
            </a:r>
            <a:r>
              <a:rPr lang="en-US" sz="2400" dirty="0">
                <a:solidFill>
                  <a:schemeClr val="dk1"/>
                </a:solidFill>
              </a:rPr>
              <a:t>[Webinar].  </a:t>
            </a:r>
            <a:r>
              <a:rPr lang="en-US" sz="2400" u="sng" dirty="0">
                <a:solidFill>
                  <a:schemeClr val="hlink"/>
                </a:solidFill>
                <a:hlinkClick r:id="rId4"/>
              </a:rPr>
              <a:t>https://ies.ed.gov/ncee/edlabs/regions/southwest/events/2021/webinar-012121.aspx</a:t>
            </a:r>
            <a:r>
              <a:rPr lang="en-US" sz="2400" dirty="0">
                <a:solidFill>
                  <a:schemeClr val="dk1"/>
                </a:solidFill>
              </a:rPr>
              <a:t> as cited in REL Pacific. (2020a, May). </a:t>
            </a:r>
            <a:r>
              <a:rPr lang="en-US" sz="2400" i="1" dirty="0">
                <a:solidFill>
                  <a:schemeClr val="dk1"/>
                </a:solidFill>
              </a:rPr>
              <a:t>Key considerations for promoting culturally relevant SEL during COVID-19. </a:t>
            </a:r>
            <a:r>
              <a:rPr lang="en-US" sz="2400" u="sng" dirty="0">
                <a:solidFill>
                  <a:schemeClr val="hlink"/>
                </a:solidFill>
                <a:hlinkClick r:id="rId5"/>
              </a:rPr>
              <a:t>https://ies.ed.gov/ncee/edlabs/regions/pacific/blogs/blog26_key-considerations-for-promoting-SEL-during-covid-19.asp</a:t>
            </a:r>
            <a:endParaRPr sz="2400" i="1" dirty="0">
              <a:solidFill>
                <a:schemeClr val="dk1"/>
              </a:solidFill>
            </a:endParaRPr>
          </a:p>
          <a:p>
            <a:pPr marL="457200" lvl="0" indent="-457200" algn="l" rtl="0">
              <a:lnSpc>
                <a:spcPct val="115000"/>
              </a:lnSpc>
              <a:spcBef>
                <a:spcPts val="3000"/>
              </a:spcBef>
              <a:spcAft>
                <a:spcPts val="0"/>
              </a:spcAft>
              <a:buSzPts val="1800"/>
              <a:buNone/>
            </a:pPr>
            <a:r>
              <a:rPr lang="en-US" sz="2400" dirty="0">
                <a:solidFill>
                  <a:schemeClr val="dk1"/>
                </a:solidFill>
              </a:rPr>
              <a:t>Fowler, M. (2015). Dealing with compassion fatigue. </a:t>
            </a:r>
            <a:r>
              <a:rPr lang="en-US" sz="2400" i="1" dirty="0">
                <a:solidFill>
                  <a:schemeClr val="dk1"/>
                </a:solidFill>
              </a:rPr>
              <a:t>The Education Digest, 81</a:t>
            </a:r>
            <a:r>
              <a:rPr lang="en-US" sz="2400" dirty="0">
                <a:solidFill>
                  <a:schemeClr val="dk1"/>
                </a:solidFill>
              </a:rPr>
              <a:t>(3), 30</a:t>
            </a:r>
            <a:r>
              <a:rPr lang="en-US" sz="2400" dirty="0">
                <a:solidFill>
                  <a:schemeClr val="dk1"/>
                </a:solidFill>
                <a:latin typeface="Calibri"/>
                <a:ea typeface="Calibri"/>
                <a:cs typeface="Calibri"/>
                <a:sym typeface="Calibri"/>
              </a:rPr>
              <a:t>–</a:t>
            </a:r>
            <a:r>
              <a:rPr lang="en-US" sz="2400" dirty="0">
                <a:solidFill>
                  <a:schemeClr val="dk1"/>
                </a:solidFill>
              </a:rPr>
              <a:t>35 as cited in REL Appalachia. (2020, November). </a:t>
            </a:r>
            <a:r>
              <a:rPr lang="en-US" sz="2400" i="1" dirty="0">
                <a:solidFill>
                  <a:schemeClr val="dk1"/>
                </a:solidFill>
              </a:rPr>
              <a:t>Addressing trauma in educational settings: Module 2: Implementation of practices and strategies to support students and educators </a:t>
            </a:r>
            <a:r>
              <a:rPr lang="en-US" sz="2400" dirty="0">
                <a:solidFill>
                  <a:schemeClr val="dk1"/>
                </a:solidFill>
              </a:rPr>
              <a:t>[Presentation]. </a:t>
            </a:r>
            <a:r>
              <a:rPr lang="en-US" sz="2400" u="sng" dirty="0">
                <a:solidFill>
                  <a:schemeClr val="hlink"/>
                </a:solidFill>
                <a:hlinkClick r:id="rId6"/>
              </a:rPr>
              <a:t>https://ies.ed.gov/ncee/edlabs/regions/appalachia/events/event_12-21-20_addressing-trauma-in-educational-settings_module-2.asp</a:t>
            </a:r>
            <a:endParaRPr sz="2400" dirty="0">
              <a:solidFill>
                <a:schemeClr val="dk1"/>
              </a:solidFill>
            </a:endParaRPr>
          </a:p>
          <a:p>
            <a:pPr marL="457200" lvl="0" indent="-457200" algn="l" rtl="0">
              <a:lnSpc>
                <a:spcPct val="115000"/>
              </a:lnSpc>
              <a:spcBef>
                <a:spcPts val="3000"/>
              </a:spcBef>
              <a:spcAft>
                <a:spcPts val="0"/>
              </a:spcAft>
              <a:buSzPts val="1800"/>
              <a:buNone/>
            </a:pPr>
            <a:r>
              <a:rPr lang="en-US" sz="2400" dirty="0">
                <a:solidFill>
                  <a:srgbClr val="333333"/>
                </a:solidFill>
                <a:highlight>
                  <a:srgbClr val="FFFFFF"/>
                </a:highlight>
              </a:rPr>
              <a:t>Graham, A., &amp; Truscott, J. (2019). Meditation in the classroom: supporting both student </a:t>
            </a:r>
            <a:r>
              <a:rPr lang="en-US" sz="2400" i="1" dirty="0">
                <a:solidFill>
                  <a:srgbClr val="333333"/>
                </a:solidFill>
                <a:highlight>
                  <a:srgbClr val="FFFFFF"/>
                </a:highlight>
              </a:rPr>
              <a:t>and</a:t>
            </a:r>
            <a:r>
              <a:rPr lang="en-US" sz="2400" dirty="0">
                <a:solidFill>
                  <a:srgbClr val="333333"/>
                </a:solidFill>
                <a:highlight>
                  <a:srgbClr val="FFFFFF"/>
                </a:highlight>
              </a:rPr>
              <a:t> teacher wellbeing? </a:t>
            </a:r>
            <a:r>
              <a:rPr lang="en-US" sz="2400" i="1" dirty="0">
                <a:solidFill>
                  <a:srgbClr val="333333"/>
                </a:solidFill>
                <a:highlight>
                  <a:srgbClr val="FFFFFF"/>
                </a:highlight>
              </a:rPr>
              <a:t>International Journal of Primary, Elementary and Early Years Education, 3</a:t>
            </a:r>
            <a:r>
              <a:rPr lang="en-US" sz="2400" dirty="0">
                <a:solidFill>
                  <a:srgbClr val="333333"/>
                </a:solidFill>
                <a:highlight>
                  <a:srgbClr val="FFFFFF"/>
                </a:highlight>
              </a:rPr>
              <a:t>(13), 1</a:t>
            </a:r>
            <a:r>
              <a:rPr lang="en-US" sz="2400" dirty="0">
                <a:solidFill>
                  <a:srgbClr val="333333"/>
                </a:solidFill>
                <a:highlight>
                  <a:srgbClr val="FFFFFF"/>
                </a:highlight>
                <a:latin typeface="Calibri"/>
                <a:ea typeface="Calibri"/>
                <a:cs typeface="Calibri"/>
                <a:sym typeface="Calibri"/>
              </a:rPr>
              <a:t>–</a:t>
            </a:r>
            <a:r>
              <a:rPr lang="en-US" sz="2400" dirty="0">
                <a:solidFill>
                  <a:srgbClr val="333333"/>
                </a:solidFill>
                <a:highlight>
                  <a:srgbClr val="FFFFFF"/>
                </a:highlight>
              </a:rPr>
              <a:t>13 as cited in REL Pacific. </a:t>
            </a:r>
            <a:r>
              <a:rPr lang="en-US" sz="2400" dirty="0">
                <a:solidFill>
                  <a:schemeClr val="dk1"/>
                </a:solidFill>
              </a:rPr>
              <a:t>(2020, June 22). </a:t>
            </a:r>
            <a:r>
              <a:rPr lang="en-US" sz="2400" i="1" dirty="0">
                <a:solidFill>
                  <a:schemeClr val="dk1"/>
                </a:solidFill>
              </a:rPr>
              <a:t>Reflecting on teacher wellbeing during the Covid-19 pandemic. </a:t>
            </a:r>
            <a:r>
              <a:rPr lang="en-US" sz="2400" u="sng" dirty="0">
                <a:solidFill>
                  <a:schemeClr val="hlink"/>
                </a:solidFill>
                <a:hlinkClick r:id="rId7"/>
              </a:rPr>
              <a:t>https://ies.ed.gov/ncee/edlabs/regions/pacific/blogs/blog28_reflecting-on-teacher-wellbeing-during-COVID-19-pandemic.asp</a:t>
            </a:r>
            <a:r>
              <a:rPr lang="en-US" sz="2400" dirty="0">
                <a:solidFill>
                  <a:schemeClr val="dk1"/>
                </a:solidFill>
              </a:rPr>
              <a:t>. </a:t>
            </a:r>
            <a:endParaRPr dirty="0"/>
          </a:p>
          <a:p>
            <a:pPr marL="457200" lvl="0" indent="-457200" algn="l" rtl="0">
              <a:lnSpc>
                <a:spcPct val="115000"/>
              </a:lnSpc>
              <a:spcBef>
                <a:spcPts val="3000"/>
              </a:spcBef>
              <a:spcAft>
                <a:spcPts val="0"/>
              </a:spcAft>
              <a:buSzPts val="1800"/>
              <a:buNone/>
            </a:pPr>
            <a:r>
              <a:rPr lang="en-US" sz="2400" dirty="0">
                <a:solidFill>
                  <a:schemeClr val="dk1"/>
                </a:solidFill>
              </a:rPr>
              <a:t>Henderson, A. T., &amp; Mapp, K. L. (2002). </a:t>
            </a:r>
            <a:r>
              <a:rPr lang="en-US" sz="2400" i="1" dirty="0">
                <a:solidFill>
                  <a:schemeClr val="dk1"/>
                </a:solidFill>
              </a:rPr>
              <a:t>A new wave of evidence: The impact of school, family, and the community connections on student achievement. SEDL</a:t>
            </a:r>
            <a:r>
              <a:rPr lang="en-US" sz="2400" dirty="0">
                <a:solidFill>
                  <a:schemeClr val="dk1"/>
                </a:solidFill>
              </a:rPr>
              <a:t>. </a:t>
            </a:r>
            <a:r>
              <a:rPr lang="en-US" sz="2400" u="sng" dirty="0">
                <a:solidFill>
                  <a:schemeClr val="hlink"/>
                </a:solidFill>
                <a:hlinkClick r:id="rId8"/>
              </a:rPr>
              <a:t>https://www.sedl.org/connections/resources/evidence.pdf</a:t>
            </a:r>
            <a:r>
              <a:rPr lang="en-US" sz="2400" dirty="0">
                <a:solidFill>
                  <a:schemeClr val="dk1"/>
                </a:solidFill>
              </a:rPr>
              <a:t> as cited in REL West. (2020b, July 29). </a:t>
            </a:r>
            <a:r>
              <a:rPr lang="en-US" sz="2400" i="1" dirty="0">
                <a:solidFill>
                  <a:schemeClr val="dk1"/>
                </a:solidFill>
              </a:rPr>
              <a:t>Strategies for educators to support the social and emotional needs of students impacted by the COVID-19 pandemic and the demand for racial justice: Plans for reopening schools </a:t>
            </a:r>
            <a:r>
              <a:rPr lang="en-US" sz="2400" dirty="0">
                <a:solidFill>
                  <a:schemeClr val="dk1"/>
                </a:solidFill>
              </a:rPr>
              <a:t>[Webinar] in </a:t>
            </a:r>
            <a:r>
              <a:rPr lang="en-US" sz="2400" i="1" dirty="0">
                <a:solidFill>
                  <a:schemeClr val="dk1"/>
                </a:solidFill>
              </a:rPr>
              <a:t>Supporting the social and emotional needs of educators and students. </a:t>
            </a:r>
            <a:r>
              <a:rPr lang="en-US" sz="2400" i="1" u="sng" dirty="0">
                <a:solidFill>
                  <a:schemeClr val="hlink"/>
                </a:solidFill>
                <a:hlinkClick r:id="rId9"/>
              </a:rPr>
              <a:t>https://ies.ed.gov/ncee/edlabs/regions/west/Events/Details/361#w2</a:t>
            </a:r>
            <a:r>
              <a:rPr lang="en-US" sz="2400" i="1" dirty="0">
                <a:solidFill>
                  <a:schemeClr val="dk1"/>
                </a:solidFill>
              </a:rPr>
              <a:t> </a:t>
            </a:r>
            <a:endParaRPr sz="4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8"/>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References, continued</a:t>
            </a:r>
            <a:r>
              <a:rPr lang="en-US" dirty="0">
                <a:solidFill>
                  <a:schemeClr val="bg1"/>
                </a:solidFill>
              </a:rPr>
              <a:t>-2</a:t>
            </a:r>
            <a:endParaRPr dirty="0">
              <a:solidFill>
                <a:schemeClr val="bg1"/>
              </a:solidFill>
            </a:endParaRPr>
          </a:p>
        </p:txBody>
      </p:sp>
      <p:sp>
        <p:nvSpPr>
          <p:cNvPr id="482" name="Google Shape;482;p58"/>
          <p:cNvSpPr txBox="1">
            <a:spLocks noGrp="1"/>
          </p:cNvSpPr>
          <p:nvPr>
            <p:ph type="body" idx="1"/>
          </p:nvPr>
        </p:nvSpPr>
        <p:spPr>
          <a:xfrm>
            <a:off x="1143000" y="3154680"/>
            <a:ext cx="22101000" cy="76077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1800"/>
              <a:buNone/>
            </a:pPr>
            <a:r>
              <a:rPr lang="en-US" sz="2400" dirty="0" err="1">
                <a:solidFill>
                  <a:schemeClr val="dk1"/>
                </a:solidFill>
              </a:rPr>
              <a:t>Hydon</a:t>
            </a:r>
            <a:r>
              <a:rPr lang="en-US" sz="2400" dirty="0">
                <a:solidFill>
                  <a:schemeClr val="dk1"/>
                </a:solidFill>
              </a:rPr>
              <a:t>, S., Wong, M., Langley, A. K., Stein, B. D., &amp; Kataoka, S. H. (2015). Preventing secondary traumatic stress in educators. </a:t>
            </a:r>
            <a:r>
              <a:rPr lang="en-US" sz="2400" i="1" dirty="0">
                <a:solidFill>
                  <a:schemeClr val="dk1"/>
                </a:solidFill>
              </a:rPr>
              <a:t>Child and Adolescent Psychiatric Clinics, 24</a:t>
            </a:r>
            <a:r>
              <a:rPr lang="en-US" sz="2400" dirty="0">
                <a:solidFill>
                  <a:schemeClr val="dk1"/>
                </a:solidFill>
              </a:rPr>
              <a:t>(2), 319</a:t>
            </a:r>
            <a:r>
              <a:rPr lang="en-US" sz="2400" dirty="0">
                <a:solidFill>
                  <a:schemeClr val="dk1"/>
                </a:solidFill>
                <a:latin typeface="Calibri"/>
                <a:ea typeface="Calibri"/>
                <a:cs typeface="Calibri"/>
                <a:sym typeface="Calibri"/>
              </a:rPr>
              <a:t>–</a:t>
            </a:r>
            <a:r>
              <a:rPr lang="en-US" sz="2400" dirty="0">
                <a:solidFill>
                  <a:schemeClr val="dk1"/>
                </a:solidFill>
              </a:rPr>
              <a:t>333. https://doi.org/10.1016/j.chc.2014.11.003 as cited in REL Appalachia. (2020, November). </a:t>
            </a:r>
            <a:r>
              <a:rPr lang="en-US" sz="2400" i="1" dirty="0">
                <a:solidFill>
                  <a:schemeClr val="dk1"/>
                </a:solidFill>
              </a:rPr>
              <a:t>Addressing trauma in educational settings: Module 2: Implementation of practices and strategies to support students and educators </a:t>
            </a:r>
            <a:r>
              <a:rPr lang="en-US" sz="2400" dirty="0">
                <a:solidFill>
                  <a:schemeClr val="dk1"/>
                </a:solidFill>
              </a:rPr>
              <a:t>[Presentation]. </a:t>
            </a:r>
            <a:r>
              <a:rPr lang="en-US" sz="2400" u="sng" dirty="0">
                <a:solidFill>
                  <a:schemeClr val="hlink"/>
                </a:solidFill>
                <a:hlinkClick r:id="rId3"/>
              </a:rPr>
              <a:t>https://ies.ed.gov/ncee/edlabs/regions/appalachia/events/event_12-21-20_addressing-trauma-in-educational-settings_module-2.asp</a:t>
            </a:r>
            <a:endParaRPr sz="2400" dirty="0">
              <a:solidFill>
                <a:schemeClr val="dk1"/>
              </a:solidFill>
            </a:endParaRPr>
          </a:p>
          <a:p>
            <a:pPr marL="457200" lvl="0" indent="-457200" algn="l" rtl="0">
              <a:lnSpc>
                <a:spcPct val="115000"/>
              </a:lnSpc>
              <a:spcBef>
                <a:spcPts val="3000"/>
              </a:spcBef>
              <a:spcAft>
                <a:spcPts val="0"/>
              </a:spcAft>
              <a:buSzPts val="1800"/>
              <a:buNone/>
            </a:pPr>
            <a:r>
              <a:rPr lang="en-US" sz="2400" dirty="0">
                <a:solidFill>
                  <a:schemeClr val="dk1"/>
                </a:solidFill>
              </a:rPr>
              <a:t>Jennings, P. A., Frank, J. L., </a:t>
            </a:r>
            <a:r>
              <a:rPr lang="en-US" sz="2400" dirty="0" err="1">
                <a:solidFill>
                  <a:schemeClr val="dk1"/>
                </a:solidFill>
              </a:rPr>
              <a:t>Snowberg</a:t>
            </a:r>
            <a:r>
              <a:rPr lang="en-US" sz="2400" dirty="0">
                <a:solidFill>
                  <a:schemeClr val="dk1"/>
                </a:solidFill>
              </a:rPr>
              <a:t>, K. E., </a:t>
            </a:r>
            <a:r>
              <a:rPr lang="en-US" sz="2400" dirty="0" err="1">
                <a:solidFill>
                  <a:schemeClr val="dk1"/>
                </a:solidFill>
              </a:rPr>
              <a:t>Coccia</a:t>
            </a:r>
            <a:r>
              <a:rPr lang="en-US" sz="2400" dirty="0">
                <a:solidFill>
                  <a:schemeClr val="dk1"/>
                </a:solidFill>
              </a:rPr>
              <a:t>, M. A., &amp; Greenberg, M. T. (2013). Improving classroom learning environments by cultivating awareness and resilience in education (CARE): Results of a randomized controlled trial. </a:t>
            </a:r>
            <a:r>
              <a:rPr lang="en-US" sz="2400" i="1" dirty="0">
                <a:solidFill>
                  <a:schemeClr val="dk1"/>
                </a:solidFill>
              </a:rPr>
              <a:t>School Psychology Quarterly, 28</a:t>
            </a:r>
            <a:r>
              <a:rPr lang="en-US" sz="2400" dirty="0">
                <a:solidFill>
                  <a:schemeClr val="dk1"/>
                </a:solidFill>
              </a:rPr>
              <a:t>(4), 374</a:t>
            </a:r>
            <a:r>
              <a:rPr lang="en-US" sz="2400" dirty="0">
                <a:solidFill>
                  <a:schemeClr val="dk1"/>
                </a:solidFill>
                <a:latin typeface="Calibri"/>
                <a:ea typeface="Calibri"/>
                <a:cs typeface="Calibri"/>
                <a:sym typeface="Calibri"/>
              </a:rPr>
              <a:t>–</a:t>
            </a:r>
            <a:r>
              <a:rPr lang="en-US" sz="2400" dirty="0">
                <a:solidFill>
                  <a:schemeClr val="dk1"/>
                </a:solidFill>
              </a:rPr>
              <a:t>390. https://doi.org/10.1037/spq0000035 as cited in REL Appalachia. (2020, November). </a:t>
            </a:r>
            <a:r>
              <a:rPr lang="en-US" sz="2400" i="1" dirty="0">
                <a:solidFill>
                  <a:schemeClr val="dk1"/>
                </a:solidFill>
              </a:rPr>
              <a:t>Addressing trauma in educational settings: Module 2: Implementation of practices and strategies to support students and educators </a:t>
            </a:r>
            <a:r>
              <a:rPr lang="en-US" sz="2400" dirty="0">
                <a:solidFill>
                  <a:schemeClr val="dk1"/>
                </a:solidFill>
              </a:rPr>
              <a:t>[Presentation]. </a:t>
            </a:r>
            <a:r>
              <a:rPr lang="en-US" sz="2400" u="sng" dirty="0">
                <a:solidFill>
                  <a:schemeClr val="hlink"/>
                </a:solidFill>
                <a:hlinkClick r:id="rId3"/>
              </a:rPr>
              <a:t>https://ies.ed.gov/ncee/edlabs/regions/appalachia/events/event_12-21-20_addressing-trauma-in-educational-settings_module-2.asp</a:t>
            </a:r>
            <a:endParaRPr sz="2400" dirty="0">
              <a:solidFill>
                <a:schemeClr val="dk1"/>
              </a:solidFill>
            </a:endParaRPr>
          </a:p>
          <a:p>
            <a:pPr marL="457200" lvl="0" indent="-457200" algn="l" rtl="0">
              <a:lnSpc>
                <a:spcPct val="115000"/>
              </a:lnSpc>
              <a:spcBef>
                <a:spcPts val="3000"/>
              </a:spcBef>
              <a:spcAft>
                <a:spcPts val="0"/>
              </a:spcAft>
              <a:buSzPts val="1800"/>
              <a:buNone/>
            </a:pPr>
            <a:r>
              <a:rPr lang="en-US" sz="2400" dirty="0">
                <a:solidFill>
                  <a:srgbClr val="333333"/>
                </a:solidFill>
                <a:highlight>
                  <a:srgbClr val="FFFFFF"/>
                </a:highlight>
              </a:rPr>
              <a:t>Liu, L. B., Song, H., &amp; Miao, P. (2018). Navigating individual and collective notions of teacher wellbeing as a complex phenomenon shaped by national context. </a:t>
            </a:r>
            <a:r>
              <a:rPr lang="en-US" sz="2400" i="1" dirty="0">
                <a:solidFill>
                  <a:srgbClr val="333333"/>
                </a:solidFill>
                <a:highlight>
                  <a:srgbClr val="FFFFFF"/>
                </a:highlight>
              </a:rPr>
              <a:t>Compare: A Journal of Comparative and International Education, 48</a:t>
            </a:r>
            <a:r>
              <a:rPr lang="en-US" sz="2400" dirty="0">
                <a:solidFill>
                  <a:srgbClr val="333333"/>
                </a:solidFill>
                <a:highlight>
                  <a:srgbClr val="FFFFFF"/>
                </a:highlight>
              </a:rPr>
              <a:t>(1), 128</a:t>
            </a:r>
            <a:r>
              <a:rPr lang="en-US" sz="2400" dirty="0">
                <a:solidFill>
                  <a:srgbClr val="333333"/>
                </a:solidFill>
                <a:highlight>
                  <a:srgbClr val="FFFFFF"/>
                </a:highlight>
                <a:latin typeface="Calibri"/>
                <a:ea typeface="Calibri"/>
                <a:cs typeface="Calibri"/>
                <a:sym typeface="Calibri"/>
              </a:rPr>
              <a:t>–</a:t>
            </a:r>
            <a:r>
              <a:rPr lang="en-US" sz="2400" dirty="0">
                <a:solidFill>
                  <a:srgbClr val="333333"/>
                </a:solidFill>
                <a:highlight>
                  <a:srgbClr val="FFFFFF"/>
                </a:highlight>
              </a:rPr>
              <a:t>146 as cited in REL Pacific. </a:t>
            </a:r>
            <a:r>
              <a:rPr lang="en-US" sz="2400" dirty="0">
                <a:solidFill>
                  <a:schemeClr val="dk1"/>
                </a:solidFill>
              </a:rPr>
              <a:t>(2020b, June 22). </a:t>
            </a:r>
            <a:r>
              <a:rPr lang="en-US" sz="2400" i="1" dirty="0">
                <a:solidFill>
                  <a:schemeClr val="dk1"/>
                </a:solidFill>
              </a:rPr>
              <a:t>Reflecting on teacher wellbeing during the Covid-19 pandemic. </a:t>
            </a:r>
            <a:r>
              <a:rPr lang="en-US" sz="2400" u="sng" dirty="0">
                <a:solidFill>
                  <a:schemeClr val="hlink"/>
                </a:solidFill>
                <a:hlinkClick r:id="rId4"/>
              </a:rPr>
              <a:t>https://ies.ed.gov/ncee/edlabs/regions/pacific/blogs/blog28_reflecting-on-teacher-wellbeing-during-COVID-19-pandemic.asp</a:t>
            </a:r>
            <a:r>
              <a:rPr lang="en-US" sz="2400" dirty="0">
                <a:solidFill>
                  <a:schemeClr val="dk1"/>
                </a:solidFill>
              </a:rPr>
              <a:t>. </a:t>
            </a:r>
            <a:endParaRPr dirty="0"/>
          </a:p>
          <a:p>
            <a:pPr marL="457200" lvl="0" indent="-457200" algn="l" rtl="0">
              <a:lnSpc>
                <a:spcPct val="100000"/>
              </a:lnSpc>
              <a:spcBef>
                <a:spcPts val="3000"/>
              </a:spcBef>
              <a:spcAft>
                <a:spcPts val="0"/>
              </a:spcAft>
              <a:buSzPts val="1800"/>
              <a:buNone/>
            </a:pPr>
            <a:r>
              <a:rPr lang="en-US" sz="2400" dirty="0">
                <a:solidFill>
                  <a:schemeClr val="dk1"/>
                </a:solidFill>
              </a:rPr>
              <a:t>Lomas, T., Medina, J., </a:t>
            </a:r>
            <a:r>
              <a:rPr lang="en-US" sz="2400" dirty="0" err="1">
                <a:solidFill>
                  <a:schemeClr val="dk1"/>
                </a:solidFill>
              </a:rPr>
              <a:t>Ivtzan</a:t>
            </a:r>
            <a:r>
              <a:rPr lang="en-US" sz="2400" dirty="0">
                <a:solidFill>
                  <a:schemeClr val="dk1"/>
                </a:solidFill>
              </a:rPr>
              <a:t>, I., Ruprecht, S., &amp; </a:t>
            </a:r>
            <a:r>
              <a:rPr lang="en-US" sz="2400" dirty="0" err="1">
                <a:solidFill>
                  <a:schemeClr val="dk1"/>
                </a:solidFill>
              </a:rPr>
              <a:t>Eiroa-Orosa</a:t>
            </a:r>
            <a:r>
              <a:rPr lang="en-US" sz="2400" dirty="0">
                <a:solidFill>
                  <a:schemeClr val="dk1"/>
                </a:solidFill>
              </a:rPr>
              <a:t>, F. (2017). The impact of mindfulness on the wellbeing and performance of educators: A systematic review of the empirical literature. </a:t>
            </a:r>
            <a:r>
              <a:rPr lang="en-US" sz="2400" i="1" dirty="0">
                <a:solidFill>
                  <a:schemeClr val="dk1"/>
                </a:solidFill>
              </a:rPr>
              <a:t>Teacher and Teaching Education, 61</a:t>
            </a:r>
            <a:r>
              <a:rPr lang="en-US" sz="2400" dirty="0">
                <a:solidFill>
                  <a:schemeClr val="dk1"/>
                </a:solidFill>
              </a:rPr>
              <a:t>(1), 132</a:t>
            </a:r>
            <a:r>
              <a:rPr lang="en-US" sz="2400" dirty="0">
                <a:solidFill>
                  <a:schemeClr val="dk1"/>
                </a:solidFill>
                <a:latin typeface="Calibri"/>
                <a:ea typeface="Calibri"/>
                <a:cs typeface="Calibri"/>
                <a:sym typeface="Calibri"/>
              </a:rPr>
              <a:t>–</a:t>
            </a:r>
            <a:r>
              <a:rPr lang="en-US" sz="2400" dirty="0">
                <a:solidFill>
                  <a:schemeClr val="dk1"/>
                </a:solidFill>
              </a:rPr>
              <a:t>141. </a:t>
            </a:r>
            <a:r>
              <a:rPr lang="en-US" sz="2400" u="sng" dirty="0">
                <a:solidFill>
                  <a:schemeClr val="hlink"/>
                </a:solidFill>
                <a:hlinkClick r:id="rId5"/>
              </a:rPr>
              <a:t>https://doi.org/10.1016/j.tate.2016.10.008</a:t>
            </a:r>
            <a:r>
              <a:rPr lang="en-US" sz="2400" dirty="0">
                <a:solidFill>
                  <a:schemeClr val="dk1"/>
                </a:solidFill>
              </a:rPr>
              <a:t> as cited in REL Appalachia. (2020, November). </a:t>
            </a:r>
            <a:r>
              <a:rPr lang="en-US" sz="2400" i="1" dirty="0">
                <a:solidFill>
                  <a:schemeClr val="dk1"/>
                </a:solidFill>
              </a:rPr>
              <a:t>Addressing trauma in educational settings: Module 2: Implementation of practices and strategies to support students and educators </a:t>
            </a:r>
            <a:r>
              <a:rPr lang="en-US" sz="2400" dirty="0">
                <a:solidFill>
                  <a:schemeClr val="dk1"/>
                </a:solidFill>
              </a:rPr>
              <a:t>[Presentation]. </a:t>
            </a:r>
            <a:r>
              <a:rPr lang="en-US" sz="2400" u="sng" dirty="0">
                <a:solidFill>
                  <a:schemeClr val="hlink"/>
                </a:solidFill>
                <a:hlinkClick r:id="rId3"/>
              </a:rPr>
              <a:t>https://ies.ed.gov/ncee/edlabs/regions/appalachia/events/event_12-21-20_addressing-trauma-in-educational-settings_module-2.asp</a:t>
            </a:r>
            <a:endParaRPr sz="4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9"/>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References, continued</a:t>
            </a:r>
            <a:r>
              <a:rPr lang="en-US" dirty="0">
                <a:solidFill>
                  <a:schemeClr val="bg1"/>
                </a:solidFill>
              </a:rPr>
              <a:t>-3</a:t>
            </a:r>
            <a:endParaRPr dirty="0">
              <a:solidFill>
                <a:schemeClr val="bg1"/>
              </a:solidFill>
            </a:endParaRPr>
          </a:p>
        </p:txBody>
      </p:sp>
      <p:sp>
        <p:nvSpPr>
          <p:cNvPr id="489" name="Google Shape;489;p59"/>
          <p:cNvSpPr txBox="1">
            <a:spLocks noGrp="1"/>
          </p:cNvSpPr>
          <p:nvPr>
            <p:ph type="body" idx="1"/>
          </p:nvPr>
        </p:nvSpPr>
        <p:spPr>
          <a:xfrm>
            <a:off x="1143000" y="3154680"/>
            <a:ext cx="22101000" cy="7607700"/>
          </a:xfrm>
          <a:prstGeom prst="rect">
            <a:avLst/>
          </a:prstGeom>
          <a:noFill/>
          <a:ln>
            <a:noFill/>
          </a:ln>
        </p:spPr>
        <p:txBody>
          <a:bodyPr spcFirstLastPara="1" wrap="square" lIns="91425" tIns="45700" rIns="91425" bIns="45700" anchor="t" anchorCtr="0">
            <a:noAutofit/>
          </a:bodyPr>
          <a:lstStyle/>
          <a:p>
            <a:pPr marL="457200" lvl="0" indent="-457200" algn="l" rtl="0">
              <a:lnSpc>
                <a:spcPct val="115000"/>
              </a:lnSpc>
              <a:spcBef>
                <a:spcPts val="0"/>
              </a:spcBef>
              <a:spcAft>
                <a:spcPts val="0"/>
              </a:spcAft>
              <a:buSzPts val="1800"/>
              <a:buNone/>
            </a:pPr>
            <a:r>
              <a:rPr lang="en-US" sz="2400" dirty="0">
                <a:solidFill>
                  <a:schemeClr val="dk1"/>
                </a:solidFill>
              </a:rPr>
              <a:t>Montgomery, W. (2001). Creating culturally responsive, inclusive classrooms. </a:t>
            </a:r>
            <a:r>
              <a:rPr lang="en-US" sz="2400" i="1" dirty="0">
                <a:solidFill>
                  <a:schemeClr val="dk1"/>
                </a:solidFill>
              </a:rPr>
              <a:t>Teaching Exceptional Children, 33</a:t>
            </a:r>
            <a:r>
              <a:rPr lang="en-US" sz="2400" dirty="0">
                <a:solidFill>
                  <a:schemeClr val="dk1"/>
                </a:solidFill>
              </a:rPr>
              <a:t>(4), 4- 9. https://doi.org/10.1177/004005990103300401 as cited in REL Appalachia. (2020, November). </a:t>
            </a:r>
            <a:r>
              <a:rPr lang="en-US" sz="2400" i="1" dirty="0">
                <a:solidFill>
                  <a:schemeClr val="dk1"/>
                </a:solidFill>
              </a:rPr>
              <a:t>Addressing trauma in educational settings: Module 2: Implementation of practices and strategies to support students and educators. </a:t>
            </a:r>
            <a:r>
              <a:rPr lang="en-US" sz="2400" dirty="0">
                <a:solidFill>
                  <a:schemeClr val="dk1"/>
                </a:solidFill>
              </a:rPr>
              <a:t>[Presentation], </a:t>
            </a:r>
            <a:r>
              <a:rPr lang="en-US" sz="2400" u="sng" dirty="0">
                <a:solidFill>
                  <a:schemeClr val="hlink"/>
                </a:solidFill>
                <a:hlinkClick r:id="rId3"/>
              </a:rPr>
              <a:t>https://ies.ed.gov/ncee/edlabs/regions/appalachia/events/event_12-21-20_addressing-trauma-in-educational-settings_module-2.asp</a:t>
            </a:r>
            <a:endParaRPr sz="2400" u="sng" dirty="0">
              <a:solidFill>
                <a:srgbClr val="1155CC"/>
              </a:solidFill>
            </a:endParaRPr>
          </a:p>
          <a:p>
            <a:pPr marL="457200" lvl="0" indent="-457200" algn="l" rtl="0">
              <a:lnSpc>
                <a:spcPct val="115000"/>
              </a:lnSpc>
              <a:spcBef>
                <a:spcPts val="3000"/>
              </a:spcBef>
              <a:spcAft>
                <a:spcPts val="0"/>
              </a:spcAft>
              <a:buSzPts val="1800"/>
              <a:buNone/>
            </a:pPr>
            <a:r>
              <a:rPr lang="en-US" sz="2400" dirty="0">
                <a:solidFill>
                  <a:schemeClr val="dk1"/>
                </a:solidFill>
              </a:rPr>
              <a:t>Nakamura, J., &amp; Park, Y. (2020). </a:t>
            </a:r>
            <a:r>
              <a:rPr lang="en-US" sz="2400" i="1" dirty="0">
                <a:solidFill>
                  <a:schemeClr val="dk1"/>
                </a:solidFill>
              </a:rPr>
              <a:t>Incorporating social-emotional learning (SEL) into everyday academic instruction: How do I do it? Student Behavior Blog</a:t>
            </a:r>
            <a:r>
              <a:rPr lang="en-US" sz="2400" dirty="0">
                <a:solidFill>
                  <a:schemeClr val="dk1"/>
                </a:solidFill>
              </a:rPr>
              <a:t>. </a:t>
            </a:r>
            <a:r>
              <a:rPr lang="en-US" sz="2400" u="sng" dirty="0">
                <a:solidFill>
                  <a:schemeClr val="hlink"/>
                </a:solidFill>
                <a:hlinkClick r:id="rId4"/>
              </a:rPr>
              <a:t>https://studentbehaviorblog.org/incorporating-social-emotional-learning-sel-into-everyday-academic-instruction-how-do-ido-it/</a:t>
            </a:r>
            <a:r>
              <a:rPr lang="en-US" sz="2400" dirty="0">
                <a:solidFill>
                  <a:schemeClr val="dk1"/>
                </a:solidFill>
              </a:rPr>
              <a:t> as cited in REL Appalachia. (2020, November). Addressing trauma in educational settings: Module 2: Implementation of practices and strategies to support students and educators. [Presentation], </a:t>
            </a:r>
            <a:r>
              <a:rPr lang="en-US" sz="2400" u="sng" dirty="0">
                <a:solidFill>
                  <a:schemeClr val="hlink"/>
                </a:solidFill>
                <a:hlinkClick r:id="rId3"/>
              </a:rPr>
              <a:t>https://ies.ed.gov/ncee/edlabs/regions/appalachia/events/event_12-21-20_addressing-trauma-in-educational-settings_module-2.asp</a:t>
            </a:r>
            <a:r>
              <a:rPr lang="en-US" sz="2400" dirty="0">
                <a:solidFill>
                  <a:schemeClr val="dk1"/>
                </a:solidFill>
              </a:rPr>
              <a:t> </a:t>
            </a:r>
            <a:endParaRPr dirty="0"/>
          </a:p>
          <a:p>
            <a:pPr marL="457200" lvl="0" indent="-457200" algn="l" rtl="0">
              <a:lnSpc>
                <a:spcPct val="115000"/>
              </a:lnSpc>
              <a:spcBef>
                <a:spcPts val="3000"/>
              </a:spcBef>
              <a:spcAft>
                <a:spcPts val="0"/>
              </a:spcAft>
              <a:buSzPts val="1800"/>
              <a:buNone/>
            </a:pPr>
            <a:r>
              <a:rPr lang="en-US" sz="2400" dirty="0">
                <a:solidFill>
                  <a:schemeClr val="dk1"/>
                </a:solidFill>
              </a:rPr>
              <a:t>National Center for School Mental Health (NCSMH). (2020).</a:t>
            </a:r>
            <a:r>
              <a:rPr lang="en-US" sz="2400" i="1" dirty="0">
                <a:solidFill>
                  <a:schemeClr val="dk1"/>
                </a:solidFill>
              </a:rPr>
              <a:t> School mental health quality guide: Impact</a:t>
            </a:r>
            <a:r>
              <a:rPr lang="en-US" sz="2400" dirty="0">
                <a:solidFill>
                  <a:schemeClr val="dk1"/>
                </a:solidFill>
              </a:rPr>
              <a:t>. NCSMH, University of Maryland School of Medicine. </a:t>
            </a:r>
            <a:r>
              <a:rPr lang="en-US" sz="2400" u="sng" dirty="0">
                <a:solidFill>
                  <a:schemeClr val="hlink"/>
                </a:solidFill>
                <a:hlinkClick r:id="rId5"/>
              </a:rPr>
              <a:t>http://www.schoolmentalhealth.org/media/SOM/Microsites/NCSMH/Documents/Quality-Guides/Needs-Assessment-&amp;-Resource-Mapping-2.3.20.pdf</a:t>
            </a:r>
            <a:r>
              <a:rPr lang="en-US" sz="2400" dirty="0">
                <a:solidFill>
                  <a:schemeClr val="dk1"/>
                </a:solidFill>
              </a:rPr>
              <a:t> as cited in REL Appalachia. (2020, November). </a:t>
            </a:r>
            <a:r>
              <a:rPr lang="en-US" sz="2400" i="1" dirty="0">
                <a:solidFill>
                  <a:schemeClr val="dk1"/>
                </a:solidFill>
              </a:rPr>
              <a:t>Addressing trauma in educational settings: Module 2: Implementation of practices and strategies to support students and educators. </a:t>
            </a:r>
            <a:r>
              <a:rPr lang="en-US" sz="2400" dirty="0">
                <a:solidFill>
                  <a:schemeClr val="dk1"/>
                </a:solidFill>
              </a:rPr>
              <a:t>[Presentation], </a:t>
            </a:r>
            <a:r>
              <a:rPr lang="en-US" sz="2400" u="sng" dirty="0">
                <a:solidFill>
                  <a:schemeClr val="hlink"/>
                </a:solidFill>
                <a:hlinkClick r:id="rId3"/>
              </a:rPr>
              <a:t>https://ies.ed.gov/ncee/edlabs/regions/appalachia/events/event_12-21-20_addressing-trauma-in-educational-settings_module-2.asp</a:t>
            </a:r>
            <a:r>
              <a:rPr lang="en-US" sz="2400" dirty="0">
                <a:solidFill>
                  <a:schemeClr val="dk1"/>
                </a:solidFill>
              </a:rPr>
              <a:t>.</a:t>
            </a:r>
            <a:endParaRPr dirty="0"/>
          </a:p>
          <a:p>
            <a:pPr marL="457200" lvl="0" indent="-457200" algn="l" rtl="0">
              <a:lnSpc>
                <a:spcPct val="115000"/>
              </a:lnSpc>
              <a:spcBef>
                <a:spcPts val="3000"/>
              </a:spcBef>
              <a:spcAft>
                <a:spcPts val="0"/>
              </a:spcAft>
              <a:buSzPts val="1800"/>
              <a:buNone/>
            </a:pPr>
            <a:r>
              <a:rPr lang="en-US" sz="2400" dirty="0">
                <a:solidFill>
                  <a:schemeClr val="dk1"/>
                </a:solidFill>
              </a:rPr>
              <a:t>National Center on Safe Supportive Learning Environments (NCSSLE). (2020). Trauma-sensitive schools training package. </a:t>
            </a:r>
            <a:r>
              <a:rPr lang="en-US" sz="2400" u="sng" dirty="0">
                <a:solidFill>
                  <a:schemeClr val="hlink"/>
                </a:solidFill>
                <a:hlinkClick r:id="rId6"/>
              </a:rPr>
              <a:t>https://safesupportivelearning.ed.gov/trauma-sensitive-schools-training-package</a:t>
            </a:r>
            <a:r>
              <a:rPr lang="en-US" sz="2400" dirty="0">
                <a:solidFill>
                  <a:schemeClr val="dk1"/>
                </a:solidFill>
              </a:rPr>
              <a:t> as cited in REL Appalachia. (2020, November). </a:t>
            </a:r>
            <a:r>
              <a:rPr lang="en-US" sz="2400" i="1" dirty="0">
                <a:solidFill>
                  <a:schemeClr val="dk1"/>
                </a:solidFill>
              </a:rPr>
              <a:t>Addressing trauma in educational settings: Module 2: Implementation of practices and strategies to support students and educators. </a:t>
            </a:r>
            <a:r>
              <a:rPr lang="en-US" sz="2400" dirty="0">
                <a:solidFill>
                  <a:schemeClr val="dk1"/>
                </a:solidFill>
              </a:rPr>
              <a:t>[Presentation]. </a:t>
            </a:r>
            <a:r>
              <a:rPr lang="en-US" sz="2400" u="sng" dirty="0">
                <a:solidFill>
                  <a:schemeClr val="hlink"/>
                </a:solidFill>
                <a:hlinkClick r:id="rId3"/>
              </a:rPr>
              <a:t>https://ies.ed.gov/ncee/edlabs/regions/appalachia/events/event_12-21-20_addressing-trauma-in-educational-settings_module-2.asp</a:t>
            </a:r>
            <a:endParaRPr sz="4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0"/>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References, continued</a:t>
            </a:r>
            <a:r>
              <a:rPr lang="en-US" dirty="0">
                <a:solidFill>
                  <a:schemeClr val="bg1"/>
                </a:solidFill>
              </a:rPr>
              <a:t>-4</a:t>
            </a:r>
            <a:endParaRPr dirty="0">
              <a:solidFill>
                <a:schemeClr val="bg1"/>
              </a:solidFill>
            </a:endParaRPr>
          </a:p>
        </p:txBody>
      </p:sp>
      <p:sp>
        <p:nvSpPr>
          <p:cNvPr id="496" name="Google Shape;496;p60"/>
          <p:cNvSpPr txBox="1">
            <a:spLocks noGrp="1"/>
          </p:cNvSpPr>
          <p:nvPr>
            <p:ph type="body" idx="1"/>
          </p:nvPr>
        </p:nvSpPr>
        <p:spPr>
          <a:xfrm>
            <a:off x="1143000" y="3154680"/>
            <a:ext cx="22101000" cy="8542020"/>
          </a:xfrm>
          <a:prstGeom prst="rect">
            <a:avLst/>
          </a:prstGeom>
          <a:noFill/>
          <a:ln>
            <a:noFill/>
          </a:ln>
        </p:spPr>
        <p:txBody>
          <a:bodyPr spcFirstLastPara="1" wrap="square" lIns="91425" tIns="45700" rIns="91425" bIns="45700" anchor="t" anchorCtr="0">
            <a:noAutofit/>
          </a:bodyPr>
          <a:lstStyle/>
          <a:p>
            <a:pPr marL="457200" lvl="0" indent="-457200" algn="l" rtl="0">
              <a:lnSpc>
                <a:spcPct val="115000"/>
              </a:lnSpc>
              <a:spcBef>
                <a:spcPts val="0"/>
              </a:spcBef>
              <a:spcAft>
                <a:spcPts val="0"/>
              </a:spcAft>
              <a:buSzPts val="1800"/>
              <a:buNone/>
            </a:pPr>
            <a:r>
              <a:rPr lang="en-US" sz="2400" dirty="0">
                <a:solidFill>
                  <a:srgbClr val="222222"/>
                </a:solidFill>
                <a:highlight>
                  <a:srgbClr val="FFFFFF"/>
                </a:highlight>
              </a:rPr>
              <a:t>Pate, C. M. (2020). Strategies for trauma informed distance learning. Center to Improve SEL and School Safety, </a:t>
            </a:r>
            <a:r>
              <a:rPr lang="en-US" sz="2400" dirty="0" err="1">
                <a:solidFill>
                  <a:srgbClr val="222222"/>
                </a:solidFill>
                <a:highlight>
                  <a:srgbClr val="FFFFFF"/>
                </a:highlight>
              </a:rPr>
              <a:t>WestEd</a:t>
            </a:r>
            <a:r>
              <a:rPr lang="en-US" sz="2400" dirty="0">
                <a:solidFill>
                  <a:srgbClr val="222222"/>
                </a:solidFill>
                <a:highlight>
                  <a:srgbClr val="FFFFFF"/>
                </a:highlight>
              </a:rPr>
              <a:t>. </a:t>
            </a:r>
            <a:r>
              <a:rPr lang="en-US" sz="2400" u="sng" dirty="0">
                <a:solidFill>
                  <a:schemeClr val="hlink"/>
                </a:solidFill>
                <a:highlight>
                  <a:srgbClr val="FFFFFF"/>
                </a:highlight>
                <a:hlinkClick r:id="rId3"/>
              </a:rPr>
              <a:t>https://selcenter.wested.org/wp- content/uploads/sites/3/2020/05/SEL_Center_Strategies_for_Trauma_Informed_Distance_Learning_Brief.pdf </a:t>
            </a:r>
            <a:r>
              <a:rPr lang="en-US" sz="2400" dirty="0">
                <a:solidFill>
                  <a:srgbClr val="222222"/>
                </a:solidFill>
                <a:highlight>
                  <a:srgbClr val="FFFFFF"/>
                </a:highlight>
              </a:rPr>
              <a:t>as cited in </a:t>
            </a:r>
            <a:r>
              <a:rPr lang="en-US" sz="2400" dirty="0">
                <a:solidFill>
                  <a:schemeClr val="dk1"/>
                </a:solidFill>
              </a:rPr>
              <a:t>REL West. (2020b, July 29). </a:t>
            </a:r>
            <a:r>
              <a:rPr lang="en-US" sz="2400" i="1" dirty="0">
                <a:solidFill>
                  <a:schemeClr val="dk1"/>
                </a:solidFill>
              </a:rPr>
              <a:t>Strategies for educators to support the social and emotional needs of students impacted by the COVID-19 pandemic and the demand for racial justice: Plans for reopening schools </a:t>
            </a:r>
            <a:r>
              <a:rPr lang="en-US" sz="2400" dirty="0">
                <a:solidFill>
                  <a:schemeClr val="dk1"/>
                </a:solidFill>
              </a:rPr>
              <a:t>[Webinar] in </a:t>
            </a:r>
            <a:r>
              <a:rPr lang="en-US" sz="2400" i="1" dirty="0">
                <a:solidFill>
                  <a:schemeClr val="dk1"/>
                </a:solidFill>
              </a:rPr>
              <a:t>Supporting the social and emotional needs of educators and students. </a:t>
            </a:r>
            <a:r>
              <a:rPr lang="en-US" sz="2400" i="1" u="sng" dirty="0">
                <a:solidFill>
                  <a:schemeClr val="hlink"/>
                </a:solidFill>
                <a:hlinkClick r:id="rId4"/>
              </a:rPr>
              <a:t>https://ies.ed.gov/ncee/edlabs/regions/west/Events/Details/361#w2</a:t>
            </a:r>
            <a:endParaRPr sz="2400" dirty="0">
              <a:solidFill>
                <a:srgbClr val="222222"/>
              </a:solidFill>
              <a:highlight>
                <a:srgbClr val="FFFFFF"/>
              </a:highlight>
            </a:endParaRPr>
          </a:p>
          <a:p>
            <a:pPr marL="457200" lvl="0" indent="-457200" algn="l" rtl="0">
              <a:lnSpc>
                <a:spcPct val="115000"/>
              </a:lnSpc>
              <a:spcBef>
                <a:spcPts val="3000"/>
              </a:spcBef>
              <a:spcAft>
                <a:spcPts val="0"/>
              </a:spcAft>
              <a:buSzPts val="1800"/>
              <a:buNone/>
            </a:pPr>
            <a:r>
              <a:rPr lang="en-US" sz="2400" dirty="0">
                <a:solidFill>
                  <a:schemeClr val="dk1"/>
                </a:solidFill>
              </a:rPr>
              <a:t>Perry, B. (2017). </a:t>
            </a:r>
            <a:r>
              <a:rPr lang="en-US" sz="2400" i="1" dirty="0">
                <a:solidFill>
                  <a:schemeClr val="dk1"/>
                </a:solidFill>
              </a:rPr>
              <a:t>The 3 Rs: Reaching the learning brain. </a:t>
            </a:r>
            <a:r>
              <a:rPr lang="en-US" sz="2400" u="sng" dirty="0">
                <a:solidFill>
                  <a:schemeClr val="hlink"/>
                </a:solidFill>
                <a:hlinkClick r:id="rId5"/>
              </a:rPr>
              <a:t>https://beaconhouse.org.uk/wp- content/uploads/2019/09/The-Three-Rs.pdf</a:t>
            </a:r>
            <a:r>
              <a:rPr lang="en-US" sz="2400" i="1" dirty="0">
                <a:solidFill>
                  <a:schemeClr val="dk1"/>
                </a:solidFill>
              </a:rPr>
              <a:t> </a:t>
            </a:r>
            <a:r>
              <a:rPr lang="en-US" sz="2400" dirty="0">
                <a:solidFill>
                  <a:schemeClr val="dk1"/>
                </a:solidFill>
              </a:rPr>
              <a:t>as cited in REL West. (2020b, July 29). </a:t>
            </a:r>
            <a:r>
              <a:rPr lang="en-US" sz="2400" i="1" dirty="0">
                <a:solidFill>
                  <a:schemeClr val="dk1"/>
                </a:solidFill>
              </a:rPr>
              <a:t>Strategies for educators to support the social and emotional needs of students impacted by the COVID-19 pandemic and the demand for racial justice: Plans for reopening schools </a:t>
            </a:r>
            <a:r>
              <a:rPr lang="en-US" sz="2400" dirty="0">
                <a:solidFill>
                  <a:schemeClr val="dk1"/>
                </a:solidFill>
              </a:rPr>
              <a:t>[Webinar] in </a:t>
            </a:r>
            <a:r>
              <a:rPr lang="en-US" sz="2400" i="1" dirty="0">
                <a:solidFill>
                  <a:schemeClr val="dk1"/>
                </a:solidFill>
              </a:rPr>
              <a:t>Supporting the social and emotional needs of educators and students. </a:t>
            </a:r>
            <a:r>
              <a:rPr lang="en-US" sz="2400" u="sng" dirty="0">
                <a:solidFill>
                  <a:schemeClr val="hlink"/>
                </a:solidFill>
                <a:hlinkClick r:id="rId4"/>
              </a:rPr>
              <a:t>https://ies.ed.gov/ncee/edlabs/regions/west/Events/Details/361#w2</a:t>
            </a:r>
            <a:endParaRPr sz="2400" u="sng" dirty="0">
              <a:solidFill>
                <a:srgbClr val="1155CC"/>
              </a:solidFill>
            </a:endParaRPr>
          </a:p>
          <a:p>
            <a:pPr marL="457200" lvl="0" indent="-457200" algn="l" rtl="0">
              <a:lnSpc>
                <a:spcPct val="115000"/>
              </a:lnSpc>
              <a:spcBef>
                <a:spcPts val="3000"/>
              </a:spcBef>
              <a:spcAft>
                <a:spcPts val="0"/>
              </a:spcAft>
              <a:buSzPts val="1800"/>
              <a:buNone/>
            </a:pPr>
            <a:r>
              <a:rPr lang="en-US" sz="2400" dirty="0">
                <a:solidFill>
                  <a:schemeClr val="dk1"/>
                </a:solidFill>
              </a:rPr>
              <a:t>REL (n.d.). </a:t>
            </a:r>
            <a:r>
              <a:rPr lang="en-US" sz="2400" i="1" dirty="0">
                <a:solidFill>
                  <a:schemeClr val="dk1"/>
                </a:solidFill>
              </a:rPr>
              <a:t>Covid-19: Evidence-based resources. </a:t>
            </a:r>
            <a:r>
              <a:rPr lang="en-US" sz="2400" dirty="0">
                <a:solidFill>
                  <a:schemeClr val="dk1"/>
                </a:solidFill>
              </a:rPr>
              <a:t>Retrieved from</a:t>
            </a:r>
            <a:r>
              <a:rPr lang="en-US" sz="2400" i="1" dirty="0">
                <a:solidFill>
                  <a:schemeClr val="dk1"/>
                </a:solidFill>
              </a:rPr>
              <a:t> </a:t>
            </a:r>
            <a:r>
              <a:rPr lang="en-US" sz="2400" u="sng" dirty="0">
                <a:solidFill>
                  <a:schemeClr val="hlink"/>
                </a:solidFill>
                <a:hlinkClick r:id="rId6"/>
              </a:rPr>
              <a:t>https://ies.ed.gov/ncee/edlabs/projects/covid-19/</a:t>
            </a:r>
            <a:r>
              <a:rPr lang="en-US" sz="2400" dirty="0">
                <a:solidFill>
                  <a:schemeClr val="dk1"/>
                </a:solidFill>
              </a:rPr>
              <a:t> </a:t>
            </a:r>
            <a:endParaRPr dirty="0"/>
          </a:p>
          <a:p>
            <a:pPr marL="457200" lvl="0" indent="-457200" algn="l" rtl="0">
              <a:lnSpc>
                <a:spcPct val="115000"/>
              </a:lnSpc>
              <a:spcBef>
                <a:spcPts val="3000"/>
              </a:spcBef>
              <a:spcAft>
                <a:spcPts val="0"/>
              </a:spcAft>
              <a:buSzPts val="1800"/>
              <a:buNone/>
            </a:pPr>
            <a:r>
              <a:rPr lang="en-US" sz="2400" dirty="0">
                <a:solidFill>
                  <a:schemeClr val="dk1"/>
                </a:solidFill>
              </a:rPr>
              <a:t>REL Appalachia. (2020, November). </a:t>
            </a:r>
            <a:r>
              <a:rPr lang="en-US" sz="2400" i="1" dirty="0">
                <a:solidFill>
                  <a:schemeClr val="dk1"/>
                </a:solidFill>
              </a:rPr>
              <a:t>Addressing trauma in educational settings: Module 2: Implementation of practices and strategies to support students and educators. </a:t>
            </a:r>
            <a:r>
              <a:rPr lang="en-US" sz="2400" dirty="0">
                <a:solidFill>
                  <a:schemeClr val="dk1"/>
                </a:solidFill>
              </a:rPr>
              <a:t>[Presentation], </a:t>
            </a:r>
            <a:r>
              <a:rPr lang="en-US" sz="2400" u="sng" dirty="0">
                <a:solidFill>
                  <a:schemeClr val="hlink"/>
                </a:solidFill>
                <a:hlinkClick r:id="rId7"/>
              </a:rPr>
              <a:t>https://ies.ed.gov/ncee/edlabs/regions/appalachia/events/event_12-21-20_addressing-trauma-in-educational-settings_module-2.asp</a:t>
            </a:r>
            <a:endParaRPr sz="2400" dirty="0">
              <a:solidFill>
                <a:schemeClr val="dk1"/>
              </a:solidFill>
            </a:endParaRPr>
          </a:p>
          <a:p>
            <a:pPr marL="457200" lvl="0" indent="-457200" algn="l" rtl="0">
              <a:lnSpc>
                <a:spcPct val="115000"/>
              </a:lnSpc>
              <a:spcBef>
                <a:spcPts val="3000"/>
              </a:spcBef>
              <a:spcAft>
                <a:spcPts val="0"/>
              </a:spcAft>
              <a:buSzPts val="1800"/>
              <a:buNone/>
            </a:pPr>
            <a:r>
              <a:rPr lang="en-US" sz="2400" dirty="0">
                <a:solidFill>
                  <a:schemeClr val="dk1"/>
                </a:solidFill>
              </a:rPr>
              <a:t>REL Midwest. (2020, April). </a:t>
            </a:r>
            <a:r>
              <a:rPr lang="en-US" sz="2400" i="1" dirty="0">
                <a:solidFill>
                  <a:schemeClr val="dk1"/>
                </a:solidFill>
              </a:rPr>
              <a:t>Research-based resources, considerations, and strategies for remote learning</a:t>
            </a:r>
            <a:r>
              <a:rPr lang="en-US" sz="2400" dirty="0">
                <a:solidFill>
                  <a:schemeClr val="dk1"/>
                </a:solidFill>
              </a:rPr>
              <a:t>. </a:t>
            </a:r>
            <a:r>
              <a:rPr lang="en-US" sz="2400" u="sng" dirty="0">
                <a:solidFill>
                  <a:schemeClr val="hlink"/>
                </a:solidFill>
                <a:hlinkClick r:id="rId8"/>
              </a:rPr>
              <a:t>https://ies.ed.gov/ncee/edlabs/regions/midwest/pdf/eventslides/remote-learning-slides-508.pdf</a:t>
            </a:r>
            <a:endParaRPr sz="2400" dirty="0">
              <a:solidFill>
                <a:schemeClr val="dk1"/>
              </a:solidFill>
            </a:endParaRPr>
          </a:p>
          <a:p>
            <a:pPr marL="457200" lvl="0" indent="-457200" algn="l" rtl="0">
              <a:lnSpc>
                <a:spcPct val="115000"/>
              </a:lnSpc>
              <a:spcBef>
                <a:spcPts val="3000"/>
              </a:spcBef>
              <a:spcAft>
                <a:spcPts val="0"/>
              </a:spcAft>
              <a:buSzPts val="1800"/>
              <a:buNone/>
            </a:pPr>
            <a:r>
              <a:rPr lang="en-US" sz="2400" dirty="0">
                <a:solidFill>
                  <a:schemeClr val="dk1"/>
                </a:solidFill>
              </a:rPr>
              <a:t>REL Pacific. (2019, June 24). </a:t>
            </a:r>
            <a:r>
              <a:rPr lang="en-US" sz="2400" i="1" dirty="0">
                <a:solidFill>
                  <a:schemeClr val="dk1"/>
                </a:solidFill>
              </a:rPr>
              <a:t>An introduction to social and emotional learning </a:t>
            </a:r>
            <a:r>
              <a:rPr lang="en-US" sz="2400" dirty="0">
                <a:solidFill>
                  <a:schemeClr val="dk1"/>
                </a:solidFill>
              </a:rPr>
              <a:t>[Webinar].  </a:t>
            </a:r>
            <a:r>
              <a:rPr lang="en-US" sz="2400" u="sng" dirty="0">
                <a:solidFill>
                  <a:schemeClr val="hlink"/>
                </a:solidFill>
                <a:hlinkClick r:id="rId9"/>
              </a:rPr>
              <a:t>https://ies.ed.gov/ncee/edlabs/regions/southwest/events/2021/webinar-012121.aspx</a:t>
            </a:r>
            <a:r>
              <a:rPr lang="en-US" sz="2400" dirty="0">
                <a:solidFill>
                  <a:schemeClr val="dk1"/>
                </a:solidFill>
              </a:rPr>
              <a:t> as cited in REL Pacific. (2020a, May). </a:t>
            </a:r>
            <a:r>
              <a:rPr lang="en-US" sz="2400" i="1" dirty="0">
                <a:solidFill>
                  <a:schemeClr val="dk1"/>
                </a:solidFill>
              </a:rPr>
              <a:t>Key considerations for promoting culturally relevant SEL during COVID-19. </a:t>
            </a:r>
            <a:r>
              <a:rPr lang="en-US" sz="2400" u="sng" dirty="0">
                <a:solidFill>
                  <a:schemeClr val="hlink"/>
                </a:solidFill>
                <a:hlinkClick r:id="rId10"/>
              </a:rPr>
              <a:t>https://ies.ed.gov/ncee/edlabs/regions/pacific/blogs/blog26_key-considerations-for-promoting-SEL-during-covid-19.asp</a:t>
            </a:r>
            <a:endParaRPr sz="4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1"/>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References, continued</a:t>
            </a:r>
            <a:r>
              <a:rPr lang="en-US" dirty="0">
                <a:solidFill>
                  <a:schemeClr val="bg1"/>
                </a:solidFill>
              </a:rPr>
              <a:t>-5</a:t>
            </a:r>
            <a:endParaRPr dirty="0">
              <a:solidFill>
                <a:schemeClr val="bg1"/>
              </a:solidFill>
            </a:endParaRPr>
          </a:p>
        </p:txBody>
      </p:sp>
      <p:sp>
        <p:nvSpPr>
          <p:cNvPr id="503" name="Google Shape;503;p61"/>
          <p:cNvSpPr txBox="1">
            <a:spLocks noGrp="1"/>
          </p:cNvSpPr>
          <p:nvPr>
            <p:ph type="body" idx="1"/>
          </p:nvPr>
        </p:nvSpPr>
        <p:spPr>
          <a:xfrm>
            <a:off x="1141500" y="2359204"/>
            <a:ext cx="22101000" cy="9832795"/>
          </a:xfrm>
          <a:prstGeom prst="rect">
            <a:avLst/>
          </a:prstGeom>
          <a:noFill/>
          <a:ln>
            <a:noFill/>
          </a:ln>
        </p:spPr>
        <p:txBody>
          <a:bodyPr spcFirstLastPara="1" wrap="square" lIns="91425" tIns="45700" rIns="91425" bIns="45700" anchor="t" anchorCtr="0">
            <a:noAutofit/>
          </a:bodyPr>
          <a:lstStyle/>
          <a:p>
            <a:pPr marL="457200" lvl="0" indent="-457200" algn="l" rtl="0">
              <a:lnSpc>
                <a:spcPct val="115000"/>
              </a:lnSpc>
              <a:spcBef>
                <a:spcPts val="0"/>
              </a:spcBef>
              <a:spcAft>
                <a:spcPts val="0"/>
              </a:spcAft>
              <a:buSzPts val="1800"/>
              <a:buNone/>
            </a:pPr>
            <a:r>
              <a:rPr lang="en-US" sz="2400" dirty="0">
                <a:solidFill>
                  <a:schemeClr val="dk1"/>
                </a:solidFill>
              </a:rPr>
              <a:t>REL Pacific. (2020a, May). </a:t>
            </a:r>
            <a:r>
              <a:rPr lang="en-US" sz="2400" i="1" dirty="0">
                <a:solidFill>
                  <a:schemeClr val="dk1"/>
                </a:solidFill>
              </a:rPr>
              <a:t>Key considerations for promoting culturally relevant SEL during COVID-19. </a:t>
            </a:r>
            <a:r>
              <a:rPr lang="en-US" sz="2400" u="sng" dirty="0">
                <a:solidFill>
                  <a:schemeClr val="hlink"/>
                </a:solidFill>
                <a:hlinkClick r:id="rId3"/>
              </a:rPr>
              <a:t>https://ies.ed.gov/ncee/edlabs/regions/pacific/blogs/blog26_key-considerations-for-promoting-SEL-during-covid-19.asp</a:t>
            </a:r>
            <a:endParaRPr sz="2400" i="1" dirty="0">
              <a:solidFill>
                <a:schemeClr val="dk1"/>
              </a:solidFill>
            </a:endParaRPr>
          </a:p>
          <a:p>
            <a:pPr marL="457200" lvl="0" indent="-457200" algn="l" rtl="0">
              <a:lnSpc>
                <a:spcPct val="115000"/>
              </a:lnSpc>
              <a:spcBef>
                <a:spcPts val="3000"/>
              </a:spcBef>
              <a:spcAft>
                <a:spcPts val="0"/>
              </a:spcAft>
              <a:buSzPts val="1800"/>
              <a:buNone/>
            </a:pPr>
            <a:r>
              <a:rPr lang="en-US" sz="2400" dirty="0">
                <a:solidFill>
                  <a:schemeClr val="dk1"/>
                </a:solidFill>
              </a:rPr>
              <a:t>REL Pacific. (2020b, June). </a:t>
            </a:r>
            <a:r>
              <a:rPr lang="en-US" sz="2400" i="1" dirty="0">
                <a:solidFill>
                  <a:schemeClr val="dk1"/>
                </a:solidFill>
              </a:rPr>
              <a:t>Reflecting on teacher wellbeing during the Covid-19 pandemic. </a:t>
            </a:r>
            <a:r>
              <a:rPr lang="en-US" sz="2400" u="sng" dirty="0">
                <a:solidFill>
                  <a:schemeClr val="hlink"/>
                </a:solidFill>
                <a:hlinkClick r:id="rId4"/>
              </a:rPr>
              <a:t>https://ies.ed.gov/ncee/edlabs/regions/pacific/blogs/blog28_reflecting-on-teacher-wellbeing-during-COVID-19-pandemic.asp</a:t>
            </a:r>
            <a:r>
              <a:rPr lang="en-US" sz="2400" dirty="0">
                <a:solidFill>
                  <a:schemeClr val="dk1"/>
                </a:solidFill>
              </a:rPr>
              <a:t>. </a:t>
            </a:r>
            <a:endParaRPr dirty="0"/>
          </a:p>
          <a:p>
            <a:pPr marL="457200" lvl="0" indent="-457200" algn="l" rtl="0">
              <a:lnSpc>
                <a:spcPct val="115000"/>
              </a:lnSpc>
              <a:spcBef>
                <a:spcPts val="3000"/>
              </a:spcBef>
              <a:spcAft>
                <a:spcPts val="0"/>
              </a:spcAft>
              <a:buSzPts val="1800"/>
              <a:buNone/>
            </a:pPr>
            <a:r>
              <a:rPr lang="en-US" sz="2400" dirty="0">
                <a:solidFill>
                  <a:schemeClr val="dk1"/>
                </a:solidFill>
              </a:rPr>
              <a:t>REL Southwest. (2021a, January). </a:t>
            </a:r>
            <a:r>
              <a:rPr lang="en-US" sz="2400" i="1" dirty="0">
                <a:solidFill>
                  <a:schemeClr val="dk1"/>
                </a:solidFill>
              </a:rPr>
              <a:t>Addressing collective trauma and supporting the well-being of </a:t>
            </a:r>
            <a:endParaRPr dirty="0"/>
          </a:p>
          <a:p>
            <a:pPr marL="457200" lvl="0" indent="0" algn="l" rtl="0">
              <a:lnSpc>
                <a:spcPct val="100000"/>
              </a:lnSpc>
              <a:spcBef>
                <a:spcPts val="0"/>
              </a:spcBef>
              <a:spcAft>
                <a:spcPts val="0"/>
              </a:spcAft>
              <a:buSzPts val="1800"/>
              <a:buNone/>
            </a:pPr>
            <a:r>
              <a:rPr lang="en-US" sz="2400" i="1" dirty="0">
                <a:solidFill>
                  <a:schemeClr val="dk1"/>
                </a:solidFill>
              </a:rPr>
              <a:t>students and school staff: Understanding collective trauma </a:t>
            </a:r>
            <a:r>
              <a:rPr lang="en-US" sz="2400" dirty="0">
                <a:solidFill>
                  <a:schemeClr val="dk1"/>
                </a:solidFill>
              </a:rPr>
              <a:t>[Presentation]. </a:t>
            </a:r>
            <a:r>
              <a:rPr lang="en-US" sz="2400" u="sng" dirty="0">
                <a:solidFill>
                  <a:schemeClr val="hlink"/>
                </a:solidFill>
                <a:hlinkClick r:id="rId5"/>
              </a:rPr>
              <a:t>https://ies.ed.gov/ncee/edlabs/regions/southwest/events/pdf/2021jan21/Addressing-Collective-Trauma-2-508.pdf</a:t>
            </a:r>
            <a:endParaRPr sz="2400" u="sng" dirty="0">
              <a:solidFill>
                <a:srgbClr val="1155CC"/>
              </a:solidFill>
            </a:endParaRPr>
          </a:p>
          <a:p>
            <a:pPr marL="457200" lvl="0" indent="-457200" algn="l" rtl="0">
              <a:lnSpc>
                <a:spcPct val="115000"/>
              </a:lnSpc>
              <a:spcBef>
                <a:spcPts val="3000"/>
              </a:spcBef>
              <a:spcAft>
                <a:spcPts val="0"/>
              </a:spcAft>
              <a:buSzPts val="1800"/>
              <a:buNone/>
            </a:pPr>
            <a:r>
              <a:rPr lang="en-US" sz="2400" dirty="0">
                <a:solidFill>
                  <a:schemeClr val="dk1"/>
                </a:solidFill>
              </a:rPr>
              <a:t>REL Southwest. (2021b). </a:t>
            </a:r>
            <a:r>
              <a:rPr lang="en-US" sz="2400" i="1" dirty="0">
                <a:solidFill>
                  <a:schemeClr val="dk1"/>
                </a:solidFill>
              </a:rPr>
              <a:t>Addressing collective trauma and supporting the well-being of students and school staff: Presentation 4: Breakout session 2: Integrating trauma-sensitive approaches and social and emotional learning (SEL) to create safe, supportive, and culturally responsive schools</a:t>
            </a:r>
            <a:r>
              <a:rPr lang="en-US" sz="2400" dirty="0">
                <a:solidFill>
                  <a:schemeClr val="dk1"/>
                </a:solidFill>
              </a:rPr>
              <a:t> [Presentation]. </a:t>
            </a:r>
            <a:r>
              <a:rPr lang="en-US" sz="2400" u="sng" dirty="0">
                <a:solidFill>
                  <a:schemeClr val="hlink"/>
                </a:solidFill>
                <a:hlinkClick r:id="rId6"/>
              </a:rPr>
              <a:t>https://ies.ed.gov/ncee/edlabs/regions/southwest/events/pdf/2021jan21/Addressing-Collective-Trauma-4-508.pdf</a:t>
            </a:r>
            <a:r>
              <a:rPr lang="en-US" sz="2400" dirty="0">
                <a:solidFill>
                  <a:schemeClr val="dk1"/>
                </a:solidFill>
              </a:rPr>
              <a:t> </a:t>
            </a:r>
            <a:endParaRPr dirty="0"/>
          </a:p>
          <a:p>
            <a:pPr marL="457200" lvl="0" indent="-457200" algn="l" rtl="0">
              <a:lnSpc>
                <a:spcPct val="115000"/>
              </a:lnSpc>
              <a:spcBef>
                <a:spcPts val="3000"/>
              </a:spcBef>
              <a:spcAft>
                <a:spcPts val="0"/>
              </a:spcAft>
              <a:buSzPts val="1800"/>
              <a:buNone/>
            </a:pPr>
            <a:r>
              <a:rPr lang="en-US" sz="2400" dirty="0">
                <a:solidFill>
                  <a:schemeClr val="dk1"/>
                </a:solidFill>
              </a:rPr>
              <a:t>REL West. (2020a, July). </a:t>
            </a:r>
            <a:r>
              <a:rPr lang="en-US" sz="2400" i="1" dirty="0">
                <a:solidFill>
                  <a:schemeClr val="dk1"/>
                </a:solidFill>
              </a:rPr>
              <a:t>School social work in the time of Covid-19: When human-centered work moved online. </a:t>
            </a:r>
            <a:r>
              <a:rPr lang="en-US" sz="2400" dirty="0">
                <a:solidFill>
                  <a:schemeClr val="dk1"/>
                </a:solidFill>
              </a:rPr>
              <a:t>Institute of Education Sciences. </a:t>
            </a:r>
            <a:r>
              <a:rPr lang="en-US" sz="2400" u="sng" dirty="0">
                <a:solidFill>
                  <a:schemeClr val="hlink"/>
                </a:solidFill>
                <a:hlinkClick r:id="rId7"/>
              </a:rPr>
              <a:t>https://ies.ed.gov/ncee/edlabs/regions/west/Blogs/Details/20</a:t>
            </a:r>
            <a:r>
              <a:rPr lang="en-US" sz="2400" dirty="0">
                <a:solidFill>
                  <a:schemeClr val="dk1"/>
                </a:solidFill>
              </a:rPr>
              <a:t>. </a:t>
            </a:r>
            <a:endParaRPr dirty="0"/>
          </a:p>
          <a:p>
            <a:pPr marL="457200" lvl="0" indent="-457200" algn="l" rtl="0">
              <a:lnSpc>
                <a:spcPct val="115000"/>
              </a:lnSpc>
              <a:spcBef>
                <a:spcPts val="3000"/>
              </a:spcBef>
              <a:spcAft>
                <a:spcPts val="0"/>
              </a:spcAft>
              <a:buSzPts val="1800"/>
              <a:buNone/>
            </a:pPr>
            <a:r>
              <a:rPr lang="en-US" sz="2400" dirty="0">
                <a:solidFill>
                  <a:schemeClr val="dk1"/>
                </a:solidFill>
              </a:rPr>
              <a:t>REL West. (2020b, July 29). </a:t>
            </a:r>
            <a:r>
              <a:rPr lang="en-US" sz="2400" i="1" dirty="0">
                <a:solidFill>
                  <a:schemeClr val="dk1"/>
                </a:solidFill>
              </a:rPr>
              <a:t>Webinar 2: Strategies for educators to support the social and emotional needs of students impacted by the COVID-19 pandemic and the demand for racial justice: Plans for reopening schools </a:t>
            </a:r>
            <a:r>
              <a:rPr lang="en-US" sz="2400" dirty="0">
                <a:solidFill>
                  <a:schemeClr val="dk1"/>
                </a:solidFill>
              </a:rPr>
              <a:t>[Webinar] in </a:t>
            </a:r>
            <a:r>
              <a:rPr lang="en-US" sz="2400" i="1" dirty="0">
                <a:solidFill>
                  <a:schemeClr val="dk1"/>
                </a:solidFill>
              </a:rPr>
              <a:t>Supporting the social and emotional needs of educators and students. </a:t>
            </a:r>
            <a:r>
              <a:rPr lang="en-US" sz="2400" i="1" u="sng" dirty="0">
                <a:solidFill>
                  <a:schemeClr val="hlink"/>
                </a:solidFill>
                <a:hlinkClick r:id="rId8"/>
              </a:rPr>
              <a:t>https://ies.ed.gov/ncee/edlabs/regions/west/Events/Details/361#w2</a:t>
            </a:r>
            <a:r>
              <a:rPr lang="en-US" sz="2400" i="1" dirty="0">
                <a:solidFill>
                  <a:schemeClr val="dk1"/>
                </a:solidFill>
              </a:rPr>
              <a:t> </a:t>
            </a:r>
            <a:endParaRPr dirty="0"/>
          </a:p>
          <a:p>
            <a:pPr marL="457200" lvl="0" indent="-457200" algn="l" rtl="0">
              <a:lnSpc>
                <a:spcPct val="115000"/>
              </a:lnSpc>
              <a:spcBef>
                <a:spcPts val="3000"/>
              </a:spcBef>
              <a:spcAft>
                <a:spcPts val="0"/>
              </a:spcAft>
              <a:buSzPts val="1800"/>
              <a:buNone/>
            </a:pPr>
            <a:r>
              <a:rPr lang="en-US" sz="2400" dirty="0">
                <a:solidFill>
                  <a:srgbClr val="333333"/>
                </a:solidFill>
                <a:highlight>
                  <a:srgbClr val="FFFFFF"/>
                </a:highlight>
              </a:rPr>
              <a:t>REL West. (2020c, October). </a:t>
            </a:r>
            <a:r>
              <a:rPr lang="en-US" sz="2400" i="1" dirty="0">
                <a:solidFill>
                  <a:srgbClr val="333333"/>
                </a:solidFill>
                <a:highlight>
                  <a:srgbClr val="FFFFFF"/>
                </a:highlight>
              </a:rPr>
              <a:t>Webinar 3: Seizing the moment: Race equity mindsets, social and emotional well-being, and outcomes for students </a:t>
            </a:r>
            <a:r>
              <a:rPr lang="en-US" sz="2400" dirty="0">
                <a:solidFill>
                  <a:srgbClr val="333333"/>
                </a:solidFill>
                <a:highlight>
                  <a:srgbClr val="FFFFFF"/>
                </a:highlight>
              </a:rPr>
              <a:t>[Webinar]. </a:t>
            </a:r>
            <a:r>
              <a:rPr lang="en-US" sz="2400" u="sng" dirty="0">
                <a:solidFill>
                  <a:schemeClr val="hlink"/>
                </a:solidFill>
                <a:highlight>
                  <a:srgbClr val="FFFFFF"/>
                </a:highlight>
                <a:hlinkClick r:id="rId9"/>
              </a:rPr>
              <a:t>https://ies.ed.gov/ncee/edlabs/regions/west/Events/Details/361#w3</a:t>
            </a:r>
            <a:r>
              <a:rPr lang="en-US" sz="2400" dirty="0">
                <a:solidFill>
                  <a:srgbClr val="333333"/>
                </a:solidFill>
                <a:highlight>
                  <a:srgbClr val="FFFFFF"/>
                </a:highlight>
              </a:rPr>
              <a:t>. </a:t>
            </a:r>
            <a:endParaRPr sz="4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2"/>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References, continued</a:t>
            </a:r>
            <a:r>
              <a:rPr lang="en-US" dirty="0">
                <a:solidFill>
                  <a:schemeClr val="bg1"/>
                </a:solidFill>
              </a:rPr>
              <a:t>-6</a:t>
            </a:r>
            <a:endParaRPr dirty="0">
              <a:solidFill>
                <a:schemeClr val="bg1"/>
              </a:solidFill>
            </a:endParaRPr>
          </a:p>
        </p:txBody>
      </p:sp>
      <p:sp>
        <p:nvSpPr>
          <p:cNvPr id="510" name="Google Shape;510;p62"/>
          <p:cNvSpPr txBox="1">
            <a:spLocks noGrp="1"/>
          </p:cNvSpPr>
          <p:nvPr>
            <p:ph type="body" idx="1"/>
          </p:nvPr>
        </p:nvSpPr>
        <p:spPr>
          <a:xfrm>
            <a:off x="1141500" y="2359204"/>
            <a:ext cx="22101000" cy="956609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1800"/>
              <a:buNone/>
            </a:pPr>
            <a:r>
              <a:rPr lang="en-US" sz="2400" dirty="0">
                <a:solidFill>
                  <a:srgbClr val="333333"/>
                </a:solidFill>
                <a:highlight>
                  <a:srgbClr val="FFFFFF"/>
                </a:highlight>
              </a:rPr>
              <a:t>Reyes, M. R., Brackett, M. A., Rivers, S. E., White, M., &amp; Salovey, P. (2012). Classroom emotional climate, student engagement, and academic achievement. </a:t>
            </a:r>
            <a:r>
              <a:rPr lang="en-US" sz="2400" i="1" dirty="0">
                <a:solidFill>
                  <a:srgbClr val="333333"/>
                </a:solidFill>
                <a:highlight>
                  <a:srgbClr val="FFFFFF"/>
                </a:highlight>
              </a:rPr>
              <a:t>Journal of Educational Psychology, 104</a:t>
            </a:r>
            <a:r>
              <a:rPr lang="en-US" sz="2400" dirty="0">
                <a:solidFill>
                  <a:srgbClr val="333333"/>
                </a:solidFill>
                <a:highlight>
                  <a:srgbClr val="FFFFFF"/>
                </a:highlight>
              </a:rPr>
              <a:t>(3), 700–712. </a:t>
            </a:r>
            <a:r>
              <a:rPr lang="en-US" sz="2400" dirty="0">
                <a:solidFill>
                  <a:schemeClr val="hlink"/>
                </a:solidFill>
                <a:highlight>
                  <a:srgbClr val="FFFFFF"/>
                </a:highlight>
                <a:uFill>
                  <a:noFill/>
                </a:uFill>
                <a:hlinkClick r:id="rId3"/>
              </a:rPr>
              <a:t>https://doi.org/10.1037/a0027268</a:t>
            </a:r>
            <a:r>
              <a:rPr lang="en-US" sz="2400" dirty="0">
                <a:solidFill>
                  <a:schemeClr val="dk1"/>
                </a:solidFill>
              </a:rPr>
              <a:t> as cited in REL Southwest. (2021b). </a:t>
            </a:r>
            <a:r>
              <a:rPr lang="en-US" sz="2400" i="1" dirty="0">
                <a:solidFill>
                  <a:schemeClr val="dk1"/>
                </a:solidFill>
              </a:rPr>
              <a:t>Addressing collective trauma and supporting the well-being of students and school staff: Presentation 4: Breakout session 2: Integrating trauma-sensitive approaches and social and emotional learning (SEL) to create safe, supportive, and culturally responsive schools </a:t>
            </a:r>
            <a:r>
              <a:rPr lang="en-US" sz="2400" dirty="0">
                <a:solidFill>
                  <a:schemeClr val="dk1"/>
                </a:solidFill>
              </a:rPr>
              <a:t>[Presentation]. </a:t>
            </a:r>
            <a:r>
              <a:rPr lang="en-US" sz="2400" u="sng" dirty="0">
                <a:solidFill>
                  <a:schemeClr val="hlink"/>
                </a:solidFill>
                <a:hlinkClick r:id="rId4"/>
              </a:rPr>
              <a:t>https://ies.ed.gov/ncee/edlabs/regions/southwest/events/pdf/2021jan21/Addressing-Collective-Trauma-4-508.pdf</a:t>
            </a:r>
            <a:r>
              <a:rPr lang="en-US" sz="2400" dirty="0">
                <a:solidFill>
                  <a:schemeClr val="dk1"/>
                </a:solidFill>
              </a:rPr>
              <a:t> </a:t>
            </a:r>
            <a:endParaRPr dirty="0"/>
          </a:p>
          <a:p>
            <a:pPr marL="457200" lvl="0" indent="-457200" algn="l" rtl="0">
              <a:lnSpc>
                <a:spcPct val="100000"/>
              </a:lnSpc>
              <a:spcBef>
                <a:spcPts val="3000"/>
              </a:spcBef>
              <a:spcAft>
                <a:spcPts val="0"/>
              </a:spcAft>
              <a:buSzPts val="1800"/>
              <a:buNone/>
            </a:pPr>
            <a:r>
              <a:rPr lang="en-US" sz="2400" dirty="0" err="1">
                <a:solidFill>
                  <a:schemeClr val="dk1"/>
                </a:solidFill>
              </a:rPr>
              <a:t>Roeser</a:t>
            </a:r>
            <a:r>
              <a:rPr lang="en-US" sz="2400" dirty="0">
                <a:solidFill>
                  <a:schemeClr val="dk1"/>
                </a:solidFill>
              </a:rPr>
              <a:t>, R. W., </a:t>
            </a:r>
            <a:r>
              <a:rPr lang="en-US" sz="2400" dirty="0" err="1">
                <a:solidFill>
                  <a:schemeClr val="dk1"/>
                </a:solidFill>
              </a:rPr>
              <a:t>Schonert-Reichl</a:t>
            </a:r>
            <a:r>
              <a:rPr lang="en-US" sz="2400" dirty="0">
                <a:solidFill>
                  <a:schemeClr val="dk1"/>
                </a:solidFill>
              </a:rPr>
              <a:t>, K. A., Jha, A., Cullen, M., Wallace, </a:t>
            </a:r>
            <a:r>
              <a:rPr lang="en-US" sz="2400" dirty="0" err="1">
                <a:solidFill>
                  <a:schemeClr val="dk1"/>
                </a:solidFill>
              </a:rPr>
              <a:t>L.,Wilensky</a:t>
            </a:r>
            <a:r>
              <a:rPr lang="en-US" sz="2400" dirty="0">
                <a:solidFill>
                  <a:schemeClr val="dk1"/>
                </a:solidFill>
              </a:rPr>
              <a:t>, R., et al. (2013). Mindfulness training and reductions in teacher stress and burnout: Results from two randomized, waitlist-control field trials. </a:t>
            </a:r>
            <a:r>
              <a:rPr lang="en-US" sz="2400" i="1" dirty="0">
                <a:solidFill>
                  <a:schemeClr val="dk1"/>
                </a:solidFill>
              </a:rPr>
              <a:t>Journal of Educational Psychology, 105</a:t>
            </a:r>
            <a:r>
              <a:rPr lang="en-US" sz="2400" dirty="0">
                <a:solidFill>
                  <a:schemeClr val="dk1"/>
                </a:solidFill>
              </a:rPr>
              <a:t>(3), 787–804. https://doi.org/10.1037/a0032093 as cited in REL Appalachia. (2020, November). </a:t>
            </a:r>
            <a:r>
              <a:rPr lang="en-US" sz="2400" i="1" dirty="0">
                <a:solidFill>
                  <a:schemeClr val="dk1"/>
                </a:solidFill>
              </a:rPr>
              <a:t>Addressing trauma in educational settings: Module 2: Implementation of practices and strategies to support students and educators </a:t>
            </a:r>
            <a:r>
              <a:rPr lang="en-US" sz="2400" dirty="0">
                <a:solidFill>
                  <a:schemeClr val="dk1"/>
                </a:solidFill>
              </a:rPr>
              <a:t>[Presentation]. </a:t>
            </a:r>
            <a:r>
              <a:rPr lang="en-US" sz="2400" u="sng" dirty="0">
                <a:solidFill>
                  <a:schemeClr val="hlink"/>
                </a:solidFill>
                <a:hlinkClick r:id="rId5"/>
              </a:rPr>
              <a:t>https://ies.ed.gov/ncee/edlabs/regions/appalachia/events/event_12-21-20_addressing-trauma-in-educational-settings_module-2.asp</a:t>
            </a:r>
            <a:endParaRPr sz="2400" u="sng" dirty="0">
              <a:solidFill>
                <a:srgbClr val="1155CC"/>
              </a:solidFill>
            </a:endParaRPr>
          </a:p>
          <a:p>
            <a:pPr marL="457200" lvl="0" indent="-457200" algn="l" rtl="0">
              <a:lnSpc>
                <a:spcPct val="115000"/>
              </a:lnSpc>
              <a:spcBef>
                <a:spcPts val="3000"/>
              </a:spcBef>
              <a:spcAft>
                <a:spcPts val="0"/>
              </a:spcAft>
              <a:buSzPts val="1800"/>
              <a:buNone/>
            </a:pPr>
            <a:r>
              <a:rPr lang="en-US" sz="2400" dirty="0">
                <a:solidFill>
                  <a:schemeClr val="dk1"/>
                </a:solidFill>
              </a:rPr>
              <a:t>Rogers, K. &amp; Spring, B. (2020, Oct 9). A shortage of teachers and Covid-19 create a perfect storm for the education system. </a:t>
            </a:r>
            <a:r>
              <a:rPr lang="en-US" sz="2400" i="1" dirty="0">
                <a:solidFill>
                  <a:schemeClr val="dk1"/>
                </a:solidFill>
              </a:rPr>
              <a:t>CNBC. </a:t>
            </a:r>
            <a:r>
              <a:rPr lang="en-US" sz="2400" u="sng" dirty="0">
                <a:solidFill>
                  <a:schemeClr val="hlink"/>
                </a:solidFill>
                <a:hlinkClick r:id="rId6"/>
              </a:rPr>
              <a:t>https://www.cnbc.com/2020/10/09/teacher-shortage-and-covid-19-create-challenge-for-education-system.html</a:t>
            </a:r>
            <a:r>
              <a:rPr lang="en-US" sz="2400" dirty="0">
                <a:solidFill>
                  <a:schemeClr val="dk1"/>
                </a:solidFill>
              </a:rPr>
              <a:t> as cited in REL Southwest (2021, January). </a:t>
            </a:r>
            <a:r>
              <a:rPr lang="en-US" sz="2400" i="1" dirty="0">
                <a:solidFill>
                  <a:schemeClr val="dk1"/>
                </a:solidFill>
              </a:rPr>
              <a:t>Addressing collective trauma and supporting the well-being of students and school staff: Understanding collective trauma </a:t>
            </a:r>
            <a:r>
              <a:rPr lang="en-US" sz="2400" dirty="0">
                <a:solidFill>
                  <a:schemeClr val="dk1"/>
                </a:solidFill>
              </a:rPr>
              <a:t>[Presentation]. </a:t>
            </a:r>
            <a:r>
              <a:rPr lang="en-US" sz="2400" u="sng" dirty="0">
                <a:solidFill>
                  <a:schemeClr val="hlink"/>
                </a:solidFill>
                <a:hlinkClick r:id="rId7"/>
              </a:rPr>
              <a:t>https://ies.ed.gov/ncee/edlabs/regions/southwest/events/pdf/2021jan21/Addressing-Collective-Trauma-2-508.pdf</a:t>
            </a:r>
            <a:r>
              <a:rPr lang="en-US" sz="2400" dirty="0">
                <a:solidFill>
                  <a:schemeClr val="dk1"/>
                </a:solidFill>
              </a:rPr>
              <a:t>. </a:t>
            </a:r>
            <a:endParaRPr dirty="0"/>
          </a:p>
          <a:p>
            <a:pPr marL="457200" lvl="0" indent="-457200" algn="l" rtl="0">
              <a:lnSpc>
                <a:spcPct val="115000"/>
              </a:lnSpc>
              <a:spcBef>
                <a:spcPts val="3000"/>
              </a:spcBef>
              <a:spcAft>
                <a:spcPts val="0"/>
              </a:spcAft>
              <a:buSzPts val="1800"/>
              <a:buNone/>
            </a:pPr>
            <a:r>
              <a:rPr lang="en-US" sz="2400" dirty="0" err="1">
                <a:solidFill>
                  <a:schemeClr val="dk1"/>
                </a:solidFill>
              </a:rPr>
              <a:t>Sklad</a:t>
            </a:r>
            <a:r>
              <a:rPr lang="en-US" sz="2400" dirty="0">
                <a:solidFill>
                  <a:schemeClr val="dk1"/>
                </a:solidFill>
              </a:rPr>
              <a:t>, M., </a:t>
            </a:r>
            <a:r>
              <a:rPr lang="en-US" sz="2400" dirty="0" err="1">
                <a:solidFill>
                  <a:schemeClr val="dk1"/>
                </a:solidFill>
              </a:rPr>
              <a:t>Diekstra</a:t>
            </a:r>
            <a:r>
              <a:rPr lang="en-US" sz="2400" dirty="0">
                <a:solidFill>
                  <a:schemeClr val="dk1"/>
                </a:solidFill>
              </a:rPr>
              <a:t>, R. F. W., Ritter, M., Ben, J. (2012, November). Effectiveness of school-based universal social, emotional, and behavioral programs: Do they enhance student’s development in the area of skill, behavior, and adjustment? </a:t>
            </a:r>
            <a:r>
              <a:rPr lang="en-US" sz="2400" i="1" dirty="0">
                <a:solidFill>
                  <a:schemeClr val="dk1"/>
                </a:solidFill>
              </a:rPr>
              <a:t>Psychology in the Schools 49</a:t>
            </a:r>
            <a:r>
              <a:rPr lang="en-US" sz="2400" dirty="0">
                <a:solidFill>
                  <a:schemeClr val="dk1"/>
                </a:solidFill>
              </a:rPr>
              <a:t>(9). </a:t>
            </a:r>
            <a:r>
              <a:rPr lang="en-US" sz="2400" dirty="0">
                <a:solidFill>
                  <a:srgbClr val="555555"/>
                </a:solidFill>
                <a:highlight>
                  <a:srgbClr val="FFFFFF"/>
                </a:highlight>
              </a:rPr>
              <a:t>DOI:</a:t>
            </a:r>
            <a:r>
              <a:rPr lang="en-US" sz="2400" u="sng" dirty="0">
                <a:solidFill>
                  <a:schemeClr val="hlink"/>
                </a:solidFill>
                <a:highlight>
                  <a:srgbClr val="FFFFFF"/>
                </a:highlight>
                <a:hlinkClick r:id="rId8"/>
              </a:rPr>
              <a:t>10.1002/pits.21641</a:t>
            </a:r>
            <a:r>
              <a:rPr lang="en-US" sz="2400" dirty="0">
                <a:solidFill>
                  <a:schemeClr val="dk1"/>
                </a:solidFill>
              </a:rPr>
              <a:t> as cited by as cited in Institute of Education Sciences. (2019, July 3).</a:t>
            </a:r>
            <a:r>
              <a:rPr lang="en-US" sz="2400" i="1" dirty="0">
                <a:solidFill>
                  <a:schemeClr val="dk1"/>
                </a:solidFill>
              </a:rPr>
              <a:t> An introduction to social and emotional learning </a:t>
            </a:r>
            <a:r>
              <a:rPr lang="en-US" sz="2400" dirty="0">
                <a:solidFill>
                  <a:schemeClr val="dk1"/>
                </a:solidFill>
              </a:rPr>
              <a:t>[Video]. </a:t>
            </a:r>
            <a:r>
              <a:rPr lang="en-US" sz="2400" dirty="0" err="1">
                <a:solidFill>
                  <a:schemeClr val="dk1"/>
                </a:solidFill>
              </a:rPr>
              <a:t>Youtube</a:t>
            </a:r>
            <a:r>
              <a:rPr lang="en-US" sz="2400" dirty="0">
                <a:solidFill>
                  <a:schemeClr val="dk1"/>
                </a:solidFill>
              </a:rPr>
              <a:t>. </a:t>
            </a:r>
            <a:r>
              <a:rPr lang="en-US" sz="2400" u="sng" dirty="0">
                <a:solidFill>
                  <a:schemeClr val="hlink"/>
                </a:solidFill>
                <a:hlinkClick r:id="rId9"/>
              </a:rPr>
              <a:t>https://www.youtube.com/watch?v=ZGRzqRV-i0k</a:t>
            </a:r>
            <a:r>
              <a:rPr lang="en-US" sz="2400" dirty="0">
                <a:solidFill>
                  <a:schemeClr val="dk1"/>
                </a:solidFill>
              </a:rPr>
              <a:t>.</a:t>
            </a:r>
            <a:endParaRPr dirty="0"/>
          </a:p>
          <a:p>
            <a:pPr marL="457200" lvl="0" indent="-457200" algn="l" rtl="0">
              <a:lnSpc>
                <a:spcPct val="100000"/>
              </a:lnSpc>
              <a:spcBef>
                <a:spcPts val="3000"/>
              </a:spcBef>
              <a:spcAft>
                <a:spcPts val="0"/>
              </a:spcAft>
              <a:buSzPts val="1800"/>
              <a:buNone/>
            </a:pPr>
            <a:r>
              <a:rPr lang="en-US" sz="2400" dirty="0">
                <a:solidFill>
                  <a:schemeClr val="dk1"/>
                </a:solidFill>
              </a:rPr>
              <a:t>Sprang, G., Ford, J., </a:t>
            </a:r>
            <a:r>
              <a:rPr lang="en-US" sz="2400" dirty="0" err="1">
                <a:solidFill>
                  <a:schemeClr val="dk1"/>
                </a:solidFill>
              </a:rPr>
              <a:t>Kerig</a:t>
            </a:r>
            <a:r>
              <a:rPr lang="en-US" sz="2400" dirty="0">
                <a:solidFill>
                  <a:schemeClr val="dk1"/>
                </a:solidFill>
              </a:rPr>
              <a:t>, P., &amp; Bride, B. (2019). Defining secondary traumatic stress and developing targeted assessments and interventions: Lessons learned from research and leading experts. </a:t>
            </a:r>
            <a:r>
              <a:rPr lang="en-US" sz="2400" i="1" dirty="0">
                <a:solidFill>
                  <a:schemeClr val="dk1"/>
                </a:solidFill>
              </a:rPr>
              <a:t>Traumatology, 25</a:t>
            </a:r>
            <a:r>
              <a:rPr lang="en-US" sz="2400" dirty="0">
                <a:solidFill>
                  <a:schemeClr val="dk1"/>
                </a:solidFill>
              </a:rPr>
              <a:t>(2), 72–81. </a:t>
            </a:r>
            <a:r>
              <a:rPr lang="en-US" sz="2400" u="sng" dirty="0">
                <a:solidFill>
                  <a:schemeClr val="hlink"/>
                </a:solidFill>
                <a:hlinkClick r:id="rId10"/>
              </a:rPr>
              <a:t>https://doi.org/10.1037/trm0000180</a:t>
            </a:r>
            <a:r>
              <a:rPr lang="en-US" sz="2400" dirty="0">
                <a:solidFill>
                  <a:schemeClr val="dk1"/>
                </a:solidFill>
              </a:rPr>
              <a:t> as cited in REL Appalachia. (2020, November). </a:t>
            </a:r>
            <a:r>
              <a:rPr lang="en-US" sz="2400" i="1" dirty="0">
                <a:solidFill>
                  <a:schemeClr val="dk1"/>
                </a:solidFill>
              </a:rPr>
              <a:t>Addressing trauma in educational settings: Module 2: Implementation of practices and strategies to support students and educators </a:t>
            </a:r>
            <a:r>
              <a:rPr lang="en-US" sz="2400" dirty="0">
                <a:solidFill>
                  <a:schemeClr val="dk1"/>
                </a:solidFill>
              </a:rPr>
              <a:t>[Presentation]. </a:t>
            </a:r>
            <a:r>
              <a:rPr lang="en-US" sz="2400" u="sng" dirty="0">
                <a:solidFill>
                  <a:schemeClr val="hlink"/>
                </a:solidFill>
                <a:hlinkClick r:id="rId5"/>
              </a:rPr>
              <a:t>https://ies.ed.gov/ncee/edlabs/regions/appalachia/events/event_12-21-20_addressing-trauma-in-educational-settings_module-2.asp</a:t>
            </a:r>
            <a:endParaRPr sz="4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3"/>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References, continued</a:t>
            </a:r>
            <a:r>
              <a:rPr lang="en-US" dirty="0">
                <a:solidFill>
                  <a:schemeClr val="bg1"/>
                </a:solidFill>
              </a:rPr>
              <a:t>-7</a:t>
            </a:r>
            <a:endParaRPr dirty="0">
              <a:solidFill>
                <a:schemeClr val="bg1"/>
              </a:solidFill>
            </a:endParaRPr>
          </a:p>
        </p:txBody>
      </p:sp>
      <p:sp>
        <p:nvSpPr>
          <p:cNvPr id="517" name="Google Shape;517;p63"/>
          <p:cNvSpPr txBox="1">
            <a:spLocks noGrp="1"/>
          </p:cNvSpPr>
          <p:nvPr>
            <p:ph type="body" idx="1"/>
          </p:nvPr>
        </p:nvSpPr>
        <p:spPr>
          <a:xfrm>
            <a:off x="1141500" y="2435404"/>
            <a:ext cx="22101000" cy="868979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1800"/>
              <a:buNone/>
            </a:pPr>
            <a:r>
              <a:rPr lang="en-US" sz="2400" dirty="0">
                <a:solidFill>
                  <a:schemeClr val="dk1"/>
                </a:solidFill>
              </a:rPr>
              <a:t>Substance Abuse and Mental Health Services Administration (SAMHSA). (2014). </a:t>
            </a:r>
            <a:r>
              <a:rPr lang="en-US" sz="2400" i="1" dirty="0">
                <a:solidFill>
                  <a:schemeClr val="dk1"/>
                </a:solidFill>
              </a:rPr>
              <a:t>SAMHSA’s concept of trauma and guidance for a trauma-informed approach</a:t>
            </a:r>
            <a:r>
              <a:rPr lang="en-US" sz="2400" dirty="0">
                <a:solidFill>
                  <a:schemeClr val="dk1"/>
                </a:solidFill>
              </a:rPr>
              <a:t>. </a:t>
            </a:r>
            <a:r>
              <a:rPr lang="en-US" sz="2400" u="sng" dirty="0">
                <a:solidFill>
                  <a:schemeClr val="hlink"/>
                </a:solidFill>
                <a:hlinkClick r:id="rId3"/>
              </a:rPr>
              <a:t>https://store.samhsa.gov/sites/default/files/d7/priv/sma14-4884.pdf</a:t>
            </a:r>
            <a:r>
              <a:rPr lang="en-US" sz="2400" dirty="0">
                <a:solidFill>
                  <a:schemeClr val="dk1"/>
                </a:solidFill>
              </a:rPr>
              <a:t> as cited in REL Appalachia. (2020, November). </a:t>
            </a:r>
            <a:r>
              <a:rPr lang="en-US" sz="2400" i="1" dirty="0">
                <a:solidFill>
                  <a:schemeClr val="dk1"/>
                </a:solidFill>
              </a:rPr>
              <a:t>Addressing trauma in educational settings: Module 2: Implementation of practices and strategies to support students and educators. </a:t>
            </a:r>
            <a:r>
              <a:rPr lang="en-US" sz="2400" dirty="0">
                <a:solidFill>
                  <a:schemeClr val="dk1"/>
                </a:solidFill>
              </a:rPr>
              <a:t>[Presentation], </a:t>
            </a:r>
            <a:r>
              <a:rPr lang="en-US" sz="2400" u="sng" dirty="0">
                <a:solidFill>
                  <a:schemeClr val="hlink"/>
                </a:solidFill>
                <a:hlinkClick r:id="rId4"/>
              </a:rPr>
              <a:t>https://ies.ed.gov/ncee/edlabs/regions/appalachia/events/event_12-21-20_addressing-trauma-in-educational-settings_module-2.asp</a:t>
            </a:r>
            <a:endParaRPr sz="2400" u="sng" dirty="0">
              <a:solidFill>
                <a:srgbClr val="1155CC"/>
              </a:solidFill>
            </a:endParaRPr>
          </a:p>
          <a:p>
            <a:pPr marL="457200" lvl="0" indent="-457200" algn="l" rtl="0">
              <a:lnSpc>
                <a:spcPct val="115000"/>
              </a:lnSpc>
              <a:spcBef>
                <a:spcPts val="3000"/>
              </a:spcBef>
              <a:spcAft>
                <a:spcPts val="0"/>
              </a:spcAft>
              <a:buSzPts val="1800"/>
              <a:buNone/>
            </a:pPr>
            <a:r>
              <a:rPr lang="en-US" sz="2400" dirty="0" err="1">
                <a:solidFill>
                  <a:srgbClr val="222222"/>
                </a:solidFill>
                <a:highlight>
                  <a:srgbClr val="FFFFFF"/>
                </a:highlight>
              </a:rPr>
              <a:t>Toshalis</a:t>
            </a:r>
            <a:r>
              <a:rPr lang="en-US" sz="2400" dirty="0">
                <a:solidFill>
                  <a:srgbClr val="222222"/>
                </a:solidFill>
                <a:highlight>
                  <a:srgbClr val="FFFFFF"/>
                </a:highlight>
              </a:rPr>
              <a:t>, E., &amp; </a:t>
            </a:r>
            <a:r>
              <a:rPr lang="en-US" sz="2400" dirty="0" err="1">
                <a:solidFill>
                  <a:srgbClr val="222222"/>
                </a:solidFill>
                <a:highlight>
                  <a:srgbClr val="FFFFFF"/>
                </a:highlight>
              </a:rPr>
              <a:t>Nakkula</a:t>
            </a:r>
            <a:r>
              <a:rPr lang="en-US" sz="2400" dirty="0">
                <a:solidFill>
                  <a:srgbClr val="222222"/>
                </a:solidFill>
                <a:highlight>
                  <a:srgbClr val="FFFFFF"/>
                </a:highlight>
              </a:rPr>
              <a:t>, M. J. (2012). </a:t>
            </a:r>
            <a:r>
              <a:rPr lang="en-US" sz="2400" i="1" dirty="0">
                <a:solidFill>
                  <a:srgbClr val="222222"/>
                </a:solidFill>
                <a:highlight>
                  <a:srgbClr val="FFFFFF"/>
                </a:highlight>
              </a:rPr>
              <a:t>Motivation, engagement, and student voice</a:t>
            </a:r>
            <a:r>
              <a:rPr lang="en-US" sz="2400" dirty="0">
                <a:solidFill>
                  <a:srgbClr val="222222"/>
                </a:solidFill>
                <a:highlight>
                  <a:srgbClr val="FFFFFF"/>
                </a:highlight>
              </a:rPr>
              <a:t>. Boston, MA: Jobs for the Future.    </a:t>
            </a:r>
            <a:endParaRPr dirty="0"/>
          </a:p>
          <a:p>
            <a:pPr marL="0" lvl="0" indent="457200" algn="l" rtl="0">
              <a:lnSpc>
                <a:spcPct val="100000"/>
              </a:lnSpc>
              <a:spcBef>
                <a:spcPts val="0"/>
              </a:spcBef>
              <a:spcAft>
                <a:spcPts val="0"/>
              </a:spcAft>
              <a:buSzPts val="1800"/>
              <a:buNone/>
            </a:pPr>
            <a:r>
              <a:rPr lang="en-US" sz="2400" u="sng" dirty="0">
                <a:solidFill>
                  <a:schemeClr val="hlink"/>
                </a:solidFill>
                <a:highlight>
                  <a:srgbClr val="FFFFFF"/>
                </a:highlight>
                <a:hlinkClick r:id="rId5"/>
              </a:rPr>
              <a:t>https://studentsatthecenterhub.org/resource/motivation-engagement-and-student-voice/</a:t>
            </a:r>
            <a:endParaRPr sz="2400" dirty="0">
              <a:solidFill>
                <a:srgbClr val="222222"/>
              </a:solidFill>
              <a:highlight>
                <a:srgbClr val="FFFFFF"/>
              </a:highlight>
            </a:endParaRPr>
          </a:p>
          <a:p>
            <a:pPr marL="457200" lvl="0" indent="-457200" algn="l" rtl="0">
              <a:lnSpc>
                <a:spcPct val="115000"/>
              </a:lnSpc>
              <a:spcBef>
                <a:spcPts val="3000"/>
              </a:spcBef>
              <a:spcAft>
                <a:spcPts val="0"/>
              </a:spcAft>
              <a:buSzPts val="1800"/>
              <a:buNone/>
            </a:pPr>
            <a:r>
              <a:rPr lang="en-US" sz="2400" dirty="0">
                <a:solidFill>
                  <a:schemeClr val="dk1"/>
                </a:solidFill>
              </a:rPr>
              <a:t>Turgoose, D., &amp; Maddox, L. (2017). Predictors of compassion fatigue in mental health professionals: A narrative review. </a:t>
            </a:r>
            <a:r>
              <a:rPr lang="en-US" sz="2400" i="1" dirty="0">
                <a:solidFill>
                  <a:schemeClr val="dk1"/>
                </a:solidFill>
              </a:rPr>
              <a:t>Traumatology, 23</a:t>
            </a:r>
            <a:r>
              <a:rPr lang="en-US" sz="2400" dirty="0">
                <a:solidFill>
                  <a:schemeClr val="dk1"/>
                </a:solidFill>
              </a:rPr>
              <a:t>(1),172</a:t>
            </a:r>
            <a:r>
              <a:rPr lang="en-US" sz="2400" dirty="0">
                <a:solidFill>
                  <a:schemeClr val="dk1"/>
                </a:solidFill>
                <a:latin typeface="Calibri"/>
                <a:ea typeface="Calibri"/>
                <a:cs typeface="Calibri"/>
                <a:sym typeface="Calibri"/>
              </a:rPr>
              <a:t>–</a:t>
            </a:r>
            <a:r>
              <a:rPr lang="en-US" sz="2400" dirty="0">
                <a:solidFill>
                  <a:schemeClr val="dk1"/>
                </a:solidFill>
              </a:rPr>
              <a:t>185. http://dx.doi.org/10.1037/trm0000116 as cited in REL Appalachia. (2020, November). </a:t>
            </a:r>
            <a:r>
              <a:rPr lang="en-US" sz="2400" i="1" dirty="0">
                <a:solidFill>
                  <a:schemeClr val="dk1"/>
                </a:solidFill>
              </a:rPr>
              <a:t>Addressing trauma in educational settings: Module 2: Implementation of practices and strategies to support students and educators. </a:t>
            </a:r>
            <a:r>
              <a:rPr lang="en-US" sz="2400" dirty="0">
                <a:solidFill>
                  <a:schemeClr val="dk1"/>
                </a:solidFill>
              </a:rPr>
              <a:t>[Presentation], </a:t>
            </a:r>
            <a:r>
              <a:rPr lang="en-US" sz="2400" u="sng" dirty="0">
                <a:solidFill>
                  <a:schemeClr val="hlink"/>
                </a:solidFill>
                <a:hlinkClick r:id="rId4"/>
              </a:rPr>
              <a:t>https://ies.ed.gov/ncee/edlabs/regions/appalachia/events/event_12-21-20_addressing-trauma-in-educational-settings_module-2.asp</a:t>
            </a:r>
            <a:r>
              <a:rPr lang="en-US" sz="2400" dirty="0">
                <a:solidFill>
                  <a:schemeClr val="dk1"/>
                </a:solidFill>
              </a:rPr>
              <a:t>.</a:t>
            </a:r>
            <a:endParaRPr dirty="0"/>
          </a:p>
          <a:p>
            <a:pPr marL="457200" lvl="0" indent="-457200" algn="l" rtl="0">
              <a:lnSpc>
                <a:spcPct val="115000"/>
              </a:lnSpc>
              <a:spcBef>
                <a:spcPts val="3000"/>
              </a:spcBef>
              <a:spcAft>
                <a:spcPts val="0"/>
              </a:spcAft>
              <a:buSzPts val="1800"/>
              <a:buNone/>
            </a:pPr>
            <a:r>
              <a:rPr lang="en-US" sz="2400" dirty="0">
                <a:solidFill>
                  <a:schemeClr val="dk1"/>
                </a:solidFill>
              </a:rPr>
              <a:t>Villegas, A. M., &amp; Lucas, T. (2007). The culturally responsive teacher. Educational Leadership, 64(6), 28-33. </a:t>
            </a:r>
            <a:r>
              <a:rPr lang="en-US" sz="2400" u="sng" dirty="0">
                <a:solidFill>
                  <a:schemeClr val="hlink"/>
                </a:solidFill>
                <a:hlinkClick r:id="rId6"/>
              </a:rPr>
              <a:t>http://www.rbteach.com/sites/default/files/villegas.pdf</a:t>
            </a:r>
            <a:r>
              <a:rPr lang="en-US" sz="2400" dirty="0">
                <a:solidFill>
                  <a:schemeClr val="dk1"/>
                </a:solidFill>
              </a:rPr>
              <a:t> as cited in REL Appalachia. (2020, November). </a:t>
            </a:r>
            <a:r>
              <a:rPr lang="en-US" sz="2400" i="1" dirty="0">
                <a:solidFill>
                  <a:schemeClr val="dk1"/>
                </a:solidFill>
              </a:rPr>
              <a:t>Addressing trauma in educational settings: Module 2: Implementation of practices and strategies to support students and educators. </a:t>
            </a:r>
            <a:r>
              <a:rPr lang="en-US" sz="2400" dirty="0">
                <a:solidFill>
                  <a:schemeClr val="dk1"/>
                </a:solidFill>
              </a:rPr>
              <a:t>[Presentation], </a:t>
            </a:r>
            <a:r>
              <a:rPr lang="en-US" sz="2400" u="sng" dirty="0">
                <a:solidFill>
                  <a:schemeClr val="hlink"/>
                </a:solidFill>
                <a:hlinkClick r:id="rId4"/>
              </a:rPr>
              <a:t>https://ies.ed.gov/ncee/edlabs/regions/appalachia/events/event_12-21-20_addressing-trauma-in-educational-settings_module-2.asp</a:t>
            </a:r>
            <a:endParaRPr sz="2400" dirty="0">
              <a:solidFill>
                <a:schemeClr val="dk1"/>
              </a:solidFill>
            </a:endParaRPr>
          </a:p>
          <a:p>
            <a:pPr marL="457200" lvl="0" indent="-457200" algn="l" rtl="0">
              <a:lnSpc>
                <a:spcPct val="115000"/>
              </a:lnSpc>
              <a:spcBef>
                <a:spcPts val="3000"/>
              </a:spcBef>
              <a:spcAft>
                <a:spcPts val="0"/>
              </a:spcAft>
              <a:buSzPts val="1800"/>
              <a:buNone/>
            </a:pPr>
            <a:r>
              <a:rPr lang="en-US" sz="2400" dirty="0">
                <a:solidFill>
                  <a:schemeClr val="dk1"/>
                </a:solidFill>
              </a:rPr>
              <a:t>Von der </a:t>
            </a:r>
            <a:r>
              <a:rPr lang="en-US" sz="2400" dirty="0" err="1">
                <a:solidFill>
                  <a:schemeClr val="dk1"/>
                </a:solidFill>
              </a:rPr>
              <a:t>Embse</a:t>
            </a:r>
            <a:r>
              <a:rPr lang="en-US" sz="2400" dirty="0">
                <a:solidFill>
                  <a:schemeClr val="dk1"/>
                </a:solidFill>
              </a:rPr>
              <a:t>, N., Ryan, S., Gibbs, T., &amp; </a:t>
            </a:r>
            <a:r>
              <a:rPr lang="en-US" sz="2400" dirty="0" err="1">
                <a:solidFill>
                  <a:schemeClr val="dk1"/>
                </a:solidFill>
              </a:rPr>
              <a:t>Mankin</a:t>
            </a:r>
            <a:r>
              <a:rPr lang="en-US" sz="2400" dirty="0">
                <a:solidFill>
                  <a:schemeClr val="dk1"/>
                </a:solidFill>
              </a:rPr>
              <a:t>, A. (2019). Teacher stress interventions: A systematic review. </a:t>
            </a:r>
            <a:r>
              <a:rPr lang="en-US" sz="2400" i="1" dirty="0">
                <a:solidFill>
                  <a:schemeClr val="dk1"/>
                </a:solidFill>
              </a:rPr>
              <a:t>Psychology in Schools, 56</a:t>
            </a:r>
            <a:r>
              <a:rPr lang="en-US" sz="2400" dirty="0">
                <a:solidFill>
                  <a:schemeClr val="dk1"/>
                </a:solidFill>
              </a:rPr>
              <a:t>(8), 1328</a:t>
            </a:r>
            <a:r>
              <a:rPr lang="en-US" sz="2400" dirty="0">
                <a:solidFill>
                  <a:schemeClr val="dk1"/>
                </a:solidFill>
                <a:latin typeface="Calibri"/>
                <a:ea typeface="Calibri"/>
                <a:cs typeface="Calibri"/>
                <a:sym typeface="Calibri"/>
              </a:rPr>
              <a:t>–</a:t>
            </a:r>
            <a:r>
              <a:rPr lang="en-US" sz="2400" dirty="0">
                <a:solidFill>
                  <a:schemeClr val="dk1"/>
                </a:solidFill>
              </a:rPr>
              <a:t>1343 as cited in  REL Appalachia. (2020, November). </a:t>
            </a:r>
            <a:r>
              <a:rPr lang="en-US" sz="2400" i="1" dirty="0">
                <a:solidFill>
                  <a:schemeClr val="dk1"/>
                </a:solidFill>
              </a:rPr>
              <a:t>Addressing trauma in educational settings: Module 2: Implementation of practices and strategies to support students and educators. </a:t>
            </a:r>
            <a:r>
              <a:rPr lang="en-US" sz="2400" dirty="0">
                <a:solidFill>
                  <a:schemeClr val="dk1"/>
                </a:solidFill>
              </a:rPr>
              <a:t>[Presentation], </a:t>
            </a:r>
            <a:r>
              <a:rPr lang="en-US" sz="2400" u="sng" dirty="0">
                <a:solidFill>
                  <a:schemeClr val="hlink"/>
                </a:solidFill>
                <a:hlinkClick r:id="rId4"/>
              </a:rPr>
              <a:t>https://ies.ed.gov/ncee/edlabs/regions/appalachia/events/event_12-21-20_addressing-trauma-in-educational-settings_module-2.asp</a:t>
            </a:r>
            <a:endParaRPr sz="4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4"/>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References, continued</a:t>
            </a:r>
            <a:r>
              <a:rPr lang="en-US" dirty="0">
                <a:solidFill>
                  <a:schemeClr val="bg1"/>
                </a:solidFill>
              </a:rPr>
              <a:t>-8</a:t>
            </a:r>
            <a:endParaRPr dirty="0">
              <a:solidFill>
                <a:schemeClr val="bg1"/>
              </a:solidFill>
            </a:endParaRPr>
          </a:p>
        </p:txBody>
      </p:sp>
      <p:sp>
        <p:nvSpPr>
          <p:cNvPr id="524" name="Google Shape;524;p64"/>
          <p:cNvSpPr txBox="1">
            <a:spLocks noGrp="1"/>
          </p:cNvSpPr>
          <p:nvPr>
            <p:ph type="body" idx="1"/>
          </p:nvPr>
        </p:nvSpPr>
        <p:spPr>
          <a:xfrm>
            <a:off x="1141500" y="2359205"/>
            <a:ext cx="22101000" cy="7607700"/>
          </a:xfrm>
          <a:prstGeom prst="rect">
            <a:avLst/>
          </a:prstGeom>
          <a:noFill/>
          <a:ln>
            <a:noFill/>
          </a:ln>
        </p:spPr>
        <p:txBody>
          <a:bodyPr spcFirstLastPara="1" wrap="square" lIns="91425" tIns="45700" rIns="91425" bIns="45700" anchor="t" anchorCtr="0">
            <a:noAutofit/>
          </a:bodyPr>
          <a:lstStyle/>
          <a:p>
            <a:pPr marL="457200" lvl="0" indent="-457200" algn="l" rtl="0">
              <a:lnSpc>
                <a:spcPct val="115000"/>
              </a:lnSpc>
              <a:spcBef>
                <a:spcPts val="0"/>
              </a:spcBef>
              <a:spcAft>
                <a:spcPts val="0"/>
              </a:spcAft>
              <a:buSzPts val="1800"/>
              <a:buNone/>
            </a:pPr>
            <a:r>
              <a:rPr lang="en-US" sz="2400" dirty="0">
                <a:solidFill>
                  <a:schemeClr val="dk1"/>
                </a:solidFill>
              </a:rPr>
              <a:t>Watson, M. F., </a:t>
            </a:r>
            <a:r>
              <a:rPr lang="en-US" sz="2400" dirty="0" err="1">
                <a:solidFill>
                  <a:schemeClr val="dk1"/>
                </a:solidFill>
              </a:rPr>
              <a:t>Bacigalupe</a:t>
            </a:r>
            <a:r>
              <a:rPr lang="en-US" sz="2400" dirty="0">
                <a:solidFill>
                  <a:schemeClr val="dk1"/>
                </a:solidFill>
              </a:rPr>
              <a:t>, G., </a:t>
            </a:r>
            <a:r>
              <a:rPr lang="en-US" sz="2400" dirty="0" err="1">
                <a:solidFill>
                  <a:schemeClr val="dk1"/>
                </a:solidFill>
              </a:rPr>
              <a:t>Daneshpour</a:t>
            </a:r>
            <a:r>
              <a:rPr lang="en-US" sz="2400" dirty="0">
                <a:solidFill>
                  <a:schemeClr val="dk1"/>
                </a:solidFill>
              </a:rPr>
              <a:t>, M., Han, W., &amp; Parra-Cardona, R. (2020). COVID-19 interconnectedness: Health inequity, and the climate crisis, and collective trauma. Family Process, 59(3), 832–846. </a:t>
            </a:r>
            <a:r>
              <a:rPr lang="en-US" sz="2400" u="sng" dirty="0">
                <a:solidFill>
                  <a:schemeClr val="hlink"/>
                </a:solidFill>
                <a:hlinkClick r:id="rId3"/>
              </a:rPr>
              <a:t>https://www.researchgate.net/publication/342496424_COVID19_Interconnectedness_Health_Inequity_the_Climate_Crisis_and_Collective_Trauma</a:t>
            </a:r>
            <a:r>
              <a:rPr lang="en-US" sz="2400" dirty="0">
                <a:solidFill>
                  <a:schemeClr val="dk1"/>
                </a:solidFill>
              </a:rPr>
              <a:t> as cited in REL Southwest. (2021a, January). </a:t>
            </a:r>
            <a:r>
              <a:rPr lang="en-US" sz="2400" i="1" dirty="0">
                <a:solidFill>
                  <a:schemeClr val="dk1"/>
                </a:solidFill>
              </a:rPr>
              <a:t>Addressing collective trauma and supporting the well-being of </a:t>
            </a:r>
            <a:endParaRPr dirty="0"/>
          </a:p>
          <a:p>
            <a:pPr marL="457200" lvl="0" indent="0" algn="l" rtl="0">
              <a:lnSpc>
                <a:spcPct val="100000"/>
              </a:lnSpc>
              <a:spcBef>
                <a:spcPts val="0"/>
              </a:spcBef>
              <a:spcAft>
                <a:spcPts val="0"/>
              </a:spcAft>
              <a:buSzPts val="1800"/>
              <a:buNone/>
            </a:pPr>
            <a:r>
              <a:rPr lang="en-US" sz="2400" i="1" dirty="0">
                <a:solidFill>
                  <a:schemeClr val="dk1"/>
                </a:solidFill>
              </a:rPr>
              <a:t>students and school staff: Understanding collective trauma </a:t>
            </a:r>
            <a:r>
              <a:rPr lang="en-US" sz="2400" dirty="0">
                <a:solidFill>
                  <a:schemeClr val="dk1"/>
                </a:solidFill>
              </a:rPr>
              <a:t>[Presentation]. </a:t>
            </a:r>
            <a:r>
              <a:rPr lang="en-US" sz="2400" u="sng" dirty="0">
                <a:solidFill>
                  <a:schemeClr val="hlink"/>
                </a:solidFill>
                <a:hlinkClick r:id="rId4"/>
              </a:rPr>
              <a:t>https://ies.ed.gov/ncee/edlabs/regions/southwest/events/pdf/2021jan21/Addressing-Collective-Trauma-2-508.pdf</a:t>
            </a:r>
            <a:r>
              <a:rPr lang="en-US" sz="2400" dirty="0">
                <a:solidFill>
                  <a:schemeClr val="dk1"/>
                </a:solidFill>
              </a:rPr>
              <a:t>.</a:t>
            </a:r>
            <a:endParaRPr dirty="0"/>
          </a:p>
          <a:p>
            <a:pPr marL="457200" lvl="0" indent="-457200" algn="l" rtl="0">
              <a:lnSpc>
                <a:spcPct val="115000"/>
              </a:lnSpc>
              <a:spcBef>
                <a:spcPts val="3000"/>
              </a:spcBef>
              <a:spcAft>
                <a:spcPts val="0"/>
              </a:spcAft>
              <a:buSzPts val="1800"/>
              <a:buNone/>
            </a:pPr>
            <a:r>
              <a:rPr lang="en-US" sz="2400" dirty="0">
                <a:solidFill>
                  <a:schemeClr val="dk1"/>
                </a:solidFill>
              </a:rPr>
              <a:t>Weinstein, C. S., Tomlinson-Clarke, S., &amp; Curran, M. (2004). Toward a conception of culturally responsive classroom management. </a:t>
            </a:r>
            <a:r>
              <a:rPr lang="en-US" sz="2400" i="1" dirty="0">
                <a:solidFill>
                  <a:schemeClr val="dk1"/>
                </a:solidFill>
              </a:rPr>
              <a:t>Journal of Teacher Education, 55</a:t>
            </a:r>
            <a:r>
              <a:rPr lang="en-US" sz="2400" dirty="0">
                <a:solidFill>
                  <a:schemeClr val="dk1"/>
                </a:solidFill>
              </a:rPr>
              <a:t>(1), 25</a:t>
            </a:r>
            <a:r>
              <a:rPr lang="en-US" sz="2400" dirty="0">
                <a:solidFill>
                  <a:schemeClr val="dk1"/>
                </a:solidFill>
                <a:latin typeface="Calibri"/>
                <a:ea typeface="Calibri"/>
                <a:cs typeface="Calibri"/>
                <a:sym typeface="Calibri"/>
              </a:rPr>
              <a:t>–</a:t>
            </a:r>
            <a:r>
              <a:rPr lang="en-US" sz="2400" dirty="0">
                <a:solidFill>
                  <a:schemeClr val="dk1"/>
                </a:solidFill>
              </a:rPr>
              <a:t>38. https://doi.org/10.1177/0022487103259812 as cited in REL Appalachia. (2020, November). </a:t>
            </a:r>
            <a:r>
              <a:rPr lang="en-US" sz="2400" i="1" dirty="0">
                <a:solidFill>
                  <a:schemeClr val="dk1"/>
                </a:solidFill>
              </a:rPr>
              <a:t>Addressing trauma in educational settings: Module 2: Implementation of practices and strategies to support students and educators. </a:t>
            </a:r>
            <a:r>
              <a:rPr lang="en-US" sz="2400" dirty="0">
                <a:solidFill>
                  <a:schemeClr val="dk1"/>
                </a:solidFill>
              </a:rPr>
              <a:t>[Presentation], </a:t>
            </a:r>
            <a:r>
              <a:rPr lang="en-US" sz="2400" u="sng" dirty="0">
                <a:solidFill>
                  <a:schemeClr val="hlink"/>
                </a:solidFill>
                <a:hlinkClick r:id="rId5"/>
              </a:rPr>
              <a:t>https://ies.ed.gov/ncee/edlabs/regions/appalachia/events/event_12-21-20_addressing-trauma-in-educational-settings_module-2.asp</a:t>
            </a:r>
            <a:endParaRPr sz="2400" dirty="0">
              <a:solidFill>
                <a:schemeClr val="dk1"/>
              </a:solidFill>
            </a:endParaRPr>
          </a:p>
          <a:p>
            <a:pPr marL="457200" lvl="0" indent="-457200" algn="l" rtl="0">
              <a:lnSpc>
                <a:spcPct val="115000"/>
              </a:lnSpc>
              <a:spcBef>
                <a:spcPts val="3000"/>
              </a:spcBef>
              <a:spcAft>
                <a:spcPts val="0"/>
              </a:spcAft>
              <a:buSzPts val="1800"/>
              <a:buNone/>
            </a:pPr>
            <a:r>
              <a:rPr lang="en-US" sz="2400" dirty="0" err="1">
                <a:solidFill>
                  <a:schemeClr val="dk1"/>
                </a:solidFill>
              </a:rPr>
              <a:t>WestEd</a:t>
            </a:r>
            <a:r>
              <a:rPr lang="en-US" sz="2400" dirty="0">
                <a:solidFill>
                  <a:schemeClr val="dk1"/>
                </a:solidFill>
              </a:rPr>
              <a:t>. (2020). </a:t>
            </a:r>
            <a:r>
              <a:rPr lang="en-US" sz="2400" i="1" dirty="0">
                <a:solidFill>
                  <a:schemeClr val="dk1"/>
                </a:solidFill>
              </a:rPr>
              <a:t>Creating coherent safe and supportive environments through SEL, trauma informed practices, and restorative practices alignment </a:t>
            </a:r>
            <a:r>
              <a:rPr lang="en-US" sz="2400" dirty="0">
                <a:solidFill>
                  <a:schemeClr val="dk1"/>
                </a:solidFill>
              </a:rPr>
              <a:t>[Video]. </a:t>
            </a:r>
            <a:r>
              <a:rPr lang="en-US" sz="2400" u="sng" dirty="0">
                <a:solidFill>
                  <a:schemeClr val="hlink"/>
                </a:solidFill>
                <a:hlinkClick r:id="rId6"/>
              </a:rPr>
              <a:t>https://vimeo.com/467850824</a:t>
            </a:r>
            <a:r>
              <a:rPr lang="en-US" sz="2400" dirty="0">
                <a:solidFill>
                  <a:schemeClr val="dk1"/>
                </a:solidFill>
              </a:rPr>
              <a:t>. </a:t>
            </a:r>
            <a:endParaRPr dirty="0"/>
          </a:p>
          <a:p>
            <a:pPr marL="457200" lvl="0" indent="-457200" algn="l" rtl="0">
              <a:lnSpc>
                <a:spcPct val="115000"/>
              </a:lnSpc>
              <a:spcBef>
                <a:spcPts val="3000"/>
              </a:spcBef>
              <a:spcAft>
                <a:spcPts val="0"/>
              </a:spcAft>
              <a:buSzPts val="1800"/>
              <a:buNone/>
            </a:pPr>
            <a:r>
              <a:rPr lang="en-US" sz="2400" dirty="0">
                <a:solidFill>
                  <a:schemeClr val="dk1"/>
                </a:solidFill>
              </a:rPr>
              <a:t>Wiener, R. (2020, December). </a:t>
            </a:r>
            <a:r>
              <a:rPr lang="en-US" sz="2400" i="1" dirty="0">
                <a:solidFill>
                  <a:schemeClr val="dk1"/>
                </a:solidFill>
              </a:rPr>
              <a:t>Seizing the moment: Race equity mindsets, social and emotional well-being, and outcomes for students.</a:t>
            </a:r>
            <a:r>
              <a:rPr lang="en-US" sz="2400" dirty="0">
                <a:solidFill>
                  <a:schemeClr val="dk1"/>
                </a:solidFill>
              </a:rPr>
              <a:t> Supporting the Social and Emotional Needs of Educator and Students [Webinar]</a:t>
            </a:r>
            <a:r>
              <a:rPr lang="en-US" sz="2400" i="1" dirty="0">
                <a:solidFill>
                  <a:schemeClr val="dk1"/>
                </a:solidFill>
              </a:rPr>
              <a:t> </a:t>
            </a:r>
            <a:r>
              <a:rPr lang="en-US" sz="2400" dirty="0">
                <a:solidFill>
                  <a:schemeClr val="dk1"/>
                </a:solidFill>
              </a:rPr>
              <a:t>as seen in REL West. (2020c, December). </a:t>
            </a:r>
            <a:r>
              <a:rPr lang="en-US" sz="2400" i="1" dirty="0">
                <a:solidFill>
                  <a:schemeClr val="dk1"/>
                </a:solidFill>
              </a:rPr>
              <a:t>Seizing the moment: Race equity mindsets, social and emotional well-being, and outcomes for students </a:t>
            </a:r>
            <a:r>
              <a:rPr lang="en-US" sz="2400" dirty="0">
                <a:solidFill>
                  <a:schemeClr val="dk1"/>
                </a:solidFill>
              </a:rPr>
              <a:t>[Video]. YouTube. </a:t>
            </a:r>
            <a:r>
              <a:rPr lang="en-US" sz="2400" u="sng" dirty="0">
                <a:solidFill>
                  <a:schemeClr val="hlink"/>
                </a:solidFill>
                <a:hlinkClick r:id="rId7"/>
              </a:rPr>
              <a:t>https://www.youtube.com/watch?v=2UhA4WxLanc</a:t>
            </a:r>
            <a:endParaRPr sz="4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5"/>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References, continued</a:t>
            </a:r>
            <a:r>
              <a:rPr lang="en-US" dirty="0">
                <a:solidFill>
                  <a:schemeClr val="bg1"/>
                </a:solidFill>
              </a:rPr>
              <a:t>-9</a:t>
            </a:r>
            <a:endParaRPr dirty="0">
              <a:solidFill>
                <a:schemeClr val="bg1"/>
              </a:solidFill>
            </a:endParaRPr>
          </a:p>
        </p:txBody>
      </p:sp>
      <p:sp>
        <p:nvSpPr>
          <p:cNvPr id="531" name="Google Shape;531;p65"/>
          <p:cNvSpPr txBox="1">
            <a:spLocks noGrp="1"/>
          </p:cNvSpPr>
          <p:nvPr>
            <p:ph type="body" idx="1"/>
          </p:nvPr>
        </p:nvSpPr>
        <p:spPr>
          <a:xfrm>
            <a:off x="1141500" y="2359205"/>
            <a:ext cx="22101000" cy="7607700"/>
          </a:xfrm>
          <a:prstGeom prst="rect">
            <a:avLst/>
          </a:prstGeom>
          <a:noFill/>
          <a:ln>
            <a:noFill/>
          </a:ln>
        </p:spPr>
        <p:txBody>
          <a:bodyPr spcFirstLastPara="1" wrap="square" lIns="91425" tIns="45700" rIns="91425" bIns="45700" anchor="t" anchorCtr="0">
            <a:noAutofit/>
          </a:bodyPr>
          <a:lstStyle/>
          <a:p>
            <a:pPr marL="457200" lvl="0" indent="-457200" algn="l" rtl="0">
              <a:lnSpc>
                <a:spcPct val="115000"/>
              </a:lnSpc>
              <a:spcBef>
                <a:spcPts val="0"/>
              </a:spcBef>
              <a:spcAft>
                <a:spcPts val="0"/>
              </a:spcAft>
              <a:buSzPts val="1800"/>
              <a:buNone/>
            </a:pPr>
            <a:r>
              <a:rPr lang="en-US" sz="2400" dirty="0" err="1">
                <a:solidFill>
                  <a:schemeClr val="dk1"/>
                </a:solidFill>
              </a:rPr>
              <a:t>Wolpow</a:t>
            </a:r>
            <a:r>
              <a:rPr lang="en-US" sz="2400" dirty="0">
                <a:solidFill>
                  <a:schemeClr val="dk1"/>
                </a:solidFill>
              </a:rPr>
              <a:t>, R., Johnson, M. M., Hertel, R., &amp; Kincaid, S. O. (2009). The heart of learning and teaching: Compassion, resiliency, and academic success. Washington State Office of Superintendent of Public Instruction Compassionate Schools as cited in REL Appalachia. (2020, November). </a:t>
            </a:r>
            <a:r>
              <a:rPr lang="en-US" sz="2400" i="1" dirty="0">
                <a:solidFill>
                  <a:schemeClr val="dk1"/>
                </a:solidFill>
              </a:rPr>
              <a:t>Addressing trauma in educational settings: Module 2: Implementation of practices and strategies to support students and educators. </a:t>
            </a:r>
            <a:r>
              <a:rPr lang="en-US" sz="2400" dirty="0">
                <a:solidFill>
                  <a:schemeClr val="dk1"/>
                </a:solidFill>
              </a:rPr>
              <a:t>[Presentation]. </a:t>
            </a:r>
            <a:r>
              <a:rPr lang="en-US" sz="2400" u="sng" dirty="0">
                <a:solidFill>
                  <a:schemeClr val="hlink"/>
                </a:solidFill>
                <a:hlinkClick r:id="rId3"/>
              </a:rPr>
              <a:t>https://ies.ed.gov/ncee/edlabs/regions/appalachia/events/event_12-21-20_addressing-trauma-in-educational-settings_module-2.asp</a:t>
            </a:r>
            <a:endParaRPr sz="2400" dirty="0">
              <a:solidFill>
                <a:schemeClr val="dk1"/>
              </a:solidFill>
            </a:endParaRPr>
          </a:p>
          <a:p>
            <a:pPr marL="457200" lvl="0" indent="-457200" algn="l" rtl="0">
              <a:lnSpc>
                <a:spcPct val="115000"/>
              </a:lnSpc>
              <a:spcBef>
                <a:spcPts val="3000"/>
              </a:spcBef>
              <a:spcAft>
                <a:spcPts val="0"/>
              </a:spcAft>
              <a:buSzPts val="1800"/>
              <a:buNone/>
            </a:pPr>
            <a:r>
              <a:rPr lang="en-US" sz="2400" dirty="0">
                <a:solidFill>
                  <a:schemeClr val="dk1"/>
                </a:solidFill>
              </a:rPr>
              <a:t>Zarate, K., </a:t>
            </a:r>
            <a:r>
              <a:rPr lang="en-US" sz="2400" dirty="0" err="1">
                <a:solidFill>
                  <a:schemeClr val="dk1"/>
                </a:solidFill>
              </a:rPr>
              <a:t>Maggin</a:t>
            </a:r>
            <a:r>
              <a:rPr lang="en-US" sz="2400" dirty="0">
                <a:solidFill>
                  <a:schemeClr val="dk1"/>
                </a:solidFill>
              </a:rPr>
              <a:t>, D., &amp; Passmore, A. (2019). Meta-analysis of mindfulness training on teacher well-being.</a:t>
            </a:r>
            <a:r>
              <a:rPr lang="en-US" sz="2400" i="1" dirty="0">
                <a:solidFill>
                  <a:schemeClr val="dk1"/>
                </a:solidFill>
              </a:rPr>
              <a:t> Psychology in the Schools, 56</a:t>
            </a:r>
            <a:r>
              <a:rPr lang="en-US" sz="2400" dirty="0">
                <a:solidFill>
                  <a:schemeClr val="dk1"/>
                </a:solidFill>
              </a:rPr>
              <a:t>(1), 1700</a:t>
            </a:r>
            <a:r>
              <a:rPr lang="en-US" sz="2400" dirty="0">
                <a:solidFill>
                  <a:schemeClr val="dk1"/>
                </a:solidFill>
                <a:latin typeface="Calibri"/>
                <a:ea typeface="Calibri"/>
                <a:cs typeface="Calibri"/>
                <a:sym typeface="Calibri"/>
              </a:rPr>
              <a:t>–</a:t>
            </a:r>
            <a:r>
              <a:rPr lang="en-US" sz="2400" dirty="0">
                <a:solidFill>
                  <a:schemeClr val="dk1"/>
                </a:solidFill>
              </a:rPr>
              <a:t>1715. https://doi.org/10.1002/pits.22308 as cited in REL Appalachia. (2020, November). </a:t>
            </a:r>
            <a:r>
              <a:rPr lang="en-US" sz="2400" i="1" dirty="0">
                <a:solidFill>
                  <a:schemeClr val="dk1"/>
                </a:solidFill>
              </a:rPr>
              <a:t>Addressing trauma in educational settings: Module 2: Implementation of practices and strategies to support students and educators. </a:t>
            </a:r>
            <a:r>
              <a:rPr lang="en-US" sz="2400" dirty="0">
                <a:solidFill>
                  <a:schemeClr val="dk1"/>
                </a:solidFill>
              </a:rPr>
              <a:t>[Presentation], </a:t>
            </a:r>
            <a:r>
              <a:rPr lang="en-US" sz="2400" u="sng" dirty="0">
                <a:solidFill>
                  <a:schemeClr val="hlink"/>
                </a:solidFill>
                <a:hlinkClick r:id="rId3"/>
              </a:rPr>
              <a:t>https://ies.ed.gov/ncee/edlabs/regions/appalachia/events/event_12-21-20_addressing-trauma-in-educational-settings_module-2.asp</a:t>
            </a:r>
            <a:endParaRPr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1580627" y="1306558"/>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REL COVID-19 resources</a:t>
            </a:r>
            <a:endParaRPr dirty="0"/>
          </a:p>
        </p:txBody>
      </p:sp>
      <p:sp>
        <p:nvSpPr>
          <p:cNvPr id="132" name="Google Shape;132;p21"/>
          <p:cNvSpPr txBox="1">
            <a:spLocks noGrp="1"/>
          </p:cNvSpPr>
          <p:nvPr>
            <p:ph type="body" idx="1"/>
          </p:nvPr>
        </p:nvSpPr>
        <p:spPr>
          <a:xfrm>
            <a:off x="1143000" y="3154678"/>
            <a:ext cx="22101000" cy="7894321"/>
          </a:xfrm>
          <a:prstGeom prst="rect">
            <a:avLst/>
          </a:prstGeom>
          <a:noFill/>
          <a:ln>
            <a:noFill/>
          </a:ln>
        </p:spPr>
        <p:txBody>
          <a:bodyPr spcFirstLastPara="1" wrap="square" lIns="91425" tIns="45700" rIns="91425" bIns="45700" anchor="t" anchorCtr="0">
            <a:noAutofit/>
          </a:bodyPr>
          <a:lstStyle/>
          <a:p>
            <a:pPr marL="1730375" lvl="0" indent="-889000" algn="l" rtl="0">
              <a:lnSpc>
                <a:spcPct val="100000"/>
              </a:lnSpc>
              <a:spcBef>
                <a:spcPts val="0"/>
              </a:spcBef>
              <a:spcAft>
                <a:spcPts val="0"/>
              </a:spcAft>
              <a:buClr>
                <a:srgbClr val="576F7F"/>
              </a:buClr>
              <a:buSzPts val="5440"/>
              <a:buFont typeface="Times New Roman"/>
              <a:buChar char="●"/>
            </a:pPr>
            <a:r>
              <a:rPr lang="en-US" sz="6800" dirty="0"/>
              <a:t>Researchers from the 10 RELs produced and curated resources to support teachers in response to the pandemic</a:t>
            </a:r>
            <a:endParaRPr sz="6800" dirty="0"/>
          </a:p>
          <a:p>
            <a:pPr marL="1730375" lvl="0" indent="-889000" algn="l" rtl="0">
              <a:lnSpc>
                <a:spcPct val="100000"/>
              </a:lnSpc>
              <a:spcBef>
                <a:spcPts val="1000"/>
              </a:spcBef>
              <a:spcAft>
                <a:spcPts val="0"/>
              </a:spcAft>
              <a:buClr>
                <a:srgbClr val="576F7F"/>
              </a:buClr>
              <a:buSzPts val="5440"/>
              <a:buFont typeface="Times New Roman"/>
              <a:buChar char="●"/>
            </a:pPr>
            <a:r>
              <a:rPr lang="en-US" sz="6800" dirty="0"/>
              <a:t>Nearly 30 evidence-based resources addressing SEL are posted for educators</a:t>
            </a:r>
            <a:endParaRPr sz="6800" dirty="0"/>
          </a:p>
          <a:p>
            <a:pPr marL="1730375" lvl="0" indent="-889000" algn="l" rtl="0">
              <a:lnSpc>
                <a:spcPct val="100000"/>
              </a:lnSpc>
              <a:spcBef>
                <a:spcPts val="1000"/>
              </a:spcBef>
              <a:spcAft>
                <a:spcPts val="0"/>
              </a:spcAft>
              <a:buClr>
                <a:srgbClr val="576F7F"/>
              </a:buClr>
              <a:buSzPts val="5440"/>
              <a:buFont typeface="Times New Roman"/>
              <a:buChar char="●"/>
            </a:pPr>
            <a:r>
              <a:rPr lang="en-US" sz="6800" dirty="0"/>
              <a:t>As in-person learning resumes, many of the evidence-based practices identified in these resources can be used to support in-person, hybrid, and fully remote instruction </a:t>
            </a:r>
            <a:endParaRPr dirty="0">
              <a:solidFill>
                <a:srgbClr val="576F7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1140024" y="1142990"/>
            <a:ext cx="8262257" cy="548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solidFill>
                  <a:schemeClr val="dk2"/>
                </a:solidFill>
              </a:rPr>
              <a:t>REL COVID-19 resources website</a:t>
            </a:r>
            <a:endParaRPr dirty="0">
              <a:solidFill>
                <a:schemeClr val="dk2"/>
              </a:solidFill>
            </a:endParaRPr>
          </a:p>
        </p:txBody>
      </p:sp>
      <p:sp>
        <p:nvSpPr>
          <p:cNvPr id="139" name="Google Shape;139;p22"/>
          <p:cNvSpPr txBox="1">
            <a:spLocks noGrp="1"/>
          </p:cNvSpPr>
          <p:nvPr>
            <p:ph type="body" idx="1"/>
          </p:nvPr>
        </p:nvSpPr>
        <p:spPr>
          <a:xfrm>
            <a:off x="1143000" y="9546302"/>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6900" b="1" u="sng" dirty="0">
                <a:solidFill>
                  <a:schemeClr val="hlink"/>
                </a:solidFill>
                <a:hlinkClick r:id="rId3"/>
              </a:rPr>
              <a:t>https://ies.ed.gov/ncee/edlabs/projects/covid-19</a:t>
            </a:r>
            <a:r>
              <a:rPr lang="en-US" sz="6900" u="sng" dirty="0">
                <a:solidFill>
                  <a:schemeClr val="hlink"/>
                </a:solidFill>
                <a:hlinkClick r:id="rId4"/>
              </a:rPr>
              <a:t>/</a:t>
            </a:r>
            <a:endParaRPr sz="6900" dirty="0"/>
          </a:p>
        </p:txBody>
      </p:sp>
      <p:pic>
        <p:nvPicPr>
          <p:cNvPr id="140" name="Google Shape;140;p22" descr="Covid-19: Evidence Based Resources web page screenshot"/>
          <p:cNvPicPr preferRelativeResize="0"/>
          <p:nvPr/>
        </p:nvPicPr>
        <p:blipFill rotWithShape="1">
          <a:blip r:embed="rId5">
            <a:alphaModFix/>
          </a:blip>
          <a:srcRect/>
          <a:stretch/>
        </p:blipFill>
        <p:spPr>
          <a:xfrm>
            <a:off x="9719240" y="1142990"/>
            <a:ext cx="13524736" cy="7607699"/>
          </a:xfrm>
          <a:prstGeom prst="rect">
            <a:avLst/>
          </a:prstGeom>
          <a:noFill/>
          <a:ln w="9525" cap="flat" cmpd="sng">
            <a:solidFill>
              <a:srgbClr val="576F7F"/>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2" name="Title 1">
            <a:extLst>
              <a:ext uri="{FF2B5EF4-FFF2-40B4-BE49-F238E27FC236}">
                <a16:creationId xmlns:a16="http://schemas.microsoft.com/office/drawing/2014/main" id="{19FA7B6A-5CF4-42D7-A3E3-8997B280CDF8}"/>
              </a:ext>
            </a:extLst>
          </p:cNvPr>
          <p:cNvSpPr>
            <a:spLocks noGrp="1"/>
          </p:cNvSpPr>
          <p:nvPr>
            <p:ph type="title"/>
          </p:nvPr>
        </p:nvSpPr>
        <p:spPr>
          <a:xfrm>
            <a:off x="1143000" y="1427848"/>
            <a:ext cx="7429500" cy="2307302"/>
          </a:xfrm>
        </p:spPr>
        <p:txBody>
          <a:bodyPr/>
          <a:lstStyle/>
          <a:p>
            <a:pPr rtl="0"/>
            <a:r>
              <a:rPr lang="en-US" sz="6800" b="0" i="0" dirty="0">
                <a:solidFill>
                  <a:srgbClr val="44546A"/>
                </a:solidFill>
                <a:effectLst/>
                <a:latin typeface="Times New Roman" panose="02020603050405020304" pitchFamily="18" charset="0"/>
                <a:ea typeface="Times New Roman" panose="02020603050405020304" pitchFamily="18" charset="0"/>
                <a:cs typeface="Times New Roman" panose="02020603050405020304" pitchFamily="18" charset="0"/>
              </a:rPr>
              <a:t>REL COVID-19 resources website</a:t>
            </a:r>
            <a:r>
              <a:rPr lang="en-US" sz="6800" b="0"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dirty="0">
              <a:solidFill>
                <a:schemeClr val="bg1"/>
              </a:solidFill>
            </a:endParaRPr>
          </a:p>
        </p:txBody>
      </p:sp>
      <p:sp>
        <p:nvSpPr>
          <p:cNvPr id="146" name="Google Shape;146;p23"/>
          <p:cNvSpPr txBox="1">
            <a:spLocks noGrp="1"/>
          </p:cNvSpPr>
          <p:nvPr>
            <p:ph type="body" idx="1"/>
          </p:nvPr>
        </p:nvSpPr>
        <p:spPr>
          <a:xfrm>
            <a:off x="1143000" y="9546302"/>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6900" b="1" u="sng">
                <a:solidFill>
                  <a:schemeClr val="hlink"/>
                </a:solidFill>
                <a:hlinkClick r:id="rId3"/>
              </a:rPr>
              <a:t>https://ies.ed.gov/ncee/edlabs/projects/covid-19</a:t>
            </a:r>
            <a:r>
              <a:rPr lang="en-US" sz="6900" u="sng">
                <a:solidFill>
                  <a:schemeClr val="hlink"/>
                </a:solidFill>
                <a:hlinkClick r:id="rId3"/>
              </a:rPr>
              <a:t>/</a:t>
            </a:r>
            <a:endParaRPr sz="6900"/>
          </a:p>
        </p:txBody>
      </p:sp>
      <p:pic>
        <p:nvPicPr>
          <p:cNvPr id="147" name="Google Shape;147;p23" descr="Remote learning strategies web page screenshot"/>
          <p:cNvPicPr preferRelativeResize="0"/>
          <p:nvPr/>
        </p:nvPicPr>
        <p:blipFill rotWithShape="1">
          <a:blip r:embed="rId4">
            <a:alphaModFix/>
          </a:blip>
          <a:srcRect/>
          <a:stretch/>
        </p:blipFill>
        <p:spPr>
          <a:xfrm>
            <a:off x="9856711" y="1143000"/>
            <a:ext cx="13558457" cy="6825343"/>
          </a:xfrm>
          <a:prstGeom prst="rect">
            <a:avLst/>
          </a:prstGeom>
          <a:noFill/>
          <a:ln w="9525" cap="flat" cmpd="sng">
            <a:solidFill>
              <a:schemeClr val="dk2"/>
            </a:solidFill>
            <a:prstDash val="solid"/>
            <a:round/>
            <a:headEnd type="none" w="sm" len="sm"/>
            <a:tailEnd type="none" w="sm" len="sm"/>
          </a:ln>
        </p:spPr>
      </p:pic>
      <p:sp>
        <p:nvSpPr>
          <p:cNvPr id="148" name="Google Shape;148;p23">
            <a:extLst>
              <a:ext uri="{C183D7F6-B498-43B3-948B-1728B52AA6E4}">
                <adec:decorative xmlns:adec="http://schemas.microsoft.com/office/drawing/2017/decorative" val="1"/>
              </a:ext>
            </a:extLst>
          </p:cNvPr>
          <p:cNvSpPr txBox="1"/>
          <p:nvPr/>
        </p:nvSpPr>
        <p:spPr>
          <a:xfrm>
            <a:off x="15378775" y="17146925"/>
            <a:ext cx="19572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7" name="Google Shape;157;p24"/>
          <p:cNvSpPr txBox="1">
            <a:spLocks noGrp="1"/>
          </p:cNvSpPr>
          <p:nvPr>
            <p:ph type="title"/>
          </p:nvPr>
        </p:nvSpPr>
        <p:spPr>
          <a:xfrm>
            <a:off x="1143000" y="1143000"/>
            <a:ext cx="22101048" cy="121615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76F7F"/>
              </a:buClr>
              <a:buSzPts val="6800"/>
              <a:buFont typeface="Times New Roman"/>
              <a:buNone/>
            </a:pPr>
            <a:r>
              <a:rPr lang="en-US" dirty="0"/>
              <a:t>Module overview</a:t>
            </a:r>
            <a:endParaRPr dirty="0"/>
          </a:p>
        </p:txBody>
      </p:sp>
      <p:pic>
        <p:nvPicPr>
          <p:cNvPr id="168" name="Google Shape;168;p24" descr="A few women working at computers">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8786016" y="1446697"/>
            <a:ext cx="5761257" cy="3818030"/>
          </a:xfrm>
          <a:prstGeom prst="rect">
            <a:avLst/>
          </a:prstGeom>
          <a:noFill/>
          <a:ln>
            <a:noFill/>
          </a:ln>
        </p:spPr>
      </p:pic>
      <p:sp>
        <p:nvSpPr>
          <p:cNvPr id="159" name="Google Shape;159;p24"/>
          <p:cNvSpPr txBox="1">
            <a:spLocks noGrp="1"/>
          </p:cNvSpPr>
          <p:nvPr>
            <p:ph type="body" idx="2"/>
          </p:nvPr>
        </p:nvSpPr>
        <p:spPr>
          <a:xfrm>
            <a:off x="8763000" y="5245147"/>
            <a:ext cx="5784273" cy="14766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76F7F"/>
              </a:buClr>
              <a:buSzPts val="2800"/>
              <a:buNone/>
            </a:pPr>
            <a:r>
              <a:rPr lang="en-US" sz="5000" dirty="0"/>
              <a:t>Definitions and context</a:t>
            </a:r>
            <a:endParaRPr sz="5000" dirty="0"/>
          </a:p>
        </p:txBody>
      </p:sp>
      <p:sp>
        <p:nvSpPr>
          <p:cNvPr id="169" name="Google Shape;169;p24"/>
          <p:cNvSpPr txBox="1"/>
          <p:nvPr/>
        </p:nvSpPr>
        <p:spPr>
          <a:xfrm>
            <a:off x="8786016" y="6790253"/>
            <a:ext cx="1219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dirty="0">
                <a:solidFill>
                  <a:schemeClr val="hlink"/>
                </a:solidFill>
                <a:latin typeface="Arial"/>
                <a:ea typeface="Arial"/>
                <a:cs typeface="Arial"/>
                <a:sym typeface="Arial"/>
                <a:hlinkClick r:id="rId4"/>
              </a:rPr>
              <a:t>https://pixabay.com/photos/startup-business-people-students-849805/</a:t>
            </a:r>
            <a:r>
              <a:rPr lang="en-US" sz="1400" b="0" i="0" u="none" strike="noStrike" cap="none" dirty="0">
                <a:solidFill>
                  <a:srgbClr val="000000"/>
                </a:solidFill>
                <a:latin typeface="Arial"/>
                <a:ea typeface="Arial"/>
                <a:cs typeface="Arial"/>
                <a:sym typeface="Arial"/>
              </a:rPr>
              <a:t> </a:t>
            </a:r>
            <a:endParaRPr dirty="0"/>
          </a:p>
        </p:txBody>
      </p:sp>
      <p:pic>
        <p:nvPicPr>
          <p:cNvPr id="170" name="Google Shape;170;p24" descr="A group of women looking at a book"/>
          <p:cNvPicPr preferRelativeResize="0"/>
          <p:nvPr/>
        </p:nvPicPr>
        <p:blipFill rotWithShape="1">
          <a:blip r:embed="rId5">
            <a:alphaModFix/>
          </a:blip>
          <a:srcRect/>
          <a:stretch/>
        </p:blipFill>
        <p:spPr>
          <a:xfrm>
            <a:off x="17072005" y="3343146"/>
            <a:ext cx="6228800" cy="4200024"/>
          </a:xfrm>
          <a:prstGeom prst="rect">
            <a:avLst/>
          </a:prstGeom>
          <a:noFill/>
          <a:ln>
            <a:noFill/>
          </a:ln>
        </p:spPr>
      </p:pic>
      <p:sp>
        <p:nvSpPr>
          <p:cNvPr id="155" name="Google Shape;155;p24"/>
          <p:cNvSpPr txBox="1">
            <a:spLocks noGrp="1"/>
          </p:cNvSpPr>
          <p:nvPr>
            <p:ph type="body" idx="5"/>
          </p:nvPr>
        </p:nvSpPr>
        <p:spPr>
          <a:xfrm>
            <a:off x="17073125" y="7530325"/>
            <a:ext cx="6171600" cy="17739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76F7F"/>
              </a:buClr>
              <a:buSzPts val="2800"/>
              <a:buNone/>
            </a:pPr>
            <a:r>
              <a:rPr lang="en-US" sz="5000" dirty="0"/>
              <a:t>Social and emotional learning for teachers</a:t>
            </a:r>
            <a:endParaRPr sz="5000" dirty="0"/>
          </a:p>
        </p:txBody>
      </p:sp>
      <p:sp>
        <p:nvSpPr>
          <p:cNvPr id="171" name="Google Shape;171;p24"/>
          <p:cNvSpPr txBox="1"/>
          <p:nvPr/>
        </p:nvSpPr>
        <p:spPr>
          <a:xfrm>
            <a:off x="17072005" y="9405231"/>
            <a:ext cx="1219691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6"/>
              </a:rPr>
              <a:t>https://pixabay.com/photos/science-class-dissect-lab-1121481/</a:t>
            </a:r>
            <a:r>
              <a:rPr lang="en-US" sz="1400" b="0" i="0" u="none" strike="noStrike" cap="none">
                <a:solidFill>
                  <a:srgbClr val="000000"/>
                </a:solidFill>
                <a:latin typeface="Arial"/>
                <a:ea typeface="Arial"/>
                <a:cs typeface="Arial"/>
                <a:sym typeface="Arial"/>
              </a:rPr>
              <a:t> </a:t>
            </a:r>
            <a:endParaRPr/>
          </a:p>
        </p:txBody>
      </p:sp>
      <p:pic>
        <p:nvPicPr>
          <p:cNvPr id="154" name="Google Shape;154;p24" descr="Two people studying"/>
          <p:cNvPicPr preferRelativeResize="0"/>
          <p:nvPr/>
        </p:nvPicPr>
        <p:blipFill rotWithShape="1">
          <a:blip r:embed="rId7">
            <a:alphaModFix/>
          </a:blip>
          <a:srcRect/>
          <a:stretch/>
        </p:blipFill>
        <p:spPr>
          <a:xfrm>
            <a:off x="8827594" y="7753421"/>
            <a:ext cx="6109569" cy="4000052"/>
          </a:xfrm>
          <a:prstGeom prst="rect">
            <a:avLst/>
          </a:prstGeom>
          <a:noFill/>
          <a:ln>
            <a:noFill/>
          </a:ln>
        </p:spPr>
      </p:pic>
      <p:sp>
        <p:nvSpPr>
          <p:cNvPr id="158" name="Google Shape;158;p24"/>
          <p:cNvSpPr txBox="1">
            <a:spLocks noGrp="1"/>
          </p:cNvSpPr>
          <p:nvPr>
            <p:ph type="body" idx="1"/>
          </p:nvPr>
        </p:nvSpPr>
        <p:spPr>
          <a:xfrm>
            <a:off x="8765563" y="11362825"/>
            <a:ext cx="6171600" cy="1773900"/>
          </a:xfrm>
          <a:prstGeom prst="rect">
            <a:avLst/>
          </a:prstGeom>
          <a:solidFill>
            <a:srgbClr val="EAD1DC"/>
          </a:solid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1800"/>
              </a:spcBef>
              <a:spcAft>
                <a:spcPts val="0"/>
              </a:spcAft>
              <a:buClr>
                <a:srgbClr val="576F7F"/>
              </a:buClr>
              <a:buSzPts val="2800"/>
              <a:buNone/>
            </a:pPr>
            <a:r>
              <a:rPr lang="en-US" sz="5000" dirty="0"/>
              <a:t>Social and emotional learning for students</a:t>
            </a:r>
            <a:endParaRPr sz="5000" dirty="0"/>
          </a:p>
        </p:txBody>
      </p:sp>
      <p:sp>
        <p:nvSpPr>
          <p:cNvPr id="172" name="Google Shape;172;p24"/>
          <p:cNvSpPr txBox="1"/>
          <p:nvPr/>
        </p:nvSpPr>
        <p:spPr>
          <a:xfrm>
            <a:off x="8856451" y="13237731"/>
            <a:ext cx="1219691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dirty="0">
                <a:solidFill>
                  <a:schemeClr val="hlink"/>
                </a:solidFill>
                <a:latin typeface="Arial"/>
                <a:ea typeface="Arial"/>
                <a:cs typeface="Arial"/>
                <a:sym typeface="Arial"/>
                <a:hlinkClick r:id="rId8"/>
              </a:rPr>
              <a:t>https://pixabay.com/photos/students-education-school-young-2817247/</a:t>
            </a:r>
            <a:r>
              <a:rPr lang="en-US" sz="1400" b="0" i="0" u="none" strike="noStrike" cap="none" dirty="0">
                <a:solidFill>
                  <a:srgbClr val="000000"/>
                </a:solidFill>
                <a:latin typeface="Arial"/>
                <a:ea typeface="Arial"/>
                <a:cs typeface="Arial"/>
                <a:sym typeface="Arial"/>
              </a:rPr>
              <a:t> </a:t>
            </a:r>
            <a:endParaRPr dirty="0"/>
          </a:p>
        </p:txBody>
      </p:sp>
      <p:sp>
        <p:nvSpPr>
          <p:cNvPr id="174" name="Google Shape;174;p24"/>
          <p:cNvSpPr txBox="1"/>
          <p:nvPr/>
        </p:nvSpPr>
        <p:spPr>
          <a:xfrm>
            <a:off x="1437407" y="9210885"/>
            <a:ext cx="1219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dirty="0">
                <a:solidFill>
                  <a:schemeClr val="hlink"/>
                </a:solidFill>
                <a:latin typeface="Arial"/>
                <a:ea typeface="Arial"/>
                <a:cs typeface="Arial"/>
                <a:sym typeface="Arial"/>
                <a:hlinkClick r:id="rId9"/>
              </a:rPr>
              <a:t>https://pixabay.com/photos/startup-meeting-brainstorming-594090/</a:t>
            </a:r>
            <a:r>
              <a:rPr lang="en-US" sz="1400" b="0" i="0" u="none" strike="noStrike" cap="none" dirty="0">
                <a:solidFill>
                  <a:srgbClr val="000000"/>
                </a:solidFill>
                <a:latin typeface="Arial"/>
                <a:ea typeface="Arial"/>
                <a:cs typeface="Arial"/>
                <a:sym typeface="Arial"/>
              </a:rPr>
              <a:t> </a:t>
            </a:r>
            <a:endParaRPr dirty="0"/>
          </a:p>
        </p:txBody>
      </p:sp>
      <p:sp>
        <p:nvSpPr>
          <p:cNvPr id="156" name="Google Shape;156;p24"/>
          <p:cNvSpPr txBox="1">
            <a:spLocks noGrp="1"/>
          </p:cNvSpPr>
          <p:nvPr>
            <p:ph type="body" idx="5"/>
          </p:nvPr>
        </p:nvSpPr>
        <p:spPr>
          <a:xfrm>
            <a:off x="1442100" y="7530325"/>
            <a:ext cx="6171600" cy="1558257"/>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76F7F"/>
              </a:buClr>
              <a:buSzPts val="2800"/>
              <a:buNone/>
            </a:pPr>
            <a:r>
              <a:rPr lang="en-US" sz="5000" dirty="0"/>
              <a:t>Reflect and wrap up</a:t>
            </a:r>
            <a:endParaRPr sz="5000" dirty="0"/>
          </a:p>
        </p:txBody>
      </p:sp>
      <p:pic>
        <p:nvPicPr>
          <p:cNvPr id="173" name="Google Shape;173;p24" descr="A group of people sitting at a table writing on paper"/>
          <p:cNvPicPr preferRelativeResize="0"/>
          <p:nvPr/>
        </p:nvPicPr>
        <p:blipFill rotWithShape="1">
          <a:blip r:embed="rId10">
            <a:alphaModFix/>
          </a:blip>
          <a:srcRect/>
          <a:stretch/>
        </p:blipFill>
        <p:spPr>
          <a:xfrm>
            <a:off x="1437407" y="3448626"/>
            <a:ext cx="6171600" cy="4099706"/>
          </a:xfrm>
          <a:prstGeom prst="rect">
            <a:avLst/>
          </a:prstGeom>
          <a:noFill/>
          <a:ln>
            <a:noFill/>
          </a:ln>
        </p:spPr>
      </p:pic>
      <p:grpSp>
        <p:nvGrpSpPr>
          <p:cNvPr id="160" name="Google Shape;160;p24">
            <a:extLst>
              <a:ext uri="{C183D7F6-B498-43B3-948B-1728B52AA6E4}">
                <adec:decorative xmlns:adec="http://schemas.microsoft.com/office/drawing/2017/decorative" val="1"/>
              </a:ext>
            </a:extLst>
          </p:cNvPr>
          <p:cNvGrpSpPr/>
          <p:nvPr/>
        </p:nvGrpSpPr>
        <p:grpSpPr>
          <a:xfrm>
            <a:off x="3371725" y="6500076"/>
            <a:ext cx="9799200" cy="6786926"/>
            <a:chOff x="7257937" y="1583421"/>
            <a:chExt cx="9799200" cy="9799200"/>
          </a:xfrm>
        </p:grpSpPr>
        <p:sp>
          <p:nvSpPr>
            <p:cNvPr id="161" name="Google Shape;161;p24"/>
            <p:cNvSpPr/>
            <p:nvPr/>
          </p:nvSpPr>
          <p:spPr>
            <a:xfrm rot="9000757">
              <a:off x="8570569" y="2896053"/>
              <a:ext cx="7173936" cy="7173936"/>
            </a:xfrm>
            <a:prstGeom prst="blockArc">
              <a:avLst>
                <a:gd name="adj1" fmla="val 18041678"/>
                <a:gd name="adj2" fmla="val 1798478"/>
                <a:gd name="adj3" fmla="val 9595"/>
              </a:avLst>
            </a:prstGeom>
            <a:solidFill>
              <a:srgbClr val="741B47"/>
            </a:solidFill>
            <a:ln>
              <a:noFill/>
            </a:ln>
            <a:effectLst>
              <a:outerShdw blurRad="71438" dist="9525" algn="bl" rotWithShape="0">
                <a:srgbClr val="000000">
                  <a:alpha val="40000"/>
                </a:srgbClr>
              </a:outerShdw>
            </a:effectLst>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4"/>
            <p:cNvSpPr/>
            <p:nvPr/>
          </p:nvSpPr>
          <p:spPr>
            <a:xfrm rot="8737289">
              <a:off x="8719737" y="5998721"/>
              <a:ext cx="968595" cy="968595"/>
            </a:xfrm>
            <a:prstGeom prst="rtTriangle">
              <a:avLst/>
            </a:prstGeom>
            <a:solidFill>
              <a:srgbClr val="741B47"/>
            </a:solidFill>
            <a:ln>
              <a:noFill/>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3" name="Google Shape;163;p24">
            <a:extLst>
              <a:ext uri="{C183D7F6-B498-43B3-948B-1728B52AA6E4}">
                <adec:decorative xmlns:adec="http://schemas.microsoft.com/office/drawing/2017/decorative" val="1"/>
              </a:ext>
            </a:extLst>
          </p:cNvPr>
          <p:cNvSpPr/>
          <p:nvPr/>
        </p:nvSpPr>
        <p:spPr>
          <a:xfrm rot="631817">
            <a:off x="11603127" y="354975"/>
            <a:ext cx="7549444" cy="6105369"/>
          </a:xfrm>
          <a:prstGeom prst="blockArc">
            <a:avLst>
              <a:gd name="adj1" fmla="val 14545937"/>
              <a:gd name="adj2" fmla="val 19902139"/>
              <a:gd name="adj3" fmla="val 9115"/>
            </a:avLst>
          </a:prstGeom>
          <a:solidFill>
            <a:srgbClr val="351C75"/>
          </a:solidFill>
          <a:ln>
            <a:noFill/>
          </a:ln>
          <a:effectLst>
            <a:outerShdw blurRad="71438" dist="9525" dir="5400000" algn="bl" rotWithShape="0">
              <a:srgbClr val="000000">
                <a:alpha val="40000"/>
              </a:srgbClr>
            </a:outerShdw>
          </a:effectLst>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4">
            <a:extLst>
              <a:ext uri="{C183D7F6-B498-43B3-948B-1728B52AA6E4}">
                <adec:decorative xmlns:adec="http://schemas.microsoft.com/office/drawing/2017/decorative" val="1"/>
              </a:ext>
            </a:extLst>
          </p:cNvPr>
          <p:cNvSpPr/>
          <p:nvPr/>
        </p:nvSpPr>
        <p:spPr>
          <a:xfrm rot="-3877889">
            <a:off x="17972440" y="1779704"/>
            <a:ext cx="926889" cy="926738"/>
          </a:xfrm>
          <a:prstGeom prst="rtTriangle">
            <a:avLst/>
          </a:prstGeom>
          <a:solidFill>
            <a:srgbClr val="351C75"/>
          </a:solidFill>
          <a:ln>
            <a:noFill/>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5" name="Google Shape;165;p24">
            <a:extLst>
              <a:ext uri="{C183D7F6-B498-43B3-948B-1728B52AA6E4}">
                <adec:decorative xmlns:adec="http://schemas.microsoft.com/office/drawing/2017/decorative" val="1"/>
              </a:ext>
            </a:extLst>
          </p:cNvPr>
          <p:cNvGrpSpPr/>
          <p:nvPr/>
        </p:nvGrpSpPr>
        <p:grpSpPr>
          <a:xfrm>
            <a:off x="11164600" y="5984278"/>
            <a:ext cx="9799200" cy="7152436"/>
            <a:chOff x="7278391" y="1585421"/>
            <a:chExt cx="9799200" cy="9799200"/>
          </a:xfrm>
        </p:grpSpPr>
        <p:sp>
          <p:nvSpPr>
            <p:cNvPr id="166" name="Google Shape;166;p24"/>
            <p:cNvSpPr/>
            <p:nvPr/>
          </p:nvSpPr>
          <p:spPr>
            <a:xfrm rot="-9000757" flipH="1">
              <a:off x="8591023" y="2898053"/>
              <a:ext cx="7173936" cy="7173936"/>
            </a:xfrm>
            <a:prstGeom prst="blockArc">
              <a:avLst>
                <a:gd name="adj1" fmla="val 17967225"/>
                <a:gd name="adj2" fmla="val 1529547"/>
                <a:gd name="adj3" fmla="val 9279"/>
              </a:avLst>
            </a:prstGeom>
            <a:solidFill>
              <a:srgbClr val="38761D"/>
            </a:solidFill>
            <a:ln>
              <a:noFill/>
            </a:ln>
            <a:effectLst>
              <a:outerShdw blurRad="71438" dist="9525" dir="5400000" algn="bl" rotWithShape="0">
                <a:srgbClr val="000000">
                  <a:alpha val="40000"/>
                </a:srgbClr>
              </a:outerShdw>
            </a:effectLst>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24"/>
            <p:cNvSpPr/>
            <p:nvPr/>
          </p:nvSpPr>
          <p:spPr>
            <a:xfrm rot="2105007">
              <a:off x="11824503" y="9142473"/>
              <a:ext cx="706977" cy="1327024"/>
            </a:xfrm>
            <a:prstGeom prst="rtTriangle">
              <a:avLst/>
            </a:prstGeom>
            <a:solidFill>
              <a:srgbClr val="38761D"/>
            </a:solidFill>
            <a:ln>
              <a:noFill/>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5"/>
          <p:cNvSpPr txBox="1">
            <a:spLocks noGrp="1"/>
          </p:cNvSpPr>
          <p:nvPr>
            <p:ph type="title"/>
          </p:nvPr>
        </p:nvSpPr>
        <p:spPr>
          <a:xfrm>
            <a:off x="1143000" y="1143000"/>
            <a:ext cx="22101000" cy="12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Module purposes</a:t>
            </a:r>
            <a:endParaRPr dirty="0"/>
          </a:p>
        </p:txBody>
      </p:sp>
      <p:sp>
        <p:nvSpPr>
          <p:cNvPr id="181" name="Google Shape;181;p25"/>
          <p:cNvSpPr txBox="1">
            <a:spLocks noGrp="1"/>
          </p:cNvSpPr>
          <p:nvPr>
            <p:ph type="body" idx="1"/>
          </p:nvPr>
        </p:nvSpPr>
        <p:spPr>
          <a:xfrm>
            <a:off x="1143000" y="3154678"/>
            <a:ext cx="14512636" cy="8161021"/>
          </a:xfrm>
          <a:prstGeom prst="rect">
            <a:avLst/>
          </a:prstGeom>
          <a:noFill/>
          <a:ln>
            <a:noFill/>
          </a:ln>
        </p:spPr>
        <p:txBody>
          <a:bodyPr spcFirstLastPara="1" wrap="square" lIns="91425" tIns="45700" rIns="91425" bIns="45700" anchor="t" anchorCtr="0">
            <a:noAutofit/>
          </a:bodyPr>
          <a:lstStyle/>
          <a:p>
            <a:pPr marL="1763713" lvl="0" indent="-823913" algn="l" rtl="0">
              <a:lnSpc>
                <a:spcPct val="100000"/>
              </a:lnSpc>
              <a:spcBef>
                <a:spcPts val="0"/>
              </a:spcBef>
              <a:spcAft>
                <a:spcPts val="0"/>
              </a:spcAft>
              <a:buClr>
                <a:schemeClr val="dk2"/>
              </a:buClr>
              <a:buSzPts val="5440"/>
              <a:buFont typeface="Times New Roman"/>
              <a:buChar char="●"/>
            </a:pPr>
            <a:r>
              <a:rPr lang="en-US" sz="6800" dirty="0"/>
              <a:t>Define and learn about social and emotional learning (SEL)</a:t>
            </a:r>
            <a:endParaRPr sz="6800" dirty="0"/>
          </a:p>
          <a:p>
            <a:pPr marL="1763713" lvl="0" indent="-823913" algn="l" rtl="0">
              <a:lnSpc>
                <a:spcPct val="100000"/>
              </a:lnSpc>
              <a:spcBef>
                <a:spcPts val="2400"/>
              </a:spcBef>
              <a:spcAft>
                <a:spcPts val="0"/>
              </a:spcAft>
              <a:buClr>
                <a:schemeClr val="dk2"/>
              </a:buClr>
              <a:buSzPts val="5440"/>
              <a:buFont typeface="Times New Roman"/>
              <a:buChar char="●"/>
            </a:pPr>
            <a:r>
              <a:rPr lang="en-US" sz="6800" dirty="0"/>
              <a:t>Explore connections between racial equity and cultural responsiveness and</a:t>
            </a:r>
            <a:r>
              <a:rPr lang="en-US" sz="6800" i="1" dirty="0"/>
              <a:t> </a:t>
            </a:r>
            <a:r>
              <a:rPr lang="en-US" sz="6800" dirty="0"/>
              <a:t>SEL</a:t>
            </a:r>
            <a:endParaRPr sz="6800" dirty="0"/>
          </a:p>
          <a:p>
            <a:pPr marL="1763713" lvl="0" indent="-823913" algn="l" rtl="0">
              <a:lnSpc>
                <a:spcPct val="100000"/>
              </a:lnSpc>
              <a:spcBef>
                <a:spcPts val="2400"/>
              </a:spcBef>
              <a:spcAft>
                <a:spcPts val="2400"/>
              </a:spcAft>
              <a:buClr>
                <a:schemeClr val="dk2"/>
              </a:buClr>
              <a:buSzPts val="5440"/>
              <a:buFont typeface="Times New Roman"/>
              <a:buChar char="●"/>
            </a:pPr>
            <a:r>
              <a:rPr lang="en-US" sz="6800" dirty="0"/>
              <a:t>Learn and try out some evidence-based SEL practices</a:t>
            </a:r>
            <a:endParaRPr sz="6800" dirty="0"/>
          </a:p>
        </p:txBody>
      </p:sp>
      <p:pic>
        <p:nvPicPr>
          <p:cNvPr id="182" name="Google Shape;182;p25" descr="A close-up of a microphone"/>
          <p:cNvPicPr preferRelativeResize="0"/>
          <p:nvPr/>
        </p:nvPicPr>
        <p:blipFill rotWithShape="1">
          <a:blip r:embed="rId3">
            <a:alphaModFix/>
          </a:blip>
          <a:srcRect/>
          <a:stretch/>
        </p:blipFill>
        <p:spPr>
          <a:xfrm>
            <a:off x="16639723" y="7119256"/>
            <a:ext cx="7069361" cy="4493702"/>
          </a:xfrm>
          <a:prstGeom prst="rect">
            <a:avLst/>
          </a:prstGeom>
          <a:noFill/>
          <a:ln>
            <a:noFill/>
          </a:ln>
        </p:spPr>
      </p:pic>
      <p:sp>
        <p:nvSpPr>
          <p:cNvPr id="183" name="Google Shape;183;p25"/>
          <p:cNvSpPr txBox="1"/>
          <p:nvPr/>
        </p:nvSpPr>
        <p:spPr>
          <a:xfrm>
            <a:off x="16639723" y="11645614"/>
            <a:ext cx="1219744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dirty="0">
                <a:solidFill>
                  <a:schemeClr val="hlink"/>
                </a:solidFill>
                <a:latin typeface="Arial"/>
                <a:ea typeface="Arial"/>
                <a:cs typeface="Arial"/>
                <a:sym typeface="Arial"/>
                <a:hlinkClick r:id="rId4"/>
              </a:rPr>
              <a:t>https://pixabay.com/photos/arrow-target-bullseye-goal-aim-2886223/</a:t>
            </a:r>
            <a:r>
              <a:rPr lang="en-US" sz="1400" b="0" i="0" u="none" strike="noStrike" cap="none" dirty="0">
                <a:solidFill>
                  <a:srgbClr val="000000"/>
                </a:solidFill>
                <a:latin typeface="Arial"/>
                <a:ea typeface="Arial"/>
                <a:cs typeface="Arial"/>
                <a:sym typeface="Arial"/>
              </a:rPr>
              <a:t> </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10640</Words>
  <Application>Microsoft Office PowerPoint</Application>
  <PresentationFormat>Custom</PresentationFormat>
  <Paragraphs>484</Paragraphs>
  <Slides>49</Slides>
  <Notes>49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Calibri</vt:lpstr>
      <vt:lpstr>Roboto</vt:lpstr>
      <vt:lpstr>Courier New</vt:lpstr>
      <vt:lpstr>Noto Sans Symbols</vt:lpstr>
      <vt:lpstr>Palatino Linotype</vt:lpstr>
      <vt:lpstr>Times New Roman</vt:lpstr>
      <vt:lpstr>Quattrocento Sans</vt:lpstr>
      <vt:lpstr>Arial</vt:lpstr>
      <vt:lpstr>Office Theme</vt:lpstr>
      <vt:lpstr>Welcome! As you settle in, please take a moment to reflect on this question and jot down your thoughts</vt:lpstr>
      <vt:lpstr>Welcome! As you settle in, please take a moment to reflect on this question and jot down your thoughts-1</vt:lpstr>
      <vt:lpstr>Lessons from the COVID-19 pandemic:  Evidence-based resources for professional development facilitators Social and emotional learning, grades 6–12</vt:lpstr>
      <vt:lpstr>Regional Educational Laboratory (REL) Northwest</vt:lpstr>
      <vt:lpstr>REL COVID-19 resources</vt:lpstr>
      <vt:lpstr>REL COVID-19 resources website</vt:lpstr>
      <vt:lpstr>REL COVID-19 resources website-1</vt:lpstr>
      <vt:lpstr>Module overview</vt:lpstr>
      <vt:lpstr>Module purposes</vt:lpstr>
      <vt:lpstr>Module learning outcomes and ethos</vt:lpstr>
      <vt:lpstr>Today’s agenda</vt:lpstr>
      <vt:lpstr>Definitions and context</vt:lpstr>
      <vt:lpstr>What is social and emotional learning (SEL)?</vt:lpstr>
      <vt:lpstr>Reflection</vt:lpstr>
      <vt:lpstr>Why SEL matters</vt:lpstr>
      <vt:lpstr>Why SEL matters right now</vt:lpstr>
      <vt:lpstr>SEL and teachers</vt:lpstr>
      <vt:lpstr>SEL and teachers-1</vt:lpstr>
      <vt:lpstr>Discussion: Teachers and SEL</vt:lpstr>
      <vt:lpstr>Evidence-based practices to promote teacher well-being</vt:lpstr>
      <vt:lpstr>Evidence-based practices to promote teacher well-being-1</vt:lpstr>
      <vt:lpstr>Small-group share-out</vt:lpstr>
      <vt:lpstr>SEL and students</vt:lpstr>
      <vt:lpstr>Rationale</vt:lpstr>
      <vt:lpstr>Evidence-based practices</vt:lpstr>
      <vt:lpstr>Evidence-based practices-1</vt:lpstr>
      <vt:lpstr>Evidence-based practices-2</vt:lpstr>
      <vt:lpstr>Evidence-based practices-3</vt:lpstr>
      <vt:lpstr>Evidence-based practices-4</vt:lpstr>
      <vt:lpstr>Evidence-based practices-5</vt:lpstr>
      <vt:lpstr>Small-group activities</vt:lpstr>
      <vt:lpstr>Getting started</vt:lpstr>
      <vt:lpstr>Follow the activity instructions</vt:lpstr>
      <vt:lpstr>Reflection and feedback</vt:lpstr>
      <vt:lpstr>Wrap-up</vt:lpstr>
      <vt:lpstr>Feedback on the professional development session</vt:lpstr>
      <vt:lpstr>Contact Us</vt:lpstr>
      <vt:lpstr>Thank you!</vt:lpstr>
      <vt:lpstr>References</vt:lpstr>
      <vt:lpstr>References, continued</vt:lpstr>
      <vt:lpstr>References, continued-1</vt:lpstr>
      <vt:lpstr>References, continued-2</vt:lpstr>
      <vt:lpstr>References, continued-3</vt:lpstr>
      <vt:lpstr>References, continued-4</vt:lpstr>
      <vt:lpstr>References, continued-5</vt:lpstr>
      <vt:lpstr>References, continued-6</vt:lpstr>
      <vt:lpstr>References, continued-7</vt:lpstr>
      <vt:lpstr>References, continued-8</vt:lpstr>
      <vt:lpstr>References, continued-9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Robelge Lenora</dc:creator>
  <cp:revision>21</cp:revision>
  <dcterms:modified xsi:type="dcterms:W3CDTF">2021-11-13T09:12:12Z</dcterms:modified>
</cp:coreProperties>
</file>