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Lst>
  <p:notesMasterIdLst>
    <p:notesMasterId r:id="rId69"/>
  </p:notesMasterIdLst>
  <p:handoutMasterIdLst>
    <p:handoutMasterId r:id="rId70"/>
  </p:handoutMasterIdLst>
  <p:sldIdLst>
    <p:sldId id="256" r:id="rId5"/>
    <p:sldId id="263" r:id="rId6"/>
    <p:sldId id="277" r:id="rId7"/>
    <p:sldId id="410" r:id="rId8"/>
    <p:sldId id="411" r:id="rId9"/>
    <p:sldId id="381" r:id="rId10"/>
    <p:sldId id="332" r:id="rId11"/>
    <p:sldId id="296" r:id="rId12"/>
    <p:sldId id="258" r:id="rId13"/>
    <p:sldId id="268" r:id="rId14"/>
    <p:sldId id="415" r:id="rId15"/>
    <p:sldId id="413" r:id="rId16"/>
    <p:sldId id="383" r:id="rId17"/>
    <p:sldId id="281" r:id="rId18"/>
    <p:sldId id="293" r:id="rId19"/>
    <p:sldId id="278" r:id="rId20"/>
    <p:sldId id="271" r:id="rId21"/>
    <p:sldId id="269" r:id="rId22"/>
    <p:sldId id="384" r:id="rId23"/>
    <p:sldId id="386" r:id="rId24"/>
    <p:sldId id="387" r:id="rId25"/>
    <p:sldId id="388" r:id="rId26"/>
    <p:sldId id="389" r:id="rId27"/>
    <p:sldId id="408" r:id="rId28"/>
    <p:sldId id="337" r:id="rId29"/>
    <p:sldId id="330" r:id="rId30"/>
    <p:sldId id="338" r:id="rId31"/>
    <p:sldId id="377" r:id="rId32"/>
    <p:sldId id="412" r:id="rId33"/>
    <p:sldId id="350" r:id="rId34"/>
    <p:sldId id="351" r:id="rId35"/>
    <p:sldId id="390" r:id="rId36"/>
    <p:sldId id="409" r:id="rId37"/>
    <p:sldId id="391" r:id="rId38"/>
    <p:sldId id="392" r:id="rId39"/>
    <p:sldId id="393" r:id="rId40"/>
    <p:sldId id="394" r:id="rId41"/>
    <p:sldId id="354" r:id="rId42"/>
    <p:sldId id="395" r:id="rId43"/>
    <p:sldId id="396" r:id="rId44"/>
    <p:sldId id="397" r:id="rId45"/>
    <p:sldId id="398" r:id="rId46"/>
    <p:sldId id="356" r:id="rId47"/>
    <p:sldId id="414" r:id="rId48"/>
    <p:sldId id="400" r:id="rId49"/>
    <p:sldId id="401" r:id="rId50"/>
    <p:sldId id="359" r:id="rId51"/>
    <p:sldId id="360" r:id="rId52"/>
    <p:sldId id="361" r:id="rId53"/>
    <p:sldId id="378" r:id="rId54"/>
    <p:sldId id="363" r:id="rId55"/>
    <p:sldId id="364" r:id="rId56"/>
    <p:sldId id="365" r:id="rId57"/>
    <p:sldId id="366" r:id="rId58"/>
    <p:sldId id="370" r:id="rId59"/>
    <p:sldId id="371" r:id="rId60"/>
    <p:sldId id="402" r:id="rId61"/>
    <p:sldId id="403" r:id="rId62"/>
    <p:sldId id="404" r:id="rId63"/>
    <p:sldId id="405" r:id="rId64"/>
    <p:sldId id="406" r:id="rId65"/>
    <p:sldId id="374" r:id="rId66"/>
    <p:sldId id="375" r:id="rId67"/>
    <p:sldId id="37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ia Kosanovich" initials="MK" lastIdx="151" clrIdx="0"/>
  <p:cmAuthor id="2" name="Julie Christman" initials="JC" lastIdx="59" clrIdx="1">
    <p:extLst>
      <p:ext uri="{19B8F6BF-5375-455C-9EA6-DF929625EA0E}">
        <p15:presenceInfo xmlns:p15="http://schemas.microsoft.com/office/powerpoint/2012/main" userId="S-1-5-21-1755430895-903129518-824350852-14645" providerId="AD"/>
      </p:ext>
    </p:extLst>
  </p:cmAuthor>
  <p:cmAuthor id="3" name="RPR" initials="RPR" lastIdx="36" clrIdx="2">
    <p:extLst>
      <p:ext uri="{19B8F6BF-5375-455C-9EA6-DF929625EA0E}">
        <p15:presenceInfo xmlns:p15="http://schemas.microsoft.com/office/powerpoint/2012/main" userId="RPR" providerId="None"/>
      </p:ext>
    </p:extLst>
  </p:cmAuthor>
  <p:cmAuthor id="4" name="Karli Willis" initials="KW" lastIdx="62" clrIdx="3">
    <p:extLst>
      <p:ext uri="{19B8F6BF-5375-455C-9EA6-DF929625EA0E}">
        <p15:presenceInfo xmlns:p15="http://schemas.microsoft.com/office/powerpoint/2012/main" userId="S-1-5-21-2052111302-1897051121-725345543-121540" providerId="AD"/>
      </p:ext>
    </p:extLst>
  </p:cmAuthor>
  <p:cmAuthor id="5" name="Todd Scott" initials="TS" lastIdx="49" clrIdx="4">
    <p:extLst>
      <p:ext uri="{19B8F6BF-5375-455C-9EA6-DF929625EA0E}">
        <p15:presenceInfo xmlns:p15="http://schemas.microsoft.com/office/powerpoint/2012/main" userId="S::tscott3@fsu.edu::cc9fc007-cc57-44c2-bc6e-5c738fa594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2066"/>
    <a:srgbClr val="0085C7"/>
    <a:srgbClr val="00953A"/>
    <a:srgbClr val="B1D8EF"/>
    <a:srgbClr val="E24301"/>
    <a:srgbClr val="FF00FF"/>
    <a:srgbClr val="B47AC0"/>
    <a:srgbClr val="FFC9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991" autoAdjust="0"/>
    <p:restoredTop sz="46673" autoAdjust="0"/>
  </p:normalViewPr>
  <p:slideViewPr>
    <p:cSldViewPr snapToGrid="0" snapToObjects="1">
      <p:cViewPr varScale="1">
        <p:scale>
          <a:sx n="84" d="100"/>
          <a:sy n="84" d="100"/>
        </p:scale>
        <p:origin x="192" y="304"/>
      </p:cViewPr>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608239-DCD5-9446-855F-2952003621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575D3B-A9F1-2447-903A-85BDF9A3F2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5E86B042-D446-E54D-8984-7DDD187A51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DA2CDE1-F9FD-BF4C-AE12-9963AB06F1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080F7E-0151-5F47-B06D-BD34459F86F3}" type="slidenum">
              <a:rPr lang="en-US" smtClean="0"/>
              <a:t>‹#›</a:t>
            </a:fld>
            <a:endParaRPr lang="en-US" dirty="0"/>
          </a:p>
        </p:txBody>
      </p:sp>
    </p:spTree>
    <p:extLst>
      <p:ext uri="{BB962C8B-B14F-4D97-AF65-F5344CB8AC3E}">
        <p14:creationId xmlns:p14="http://schemas.microsoft.com/office/powerpoint/2010/main" val="3456172724"/>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5B312-2B79-A241-8A1F-116DC9E9DD2E}" type="slidenum">
              <a:rPr lang="en-US" smtClean="0"/>
              <a:t>‹#›</a:t>
            </a:fld>
            <a:endParaRPr lang="en-US" dirty="0"/>
          </a:p>
        </p:txBody>
      </p:sp>
    </p:spTree>
    <p:extLst>
      <p:ext uri="{BB962C8B-B14F-4D97-AF65-F5344CB8AC3E}">
        <p14:creationId xmlns:p14="http://schemas.microsoft.com/office/powerpoint/2010/main" val="236423830"/>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dTzdfHqKh0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k0IDVed9dUU"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YXaF5qjnSLQ"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youtu.be/YXaF5qjnSLQ"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youtu.be/k0IDVed9dUU"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LSF1AZjTAqc"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youtu.be/CmwMYcQmRGo"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youtu.be/FHxs4YiB0ZI"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youtu.be/GJQkPrhspbU"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youtu.be/5jicN0F12t0"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youtu.be/YiZMBP9ap50"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Tx/>
              <a:buNone/>
            </a:pPr>
            <a:r>
              <a:rPr lang="en-US" sz="1000" b="1" i="0" u="none" strike="noStrike" cap="none" dirty="0">
                <a:solidFill>
                  <a:schemeClr val="dk1"/>
                </a:solidFill>
                <a:latin typeface="+mn-lt"/>
                <a:ea typeface="Calibri"/>
                <a:cs typeface="Calibri"/>
                <a:sym typeface="Calibri"/>
              </a:rPr>
              <a:t>NOTES </a:t>
            </a:r>
          </a:p>
          <a:p>
            <a:pPr marL="171450" marR="0" lvl="0" indent="-171450" algn="l" rtl="0">
              <a:spcBef>
                <a:spcPts val="0"/>
              </a:spcBef>
              <a:spcAft>
                <a:spcPts val="0"/>
              </a:spcAft>
              <a:buClr>
                <a:schemeClr val="dk1"/>
              </a:buClr>
              <a:buSzPct val="25000"/>
              <a:buFont typeface="Arial" charset="0"/>
              <a:buChar char="•"/>
            </a:pPr>
            <a:r>
              <a:rPr lang="en-US" sz="1000" b="0" i="0" u="none" strike="noStrike" cap="none" dirty="0">
                <a:solidFill>
                  <a:schemeClr val="dk1"/>
                </a:solidFill>
                <a:latin typeface="+mn-lt"/>
                <a:ea typeface="Calibri"/>
                <a:cs typeface="Calibri"/>
                <a:sym typeface="Calibri"/>
              </a:rPr>
              <a:t>Session</a:t>
            </a:r>
            <a:r>
              <a:rPr lang="en-US" sz="1000" b="0" i="0" u="none" strike="noStrike" cap="none" baseline="0" dirty="0">
                <a:solidFill>
                  <a:schemeClr val="dk1"/>
                </a:solidFill>
                <a:latin typeface="+mn-lt"/>
                <a:ea typeface="Calibri"/>
                <a:cs typeface="Calibri"/>
                <a:sym typeface="Calibri"/>
              </a:rPr>
              <a:t> 4 will take approximately 90 minutes. </a:t>
            </a:r>
          </a:p>
          <a:p>
            <a:pPr marL="171450" marR="0" lvl="0" indent="-171450" algn="l" rtl="0">
              <a:spcBef>
                <a:spcPts val="0"/>
              </a:spcBef>
              <a:spcAft>
                <a:spcPts val="0"/>
              </a:spcAft>
              <a:buClr>
                <a:schemeClr val="dk1"/>
              </a:buClr>
              <a:buSzPct val="25000"/>
              <a:buFont typeface="Arial" charset="0"/>
              <a:buChar char="•"/>
            </a:pPr>
            <a:r>
              <a:rPr lang="en-US" sz="1000" b="0" i="0" u="none" strike="noStrike" kern="1200" dirty="0">
                <a:solidFill>
                  <a:schemeClr val="tx1"/>
                </a:solidFill>
                <a:effectLst/>
                <a:latin typeface="+mn-lt"/>
                <a:ea typeface="+mn-ea"/>
                <a:cs typeface="+mn-cs"/>
              </a:rPr>
              <a:t>Prior to Session 4, participants will have read pages </a:t>
            </a:r>
            <a:r>
              <a:rPr lang="en-US" sz="1000" b="0" i="0" u="none" strike="noStrike" kern="1200" dirty="0">
                <a:solidFill>
                  <a:schemeClr val="tx1"/>
                </a:solidFill>
                <a:effectLst/>
                <a:highlight>
                  <a:srgbClr val="FFFF00"/>
                </a:highlight>
                <a:latin typeface="+mn-lt"/>
                <a:ea typeface="+mn-ea"/>
                <a:cs typeface="+mn-cs"/>
              </a:rPr>
              <a:t>2–7</a:t>
            </a:r>
            <a:r>
              <a:rPr lang="en-US" sz="1000" b="0" i="0" u="none" strike="noStrike" kern="1200" dirty="0">
                <a:solidFill>
                  <a:schemeClr val="tx1"/>
                </a:solidFill>
                <a:effectLst/>
                <a:latin typeface="+mn-lt"/>
                <a:ea typeface="+mn-ea"/>
                <a:cs typeface="+mn-cs"/>
              </a:rPr>
              <a:t> in the Participant Guide: </a:t>
            </a:r>
          </a:p>
          <a:p>
            <a:pPr marL="628650" marR="0" lvl="1" indent="-171450" algn="l" rtl="0">
              <a:spcBef>
                <a:spcPts val="0"/>
              </a:spcBef>
              <a:spcAft>
                <a:spcPts val="0"/>
              </a:spcAft>
              <a:buClr>
                <a:schemeClr val="dk1"/>
              </a:buClr>
              <a:buSzPct val="25000"/>
              <a:buFont typeface="Arial" charset="0"/>
              <a:buChar char="•"/>
            </a:pPr>
            <a:r>
              <a:rPr lang="en-US" sz="1000" b="0" i="0" u="none" strike="noStrike" kern="1200" dirty="0">
                <a:solidFill>
                  <a:schemeClr val="tx1"/>
                </a:solidFill>
                <a:effectLst/>
                <a:latin typeface="+mn-lt"/>
                <a:ea typeface="+mn-ea"/>
                <a:cs typeface="+mn-cs"/>
              </a:rPr>
              <a:t>What </a:t>
            </a:r>
            <a:r>
              <a:rPr lang="en-US" sz="1000" dirty="0"/>
              <a:t>Is </a:t>
            </a:r>
            <a:r>
              <a:rPr lang="en-US" sz="1000" b="0" i="0" u="none" strike="noStrike" kern="1200" dirty="0">
                <a:solidFill>
                  <a:schemeClr val="tx1"/>
                </a:solidFill>
                <a:effectLst/>
                <a:latin typeface="+mn-lt"/>
                <a:ea typeface="+mn-ea"/>
                <a:cs typeface="+mn-cs"/>
              </a:rPr>
              <a:t>Phonological Awareness?</a:t>
            </a:r>
          </a:p>
          <a:p>
            <a:pPr marL="628650" lvl="1" indent="-171450">
              <a:buClr>
                <a:schemeClr val="dk1"/>
              </a:buClr>
              <a:buSzPct val="25000"/>
              <a:buFont typeface="Arial" charset="0"/>
              <a:buChar char="•"/>
            </a:pPr>
            <a:r>
              <a:rPr lang="en-US" sz="1000" b="0" i="0" u="none" strike="noStrike" kern="1200" dirty="0">
                <a:solidFill>
                  <a:schemeClr val="tx1"/>
                </a:solidFill>
                <a:effectLst/>
                <a:latin typeface="+mn-lt"/>
                <a:ea typeface="+mn-ea"/>
                <a:cs typeface="+mn-cs"/>
              </a:rPr>
              <a:t>When Does Phonological Awareness Develop?</a:t>
            </a:r>
          </a:p>
          <a:p>
            <a:pPr marL="628650" marR="0" lvl="1" indent="-171450" algn="l" rtl="0">
              <a:spcBef>
                <a:spcPts val="0"/>
              </a:spcBef>
              <a:spcAft>
                <a:spcPts val="0"/>
              </a:spcAft>
              <a:buClr>
                <a:schemeClr val="dk1"/>
              </a:buClr>
              <a:buSzPct val="25000"/>
              <a:buFont typeface="Arial" charset="0"/>
              <a:buChar char="•"/>
            </a:pPr>
            <a:r>
              <a:rPr lang="en-US" sz="1000" b="0" i="0" u="none" strike="noStrike" kern="1200" dirty="0">
                <a:solidFill>
                  <a:schemeClr val="tx1"/>
                </a:solidFill>
                <a:effectLst/>
                <a:latin typeface="+mn-lt"/>
                <a:ea typeface="+mn-ea"/>
                <a:cs typeface="+mn-cs"/>
              </a:rPr>
              <a:t>Why Is </a:t>
            </a:r>
            <a:r>
              <a:rPr lang="en-US" sz="1000" dirty="0"/>
              <a:t>Phonological Awareness </a:t>
            </a:r>
            <a:r>
              <a:rPr lang="en-US" sz="1000" b="0" i="0" u="none" strike="noStrike" kern="1200" dirty="0">
                <a:solidFill>
                  <a:schemeClr val="tx1"/>
                </a:solidFill>
                <a:effectLst/>
                <a:latin typeface="+mn-lt"/>
                <a:ea typeface="+mn-ea"/>
                <a:cs typeface="+mn-cs"/>
              </a:rPr>
              <a:t>Important</a:t>
            </a:r>
            <a:r>
              <a:rPr lang="en-US" sz="1000" dirty="0"/>
              <a:t>?</a:t>
            </a:r>
            <a:endParaRPr lang="en-US" sz="1000" b="0" i="0" u="none" strike="noStrike" kern="1200" dirty="0">
              <a:solidFill>
                <a:schemeClr val="tx1"/>
              </a:solidFill>
              <a:effectLst/>
              <a:latin typeface="+mn-lt"/>
              <a:ea typeface="+mn-ea"/>
              <a:cs typeface="+mn-cs"/>
            </a:endParaRPr>
          </a:p>
          <a:p>
            <a:pPr marL="457200" marR="0" lvl="1" indent="0" algn="l" rtl="0">
              <a:spcBef>
                <a:spcPts val="0"/>
              </a:spcBef>
              <a:spcAft>
                <a:spcPts val="0"/>
              </a:spcAft>
              <a:buClr>
                <a:schemeClr val="dk1"/>
              </a:buClr>
              <a:buSzPct val="25000"/>
              <a:buFontTx/>
              <a:buNone/>
            </a:pPr>
            <a:endParaRPr lang="en-US" sz="1000" b="0" i="0" u="none" strike="noStrike" kern="1200" dirty="0">
              <a:solidFill>
                <a:schemeClr val="tx1"/>
              </a:solidFill>
              <a:effectLst/>
              <a:latin typeface="+mn-lt"/>
              <a:ea typeface="+mn-ea"/>
              <a:cs typeface="+mn-cs"/>
            </a:endParaRPr>
          </a:p>
          <a:p>
            <a:pPr marL="171450" marR="0" lvl="0" indent="-171450" algn="l" rtl="0">
              <a:spcBef>
                <a:spcPts val="0"/>
              </a:spcBef>
              <a:spcAft>
                <a:spcPts val="0"/>
              </a:spcAft>
              <a:buClr>
                <a:schemeClr val="dk1"/>
              </a:buClr>
              <a:buSzPct val="25000"/>
              <a:buFont typeface="Arial" charset="0"/>
              <a:buChar char="•"/>
            </a:pPr>
            <a:r>
              <a:rPr lang="en-US" sz="1000" b="0" i="0" u="none" strike="noStrike" kern="1200" cap="none" baseline="0" dirty="0">
                <a:solidFill>
                  <a:schemeClr val="tx1"/>
                </a:solidFill>
                <a:effectLst/>
                <a:latin typeface="+mn-lt"/>
                <a:ea typeface="+mn-ea"/>
                <a:cs typeface="+mn-cs"/>
                <a:sym typeface="Calibri"/>
              </a:rPr>
              <a:t>Under “SAY” in these speaker notes:</a:t>
            </a:r>
          </a:p>
          <a:p>
            <a:pPr marL="628650" marR="0" lvl="1" indent="-171450" algn="l" rtl="0">
              <a:spcBef>
                <a:spcPts val="0"/>
              </a:spcBef>
              <a:spcAft>
                <a:spcPts val="0"/>
              </a:spcAft>
              <a:buClr>
                <a:schemeClr val="dk1"/>
              </a:buClr>
              <a:buSzPct val="25000"/>
              <a:buFont typeface="Arial" charset="0"/>
              <a:buChar char="•"/>
            </a:pPr>
            <a:r>
              <a:rPr lang="en-US" sz="1000" b="0" i="0" u="none" strike="noStrike" kern="1200" cap="none" baseline="0" dirty="0">
                <a:solidFill>
                  <a:schemeClr val="tx1"/>
                </a:solidFill>
                <a:effectLst/>
                <a:latin typeface="+mn-lt"/>
                <a:ea typeface="+mn-ea"/>
                <a:cs typeface="+mn-cs"/>
                <a:sym typeface="Calibri"/>
              </a:rPr>
              <a:t>Regular text indicates what you should </a:t>
            </a:r>
            <a:r>
              <a:rPr lang="en-US" sz="1000" dirty="0">
                <a:sym typeface="Calibri"/>
              </a:rPr>
              <a:t>say</a:t>
            </a:r>
            <a:r>
              <a:rPr lang="en-US" sz="1000" b="0" i="0" u="none" strike="noStrike" kern="1200" cap="none" baseline="0" dirty="0">
                <a:solidFill>
                  <a:schemeClr val="tx1"/>
                </a:solidFill>
                <a:effectLst/>
                <a:latin typeface="+mn-lt"/>
                <a:ea typeface="+mn-ea"/>
                <a:cs typeface="+mn-cs"/>
                <a:sym typeface="Calibri"/>
              </a:rPr>
              <a:t>. </a:t>
            </a:r>
          </a:p>
          <a:p>
            <a:pPr marL="628650" lvl="1" indent="-171450">
              <a:buClr>
                <a:schemeClr val="dk1"/>
              </a:buClr>
              <a:buSzPct val="25000"/>
              <a:buFont typeface="Arial" charset="0"/>
              <a:buChar char="•"/>
            </a:pPr>
            <a:r>
              <a:rPr lang="en-US" sz="1000" dirty="0">
                <a:sym typeface="Calibri"/>
              </a:rPr>
              <a:t>Italicized text indicates something you and/or the participants should do. </a:t>
            </a:r>
          </a:p>
          <a:p>
            <a:pPr marL="171450" marR="0" lvl="0" indent="-171450" algn="l" rtl="0">
              <a:spcBef>
                <a:spcPts val="0"/>
              </a:spcBef>
              <a:spcAft>
                <a:spcPts val="0"/>
              </a:spcAft>
              <a:buClr>
                <a:schemeClr val="dk1"/>
              </a:buClr>
              <a:buSzPct val="25000"/>
              <a:buFont typeface="Arial" charset="0"/>
              <a:buChar char="•"/>
            </a:pPr>
            <a:endParaRPr lang="en-US" sz="10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000" b="1" i="0" u="none" strike="noStrike" cap="none" dirty="0">
                <a:solidFill>
                  <a:schemeClr val="dk1"/>
                </a:solidFill>
                <a:latin typeface="+mn-lt"/>
                <a:ea typeface="Calibri"/>
                <a:cs typeface="Calibri"/>
                <a:sym typeface="Calibri"/>
              </a:rPr>
              <a:t>SAY </a:t>
            </a:r>
            <a:r>
              <a:rPr lang="en-US" sz="1000" b="0" i="0" u="none" strike="noStrike" cap="none" dirty="0">
                <a:solidFill>
                  <a:schemeClr val="dk1"/>
                </a:solidFill>
                <a:latin typeface="+mn-lt"/>
                <a:ea typeface="Calibri"/>
                <a:cs typeface="Calibri"/>
                <a:sym typeface="Calibri"/>
              </a:rPr>
              <a:t>Thank</a:t>
            </a:r>
            <a:r>
              <a:rPr lang="en-US" sz="1000" b="0" i="0" u="none" strike="noStrike" cap="none" baseline="0" dirty="0">
                <a:solidFill>
                  <a:schemeClr val="dk1"/>
                </a:solidFill>
                <a:latin typeface="+mn-lt"/>
                <a:ea typeface="Calibri"/>
                <a:cs typeface="Calibri"/>
                <a:sym typeface="Calibri"/>
              </a:rPr>
              <a:t> you for participating in our Professional Learning Community, or PLC, on Emergent Literacy. </a:t>
            </a:r>
            <a:r>
              <a:rPr lang="en-US" sz="1000" b="0" i="1" u="none" strike="noStrike" cap="none" baseline="0" dirty="0">
                <a:solidFill>
                  <a:schemeClr val="dk1"/>
                </a:solidFill>
                <a:latin typeface="+mn-lt"/>
                <a:ea typeface="Calibri"/>
                <a:cs typeface="Calibri"/>
                <a:sym typeface="Calibri"/>
              </a:rPr>
              <a:t>Briefly introduce yourself. </a:t>
            </a:r>
            <a:r>
              <a:rPr lang="en-US" sz="1000" b="0" i="1" u="none" strike="noStrike" cap="none" dirty="0">
                <a:solidFill>
                  <a:schemeClr val="dk1"/>
                </a:solidFill>
                <a:latin typeface="+mn-lt"/>
                <a:ea typeface="Calibri"/>
                <a:cs typeface="Calibri"/>
                <a:sym typeface="Calibri"/>
              </a:rPr>
              <a:t>If</a:t>
            </a:r>
            <a:r>
              <a:rPr lang="en-US" sz="1000" b="0" i="1" u="none" strike="noStrike" cap="none" baseline="0" dirty="0">
                <a:solidFill>
                  <a:schemeClr val="dk1"/>
                </a:solidFill>
                <a:latin typeface="+mn-lt"/>
                <a:ea typeface="Calibri"/>
                <a:cs typeface="Calibri"/>
                <a:sym typeface="Calibri"/>
              </a:rPr>
              <a:t> participants do not know each other, facilitate introductions.</a:t>
            </a:r>
            <a:endParaRPr lang="en-US" sz="1000" b="0" i="1" u="none" strike="noStrike" cap="none" dirty="0">
              <a:solidFill>
                <a:schemeClr val="dk1"/>
              </a:solidFill>
              <a:latin typeface="+mn-lt"/>
              <a:ea typeface="Calibri"/>
              <a:cs typeface="Calibri"/>
              <a:sym typeface="Calibri"/>
            </a:endParaRPr>
          </a:p>
        </p:txBody>
      </p:sp>
      <p:sp>
        <p:nvSpPr>
          <p:cNvPr id="5" name="Date Placeholder 4">
            <a:extLst>
              <a:ext uri="{FF2B5EF4-FFF2-40B4-BE49-F238E27FC236}">
                <a16:creationId xmlns:a16="http://schemas.microsoft.com/office/drawing/2014/main" id="{0D110A51-DE50-DE40-B963-1D283C5C6917}"/>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730563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Phonological </a:t>
            </a:r>
            <a:r>
              <a:rPr lang="en-US" dirty="0">
                <a:solidFill>
                  <a:schemeClr val="dk1"/>
                </a:solidFill>
                <a:ea typeface="Calibri"/>
                <a:cs typeface="Calibri"/>
                <a:sym typeface="Calibri"/>
              </a:rPr>
              <a:t>awareness </a:t>
            </a:r>
            <a:r>
              <a:rPr lang="en-US" sz="1200" b="0" i="0" u="none" strike="noStrike" cap="none" dirty="0">
                <a:solidFill>
                  <a:schemeClr val="dk1"/>
                </a:solidFill>
                <a:latin typeface="+mn-lt"/>
                <a:ea typeface="Calibri"/>
                <a:cs typeface="Calibri"/>
                <a:sym typeface="Calibri"/>
              </a:rPr>
              <a:t>is an awareness that spoken language can be broken down into small units. It is an auditory</a:t>
            </a:r>
            <a:r>
              <a:rPr lang="en-US" dirty="0">
                <a:solidFill>
                  <a:schemeClr val="dk1"/>
                </a:solidFill>
                <a:highlight>
                  <a:srgbClr val="FFFF00"/>
                </a:highlight>
                <a:ea typeface="Calibri"/>
                <a:cs typeface="Calibri"/>
                <a:sym typeface="Calibri"/>
              </a:rPr>
              <a:t> or oral</a:t>
            </a:r>
            <a:r>
              <a:rPr lang="en-US" dirty="0">
                <a:solidFill>
                  <a:schemeClr val="dk1"/>
                </a:solidFill>
                <a:ea typeface="Calibri"/>
                <a:cs typeface="Calibri"/>
                <a:sym typeface="Calibri"/>
              </a:rPr>
              <a:t> </a:t>
            </a:r>
            <a:r>
              <a:rPr lang="en-US" sz="1200" b="0" i="0" u="none" strike="noStrike" cap="none" dirty="0">
                <a:solidFill>
                  <a:schemeClr val="dk1"/>
                </a:solidFill>
                <a:latin typeface="+mn-lt"/>
                <a:ea typeface="Calibri"/>
                <a:cs typeface="Calibri"/>
                <a:sym typeface="Calibri"/>
              </a:rPr>
              <a:t>skill</a:t>
            </a:r>
            <a:r>
              <a:rPr lang="en-US" dirty="0">
                <a:solidFill>
                  <a:schemeClr val="dk1"/>
                </a:solidFill>
                <a:ea typeface="Calibri"/>
                <a:cs typeface="Calibri"/>
                <a:sym typeface="Calibri"/>
              </a:rPr>
              <a:t>,</a:t>
            </a:r>
            <a:r>
              <a:rPr lang="en-US" sz="1200" b="0" i="0" u="none" strike="noStrike" cap="none" dirty="0">
                <a:solidFill>
                  <a:schemeClr val="dk1"/>
                </a:solidFill>
                <a:latin typeface="+mn-lt"/>
                <a:ea typeface="Calibri"/>
                <a:cs typeface="Calibri"/>
                <a:sym typeface="Calibri"/>
              </a:rPr>
              <a:t> so no print is involved. To teach and practice phonological awareness, children listen, speak, point, and gesture. </a:t>
            </a:r>
            <a:endParaRPr lang="en-US" dirty="0"/>
          </a:p>
        </p:txBody>
      </p:sp>
      <p:sp>
        <p:nvSpPr>
          <p:cNvPr id="5" name="Date Placeholder 4">
            <a:extLst>
              <a:ext uri="{FF2B5EF4-FFF2-40B4-BE49-F238E27FC236}">
                <a16:creationId xmlns:a16="http://schemas.microsoft.com/office/drawing/2014/main" id="{17C42246-2BC1-5442-BC33-92ABCB512B5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923391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A unit of language is a sound structure of language, like a syllable, that can be manipulated. This figure shows that phonological awareness begins with larger units of language and </a:t>
            </a:r>
            <a:r>
              <a:rPr lang="en-US" dirty="0">
                <a:solidFill>
                  <a:schemeClr val="dk1"/>
                </a:solidFill>
                <a:ea typeface="Calibri"/>
                <a:cs typeface="Calibri"/>
                <a:sym typeface="Calibri"/>
              </a:rPr>
              <a:t>moves toward </a:t>
            </a:r>
            <a:r>
              <a:rPr lang="en-US" sz="1200" b="0" i="0" u="none" strike="noStrike" cap="none" dirty="0">
                <a:solidFill>
                  <a:schemeClr val="dk1"/>
                </a:solidFill>
                <a:latin typeface="+mn-lt"/>
                <a:ea typeface="Calibri"/>
                <a:cs typeface="Calibri"/>
                <a:sym typeface="Calibri"/>
              </a:rPr>
              <a:t>smaller units of language. </a:t>
            </a: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171450" marR="0" lvl="0" indent="-171450" algn="l" rtl="0">
              <a:spcBef>
                <a:spcPts val="0"/>
              </a:spcBef>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The largest unit of language is a word, </a:t>
            </a:r>
            <a:r>
              <a:rPr lang="en-US" dirty="0">
                <a:solidFill>
                  <a:schemeClr val="dk1"/>
                </a:solidFill>
                <a:ea typeface="Calibri"/>
                <a:cs typeface="Calibri"/>
                <a:sym typeface="Calibri"/>
              </a:rPr>
              <a:t>such as </a:t>
            </a:r>
            <a:r>
              <a:rPr lang="en-US" i="1" dirty="0">
                <a:solidFill>
                  <a:schemeClr val="dk1"/>
                </a:solidFill>
                <a:ea typeface="Calibri"/>
                <a:cs typeface="Calibri"/>
                <a:sym typeface="Calibri"/>
              </a:rPr>
              <a:t>sunshine</a:t>
            </a:r>
            <a:r>
              <a:rPr lang="en-US" sz="1200" b="0" i="0" u="none" strike="noStrike" cap="none" dirty="0">
                <a:solidFill>
                  <a:schemeClr val="dk1"/>
                </a:solidFill>
                <a:latin typeface="+mn-lt"/>
                <a:ea typeface="Calibri"/>
                <a:cs typeface="Calibri"/>
                <a:sym typeface="Calibri"/>
              </a:rPr>
              <a:t>. </a:t>
            </a:r>
          </a:p>
          <a:p>
            <a:pPr marL="171450" marR="0" lvl="0" indent="-171450" algn="l" rtl="0">
              <a:spcBef>
                <a:spcPts val="0"/>
              </a:spcBef>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 smaller unit of language is a syllable. For example, the word picnic has two syllables that can be manipulated—we can separate the syllables: pic-nic.</a:t>
            </a:r>
          </a:p>
          <a:p>
            <a:pPr marL="171450" marR="0" lvl="0" indent="-171450" algn="l" rtl="0">
              <a:spcBef>
                <a:spcPts val="0"/>
              </a:spcBef>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Even smaller than a syllable, is the unit of language </a:t>
            </a:r>
            <a:r>
              <a:rPr lang="en-US" dirty="0">
                <a:solidFill>
                  <a:schemeClr val="dk1"/>
                </a:solidFill>
                <a:ea typeface="Calibri"/>
                <a:cs typeface="Calibri"/>
                <a:sym typeface="Calibri"/>
              </a:rPr>
              <a:t>called </a:t>
            </a:r>
            <a:r>
              <a:rPr lang="en-US" sz="1200" b="0" i="0" u="none" strike="noStrike" cap="none" dirty="0">
                <a:solidFill>
                  <a:schemeClr val="dk1"/>
                </a:solidFill>
                <a:latin typeface="+mn-lt"/>
                <a:ea typeface="Calibri"/>
                <a:cs typeface="Calibri"/>
                <a:sym typeface="Calibri"/>
              </a:rPr>
              <a:t>onset-rime. </a:t>
            </a:r>
            <a:r>
              <a:rPr lang="en-US" dirty="0">
                <a:solidFill>
                  <a:schemeClr val="dk1"/>
                </a:solidFill>
                <a:ea typeface="Calibri"/>
                <a:cs typeface="Calibri"/>
                <a:sym typeface="Calibri"/>
              </a:rPr>
              <a:t>The </a:t>
            </a:r>
            <a:r>
              <a:rPr lang="en-US" sz="1200" b="0" i="0" u="none" strike="noStrike" cap="none" dirty="0">
                <a:solidFill>
                  <a:schemeClr val="dk1"/>
                </a:solidFill>
                <a:latin typeface="+mn-lt"/>
                <a:ea typeface="Calibri"/>
                <a:cs typeface="Calibri"/>
                <a:sym typeface="Calibri"/>
              </a:rPr>
              <a:t>onset is the initial sound or sounds before the vowel</a:t>
            </a:r>
            <a:r>
              <a:rPr lang="en-US" dirty="0">
                <a:solidFill>
                  <a:schemeClr val="dk1"/>
                </a:solidFill>
                <a:ea typeface="Calibri"/>
                <a:cs typeface="Calibri"/>
                <a:sym typeface="Calibri"/>
              </a:rPr>
              <a:t>, and the </a:t>
            </a:r>
            <a:r>
              <a:rPr lang="en-US" sz="1200" b="0" i="0" u="none" strike="noStrike" cap="none" dirty="0">
                <a:solidFill>
                  <a:schemeClr val="dk1"/>
                </a:solidFill>
                <a:latin typeface="+mn-lt"/>
                <a:ea typeface="Calibri"/>
                <a:cs typeface="Calibri"/>
                <a:sym typeface="Calibri"/>
              </a:rPr>
              <a:t>rime </a:t>
            </a:r>
            <a:r>
              <a:rPr lang="en-US" dirty="0">
                <a:solidFill>
                  <a:schemeClr val="dk1"/>
                </a:solidFill>
                <a:ea typeface="Calibri"/>
                <a:cs typeface="Calibri"/>
                <a:sym typeface="Calibri"/>
              </a:rPr>
              <a:t>is </a:t>
            </a:r>
            <a:r>
              <a:rPr lang="en-US" sz="1200" b="0" i="0" u="none" strike="noStrike" cap="none" dirty="0">
                <a:solidFill>
                  <a:schemeClr val="dk1"/>
                </a:solidFill>
                <a:latin typeface="+mn-lt"/>
                <a:ea typeface="Calibri"/>
                <a:cs typeface="Calibri"/>
                <a:sym typeface="Calibri"/>
              </a:rPr>
              <a:t>the vowel and everything that follows it. So, for the word </a:t>
            </a:r>
            <a:r>
              <a:rPr lang="en-US" i="1" dirty="0">
                <a:solidFill>
                  <a:schemeClr val="dk1"/>
                </a:solidFill>
                <a:ea typeface="Calibri"/>
                <a:cs typeface="Calibri"/>
                <a:sym typeface="Calibri"/>
              </a:rPr>
              <a:t>map</a:t>
            </a:r>
            <a:r>
              <a:rPr lang="en-US" sz="1200" b="0" i="0" u="none" strike="noStrike" cap="none" dirty="0">
                <a:solidFill>
                  <a:schemeClr val="dk1"/>
                </a:solidFill>
                <a:latin typeface="+mn-lt"/>
                <a:ea typeface="Calibri"/>
                <a:cs typeface="Calibri"/>
                <a:sym typeface="Calibri"/>
              </a:rPr>
              <a:t> the onset is /m/ and the rime is /ap/. </a:t>
            </a:r>
          </a:p>
          <a:p>
            <a:pPr marL="171450" marR="0" lvl="0" indent="-171450" algn="l" rtl="0">
              <a:spcBef>
                <a:spcPts val="0"/>
              </a:spcBef>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The smallest unit of language is the phoneme. A phoneme is an individual sound. There are three phonemes in the word </a:t>
            </a:r>
            <a:r>
              <a:rPr lang="en-US" i="1" dirty="0">
                <a:solidFill>
                  <a:schemeClr val="dk1"/>
                </a:solidFill>
                <a:ea typeface="Calibri"/>
                <a:cs typeface="Calibri"/>
                <a:sym typeface="Calibri"/>
              </a:rPr>
              <a:t>sun</a:t>
            </a:r>
            <a:r>
              <a:rPr lang="en-US" dirty="0">
                <a:solidFill>
                  <a:schemeClr val="dk1"/>
                </a:solidFill>
                <a:ea typeface="Calibri"/>
                <a:cs typeface="Calibri"/>
                <a:sym typeface="Calibri"/>
              </a:rPr>
              <a:t>: </a:t>
            </a:r>
            <a:r>
              <a:rPr lang="en-US" sz="1200" b="0" i="0" u="none" strike="noStrike" cap="none" dirty="0">
                <a:solidFill>
                  <a:schemeClr val="dk1"/>
                </a:solidFill>
                <a:latin typeface="+mn-lt"/>
                <a:ea typeface="Calibri"/>
                <a:cs typeface="Calibri"/>
                <a:sym typeface="Calibri"/>
              </a:rPr>
              <a:t>/s/ /u/ /n/. </a:t>
            </a:r>
          </a:p>
          <a:p>
            <a:pPr marL="171450" marR="0" lvl="0" indent="-171450" algn="l" rtl="0">
              <a:spcBef>
                <a:spcPts val="0"/>
              </a:spcBef>
              <a:buClr>
                <a:schemeClr val="dk1"/>
              </a:buClr>
              <a:buSzPct val="25000"/>
              <a:buFont typeface="Arial" panose="020B0604020202020204" pitchFamily="34" charset="0"/>
              <a:buChar char="•"/>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Tx/>
              <a:buNone/>
            </a:pPr>
            <a:r>
              <a:rPr lang="en-US" sz="1200" b="0" i="0" u="none" strike="noStrike" cap="none" dirty="0">
                <a:solidFill>
                  <a:schemeClr val="dk1"/>
                </a:solidFill>
                <a:latin typeface="+mn-lt"/>
                <a:ea typeface="Calibri"/>
                <a:cs typeface="Calibri"/>
                <a:sym typeface="Calibri"/>
              </a:rPr>
              <a:t>Understanding the units of language will help you make instructional decisions about the phonological awareness activities you plan for children. Even though having phonemic awareness is important when learning to read in the conventional sense, preschool children are not expected to have phonemic awareness already. </a:t>
            </a:r>
          </a:p>
          <a:p>
            <a:pPr>
              <a:buClr>
                <a:schemeClr val="dk1"/>
              </a:buClr>
              <a:buSzPct val="25000"/>
              <a:buFont typeface="Calibri"/>
              <a:buNone/>
            </a:pPr>
            <a:endParaRPr lang="en-US" dirty="0"/>
          </a:p>
        </p:txBody>
      </p:sp>
      <p:sp>
        <p:nvSpPr>
          <p:cNvPr id="5" name="Date Placeholder 4">
            <a:extLst>
              <a:ext uri="{FF2B5EF4-FFF2-40B4-BE49-F238E27FC236}">
                <a16:creationId xmlns:a16="http://schemas.microsoft.com/office/drawing/2014/main" id="{7C588DB3-DB2A-FD4E-B235-573E983CF9F5}"/>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37250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 </a:t>
            </a:r>
          </a:p>
          <a:p>
            <a:pPr marL="171450" indent="-171450">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Some definitions of print knowledge include reading words “by sight” and environmental print. For example, when a child recognizes </a:t>
            </a:r>
            <a:r>
              <a:rPr lang="en-US" sz="1200" b="0" i="0" u="none" strike="noStrike" cap="none" dirty="0">
                <a:solidFill>
                  <a:schemeClr val="dk1"/>
                </a:solidFill>
                <a:latin typeface="+mn-lt"/>
                <a:cs typeface="Calibri"/>
                <a:sym typeface="Calibri"/>
              </a:rPr>
              <a:t>the word </a:t>
            </a:r>
            <a:r>
              <a:rPr lang="en-US" i="1" dirty="0">
                <a:solidFill>
                  <a:schemeClr val="dk1"/>
                </a:solidFill>
                <a:cs typeface="Calibri"/>
                <a:sym typeface="Calibri"/>
              </a:rPr>
              <a:t>bowl</a:t>
            </a:r>
            <a:r>
              <a:rPr lang="en-US" sz="1200" b="0" i="0" u="none" strike="noStrike" cap="none" dirty="0">
                <a:solidFill>
                  <a:schemeClr val="dk1"/>
                </a:solidFill>
                <a:latin typeface="+mn-lt"/>
                <a:cs typeface="Calibri"/>
                <a:sym typeface="Calibri"/>
              </a:rPr>
              <a:t> because it is written on the cat bowl. Or, when a child recognizes environmental print such as saying “McDonalds” when </a:t>
            </a:r>
            <a:r>
              <a:rPr lang="en-US" dirty="0">
                <a:solidFill>
                  <a:schemeClr val="dk1"/>
                </a:solidFill>
                <a:cs typeface="Calibri"/>
                <a:sym typeface="Calibri"/>
              </a:rPr>
              <a:t>he or she sees </a:t>
            </a:r>
            <a:r>
              <a:rPr lang="en-US" sz="1200" b="0" i="0" u="none" strike="noStrike" cap="none" dirty="0">
                <a:solidFill>
                  <a:schemeClr val="dk1"/>
                </a:solidFill>
                <a:latin typeface="+mn-lt"/>
                <a:cs typeface="Calibri"/>
                <a:sym typeface="Calibri"/>
              </a:rPr>
              <a:t>the golden arches.</a:t>
            </a:r>
          </a:p>
          <a:p>
            <a:pPr marL="171450" indent="-171450">
              <a:buClr>
                <a:schemeClr val="dk1"/>
              </a:buClr>
              <a:buSzPct val="25000"/>
              <a:buFont typeface="Arial" panose="020B0604020202020204" pitchFamily="34" charset="0"/>
              <a:buChar char="•"/>
            </a:pPr>
            <a:r>
              <a:rPr lang="en-US" sz="1200" b="0" i="0" u="none" strike="noStrike" cap="none" dirty="0">
                <a:solidFill>
                  <a:schemeClr val="dk1"/>
                </a:solidFill>
                <a:latin typeface="+mn-lt"/>
                <a:cs typeface="Calibri"/>
                <a:sym typeface="Calibri"/>
              </a:rPr>
              <a:t>Point out that the information on this slide is on a one-page document in the Reproducible Materials section of the Participant Guide. It is designed for teachers to print out and use as a reminder of these terms. </a:t>
            </a:r>
            <a:endParaRPr lang="en-US" dirty="0">
              <a:solidFill>
                <a:schemeClr val="dk1"/>
              </a:solidFill>
              <a:cs typeface="Calibri"/>
              <a:sym typeface="Calibri"/>
            </a:endParaRP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These words are all related because they are important foundational skills for literacy. </a:t>
            </a: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171450" marR="0" lvl="0" indent="-171450" algn="l" rtl="0">
              <a:spcBef>
                <a:spcPts val="0"/>
              </a:spcBef>
              <a:buClr>
                <a:schemeClr val="dk1"/>
              </a:buClr>
              <a:buSzPct val="25000"/>
              <a:buFont typeface="Arial" panose="020B0604020202020204" pitchFamily="34" charset="0"/>
              <a:buChar char="•"/>
            </a:pPr>
            <a:r>
              <a:rPr lang="en-US" b="1" dirty="0">
                <a:solidFill>
                  <a:schemeClr val="dk1"/>
                </a:solidFill>
                <a:cs typeface="Calibri"/>
                <a:sym typeface="Calibri"/>
              </a:rPr>
              <a:t>Phonological </a:t>
            </a:r>
            <a:r>
              <a:rPr lang="en-US" sz="1200" b="1" i="0" u="none" strike="noStrike" cap="none" dirty="0">
                <a:solidFill>
                  <a:schemeClr val="dk1"/>
                </a:solidFill>
                <a:latin typeface="+mn-lt"/>
                <a:cs typeface="Calibri"/>
                <a:sym typeface="Calibri"/>
              </a:rPr>
              <a:t>awareness </a:t>
            </a:r>
            <a:r>
              <a:rPr lang="en-US" sz="1200" kern="1200" dirty="0">
                <a:solidFill>
                  <a:schemeClr val="tx1"/>
                </a:solidFill>
                <a:effectLst/>
                <a:latin typeface="+mn-lt"/>
                <a:ea typeface="+mn-ea"/>
                <a:cs typeface="+mn-cs"/>
              </a:rPr>
              <a:t>is the understanding that speech can be broken down into parts and the ability to manipulate those parts at the word, syllable, onset-rime, and phoneme </a:t>
            </a:r>
            <a:r>
              <a:rPr lang="en-US" dirty="0"/>
              <a:t>levels</a:t>
            </a:r>
            <a:r>
              <a:rPr lang="en-US" sz="1200" kern="1200" dirty="0">
                <a:solidFill>
                  <a:schemeClr val="tx1"/>
                </a:solidFill>
                <a:effectLst/>
                <a:latin typeface="+mn-lt"/>
                <a:ea typeface="+mn-ea"/>
                <a:cs typeface="+mn-cs"/>
              </a:rPr>
              <a:t>.</a:t>
            </a:r>
            <a:r>
              <a:rPr lang="en-US" dirty="0">
                <a:effectLst/>
              </a:rPr>
              <a:t> So, you can think of phonological awareness as an umbrella term that includes </a:t>
            </a:r>
            <a:r>
              <a:rPr lang="en-US" dirty="0">
                <a:solidFill>
                  <a:schemeClr val="dk1"/>
                </a:solidFill>
                <a:cs typeface="Calibri"/>
                <a:sym typeface="Calibri"/>
              </a:rPr>
              <a:t>every </a:t>
            </a:r>
            <a:r>
              <a:rPr lang="en-US" sz="1200" b="0" i="0" u="none" strike="noStrike" cap="none" dirty="0">
                <a:solidFill>
                  <a:schemeClr val="dk1"/>
                </a:solidFill>
                <a:latin typeface="+mn-lt"/>
                <a:cs typeface="Calibri"/>
                <a:sym typeface="Calibri"/>
              </a:rPr>
              <a:t>level of </a:t>
            </a:r>
            <a:r>
              <a:rPr lang="en-US" dirty="0">
                <a:solidFill>
                  <a:schemeClr val="dk1"/>
                </a:solidFill>
                <a:cs typeface="Calibri"/>
                <a:sym typeface="Calibri"/>
              </a:rPr>
              <a:t>phonological awareness</a:t>
            </a:r>
            <a:r>
              <a:rPr lang="en-US" sz="1200" b="0" i="0" u="none" strike="noStrike" cap="none" dirty="0">
                <a:solidFill>
                  <a:schemeClr val="dk1"/>
                </a:solidFill>
                <a:latin typeface="+mn-lt"/>
                <a:cs typeface="Calibri"/>
                <a:sym typeface="Calibri"/>
              </a:rPr>
              <a:t>. Notice the picture to remind us is of a teacher and child speaking and listening.</a:t>
            </a:r>
            <a:r>
              <a:rPr lang="en-US" dirty="0">
                <a:effectLst/>
              </a:rPr>
              <a:t> </a:t>
            </a:r>
            <a:endParaRPr lang="en-US" sz="1200" b="0" i="0" u="none" strike="noStrike" cap="none" dirty="0">
              <a:solidFill>
                <a:schemeClr val="dk1"/>
              </a:solidFill>
              <a:latin typeface="+mn-lt"/>
              <a:cs typeface="Calibri"/>
              <a:sym typeface="Calibri"/>
            </a:endParaRPr>
          </a:p>
          <a:p>
            <a:pPr marL="171450" indent="-171450">
              <a:buClr>
                <a:schemeClr val="dk1"/>
              </a:buClr>
              <a:buSzPct val="25000"/>
              <a:buFont typeface="Arial" panose="020B0604020202020204" pitchFamily="34" charset="0"/>
              <a:buChar char="•"/>
            </a:pPr>
            <a:endParaRPr lang="en-US" b="1" dirty="0">
              <a:solidFill>
                <a:schemeClr val="dk1"/>
              </a:solidFill>
              <a:cs typeface="Calibri"/>
              <a:sym typeface="Calibri"/>
            </a:endParaRPr>
          </a:p>
          <a:p>
            <a:pPr marL="171450" marR="0" lvl="0" indent="-171450" algn="l" rtl="0">
              <a:spcBef>
                <a:spcPts val="0"/>
              </a:spcBef>
              <a:buClr>
                <a:schemeClr val="dk1"/>
              </a:buClr>
              <a:buSzPct val="25000"/>
              <a:buFont typeface="Arial" panose="020B0604020202020204" pitchFamily="34" charset="0"/>
              <a:buChar char="•"/>
            </a:pPr>
            <a:r>
              <a:rPr lang="en-US" b="1" dirty="0">
                <a:solidFill>
                  <a:schemeClr val="dk1"/>
                </a:solidFill>
                <a:cs typeface="Calibri"/>
                <a:sym typeface="Calibri"/>
              </a:rPr>
              <a:t>Phonemic </a:t>
            </a:r>
            <a:r>
              <a:rPr lang="en-US" sz="1200" b="1" i="0" u="none" strike="noStrike" cap="none" dirty="0">
                <a:solidFill>
                  <a:schemeClr val="dk1"/>
                </a:solidFill>
                <a:latin typeface="+mn-lt"/>
                <a:cs typeface="Calibri"/>
                <a:sym typeface="Calibri"/>
              </a:rPr>
              <a:t>awareness </a:t>
            </a:r>
            <a:r>
              <a:rPr lang="en-US" sz="1200" b="0" i="0" u="none" strike="noStrike" kern="1200" cap="none" dirty="0">
                <a:solidFill>
                  <a:schemeClr val="tx1"/>
                </a:solidFill>
                <a:effectLst/>
                <a:latin typeface="+mn-lt"/>
                <a:ea typeface="+mn-ea"/>
                <a:cs typeface="+mn-cs"/>
                <a:sym typeface="Calibri"/>
              </a:rPr>
              <a:t>is the </a:t>
            </a:r>
            <a:r>
              <a:rPr lang="en-US" sz="1200" kern="1200" dirty="0">
                <a:solidFill>
                  <a:schemeClr val="tx1"/>
                </a:solidFill>
                <a:effectLst/>
                <a:latin typeface="+mn-lt"/>
                <a:ea typeface="+mn-ea"/>
                <a:cs typeface="+mn-cs"/>
              </a:rPr>
              <a:t>ability to notice, think about, and work with the individual sounds in spoken words. Phonemic awareness </a:t>
            </a:r>
            <a:r>
              <a:rPr lang="en-US" sz="1200" b="0" i="0" u="none" strike="noStrike" cap="none" dirty="0">
                <a:solidFill>
                  <a:schemeClr val="dk1"/>
                </a:solidFill>
                <a:latin typeface="+mn-lt"/>
                <a:cs typeface="Calibri"/>
                <a:sym typeface="Calibri"/>
              </a:rPr>
              <a:t>includes </a:t>
            </a:r>
            <a:r>
              <a:rPr lang="en-US" dirty="0">
                <a:solidFill>
                  <a:schemeClr val="dk1"/>
                </a:solidFill>
                <a:cs typeface="Calibri"/>
                <a:sym typeface="Calibri"/>
              </a:rPr>
              <a:t>only </a:t>
            </a:r>
            <a:r>
              <a:rPr lang="en-US" sz="1200" b="0" i="0" u="none" strike="noStrike" cap="none" dirty="0">
                <a:solidFill>
                  <a:schemeClr val="dk1"/>
                </a:solidFill>
                <a:latin typeface="+mn-lt"/>
                <a:cs typeface="Calibri"/>
                <a:sym typeface="Calibri"/>
              </a:rPr>
              <a:t>skills at the </a:t>
            </a:r>
            <a:r>
              <a:rPr lang="en-US" dirty="0">
                <a:solidFill>
                  <a:schemeClr val="dk1"/>
                </a:solidFill>
                <a:cs typeface="Calibri"/>
                <a:sym typeface="Calibri"/>
              </a:rPr>
              <a:t>phoneme</a:t>
            </a:r>
            <a:r>
              <a:rPr lang="en-US" sz="1200" b="0" i="0" u="none" strike="noStrike" cap="none" dirty="0">
                <a:solidFill>
                  <a:schemeClr val="dk1"/>
                </a:solidFill>
                <a:latin typeface="+mn-lt"/>
                <a:cs typeface="Calibri"/>
                <a:sym typeface="Calibri"/>
              </a:rPr>
              <a:t>, or individual sound, level. Notice the picture to remind us shows a picture of a mat and the person saying the individual phonemes (sounds) of mat, not reading the word mat.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endParaRPr lang="en-US" sz="1200" b="0" i="0" u="none" strike="noStrike" cap="none" dirty="0">
              <a:solidFill>
                <a:schemeClr val="dk1"/>
              </a:solidFill>
              <a:latin typeface="+mn-lt"/>
              <a:cs typeface="Calibri"/>
              <a:sym typeface="Calibri"/>
            </a:endParaRP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cs typeface="Calibri"/>
                <a:sym typeface="Calibri"/>
              </a:rPr>
              <a:t>As we learned in Module 1, </a:t>
            </a:r>
            <a:r>
              <a:rPr lang="en-US" sz="1200" b="1" i="0" u="none" strike="noStrike" cap="none" dirty="0">
                <a:solidFill>
                  <a:schemeClr val="dk1"/>
                </a:solidFill>
                <a:latin typeface="+mn-lt"/>
                <a:cs typeface="Calibri"/>
                <a:sym typeface="Calibri"/>
              </a:rPr>
              <a:t>Print knowledge </a:t>
            </a:r>
            <a:r>
              <a:rPr lang="en-US" sz="1200" b="0" i="0" u="none" strike="noStrike" cap="none" dirty="0">
                <a:solidFill>
                  <a:schemeClr val="dk1"/>
                </a:solidFill>
                <a:latin typeface="+mn-lt"/>
                <a:cs typeface="Calibri"/>
                <a:sym typeface="Calibri"/>
              </a:rPr>
              <a:t>is </a:t>
            </a:r>
            <a:r>
              <a:rPr lang="en-US" sz="1200" b="0" i="0" u="none" strike="noStrike" kern="1200" cap="none" dirty="0">
                <a:solidFill>
                  <a:schemeClr val="tx1"/>
                </a:solidFill>
                <a:effectLst/>
                <a:latin typeface="+mn-lt"/>
                <a:ea typeface="+mn-ea"/>
                <a:cs typeface="+mn-cs"/>
                <a:sym typeface="Calibri"/>
              </a:rPr>
              <a:t>k</a:t>
            </a:r>
            <a:r>
              <a:rPr lang="en-US" sz="1200" kern="1200" dirty="0">
                <a:solidFill>
                  <a:schemeClr val="tx1"/>
                </a:solidFill>
                <a:effectLst/>
                <a:latin typeface="+mn-lt"/>
                <a:ea typeface="+mn-ea"/>
                <a:cs typeface="+mn-cs"/>
              </a:rPr>
              <a:t>nowing letter names, letters sounds, and concepts of print. Print knowledge does not include reading words, whereas phonics does. Notice the picture is of a child saying a letter name and a letter sound (not using that knowledge to read any words).</a:t>
            </a:r>
            <a:endParaRPr lang="en-US" sz="1200" b="0" i="0" u="none" strike="noStrike" cap="none" dirty="0">
              <a:solidFill>
                <a:schemeClr val="dk1"/>
              </a:solidFill>
              <a:latin typeface="+mn-lt"/>
              <a:cs typeface="Calibri"/>
              <a:sym typeface="Calibri"/>
            </a:endParaRPr>
          </a:p>
          <a:p>
            <a:pPr marL="171450" marR="0" lvl="0" indent="-171450" algn="l" rtl="0">
              <a:spcBef>
                <a:spcPts val="0"/>
              </a:spcBef>
              <a:buClr>
                <a:schemeClr val="dk1"/>
              </a:buClr>
              <a:buSzPct val="25000"/>
              <a:buFont typeface="Arial" panose="020B0604020202020204" pitchFamily="34" charset="0"/>
              <a:buChar char="•"/>
            </a:pPr>
            <a:endParaRPr lang="en-US" sz="1200" b="1" i="0" u="none" strike="noStrike" cap="none" dirty="0">
              <a:solidFill>
                <a:schemeClr val="dk1"/>
              </a:solidFill>
              <a:latin typeface="+mn-lt"/>
              <a:cs typeface="Calibri"/>
              <a:sym typeface="Calibri"/>
            </a:endParaRPr>
          </a:p>
          <a:p>
            <a:pPr marL="171450" marR="0" lvl="0" indent="-171450" algn="l" rtl="0">
              <a:spcBef>
                <a:spcPts val="0"/>
              </a:spcBef>
              <a:buClr>
                <a:schemeClr val="dk1"/>
              </a:buClr>
              <a:buSzPct val="25000"/>
              <a:buFont typeface="Arial" panose="020B0604020202020204" pitchFamily="34" charset="0"/>
              <a:buChar char="•"/>
            </a:pPr>
            <a:r>
              <a:rPr lang="en-US" sz="1200" b="1" i="0" u="none" strike="noStrike" cap="none" dirty="0">
                <a:solidFill>
                  <a:schemeClr val="dk1"/>
                </a:solidFill>
                <a:latin typeface="+mn-lt"/>
                <a:cs typeface="Calibri"/>
                <a:sym typeface="Calibri"/>
              </a:rPr>
              <a:t>Phonics</a:t>
            </a:r>
            <a:r>
              <a:rPr lang="en-US" sz="1200" b="0" i="0" u="none" strike="noStrike" cap="none" dirty="0">
                <a:solidFill>
                  <a:schemeClr val="dk1"/>
                </a:solidFill>
                <a:latin typeface="+mn-lt"/>
                <a:cs typeface="Calibri"/>
                <a:sym typeface="Calibri"/>
              </a:rPr>
              <a:t> </a:t>
            </a:r>
            <a:r>
              <a:rPr lang="en-US" sz="1200" b="0" i="0" u="none" strike="noStrike" kern="1200" cap="none" dirty="0">
                <a:solidFill>
                  <a:schemeClr val="tx1"/>
                </a:solidFill>
                <a:effectLst/>
                <a:latin typeface="+mn-lt"/>
                <a:ea typeface="+mn-ea"/>
                <a:cs typeface="+mn-cs"/>
                <a:sym typeface="Calibri"/>
              </a:rPr>
              <a:t>is u</a:t>
            </a:r>
            <a:r>
              <a:rPr lang="en-US" sz="1200" kern="1200" dirty="0">
                <a:solidFill>
                  <a:schemeClr val="tx1"/>
                </a:solidFill>
                <a:effectLst/>
                <a:latin typeface="+mn-lt"/>
                <a:ea typeface="+mn-ea"/>
                <a:cs typeface="+mn-cs"/>
              </a:rPr>
              <a:t>sing printed letters and letter-sound relationships to read words.</a:t>
            </a:r>
            <a:r>
              <a:rPr lang="en-US" dirty="0">
                <a:effectLst/>
              </a:rPr>
              <a:t> It </a:t>
            </a:r>
            <a:r>
              <a:rPr lang="en-US" sz="1200" b="0" i="0" u="none" strike="noStrike" cap="none" dirty="0">
                <a:solidFill>
                  <a:schemeClr val="dk1"/>
                </a:solidFill>
                <a:latin typeface="+mn-lt"/>
                <a:cs typeface="Calibri"/>
                <a:sym typeface="Calibri"/>
              </a:rPr>
              <a:t>is also </a:t>
            </a:r>
            <a:r>
              <a:rPr lang="en-US" dirty="0">
                <a:solidFill>
                  <a:schemeClr val="dk1"/>
                </a:solidFill>
                <a:cs typeface="Calibri"/>
                <a:sym typeface="Calibri"/>
              </a:rPr>
              <a:t>a </a:t>
            </a:r>
            <a:r>
              <a:rPr lang="en-US" sz="1200" b="0" i="0" u="none" strike="noStrike" cap="none" dirty="0">
                <a:solidFill>
                  <a:schemeClr val="dk1"/>
                </a:solidFill>
                <a:latin typeface="+mn-lt"/>
                <a:cs typeface="Calibri"/>
                <a:sym typeface="Calibri"/>
              </a:rPr>
              <a:t>method </a:t>
            </a:r>
            <a:r>
              <a:rPr lang="en-US" dirty="0">
                <a:solidFill>
                  <a:schemeClr val="dk1"/>
                </a:solidFill>
                <a:cs typeface="Calibri"/>
                <a:sym typeface="Calibri"/>
              </a:rPr>
              <a:t>for </a:t>
            </a:r>
            <a:r>
              <a:rPr lang="en-US" sz="1200" b="0" i="0" u="none" strike="noStrike" cap="none" dirty="0">
                <a:solidFill>
                  <a:schemeClr val="dk1"/>
                </a:solidFill>
                <a:latin typeface="+mn-lt"/>
                <a:cs typeface="Calibri"/>
                <a:sym typeface="Calibri"/>
              </a:rPr>
              <a:t>teaching reading by matching printed letters with letter sounds. The difference between print knowledge and phonics is that </a:t>
            </a:r>
            <a:r>
              <a:rPr lang="en-US" dirty="0"/>
              <a:t>print knowledge does not include using knowledge of letter sounds to read words</a:t>
            </a:r>
            <a:r>
              <a:rPr lang="en-US" sz="1200" b="0" i="0" u="none" strike="noStrike" cap="none" dirty="0">
                <a:solidFill>
                  <a:schemeClr val="dk1"/>
                </a:solidFill>
                <a:latin typeface="+mn-lt"/>
                <a:cs typeface="Calibri"/>
                <a:sym typeface="Calibri"/>
              </a:rPr>
              <a:t>. Notice the picture to remind us a child is using knowledge of letter sounds to read a word that is in print. </a:t>
            </a:r>
          </a:p>
          <a:p>
            <a:pPr marL="171450" marR="0" lvl="0" indent="-171450" algn="l" rtl="0">
              <a:spcBef>
                <a:spcPts val="0"/>
              </a:spcBef>
              <a:buClr>
                <a:schemeClr val="dk1"/>
              </a:buClr>
              <a:buSzPct val="25000"/>
              <a:buFont typeface="Arial" panose="020B0604020202020204" pitchFamily="34" charset="0"/>
              <a:buChar char="•"/>
            </a:pPr>
            <a:endParaRPr lang="en-US" sz="1200" b="0" i="0" u="none" strike="noStrike" cap="none" dirty="0">
              <a:solidFill>
                <a:schemeClr val="dk1"/>
              </a:solidFill>
              <a:latin typeface="+mn-lt"/>
              <a:cs typeface="Calibri"/>
              <a:sym typeface="Calibri"/>
            </a:endParaRPr>
          </a:p>
          <a:p>
            <a:pPr marL="171450" marR="0" lvl="0" indent="-171450" algn="l" rtl="0">
              <a:spcBef>
                <a:spcPts val="0"/>
              </a:spcBef>
              <a:buClr>
                <a:schemeClr val="dk1"/>
              </a:buClr>
              <a:buSzPct val="25000"/>
              <a:buFont typeface="Arial" panose="020B0604020202020204" pitchFamily="34" charset="0"/>
              <a:buChar char="•"/>
            </a:pPr>
            <a:r>
              <a:rPr lang="en-US" sz="1200" b="0" i="0" u="none" strike="noStrike" cap="none" dirty="0">
                <a:solidFill>
                  <a:schemeClr val="dk1"/>
                </a:solidFill>
                <a:latin typeface="+mn-lt"/>
                <a:cs typeface="Calibri"/>
                <a:sym typeface="Calibri"/>
              </a:rPr>
              <a:t>The </a:t>
            </a:r>
            <a:r>
              <a:rPr lang="en-US" sz="1200" b="1" i="0" u="none" strike="noStrike" cap="none" dirty="0">
                <a:solidFill>
                  <a:schemeClr val="dk1"/>
                </a:solidFill>
                <a:latin typeface="+mn-lt"/>
                <a:cs typeface="Calibri"/>
                <a:sym typeface="Calibri"/>
              </a:rPr>
              <a:t>Alphabetic principle </a:t>
            </a:r>
            <a:r>
              <a:rPr lang="en-US" sz="1200" b="0" i="0" u="none" strike="noStrike" cap="none" dirty="0">
                <a:solidFill>
                  <a:schemeClr val="dk1"/>
                </a:solidFill>
                <a:latin typeface="+mn-lt"/>
                <a:cs typeface="Calibri"/>
                <a:sym typeface="Calibri"/>
              </a:rPr>
              <a:t>is the understanding that there are systematic and predictable relationships between written letters and spoken sounds. We help children build this understanding through teaching phonological awareness, print knowledge, and in later grades, phonics.</a:t>
            </a:r>
          </a:p>
        </p:txBody>
      </p:sp>
      <p:sp>
        <p:nvSpPr>
          <p:cNvPr id="5" name="Date Placeholder 4">
            <a:extLst>
              <a:ext uri="{FF2B5EF4-FFF2-40B4-BE49-F238E27FC236}">
                <a16:creationId xmlns:a16="http://schemas.microsoft.com/office/drawing/2014/main" id="{FE53570F-93A8-C649-834A-C3A42764A26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693831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t"/>
            <a:r>
              <a:rPr lang="en-US" sz="1200" b="1" i="0" u="none" strike="noStrike" cap="none" dirty="0">
                <a:solidFill>
                  <a:schemeClr val="dk1"/>
                </a:solidFill>
                <a:latin typeface="+mn-lt"/>
                <a:ea typeface="Calibri"/>
                <a:cs typeface="Calibri"/>
                <a:sym typeface="Calibri"/>
              </a:rPr>
              <a:t>NOTES</a:t>
            </a:r>
            <a:endParaRPr lang="en-US" sz="1200" b="0" i="0" u="none" strike="noStrike" cap="none" dirty="0">
              <a:solidFill>
                <a:schemeClr val="dk1"/>
              </a:solidFill>
              <a:latin typeface="+mn-lt"/>
              <a:ea typeface="Calibri"/>
              <a:cs typeface="Calibri"/>
              <a:sym typeface="Calibri"/>
            </a:endParaRPr>
          </a:p>
          <a:p>
            <a:pPr marL="171450" indent="-171450" rtl="0" fontAlgn="t">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Allow about 15 minutes for this activity. </a:t>
            </a:r>
          </a:p>
          <a:p>
            <a:pPr marL="171450" indent="-171450" rtl="0" fontAlgn="t">
              <a:buFont typeface="Arial" panose="020B0604020202020204" pitchFamily="34" charset="0"/>
              <a:buChar char="•"/>
            </a:pPr>
            <a:r>
              <a:rPr lang="en-US" sz="1200" b="0" i="0" u="none" strike="noStrike" kern="1200" dirty="0">
                <a:solidFill>
                  <a:schemeClr val="tx1"/>
                </a:solidFill>
                <a:effectLst/>
                <a:latin typeface="+mn-lt"/>
                <a:ea typeface="+mn-ea"/>
                <a:cs typeface="+mn-cs"/>
              </a:rPr>
              <a:t>Step 3</a:t>
            </a:r>
            <a:r>
              <a:rPr lang="en-US" sz="1200" b="0" i="0" u="none" strike="noStrike" kern="1200" baseline="0" dirty="0">
                <a:solidFill>
                  <a:schemeClr val="tx1"/>
                </a:solidFill>
                <a:effectLst/>
                <a:latin typeface="+mn-lt"/>
                <a:ea typeface="+mn-ea"/>
                <a:cs typeface="+mn-cs"/>
              </a:rPr>
              <a:t> is </a:t>
            </a:r>
            <a:r>
              <a:rPr lang="en-US" b="1" dirty="0"/>
              <a:t>Learn and Confirm. </a:t>
            </a:r>
            <a:r>
              <a:rPr lang="en-US" sz="1200" b="0" i="0" u="none" strike="noStrike" kern="1200" dirty="0">
                <a:solidFill>
                  <a:schemeClr val="tx1"/>
                </a:solidFill>
                <a:effectLst/>
                <a:latin typeface="+mn-lt"/>
                <a:ea typeface="+mn-ea"/>
                <a:cs typeface="+mn-cs"/>
              </a:rPr>
              <a:t>Here is where you access and build participants’ background knowledge and experiences related to the topic of the session. Participants are explicitly taught the session’s content through, for example, models, videos, and discussions. </a:t>
            </a:r>
            <a:endParaRPr lang="en-US" sz="1200" b="0" i="0" u="none" strike="noStrike" cap="none" dirty="0">
              <a:solidFill>
                <a:schemeClr val="dk1"/>
              </a:solidFill>
              <a:latin typeface="+mn-lt"/>
              <a:ea typeface="Calibri"/>
              <a:cs typeface="Calibri"/>
              <a:sym typeface="Calibri"/>
            </a:endParaRPr>
          </a:p>
          <a:p>
            <a:pPr rtl="0" fontAlgn="t"/>
            <a:endParaRPr lang="en-US" sz="1200" b="1" i="0" u="none" strike="noStrike" cap="none" baseline="0" dirty="0">
              <a:solidFill>
                <a:schemeClr val="dk1"/>
              </a:solidFill>
              <a:latin typeface="+mn-lt"/>
              <a:ea typeface="Calibri"/>
              <a:cs typeface="Calibri"/>
              <a:sym typeface="Calibri"/>
            </a:endParaRPr>
          </a:p>
          <a:p>
            <a:pPr lvl="0"/>
            <a:r>
              <a:rPr lang="en-US" sz="1200" b="1" i="0" u="none" strike="noStrike" cap="none" dirty="0">
                <a:solidFill>
                  <a:schemeClr val="dk1"/>
                </a:solidFill>
                <a:latin typeface="+mn-lt"/>
                <a:ea typeface="Calibri"/>
                <a:cs typeface="Calibri"/>
                <a:sym typeface="Calibri"/>
              </a:rPr>
              <a:t>SAY</a:t>
            </a:r>
            <a:r>
              <a:rPr lang="en-US" sz="1200" b="0" i="0" u="none" strike="noStrike" kern="1200" cap="none" baseline="0" dirty="0">
                <a:solidFill>
                  <a:schemeClr val="tx1"/>
                </a:solidFill>
                <a:effectLst/>
                <a:latin typeface="+mn-lt"/>
                <a:ea typeface="+mn-ea"/>
                <a:cs typeface="+mn-cs"/>
                <a:sym typeface="Calibri"/>
              </a:rPr>
              <a:t> </a:t>
            </a:r>
            <a:r>
              <a:rPr lang="en-US" sz="1200" b="0" i="0" u="none" strike="noStrike" cap="none" baseline="0" dirty="0">
                <a:solidFill>
                  <a:schemeClr val="dk1"/>
                </a:solidFill>
                <a:latin typeface="+mn-lt"/>
                <a:ea typeface="Calibri"/>
                <a:cs typeface="Calibri"/>
                <a:sym typeface="Calibri"/>
              </a:rPr>
              <a:t>Turn to </a:t>
            </a:r>
            <a:r>
              <a:rPr lang="en-US" sz="1200" b="1" i="0" u="none" strike="noStrike" cap="none" baseline="0" dirty="0">
                <a:solidFill>
                  <a:schemeClr val="dk1"/>
                </a:solidFill>
                <a:latin typeface="+mn-lt"/>
                <a:ea typeface="Calibri"/>
                <a:cs typeface="Calibri"/>
                <a:sym typeface="Calibri"/>
              </a:rPr>
              <a:t>Activity 2: Sorting Important “P-Words” on page 9 </a:t>
            </a:r>
            <a:r>
              <a:rPr lang="en-US" sz="1200" b="0" i="0" u="none" strike="noStrike" cap="none" baseline="0" dirty="0">
                <a:solidFill>
                  <a:schemeClr val="dk1"/>
                </a:solidFill>
                <a:latin typeface="+mn-lt"/>
                <a:ea typeface="Calibri"/>
                <a:cs typeface="Calibri"/>
                <a:sym typeface="Calibri"/>
              </a:rPr>
              <a:t>in the Participant Guide. For this activity, we will work in pairs or triads. </a:t>
            </a:r>
            <a:r>
              <a:rPr lang="en-US" sz="1200" b="0" i="0" u="none" strike="noStrike" kern="1200" cap="none" baseline="0" dirty="0">
                <a:solidFill>
                  <a:schemeClr val="tx1"/>
                </a:solidFill>
                <a:effectLst/>
                <a:latin typeface="+mn-lt"/>
                <a:ea typeface="+mn-ea"/>
                <a:cs typeface="+mn-cs"/>
                <a:sym typeface="Calibri"/>
              </a:rPr>
              <a:t>R</a:t>
            </a:r>
            <a:r>
              <a:rPr lang="en-US" sz="1200" kern="1200" dirty="0">
                <a:solidFill>
                  <a:schemeClr val="tx1"/>
                </a:solidFill>
                <a:effectLst/>
                <a:latin typeface="+mn-lt"/>
                <a:ea typeface="+mn-ea"/>
                <a:cs typeface="+mn-cs"/>
              </a:rPr>
              <a:t>ead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each instructional scenario in the left column. In the right column, circle which component of literacy instruction is described in the scenario: print knowledge, phonological awareness, phonemic awareness, or phonics. Finally, explain why by completing the sentence. Use the key terms from page 4</a:t>
            </a:r>
            <a:r>
              <a:rPr lang="en-US" sz="1200" kern="1200" baseline="0" dirty="0">
                <a:solidFill>
                  <a:schemeClr val="tx1"/>
                </a:solidFill>
                <a:effectLst/>
                <a:latin typeface="+mn-lt"/>
                <a:ea typeface="+mn-ea"/>
                <a:cs typeface="+mn-cs"/>
              </a:rPr>
              <a:t> as a resource. </a:t>
            </a:r>
            <a:r>
              <a:rPr lang="en-US" sz="1200" kern="1200" dirty="0">
                <a:solidFill>
                  <a:schemeClr val="tx1"/>
                </a:solidFill>
                <a:effectLst/>
                <a:latin typeface="+mn-lt"/>
                <a:ea typeface="+mn-ea"/>
                <a:cs typeface="+mn-cs"/>
              </a:rPr>
              <a:t>It’s important to note that the phonics instructional scenarios would typically be too challenging for preschool children and not taught in preschool. They are included in this activity for us to understand the differences among these components of reading and to highlight the importance of emergent literacy skills for learning to read later in school. </a:t>
            </a:r>
            <a:r>
              <a:rPr lang="en-US" sz="1200" b="0" i="1" u="none" strike="noStrike" cap="none" dirty="0">
                <a:solidFill>
                  <a:schemeClr val="dk1"/>
                </a:solidFill>
                <a:latin typeface="+mn-lt"/>
                <a:ea typeface="Calibri"/>
                <a:cs typeface="Calibri"/>
                <a:sym typeface="Calibri"/>
              </a:rPr>
              <a:t>Allow about 15 minutes for this activity</a:t>
            </a:r>
            <a:r>
              <a:rPr lang="en-US" sz="1200" b="0" i="0" u="none" strike="noStrike" cap="none" dirty="0">
                <a:solidFill>
                  <a:schemeClr val="dk1"/>
                </a:solidFill>
                <a:latin typeface="+mn-lt"/>
                <a:ea typeface="Calibri"/>
                <a:cs typeface="Calibri"/>
                <a:sym typeface="Calibri"/>
              </a:rPr>
              <a:t>.</a:t>
            </a:r>
            <a:endParaRPr lang="en-US" sz="1200" i="1" u="none"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i="1" u="none" kern="1200" dirty="0">
                <a:solidFill>
                  <a:schemeClr val="tx1"/>
                </a:solidFill>
                <a:effectLst/>
                <a:latin typeface="+mn-lt"/>
                <a:ea typeface="+mn-ea"/>
                <a:cs typeface="+mn-cs"/>
              </a:rPr>
              <a:t> </a:t>
            </a:r>
            <a:endParaRPr lang="en-US" sz="120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kern="1200" baseline="0" dirty="0">
                <a:solidFill>
                  <a:schemeClr val="tx1"/>
                </a:solidFill>
                <a:effectLst/>
                <a:latin typeface="+mn-lt"/>
                <a:ea typeface="+mn-ea"/>
                <a:cs typeface="+mn-cs"/>
              </a:rPr>
              <a:t>Answers</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1: Phonics because Ethan is using his knowledge of letter sounds to decode, or read, a word.</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2: Print </a:t>
            </a:r>
            <a:r>
              <a:rPr lang="en-US" dirty="0"/>
              <a:t>knowledge </a:t>
            </a:r>
            <a:r>
              <a:rPr lang="en-US" sz="1200" b="0" i="0" kern="1200" baseline="0" dirty="0">
                <a:solidFill>
                  <a:schemeClr val="tx1"/>
                </a:solidFill>
                <a:effectLst/>
                <a:latin typeface="+mn-lt"/>
                <a:ea typeface="+mn-ea"/>
                <a:cs typeface="+mn-cs"/>
              </a:rPr>
              <a:t>because Ms. Smith is talking about and showing uppercase B, which is a letter name. She is also teaching concepts of print by saying every sentence starts with a capital letter.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3: Phonological </a:t>
            </a:r>
            <a:r>
              <a:rPr lang="en-US" dirty="0"/>
              <a:t>awareness </a:t>
            </a:r>
            <a:r>
              <a:rPr lang="en-US" sz="1200" b="0" i="0" kern="1200" baseline="0" dirty="0">
                <a:solidFill>
                  <a:schemeClr val="tx1"/>
                </a:solidFill>
                <a:effectLst/>
                <a:latin typeface="+mn-lt"/>
                <a:ea typeface="+mn-ea"/>
                <a:cs typeface="+mn-cs"/>
              </a:rPr>
              <a:t>at the onset-rime level because she is only segmenting the first sound from Beth. It would be phonemic awareness if every sound in Beth was segmented: /b/, /e/, /th/.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4: Phonemic </a:t>
            </a:r>
            <a:r>
              <a:rPr lang="en-US" dirty="0"/>
              <a:t>awareness </a:t>
            </a:r>
            <a:r>
              <a:rPr lang="en-US" sz="1200" b="0" i="0" kern="1200" baseline="0" dirty="0">
                <a:solidFill>
                  <a:schemeClr val="tx1"/>
                </a:solidFill>
                <a:effectLst/>
                <a:latin typeface="+mn-lt"/>
                <a:ea typeface="+mn-ea"/>
                <a:cs typeface="+mn-cs"/>
              </a:rPr>
              <a:t>because Bobby had to isolate the last sound in the word fork. So he probably thought about each sound in the word, /f/ /or/ /k/.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5: Phonological </a:t>
            </a:r>
            <a:r>
              <a:rPr lang="en-US" dirty="0"/>
              <a:t>awareness </a:t>
            </a:r>
            <a:r>
              <a:rPr lang="en-US" sz="1200" b="0" i="0" kern="1200" baseline="0" dirty="0">
                <a:solidFill>
                  <a:schemeClr val="tx1"/>
                </a:solidFill>
                <a:effectLst/>
                <a:latin typeface="+mn-lt"/>
                <a:ea typeface="+mn-ea"/>
                <a:cs typeface="+mn-cs"/>
              </a:rPr>
              <a:t>at the syllable level. Mary is segmenting and counting syllables.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6: Phonemic </a:t>
            </a:r>
            <a:r>
              <a:rPr lang="en-US" dirty="0"/>
              <a:t>awareness </a:t>
            </a:r>
            <a:r>
              <a:rPr lang="en-US" sz="1200" b="0" i="0" kern="1200" baseline="0" dirty="0">
                <a:solidFill>
                  <a:schemeClr val="tx1"/>
                </a:solidFill>
                <a:effectLst/>
                <a:latin typeface="+mn-lt"/>
                <a:ea typeface="+mn-ea"/>
                <a:cs typeface="+mn-cs"/>
              </a:rPr>
              <a:t>because Howard says each sound in a word.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7: Phonics because Jacob is using his knowledge of letter sounds to decode, or read, a word.</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8: Print </a:t>
            </a:r>
            <a:r>
              <a:rPr lang="en-US" dirty="0"/>
              <a:t>knowledge </a:t>
            </a:r>
            <a:r>
              <a:rPr lang="en-US" sz="1200" b="0" i="0" kern="1200" baseline="0" dirty="0">
                <a:solidFill>
                  <a:schemeClr val="tx1"/>
                </a:solidFill>
                <a:effectLst/>
                <a:latin typeface="+mn-lt"/>
                <a:ea typeface="+mn-ea"/>
                <a:cs typeface="+mn-cs"/>
              </a:rPr>
              <a:t>because Ms. Smith is teaching the child how to hold a book</a:t>
            </a:r>
            <a:r>
              <a:rPr lang="en-US" dirty="0"/>
              <a:t>,</a:t>
            </a:r>
            <a:r>
              <a:rPr lang="en-US" sz="1200" b="0" i="0" kern="1200" baseline="0" dirty="0">
                <a:solidFill>
                  <a:schemeClr val="tx1"/>
                </a:solidFill>
                <a:effectLst/>
                <a:latin typeface="+mn-lt"/>
                <a:ea typeface="+mn-ea"/>
                <a:cs typeface="+mn-cs"/>
              </a:rPr>
              <a:t> which is part of concepts of print.</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9: Phonics because the children are using knowledge of letter sounds to decode, or read, a word.</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10: Phonological </a:t>
            </a:r>
            <a:r>
              <a:rPr lang="en-US" dirty="0"/>
              <a:t>awareness </a:t>
            </a:r>
            <a:r>
              <a:rPr lang="en-US" sz="1200" b="0" i="0" kern="1200" baseline="0" dirty="0">
                <a:solidFill>
                  <a:schemeClr val="tx1"/>
                </a:solidFill>
                <a:effectLst/>
                <a:latin typeface="+mn-lt"/>
                <a:ea typeface="+mn-ea"/>
                <a:cs typeface="+mn-cs"/>
              </a:rPr>
              <a:t>at the onset-rime level because Eric and Ben determine </a:t>
            </a:r>
            <a:r>
              <a:rPr lang="en-US" dirty="0"/>
              <a:t>whether </a:t>
            </a:r>
            <a:r>
              <a:rPr lang="en-US" sz="1200" b="0" i="0" kern="1200" baseline="0" dirty="0">
                <a:solidFill>
                  <a:schemeClr val="tx1"/>
                </a:solidFill>
                <a:effectLst/>
                <a:latin typeface="+mn-lt"/>
                <a:ea typeface="+mn-ea"/>
                <a:cs typeface="+mn-cs"/>
              </a:rPr>
              <a:t>the middle and end of the word rhyme. To do this, they need to isolate the middle and end of the word (</a:t>
            </a:r>
            <a:r>
              <a:rPr lang="en-US" dirty="0"/>
              <a:t>rimes</a:t>
            </a:r>
            <a:r>
              <a:rPr lang="en-US" sz="1200" b="0" i="0" kern="1200" baseline="0" dirty="0">
                <a:solidFill>
                  <a:schemeClr val="tx1"/>
                </a:solidFill>
                <a:effectLst/>
                <a:latin typeface="+mn-lt"/>
                <a:ea typeface="+mn-ea"/>
                <a:cs typeface="+mn-cs"/>
              </a:rPr>
              <a:t>) from the first sound (onset).</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11: Print </a:t>
            </a:r>
            <a:r>
              <a:rPr lang="en-US" dirty="0"/>
              <a:t>knowledge </a:t>
            </a:r>
            <a:r>
              <a:rPr lang="en-US" sz="1200" b="0" i="0" kern="1200" baseline="0" dirty="0">
                <a:solidFill>
                  <a:schemeClr val="tx1"/>
                </a:solidFill>
                <a:effectLst/>
                <a:latin typeface="+mn-lt"/>
                <a:ea typeface="+mn-ea"/>
                <a:cs typeface="+mn-cs"/>
              </a:rPr>
              <a:t>because the Ms. Smith is teaching that the letter P says /p/.</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kern="1200" baseline="0" dirty="0">
                <a:solidFill>
                  <a:schemeClr val="tx1"/>
                </a:solidFill>
                <a:effectLst/>
                <a:latin typeface="+mn-lt"/>
                <a:ea typeface="+mn-ea"/>
                <a:cs typeface="+mn-cs"/>
              </a:rPr>
              <a:t>Scenario 12:</a:t>
            </a:r>
            <a:r>
              <a:rPr lang="en-US" sz="1200" b="1"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Phonemic </a:t>
            </a:r>
            <a:r>
              <a:rPr lang="en-US" dirty="0"/>
              <a:t>awareness </a:t>
            </a:r>
            <a:r>
              <a:rPr lang="en-US" sz="1200" b="0" i="0" kern="1200" baseline="0" dirty="0">
                <a:solidFill>
                  <a:schemeClr val="tx1"/>
                </a:solidFill>
                <a:effectLst/>
                <a:latin typeface="+mn-lt"/>
                <a:ea typeface="+mn-ea"/>
                <a:cs typeface="+mn-cs"/>
              </a:rPr>
              <a:t>because Tommy says each sound in a word. </a:t>
            </a:r>
            <a:endParaRPr lang="en-US" sz="1200" b="1" i="0" kern="1200" baseline="0" dirty="0">
              <a:solidFill>
                <a:schemeClr val="tx1"/>
              </a:solidFill>
              <a:effectLst/>
              <a:latin typeface="+mn-lt"/>
              <a:ea typeface="+mn-ea"/>
              <a:cs typeface="+mn-cs"/>
            </a:endParaRPr>
          </a:p>
        </p:txBody>
      </p:sp>
      <p:sp>
        <p:nvSpPr>
          <p:cNvPr id="5" name="Date Placeholder 4">
            <a:extLst>
              <a:ext uri="{FF2B5EF4-FFF2-40B4-BE49-F238E27FC236}">
                <a16:creationId xmlns:a16="http://schemas.microsoft.com/office/drawing/2014/main" id="{78CF4B18-34E5-9F40-A386-366013997D74}"/>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40615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Tx/>
              <a:buNone/>
            </a:pPr>
            <a:r>
              <a:rPr lang="en-US" sz="1200" b="0" i="1" u="none" strike="noStrike" cap="none" dirty="0">
                <a:solidFill>
                  <a:schemeClr val="dk1"/>
                </a:solidFill>
                <a:latin typeface="+mn-lt"/>
                <a:ea typeface="Calibri"/>
                <a:cs typeface="Calibri"/>
                <a:sym typeface="Calibri"/>
              </a:rPr>
              <a:t>Review the slide. </a:t>
            </a:r>
          </a:p>
          <a:p>
            <a:pPr marL="0" marR="0" lvl="0" indent="0" algn="l" rtl="0">
              <a:spcBef>
                <a:spcPts val="0"/>
              </a:spcBef>
              <a:buClr>
                <a:schemeClr val="dk1"/>
              </a:buClr>
              <a:buSzPct val="25000"/>
              <a:buFontTx/>
              <a:buNone/>
            </a:pPr>
            <a:endParaRPr lang="en-US" sz="1200" b="1"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Tx/>
              <a:buNone/>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cs typeface="Calibri"/>
                <a:sym typeface="Calibri"/>
              </a:rPr>
              <a:t>We need to do all that we can to help preschool children build a strong foundation in phonological awareness and print knowledge and to understand the alphabetic principle. Once in kindergarten, children will receive phonics instruction, which will build </a:t>
            </a:r>
            <a:r>
              <a:rPr lang="en-US" dirty="0">
                <a:solidFill>
                  <a:schemeClr val="dk1"/>
                </a:solidFill>
                <a:cs typeface="Calibri"/>
                <a:sym typeface="Calibri"/>
              </a:rPr>
              <a:t>on </a:t>
            </a:r>
            <a:r>
              <a:rPr lang="en-US" sz="1200" b="0" i="0" u="none" strike="noStrike" cap="none" dirty="0">
                <a:solidFill>
                  <a:schemeClr val="dk1"/>
                </a:solidFill>
                <a:latin typeface="+mn-lt"/>
                <a:cs typeface="Calibri"/>
                <a:sym typeface="Calibri"/>
              </a:rPr>
              <a:t>and strengthen the foundation provided in preschool. </a:t>
            </a:r>
            <a:endParaRPr lang="en-US" dirty="0"/>
          </a:p>
          <a:p>
            <a:pPr marL="0" marR="0" lvl="0" indent="0" algn="l" rtl="0">
              <a:spcBef>
                <a:spcPts val="0"/>
              </a:spcBef>
              <a:buClr>
                <a:schemeClr val="dk1"/>
              </a:buClr>
              <a:buSzPct val="25000"/>
              <a:buFont typeface="Calibri"/>
              <a:buNone/>
            </a:pPr>
            <a:r>
              <a:rPr lang="en-US" sz="1200" kern="1200" dirty="0">
                <a:solidFill>
                  <a:schemeClr val="tx1"/>
                </a:solidFill>
                <a:effectLst/>
                <a:latin typeface="+mn-lt"/>
                <a:ea typeface="+mn-ea"/>
                <a:cs typeface="+mn-cs"/>
              </a:rPr>
              <a:t> </a:t>
            </a:r>
          </a:p>
        </p:txBody>
      </p:sp>
      <p:sp>
        <p:nvSpPr>
          <p:cNvPr id="5" name="Date Placeholder 4">
            <a:extLst>
              <a:ext uri="{FF2B5EF4-FFF2-40B4-BE49-F238E27FC236}">
                <a16:creationId xmlns:a16="http://schemas.microsoft.com/office/drawing/2014/main" id="{7C588DB3-DB2A-FD4E-B235-573E983CF9F5}"/>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62391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Allow 3 minutes.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Think-Pair-Share is an activity</a:t>
            </a:r>
            <a:r>
              <a:rPr lang="en-US" sz="1200" b="0" i="0" u="none" strike="noStrike" cap="none" baseline="0" dirty="0">
                <a:solidFill>
                  <a:schemeClr val="dk1"/>
                </a:solidFill>
                <a:latin typeface="+mn-lt"/>
                <a:ea typeface="Calibri"/>
                <a:cs typeface="Calibri"/>
                <a:sym typeface="Calibri"/>
              </a:rPr>
              <a:t> to engage the participants in discussion about a topic. Pose a question and provide time for participants to </a:t>
            </a:r>
            <a:r>
              <a:rPr lang="en-US" dirty="0">
                <a:solidFill>
                  <a:schemeClr val="dk1"/>
                </a:solidFill>
                <a:ea typeface="Calibri"/>
                <a:cs typeface="Calibri"/>
                <a:sym typeface="Calibri"/>
              </a:rPr>
              <a:t>think</a:t>
            </a:r>
            <a:r>
              <a:rPr lang="en-US" sz="1200" b="0" i="0" u="none" strike="noStrike" cap="none" baseline="0" dirty="0">
                <a:solidFill>
                  <a:schemeClr val="dk1"/>
                </a:solidFill>
                <a:latin typeface="+mn-lt"/>
                <a:ea typeface="Calibri"/>
                <a:cs typeface="Calibri"/>
                <a:sym typeface="Calibri"/>
              </a:rPr>
              <a:t> about their response. Then participants </a:t>
            </a:r>
            <a:r>
              <a:rPr lang="en-US" dirty="0">
                <a:solidFill>
                  <a:schemeClr val="dk1"/>
                </a:solidFill>
                <a:ea typeface="Calibri"/>
                <a:cs typeface="Calibri"/>
                <a:sym typeface="Calibri"/>
              </a:rPr>
              <a:t>pair</a:t>
            </a:r>
            <a:r>
              <a:rPr lang="en-US" sz="1200" b="0" i="0" u="none" strike="noStrike" cap="none" baseline="0" dirty="0">
                <a:solidFill>
                  <a:schemeClr val="dk1"/>
                </a:solidFill>
                <a:latin typeface="+mn-lt"/>
                <a:ea typeface="Calibri"/>
                <a:cs typeface="Calibri"/>
                <a:sym typeface="Calibri"/>
              </a:rPr>
              <a:t> up and </a:t>
            </a:r>
            <a:r>
              <a:rPr lang="en-US" dirty="0">
                <a:solidFill>
                  <a:schemeClr val="dk1"/>
                </a:solidFill>
                <a:ea typeface="Calibri"/>
                <a:cs typeface="Calibri"/>
                <a:sym typeface="Calibri"/>
              </a:rPr>
              <a:t>share</a:t>
            </a:r>
            <a:r>
              <a:rPr lang="en-US" sz="1200" b="0" i="0" u="none" strike="noStrike" cap="none" baseline="0" dirty="0">
                <a:solidFill>
                  <a:schemeClr val="dk1"/>
                </a:solidFill>
                <a:latin typeface="+mn-lt"/>
                <a:ea typeface="Calibri"/>
                <a:cs typeface="Calibri"/>
                <a:sym typeface="Calibri"/>
              </a:rPr>
              <a:t> their responses with their colleague. Ask pairs to share some of their responses with the whole group. A shoulder partner is someone who is sitting next to you. </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It’s time to think, pair,</a:t>
            </a:r>
            <a:r>
              <a:rPr lang="en-US" sz="1200" b="0" i="0" u="none" strike="noStrike" cap="none" baseline="0" dirty="0">
                <a:solidFill>
                  <a:schemeClr val="dk1"/>
                </a:solidFill>
                <a:latin typeface="+mn-lt"/>
                <a:ea typeface="Calibri"/>
                <a:cs typeface="Calibri"/>
                <a:sym typeface="Calibri"/>
              </a:rPr>
              <a:t> and share. Take a moment to </a:t>
            </a:r>
            <a:r>
              <a:rPr lang="en-US" dirty="0">
                <a:solidFill>
                  <a:schemeClr val="dk1"/>
                </a:solidFill>
                <a:ea typeface="Calibri"/>
                <a:cs typeface="Calibri"/>
                <a:sym typeface="Calibri"/>
              </a:rPr>
              <a:t>consider </a:t>
            </a:r>
            <a:r>
              <a:rPr lang="en-US" sz="1200" b="0" i="0" u="none" strike="noStrike" cap="none" baseline="0" dirty="0">
                <a:solidFill>
                  <a:schemeClr val="dk1"/>
                </a:solidFill>
                <a:latin typeface="+mn-lt"/>
                <a:ea typeface="Calibri"/>
                <a:cs typeface="Calibri"/>
                <a:sym typeface="Calibri"/>
              </a:rPr>
              <a:t>the question: How do you teach phonological awareness? Think about a specific example or two. Then, pair with your shoulder partner and share your thinking. </a:t>
            </a: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1" u="none" strike="noStrike" kern="1200" cap="none" baseline="0" dirty="0">
                <a:solidFill>
                  <a:schemeClr val="dk1"/>
                </a:solidFill>
                <a:effectLst/>
                <a:latin typeface="+mn-lt"/>
                <a:ea typeface="Calibri"/>
                <a:cs typeface="Calibri"/>
                <a:sym typeface="Calibri"/>
              </a:rPr>
              <a:t>Participants </a:t>
            </a:r>
            <a:r>
              <a:rPr lang="en-US" i="1" dirty="0">
                <a:solidFill>
                  <a:schemeClr val="dk1"/>
                </a:solidFill>
                <a:ea typeface="Calibri"/>
                <a:cs typeface="Calibri"/>
                <a:sym typeface="Calibri"/>
              </a:rPr>
              <a:t>think </a:t>
            </a:r>
            <a:r>
              <a:rPr lang="en-US" sz="1200" b="0" i="1" u="none" strike="noStrike" kern="1200" cap="none" baseline="0" dirty="0">
                <a:solidFill>
                  <a:schemeClr val="dk1"/>
                </a:solidFill>
                <a:effectLst/>
                <a:latin typeface="+mn-lt"/>
                <a:ea typeface="Calibri"/>
                <a:cs typeface="Calibri"/>
                <a:sym typeface="Calibri"/>
              </a:rPr>
              <a:t>for 30 seconds. Then, they </a:t>
            </a:r>
            <a:r>
              <a:rPr lang="en-US" i="1" dirty="0">
                <a:solidFill>
                  <a:schemeClr val="dk1"/>
                </a:solidFill>
                <a:ea typeface="Calibri"/>
                <a:cs typeface="Calibri"/>
                <a:sym typeface="Calibri"/>
              </a:rPr>
              <a:t>pair </a:t>
            </a:r>
            <a:r>
              <a:rPr lang="en-US" sz="1200" b="0" i="1" u="none" strike="noStrike" kern="1200" cap="none" baseline="0" dirty="0">
                <a:solidFill>
                  <a:schemeClr val="dk1"/>
                </a:solidFill>
                <a:effectLst/>
                <a:latin typeface="+mn-lt"/>
                <a:ea typeface="Calibri"/>
                <a:cs typeface="Calibri"/>
                <a:sym typeface="Calibri"/>
              </a:rPr>
              <a:t>and </a:t>
            </a:r>
            <a:r>
              <a:rPr lang="en-US" i="1" dirty="0">
                <a:solidFill>
                  <a:schemeClr val="dk1"/>
                </a:solidFill>
                <a:ea typeface="Calibri"/>
                <a:cs typeface="Calibri"/>
                <a:sym typeface="Calibri"/>
              </a:rPr>
              <a:t>share </a:t>
            </a:r>
            <a:r>
              <a:rPr lang="en-US" sz="1200" b="0" i="1" u="none" strike="noStrike" kern="1200" cap="none" baseline="0" dirty="0">
                <a:solidFill>
                  <a:schemeClr val="dk1"/>
                </a:solidFill>
                <a:effectLst/>
                <a:latin typeface="+mn-lt"/>
                <a:ea typeface="Calibri"/>
                <a:cs typeface="Calibri"/>
                <a:sym typeface="Calibri"/>
              </a:rPr>
              <a:t>their answers for 60 seconds. Ask volunteers to share ideas with the whole group.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1" u="none" strike="noStrike" kern="1200" cap="none" baseline="0"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baseline="0" dirty="0">
                <a:solidFill>
                  <a:schemeClr val="dk1"/>
                </a:solidFill>
                <a:latin typeface="+mn-lt"/>
                <a:ea typeface="Calibri"/>
                <a:cs typeface="Calibri"/>
                <a:sym typeface="Calibri"/>
              </a:rPr>
              <a:t>Thank you for sharing. We will talk about specific strategies to teach phonological awareness later in this module. </a:t>
            </a:r>
          </a:p>
        </p:txBody>
      </p:sp>
      <p:sp>
        <p:nvSpPr>
          <p:cNvPr id="5" name="Date Placeholder 4">
            <a:extLst>
              <a:ext uri="{FF2B5EF4-FFF2-40B4-BE49-F238E27FC236}">
                <a16:creationId xmlns:a16="http://schemas.microsoft.com/office/drawing/2014/main" id="{509A655B-83D8-EC4F-A424-BB7B3B89347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119290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 It</a:t>
            </a:r>
            <a:r>
              <a:rPr lang="en-US" sz="1200" b="0" i="0" u="none" strike="noStrike" cap="none" baseline="0" dirty="0">
                <a:solidFill>
                  <a:schemeClr val="dk1"/>
                </a:solidFill>
                <a:latin typeface="+mn-lt"/>
                <a:ea typeface="Calibri"/>
                <a:cs typeface="Calibri"/>
                <a:sym typeface="Calibri"/>
              </a:rPr>
              <a:t> is important to keep in mind that although we are not teaching children to read in the conventional sense in preschool, we </a:t>
            </a:r>
            <a:r>
              <a:rPr lang="en-US" dirty="0">
                <a:solidFill>
                  <a:schemeClr val="dk1"/>
                </a:solidFill>
                <a:ea typeface="Calibri"/>
                <a:cs typeface="Calibri"/>
                <a:sym typeface="Calibri"/>
              </a:rPr>
              <a:t>are</a:t>
            </a:r>
            <a:r>
              <a:rPr lang="en-US" sz="1200" b="0" i="0" u="none" strike="noStrike" cap="none" baseline="0" dirty="0">
                <a:solidFill>
                  <a:schemeClr val="dk1"/>
                </a:solidFill>
                <a:latin typeface="+mn-lt"/>
                <a:ea typeface="Calibri"/>
                <a:cs typeface="Calibri"/>
                <a:sym typeface="Calibri"/>
              </a:rPr>
              <a:t> building their emergent literacy skills so that when formal reading instruction begins, they will have the solid foundation needed to become successful readers. Phonological awareness is one of the </a:t>
            </a:r>
            <a:r>
              <a:rPr lang="en-US" dirty="0">
                <a:solidFill>
                  <a:schemeClr val="dk1"/>
                </a:solidFill>
                <a:ea typeface="Calibri"/>
                <a:cs typeface="Calibri"/>
                <a:sym typeface="Calibri"/>
              </a:rPr>
              <a:t>precursors to, or part of the foundation of, becoming a skilled reader</a:t>
            </a:r>
            <a:r>
              <a:rPr lang="en-US" sz="1200" b="0" i="0" u="none" strike="noStrike" cap="none" baseline="0" dirty="0">
                <a:solidFill>
                  <a:schemeClr val="dk1"/>
                </a:solidFill>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baseline="0" dirty="0">
                <a:solidFill>
                  <a:schemeClr val="dk1"/>
                </a:solidFill>
                <a:latin typeface="+mn-lt"/>
                <a:ea typeface="Calibri"/>
                <a:cs typeface="Calibri"/>
                <a:sym typeface="Calibri"/>
              </a:rPr>
              <a:t>If phonological awareness is strong, reading is likely to be strong. If phonological awareness is weak, reading is likely to be weak.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dirty="0">
                <a:solidFill>
                  <a:schemeClr val="tx1"/>
                </a:solidFill>
                <a:effectLst/>
                <a:latin typeface="+mn-lt"/>
                <a:ea typeface="+mn-ea"/>
                <a:cs typeface="+mn-cs"/>
              </a:rPr>
              <a:t>Children’s reading development depends on understanding the </a:t>
            </a:r>
            <a:r>
              <a:rPr lang="en-US" dirty="0"/>
              <a:t>alphabetic principle</a:t>
            </a:r>
            <a:r>
              <a:rPr lang="en-US" sz="1200" b="0" i="0" u="none" strike="noStrike" kern="1200" dirty="0">
                <a:solidFill>
                  <a:schemeClr val="tx1"/>
                </a:solidFill>
                <a:effectLst/>
                <a:latin typeface="+mn-lt"/>
                <a:ea typeface="+mn-ea"/>
                <a:cs typeface="+mn-cs"/>
              </a:rPr>
              <a:t>. What is the alphabetic principle? </a:t>
            </a:r>
            <a:r>
              <a:rPr lang="en-US" sz="1200" b="0" i="1" u="none" strike="noStrike" kern="1200" dirty="0">
                <a:solidFill>
                  <a:schemeClr val="tx1"/>
                </a:solidFill>
                <a:effectLst/>
                <a:latin typeface="+mn-lt"/>
                <a:ea typeface="+mn-ea"/>
                <a:cs typeface="+mn-cs"/>
              </a:rPr>
              <a:t>Call on a volunteer. The alphabetic principle is</a:t>
            </a:r>
            <a:r>
              <a:rPr lang="en-US" sz="1200" b="0" i="0" u="none" strike="noStrike" kern="1200" dirty="0">
                <a:solidFill>
                  <a:schemeClr val="tx1"/>
                </a:solidFill>
                <a:effectLst/>
                <a:latin typeface="+mn-lt"/>
                <a:ea typeface="+mn-ea"/>
                <a:cs typeface="+mn-cs"/>
              </a:rPr>
              <a:t> t</a:t>
            </a:r>
            <a:r>
              <a:rPr lang="en-US" sz="1200" b="0" i="1" u="none" strike="noStrike" kern="1200" dirty="0">
                <a:solidFill>
                  <a:schemeClr val="tx1"/>
                </a:solidFill>
                <a:effectLst/>
                <a:latin typeface="+mn-lt"/>
                <a:ea typeface="+mn-ea"/>
                <a:cs typeface="+mn-cs"/>
              </a:rPr>
              <a:t>he understanding that there are systematic and predictable relationships between written letters and spoken sounds.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dirty="0">
                <a:solidFill>
                  <a:schemeClr val="tx1"/>
                </a:solidFill>
                <a:effectLst/>
                <a:latin typeface="+mn-lt"/>
                <a:ea typeface="+mn-ea"/>
                <a:cs typeface="+mn-cs"/>
              </a:rPr>
              <a:t>Children use phonological awareness to understand phonics once it is introduced. If children can hear three sounds in the word </a:t>
            </a:r>
            <a:r>
              <a:rPr lang="en-US" sz="1200" b="0" i="1" u="none" strike="noStrike" kern="1200" dirty="0">
                <a:solidFill>
                  <a:schemeClr val="tx1"/>
                </a:solidFill>
                <a:effectLst/>
                <a:latin typeface="+mn-lt"/>
                <a:ea typeface="+mn-ea"/>
                <a:cs typeface="+mn-cs"/>
              </a:rPr>
              <a:t>sun</a:t>
            </a:r>
            <a:r>
              <a:rPr lang="en-US" sz="1200" b="0" i="0" u="none" strike="noStrike" kern="1200" dirty="0">
                <a:solidFill>
                  <a:schemeClr val="tx1"/>
                </a:solidFill>
                <a:effectLst/>
                <a:latin typeface="+mn-lt"/>
                <a:ea typeface="+mn-ea"/>
                <a:cs typeface="+mn-cs"/>
              </a:rPr>
              <a:t>, then they will be more likely to be able to sound out, or decode, the word </a:t>
            </a:r>
            <a:r>
              <a:rPr lang="en-US" sz="1200" b="0" i="1" u="none" strike="noStrike" kern="1200" dirty="0">
                <a:solidFill>
                  <a:schemeClr val="tx1"/>
                </a:solidFill>
                <a:effectLst/>
                <a:latin typeface="+mn-lt"/>
                <a:ea typeface="+mn-ea"/>
                <a:cs typeface="+mn-cs"/>
              </a:rPr>
              <a:t>sun</a:t>
            </a:r>
            <a:r>
              <a:rPr lang="en-US" sz="1200" b="0" i="0" u="none" strike="noStrike" kern="1200" dirty="0">
                <a:solidFill>
                  <a:schemeClr val="tx1"/>
                </a:solidFill>
                <a:effectLst/>
                <a:latin typeface="+mn-lt"/>
                <a:ea typeface="+mn-ea"/>
                <a:cs typeface="+mn-cs"/>
              </a:rPr>
              <a:t> when they see it in print.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kern="1200" cap="none" baseline="0" dirty="0">
              <a:solidFill>
                <a:schemeClr val="tx1"/>
              </a:solidFill>
              <a:effectLst/>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baseline="0" dirty="0">
                <a:solidFill>
                  <a:schemeClr val="tx1"/>
                </a:solidFill>
                <a:effectLst/>
                <a:latin typeface="+mn-lt"/>
                <a:ea typeface="+mn-ea"/>
                <a:cs typeface="+mn-cs"/>
                <a:sym typeface="Calibri"/>
              </a:rPr>
              <a:t>Decoding skills support the development of reading fluency and reading fluency promotes text comprehension. Phonological awareness is also included in state standards.</a:t>
            </a:r>
            <a:endParaRPr lang="en-US" sz="1200" b="0" i="0" u="none" strike="noStrike" kern="1200" dirty="0">
              <a:solidFill>
                <a:schemeClr val="tx1"/>
              </a:solidFill>
              <a:effectLst/>
              <a:latin typeface="+mn-lt"/>
              <a:ea typeface="+mn-ea"/>
              <a:cs typeface="+mn-cs"/>
            </a:endParaRPr>
          </a:p>
        </p:txBody>
      </p:sp>
      <p:sp>
        <p:nvSpPr>
          <p:cNvPr id="5" name="Date Placeholder 4">
            <a:extLst>
              <a:ext uri="{FF2B5EF4-FFF2-40B4-BE49-F238E27FC236}">
                <a16:creationId xmlns:a16="http://schemas.microsoft.com/office/drawing/2014/main" id="{1C0052D1-C7DE-0640-893F-01F04EE2F77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966976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0" u="none" strike="noStrike" cap="none" dirty="0">
                <a:solidFill>
                  <a:schemeClr val="dk1"/>
                </a:solidFill>
                <a:latin typeface="+mn-lt"/>
                <a:ea typeface="Calibri"/>
                <a:cs typeface="Calibri"/>
                <a:sym typeface="Calibri"/>
              </a:rPr>
              <a:t>NOTES</a:t>
            </a:r>
            <a:r>
              <a:rPr lang="en-US" b="1" dirty="0">
                <a:solidFill>
                  <a:schemeClr val="dk1"/>
                </a:solidFill>
                <a:ea typeface="Calibri"/>
                <a:cs typeface="Calibri"/>
                <a:sym typeface="Calibri"/>
              </a:rPr>
              <a:t> </a:t>
            </a:r>
            <a:r>
              <a:rPr lang="en-US" sz="1200" kern="1200" dirty="0">
                <a:solidFill>
                  <a:schemeClr val="tx1"/>
                </a:solidFill>
                <a:effectLst/>
                <a:latin typeface="+mn-lt"/>
                <a:ea typeface="+mn-ea"/>
                <a:cs typeface="+mn-cs"/>
              </a:rPr>
              <a:t>This animation shows the connection between children’s’ phonological awareness (and other literacy components) and </a:t>
            </a:r>
            <a:r>
              <a:rPr lang="en-US" dirty="0"/>
              <a:t>their </a:t>
            </a:r>
            <a:r>
              <a:rPr lang="en-US" sz="1200" kern="1200" dirty="0">
                <a:solidFill>
                  <a:schemeClr val="tx1"/>
                </a:solidFill>
                <a:effectLst/>
                <a:latin typeface="+mn-lt"/>
                <a:ea typeface="+mn-ea"/>
                <a:cs typeface="+mn-cs"/>
              </a:rPr>
              <a:t>ability to decode, and to, ultimately, comprehend text. </a:t>
            </a:r>
            <a:endParaRPr lang="en-US" b="1" dirty="0">
              <a:solidFill>
                <a:schemeClr val="dk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Turn to page 7 in the Participant Guide for an image of the Literacy Tree. Let’s watch </a:t>
            </a:r>
            <a:r>
              <a:rPr lang="en-US" sz="1200" b="1" i="0" u="none" strike="noStrike" cap="none" dirty="0">
                <a:solidFill>
                  <a:schemeClr val="dk1"/>
                </a:solidFill>
                <a:latin typeface="+mn-lt"/>
                <a:ea typeface="Calibri"/>
                <a:cs typeface="Calibri"/>
                <a:sym typeface="Calibri"/>
              </a:rPr>
              <a:t>Video 1: The Literacy Tree (</a:t>
            </a:r>
            <a:r>
              <a:rPr lang="en-US" sz="1200" u="sng" kern="1200" dirty="0">
                <a:solidFill>
                  <a:schemeClr val="tx1"/>
                </a:solidFill>
                <a:effectLst/>
                <a:latin typeface="+mn-lt"/>
                <a:ea typeface="+mn-ea"/>
                <a:cs typeface="+mn-cs"/>
                <a:hlinkClick r:id="rId3"/>
              </a:rPr>
              <a:t>https://youtu.be/dTzdfHqKh00</a:t>
            </a:r>
            <a:r>
              <a:rPr lang="en-US" sz="1200" b="1" i="0" u="none" strike="noStrike" cap="none" dirty="0">
                <a:solidFill>
                  <a:schemeClr val="dk1"/>
                </a:solidFill>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This animation shows the </a:t>
            </a:r>
            <a:r>
              <a:rPr lang="en-US" dirty="0">
                <a:solidFill>
                  <a:schemeClr val="dk1"/>
                </a:solidFill>
                <a:ea typeface="Calibri"/>
                <a:cs typeface="Calibri"/>
                <a:sym typeface="Calibri"/>
              </a:rPr>
              <a:t>connections </a:t>
            </a:r>
            <a:r>
              <a:rPr lang="en-US" sz="1200" b="0" i="0" u="none" strike="noStrike" cap="none" dirty="0">
                <a:solidFill>
                  <a:schemeClr val="dk1"/>
                </a:solidFill>
                <a:latin typeface="+mn-lt"/>
                <a:ea typeface="Calibri"/>
                <a:cs typeface="Calibri"/>
                <a:sym typeface="Calibri"/>
              </a:rPr>
              <a:t>between phonological awareness, decoding, fluency, and reading comprehension. It also shows the other literacy components included in this </a:t>
            </a:r>
            <a:r>
              <a:rPr lang="en-US" dirty="0">
                <a:solidFill>
                  <a:schemeClr val="dk1"/>
                </a:solidFill>
                <a:ea typeface="Calibri"/>
                <a:cs typeface="Calibri"/>
                <a:sym typeface="Calibri"/>
              </a:rPr>
              <a:t>PLC—print knowledge</a:t>
            </a:r>
            <a:r>
              <a:rPr lang="en-US" sz="1200" b="0" i="0" u="none" strike="noStrike" cap="none" dirty="0">
                <a:solidFill>
                  <a:schemeClr val="dk1"/>
                </a:solidFill>
                <a:latin typeface="+mn-lt"/>
                <a:ea typeface="Calibri"/>
                <a:cs typeface="Calibri"/>
                <a:sym typeface="Calibri"/>
              </a:rPr>
              <a:t>, </a:t>
            </a:r>
            <a:r>
              <a:rPr lang="en-US" dirty="0">
                <a:solidFill>
                  <a:schemeClr val="dk1"/>
                </a:solidFill>
                <a:ea typeface="Calibri"/>
                <a:cs typeface="Calibri"/>
                <a:sym typeface="Calibri"/>
              </a:rPr>
              <a:t>vocabulary</a:t>
            </a:r>
            <a:r>
              <a:rPr lang="en-US" sz="1200" b="0" i="0" u="none" strike="noStrike" cap="none" dirty="0">
                <a:solidFill>
                  <a:schemeClr val="dk1"/>
                </a:solidFill>
                <a:latin typeface="+mn-lt"/>
                <a:ea typeface="Calibri"/>
                <a:cs typeface="Calibri"/>
                <a:sym typeface="Calibri"/>
              </a:rPr>
              <a:t>, and </a:t>
            </a:r>
            <a:r>
              <a:rPr lang="en-US" dirty="0">
                <a:solidFill>
                  <a:schemeClr val="dk1"/>
                </a:solidFill>
                <a:ea typeface="Calibri"/>
                <a:cs typeface="Calibri"/>
                <a:sym typeface="Calibri"/>
              </a:rPr>
              <a:t>oral language </a:t>
            </a:r>
            <a:r>
              <a:rPr lang="en-US" sz="1200" b="0" i="0" u="none" strike="noStrike" cap="none" dirty="0">
                <a:solidFill>
                  <a:schemeClr val="dk1"/>
                </a:solidFill>
                <a:latin typeface="+mn-lt"/>
                <a:ea typeface="Calibri"/>
                <a:cs typeface="Calibri"/>
                <a:sym typeface="Calibri"/>
              </a:rPr>
              <a:t>and their relation to reading comprehension. As you watch the animation, think about the importance of what you do </a:t>
            </a:r>
            <a:r>
              <a:rPr lang="en-US" dirty="0">
                <a:solidFill>
                  <a:schemeClr val="dk1"/>
                </a:solidFill>
                <a:ea typeface="Calibri"/>
                <a:cs typeface="Calibri"/>
                <a:sym typeface="Calibri"/>
              </a:rPr>
              <a:t>every day </a:t>
            </a:r>
            <a:r>
              <a:rPr lang="en-US" sz="1200" b="0" i="0" u="none" strike="noStrike" cap="none" dirty="0">
                <a:solidFill>
                  <a:schemeClr val="dk1"/>
                </a:solidFill>
                <a:latin typeface="+mn-lt"/>
                <a:ea typeface="Calibri"/>
                <a:cs typeface="Calibri"/>
                <a:sym typeface="Calibri"/>
              </a:rPr>
              <a:t>in your classroom to contribute to each child’s literacy development. </a:t>
            </a:r>
            <a:r>
              <a:rPr lang="en-US" sz="1200" b="0" i="1" u="none" strike="noStrike" cap="none" baseline="0" dirty="0">
                <a:solidFill>
                  <a:schemeClr val="dk1"/>
                </a:solidFill>
                <a:latin typeface="+mn-lt"/>
                <a:ea typeface="Calibri"/>
                <a:cs typeface="Calibri"/>
                <a:sym typeface="Calibri"/>
              </a:rPr>
              <a:t>Show the video.</a:t>
            </a: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mn-lt"/>
              <a:cs typeface="Calibri"/>
              <a:sym typeface="Calibri"/>
            </a:endParaRPr>
          </a:p>
          <a:p>
            <a:pPr marL="0" marR="0" lvl="0" indent="0" algn="l" rtl="0">
              <a:spcBef>
                <a:spcPts val="0"/>
              </a:spcBef>
              <a:buClr>
                <a:schemeClr val="dk1"/>
              </a:buClr>
              <a:buSzPct val="25000"/>
              <a:buFont typeface="Calibri"/>
              <a:buNone/>
            </a:pPr>
            <a:r>
              <a:rPr lang="en-US" sz="1200" b="1" i="0" u="none" strike="noStrike" cap="none" baseline="0" dirty="0">
                <a:solidFill>
                  <a:schemeClr val="dk1"/>
                </a:solidFill>
                <a:latin typeface="+mn-lt"/>
                <a:cs typeface="Calibri"/>
                <a:sym typeface="Calibri"/>
              </a:rPr>
              <a:t>Discussion Questions</a:t>
            </a:r>
          </a:p>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mn-lt"/>
                <a:cs typeface="Calibri"/>
                <a:sym typeface="Calibri"/>
              </a:rPr>
              <a:t>What do we teach in preschool to prepare children for reading instruction in kindergarten and later grades? </a:t>
            </a:r>
            <a:r>
              <a:rPr lang="en-US" sz="1200" b="0" i="1" u="none" strike="noStrike" cap="none" baseline="0" dirty="0">
                <a:solidFill>
                  <a:schemeClr val="dk1"/>
                </a:solidFill>
                <a:latin typeface="+mn-lt"/>
                <a:cs typeface="Calibri"/>
                <a:sym typeface="Calibri"/>
              </a:rPr>
              <a:t>(Print </a:t>
            </a:r>
            <a:r>
              <a:rPr lang="en-US" i="1" dirty="0">
                <a:solidFill>
                  <a:schemeClr val="dk1"/>
                </a:solidFill>
                <a:cs typeface="Calibri"/>
                <a:sym typeface="Calibri"/>
              </a:rPr>
              <a:t>knowledge</a:t>
            </a:r>
            <a:r>
              <a:rPr lang="en-US" sz="1200" b="0" i="1" u="none" strike="noStrike" cap="none" baseline="0" dirty="0">
                <a:solidFill>
                  <a:schemeClr val="dk1"/>
                </a:solidFill>
                <a:latin typeface="+mn-lt"/>
                <a:cs typeface="Calibri"/>
                <a:sym typeface="Calibri"/>
              </a:rPr>
              <a:t>, </a:t>
            </a:r>
            <a:r>
              <a:rPr lang="en-US" i="1" dirty="0">
                <a:solidFill>
                  <a:schemeClr val="dk1"/>
                </a:solidFill>
                <a:cs typeface="Calibri"/>
                <a:sym typeface="Calibri"/>
              </a:rPr>
              <a:t>phonological awareness</a:t>
            </a:r>
            <a:r>
              <a:rPr lang="en-US" sz="1200" b="0" i="1" u="none" strike="noStrike" cap="none" baseline="0" dirty="0">
                <a:solidFill>
                  <a:schemeClr val="dk1"/>
                </a:solidFill>
                <a:latin typeface="+mn-lt"/>
                <a:cs typeface="Calibri"/>
                <a:sym typeface="Calibri"/>
              </a:rPr>
              <a:t>, </a:t>
            </a:r>
            <a:r>
              <a:rPr lang="en-US" i="1" dirty="0">
                <a:solidFill>
                  <a:schemeClr val="dk1"/>
                </a:solidFill>
                <a:cs typeface="Calibri"/>
                <a:sym typeface="Calibri"/>
              </a:rPr>
              <a:t>vocabulary</a:t>
            </a:r>
            <a:r>
              <a:rPr lang="en-US" sz="1200" b="0" i="1" u="none" strike="noStrike" cap="none" baseline="0" dirty="0">
                <a:solidFill>
                  <a:schemeClr val="dk1"/>
                </a:solidFill>
                <a:latin typeface="+mn-lt"/>
                <a:cs typeface="Calibri"/>
                <a:sym typeface="Calibri"/>
              </a:rPr>
              <a:t>, </a:t>
            </a:r>
            <a:r>
              <a:rPr lang="en-US" i="1" dirty="0">
                <a:solidFill>
                  <a:schemeClr val="dk1"/>
                </a:solidFill>
                <a:cs typeface="Calibri"/>
                <a:sym typeface="Calibri"/>
              </a:rPr>
              <a:t>oral language</a:t>
            </a:r>
            <a:r>
              <a:rPr lang="en-US" sz="1200" b="0" i="1" u="none" strike="noStrike" cap="none" baseline="0" dirty="0">
                <a:solidFill>
                  <a:schemeClr val="dk1"/>
                </a:solidFill>
                <a:latin typeface="+mn-lt"/>
                <a:cs typeface="Calibri"/>
                <a:sym typeface="Calibri"/>
              </a:rPr>
              <a:t>) </a:t>
            </a:r>
          </a:p>
          <a:p>
            <a:pPr marL="0" marR="0" lvl="0" indent="0" algn="l" rtl="0">
              <a:spcBef>
                <a:spcPts val="0"/>
              </a:spcBef>
              <a:buClr>
                <a:schemeClr val="dk1"/>
              </a:buClr>
              <a:buSzPct val="25000"/>
              <a:buFont typeface="Calibri"/>
              <a:buNone/>
            </a:pPr>
            <a:endParaRPr lang="en-US" sz="1200" b="0" i="1" u="none" strike="noStrike" cap="none" baseline="0" dirty="0">
              <a:solidFill>
                <a:schemeClr val="dk1"/>
              </a:solidFill>
              <a:latin typeface="+mn-lt"/>
              <a:cs typeface="Calibri"/>
              <a:sym typeface="Calibri"/>
            </a:endParaRPr>
          </a:p>
          <a:p>
            <a:pPr marL="0" marR="0" lvl="0" indent="0" algn="l" rtl="0">
              <a:spcBef>
                <a:spcPts val="0"/>
              </a:spcBef>
              <a:buClr>
                <a:schemeClr val="dk1"/>
              </a:buClr>
              <a:buSzPct val="25000"/>
              <a:buFont typeface="Calibri"/>
              <a:buNone/>
            </a:pPr>
            <a:r>
              <a:rPr lang="en-US" sz="1200" b="0" i="1" u="none" strike="noStrike" cap="none" baseline="0" dirty="0">
                <a:solidFill>
                  <a:schemeClr val="dk1"/>
                </a:solidFill>
                <a:latin typeface="+mn-lt"/>
                <a:cs typeface="Calibri"/>
                <a:sym typeface="Calibri"/>
              </a:rPr>
              <a:t>Participants may say listening comprehension or other components of oral language. Point out that all of these fall under the oral language component. </a:t>
            </a:r>
            <a:endParaRPr lang="en-US" sz="1200" b="0" i="0" u="none" strike="noStrike" cap="none" baseline="0" dirty="0">
              <a:solidFill>
                <a:schemeClr val="dk1"/>
              </a:solidFill>
              <a:latin typeface="+mn-lt"/>
              <a:cs typeface="Calibri"/>
              <a:sym typeface="Calibri"/>
            </a:endParaRPr>
          </a:p>
          <a:p>
            <a:pPr marL="0" marR="0" lvl="0" indent="0" algn="l" rtl="0">
              <a:spcBef>
                <a:spcPts val="0"/>
              </a:spcBef>
              <a:buClr>
                <a:schemeClr val="dk1"/>
              </a:buClr>
              <a:buSzPct val="25000"/>
              <a:buFont typeface="Calibri"/>
              <a:buNone/>
            </a:pPr>
            <a:endParaRPr lang="en-US" sz="1200" b="0" i="0" u="none" strike="noStrike" kern="1200" cap="none" baseline="0" dirty="0">
              <a:solidFill>
                <a:schemeClr val="dk1"/>
              </a:solidFill>
              <a:effectLst/>
              <a:latin typeface="+mn-lt"/>
              <a:ea typeface="+mn-ea"/>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baseline="0" dirty="0">
                <a:solidFill>
                  <a:schemeClr val="dk1"/>
                </a:solidFill>
                <a:effectLst/>
                <a:latin typeface="+mn-lt"/>
                <a:ea typeface="+mn-ea"/>
                <a:cs typeface="Calibri"/>
                <a:sym typeface="Calibri"/>
              </a:rPr>
              <a:t>What might occur if a child does not have well developed phonological awareness? </a:t>
            </a:r>
            <a:r>
              <a:rPr lang="en-US" sz="1200" b="0" i="1" u="none" strike="noStrike" kern="1200" cap="none" baseline="0" dirty="0">
                <a:solidFill>
                  <a:schemeClr val="dk1"/>
                </a:solidFill>
                <a:effectLst/>
                <a:latin typeface="+mn-lt"/>
                <a:ea typeface="+mn-ea"/>
                <a:cs typeface="Calibri"/>
                <a:sym typeface="Calibri"/>
              </a:rPr>
              <a:t>(</a:t>
            </a:r>
            <a:r>
              <a:rPr lang="en-US" sz="1200" i="1" kern="1200" dirty="0">
                <a:solidFill>
                  <a:schemeClr val="tx1"/>
                </a:solidFill>
                <a:effectLst/>
                <a:latin typeface="+mn-lt"/>
                <a:ea typeface="+mn-ea"/>
                <a:cs typeface="+mn-cs"/>
              </a:rPr>
              <a:t>Without a strong foundation in phonological awareness, a child is unlikely to develop the word reading skills needed to understand text, which is the goal of reading.) </a:t>
            </a:r>
          </a:p>
          <a:p>
            <a:pPr marL="0" marR="0" lvl="0" indent="0" algn="l" rtl="0">
              <a:spcBef>
                <a:spcPts val="0"/>
              </a:spcBef>
              <a:buClr>
                <a:schemeClr val="dk1"/>
              </a:buClr>
              <a:buSzPct val="25000"/>
              <a:buFont typeface="Calibri"/>
              <a:buNone/>
            </a:pPr>
            <a:endParaRPr lang="en-US" sz="1200" b="1" i="0" u="none" strike="noStrike" kern="1200" dirty="0">
              <a:solidFill>
                <a:schemeClr val="tx1"/>
              </a:solidFill>
              <a:effectLst/>
              <a:latin typeface="+mn-lt"/>
              <a:ea typeface="+mn-ea"/>
              <a:cs typeface="+mn-cs"/>
            </a:endParaRPr>
          </a:p>
          <a:p>
            <a:pPr>
              <a:defRPr/>
            </a:pPr>
            <a:r>
              <a:rPr lang="en-US" sz="1200" b="1" i="0" u="none" strike="noStrike" kern="1200" dirty="0">
                <a:solidFill>
                  <a:schemeClr val="tx1"/>
                </a:solidFill>
                <a:effectLst/>
                <a:latin typeface="+mn-lt"/>
                <a:ea typeface="+mn-ea"/>
                <a:cs typeface="+mn-cs"/>
              </a:rPr>
              <a:t>Key Points About the Video</a:t>
            </a:r>
          </a:p>
          <a:p>
            <a:pPr>
              <a:defRPr/>
            </a:pPr>
            <a:r>
              <a:rPr lang="en-US" sz="1200" b="0" i="1" u="none" strike="noStrike" cap="none" dirty="0">
                <a:solidFill>
                  <a:schemeClr val="dk1"/>
                </a:solidFill>
                <a:latin typeface="+mn-lt"/>
                <a:ea typeface="Calibri"/>
                <a:cs typeface="Calibri"/>
                <a:sym typeface="Calibri"/>
              </a:rPr>
              <a:t>Emphasize the following information if the participants do not.</a:t>
            </a:r>
            <a:endParaRPr lang="en-US" sz="1200" b="1" i="0" u="none" strike="noStrike" cap="none" dirty="0">
              <a:solidFill>
                <a:schemeClr val="dk1"/>
              </a:solidFill>
              <a:latin typeface="+mn-lt"/>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Phonological </a:t>
            </a:r>
            <a:r>
              <a:rPr lang="en-US" dirty="0"/>
              <a:t>awareness </a:t>
            </a:r>
            <a:r>
              <a:rPr lang="en-US" sz="1200" kern="1200" dirty="0">
                <a:solidFill>
                  <a:schemeClr val="tx1"/>
                </a:solidFill>
                <a:effectLst/>
                <a:latin typeface="+mn-lt"/>
                <a:ea typeface="+mn-ea"/>
                <a:cs typeface="+mn-cs"/>
              </a:rPr>
              <a:t>is a foundational skill that children will need when, in later grades, formal reading instruction begins.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Children who have good print knowledge skills </a:t>
            </a:r>
            <a:r>
              <a:rPr lang="en-US" dirty="0"/>
              <a:t>and well developed </a:t>
            </a:r>
            <a:r>
              <a:rPr lang="en-US" sz="1200" kern="1200" dirty="0">
                <a:solidFill>
                  <a:schemeClr val="tx1"/>
                </a:solidFill>
                <a:effectLst/>
                <a:latin typeface="+mn-lt"/>
                <a:ea typeface="+mn-ea"/>
                <a:cs typeface="+mn-cs"/>
              </a:rPr>
              <a:t>phonological awareness can quickly understand the connection between the phonemes </a:t>
            </a:r>
            <a:r>
              <a:rPr lang="en-US" dirty="0"/>
              <a:t>(</a:t>
            </a:r>
            <a:r>
              <a:rPr lang="en-US" sz="1200" kern="1200" dirty="0">
                <a:solidFill>
                  <a:schemeClr val="tx1"/>
                </a:solidFill>
                <a:effectLst/>
                <a:latin typeface="+mn-lt"/>
                <a:ea typeface="+mn-ea"/>
                <a:cs typeface="+mn-cs"/>
              </a:rPr>
              <a:t>the sounds</a:t>
            </a:r>
            <a:r>
              <a:rPr lang="en-US" dirty="0"/>
              <a:t>) </a:t>
            </a:r>
            <a:r>
              <a:rPr lang="en-US" sz="1200" kern="1200" dirty="0">
                <a:solidFill>
                  <a:schemeClr val="tx1"/>
                </a:solidFill>
                <a:effectLst/>
                <a:latin typeface="+mn-lt"/>
                <a:ea typeface="+mn-ea"/>
                <a:cs typeface="+mn-cs"/>
              </a:rPr>
              <a:t>and </a:t>
            </a:r>
            <a:r>
              <a:rPr lang="en-US" dirty="0"/>
              <a:t>the </a:t>
            </a:r>
            <a:r>
              <a:rPr lang="en-US" sz="1200" kern="1200" dirty="0">
                <a:solidFill>
                  <a:schemeClr val="tx1"/>
                </a:solidFill>
                <a:effectLst/>
                <a:latin typeface="+mn-lt"/>
                <a:ea typeface="+mn-ea"/>
                <a:cs typeface="+mn-cs"/>
              </a:rPr>
              <a:t>graphemes </a:t>
            </a:r>
            <a:r>
              <a:rPr lang="en-US" dirty="0"/>
              <a:t>(</a:t>
            </a:r>
            <a:r>
              <a:rPr lang="en-US" sz="1200" kern="1200" dirty="0">
                <a:solidFill>
                  <a:schemeClr val="tx1"/>
                </a:solidFill>
                <a:effectLst/>
                <a:latin typeface="+mn-lt"/>
                <a:ea typeface="+mn-ea"/>
                <a:cs typeface="+mn-cs"/>
              </a:rPr>
              <a:t>the letters</a:t>
            </a:r>
            <a:r>
              <a:rPr lang="en-US" dirty="0"/>
              <a:t>). </a:t>
            </a:r>
            <a:r>
              <a:rPr lang="en-US" sz="1200" kern="1200" dirty="0">
                <a:solidFill>
                  <a:schemeClr val="tx1"/>
                </a:solidFill>
                <a:effectLst/>
                <a:latin typeface="+mn-lt"/>
                <a:ea typeface="+mn-ea"/>
                <a:cs typeface="+mn-cs"/>
              </a:rPr>
              <a:t>This will help them benefit from phonics instruction in later grades.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Decoding skills support the development of reading fluency</a:t>
            </a:r>
            <a:r>
              <a:rPr lang="en-US" dirty="0"/>
              <a:t>,</a:t>
            </a:r>
            <a:r>
              <a:rPr lang="en-US" sz="1200" kern="1200" dirty="0">
                <a:solidFill>
                  <a:schemeClr val="tx1"/>
                </a:solidFill>
                <a:effectLst/>
                <a:latin typeface="+mn-lt"/>
                <a:ea typeface="+mn-ea"/>
                <a:cs typeface="+mn-cs"/>
              </a:rPr>
              <a:t> and reading fluency is a bridge to reading comprehension.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Strong oral language skills and vocabulary knowledge support reading comprehension. </a:t>
            </a:r>
            <a:r>
              <a:rPr lang="en-US" dirty="0"/>
              <a:t>Hearing </a:t>
            </a:r>
            <a:r>
              <a:rPr lang="en-US" sz="1200" kern="1200" dirty="0">
                <a:solidFill>
                  <a:schemeClr val="tx1"/>
                </a:solidFill>
                <a:effectLst/>
                <a:latin typeface="+mn-lt"/>
                <a:ea typeface="+mn-ea"/>
                <a:cs typeface="+mn-cs"/>
              </a:rPr>
              <a:t>a lot of words and </a:t>
            </a:r>
            <a:r>
              <a:rPr lang="en-US" dirty="0"/>
              <a:t>knowing </a:t>
            </a:r>
            <a:r>
              <a:rPr lang="en-US" sz="1200" kern="1200" dirty="0">
                <a:solidFill>
                  <a:schemeClr val="tx1"/>
                </a:solidFill>
                <a:effectLst/>
                <a:latin typeface="+mn-lt"/>
                <a:ea typeface="+mn-ea"/>
                <a:cs typeface="+mn-cs"/>
              </a:rPr>
              <a:t>the meanings of words will </a:t>
            </a:r>
            <a:r>
              <a:rPr lang="en-US" dirty="0"/>
              <a:t>make children </a:t>
            </a:r>
            <a:r>
              <a:rPr lang="en-US" sz="1200" kern="1200" dirty="0">
                <a:solidFill>
                  <a:schemeClr val="tx1"/>
                </a:solidFill>
                <a:effectLst/>
                <a:latin typeface="+mn-lt"/>
                <a:ea typeface="+mn-ea"/>
                <a:cs typeface="+mn-cs"/>
              </a:rPr>
              <a:t>more likely understand what </a:t>
            </a:r>
            <a:r>
              <a:rPr lang="en-US" dirty="0"/>
              <a:t>they </a:t>
            </a:r>
            <a:r>
              <a:rPr lang="en-US" sz="1200" kern="1200" dirty="0">
                <a:solidFill>
                  <a:schemeClr val="tx1"/>
                </a:solidFill>
                <a:effectLst/>
                <a:latin typeface="+mn-lt"/>
                <a:ea typeface="+mn-ea"/>
                <a:cs typeface="+mn-cs"/>
              </a:rPr>
              <a:t>you read in later grades.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effectLst/>
            </a:endParaRPr>
          </a:p>
          <a:p>
            <a:endParaRPr lang="en-US" dirty="0"/>
          </a:p>
        </p:txBody>
      </p:sp>
      <p:sp>
        <p:nvSpPr>
          <p:cNvPr id="5" name="Date Placeholder 4">
            <a:extLst>
              <a:ext uri="{FF2B5EF4-FFF2-40B4-BE49-F238E27FC236}">
                <a16:creationId xmlns:a16="http://schemas.microsoft.com/office/drawing/2014/main" id="{4E8AEF7E-C5D0-BA40-84DB-1D68B02996B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445416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NOTES</a:t>
            </a:r>
            <a:r>
              <a:rPr lang="en-US" sz="1200" b="0" i="0" u="none" strike="noStrike" cap="none" dirty="0">
                <a:solidFill>
                  <a:schemeClr val="dk1"/>
                </a:solidFill>
                <a:latin typeface="+mn-lt"/>
                <a:ea typeface="Calibri"/>
                <a:cs typeface="Calibri"/>
                <a:sym typeface="Calibri"/>
              </a:rPr>
              <a:t> </a:t>
            </a:r>
          </a:p>
          <a:p>
            <a:pPr marL="171450" indent="-17145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Allow 5 minutes. </a:t>
            </a:r>
          </a:p>
          <a:p>
            <a:pPr marL="171450" indent="-17145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Locate online and print a copy of your state’s emergent reading standards for each participant. The emergent literacy state standards are typically embedded in early learning standards for each state. Search your state department of education website. Share with participants where to locate the standards. If your state separates standards for 3 and 4-year-olds, print out the one (or both) that matches the level participants teach. </a:t>
            </a:r>
          </a:p>
          <a:p>
            <a:pPr marL="171450" indent="-17145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Provide </a:t>
            </a:r>
            <a:r>
              <a:rPr lang="en-US" sz="1200" b="0" i="0" u="none" strike="noStrike" cap="none" baseline="0" dirty="0">
                <a:solidFill>
                  <a:schemeClr val="dk1"/>
                </a:solidFill>
                <a:latin typeface="+mn-lt"/>
                <a:ea typeface="Calibri"/>
                <a:cs typeface="Calibri"/>
                <a:sym typeface="Calibri"/>
              </a:rPr>
              <a:t>highlighters for marking the state standards.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some states, phonological awareness standards are limited and provide only a very brief description of a single skill such as rhyming. If participants comment on this, remind them that is important to understand the entire </a:t>
            </a:r>
            <a:r>
              <a:rPr lang="en-US" dirty="0"/>
              <a:t>phonological awareness continuum </a:t>
            </a:r>
            <a:r>
              <a:rPr lang="en-US" sz="1200" kern="1200" dirty="0">
                <a:solidFill>
                  <a:schemeClr val="tx1"/>
                </a:solidFill>
                <a:effectLst/>
                <a:latin typeface="+mn-lt"/>
                <a:ea typeface="+mn-ea"/>
                <a:cs typeface="+mn-cs"/>
              </a:rPr>
              <a:t>in order to differentiate instruction according to each child’s instructional need. </a:t>
            </a:r>
            <a:endParaRPr lang="en-US" sz="1200" b="0" i="0" u="none" strike="noStrike" cap="none" baseline="0" dirty="0">
              <a:solidFill>
                <a:schemeClr val="dk1"/>
              </a:solidFill>
              <a:latin typeface="+mn-lt"/>
              <a:ea typeface="Calibri"/>
              <a:cs typeface="Calibri"/>
              <a:sym typeface="Calibri"/>
            </a:endParaRPr>
          </a:p>
          <a:p>
            <a:endParaRPr lang="en-US" sz="1200" b="1" i="0" u="none" strike="noStrike" cap="none" dirty="0">
              <a:solidFill>
                <a:schemeClr val="dk1"/>
              </a:solidFill>
              <a:latin typeface="+mn-lt"/>
              <a:ea typeface="Calibri"/>
              <a:cs typeface="Calibri"/>
              <a:sym typeface="Calibri"/>
            </a:endParaRPr>
          </a:p>
          <a:p>
            <a:pPr rtl="0"/>
            <a:r>
              <a:rPr lang="en-US" sz="1200" b="1" i="0" u="none" strike="noStrike" cap="none" dirty="0">
                <a:solidFill>
                  <a:schemeClr val="dk1"/>
                </a:solidFill>
                <a:latin typeface="+mn-lt"/>
                <a:ea typeface="Calibri"/>
                <a:cs typeface="Calibri"/>
                <a:sym typeface="Calibri"/>
              </a:rPr>
              <a:t>SAY </a:t>
            </a:r>
            <a:r>
              <a:rPr lang="en-US" sz="1200" b="0" i="0" u="none" strike="noStrike" cap="none" baseline="0" dirty="0">
                <a:solidFill>
                  <a:schemeClr val="dk1"/>
                </a:solidFill>
                <a:latin typeface="+mn-lt"/>
                <a:ea typeface="Calibri"/>
                <a:cs typeface="Calibri"/>
                <a:sym typeface="Calibri"/>
              </a:rPr>
              <a:t>Standards are what a child should know and be able to do by the end of the school year. </a:t>
            </a:r>
            <a:r>
              <a:rPr lang="en-US" sz="1200" b="0" i="0" u="none" strike="noStrike" kern="1200" dirty="0">
                <a:solidFill>
                  <a:schemeClr val="tx1"/>
                </a:solidFill>
                <a:effectLst/>
                <a:latin typeface="+mn-lt"/>
                <a:ea typeface="+mn-ea"/>
                <a:cs typeface="+mn-cs"/>
              </a:rPr>
              <a:t>Each state addresses standards related to </a:t>
            </a:r>
            <a:r>
              <a:rPr lang="en-US" sz="1200" b="0" i="0" u="none" strike="noStrike" cap="none" baseline="0" dirty="0">
                <a:solidFill>
                  <a:schemeClr val="dk1"/>
                </a:solidFill>
                <a:latin typeface="+mn-lt"/>
                <a:ea typeface="Calibri"/>
                <a:cs typeface="Calibri"/>
                <a:sym typeface="Calibri"/>
              </a:rPr>
              <a:t>phonological awareness </a:t>
            </a:r>
            <a:r>
              <a:rPr lang="en-US" sz="1200" b="0" i="0" u="none" strike="noStrike" kern="1200" dirty="0">
                <a:solidFill>
                  <a:schemeClr val="tx1"/>
                </a:solidFill>
                <a:effectLst/>
                <a:latin typeface="+mn-lt"/>
                <a:ea typeface="+mn-ea"/>
                <a:cs typeface="+mn-cs"/>
              </a:rPr>
              <a:t>within its early learning standards. </a:t>
            </a:r>
          </a:p>
          <a:p>
            <a:pPr marL="228600" indent="-228600" rtl="0">
              <a:buAutoNum type="arabicPeriod"/>
            </a:pPr>
            <a:r>
              <a:rPr lang="en-US" sz="1200" b="0" i="0" u="none" strike="noStrike" kern="1200" dirty="0">
                <a:solidFill>
                  <a:schemeClr val="tx1"/>
                </a:solidFill>
                <a:effectLst/>
                <a:latin typeface="+mn-lt"/>
                <a:ea typeface="+mn-ea"/>
                <a:cs typeface="+mn-cs"/>
              </a:rPr>
              <a:t>Look at our state’s standards and notice </a:t>
            </a:r>
            <a:r>
              <a:rPr lang="en-US" sz="1200" b="0" i="0" u="none" strike="noStrike" cap="none" baseline="0" dirty="0">
                <a:solidFill>
                  <a:schemeClr val="dk1"/>
                </a:solidFill>
                <a:latin typeface="+mn-lt"/>
                <a:ea typeface="Calibri"/>
                <a:cs typeface="Calibri"/>
                <a:sym typeface="Calibri"/>
              </a:rPr>
              <a:t>phonological awareness </a:t>
            </a:r>
            <a:r>
              <a:rPr lang="en-US" sz="1200" b="0" i="0" u="none" strike="noStrike" kern="1200" dirty="0">
                <a:solidFill>
                  <a:schemeClr val="tx1"/>
                </a:solidFill>
                <a:effectLst/>
                <a:latin typeface="+mn-lt"/>
                <a:ea typeface="+mn-ea"/>
                <a:cs typeface="+mn-cs"/>
              </a:rPr>
              <a:t>is prioritized as a key learning goal for children. </a:t>
            </a:r>
          </a:p>
          <a:p>
            <a:pPr marL="228600" indent="-228600" rtl="0">
              <a:buAutoNum type="arabicPeriod"/>
            </a:pPr>
            <a:r>
              <a:rPr lang="en-US" i="0" dirty="0"/>
              <a:t>Highlight key words related to </a:t>
            </a:r>
            <a:r>
              <a:rPr lang="en-US" sz="1200" b="0" i="0" u="none" strike="noStrike" cap="none" baseline="0" dirty="0">
                <a:solidFill>
                  <a:schemeClr val="dk1"/>
                </a:solidFill>
                <a:latin typeface="+mn-lt"/>
                <a:ea typeface="Calibri"/>
                <a:cs typeface="Calibri"/>
                <a:sym typeface="Calibri"/>
              </a:rPr>
              <a:t>phonological awareness </a:t>
            </a:r>
            <a:r>
              <a:rPr lang="en-US" i="0" dirty="0"/>
              <a:t>that we have discussed.</a:t>
            </a:r>
            <a:endParaRPr lang="en-US" sz="1200" b="0" i="0" u="none" strike="noStrike"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u="none" strike="noStrike" kern="1200" dirty="0">
              <a:solidFill>
                <a:schemeClr val="tx1"/>
              </a:solidFill>
              <a:effectLst/>
              <a:latin typeface="+mn-lt"/>
              <a:ea typeface="+mn-ea"/>
              <a:cs typeface="+mn-cs"/>
            </a:endParaRPr>
          </a:p>
          <a:p>
            <a:pPr marL="0" indent="0" rtl="0">
              <a:buFontTx/>
              <a:buNone/>
            </a:pPr>
            <a:r>
              <a:rPr lang="en-US" sz="1200" b="0" i="1" u="none" strike="noStrike" kern="1200" dirty="0">
                <a:solidFill>
                  <a:schemeClr val="tx1"/>
                </a:solidFill>
                <a:effectLst/>
                <a:latin typeface="+mn-lt"/>
                <a:ea typeface="+mn-ea"/>
                <a:cs typeface="+mn-cs"/>
              </a:rPr>
              <a:t>Allow</a:t>
            </a:r>
            <a:r>
              <a:rPr lang="en-US" sz="1200" b="0" i="1" u="none" strike="noStrike" kern="1200" baseline="0" dirty="0">
                <a:solidFill>
                  <a:schemeClr val="tx1"/>
                </a:solidFill>
                <a:effectLst/>
                <a:latin typeface="+mn-lt"/>
                <a:ea typeface="+mn-ea"/>
                <a:cs typeface="+mn-cs"/>
              </a:rPr>
              <a:t> 3 minutes for this activity. </a:t>
            </a:r>
            <a:r>
              <a:rPr lang="en-US" sz="1200" b="0" i="1" u="none" strike="noStrike" kern="1200" dirty="0">
                <a:solidFill>
                  <a:schemeClr val="tx1"/>
                </a:solidFill>
                <a:effectLst/>
                <a:latin typeface="+mn-lt"/>
                <a:ea typeface="+mn-ea"/>
                <a:cs typeface="+mn-cs"/>
              </a:rPr>
              <a:t>Verify</a:t>
            </a:r>
            <a:r>
              <a:rPr lang="en-US" sz="1200" b="0" i="1" u="none" strike="noStrike" kern="1200" baseline="0" dirty="0">
                <a:solidFill>
                  <a:schemeClr val="tx1"/>
                </a:solidFill>
                <a:effectLst/>
                <a:latin typeface="+mn-lt"/>
                <a:ea typeface="+mn-ea"/>
                <a:cs typeface="+mn-cs"/>
              </a:rPr>
              <a:t> that participants have highlighted words related to </a:t>
            </a:r>
            <a:r>
              <a:rPr lang="en-US" sz="1200" b="0" i="0" u="none" strike="noStrike" cap="none" baseline="0" dirty="0">
                <a:solidFill>
                  <a:schemeClr val="dk1"/>
                </a:solidFill>
                <a:latin typeface="+mn-lt"/>
                <a:ea typeface="Calibri"/>
                <a:cs typeface="Calibri"/>
                <a:sym typeface="Calibri"/>
              </a:rPr>
              <a:t>phonological awareness </a:t>
            </a:r>
            <a:r>
              <a:rPr lang="en-US" sz="1200" b="0" i="1" u="none" strike="noStrike" kern="1200" baseline="0" dirty="0">
                <a:solidFill>
                  <a:schemeClr val="tx1"/>
                </a:solidFill>
                <a:effectLst/>
                <a:latin typeface="+mn-lt"/>
                <a:ea typeface="+mn-ea"/>
                <a:cs typeface="+mn-cs"/>
              </a:rPr>
              <a:t>(</a:t>
            </a:r>
            <a:r>
              <a:rPr lang="en-US" sz="1200" b="0" i="1" u="none" strike="noStrike" kern="1200" baseline="0" dirty="0">
                <a:solidFill>
                  <a:schemeClr val="tx1"/>
                </a:solidFill>
                <a:effectLst/>
                <a:highlight>
                  <a:srgbClr val="FFFF00"/>
                </a:highlight>
                <a:latin typeface="+mn-lt"/>
                <a:ea typeface="+mn-ea"/>
                <a:cs typeface="+mn-cs"/>
              </a:rPr>
              <a:t>For example: spoken words/phrases, compound word, syllables, onset-rime, deletes, combines).</a:t>
            </a:r>
            <a:endParaRPr lang="en-US" sz="1200" b="0" i="0" u="none" strike="noStrike" kern="1200" dirty="0">
              <a:solidFill>
                <a:schemeClr val="tx1"/>
              </a:solidFill>
              <a:effectLst/>
              <a:highlight>
                <a:srgbClr val="FFFF00"/>
              </a:highligh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endParaRPr lang="en-US" b="0" dirty="0">
              <a:effectLst/>
            </a:endParaRPr>
          </a:p>
          <a:p>
            <a:br>
              <a:rPr lang="en-US" dirty="0"/>
            </a:br>
            <a:endParaRPr lang="en-US" sz="1200" b="0" i="0" u="none" strike="noStrike" kern="1200" dirty="0">
              <a:solidFill>
                <a:schemeClr val="tx1"/>
              </a:solidFill>
              <a:effectLst/>
              <a:latin typeface="+mn-lt"/>
              <a:ea typeface="+mn-ea"/>
              <a:cs typeface="+mn-cs"/>
            </a:endParaRPr>
          </a:p>
          <a:p>
            <a:endParaRPr lang="en-US" dirty="0"/>
          </a:p>
        </p:txBody>
      </p:sp>
      <p:sp>
        <p:nvSpPr>
          <p:cNvPr id="5" name="Date Placeholder 4">
            <a:extLst>
              <a:ext uri="{FF2B5EF4-FFF2-40B4-BE49-F238E27FC236}">
                <a16:creationId xmlns:a16="http://schemas.microsoft.com/office/drawing/2014/main" id="{6CDD6E97-B222-BC4F-9A6B-6B1E5E3F0289}"/>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201574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0" u="none" strike="noStrike" cap="none" dirty="0">
                <a:solidFill>
                  <a:schemeClr val="dk1"/>
                </a:solidFill>
                <a:latin typeface="+mn-lt"/>
                <a:ea typeface="Calibri"/>
                <a:cs typeface="Calibri"/>
                <a:sym typeface="Calibri"/>
              </a:rPr>
              <a:t>NOTES </a:t>
            </a:r>
            <a:r>
              <a:rPr lang="en-US" sz="1200" b="0" i="0" u="none" strike="noStrike" cap="none" dirty="0">
                <a:solidFill>
                  <a:schemeClr val="dk1"/>
                </a:solidFill>
                <a:latin typeface="+mn-lt"/>
                <a:ea typeface="Calibri"/>
                <a:cs typeface="Calibri"/>
                <a:sym typeface="Calibri"/>
              </a:rPr>
              <a:t>This animation describes the </a:t>
            </a:r>
            <a:r>
              <a:rPr lang="en-US" sz="1200" kern="1200" dirty="0">
                <a:solidFill>
                  <a:schemeClr val="tx1"/>
                </a:solidFill>
                <a:effectLst/>
                <a:latin typeface="+mn-lt"/>
                <a:ea typeface="+mn-ea"/>
                <a:cs typeface="+mn-cs"/>
              </a:rPr>
              <a:t>four levels of phonological awareness and how children move through the levels. After you show the video, play a thumbs up or thumbs down game. You’ll say a statement and participants determine </a:t>
            </a:r>
            <a:r>
              <a:rPr lang="en-US" dirty="0"/>
              <a:t>whether </a:t>
            </a:r>
            <a:r>
              <a:rPr lang="en-US" sz="1200" kern="1200" dirty="0">
                <a:solidFill>
                  <a:schemeClr val="tx1"/>
                </a:solidFill>
                <a:effectLst/>
                <a:latin typeface="+mn-lt"/>
                <a:ea typeface="+mn-ea"/>
                <a:cs typeface="+mn-cs"/>
              </a:rPr>
              <a:t>it is true (thumbs up) or not (thumbs down). After each statement, the answer is provided in italicized text in parentheses.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Turn to page 4 in the Participant Guide to see an image of the </a:t>
            </a:r>
            <a:r>
              <a:rPr lang="en-US" dirty="0">
                <a:solidFill>
                  <a:schemeClr val="dk1"/>
                </a:solidFill>
                <a:ea typeface="Calibri"/>
                <a:cs typeface="Calibri"/>
                <a:sym typeface="Calibri"/>
              </a:rPr>
              <a:t>phonological awareness continuum</a:t>
            </a:r>
            <a:r>
              <a:rPr lang="en-US" sz="1200" b="0" i="0" u="none" strike="noStrike" cap="none" dirty="0">
                <a:solidFill>
                  <a:schemeClr val="dk1"/>
                </a:solidFill>
                <a:latin typeface="+mn-lt"/>
                <a:ea typeface="Calibri"/>
                <a:cs typeface="Calibri"/>
                <a:sym typeface="Calibri"/>
              </a:rPr>
              <a:t>. Let’s watch </a:t>
            </a:r>
            <a:r>
              <a:rPr lang="en-US" b="1" dirty="0">
                <a:solidFill>
                  <a:schemeClr val="dk1"/>
                </a:solidFill>
                <a:ea typeface="Calibri"/>
                <a:cs typeface="Calibri"/>
                <a:sym typeface="Calibri"/>
              </a:rPr>
              <a:t>Video 2: Phonological Awareness Continuum (</a:t>
            </a:r>
            <a:r>
              <a:rPr lang="en-US" sz="1200" u="sng" kern="1200" dirty="0">
                <a:solidFill>
                  <a:schemeClr val="tx1"/>
                </a:solidFill>
                <a:effectLst/>
                <a:latin typeface="+mn-lt"/>
                <a:ea typeface="+mn-ea"/>
                <a:cs typeface="+mn-cs"/>
                <a:hlinkClick r:id="rId3"/>
              </a:rPr>
              <a:t>https://youtu.be/k0IDVed9dUU</a:t>
            </a:r>
            <a:r>
              <a:rPr lang="en-US" b="1" dirty="0">
                <a:solidFill>
                  <a:schemeClr val="dk1"/>
                </a:solidFill>
                <a:ea typeface="Calibri"/>
                <a:cs typeface="Calibri"/>
                <a:sym typeface="Calibri"/>
              </a:rPr>
              <a:t>). </a:t>
            </a:r>
            <a:r>
              <a:rPr lang="en-US" sz="1200" b="0" i="0" u="none" strike="noStrike" cap="none" dirty="0">
                <a:solidFill>
                  <a:schemeClr val="dk1"/>
                </a:solidFill>
                <a:latin typeface="+mn-lt"/>
                <a:ea typeface="Calibri"/>
                <a:cs typeface="Calibri"/>
                <a:sym typeface="Calibri"/>
              </a:rPr>
              <a:t>This animation describes the </a:t>
            </a:r>
            <a:r>
              <a:rPr lang="en-US" sz="1200" kern="1200" dirty="0">
                <a:solidFill>
                  <a:schemeClr val="tx1"/>
                </a:solidFill>
                <a:effectLst/>
                <a:latin typeface="+mn-lt"/>
                <a:ea typeface="+mn-ea"/>
                <a:cs typeface="+mn-cs"/>
              </a:rPr>
              <a:t>four levels of phonological awareness and how children move through the levels. You read about the four levels in </a:t>
            </a:r>
            <a:r>
              <a:rPr lang="en-US" dirty="0"/>
              <a:t>the </a:t>
            </a:r>
            <a:r>
              <a:rPr lang="en-US" sz="1200" kern="1200" dirty="0">
                <a:solidFill>
                  <a:schemeClr val="tx1"/>
                </a:solidFill>
                <a:effectLst/>
                <a:latin typeface="+mn-lt"/>
                <a:ea typeface="+mn-ea"/>
                <a:cs typeface="+mn-cs"/>
              </a:rPr>
              <a:t>Self-Study Reading</a:t>
            </a:r>
            <a:r>
              <a:rPr lang="en-US" dirty="0"/>
              <a:t>,</a:t>
            </a:r>
            <a:r>
              <a:rPr lang="en-US" sz="1200" kern="1200" dirty="0">
                <a:solidFill>
                  <a:schemeClr val="tx1"/>
                </a:solidFill>
                <a:effectLst/>
                <a:latin typeface="+mn-lt"/>
                <a:ea typeface="+mn-ea"/>
                <a:cs typeface="+mn-cs"/>
              </a:rPr>
              <a:t> and we briefly introduced them earlier in this session. The levels are word, syllable, onset-rime, and phoneme. As you watch the video, notice how phonological awareness begins with larger units of language and moves </a:t>
            </a:r>
            <a:r>
              <a:rPr lang="en-US" dirty="0"/>
              <a:t>toward </a:t>
            </a:r>
            <a:r>
              <a:rPr lang="en-US" sz="1200" kern="1200" dirty="0">
                <a:solidFill>
                  <a:schemeClr val="tx1"/>
                </a:solidFill>
                <a:effectLst/>
                <a:latin typeface="+mn-lt"/>
                <a:ea typeface="+mn-ea"/>
                <a:cs typeface="+mn-cs"/>
              </a:rPr>
              <a:t>smaller </a:t>
            </a:r>
            <a:r>
              <a:rPr lang="en-US" dirty="0"/>
              <a:t>ones</a:t>
            </a:r>
            <a:r>
              <a:rPr lang="en-US" sz="1200" kern="1200" dirty="0">
                <a:solidFill>
                  <a:schemeClr val="tx1"/>
                </a:solidFill>
                <a:effectLst/>
                <a:latin typeface="+mn-lt"/>
                <a:ea typeface="+mn-ea"/>
                <a:cs typeface="+mn-cs"/>
              </a:rPr>
              <a:t>. </a:t>
            </a:r>
            <a:r>
              <a:rPr lang="en-US" sz="1200" b="0" i="1" u="none" strike="noStrike" cap="none" baseline="0" dirty="0">
                <a:solidFill>
                  <a:schemeClr val="dk1"/>
                </a:solidFill>
                <a:latin typeface="+mn-lt"/>
                <a:ea typeface="Calibri"/>
                <a:cs typeface="Calibri"/>
                <a:sym typeface="Calibri"/>
              </a:rPr>
              <a:t>Show the video.</a:t>
            </a:r>
          </a:p>
          <a:p>
            <a:pPr marL="0" marR="0" lvl="0" indent="0" algn="l" rtl="0">
              <a:spcBef>
                <a:spcPts val="0"/>
              </a:spcBef>
              <a:buClr>
                <a:schemeClr val="dk1"/>
              </a:buClr>
              <a:buSzPct val="25000"/>
              <a:buFont typeface="Calibri"/>
              <a:buNone/>
            </a:pPr>
            <a:endParaRPr lang="en-US" sz="1200" b="0" i="1" u="none" strike="noStrike" cap="none" baseline="0" dirty="0">
              <a:solidFill>
                <a:schemeClr val="dk1"/>
              </a:solidFill>
              <a:latin typeface="+mn-lt"/>
              <a:ea typeface="Calibri"/>
              <a:cs typeface="Calibri"/>
              <a:sym typeface="Calibri"/>
            </a:endParaRPr>
          </a:p>
          <a:p>
            <a:r>
              <a:rPr lang="en-US" sz="1200" kern="1200" dirty="0">
                <a:solidFill>
                  <a:schemeClr val="tx1"/>
                </a:solidFill>
                <a:effectLst/>
                <a:latin typeface="+mn-lt"/>
                <a:ea typeface="+mn-ea"/>
                <a:cs typeface="+mn-cs"/>
              </a:rPr>
              <a:t>Think about the </a:t>
            </a:r>
            <a:r>
              <a:rPr lang="en-US" dirty="0"/>
              <a:t>phonological awareness continuum</a:t>
            </a:r>
            <a:r>
              <a:rPr lang="en-US" sz="1200" kern="1200" dirty="0">
                <a:solidFill>
                  <a:schemeClr val="tx1"/>
                </a:solidFill>
                <a:effectLst/>
                <a:latin typeface="+mn-lt"/>
                <a:ea typeface="+mn-ea"/>
                <a:cs typeface="+mn-cs"/>
              </a:rPr>
              <a:t>. After each statement I make, hold your thumb up for “yes” or down for “no”.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Phonological awareness is an overarching term that is used to explain several levels of the sound structure of language. </a:t>
            </a:r>
            <a:r>
              <a:rPr lang="en-US" sz="1200" i="1" kern="1200" dirty="0">
                <a:solidFill>
                  <a:schemeClr val="tx1"/>
                </a:solidFill>
                <a:effectLst/>
                <a:latin typeface="+mn-lt"/>
                <a:ea typeface="+mn-ea"/>
                <a:cs typeface="+mn-cs"/>
              </a:rPr>
              <a:t>(Thumbs up. That’s right. There are four levels on the </a:t>
            </a:r>
            <a:r>
              <a:rPr lang="en-US" i="1" dirty="0"/>
              <a:t>phonological awareness continuum</a:t>
            </a:r>
            <a:r>
              <a:rPr lang="en-US" sz="1200" i="1" kern="1200" dirty="0">
                <a:solidFill>
                  <a:schemeClr val="tx1"/>
                </a:solidFill>
                <a:effectLst/>
                <a:latin typeface="+mn-lt"/>
                <a:ea typeface="+mn-ea"/>
                <a:cs typeface="+mn-cs"/>
              </a:rPr>
              <a:t>: </a:t>
            </a:r>
            <a:r>
              <a:rPr lang="en-US" i="1" dirty="0"/>
              <a:t>word</a:t>
            </a:r>
            <a:r>
              <a:rPr lang="en-US" sz="1200" i="1" kern="1200" dirty="0">
                <a:solidFill>
                  <a:schemeClr val="tx1"/>
                </a:solidFill>
                <a:effectLst/>
                <a:latin typeface="+mn-lt"/>
                <a:ea typeface="+mn-ea"/>
                <a:cs typeface="+mn-cs"/>
              </a:rPr>
              <a:t>, </a:t>
            </a:r>
            <a:r>
              <a:rPr lang="en-US" i="1" dirty="0"/>
              <a:t>syllable</a:t>
            </a:r>
            <a:r>
              <a:rPr lang="en-US" sz="1200" i="1" kern="1200" dirty="0">
                <a:solidFill>
                  <a:schemeClr val="tx1"/>
                </a:solidFill>
                <a:effectLst/>
                <a:latin typeface="+mn-lt"/>
                <a:ea typeface="+mn-ea"/>
                <a:cs typeface="+mn-cs"/>
              </a:rPr>
              <a:t>, </a:t>
            </a:r>
            <a:r>
              <a:rPr lang="en-US" i="1" dirty="0"/>
              <a:t>onset-rime</a:t>
            </a:r>
            <a:r>
              <a:rPr lang="en-US" sz="1200" i="1" kern="1200" dirty="0">
                <a:solidFill>
                  <a:schemeClr val="tx1"/>
                </a:solidFill>
                <a:effectLst/>
                <a:latin typeface="+mn-lt"/>
                <a:ea typeface="+mn-ea"/>
                <a:cs typeface="+mn-cs"/>
              </a:rPr>
              <a:t>, </a:t>
            </a:r>
            <a:r>
              <a:rPr lang="en-US" i="1" dirty="0"/>
              <a:t>phoneme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Children will enter preschool with the </a:t>
            </a:r>
            <a:r>
              <a:rPr lang="en-US" dirty="0"/>
              <a:t>same</a:t>
            </a:r>
            <a:r>
              <a:rPr lang="en-US" sz="1200" kern="1200" dirty="0">
                <a:solidFill>
                  <a:schemeClr val="tx1"/>
                </a:solidFill>
                <a:effectLst/>
                <a:latin typeface="+mn-lt"/>
                <a:ea typeface="+mn-ea"/>
                <a:cs typeface="+mn-cs"/>
              </a:rPr>
              <a:t> developmental levels of phonological awareness. </a:t>
            </a:r>
            <a:r>
              <a:rPr lang="en-US" sz="1200" i="1" kern="1200" dirty="0">
                <a:solidFill>
                  <a:schemeClr val="tx1"/>
                </a:solidFill>
                <a:effectLst/>
                <a:latin typeface="+mn-lt"/>
                <a:ea typeface="+mn-ea"/>
                <a:cs typeface="+mn-cs"/>
              </a:rPr>
              <a:t>(Thumbs down. That is an incorrect statement. Children will enter preschool with </a:t>
            </a:r>
            <a:r>
              <a:rPr lang="en-US" i="1" dirty="0"/>
              <a:t>diverse</a:t>
            </a:r>
            <a:r>
              <a:rPr lang="en-US" sz="1200" i="1" kern="1200" dirty="0">
                <a:solidFill>
                  <a:schemeClr val="tx1"/>
                </a:solidFill>
                <a:effectLst/>
                <a:latin typeface="+mn-lt"/>
                <a:ea typeface="+mn-ea"/>
                <a:cs typeface="+mn-cs"/>
              </a:rPr>
              <a:t> levels of </a:t>
            </a:r>
            <a:r>
              <a:rPr lang="en-US" i="1" dirty="0"/>
              <a:t>phonological awareness</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entire </a:t>
            </a:r>
            <a:r>
              <a:rPr lang="en-US" dirty="0"/>
              <a:t>phonological awareness </a:t>
            </a:r>
            <a:r>
              <a:rPr lang="en-US" sz="1200" kern="1200" dirty="0">
                <a:solidFill>
                  <a:schemeClr val="tx1"/>
                </a:solidFill>
                <a:effectLst/>
                <a:latin typeface="+mn-lt"/>
                <a:ea typeface="+mn-ea"/>
                <a:cs typeface="+mn-cs"/>
              </a:rPr>
              <a:t>continuum does </a:t>
            </a:r>
            <a:r>
              <a:rPr lang="en-US" dirty="0"/>
              <a:t>not</a:t>
            </a:r>
            <a:r>
              <a:rPr lang="en-US" sz="1200" kern="1200" dirty="0">
                <a:solidFill>
                  <a:schemeClr val="tx1"/>
                </a:solidFill>
                <a:effectLst/>
                <a:latin typeface="+mn-lt"/>
                <a:ea typeface="+mn-ea"/>
                <a:cs typeface="+mn-cs"/>
              </a:rPr>
              <a:t> need to be taught in preschool. </a:t>
            </a:r>
            <a:r>
              <a:rPr lang="en-US" sz="1200" i="1" kern="1200" dirty="0">
                <a:solidFill>
                  <a:schemeClr val="tx1"/>
                </a:solidFill>
                <a:effectLst/>
                <a:latin typeface="+mn-lt"/>
                <a:ea typeface="+mn-ea"/>
                <a:cs typeface="+mn-cs"/>
              </a:rPr>
              <a:t>(Thumbs up. That’s correct. The goal is for children to progress along the </a:t>
            </a:r>
            <a:r>
              <a:rPr lang="en-US" i="1" dirty="0"/>
              <a:t>phonological awareness continuum </a:t>
            </a:r>
            <a:r>
              <a:rPr lang="en-US" sz="1200" i="1" kern="1200" dirty="0">
                <a:solidFill>
                  <a:schemeClr val="tx1"/>
                </a:solidFill>
                <a:effectLst/>
                <a:latin typeface="+mn-lt"/>
                <a:ea typeface="+mn-ea"/>
                <a:cs typeface="+mn-cs"/>
              </a:rPr>
              <a:t>throughout preschool. The phoneme level is typically not developed in preschool.)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doesn’t matter where each child is on the </a:t>
            </a:r>
            <a:r>
              <a:rPr lang="en-US" dirty="0"/>
              <a:t>phonological awareness continuum</a:t>
            </a:r>
            <a:r>
              <a:rPr lang="en-US" sz="1200" kern="1200" dirty="0">
                <a:solidFill>
                  <a:schemeClr val="tx1"/>
                </a:solidFill>
                <a:effectLst/>
                <a:latin typeface="+mn-lt"/>
                <a:ea typeface="+mn-ea"/>
                <a:cs typeface="+mn-cs"/>
              </a:rPr>
              <a:t>, just begin teaching </a:t>
            </a:r>
            <a:r>
              <a:rPr lang="en-US" dirty="0"/>
              <a:t>phonological awareness </a:t>
            </a:r>
            <a:r>
              <a:rPr lang="en-US" sz="1200" kern="1200" dirty="0">
                <a:solidFill>
                  <a:schemeClr val="tx1"/>
                </a:solidFill>
                <a:effectLst/>
                <a:latin typeface="+mn-lt"/>
                <a:ea typeface="+mn-ea"/>
                <a:cs typeface="+mn-cs"/>
              </a:rPr>
              <a:t>at the word level for every child. (</a:t>
            </a:r>
            <a:r>
              <a:rPr lang="en-US" sz="1200" i="1" kern="1200" dirty="0">
                <a:solidFill>
                  <a:schemeClr val="tx1"/>
                </a:solidFill>
                <a:effectLst/>
                <a:latin typeface="+mn-lt"/>
                <a:ea typeface="+mn-ea"/>
                <a:cs typeface="+mn-cs"/>
              </a:rPr>
              <a:t>Thumbs down. That is an incorrect statement. It is important to determine where each child is on the </a:t>
            </a:r>
            <a:r>
              <a:rPr lang="en-US" i="1" dirty="0"/>
              <a:t>phonological awareness continuum </a:t>
            </a:r>
            <a:r>
              <a:rPr lang="en-US" sz="1200" i="1" kern="1200" dirty="0">
                <a:solidFill>
                  <a:schemeClr val="tx1"/>
                </a:solidFill>
                <a:effectLst/>
                <a:latin typeface="+mn-lt"/>
                <a:ea typeface="+mn-ea"/>
                <a:cs typeface="+mn-cs"/>
              </a:rPr>
              <a:t>and explicitly teach each </a:t>
            </a:r>
            <a:r>
              <a:rPr lang="en-US" i="1" dirty="0"/>
              <a:t>children </a:t>
            </a:r>
            <a:r>
              <a:rPr lang="en-US" sz="1200" i="1" kern="1200" dirty="0">
                <a:solidFill>
                  <a:schemeClr val="tx1"/>
                </a:solidFill>
                <a:effectLst/>
                <a:latin typeface="+mn-lt"/>
                <a:ea typeface="+mn-ea"/>
                <a:cs typeface="+mn-cs"/>
              </a:rPr>
              <a:t>at their current level in small groups to help them make progress along the continuum).</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Phonological awareness is </a:t>
            </a:r>
            <a:r>
              <a:rPr lang="en-US" dirty="0"/>
              <a:t>not</a:t>
            </a:r>
            <a:r>
              <a:rPr lang="en-US" sz="1200" kern="1200" dirty="0">
                <a:solidFill>
                  <a:schemeClr val="tx1"/>
                </a:solidFill>
                <a:effectLst/>
                <a:latin typeface="+mn-lt"/>
                <a:ea typeface="+mn-ea"/>
                <a:cs typeface="+mn-cs"/>
              </a:rPr>
              <a:t> sequential, where children must master one level before moving to the next level. </a:t>
            </a:r>
            <a:r>
              <a:rPr lang="en-US" sz="1200" i="1" kern="1200" dirty="0">
                <a:solidFill>
                  <a:schemeClr val="tx1"/>
                </a:solidFill>
                <a:effectLst/>
                <a:latin typeface="+mn-lt"/>
                <a:ea typeface="+mn-ea"/>
                <a:cs typeface="+mn-cs"/>
              </a:rPr>
              <a:t>(Thumbs up. That’s correct. Children do not need to master one level on the </a:t>
            </a:r>
            <a:r>
              <a:rPr lang="en-US" i="1" dirty="0"/>
              <a:t>phonological awareness </a:t>
            </a:r>
            <a:r>
              <a:rPr lang="en-US" sz="1200" i="1" kern="1200" dirty="0">
                <a:solidFill>
                  <a:schemeClr val="tx1"/>
                </a:solidFill>
                <a:effectLst/>
                <a:latin typeface="+mn-lt"/>
                <a:ea typeface="+mn-ea"/>
                <a:cs typeface="+mn-cs"/>
              </a:rPr>
              <a:t>continuum before moving to the next level.)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effectLst/>
            </a:endParaRPr>
          </a:p>
          <a:p>
            <a:endParaRPr lang="en-US" dirty="0"/>
          </a:p>
        </p:txBody>
      </p:sp>
      <p:sp>
        <p:nvSpPr>
          <p:cNvPr id="5" name="Date Placeholder 4">
            <a:extLst>
              <a:ext uri="{FF2B5EF4-FFF2-40B4-BE49-F238E27FC236}">
                <a16:creationId xmlns:a16="http://schemas.microsoft.com/office/drawing/2014/main" id="{4E8AEF7E-C5D0-BA40-84DB-1D68B02996B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171401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T</a:t>
            </a:r>
            <a:r>
              <a:rPr lang="en-US" sz="1200" dirty="0"/>
              <a:t>he purpose of our PLC is to engage in </a:t>
            </a:r>
            <a:r>
              <a:rPr lang="en-US" dirty="0"/>
              <a:t>collaborative</a:t>
            </a:r>
            <a:r>
              <a:rPr lang="en-US" sz="1200" dirty="0"/>
              <a:t> learning experiences to support preschool teachers in applying </a:t>
            </a:r>
            <a:r>
              <a:rPr lang="en-US" dirty="0"/>
              <a:t>evidence-based language and literacy strategies </a:t>
            </a:r>
            <a:r>
              <a:rPr lang="en-US" sz="1200" b="0" dirty="0"/>
              <a:t>in their instruction</a:t>
            </a:r>
            <a:r>
              <a:rPr lang="en-US" sz="1200" dirty="0"/>
              <a:t>. </a:t>
            </a:r>
            <a:r>
              <a:rPr lang="en-US" sz="1200" b="0" i="0" u="none" strike="noStrike" cap="none" baseline="0" dirty="0">
                <a:solidFill>
                  <a:schemeClr val="dk1"/>
                </a:solidFill>
                <a:latin typeface="+mn-lt"/>
                <a:ea typeface="Calibri"/>
                <a:cs typeface="Calibri"/>
                <a:sym typeface="Calibri"/>
              </a:rPr>
              <a:t>I look forward to learning together! </a:t>
            </a:r>
          </a:p>
        </p:txBody>
      </p:sp>
      <p:sp>
        <p:nvSpPr>
          <p:cNvPr id="5" name="Date Placeholder 4">
            <a:extLst>
              <a:ext uri="{FF2B5EF4-FFF2-40B4-BE49-F238E27FC236}">
                <a16:creationId xmlns:a16="http://schemas.microsoft.com/office/drawing/2014/main" id="{2C14CA1E-8603-DA46-99EE-501C23F81F6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491044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cap="none" dirty="0">
                <a:solidFill>
                  <a:schemeClr val="dk1"/>
                </a:solidFill>
                <a:latin typeface="+mn-lt"/>
                <a:ea typeface="Calibri"/>
                <a:cs typeface="Calibri"/>
                <a:sym typeface="Calibri"/>
              </a:rPr>
              <a:t>Allow 5 minutes for this activity.</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cap="none" dirty="0">
                <a:solidFill>
                  <a:schemeClr val="dk1"/>
                </a:solidFill>
                <a:latin typeface="+mn-lt"/>
                <a:ea typeface="Calibri"/>
                <a:cs typeface="Calibri"/>
                <a:sym typeface="Calibri"/>
              </a:rPr>
              <a:t>Step</a:t>
            </a:r>
            <a:r>
              <a:rPr lang="en-US" sz="1200" b="0" i="0" u="none" strike="noStrike" cap="none" baseline="0" dirty="0">
                <a:solidFill>
                  <a:schemeClr val="dk1"/>
                </a:solidFill>
                <a:latin typeface="+mn-lt"/>
                <a:ea typeface="Calibri"/>
                <a:cs typeface="Calibri"/>
                <a:sym typeface="Calibri"/>
              </a:rPr>
              <a:t> 4 of each </a:t>
            </a:r>
            <a:r>
              <a:rPr lang="en-US" dirty="0">
                <a:solidFill>
                  <a:schemeClr val="dk1"/>
                </a:solidFill>
                <a:ea typeface="Calibri"/>
                <a:cs typeface="Calibri"/>
                <a:sym typeface="Calibri"/>
              </a:rPr>
              <a:t>session </a:t>
            </a:r>
            <a:r>
              <a:rPr lang="en-US" sz="1200" b="0" i="0" u="none" strike="noStrike" cap="none" baseline="0" dirty="0">
                <a:solidFill>
                  <a:schemeClr val="dk1"/>
                </a:solidFill>
                <a:latin typeface="+mn-lt"/>
                <a:ea typeface="Calibri"/>
                <a:cs typeface="Calibri"/>
                <a:sym typeface="Calibri"/>
              </a:rPr>
              <a:t>is collaborate and practice</a:t>
            </a:r>
            <a:r>
              <a:rPr lang="en-US" dirty="0">
                <a:solidFill>
                  <a:schemeClr val="dk1"/>
                </a:solidFill>
                <a:ea typeface="Calibri"/>
                <a:cs typeface="Calibri"/>
                <a:sym typeface="Calibri"/>
              </a:rPr>
              <a:t>,</a:t>
            </a:r>
            <a:r>
              <a:rPr lang="en-US" sz="1200" b="0" i="0" u="none" strike="noStrike" cap="none" baseline="0" dirty="0">
                <a:solidFill>
                  <a:schemeClr val="dk1"/>
                </a:solidFill>
                <a:latin typeface="+mn-lt"/>
                <a:ea typeface="Calibri"/>
                <a:cs typeface="Calibri"/>
                <a:sym typeface="Calibri"/>
              </a:rPr>
              <a:t> where we practice applying what we have discussed so far.</a:t>
            </a:r>
            <a:endParaRPr lang="en-US" sz="1200" b="0" i="0" u="none" strike="noStrike" kern="1200" cap="none" baseline="0" dirty="0">
              <a:solidFill>
                <a:schemeClr val="tx1"/>
              </a:solidFill>
              <a:effectLst/>
              <a:latin typeface="+mn-lt"/>
              <a:ea typeface="+mn-ea"/>
              <a:cs typeface="+mn-cs"/>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The objective of this activity is for teachers to understand the four levels of phonological awareness. You will need four pieces of paper to label each corner of the room with one level: </a:t>
            </a:r>
            <a:r>
              <a:rPr lang="en-US" dirty="0"/>
              <a:t>word level</a:t>
            </a:r>
            <a:r>
              <a:rPr lang="en-US" sz="1200" kern="1200" dirty="0">
                <a:solidFill>
                  <a:schemeClr val="tx1"/>
                </a:solidFill>
                <a:effectLst/>
                <a:latin typeface="+mn-lt"/>
                <a:ea typeface="+mn-ea"/>
                <a:cs typeface="+mn-cs"/>
              </a:rPr>
              <a:t>, </a:t>
            </a:r>
            <a:r>
              <a:rPr lang="en-US" dirty="0"/>
              <a:t>syllable level</a:t>
            </a:r>
            <a:r>
              <a:rPr lang="en-US" sz="1200" kern="1200" dirty="0">
                <a:solidFill>
                  <a:schemeClr val="tx1"/>
                </a:solidFill>
                <a:effectLst/>
                <a:latin typeface="+mn-lt"/>
                <a:ea typeface="+mn-ea"/>
                <a:cs typeface="+mn-cs"/>
              </a:rPr>
              <a:t>, </a:t>
            </a:r>
            <a:r>
              <a:rPr lang="en-US" dirty="0"/>
              <a:t>onset-rime level</a:t>
            </a:r>
            <a:r>
              <a:rPr lang="en-US" sz="1200" kern="1200" dirty="0">
                <a:solidFill>
                  <a:schemeClr val="tx1"/>
                </a:solidFill>
                <a:effectLst/>
                <a:latin typeface="+mn-lt"/>
                <a:ea typeface="+mn-ea"/>
                <a:cs typeface="+mn-cs"/>
              </a:rPr>
              <a:t>, </a:t>
            </a:r>
            <a:r>
              <a:rPr lang="en-US" dirty="0"/>
              <a:t>phoneme level</a:t>
            </a:r>
            <a:r>
              <a:rPr lang="en-US" sz="1200" kern="1200" dirty="0">
                <a:solidFill>
                  <a:schemeClr val="tx1"/>
                </a:solidFill>
                <a:effectLst/>
                <a:latin typeface="+mn-lt"/>
                <a:ea typeface="+mn-ea"/>
                <a:cs typeface="+mn-cs"/>
              </a:rPr>
              <a:t>. Point out each corner of the room and state the level for the teachers. After you describe/model a phonological awareness task, participants will walk to the appropriate corner (level). Instead of walking, participants could point to the associated label.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After each task, click the mouse for the answer to appear.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Let’s use the information from the animation of the </a:t>
            </a:r>
            <a:r>
              <a:rPr lang="en-US" dirty="0"/>
              <a:t>phonological awareness continuum </a:t>
            </a:r>
            <a:r>
              <a:rPr lang="en-US" sz="1200" kern="1200" dirty="0">
                <a:solidFill>
                  <a:schemeClr val="tx1"/>
                </a:solidFill>
                <a:effectLst/>
                <a:latin typeface="+mn-lt"/>
                <a:ea typeface="+mn-ea"/>
                <a:cs typeface="+mn-cs"/>
              </a:rPr>
              <a:t>to sort phonological awareness tasks. Each corner of the room represents a level on the </a:t>
            </a:r>
            <a:r>
              <a:rPr lang="en-US" dirty="0"/>
              <a:t>phonological awareness continuum</a:t>
            </a:r>
            <a:r>
              <a:rPr lang="en-US" sz="1200" kern="1200" dirty="0">
                <a:solidFill>
                  <a:schemeClr val="tx1"/>
                </a:solidFill>
                <a:effectLst/>
                <a:latin typeface="+mn-lt"/>
                <a:ea typeface="+mn-ea"/>
                <a:cs typeface="+mn-cs"/>
              </a:rPr>
              <a:t>. I’ll demonstrate a task, you respond to the task as a group, and then determine which level of phonological awareness it is. You will walk (or point) to that corner or designated area of the room.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 going to say a word in two parts and you will put the two parts together. Dog (</a:t>
            </a:r>
            <a:r>
              <a:rPr lang="en-US" i="1" dirty="0"/>
              <a:t>pause and click the mouse</a:t>
            </a:r>
            <a:r>
              <a:rPr lang="en-US" sz="1200" kern="1200" dirty="0">
                <a:solidFill>
                  <a:schemeClr val="tx1"/>
                </a:solidFill>
                <a:effectLst/>
                <a:latin typeface="+mn-lt"/>
                <a:ea typeface="+mn-ea"/>
                <a:cs typeface="+mn-cs"/>
              </a:rPr>
              <a:t>) house (</a:t>
            </a:r>
            <a:r>
              <a:rPr lang="en-US" i="1" dirty="0"/>
              <a:t>click the mouse</a:t>
            </a:r>
            <a:r>
              <a:rPr lang="en-US" sz="120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Participants answer: doghouse. Click the mouse to show the picture puzzle pieces coming together</a:t>
            </a:r>
            <a:r>
              <a:rPr lang="en-US" sz="1200" b="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Great job of putting together dog (pause) house and saying doghouse. Walk/point to the level this task represents on the </a:t>
            </a:r>
            <a:r>
              <a:rPr lang="en-US" dirty="0"/>
              <a:t>phonological awareness continuum</a:t>
            </a:r>
            <a:r>
              <a:rPr lang="en-US" sz="120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Participants walk or point to designated area: </a:t>
            </a:r>
            <a:r>
              <a:rPr lang="en-US" i="1" dirty="0"/>
              <a:t>word level</a:t>
            </a:r>
            <a:r>
              <a:rPr lang="en-US" sz="1200" b="0" i="1" kern="1200" dirty="0">
                <a:solidFill>
                  <a:schemeClr val="tx1"/>
                </a:solidFill>
                <a:effectLst/>
                <a:latin typeface="+mn-lt"/>
                <a:ea typeface="+mn-ea"/>
                <a:cs typeface="+mn-cs"/>
              </a:rPr>
              <a:t>. Click the mouse to show the title, Word Level. </a:t>
            </a:r>
            <a:r>
              <a:rPr lang="en-US" sz="1200" b="0" i="0" kern="1200" dirty="0">
                <a:solidFill>
                  <a:schemeClr val="tx1"/>
                </a:solidFill>
                <a:effectLst/>
                <a:latin typeface="+mn-lt"/>
                <a:ea typeface="+mn-ea"/>
                <a:cs typeface="+mn-cs"/>
              </a:rPr>
              <a:t>Nice job of recognizing the word level on the </a:t>
            </a:r>
            <a:r>
              <a:rPr lang="en-US" dirty="0"/>
              <a:t>phonological awareness continuum</a:t>
            </a:r>
            <a:r>
              <a:rPr lang="en-US" sz="1200" b="0" i="0" kern="1200" dirty="0">
                <a:solidFill>
                  <a:schemeClr val="tx1"/>
                </a:solidFill>
                <a:effectLst/>
                <a:latin typeface="+mn-lt"/>
                <a:ea typeface="+mn-ea"/>
                <a:cs typeface="+mn-cs"/>
              </a:rPr>
              <a:t>!</a:t>
            </a:r>
            <a:endParaRPr lang="en-US" sz="1200" b="0" i="1" kern="1200" dirty="0">
              <a:solidFill>
                <a:schemeClr val="tx1"/>
              </a:solidFill>
              <a:effectLst/>
              <a:latin typeface="+mn-lt"/>
              <a:ea typeface="+mn-ea"/>
              <a:cs typeface="+mn-cs"/>
            </a:endParaRP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I’ll say each sound in a word, and you tell me the word. /s/ /</a:t>
            </a:r>
            <a:r>
              <a:rPr lang="en-US" sz="1200" dirty="0"/>
              <a:t>ŭ</a:t>
            </a:r>
            <a:r>
              <a:rPr lang="en-US" sz="1200" kern="1200" dirty="0">
                <a:solidFill>
                  <a:schemeClr val="tx1"/>
                </a:solidFill>
                <a:effectLst/>
                <a:latin typeface="+mn-lt"/>
                <a:ea typeface="+mn-ea"/>
                <a:cs typeface="+mn-cs"/>
              </a:rPr>
              <a:t>/ /n/. </a:t>
            </a:r>
            <a:r>
              <a:rPr lang="en-US" sz="1200" b="0" i="1" kern="1200" dirty="0">
                <a:solidFill>
                  <a:schemeClr val="tx1"/>
                </a:solidFill>
                <a:effectLst/>
                <a:latin typeface="+mn-lt"/>
                <a:ea typeface="+mn-ea"/>
                <a:cs typeface="+mn-cs"/>
              </a:rPr>
              <a:t>Participant answer: Sun. Click the mouse to show the picture of the sun. </a:t>
            </a:r>
            <a:r>
              <a:rPr lang="en-US" sz="1200" kern="1200" dirty="0">
                <a:solidFill>
                  <a:schemeClr val="tx1"/>
                </a:solidFill>
                <a:effectLst/>
                <a:latin typeface="+mn-lt"/>
                <a:ea typeface="+mn-ea"/>
                <a:cs typeface="+mn-cs"/>
              </a:rPr>
              <a:t>Yes! Each sound in the word sun is /s/ </a:t>
            </a:r>
            <a:r>
              <a:rPr lang="en-US" sz="1200" dirty="0"/>
              <a:t>ŭ</a:t>
            </a:r>
            <a:r>
              <a:rPr lang="en-US" sz="1200" kern="1200" dirty="0">
                <a:solidFill>
                  <a:schemeClr val="tx1"/>
                </a:solidFill>
                <a:effectLst/>
                <a:latin typeface="+mn-lt"/>
                <a:ea typeface="+mn-ea"/>
                <a:cs typeface="+mn-cs"/>
              </a:rPr>
              <a:t>/ /n/. Walk/point to which level this task represents on the </a:t>
            </a:r>
            <a:r>
              <a:rPr lang="en-US" dirty="0"/>
              <a:t>phonological awareness continuum</a:t>
            </a:r>
            <a:r>
              <a:rPr lang="en-US" sz="120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Participants walk or point to designated area: </a:t>
            </a:r>
            <a:r>
              <a:rPr lang="en-US" i="1" dirty="0"/>
              <a:t>phoneme level </a:t>
            </a:r>
            <a:r>
              <a:rPr lang="en-US" sz="1200" b="0" i="1" kern="1200" dirty="0">
                <a:solidFill>
                  <a:schemeClr val="tx1"/>
                </a:solidFill>
                <a:effectLst/>
                <a:latin typeface="+mn-lt"/>
                <a:ea typeface="+mn-ea"/>
                <a:cs typeface="+mn-cs"/>
              </a:rPr>
              <a:t>Phoneme Level. Click the mouse to show the title, Phoneme Level. </a:t>
            </a:r>
            <a:r>
              <a:rPr lang="en-US" sz="1200" kern="1200" dirty="0">
                <a:solidFill>
                  <a:schemeClr val="tx1"/>
                </a:solidFill>
                <a:effectLst/>
                <a:latin typeface="+mn-lt"/>
                <a:ea typeface="+mn-ea"/>
                <a:cs typeface="+mn-cs"/>
              </a:rPr>
              <a:t>This is a phonemic awareness task because I said each phoneme, or individual sound, in the word. Then, you put the sounds together to say the whole word. Even though the phoneme level is not typically taught in preschool, some children may be ready for it, and therefore the phoneme level should be taught to those children. </a:t>
            </a:r>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647377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cap="none" dirty="0">
                <a:solidFill>
                  <a:schemeClr val="dk1"/>
                </a:solidFill>
                <a:effectLst/>
                <a:latin typeface="+mn-lt"/>
                <a:ea typeface="+mn-ea"/>
                <a:cs typeface="Calibri"/>
                <a:sym typeface="Calibri"/>
              </a:rPr>
              <a:t>This is a continuation of the activity from Slide 20</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 </a:t>
            </a:r>
            <a:endParaRPr lang="en-US" dirty="0"/>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What is this a picture of? </a:t>
            </a:r>
            <a:r>
              <a:rPr lang="en-US" sz="1200" i="1" kern="1200" dirty="0">
                <a:solidFill>
                  <a:schemeClr val="tx1"/>
                </a:solidFill>
                <a:effectLst/>
                <a:latin typeface="+mn-lt"/>
                <a:ea typeface="+mn-ea"/>
                <a:cs typeface="+mn-cs"/>
              </a:rPr>
              <a:t>Participants respond: hamburger.</a:t>
            </a:r>
            <a:r>
              <a:rPr lang="en-US" sz="1200" kern="1200" dirty="0">
                <a:solidFill>
                  <a:schemeClr val="tx1"/>
                </a:solidFill>
                <a:effectLst/>
                <a:latin typeface="+mn-lt"/>
                <a:ea typeface="+mn-ea"/>
                <a:cs typeface="+mn-cs"/>
              </a:rPr>
              <a:t> Hop as you say each part you hear in </a:t>
            </a:r>
            <a:r>
              <a:rPr lang="en-US" dirty="0"/>
              <a:t>“hamburger.” </a:t>
            </a:r>
            <a:r>
              <a:rPr lang="en-US" sz="1200" i="1" kern="1200" dirty="0">
                <a:solidFill>
                  <a:schemeClr val="tx1"/>
                </a:solidFill>
                <a:effectLst/>
                <a:latin typeface="+mn-lt"/>
                <a:ea typeface="+mn-ea"/>
                <a:cs typeface="+mn-cs"/>
              </a:rPr>
              <a:t>Participants hop three times and say each syllable for each hop: ham-bur-ger. </a:t>
            </a:r>
            <a:r>
              <a:rPr lang="en-US" sz="1200" kern="1200" dirty="0">
                <a:solidFill>
                  <a:schemeClr val="tx1"/>
                </a:solidFill>
                <a:effectLst/>
                <a:latin typeface="+mn-lt"/>
                <a:ea typeface="+mn-ea"/>
                <a:cs typeface="+mn-cs"/>
              </a:rPr>
              <a:t>Great job of saying and hopping for each part in hamburger (</a:t>
            </a:r>
            <a:r>
              <a:rPr lang="en-US" sz="1200" i="1" kern="1200" dirty="0">
                <a:solidFill>
                  <a:schemeClr val="tx1"/>
                </a:solidFill>
                <a:effectLst/>
                <a:latin typeface="+mn-lt"/>
                <a:ea typeface="+mn-ea"/>
                <a:cs typeface="+mn-cs"/>
              </a:rPr>
              <a:t>model answer)</a:t>
            </a:r>
            <a:r>
              <a:rPr lang="en-US" sz="1200" kern="1200" dirty="0">
                <a:solidFill>
                  <a:schemeClr val="tx1"/>
                </a:solidFill>
                <a:effectLst/>
                <a:latin typeface="+mn-lt"/>
                <a:ea typeface="+mn-ea"/>
                <a:cs typeface="+mn-cs"/>
              </a:rPr>
              <a:t>. Walk or point to the level this task represents on the </a:t>
            </a:r>
            <a:r>
              <a:rPr lang="en-US" dirty="0"/>
              <a:t>phonological awareness continuum</a:t>
            </a:r>
            <a:r>
              <a:rPr lang="en-US" sz="120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Participants walk or point to designated area: </a:t>
            </a:r>
            <a:r>
              <a:rPr lang="en-US" i="1" dirty="0"/>
              <a:t>syllable level</a:t>
            </a:r>
            <a:r>
              <a:rPr lang="en-US" sz="1200" b="0" i="1" kern="1200" dirty="0">
                <a:solidFill>
                  <a:schemeClr val="tx1"/>
                </a:solidFill>
                <a:effectLst/>
                <a:latin typeface="+mn-lt"/>
                <a:ea typeface="+mn-ea"/>
                <a:cs typeface="+mn-cs"/>
              </a:rPr>
              <a:t>. Click the mouse to show the title, Syllable Level.</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Do these words rhyme: </a:t>
            </a:r>
            <a:r>
              <a:rPr lang="en-US" sz="1200" i="1" kern="1200" dirty="0">
                <a:solidFill>
                  <a:schemeClr val="tx1"/>
                </a:solidFill>
                <a:effectLst/>
                <a:latin typeface="+mn-lt"/>
                <a:ea typeface="+mn-ea"/>
                <a:cs typeface="+mn-cs"/>
              </a:rPr>
              <a:t>fox, box</a:t>
            </a:r>
            <a:r>
              <a:rPr lang="en-US" sz="120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Participants answer: Yes. </a:t>
            </a:r>
            <a:r>
              <a:rPr lang="en-US" sz="1200" kern="1200" dirty="0">
                <a:solidFill>
                  <a:schemeClr val="tx1"/>
                </a:solidFill>
                <a:effectLst/>
                <a:latin typeface="+mn-lt"/>
                <a:ea typeface="+mn-ea"/>
                <a:cs typeface="+mn-cs"/>
              </a:rPr>
              <a:t>Correct! </a:t>
            </a:r>
            <a:r>
              <a:rPr lang="en-US" sz="1200" i="1" kern="1200" dirty="0">
                <a:solidFill>
                  <a:schemeClr val="tx1"/>
                </a:solidFill>
                <a:effectLst/>
                <a:latin typeface="+mn-lt"/>
                <a:ea typeface="+mn-ea"/>
                <a:cs typeface="+mn-cs"/>
              </a:rPr>
              <a:t>Fox</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box</a:t>
            </a:r>
            <a:r>
              <a:rPr lang="en-US" sz="1200" kern="1200" dirty="0">
                <a:solidFill>
                  <a:schemeClr val="tx1"/>
                </a:solidFill>
                <a:effectLst/>
                <a:latin typeface="+mn-lt"/>
                <a:ea typeface="+mn-ea"/>
                <a:cs typeface="+mn-cs"/>
              </a:rPr>
              <a:t> rhyme because they sound the same in the middle and at the end. Walk/point to the level this task represents on the </a:t>
            </a:r>
            <a:r>
              <a:rPr lang="en-US" dirty="0"/>
              <a:t>phonological awareness continuum</a:t>
            </a:r>
            <a:r>
              <a:rPr lang="en-US" sz="120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Participants walk or point to designated area: </a:t>
            </a:r>
            <a:r>
              <a:rPr lang="en-US" i="1" dirty="0"/>
              <a:t>onset-rime level</a:t>
            </a:r>
            <a:r>
              <a:rPr lang="en-US" sz="1200" b="0" i="1" kern="1200" dirty="0">
                <a:solidFill>
                  <a:schemeClr val="tx1"/>
                </a:solidFill>
                <a:effectLst/>
                <a:latin typeface="+mn-lt"/>
                <a:ea typeface="+mn-ea"/>
                <a:cs typeface="+mn-cs"/>
              </a:rPr>
              <a:t>. Click the mouse to show the title, Onset-Rime Level. </a:t>
            </a:r>
          </a:p>
          <a:p>
            <a:pPr marL="171450" indent="-171450">
              <a:buFont typeface="Arial" panose="020B0604020202020204" pitchFamily="34" charset="0"/>
              <a:buChar char="•"/>
            </a:pPr>
            <a:endParaRPr lang="en-US" sz="1200" b="0" i="1"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When first learning about rhymes, some children benefit from first identifying the word that is different (does not rhyme) using a longer list of rhyming words and a word that is very different in sounds. For example: cat, pat, mat, round, sat.</a:t>
            </a:r>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754220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cap="none" dirty="0">
                <a:solidFill>
                  <a:schemeClr val="dk1"/>
                </a:solidFill>
                <a:effectLst/>
                <a:latin typeface="+mn-lt"/>
                <a:ea typeface="+mn-ea"/>
                <a:cs typeface="Calibri"/>
                <a:sym typeface="Calibri"/>
              </a:rPr>
              <a:t>This is a continuation of the activity from Slide 20</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dirty="0"/>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Say your first name. Now, clap for each part you hear in your first name</a:t>
            </a:r>
            <a:r>
              <a:rPr lang="en-US" sz="1200" b="0" i="1" kern="1200" dirty="0">
                <a:solidFill>
                  <a:schemeClr val="tx1"/>
                </a:solidFill>
                <a:effectLst/>
                <a:latin typeface="+mn-lt"/>
                <a:ea typeface="+mn-ea"/>
                <a:cs typeface="+mn-cs"/>
              </a:rPr>
              <a:t>. Participants clap for each syllable as they say their first name. </a:t>
            </a:r>
            <a:r>
              <a:rPr lang="en-US" sz="1200" kern="1200" dirty="0">
                <a:solidFill>
                  <a:schemeClr val="tx1"/>
                </a:solidFill>
                <a:effectLst/>
                <a:latin typeface="+mn-lt"/>
                <a:ea typeface="+mn-ea"/>
                <a:cs typeface="+mn-cs"/>
              </a:rPr>
              <a:t>Great job of clapping for each part you hear in your name. </a:t>
            </a:r>
            <a:r>
              <a:rPr lang="en-US" sz="1200" i="1" kern="1200" dirty="0">
                <a:solidFill>
                  <a:schemeClr val="tx1"/>
                </a:solidFill>
                <a:effectLst/>
                <a:latin typeface="+mn-lt"/>
                <a:ea typeface="+mn-ea"/>
                <a:cs typeface="+mn-cs"/>
              </a:rPr>
              <a:t>Use your name and others to model (e.g., </a:t>
            </a:r>
            <a:r>
              <a:rPr lang="en-US" i="1" dirty="0"/>
              <a:t>Beth: 1 </a:t>
            </a:r>
            <a:r>
              <a:rPr lang="en-US" sz="1200" i="1" kern="1200" dirty="0">
                <a:solidFill>
                  <a:schemeClr val="tx1"/>
                </a:solidFill>
                <a:effectLst/>
                <a:latin typeface="+mn-lt"/>
                <a:ea typeface="+mn-ea"/>
                <a:cs typeface="+mn-cs"/>
              </a:rPr>
              <a:t>syllable, </a:t>
            </a:r>
            <a:r>
              <a:rPr lang="en-US" i="1" dirty="0"/>
              <a:t>Kar-li: 2 </a:t>
            </a:r>
            <a:r>
              <a:rPr lang="en-US" sz="1200" i="1" kern="1200" dirty="0">
                <a:solidFill>
                  <a:schemeClr val="tx1"/>
                </a:solidFill>
                <a:effectLst/>
                <a:latin typeface="+mn-lt"/>
                <a:ea typeface="+mn-ea"/>
                <a:cs typeface="+mn-cs"/>
              </a:rPr>
              <a:t>syllables, </a:t>
            </a:r>
            <a:r>
              <a:rPr lang="en-US" i="1" dirty="0"/>
              <a:t>Tim-o-thy: 3 </a:t>
            </a:r>
            <a:r>
              <a:rPr lang="en-US" sz="1200" i="1" kern="1200" dirty="0">
                <a:solidFill>
                  <a:schemeClr val="tx1"/>
                </a:solidFill>
                <a:effectLst/>
                <a:latin typeface="+mn-lt"/>
                <a:ea typeface="+mn-ea"/>
                <a:cs typeface="+mn-cs"/>
              </a:rPr>
              <a:t>syllables). </a:t>
            </a:r>
            <a:r>
              <a:rPr lang="en-US" sz="1200" kern="1200" dirty="0">
                <a:solidFill>
                  <a:schemeClr val="tx1"/>
                </a:solidFill>
                <a:effectLst/>
                <a:latin typeface="+mn-lt"/>
                <a:ea typeface="+mn-ea"/>
                <a:cs typeface="+mn-cs"/>
              </a:rPr>
              <a:t>Walk or point to the level this task represents on the </a:t>
            </a:r>
            <a:r>
              <a:rPr lang="en-US" dirty="0"/>
              <a:t>phonological awareness continuum</a:t>
            </a:r>
            <a:r>
              <a:rPr lang="en-US" sz="120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Participants walk or point to designated area: </a:t>
            </a:r>
            <a:r>
              <a:rPr lang="en-US" i="1" dirty="0"/>
              <a:t>syllable level</a:t>
            </a:r>
            <a:r>
              <a:rPr lang="en-US" sz="1200" b="0" i="1" kern="1200" dirty="0">
                <a:solidFill>
                  <a:schemeClr val="tx1"/>
                </a:solidFill>
                <a:effectLst/>
                <a:latin typeface="+mn-lt"/>
                <a:ea typeface="+mn-ea"/>
                <a:cs typeface="+mn-cs"/>
              </a:rPr>
              <a:t>. Click the mouse to show the title, Syllable Level.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 going to say a word one sound at a time</a:t>
            </a:r>
            <a:r>
              <a:rPr lang="en-US" dirty="0"/>
              <a:t>,</a:t>
            </a:r>
            <a:r>
              <a:rPr lang="en-US" sz="1200" kern="1200" dirty="0">
                <a:solidFill>
                  <a:schemeClr val="tx1"/>
                </a:solidFill>
                <a:effectLst/>
                <a:latin typeface="+mn-lt"/>
                <a:ea typeface="+mn-ea"/>
                <a:cs typeface="+mn-cs"/>
              </a:rPr>
              <a:t> and you tell me the word. /b/ /oa/ /t/. What word? </a:t>
            </a:r>
            <a:r>
              <a:rPr lang="en-US" sz="1200" b="0" i="1" kern="1200" dirty="0">
                <a:solidFill>
                  <a:schemeClr val="tx1"/>
                </a:solidFill>
                <a:effectLst/>
                <a:latin typeface="+mn-lt"/>
                <a:ea typeface="+mn-ea"/>
                <a:cs typeface="+mn-cs"/>
              </a:rPr>
              <a:t>Participants answer: Boat. </a:t>
            </a:r>
            <a:r>
              <a:rPr lang="en-US" sz="1200" kern="1200" dirty="0">
                <a:solidFill>
                  <a:schemeClr val="tx1"/>
                </a:solidFill>
                <a:effectLst/>
                <a:latin typeface="+mn-lt"/>
                <a:ea typeface="+mn-ea"/>
                <a:cs typeface="+mn-cs"/>
              </a:rPr>
              <a:t>Great job of putting individual sounds together to say a word. /b/ /oa/ /t/ is boat. </a:t>
            </a:r>
            <a:r>
              <a:rPr lang="en-US" sz="1200" b="0" i="1" kern="1200" dirty="0">
                <a:solidFill>
                  <a:schemeClr val="tx1"/>
                </a:solidFill>
                <a:effectLst/>
                <a:latin typeface="+mn-lt"/>
                <a:ea typeface="+mn-ea"/>
                <a:cs typeface="+mn-cs"/>
              </a:rPr>
              <a:t>Click the mouse to show the picture of a boat</a:t>
            </a:r>
            <a:r>
              <a:rPr lang="en-US" sz="1200" b="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Walk or point to the level this task represents on the </a:t>
            </a:r>
            <a:r>
              <a:rPr lang="en-US" dirty="0"/>
              <a:t>phonological awareness continuum</a:t>
            </a:r>
            <a:r>
              <a:rPr lang="en-US" sz="120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Participants walk or point to designated area: </a:t>
            </a:r>
            <a:r>
              <a:rPr lang="en-US" i="1" dirty="0"/>
              <a:t>phoneme level</a:t>
            </a:r>
            <a:r>
              <a:rPr lang="en-US" sz="1200" b="0" i="1" kern="1200" dirty="0">
                <a:solidFill>
                  <a:schemeClr val="tx1"/>
                </a:solidFill>
                <a:effectLst/>
                <a:latin typeface="+mn-lt"/>
                <a:ea typeface="+mn-ea"/>
                <a:cs typeface="+mn-cs"/>
              </a:rPr>
              <a:t>. Click the mouse to show the title, Phoneme Level. </a:t>
            </a:r>
            <a:r>
              <a:rPr lang="en-US" sz="1200" kern="1200" dirty="0">
                <a:solidFill>
                  <a:schemeClr val="tx1"/>
                </a:solidFill>
                <a:effectLst/>
                <a:latin typeface="+mn-lt"/>
                <a:ea typeface="+mn-ea"/>
                <a:cs typeface="+mn-cs"/>
              </a:rPr>
              <a:t>This level is referred to as phonemic awareness because the task was to listen to each sound, or phoneme, in a word and then say the word. Even though the phoneme level is not typically taught in preschool, some children may be ready for it, and therefore the phoneme level should be taught to those children.</a:t>
            </a:r>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309990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b="0" i="0" u="none" strike="noStrike" kern="1200" cap="none" dirty="0">
                <a:solidFill>
                  <a:schemeClr val="dk1"/>
                </a:solidFill>
                <a:effectLst/>
                <a:latin typeface="+mn-lt"/>
                <a:ea typeface="+mn-ea"/>
                <a:cs typeface="Calibri"/>
                <a:sym typeface="Calibri"/>
              </a:rPr>
              <a:t>This is a continuation of the activity from Slide 20</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dirty="0"/>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Say </a:t>
            </a:r>
            <a:r>
              <a:rPr lang="en-US" dirty="0"/>
              <a:t>“basketball.” </a:t>
            </a:r>
            <a:r>
              <a:rPr lang="en-US" sz="1200" i="1" kern="1200" dirty="0">
                <a:solidFill>
                  <a:schemeClr val="tx1"/>
                </a:solidFill>
                <a:effectLst/>
                <a:latin typeface="+mn-lt"/>
                <a:ea typeface="+mn-ea"/>
                <a:cs typeface="+mn-cs"/>
              </a:rPr>
              <a:t>Participants repeat, basketball. Click to show the graphic. </a:t>
            </a:r>
            <a:r>
              <a:rPr lang="en-US" sz="1200" kern="1200" dirty="0">
                <a:solidFill>
                  <a:schemeClr val="tx1"/>
                </a:solidFill>
                <a:effectLst/>
                <a:latin typeface="+mn-lt"/>
                <a:ea typeface="+mn-ea"/>
                <a:cs typeface="+mn-cs"/>
              </a:rPr>
              <a:t>Now say </a:t>
            </a:r>
            <a:r>
              <a:rPr lang="en-US" dirty="0"/>
              <a:t>“basketball”</a:t>
            </a:r>
            <a:r>
              <a:rPr lang="en-US" sz="1200" kern="1200" dirty="0">
                <a:solidFill>
                  <a:schemeClr val="tx1"/>
                </a:solidFill>
                <a:effectLst/>
                <a:latin typeface="+mn-lt"/>
                <a:ea typeface="+mn-ea"/>
                <a:cs typeface="+mn-cs"/>
              </a:rPr>
              <a:t> and take away </a:t>
            </a:r>
            <a:r>
              <a:rPr lang="en-US" dirty="0"/>
              <a:t>“basket.” </a:t>
            </a:r>
            <a:r>
              <a:rPr lang="en-US" sz="1200" b="0" i="1" kern="1200" dirty="0">
                <a:solidFill>
                  <a:schemeClr val="tx1"/>
                </a:solidFill>
                <a:effectLst/>
                <a:latin typeface="+mn-lt"/>
                <a:ea typeface="+mn-ea"/>
                <a:cs typeface="+mn-cs"/>
              </a:rPr>
              <a:t>Participant answer: ball. Click to show the graphic of a ball. </a:t>
            </a:r>
            <a:r>
              <a:rPr lang="en-US" sz="1200" kern="1200" dirty="0">
                <a:solidFill>
                  <a:schemeClr val="tx1"/>
                </a:solidFill>
                <a:effectLst/>
                <a:latin typeface="+mn-lt"/>
                <a:ea typeface="+mn-ea"/>
                <a:cs typeface="+mn-cs"/>
              </a:rPr>
              <a:t>Great job! You took off </a:t>
            </a:r>
            <a:r>
              <a:rPr lang="en-US" dirty="0"/>
              <a:t>“basket”</a:t>
            </a:r>
            <a:r>
              <a:rPr lang="en-US" sz="1200" kern="1200" dirty="0">
                <a:solidFill>
                  <a:schemeClr val="tx1"/>
                </a:solidFill>
                <a:effectLst/>
                <a:latin typeface="+mn-lt"/>
                <a:ea typeface="+mn-ea"/>
                <a:cs typeface="+mn-cs"/>
              </a:rPr>
              <a:t> from </a:t>
            </a:r>
            <a:r>
              <a:rPr lang="en-US" dirty="0"/>
              <a:t>“basketball” </a:t>
            </a:r>
            <a:r>
              <a:rPr lang="en-US" sz="1200" kern="1200" dirty="0">
                <a:solidFill>
                  <a:schemeClr val="tx1"/>
                </a:solidFill>
                <a:effectLst/>
                <a:latin typeface="+mn-lt"/>
                <a:ea typeface="+mn-ea"/>
                <a:cs typeface="+mn-cs"/>
              </a:rPr>
              <a:t>and were left with </a:t>
            </a:r>
            <a:r>
              <a:rPr lang="en-US" dirty="0"/>
              <a:t>“ball.” </a:t>
            </a:r>
            <a:r>
              <a:rPr lang="en-US" sz="1200" kern="1200" dirty="0">
                <a:solidFill>
                  <a:schemeClr val="tx1"/>
                </a:solidFill>
                <a:effectLst/>
                <a:latin typeface="+mn-lt"/>
                <a:ea typeface="+mn-ea"/>
                <a:cs typeface="+mn-cs"/>
              </a:rPr>
              <a:t>This is called deletion. Walk or point to the level this task represents on the </a:t>
            </a:r>
            <a:r>
              <a:rPr lang="en-US" dirty="0"/>
              <a:t>phonological awareness continuum</a:t>
            </a:r>
            <a:r>
              <a:rPr lang="en-US" sz="120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Participants </a:t>
            </a:r>
            <a:r>
              <a:rPr lang="en-US" i="1" dirty="0"/>
              <a:t>walk or </a:t>
            </a:r>
            <a:r>
              <a:rPr lang="en-US" sz="1200" b="0" i="1" kern="1200" dirty="0">
                <a:solidFill>
                  <a:schemeClr val="tx1"/>
                </a:solidFill>
                <a:effectLst/>
                <a:latin typeface="+mn-lt"/>
                <a:ea typeface="+mn-ea"/>
                <a:cs typeface="+mn-cs"/>
              </a:rPr>
              <a:t>point to designated area: </a:t>
            </a:r>
            <a:r>
              <a:rPr lang="en-US" i="1" dirty="0"/>
              <a:t>word level</a:t>
            </a:r>
            <a:r>
              <a:rPr lang="en-US" sz="1200" b="0" i="1" kern="1200" dirty="0">
                <a:solidFill>
                  <a:schemeClr val="tx1"/>
                </a:solidFill>
                <a:effectLst/>
                <a:latin typeface="+mn-lt"/>
                <a:ea typeface="+mn-ea"/>
                <a:cs typeface="+mn-cs"/>
              </a:rPr>
              <a:t>. Click the mouse to show the title, Word Level.</a:t>
            </a: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word do these sounds make: </a:t>
            </a:r>
            <a:r>
              <a:rPr lang="en-US" dirty="0"/>
              <a:t>/f/ / an/?</a:t>
            </a:r>
            <a:r>
              <a:rPr lang="en-US" sz="1200" b="0" i="1" kern="1200" dirty="0">
                <a:solidFill>
                  <a:schemeClr val="tx1"/>
                </a:solidFill>
                <a:effectLst/>
                <a:latin typeface="+mn-lt"/>
                <a:ea typeface="+mn-ea"/>
                <a:cs typeface="+mn-cs"/>
              </a:rPr>
              <a:t> Participant answer: Fan</a:t>
            </a:r>
            <a:r>
              <a:rPr lang="en-US" sz="1200" kern="1200" dirty="0">
                <a:solidFill>
                  <a:schemeClr val="tx1"/>
                </a:solidFill>
                <a:effectLst/>
                <a:latin typeface="+mn-lt"/>
                <a:ea typeface="+mn-ea"/>
                <a:cs typeface="+mn-cs"/>
              </a:rPr>
              <a:t>. Yes, the sounds </a:t>
            </a:r>
            <a:r>
              <a:rPr lang="en-US" dirty="0"/>
              <a:t>/f/ / an/</a:t>
            </a:r>
            <a:r>
              <a:rPr lang="en-US" sz="1200" kern="1200" dirty="0">
                <a:solidFill>
                  <a:schemeClr val="tx1"/>
                </a:solidFill>
                <a:effectLst/>
                <a:latin typeface="+mn-lt"/>
                <a:ea typeface="+mn-ea"/>
                <a:cs typeface="+mn-cs"/>
              </a:rPr>
              <a:t> make the word </a:t>
            </a:r>
            <a:r>
              <a:rPr lang="en-US" dirty="0"/>
              <a:t>“fan.” </a:t>
            </a:r>
            <a:r>
              <a:rPr lang="en-US" sz="1200" i="1" kern="1200" dirty="0">
                <a:solidFill>
                  <a:schemeClr val="tx1"/>
                </a:solidFill>
                <a:effectLst/>
                <a:latin typeface="+mn-lt"/>
                <a:ea typeface="+mn-ea"/>
                <a:cs typeface="+mn-cs"/>
              </a:rPr>
              <a:t>Click to show the picture of a fan. </a:t>
            </a:r>
            <a:r>
              <a:rPr lang="en-US" sz="1200" kern="1200" dirty="0">
                <a:solidFill>
                  <a:schemeClr val="tx1"/>
                </a:solidFill>
                <a:effectLst/>
                <a:latin typeface="+mn-lt"/>
                <a:ea typeface="+mn-ea"/>
                <a:cs typeface="+mn-cs"/>
              </a:rPr>
              <a:t>Walk or point to the level this task represents on the </a:t>
            </a:r>
            <a:r>
              <a:rPr lang="en-US" dirty="0"/>
              <a:t>phonological awareness continuum</a:t>
            </a:r>
            <a:r>
              <a:rPr lang="en-US" sz="120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Participants walk or point to designated area: </a:t>
            </a:r>
            <a:r>
              <a:rPr lang="en-US" i="1" dirty="0"/>
              <a:t>onset-rime</a:t>
            </a:r>
            <a:r>
              <a:rPr lang="en-US" sz="1200" b="0" i="1" kern="1200" dirty="0">
                <a:solidFill>
                  <a:schemeClr val="tx1"/>
                </a:solidFill>
                <a:effectLst/>
                <a:latin typeface="+mn-lt"/>
                <a:ea typeface="+mn-ea"/>
                <a:cs typeface="+mn-cs"/>
              </a:rPr>
              <a:t>. Click the mouse to show the title, Onset-Rime Level. </a:t>
            </a:r>
          </a:p>
          <a:p>
            <a:pPr marL="171450" indent="-171450">
              <a:buFont typeface="Arial" panose="020B0604020202020204" pitchFamily="34" charset="0"/>
              <a:buChar char="•"/>
            </a:pPr>
            <a:endParaRPr lang="en-US" sz="1200" b="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engaging in onset-rime activities, children need to understand “first” or “beginning” in order to understand the task. So, when you ask what the first sound is, they will know what “first” means. Also, carefully consider the words you select to use. Select words with very different initial sounds when first teaching this. Using words that are made in a similar way (for example, /b/ and /p/) will be more difficult to distinguish because there the two sounds are made in similar way and there is </a:t>
            </a:r>
            <a:r>
              <a:rPr lang="en-US" dirty="0"/>
              <a:t>no </a:t>
            </a:r>
            <a:r>
              <a:rPr lang="en-US" sz="1200" kern="1200" dirty="0">
                <a:solidFill>
                  <a:schemeClr val="tx1"/>
                </a:solidFill>
                <a:effectLst/>
                <a:latin typeface="+mn-lt"/>
                <a:ea typeface="+mn-ea"/>
                <a:cs typeface="+mn-cs"/>
              </a:rPr>
              <a:t>visual cue.  </a:t>
            </a:r>
            <a:endParaRPr lang="en-US" sz="1200" b="0" i="1" kern="1200" dirty="0">
              <a:solidFill>
                <a:schemeClr val="tx1"/>
              </a:solidFill>
              <a:effectLst/>
              <a:latin typeface="+mn-lt"/>
              <a:ea typeface="+mn-ea"/>
              <a:cs typeface="+mn-cs"/>
            </a:endParaRPr>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05571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a:t>
            </a:r>
            <a:r>
              <a:rPr lang="en-US" b="1" dirty="0">
                <a:solidFill>
                  <a:schemeClr val="dk1"/>
                </a:solidFill>
                <a:ea typeface="Calibri"/>
                <a:cs typeface="Calibri"/>
                <a:sym typeface="Calibri"/>
              </a:rPr>
              <a:t> </a:t>
            </a:r>
            <a:r>
              <a:rPr lang="en-US" sz="1200" b="0" i="0" u="none" strike="noStrike" cap="none" dirty="0">
                <a:solidFill>
                  <a:schemeClr val="dk1"/>
                </a:solidFill>
                <a:latin typeface="+mn-lt"/>
                <a:ea typeface="Calibri"/>
                <a:cs typeface="Calibri"/>
                <a:sym typeface="Calibri"/>
              </a:rPr>
              <a:t>Allow 2 minutes for this activity. </a:t>
            </a:r>
            <a:endParaRPr lang="en-US" dirty="0">
              <a:solidFill>
                <a:schemeClr val="dk1"/>
              </a:solidFill>
              <a:ea typeface="Calibri"/>
              <a:cs typeface="Calibri"/>
              <a:sym typeface="Calibri"/>
            </a:endParaRP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Step</a:t>
            </a:r>
            <a:r>
              <a:rPr lang="en-US" sz="1200" b="0" i="0" u="none" strike="noStrike" cap="none" baseline="0" dirty="0">
                <a:solidFill>
                  <a:schemeClr val="dk1"/>
                </a:solidFill>
                <a:latin typeface="+mn-lt"/>
                <a:ea typeface="Calibri"/>
                <a:cs typeface="Calibri"/>
                <a:sym typeface="Calibri"/>
              </a:rPr>
              <a:t> 5, Reflect, Plan, Implement is </a:t>
            </a:r>
            <a:r>
              <a:rPr lang="en-US" dirty="0">
                <a:solidFill>
                  <a:schemeClr val="dk1"/>
                </a:solidFill>
                <a:ea typeface="Calibri"/>
                <a:cs typeface="Calibri"/>
                <a:sym typeface="Calibri"/>
              </a:rPr>
              <a:t>the </a:t>
            </a:r>
            <a:r>
              <a:rPr lang="en-US" sz="1200" b="0" i="0" u="none" strike="noStrike" cap="none" baseline="0" dirty="0">
                <a:solidFill>
                  <a:schemeClr val="dk1"/>
                </a:solidFill>
                <a:latin typeface="+mn-lt"/>
                <a:ea typeface="Calibri"/>
                <a:cs typeface="Calibri"/>
                <a:sym typeface="Calibri"/>
              </a:rPr>
              <a:t>final step </a:t>
            </a:r>
            <a:r>
              <a:rPr lang="en-US" dirty="0">
                <a:solidFill>
                  <a:schemeClr val="dk1"/>
                </a:solidFill>
                <a:ea typeface="Calibri"/>
                <a:cs typeface="Calibri"/>
                <a:sym typeface="Calibri"/>
              </a:rPr>
              <a:t>of </a:t>
            </a:r>
            <a:r>
              <a:rPr lang="en-US" sz="1200" b="0" i="0" u="none" strike="noStrike" cap="none" baseline="0" dirty="0">
                <a:solidFill>
                  <a:schemeClr val="dk1"/>
                </a:solidFill>
                <a:latin typeface="+mn-lt"/>
                <a:ea typeface="Calibri"/>
                <a:cs typeface="Calibri"/>
                <a:sym typeface="Calibri"/>
              </a:rPr>
              <a:t>each session. Let’s first reflect on the information we covered today by doing a Think-Pair-Share. Take a moment to think about these two questions: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What did </a:t>
            </a:r>
            <a:r>
              <a:rPr lang="en-US" sz="1200" dirty="0"/>
              <a:t>you learn during this session that confirmed what you already knew about why phonological awareness is important?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What did </a:t>
            </a:r>
            <a:r>
              <a:rPr lang="en-US" sz="1200" dirty="0"/>
              <a:t>you learn that contradicted what you already knew about why phonological awareness is important?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baseline="0" dirty="0">
                <a:solidFill>
                  <a:schemeClr val="dk1"/>
                </a:solidFill>
                <a:latin typeface="+mn-lt"/>
                <a:ea typeface="Calibri"/>
                <a:cs typeface="Calibri"/>
                <a:sym typeface="Calibri"/>
              </a:rPr>
              <a:t>Then, pair with your shoulder partner and share your thinking. </a:t>
            </a: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1" u="none" strike="noStrike" kern="1200" cap="none" baseline="0" dirty="0">
                <a:solidFill>
                  <a:schemeClr val="dk1"/>
                </a:solidFill>
                <a:effectLst/>
                <a:latin typeface="+mn-lt"/>
                <a:ea typeface="Calibri"/>
                <a:cs typeface="Calibri"/>
                <a:sym typeface="Calibri"/>
              </a:rPr>
              <a:t>Allow 1 minute for this activity. Then ask volunteers to share their ideas. </a:t>
            </a:r>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782054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Allow 5 minutes to complete this activity.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Explain the DO, WATCH, READ activities.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Announce</a:t>
            </a:r>
            <a:r>
              <a:rPr lang="en-US" sz="1200" b="0" i="0" u="none" strike="noStrike" cap="none" baseline="0" dirty="0">
                <a:solidFill>
                  <a:schemeClr val="dk1"/>
                </a:solidFill>
                <a:latin typeface="+mn-lt"/>
                <a:ea typeface="Calibri"/>
                <a:cs typeface="Calibri"/>
                <a:sym typeface="Calibri"/>
              </a:rPr>
              <a:t> the date and time of </a:t>
            </a:r>
            <a:r>
              <a:rPr lang="en-US" dirty="0">
                <a:solidFill>
                  <a:schemeClr val="dk1"/>
                </a:solidFill>
                <a:ea typeface="Calibri"/>
                <a:cs typeface="Calibri"/>
                <a:sym typeface="Calibri"/>
              </a:rPr>
              <a:t>the </a:t>
            </a:r>
            <a:r>
              <a:rPr lang="en-US" sz="1200" b="0" i="0" u="none" strike="noStrike" cap="none" baseline="0" dirty="0">
                <a:solidFill>
                  <a:schemeClr val="dk1"/>
                </a:solidFill>
                <a:latin typeface="+mn-lt"/>
                <a:ea typeface="Calibri"/>
                <a:cs typeface="Calibri"/>
                <a:sym typeface="Calibri"/>
              </a:rPr>
              <a:t>next PLC session. Ask participants to note it on page v in the Participant Guide.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baseline="0" dirty="0">
                <a:solidFill>
                  <a:schemeClr val="dk1"/>
                </a:solidFill>
                <a:latin typeface="+mn-lt"/>
                <a:ea typeface="Calibri"/>
                <a:cs typeface="Calibri"/>
                <a:sym typeface="Calibri"/>
              </a:rPr>
              <a:t>Follow up with an email so </a:t>
            </a:r>
            <a:r>
              <a:rPr lang="en-US" dirty="0">
                <a:solidFill>
                  <a:schemeClr val="dk1"/>
                </a:solidFill>
                <a:ea typeface="Calibri"/>
                <a:cs typeface="Calibri"/>
                <a:sym typeface="Calibri"/>
              </a:rPr>
              <a:t>participants </a:t>
            </a:r>
            <a:r>
              <a:rPr lang="en-US" sz="1200" b="0" i="0" u="none" strike="noStrike" cap="none" baseline="0" dirty="0">
                <a:solidFill>
                  <a:schemeClr val="dk1"/>
                </a:solidFill>
                <a:latin typeface="+mn-lt"/>
                <a:ea typeface="Calibri"/>
                <a:cs typeface="Calibri"/>
                <a:sym typeface="Calibri"/>
              </a:rPr>
              <a:t>will note it in their calendars.</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At the end</a:t>
            </a:r>
            <a:r>
              <a:rPr lang="en-US" sz="1200" b="0" i="0" u="none" strike="noStrike" cap="none" baseline="0" dirty="0">
                <a:solidFill>
                  <a:schemeClr val="dk1"/>
                </a:solidFill>
                <a:latin typeface="+mn-lt"/>
                <a:ea typeface="Calibri"/>
                <a:cs typeface="Calibri"/>
                <a:sym typeface="Calibri"/>
              </a:rPr>
              <a:t> of each session, we will review what you should DO, WATCH, and READ before the next session. These Self-Study activities will take 30–60 minutes. </a:t>
            </a:r>
            <a:r>
              <a:rPr lang="en-US" sz="1200" b="0" i="0" u="none" strike="noStrike" cap="none" dirty="0">
                <a:solidFill>
                  <a:schemeClr val="dk1"/>
                </a:solidFill>
                <a:latin typeface="+mn-lt"/>
                <a:ea typeface="Calibri"/>
                <a:cs typeface="Calibri"/>
                <a:sym typeface="Calibri"/>
              </a:rPr>
              <a:t>Now, let’s look at </a:t>
            </a:r>
            <a:r>
              <a:rPr lang="en-US" b="1" dirty="0">
                <a:solidFill>
                  <a:schemeClr val="dk1"/>
                </a:solidFill>
                <a:ea typeface="Calibri"/>
                <a:cs typeface="Calibri"/>
                <a:sym typeface="Calibri"/>
              </a:rPr>
              <a:t>Activity 3: Reflect, Plan, and Implement on pages 12–15 </a:t>
            </a:r>
            <a:r>
              <a:rPr lang="en-US" sz="1200" b="0" i="0" u="none" strike="noStrike" cap="none" dirty="0">
                <a:solidFill>
                  <a:schemeClr val="dk1"/>
                </a:solidFill>
                <a:latin typeface="+mn-lt"/>
                <a:ea typeface="Calibri"/>
                <a:cs typeface="Calibri"/>
                <a:sym typeface="Calibri"/>
              </a:rPr>
              <a:t>in the Participant Guide</a:t>
            </a:r>
            <a:r>
              <a:rPr lang="en-US" sz="1200" b="0" i="0" u="none" strike="noStrike" cap="none" baseline="0" dirty="0">
                <a:solidFill>
                  <a:schemeClr val="dk1"/>
                </a:solidFill>
                <a:latin typeface="+mn-lt"/>
                <a:ea typeface="Calibri"/>
                <a:cs typeface="Calibri"/>
                <a:sym typeface="Calibri"/>
              </a:rPr>
              <a:t> so we can make a plan to implement.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1" dirty="0"/>
              <a:t>DO</a:t>
            </a:r>
            <a:r>
              <a:rPr lang="en-US" sz="1200" b="0" i="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 the guiding questions and schedule planning templates to plan how you could adjust your daily schedule to incorporate </a:t>
            </a:r>
            <a:r>
              <a:rPr lang="en-US" dirty="0"/>
              <a:t>small-group </a:t>
            </a:r>
            <a:r>
              <a:rPr lang="en-US" sz="1200" kern="1200" dirty="0">
                <a:solidFill>
                  <a:schemeClr val="tx1"/>
                </a:solidFill>
                <a:effectLst/>
                <a:latin typeface="+mn-lt"/>
                <a:ea typeface="+mn-ea"/>
                <a:cs typeface="+mn-cs"/>
              </a:rPr>
              <a:t>instruction into your classroom. </a:t>
            </a:r>
            <a:r>
              <a:rPr lang="en-US" sz="1200" i="1" kern="1200" dirty="0">
                <a:solidFill>
                  <a:schemeClr val="tx1"/>
                </a:solidFill>
                <a:effectLst/>
                <a:latin typeface="+mn-lt"/>
                <a:ea typeface="+mn-ea"/>
                <a:cs typeface="+mn-cs"/>
              </a:rPr>
              <a:t>Review the guiding questions. </a:t>
            </a:r>
            <a:endParaRPr lang="en-US" sz="1200" kern="1200" dirty="0">
              <a:solidFill>
                <a:schemeClr val="tx1"/>
              </a:solidFill>
              <a:effectLst/>
              <a:latin typeface="+mn-lt"/>
              <a:ea typeface="+mn-ea"/>
              <a:cs typeface="+mn-cs"/>
            </a:endParaRPr>
          </a:p>
          <a:p>
            <a:pPr>
              <a:buClr>
                <a:schemeClr val="dk1"/>
              </a:buClr>
              <a:buSzPct val="25000"/>
              <a:buFont typeface="Calibri"/>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WATCH</a:t>
            </a:r>
            <a:r>
              <a:rPr lang="en-US" sz="1200" b="0" i="0" u="none" strike="noStrike" kern="1200" dirty="0">
                <a:solidFill>
                  <a:schemeClr val="tx1"/>
                </a:solidFill>
                <a:effectLst/>
                <a:latin typeface="+mn-lt"/>
                <a:ea typeface="+mn-ea"/>
                <a:cs typeface="+mn-cs"/>
              </a:rPr>
              <a:t> </a:t>
            </a:r>
            <a:r>
              <a:rPr lang="en-US" b="1" dirty="0"/>
              <a:t>Video 3: Small Groups in Action (</a:t>
            </a:r>
            <a:r>
              <a:rPr lang="en-US" sz="1200" u="sng" kern="1200" dirty="0">
                <a:solidFill>
                  <a:schemeClr val="tx1"/>
                </a:solidFill>
                <a:effectLst/>
                <a:latin typeface="+mn-lt"/>
                <a:ea typeface="+mn-ea"/>
                <a:cs typeface="+mn-cs"/>
                <a:hlinkClick r:id="rId3"/>
              </a:rPr>
              <a:t>https://youtu.be/YXaF5qjnSLQ</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 the reflection questions. </a:t>
            </a:r>
          </a:p>
          <a:p>
            <a:pPr>
              <a:defRPr/>
            </a:pPr>
            <a:endParaRPr lang="en-US" dirty="0"/>
          </a:p>
          <a:p>
            <a:r>
              <a:rPr lang="en-US" b="1" dirty="0"/>
              <a:t>READ</a:t>
            </a:r>
            <a:r>
              <a:rPr lang="en-US" sz="1200" b="0" i="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Self-Study Reading for Session 5 on pages 16–25.</a:t>
            </a:r>
          </a:p>
          <a:p>
            <a:r>
              <a:rPr lang="en-US" sz="1200" kern="1200" dirty="0">
                <a:solidFill>
                  <a:schemeClr val="tx1"/>
                </a:solidFill>
                <a:effectLst/>
                <a:latin typeface="+mn-lt"/>
                <a:ea typeface="+mn-ea"/>
                <a:cs typeface="+mn-cs"/>
              </a:rPr>
              <a:t>Optional: Select and read one resource from the Additional Resources section on pages 44–46.</a:t>
            </a:r>
            <a:endParaRPr lang="en-US" sz="1200" b="0" i="0" u="none" strike="noStrike" kern="1200" dirty="0">
              <a:solidFill>
                <a:schemeClr val="tx1"/>
              </a:solidFill>
              <a:effectLst/>
              <a:latin typeface="+mn-lt"/>
              <a:ea typeface="+mn-ea"/>
              <a:cs typeface="+mn-cs"/>
            </a:endParaRPr>
          </a:p>
          <a:p>
            <a:endParaRPr lang="en-US" dirty="0"/>
          </a:p>
          <a:p>
            <a:endParaRPr lang="en-US" dirty="0"/>
          </a:p>
        </p:txBody>
      </p:sp>
      <p:sp>
        <p:nvSpPr>
          <p:cNvPr id="5" name="Date Placeholder 4">
            <a:extLst>
              <a:ext uri="{FF2B5EF4-FFF2-40B4-BE49-F238E27FC236}">
                <a16:creationId xmlns:a16="http://schemas.microsoft.com/office/drawing/2014/main" id="{099A4DA6-ADDB-DA4E-8E1C-25188E658027}"/>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013818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SAY </a:t>
            </a:r>
            <a:r>
              <a:rPr lang="en-US" sz="1200" b="0" i="0" u="none" strike="noStrike" kern="1200" dirty="0">
                <a:solidFill>
                  <a:schemeClr val="tx1"/>
                </a:solidFill>
                <a:effectLst/>
                <a:latin typeface="+mn-lt"/>
                <a:ea typeface="+mn-ea"/>
                <a:cs typeface="+mn-cs"/>
              </a:rPr>
              <a:t>We have now completed Session 4! Thank you for your collaboration and a great PLC</a:t>
            </a:r>
            <a:r>
              <a:rPr lang="en-US" sz="1200" b="0" i="0" u="none" strike="noStrike" kern="1200" baseline="0" dirty="0">
                <a:solidFill>
                  <a:schemeClr val="tx1"/>
                </a:solidFill>
                <a:effectLst/>
                <a:latin typeface="+mn-lt"/>
                <a:ea typeface="+mn-ea"/>
                <a:cs typeface="+mn-cs"/>
              </a:rPr>
              <a:t> </a:t>
            </a:r>
            <a:r>
              <a:rPr lang="en-US" dirty="0"/>
              <a:t>session </a:t>
            </a:r>
            <a:r>
              <a:rPr lang="en-US" sz="1200" b="0" i="0" u="none" strike="noStrike" kern="1200" baseline="0" dirty="0">
                <a:solidFill>
                  <a:schemeClr val="tx1"/>
                </a:solidFill>
                <a:effectLst/>
                <a:latin typeface="+mn-lt"/>
                <a:ea typeface="+mn-ea"/>
                <a:cs typeface="+mn-cs"/>
              </a:rPr>
              <a:t>on phonological awareness!</a:t>
            </a:r>
            <a:endParaRPr lang="en-US" b="0" dirty="0">
              <a:effectLst/>
            </a:endParaRPr>
          </a:p>
          <a:p>
            <a:endParaRPr lang="en-US" b="0" i="1" dirty="0"/>
          </a:p>
        </p:txBody>
      </p:sp>
      <p:sp>
        <p:nvSpPr>
          <p:cNvPr id="5" name="Date Placeholder 4">
            <a:extLst>
              <a:ext uri="{FF2B5EF4-FFF2-40B4-BE49-F238E27FC236}">
                <a16:creationId xmlns:a16="http://schemas.microsoft.com/office/drawing/2014/main" id="{0F7AA7D8-1818-024D-9704-C66D51D67CE4}"/>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388969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Tx/>
              <a:buNone/>
            </a:pPr>
            <a:r>
              <a:rPr lang="en-US" sz="1000" b="1" i="0" u="none" strike="noStrike" cap="none" dirty="0">
                <a:solidFill>
                  <a:schemeClr val="dk1"/>
                </a:solidFill>
                <a:latin typeface="+mn-lt"/>
                <a:ea typeface="Calibri"/>
                <a:cs typeface="Calibri"/>
                <a:sym typeface="Calibri"/>
              </a:rPr>
              <a:t>NOTES</a:t>
            </a:r>
          </a:p>
          <a:p>
            <a:pPr marL="171450" marR="0" lvl="0" indent="-171450" algn="l" rtl="0">
              <a:spcBef>
                <a:spcPts val="0"/>
              </a:spcBef>
              <a:spcAft>
                <a:spcPts val="0"/>
              </a:spcAft>
              <a:buClr>
                <a:schemeClr val="dk1"/>
              </a:buClr>
              <a:buSzPct val="25000"/>
              <a:buFont typeface="Arial" charset="0"/>
              <a:buChar char="•"/>
            </a:pPr>
            <a:r>
              <a:rPr lang="en-US" sz="1000" b="0" i="0" u="none" strike="noStrike" cap="none" dirty="0">
                <a:solidFill>
                  <a:schemeClr val="dk1"/>
                </a:solidFill>
                <a:latin typeface="+mn-lt"/>
                <a:ea typeface="Calibri"/>
                <a:cs typeface="Calibri"/>
                <a:sym typeface="Calibri"/>
              </a:rPr>
              <a:t>Session</a:t>
            </a:r>
            <a:r>
              <a:rPr lang="en-US" sz="1000" b="0" i="0" u="none" strike="noStrike" cap="none" baseline="0" dirty="0">
                <a:solidFill>
                  <a:schemeClr val="dk1"/>
                </a:solidFill>
                <a:latin typeface="+mn-lt"/>
                <a:ea typeface="Calibri"/>
                <a:cs typeface="Calibri"/>
                <a:sym typeface="Calibri"/>
              </a:rPr>
              <a:t> 5 will take approximately 90 minutes.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charset="0"/>
              <a:buChar char="•"/>
              <a:tabLst/>
              <a:defRPr/>
            </a:pPr>
            <a:r>
              <a:rPr lang="en-US" sz="1000" b="0" i="0" u="none" strike="noStrike" kern="1200" dirty="0">
                <a:solidFill>
                  <a:schemeClr val="tx1"/>
                </a:solidFill>
                <a:effectLst/>
                <a:latin typeface="+mn-lt"/>
                <a:ea typeface="+mn-ea"/>
                <a:cs typeface="+mn-cs"/>
              </a:rPr>
              <a:t>Prior to Session 5, participants will have read pages 16–25 in the Participant Guide: </a:t>
            </a:r>
          </a:p>
          <a:p>
            <a:pPr marL="628650" marR="0" lvl="1" indent="-171450" algn="l" rtl="0">
              <a:spcBef>
                <a:spcPts val="0"/>
              </a:spcBef>
              <a:spcAft>
                <a:spcPts val="0"/>
              </a:spcAft>
              <a:buClr>
                <a:schemeClr val="dk1"/>
              </a:buClr>
              <a:buSzPct val="25000"/>
              <a:buFont typeface="Arial" charset="0"/>
              <a:buChar char="•"/>
            </a:pPr>
            <a:r>
              <a:rPr lang="en-US" sz="1000" b="0" i="0" u="none" strike="noStrike" kern="1200" dirty="0">
                <a:solidFill>
                  <a:schemeClr val="tx1"/>
                </a:solidFill>
                <a:effectLst/>
                <a:latin typeface="+mn-lt"/>
                <a:ea typeface="+mn-ea"/>
                <a:cs typeface="+mn-cs"/>
              </a:rPr>
              <a:t>Levels of Phonological Awareness</a:t>
            </a:r>
          </a:p>
          <a:p>
            <a:pPr marL="628650" marR="0" lvl="1" indent="-171450" algn="l" rtl="0">
              <a:spcBef>
                <a:spcPts val="0"/>
              </a:spcBef>
              <a:spcAft>
                <a:spcPts val="0"/>
              </a:spcAft>
              <a:buClr>
                <a:schemeClr val="dk1"/>
              </a:buClr>
              <a:buSzPct val="25000"/>
              <a:buFont typeface="Arial" charset="0"/>
              <a:buChar char="•"/>
            </a:pPr>
            <a:r>
              <a:rPr lang="en-US" sz="1000" b="0" i="0" u="none" strike="noStrike" kern="1200" dirty="0">
                <a:solidFill>
                  <a:schemeClr val="tx1"/>
                </a:solidFill>
                <a:effectLst/>
                <a:latin typeface="+mn-lt"/>
                <a:ea typeface="+mn-ea"/>
                <a:cs typeface="+mn-cs"/>
              </a:rPr>
              <a:t>Features of Effective Phonological Awareness Instruction</a:t>
            </a:r>
          </a:p>
          <a:p>
            <a:pPr marL="628650" marR="0" lvl="1" indent="-171450" algn="l" rtl="0">
              <a:spcBef>
                <a:spcPts val="0"/>
              </a:spcBef>
              <a:spcAft>
                <a:spcPts val="0"/>
              </a:spcAft>
              <a:buClr>
                <a:schemeClr val="dk1"/>
              </a:buClr>
              <a:buSzPct val="25000"/>
              <a:buFont typeface="Arial" charset="0"/>
              <a:buChar char="•"/>
            </a:pPr>
            <a:r>
              <a:rPr lang="en-US" sz="1000" b="0" i="0" u="none" strike="noStrike" kern="1200" dirty="0">
                <a:solidFill>
                  <a:schemeClr val="tx1"/>
                </a:solidFill>
                <a:effectLst/>
                <a:latin typeface="+mn-lt"/>
                <a:ea typeface="+mn-ea"/>
                <a:cs typeface="+mn-cs"/>
              </a:rPr>
              <a:t>Examples of Effective Phonological Awareness Instruction</a:t>
            </a:r>
          </a:p>
          <a:p>
            <a:pPr marL="628650" marR="0" lvl="1" indent="-171450" algn="l" rtl="0">
              <a:spcBef>
                <a:spcPts val="0"/>
              </a:spcBef>
              <a:spcAft>
                <a:spcPts val="0"/>
              </a:spcAft>
              <a:buClr>
                <a:schemeClr val="dk1"/>
              </a:buClr>
              <a:buSzPct val="25000"/>
              <a:buFont typeface="Arial" charset="0"/>
              <a:buChar char="•"/>
            </a:pPr>
            <a:endParaRPr lang="en-US" sz="1000" b="0" i="0" u="none" strike="noStrike" kern="1200" dirty="0">
              <a:solidFill>
                <a:schemeClr val="tx1"/>
              </a:solidFill>
              <a:effectLst/>
              <a:latin typeface="+mn-lt"/>
              <a:ea typeface="+mn-ea"/>
              <a:cs typeface="+mn-cs"/>
            </a:endParaRPr>
          </a:p>
          <a:p>
            <a:pPr marL="171450" marR="0" lvl="0" indent="-171450" algn="l" rtl="0">
              <a:spcBef>
                <a:spcPts val="0"/>
              </a:spcBef>
              <a:spcAft>
                <a:spcPts val="0"/>
              </a:spcAft>
              <a:buClr>
                <a:schemeClr val="dk1"/>
              </a:buClr>
              <a:buSzPct val="25000"/>
              <a:buFont typeface="Arial" charset="0"/>
              <a:buChar char="•"/>
            </a:pPr>
            <a:r>
              <a:rPr lang="en-US" sz="1000" b="0" i="0" u="none" strike="noStrike" kern="1200" cap="none" baseline="0" dirty="0">
                <a:solidFill>
                  <a:schemeClr val="tx1"/>
                </a:solidFill>
                <a:effectLst/>
                <a:latin typeface="+mn-lt"/>
                <a:ea typeface="+mn-ea"/>
                <a:cs typeface="+mn-cs"/>
                <a:sym typeface="Calibri"/>
              </a:rPr>
              <a:t>Under “SAY” in these speaker notes:</a:t>
            </a:r>
          </a:p>
          <a:p>
            <a:pPr marL="628650" marR="0" lvl="1" indent="-171450" algn="l" rtl="0">
              <a:spcBef>
                <a:spcPts val="0"/>
              </a:spcBef>
              <a:spcAft>
                <a:spcPts val="0"/>
              </a:spcAft>
              <a:buClr>
                <a:schemeClr val="dk1"/>
              </a:buClr>
              <a:buSzPct val="25000"/>
              <a:buFont typeface="Arial" charset="0"/>
              <a:buChar char="•"/>
            </a:pPr>
            <a:r>
              <a:rPr lang="en-US" sz="1000" b="0" i="0" u="none" strike="noStrike" kern="1200" cap="none" baseline="0" dirty="0">
                <a:solidFill>
                  <a:schemeClr val="tx1"/>
                </a:solidFill>
                <a:effectLst/>
                <a:latin typeface="+mn-lt"/>
                <a:ea typeface="+mn-ea"/>
                <a:cs typeface="+mn-cs"/>
                <a:sym typeface="Calibri"/>
              </a:rPr>
              <a:t>Regular text indicates what you should </a:t>
            </a:r>
            <a:r>
              <a:rPr lang="en-US" sz="1000" dirty="0">
                <a:sym typeface="Calibri"/>
              </a:rPr>
              <a:t>say</a:t>
            </a:r>
            <a:r>
              <a:rPr lang="en-US" sz="1000" b="0" i="0" u="none" strike="noStrike" kern="1200" cap="none" baseline="0" dirty="0">
                <a:solidFill>
                  <a:schemeClr val="tx1"/>
                </a:solidFill>
                <a:effectLst/>
                <a:latin typeface="+mn-lt"/>
                <a:ea typeface="+mn-ea"/>
                <a:cs typeface="+mn-cs"/>
                <a:sym typeface="Calibri"/>
              </a:rPr>
              <a:t>. </a:t>
            </a:r>
          </a:p>
          <a:p>
            <a:pPr marL="628650" lvl="1" indent="-171450">
              <a:buClr>
                <a:schemeClr val="dk1"/>
              </a:buClr>
              <a:buSzPct val="25000"/>
              <a:buFont typeface="Arial" charset="0"/>
              <a:buChar char="•"/>
            </a:pPr>
            <a:r>
              <a:rPr lang="en-US" sz="1000" dirty="0">
                <a:sym typeface="Calibri"/>
              </a:rPr>
              <a:t>Italicized text indicates something you and/or the participants should do.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0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000" b="1" i="0" u="none" strike="noStrike" cap="none" dirty="0">
                <a:solidFill>
                  <a:schemeClr val="dk1"/>
                </a:solidFill>
                <a:latin typeface="+mn-lt"/>
                <a:ea typeface="Calibri"/>
                <a:cs typeface="Calibri"/>
                <a:sym typeface="Calibri"/>
              </a:rPr>
              <a:t>SAY </a:t>
            </a:r>
            <a:r>
              <a:rPr lang="en-US" sz="1000" b="0" i="0" u="none" strike="noStrike" cap="none" dirty="0">
                <a:solidFill>
                  <a:schemeClr val="dk1"/>
                </a:solidFill>
                <a:latin typeface="+mn-lt"/>
                <a:ea typeface="Calibri"/>
                <a:cs typeface="Calibri"/>
                <a:sym typeface="Calibri"/>
              </a:rPr>
              <a:t>Welcome and thank</a:t>
            </a:r>
            <a:r>
              <a:rPr lang="en-US" sz="1000" b="0" i="0" u="none" strike="noStrike" cap="none" baseline="0" dirty="0">
                <a:solidFill>
                  <a:schemeClr val="dk1"/>
                </a:solidFill>
                <a:latin typeface="+mn-lt"/>
                <a:ea typeface="Calibri"/>
                <a:cs typeface="Calibri"/>
                <a:sym typeface="Calibri"/>
              </a:rPr>
              <a:t> you for continuing to participate in our Professional Learning Community on </a:t>
            </a:r>
            <a:r>
              <a:rPr lang="en-US" sz="1000" b="0" i="0" u="none" strike="noStrike" kern="1200" cap="none" baseline="0" dirty="0">
                <a:solidFill>
                  <a:schemeClr val="tx1"/>
                </a:solidFill>
                <a:effectLst/>
                <a:latin typeface="+mn-lt"/>
                <a:ea typeface="+mn-ea"/>
                <a:cs typeface="+mn-cs"/>
                <a:sym typeface="Calibri"/>
              </a:rPr>
              <a:t>E</a:t>
            </a:r>
            <a:r>
              <a:rPr lang="en-US" sz="1000" b="0" i="0" u="none" strike="noStrike" kern="1200" baseline="0" dirty="0">
                <a:solidFill>
                  <a:schemeClr val="tx1"/>
                </a:solidFill>
                <a:effectLst/>
                <a:latin typeface="+mn-lt"/>
                <a:ea typeface="+mn-ea"/>
                <a:cs typeface="+mn-cs"/>
              </a:rPr>
              <a:t>mergent</a:t>
            </a:r>
            <a:r>
              <a:rPr lang="en-US" sz="1000" b="0" i="0" u="none" strike="noStrike" cap="none" baseline="0" dirty="0">
                <a:solidFill>
                  <a:schemeClr val="dk1"/>
                </a:solidFill>
                <a:latin typeface="+mn-lt"/>
                <a:ea typeface="Calibri"/>
                <a:cs typeface="Calibri"/>
                <a:sym typeface="Calibri"/>
              </a:rPr>
              <a:t> Literacy! Today, we will meet for 90 minutes to continue Module 2: Phonological Awareness. This is Session 5.</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0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000" b="0" i="1" u="none" strike="noStrike" cap="none" baseline="0" dirty="0">
                <a:solidFill>
                  <a:schemeClr val="dk1"/>
                </a:solidFill>
                <a:latin typeface="+mn-lt"/>
                <a:ea typeface="Calibri"/>
                <a:cs typeface="Calibri"/>
                <a:sym typeface="Calibri"/>
              </a:rPr>
              <a:t>Briefly introduce yourself and facilitate introductions of participants, if needed.</a:t>
            </a:r>
            <a:endParaRPr lang="en-US" dirty="0"/>
          </a:p>
        </p:txBody>
      </p:sp>
      <p:sp>
        <p:nvSpPr>
          <p:cNvPr id="5" name="Date Placeholder 4">
            <a:extLst>
              <a:ext uri="{FF2B5EF4-FFF2-40B4-BE49-F238E27FC236}">
                <a16:creationId xmlns:a16="http://schemas.microsoft.com/office/drawing/2014/main" id="{22789CA6-41DA-3047-A767-C26F28161557}"/>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212886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buFont typeface="Calibri"/>
              <a:buNone/>
              <a:defRPr/>
            </a:pPr>
            <a:r>
              <a:rPr lang="en-US" sz="1000" b="1" i="0" u="none" strike="noStrike" cap="none" dirty="0">
                <a:solidFill>
                  <a:schemeClr val="dk1"/>
                </a:solidFill>
                <a:latin typeface="+mn-lt"/>
                <a:ea typeface="Calibri"/>
                <a:cs typeface="Calibri"/>
                <a:sym typeface="Calibri"/>
              </a:rPr>
              <a:t>SAY </a:t>
            </a:r>
            <a:r>
              <a:rPr lang="en-US" sz="1000" dirty="0"/>
              <a:t>As a quick reminder, the purpose of our PLC is to engage in collaborative learning experiences to support preschool teachers in applying evidence-based language and literacy strategies </a:t>
            </a:r>
            <a:r>
              <a:rPr lang="en-US" sz="1000" b="0" dirty="0"/>
              <a:t>in their instruction</a:t>
            </a:r>
            <a:r>
              <a:rPr lang="en-US" sz="1000" dirty="0"/>
              <a:t>. </a:t>
            </a:r>
            <a:r>
              <a:rPr lang="en-US" sz="1000" b="0" i="0" u="none" strike="noStrike" cap="none" baseline="0" dirty="0">
                <a:solidFill>
                  <a:schemeClr val="dk1"/>
                </a:solidFill>
                <a:latin typeface="+mn-lt"/>
                <a:ea typeface="Calibri"/>
                <a:cs typeface="Calibri"/>
                <a:sym typeface="Calibri"/>
              </a:rPr>
              <a:t>I look forward to continuing to learn together! </a:t>
            </a:r>
            <a:endParaRPr lang="en-US" sz="1000" dirty="0"/>
          </a:p>
        </p:txBody>
      </p:sp>
      <p:sp>
        <p:nvSpPr>
          <p:cNvPr id="5" name="Date Placeholder 4">
            <a:extLst>
              <a:ext uri="{FF2B5EF4-FFF2-40B4-BE49-F238E27FC236}">
                <a16:creationId xmlns:a16="http://schemas.microsoft.com/office/drawing/2014/main" id="{7D4E67B6-5C65-0749-9897-4A55D36D46B3}"/>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81666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buFont typeface="Calibri"/>
              <a:buNone/>
            </a:pPr>
            <a:r>
              <a:rPr lang="en-US" sz="1000" b="1" i="0" u="none" strike="noStrike" cap="none" dirty="0">
                <a:solidFill>
                  <a:schemeClr val="dk1"/>
                </a:solidFill>
                <a:latin typeface="+mn-lt"/>
                <a:ea typeface="Calibri"/>
                <a:cs typeface="Calibri"/>
                <a:sym typeface="Calibri"/>
              </a:rPr>
              <a:t>NOTES</a:t>
            </a:r>
            <a:r>
              <a:rPr lang="en-US" sz="1000" b="1" dirty="0">
                <a:solidFill>
                  <a:schemeClr val="dk1"/>
                </a:solidFill>
                <a:ea typeface="Calibri"/>
                <a:cs typeface="Calibri"/>
                <a:sym typeface="Calibri"/>
              </a:rPr>
              <a:t> </a:t>
            </a:r>
            <a:r>
              <a:rPr lang="en-US" sz="1000" b="0" i="0" u="none" strike="noStrike" cap="none" dirty="0">
                <a:solidFill>
                  <a:schemeClr val="dk1"/>
                </a:solidFill>
                <a:latin typeface="+mn-lt"/>
                <a:ea typeface="Calibri"/>
                <a:cs typeface="Calibri"/>
                <a:sym typeface="Calibri"/>
              </a:rPr>
              <a:t>Consider your group to determine how much detail about the norms will be helpful to review.</a:t>
            </a:r>
            <a:endParaRPr lang="en-US" sz="1000" dirty="0">
              <a:solidFill>
                <a:schemeClr val="dk1"/>
              </a:solidFill>
              <a:ea typeface="Calibri"/>
              <a:cs typeface="Calibri"/>
              <a:sym typeface="Calibri"/>
            </a:endParaRPr>
          </a:p>
          <a:p>
            <a:pPr>
              <a:buClr>
                <a:schemeClr val="dk1"/>
              </a:buClr>
              <a:buSzPct val="25000"/>
              <a:buFont typeface="Calibri"/>
              <a:buNone/>
            </a:pPr>
            <a:endParaRPr lang="en-US" sz="1000" b="1" dirty="0">
              <a:solidFill>
                <a:schemeClr val="dk1"/>
              </a:solidFill>
              <a:ea typeface="Calibri"/>
              <a:cs typeface="Calibri"/>
              <a:sym typeface="Calibri"/>
            </a:endParaRPr>
          </a:p>
          <a:p>
            <a:pPr>
              <a:buClr>
                <a:schemeClr val="dk1"/>
              </a:buClr>
              <a:buSzPct val="25000"/>
              <a:buFont typeface="Calibri"/>
              <a:buNone/>
            </a:pPr>
            <a:r>
              <a:rPr lang="en-US" sz="1000" b="1" dirty="0">
                <a:solidFill>
                  <a:schemeClr val="dk1"/>
                </a:solidFill>
                <a:ea typeface="Calibri"/>
                <a:cs typeface="Calibri"/>
                <a:sym typeface="Calibri"/>
              </a:rPr>
              <a:t>SAY </a:t>
            </a:r>
            <a:r>
              <a:rPr lang="en-US" sz="1000" b="0" i="0" u="none" strike="noStrike" cap="none" dirty="0">
                <a:solidFill>
                  <a:schemeClr val="dk1"/>
                </a:solidFill>
                <a:latin typeface="+mn-lt"/>
                <a:ea typeface="Calibri"/>
                <a:cs typeface="Calibri"/>
                <a:sym typeface="Calibri"/>
              </a:rPr>
              <a:t>Let’s quickly review the norms, or ground rules, for our PLC that we agreed to during our </a:t>
            </a:r>
            <a:r>
              <a:rPr lang="en-US" sz="1000" dirty="0">
                <a:solidFill>
                  <a:schemeClr val="dk1"/>
                </a:solidFill>
                <a:ea typeface="Calibri"/>
                <a:cs typeface="Calibri"/>
                <a:sym typeface="Calibri"/>
              </a:rPr>
              <a:t>first </a:t>
            </a:r>
            <a:r>
              <a:rPr lang="en-US" sz="1000" b="0" i="0" u="none" strike="noStrike" cap="none" dirty="0">
                <a:solidFill>
                  <a:schemeClr val="dk1"/>
                </a:solidFill>
                <a:latin typeface="+mn-lt"/>
                <a:ea typeface="Calibri"/>
                <a:cs typeface="Calibri"/>
                <a:sym typeface="Calibri"/>
              </a:rPr>
              <a:t>session. We remind ourselves of these norms for PLCs</a:t>
            </a:r>
            <a:r>
              <a:rPr lang="en-US" sz="1000" b="0" i="0" u="none" strike="noStrike" cap="none" baseline="0" dirty="0">
                <a:solidFill>
                  <a:schemeClr val="dk1"/>
                </a:solidFill>
                <a:latin typeface="+mn-lt"/>
                <a:ea typeface="Calibri"/>
                <a:cs typeface="Calibri"/>
                <a:sym typeface="Calibri"/>
              </a:rPr>
              <a:t> in order to be productive. </a:t>
            </a:r>
            <a:endParaRPr lang="en-US" sz="1000" dirty="0">
              <a:solidFill>
                <a:schemeClr val="dk1"/>
              </a:solidFill>
              <a:ea typeface="Calibri"/>
              <a:cs typeface="Calibri"/>
              <a:sym typeface="Calibri"/>
            </a:endParaRPr>
          </a:p>
          <a:p>
            <a:pPr>
              <a:buClr>
                <a:schemeClr val="dk1"/>
              </a:buClr>
              <a:buSzPct val="25000"/>
              <a:buFont typeface="Calibri"/>
              <a:buNone/>
            </a:pPr>
            <a:endParaRPr lang="en-US" sz="1000" dirty="0">
              <a:solidFill>
                <a:schemeClr val="dk1"/>
              </a:solidFill>
              <a:ea typeface="Calibri"/>
              <a:cs typeface="Calibri"/>
              <a:sym typeface="Calibri"/>
            </a:endParaRPr>
          </a:p>
          <a:p>
            <a:pPr>
              <a:buClr>
                <a:schemeClr val="dk1"/>
              </a:buClr>
              <a:buSzPct val="25000"/>
              <a:buFont typeface="Calibri"/>
              <a:buNone/>
            </a:pPr>
            <a:r>
              <a:rPr lang="en-US" sz="1000" dirty="0">
                <a:solidFill>
                  <a:schemeClr val="dk1"/>
                </a:solidFill>
                <a:ea typeface="Calibri"/>
                <a:cs typeface="Calibri"/>
                <a:sym typeface="Calibri"/>
              </a:rPr>
              <a:t>Cell phones on silent </a:t>
            </a:r>
            <a:r>
              <a:rPr lang="en-US" sz="1000" b="0" i="0" u="none" strike="noStrike" cap="none" baseline="0" dirty="0">
                <a:solidFill>
                  <a:schemeClr val="dk1"/>
                </a:solidFill>
                <a:latin typeface="+mn-lt"/>
                <a:ea typeface="Calibri"/>
                <a:cs typeface="Calibri"/>
                <a:sym typeface="Calibri"/>
              </a:rPr>
              <a:t>will help us have an uninterrupted session. </a:t>
            </a:r>
          </a:p>
          <a:p>
            <a:pPr marL="0" marR="0" lvl="0" indent="0" algn="l" rtl="0">
              <a:spcBef>
                <a:spcPts val="0"/>
              </a:spcBef>
              <a:spcAft>
                <a:spcPts val="0"/>
              </a:spcAft>
              <a:buClr>
                <a:schemeClr val="dk1"/>
              </a:buClr>
              <a:buSzPct val="25000"/>
              <a:buFont typeface="Calibri"/>
              <a:buNone/>
            </a:pPr>
            <a:endParaRPr lang="en-US" sz="10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000" dirty="0">
                <a:solidFill>
                  <a:schemeClr val="dk1"/>
                </a:solidFill>
                <a:ea typeface="Calibri"/>
                <a:cs typeface="Calibri"/>
                <a:sym typeface="Calibri"/>
              </a:rPr>
              <a:t>Pay attention to self and others:</a:t>
            </a:r>
            <a:r>
              <a:rPr lang="en-US" sz="1000" b="0" i="0" u="none" strike="noStrike" cap="none" dirty="0">
                <a:solidFill>
                  <a:schemeClr val="dk1"/>
                </a:solidFill>
                <a:latin typeface="+mn-lt"/>
                <a:ea typeface="Calibri"/>
                <a:cs typeface="Calibri"/>
                <a:sym typeface="Calibri"/>
              </a:rPr>
              <a:t> This means to contribute, listen, and be aware of how you and others are responding to each other. Be sure to give everyone a chance to talk</a:t>
            </a:r>
            <a:r>
              <a:rPr lang="en-US" sz="1000" b="0" i="0" u="none" strike="noStrike" cap="none" baseline="0" dirty="0">
                <a:solidFill>
                  <a:schemeClr val="dk1"/>
                </a:solidFill>
                <a:latin typeface="+mn-lt"/>
                <a:ea typeface="Calibri"/>
                <a:cs typeface="Calibri"/>
                <a:sym typeface="Calibri"/>
              </a:rPr>
              <a:t> </a:t>
            </a:r>
            <a:r>
              <a:rPr lang="en-US" sz="1000" b="0" i="0" u="none" strike="noStrike" cap="none" dirty="0">
                <a:solidFill>
                  <a:schemeClr val="dk1"/>
                </a:solidFill>
                <a:latin typeface="+mn-lt"/>
                <a:ea typeface="Calibri"/>
                <a:cs typeface="Calibri"/>
                <a:sym typeface="Calibri"/>
              </a:rPr>
              <a:t>and encourage others who seem reluctant to join in. Sometimes people who are reluctant to talk are thinking. They may not be comfortable jumping in</a:t>
            </a:r>
            <a:r>
              <a:rPr lang="en-US" sz="1000" dirty="0">
                <a:solidFill>
                  <a:schemeClr val="dk1"/>
                </a:solidFill>
                <a:ea typeface="Calibri"/>
                <a:cs typeface="Calibri"/>
                <a:sym typeface="Calibri"/>
              </a:rPr>
              <a:t>,</a:t>
            </a:r>
            <a:r>
              <a:rPr lang="en-US" sz="1000" b="0" i="0" u="none" strike="noStrike" cap="none" dirty="0">
                <a:solidFill>
                  <a:schemeClr val="dk1"/>
                </a:solidFill>
                <a:latin typeface="+mn-lt"/>
                <a:ea typeface="Calibri"/>
                <a:cs typeface="Calibri"/>
                <a:sym typeface="Calibri"/>
              </a:rPr>
              <a:t> but </a:t>
            </a:r>
            <a:r>
              <a:rPr lang="en-US" sz="1000" dirty="0">
                <a:solidFill>
                  <a:schemeClr val="dk1"/>
                </a:solidFill>
                <a:ea typeface="Calibri"/>
                <a:cs typeface="Calibri"/>
                <a:sym typeface="Calibri"/>
              </a:rPr>
              <a:t>they </a:t>
            </a:r>
            <a:r>
              <a:rPr lang="en-US" sz="1000" b="0" i="0" u="none" strike="noStrike" cap="none" dirty="0">
                <a:solidFill>
                  <a:schemeClr val="dk1"/>
                </a:solidFill>
                <a:latin typeface="+mn-lt"/>
                <a:ea typeface="Calibri"/>
                <a:cs typeface="Calibri"/>
                <a:sym typeface="Calibri"/>
              </a:rPr>
              <a:t>may have something important to say.</a:t>
            </a:r>
          </a:p>
          <a:p>
            <a:pPr marL="0" marR="0" lvl="0" indent="0" algn="l" rtl="0">
              <a:spcBef>
                <a:spcPts val="0"/>
              </a:spcBef>
              <a:spcAft>
                <a:spcPts val="0"/>
              </a:spcAft>
              <a:buClr>
                <a:schemeClr val="dk1"/>
              </a:buClr>
              <a:buSzPct val="25000"/>
              <a:buFont typeface="Calibri"/>
              <a:buNone/>
            </a:pPr>
            <a:endParaRPr lang="en-US" sz="10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000" dirty="0">
                <a:solidFill>
                  <a:schemeClr val="dk1"/>
                </a:solidFill>
                <a:ea typeface="Calibri"/>
                <a:cs typeface="Calibri"/>
                <a:sym typeface="Calibri"/>
              </a:rPr>
              <a:t>Presume positive intentions: </a:t>
            </a:r>
            <a:r>
              <a:rPr lang="en-US" sz="1000" b="0" i="0" u="none" strike="noStrike" cap="none" dirty="0">
                <a:solidFill>
                  <a:schemeClr val="dk1"/>
                </a:solidFill>
                <a:latin typeface="+mn-lt"/>
                <a:ea typeface="Calibri"/>
                <a:cs typeface="Calibri"/>
                <a:sym typeface="Calibri"/>
              </a:rPr>
              <a:t>This means to pause before responding. Usually when people contribute to a conversation, they intend to be constructive. So, always respond positively</a:t>
            </a:r>
            <a:r>
              <a:rPr lang="en-US" sz="1000" b="0" i="0" u="none" strike="noStrike" cap="none" baseline="0" dirty="0">
                <a:solidFill>
                  <a:schemeClr val="dk1"/>
                </a:solidFill>
                <a:latin typeface="+mn-lt"/>
                <a:ea typeface="Calibri"/>
                <a:cs typeface="Calibri"/>
                <a:sym typeface="Calibri"/>
              </a:rPr>
              <a:t> to </a:t>
            </a:r>
            <a:r>
              <a:rPr lang="en-US" sz="1000" b="0" i="0" u="none" strike="noStrike" cap="none" dirty="0">
                <a:solidFill>
                  <a:schemeClr val="dk1"/>
                </a:solidFill>
                <a:latin typeface="+mn-lt"/>
                <a:ea typeface="Calibri"/>
                <a:cs typeface="Calibri"/>
                <a:sym typeface="Calibri"/>
              </a:rPr>
              <a:t>keep the discussions</a:t>
            </a:r>
            <a:r>
              <a:rPr lang="en-US" sz="1000" b="0" i="0" u="none" strike="noStrike" cap="none" baseline="0" dirty="0">
                <a:solidFill>
                  <a:schemeClr val="dk1"/>
                </a:solidFill>
                <a:latin typeface="+mn-lt"/>
                <a:ea typeface="Calibri"/>
                <a:cs typeface="Calibri"/>
                <a:sym typeface="Calibri"/>
              </a:rPr>
              <a:t> productive. </a:t>
            </a:r>
            <a:endParaRPr lang="en-US" sz="1000" b="0" i="0" u="none" strike="noStrike" cap="none" dirty="0">
              <a:solidFill>
                <a:schemeClr val="dk1"/>
              </a:solidFill>
              <a:latin typeface="+mn-lt"/>
              <a:ea typeface="Calibri"/>
              <a:cs typeface="Calibri"/>
              <a:sym typeface="Calibri"/>
            </a:endParaRPr>
          </a:p>
        </p:txBody>
      </p:sp>
      <p:sp>
        <p:nvSpPr>
          <p:cNvPr id="5" name="Date Placeholder 4">
            <a:extLst>
              <a:ext uri="{FF2B5EF4-FFF2-40B4-BE49-F238E27FC236}">
                <a16:creationId xmlns:a16="http://schemas.microsoft.com/office/drawing/2014/main" id="{F385BBF5-0369-C34D-8F8F-B4E9BB16DEF4}"/>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806644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buFont typeface="Calibri"/>
              <a:buNone/>
              <a:defRPr/>
            </a:pPr>
            <a:r>
              <a:rPr lang="en-US" sz="1000" b="1" i="0" u="none" strike="noStrike" cap="none" dirty="0">
                <a:solidFill>
                  <a:schemeClr val="dk1"/>
                </a:solidFill>
                <a:latin typeface="+mn-lt"/>
                <a:ea typeface="Calibri"/>
                <a:cs typeface="Calibri"/>
                <a:sym typeface="Calibri"/>
              </a:rPr>
              <a:t>NOTES </a:t>
            </a:r>
          </a:p>
          <a:p>
            <a:pPr>
              <a:buClr>
                <a:schemeClr val="dk1"/>
              </a:buClr>
              <a:buSzPct val="25000"/>
              <a:buFont typeface="Calibri"/>
              <a:buNone/>
              <a:defRPr/>
            </a:pPr>
            <a:r>
              <a:rPr lang="en-US" sz="1000" b="0" i="0" u="none" strike="noStrike" cap="none" dirty="0">
                <a:solidFill>
                  <a:schemeClr val="dk1"/>
                </a:solidFill>
                <a:latin typeface="+mn-lt"/>
                <a:ea typeface="Calibri"/>
                <a:cs typeface="Calibri"/>
                <a:sym typeface="Calibri"/>
              </a:rPr>
              <a:t>Consider your group to determine how much detail about the norms will be helpful to review.</a:t>
            </a:r>
            <a:endParaRPr lang="en-US" sz="1000" b="1" dirty="0">
              <a:solidFill>
                <a:schemeClr val="dk1"/>
              </a:solidFill>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000" b="1" i="0" u="none" strike="noStrike" cap="none" dirty="0">
              <a:solidFill>
                <a:schemeClr val="dk1"/>
              </a:solidFill>
              <a:latin typeface="+mn-lt"/>
              <a:ea typeface="Calibri"/>
              <a:cs typeface="Calibri"/>
              <a:sym typeface="Calibri"/>
            </a:endParaRPr>
          </a:p>
          <a:p>
            <a:pPr>
              <a:buClr>
                <a:schemeClr val="dk1"/>
              </a:buClr>
              <a:buSzPct val="25000"/>
              <a:buFont typeface="Calibri"/>
              <a:buNone/>
            </a:pPr>
            <a:r>
              <a:rPr lang="en-US" sz="1000" b="1" i="0" u="none" strike="noStrike" cap="none" dirty="0">
                <a:solidFill>
                  <a:schemeClr val="dk1"/>
                </a:solidFill>
                <a:latin typeface="+mn-lt"/>
                <a:ea typeface="Calibri"/>
                <a:cs typeface="Calibri"/>
                <a:sym typeface="Calibri"/>
              </a:rPr>
              <a:t>SAY </a:t>
            </a:r>
            <a:r>
              <a:rPr lang="en-US" sz="1000" b="0" i="0" u="none" strike="noStrike" cap="none" dirty="0">
                <a:solidFill>
                  <a:schemeClr val="dk1"/>
                </a:solidFill>
                <a:latin typeface="+mn-lt"/>
                <a:ea typeface="Calibri"/>
                <a:cs typeface="Calibri"/>
                <a:sym typeface="Calibri"/>
              </a:rPr>
              <a:t>PLCs</a:t>
            </a:r>
            <a:r>
              <a:rPr lang="en-US" sz="1000" b="0" i="0" u="none" strike="noStrike" cap="none" baseline="0" dirty="0">
                <a:solidFill>
                  <a:schemeClr val="dk1"/>
                </a:solidFill>
                <a:latin typeface="+mn-lt"/>
                <a:ea typeface="Calibri"/>
                <a:cs typeface="Calibri"/>
                <a:sym typeface="Calibri"/>
              </a:rPr>
              <a:t> typically have norms that the group can agree to in order to be productive. </a:t>
            </a:r>
            <a:r>
              <a:rPr lang="en-US" sz="1000" b="0" i="0" u="none" strike="noStrike" cap="none" dirty="0">
                <a:solidFill>
                  <a:schemeClr val="dk1"/>
                </a:solidFill>
                <a:latin typeface="+mn-lt"/>
                <a:ea typeface="Calibri"/>
                <a:cs typeface="Calibri"/>
                <a:sym typeface="Calibri"/>
              </a:rPr>
              <a:t>Here</a:t>
            </a:r>
            <a:r>
              <a:rPr lang="en-US" sz="1000" b="0" i="0" u="none" strike="noStrike" cap="none" baseline="0" dirty="0">
                <a:solidFill>
                  <a:schemeClr val="dk1"/>
                </a:solidFill>
                <a:latin typeface="+mn-lt"/>
                <a:ea typeface="Calibri"/>
                <a:cs typeface="Calibri"/>
                <a:sym typeface="Calibri"/>
              </a:rPr>
              <a:t> are three norms, or ground rules, for our way of work: </a:t>
            </a:r>
            <a:endParaRPr lang="en-US" sz="1000" dirty="0">
              <a:solidFill>
                <a:schemeClr val="dk1"/>
              </a:solidFill>
              <a:ea typeface="Calibri"/>
              <a:cs typeface="Calibri"/>
              <a:sym typeface="Calibri"/>
            </a:endParaRPr>
          </a:p>
          <a:p>
            <a:pPr>
              <a:buClr>
                <a:schemeClr val="dk1"/>
              </a:buClr>
              <a:buSzPct val="25000"/>
              <a:buFont typeface="Calibri"/>
              <a:buNone/>
            </a:pPr>
            <a:endParaRPr lang="en-US" sz="1000" dirty="0">
              <a:solidFill>
                <a:schemeClr val="dk1"/>
              </a:solidFill>
              <a:ea typeface="Calibri"/>
              <a:cs typeface="Calibri"/>
              <a:sym typeface="Calibri"/>
            </a:endParaRPr>
          </a:p>
          <a:p>
            <a:pPr>
              <a:buClr>
                <a:schemeClr val="dk1"/>
              </a:buClr>
              <a:buSzPct val="25000"/>
              <a:buFont typeface="Calibri"/>
              <a:buNone/>
            </a:pPr>
            <a:r>
              <a:rPr lang="en-US" sz="1000" dirty="0">
                <a:solidFill>
                  <a:schemeClr val="dk1"/>
                </a:solidFill>
                <a:ea typeface="Calibri"/>
                <a:cs typeface="Calibri"/>
                <a:sym typeface="Calibri"/>
              </a:rPr>
              <a:t>Cell phones on silent will help us have an uninterrupted session </a:t>
            </a:r>
            <a:r>
              <a:rPr lang="en-US" sz="1000" b="0" i="0" u="none" strike="noStrike" cap="none" baseline="0" dirty="0">
                <a:solidFill>
                  <a:schemeClr val="dk1"/>
                </a:solidFill>
                <a:latin typeface="+mn-lt"/>
                <a:ea typeface="Calibri"/>
                <a:cs typeface="Calibri"/>
                <a:sym typeface="Calibri"/>
              </a:rPr>
              <a:t>. </a:t>
            </a:r>
            <a:endParaRPr lang="en-US" sz="10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0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000" dirty="0">
                <a:solidFill>
                  <a:schemeClr val="dk1"/>
                </a:solidFill>
                <a:ea typeface="Calibri"/>
                <a:cs typeface="Calibri"/>
                <a:sym typeface="Calibri"/>
              </a:rPr>
              <a:t>Pay attention to self and others:</a:t>
            </a:r>
            <a:r>
              <a:rPr lang="en-US" sz="1000" b="0" i="0" u="none" strike="noStrike" cap="none" dirty="0">
                <a:solidFill>
                  <a:schemeClr val="dk1"/>
                </a:solidFill>
                <a:latin typeface="+mn-lt"/>
                <a:ea typeface="Calibri"/>
                <a:cs typeface="Calibri"/>
                <a:sym typeface="Calibri"/>
              </a:rPr>
              <a:t> This means </a:t>
            </a:r>
            <a:r>
              <a:rPr lang="en-US" sz="1000" dirty="0">
                <a:solidFill>
                  <a:schemeClr val="dk1"/>
                </a:solidFill>
                <a:ea typeface="Calibri"/>
                <a:cs typeface="Calibri"/>
                <a:sym typeface="Calibri"/>
              </a:rPr>
              <a:t>contributing</a:t>
            </a:r>
            <a:r>
              <a:rPr lang="en-US" sz="1000" b="0" i="0" u="none" strike="noStrike" cap="none" dirty="0">
                <a:solidFill>
                  <a:schemeClr val="dk1"/>
                </a:solidFill>
                <a:latin typeface="+mn-lt"/>
                <a:ea typeface="Calibri"/>
                <a:cs typeface="Calibri"/>
                <a:sym typeface="Calibri"/>
              </a:rPr>
              <a:t>, </a:t>
            </a:r>
            <a:r>
              <a:rPr lang="en-US" sz="1000" dirty="0">
                <a:solidFill>
                  <a:schemeClr val="dk1"/>
                </a:solidFill>
                <a:ea typeface="Calibri"/>
                <a:cs typeface="Calibri"/>
                <a:sym typeface="Calibri"/>
              </a:rPr>
              <a:t>listening</a:t>
            </a:r>
            <a:r>
              <a:rPr lang="en-US" sz="1000" b="0" i="0" u="none" strike="noStrike" cap="none" dirty="0">
                <a:solidFill>
                  <a:schemeClr val="dk1"/>
                </a:solidFill>
                <a:latin typeface="+mn-lt"/>
                <a:ea typeface="Calibri"/>
                <a:cs typeface="Calibri"/>
                <a:sym typeface="Calibri"/>
              </a:rPr>
              <a:t>, and </a:t>
            </a:r>
            <a:r>
              <a:rPr lang="en-US" sz="1000" dirty="0">
                <a:solidFill>
                  <a:schemeClr val="dk1"/>
                </a:solidFill>
                <a:ea typeface="Calibri"/>
                <a:cs typeface="Calibri"/>
                <a:sym typeface="Calibri"/>
              </a:rPr>
              <a:t>being </a:t>
            </a:r>
            <a:r>
              <a:rPr lang="en-US" sz="1000" b="0" i="0" u="none" strike="noStrike" cap="none" dirty="0">
                <a:solidFill>
                  <a:schemeClr val="dk1"/>
                </a:solidFill>
                <a:latin typeface="+mn-lt"/>
                <a:ea typeface="Calibri"/>
                <a:cs typeface="Calibri"/>
                <a:sym typeface="Calibri"/>
              </a:rPr>
              <a:t>aware of how you and others are responding to each other. Be sure to give everyone a chance to talk</a:t>
            </a:r>
            <a:r>
              <a:rPr lang="en-US" sz="1000" b="0" i="0" u="none" strike="noStrike" cap="none" baseline="0" dirty="0">
                <a:solidFill>
                  <a:schemeClr val="dk1"/>
                </a:solidFill>
                <a:latin typeface="+mn-lt"/>
                <a:ea typeface="Calibri"/>
                <a:cs typeface="Calibri"/>
                <a:sym typeface="Calibri"/>
              </a:rPr>
              <a:t> </a:t>
            </a:r>
            <a:r>
              <a:rPr lang="en-US" sz="1000" b="0" i="0" u="none" strike="noStrike" cap="none" dirty="0">
                <a:solidFill>
                  <a:schemeClr val="dk1"/>
                </a:solidFill>
                <a:latin typeface="+mn-lt"/>
                <a:ea typeface="Calibri"/>
                <a:cs typeface="Calibri"/>
                <a:sym typeface="Calibri"/>
              </a:rPr>
              <a:t>and encourage others who seem reluctant to join in. Sometimes people who are reluctant to talk are thinking. They may not be comfortable jumping in</a:t>
            </a:r>
            <a:r>
              <a:rPr lang="en-US" sz="1000" dirty="0">
                <a:solidFill>
                  <a:schemeClr val="dk1"/>
                </a:solidFill>
                <a:ea typeface="Calibri"/>
                <a:cs typeface="Calibri"/>
                <a:sym typeface="Calibri"/>
              </a:rPr>
              <a:t>,</a:t>
            </a:r>
            <a:r>
              <a:rPr lang="en-US" sz="1000" b="0" i="0" u="none" strike="noStrike" cap="none" dirty="0">
                <a:solidFill>
                  <a:schemeClr val="dk1"/>
                </a:solidFill>
                <a:latin typeface="+mn-lt"/>
                <a:ea typeface="Calibri"/>
                <a:cs typeface="Calibri"/>
                <a:sym typeface="Calibri"/>
              </a:rPr>
              <a:t> but </a:t>
            </a:r>
            <a:r>
              <a:rPr lang="en-US" sz="1000" dirty="0">
                <a:solidFill>
                  <a:schemeClr val="dk1"/>
                </a:solidFill>
                <a:ea typeface="Calibri"/>
                <a:cs typeface="Calibri"/>
                <a:sym typeface="Calibri"/>
              </a:rPr>
              <a:t>they </a:t>
            </a:r>
            <a:r>
              <a:rPr lang="en-US" sz="1000" b="0" i="0" u="none" strike="noStrike" cap="none" dirty="0">
                <a:solidFill>
                  <a:schemeClr val="dk1"/>
                </a:solidFill>
                <a:latin typeface="+mn-lt"/>
                <a:ea typeface="Calibri"/>
                <a:cs typeface="Calibri"/>
                <a:sym typeface="Calibri"/>
              </a:rPr>
              <a:t>may have something important to say.</a:t>
            </a:r>
          </a:p>
          <a:p>
            <a:pPr marL="0" marR="0" lvl="0" indent="0" algn="l" rtl="0">
              <a:spcBef>
                <a:spcPts val="0"/>
              </a:spcBef>
              <a:spcAft>
                <a:spcPts val="0"/>
              </a:spcAft>
              <a:buClr>
                <a:schemeClr val="dk1"/>
              </a:buClr>
              <a:buSzPct val="25000"/>
              <a:buFont typeface="Calibri"/>
              <a:buNone/>
            </a:pPr>
            <a:endParaRPr lang="en-US" sz="10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000" dirty="0">
                <a:solidFill>
                  <a:schemeClr val="dk1"/>
                </a:solidFill>
                <a:ea typeface="Calibri"/>
                <a:cs typeface="Calibri"/>
                <a:sym typeface="Calibri"/>
              </a:rPr>
              <a:t>Presume positive intentions: </a:t>
            </a:r>
            <a:r>
              <a:rPr lang="en-US" sz="1000" b="0" i="0" u="none" strike="noStrike" cap="none" dirty="0">
                <a:solidFill>
                  <a:schemeClr val="dk1"/>
                </a:solidFill>
                <a:latin typeface="+mn-lt"/>
                <a:ea typeface="Calibri"/>
                <a:cs typeface="Calibri"/>
                <a:sym typeface="Calibri"/>
              </a:rPr>
              <a:t>This means </a:t>
            </a:r>
            <a:r>
              <a:rPr lang="en-US" sz="1000" dirty="0">
                <a:solidFill>
                  <a:schemeClr val="dk1"/>
                </a:solidFill>
                <a:ea typeface="Calibri"/>
                <a:cs typeface="Calibri"/>
                <a:sym typeface="Calibri"/>
              </a:rPr>
              <a:t>pausing </a:t>
            </a:r>
            <a:r>
              <a:rPr lang="en-US" sz="1000" b="0" i="0" u="none" strike="noStrike" cap="none" dirty="0">
                <a:solidFill>
                  <a:schemeClr val="dk1"/>
                </a:solidFill>
                <a:latin typeface="+mn-lt"/>
                <a:ea typeface="Calibri"/>
                <a:cs typeface="Calibri"/>
                <a:sym typeface="Calibri"/>
              </a:rPr>
              <a:t>before responding. Usually when people contribute to a conversation, they intend to be constructive. So, always respond positively</a:t>
            </a:r>
            <a:r>
              <a:rPr lang="en-US" sz="1000" b="0" i="0" u="none" strike="noStrike" cap="none" baseline="0" dirty="0">
                <a:solidFill>
                  <a:schemeClr val="dk1"/>
                </a:solidFill>
                <a:latin typeface="+mn-lt"/>
                <a:ea typeface="Calibri"/>
                <a:cs typeface="Calibri"/>
                <a:sym typeface="Calibri"/>
              </a:rPr>
              <a:t> to </a:t>
            </a:r>
            <a:r>
              <a:rPr lang="en-US" sz="1000" b="0" i="0" u="none" strike="noStrike" cap="none" dirty="0">
                <a:solidFill>
                  <a:schemeClr val="dk1"/>
                </a:solidFill>
                <a:latin typeface="+mn-lt"/>
                <a:ea typeface="Calibri"/>
                <a:cs typeface="Calibri"/>
                <a:sym typeface="Calibri"/>
              </a:rPr>
              <a:t>keep the discussions</a:t>
            </a:r>
            <a:r>
              <a:rPr lang="en-US" sz="1000" b="0" i="0" u="none" strike="noStrike" cap="none" baseline="0" dirty="0">
                <a:solidFill>
                  <a:schemeClr val="dk1"/>
                </a:solidFill>
                <a:latin typeface="+mn-lt"/>
                <a:ea typeface="Calibri"/>
                <a:cs typeface="Calibri"/>
                <a:sym typeface="Calibri"/>
              </a:rPr>
              <a:t> productive. </a:t>
            </a:r>
            <a:endParaRPr lang="en-US" sz="1000" b="0" i="0" u="none" strike="noStrike" cap="none" dirty="0">
              <a:solidFill>
                <a:schemeClr val="dk1"/>
              </a:solidFill>
              <a:latin typeface="+mn-lt"/>
              <a:ea typeface="Calibri"/>
              <a:cs typeface="Calibri"/>
              <a:sym typeface="Calibri"/>
            </a:endParaRPr>
          </a:p>
          <a:p>
            <a:endParaRPr lang="en-US" sz="1000" dirty="0"/>
          </a:p>
          <a:p>
            <a:pPr marL="0" marR="0" lvl="0" indent="0" algn="l" rtl="0">
              <a:spcBef>
                <a:spcPts val="0"/>
              </a:spcBef>
              <a:spcAft>
                <a:spcPts val="0"/>
              </a:spcAft>
              <a:buClr>
                <a:schemeClr val="dk1"/>
              </a:buClr>
              <a:buSzPct val="25000"/>
              <a:buFont typeface="Calibri"/>
              <a:buNone/>
            </a:pPr>
            <a:r>
              <a:rPr lang="en-US" sz="1000" b="0" i="0" u="none" strike="noStrike" cap="none" dirty="0">
                <a:solidFill>
                  <a:schemeClr val="dk1"/>
                </a:solidFill>
                <a:latin typeface="+mn-lt"/>
                <a:ea typeface="Calibri"/>
                <a:cs typeface="Calibri"/>
                <a:sym typeface="Calibri"/>
              </a:rPr>
              <a:t>Is there anything we should add to the list? </a:t>
            </a:r>
          </a:p>
        </p:txBody>
      </p:sp>
      <p:sp>
        <p:nvSpPr>
          <p:cNvPr id="5" name="Date Placeholder 4">
            <a:extLst>
              <a:ext uri="{FF2B5EF4-FFF2-40B4-BE49-F238E27FC236}">
                <a16:creationId xmlns:a16="http://schemas.microsoft.com/office/drawing/2014/main" id="{92552406-5F5F-7B41-901F-E577BB43B33E}"/>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52965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NOTES </a:t>
            </a:r>
          </a:p>
          <a:p>
            <a:pPr marL="171450" marR="0" lvl="0" indent="-171450" algn="l" rtl="0">
              <a:spcBef>
                <a:spcPts val="0"/>
              </a:spcBef>
              <a:spcAft>
                <a:spcPts val="0"/>
              </a:spcAft>
              <a:buClr>
                <a:schemeClr val="dk1"/>
              </a:buClr>
              <a:buSzPct val="25000"/>
              <a:buFont typeface="Arial" charset="0"/>
              <a:buChar char="•"/>
            </a:pPr>
            <a:r>
              <a:rPr lang="en-US" sz="1200" b="0" i="0" u="none" strike="noStrike" kern="1200" baseline="0" dirty="0">
                <a:solidFill>
                  <a:schemeClr val="tx1"/>
                </a:solidFill>
                <a:effectLst/>
                <a:latin typeface="+mn-lt"/>
                <a:ea typeface="+mn-ea"/>
                <a:cs typeface="+mn-cs"/>
              </a:rPr>
              <a:t>Allow about 15 minutes for this debrief. </a:t>
            </a:r>
            <a:endParaRPr lang="en-US" sz="1200" b="0" i="0" u="none" strike="noStrike" kern="1200" cap="none"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charset="0"/>
              <a:buChar char="•"/>
              <a:tabLst/>
              <a:defRPr/>
            </a:pPr>
            <a:r>
              <a:rPr lang="en-US" sz="1200" b="0" i="0" u="none" strike="noStrike" cap="none" dirty="0">
                <a:solidFill>
                  <a:schemeClr val="dk1"/>
                </a:solidFill>
                <a:latin typeface="+mn-lt"/>
                <a:ea typeface="Calibri"/>
                <a:cs typeface="Calibri"/>
                <a:sym typeface="Calibri"/>
              </a:rPr>
              <a:t>If you have a small group, ask for volunteers to share with the whole group. If you have a large group, consider having triads discuss and then ask for a volunteer from each triad to share with the large group.</a:t>
            </a:r>
            <a:endParaRPr lang="en-US" sz="1200" b="1" i="0" u="none" strike="noStrike" kern="1200" dirty="0">
              <a:solidFill>
                <a:schemeClr val="tx1"/>
              </a:solidFill>
              <a:effectLst/>
              <a:latin typeface="+mn-lt"/>
              <a:ea typeface="+mn-ea"/>
              <a:cs typeface="+mn-cs"/>
            </a:endParaRPr>
          </a:p>
          <a:p>
            <a:endParaRPr lang="en-US" dirty="0"/>
          </a:p>
          <a:p>
            <a:r>
              <a:rPr lang="en-US" sz="1200" b="1" i="0" u="none" strike="noStrike" cap="none" dirty="0">
                <a:solidFill>
                  <a:schemeClr val="dk1"/>
                </a:solidFill>
                <a:latin typeface="+mn-lt"/>
                <a:ea typeface="Calibri"/>
                <a:cs typeface="Calibri"/>
                <a:sym typeface="Calibri"/>
              </a:rPr>
              <a:t>SAY</a:t>
            </a:r>
            <a:r>
              <a:rPr lang="en-US" sz="1200" b="0" i="0" u="none" strike="noStrike" cap="none" dirty="0">
                <a:solidFill>
                  <a:schemeClr val="dk1"/>
                </a:solidFill>
                <a:latin typeface="+mn-lt"/>
                <a:ea typeface="Calibri"/>
                <a:cs typeface="Calibri"/>
                <a:sym typeface="Calibri"/>
              </a:rPr>
              <a:t> Let’s dive back into phonological awareness! Before coming to this session, you completed </a:t>
            </a:r>
            <a:r>
              <a:rPr lang="en-US" b="1" dirty="0">
                <a:solidFill>
                  <a:schemeClr val="dk1"/>
                </a:solidFill>
                <a:ea typeface="Calibri"/>
                <a:cs typeface="Calibri"/>
                <a:sym typeface="Calibri"/>
              </a:rPr>
              <a:t>Activity 3: Reflect, Plan, and Implement </a:t>
            </a:r>
            <a:r>
              <a:rPr lang="en-US" sz="1200" b="0" i="0" u="none" strike="noStrike" cap="none" dirty="0">
                <a:solidFill>
                  <a:schemeClr val="dk1"/>
                </a:solidFill>
                <a:latin typeface="+mn-lt"/>
                <a:ea typeface="Calibri"/>
                <a:cs typeface="Calibri"/>
                <a:sym typeface="Calibri"/>
              </a:rPr>
              <a:t>in the Participant Guide. These self-study activities included something to DO, something to WATCH, and something to READ. Please turn to this activity on </a:t>
            </a:r>
            <a:r>
              <a:rPr lang="en-US" b="1" dirty="0">
                <a:solidFill>
                  <a:schemeClr val="dk1"/>
                </a:solidFill>
                <a:ea typeface="Calibri"/>
                <a:cs typeface="Calibri"/>
                <a:sym typeface="Calibri"/>
              </a:rPr>
              <a:t>page 12 </a:t>
            </a:r>
            <a:r>
              <a:rPr lang="en-US" sz="1200" b="0" i="0" u="none" strike="noStrike" cap="none" dirty="0">
                <a:solidFill>
                  <a:schemeClr val="dk1"/>
                </a:solidFill>
                <a:latin typeface="+mn-lt"/>
                <a:ea typeface="Calibri"/>
                <a:cs typeface="Calibri"/>
                <a:sym typeface="Calibri"/>
              </a:rPr>
              <a:t>so we can debrief and share our reflections. </a:t>
            </a:r>
          </a:p>
          <a:p>
            <a:endParaRPr lang="en-US" sz="1200" b="0" i="0" u="none" strike="noStrike" cap="none" dirty="0">
              <a:solidFill>
                <a:schemeClr val="dk1"/>
              </a:solidFill>
              <a:latin typeface="+mn-lt"/>
              <a:ea typeface="Calibri"/>
              <a:cs typeface="Calibri"/>
              <a:sym typeface="Calibri"/>
            </a:endParaRPr>
          </a:p>
          <a:p>
            <a:r>
              <a:rPr lang="en-US" b="1" dirty="0">
                <a:solidFill>
                  <a:schemeClr val="dk1"/>
                </a:solidFill>
                <a:ea typeface="Calibri"/>
                <a:cs typeface="Calibri"/>
                <a:sym typeface="Calibri"/>
              </a:rPr>
              <a:t>DO</a:t>
            </a:r>
            <a:r>
              <a:rPr lang="en-US" i="1" dirty="0">
                <a:solidFill>
                  <a:schemeClr val="dk1"/>
                </a:solidFill>
                <a:ea typeface="Calibri"/>
                <a:cs typeface="Calibri"/>
                <a:sym typeface="Calibri"/>
              </a:rPr>
              <a:t> </a:t>
            </a:r>
            <a:r>
              <a:rPr lang="en-US" sz="1200" b="0" i="1" u="none" strike="noStrike" cap="none" dirty="0">
                <a:solidFill>
                  <a:schemeClr val="dk1"/>
                </a:solidFill>
                <a:latin typeface="+mn-lt"/>
                <a:ea typeface="Calibri"/>
                <a:cs typeface="Calibri"/>
                <a:sym typeface="Calibri"/>
              </a:rPr>
              <a:t>Review the guiding questions from </a:t>
            </a:r>
            <a:r>
              <a:rPr lang="en-US" b="1" i="1" dirty="0">
                <a:solidFill>
                  <a:schemeClr val="dk1"/>
                </a:solidFill>
                <a:ea typeface="Calibri"/>
                <a:cs typeface="Calibri"/>
                <a:sym typeface="Calibri"/>
              </a:rPr>
              <a:t>Activity 3: Reflect, Plan, and Implement on pages 12–15 </a:t>
            </a:r>
            <a:r>
              <a:rPr lang="en-US" sz="1200" b="0" i="1" u="none" strike="noStrike" cap="none" dirty="0">
                <a:solidFill>
                  <a:schemeClr val="dk1"/>
                </a:solidFill>
                <a:latin typeface="+mn-lt"/>
                <a:ea typeface="Calibri"/>
                <a:cs typeface="Calibri"/>
                <a:sym typeface="Calibri"/>
              </a:rPr>
              <a:t>in the Participant Guide. Have </a:t>
            </a:r>
            <a:r>
              <a:rPr lang="en-US" i="1" dirty="0">
                <a:solidFill>
                  <a:schemeClr val="dk1"/>
                </a:solidFill>
                <a:ea typeface="Calibri"/>
                <a:cs typeface="Calibri"/>
                <a:sym typeface="Calibri"/>
              </a:rPr>
              <a:t>participants </a:t>
            </a:r>
            <a:r>
              <a:rPr lang="en-US" sz="1200" b="0" i="1" u="none" strike="noStrike" cap="none" dirty="0">
                <a:solidFill>
                  <a:schemeClr val="dk1"/>
                </a:solidFill>
                <a:latin typeface="+mn-lt"/>
                <a:ea typeface="Calibri"/>
                <a:cs typeface="Calibri"/>
                <a:sym typeface="Calibri"/>
              </a:rPr>
              <a:t>work in triads to discuss their planning and implementation of small-group instruction using their planning sheets from Activity 3. Ask triads to share their ideas and ways in which they overcome challenges to implementing </a:t>
            </a:r>
            <a:r>
              <a:rPr lang="en-US" i="1" dirty="0">
                <a:solidFill>
                  <a:schemeClr val="dk1"/>
                </a:solidFill>
                <a:ea typeface="Calibri"/>
                <a:cs typeface="Calibri"/>
                <a:sym typeface="Calibri"/>
              </a:rPr>
              <a:t>small-group </a:t>
            </a:r>
            <a:r>
              <a:rPr lang="en-US" sz="1200" b="0" i="1" u="none" strike="noStrike" cap="none" dirty="0">
                <a:solidFill>
                  <a:schemeClr val="dk1"/>
                </a:solidFill>
                <a:latin typeface="+mn-lt"/>
                <a:ea typeface="Calibri"/>
                <a:cs typeface="Calibri"/>
                <a:sym typeface="Calibri"/>
              </a:rPr>
              <a:t>instruction. Ask for volunteers to share out one thing they learned from their discussion. </a:t>
            </a:r>
          </a:p>
          <a:p>
            <a:endParaRPr lang="en-US" sz="1200" b="0" i="1"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dk1"/>
                </a:solidFill>
                <a:ea typeface="Calibri"/>
                <a:cs typeface="Calibri"/>
                <a:sym typeface="Calibri"/>
              </a:rPr>
              <a:t>WATCH </a:t>
            </a:r>
            <a:r>
              <a:rPr lang="en-US" sz="1200" b="0" i="0" u="none" strike="noStrike" cap="none" dirty="0">
                <a:solidFill>
                  <a:schemeClr val="dk1"/>
                </a:solidFill>
                <a:latin typeface="+mn-lt"/>
                <a:ea typeface="Calibri"/>
                <a:cs typeface="Calibri"/>
                <a:sym typeface="Calibri"/>
              </a:rPr>
              <a:t>Now, let’s turn our attention to the video you watched, </a:t>
            </a:r>
            <a:r>
              <a:rPr lang="en-US" b="1" dirty="0">
                <a:solidFill>
                  <a:schemeClr val="dk1"/>
                </a:solidFill>
                <a:ea typeface="Calibri"/>
                <a:cs typeface="Calibri"/>
                <a:sym typeface="Calibri"/>
              </a:rPr>
              <a:t>Video 3: Small Groups in Action (</a:t>
            </a:r>
            <a:r>
              <a:rPr lang="en-US" sz="1200" u="sng" kern="1200" dirty="0">
                <a:solidFill>
                  <a:schemeClr val="tx1"/>
                </a:solidFill>
                <a:effectLst/>
                <a:latin typeface="+mn-lt"/>
                <a:ea typeface="+mn-ea"/>
                <a:cs typeface="+mn-cs"/>
                <a:hlinkClick r:id="rId3"/>
              </a:rPr>
              <a:t>https://youtu.be/YXaF5qjnSLQ</a:t>
            </a:r>
            <a:r>
              <a:rPr lang="en-US" sz="1200" b="0" i="0" u="none" strike="noStrike" cap="none" dirty="0">
                <a:solidFill>
                  <a:schemeClr val="dk1"/>
                </a:solidFill>
                <a:latin typeface="+mn-lt"/>
                <a:ea typeface="Calibri"/>
                <a:cs typeface="Calibri"/>
                <a:sym typeface="Calibri"/>
              </a:rPr>
              <a:t>). </a:t>
            </a:r>
            <a:r>
              <a:rPr lang="en-US" sz="1200" b="0" i="1" u="none" strike="noStrike" kern="1200" cap="none" dirty="0">
                <a:solidFill>
                  <a:schemeClr val="dk1"/>
                </a:solidFill>
                <a:effectLst/>
                <a:latin typeface="+mn-lt"/>
                <a:ea typeface="+mn-ea"/>
                <a:cs typeface="Calibri"/>
                <a:sym typeface="Calibri"/>
              </a:rPr>
              <a:t>A</a:t>
            </a:r>
            <a:r>
              <a:rPr lang="en-US" sz="1200" b="0" i="1" u="none" strike="noStrike" cap="none" dirty="0">
                <a:solidFill>
                  <a:schemeClr val="dk1"/>
                </a:solidFill>
                <a:latin typeface="+mn-lt"/>
                <a:ea typeface="Calibri"/>
                <a:cs typeface="Calibri"/>
                <a:sym typeface="Calibri"/>
              </a:rPr>
              <a:t>sk for volunteers to share their responses to the reflection questions. Emphasize the following information if the participants do not.</a:t>
            </a:r>
          </a:p>
          <a:p>
            <a:endParaRPr lang="en-US" sz="1200" b="0" i="1" u="none" strike="noStrike" cap="none" dirty="0">
              <a:solidFill>
                <a:schemeClr val="dk1"/>
              </a:solidFill>
              <a:latin typeface="+mn-lt"/>
              <a:ea typeface="Calibri"/>
              <a:cs typeface="Calibri"/>
              <a:sym typeface="Calibri"/>
            </a:endParaRPr>
          </a:p>
          <a:p>
            <a:r>
              <a:rPr lang="en-US" sz="1200" b="1" i="0" u="none" strike="noStrike" cap="none" dirty="0">
                <a:solidFill>
                  <a:schemeClr val="dk1"/>
                </a:solidFill>
                <a:latin typeface="+mn-lt"/>
                <a:cs typeface="Calibri"/>
                <a:sym typeface="Calibri"/>
              </a:rPr>
              <a:t>Key </a:t>
            </a:r>
            <a:r>
              <a:rPr lang="en-US" b="1" dirty="0">
                <a:solidFill>
                  <a:schemeClr val="dk1"/>
                </a:solidFill>
                <a:cs typeface="Calibri"/>
                <a:sym typeface="Calibri"/>
              </a:rPr>
              <a:t>Points About the </a:t>
            </a:r>
            <a:r>
              <a:rPr lang="en-US" b="1" dirty="0"/>
              <a:t>Video</a:t>
            </a:r>
          </a:p>
          <a:p>
            <a:r>
              <a:rPr lang="en-US" b="0" i="1" dirty="0"/>
              <a:t>Note</a:t>
            </a:r>
            <a:r>
              <a:rPr lang="en-US" b="0" i="1" baseline="0" dirty="0"/>
              <a:t> that numbers below match question numbers on page 15. </a:t>
            </a:r>
            <a:endParaRPr lang="en-US" b="0" i="1" dirty="0"/>
          </a:p>
          <a:p>
            <a:pPr marL="228600" indent="-228600">
              <a:buFont typeface="+mj-lt"/>
              <a:buAutoNum type="arabicPeriod"/>
            </a:pPr>
            <a:r>
              <a:rPr lang="en-US" sz="1200" kern="1200" dirty="0">
                <a:solidFill>
                  <a:schemeClr val="tx1"/>
                </a:solidFill>
                <a:effectLst/>
                <a:latin typeface="+mn-lt"/>
                <a:ea typeface="+mn-ea"/>
                <a:cs typeface="+mn-cs"/>
              </a:rPr>
              <a:t>During center time, the teacher reinforced what was learned in previous </a:t>
            </a:r>
            <a:r>
              <a:rPr lang="en-US" dirty="0"/>
              <a:t>phonological awareness </a:t>
            </a:r>
            <a:r>
              <a:rPr lang="en-US" sz="1200" kern="1200" dirty="0">
                <a:solidFill>
                  <a:schemeClr val="tx1"/>
                </a:solidFill>
                <a:effectLst/>
                <a:latin typeface="+mn-lt"/>
                <a:ea typeface="+mn-ea"/>
                <a:cs typeface="+mn-cs"/>
              </a:rPr>
              <a:t>lessons by providing a syllable puzzle piece activity at an independent center and by practicing syllables during discussions at the kitchen center.</a:t>
            </a:r>
            <a:r>
              <a:rPr lang="en-US" dirty="0">
                <a:effectLst/>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assistant was consistently engaged with the children. She taught a small group of children and engaged in conversations with them.</a:t>
            </a:r>
            <a:endParaRPr lang="en-US" dirty="0">
              <a:effectLst/>
            </a:endParaRPr>
          </a:p>
          <a:p>
            <a:pPr marL="228600" indent="-228600">
              <a:buFont typeface="+mj-lt"/>
              <a:buAutoNum type="arabicPeriod"/>
            </a:pPr>
            <a:r>
              <a:rPr lang="en-US" dirty="0"/>
              <a:t>While teaching in small groups, the teacher/assistant always faced the other children in the classroom. The children she was working with faced her with their backs to the rest of the activity in the classroom. This allowed the teacher/assistant to be aware of what was happening in the classroom and allowed the children in the small group to focus on the instruction led by that teacher.</a:t>
            </a:r>
          </a:p>
          <a:p>
            <a:pPr marL="228600" indent="-228600">
              <a:buFont typeface="+mj-lt"/>
              <a:buAutoNum type="arabicPeriod"/>
            </a:pPr>
            <a:r>
              <a:rPr lang="en-US" dirty="0"/>
              <a:t>The teacher and assistant can discuss their classroom observations and observations during small-group instruction to determine how to maximize child engagement during center time. </a:t>
            </a:r>
          </a:p>
          <a:p>
            <a:pPr marL="228600" indent="-228600">
              <a:buFont typeface="+mj-lt"/>
              <a:buAutoNum type="arabicPeriod"/>
            </a:pPr>
            <a:r>
              <a:rPr lang="en-US" sz="1200" kern="1200" dirty="0">
                <a:solidFill>
                  <a:schemeClr val="tx1"/>
                </a:solidFill>
                <a:effectLst/>
                <a:latin typeface="+mn-lt"/>
                <a:ea typeface="+mn-ea"/>
                <a:cs typeface="+mn-cs"/>
              </a:rPr>
              <a:t>Children changed centers by moving their picture to the center of their choice on the class center board. Centers were labeled by pictures with Velcro on the back.</a:t>
            </a:r>
          </a:p>
          <a:p>
            <a:pPr marL="228600" indent="-228600">
              <a:buFont typeface="+mj-lt"/>
              <a:buAutoNum type="arabicPeriod"/>
            </a:pPr>
            <a:r>
              <a:rPr lang="en-US" sz="1200" kern="1200" dirty="0">
                <a:solidFill>
                  <a:schemeClr val="tx1"/>
                </a:solidFill>
                <a:effectLst/>
                <a:latin typeface="+mn-lt"/>
                <a:ea typeface="+mn-ea"/>
                <a:cs typeface="+mn-cs"/>
              </a:rPr>
              <a:t>Children placed completed artwork and other activities in a hanging file folder on the wall next to the </a:t>
            </a:r>
            <a:r>
              <a:rPr lang="en-US" dirty="0"/>
              <a:t>center board</a:t>
            </a:r>
            <a:r>
              <a:rPr lang="en-US" sz="1200" kern="1200" dirty="0">
                <a:solidFill>
                  <a:schemeClr val="tx1"/>
                </a:solidFill>
                <a:effectLst/>
                <a:latin typeface="+mn-lt"/>
                <a:ea typeface="+mn-ea"/>
                <a:cs typeface="+mn-cs"/>
              </a:rPr>
              <a:t>. </a:t>
            </a:r>
          </a:p>
          <a:p>
            <a:pPr marL="228600" indent="-228600">
              <a:buFont typeface="+mj-lt"/>
              <a:buAutoNum type="arabicPeriod"/>
            </a:pPr>
            <a:r>
              <a:rPr lang="en-US" dirty="0"/>
              <a:t>To implement small groups in a smoothly run classroom, teachers must explicitly teach expectations and routines and provide many opportunities for children to practice the routines. During the days (or weeks) of practicing classroom routines, instead of teaching a small group, the teacher provides specific feedback to children as they work in small groups, pairs, and independently. Once children can engage in center time productively, then the teacher starts to teach small groups during center time. </a:t>
            </a:r>
          </a:p>
          <a:p>
            <a:endParaRPr lang="en-US" sz="1200" b="0" i="1" u="none" strike="noStrike" cap="none" dirty="0">
              <a:solidFill>
                <a:schemeClr val="dk1"/>
              </a:solidFill>
              <a:latin typeface="+mn-lt"/>
              <a:ea typeface="Calibri"/>
              <a:cs typeface="Calibri"/>
              <a:sym typeface="Calibri"/>
            </a:endParaRPr>
          </a:p>
          <a:p>
            <a:r>
              <a:rPr lang="en-US" b="1" dirty="0">
                <a:solidFill>
                  <a:schemeClr val="dk1"/>
                </a:solidFill>
                <a:ea typeface="Calibri"/>
                <a:cs typeface="Calibri"/>
                <a:sym typeface="Calibri"/>
              </a:rPr>
              <a:t>READ</a:t>
            </a:r>
            <a:r>
              <a:rPr lang="en-US" dirty="0">
                <a:solidFill>
                  <a:schemeClr val="dk1"/>
                </a:solidFill>
                <a:ea typeface="Calibri"/>
                <a:cs typeface="Calibri"/>
                <a:sym typeface="Calibri"/>
              </a:rPr>
              <a:t> </a:t>
            </a:r>
            <a:r>
              <a:rPr lang="en-US" sz="1200" b="0" i="0" u="none" strike="noStrike" cap="none" dirty="0">
                <a:solidFill>
                  <a:schemeClr val="dk1"/>
                </a:solidFill>
                <a:latin typeface="+mn-lt"/>
                <a:ea typeface="Calibri"/>
                <a:cs typeface="Calibri"/>
                <a:sym typeface="Calibri"/>
              </a:rPr>
              <a:t>You were asked to read </a:t>
            </a:r>
            <a:r>
              <a:rPr lang="en-US" dirty="0">
                <a:solidFill>
                  <a:schemeClr val="dk1"/>
                </a:solidFill>
                <a:ea typeface="Calibri"/>
                <a:cs typeface="Calibri"/>
                <a:sym typeface="Calibri"/>
              </a:rPr>
              <a:t>the Self-Study Reading for </a:t>
            </a:r>
            <a:r>
              <a:rPr lang="en-US" sz="1200" b="0" i="0" u="none" strike="noStrike" cap="none" dirty="0">
                <a:solidFill>
                  <a:schemeClr val="dk1"/>
                </a:solidFill>
                <a:latin typeface="+mn-lt"/>
                <a:ea typeface="Calibri"/>
                <a:cs typeface="Calibri"/>
                <a:sym typeface="Calibri"/>
              </a:rPr>
              <a:t>Session 5 on pages 16–25 in the Participant Guide and an optional self-selected resource from the Additional Resources section. What were some of the comments or questions you noted about your readings? We will discuss this content during today’s session. </a:t>
            </a:r>
          </a:p>
        </p:txBody>
      </p:sp>
      <p:sp>
        <p:nvSpPr>
          <p:cNvPr id="5" name="Date Placeholder 4">
            <a:extLst>
              <a:ext uri="{FF2B5EF4-FFF2-40B4-BE49-F238E27FC236}">
                <a16:creationId xmlns:a16="http://schemas.microsoft.com/office/drawing/2014/main" id="{544E4E11-860A-B44F-96D1-3208C4738DB0}"/>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655465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During Session 4, we learned:</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Phonological awareness is the understanding that speech can be broken down into parts and the ability to manipulate those parts.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dirty="0">
                <a:solidFill>
                  <a:schemeClr val="dk1"/>
                </a:solidFill>
                <a:cs typeface="Calibri"/>
                <a:sym typeface="Calibri"/>
              </a:rPr>
              <a:t>Children who </a:t>
            </a:r>
            <a:r>
              <a:rPr lang="en-US" sz="1200" b="0" i="0" u="none" strike="noStrike" kern="1200" cap="none" dirty="0">
                <a:solidFill>
                  <a:schemeClr val="dk1"/>
                </a:solidFill>
                <a:effectLst/>
                <a:latin typeface="+mn-lt"/>
                <a:ea typeface="+mn-ea"/>
                <a:cs typeface="Calibri"/>
                <a:sym typeface="Calibri"/>
              </a:rPr>
              <a:t>have </a:t>
            </a:r>
            <a:r>
              <a:rPr lang="en-US" sz="1200" kern="1200" dirty="0">
                <a:solidFill>
                  <a:schemeClr val="tx1"/>
                </a:solidFill>
                <a:effectLst/>
                <a:latin typeface="+mn-lt"/>
                <a:ea typeface="+mn-ea"/>
                <a:cs typeface="+mn-cs"/>
              </a:rPr>
              <a:t>well developed phonological awareness can quickly understand the connection between the phonemes </a:t>
            </a:r>
            <a:r>
              <a:rPr lang="en-US" dirty="0"/>
              <a:t>(</a:t>
            </a:r>
            <a:r>
              <a:rPr lang="en-US" sz="1200" kern="1200" dirty="0">
                <a:solidFill>
                  <a:schemeClr val="tx1"/>
                </a:solidFill>
                <a:effectLst/>
                <a:latin typeface="+mn-lt"/>
                <a:ea typeface="+mn-ea"/>
                <a:cs typeface="+mn-cs"/>
              </a:rPr>
              <a:t>the sounds</a:t>
            </a:r>
            <a:r>
              <a:rPr lang="en-US" dirty="0"/>
              <a:t>) </a:t>
            </a:r>
            <a:r>
              <a:rPr lang="en-US" sz="1200" kern="1200" dirty="0">
                <a:solidFill>
                  <a:schemeClr val="tx1"/>
                </a:solidFill>
                <a:effectLst/>
                <a:latin typeface="+mn-lt"/>
                <a:ea typeface="+mn-ea"/>
                <a:cs typeface="+mn-cs"/>
              </a:rPr>
              <a:t>and </a:t>
            </a:r>
            <a:r>
              <a:rPr lang="en-US" dirty="0"/>
              <a:t>the </a:t>
            </a:r>
            <a:r>
              <a:rPr lang="en-US" sz="1200" kern="1200" dirty="0">
                <a:solidFill>
                  <a:schemeClr val="tx1"/>
                </a:solidFill>
                <a:effectLst/>
                <a:latin typeface="+mn-lt"/>
                <a:ea typeface="+mn-ea"/>
                <a:cs typeface="+mn-cs"/>
              </a:rPr>
              <a:t>graphemes </a:t>
            </a:r>
            <a:r>
              <a:rPr lang="en-US" dirty="0"/>
              <a:t>(</a:t>
            </a:r>
            <a:r>
              <a:rPr lang="en-US" sz="1200" kern="1200" dirty="0">
                <a:solidFill>
                  <a:schemeClr val="tx1"/>
                </a:solidFill>
                <a:effectLst/>
                <a:latin typeface="+mn-lt"/>
                <a:ea typeface="+mn-ea"/>
                <a:cs typeface="+mn-cs"/>
              </a:rPr>
              <a:t>the letters</a:t>
            </a:r>
            <a:r>
              <a:rPr lang="en-US" dirty="0"/>
              <a:t>) </a:t>
            </a:r>
            <a:r>
              <a:rPr lang="en-US" sz="1200" kern="1200" dirty="0">
                <a:solidFill>
                  <a:schemeClr val="tx1"/>
                </a:solidFill>
                <a:effectLst/>
                <a:latin typeface="+mn-lt"/>
                <a:ea typeface="+mn-ea"/>
                <a:cs typeface="+mn-cs"/>
              </a:rPr>
              <a:t>when phonics instruction is introduced in later grades. </a:t>
            </a:r>
            <a:endParaRPr lang="en-US" sz="1200" b="0" i="0" u="none" strike="noStrike" kern="1200" cap="none"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The four levels </a:t>
            </a:r>
            <a:r>
              <a:rPr lang="en-US" dirty="0">
                <a:solidFill>
                  <a:schemeClr val="dk1"/>
                </a:solidFill>
                <a:ea typeface="Calibri"/>
                <a:cs typeface="Calibri"/>
                <a:sym typeface="Calibri"/>
              </a:rPr>
              <a:t>of </a:t>
            </a:r>
            <a:r>
              <a:rPr lang="en-US" sz="1200" b="0" i="0" u="none" strike="noStrike" cap="none" dirty="0">
                <a:solidFill>
                  <a:schemeClr val="dk1"/>
                </a:solidFill>
                <a:latin typeface="+mn-lt"/>
                <a:ea typeface="Calibri"/>
                <a:cs typeface="Calibri"/>
                <a:sym typeface="Calibri"/>
              </a:rPr>
              <a:t>the phonological awareness continuum are word, syllable, onset-rime, and phoneme. Children are not expected to reach the phoneme level in preschool.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Children do not need to master one level </a:t>
            </a:r>
            <a:r>
              <a:rPr lang="en-US" dirty="0">
                <a:solidFill>
                  <a:schemeClr val="dk1"/>
                </a:solidFill>
                <a:ea typeface="Calibri"/>
                <a:cs typeface="Calibri"/>
                <a:sym typeface="Calibri"/>
              </a:rPr>
              <a:t>of </a:t>
            </a:r>
            <a:r>
              <a:rPr lang="en-US" sz="1200" b="0" i="0" u="none" strike="noStrike" cap="none" dirty="0">
                <a:solidFill>
                  <a:schemeClr val="dk1"/>
                </a:solidFill>
                <a:latin typeface="+mn-lt"/>
                <a:ea typeface="Calibri"/>
                <a:cs typeface="Calibri"/>
                <a:sym typeface="Calibri"/>
              </a:rPr>
              <a:t>the </a:t>
            </a:r>
            <a:r>
              <a:rPr lang="en-US" dirty="0">
                <a:solidFill>
                  <a:schemeClr val="dk1"/>
                </a:solidFill>
                <a:ea typeface="Calibri"/>
                <a:cs typeface="Calibri"/>
                <a:sym typeface="Calibri"/>
              </a:rPr>
              <a:t>phonological awareness </a:t>
            </a:r>
            <a:r>
              <a:rPr lang="en-US" sz="1200" b="0" i="0" u="none" strike="noStrike" cap="none" dirty="0">
                <a:solidFill>
                  <a:schemeClr val="dk1"/>
                </a:solidFill>
                <a:latin typeface="+mn-lt"/>
                <a:ea typeface="Calibri"/>
                <a:cs typeface="Calibri"/>
                <a:sym typeface="Calibri"/>
              </a:rPr>
              <a:t>continuum before moving to </a:t>
            </a:r>
            <a:r>
              <a:rPr lang="en-US" dirty="0">
                <a:solidFill>
                  <a:schemeClr val="dk1"/>
                </a:solidFill>
                <a:ea typeface="Calibri"/>
                <a:cs typeface="Calibri"/>
                <a:sym typeface="Calibri"/>
              </a:rPr>
              <a:t>the next</a:t>
            </a:r>
            <a:r>
              <a:rPr lang="en-US" sz="1200" b="0" i="0" u="none" strike="noStrike" cap="none" dirty="0">
                <a:solidFill>
                  <a:schemeClr val="dk1"/>
                </a:solidFill>
                <a:latin typeface="+mn-lt"/>
                <a:ea typeface="Calibri"/>
                <a:cs typeface="Calibri"/>
                <a:sym typeface="Calibri"/>
              </a:rPr>
              <a:t>. Children move through the continuum at different rates.</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cap="none" baseline="0"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dirty="0">
                <a:solidFill>
                  <a:schemeClr val="dk1"/>
                </a:solidFill>
                <a:cs typeface="Calibri"/>
                <a:sym typeface="Calibri"/>
              </a:rPr>
              <a:t>The </a:t>
            </a:r>
            <a:r>
              <a:rPr lang="en-US" sz="1200" b="0" i="0" u="none" strike="noStrike" cap="none" baseline="0" dirty="0">
                <a:solidFill>
                  <a:schemeClr val="dk1"/>
                </a:solidFill>
                <a:latin typeface="+mn-lt"/>
                <a:cs typeface="Calibri"/>
                <a:sym typeface="Calibri"/>
              </a:rPr>
              <a:t>goal for Session 5 is to understand how to explicitly teach phonological awareness in small groups using the features of effective instruction. We will learn about specific tasks and instructional activities for each level of the phonological awareness continuum to implement during </a:t>
            </a:r>
            <a:r>
              <a:rPr lang="en-US" dirty="0">
                <a:solidFill>
                  <a:schemeClr val="dk1"/>
                </a:solidFill>
                <a:cs typeface="Calibri"/>
                <a:sym typeface="Calibri"/>
              </a:rPr>
              <a:t>small-group </a:t>
            </a:r>
            <a:r>
              <a:rPr lang="en-US" sz="1200" b="0" i="0" u="none" strike="noStrike" cap="none" baseline="0" dirty="0">
                <a:solidFill>
                  <a:schemeClr val="dk1"/>
                </a:solidFill>
                <a:latin typeface="+mn-lt"/>
                <a:cs typeface="Calibri"/>
                <a:sym typeface="Calibri"/>
              </a:rPr>
              <a:t>instruction.</a:t>
            </a:r>
          </a:p>
          <a:p>
            <a:endParaRPr lang="en-US" baseline="0"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To do this</a:t>
            </a:r>
            <a:r>
              <a:rPr lang="en-US" dirty="0"/>
              <a:t>,</a:t>
            </a:r>
            <a:r>
              <a:rPr lang="en-US" baseline="0" dirty="0"/>
              <a:t> we will have discussions, watch and reflect on videos, practice instructional strategies, make instructional plans, and implement and reflect on those plans.</a:t>
            </a:r>
          </a:p>
        </p:txBody>
      </p:sp>
      <p:sp>
        <p:nvSpPr>
          <p:cNvPr id="5" name="Date Placeholder 4">
            <a:extLst>
              <a:ext uri="{FF2B5EF4-FFF2-40B4-BE49-F238E27FC236}">
                <a16:creationId xmlns:a16="http://schemas.microsoft.com/office/drawing/2014/main" id="{E7A78666-4FC9-8B46-BADE-25343B9CC7FF}"/>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809284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SAY </a:t>
            </a:r>
            <a:r>
              <a:rPr lang="en-US" sz="1200" kern="1200" dirty="0">
                <a:solidFill>
                  <a:schemeClr val="tx1"/>
                </a:solidFill>
                <a:effectLst/>
                <a:latin typeface="+mn-lt"/>
                <a:ea typeface="+mn-ea"/>
                <a:cs typeface="+mn-cs"/>
              </a:rPr>
              <a:t>Explicit, small-group instruction is an effective instructional practice for teaching children phonological awareness. Small-group, phonological awareness instruction is a small part of each day in the life of a preschooler. </a:t>
            </a:r>
            <a:r>
              <a:rPr lang="en-US" sz="1200" i="1" kern="1200" dirty="0">
                <a:solidFill>
                  <a:schemeClr val="tx1"/>
                </a:solidFill>
                <a:effectLst/>
                <a:latin typeface="+mn-lt"/>
                <a:ea typeface="+mn-ea"/>
                <a:cs typeface="+mn-cs"/>
              </a:rPr>
              <a:t>Review the slide.</a:t>
            </a:r>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283099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0" u="none" strike="noStrike" cap="none" dirty="0">
                <a:solidFill>
                  <a:schemeClr val="dk1"/>
                </a:solidFill>
                <a:latin typeface="+mn-lt"/>
                <a:ea typeface="Calibri"/>
                <a:cs typeface="Calibri"/>
                <a:sym typeface="Calibri"/>
              </a:rPr>
              <a:t>NOTES</a:t>
            </a:r>
            <a:r>
              <a:rPr lang="en-US" b="1" dirty="0">
                <a:solidFill>
                  <a:schemeClr val="dk1"/>
                </a:solidFill>
                <a:ea typeface="Calibri"/>
                <a:cs typeface="Calibri"/>
                <a:sym typeface="Calibri"/>
              </a:rPr>
              <a:t> </a:t>
            </a:r>
            <a:r>
              <a:rPr lang="en-US" sz="1200" b="0" i="0" u="none" strike="noStrike" cap="none" dirty="0">
                <a:solidFill>
                  <a:schemeClr val="dk1"/>
                </a:solidFill>
                <a:latin typeface="+mn-lt"/>
                <a:ea typeface="Calibri"/>
                <a:cs typeface="Calibri"/>
                <a:sym typeface="Calibri"/>
              </a:rPr>
              <a:t>This animation describes the </a:t>
            </a:r>
            <a:r>
              <a:rPr lang="en-US" sz="1200" kern="1200" dirty="0">
                <a:solidFill>
                  <a:schemeClr val="tx1"/>
                </a:solidFill>
                <a:effectLst/>
                <a:latin typeface="+mn-lt"/>
                <a:ea typeface="+mn-ea"/>
                <a:cs typeface="+mn-cs"/>
              </a:rPr>
              <a:t>four levels of phonological awareness and how children move through the levels. It was shown in Session 4.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We are</a:t>
            </a:r>
            <a:r>
              <a:rPr lang="en-US" sz="1200" b="0" i="0" u="none" strike="noStrike" cap="none" baseline="0" dirty="0">
                <a:solidFill>
                  <a:schemeClr val="dk1"/>
                </a:solidFill>
                <a:latin typeface="+mn-lt"/>
                <a:ea typeface="Calibri"/>
                <a:cs typeface="Calibri"/>
                <a:sym typeface="Calibri"/>
              </a:rPr>
              <a:t> going to</a:t>
            </a:r>
            <a:r>
              <a:rPr lang="en-US" sz="1200" b="0" i="0" u="none" strike="noStrike" cap="none" dirty="0">
                <a:solidFill>
                  <a:schemeClr val="dk1"/>
                </a:solidFill>
                <a:latin typeface="+mn-lt"/>
                <a:ea typeface="Calibri"/>
                <a:cs typeface="Calibri"/>
                <a:sym typeface="Calibri"/>
              </a:rPr>
              <a:t> watch </a:t>
            </a:r>
            <a:r>
              <a:rPr lang="en-US" b="1" dirty="0">
                <a:solidFill>
                  <a:schemeClr val="dk1"/>
                </a:solidFill>
                <a:ea typeface="Calibri"/>
                <a:cs typeface="Calibri"/>
                <a:sym typeface="Calibri"/>
              </a:rPr>
              <a:t>Video 2: Phonological Awareness Continuum (</a:t>
            </a:r>
            <a:r>
              <a:rPr lang="en-US" sz="1200" u="sng" kern="1200" dirty="0">
                <a:solidFill>
                  <a:schemeClr val="tx1"/>
                </a:solidFill>
                <a:effectLst/>
                <a:latin typeface="+mn-lt"/>
                <a:ea typeface="+mn-ea"/>
                <a:cs typeface="+mn-cs"/>
                <a:hlinkClick r:id="rId3"/>
              </a:rPr>
              <a:t>https://youtu.be/k0IDVed9dUU</a:t>
            </a:r>
            <a:r>
              <a:rPr lang="en-US" b="1" dirty="0">
                <a:solidFill>
                  <a:schemeClr val="dk1"/>
                </a:solidFill>
                <a:ea typeface="Calibri"/>
                <a:cs typeface="Calibri"/>
                <a:sym typeface="Calibri"/>
              </a:rPr>
              <a:t>) </a:t>
            </a:r>
            <a:r>
              <a:rPr lang="en-US" sz="1200" b="0" i="0" u="none" strike="noStrike" cap="none" dirty="0">
                <a:solidFill>
                  <a:schemeClr val="dk1"/>
                </a:solidFill>
                <a:latin typeface="+mn-lt"/>
                <a:ea typeface="Calibri"/>
                <a:cs typeface="Calibri"/>
                <a:sym typeface="Calibri"/>
              </a:rPr>
              <a:t>again.</a:t>
            </a:r>
            <a:r>
              <a:rPr lang="en-US" dirty="0">
                <a:solidFill>
                  <a:schemeClr val="dk1"/>
                </a:solidFill>
                <a:ea typeface="Calibri"/>
                <a:cs typeface="Calibri"/>
                <a:sym typeface="Calibri"/>
              </a:rPr>
              <a:t> </a:t>
            </a:r>
            <a:r>
              <a:rPr lang="en-US" sz="1200" b="0" i="0" u="none" strike="noStrike" cap="none" dirty="0">
                <a:solidFill>
                  <a:schemeClr val="dk1"/>
                </a:solidFill>
                <a:latin typeface="+mn-lt"/>
                <a:ea typeface="Calibri"/>
                <a:cs typeface="Calibri"/>
                <a:sym typeface="Calibri"/>
              </a:rPr>
              <a:t>This animation describes the </a:t>
            </a:r>
            <a:r>
              <a:rPr lang="en-US" sz="1200" kern="1200" dirty="0">
                <a:solidFill>
                  <a:schemeClr val="tx1"/>
                </a:solidFill>
                <a:effectLst/>
                <a:latin typeface="+mn-lt"/>
                <a:ea typeface="+mn-ea"/>
                <a:cs typeface="+mn-cs"/>
              </a:rPr>
              <a:t>four levels of phonological awareness and how children move through the levels. You read about the four levels in </a:t>
            </a:r>
            <a:r>
              <a:rPr lang="en-US" dirty="0"/>
              <a:t>the Self-Study Reading, </a:t>
            </a:r>
            <a:r>
              <a:rPr lang="en-US" sz="1200" kern="1200" dirty="0">
                <a:solidFill>
                  <a:schemeClr val="tx1"/>
                </a:solidFill>
                <a:effectLst/>
                <a:latin typeface="+mn-lt"/>
                <a:ea typeface="+mn-ea"/>
                <a:cs typeface="+mn-cs"/>
              </a:rPr>
              <a:t>and we briefly introduced them earlier in this session. The levels are word, syllable, onset-rime, and phoneme. I wanted to review this with you before </a:t>
            </a:r>
            <a:r>
              <a:rPr lang="en-US" dirty="0"/>
              <a:t>the </a:t>
            </a:r>
            <a:r>
              <a:rPr lang="en-US" sz="1200" kern="1200" dirty="0">
                <a:solidFill>
                  <a:schemeClr val="tx1"/>
                </a:solidFill>
                <a:effectLst/>
                <a:latin typeface="+mn-lt"/>
                <a:ea typeface="+mn-ea"/>
                <a:cs typeface="+mn-cs"/>
              </a:rPr>
              <a:t>next activity. </a:t>
            </a:r>
            <a:r>
              <a:rPr lang="en-US" sz="1200" b="0" i="1" u="none" strike="noStrike" cap="none" baseline="0" dirty="0">
                <a:solidFill>
                  <a:schemeClr val="dk1"/>
                </a:solidFill>
                <a:latin typeface="+mn-lt"/>
                <a:ea typeface="Calibri"/>
                <a:cs typeface="Calibri"/>
                <a:sym typeface="Calibri"/>
              </a:rPr>
              <a:t>Show the video.</a:t>
            </a:r>
          </a:p>
        </p:txBody>
      </p:sp>
      <p:sp>
        <p:nvSpPr>
          <p:cNvPr id="5" name="Date Placeholder 4">
            <a:extLst>
              <a:ext uri="{FF2B5EF4-FFF2-40B4-BE49-F238E27FC236}">
                <a16:creationId xmlns:a16="http://schemas.microsoft.com/office/drawing/2014/main" id="{4E8AEF7E-C5D0-BA40-84DB-1D68B02996B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637278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Allow about 30 minutes for this activity.</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Each of the following four slides include a video that represents one level of phonological awareness instruction in small groups.</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Participants answer the guiding questions on Activity 4 as they view each video. Note that many of the questions appear on the video and in the activity</a:t>
            </a:r>
            <a:r>
              <a:rPr lang="en-US" sz="1200" b="0" i="0" u="none" strike="noStrike" cap="none" baseline="0" dirty="0">
                <a:solidFill>
                  <a:schemeClr val="dk1"/>
                </a:solidFill>
                <a:latin typeface="+mn-lt"/>
                <a:ea typeface="Calibri"/>
                <a:cs typeface="Calibri"/>
                <a:sym typeface="Calibri"/>
              </a:rPr>
              <a:t> guide. </a:t>
            </a:r>
            <a:endParaRPr lang="en-US" sz="1200" b="0" i="0" u="none" strike="noStrike" cap="none" dirty="0">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Each video pauses for a few seconds in one or two places for participants to answer a question shown on the video. Stop the video if participants need more time to record their answers.</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Discuss participants’ answers to reflections questions about each video before moving to the next video</a:t>
            </a:r>
          </a:p>
          <a:p>
            <a:pPr marL="171450" marR="0" lvl="0" indent="-171450" algn="l" rtl="0">
              <a:spcBef>
                <a:spcPts val="0"/>
              </a:spcBef>
              <a:spcAft>
                <a:spcPts val="0"/>
              </a:spcAft>
              <a:buClr>
                <a:schemeClr val="dk1"/>
              </a:buClr>
              <a:buSzPct val="25000"/>
              <a:buFont typeface="Arial" panose="020B0604020202020204" pitchFamily="34" charset="0"/>
              <a:buChar char="•"/>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Step 3</a:t>
            </a:r>
            <a:r>
              <a:rPr lang="en-US" sz="1200" b="0" i="0" u="none" strike="noStrike" cap="none" baseline="0" dirty="0">
                <a:solidFill>
                  <a:schemeClr val="dk1"/>
                </a:solidFill>
                <a:latin typeface="+mn-lt"/>
                <a:ea typeface="Calibri"/>
                <a:cs typeface="Calibri"/>
                <a:sym typeface="Calibri"/>
              </a:rPr>
              <a:t> of </a:t>
            </a:r>
            <a:r>
              <a:rPr lang="en-US" dirty="0">
                <a:solidFill>
                  <a:schemeClr val="dk1"/>
                </a:solidFill>
                <a:ea typeface="Calibri"/>
                <a:cs typeface="Calibri"/>
                <a:sym typeface="Calibri"/>
              </a:rPr>
              <a:t>the </a:t>
            </a:r>
            <a:r>
              <a:rPr lang="en-US" sz="1200" b="0" i="0" u="none" strike="noStrike" cap="none" baseline="0" dirty="0">
                <a:solidFill>
                  <a:schemeClr val="dk1"/>
                </a:solidFill>
                <a:latin typeface="+mn-lt"/>
                <a:ea typeface="Calibri"/>
                <a:cs typeface="Calibri"/>
                <a:sym typeface="Calibri"/>
              </a:rPr>
              <a:t>collaborative learning cycle is Learn and Confirm. Turn to </a:t>
            </a:r>
            <a:r>
              <a:rPr lang="en-US" b="1" dirty="0">
                <a:solidFill>
                  <a:schemeClr val="dk1"/>
                </a:solidFill>
                <a:ea typeface="Calibri"/>
                <a:cs typeface="Calibri"/>
                <a:sym typeface="Calibri"/>
              </a:rPr>
              <a:t>Activity 4: Video-Viewing Guide: Levels of Phonological Awareness on pages 26–27 </a:t>
            </a:r>
            <a:r>
              <a:rPr lang="en-US" sz="1200" b="0" i="0" u="none" strike="noStrike" cap="none" baseline="0" dirty="0">
                <a:solidFill>
                  <a:schemeClr val="dk1"/>
                </a:solidFill>
                <a:latin typeface="+mn-lt"/>
                <a:ea typeface="Calibri"/>
                <a:cs typeface="Calibri"/>
                <a:sym typeface="Calibri"/>
              </a:rPr>
              <a:t>in the Participant Guide. We are going to watch </a:t>
            </a:r>
            <a:r>
              <a:rPr lang="en-US" dirty="0">
                <a:solidFill>
                  <a:schemeClr val="dk1"/>
                </a:solidFill>
                <a:ea typeface="Calibri"/>
                <a:cs typeface="Calibri"/>
                <a:sym typeface="Calibri"/>
              </a:rPr>
              <a:t>four videos—one </a:t>
            </a:r>
            <a:r>
              <a:rPr lang="en-US" sz="1200" b="0" i="0" u="none" strike="noStrike" cap="none" baseline="0" dirty="0">
                <a:solidFill>
                  <a:schemeClr val="dk1"/>
                </a:solidFill>
                <a:latin typeface="+mn-lt"/>
                <a:ea typeface="Calibri"/>
                <a:cs typeface="Calibri"/>
                <a:sym typeface="Calibri"/>
              </a:rPr>
              <a:t>at each level of the phonological awareness continuum that we just reviewed. Activity 4 includes questions specific </a:t>
            </a:r>
            <a:r>
              <a:rPr lang="en-US" dirty="0">
                <a:solidFill>
                  <a:schemeClr val="dk1"/>
                </a:solidFill>
                <a:ea typeface="Calibri"/>
                <a:cs typeface="Calibri"/>
                <a:sym typeface="Calibri"/>
              </a:rPr>
              <a:t>to </a:t>
            </a:r>
            <a:r>
              <a:rPr lang="en-US" sz="1200" b="0" i="0" u="none" strike="noStrike" cap="none" baseline="0" dirty="0">
                <a:solidFill>
                  <a:schemeClr val="dk1"/>
                </a:solidFill>
                <a:latin typeface="+mn-lt"/>
                <a:ea typeface="Calibri"/>
                <a:cs typeface="Calibri"/>
                <a:sym typeface="Calibri"/>
              </a:rPr>
              <a:t>each video. We will discuss your answers to the questions before watching the next video. </a:t>
            </a:r>
            <a:r>
              <a:rPr lang="en-US" sz="1200" kern="1200" dirty="0">
                <a:solidFill>
                  <a:schemeClr val="tx1"/>
                </a:solidFill>
                <a:effectLst/>
                <a:latin typeface="+mn-lt"/>
                <a:ea typeface="+mn-ea"/>
                <a:cs typeface="+mn-cs"/>
              </a:rPr>
              <a:t>The goals for this activity are to understand the four levels of phonological awareness and identify effective ways to scaffold phonological awareness instruction. </a:t>
            </a: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baseline="0" dirty="0">
                <a:solidFill>
                  <a:schemeClr val="dk1"/>
                </a:solidFill>
                <a:latin typeface="+mn-lt"/>
                <a:ea typeface="Calibri"/>
                <a:cs typeface="Calibri"/>
                <a:sym typeface="Calibri"/>
              </a:rPr>
              <a:t>Video 4</a:t>
            </a:r>
            <a:r>
              <a:rPr lang="en-US" sz="1200" b="0" i="0" u="none" strike="noStrike" cap="none" baseline="0" dirty="0">
                <a:solidFill>
                  <a:schemeClr val="dk1"/>
                </a:solidFill>
                <a:latin typeface="+mn-lt"/>
                <a:ea typeface="Calibri"/>
                <a:cs typeface="Calibri"/>
                <a:sym typeface="Calibri"/>
              </a:rPr>
              <a:t> (</a:t>
            </a:r>
            <a:r>
              <a:rPr lang="en-US" sz="1200" u="sng" kern="1200" dirty="0">
                <a:solidFill>
                  <a:schemeClr val="tx1"/>
                </a:solidFill>
                <a:effectLst/>
                <a:latin typeface="+mn-lt"/>
                <a:ea typeface="+mn-ea"/>
                <a:cs typeface="+mn-cs"/>
                <a:hlinkClick r:id="rId3"/>
              </a:rPr>
              <a:t>https://youtu.be/LSF1AZjTAqc</a:t>
            </a:r>
            <a:r>
              <a:rPr lang="en-US" sz="1200" b="0" i="0" u="none" strike="noStrike" cap="none" baseline="0" dirty="0">
                <a:solidFill>
                  <a:schemeClr val="dk1"/>
                </a:solidFill>
                <a:latin typeface="+mn-lt"/>
                <a:ea typeface="Calibri"/>
                <a:cs typeface="Calibri"/>
                <a:sym typeface="Calibri"/>
              </a:rPr>
              <a:t>) shows </a:t>
            </a:r>
            <a:r>
              <a:rPr lang="en-US" dirty="0">
                <a:solidFill>
                  <a:schemeClr val="dk1"/>
                </a:solidFill>
                <a:ea typeface="Calibri"/>
                <a:cs typeface="Calibri"/>
                <a:sym typeface="Calibri"/>
              </a:rPr>
              <a:t>small-group </a:t>
            </a:r>
            <a:r>
              <a:rPr lang="en-US" sz="1200" b="0" i="0" u="none" strike="noStrike" cap="none" baseline="0" dirty="0">
                <a:solidFill>
                  <a:schemeClr val="dk1"/>
                </a:solidFill>
                <a:latin typeface="+mn-lt"/>
                <a:ea typeface="Calibri"/>
                <a:cs typeface="Calibri"/>
                <a:sym typeface="Calibri"/>
              </a:rPr>
              <a:t>phonological awareness instruction at the word level. Review the questions in the first table. You will record your reflections during and after the video. </a:t>
            </a:r>
            <a:r>
              <a:rPr lang="en-US" sz="1200" b="0" i="1" u="none" strike="noStrike" cap="none" baseline="0" dirty="0">
                <a:solidFill>
                  <a:schemeClr val="dk1"/>
                </a:solidFill>
                <a:latin typeface="+mn-lt"/>
                <a:ea typeface="Calibri"/>
                <a:cs typeface="Calibri"/>
                <a:sym typeface="Calibri"/>
              </a:rPr>
              <a:t>Show the video. Allow time for participants to record their answers. Ask for volunteers to share their answers. </a:t>
            </a:r>
          </a:p>
          <a:p>
            <a:pPr marL="0" marR="0" lvl="0" indent="0" algn="l" rtl="0">
              <a:spcBef>
                <a:spcPts val="0"/>
              </a:spcBef>
              <a:buClr>
                <a:schemeClr val="dk1"/>
              </a:buClr>
              <a:buSzPct val="25000"/>
              <a:buFont typeface="Calibri"/>
              <a:buNone/>
            </a:pPr>
            <a:endParaRPr lang="en-US" sz="1200" b="0" i="1" u="none" strike="noStrike" cap="none" baseline="0" dirty="0">
              <a:solidFill>
                <a:schemeClr val="dk1"/>
              </a:solidFill>
              <a:latin typeface="+mn-lt"/>
              <a:ea typeface="Calibri"/>
              <a:cs typeface="Calibri"/>
              <a:sym typeface="Calibri"/>
            </a:endParaRPr>
          </a:p>
          <a:p>
            <a:pPr>
              <a:buClr>
                <a:schemeClr val="dk1"/>
              </a:buClr>
              <a:buSzPct val="25000"/>
              <a:buFont typeface="Calibri"/>
              <a:buNone/>
              <a:defRPr/>
            </a:pPr>
            <a:r>
              <a:rPr lang="en-US" sz="1200" b="1" i="0" u="none" strike="noStrike" kern="1200" dirty="0">
                <a:solidFill>
                  <a:schemeClr val="tx1"/>
                </a:solidFill>
                <a:effectLst/>
                <a:latin typeface="+mn-lt"/>
                <a:ea typeface="+mn-ea"/>
                <a:cs typeface="+mn-cs"/>
              </a:rPr>
              <a:t>Key Points About the Video</a:t>
            </a:r>
            <a:r>
              <a:rPr lang="en-US" b="1" dirty="0"/>
              <a:t>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1" u="none" strike="noStrike" cap="none" dirty="0">
                <a:solidFill>
                  <a:schemeClr val="dk1"/>
                </a:solidFill>
                <a:latin typeface="+mn-lt"/>
                <a:ea typeface="Calibri"/>
                <a:cs typeface="Calibri"/>
                <a:sym typeface="Calibri"/>
              </a:rPr>
              <a:t>Emphasize the following information if the participants do not. Review sections of the video as needed.</a:t>
            </a:r>
            <a:endParaRPr lang="en-US" sz="1200" b="1" i="0" u="none" strike="noStrike" cap="none" dirty="0">
              <a:solidFill>
                <a:schemeClr val="dk1"/>
              </a:solidFill>
              <a:latin typeface="+mn-lt"/>
              <a:ea typeface="Calibri"/>
              <a:cs typeface="Calibri"/>
              <a:sym typeface="Calibri"/>
            </a:endParaRPr>
          </a:p>
          <a:p>
            <a:pPr marL="171450" marR="0" lvl="0" indent="-171450" algn="l" rtl="0">
              <a:spcBef>
                <a:spcPts val="0"/>
              </a:spcBef>
              <a:buClr>
                <a:schemeClr val="dk1"/>
              </a:buClr>
              <a:buSzPct val="25000"/>
              <a:buFont typeface="Arial" panose="020B0604020202020204" pitchFamily="34" charset="0"/>
              <a:buChar char="•"/>
            </a:pPr>
            <a:r>
              <a:rPr lang="en-US" sz="1200" kern="1200" dirty="0">
                <a:solidFill>
                  <a:schemeClr val="tx1"/>
                </a:solidFill>
                <a:effectLst/>
                <a:latin typeface="+mn-lt"/>
                <a:ea typeface="+mn-ea"/>
                <a:cs typeface="+mn-cs"/>
              </a:rPr>
              <a:t>Scaffold question 1: The teacher held each picture up one at a time as she prompted the child to say each word. Then, the teacher put the pictures together and modeled how to say the words together. Finally, the teacher monitored as she provided the child an independent turn. </a:t>
            </a:r>
          </a:p>
          <a:p>
            <a:pPr marL="171450" marR="0" lvl="0" indent="-171450" algn="l" rtl="0">
              <a:spcBef>
                <a:spcPts val="0"/>
              </a:spcBef>
              <a:buClr>
                <a:schemeClr val="dk1"/>
              </a:buClr>
              <a:buSzPct val="25000"/>
              <a:buFont typeface="Arial" panose="020B0604020202020204" pitchFamily="34" charset="0"/>
              <a:buChar char="•"/>
            </a:pPr>
            <a:r>
              <a:rPr lang="en-US" sz="1200" kern="1200" dirty="0">
                <a:solidFill>
                  <a:schemeClr val="tx1"/>
                </a:solidFill>
                <a:effectLst/>
                <a:latin typeface="+mn-lt"/>
                <a:ea typeface="+mn-ea"/>
                <a:cs typeface="+mn-cs"/>
              </a:rPr>
              <a:t>Scaffold question 2: The teacher separated the two pictures and prompted the child to say each picture’s name. Then the teacher brought the pictures together and modeled how to say the two words together. She had the child repeat the word.</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The teacher was very patient and allowed children ample time to respond. </a:t>
            </a:r>
            <a:endParaRPr lang="en-US" sz="1200" b="0" i="0" u="none" strike="noStrike" cap="none" dirty="0">
              <a:solidFill>
                <a:schemeClr val="dk1"/>
              </a:solidFill>
              <a:latin typeface="+mn-lt"/>
              <a:ea typeface="Calibri"/>
              <a:cs typeface="Calibri"/>
              <a:sym typeface="Calibri"/>
            </a:endParaRPr>
          </a:p>
        </p:txBody>
      </p:sp>
      <p:sp>
        <p:nvSpPr>
          <p:cNvPr id="5" name="Date Placeholder 4">
            <a:extLst>
              <a:ext uri="{FF2B5EF4-FFF2-40B4-BE49-F238E27FC236}">
                <a16:creationId xmlns:a16="http://schemas.microsoft.com/office/drawing/2014/main" id="{084159C4-BFD5-B148-8043-C8958D345A6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973111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This is a continuation of Activity 4 from slide 34.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Video 5: Syllable Level Phonological Awareness Lesson</a:t>
            </a: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a:t>
            </a:r>
            <a:r>
              <a:rPr lang="en-US" sz="1200" b="0" i="0" u="none" strike="noStrike" cap="none" baseline="0" dirty="0">
                <a:solidFill>
                  <a:schemeClr val="dk1"/>
                </a:solidFill>
                <a:latin typeface="+mn-lt"/>
                <a:ea typeface="Calibri"/>
                <a:cs typeface="Calibri"/>
                <a:sym typeface="Calibri"/>
              </a:rPr>
              <a:t> </a:t>
            </a:r>
            <a:r>
              <a:rPr lang="en-US" sz="1200" b="1" i="0" u="none" strike="noStrike" cap="none" baseline="0" dirty="0">
                <a:solidFill>
                  <a:schemeClr val="dk1"/>
                </a:solidFill>
                <a:latin typeface="+mn-lt"/>
                <a:ea typeface="Calibri"/>
                <a:cs typeface="Calibri"/>
                <a:sym typeface="Calibri"/>
              </a:rPr>
              <a:t>Video 5 (</a:t>
            </a:r>
            <a:r>
              <a:rPr lang="en-US" sz="1200" u="sng" kern="1200" dirty="0">
                <a:solidFill>
                  <a:schemeClr val="tx1"/>
                </a:solidFill>
                <a:effectLst/>
                <a:latin typeface="+mn-lt"/>
                <a:ea typeface="+mn-ea"/>
                <a:cs typeface="+mn-cs"/>
                <a:hlinkClick r:id="rId3"/>
              </a:rPr>
              <a:t>https://youtu.be/CmwMYcQmRGo</a:t>
            </a:r>
            <a:r>
              <a:rPr lang="en-US" sz="1200" b="0" i="0" u="none" strike="noStrike" cap="none" baseline="0" dirty="0">
                <a:solidFill>
                  <a:schemeClr val="dk1"/>
                </a:solidFill>
                <a:latin typeface="+mn-lt"/>
                <a:ea typeface="Calibri"/>
                <a:cs typeface="Calibri"/>
                <a:sym typeface="Calibri"/>
              </a:rPr>
              <a:t>) shows </a:t>
            </a:r>
            <a:r>
              <a:rPr lang="en-US" dirty="0">
                <a:solidFill>
                  <a:schemeClr val="dk1"/>
                </a:solidFill>
                <a:ea typeface="Calibri"/>
                <a:cs typeface="Calibri"/>
                <a:sym typeface="Calibri"/>
              </a:rPr>
              <a:t>small-group </a:t>
            </a:r>
            <a:r>
              <a:rPr lang="en-US" sz="1200" b="0" i="0" u="none" strike="noStrike" cap="none" baseline="0" dirty="0">
                <a:solidFill>
                  <a:schemeClr val="dk1"/>
                </a:solidFill>
                <a:latin typeface="+mn-lt"/>
                <a:ea typeface="Calibri"/>
                <a:cs typeface="Calibri"/>
                <a:sym typeface="Calibri"/>
              </a:rPr>
              <a:t>phonological awareness instruction at the syllable level. Review the questions in the second table on Activity 4 on page 26. You will record your reflections during and after the video. </a:t>
            </a:r>
            <a:r>
              <a:rPr lang="en-US" sz="1200" b="0" i="1" u="none" strike="noStrike" cap="none" baseline="0" dirty="0">
                <a:solidFill>
                  <a:schemeClr val="dk1"/>
                </a:solidFill>
                <a:latin typeface="+mn-lt"/>
                <a:ea typeface="Calibri"/>
                <a:cs typeface="Calibri"/>
                <a:sym typeface="Calibri"/>
              </a:rPr>
              <a:t>Show the video. Allow time for participants to record their answers. Ask for volunteers to share their answers. </a:t>
            </a:r>
          </a:p>
          <a:p>
            <a:pPr marL="0" marR="0" lvl="0" indent="0" algn="l" rtl="0">
              <a:spcBef>
                <a:spcPts val="0"/>
              </a:spcBef>
              <a:buClr>
                <a:schemeClr val="dk1"/>
              </a:buClr>
              <a:buSzPct val="25000"/>
              <a:buFont typeface="Calibri"/>
              <a:buNone/>
            </a:pPr>
            <a:endParaRPr lang="en-US" sz="1200" b="0" i="1"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a:solidFill>
                  <a:schemeClr val="dk1"/>
                </a:solidFill>
                <a:latin typeface="+mn-lt"/>
                <a:ea typeface="Calibri"/>
                <a:cs typeface="Calibri"/>
                <a:sym typeface="Calibri"/>
              </a:rPr>
              <a:t>It is important to note that when first introducing this activity, you should only use one and two syllable words. Once children are proficient at one and two syllable words, you can introduce three syllable words.  </a:t>
            </a:r>
            <a:endParaRPr lang="en-US" sz="1200" b="0" i="1"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endParaRPr lang="en-US" sz="1200" b="0" i="1" u="none" strike="noStrike" cap="none" baseline="0" dirty="0">
              <a:solidFill>
                <a:schemeClr val="dk1"/>
              </a:solidFill>
              <a:latin typeface="+mn-lt"/>
              <a:ea typeface="Calibri"/>
              <a:cs typeface="Calibri"/>
              <a:sym typeface="Calibri"/>
            </a:endParaRPr>
          </a:p>
          <a:p>
            <a:pPr>
              <a:buClr>
                <a:schemeClr val="dk1"/>
              </a:buClr>
              <a:buSzPct val="25000"/>
              <a:buFont typeface="Calibri"/>
              <a:buNone/>
              <a:defRPr/>
            </a:pPr>
            <a:r>
              <a:rPr lang="en-US" sz="1200" b="1" i="0" u="none" strike="noStrike" kern="1200" dirty="0">
                <a:solidFill>
                  <a:schemeClr val="tx1"/>
                </a:solidFill>
                <a:effectLst/>
                <a:latin typeface="+mn-lt"/>
                <a:ea typeface="+mn-ea"/>
                <a:cs typeface="+mn-cs"/>
              </a:rPr>
              <a:t>Key Points About the Video</a:t>
            </a:r>
            <a:r>
              <a:rPr lang="en-US" b="1" dirty="0"/>
              <a:t> </a:t>
            </a:r>
          </a:p>
          <a:p>
            <a:pPr>
              <a:buClr>
                <a:schemeClr val="dk1"/>
              </a:buClr>
              <a:buSzPct val="25000"/>
              <a:buFont typeface="Calibri"/>
              <a:buNone/>
              <a:defRPr/>
            </a:pPr>
            <a:r>
              <a:rPr lang="en-US" sz="1200" b="0" i="1" u="none" strike="noStrike" cap="none" dirty="0">
                <a:solidFill>
                  <a:schemeClr val="dk1"/>
                </a:solidFill>
                <a:latin typeface="+mn-lt"/>
                <a:ea typeface="Calibri"/>
                <a:cs typeface="Calibri"/>
                <a:sym typeface="Calibri"/>
              </a:rPr>
              <a:t>Emphasize the following information if the participants do not. Review sections of the video as needed.</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Scaffold question 1: When the child said there were two syllables in </a:t>
            </a:r>
            <a:r>
              <a:rPr lang="en-US" i="1" dirty="0"/>
              <a:t>banana</a:t>
            </a:r>
            <a:r>
              <a:rPr lang="en-US" sz="1200" kern="1200" dirty="0">
                <a:solidFill>
                  <a:schemeClr val="tx1"/>
                </a:solidFill>
                <a:effectLst/>
                <a:latin typeface="+mn-lt"/>
                <a:ea typeface="+mn-ea"/>
                <a:cs typeface="+mn-cs"/>
              </a:rPr>
              <a:t>, the teacher asked her to try again and tapped the syllables with her.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Other scaffolds: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the child called the octopus a squid, the teacher told her the name of the picture (octopus). Then, tapped and had the child identify the number of syllables in </a:t>
            </a:r>
            <a:r>
              <a:rPr lang="en-US" i="1" dirty="0"/>
              <a:t>octopus</a:t>
            </a:r>
            <a:r>
              <a:rPr lang="en-US" sz="1200" kern="1200" dirty="0">
                <a:solidFill>
                  <a:schemeClr val="tx1"/>
                </a:solidFill>
                <a:effectLst/>
                <a:latin typeface="+mn-lt"/>
                <a:ea typeface="+mn-ea"/>
                <a:cs typeface="+mn-cs"/>
              </a:rPr>
              <a:t> and the number of syllables in </a:t>
            </a:r>
            <a:r>
              <a:rPr lang="en-US" i="1" dirty="0"/>
              <a:t>squid</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teacher used encouraging and specific words when providing feedback.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the children could not remember the word syllable, the teacher cued them by saying, /s/.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teacher was enthusiastic and warm.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teacher smiled and laughed with the children.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The pace of the lesson was just right because the children were actively engaged in the activity and on task throughout the lesson.</a:t>
            </a:r>
            <a:r>
              <a:rPr lang="en-US" dirty="0">
                <a:effectLst/>
              </a:rPr>
              <a:t> </a:t>
            </a:r>
            <a:endParaRPr lang="en-US" sz="1200" b="0" i="0" u="none" strike="noStrike" cap="none" dirty="0">
              <a:solidFill>
                <a:schemeClr val="dk1"/>
              </a:solidFill>
              <a:latin typeface="+mn-lt"/>
              <a:ea typeface="Calibri"/>
              <a:cs typeface="Calibri"/>
              <a:sym typeface="Calibri"/>
            </a:endParaRPr>
          </a:p>
        </p:txBody>
      </p:sp>
      <p:sp>
        <p:nvSpPr>
          <p:cNvPr id="5" name="Date Placeholder 4">
            <a:extLst>
              <a:ext uri="{FF2B5EF4-FFF2-40B4-BE49-F238E27FC236}">
                <a16:creationId xmlns:a16="http://schemas.microsoft.com/office/drawing/2014/main" id="{084159C4-BFD5-B148-8043-C8958D345A6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527296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This is a continuation of Activity 4 from slide 34.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Video 6: Onset-Rime Level Phonological Awareness Lesson</a:t>
            </a: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a:t>
            </a:r>
            <a:r>
              <a:rPr lang="en-US" sz="1200" b="0" i="0" u="none" strike="noStrike" cap="none" baseline="0" dirty="0">
                <a:solidFill>
                  <a:schemeClr val="dk1"/>
                </a:solidFill>
                <a:latin typeface="+mn-lt"/>
                <a:ea typeface="Calibri"/>
                <a:cs typeface="Calibri"/>
                <a:sym typeface="Calibri"/>
              </a:rPr>
              <a:t> </a:t>
            </a:r>
            <a:r>
              <a:rPr lang="en-US" sz="1200" b="1" i="0" u="none" strike="noStrike" cap="none" baseline="0" dirty="0">
                <a:solidFill>
                  <a:schemeClr val="dk1"/>
                </a:solidFill>
                <a:latin typeface="+mn-lt"/>
                <a:ea typeface="Calibri"/>
                <a:cs typeface="Calibri"/>
                <a:sym typeface="Calibri"/>
              </a:rPr>
              <a:t>Video 6 </a:t>
            </a:r>
            <a:r>
              <a:rPr lang="en-US" sz="1200" b="0" i="0" u="none" strike="noStrike" cap="none" baseline="0" dirty="0">
                <a:solidFill>
                  <a:schemeClr val="dk1"/>
                </a:solidFill>
                <a:latin typeface="+mn-lt"/>
                <a:ea typeface="Calibri"/>
                <a:cs typeface="Calibri"/>
                <a:sym typeface="Calibri"/>
              </a:rPr>
              <a:t>(</a:t>
            </a:r>
            <a:r>
              <a:rPr lang="en-US" sz="1200" u="sng" kern="1200" dirty="0">
                <a:solidFill>
                  <a:schemeClr val="tx1"/>
                </a:solidFill>
                <a:effectLst/>
                <a:latin typeface="+mn-lt"/>
                <a:ea typeface="+mn-ea"/>
                <a:cs typeface="+mn-cs"/>
                <a:hlinkClick r:id="rId3"/>
              </a:rPr>
              <a:t>https://youtu.be/FHxs4YiB0ZI</a:t>
            </a:r>
            <a:r>
              <a:rPr lang="en-US" sz="1200" b="0" i="0" u="none" strike="noStrike" cap="none" baseline="0" dirty="0">
                <a:solidFill>
                  <a:schemeClr val="dk1"/>
                </a:solidFill>
                <a:latin typeface="+mn-lt"/>
                <a:ea typeface="Calibri"/>
                <a:cs typeface="Calibri"/>
                <a:sym typeface="Calibri"/>
              </a:rPr>
              <a:t>) shows </a:t>
            </a:r>
            <a:r>
              <a:rPr lang="en-US" dirty="0">
                <a:solidFill>
                  <a:schemeClr val="dk1"/>
                </a:solidFill>
                <a:ea typeface="Calibri"/>
                <a:cs typeface="Calibri"/>
                <a:sym typeface="Calibri"/>
              </a:rPr>
              <a:t>small-group </a:t>
            </a:r>
            <a:r>
              <a:rPr lang="en-US" sz="1200" b="0" i="0" u="none" strike="noStrike" cap="none" baseline="0" dirty="0">
                <a:solidFill>
                  <a:schemeClr val="dk1"/>
                </a:solidFill>
                <a:latin typeface="+mn-lt"/>
                <a:ea typeface="Calibri"/>
                <a:cs typeface="Calibri"/>
                <a:sym typeface="Calibri"/>
              </a:rPr>
              <a:t>phonological awareness instruction at the onset-rime level. Review the questions in the third table on Activity 4 on page 27. You will record your reflections during and after the video. </a:t>
            </a:r>
            <a:r>
              <a:rPr lang="en-US" sz="1200" b="0" i="1" u="none" strike="noStrike" cap="none" baseline="0" dirty="0">
                <a:solidFill>
                  <a:schemeClr val="dk1"/>
                </a:solidFill>
                <a:latin typeface="+mn-lt"/>
                <a:ea typeface="Calibri"/>
                <a:cs typeface="Calibri"/>
                <a:sym typeface="Calibri"/>
              </a:rPr>
              <a:t>Show the video. Allow time for participants to record their answers. Ask for volunteers to share their answers. </a:t>
            </a:r>
          </a:p>
          <a:p>
            <a:pPr marL="0" marR="0" lvl="0" indent="0" algn="l" rtl="0">
              <a:spcBef>
                <a:spcPts val="0"/>
              </a:spcBef>
              <a:buClr>
                <a:schemeClr val="dk1"/>
              </a:buClr>
              <a:buSzPct val="25000"/>
              <a:buFont typeface="Calibri"/>
              <a:buNone/>
            </a:pPr>
            <a:endParaRPr lang="en-US" sz="1200" b="0" i="1"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kern="1200" dirty="0">
                <a:solidFill>
                  <a:schemeClr val="tx1"/>
                </a:solidFill>
                <a:effectLst/>
                <a:latin typeface="+mn-lt"/>
                <a:ea typeface="+mn-ea"/>
                <a:cs typeface="+mn-cs"/>
              </a:rPr>
              <a:t>Key Points About the Video </a:t>
            </a:r>
            <a:r>
              <a:rPr lang="en-US" sz="1200" b="0" i="1" u="none" strike="noStrike" cap="none" dirty="0">
                <a:solidFill>
                  <a:schemeClr val="dk1"/>
                </a:solidFill>
                <a:latin typeface="+mn-lt"/>
                <a:ea typeface="Calibri"/>
                <a:cs typeface="Calibri"/>
                <a:sym typeface="Calibri"/>
              </a:rPr>
              <a:t>Emphasize the following information if the participants do not. Review sections of the video as needed.</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Scaffold question 1: </a:t>
            </a:r>
            <a:r>
              <a:rPr lang="en-US" sz="1200" kern="1200" dirty="0">
                <a:solidFill>
                  <a:schemeClr val="tx1"/>
                </a:solidFill>
                <a:effectLst/>
                <a:latin typeface="+mn-lt"/>
                <a:ea typeface="+mn-ea"/>
                <a:cs typeface="+mn-cs"/>
              </a:rPr>
              <a:t>When the child said that </a:t>
            </a:r>
            <a:r>
              <a:rPr lang="en-US" i="1" dirty="0"/>
              <a:t>book</a:t>
            </a:r>
            <a:r>
              <a:rPr lang="en-US" sz="1200" kern="1200" dirty="0">
                <a:solidFill>
                  <a:schemeClr val="tx1"/>
                </a:solidFill>
                <a:effectLst/>
                <a:latin typeface="+mn-lt"/>
                <a:ea typeface="+mn-ea"/>
                <a:cs typeface="+mn-cs"/>
              </a:rPr>
              <a:t> and </a:t>
            </a:r>
            <a:r>
              <a:rPr lang="en-US" i="1" dirty="0"/>
              <a:t>house</a:t>
            </a:r>
            <a:r>
              <a:rPr lang="en-US" sz="1200" kern="1200" dirty="0">
                <a:solidFill>
                  <a:schemeClr val="tx1"/>
                </a:solidFill>
                <a:effectLst/>
                <a:latin typeface="+mn-lt"/>
                <a:ea typeface="+mn-ea"/>
                <a:cs typeface="+mn-cs"/>
              </a:rPr>
              <a:t> rhyme, the teacher said the onset and rime for each word separately for the child to hear that the middle and end of the words do not rhyme. She said, “/b/ /ook/, /h/ /ouse/. They don’t rhyme because they don’t sound the same in the middle and the end, </a:t>
            </a:r>
            <a:r>
              <a:rPr lang="en-US" i="1" dirty="0"/>
              <a:t>book</a:t>
            </a:r>
            <a:r>
              <a:rPr lang="en-US" sz="1200" kern="1200" dirty="0">
                <a:solidFill>
                  <a:schemeClr val="tx1"/>
                </a:solidFill>
                <a:effectLst/>
                <a:latin typeface="+mn-lt"/>
                <a:ea typeface="+mn-ea"/>
                <a:cs typeface="+mn-cs"/>
              </a:rPr>
              <a:t>, </a:t>
            </a:r>
            <a:r>
              <a:rPr lang="en-US" i="1" dirty="0"/>
              <a:t>house</a:t>
            </a:r>
            <a:r>
              <a:rPr lang="en-US" sz="1200" kern="1200" dirty="0">
                <a:solidFill>
                  <a:schemeClr val="tx1"/>
                </a:solidFill>
                <a:effectLst/>
                <a:latin typeface="+mn-lt"/>
                <a:ea typeface="+mn-ea"/>
                <a:cs typeface="+mn-cs"/>
              </a:rPr>
              <a:t>.”</a:t>
            </a:r>
            <a:r>
              <a:rPr lang="en-US" dirty="0">
                <a:effectLst/>
              </a:rPr>
              <a:t>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effectLst/>
                <a:latin typeface="+mn-lt"/>
                <a:ea typeface="Calibri"/>
                <a:cs typeface="Calibri"/>
                <a:sym typeface="Calibri"/>
              </a:rPr>
              <a:t>Other </a:t>
            </a:r>
            <a:r>
              <a:rPr lang="en-US" dirty="0">
                <a:solidFill>
                  <a:schemeClr val="dk1"/>
                </a:solidFill>
                <a:ea typeface="Calibri"/>
                <a:cs typeface="Calibri"/>
                <a:sym typeface="Calibri"/>
              </a:rPr>
              <a:t>scaffolds</a:t>
            </a:r>
            <a:r>
              <a:rPr lang="en-US" sz="1200" b="0" i="0" u="none" strike="noStrike" cap="none" dirty="0">
                <a:solidFill>
                  <a:schemeClr val="dk1"/>
                </a:solidFill>
                <a:effectLst/>
                <a:latin typeface="+mn-lt"/>
                <a:ea typeface="Calibri"/>
                <a:cs typeface="Calibri"/>
                <a:sym typeface="Calibri"/>
              </a:rPr>
              <a:t>: </a:t>
            </a:r>
            <a:r>
              <a:rPr lang="en-US" sz="1200" kern="1200" dirty="0">
                <a:solidFill>
                  <a:schemeClr val="tx1"/>
                </a:solidFill>
                <a:effectLst/>
                <a:latin typeface="+mn-lt"/>
                <a:ea typeface="+mn-ea"/>
                <a:cs typeface="+mn-cs"/>
              </a:rPr>
              <a:t>This may have been the first time the children did this task. The teacher did a lot of modeling and explaining, which these children needed.</a:t>
            </a:r>
            <a:r>
              <a:rPr lang="en-US" dirty="0">
                <a:effectLst/>
              </a:rPr>
              <a:t> She was also enthusiastic and gave specific and encouraging feedback.</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The pace of the lesson was just right because the children were actively engaged in the activity and on task throughout the lesson.</a:t>
            </a:r>
            <a:r>
              <a:rPr lang="en-US" dirty="0">
                <a:effectLst/>
              </a:rPr>
              <a:t> </a:t>
            </a:r>
            <a:endParaRPr lang="en-US" sz="1200" b="0" i="0" u="none" strike="noStrike" cap="none" dirty="0">
              <a:solidFill>
                <a:schemeClr val="dk1"/>
              </a:solidFill>
              <a:latin typeface="+mn-lt"/>
              <a:ea typeface="Calibri"/>
              <a:cs typeface="Calibri"/>
              <a:sym typeface="Calibri"/>
            </a:endParaRPr>
          </a:p>
        </p:txBody>
      </p:sp>
      <p:sp>
        <p:nvSpPr>
          <p:cNvPr id="5" name="Date Placeholder 4">
            <a:extLst>
              <a:ext uri="{FF2B5EF4-FFF2-40B4-BE49-F238E27FC236}">
                <a16:creationId xmlns:a16="http://schemas.microsoft.com/office/drawing/2014/main" id="{084159C4-BFD5-B148-8043-C8958D345A6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793554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This is a continuation of Activity 4 from slide 34.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Video 7: Phoneme Level Phonological Awareness Lesson</a:t>
            </a: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a:t>
            </a:r>
            <a:r>
              <a:rPr lang="en-US" sz="1200" b="0" i="0" u="none" strike="noStrike" cap="none" baseline="0" dirty="0">
                <a:solidFill>
                  <a:schemeClr val="dk1"/>
                </a:solidFill>
                <a:latin typeface="+mn-lt"/>
                <a:ea typeface="Calibri"/>
                <a:cs typeface="Calibri"/>
                <a:sym typeface="Calibri"/>
              </a:rPr>
              <a:t>  </a:t>
            </a:r>
            <a:r>
              <a:rPr lang="en-US" sz="1200" b="1" i="0" u="none" strike="noStrike" cap="none" baseline="0" dirty="0">
                <a:solidFill>
                  <a:schemeClr val="dk1"/>
                </a:solidFill>
                <a:latin typeface="+mn-lt"/>
                <a:ea typeface="Calibri"/>
                <a:cs typeface="Calibri"/>
                <a:sym typeface="Calibri"/>
              </a:rPr>
              <a:t>Video 7 </a:t>
            </a:r>
            <a:r>
              <a:rPr lang="en-US" sz="1200" b="0" i="0" u="none" strike="noStrike" cap="none" baseline="0" dirty="0">
                <a:solidFill>
                  <a:schemeClr val="dk1"/>
                </a:solidFill>
                <a:latin typeface="+mn-lt"/>
                <a:ea typeface="Calibri"/>
                <a:cs typeface="Calibri"/>
                <a:sym typeface="Calibri"/>
              </a:rPr>
              <a:t>(</a:t>
            </a:r>
            <a:r>
              <a:rPr lang="en-US" sz="1200" u="sng" kern="1200" dirty="0">
                <a:solidFill>
                  <a:schemeClr val="tx1"/>
                </a:solidFill>
                <a:effectLst/>
                <a:latin typeface="+mn-lt"/>
                <a:ea typeface="+mn-ea"/>
                <a:cs typeface="+mn-cs"/>
                <a:hlinkClick r:id="rId3"/>
              </a:rPr>
              <a:t>https://youtu.be/GJQkPrhspbU</a:t>
            </a:r>
            <a:r>
              <a:rPr lang="en-US" sz="1200" b="0" i="0" u="none" strike="noStrike" cap="none" baseline="0" dirty="0">
                <a:solidFill>
                  <a:schemeClr val="dk1"/>
                </a:solidFill>
                <a:latin typeface="+mn-lt"/>
                <a:ea typeface="Calibri"/>
                <a:cs typeface="Calibri"/>
                <a:sym typeface="Calibri"/>
              </a:rPr>
              <a:t>) shows </a:t>
            </a:r>
            <a:r>
              <a:rPr lang="en-US" dirty="0">
                <a:solidFill>
                  <a:schemeClr val="dk1"/>
                </a:solidFill>
                <a:ea typeface="Calibri"/>
                <a:cs typeface="Calibri"/>
                <a:sym typeface="Calibri"/>
              </a:rPr>
              <a:t>small-group </a:t>
            </a:r>
            <a:r>
              <a:rPr lang="en-US" sz="1200" b="0" i="0" u="none" strike="noStrike" cap="none" baseline="0" dirty="0">
                <a:solidFill>
                  <a:schemeClr val="dk1"/>
                </a:solidFill>
                <a:latin typeface="+mn-lt"/>
                <a:ea typeface="Calibri"/>
                <a:cs typeface="Calibri"/>
                <a:sym typeface="Calibri"/>
              </a:rPr>
              <a:t>phonological awareness instruction at the phoneme level. Specifically, the children are identifying the first sound in a word. Review the questions in the fourth table on Activity 4 on page 27. You will record your reflections during and after the video. </a:t>
            </a:r>
            <a:r>
              <a:rPr lang="en-US" sz="1200" b="0" i="1" u="none" strike="noStrike" cap="none" baseline="0" dirty="0">
                <a:solidFill>
                  <a:schemeClr val="dk1"/>
                </a:solidFill>
                <a:latin typeface="+mn-lt"/>
                <a:ea typeface="Calibri"/>
                <a:cs typeface="Calibri"/>
                <a:sym typeface="Calibri"/>
              </a:rPr>
              <a:t>Show the video. Allow time for participants to record their answers. Ask for volunteers to share their answers. </a:t>
            </a:r>
          </a:p>
          <a:p>
            <a:pPr marL="0" marR="0" lvl="0" indent="0" algn="l" rtl="0">
              <a:spcBef>
                <a:spcPts val="0"/>
              </a:spcBef>
              <a:buClr>
                <a:schemeClr val="dk1"/>
              </a:buClr>
              <a:buSzPct val="25000"/>
              <a:buFont typeface="Calibri"/>
              <a:buNone/>
            </a:pPr>
            <a:endParaRPr lang="en-US" sz="1200" b="0" i="1" u="none" strike="noStrike" cap="none" baseline="0" dirty="0">
              <a:solidFill>
                <a:schemeClr val="dk1"/>
              </a:solidFill>
              <a:latin typeface="+mn-lt"/>
              <a:ea typeface="Calibri"/>
              <a:cs typeface="Calibri"/>
              <a:sym typeface="Calibri"/>
            </a:endParaRPr>
          </a:p>
          <a:p>
            <a:pPr>
              <a:buClr>
                <a:schemeClr val="dk1"/>
              </a:buClr>
              <a:buSzPct val="25000"/>
              <a:buFont typeface="Calibri"/>
              <a:buNone/>
              <a:defRPr/>
            </a:pPr>
            <a:r>
              <a:rPr lang="en-US" sz="1200" b="1" i="0" u="none" strike="noStrike" kern="1200" dirty="0">
                <a:solidFill>
                  <a:schemeClr val="tx1"/>
                </a:solidFill>
                <a:effectLst/>
                <a:latin typeface="+mn-lt"/>
                <a:ea typeface="+mn-ea"/>
                <a:cs typeface="+mn-cs"/>
              </a:rPr>
              <a:t>Key Points About the Video</a:t>
            </a:r>
            <a:r>
              <a:rPr lang="en-US" b="1" dirty="0"/>
              <a:t>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1" u="none" strike="noStrike" cap="none" dirty="0">
                <a:solidFill>
                  <a:schemeClr val="dk1"/>
                </a:solidFill>
                <a:latin typeface="+mn-lt"/>
                <a:ea typeface="Calibri"/>
                <a:cs typeface="Calibri"/>
                <a:sym typeface="Calibri"/>
              </a:rPr>
              <a:t>Emphasize the following information if the participants do not. Review sections of the video as needed.</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Scaffold question 1: When the child was going to place the domino in the car backpack, the teacher pointed as she said, “This is </a:t>
            </a:r>
            <a:r>
              <a:rPr lang="en-US" i="1" dirty="0">
                <a:solidFill>
                  <a:schemeClr val="dk1"/>
                </a:solidFill>
                <a:ea typeface="Calibri"/>
                <a:cs typeface="Calibri"/>
                <a:sym typeface="Calibri"/>
              </a:rPr>
              <a:t>car</a:t>
            </a:r>
            <a:r>
              <a:rPr lang="en-US" sz="1200" b="0" i="0" u="none" strike="noStrike" cap="none" dirty="0">
                <a:solidFill>
                  <a:schemeClr val="dk1"/>
                </a:solidFill>
                <a:latin typeface="+mn-lt"/>
                <a:ea typeface="Calibri"/>
                <a:cs typeface="Calibri"/>
                <a:sym typeface="Calibri"/>
              </a:rPr>
              <a:t> and it starts with a /k/ sound and deer starts with /d/.” The child immediately corrected herself by placing the domino in the deer backpack.</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Other scaffolds: </a:t>
            </a:r>
          </a:p>
          <a:p>
            <a:pPr marL="628650" marR="0" lvl="1"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When the child said, “d” the teacher responded, “That’s the letter, what’s the sound?”</a:t>
            </a:r>
          </a:p>
          <a:p>
            <a:pPr marL="628650" marR="0" lvl="1"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When the child called the comb a hairbrush, the teacher said a hairbrush has a handle.</a:t>
            </a:r>
          </a:p>
          <a:p>
            <a:pPr marL="628650" marR="0" lvl="1"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“I like how you thought about the first sound in comb and matched it to the first sound in car.”</a:t>
            </a:r>
          </a:p>
          <a:p>
            <a:pPr marL="628650" marR="0" lvl="1"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The teacher used encouraging and specific words when providing feedback.</a:t>
            </a:r>
          </a:p>
          <a:p>
            <a:pPr marL="628650" marR="0" lvl="1"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The teacher gave high-fives to children.</a:t>
            </a:r>
            <a:endParaRPr lang="en-US" sz="1200" b="0" i="0" u="none" strike="noStrike" cap="none" dirty="0">
              <a:solidFill>
                <a:schemeClr val="dk1"/>
              </a:solidFill>
              <a:latin typeface="+mn-lt"/>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The pace of the lesson was just right because the children were actively engaged in the activity and on task throughout the lesson.</a:t>
            </a:r>
            <a:r>
              <a:rPr lang="en-US" dirty="0">
                <a:effectLst/>
              </a:rPr>
              <a:t>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The teacher was very patient and allowed children ample time to respond. </a:t>
            </a:r>
            <a:endParaRPr lang="en-US" sz="1200" b="0" i="0" u="none" strike="noStrike" cap="none" dirty="0">
              <a:solidFill>
                <a:schemeClr val="dk1"/>
              </a:solidFill>
              <a:latin typeface="+mn-lt"/>
              <a:ea typeface="Calibri"/>
              <a:cs typeface="Calibri"/>
              <a:sym typeface="Calibri"/>
            </a:endParaRPr>
          </a:p>
        </p:txBody>
      </p:sp>
      <p:sp>
        <p:nvSpPr>
          <p:cNvPr id="5" name="Date Placeholder 4">
            <a:extLst>
              <a:ext uri="{FF2B5EF4-FFF2-40B4-BE49-F238E27FC236}">
                <a16:creationId xmlns:a16="http://schemas.microsoft.com/office/drawing/2014/main" id="{084159C4-BFD5-B148-8043-C8958D345A6C}"/>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139398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Allow about 20 minutes for this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If time permits, cut out each marker so participants can place the marker on the </a:t>
            </a:r>
            <a:r>
              <a:rPr lang="en-US" dirty="0"/>
              <a:t>phonological awareness continuum</a:t>
            </a:r>
            <a:r>
              <a:rPr lang="en-US" b="0" dirty="0"/>
              <a:t>. Each participant will have four markers. Each marker represents one child. Otherwise, participants can write each child’s name on the </a:t>
            </a:r>
            <a:r>
              <a:rPr lang="en-US" dirty="0"/>
              <a:t>phonological awareness </a:t>
            </a:r>
            <a:r>
              <a:rPr lang="en-US" b="0" dirty="0"/>
              <a:t>continuum.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Each of the following four slides represents an answer to one of the instructional scenarios.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Turn to </a:t>
            </a:r>
            <a:r>
              <a:rPr lang="en-US" b="1" dirty="0"/>
              <a:t>Activity 5: Phonological Awareness Continuum on page 28 </a:t>
            </a:r>
            <a:r>
              <a:rPr lang="en-US" sz="1200" kern="1200" dirty="0">
                <a:solidFill>
                  <a:schemeClr val="tx1"/>
                </a:solidFill>
                <a:effectLst/>
                <a:latin typeface="+mn-lt"/>
                <a:ea typeface="+mn-ea"/>
                <a:cs typeface="+mn-cs"/>
              </a:rPr>
              <a:t>in the Participant Guide. Here you have the </a:t>
            </a:r>
            <a:r>
              <a:rPr lang="en-US" dirty="0"/>
              <a:t>phonological awareness continuum </a:t>
            </a:r>
            <a:r>
              <a:rPr lang="en-US" sz="1200" kern="1200" dirty="0">
                <a:solidFill>
                  <a:schemeClr val="tx1"/>
                </a:solidFill>
                <a:effectLst/>
                <a:latin typeface="+mn-lt"/>
                <a:ea typeface="+mn-ea"/>
                <a:cs typeface="+mn-cs"/>
              </a:rPr>
              <a:t>and four markers. Each marker represents a child: Kaley, Landon, Elena, Dacia. There are also four instructional scenarios on the following pages.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 in pairs for this activity. Use the </a:t>
            </a:r>
            <a:r>
              <a:rPr lang="en-US" dirty="0"/>
              <a:t>Levels of Phonological Awareness</a:t>
            </a:r>
            <a:r>
              <a:rPr lang="en-US" sz="1200" kern="1200" dirty="0">
                <a:solidFill>
                  <a:schemeClr val="tx1"/>
                </a:solidFill>
                <a:effectLst/>
                <a:latin typeface="+mn-lt"/>
                <a:ea typeface="+mn-ea"/>
                <a:cs typeface="+mn-cs"/>
              </a:rPr>
              <a:t> section from </a:t>
            </a:r>
            <a:r>
              <a:rPr lang="en-US" dirty="0"/>
              <a:t>the </a:t>
            </a:r>
            <a:r>
              <a:rPr lang="en-US" sz="1200" kern="1200" dirty="0">
                <a:solidFill>
                  <a:schemeClr val="tx1"/>
                </a:solidFill>
                <a:effectLst/>
                <a:latin typeface="+mn-lt"/>
                <a:ea typeface="+mn-ea"/>
                <a:cs typeface="+mn-cs"/>
              </a:rPr>
              <a:t>Self-Study Reading on pages 16–19 as a resource. </a:t>
            </a:r>
          </a:p>
          <a:p>
            <a:pPr marL="228600" lvl="0" indent="-228600">
              <a:buAutoNum type="arabicPeriod"/>
            </a:pPr>
            <a:r>
              <a:rPr lang="en-US" sz="1200" kern="1200" dirty="0">
                <a:solidFill>
                  <a:schemeClr val="tx1"/>
                </a:solidFill>
                <a:effectLst/>
                <a:latin typeface="+mn-lt"/>
                <a:ea typeface="+mn-ea"/>
                <a:cs typeface="+mn-cs"/>
              </a:rPr>
              <a:t>Read </a:t>
            </a:r>
            <a:r>
              <a:rPr lang="en-US" dirty="0"/>
              <a:t>each child’s </a:t>
            </a:r>
            <a:r>
              <a:rPr lang="en-US" sz="1200" kern="1200" dirty="0">
                <a:solidFill>
                  <a:schemeClr val="tx1"/>
                </a:solidFill>
                <a:effectLst/>
                <a:latin typeface="+mn-lt"/>
                <a:ea typeface="+mn-ea"/>
                <a:cs typeface="+mn-cs"/>
              </a:rPr>
              <a:t>instructional scenario and place the child’s marker on the level that represents the scenario on the </a:t>
            </a:r>
            <a:r>
              <a:rPr lang="en-US" dirty="0"/>
              <a:t>phonological awareness continuum</a:t>
            </a:r>
            <a:r>
              <a:rPr lang="en-US" sz="1200" kern="1200" dirty="0">
                <a:solidFill>
                  <a:schemeClr val="tx1"/>
                </a:solidFill>
                <a:effectLst/>
                <a:latin typeface="+mn-lt"/>
                <a:ea typeface="+mn-ea"/>
                <a:cs typeface="+mn-cs"/>
              </a:rPr>
              <a:t>. </a:t>
            </a:r>
          </a:p>
          <a:p>
            <a:pPr marL="228600" indent="-228600">
              <a:buAutoNum type="arabicPeriod"/>
            </a:pPr>
            <a:r>
              <a:rPr lang="en-US" sz="1200" dirty="0"/>
              <a:t>Answer the guided questions to describe each child’s phonological awareness.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will discuss each instructional scenario before moving to the next scenario. </a:t>
            </a:r>
          </a:p>
          <a:p>
            <a:pPr lvl="0"/>
            <a:endParaRPr lang="en-US" sz="1200" kern="1200" dirty="0">
              <a:solidFill>
                <a:schemeClr val="tx1"/>
              </a:solidFill>
              <a:effectLst/>
              <a:latin typeface="+mn-lt"/>
              <a:ea typeface="+mn-ea"/>
              <a:cs typeface="+mn-cs"/>
            </a:endParaRPr>
          </a:p>
          <a:p>
            <a:endParaRPr lang="en-US" dirty="0"/>
          </a:p>
        </p:txBody>
      </p:sp>
      <p:sp>
        <p:nvSpPr>
          <p:cNvPr id="5" name="Date Placeholder 4">
            <a:extLst>
              <a:ext uri="{FF2B5EF4-FFF2-40B4-BE49-F238E27FC236}">
                <a16:creationId xmlns:a16="http://schemas.microsoft.com/office/drawing/2014/main" id="{097F2352-B5DC-4C40-9339-7F481182B862}"/>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620188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NOTES </a:t>
            </a:r>
            <a:r>
              <a:rPr lang="en-US" sz="1200" b="0" i="0" u="none" strike="noStrike" cap="none" dirty="0">
                <a:solidFill>
                  <a:schemeClr val="dk1"/>
                </a:solidFill>
                <a:latin typeface="+mn-lt"/>
                <a:ea typeface="Calibri"/>
                <a:cs typeface="Calibri"/>
                <a:sym typeface="Calibri"/>
              </a:rPr>
              <a:t>This is a continuation of Activity 5 from slide 38. </a:t>
            </a:r>
            <a:endParaRPr lang="en-US" dirty="0">
              <a:solidFill>
                <a:schemeClr val="dk1"/>
              </a:solidFill>
              <a:ea typeface="Calibri"/>
              <a:cs typeface="Calibri"/>
              <a:sym typeface="Calibri"/>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Let’s talk about Kaley’s instructional scenario. Where did you place Kaley’s marker (or write her name) on the phonological awareness continuum? </a:t>
            </a:r>
            <a:r>
              <a:rPr lang="en-US" sz="1200" i="1" kern="1200" dirty="0">
                <a:solidFill>
                  <a:schemeClr val="tx1"/>
                </a:solidFill>
                <a:effectLst/>
                <a:latin typeface="+mn-lt"/>
                <a:ea typeface="+mn-ea"/>
                <a:cs typeface="+mn-cs"/>
              </a:rPr>
              <a:t>Participants should respond, “Syllable level.” Click to show the </a:t>
            </a:r>
            <a:r>
              <a:rPr lang="en-US" i="1" dirty="0"/>
              <a:t>phonological awareness continuum </a:t>
            </a:r>
            <a:r>
              <a:rPr lang="en-US" sz="1200" i="1" kern="1200" dirty="0">
                <a:solidFill>
                  <a:schemeClr val="tx1"/>
                </a:solidFill>
                <a:effectLst/>
                <a:latin typeface="+mn-lt"/>
                <a:ea typeface="+mn-ea"/>
                <a:cs typeface="+mn-cs"/>
              </a:rPr>
              <a:t>with Kaley’s marker on the syllable level.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One at a time, review the four items participants responded to about Kaley’s instructional scenario. After a volunteer reads his or her response, click to reveal the answer on the slide.  </a:t>
            </a:r>
          </a:p>
          <a:p>
            <a:endParaRPr lang="en-US" sz="1200" i="1"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Which </a:t>
            </a:r>
            <a:r>
              <a:rPr lang="en-US" dirty="0"/>
              <a:t>phonological awareness </a:t>
            </a:r>
            <a:r>
              <a:rPr lang="en-US" sz="1200" kern="1200" dirty="0">
                <a:solidFill>
                  <a:schemeClr val="tx1"/>
                </a:solidFill>
                <a:effectLst/>
                <a:latin typeface="+mn-lt"/>
                <a:ea typeface="+mn-ea"/>
                <a:cs typeface="+mn-cs"/>
              </a:rPr>
              <a:t>level does this scenario represent (word, syllable, onset-rime, or phoneme)? </a:t>
            </a:r>
          </a:p>
          <a:p>
            <a:pPr marL="228600" indent="-228600">
              <a:buAutoNum type="arabicPeriod"/>
            </a:pPr>
            <a:r>
              <a:rPr lang="en-US" sz="1200" kern="1200" dirty="0">
                <a:solidFill>
                  <a:schemeClr val="tx1"/>
                </a:solidFill>
                <a:effectLst/>
                <a:latin typeface="+mn-lt"/>
                <a:ea typeface="+mn-ea"/>
                <a:cs typeface="+mn-cs"/>
              </a:rPr>
              <a:t>Which </a:t>
            </a:r>
            <a:r>
              <a:rPr lang="en-US" dirty="0"/>
              <a:t>phonological awareness </a:t>
            </a:r>
            <a:r>
              <a:rPr lang="en-US" sz="1200" kern="1200" dirty="0">
                <a:solidFill>
                  <a:schemeClr val="tx1"/>
                </a:solidFill>
                <a:effectLst/>
                <a:latin typeface="+mn-lt"/>
                <a:ea typeface="+mn-ea"/>
                <a:cs typeface="+mn-cs"/>
              </a:rPr>
              <a:t>task(s) does this scenario represent?</a:t>
            </a:r>
          </a:p>
          <a:p>
            <a:pPr marL="228600" indent="-228600">
              <a:buAutoNum type="arabicPeriod"/>
            </a:pPr>
            <a:r>
              <a:rPr lang="en-US" sz="1200" kern="1200" dirty="0">
                <a:solidFill>
                  <a:schemeClr val="tx1"/>
                </a:solidFill>
                <a:effectLst/>
                <a:latin typeface="+mn-lt"/>
                <a:ea typeface="+mn-ea"/>
                <a:cs typeface="+mn-cs"/>
              </a:rPr>
              <a:t>What did the child do that helped you determine the level and task?</a:t>
            </a:r>
          </a:p>
          <a:p>
            <a:pPr marL="228600" indent="-228600">
              <a:buAutoNum type="arabicPeriod"/>
            </a:pPr>
            <a:r>
              <a:rPr lang="en-US" sz="1200" kern="1200" dirty="0">
                <a:solidFill>
                  <a:schemeClr val="tx1"/>
                </a:solidFill>
                <a:effectLst/>
                <a:latin typeface="+mn-lt"/>
                <a:ea typeface="+mn-ea"/>
                <a:cs typeface="+mn-cs"/>
              </a:rPr>
              <a:t>Would you stay at the same </a:t>
            </a:r>
            <a:r>
              <a:rPr lang="en-US" dirty="0"/>
              <a:t>phonological awareness </a:t>
            </a:r>
            <a:r>
              <a:rPr lang="en-US" sz="1200" kern="1200" dirty="0">
                <a:solidFill>
                  <a:schemeClr val="tx1"/>
                </a:solidFill>
                <a:effectLst/>
                <a:latin typeface="+mn-lt"/>
                <a:ea typeface="+mn-ea"/>
                <a:cs typeface="+mn-cs"/>
              </a:rPr>
              <a:t>level in your next lesson? If not, what would be your next </a:t>
            </a:r>
            <a:r>
              <a:rPr lang="en-US" dirty="0"/>
              <a:t>phonological awareness </a:t>
            </a:r>
            <a:r>
              <a:rPr lang="en-US" sz="1200" kern="1200" dirty="0">
                <a:solidFill>
                  <a:schemeClr val="tx1"/>
                </a:solidFill>
                <a:effectLst/>
                <a:latin typeface="+mn-lt"/>
                <a:ea typeface="+mn-ea"/>
                <a:cs typeface="+mn-cs"/>
              </a:rPr>
              <a:t>level? Which tasks, within that level, would you have this child complete next?</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Keep in mind that there is </a:t>
            </a:r>
            <a:r>
              <a:rPr lang="en-US" i="1" dirty="0"/>
              <a:t>no one</a:t>
            </a:r>
            <a:r>
              <a:rPr lang="en-US" sz="1200" i="1" kern="1200" dirty="0">
                <a:solidFill>
                  <a:schemeClr val="tx1"/>
                </a:solidFill>
                <a:effectLst/>
                <a:latin typeface="+mn-lt"/>
                <a:ea typeface="+mn-ea"/>
                <a:cs typeface="+mn-cs"/>
              </a:rPr>
              <a:t> right response for the next steps for instruction (#4) for each of these scenarios.</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The goal is to continually move children forward on the continuum without jumping ahead too</a:t>
            </a:r>
            <a:r>
              <a:rPr lang="en-US" sz="1200" i="1" kern="1200" baseline="0" dirty="0">
                <a:solidFill>
                  <a:schemeClr val="tx1"/>
                </a:solidFill>
                <a:effectLst/>
                <a:latin typeface="+mn-lt"/>
                <a:ea typeface="+mn-ea"/>
                <a:cs typeface="+mn-cs"/>
              </a:rPr>
              <a:t> quickly</a:t>
            </a:r>
            <a:r>
              <a:rPr lang="en-US" sz="1200" i="1" kern="1200" dirty="0">
                <a:solidFill>
                  <a:schemeClr val="tx1"/>
                </a:solidFill>
                <a:effectLst/>
                <a:latin typeface="+mn-lt"/>
                <a:ea typeface="+mn-ea"/>
                <a:cs typeface="+mn-cs"/>
              </a:rPr>
              <a:t>. </a:t>
            </a:r>
          </a:p>
        </p:txBody>
      </p:sp>
      <p:sp>
        <p:nvSpPr>
          <p:cNvPr id="5" name="Date Placeholder 4">
            <a:extLst>
              <a:ext uri="{FF2B5EF4-FFF2-40B4-BE49-F238E27FC236}">
                <a16:creationId xmlns:a16="http://schemas.microsoft.com/office/drawing/2014/main" id="{097F2352-B5DC-4C40-9339-7F481182B862}"/>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147954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charset="0"/>
              <a:buChar char="•"/>
              <a:tabLst/>
              <a:defRPr/>
            </a:pPr>
            <a:r>
              <a:rPr lang="en-US" sz="1200" kern="1200" dirty="0">
                <a:solidFill>
                  <a:schemeClr val="tx1"/>
                </a:solidFill>
                <a:effectLst/>
                <a:latin typeface="+mn-lt"/>
                <a:ea typeface="+mn-ea"/>
                <a:cs typeface="+mn-cs"/>
              </a:rPr>
              <a:t>If you are completing this PLC in order (beginning with Module 1 and moving through Module 4) then you won’t need to spend time on this slide.</a:t>
            </a:r>
            <a:endParaRPr lang="en-US" sz="1200" b="0" i="0" u="none" strike="noStrike" cap="none" baseline="0" dirty="0">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ct val="25000"/>
              <a:buFont typeface="Arial" charset="0"/>
              <a:buChar char="•"/>
            </a:pPr>
            <a:r>
              <a:rPr lang="en-US" sz="1200" b="0" i="0" u="none" strike="noStrike" cap="none" baseline="0" dirty="0">
                <a:solidFill>
                  <a:schemeClr val="dk1"/>
                </a:solidFill>
                <a:latin typeface="+mn-lt"/>
                <a:ea typeface="Calibri"/>
                <a:cs typeface="Calibri"/>
                <a:sym typeface="Calibri"/>
              </a:rPr>
              <a:t>It is recommended that the sessions </a:t>
            </a:r>
            <a:r>
              <a:rPr lang="en-US" dirty="0">
                <a:solidFill>
                  <a:schemeClr val="dk1"/>
                </a:solidFill>
                <a:ea typeface="Calibri"/>
                <a:cs typeface="Calibri"/>
                <a:sym typeface="Calibri"/>
              </a:rPr>
              <a:t>be </a:t>
            </a:r>
            <a:r>
              <a:rPr lang="en-US" sz="1200" b="0" i="0" u="none" strike="noStrike" cap="none" baseline="0" dirty="0">
                <a:solidFill>
                  <a:schemeClr val="dk1"/>
                </a:solidFill>
                <a:latin typeface="+mn-lt"/>
                <a:ea typeface="Calibri"/>
                <a:cs typeface="Calibri"/>
                <a:sym typeface="Calibri"/>
              </a:rPr>
              <a:t>completed in sequential order. </a:t>
            </a:r>
          </a:p>
          <a:p>
            <a:pPr marL="171450" marR="0" lvl="0" indent="-171450" algn="l" rtl="0">
              <a:spcBef>
                <a:spcPts val="0"/>
              </a:spcBef>
              <a:spcAft>
                <a:spcPts val="0"/>
              </a:spcAft>
              <a:buClr>
                <a:schemeClr val="dk1"/>
              </a:buClr>
              <a:buSzPct val="25000"/>
              <a:buFont typeface="Arial" charset="0"/>
              <a:buChar char="•"/>
            </a:pPr>
            <a:r>
              <a:rPr lang="en-US" sz="1200" b="0" i="0" u="none" strike="noStrike" cap="none" baseline="0" dirty="0">
                <a:solidFill>
                  <a:schemeClr val="dk1"/>
                </a:solidFill>
                <a:latin typeface="+mn-lt"/>
                <a:ea typeface="Calibri"/>
                <a:cs typeface="Calibri"/>
                <a:sym typeface="Calibri"/>
              </a:rPr>
              <a:t>The timeline for completing the sessions can be flexible. If the recommended </a:t>
            </a:r>
            <a:r>
              <a:rPr lang="en-US" dirty="0">
                <a:solidFill>
                  <a:schemeClr val="dk1"/>
                </a:solidFill>
                <a:ea typeface="Calibri"/>
                <a:cs typeface="Calibri"/>
                <a:sym typeface="Calibri"/>
              </a:rPr>
              <a:t>time </a:t>
            </a:r>
            <a:r>
              <a:rPr lang="en-US" sz="1200" b="0" i="0" u="none" strike="noStrike" cap="none" baseline="0" dirty="0">
                <a:solidFill>
                  <a:schemeClr val="dk1"/>
                </a:solidFill>
                <a:latin typeface="+mn-lt"/>
                <a:ea typeface="Calibri"/>
                <a:cs typeface="Calibri"/>
                <a:sym typeface="Calibri"/>
              </a:rPr>
              <a:t>for each session </a:t>
            </a:r>
            <a:r>
              <a:rPr lang="en-US" dirty="0">
                <a:solidFill>
                  <a:schemeClr val="dk1"/>
                </a:solidFill>
                <a:ea typeface="Calibri"/>
                <a:cs typeface="Calibri"/>
                <a:sym typeface="Calibri"/>
              </a:rPr>
              <a:t>is </a:t>
            </a:r>
            <a:r>
              <a:rPr lang="en-US" sz="1200" b="0" i="0" u="none" strike="noStrike" cap="none" baseline="0" dirty="0">
                <a:solidFill>
                  <a:schemeClr val="dk1"/>
                </a:solidFill>
                <a:latin typeface="+mn-lt"/>
                <a:ea typeface="Calibri"/>
                <a:cs typeface="Calibri"/>
                <a:sym typeface="Calibri"/>
              </a:rPr>
              <a:t>not available, complete what you can with the time you have and then pick up where you left off the next time you meet. </a:t>
            </a:r>
          </a:p>
          <a:p>
            <a:pPr marL="171450" marR="0" lvl="0" indent="-171450" algn="l" rtl="0">
              <a:spcBef>
                <a:spcPts val="0"/>
              </a:spcBef>
              <a:spcAft>
                <a:spcPts val="0"/>
              </a:spcAft>
              <a:buClr>
                <a:schemeClr val="dk1"/>
              </a:buClr>
              <a:buSzPct val="25000"/>
              <a:buFont typeface="Arial" charset="0"/>
              <a:buChar char="•"/>
            </a:pPr>
            <a:r>
              <a:rPr lang="en-US" sz="1200" b="0" i="0" u="none" strike="noStrike" cap="none" baseline="0" dirty="0">
                <a:solidFill>
                  <a:schemeClr val="dk1"/>
                </a:solidFill>
                <a:latin typeface="+mn-lt"/>
                <a:ea typeface="Calibri"/>
                <a:cs typeface="Calibri"/>
                <a:sym typeface="Calibri"/>
              </a:rPr>
              <a:t>Once a schedule of the sessions is established, have participants record the schedule on page vi in </a:t>
            </a:r>
            <a:r>
              <a:rPr lang="en-US" dirty="0">
                <a:solidFill>
                  <a:schemeClr val="dk1"/>
                </a:solidFill>
                <a:ea typeface="Calibri"/>
                <a:cs typeface="Calibri"/>
                <a:sym typeface="Calibri"/>
              </a:rPr>
              <a:t>the </a:t>
            </a:r>
            <a:r>
              <a:rPr lang="en-US" sz="1200" b="0" i="0" u="none" strike="noStrike" cap="none" baseline="0" dirty="0">
                <a:solidFill>
                  <a:schemeClr val="dk1"/>
                </a:solidFill>
                <a:latin typeface="+mn-lt"/>
                <a:ea typeface="Calibri"/>
                <a:cs typeface="Calibri"/>
                <a:sym typeface="Calibri"/>
              </a:rPr>
              <a:t>Participant Guide. </a:t>
            </a:r>
            <a:r>
              <a:rPr lang="en-US" sz="1200" u="none" kern="1200" dirty="0">
                <a:solidFill>
                  <a:schemeClr val="tx1"/>
                </a:solidFill>
                <a:effectLst/>
                <a:latin typeface="+mn-lt"/>
                <a:ea typeface="+mn-ea"/>
                <a:cs typeface="+mn-cs"/>
              </a:rPr>
              <a:t>They can also track completed sessions by recording the date in the last column.</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Here</a:t>
            </a:r>
            <a:r>
              <a:rPr lang="en-US" sz="1200" b="0" i="0" u="none" strike="noStrike" cap="none" baseline="0" dirty="0">
                <a:solidFill>
                  <a:schemeClr val="dk1"/>
                </a:solidFill>
                <a:latin typeface="+mn-lt"/>
                <a:ea typeface="Calibri"/>
                <a:cs typeface="Calibri"/>
                <a:sym typeface="Calibri"/>
              </a:rPr>
              <a:t> is an overview of the </a:t>
            </a:r>
            <a:r>
              <a:rPr lang="en-US" dirty="0">
                <a:solidFill>
                  <a:schemeClr val="dk1"/>
                </a:solidFill>
                <a:ea typeface="Calibri"/>
                <a:cs typeface="Calibri"/>
                <a:sym typeface="Calibri"/>
              </a:rPr>
              <a:t>modules </a:t>
            </a:r>
            <a:r>
              <a:rPr lang="en-US" sz="1200" b="0" i="0" u="none" strike="noStrike" cap="none" baseline="0" dirty="0">
                <a:solidFill>
                  <a:schemeClr val="dk1"/>
                </a:solidFill>
                <a:latin typeface="+mn-lt"/>
                <a:ea typeface="Calibri"/>
                <a:cs typeface="Calibri"/>
                <a:sym typeface="Calibri"/>
              </a:rPr>
              <a:t>and </a:t>
            </a:r>
            <a:r>
              <a:rPr lang="en-US" dirty="0">
                <a:solidFill>
                  <a:schemeClr val="dk1"/>
                </a:solidFill>
                <a:ea typeface="Calibri"/>
                <a:cs typeface="Calibri"/>
                <a:sym typeface="Calibri"/>
              </a:rPr>
              <a:t>sessions </a:t>
            </a:r>
            <a:r>
              <a:rPr lang="en-US" sz="1200" b="0" i="0" u="none" strike="noStrike" cap="none" baseline="0" dirty="0">
                <a:solidFill>
                  <a:schemeClr val="dk1"/>
                </a:solidFill>
                <a:latin typeface="+mn-lt"/>
                <a:ea typeface="Calibri"/>
                <a:cs typeface="Calibri"/>
                <a:sym typeface="Calibri"/>
              </a:rPr>
              <a:t>of this PLC. There are four </a:t>
            </a:r>
            <a:r>
              <a:rPr lang="en-US" dirty="0">
                <a:solidFill>
                  <a:schemeClr val="dk1"/>
                </a:solidFill>
                <a:ea typeface="Calibri"/>
                <a:cs typeface="Calibri"/>
                <a:sym typeface="Calibri"/>
              </a:rPr>
              <a:t>modules, </a:t>
            </a:r>
            <a:r>
              <a:rPr lang="en-US" sz="1200" b="0" i="0" u="none" strike="noStrike" cap="none" baseline="0" dirty="0">
                <a:solidFill>
                  <a:schemeClr val="dk1"/>
                </a:solidFill>
                <a:latin typeface="+mn-lt"/>
                <a:ea typeface="Calibri"/>
                <a:cs typeface="Calibri"/>
                <a:sym typeface="Calibri"/>
              </a:rPr>
              <a:t>and each </a:t>
            </a:r>
            <a:r>
              <a:rPr lang="en-US" dirty="0">
                <a:solidFill>
                  <a:schemeClr val="dk1"/>
                </a:solidFill>
                <a:ea typeface="Calibri"/>
                <a:cs typeface="Calibri"/>
                <a:sym typeface="Calibri"/>
              </a:rPr>
              <a:t>module </a:t>
            </a:r>
            <a:r>
              <a:rPr lang="en-US" sz="1200" b="0" i="0" u="none" strike="noStrike" cap="none" baseline="0" dirty="0">
                <a:solidFill>
                  <a:schemeClr val="dk1"/>
                </a:solidFill>
                <a:latin typeface="+mn-lt"/>
                <a:ea typeface="Calibri"/>
                <a:cs typeface="Calibri"/>
                <a:sym typeface="Calibri"/>
              </a:rPr>
              <a:t>includes three </a:t>
            </a:r>
            <a:r>
              <a:rPr lang="en-US" dirty="0">
                <a:solidFill>
                  <a:schemeClr val="dk1"/>
                </a:solidFill>
                <a:ea typeface="Calibri"/>
                <a:cs typeface="Calibri"/>
                <a:sym typeface="Calibri"/>
              </a:rPr>
              <a:t>sessions, </a:t>
            </a:r>
            <a:r>
              <a:rPr lang="en-US" sz="1200" b="0" i="0" u="none" strike="noStrike" cap="none" baseline="0" dirty="0">
                <a:solidFill>
                  <a:schemeClr val="dk1"/>
                </a:solidFill>
                <a:latin typeface="+mn-lt"/>
                <a:ea typeface="Calibri"/>
                <a:cs typeface="Calibri"/>
                <a:sym typeface="Calibri"/>
              </a:rPr>
              <a:t>for a total of 12 </a:t>
            </a:r>
            <a:r>
              <a:rPr lang="en-US" dirty="0">
                <a:solidFill>
                  <a:schemeClr val="dk1"/>
                </a:solidFill>
                <a:ea typeface="Calibri"/>
                <a:cs typeface="Calibri"/>
                <a:sym typeface="Calibri"/>
              </a:rPr>
              <a:t>sessions</a:t>
            </a:r>
            <a:r>
              <a:rPr lang="en-US" sz="1200" b="0" i="0" u="none" strike="noStrike" cap="none" baseline="0" dirty="0">
                <a:solidFill>
                  <a:schemeClr val="dk1"/>
                </a:solidFill>
                <a:latin typeface="+mn-lt"/>
                <a:ea typeface="Calibri"/>
                <a:cs typeface="Calibri"/>
                <a:sym typeface="Calibri"/>
              </a:rPr>
              <a:t>. Each module has a separate Facilitator Guide, Participant Guide, and accompanying videos. </a:t>
            </a: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Module 1 addresses</a:t>
            </a:r>
            <a:r>
              <a:rPr lang="en-US" sz="1200" b="0" i="0" u="none" strike="noStrike" cap="none" baseline="0" dirty="0">
                <a:solidFill>
                  <a:schemeClr val="dk1"/>
                </a:solidFill>
                <a:latin typeface="+mn-lt"/>
                <a:ea typeface="Calibri"/>
                <a:cs typeface="Calibri"/>
                <a:sym typeface="Calibri"/>
              </a:rPr>
              <a:t> </a:t>
            </a:r>
            <a:r>
              <a:rPr lang="en-US" dirty="0">
                <a:solidFill>
                  <a:schemeClr val="dk1"/>
                </a:solidFill>
                <a:ea typeface="Calibri"/>
                <a:cs typeface="Calibri"/>
                <a:sym typeface="Calibri"/>
              </a:rPr>
              <a:t>print knowledge</a:t>
            </a:r>
            <a:r>
              <a:rPr lang="en-US" sz="1200" b="0" i="0" u="none" strike="noStrike" cap="none" baseline="0" dirty="0">
                <a:solidFill>
                  <a:schemeClr val="dk1"/>
                </a:solidFill>
                <a:latin typeface="+mn-lt"/>
                <a:ea typeface="Calibri"/>
                <a:cs typeface="Calibri"/>
                <a:sym typeface="Calibri"/>
              </a:rPr>
              <a:t>, Module 2 covers </a:t>
            </a:r>
            <a:r>
              <a:rPr lang="en-US" dirty="0">
                <a:solidFill>
                  <a:schemeClr val="dk1"/>
                </a:solidFill>
                <a:ea typeface="Calibri"/>
                <a:cs typeface="Calibri"/>
                <a:sym typeface="Calibri"/>
              </a:rPr>
              <a:t>phonological awareness</a:t>
            </a:r>
            <a:r>
              <a:rPr lang="en-US" sz="1200" b="0" i="0" u="none" strike="noStrike" cap="none" baseline="0" dirty="0">
                <a:solidFill>
                  <a:schemeClr val="dk1"/>
                </a:solidFill>
                <a:latin typeface="+mn-lt"/>
                <a:ea typeface="Calibri"/>
                <a:cs typeface="Calibri"/>
                <a:sym typeface="Calibri"/>
              </a:rPr>
              <a:t>, Module 3’s focus is </a:t>
            </a:r>
            <a:r>
              <a:rPr lang="en-US" dirty="0">
                <a:solidFill>
                  <a:schemeClr val="dk1"/>
                </a:solidFill>
                <a:ea typeface="Calibri"/>
                <a:cs typeface="Calibri"/>
                <a:sym typeface="Calibri"/>
              </a:rPr>
              <a:t>vocabulary</a:t>
            </a:r>
            <a:r>
              <a:rPr lang="en-US" sz="1200" b="0" i="0" u="none" strike="noStrike" cap="none" baseline="0" dirty="0">
                <a:solidFill>
                  <a:schemeClr val="dk1"/>
                </a:solidFill>
                <a:latin typeface="+mn-lt"/>
                <a:ea typeface="Calibri"/>
                <a:cs typeface="Calibri"/>
                <a:sym typeface="Calibri"/>
              </a:rPr>
              <a:t>, and the content of Module 4 is </a:t>
            </a:r>
            <a:r>
              <a:rPr lang="en-US" dirty="0">
                <a:solidFill>
                  <a:schemeClr val="dk1"/>
                </a:solidFill>
                <a:ea typeface="Calibri"/>
                <a:cs typeface="Calibri"/>
                <a:sym typeface="Calibri"/>
              </a:rPr>
              <a:t>oral language</a:t>
            </a:r>
            <a:r>
              <a:rPr lang="en-US" sz="1200" b="0" i="0" u="none" strike="noStrike" cap="none" baseline="0" dirty="0">
                <a:solidFill>
                  <a:schemeClr val="dk1"/>
                </a:solidFill>
                <a:latin typeface="+mn-lt"/>
                <a:ea typeface="Calibri"/>
                <a:cs typeface="Calibri"/>
                <a:sym typeface="Calibri"/>
              </a:rPr>
              <a:t>. </a:t>
            </a:r>
          </a:p>
          <a:p>
            <a:pPr marL="0" marR="0" lvl="0" indent="0" algn="l" rtl="0">
              <a:spcBef>
                <a:spcPts val="0"/>
              </a:spcBef>
              <a:buClr>
                <a:schemeClr val="dk1"/>
              </a:buClr>
              <a:buSzPct val="25000"/>
              <a:buFont typeface="Calibri"/>
              <a:buNone/>
            </a:pPr>
            <a:endParaRPr lang="en-US" sz="1200" b="0" i="0" u="none" strike="noStrike" kern="1200" cap="none" baseline="0" dirty="0">
              <a:solidFill>
                <a:schemeClr val="dk1"/>
              </a:solidFill>
              <a:effectLst/>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kern="1200" cap="none" baseline="0" dirty="0">
                <a:solidFill>
                  <a:schemeClr val="dk1"/>
                </a:solidFill>
                <a:effectLst/>
                <a:latin typeface="+mn-lt"/>
                <a:ea typeface="Calibri"/>
                <a:cs typeface="Calibri"/>
                <a:sym typeface="Calibri"/>
              </a:rPr>
              <a:t>You can record the date, time, and location of each </a:t>
            </a:r>
            <a:r>
              <a:rPr lang="en-US" dirty="0">
                <a:solidFill>
                  <a:schemeClr val="dk1"/>
                </a:solidFill>
                <a:ea typeface="Calibri"/>
                <a:cs typeface="Calibri"/>
                <a:sym typeface="Calibri"/>
              </a:rPr>
              <a:t>session </a:t>
            </a:r>
            <a:r>
              <a:rPr lang="en-US" sz="1200" b="0" i="0" u="none" strike="noStrike" kern="1200" cap="none" baseline="0" dirty="0">
                <a:solidFill>
                  <a:schemeClr val="dk1"/>
                </a:solidFill>
                <a:effectLst/>
                <a:latin typeface="+mn-lt"/>
                <a:ea typeface="Calibri"/>
                <a:cs typeface="Calibri"/>
                <a:sym typeface="Calibri"/>
              </a:rPr>
              <a:t>on page v in </a:t>
            </a:r>
            <a:r>
              <a:rPr lang="en-US" dirty="0">
                <a:solidFill>
                  <a:schemeClr val="dk1"/>
                </a:solidFill>
                <a:ea typeface="Calibri"/>
                <a:cs typeface="Calibri"/>
                <a:sym typeface="Calibri"/>
              </a:rPr>
              <a:t>the </a:t>
            </a:r>
            <a:r>
              <a:rPr lang="en-US" sz="1200" b="0" i="0" u="none" strike="noStrike" kern="1200" cap="none" baseline="0" dirty="0">
                <a:solidFill>
                  <a:schemeClr val="dk1"/>
                </a:solidFill>
                <a:effectLst/>
                <a:latin typeface="+mn-lt"/>
                <a:ea typeface="Calibri"/>
                <a:cs typeface="Calibri"/>
                <a:sym typeface="Calibri"/>
              </a:rPr>
              <a:t>Participant Guide.</a:t>
            </a:r>
            <a:endParaRPr lang="en-US" sz="1200" b="0" i="0" u="none" strike="noStrike" kern="1200" dirty="0">
              <a:solidFill>
                <a:schemeClr val="tx1"/>
              </a:solidFill>
              <a:effectLst/>
              <a:latin typeface="+mn-lt"/>
              <a:ea typeface="+mn-ea"/>
              <a:cs typeface="+mn-cs"/>
            </a:endParaRPr>
          </a:p>
        </p:txBody>
      </p:sp>
      <p:sp>
        <p:nvSpPr>
          <p:cNvPr id="5" name="Date Placeholder 4">
            <a:extLst>
              <a:ext uri="{FF2B5EF4-FFF2-40B4-BE49-F238E27FC236}">
                <a16:creationId xmlns:a16="http://schemas.microsoft.com/office/drawing/2014/main" id="{2C221FAF-608C-B94F-A974-75C6D407D7F8}"/>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25271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0" marR="0" lvl="0" indent="0" algn="l" rtl="0">
              <a:spcBef>
                <a:spcPts val="0"/>
              </a:spcBef>
              <a:spcAft>
                <a:spcPts val="0"/>
              </a:spcAft>
              <a:buClr>
                <a:schemeClr val="dk1"/>
              </a:buClr>
              <a:buSzPct val="25000"/>
              <a:buFont typeface="Arial" panose="020B0604020202020204" pitchFamily="34" charset="0"/>
              <a:buNone/>
            </a:pPr>
            <a:r>
              <a:rPr lang="en-US" sz="1200" b="0" i="0" u="none" strike="noStrike" cap="none" dirty="0">
                <a:solidFill>
                  <a:schemeClr val="dk1"/>
                </a:solidFill>
                <a:latin typeface="+mn-lt"/>
                <a:ea typeface="Calibri"/>
                <a:cs typeface="Calibri"/>
                <a:sym typeface="Calibri"/>
              </a:rPr>
              <a:t>This is a continuation of Activity 5 from slide 38.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Review Landon’s instructional scenario. </a:t>
            </a:r>
            <a:r>
              <a:rPr lang="en-US" sz="1200" i="1" kern="1200" dirty="0">
                <a:solidFill>
                  <a:schemeClr val="tx1"/>
                </a:solidFill>
                <a:effectLst/>
                <a:latin typeface="+mn-lt"/>
                <a:ea typeface="+mn-ea"/>
                <a:cs typeface="+mn-cs"/>
              </a:rPr>
              <a:t>Provide time for participants to complete in pairs.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did you place Landon’s marker (or write his name) on the phonological awareness continuum? </a:t>
            </a:r>
            <a:r>
              <a:rPr lang="en-US" sz="1200" i="1" kern="1200" dirty="0">
                <a:solidFill>
                  <a:schemeClr val="tx1"/>
                </a:solidFill>
                <a:effectLst/>
                <a:latin typeface="+mn-lt"/>
                <a:ea typeface="+mn-ea"/>
                <a:cs typeface="+mn-cs"/>
              </a:rPr>
              <a:t>Participants should respond, “Phoneme level.” Click to show the </a:t>
            </a:r>
            <a:r>
              <a:rPr lang="en-US" i="1" dirty="0"/>
              <a:t>phonological awareness continuum </a:t>
            </a:r>
            <a:r>
              <a:rPr lang="en-US" sz="1200" i="1" kern="1200" dirty="0">
                <a:solidFill>
                  <a:schemeClr val="tx1"/>
                </a:solidFill>
                <a:effectLst/>
                <a:latin typeface="+mn-lt"/>
                <a:ea typeface="+mn-ea"/>
                <a:cs typeface="+mn-cs"/>
              </a:rPr>
              <a:t>with Landon’s marker on the phoneme level.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One at a time, review the four items participants responded to about Landon’s instructional scenario. After a volunteer reads his or her response, click to reveal the answer on the slide.  </a:t>
            </a:r>
          </a:p>
          <a:p>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Which </a:t>
            </a:r>
            <a:r>
              <a:rPr lang="en-US" dirty="0"/>
              <a:t>phonological awareness </a:t>
            </a:r>
            <a:r>
              <a:rPr lang="en-US" sz="1200" kern="1200" dirty="0">
                <a:solidFill>
                  <a:schemeClr val="tx1"/>
                </a:solidFill>
                <a:effectLst/>
                <a:latin typeface="+mn-lt"/>
                <a:ea typeface="+mn-ea"/>
                <a:cs typeface="+mn-cs"/>
              </a:rPr>
              <a:t>level does this scenario represent (word, syllable, onset-rime, or phoneme)?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It’s important to note that it may be rare, but not impossible, for children in preschool to reach the phoneme level. </a:t>
            </a:r>
            <a:endParaRPr lang="en-US" i="1" dirty="0"/>
          </a:p>
          <a:p>
            <a:pPr marL="228600" indent="-228600">
              <a:buAutoNum type="arabicPeriod"/>
            </a:pPr>
            <a:r>
              <a:rPr lang="en-US" sz="1200" kern="1200" dirty="0">
                <a:solidFill>
                  <a:schemeClr val="tx1"/>
                </a:solidFill>
                <a:effectLst/>
                <a:latin typeface="+mn-lt"/>
                <a:ea typeface="+mn-ea"/>
                <a:cs typeface="+mn-cs"/>
              </a:rPr>
              <a:t>Which </a:t>
            </a:r>
            <a:r>
              <a:rPr lang="en-US" dirty="0"/>
              <a:t>phonological awareness </a:t>
            </a:r>
            <a:r>
              <a:rPr lang="en-US" sz="1200" kern="1200" dirty="0">
                <a:solidFill>
                  <a:schemeClr val="tx1"/>
                </a:solidFill>
                <a:effectLst/>
                <a:latin typeface="+mn-lt"/>
                <a:ea typeface="+mn-ea"/>
                <a:cs typeface="+mn-cs"/>
              </a:rPr>
              <a:t>task(s) does this scenario represent?</a:t>
            </a:r>
          </a:p>
          <a:p>
            <a:pPr marL="228600" indent="-228600">
              <a:buAutoNum type="arabicPeriod"/>
            </a:pPr>
            <a:r>
              <a:rPr lang="en-US" sz="1200" kern="1200" dirty="0">
                <a:solidFill>
                  <a:schemeClr val="tx1"/>
                </a:solidFill>
                <a:effectLst/>
                <a:latin typeface="+mn-lt"/>
                <a:ea typeface="+mn-ea"/>
                <a:cs typeface="+mn-cs"/>
              </a:rPr>
              <a:t>What did the child do that helped you determine the level and task?</a:t>
            </a:r>
          </a:p>
          <a:p>
            <a:pPr marL="228600" indent="-228600">
              <a:buAutoNum type="arabicPeriod"/>
            </a:pPr>
            <a:r>
              <a:rPr lang="en-US" sz="1200" kern="1200" dirty="0">
                <a:solidFill>
                  <a:schemeClr val="tx1"/>
                </a:solidFill>
                <a:effectLst/>
                <a:latin typeface="+mn-lt"/>
                <a:ea typeface="+mn-ea"/>
                <a:cs typeface="+mn-cs"/>
              </a:rPr>
              <a:t>Would you stay at the same </a:t>
            </a:r>
            <a:r>
              <a:rPr lang="en-US" dirty="0"/>
              <a:t>phonological awareness </a:t>
            </a:r>
            <a:r>
              <a:rPr lang="en-US" sz="1200" kern="1200" dirty="0">
                <a:solidFill>
                  <a:schemeClr val="tx1"/>
                </a:solidFill>
                <a:effectLst/>
                <a:latin typeface="+mn-lt"/>
                <a:ea typeface="+mn-ea"/>
                <a:cs typeface="+mn-cs"/>
              </a:rPr>
              <a:t>level in your next lesson? If not, what would be your next phonological </a:t>
            </a:r>
            <a:r>
              <a:rPr lang="en-US" dirty="0"/>
              <a:t>awareness </a:t>
            </a:r>
            <a:r>
              <a:rPr lang="en-US" sz="1200" kern="1200" dirty="0">
                <a:solidFill>
                  <a:schemeClr val="tx1"/>
                </a:solidFill>
                <a:effectLst/>
                <a:latin typeface="+mn-lt"/>
                <a:ea typeface="+mn-ea"/>
                <a:cs typeface="+mn-cs"/>
              </a:rPr>
              <a:t>level? Which tasks, within that level, would you have this child complete next?</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Keep in mind that there is </a:t>
            </a:r>
            <a:r>
              <a:rPr lang="en-US" i="1" dirty="0"/>
              <a:t>no one</a:t>
            </a:r>
            <a:r>
              <a:rPr lang="en-US" sz="1200" i="1" kern="1200" dirty="0">
                <a:solidFill>
                  <a:schemeClr val="tx1"/>
                </a:solidFill>
                <a:effectLst/>
                <a:latin typeface="+mn-lt"/>
                <a:ea typeface="+mn-ea"/>
                <a:cs typeface="+mn-cs"/>
              </a:rPr>
              <a:t> right response for the next steps for instruction (#4) for each of these scenarios.</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The goal is to continually move children forward on the continuum without jumping ahead too</a:t>
            </a:r>
            <a:r>
              <a:rPr lang="en-US" sz="1200" i="1" kern="1200" baseline="0" dirty="0">
                <a:solidFill>
                  <a:schemeClr val="tx1"/>
                </a:solidFill>
                <a:effectLst/>
                <a:latin typeface="+mn-lt"/>
                <a:ea typeface="+mn-ea"/>
                <a:cs typeface="+mn-cs"/>
              </a:rPr>
              <a:t> quickly</a:t>
            </a:r>
            <a:r>
              <a:rPr lang="en-US" sz="1200" i="1" kern="1200" dirty="0">
                <a:solidFill>
                  <a:schemeClr val="tx1"/>
                </a:solidFill>
                <a:effectLst/>
                <a:latin typeface="+mn-lt"/>
                <a:ea typeface="+mn-ea"/>
                <a:cs typeface="+mn-cs"/>
              </a:rPr>
              <a:t>. </a:t>
            </a:r>
          </a:p>
        </p:txBody>
      </p:sp>
      <p:sp>
        <p:nvSpPr>
          <p:cNvPr id="5" name="Date Placeholder 4">
            <a:extLst>
              <a:ext uri="{FF2B5EF4-FFF2-40B4-BE49-F238E27FC236}">
                <a16:creationId xmlns:a16="http://schemas.microsoft.com/office/drawing/2014/main" id="{097F2352-B5DC-4C40-9339-7F481182B862}"/>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848813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0" marR="0" lvl="0" indent="0" algn="l" rtl="0">
              <a:spcBef>
                <a:spcPts val="0"/>
              </a:spcBef>
              <a:spcAft>
                <a:spcPts val="0"/>
              </a:spcAft>
              <a:buClr>
                <a:schemeClr val="dk1"/>
              </a:buClr>
              <a:buSzPct val="25000"/>
              <a:buFont typeface="Arial" panose="020B0604020202020204" pitchFamily="34" charset="0"/>
              <a:buNone/>
            </a:pPr>
            <a:r>
              <a:rPr lang="en-US" sz="1200" b="0" i="0" u="none" strike="noStrike" cap="none" dirty="0">
                <a:solidFill>
                  <a:schemeClr val="dk1"/>
                </a:solidFill>
                <a:latin typeface="+mn-lt"/>
                <a:ea typeface="Calibri"/>
                <a:cs typeface="Calibri"/>
                <a:sym typeface="Calibri"/>
              </a:rPr>
              <a:t>This is a continuation of Activity 5 from slide 38.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Review Elena’s instructional scenario. </a:t>
            </a:r>
            <a:r>
              <a:rPr lang="en-US" sz="1200" i="1" kern="1200" dirty="0">
                <a:solidFill>
                  <a:schemeClr val="tx1"/>
                </a:solidFill>
                <a:effectLst/>
                <a:latin typeface="+mn-lt"/>
                <a:ea typeface="+mn-ea"/>
                <a:cs typeface="+mn-cs"/>
              </a:rPr>
              <a:t>Provide time for participants to complete in pairs.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did you place Elena’s marker (or write her name) on the phonological awareness continuum? </a:t>
            </a:r>
            <a:r>
              <a:rPr lang="en-US" sz="1200" i="1" kern="1200" dirty="0">
                <a:solidFill>
                  <a:schemeClr val="tx1"/>
                </a:solidFill>
                <a:effectLst/>
                <a:latin typeface="+mn-lt"/>
                <a:ea typeface="+mn-ea"/>
                <a:cs typeface="+mn-cs"/>
              </a:rPr>
              <a:t>Participants should respond, “Word level.” Click to show the </a:t>
            </a:r>
            <a:r>
              <a:rPr lang="en-US" i="1" dirty="0"/>
              <a:t>phonological awareness continuum </a:t>
            </a:r>
            <a:r>
              <a:rPr lang="en-US" sz="1200" i="1" kern="1200" dirty="0">
                <a:solidFill>
                  <a:schemeClr val="tx1"/>
                </a:solidFill>
                <a:effectLst/>
                <a:latin typeface="+mn-lt"/>
                <a:ea typeface="+mn-ea"/>
                <a:cs typeface="+mn-cs"/>
              </a:rPr>
              <a:t>with Elena’s marker on the word level. </a:t>
            </a:r>
          </a:p>
          <a:p>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One at a time, review the three items participants responded to about Elena’s instructional scenario. After a volunteer reads his or her response, click to reveal the answer on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Which </a:t>
            </a:r>
            <a:r>
              <a:rPr lang="en-US" dirty="0"/>
              <a:t>phonological awareness </a:t>
            </a:r>
            <a:r>
              <a:rPr lang="en-US" sz="1200" kern="1200" dirty="0">
                <a:solidFill>
                  <a:schemeClr val="tx1"/>
                </a:solidFill>
                <a:effectLst/>
                <a:latin typeface="+mn-lt"/>
                <a:ea typeface="+mn-ea"/>
                <a:cs typeface="+mn-cs"/>
              </a:rPr>
              <a:t>level does this scenario represent (word, syllable, onset-rime, or phoneme)? </a:t>
            </a:r>
          </a:p>
          <a:p>
            <a:pPr marL="228600" indent="-228600">
              <a:buAutoNum type="arabicPeriod"/>
            </a:pPr>
            <a:r>
              <a:rPr lang="en-US" sz="1200" kern="1200" dirty="0">
                <a:solidFill>
                  <a:schemeClr val="tx1"/>
                </a:solidFill>
                <a:effectLst/>
                <a:latin typeface="+mn-lt"/>
                <a:ea typeface="+mn-ea"/>
                <a:cs typeface="+mn-cs"/>
              </a:rPr>
              <a:t>Which </a:t>
            </a:r>
            <a:r>
              <a:rPr lang="en-US" dirty="0"/>
              <a:t>phonological awareness </a:t>
            </a:r>
            <a:r>
              <a:rPr lang="en-US" sz="1200" kern="1200" dirty="0">
                <a:solidFill>
                  <a:schemeClr val="tx1"/>
                </a:solidFill>
                <a:effectLst/>
                <a:latin typeface="+mn-lt"/>
                <a:ea typeface="+mn-ea"/>
                <a:cs typeface="+mn-cs"/>
              </a:rPr>
              <a:t>task(s) does this scenario represent?</a:t>
            </a:r>
          </a:p>
          <a:p>
            <a:pPr marL="228600" indent="-228600">
              <a:buAutoNum type="arabicPeriod"/>
            </a:pPr>
            <a:r>
              <a:rPr lang="en-US" sz="1200" kern="1200" dirty="0">
                <a:solidFill>
                  <a:schemeClr val="tx1"/>
                </a:solidFill>
                <a:effectLst/>
                <a:latin typeface="+mn-lt"/>
                <a:ea typeface="+mn-ea"/>
                <a:cs typeface="+mn-cs"/>
              </a:rPr>
              <a:t>What did the child do that helped you determine the level and task?</a:t>
            </a:r>
          </a:p>
          <a:p>
            <a:pPr marL="228600" indent="-228600">
              <a:buAutoNum type="arabicPeriod"/>
            </a:pPr>
            <a:r>
              <a:rPr lang="en-US" sz="1200" kern="1200" dirty="0">
                <a:solidFill>
                  <a:schemeClr val="tx1"/>
                </a:solidFill>
                <a:effectLst/>
                <a:latin typeface="+mn-lt"/>
                <a:ea typeface="+mn-ea"/>
                <a:cs typeface="+mn-cs"/>
              </a:rPr>
              <a:t>Would you stay at the same </a:t>
            </a:r>
            <a:r>
              <a:rPr lang="en-US" dirty="0"/>
              <a:t>phonological awareness </a:t>
            </a:r>
            <a:r>
              <a:rPr lang="en-US" sz="1200" kern="1200" dirty="0">
                <a:solidFill>
                  <a:schemeClr val="tx1"/>
                </a:solidFill>
                <a:effectLst/>
                <a:latin typeface="+mn-lt"/>
                <a:ea typeface="+mn-ea"/>
                <a:cs typeface="+mn-cs"/>
              </a:rPr>
              <a:t>level in your next lesson? If not, what would be your next </a:t>
            </a:r>
            <a:r>
              <a:rPr lang="en-US" dirty="0"/>
              <a:t>phonological awareness </a:t>
            </a:r>
            <a:r>
              <a:rPr lang="en-US" sz="1200" kern="1200" dirty="0">
                <a:solidFill>
                  <a:schemeClr val="tx1"/>
                </a:solidFill>
                <a:effectLst/>
                <a:latin typeface="+mn-lt"/>
                <a:ea typeface="+mn-ea"/>
                <a:cs typeface="+mn-cs"/>
              </a:rPr>
              <a:t>level? Which tasks, within that level, would you have this child complete next?</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Keep in mind that there is </a:t>
            </a:r>
            <a:r>
              <a:rPr lang="en-US" i="1" dirty="0"/>
              <a:t>no one</a:t>
            </a:r>
            <a:r>
              <a:rPr lang="en-US" sz="1200" i="1" kern="1200" dirty="0">
                <a:solidFill>
                  <a:schemeClr val="tx1"/>
                </a:solidFill>
                <a:effectLst/>
                <a:latin typeface="+mn-lt"/>
                <a:ea typeface="+mn-ea"/>
                <a:cs typeface="+mn-cs"/>
              </a:rPr>
              <a:t> right response for the next steps for instruction (#4) for each of these scenarios.</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The goal is to continually move children forward on the continuum without jumping ahead too</a:t>
            </a:r>
            <a:r>
              <a:rPr lang="en-US" sz="1200" i="1" kern="1200" baseline="0" dirty="0">
                <a:solidFill>
                  <a:schemeClr val="tx1"/>
                </a:solidFill>
                <a:effectLst/>
                <a:latin typeface="+mn-lt"/>
                <a:ea typeface="+mn-ea"/>
                <a:cs typeface="+mn-cs"/>
              </a:rPr>
              <a:t> quickly</a:t>
            </a:r>
            <a:r>
              <a:rPr lang="en-US" sz="1200" i="1" kern="1200" dirty="0">
                <a:solidFill>
                  <a:schemeClr val="tx1"/>
                </a:solidFill>
                <a:effectLst/>
                <a:latin typeface="+mn-lt"/>
                <a:ea typeface="+mn-ea"/>
                <a:cs typeface="+mn-cs"/>
              </a:rPr>
              <a:t>. </a:t>
            </a:r>
          </a:p>
        </p:txBody>
      </p:sp>
      <p:sp>
        <p:nvSpPr>
          <p:cNvPr id="5" name="Date Placeholder 4">
            <a:extLst>
              <a:ext uri="{FF2B5EF4-FFF2-40B4-BE49-F238E27FC236}">
                <a16:creationId xmlns:a16="http://schemas.microsoft.com/office/drawing/2014/main" id="{097F2352-B5DC-4C40-9339-7F481182B862}"/>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534752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p>
          <a:p>
            <a:pPr marL="0" marR="0" lvl="0" indent="0" algn="l" rtl="0">
              <a:spcBef>
                <a:spcPts val="0"/>
              </a:spcBef>
              <a:spcAft>
                <a:spcPts val="0"/>
              </a:spcAft>
              <a:buClr>
                <a:schemeClr val="dk1"/>
              </a:buClr>
              <a:buSzPct val="25000"/>
              <a:buFont typeface="Arial" panose="020B0604020202020204" pitchFamily="34" charset="0"/>
              <a:buNone/>
            </a:pPr>
            <a:r>
              <a:rPr lang="en-US" sz="1200" b="0" i="0" u="none" strike="noStrike" cap="none" dirty="0">
                <a:solidFill>
                  <a:schemeClr val="dk1"/>
                </a:solidFill>
                <a:latin typeface="+mn-lt"/>
                <a:ea typeface="Calibri"/>
                <a:cs typeface="Calibri"/>
                <a:sym typeface="Calibri"/>
              </a:rPr>
              <a:t>This is a continuation of Activity 5 from slide 38.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Review Dacia’s instructional scenario. </a:t>
            </a:r>
            <a:r>
              <a:rPr lang="en-US" sz="1200" i="1" kern="1200" dirty="0">
                <a:solidFill>
                  <a:schemeClr val="tx1"/>
                </a:solidFill>
                <a:effectLst/>
                <a:latin typeface="+mn-lt"/>
                <a:ea typeface="+mn-ea"/>
                <a:cs typeface="+mn-cs"/>
              </a:rPr>
              <a:t>Provide time for participants to complete in pairs.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did you place Dacia’s marker (or write her name) on the phonological awareness continuum? </a:t>
            </a:r>
            <a:r>
              <a:rPr lang="en-US" sz="1200" i="1" kern="1200" dirty="0">
                <a:solidFill>
                  <a:schemeClr val="tx1"/>
                </a:solidFill>
                <a:effectLst/>
                <a:latin typeface="+mn-lt"/>
                <a:ea typeface="+mn-ea"/>
                <a:cs typeface="+mn-cs"/>
              </a:rPr>
              <a:t>Participants should respond, “Onset-rime level.” Click to show the </a:t>
            </a:r>
            <a:r>
              <a:rPr lang="en-US" i="1" dirty="0"/>
              <a:t>phonological awareness continuum </a:t>
            </a:r>
            <a:r>
              <a:rPr lang="en-US" sz="1200" i="1" kern="1200" dirty="0">
                <a:solidFill>
                  <a:schemeClr val="tx1"/>
                </a:solidFill>
                <a:effectLst/>
                <a:latin typeface="+mn-lt"/>
                <a:ea typeface="+mn-ea"/>
                <a:cs typeface="+mn-cs"/>
              </a:rPr>
              <a:t>with Dacia’s marker on the onset-rime level. </a:t>
            </a:r>
          </a:p>
          <a:p>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One at a time, review the three items participants responded to about Dacia’s instructional scenario. After a volunteer reads his or her response, click to reveal the answer on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Which </a:t>
            </a:r>
            <a:r>
              <a:rPr lang="en-US" dirty="0"/>
              <a:t>phonological awareness </a:t>
            </a:r>
            <a:r>
              <a:rPr lang="en-US" sz="1200" kern="1200" dirty="0">
                <a:solidFill>
                  <a:schemeClr val="tx1"/>
                </a:solidFill>
                <a:effectLst/>
                <a:latin typeface="+mn-lt"/>
                <a:ea typeface="+mn-ea"/>
                <a:cs typeface="+mn-cs"/>
              </a:rPr>
              <a:t>level does this scenario represent? (word, syllable, onset-rime, or phoneme)? </a:t>
            </a:r>
          </a:p>
          <a:p>
            <a:pPr marL="228600" indent="-228600">
              <a:buAutoNum type="arabicPeriod"/>
            </a:pPr>
            <a:r>
              <a:rPr lang="en-US" sz="1200" kern="1200" dirty="0">
                <a:solidFill>
                  <a:schemeClr val="tx1"/>
                </a:solidFill>
                <a:effectLst/>
                <a:latin typeface="+mn-lt"/>
                <a:ea typeface="+mn-ea"/>
                <a:cs typeface="+mn-cs"/>
              </a:rPr>
              <a:t>Which </a:t>
            </a:r>
            <a:r>
              <a:rPr lang="en-US" dirty="0"/>
              <a:t>phonological awareness </a:t>
            </a:r>
            <a:r>
              <a:rPr lang="en-US" sz="1200" kern="1200" dirty="0">
                <a:solidFill>
                  <a:schemeClr val="tx1"/>
                </a:solidFill>
                <a:effectLst/>
                <a:latin typeface="+mn-lt"/>
                <a:ea typeface="+mn-ea"/>
                <a:cs typeface="+mn-cs"/>
              </a:rPr>
              <a:t>task(s) does this scenario represent?</a:t>
            </a:r>
          </a:p>
          <a:p>
            <a:pPr marL="228600" indent="-228600">
              <a:buAutoNum type="arabicPeriod"/>
            </a:pPr>
            <a:r>
              <a:rPr lang="en-US" sz="1200" kern="1200" dirty="0">
                <a:solidFill>
                  <a:schemeClr val="tx1"/>
                </a:solidFill>
                <a:effectLst/>
                <a:latin typeface="+mn-lt"/>
                <a:ea typeface="+mn-ea"/>
                <a:cs typeface="+mn-cs"/>
              </a:rPr>
              <a:t>What did the child do that helped you determine the level and task?</a:t>
            </a:r>
          </a:p>
          <a:p>
            <a:pPr marL="228600" indent="-228600">
              <a:buAutoNum type="arabicPeriod"/>
            </a:pPr>
            <a:r>
              <a:rPr lang="en-US" sz="1200" kern="1200" dirty="0">
                <a:solidFill>
                  <a:schemeClr val="tx1"/>
                </a:solidFill>
                <a:effectLst/>
                <a:latin typeface="+mn-lt"/>
                <a:ea typeface="+mn-ea"/>
                <a:cs typeface="+mn-cs"/>
              </a:rPr>
              <a:t>Would you stay at the same </a:t>
            </a:r>
            <a:r>
              <a:rPr lang="en-US" dirty="0"/>
              <a:t>phonological awareness </a:t>
            </a:r>
            <a:r>
              <a:rPr lang="en-US" sz="1200" kern="1200" dirty="0">
                <a:solidFill>
                  <a:schemeClr val="tx1"/>
                </a:solidFill>
                <a:effectLst/>
                <a:latin typeface="+mn-lt"/>
                <a:ea typeface="+mn-ea"/>
                <a:cs typeface="+mn-cs"/>
              </a:rPr>
              <a:t>level in your next lesson? If not, what would be your next </a:t>
            </a:r>
            <a:r>
              <a:rPr lang="en-US" dirty="0"/>
              <a:t>phonological awareness </a:t>
            </a:r>
            <a:r>
              <a:rPr lang="en-US" sz="1200" kern="1200" dirty="0">
                <a:solidFill>
                  <a:schemeClr val="tx1"/>
                </a:solidFill>
                <a:effectLst/>
                <a:latin typeface="+mn-lt"/>
                <a:ea typeface="+mn-ea"/>
                <a:cs typeface="+mn-cs"/>
              </a:rPr>
              <a:t>level? Which tasks, within that level, would you have this child complete next?</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Keep in mind that there is </a:t>
            </a:r>
            <a:r>
              <a:rPr lang="en-US" i="1" dirty="0"/>
              <a:t>no one</a:t>
            </a:r>
            <a:r>
              <a:rPr lang="en-US" sz="1200" i="1" kern="1200" dirty="0">
                <a:solidFill>
                  <a:schemeClr val="tx1"/>
                </a:solidFill>
                <a:effectLst/>
                <a:latin typeface="+mn-lt"/>
                <a:ea typeface="+mn-ea"/>
                <a:cs typeface="+mn-cs"/>
              </a:rPr>
              <a:t> right response for the next steps for instruction (#4) for each of these scenarios.</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The goal is to continually move children forward on the continuum without jumping ahead too</a:t>
            </a:r>
            <a:r>
              <a:rPr lang="en-US" sz="1200" i="1" kern="1200" baseline="0" dirty="0">
                <a:solidFill>
                  <a:schemeClr val="tx1"/>
                </a:solidFill>
                <a:effectLst/>
                <a:latin typeface="+mn-lt"/>
                <a:ea typeface="+mn-ea"/>
                <a:cs typeface="+mn-cs"/>
              </a:rPr>
              <a:t> quickly</a:t>
            </a:r>
            <a:r>
              <a:rPr lang="en-US" sz="1200" i="1" kern="1200" dirty="0">
                <a:solidFill>
                  <a:schemeClr val="tx1"/>
                </a:solidFill>
                <a:effectLst/>
                <a:latin typeface="+mn-lt"/>
                <a:ea typeface="+mn-ea"/>
                <a:cs typeface="+mn-cs"/>
              </a:rPr>
              <a:t>. </a:t>
            </a:r>
          </a:p>
        </p:txBody>
      </p:sp>
      <p:sp>
        <p:nvSpPr>
          <p:cNvPr id="5" name="Date Placeholder 4">
            <a:extLst>
              <a:ext uri="{FF2B5EF4-FFF2-40B4-BE49-F238E27FC236}">
                <a16:creationId xmlns:a16="http://schemas.microsoft.com/office/drawing/2014/main" id="{097F2352-B5DC-4C40-9339-7F481182B862}"/>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614245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mn-lt"/>
                <a:ea typeface="Calibri"/>
                <a:cs typeface="Calibri"/>
                <a:sym typeface="Calibri"/>
              </a:rPr>
              <a:t>NOTES</a:t>
            </a:r>
          </a:p>
          <a:p>
            <a:pPr marL="171450" indent="-171450">
              <a:buFont typeface="Arial" panose="020B0604020202020204" pitchFamily="34" charset="0"/>
              <a:buChar char="•"/>
              <a:defRPr/>
            </a:pPr>
            <a:r>
              <a:rPr lang="en-US" sz="1200" b="0" i="0" u="none" strike="noStrike" cap="none" dirty="0">
                <a:solidFill>
                  <a:schemeClr val="dk1"/>
                </a:solidFill>
                <a:latin typeface="+mn-lt"/>
                <a:ea typeface="Calibri"/>
                <a:cs typeface="Calibri"/>
                <a:sym typeface="Calibri"/>
              </a:rPr>
              <a:t>Allow about 20 minutes for this activity.</a:t>
            </a:r>
            <a:endParaRPr lang="en-US" dirty="0">
              <a:solidFill>
                <a:schemeClr val="dk1"/>
              </a:solidFill>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Prepare materials </a:t>
            </a:r>
            <a:r>
              <a:rPr lang="en-US" dirty="0">
                <a:solidFill>
                  <a:schemeClr val="dk1"/>
                </a:solidFill>
                <a:ea typeface="Calibri"/>
                <a:cs typeface="Calibri"/>
                <a:sym typeface="Calibri"/>
              </a:rPr>
              <a:t>for each triad </a:t>
            </a:r>
            <a:r>
              <a:rPr lang="en-US" sz="1200" b="0" i="0" u="none" strike="noStrike" cap="none" dirty="0">
                <a:solidFill>
                  <a:schemeClr val="dk1"/>
                </a:solidFill>
                <a:latin typeface="+mn-lt"/>
                <a:ea typeface="Calibri"/>
                <a:cs typeface="Calibri"/>
                <a:sym typeface="Calibri"/>
              </a:rPr>
              <a:t>before the session. See </a:t>
            </a:r>
            <a:r>
              <a:rPr lang="en-US" dirty="0">
                <a:solidFill>
                  <a:schemeClr val="dk1"/>
                </a:solidFill>
                <a:ea typeface="Calibri"/>
                <a:cs typeface="Calibri"/>
                <a:sym typeface="Calibri"/>
              </a:rPr>
              <a:t>the </a:t>
            </a:r>
            <a:r>
              <a:rPr lang="en-US" sz="1200" b="0" i="0" u="none" strike="noStrike" cap="none" dirty="0">
                <a:solidFill>
                  <a:schemeClr val="dk1"/>
                </a:solidFill>
                <a:latin typeface="+mn-lt"/>
                <a:ea typeface="Calibri"/>
                <a:cs typeface="Calibri"/>
                <a:sym typeface="Calibri"/>
              </a:rPr>
              <a:t>Reproducible Materials at the back of the Participant Guide.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Lesson Script #2: </a:t>
            </a:r>
            <a:r>
              <a:rPr lang="en-US" sz="1200" kern="1200" dirty="0">
                <a:solidFill>
                  <a:schemeClr val="tx1"/>
                </a:solidFill>
                <a:effectLst/>
                <a:latin typeface="+mn-lt"/>
                <a:ea typeface="+mn-ea"/>
                <a:cs typeface="+mn-cs"/>
              </a:rPr>
              <a:t>Rime picture header card (cat) and rime picture cards. Chart paper or whiteboard to display picture header card and rime picture cards (or just place on table).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Lesson Script #3: Picture cards.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Step</a:t>
            </a:r>
            <a:r>
              <a:rPr lang="en-US" sz="1200" b="0" i="0" u="none" strike="noStrike" cap="none" baseline="0" dirty="0">
                <a:solidFill>
                  <a:schemeClr val="dk1"/>
                </a:solidFill>
                <a:latin typeface="+mn-lt"/>
                <a:ea typeface="Calibri"/>
                <a:cs typeface="Calibri"/>
                <a:sym typeface="Calibri"/>
              </a:rPr>
              <a:t> 4 of each of </a:t>
            </a:r>
            <a:r>
              <a:rPr lang="en-US" dirty="0">
                <a:solidFill>
                  <a:schemeClr val="dk1"/>
                </a:solidFill>
                <a:ea typeface="Calibri"/>
                <a:cs typeface="Calibri"/>
                <a:sym typeface="Calibri"/>
              </a:rPr>
              <a:t>each session </a:t>
            </a:r>
            <a:r>
              <a:rPr lang="en-US" sz="1200" b="0" i="0" u="none" strike="noStrike" cap="none" baseline="0" dirty="0">
                <a:solidFill>
                  <a:schemeClr val="dk1"/>
                </a:solidFill>
                <a:latin typeface="+mn-lt"/>
                <a:ea typeface="Calibri"/>
                <a:cs typeface="Calibri"/>
                <a:sym typeface="Calibri"/>
              </a:rPr>
              <a:t>includes collaboratively applying what we have discussed. Turn to </a:t>
            </a:r>
            <a:r>
              <a:rPr lang="en-US" b="1" dirty="0"/>
              <a:t>Activity 6: Role Play Explicitly Teaching Phonological Awareness in Small Groups </a:t>
            </a:r>
            <a:r>
              <a:rPr lang="en-US" b="1" dirty="0">
                <a:solidFill>
                  <a:schemeClr val="dk1"/>
                </a:solidFill>
                <a:ea typeface="Calibri"/>
                <a:cs typeface="Calibri"/>
                <a:sym typeface="Calibri"/>
              </a:rPr>
              <a:t>on page 33 </a:t>
            </a:r>
            <a:r>
              <a:rPr lang="en-US" sz="1200" b="0" i="0" u="none" strike="noStrike" cap="none" baseline="0" dirty="0">
                <a:solidFill>
                  <a:schemeClr val="dk1"/>
                </a:solidFill>
                <a:latin typeface="+mn-lt"/>
                <a:ea typeface="Calibri"/>
                <a:cs typeface="Calibri"/>
                <a:sym typeface="Calibri"/>
              </a:rPr>
              <a:t>in the Participant Guide. For this activity, we will work in triads and role play teaching phonological awareness in small groups. Each triad will have a teacher and two children (labeled CHILD 1 and CHILD 2). </a:t>
            </a:r>
            <a:r>
              <a:rPr lang="en-US" sz="1200" kern="1200" dirty="0">
                <a:solidFill>
                  <a:schemeClr val="tx1"/>
                </a:solidFill>
                <a:effectLst/>
                <a:latin typeface="+mn-lt"/>
                <a:ea typeface="+mn-ea"/>
                <a:cs typeface="+mn-cs"/>
              </a:rPr>
              <a:t>Rotate roles for each lesson script so that each participant plays each role. When you play a child role, make an error so the teacher can practice providing instructional scaffolds.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kern="1200" dirty="0">
                <a:solidFill>
                  <a:schemeClr val="tx1"/>
                </a:solidFill>
                <a:effectLst/>
                <a:latin typeface="+mn-lt"/>
                <a:ea typeface="+mn-ea"/>
                <a:cs typeface="+mn-cs"/>
              </a:rPr>
              <a:t>After completing each script, answer the questions in the table at the end of this Activity on page 37 before moving to the next script. </a:t>
            </a:r>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kern="1200" cap="none" baseline="0" dirty="0">
              <a:solidFill>
                <a:schemeClr val="dk1"/>
              </a:solidFill>
              <a:effectLst/>
              <a:latin typeface="+mn-lt"/>
              <a:ea typeface="+mn-ea"/>
              <a:cs typeface="Calibri"/>
              <a:sym typeface="Calibri"/>
            </a:endParaRPr>
          </a:p>
        </p:txBody>
      </p:sp>
      <p:sp>
        <p:nvSpPr>
          <p:cNvPr id="5" name="Date Placeholder 4">
            <a:extLst>
              <a:ext uri="{FF2B5EF4-FFF2-40B4-BE49-F238E27FC236}">
                <a16:creationId xmlns:a16="http://schemas.microsoft.com/office/drawing/2014/main" id="{11C0649F-8246-3C43-B3C6-3F6900AF0B9A}"/>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39833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mn-lt"/>
                <a:ea typeface="Calibri"/>
                <a:cs typeface="Calibri"/>
                <a:sym typeface="Calibri"/>
              </a:rPr>
              <a:t>NOTES</a:t>
            </a:r>
          </a:p>
          <a:p>
            <a:pPr>
              <a:buFont typeface="Arial" panose="020B0604020202020204" pitchFamily="34" charset="0"/>
              <a:buNone/>
              <a:defRPr/>
            </a:pPr>
            <a:r>
              <a:rPr lang="en-US" sz="1200" b="0" i="0" u="none" strike="noStrike" cap="none" dirty="0">
                <a:solidFill>
                  <a:schemeClr val="dk1"/>
                </a:solidFill>
                <a:latin typeface="+mn-lt"/>
                <a:ea typeface="Calibri"/>
                <a:cs typeface="Calibri"/>
                <a:sym typeface="Calibri"/>
              </a:rPr>
              <a:t>This is a continuation of Activity 6 from slide 43.</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Let’s discuss the table you completed at the end of Activity 6. Who would like to share their responses to the questions for Lesson Script </a:t>
            </a:r>
            <a:r>
              <a:rPr lang="en-US" dirty="0">
                <a:solidFill>
                  <a:schemeClr val="dk1"/>
                </a:solidFill>
                <a:ea typeface="Calibri"/>
                <a:cs typeface="Calibri"/>
                <a:sym typeface="Calibri"/>
              </a:rPr>
              <a:t>#</a:t>
            </a:r>
            <a:r>
              <a:rPr lang="en-US" sz="1200" b="0" i="0" u="none" strike="noStrike" cap="none" dirty="0">
                <a:solidFill>
                  <a:schemeClr val="dk1"/>
                </a:solidFill>
                <a:latin typeface="+mn-lt"/>
                <a:ea typeface="Calibri"/>
                <a:cs typeface="Calibri"/>
                <a:sym typeface="Calibri"/>
              </a:rPr>
              <a:t>1?</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Which </a:t>
            </a:r>
            <a:r>
              <a:rPr lang="en-US" dirty="0"/>
              <a:t>level</a:t>
            </a:r>
            <a:r>
              <a:rPr lang="en-US" sz="1200" b="0" i="0" u="none" strike="noStrike" kern="1200" dirty="0">
                <a:solidFill>
                  <a:schemeClr val="tx1"/>
                </a:solidFill>
                <a:effectLst/>
                <a:latin typeface="+mn-lt"/>
                <a:ea typeface="+mn-ea"/>
                <a:cs typeface="+mn-cs"/>
              </a:rPr>
              <a:t> of </a:t>
            </a:r>
            <a:r>
              <a:rPr lang="en-US" dirty="0"/>
              <a:t>phonological awareness </a:t>
            </a:r>
            <a:r>
              <a:rPr lang="en-US" sz="1200" b="0" i="0" u="none" strike="noStrike" kern="1200" dirty="0">
                <a:solidFill>
                  <a:schemeClr val="tx1"/>
                </a:solidFill>
                <a:effectLst/>
                <a:latin typeface="+mn-lt"/>
                <a:ea typeface="+mn-ea"/>
                <a:cs typeface="+mn-cs"/>
              </a:rPr>
              <a:t>is the focus of the lesson?</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Which </a:t>
            </a:r>
            <a:r>
              <a:rPr lang="en-US" dirty="0"/>
              <a:t>type of task</a:t>
            </a:r>
            <a:r>
              <a:rPr lang="en-US" sz="1200" b="0" i="0" u="none" strike="noStrike" kern="1200" dirty="0">
                <a:solidFill>
                  <a:schemeClr val="tx1"/>
                </a:solidFill>
                <a:effectLst/>
                <a:latin typeface="+mn-lt"/>
                <a:ea typeface="+mn-ea"/>
                <a:cs typeface="+mn-cs"/>
              </a:rPr>
              <a:t> is the focus of the lesson?</a:t>
            </a:r>
          </a:p>
          <a:p>
            <a:pPr marL="171450" indent="-171450" rtl="0" eaLnBrk="1" fontAlgn="t" latinLnBrk="0" hangingPunct="1">
              <a:buFont typeface="Arial" panose="020B0604020202020204" pitchFamily="34" charset="0"/>
              <a:buChar char="•"/>
            </a:pPr>
            <a:r>
              <a:rPr lang="en-US" sz="1200" b="0" i="0" u="none" strike="noStrike" kern="1200" dirty="0">
                <a:solidFill>
                  <a:schemeClr val="tx1"/>
                </a:solidFill>
                <a:effectLst/>
                <a:latin typeface="+mn-lt"/>
                <a:ea typeface="+mn-ea"/>
                <a:cs typeface="+mn-cs"/>
              </a:rPr>
              <a:t>What type of </a:t>
            </a:r>
            <a:r>
              <a:rPr lang="en-US" dirty="0"/>
              <a:t>scaffolds</a:t>
            </a:r>
            <a:r>
              <a:rPr lang="en-US" sz="1200" b="0" i="0" u="none" strike="noStrike" kern="1200" dirty="0">
                <a:solidFill>
                  <a:schemeClr val="tx1"/>
                </a:solidFill>
                <a:effectLst/>
                <a:latin typeface="+mn-lt"/>
                <a:ea typeface="+mn-ea"/>
                <a:cs typeface="+mn-cs"/>
              </a:rPr>
              <a:t> are included in the lesson?</a:t>
            </a:r>
          </a:p>
          <a:p>
            <a:pPr marL="0" indent="0" rtl="0" eaLnBrk="1" fontAlgn="t" latinLnBrk="0" hangingPunct="1">
              <a:buFontTx/>
              <a:buNone/>
            </a:pPr>
            <a:endParaRPr lang="en-US" sz="1200" b="0" i="0" u="none" strike="noStrike" kern="1200" dirty="0">
              <a:solidFill>
                <a:schemeClr val="tx1"/>
              </a:solidFill>
              <a:effectLst/>
              <a:latin typeface="+mn-lt"/>
              <a:ea typeface="+mn-ea"/>
              <a:cs typeface="+mn-cs"/>
            </a:endParaRPr>
          </a:p>
          <a:p>
            <a:pPr marL="0" indent="0" rtl="0" eaLnBrk="1" fontAlgn="t" latinLnBrk="0" hangingPunct="1">
              <a:buFontTx/>
              <a:buNone/>
            </a:pPr>
            <a:r>
              <a:rPr lang="en-US" sz="1200" b="0" i="1" u="none" strike="noStrike" kern="1200" dirty="0">
                <a:solidFill>
                  <a:schemeClr val="tx1"/>
                </a:solidFill>
                <a:effectLst/>
                <a:latin typeface="+mn-lt"/>
                <a:ea typeface="+mn-ea"/>
                <a:cs typeface="+mn-cs"/>
              </a:rPr>
              <a:t>After a volunteer shares, click the mouse to reveal the answers in the first column. Follow this same process for Lesson Scripts #2 and #3. </a:t>
            </a:r>
          </a:p>
        </p:txBody>
      </p:sp>
      <p:sp>
        <p:nvSpPr>
          <p:cNvPr id="5" name="Date Placeholder 4">
            <a:extLst>
              <a:ext uri="{FF2B5EF4-FFF2-40B4-BE49-F238E27FC236}">
                <a16:creationId xmlns:a16="http://schemas.microsoft.com/office/drawing/2014/main" id="{11C0649F-8246-3C43-B3C6-3F6900AF0B9A}"/>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625844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mn-lt"/>
                <a:ea typeface="Calibri"/>
                <a:cs typeface="Calibri"/>
                <a:sym typeface="Calibri"/>
              </a:rPr>
              <a:t>NOTES</a:t>
            </a:r>
          </a:p>
          <a:p>
            <a:pPr>
              <a:buFont typeface="Arial" panose="020B0604020202020204" pitchFamily="34" charset="0"/>
              <a:buNone/>
              <a:defRPr/>
            </a:pPr>
            <a:r>
              <a:rPr lang="en-US" sz="1200" b="0" i="0" u="none" strike="noStrike" cap="none" dirty="0">
                <a:solidFill>
                  <a:schemeClr val="dk1"/>
                </a:solidFill>
                <a:latin typeface="+mn-lt"/>
                <a:ea typeface="Calibri"/>
                <a:cs typeface="Calibri"/>
                <a:sym typeface="Calibri"/>
              </a:rPr>
              <a:t>This is a continuation of Activity 6 from slide 43.</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What was similar across all three lessons? </a:t>
            </a:r>
            <a:r>
              <a:rPr lang="en-US" sz="1200" b="0" i="1" u="none" strike="noStrike" cap="none" dirty="0">
                <a:solidFill>
                  <a:schemeClr val="dk1"/>
                </a:solidFill>
                <a:latin typeface="+mn-lt"/>
                <a:ea typeface="Calibri"/>
                <a:cs typeface="Calibri"/>
                <a:sym typeface="Calibri"/>
              </a:rPr>
              <a:t>Call on volunteers to share and facilitate a discussion. Click to show answers.</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1" u="none" strike="noStrike" kern="1200" cap="none" dirty="0">
              <a:solidFill>
                <a:schemeClr val="dk1"/>
              </a:solidFill>
              <a:effectLst/>
              <a:latin typeface="+mn-lt"/>
              <a:ea typeface="+mn-ea"/>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a:solidFill>
                  <a:schemeClr val="dk1"/>
                </a:solidFill>
                <a:effectLst/>
                <a:latin typeface="+mn-lt"/>
                <a:ea typeface="+mn-ea"/>
                <a:cs typeface="Calibri"/>
                <a:sym typeface="Calibri"/>
              </a:rPr>
              <a:t>What was different among the three lessons? </a:t>
            </a:r>
            <a:r>
              <a:rPr lang="en-US" sz="1200" b="0" i="1" u="none" strike="noStrike" cap="none" dirty="0">
                <a:solidFill>
                  <a:schemeClr val="dk1"/>
                </a:solidFill>
                <a:latin typeface="+mn-lt"/>
                <a:ea typeface="Calibri"/>
                <a:cs typeface="Calibri"/>
                <a:sym typeface="Calibri"/>
              </a:rPr>
              <a:t>Call on volunteers to share and facilitate a discussion. Click to show answers.</a:t>
            </a:r>
            <a:endParaRPr lang="en-US" sz="1200" b="0" i="0" u="none" strike="noStrike" kern="1200" dirty="0">
              <a:solidFill>
                <a:schemeClr val="tx1"/>
              </a:solidFill>
              <a:effectLst/>
              <a:latin typeface="+mn-lt"/>
              <a:ea typeface="+mn-ea"/>
              <a:cs typeface="+mn-cs"/>
            </a:endParaRPr>
          </a:p>
          <a:p>
            <a:pPr marL="0" indent="0" rtl="0" eaLnBrk="1" fontAlgn="t" latinLnBrk="0" hangingPunct="1">
              <a:buFontTx/>
              <a:buNone/>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cap="none" dirty="0">
              <a:solidFill>
                <a:schemeClr val="dk1"/>
              </a:solidFill>
              <a:latin typeface="+mn-lt"/>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endParaRPr lang="en-US" sz="1200" b="0" i="0" u="none" strike="noStrike" kern="1200" cap="none" baseline="0" dirty="0">
              <a:solidFill>
                <a:schemeClr val="dk1"/>
              </a:solidFill>
              <a:effectLst/>
              <a:latin typeface="+mn-lt"/>
              <a:ea typeface="+mn-ea"/>
              <a:cs typeface="Calibri"/>
              <a:sym typeface="Calibri"/>
            </a:endParaRPr>
          </a:p>
          <a:p>
            <a:endParaRPr lang="en-US" dirty="0"/>
          </a:p>
        </p:txBody>
      </p:sp>
      <p:sp>
        <p:nvSpPr>
          <p:cNvPr id="5" name="Date Placeholder 4">
            <a:extLst>
              <a:ext uri="{FF2B5EF4-FFF2-40B4-BE49-F238E27FC236}">
                <a16:creationId xmlns:a16="http://schemas.microsoft.com/office/drawing/2014/main" id="{11C0649F-8246-3C43-B3C6-3F6900AF0B9A}"/>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229300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 </a:t>
            </a:r>
            <a:r>
              <a:rPr lang="en-US" sz="1200" b="0" i="0" u="none" strike="noStrike" cap="none" dirty="0">
                <a:solidFill>
                  <a:schemeClr val="dk1"/>
                </a:solidFill>
                <a:latin typeface="+mn-lt"/>
                <a:ea typeface="Calibri"/>
                <a:cs typeface="Calibri"/>
                <a:sym typeface="Calibri"/>
              </a:rPr>
              <a:t>Allow 2 minutes for this activity. </a:t>
            </a:r>
            <a:endParaRPr lang="en-US" dirty="0">
              <a:solidFill>
                <a:schemeClr val="dk1"/>
              </a:solidFill>
              <a:ea typeface="Calibri"/>
              <a:cs typeface="Calibri"/>
              <a:sym typeface="Calibri"/>
            </a:endParaRP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Step</a:t>
            </a:r>
            <a:r>
              <a:rPr lang="en-US" sz="1200" b="0" i="0" u="none" strike="noStrike" cap="none" baseline="0" dirty="0">
                <a:solidFill>
                  <a:schemeClr val="dk1"/>
                </a:solidFill>
                <a:latin typeface="+mn-lt"/>
                <a:ea typeface="Calibri"/>
                <a:cs typeface="Calibri"/>
                <a:sym typeface="Calibri"/>
              </a:rPr>
              <a:t> 5, Reflect, Plan, and Implement is </a:t>
            </a:r>
            <a:r>
              <a:rPr lang="en-US" dirty="0">
                <a:solidFill>
                  <a:schemeClr val="dk1"/>
                </a:solidFill>
                <a:ea typeface="Calibri"/>
                <a:cs typeface="Calibri"/>
                <a:sym typeface="Calibri"/>
              </a:rPr>
              <a:t>the </a:t>
            </a:r>
            <a:r>
              <a:rPr lang="en-US" sz="1200" b="0" i="0" u="none" strike="noStrike" cap="none" baseline="0" dirty="0">
                <a:solidFill>
                  <a:schemeClr val="dk1"/>
                </a:solidFill>
                <a:latin typeface="+mn-lt"/>
                <a:ea typeface="Calibri"/>
                <a:cs typeface="Calibri"/>
                <a:sym typeface="Calibri"/>
              </a:rPr>
              <a:t>final step </a:t>
            </a:r>
            <a:r>
              <a:rPr lang="en-US" dirty="0">
                <a:solidFill>
                  <a:schemeClr val="dk1"/>
                </a:solidFill>
                <a:ea typeface="Calibri"/>
                <a:cs typeface="Calibri"/>
                <a:sym typeface="Calibri"/>
              </a:rPr>
              <a:t>of </a:t>
            </a:r>
            <a:r>
              <a:rPr lang="en-US" sz="1200" b="0" i="0" u="none" strike="noStrike" cap="none" baseline="0" dirty="0">
                <a:solidFill>
                  <a:schemeClr val="dk1"/>
                </a:solidFill>
                <a:latin typeface="+mn-lt"/>
                <a:ea typeface="Calibri"/>
                <a:cs typeface="Calibri"/>
                <a:sym typeface="Calibri"/>
              </a:rPr>
              <a:t>each session. Let’s first reflect on the information we covered today by doing a Think-Pair-Share. Take a moment to think about the questions: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What did </a:t>
            </a:r>
            <a:r>
              <a:rPr lang="en-US" sz="1200" dirty="0"/>
              <a:t>you learn during this session that confirmed what you already knew about teaching phonological awareness in small groups?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kern="1200" dirty="0">
                <a:solidFill>
                  <a:schemeClr val="tx1"/>
                </a:solidFill>
                <a:effectLst/>
                <a:latin typeface="+mn-lt"/>
                <a:ea typeface="+mn-ea"/>
                <a:cs typeface="+mn-cs"/>
              </a:rPr>
              <a:t>What did </a:t>
            </a:r>
            <a:r>
              <a:rPr lang="en-US" sz="1200" dirty="0"/>
              <a:t>you learn that contradicted what you already knew about teaching phonological awareness in small groups?</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US" sz="1200" b="0" i="0" u="none" strike="noStrike" cap="none" baseline="0" dirty="0">
                <a:solidFill>
                  <a:schemeClr val="dk1"/>
                </a:solidFill>
                <a:latin typeface="+mn-lt"/>
                <a:ea typeface="Calibri"/>
                <a:cs typeface="Calibri"/>
                <a:sym typeface="Calibri"/>
              </a:rPr>
              <a:t>Then, pair with your shoulder partner and share your thinking. </a:t>
            </a: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1" u="none" strike="noStrike" kern="1200" cap="none" baseline="0" dirty="0">
                <a:solidFill>
                  <a:schemeClr val="dk1"/>
                </a:solidFill>
                <a:effectLst/>
                <a:latin typeface="+mn-lt"/>
                <a:ea typeface="Calibri"/>
                <a:cs typeface="Calibri"/>
                <a:sym typeface="Calibri"/>
              </a:rPr>
              <a:t>Allow 1 minute for this activity. Then ask volunteers to share their ideas. </a:t>
            </a:r>
          </a:p>
          <a:p>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102357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 </a:t>
            </a:r>
            <a:endParaRPr lang="en-US" sz="1200" b="0" i="0" u="none" strike="noStrike" cap="none" dirty="0">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Allow about 5 minutes for this activity.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Explain the DO, WATCH, READ activities.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Announce</a:t>
            </a:r>
            <a:r>
              <a:rPr lang="en-US" sz="1200" b="0" i="0" u="none" strike="noStrike" cap="none" baseline="0" dirty="0">
                <a:solidFill>
                  <a:schemeClr val="dk1"/>
                </a:solidFill>
                <a:latin typeface="+mn-lt"/>
                <a:ea typeface="Calibri"/>
                <a:cs typeface="Calibri"/>
                <a:sym typeface="Calibri"/>
              </a:rPr>
              <a:t> the date and time of </a:t>
            </a:r>
            <a:r>
              <a:rPr lang="en-US" dirty="0">
                <a:solidFill>
                  <a:schemeClr val="dk1"/>
                </a:solidFill>
                <a:ea typeface="Calibri"/>
                <a:cs typeface="Calibri"/>
                <a:sym typeface="Calibri"/>
              </a:rPr>
              <a:t>the </a:t>
            </a:r>
            <a:r>
              <a:rPr lang="en-US" sz="1200" b="0" i="0" u="none" strike="noStrike" cap="none" baseline="0" dirty="0">
                <a:solidFill>
                  <a:schemeClr val="dk1"/>
                </a:solidFill>
                <a:latin typeface="+mn-lt"/>
                <a:ea typeface="Calibri"/>
                <a:cs typeface="Calibri"/>
                <a:sym typeface="Calibri"/>
              </a:rPr>
              <a:t>next PLC session. Ask participants to note it on page </a:t>
            </a:r>
            <a:r>
              <a:rPr lang="en-US" dirty="0">
                <a:solidFill>
                  <a:schemeClr val="dk1"/>
                </a:solidFill>
                <a:ea typeface="Calibri"/>
                <a:cs typeface="Calibri"/>
                <a:sym typeface="Calibri"/>
              </a:rPr>
              <a:t>v </a:t>
            </a:r>
            <a:r>
              <a:rPr lang="en-US" sz="1200" b="0" i="0" u="none" strike="noStrike" cap="none" baseline="0" dirty="0">
                <a:solidFill>
                  <a:schemeClr val="dk1"/>
                </a:solidFill>
                <a:latin typeface="+mn-lt"/>
                <a:ea typeface="Calibri"/>
                <a:cs typeface="Calibri"/>
                <a:sym typeface="Calibri"/>
              </a:rPr>
              <a:t>of the Participant Guide.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baseline="0" dirty="0">
                <a:solidFill>
                  <a:schemeClr val="dk1"/>
                </a:solidFill>
                <a:latin typeface="+mn-lt"/>
                <a:ea typeface="Calibri"/>
                <a:cs typeface="Calibri"/>
                <a:sym typeface="Calibri"/>
              </a:rPr>
              <a:t>Follow up with an email so participants will note it in their calendars.</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Now, let’s look at </a:t>
            </a:r>
            <a:r>
              <a:rPr lang="en-US" sz="1200" b="1" i="0" u="none" strike="noStrike" cap="none" dirty="0">
                <a:solidFill>
                  <a:schemeClr val="dk1"/>
                </a:solidFill>
                <a:latin typeface="+mn-lt"/>
                <a:ea typeface="Calibri"/>
                <a:cs typeface="Calibri"/>
                <a:sym typeface="Calibri"/>
              </a:rPr>
              <a:t>Activity 7: Reflect, Plan, and Implement (Self-Study) on page 38 </a:t>
            </a:r>
            <a:r>
              <a:rPr lang="en-US" sz="1200" b="0" i="0" u="none" strike="noStrike" cap="none" dirty="0">
                <a:solidFill>
                  <a:schemeClr val="dk1"/>
                </a:solidFill>
                <a:latin typeface="+mn-lt"/>
                <a:ea typeface="Calibri"/>
                <a:cs typeface="Calibri"/>
                <a:sym typeface="Calibri"/>
              </a:rPr>
              <a:t>in the Participant Guide</a:t>
            </a:r>
            <a:r>
              <a:rPr lang="en-US" sz="1200" b="0" i="0" u="none" strike="noStrike" cap="none" baseline="0" dirty="0">
                <a:solidFill>
                  <a:schemeClr val="dk1"/>
                </a:solidFill>
                <a:latin typeface="+mn-lt"/>
                <a:ea typeface="Calibri"/>
                <a:cs typeface="Calibri"/>
                <a:sym typeface="Calibri"/>
              </a:rPr>
              <a:t> to review what you will DO, WATCH, and READ before </a:t>
            </a:r>
            <a:r>
              <a:rPr lang="en-US" dirty="0">
                <a:solidFill>
                  <a:schemeClr val="dk1"/>
                </a:solidFill>
                <a:ea typeface="Calibri"/>
                <a:cs typeface="Calibri"/>
                <a:sym typeface="Calibri"/>
              </a:rPr>
              <a:t>the </a:t>
            </a:r>
            <a:r>
              <a:rPr lang="en-US" sz="1200" b="0" i="0" u="none" strike="noStrike" cap="none" baseline="0" dirty="0">
                <a:solidFill>
                  <a:schemeClr val="dk1"/>
                </a:solidFill>
                <a:latin typeface="+mn-lt"/>
                <a:ea typeface="Calibri"/>
                <a:cs typeface="Calibri"/>
                <a:sym typeface="Calibri"/>
              </a:rPr>
              <a:t>next PLC session. These activities will take </a:t>
            </a:r>
            <a:r>
              <a:rPr lang="en-US" dirty="0">
                <a:solidFill>
                  <a:schemeClr val="dk1"/>
                </a:solidFill>
                <a:ea typeface="Calibri"/>
                <a:cs typeface="Calibri"/>
                <a:sym typeface="Calibri"/>
              </a:rPr>
              <a:t>30–60 </a:t>
            </a:r>
            <a:r>
              <a:rPr lang="en-US" sz="1200" b="0" i="0" u="none" strike="noStrike" cap="none" baseline="0" dirty="0">
                <a:solidFill>
                  <a:schemeClr val="dk1"/>
                </a:solidFill>
                <a:latin typeface="+mn-lt"/>
                <a:ea typeface="Calibri"/>
                <a:cs typeface="Calibri"/>
                <a:sym typeface="Calibri"/>
              </a:rPr>
              <a:t>minutes. </a:t>
            </a:r>
          </a:p>
          <a:p>
            <a:pPr>
              <a:buClr>
                <a:schemeClr val="dk1"/>
              </a:buClr>
              <a:buSzPct val="25000"/>
              <a:buFont typeface="Calibri"/>
              <a:buNone/>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1" dirty="0"/>
              <a:t>DO</a:t>
            </a:r>
            <a:r>
              <a:rPr lang="en-US" sz="1200" b="0" i="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Videotape yourself teaching a </a:t>
            </a:r>
            <a:r>
              <a:rPr lang="en-US" dirty="0"/>
              <a:t>small-group </a:t>
            </a:r>
            <a:r>
              <a:rPr lang="en-US" sz="1200" kern="1200" dirty="0">
                <a:solidFill>
                  <a:schemeClr val="tx1"/>
                </a:solidFill>
                <a:effectLst/>
                <a:latin typeface="+mn-lt"/>
                <a:ea typeface="+mn-ea"/>
                <a:cs typeface="+mn-cs"/>
              </a:rPr>
              <a:t>phonological awareness lesson. Use one of the two lesson plans provided in the Reproducible Materials section at the back of </a:t>
            </a:r>
            <a:r>
              <a:rPr lang="en-US" dirty="0"/>
              <a:t>the </a:t>
            </a:r>
            <a:r>
              <a:rPr lang="en-US" sz="1200" kern="1200" dirty="0">
                <a:solidFill>
                  <a:schemeClr val="tx1"/>
                </a:solidFill>
                <a:effectLst/>
                <a:latin typeface="+mn-lt"/>
                <a:ea typeface="+mn-ea"/>
                <a:cs typeface="+mn-cs"/>
              </a:rPr>
              <a:t>Participant Guide. If you do not have access to a video camera, you can use a tablet or smartphone, if available. If there are regulations about videotaping children in your classroom, set up the camera so only you are in the video and/or the children’s backs are to the camera. </a:t>
            </a:r>
          </a:p>
          <a:p>
            <a:endParaRPr lang="en-US" dirty="0"/>
          </a:p>
          <a:p>
            <a:pPr rtl="0"/>
            <a:r>
              <a:rPr lang="en-US" b="1" dirty="0"/>
              <a:t>WATCH</a:t>
            </a:r>
            <a:r>
              <a:rPr lang="en-US" sz="1200" b="0" i="0" u="none" strike="noStrike" kern="1200" dirty="0">
                <a:solidFill>
                  <a:schemeClr val="tx1"/>
                </a:solidFill>
                <a:effectLst/>
                <a:latin typeface="+mn-lt"/>
                <a:ea typeface="+mn-ea"/>
                <a:cs typeface="+mn-cs"/>
              </a:rPr>
              <a:t> Your videotape and answer the reflection questions. </a:t>
            </a:r>
          </a:p>
          <a:p>
            <a:endParaRPr lang="en-US" dirty="0"/>
          </a:p>
          <a:p>
            <a:r>
              <a:rPr lang="en-US" b="1" dirty="0"/>
              <a:t>READ</a:t>
            </a:r>
            <a:r>
              <a:rPr lang="en-US" sz="1200" b="0" i="0" u="none" strike="noStrike"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Self-Study Reading for Session 6 on pages 39–46 in </a:t>
            </a:r>
            <a:r>
              <a:rPr lang="en-US" dirty="0"/>
              <a:t>the </a:t>
            </a:r>
            <a:r>
              <a:rPr lang="en-US" sz="1200" b="0" i="0" u="none" strike="noStrike" kern="1200" baseline="0" dirty="0">
                <a:solidFill>
                  <a:schemeClr val="tx1"/>
                </a:solidFill>
                <a:effectLst/>
                <a:latin typeface="+mn-lt"/>
                <a:ea typeface="+mn-ea"/>
                <a:cs typeface="+mn-cs"/>
              </a:rPr>
              <a:t>Participant Guide.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you’d like to, select and read at least one resource from </a:t>
            </a:r>
            <a:r>
              <a:rPr lang="en-US" sz="1200" i="0" kern="1200" dirty="0">
                <a:solidFill>
                  <a:schemeClr val="tx1"/>
                </a:solidFill>
                <a:effectLst/>
                <a:latin typeface="+mn-lt"/>
                <a:ea typeface="+mn-ea"/>
                <a:cs typeface="+mn-cs"/>
              </a:rPr>
              <a:t>the Additional Resources section</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on pages 44–46. </a:t>
            </a:r>
            <a:r>
              <a:rPr lang="en-US" sz="1200" kern="1200" dirty="0">
                <a:solidFill>
                  <a:schemeClr val="tx1"/>
                </a:solidFill>
                <a:effectLst/>
                <a:latin typeface="+mn-lt"/>
                <a:ea typeface="+mn-ea"/>
                <a:cs typeface="+mn-cs"/>
              </a:rPr>
              <a:t>Note any questions you have about the reading in </a:t>
            </a:r>
            <a:r>
              <a:rPr lang="en-US" dirty="0"/>
              <a:t>the </a:t>
            </a:r>
            <a:r>
              <a:rPr lang="en-US" sz="1200" kern="1200" dirty="0">
                <a:solidFill>
                  <a:schemeClr val="tx1"/>
                </a:solidFill>
                <a:effectLst/>
                <a:latin typeface="+mn-lt"/>
                <a:ea typeface="+mn-ea"/>
                <a:cs typeface="+mn-cs"/>
              </a:rPr>
              <a:t>Participant Guide. Also note one thing you learned from your selected reading. </a:t>
            </a:r>
          </a:p>
        </p:txBody>
      </p:sp>
      <p:sp>
        <p:nvSpPr>
          <p:cNvPr id="5" name="Date Placeholder 4">
            <a:extLst>
              <a:ext uri="{FF2B5EF4-FFF2-40B4-BE49-F238E27FC236}">
                <a16:creationId xmlns:a16="http://schemas.microsoft.com/office/drawing/2014/main" id="{51906B0A-8893-934C-8793-481750EF4B22}"/>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1753291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t>SAY </a:t>
            </a:r>
            <a:r>
              <a:rPr lang="en-US" b="0" strike="noStrike" dirty="0"/>
              <a:t>We have now completed Session 5! </a:t>
            </a:r>
            <a:r>
              <a:rPr lang="en-US" sz="1200" b="0" i="0" u="none" strike="noStrike" kern="1200" dirty="0">
                <a:solidFill>
                  <a:schemeClr val="tx1"/>
                </a:solidFill>
                <a:effectLst/>
                <a:latin typeface="+mn-lt"/>
                <a:ea typeface="+mn-ea"/>
                <a:cs typeface="+mn-cs"/>
              </a:rPr>
              <a:t>Thank you for your teamwork during our </a:t>
            </a:r>
            <a:r>
              <a:rPr lang="en-US" sz="1200" b="0" i="0" u="none" strike="noStrike" kern="1200" baseline="0" dirty="0">
                <a:solidFill>
                  <a:schemeClr val="tx1"/>
                </a:solidFill>
                <a:effectLst/>
                <a:latin typeface="+mn-lt"/>
                <a:ea typeface="+mn-ea"/>
                <a:cs typeface="+mn-cs"/>
              </a:rPr>
              <a:t>phonological awareness</a:t>
            </a:r>
            <a:r>
              <a:rPr lang="en-US" sz="1200" b="0" i="0" u="none" strike="noStrike" kern="1200" dirty="0">
                <a:solidFill>
                  <a:schemeClr val="tx1"/>
                </a:solidFill>
                <a:effectLst/>
                <a:latin typeface="+mn-lt"/>
                <a:ea typeface="+mn-ea"/>
                <a:cs typeface="+mn-cs"/>
              </a:rPr>
              <a:t> PLC</a:t>
            </a:r>
            <a:r>
              <a:rPr lang="en-US" sz="1200" b="0" i="0" u="none" strike="noStrike" kern="1200" baseline="0" dirty="0">
                <a:solidFill>
                  <a:schemeClr val="tx1"/>
                </a:solidFill>
                <a:effectLst/>
                <a:latin typeface="+mn-lt"/>
                <a:ea typeface="+mn-ea"/>
                <a:cs typeface="+mn-cs"/>
              </a:rPr>
              <a:t> session!</a:t>
            </a:r>
            <a:endParaRPr lang="en-US" b="0" dirty="0">
              <a:effectLst/>
            </a:endParaRPr>
          </a:p>
          <a:p>
            <a:endParaRPr lang="en-US" b="1" strike="noStrike" dirty="0"/>
          </a:p>
        </p:txBody>
      </p:sp>
      <p:sp>
        <p:nvSpPr>
          <p:cNvPr id="5" name="Date Placeholder 4">
            <a:extLst>
              <a:ext uri="{FF2B5EF4-FFF2-40B4-BE49-F238E27FC236}">
                <a16:creationId xmlns:a16="http://schemas.microsoft.com/office/drawing/2014/main" id="{0927316D-6355-904C-B100-5B62354DB9D3}"/>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717499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Tx/>
              <a:buNone/>
            </a:pPr>
            <a:r>
              <a:rPr lang="en-US" sz="1000" b="1" i="0" u="none" strike="noStrike" cap="none" dirty="0">
                <a:solidFill>
                  <a:schemeClr val="dk1"/>
                </a:solidFill>
                <a:latin typeface="+mn-lt"/>
                <a:ea typeface="Calibri"/>
                <a:cs typeface="Calibri"/>
                <a:sym typeface="Calibri"/>
              </a:rPr>
              <a:t>NOTES </a:t>
            </a:r>
          </a:p>
          <a:p>
            <a:pPr marL="171450" marR="0" lvl="0" indent="-171450" algn="l" rtl="0">
              <a:spcBef>
                <a:spcPts val="0"/>
              </a:spcBef>
              <a:spcAft>
                <a:spcPts val="0"/>
              </a:spcAft>
              <a:buClr>
                <a:schemeClr val="dk1"/>
              </a:buClr>
              <a:buSzPct val="25000"/>
              <a:buFont typeface="Arial" charset="0"/>
              <a:buChar char="•"/>
            </a:pPr>
            <a:r>
              <a:rPr lang="en-US" sz="1000" b="0" i="0" u="none" strike="noStrike" cap="none" dirty="0">
                <a:solidFill>
                  <a:schemeClr val="dk1"/>
                </a:solidFill>
                <a:latin typeface="+mn-lt"/>
                <a:ea typeface="Calibri"/>
                <a:cs typeface="Calibri"/>
                <a:sym typeface="Calibri"/>
              </a:rPr>
              <a:t>Session</a:t>
            </a:r>
            <a:r>
              <a:rPr lang="en-US" sz="1000" b="0" i="0" u="none" strike="noStrike" cap="none" baseline="0" dirty="0">
                <a:solidFill>
                  <a:schemeClr val="dk1"/>
                </a:solidFill>
                <a:latin typeface="+mn-lt"/>
                <a:ea typeface="Calibri"/>
                <a:cs typeface="Calibri"/>
                <a:sym typeface="Calibri"/>
              </a:rPr>
              <a:t> 6 will take approximately 60 minutes. </a:t>
            </a:r>
          </a:p>
          <a:p>
            <a:pPr marL="171450" marR="0" lvl="0" indent="-171450" algn="l" rtl="0">
              <a:spcBef>
                <a:spcPts val="0"/>
              </a:spcBef>
              <a:spcAft>
                <a:spcPts val="0"/>
              </a:spcAft>
              <a:buClr>
                <a:schemeClr val="dk1"/>
              </a:buClr>
              <a:buSzPct val="25000"/>
              <a:buFont typeface="Arial" charset="0"/>
              <a:buChar char="•"/>
            </a:pPr>
            <a:r>
              <a:rPr lang="en-US" sz="1000" b="0" i="0" u="none" strike="noStrike" kern="1200" dirty="0">
                <a:solidFill>
                  <a:schemeClr val="tx1"/>
                </a:solidFill>
                <a:effectLst/>
                <a:latin typeface="+mn-lt"/>
                <a:ea typeface="+mn-ea"/>
                <a:cs typeface="+mn-cs"/>
              </a:rPr>
              <a:t>Prior to Session 6, participants will have read content in the Participant Guide on pages 39–46: </a:t>
            </a:r>
          </a:p>
          <a:p>
            <a:pPr marL="628650" marR="0" lvl="1" indent="-171450" algn="l" rtl="0">
              <a:spcBef>
                <a:spcPts val="0"/>
              </a:spcBef>
              <a:spcAft>
                <a:spcPts val="0"/>
              </a:spcAft>
              <a:buClr>
                <a:schemeClr val="dk1"/>
              </a:buClr>
              <a:buSzPct val="25000"/>
              <a:buFont typeface="Arial" charset="0"/>
              <a:buChar char="•"/>
            </a:pPr>
            <a:r>
              <a:rPr lang="en-US" sz="1000" b="0" i="0" u="none" strike="noStrike" kern="1200" dirty="0">
                <a:solidFill>
                  <a:schemeClr val="tx1"/>
                </a:solidFill>
                <a:effectLst/>
                <a:latin typeface="+mn-lt"/>
                <a:ea typeface="+mn-ea"/>
                <a:cs typeface="+mn-cs"/>
              </a:rPr>
              <a:t>Phonological Awareness in Action: Ms. Warner’s Classroom</a:t>
            </a:r>
          </a:p>
          <a:p>
            <a:pPr marL="628650" marR="0" lvl="1" indent="-171450" algn="l" rtl="0">
              <a:spcBef>
                <a:spcPts val="0"/>
              </a:spcBef>
              <a:spcAft>
                <a:spcPts val="0"/>
              </a:spcAft>
              <a:buClr>
                <a:schemeClr val="dk1"/>
              </a:buClr>
              <a:buSzPct val="25000"/>
              <a:buFont typeface="Arial" charset="0"/>
              <a:buChar char="•"/>
            </a:pPr>
            <a:r>
              <a:rPr lang="en-US" sz="1000" b="0" i="0" u="none" strike="noStrike" kern="1200" dirty="0">
                <a:solidFill>
                  <a:schemeClr val="tx1"/>
                </a:solidFill>
                <a:effectLst/>
                <a:latin typeface="+mn-lt"/>
                <a:ea typeface="+mn-ea"/>
                <a:cs typeface="+mn-cs"/>
              </a:rPr>
              <a:t>Considerations for </a:t>
            </a:r>
            <a:r>
              <a:rPr lang="en-US" sz="1000" i="0" kern="1200" dirty="0">
                <a:solidFill>
                  <a:schemeClr val="tx1"/>
                </a:solidFill>
                <a:effectLst/>
                <a:latin typeface="+mn-lt"/>
                <a:ea typeface="+mn-ea"/>
                <a:cs typeface="+mn-cs"/>
              </a:rPr>
              <a:t>English Learner Students and Students With Disabilities</a:t>
            </a:r>
          </a:p>
          <a:p>
            <a:pPr marL="628650" marR="0" lvl="1" indent="-171450" algn="l" rtl="0">
              <a:spcBef>
                <a:spcPts val="0"/>
              </a:spcBef>
              <a:spcAft>
                <a:spcPts val="0"/>
              </a:spcAft>
              <a:buClr>
                <a:schemeClr val="dk1"/>
              </a:buClr>
              <a:buSzPct val="25000"/>
              <a:buFont typeface="Arial" charset="0"/>
              <a:buChar char="•"/>
            </a:pPr>
            <a:r>
              <a:rPr lang="en-US" sz="1000" b="0" i="0" u="none" strike="noStrike" kern="1200" dirty="0">
                <a:solidFill>
                  <a:schemeClr val="tx1"/>
                </a:solidFill>
                <a:effectLst/>
                <a:latin typeface="+mn-lt"/>
                <a:ea typeface="+mn-ea"/>
                <a:cs typeface="+mn-cs"/>
              </a:rPr>
              <a:t>A participant-selected resource from the Additional Resources section</a:t>
            </a:r>
            <a:endParaRPr lang="en-US" sz="1000" b="0" i="0" u="none" strike="noStrike" kern="1200" cap="none" dirty="0">
              <a:solidFill>
                <a:schemeClr val="tx1"/>
              </a:solidFill>
              <a:effectLst/>
              <a:latin typeface="+mn-lt"/>
              <a:ea typeface="+mn-ea"/>
              <a:cs typeface="+mn-cs"/>
              <a:sym typeface="Calibri"/>
            </a:endParaRPr>
          </a:p>
          <a:p>
            <a:pPr marL="628650" marR="0" lvl="1" indent="-171450" algn="l" rtl="0">
              <a:spcBef>
                <a:spcPts val="0"/>
              </a:spcBef>
              <a:spcAft>
                <a:spcPts val="0"/>
              </a:spcAft>
              <a:buClr>
                <a:schemeClr val="dk1"/>
              </a:buClr>
              <a:buSzPct val="25000"/>
              <a:buFont typeface="Arial" charset="0"/>
              <a:buChar char="•"/>
            </a:pPr>
            <a:endParaRPr lang="en-US" sz="1000" b="0" i="0" u="none" strike="noStrike" kern="1200" cap="none" dirty="0">
              <a:solidFill>
                <a:schemeClr val="tx1"/>
              </a:solidFill>
              <a:effectLst/>
              <a:latin typeface="+mn-lt"/>
              <a:ea typeface="+mn-ea"/>
              <a:cs typeface="+mn-cs"/>
              <a:sym typeface="Calibri"/>
            </a:endParaRPr>
          </a:p>
          <a:p>
            <a:pPr marL="171450" marR="0" lvl="0" indent="-171450" algn="l" rtl="0">
              <a:spcBef>
                <a:spcPts val="0"/>
              </a:spcBef>
              <a:spcAft>
                <a:spcPts val="0"/>
              </a:spcAft>
              <a:buClr>
                <a:schemeClr val="dk1"/>
              </a:buClr>
              <a:buSzPct val="25000"/>
              <a:buFont typeface="Arial" charset="0"/>
              <a:buChar char="•"/>
            </a:pPr>
            <a:r>
              <a:rPr lang="en-US" sz="1000" b="0" i="0" u="none" strike="noStrike" kern="1200" cap="none" baseline="0" dirty="0">
                <a:solidFill>
                  <a:schemeClr val="tx1"/>
                </a:solidFill>
                <a:effectLst/>
                <a:latin typeface="+mn-lt"/>
                <a:ea typeface="+mn-ea"/>
                <a:cs typeface="+mn-cs"/>
                <a:sym typeface="Calibri"/>
              </a:rPr>
              <a:t>Under “SAY” in these speaker notes:</a:t>
            </a:r>
          </a:p>
          <a:p>
            <a:pPr marL="628650" marR="0" lvl="1" indent="-171450" algn="l" rtl="0">
              <a:spcBef>
                <a:spcPts val="0"/>
              </a:spcBef>
              <a:spcAft>
                <a:spcPts val="0"/>
              </a:spcAft>
              <a:buClr>
                <a:schemeClr val="dk1"/>
              </a:buClr>
              <a:buSzPct val="25000"/>
              <a:buFont typeface="Arial" charset="0"/>
              <a:buChar char="•"/>
            </a:pPr>
            <a:r>
              <a:rPr lang="en-US" sz="1000" b="0" i="0" u="none" strike="noStrike" kern="1200" cap="none" baseline="0" dirty="0">
                <a:solidFill>
                  <a:schemeClr val="tx1"/>
                </a:solidFill>
                <a:effectLst/>
                <a:latin typeface="+mn-lt"/>
                <a:ea typeface="+mn-ea"/>
                <a:cs typeface="+mn-cs"/>
                <a:sym typeface="Calibri"/>
              </a:rPr>
              <a:t>Regular text indicates what you should </a:t>
            </a:r>
            <a:r>
              <a:rPr lang="en-US" sz="1000" dirty="0">
                <a:sym typeface="Calibri"/>
              </a:rPr>
              <a:t>say</a:t>
            </a:r>
            <a:r>
              <a:rPr lang="en-US" sz="1000" b="0" i="0" u="none" strike="noStrike" kern="1200" cap="none" baseline="0" dirty="0">
                <a:solidFill>
                  <a:schemeClr val="tx1"/>
                </a:solidFill>
                <a:effectLst/>
                <a:latin typeface="+mn-lt"/>
                <a:ea typeface="+mn-ea"/>
                <a:cs typeface="+mn-cs"/>
                <a:sym typeface="Calibri"/>
              </a:rPr>
              <a:t>. </a:t>
            </a:r>
          </a:p>
          <a:p>
            <a:pPr marL="628650" lvl="1" indent="-171450">
              <a:buClr>
                <a:schemeClr val="dk1"/>
              </a:buClr>
              <a:buSzPct val="25000"/>
              <a:buFont typeface="Arial" charset="0"/>
              <a:buChar char="•"/>
            </a:pPr>
            <a:r>
              <a:rPr lang="en-US" sz="1000" dirty="0">
                <a:sym typeface="Calibri"/>
              </a:rPr>
              <a:t>Italicized text indicates something you and/or the participants should do. </a:t>
            </a:r>
            <a:endParaRPr lang="en-US" sz="1000" dirty="0">
              <a:solidFill>
                <a:schemeClr val="dk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0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000" b="1" i="0" u="none" strike="noStrike" cap="none" dirty="0">
                <a:solidFill>
                  <a:schemeClr val="dk1"/>
                </a:solidFill>
                <a:latin typeface="+mn-lt"/>
                <a:ea typeface="Calibri"/>
                <a:cs typeface="Calibri"/>
                <a:sym typeface="Calibri"/>
              </a:rPr>
              <a:t>SAY </a:t>
            </a:r>
            <a:r>
              <a:rPr lang="en-US" sz="1000" b="0" i="0" u="none" strike="noStrike" cap="none" dirty="0">
                <a:solidFill>
                  <a:schemeClr val="dk1"/>
                </a:solidFill>
                <a:latin typeface="+mn-lt"/>
                <a:ea typeface="Calibri"/>
                <a:cs typeface="Calibri"/>
                <a:sym typeface="Calibri"/>
              </a:rPr>
              <a:t>Welcome and thank</a:t>
            </a:r>
            <a:r>
              <a:rPr lang="en-US" sz="1000" b="0" i="0" u="none" strike="noStrike" cap="none" baseline="0" dirty="0">
                <a:solidFill>
                  <a:schemeClr val="dk1"/>
                </a:solidFill>
                <a:latin typeface="+mn-lt"/>
                <a:ea typeface="Calibri"/>
                <a:cs typeface="Calibri"/>
                <a:sym typeface="Calibri"/>
              </a:rPr>
              <a:t> you for continuing to participate in our Professional Learning Community on </a:t>
            </a:r>
            <a:r>
              <a:rPr lang="en-US" sz="1000" b="0" i="0" u="none" strike="noStrike" kern="1200" cap="none" baseline="0" dirty="0">
                <a:solidFill>
                  <a:schemeClr val="tx1"/>
                </a:solidFill>
                <a:effectLst/>
                <a:latin typeface="+mn-lt"/>
                <a:ea typeface="+mn-ea"/>
                <a:cs typeface="+mn-cs"/>
                <a:sym typeface="Calibri"/>
              </a:rPr>
              <a:t>E</a:t>
            </a:r>
            <a:r>
              <a:rPr lang="en-US" sz="1000" b="0" i="0" u="none" strike="noStrike" kern="1200" baseline="0" dirty="0">
                <a:solidFill>
                  <a:schemeClr val="tx1"/>
                </a:solidFill>
                <a:effectLst/>
                <a:latin typeface="+mn-lt"/>
                <a:ea typeface="+mn-ea"/>
                <a:cs typeface="+mn-cs"/>
              </a:rPr>
              <a:t>mergent</a:t>
            </a:r>
            <a:r>
              <a:rPr lang="en-US" sz="1000" b="0" i="0" u="none" strike="noStrike" cap="none" baseline="0" dirty="0">
                <a:solidFill>
                  <a:schemeClr val="dk1"/>
                </a:solidFill>
                <a:latin typeface="+mn-lt"/>
                <a:ea typeface="Calibri"/>
                <a:cs typeface="Calibri"/>
                <a:sym typeface="Calibri"/>
              </a:rPr>
              <a:t> Literacy! Today, we will meet for 60 minutes to conclude</a:t>
            </a:r>
            <a:r>
              <a:rPr lang="en-US" sz="1000" b="0" i="1" u="none" strike="noStrike" cap="none" baseline="0" dirty="0">
                <a:solidFill>
                  <a:schemeClr val="dk1"/>
                </a:solidFill>
                <a:latin typeface="+mn-lt"/>
                <a:ea typeface="Calibri"/>
                <a:cs typeface="Calibri"/>
                <a:sym typeface="Calibri"/>
              </a:rPr>
              <a:t> </a:t>
            </a:r>
            <a:r>
              <a:rPr lang="en-US" sz="1000" b="0" i="0" u="none" strike="noStrike" cap="none" baseline="0" dirty="0">
                <a:solidFill>
                  <a:schemeClr val="dk1"/>
                </a:solidFill>
                <a:latin typeface="+mn-lt"/>
                <a:ea typeface="Calibri"/>
                <a:cs typeface="Calibri"/>
                <a:sym typeface="Calibri"/>
              </a:rPr>
              <a:t>Module </a:t>
            </a:r>
            <a:r>
              <a:rPr lang="en-US" sz="1000" dirty="0">
                <a:solidFill>
                  <a:schemeClr val="dk1"/>
                </a:solidFill>
                <a:ea typeface="Calibri"/>
                <a:cs typeface="Calibri"/>
                <a:sym typeface="Calibri"/>
              </a:rPr>
              <a:t>2</a:t>
            </a:r>
            <a:r>
              <a:rPr lang="en-US" sz="1000" b="0" i="0" u="none" strike="noStrike" cap="none" baseline="0" dirty="0">
                <a:solidFill>
                  <a:schemeClr val="dk1"/>
                </a:solidFill>
                <a:latin typeface="+mn-lt"/>
                <a:ea typeface="Calibri"/>
                <a:cs typeface="Calibri"/>
                <a:sym typeface="Calibri"/>
              </a:rPr>
              <a:t>: </a:t>
            </a:r>
            <a:r>
              <a:rPr lang="en-US" sz="1000" dirty="0">
                <a:solidFill>
                  <a:schemeClr val="dk1"/>
                </a:solidFill>
                <a:ea typeface="Calibri"/>
                <a:cs typeface="Calibri"/>
                <a:sym typeface="Calibri"/>
              </a:rPr>
              <a:t>Phonological Awareness</a:t>
            </a:r>
            <a:r>
              <a:rPr lang="en-US" sz="1000" b="0" i="0" u="none" strike="noStrike" cap="none" baseline="0" dirty="0">
                <a:solidFill>
                  <a:schemeClr val="dk1"/>
                </a:solidFill>
                <a:latin typeface="+mn-lt"/>
                <a:ea typeface="Calibri"/>
                <a:cs typeface="Calibri"/>
                <a:sym typeface="Calibri"/>
              </a:rPr>
              <a:t>. </a:t>
            </a:r>
            <a:r>
              <a:rPr lang="en-US" sz="1000" b="0" i="1" u="none" strike="noStrike" cap="none" baseline="0" dirty="0">
                <a:solidFill>
                  <a:schemeClr val="dk1"/>
                </a:solidFill>
                <a:latin typeface="+mn-lt"/>
                <a:ea typeface="Calibri"/>
                <a:cs typeface="Calibri"/>
                <a:sym typeface="Calibri"/>
              </a:rPr>
              <a:t>Briefly introduce yourself and facilitate introductions of participants, if needed.</a:t>
            </a:r>
            <a:endParaRPr lang="en-US" dirty="0"/>
          </a:p>
        </p:txBody>
      </p:sp>
      <p:sp>
        <p:nvSpPr>
          <p:cNvPr id="5" name="Date Placeholder 4">
            <a:extLst>
              <a:ext uri="{FF2B5EF4-FFF2-40B4-BE49-F238E27FC236}">
                <a16:creationId xmlns:a16="http://schemas.microsoft.com/office/drawing/2014/main" id="{04A49344-1D8D-7F4E-8B79-F7DFD0325010}"/>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89366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u="none" strike="noStrike" cap="none" dirty="0">
                <a:solidFill>
                  <a:schemeClr val="dk1"/>
                </a:solidFill>
                <a:latin typeface="+mn-lt"/>
                <a:ea typeface="Calibri"/>
                <a:cs typeface="Calibri"/>
                <a:sym typeface="Calibri"/>
              </a:rPr>
              <a:t>SAY </a:t>
            </a:r>
            <a:r>
              <a:rPr lang="en-US" sz="1000" b="0" i="0" u="none" strike="noStrike" cap="none" dirty="0">
                <a:solidFill>
                  <a:schemeClr val="tx1"/>
                </a:solidFill>
                <a:latin typeface="+mn-lt"/>
                <a:ea typeface="+mn-ea"/>
                <a:cs typeface="+mn-cs"/>
                <a:sym typeface="Calibri"/>
              </a:rPr>
              <a:t>A</a:t>
            </a:r>
            <a:r>
              <a:rPr lang="en-US" sz="1000" dirty="0"/>
              <a:t> five-step process for collaborative learning is used for every session. Table 2 on page iii in the Participant Guide describes the process. The process was adapted from Wald and Castleberry’s (2000) five stages of work for groups</a:t>
            </a:r>
            <a:r>
              <a:rPr lang="en-US" sz="1000" baseline="0" dirty="0"/>
              <a:t> </a:t>
            </a:r>
            <a:r>
              <a:rPr lang="en-US" sz="1000" dirty="0"/>
              <a:t>engaging in a collaborative learning cycle. </a:t>
            </a:r>
            <a:r>
              <a:rPr lang="en-US" sz="1000" kern="1200" dirty="0">
                <a:solidFill>
                  <a:schemeClr val="tx1"/>
                </a:solidFill>
                <a:effectLst/>
                <a:latin typeface="+mn-lt"/>
                <a:ea typeface="+mn-ea"/>
                <a:cs typeface="+mn-cs"/>
              </a:rPr>
              <a:t>This framework will provide a predictable structure for our sessions and support our learning together. I’d like to describe each step and the icon that you will see on the slide to alert us to where we are in the process during each session.</a:t>
            </a:r>
          </a:p>
          <a:p>
            <a:endParaRPr lang="en-US" sz="1000" b="1" kern="1200" dirty="0">
              <a:solidFill>
                <a:schemeClr val="tx1"/>
              </a:solidFill>
              <a:effectLst/>
              <a:latin typeface="+mn-lt"/>
              <a:ea typeface="+mn-ea"/>
              <a:cs typeface="+mn-cs"/>
            </a:endParaRPr>
          </a:p>
          <a:p>
            <a:r>
              <a:rPr lang="en-US" sz="1000" b="1" dirty="0"/>
              <a:t>Step 1 Debrief</a:t>
            </a:r>
            <a:r>
              <a:rPr lang="en-US" sz="1000" b="0" kern="1200" dirty="0">
                <a:solidFill>
                  <a:schemeClr val="tx1"/>
                </a:solidFill>
                <a:effectLst/>
                <a:latin typeface="+mn-lt"/>
                <a:ea typeface="+mn-ea"/>
                <a:cs typeface="+mn-cs"/>
              </a:rPr>
              <a:t> is identified by talking bubbles. During step 1, y</a:t>
            </a:r>
            <a:r>
              <a:rPr lang="en-US" sz="1000" kern="1200" dirty="0">
                <a:solidFill>
                  <a:schemeClr val="tx1"/>
                </a:solidFill>
                <a:effectLst/>
                <a:latin typeface="+mn-lt"/>
                <a:ea typeface="+mn-ea"/>
                <a:cs typeface="+mn-cs"/>
              </a:rPr>
              <a:t>ou will discuss experiences and reflections about the content and an instructional practice that you planned and implemented since the previous session. </a:t>
            </a:r>
          </a:p>
          <a:p>
            <a:endParaRPr lang="en-US" sz="1000" dirty="0"/>
          </a:p>
          <a:p>
            <a:r>
              <a:rPr lang="en-US" sz="1000" b="1" dirty="0"/>
              <a:t>Step 2 Define and Discuss Session Goals and Content</a:t>
            </a:r>
            <a:r>
              <a:rPr lang="en-US" sz="1000" b="0" kern="1200" dirty="0">
                <a:solidFill>
                  <a:schemeClr val="tx1"/>
                </a:solidFill>
                <a:effectLst/>
                <a:latin typeface="+mn-lt"/>
                <a:ea typeface="+mn-ea"/>
                <a:cs typeface="+mn-cs"/>
              </a:rPr>
              <a:t> is identified by a target</a:t>
            </a:r>
            <a:r>
              <a:rPr lang="en-US" sz="1000" dirty="0"/>
              <a:t>,</a:t>
            </a:r>
            <a:r>
              <a:rPr lang="en-US" sz="1000" b="0" kern="1200" dirty="0">
                <a:solidFill>
                  <a:schemeClr val="tx1"/>
                </a:solidFill>
                <a:effectLst/>
                <a:latin typeface="+mn-lt"/>
                <a:ea typeface="+mn-ea"/>
                <a:cs typeface="+mn-cs"/>
              </a:rPr>
              <a:t> which tells us what we will zero in on for this session. </a:t>
            </a:r>
            <a:r>
              <a:rPr lang="en-US" sz="1000" kern="1200" dirty="0">
                <a:solidFill>
                  <a:schemeClr val="tx1"/>
                </a:solidFill>
                <a:effectLst/>
                <a:latin typeface="+mn-lt"/>
                <a:ea typeface="+mn-ea"/>
                <a:cs typeface="+mn-cs"/>
              </a:rPr>
              <a:t>I will summarize </a:t>
            </a:r>
            <a:r>
              <a:rPr lang="en-US" sz="1000" dirty="0"/>
              <a:t>the </a:t>
            </a:r>
            <a:r>
              <a:rPr lang="en-US" sz="1000" kern="1200" dirty="0">
                <a:solidFill>
                  <a:schemeClr val="tx1"/>
                </a:solidFill>
                <a:effectLst/>
                <a:latin typeface="+mn-lt"/>
                <a:ea typeface="+mn-ea"/>
                <a:cs typeface="+mn-cs"/>
              </a:rPr>
              <a:t>previous </a:t>
            </a:r>
            <a:r>
              <a:rPr lang="en-US" sz="1000" dirty="0"/>
              <a:t>session’s goals </a:t>
            </a:r>
            <a:r>
              <a:rPr lang="en-US" sz="1000" kern="1200" dirty="0">
                <a:solidFill>
                  <a:schemeClr val="tx1"/>
                </a:solidFill>
                <a:effectLst/>
                <a:latin typeface="+mn-lt"/>
                <a:ea typeface="+mn-ea"/>
                <a:cs typeface="+mn-cs"/>
              </a:rPr>
              <a:t>and this session’s </a:t>
            </a:r>
            <a:r>
              <a:rPr lang="en-US" sz="1000" dirty="0"/>
              <a:t>goal—a </a:t>
            </a:r>
            <a:r>
              <a:rPr lang="en-US" sz="1000" kern="1200" dirty="0">
                <a:solidFill>
                  <a:schemeClr val="tx1"/>
                </a:solidFill>
                <a:effectLst/>
                <a:latin typeface="+mn-lt"/>
                <a:ea typeface="+mn-ea"/>
                <a:cs typeface="+mn-cs"/>
              </a:rPr>
              <a:t>sort of “where we’ve been and where we’re going.” I will </a:t>
            </a:r>
            <a:r>
              <a:rPr lang="en-US" sz="1000" dirty="0"/>
              <a:t>also </a:t>
            </a:r>
            <a:r>
              <a:rPr lang="en-US" sz="1000" kern="1200" dirty="0">
                <a:solidFill>
                  <a:schemeClr val="tx1"/>
                </a:solidFill>
                <a:effectLst/>
                <a:latin typeface="+mn-lt"/>
                <a:ea typeface="+mn-ea"/>
                <a:cs typeface="+mn-cs"/>
              </a:rPr>
              <a:t>share foundational and background information while we engage in discussions or activities that support </a:t>
            </a:r>
            <a:r>
              <a:rPr lang="en-US" sz="1000" dirty="0"/>
              <a:t>the </a:t>
            </a:r>
            <a:r>
              <a:rPr lang="en-US" sz="1000" kern="1200" dirty="0">
                <a:solidFill>
                  <a:schemeClr val="tx1"/>
                </a:solidFill>
                <a:effectLst/>
                <a:latin typeface="+mn-lt"/>
                <a:ea typeface="+mn-ea"/>
                <a:cs typeface="+mn-cs"/>
              </a:rPr>
              <a:t>Self-Study Reading that you completed prior to the session. </a:t>
            </a:r>
            <a:endParaRPr lang="en-US" sz="1000" dirty="0"/>
          </a:p>
          <a:p>
            <a:endParaRPr lang="en-US" sz="1000" dirty="0"/>
          </a:p>
          <a:p>
            <a:r>
              <a:rPr lang="en-US" sz="1000" b="1" dirty="0"/>
              <a:t>Step 3 Learn and Confirm</a:t>
            </a:r>
            <a:r>
              <a:rPr lang="en-US" sz="1000" b="0" kern="1200" dirty="0">
                <a:solidFill>
                  <a:schemeClr val="tx1"/>
                </a:solidFill>
                <a:effectLst/>
                <a:latin typeface="+mn-lt"/>
                <a:ea typeface="+mn-ea"/>
                <a:cs typeface="+mn-cs"/>
              </a:rPr>
              <a:t> is identified by a </a:t>
            </a:r>
            <a:r>
              <a:rPr lang="en-US" sz="1000" dirty="0"/>
              <a:t>magnifying </a:t>
            </a:r>
            <a:r>
              <a:rPr lang="en-US" sz="1000" b="0" kern="1200" dirty="0">
                <a:solidFill>
                  <a:schemeClr val="tx1"/>
                </a:solidFill>
                <a:effectLst/>
                <a:latin typeface="+mn-lt"/>
                <a:ea typeface="+mn-ea"/>
                <a:cs typeface="+mn-cs"/>
              </a:rPr>
              <a:t>glass to illustrate that we will look closely at information that you read about in </a:t>
            </a:r>
            <a:r>
              <a:rPr lang="en-US" sz="1000" dirty="0"/>
              <a:t>the Self-Study Reading</a:t>
            </a:r>
            <a:r>
              <a:rPr lang="en-US" sz="1000" b="0" kern="1200" dirty="0">
                <a:solidFill>
                  <a:schemeClr val="tx1"/>
                </a:solidFill>
                <a:effectLst/>
                <a:latin typeface="+mn-lt"/>
                <a:ea typeface="+mn-ea"/>
                <a:cs typeface="+mn-cs"/>
              </a:rPr>
              <a:t>.</a:t>
            </a:r>
            <a:r>
              <a:rPr lang="en-US" sz="1000" dirty="0"/>
              <a:t> </a:t>
            </a:r>
            <a:r>
              <a:rPr lang="en-US" sz="1000" kern="1200" dirty="0">
                <a:solidFill>
                  <a:schemeClr val="tx1"/>
                </a:solidFill>
                <a:effectLst/>
                <a:latin typeface="+mn-lt"/>
                <a:ea typeface="+mn-ea"/>
                <a:cs typeface="+mn-cs"/>
              </a:rPr>
              <a:t>You will explore new practices and compare them to current practices. Here is where we </a:t>
            </a:r>
            <a:r>
              <a:rPr lang="en-US" sz="1000" dirty="0"/>
              <a:t>will </a:t>
            </a:r>
            <a:r>
              <a:rPr lang="en-US" sz="1000" kern="1200" dirty="0">
                <a:solidFill>
                  <a:schemeClr val="tx1"/>
                </a:solidFill>
                <a:effectLst/>
                <a:latin typeface="+mn-lt"/>
                <a:ea typeface="+mn-ea"/>
                <a:cs typeface="+mn-cs"/>
              </a:rPr>
              <a:t>access and build your background knowledge and experiences related to the topic of the session. I will explicitly teach the session’s content through, for example, models, videos, and discussions.  </a:t>
            </a:r>
          </a:p>
          <a:p>
            <a:endParaRPr lang="en-US" sz="1000" dirty="0"/>
          </a:p>
          <a:p>
            <a:r>
              <a:rPr lang="en-US" sz="1000" b="1" dirty="0"/>
              <a:t>Step 4 Collaborate and Practice</a:t>
            </a:r>
            <a:r>
              <a:rPr lang="en-US" sz="1000" b="0" kern="120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is identified by tools. Here,</a:t>
            </a:r>
            <a:r>
              <a:rPr lang="en-US" sz="1000" dirty="0"/>
              <a:t> </a:t>
            </a:r>
            <a:r>
              <a:rPr lang="en-US" sz="1000" b="0" kern="1200" dirty="0">
                <a:solidFill>
                  <a:schemeClr val="tx1"/>
                </a:solidFill>
                <a:effectLst/>
                <a:latin typeface="+mn-lt"/>
                <a:ea typeface="+mn-ea"/>
                <a:cs typeface="+mn-cs"/>
              </a:rPr>
              <a:t>you will </a:t>
            </a:r>
            <a:r>
              <a:rPr lang="en-US" sz="1000" kern="1200" dirty="0">
                <a:solidFill>
                  <a:schemeClr val="tx1"/>
                </a:solidFill>
                <a:effectLst/>
                <a:latin typeface="+mn-lt"/>
                <a:ea typeface="+mn-ea"/>
                <a:cs typeface="+mn-cs"/>
              </a:rPr>
              <a:t>collaborate in pairs or small groups to practice applying strategies and activities. </a:t>
            </a:r>
          </a:p>
          <a:p>
            <a:endParaRPr lang="en-US" sz="1000" dirty="0"/>
          </a:p>
          <a:p>
            <a:r>
              <a:rPr lang="en-US" sz="1000" b="1" dirty="0"/>
              <a:t>Step 5 Reflect, Plan, and Implement</a:t>
            </a:r>
            <a:r>
              <a:rPr lang="en-US" sz="1000" b="0" kern="1200" dirty="0">
                <a:solidFill>
                  <a:schemeClr val="tx1"/>
                </a:solidFill>
                <a:effectLst/>
                <a:latin typeface="+mn-lt"/>
                <a:ea typeface="+mn-ea"/>
                <a:cs typeface="+mn-cs"/>
              </a:rPr>
              <a:t> is represented by signs with arrows pointing back, for reflect, and forward for plan and implement. You will </a:t>
            </a:r>
            <a:r>
              <a:rPr lang="en-US" sz="1000" kern="1200" dirty="0">
                <a:solidFill>
                  <a:schemeClr val="tx1"/>
                </a:solidFill>
                <a:effectLst/>
                <a:latin typeface="+mn-lt"/>
                <a:ea typeface="+mn-ea"/>
                <a:cs typeface="+mn-cs"/>
              </a:rPr>
              <a:t>reflect on what you learned during the session. You will also plan how the activities and strategies will be implemented in your classroom prior to the next session, and then </a:t>
            </a:r>
            <a:r>
              <a:rPr lang="en-US" sz="1000" dirty="0"/>
              <a:t>you will </a:t>
            </a:r>
            <a:r>
              <a:rPr lang="en-US" sz="1000" kern="1200" dirty="0">
                <a:solidFill>
                  <a:schemeClr val="tx1"/>
                </a:solidFill>
                <a:effectLst/>
                <a:latin typeface="+mn-lt"/>
                <a:ea typeface="+mn-ea"/>
                <a:cs typeface="+mn-cs"/>
              </a:rPr>
              <a:t>implement your plan. It is important that everyone is prepared at the start of the next session to share your experiences.</a:t>
            </a:r>
          </a:p>
        </p:txBody>
      </p:sp>
      <p:sp>
        <p:nvSpPr>
          <p:cNvPr id="5" name="Date Placeholder 4">
            <a:extLst>
              <a:ext uri="{FF2B5EF4-FFF2-40B4-BE49-F238E27FC236}">
                <a16:creationId xmlns:a16="http://schemas.microsoft.com/office/drawing/2014/main" id="{27A89BB7-32F7-714E-BCAC-53C09D9F14D6}"/>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476169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buFont typeface="Calibri"/>
              <a:buNone/>
              <a:defRPr/>
            </a:pPr>
            <a:r>
              <a:rPr lang="en-US" sz="1000" b="1" i="0" u="none" strike="noStrike" cap="none" dirty="0">
                <a:solidFill>
                  <a:schemeClr val="dk1"/>
                </a:solidFill>
                <a:latin typeface="+mn-lt"/>
                <a:ea typeface="Calibri"/>
                <a:cs typeface="Calibri"/>
                <a:sym typeface="Calibri"/>
              </a:rPr>
              <a:t>SAY </a:t>
            </a:r>
            <a:r>
              <a:rPr lang="en-US" sz="1000" dirty="0"/>
              <a:t>As a quick reminder, the purpose of our PLC is to engage in collaborative learning experiences to support preschool teachers in applying evidence-based language and literacy strategies </a:t>
            </a:r>
            <a:r>
              <a:rPr lang="en-US" sz="1000" b="0" dirty="0"/>
              <a:t>in their instruction</a:t>
            </a:r>
            <a:r>
              <a:rPr lang="en-US" sz="1000" dirty="0"/>
              <a:t>. </a:t>
            </a:r>
            <a:r>
              <a:rPr lang="en-US" sz="1000" b="0" i="0" u="none" strike="noStrike" cap="none" baseline="0" dirty="0">
                <a:solidFill>
                  <a:schemeClr val="dk1"/>
                </a:solidFill>
                <a:latin typeface="+mn-lt"/>
                <a:ea typeface="Calibri"/>
                <a:cs typeface="Calibri"/>
                <a:sym typeface="Calibri"/>
              </a:rPr>
              <a:t>I look forward to continuing to learn together! </a:t>
            </a:r>
            <a:endParaRPr lang="en-US" sz="1000"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000" b="1" i="0" u="none" strike="noStrike" kern="1200" dirty="0">
              <a:solidFill>
                <a:schemeClr val="tx1"/>
              </a:solidFill>
              <a:effectLst/>
              <a:latin typeface="+mn-lt"/>
              <a:ea typeface="+mn-ea"/>
              <a:cs typeface="+mn-cs"/>
            </a:endParaRPr>
          </a:p>
          <a:p>
            <a:pPr rtl="0"/>
            <a:endParaRPr lang="en-US" sz="1000" b="0" i="0" u="none" strike="noStrike" kern="1200" dirty="0">
              <a:solidFill>
                <a:schemeClr val="tx1"/>
              </a:solidFill>
              <a:effectLst/>
              <a:latin typeface="+mn-lt"/>
              <a:ea typeface="+mn-ea"/>
              <a:cs typeface="+mn-cs"/>
            </a:endParaRPr>
          </a:p>
          <a:p>
            <a:br>
              <a:rPr lang="en-US" dirty="0"/>
            </a:br>
            <a:endParaRPr lang="en-US" dirty="0"/>
          </a:p>
        </p:txBody>
      </p:sp>
      <p:sp>
        <p:nvSpPr>
          <p:cNvPr id="5" name="Date Placeholder 4">
            <a:extLst>
              <a:ext uri="{FF2B5EF4-FFF2-40B4-BE49-F238E27FC236}">
                <a16:creationId xmlns:a16="http://schemas.microsoft.com/office/drawing/2014/main" id="{21958AED-34F7-C649-8CAA-175DDA08BC56}"/>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583189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buFont typeface="Calibri"/>
              <a:buNone/>
            </a:pPr>
            <a:r>
              <a:rPr lang="en-US" sz="1000" b="1" i="0" u="none" strike="noStrike" cap="none" dirty="0">
                <a:solidFill>
                  <a:schemeClr val="dk1"/>
                </a:solidFill>
                <a:latin typeface="+mn-lt"/>
                <a:ea typeface="Calibri"/>
                <a:cs typeface="Calibri"/>
                <a:sym typeface="Calibri"/>
              </a:rPr>
              <a:t>NOTES </a:t>
            </a:r>
            <a:r>
              <a:rPr lang="en-US" sz="1000" b="0" i="0" u="none" strike="noStrike" cap="none" dirty="0">
                <a:solidFill>
                  <a:schemeClr val="dk1"/>
                </a:solidFill>
                <a:latin typeface="+mn-lt"/>
                <a:ea typeface="Calibri"/>
                <a:cs typeface="Calibri"/>
                <a:sym typeface="Calibri"/>
              </a:rPr>
              <a:t>Consider your group to determine how much detail about the norms need a review.</a:t>
            </a:r>
            <a:endParaRPr lang="en-US" sz="1000" dirty="0">
              <a:solidFill>
                <a:schemeClr val="dk1"/>
              </a:solidFill>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000" b="0"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000" b="1" i="0" u="none" strike="noStrike" cap="none" dirty="0">
                <a:solidFill>
                  <a:schemeClr val="dk1"/>
                </a:solidFill>
                <a:latin typeface="+mn-lt"/>
                <a:ea typeface="Calibri"/>
                <a:cs typeface="Calibri"/>
                <a:sym typeface="Calibri"/>
              </a:rPr>
              <a:t>SAY</a:t>
            </a:r>
            <a:r>
              <a:rPr lang="en-US" sz="1000" b="1" dirty="0">
                <a:solidFill>
                  <a:schemeClr val="dk1"/>
                </a:solidFill>
                <a:ea typeface="Calibri"/>
                <a:cs typeface="Calibri"/>
                <a:sym typeface="Calibri"/>
              </a:rPr>
              <a:t> </a:t>
            </a:r>
            <a:r>
              <a:rPr lang="en-US" sz="1000" dirty="0">
                <a:solidFill>
                  <a:schemeClr val="dk1"/>
                </a:solidFill>
                <a:ea typeface="Calibri"/>
                <a:cs typeface="Calibri"/>
                <a:sym typeface="Calibri"/>
              </a:rPr>
              <a:t>PLCs</a:t>
            </a:r>
            <a:r>
              <a:rPr lang="en-US" sz="1000" b="0" i="0" u="none" strike="noStrike" cap="none" dirty="0">
                <a:solidFill>
                  <a:schemeClr val="dk1"/>
                </a:solidFill>
                <a:latin typeface="+mn-lt"/>
                <a:ea typeface="Calibri"/>
                <a:cs typeface="Calibri"/>
                <a:sym typeface="Calibri"/>
              </a:rPr>
              <a:t>,</a:t>
            </a:r>
            <a:r>
              <a:rPr lang="en-US" sz="1000" b="0" i="0" u="none" strike="noStrike" cap="none" baseline="0" dirty="0">
                <a:solidFill>
                  <a:schemeClr val="dk1"/>
                </a:solidFill>
                <a:latin typeface="+mn-lt"/>
                <a:ea typeface="Calibri"/>
                <a:cs typeface="Calibri"/>
                <a:sym typeface="Calibri"/>
              </a:rPr>
              <a:t> like this one, encourage educators to learn from one another. Therefore, sharing, discussing, and participating are important components. </a:t>
            </a:r>
            <a:endParaRPr lang="en-US" sz="10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000" b="0" i="0" u="none" strike="noStrike" cap="none" dirty="0">
              <a:solidFill>
                <a:schemeClr val="dk1"/>
              </a:solidFill>
              <a:latin typeface="+mn-lt"/>
              <a:ea typeface="Calibri"/>
              <a:cs typeface="Calibri"/>
              <a:sym typeface="Calibri"/>
            </a:endParaRPr>
          </a:p>
          <a:p>
            <a:pPr>
              <a:buClr>
                <a:schemeClr val="dk1"/>
              </a:buClr>
              <a:buSzPct val="25000"/>
              <a:buFont typeface="Calibri"/>
              <a:buNone/>
            </a:pPr>
            <a:r>
              <a:rPr lang="en-US" sz="1000" b="0" i="0" u="none" strike="noStrike" cap="none" dirty="0">
                <a:solidFill>
                  <a:schemeClr val="dk1"/>
                </a:solidFill>
                <a:latin typeface="+mn-lt"/>
                <a:ea typeface="Calibri"/>
                <a:cs typeface="Calibri"/>
                <a:sym typeface="Calibri"/>
              </a:rPr>
              <a:t>Let’s quickly review the norms, or ground rules, for our PLC that we agreed to during </a:t>
            </a:r>
            <a:r>
              <a:rPr lang="en-US" sz="1000" dirty="0">
                <a:solidFill>
                  <a:schemeClr val="dk1"/>
                </a:solidFill>
                <a:ea typeface="Calibri"/>
                <a:cs typeface="Calibri"/>
                <a:sym typeface="Calibri"/>
              </a:rPr>
              <a:t>the </a:t>
            </a:r>
            <a:r>
              <a:rPr lang="en-US" sz="1000" b="0" i="0" u="none" strike="noStrike" cap="none" dirty="0">
                <a:solidFill>
                  <a:schemeClr val="dk1"/>
                </a:solidFill>
                <a:latin typeface="+mn-lt"/>
                <a:ea typeface="Calibri"/>
                <a:cs typeface="Calibri"/>
                <a:sym typeface="Calibri"/>
              </a:rPr>
              <a:t>first session. We remind ourselves of these norms for PLCs</a:t>
            </a:r>
            <a:r>
              <a:rPr lang="en-US" sz="1000" b="0" i="0" u="none" strike="noStrike" cap="none" baseline="0" dirty="0">
                <a:solidFill>
                  <a:schemeClr val="dk1"/>
                </a:solidFill>
                <a:latin typeface="+mn-lt"/>
                <a:ea typeface="Calibri"/>
                <a:cs typeface="Calibri"/>
                <a:sym typeface="Calibri"/>
              </a:rPr>
              <a:t> in order to be productive. </a:t>
            </a:r>
            <a:endParaRPr lang="en-US" sz="1000" dirty="0">
              <a:solidFill>
                <a:schemeClr val="dk1"/>
              </a:solidFill>
              <a:ea typeface="Calibri"/>
              <a:cs typeface="Calibri"/>
              <a:sym typeface="Calibri"/>
            </a:endParaRPr>
          </a:p>
          <a:p>
            <a:pPr>
              <a:buClr>
                <a:schemeClr val="dk1"/>
              </a:buClr>
              <a:buSzPct val="25000"/>
              <a:buFont typeface="Calibri"/>
              <a:buNone/>
            </a:pPr>
            <a:endParaRPr lang="en-US" sz="1000" dirty="0">
              <a:solidFill>
                <a:schemeClr val="dk1"/>
              </a:solidFill>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000" dirty="0">
                <a:solidFill>
                  <a:schemeClr val="dk1"/>
                </a:solidFill>
                <a:ea typeface="Calibri"/>
                <a:cs typeface="Calibri"/>
                <a:sym typeface="Calibri"/>
              </a:rPr>
              <a:t>Cell phones on silent </a:t>
            </a:r>
            <a:r>
              <a:rPr lang="en-US" sz="1000" b="0" i="0" u="none" strike="noStrike" cap="none" baseline="0" dirty="0">
                <a:solidFill>
                  <a:schemeClr val="dk1"/>
                </a:solidFill>
                <a:latin typeface="+mn-lt"/>
                <a:ea typeface="Calibri"/>
                <a:cs typeface="Calibri"/>
                <a:sym typeface="Calibri"/>
              </a:rPr>
              <a:t>will help us have an uninterrupted session. </a:t>
            </a:r>
          </a:p>
          <a:p>
            <a:pPr marL="0" marR="0" lvl="0" indent="0" algn="l" rtl="0">
              <a:spcBef>
                <a:spcPts val="0"/>
              </a:spcBef>
              <a:buClr>
                <a:schemeClr val="dk1"/>
              </a:buClr>
              <a:buSzPct val="25000"/>
              <a:buFont typeface="Calibri"/>
              <a:buNone/>
            </a:pPr>
            <a:endParaRPr lang="en-US" sz="1000" b="0" i="0" u="none" strike="noStrike" cap="none" baseline="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000" dirty="0">
                <a:solidFill>
                  <a:schemeClr val="dk1"/>
                </a:solidFill>
                <a:ea typeface="Calibri"/>
                <a:cs typeface="Calibri"/>
                <a:sym typeface="Calibri"/>
              </a:rPr>
              <a:t>Pay attention to self and others:</a:t>
            </a:r>
            <a:r>
              <a:rPr lang="en-US" sz="1000" b="0" i="0" u="none" strike="noStrike" cap="none" dirty="0">
                <a:solidFill>
                  <a:schemeClr val="dk1"/>
                </a:solidFill>
                <a:latin typeface="+mn-lt"/>
                <a:ea typeface="Calibri"/>
                <a:cs typeface="Calibri"/>
                <a:sym typeface="Calibri"/>
              </a:rPr>
              <a:t> This means to contribute, listen, and be aware of how you and others are responding to each other. Be sure to give everyone a chance to talk</a:t>
            </a:r>
            <a:r>
              <a:rPr lang="en-US" sz="1000" b="0" i="0" u="none" strike="noStrike" cap="none" baseline="0" dirty="0">
                <a:solidFill>
                  <a:schemeClr val="dk1"/>
                </a:solidFill>
                <a:latin typeface="+mn-lt"/>
                <a:ea typeface="Calibri"/>
                <a:cs typeface="Calibri"/>
                <a:sym typeface="Calibri"/>
              </a:rPr>
              <a:t> </a:t>
            </a:r>
            <a:r>
              <a:rPr lang="en-US" sz="1000" b="0" i="0" u="none" strike="noStrike" cap="none" dirty="0">
                <a:solidFill>
                  <a:schemeClr val="dk1"/>
                </a:solidFill>
                <a:latin typeface="+mn-lt"/>
                <a:ea typeface="Calibri"/>
                <a:cs typeface="Calibri"/>
                <a:sym typeface="Calibri"/>
              </a:rPr>
              <a:t>and encourage others who seem reluctant to join in. Sometimes people who are reluctant to talk are thinking. They may not be comfortable jumping in but may have something important to say. </a:t>
            </a:r>
          </a:p>
          <a:p>
            <a:pPr marL="0" marR="0" lvl="0" indent="0" algn="l" rtl="0">
              <a:spcBef>
                <a:spcPts val="0"/>
              </a:spcBef>
              <a:spcAft>
                <a:spcPts val="0"/>
              </a:spcAft>
              <a:buClr>
                <a:schemeClr val="dk1"/>
              </a:buClr>
              <a:buSzPct val="25000"/>
              <a:buFont typeface="Calibri"/>
              <a:buNone/>
            </a:pPr>
            <a:endParaRPr lang="en-US" sz="10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000" dirty="0">
                <a:solidFill>
                  <a:schemeClr val="dk1"/>
                </a:solidFill>
                <a:ea typeface="Calibri"/>
                <a:cs typeface="Calibri"/>
                <a:sym typeface="Calibri"/>
              </a:rPr>
              <a:t>Presume positive intentions: </a:t>
            </a:r>
            <a:r>
              <a:rPr lang="en-US" sz="1000" b="0" i="0" u="none" strike="noStrike" cap="none" dirty="0">
                <a:solidFill>
                  <a:schemeClr val="dk1"/>
                </a:solidFill>
                <a:latin typeface="+mn-lt"/>
                <a:ea typeface="Calibri"/>
                <a:cs typeface="Calibri"/>
                <a:sym typeface="Calibri"/>
              </a:rPr>
              <a:t>This means to pause before responding. Usually when people contribute to a conversation, they intend to be constructive. So, always respond positively</a:t>
            </a:r>
            <a:r>
              <a:rPr lang="en-US" sz="1000" b="0" i="0" u="none" strike="noStrike" cap="none" baseline="0" dirty="0">
                <a:solidFill>
                  <a:schemeClr val="dk1"/>
                </a:solidFill>
                <a:latin typeface="+mn-lt"/>
                <a:ea typeface="Calibri"/>
                <a:cs typeface="Calibri"/>
                <a:sym typeface="Calibri"/>
              </a:rPr>
              <a:t> to </a:t>
            </a:r>
            <a:r>
              <a:rPr lang="en-US" sz="1000" b="0" i="0" u="none" strike="noStrike" cap="none" dirty="0">
                <a:solidFill>
                  <a:schemeClr val="dk1"/>
                </a:solidFill>
                <a:latin typeface="+mn-lt"/>
                <a:ea typeface="Calibri"/>
                <a:cs typeface="Calibri"/>
                <a:sym typeface="Calibri"/>
              </a:rPr>
              <a:t>keep the discussions</a:t>
            </a:r>
            <a:r>
              <a:rPr lang="en-US" sz="1000" b="0" i="0" u="none" strike="noStrike" cap="none" baseline="0" dirty="0">
                <a:solidFill>
                  <a:schemeClr val="dk1"/>
                </a:solidFill>
                <a:latin typeface="+mn-lt"/>
                <a:ea typeface="Calibri"/>
                <a:cs typeface="Calibri"/>
                <a:sym typeface="Calibri"/>
              </a:rPr>
              <a:t> productive. </a:t>
            </a:r>
            <a:endParaRPr lang="en-US" sz="1000" b="0" i="0" u="none" strike="noStrike" cap="none" dirty="0">
              <a:solidFill>
                <a:schemeClr val="dk1"/>
              </a:solidFill>
              <a:latin typeface="+mn-lt"/>
              <a:ea typeface="Calibri"/>
              <a:cs typeface="Calibri"/>
              <a:sym typeface="Calibri"/>
            </a:endParaRPr>
          </a:p>
        </p:txBody>
      </p:sp>
      <p:sp>
        <p:nvSpPr>
          <p:cNvPr id="5" name="Date Placeholder 4">
            <a:extLst>
              <a:ext uri="{FF2B5EF4-FFF2-40B4-BE49-F238E27FC236}">
                <a16:creationId xmlns:a16="http://schemas.microsoft.com/office/drawing/2014/main" id="{E7B02A7D-01DC-D441-8394-48F6BDCF1C77}"/>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4787859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NOTES</a:t>
            </a:r>
          </a:p>
          <a:p>
            <a:pPr marL="171450" marR="0" lvl="0" indent="-171450" algn="l" rtl="0">
              <a:spcBef>
                <a:spcPts val="0"/>
              </a:spcBef>
              <a:spcAft>
                <a:spcPts val="0"/>
              </a:spcAft>
              <a:buClr>
                <a:schemeClr val="dk1"/>
              </a:buClr>
              <a:buSzPct val="25000"/>
              <a:buFont typeface="Arial" charset="0"/>
              <a:buChar char="•"/>
            </a:pPr>
            <a:r>
              <a:rPr lang="en-US" sz="1200" b="0" i="0" u="none" strike="noStrike" kern="1200" baseline="0" dirty="0">
                <a:solidFill>
                  <a:schemeClr val="tx1"/>
                </a:solidFill>
                <a:effectLst/>
                <a:latin typeface="+mn-lt"/>
                <a:ea typeface="+mn-ea"/>
                <a:cs typeface="+mn-cs"/>
              </a:rPr>
              <a:t>Allow up to 10 minutes for this debrief. </a:t>
            </a:r>
            <a:endParaRPr lang="en-US" sz="1200" b="0" i="0" u="none" strike="noStrike" kern="1200" cap="none"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charset="0"/>
              <a:buChar char="•"/>
              <a:tabLst/>
              <a:defRPr/>
            </a:pPr>
            <a:r>
              <a:rPr lang="en-US" sz="1200" b="0" i="0" u="none" strike="noStrike" cap="none" dirty="0">
                <a:solidFill>
                  <a:schemeClr val="dk1"/>
                </a:solidFill>
                <a:latin typeface="+mn-lt"/>
                <a:ea typeface="Calibri"/>
                <a:cs typeface="Calibri"/>
                <a:sym typeface="Calibri"/>
              </a:rPr>
              <a:t>If you have a small group, ask for volunteers to share with the whole group. If you have a large group, consider having triads discuss and then ask a volunteer from each small group to share with the large group.</a:t>
            </a:r>
          </a:p>
          <a:p>
            <a:endParaRPr lang="en-US" dirty="0"/>
          </a:p>
          <a:p>
            <a:r>
              <a:rPr lang="en-US" sz="1200" b="1" i="0" u="none" strike="noStrike" cap="none" dirty="0">
                <a:solidFill>
                  <a:schemeClr val="dk1"/>
                </a:solidFill>
                <a:latin typeface="+mn-lt"/>
                <a:ea typeface="Calibri"/>
                <a:cs typeface="Calibri"/>
                <a:sym typeface="Calibri"/>
              </a:rPr>
              <a:t>SAY</a:t>
            </a:r>
            <a:r>
              <a:rPr lang="en-US" sz="1200" b="0" i="0" u="none" strike="noStrike" cap="none" dirty="0">
                <a:solidFill>
                  <a:schemeClr val="dk1"/>
                </a:solidFill>
                <a:latin typeface="+mn-lt"/>
                <a:ea typeface="Calibri"/>
                <a:cs typeface="Calibri"/>
                <a:sym typeface="Calibri"/>
              </a:rPr>
              <a:t> At the end of Session 5, you were asked to complete </a:t>
            </a:r>
            <a:r>
              <a:rPr lang="en-US" b="1" dirty="0">
                <a:solidFill>
                  <a:schemeClr val="dk1"/>
                </a:solidFill>
                <a:ea typeface="Calibri"/>
                <a:cs typeface="Calibri"/>
                <a:sym typeface="Calibri"/>
              </a:rPr>
              <a:t>Activity 7: Reflect, Plan, and Implement (Self-Study) on page 38 </a:t>
            </a:r>
            <a:r>
              <a:rPr lang="en-US" sz="1200" b="0" i="0" u="none" strike="noStrike" cap="none" dirty="0">
                <a:solidFill>
                  <a:schemeClr val="dk1"/>
                </a:solidFill>
                <a:latin typeface="+mn-lt"/>
                <a:ea typeface="Calibri"/>
                <a:cs typeface="Calibri"/>
                <a:sym typeface="Calibri"/>
              </a:rPr>
              <a:t>in the Participant Guide. Please turn to this activity so we can debrief and share our reflections. </a:t>
            </a:r>
          </a:p>
          <a:p>
            <a:endParaRPr lang="en-US" sz="1200" b="0" i="0" u="none" strike="noStrike" cap="none" dirty="0">
              <a:solidFill>
                <a:schemeClr val="dk1"/>
              </a:solidFill>
              <a:latin typeface="+mn-lt"/>
              <a:ea typeface="Calibri"/>
              <a:cs typeface="Calibri"/>
              <a:sym typeface="Calibri"/>
            </a:endParaRPr>
          </a:p>
          <a:p>
            <a:r>
              <a:rPr lang="en-US" b="1" dirty="0">
                <a:solidFill>
                  <a:schemeClr val="dk1"/>
                </a:solidFill>
                <a:ea typeface="Calibri"/>
                <a:cs typeface="Calibri"/>
                <a:sym typeface="Calibri"/>
              </a:rPr>
              <a:t>DO </a:t>
            </a:r>
            <a:r>
              <a:rPr lang="en-US" sz="1200" b="0" i="1" u="none" strike="noStrike" cap="none" dirty="0">
                <a:solidFill>
                  <a:schemeClr val="dk1"/>
                </a:solidFill>
                <a:latin typeface="+mn-lt"/>
                <a:ea typeface="Calibri"/>
                <a:cs typeface="Calibri"/>
                <a:sym typeface="Calibri"/>
              </a:rPr>
              <a:t>See the slide. Ask for volunteers to share their experience of videotaping themselves. </a:t>
            </a:r>
          </a:p>
          <a:p>
            <a:endParaRPr lang="en-US" sz="1200" b="0" i="1" u="none" strike="noStrike" kern="1200" cap="none" dirty="0">
              <a:solidFill>
                <a:schemeClr val="tx1"/>
              </a:solidFill>
              <a:effectLst/>
              <a:latin typeface="+mn-lt"/>
              <a:ea typeface="+mn-ea"/>
              <a:cs typeface="+mn-cs"/>
              <a:sym typeface="Calibri"/>
            </a:endParaRPr>
          </a:p>
          <a:p>
            <a:r>
              <a:rPr lang="en-US" b="1" dirty="0">
                <a:solidFill>
                  <a:schemeClr val="dk1"/>
                </a:solidFill>
                <a:ea typeface="Calibri"/>
                <a:cs typeface="Calibri"/>
                <a:sym typeface="Calibri"/>
              </a:rPr>
              <a:t>WATCH</a:t>
            </a:r>
            <a:r>
              <a:rPr lang="en-US" sz="1200" b="0" i="0" u="none" strike="noStrike" cap="none" dirty="0">
                <a:solidFill>
                  <a:schemeClr val="dk1"/>
                </a:solidFill>
                <a:latin typeface="+mn-lt"/>
                <a:ea typeface="Calibri"/>
                <a:cs typeface="Calibri"/>
                <a:sym typeface="Calibri"/>
              </a:rPr>
              <a:t> </a:t>
            </a:r>
            <a:r>
              <a:rPr lang="en-US" sz="1200" b="0" i="1" u="none" strike="noStrike" cap="none" dirty="0">
                <a:solidFill>
                  <a:schemeClr val="dk1"/>
                </a:solidFill>
                <a:latin typeface="+mn-lt"/>
                <a:ea typeface="Calibri"/>
                <a:cs typeface="Calibri"/>
                <a:sym typeface="Calibri"/>
              </a:rPr>
              <a:t>Review the reflection questions and ask for volunteers to share their answers. </a:t>
            </a:r>
          </a:p>
          <a:p>
            <a:endParaRPr lang="en-US" sz="1200" b="0" i="1" u="none" strike="noStrike" cap="none" dirty="0">
              <a:solidFill>
                <a:schemeClr val="dk1"/>
              </a:solidFill>
              <a:latin typeface="+mn-lt"/>
              <a:ea typeface="Calibri"/>
              <a:cs typeface="Calibri"/>
              <a:sym typeface="Calibri"/>
            </a:endParaRPr>
          </a:p>
          <a:p>
            <a:r>
              <a:rPr lang="en-US" b="1" dirty="0">
                <a:solidFill>
                  <a:schemeClr val="dk1"/>
                </a:solidFill>
                <a:ea typeface="Calibri"/>
                <a:cs typeface="Calibri"/>
                <a:sym typeface="Calibri"/>
              </a:rPr>
              <a:t>READ</a:t>
            </a:r>
            <a:r>
              <a:rPr lang="en-US" sz="1200" b="0" i="0" u="none" strike="noStrike" cap="none" dirty="0">
                <a:solidFill>
                  <a:schemeClr val="dk1"/>
                </a:solidFill>
                <a:latin typeface="+mn-lt"/>
                <a:ea typeface="Calibri"/>
                <a:cs typeface="Calibri"/>
                <a:sym typeface="Calibri"/>
              </a:rPr>
              <a:t> You were asked to read pages 39–46 in the Participant Guide and, as an option, select and read a resource from the Additional Resources section. What were some of the comments or questions you noted about your reading? Would anyone like to share which resource they selected to read and one thing they took away from reading it?</a:t>
            </a:r>
          </a:p>
          <a:p>
            <a:endParaRPr lang="en-US" dirty="0"/>
          </a:p>
        </p:txBody>
      </p:sp>
      <p:sp>
        <p:nvSpPr>
          <p:cNvPr id="5" name="Date Placeholder 4">
            <a:extLst>
              <a:ext uri="{FF2B5EF4-FFF2-40B4-BE49-F238E27FC236}">
                <a16:creationId xmlns:a16="http://schemas.microsoft.com/office/drawing/2014/main" id="{5DF3E947-2510-0A49-B085-68DDCD7F708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0383860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During Session 4, we learned what phonological awareness is and why it is important. We also learned about the four levels of phonological awareness: word level, syllable level, onset-rime level, and phoneme level. The phonological awareness continuum can help us identify where children are in their phonological awareness development, which will help us plan instruction.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a:solidFill>
                  <a:schemeClr val="dk1"/>
                </a:solidFill>
                <a:latin typeface="+mn-lt"/>
                <a:ea typeface="Calibri"/>
                <a:cs typeface="Calibri"/>
                <a:sym typeface="Calibri"/>
              </a:rPr>
              <a:t>In session 5, </a:t>
            </a:r>
            <a:r>
              <a:rPr lang="en-US" sz="1200" b="0" i="0" u="none" strike="noStrike" cap="none" baseline="0" dirty="0">
                <a:solidFill>
                  <a:schemeClr val="dk1"/>
                </a:solidFill>
                <a:latin typeface="+mn-lt"/>
                <a:cs typeface="Calibri"/>
                <a:sym typeface="Calibri"/>
              </a:rPr>
              <a:t>we learned how to explicitly teach phonological awareness in small groups using the features of effective instruction. We also learned about specific tasks and instructional activities for each level of the phonological awareness continuum to implement during </a:t>
            </a:r>
            <a:r>
              <a:rPr lang="en-US" dirty="0">
                <a:solidFill>
                  <a:schemeClr val="dk1"/>
                </a:solidFill>
                <a:cs typeface="Calibri"/>
                <a:sym typeface="Calibri"/>
              </a:rPr>
              <a:t>small-group </a:t>
            </a:r>
            <a:r>
              <a:rPr lang="en-US" sz="1200" b="0" i="0" u="none" strike="noStrike" cap="none" baseline="0" dirty="0">
                <a:solidFill>
                  <a:schemeClr val="dk1"/>
                </a:solidFill>
                <a:latin typeface="+mn-lt"/>
                <a:cs typeface="Calibri"/>
                <a:sym typeface="Calibri"/>
              </a:rPr>
              <a:t>instruction.</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a:solidFill>
                  <a:schemeClr val="dk1"/>
                </a:solidFill>
                <a:latin typeface="+mn-lt"/>
                <a:ea typeface="Calibri"/>
                <a:cs typeface="Calibri"/>
                <a:sym typeface="Calibri"/>
              </a:rPr>
              <a:t>For this session, 6, we will dive deeper into how to effectively scaffold instruction, a feature of effective instruction. We will also discuss instructional considerations for English learner students and </a:t>
            </a:r>
            <a:r>
              <a:rPr lang="en-US" dirty="0">
                <a:solidFill>
                  <a:schemeClr val="dk1"/>
                </a:solidFill>
                <a:ea typeface="Calibri"/>
                <a:cs typeface="Calibri"/>
                <a:sym typeface="Calibri"/>
              </a:rPr>
              <a:t>students with disabilities</a:t>
            </a:r>
            <a:r>
              <a:rPr lang="en-US" sz="1200" b="0" i="0" u="none" strike="noStrike" cap="none" dirty="0">
                <a:solidFill>
                  <a:schemeClr val="dk1"/>
                </a:solidFill>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baseline="0"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a:t>To do this we will have discussions, engage in collaborative activities, and watch and reflect on preschool classroom videos.</a:t>
            </a:r>
          </a:p>
        </p:txBody>
      </p:sp>
      <p:sp>
        <p:nvSpPr>
          <p:cNvPr id="5" name="Date Placeholder 4">
            <a:extLst>
              <a:ext uri="{FF2B5EF4-FFF2-40B4-BE49-F238E27FC236}">
                <a16:creationId xmlns:a16="http://schemas.microsoft.com/office/drawing/2014/main" id="{DE4C1CFB-47A1-914D-9C68-60FE3E813E5E}"/>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576437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 </a:t>
            </a:r>
            <a:r>
              <a:rPr lang="en-US" sz="1200" b="0" i="0" u="none" strike="noStrike" cap="none" dirty="0">
                <a:solidFill>
                  <a:schemeClr val="dk1"/>
                </a:solidFill>
                <a:latin typeface="+mn-lt"/>
                <a:ea typeface="Calibri"/>
                <a:cs typeface="Calibri"/>
                <a:sym typeface="Calibri"/>
              </a:rPr>
              <a:t>Allow about 5 minutes for this activity. </a:t>
            </a:r>
            <a:endParaRPr lang="en-US" dirty="0">
              <a:solidFill>
                <a:schemeClr val="dk1"/>
              </a:solidFill>
              <a:ea typeface="Calibri"/>
              <a:cs typeface="Calibri"/>
              <a:sym typeface="Calibri"/>
            </a:endParaRPr>
          </a:p>
          <a:p>
            <a:pPr marL="171450" marR="0" lvl="0" indent="-171450" algn="l" rtl="0">
              <a:spcBef>
                <a:spcPts val="0"/>
              </a:spcBef>
              <a:spcAft>
                <a:spcPts val="0"/>
              </a:spcAft>
              <a:buClr>
                <a:schemeClr val="dk1"/>
              </a:buClr>
              <a:buSzPct val="25000"/>
              <a:buFont typeface="Arial" panose="020B0604020202020204" pitchFamily="34" charset="0"/>
              <a:buChar char="•"/>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During </a:t>
            </a:r>
            <a:r>
              <a:rPr lang="en-US" dirty="0">
                <a:solidFill>
                  <a:schemeClr val="dk1"/>
                </a:solidFill>
                <a:ea typeface="Calibri"/>
                <a:cs typeface="Calibri"/>
                <a:sym typeface="Calibri"/>
              </a:rPr>
              <a:t>step </a:t>
            </a:r>
            <a:r>
              <a:rPr lang="en-US" sz="1200" b="0" i="0" u="none" strike="noStrike" cap="none" dirty="0">
                <a:solidFill>
                  <a:schemeClr val="dk1"/>
                </a:solidFill>
                <a:latin typeface="+mn-lt"/>
                <a:ea typeface="Calibri"/>
                <a:cs typeface="Calibri"/>
                <a:sym typeface="Calibri"/>
              </a:rPr>
              <a:t>3</a:t>
            </a:r>
            <a:r>
              <a:rPr lang="en-US" sz="1200" b="0" i="0" u="none" strike="noStrike" cap="none" baseline="0" dirty="0">
                <a:solidFill>
                  <a:schemeClr val="dk1"/>
                </a:solidFill>
                <a:latin typeface="+mn-lt"/>
                <a:ea typeface="Calibri"/>
                <a:cs typeface="Calibri"/>
                <a:sym typeface="Calibri"/>
              </a:rPr>
              <a:t> of </a:t>
            </a:r>
            <a:r>
              <a:rPr lang="en-US" dirty="0">
                <a:solidFill>
                  <a:schemeClr val="dk1"/>
                </a:solidFill>
                <a:ea typeface="Calibri"/>
                <a:cs typeface="Calibri"/>
                <a:sym typeface="Calibri"/>
              </a:rPr>
              <a:t>the </a:t>
            </a:r>
            <a:r>
              <a:rPr lang="en-US" sz="1200" b="0" i="0" u="none" strike="noStrike" cap="none" baseline="0" dirty="0">
                <a:solidFill>
                  <a:schemeClr val="dk1"/>
                </a:solidFill>
                <a:latin typeface="+mn-lt"/>
                <a:ea typeface="Calibri"/>
                <a:cs typeface="Calibri"/>
                <a:sym typeface="Calibri"/>
              </a:rPr>
              <a:t>collaborative learning cycle, we will learn about embedding phonological awareness throughout the day. The goal for step 3 is to learn something new as well as confirm some things that we already know. Phonological awareness tasks don’t always need to be completed in a </a:t>
            </a:r>
            <a:r>
              <a:rPr lang="en-US" dirty="0">
                <a:solidFill>
                  <a:schemeClr val="dk1"/>
                </a:solidFill>
                <a:ea typeface="Calibri"/>
                <a:cs typeface="Calibri"/>
                <a:sym typeface="Calibri"/>
              </a:rPr>
              <a:t>small-group </a:t>
            </a:r>
            <a:r>
              <a:rPr lang="en-US" sz="1200" b="0" i="0" u="none" strike="noStrike" cap="none" baseline="0" dirty="0">
                <a:solidFill>
                  <a:schemeClr val="dk1"/>
                </a:solidFill>
                <a:latin typeface="+mn-lt"/>
                <a:ea typeface="Calibri"/>
                <a:cs typeface="Calibri"/>
                <a:sym typeface="Calibri"/>
              </a:rPr>
              <a:t>setting. In fact, including phonological awareness tasks throughout the day is a great way for children to practice what you taught during </a:t>
            </a:r>
            <a:r>
              <a:rPr lang="en-US" dirty="0">
                <a:solidFill>
                  <a:schemeClr val="dk1"/>
                </a:solidFill>
                <a:ea typeface="Calibri"/>
                <a:cs typeface="Calibri"/>
                <a:sym typeface="Calibri"/>
              </a:rPr>
              <a:t>small-group </a:t>
            </a:r>
            <a:r>
              <a:rPr lang="en-US" sz="1200" b="0" i="0" u="none" strike="noStrike" cap="none" baseline="0" dirty="0">
                <a:solidFill>
                  <a:schemeClr val="dk1"/>
                </a:solidFill>
                <a:latin typeface="+mn-lt"/>
                <a:ea typeface="Calibri"/>
                <a:cs typeface="Calibri"/>
                <a:sym typeface="Calibri"/>
              </a:rPr>
              <a:t>instruction. It can also be a lot of fun!</a:t>
            </a: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mn-lt"/>
                <a:ea typeface="Calibri"/>
                <a:cs typeface="Calibri"/>
                <a:sym typeface="Calibri"/>
              </a:rPr>
              <a:t>Let’s talk about embedding phonological awareness throughout the day using a Think-Pair-Share. I’ll pose a question and you think about a response, share it with a colleague, and then we’ll have volunteers share responses. Here is the question: How do you embed phonological awareness throughout the day? Provide a specific example of the phonological awareness activity and the setting.</a:t>
            </a: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0" i="1" u="none" strike="noStrike" cap="none" baseline="0" dirty="0">
                <a:solidFill>
                  <a:schemeClr val="dk1"/>
                </a:solidFill>
                <a:latin typeface="+mn-lt"/>
                <a:ea typeface="Calibri"/>
                <a:cs typeface="Calibri"/>
                <a:sym typeface="Calibri"/>
              </a:rPr>
              <a:t>Allow 2 minutes for participants to share responses with a colleague and then ask for volunteers to share their ideas.</a:t>
            </a:r>
          </a:p>
        </p:txBody>
      </p:sp>
      <p:sp>
        <p:nvSpPr>
          <p:cNvPr id="5" name="Date Placeholder 4">
            <a:extLst>
              <a:ext uri="{FF2B5EF4-FFF2-40B4-BE49-F238E27FC236}">
                <a16:creationId xmlns:a16="http://schemas.microsoft.com/office/drawing/2014/main" id="{31D3E5FD-EF3A-3642-899B-7376CCA07204}"/>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83267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NOTES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Allow about 15 minutes for this activity.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If needed, pause and rewind the video and review aspects of it.</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Turn to </a:t>
            </a:r>
            <a:r>
              <a:rPr lang="en-US" b="1" dirty="0">
                <a:solidFill>
                  <a:schemeClr val="dk1"/>
                </a:solidFill>
                <a:ea typeface="Calibri"/>
                <a:cs typeface="Calibri"/>
                <a:sym typeface="Calibri"/>
              </a:rPr>
              <a:t>Activity 8: Video Viewing Guide: Phonological Awareness Throughout the Day on page 47</a:t>
            </a:r>
            <a:r>
              <a:rPr lang="en-US" dirty="0">
                <a:solidFill>
                  <a:schemeClr val="dk1"/>
                </a:solidFill>
                <a:ea typeface="Calibri"/>
                <a:cs typeface="Calibri"/>
                <a:sym typeface="Calibri"/>
              </a:rPr>
              <a:t> </a:t>
            </a:r>
            <a:r>
              <a:rPr lang="en-US" sz="1200" b="0" i="0" u="none" strike="noStrike" cap="none" dirty="0">
                <a:solidFill>
                  <a:schemeClr val="dk1"/>
                </a:solidFill>
                <a:latin typeface="+mn-lt"/>
                <a:ea typeface="Calibri"/>
                <a:cs typeface="Calibri"/>
                <a:sym typeface="Calibri"/>
              </a:rPr>
              <a:t>in the Participant Guide. Review the video-viewing guiding statements. </a:t>
            </a:r>
            <a:r>
              <a:rPr lang="en-US" sz="1200" b="0" i="1" u="none" strike="noStrike" cap="none" dirty="0">
                <a:solidFill>
                  <a:schemeClr val="dk1"/>
                </a:solidFill>
                <a:latin typeface="+mn-lt"/>
                <a:ea typeface="Calibri"/>
                <a:cs typeface="Calibri"/>
                <a:sym typeface="Calibri"/>
              </a:rPr>
              <a:t>Allow 1 minute.</a:t>
            </a:r>
            <a:r>
              <a:rPr lang="en-US" sz="1200" b="0" i="0" u="none" strike="noStrike" kern="1200" cap="none" dirty="0">
                <a:solidFill>
                  <a:schemeClr val="dk1"/>
                </a:solidFill>
                <a:effectLst/>
                <a:latin typeface="+mn-lt"/>
                <a:ea typeface="Calibri"/>
                <a:cs typeface="Calibri"/>
                <a:sym typeface="Calibri"/>
              </a:rPr>
              <a:t> </a:t>
            </a:r>
            <a:r>
              <a:rPr lang="en-US" sz="1200" kern="1200" dirty="0">
                <a:solidFill>
                  <a:schemeClr val="tx1"/>
                </a:solidFill>
                <a:effectLst/>
                <a:latin typeface="+mn-lt"/>
                <a:ea typeface="+mn-ea"/>
                <a:cs typeface="+mn-cs"/>
              </a:rPr>
              <a:t>As you watch the video of a preschool teacher implementing phonological awareness throughout the day, record reflections about the statements.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Show </a:t>
            </a:r>
            <a:r>
              <a:rPr lang="en-US" b="1" i="1" dirty="0"/>
              <a:t>Video 8: Phonological Awareness Throughout the Day (</a:t>
            </a:r>
            <a:r>
              <a:rPr lang="en-US" sz="1200" u="sng" kern="1200" dirty="0">
                <a:solidFill>
                  <a:schemeClr val="tx1"/>
                </a:solidFill>
                <a:effectLst/>
                <a:latin typeface="+mn-lt"/>
                <a:ea typeface="+mn-ea"/>
                <a:cs typeface="+mn-cs"/>
                <a:hlinkClick r:id="rId3"/>
              </a:rPr>
              <a:t>https://youtu.be/5jicN0F12t0</a:t>
            </a:r>
            <a:r>
              <a:rPr lang="en-US" sz="1200" i="1" kern="1200" dirty="0">
                <a:solidFill>
                  <a:schemeClr val="tx1"/>
                </a:solidFill>
                <a:effectLst/>
                <a:latin typeface="+mn-lt"/>
                <a:ea typeface="+mn-ea"/>
                <a:cs typeface="+mn-cs"/>
              </a:rPr>
              <a:t>). After the video, ask participants to share reflections. </a:t>
            </a:r>
          </a:p>
          <a:p>
            <a:pPr marL="0" marR="0" lvl="0" indent="0" algn="l" rtl="0">
              <a:spcBef>
                <a:spcPts val="0"/>
              </a:spcBef>
              <a:buClr>
                <a:schemeClr val="dk1"/>
              </a:buClr>
              <a:buSzPct val="25000"/>
              <a:buFont typeface="Calibri"/>
              <a:buNone/>
            </a:pPr>
            <a:endParaRPr lang="en-US" sz="1200" b="0" i="0" u="none" strike="noStrike" cap="none" baseline="0" dirty="0">
              <a:solidFill>
                <a:schemeClr val="dk1"/>
              </a:solidFill>
              <a:latin typeface="+mn-lt"/>
              <a:ea typeface="Calibri"/>
              <a:cs typeface="Calibri"/>
              <a:sym typeface="Calibri"/>
            </a:endParaRPr>
          </a:p>
          <a:p>
            <a:pPr>
              <a:buClr>
                <a:schemeClr val="dk1"/>
              </a:buClr>
              <a:buSzPct val="25000"/>
              <a:buFont typeface="Calibri"/>
              <a:buNone/>
              <a:defRPr/>
            </a:pPr>
            <a:r>
              <a:rPr lang="en-US" sz="1200" b="1" i="0" u="none" strike="noStrike" cap="none" baseline="0" dirty="0">
                <a:solidFill>
                  <a:schemeClr val="dk1"/>
                </a:solidFill>
                <a:latin typeface="+mn-lt"/>
                <a:ea typeface="Calibri"/>
                <a:cs typeface="Calibri"/>
                <a:sym typeface="Calibri"/>
              </a:rPr>
              <a:t>Key Points About the Video</a:t>
            </a:r>
          </a:p>
          <a:p>
            <a:pPr>
              <a:buClr>
                <a:schemeClr val="dk1"/>
              </a:buClr>
              <a:buSzPct val="25000"/>
              <a:buFont typeface="Calibri"/>
              <a:buNone/>
              <a:defRPr/>
            </a:pPr>
            <a:r>
              <a:rPr lang="en-US" sz="1200" b="0" i="1" u="none" strike="noStrike" cap="none" dirty="0">
                <a:solidFill>
                  <a:schemeClr val="dk1"/>
                </a:solidFill>
                <a:latin typeface="+mn-lt"/>
                <a:ea typeface="Calibri"/>
                <a:cs typeface="Calibri"/>
                <a:sym typeface="Calibri"/>
              </a:rPr>
              <a:t>Emphasize the following information if the participants do not.</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1" u="none" strike="noStrike" cap="none" dirty="0">
              <a:solidFill>
                <a:schemeClr val="dk1"/>
              </a:solidFill>
              <a:latin typeface="+mn-lt"/>
              <a:ea typeface="Calibri"/>
              <a:cs typeface="Calibri"/>
              <a:sym typeface="Calibri"/>
            </a:endParaRPr>
          </a:p>
          <a:p>
            <a:pPr marL="0" indent="0">
              <a:buFontTx/>
              <a:buNone/>
            </a:pPr>
            <a:r>
              <a:rPr lang="en-US" sz="1200" kern="1200" dirty="0">
                <a:solidFill>
                  <a:schemeClr val="tx1"/>
                </a:solidFill>
                <a:effectLst/>
                <a:latin typeface="+mn-lt"/>
                <a:ea typeface="+mn-ea"/>
                <a:cs typeface="+mn-cs"/>
              </a:rPr>
              <a:t>During </a:t>
            </a:r>
            <a:r>
              <a:rPr lang="en-US" dirty="0"/>
              <a:t>small-group </a:t>
            </a:r>
            <a:r>
              <a:rPr lang="en-US" sz="1200" kern="1200" dirty="0">
                <a:solidFill>
                  <a:schemeClr val="tx1"/>
                </a:solidFill>
                <a:effectLst/>
                <a:latin typeface="+mn-lt"/>
                <a:ea typeface="+mn-ea"/>
                <a:cs typeface="+mn-cs"/>
              </a:rPr>
              <a:t>instruction, the tasks were </a:t>
            </a:r>
            <a:r>
              <a:rPr lang="en-US" dirty="0"/>
              <a:t>blending</a:t>
            </a:r>
            <a:r>
              <a:rPr lang="en-US" sz="1200" kern="1200" dirty="0">
                <a:solidFill>
                  <a:schemeClr val="tx1"/>
                </a:solidFill>
                <a:effectLst/>
                <a:latin typeface="+mn-lt"/>
                <a:ea typeface="+mn-ea"/>
                <a:cs typeface="+mn-cs"/>
              </a:rPr>
              <a:t> (putting together) and </a:t>
            </a:r>
            <a:r>
              <a:rPr lang="en-US" dirty="0"/>
              <a:t>segmenting</a:t>
            </a:r>
            <a:r>
              <a:rPr lang="en-US" sz="1200" kern="1200" dirty="0">
                <a:solidFill>
                  <a:schemeClr val="tx1"/>
                </a:solidFill>
                <a:effectLst/>
                <a:latin typeface="+mn-lt"/>
                <a:ea typeface="+mn-ea"/>
                <a:cs typeface="+mn-cs"/>
              </a:rPr>
              <a:t> (pulling apart) spoken words at the </a:t>
            </a:r>
            <a:r>
              <a:rPr lang="en-US" dirty="0"/>
              <a:t>syllable level</a:t>
            </a:r>
            <a:r>
              <a:rPr lang="en-US" sz="1200" kern="1200" dirty="0">
                <a:solidFill>
                  <a:schemeClr val="tx1"/>
                </a:solidFill>
                <a:effectLst/>
                <a:latin typeface="+mn-lt"/>
                <a:ea typeface="+mn-ea"/>
                <a:cs typeface="+mn-cs"/>
              </a:rPr>
              <a:t>. Describe two examples of where (setting) and how (task) the teacher reinforced phonological awareness at the </a:t>
            </a:r>
            <a:r>
              <a:rPr lang="en-US" dirty="0"/>
              <a:t>syllable level throughout the day</a:t>
            </a:r>
            <a:r>
              <a:rPr lang="en-US" sz="1200" kern="1200" dirty="0">
                <a:solidFill>
                  <a:schemeClr val="tx1"/>
                </a:solidFill>
                <a:effectLst/>
                <a:latin typeface="+mn-lt"/>
                <a:ea typeface="+mn-ea"/>
                <a:cs typeface="+mn-cs"/>
              </a:rPr>
              <a:t>.</a:t>
            </a:r>
          </a:p>
          <a:p>
            <a:pPr marL="228600" indent="-228600">
              <a:buFont typeface="+mj-lt"/>
              <a:buAutoNum type="arabicPeriod"/>
            </a:pPr>
            <a:r>
              <a:rPr lang="en-US" sz="1200" kern="1200" dirty="0">
                <a:solidFill>
                  <a:schemeClr val="tx1"/>
                </a:solidFill>
                <a:effectLst/>
                <a:latin typeface="+mn-lt"/>
                <a:ea typeface="+mn-ea"/>
                <a:cs typeface="+mn-cs"/>
              </a:rPr>
              <a:t>During read-aloud, the children segmented syllables in words from the story (</a:t>
            </a:r>
            <a:r>
              <a:rPr lang="en-US" i="1" dirty="0"/>
              <a:t>sweeper</a:t>
            </a:r>
            <a:r>
              <a:rPr lang="en-US" sz="1200" kern="1200" dirty="0">
                <a:solidFill>
                  <a:schemeClr val="tx1"/>
                </a:solidFill>
                <a:effectLst/>
                <a:latin typeface="+mn-lt"/>
                <a:ea typeface="+mn-ea"/>
                <a:cs typeface="+mn-cs"/>
              </a:rPr>
              <a:t>, </a:t>
            </a:r>
            <a:r>
              <a:rPr lang="en-US" i="1" dirty="0"/>
              <a:t>beeper</a:t>
            </a:r>
            <a:r>
              <a:rPr lang="en-US" sz="1200" kern="1200" dirty="0">
                <a:solidFill>
                  <a:schemeClr val="tx1"/>
                </a:solidFill>
                <a:effectLst/>
                <a:latin typeface="+mn-lt"/>
                <a:ea typeface="+mn-ea"/>
                <a:cs typeface="+mn-cs"/>
              </a:rPr>
              <a:t>, </a:t>
            </a:r>
            <a:r>
              <a:rPr lang="en-US" i="1" dirty="0"/>
              <a:t>limousine</a:t>
            </a:r>
            <a:r>
              <a:rPr lang="en-US" sz="1200" kern="1200" dirty="0">
                <a:solidFill>
                  <a:schemeClr val="tx1"/>
                </a:solidFill>
                <a:effectLst/>
                <a:latin typeface="+mn-lt"/>
                <a:ea typeface="+mn-ea"/>
                <a:cs typeface="+mn-cs"/>
              </a:rPr>
              <a:t>). </a:t>
            </a:r>
          </a:p>
          <a:p>
            <a:pPr marL="228600" indent="-228600">
              <a:buFont typeface="+mj-lt"/>
              <a:buAutoNum type="arabicPeriod"/>
            </a:pPr>
            <a:r>
              <a:rPr lang="en-US" sz="1200" kern="1200" dirty="0">
                <a:solidFill>
                  <a:schemeClr val="tx1"/>
                </a:solidFill>
                <a:effectLst/>
                <a:latin typeface="+mn-lt"/>
                <a:ea typeface="+mn-ea"/>
                <a:cs typeface="+mn-cs"/>
              </a:rPr>
              <a:t>While waiting in line, the children segmented syllables in animal words (</a:t>
            </a:r>
            <a:r>
              <a:rPr lang="en-US" i="1" dirty="0"/>
              <a:t>horse</a:t>
            </a:r>
            <a:r>
              <a:rPr lang="en-US" sz="1200" kern="1200" dirty="0">
                <a:solidFill>
                  <a:schemeClr val="tx1"/>
                </a:solidFill>
                <a:effectLst/>
                <a:latin typeface="+mn-lt"/>
                <a:ea typeface="+mn-ea"/>
                <a:cs typeface="+mn-cs"/>
              </a:rPr>
              <a:t>, </a:t>
            </a:r>
            <a:r>
              <a:rPr lang="en-US" i="1" dirty="0"/>
              <a:t>alligator</a:t>
            </a:r>
            <a:r>
              <a:rPr lang="en-US" sz="1200" kern="1200" dirty="0">
                <a:solidFill>
                  <a:schemeClr val="tx1"/>
                </a:solidFill>
                <a:effectLst/>
                <a:latin typeface="+mn-lt"/>
                <a:ea typeface="+mn-ea"/>
                <a:cs typeface="+mn-cs"/>
              </a:rPr>
              <a:t>, </a:t>
            </a:r>
            <a:r>
              <a:rPr lang="en-US" i="1" dirty="0"/>
              <a:t>gorilla</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Describe three examples of where (setting) and how (task) the teacher reinforced phonological awareness at the </a:t>
            </a:r>
            <a:r>
              <a:rPr lang="en-US" dirty="0"/>
              <a:t>word level</a:t>
            </a:r>
            <a:r>
              <a:rPr lang="en-US" sz="1200" kern="1200" dirty="0">
                <a:solidFill>
                  <a:schemeClr val="tx1"/>
                </a:solidFill>
                <a:effectLst/>
                <a:latin typeface="+mn-lt"/>
                <a:ea typeface="+mn-ea"/>
                <a:cs typeface="+mn-cs"/>
              </a:rPr>
              <a:t> throughout the day.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During the read-aloud, children blended and deleted the compound word, </a:t>
            </a:r>
            <a:r>
              <a:rPr lang="en-US" i="1" dirty="0"/>
              <a:t>everybody</a:t>
            </a:r>
            <a:r>
              <a:rPr lang="en-US" sz="1200" kern="120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During lunch, the children blended and deleted compound words (</a:t>
            </a:r>
            <a:r>
              <a:rPr lang="en-US" i="1" dirty="0"/>
              <a:t>corndog</a:t>
            </a:r>
            <a:r>
              <a:rPr lang="en-US" sz="1200" kern="1200" dirty="0">
                <a:solidFill>
                  <a:schemeClr val="tx1"/>
                </a:solidFill>
                <a:effectLst/>
                <a:latin typeface="+mn-lt"/>
                <a:ea typeface="+mn-ea"/>
                <a:cs typeface="+mn-cs"/>
              </a:rPr>
              <a:t>, </a:t>
            </a:r>
            <a:r>
              <a:rPr lang="en-US" i="1" dirty="0"/>
              <a:t>popcorn</a:t>
            </a:r>
            <a:r>
              <a:rPr lang="en-US"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During recess, the children blended and deleted compound words (</a:t>
            </a:r>
            <a:r>
              <a:rPr lang="en-US" i="1" dirty="0"/>
              <a:t>football</a:t>
            </a:r>
            <a:r>
              <a:rPr lang="en-US" sz="1200" kern="1200" dirty="0">
                <a:solidFill>
                  <a:schemeClr val="tx1"/>
                </a:solidFill>
                <a:effectLst/>
                <a:latin typeface="+mn-lt"/>
                <a:ea typeface="+mn-ea"/>
                <a:cs typeface="+mn-cs"/>
              </a:rPr>
              <a:t>, </a:t>
            </a:r>
            <a:r>
              <a:rPr lang="en-US" i="1" dirty="0"/>
              <a:t>sidewalk</a:t>
            </a:r>
            <a:r>
              <a:rPr lang="en-US" sz="1200" kern="1200" dirty="0">
                <a:solidFill>
                  <a:schemeClr val="tx1"/>
                </a:solidFill>
                <a:effectLst/>
                <a:latin typeface="+mn-lt"/>
                <a:ea typeface="+mn-ea"/>
                <a:cs typeface="+mn-cs"/>
              </a:rPr>
              <a:t>, </a:t>
            </a:r>
            <a:r>
              <a:rPr lang="en-US" i="1" dirty="0"/>
              <a:t>motorcycle</a:t>
            </a:r>
            <a:r>
              <a:rPr lang="en-US" sz="1200" kern="1200" dirty="0">
                <a:solidFill>
                  <a:schemeClr val="tx1"/>
                </a:solidFill>
                <a:effectLst/>
                <a:latin typeface="+mn-lt"/>
                <a:ea typeface="+mn-ea"/>
                <a:cs typeface="+mn-cs"/>
              </a:rPr>
              <a:t>). </a:t>
            </a:r>
          </a:p>
          <a:p>
            <a:endParaRPr lang="en-US" sz="1200" b="0" i="0" u="none" strike="noStrike" cap="none" baseline="0" dirty="0">
              <a:solidFill>
                <a:schemeClr val="dk1"/>
              </a:solidFill>
              <a:latin typeface="+mn-lt"/>
              <a:cs typeface="Calibri"/>
              <a:sym typeface="Calibri"/>
            </a:endParaRPr>
          </a:p>
          <a:p>
            <a:r>
              <a:rPr lang="en-US" sz="1200" kern="1200" dirty="0">
                <a:solidFill>
                  <a:schemeClr val="tx1"/>
                </a:solidFill>
                <a:effectLst/>
                <a:latin typeface="+mn-lt"/>
                <a:ea typeface="+mn-ea"/>
                <a:cs typeface="+mn-cs"/>
              </a:rPr>
              <a:t>List times and settings throughout your day when you could embed phonological awareness. </a:t>
            </a:r>
          </a:p>
          <a:p>
            <a:r>
              <a:rPr lang="en-US" sz="1200" b="0" i="0" u="none" strike="noStrike" kern="1200" cap="none" baseline="0" dirty="0">
                <a:solidFill>
                  <a:schemeClr val="tx1"/>
                </a:solidFill>
                <a:effectLst/>
                <a:latin typeface="+mn-lt"/>
                <a:ea typeface="+mn-ea"/>
                <a:cs typeface="+mn-cs"/>
                <a:sym typeface="Calibri"/>
              </a:rPr>
              <a:t>Every minute counts: transitions, dismissal/arrival time, snack time, while walking in line. </a:t>
            </a:r>
            <a:endParaRPr lang="en-US" sz="1200" b="0" i="0" u="none" strike="noStrike" cap="none" baseline="0" dirty="0">
              <a:solidFill>
                <a:schemeClr val="dk1"/>
              </a:solidFill>
              <a:latin typeface="+mn-lt"/>
              <a:cs typeface="Calibri"/>
              <a:sym typeface="Calibri"/>
            </a:endParaRPr>
          </a:p>
        </p:txBody>
      </p:sp>
      <p:sp>
        <p:nvSpPr>
          <p:cNvPr id="5" name="Date Placeholder 4">
            <a:extLst>
              <a:ext uri="{FF2B5EF4-FFF2-40B4-BE49-F238E27FC236}">
                <a16:creationId xmlns:a16="http://schemas.microsoft.com/office/drawing/2014/main" id="{82D92EA9-A4D0-024A-8D81-1DD8EDE0A3A3}"/>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4726292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tx1"/>
                </a:solidFill>
                <a:effectLst/>
                <a:latin typeface="+mn-lt"/>
                <a:ea typeface="+mn-ea"/>
                <a:cs typeface="+mn-cs"/>
                <a:sym typeface="Calibri"/>
              </a:rPr>
              <a:t>NOTES </a:t>
            </a:r>
          </a:p>
          <a:p>
            <a:pPr marL="171450" indent="-171450">
              <a:buFont typeface="Arial" panose="020B0604020202020204" pitchFamily="34" charset="0"/>
              <a:buChar char="•"/>
            </a:pPr>
            <a:r>
              <a:rPr lang="en-US" sz="1200" b="0" i="0" u="none" strike="noStrike" kern="1200" cap="none" baseline="0" dirty="0">
                <a:solidFill>
                  <a:schemeClr val="tx1"/>
                </a:solidFill>
                <a:effectLst/>
                <a:latin typeface="+mn-lt"/>
                <a:ea typeface="+mn-ea"/>
                <a:cs typeface="+mn-cs"/>
                <a:sym typeface="Calibri"/>
              </a:rPr>
              <a:t>Allow 10 minutes for this activity. </a:t>
            </a:r>
          </a:p>
          <a:p>
            <a:pPr marL="171450" indent="-171450">
              <a:buFont typeface="Arial" panose="020B0604020202020204" pitchFamily="34" charset="0"/>
              <a:buChar char="•"/>
            </a:pPr>
            <a:r>
              <a:rPr lang="en-US" sz="1200" b="0" i="0" u="none" strike="noStrike" kern="1200" cap="none" baseline="0" dirty="0">
                <a:solidFill>
                  <a:schemeClr val="tx1"/>
                </a:solidFill>
                <a:effectLst/>
                <a:latin typeface="+mn-lt"/>
                <a:ea typeface="+mn-ea"/>
                <a:cs typeface="+mn-cs"/>
                <a:sym typeface="Calibri"/>
              </a:rPr>
              <a:t>If time permits, assign each pair two classroom scenarios. Otherwise, assign each pair one scenario.</a:t>
            </a:r>
          </a:p>
          <a:p>
            <a:pPr marL="171450" indent="-171450">
              <a:buFont typeface="Arial" panose="020B0604020202020204" pitchFamily="34" charset="0"/>
              <a:buChar char="•"/>
            </a:pPr>
            <a:r>
              <a:rPr lang="en-US" sz="1200" b="0" i="0" u="none" strike="noStrike" kern="1200" cap="none" baseline="0" dirty="0">
                <a:solidFill>
                  <a:schemeClr val="tx1"/>
                </a:solidFill>
                <a:effectLst/>
                <a:latin typeface="+mn-lt"/>
                <a:ea typeface="+mn-ea"/>
                <a:cs typeface="+mn-cs"/>
                <a:sym typeface="Calibri"/>
              </a:rPr>
              <a:t>During activities, try to ensure that participants collaborate with a variety of pairs or triads. </a:t>
            </a:r>
            <a:endParaRPr lang="en-US" sz="1200" b="1"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kern="1200" dirty="0">
              <a:solidFill>
                <a:schemeClr val="tx1"/>
              </a:solidFill>
              <a:effectLst/>
              <a:latin typeface="+mn-lt"/>
              <a:ea typeface="+mn-ea"/>
              <a:cs typeface="+mn-cs"/>
            </a:endParaRPr>
          </a:p>
          <a:p>
            <a:pPr lvl="0"/>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Step</a:t>
            </a:r>
            <a:r>
              <a:rPr lang="en-US" sz="1200" b="0" i="0" u="none" strike="noStrike" cap="none" baseline="0" dirty="0">
                <a:solidFill>
                  <a:schemeClr val="dk1"/>
                </a:solidFill>
                <a:latin typeface="+mn-lt"/>
                <a:ea typeface="Calibri"/>
                <a:cs typeface="Calibri"/>
                <a:sym typeface="Calibri"/>
              </a:rPr>
              <a:t> 4 of each </a:t>
            </a:r>
            <a:r>
              <a:rPr lang="en-US" dirty="0">
                <a:solidFill>
                  <a:schemeClr val="dk1"/>
                </a:solidFill>
                <a:ea typeface="Calibri"/>
                <a:cs typeface="Calibri"/>
                <a:sym typeface="Calibri"/>
              </a:rPr>
              <a:t>session </a:t>
            </a:r>
            <a:r>
              <a:rPr lang="en-US" sz="1200" b="0" i="0" u="none" strike="noStrike" cap="none" baseline="0" dirty="0">
                <a:solidFill>
                  <a:schemeClr val="dk1"/>
                </a:solidFill>
                <a:latin typeface="+mn-lt"/>
                <a:ea typeface="Calibri"/>
                <a:cs typeface="Calibri"/>
                <a:sym typeface="Calibri"/>
              </a:rPr>
              <a:t>is to collaborate and practice. Turn to the </a:t>
            </a:r>
            <a:r>
              <a:rPr lang="en-US" b="1" dirty="0">
                <a:solidFill>
                  <a:schemeClr val="dk1"/>
                </a:solidFill>
                <a:ea typeface="Calibri"/>
                <a:cs typeface="Calibri"/>
                <a:sym typeface="Calibri"/>
              </a:rPr>
              <a:t>Activity 9: Scaffolding Opportunities on page 48 </a:t>
            </a:r>
            <a:r>
              <a:rPr lang="en-US" sz="1200" b="0" i="0" u="none" strike="noStrike" cap="none" baseline="0" dirty="0">
                <a:solidFill>
                  <a:schemeClr val="dk1"/>
                </a:solidFill>
                <a:latin typeface="+mn-lt"/>
                <a:ea typeface="Calibri"/>
                <a:cs typeface="Calibri"/>
                <a:sym typeface="Calibri"/>
              </a:rPr>
              <a:t>in the Participant Guide. You’ll see five classroom scenarios. Each classroom scenario includes an example of an instructional scaffold. Read your assigned scenario(s). Work in pairs to identify and record how the teacher scaffolded instruction. Then, determine and record a more effective way the teacher could have scaffolded instruction. </a:t>
            </a:r>
          </a:p>
          <a:p>
            <a:pPr lvl="0"/>
            <a:endParaRPr lang="en-US" sz="1200" b="0" i="0" u="none" strike="noStrike" cap="none" baseline="0" dirty="0">
              <a:solidFill>
                <a:schemeClr val="dk1"/>
              </a:solidFill>
              <a:latin typeface="+mn-lt"/>
              <a:ea typeface="Calibri"/>
              <a:cs typeface="Calibri"/>
              <a:sym typeface="Calibri"/>
            </a:endParaRPr>
          </a:p>
          <a:p>
            <a:pPr lvl="0"/>
            <a:r>
              <a:rPr lang="en-US" sz="1200" b="0" i="1" u="none" strike="noStrike" cap="none" baseline="0" dirty="0">
                <a:solidFill>
                  <a:schemeClr val="dk1"/>
                </a:solidFill>
                <a:latin typeface="+mn-lt"/>
                <a:ea typeface="Calibri"/>
                <a:cs typeface="Calibri"/>
                <a:sym typeface="Calibri"/>
              </a:rPr>
              <a:t>Allow 5 minutes for participants to complete their assigned scenario(s). </a:t>
            </a:r>
            <a:r>
              <a:rPr lang="en-US" sz="1200" i="1" kern="1200" baseline="0" dirty="0">
                <a:solidFill>
                  <a:schemeClr val="tx1"/>
                </a:solidFill>
                <a:effectLst/>
                <a:latin typeface="+mn-lt"/>
                <a:ea typeface="+mn-ea"/>
                <a:cs typeface="+mn-cs"/>
              </a:rPr>
              <a:t>Then, use the next five slides to facilitate a discussion about one scenario at a time.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i="1" kern="1200" baseline="0" dirty="0">
              <a:solidFill>
                <a:schemeClr val="tx1"/>
              </a:solidFill>
              <a:effectLst/>
              <a:latin typeface="+mn-lt"/>
              <a:ea typeface="+mn-ea"/>
              <a:cs typeface="+mn-cs"/>
            </a:endParaRPr>
          </a:p>
          <a:p>
            <a:endParaRPr lang="en-US" dirty="0"/>
          </a:p>
        </p:txBody>
      </p:sp>
      <p:sp>
        <p:nvSpPr>
          <p:cNvPr id="5" name="Date Placeholder 4">
            <a:extLst>
              <a:ext uri="{FF2B5EF4-FFF2-40B4-BE49-F238E27FC236}">
                <a16:creationId xmlns:a16="http://schemas.microsoft.com/office/drawing/2014/main" id="{AF53C692-86F8-ED4E-A740-649BA5F66E2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235071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tx1"/>
                </a:solidFill>
                <a:effectLst/>
                <a:latin typeface="+mn-lt"/>
                <a:ea typeface="+mn-ea"/>
                <a:cs typeface="+mn-cs"/>
                <a:sym typeface="Calibri"/>
              </a:rPr>
              <a:t>NOTES  </a:t>
            </a:r>
            <a:r>
              <a:rPr lang="en-US" sz="1200" b="0" i="0" u="none" strike="noStrike" kern="1200" cap="none" baseline="0" dirty="0">
                <a:solidFill>
                  <a:schemeClr val="tx1"/>
                </a:solidFill>
                <a:effectLst/>
                <a:latin typeface="+mn-lt"/>
                <a:ea typeface="+mn-ea"/>
                <a:cs typeface="+mn-cs"/>
                <a:sym typeface="Calibri"/>
              </a:rPr>
              <a:t>This is a continuation of Activity 9 from slide 56. </a:t>
            </a:r>
            <a:endParaRPr lang="en-US" b="1" dirty="0">
              <a:solidFill>
                <a:schemeClr val="dk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kern="1200" dirty="0">
              <a:solidFill>
                <a:schemeClr val="tx1"/>
              </a:solidFill>
              <a:effectLst/>
              <a:latin typeface="+mn-lt"/>
              <a:ea typeface="+mn-ea"/>
              <a:cs typeface="+mn-cs"/>
            </a:endParaRPr>
          </a:p>
          <a:p>
            <a:pPr lvl="0"/>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As we review each classroom scenario, take notes on the scenarios that were not assigned to you. </a:t>
            </a:r>
            <a:r>
              <a:rPr lang="en-US" sz="1200" b="0" i="0" u="none" strike="noStrike" kern="1200" cap="none" baseline="0" dirty="0">
                <a:solidFill>
                  <a:schemeClr val="tx1"/>
                </a:solidFill>
                <a:effectLst/>
                <a:latin typeface="+mn-lt"/>
                <a:ea typeface="+mn-ea"/>
                <a:cs typeface="+mn-cs"/>
                <a:sym typeface="Calibri"/>
              </a:rPr>
              <a:t>Keep in mind that t</a:t>
            </a:r>
            <a:r>
              <a:rPr lang="en-US" sz="1200" i="0" kern="1200" baseline="0" dirty="0">
                <a:solidFill>
                  <a:schemeClr val="tx1"/>
                </a:solidFill>
                <a:effectLst/>
                <a:latin typeface="+mn-lt"/>
                <a:ea typeface="+mn-ea"/>
                <a:cs typeface="+mn-cs"/>
              </a:rPr>
              <a:t>here is more than one right answer for a more effective way to scaffold instruction. The goal of scaffolding instruction is to provide support so the child can develop the necessary skills to complete the task. </a:t>
            </a:r>
          </a:p>
          <a:p>
            <a:pPr lvl="0"/>
            <a:endParaRPr lang="en-US" sz="1200" b="0" i="0" u="none" strike="noStrike" kern="1200" cap="none" baseline="0" dirty="0">
              <a:solidFill>
                <a:schemeClr val="tx1"/>
              </a:solidFill>
              <a:effectLst/>
              <a:latin typeface="+mn-lt"/>
              <a:ea typeface="+mn-ea"/>
              <a:cs typeface="+mn-cs"/>
              <a:sym typeface="Calibri"/>
            </a:endParaRPr>
          </a:p>
          <a:p>
            <a:pPr lvl="0"/>
            <a:r>
              <a:rPr lang="en-US" sz="1200" b="0" i="0" u="none" strike="noStrike" cap="none" dirty="0">
                <a:solidFill>
                  <a:schemeClr val="dk1"/>
                </a:solidFill>
                <a:latin typeface="+mn-lt"/>
                <a:ea typeface="Calibri"/>
                <a:cs typeface="Calibri"/>
                <a:sym typeface="Calibri"/>
              </a:rPr>
              <a:t>Who would like to read classroom scenario #1 and share their thoughts about it? </a:t>
            </a:r>
            <a:r>
              <a:rPr lang="en-US" sz="1200" b="0" i="1" u="none" strike="noStrike" cap="none" dirty="0">
                <a:solidFill>
                  <a:schemeClr val="dk1"/>
                </a:solidFill>
                <a:latin typeface="+mn-lt"/>
                <a:ea typeface="Calibri"/>
                <a:cs typeface="Calibri"/>
                <a:sym typeface="Calibri"/>
              </a:rPr>
              <a:t>Call on a pair of participants who volunteer. Ask one participant to read the scenario out loud and the other participant to answer the two questions on the slide. </a:t>
            </a:r>
          </a:p>
          <a:p>
            <a:pPr lvl="0"/>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cap="none" dirty="0">
                <a:solidFill>
                  <a:schemeClr val="dk1"/>
                </a:solidFill>
                <a:latin typeface="+mn-lt"/>
                <a:ea typeface="Calibri"/>
                <a:cs typeface="Calibri"/>
                <a:sym typeface="Calibri"/>
              </a:rPr>
              <a:t>Emphasize the following information if the participants do not. </a:t>
            </a:r>
          </a:p>
          <a:p>
            <a:pPr marL="228600" indent="-228600">
              <a:buAutoNum type="arabicPeriod"/>
            </a:pPr>
            <a:r>
              <a:rPr lang="en-US" dirty="0"/>
              <a:t>The teacher scaffolded instruction by providing picture support, which is typically an effective scaffold. However, Aniyah already had a picture card of a dragon so there was no reason for the teacher to draw it again. The teacher asked the child to “Think again,” which is not an instructional scaffold.  </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i="0" kern="1200" baseline="0" dirty="0">
                <a:solidFill>
                  <a:schemeClr val="tx1"/>
                </a:solidFill>
                <a:effectLst/>
                <a:latin typeface="+mn-lt"/>
                <a:ea typeface="+mn-ea"/>
                <a:cs typeface="+mn-cs"/>
              </a:rPr>
              <a:t>The teacher asked the child to complete a deletion task at the syllable level. The child needs to be able to segment syllables in a word before being asked to delete a syllable in a word. Here is one effective instructional scaffold for this scenario. </a:t>
            </a:r>
            <a:r>
              <a:rPr lang="en-US" sz="1200" i="1" kern="1200" baseline="0" dirty="0">
                <a:solidFill>
                  <a:schemeClr val="tx1"/>
                </a:solidFill>
                <a:effectLst/>
                <a:latin typeface="+mn-lt"/>
                <a:ea typeface="+mn-ea"/>
                <a:cs typeface="+mn-cs"/>
              </a:rPr>
              <a:t>Click for the example scaffold to appear. </a:t>
            </a:r>
            <a:endParaRPr lang="en-US" dirty="0"/>
          </a:p>
        </p:txBody>
      </p:sp>
      <p:sp>
        <p:nvSpPr>
          <p:cNvPr id="5" name="Date Placeholder 4">
            <a:extLst>
              <a:ext uri="{FF2B5EF4-FFF2-40B4-BE49-F238E27FC236}">
                <a16:creationId xmlns:a16="http://schemas.microsoft.com/office/drawing/2014/main" id="{AF53C692-86F8-ED4E-A740-649BA5F66E2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6943026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tx1"/>
                </a:solidFill>
                <a:effectLst/>
                <a:latin typeface="+mn-lt"/>
                <a:ea typeface="+mn-ea"/>
                <a:cs typeface="+mn-cs"/>
                <a:sym typeface="Calibri"/>
              </a:rPr>
              <a:t>NOTES  </a:t>
            </a:r>
            <a:r>
              <a:rPr lang="en-US" sz="1200" b="0" i="0" u="none" strike="noStrike" kern="1200" cap="none" baseline="0" dirty="0">
                <a:solidFill>
                  <a:schemeClr val="tx1"/>
                </a:solidFill>
                <a:effectLst/>
                <a:latin typeface="+mn-lt"/>
                <a:ea typeface="+mn-ea"/>
                <a:cs typeface="+mn-cs"/>
                <a:sym typeface="Calibri"/>
              </a:rPr>
              <a:t>This is a continuation of Activity 9 from slide 56. </a:t>
            </a:r>
            <a:endParaRPr lang="en-US" b="1" dirty="0">
              <a:solidFill>
                <a:schemeClr val="dk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kern="1200" dirty="0">
              <a:solidFill>
                <a:schemeClr val="tx1"/>
              </a:solidFill>
              <a:effectLst/>
              <a:latin typeface="+mn-lt"/>
              <a:ea typeface="+mn-ea"/>
              <a:cs typeface="+mn-cs"/>
            </a:endParaRPr>
          </a:p>
          <a:p>
            <a:pPr lvl="0"/>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As we review each classroom scenario, continue to take notes on the scenarios that were not assigned to you. </a:t>
            </a:r>
            <a:r>
              <a:rPr lang="en-US" sz="1200" b="0" i="0" u="none" strike="noStrike" kern="1200" cap="none" baseline="0" dirty="0">
                <a:solidFill>
                  <a:schemeClr val="tx1"/>
                </a:solidFill>
                <a:effectLst/>
                <a:latin typeface="+mn-lt"/>
                <a:ea typeface="+mn-ea"/>
                <a:cs typeface="+mn-cs"/>
                <a:sym typeface="Calibri"/>
              </a:rPr>
              <a:t>Keep in mind that t</a:t>
            </a:r>
            <a:r>
              <a:rPr lang="en-US" sz="1200" i="0" kern="1200" baseline="0" dirty="0">
                <a:solidFill>
                  <a:schemeClr val="tx1"/>
                </a:solidFill>
                <a:effectLst/>
                <a:latin typeface="+mn-lt"/>
                <a:ea typeface="+mn-ea"/>
                <a:cs typeface="+mn-cs"/>
              </a:rPr>
              <a:t>here is more than one right answer for a more effective way to scaffold instruction. </a:t>
            </a:r>
          </a:p>
          <a:p>
            <a:pPr lvl="0"/>
            <a:endParaRPr lang="en-US" sz="1200" b="0" i="0" u="none" strike="noStrike" kern="1200" cap="none" baseline="0" dirty="0">
              <a:solidFill>
                <a:schemeClr val="tx1"/>
              </a:solidFill>
              <a:effectLst/>
              <a:latin typeface="+mn-lt"/>
              <a:ea typeface="+mn-ea"/>
              <a:cs typeface="+mn-cs"/>
              <a:sym typeface="Calibri"/>
            </a:endParaRPr>
          </a:p>
          <a:p>
            <a:pPr lvl="0"/>
            <a:r>
              <a:rPr lang="en-US" sz="1200" b="0" i="0" u="none" strike="noStrike" cap="none" dirty="0">
                <a:solidFill>
                  <a:schemeClr val="dk1"/>
                </a:solidFill>
                <a:latin typeface="+mn-lt"/>
                <a:ea typeface="Calibri"/>
                <a:cs typeface="Calibri"/>
                <a:sym typeface="Calibri"/>
              </a:rPr>
              <a:t>Who would like to read classroom scenario #2 and share their thoughts about it? </a:t>
            </a:r>
            <a:r>
              <a:rPr lang="en-US" sz="1200" b="0" i="1" u="none" strike="noStrike" cap="none" dirty="0">
                <a:solidFill>
                  <a:schemeClr val="dk1"/>
                </a:solidFill>
                <a:latin typeface="+mn-lt"/>
                <a:ea typeface="Calibri"/>
                <a:cs typeface="Calibri"/>
                <a:sym typeface="Calibri"/>
              </a:rPr>
              <a:t>Call on a pair of participants who volunteer. Ask one participant to read the scenario out loud and the other participant to answer the two questions on the slide. </a:t>
            </a:r>
          </a:p>
          <a:p>
            <a:pPr lvl="0"/>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cap="none" dirty="0">
                <a:solidFill>
                  <a:schemeClr val="dk1"/>
                </a:solidFill>
                <a:latin typeface="+mn-lt"/>
                <a:ea typeface="Calibri"/>
                <a:cs typeface="Calibri"/>
                <a:sym typeface="Calibri"/>
              </a:rPr>
              <a:t>Emphasize the following information if the participants do not. </a:t>
            </a:r>
          </a:p>
          <a:p>
            <a:pPr marL="228600" indent="-228600">
              <a:buAutoNum type="arabicPeriod"/>
            </a:pPr>
            <a:r>
              <a:rPr lang="en-US" sz="1200" kern="1200" dirty="0">
                <a:solidFill>
                  <a:schemeClr val="tx1"/>
                </a:solidFill>
                <a:effectLst/>
                <a:latin typeface="+mn-lt"/>
                <a:ea typeface="+mn-ea"/>
                <a:cs typeface="+mn-cs"/>
              </a:rPr>
              <a:t>This is an example of the teacher asking more and more questions when the child could not successfully answer the first question. Asking more questions doesn’t necessarily help clarify for the child or even guide them to the correct answer. </a:t>
            </a:r>
            <a:endParaRPr lang="en-US" dirty="0"/>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i="0" kern="1200" baseline="0" dirty="0">
                <a:solidFill>
                  <a:schemeClr val="tx1"/>
                </a:solidFill>
                <a:effectLst/>
                <a:latin typeface="+mn-lt"/>
                <a:ea typeface="+mn-ea"/>
                <a:cs typeface="+mn-cs"/>
              </a:rPr>
              <a:t>The child needs to first understand that there are three syllables in </a:t>
            </a:r>
            <a:r>
              <a:rPr lang="en-US" i="1" dirty="0"/>
              <a:t>domino</a:t>
            </a:r>
            <a:r>
              <a:rPr lang="en-US" sz="1200" i="0" kern="1200" baseline="0" dirty="0">
                <a:solidFill>
                  <a:schemeClr val="tx1"/>
                </a:solidFill>
                <a:effectLst/>
                <a:latin typeface="+mn-lt"/>
                <a:ea typeface="+mn-ea"/>
                <a:cs typeface="+mn-cs"/>
              </a:rPr>
              <a:t>. The teacher needs to determine if the child didn’t understand the question or didn’t understand the concept of breaking a word into syllables. Here is a series of possible effective instructional scaffolds for this scenario. </a:t>
            </a:r>
            <a:r>
              <a:rPr lang="en-US" sz="1200" i="1" kern="1200" baseline="0" dirty="0">
                <a:solidFill>
                  <a:schemeClr val="tx1"/>
                </a:solidFill>
                <a:effectLst/>
                <a:latin typeface="+mn-lt"/>
                <a:ea typeface="+mn-ea"/>
                <a:cs typeface="+mn-cs"/>
              </a:rPr>
              <a:t>Click and read the slide one bullet at a time to show an example of more effective scaffold(s). </a:t>
            </a:r>
            <a:endParaRPr lang="en-US" sz="1200" kern="1200" dirty="0">
              <a:solidFill>
                <a:schemeClr val="tx1"/>
              </a:solidFill>
              <a:effectLst/>
              <a:latin typeface="+mn-lt"/>
              <a:ea typeface="+mn-ea"/>
              <a:cs typeface="+mn-cs"/>
            </a:endParaRPr>
          </a:p>
        </p:txBody>
      </p:sp>
      <p:sp>
        <p:nvSpPr>
          <p:cNvPr id="5" name="Date Placeholder 4">
            <a:extLst>
              <a:ext uri="{FF2B5EF4-FFF2-40B4-BE49-F238E27FC236}">
                <a16:creationId xmlns:a16="http://schemas.microsoft.com/office/drawing/2014/main" id="{AF53C692-86F8-ED4E-A740-649BA5F66E2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23810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tx1"/>
                </a:solidFill>
                <a:effectLst/>
                <a:latin typeface="+mn-lt"/>
                <a:ea typeface="+mn-ea"/>
                <a:cs typeface="+mn-cs"/>
                <a:sym typeface="Calibri"/>
              </a:rPr>
              <a:t>NOTES  </a:t>
            </a:r>
            <a:r>
              <a:rPr lang="en-US" sz="1200" b="0" i="0" u="none" strike="noStrike" kern="1200" cap="none" baseline="0" dirty="0">
                <a:solidFill>
                  <a:schemeClr val="tx1"/>
                </a:solidFill>
                <a:effectLst/>
                <a:latin typeface="+mn-lt"/>
                <a:ea typeface="+mn-ea"/>
                <a:cs typeface="+mn-cs"/>
                <a:sym typeface="Calibri"/>
              </a:rPr>
              <a:t>This is a continuation of Activity 9 from slide 56. </a:t>
            </a:r>
            <a:endParaRPr lang="en-US" b="1" dirty="0">
              <a:solidFill>
                <a:schemeClr val="dk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kern="1200" dirty="0">
              <a:solidFill>
                <a:schemeClr val="tx1"/>
              </a:solidFill>
              <a:effectLst/>
              <a:latin typeface="+mn-lt"/>
              <a:ea typeface="+mn-ea"/>
              <a:cs typeface="+mn-cs"/>
            </a:endParaRPr>
          </a:p>
          <a:p>
            <a:pPr lvl="0"/>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As we review each classroom scenario, continue to take notes on the scenarios that were not assigned to you. </a:t>
            </a:r>
            <a:endParaRPr lang="en-US" sz="1200" i="0" kern="1200" baseline="0" dirty="0">
              <a:solidFill>
                <a:schemeClr val="tx1"/>
              </a:solidFill>
              <a:effectLst/>
              <a:latin typeface="+mn-lt"/>
              <a:ea typeface="+mn-ea"/>
              <a:cs typeface="+mn-cs"/>
            </a:endParaRPr>
          </a:p>
          <a:p>
            <a:pPr lvl="0"/>
            <a:endParaRPr lang="en-US" sz="1200" b="0" i="0" u="none" strike="noStrike" kern="1200" cap="none" baseline="0" dirty="0">
              <a:solidFill>
                <a:schemeClr val="tx1"/>
              </a:solidFill>
              <a:effectLst/>
              <a:latin typeface="+mn-lt"/>
              <a:ea typeface="+mn-ea"/>
              <a:cs typeface="+mn-cs"/>
              <a:sym typeface="Calibri"/>
            </a:endParaRPr>
          </a:p>
          <a:p>
            <a:pPr lvl="0"/>
            <a:r>
              <a:rPr lang="en-US" sz="1200" b="0" i="0" u="none" strike="noStrike" cap="none" dirty="0">
                <a:solidFill>
                  <a:schemeClr val="dk1"/>
                </a:solidFill>
                <a:latin typeface="+mn-lt"/>
                <a:ea typeface="Calibri"/>
                <a:cs typeface="Calibri"/>
                <a:sym typeface="Calibri"/>
              </a:rPr>
              <a:t>Who would like to read classroom scenario #3 and share their thoughts about it? </a:t>
            </a:r>
            <a:r>
              <a:rPr lang="en-US" sz="1200" b="0" i="1" u="none" strike="noStrike" cap="none" dirty="0">
                <a:solidFill>
                  <a:schemeClr val="dk1"/>
                </a:solidFill>
                <a:latin typeface="+mn-lt"/>
                <a:ea typeface="Calibri"/>
                <a:cs typeface="Calibri"/>
                <a:sym typeface="Calibri"/>
              </a:rPr>
              <a:t>Call on a pair of participants who volunteer. Ask one participant to read the scenario out loud and the other participant to answer the two questions on the slide. </a:t>
            </a:r>
          </a:p>
          <a:p>
            <a:pPr lvl="0"/>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cap="none" dirty="0">
                <a:solidFill>
                  <a:schemeClr val="dk1"/>
                </a:solidFill>
                <a:latin typeface="+mn-lt"/>
                <a:ea typeface="Calibri"/>
                <a:cs typeface="Calibri"/>
                <a:sym typeface="Calibri"/>
              </a:rPr>
              <a:t>Emphasize the following information if the participants do not. </a:t>
            </a:r>
          </a:p>
          <a:p>
            <a:pPr marL="228600" indent="-228600">
              <a:buFont typeface="+mj-lt"/>
              <a:buAutoNum type="arabicPeriod"/>
            </a:pPr>
            <a:r>
              <a:rPr lang="en-US" sz="1200" kern="1200" dirty="0">
                <a:solidFill>
                  <a:schemeClr val="tx1"/>
                </a:solidFill>
                <a:effectLst/>
                <a:latin typeface="+mn-lt"/>
                <a:ea typeface="+mn-ea"/>
                <a:cs typeface="+mn-cs"/>
              </a:rPr>
              <a:t>The teacher provided the beginning sound /h/ in an attempt to help the child sort the word </a:t>
            </a:r>
            <a:r>
              <a:rPr lang="en-US" i="1" dirty="0"/>
              <a:t>cat</a:t>
            </a:r>
            <a:r>
              <a:rPr lang="en-US" sz="1200" kern="1200" dirty="0">
                <a:solidFill>
                  <a:schemeClr val="tx1"/>
                </a:solidFill>
                <a:effectLst/>
                <a:latin typeface="+mn-lt"/>
                <a:ea typeface="+mn-ea"/>
                <a:cs typeface="+mn-cs"/>
              </a:rPr>
              <a:t> under a word that rhymes with it, </a:t>
            </a:r>
            <a:r>
              <a:rPr lang="en-US" i="1" dirty="0"/>
              <a:t>hat</a:t>
            </a:r>
            <a:r>
              <a:rPr lang="en-US" sz="1200" kern="1200" dirty="0">
                <a:solidFill>
                  <a:schemeClr val="tx1"/>
                </a:solidFill>
                <a:effectLst/>
                <a:latin typeface="+mn-lt"/>
                <a:ea typeface="+mn-ea"/>
                <a:cs typeface="+mn-cs"/>
              </a:rPr>
              <a:t>. This is an example of the teacher not targeting the proper skill. The activity requires the child to look at the rime for each word /at/, /an/, /ug/. The teacher provides a hint for the child, but the hint draws her attention to the beginning sound of the word, /h/, not the ending sound, /at/. </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i="0" kern="1200" baseline="0" dirty="0">
                <a:solidFill>
                  <a:schemeClr val="tx1"/>
                </a:solidFill>
                <a:effectLst/>
                <a:latin typeface="+mn-lt"/>
                <a:ea typeface="+mn-ea"/>
                <a:cs typeface="+mn-cs"/>
              </a:rPr>
              <a:t>The teacher should focus the child’s attention on the ending sounds to identify the rime. </a:t>
            </a:r>
            <a:r>
              <a:rPr lang="en-US" sz="1200" i="1" kern="1200" baseline="0" dirty="0">
                <a:solidFill>
                  <a:schemeClr val="tx1"/>
                </a:solidFill>
                <a:effectLst/>
                <a:latin typeface="+mn-lt"/>
                <a:ea typeface="+mn-ea"/>
                <a:cs typeface="+mn-cs"/>
              </a:rPr>
              <a:t>Click and read the slide one bullet at a time to show an example of more effective scaffold(s). </a:t>
            </a:r>
            <a:endParaRPr lang="en-US" sz="1200" kern="1200" dirty="0">
              <a:solidFill>
                <a:schemeClr val="tx1"/>
              </a:solidFill>
              <a:effectLst/>
              <a:latin typeface="+mn-lt"/>
              <a:ea typeface="+mn-ea"/>
              <a:cs typeface="+mn-cs"/>
            </a:endParaRPr>
          </a:p>
        </p:txBody>
      </p:sp>
      <p:sp>
        <p:nvSpPr>
          <p:cNvPr id="5" name="Date Placeholder 4">
            <a:extLst>
              <a:ext uri="{FF2B5EF4-FFF2-40B4-BE49-F238E27FC236}">
                <a16:creationId xmlns:a16="http://schemas.microsoft.com/office/drawing/2014/main" id="{AF53C692-86F8-ED4E-A740-649BA5F66E2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01433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Allow up to 10 minutes for this activity.</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charset="0"/>
              <a:buChar char="•"/>
              <a:tabLst/>
              <a:defRPr/>
            </a:pPr>
            <a:r>
              <a:rPr lang="en-US" sz="1200" b="0" i="0" u="none" strike="noStrike" cap="none" dirty="0">
                <a:solidFill>
                  <a:schemeClr val="dk1"/>
                </a:solidFill>
                <a:latin typeface="+mn-lt"/>
                <a:ea typeface="Calibri"/>
                <a:cs typeface="Calibri"/>
                <a:sym typeface="Calibri"/>
              </a:rPr>
              <a:t>If you have a small group, ask for volunteers to share with the whole group. If you have a large group, consider having triads discuss and then ask a volunteer from each small group to share with the large group.</a:t>
            </a: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At the end of Session 3, you were asked to complete </a:t>
            </a:r>
            <a:r>
              <a:rPr lang="en-US" b="1" dirty="0">
                <a:solidFill>
                  <a:schemeClr val="dk1"/>
                </a:solidFill>
                <a:ea typeface="Calibri"/>
                <a:cs typeface="Calibri"/>
                <a:sym typeface="Calibri"/>
              </a:rPr>
              <a:t>Activity 15: Plan and Implement on page 38 </a:t>
            </a:r>
            <a:r>
              <a:rPr lang="en-US" sz="1200" b="0" i="0" u="none" strike="noStrike" cap="none" dirty="0">
                <a:solidFill>
                  <a:schemeClr val="dk1"/>
                </a:solidFill>
                <a:latin typeface="+mn-lt"/>
                <a:ea typeface="Calibri"/>
                <a:cs typeface="Calibri"/>
                <a:sym typeface="Calibri"/>
              </a:rPr>
              <a:t>in the Participant Guide from Module 1. Please turn to this activity so we can debrief and share our reflections. </a:t>
            </a:r>
          </a:p>
          <a:p>
            <a:endParaRPr lang="en-US" sz="1200" b="0" i="0" u="none" strike="noStrike" cap="none" dirty="0">
              <a:solidFill>
                <a:schemeClr val="dk1"/>
              </a:solidFill>
              <a:latin typeface="+mn-lt"/>
              <a:ea typeface="Calibri"/>
              <a:cs typeface="Calibri"/>
              <a:sym typeface="Calibri"/>
            </a:endParaRPr>
          </a:p>
          <a:p>
            <a:r>
              <a:rPr lang="en-US" b="1" dirty="0">
                <a:solidFill>
                  <a:schemeClr val="dk1"/>
                </a:solidFill>
                <a:ea typeface="Calibri"/>
                <a:cs typeface="Calibri"/>
                <a:sym typeface="Calibri"/>
              </a:rPr>
              <a:t>DO</a:t>
            </a:r>
            <a:r>
              <a:rPr lang="en-US" sz="1200" b="0" i="0" u="none" strike="noStrike" cap="none" dirty="0">
                <a:solidFill>
                  <a:schemeClr val="dk1"/>
                </a:solidFill>
                <a:latin typeface="+mn-lt"/>
                <a:ea typeface="Calibri"/>
                <a:cs typeface="Calibri"/>
                <a:sym typeface="Calibri"/>
              </a:rPr>
              <a:t> </a:t>
            </a:r>
            <a:r>
              <a:rPr lang="en-US" sz="1200" b="0" i="0" u="none" strike="noStrike" kern="1200" cap="none" dirty="0">
                <a:solidFill>
                  <a:schemeClr val="tx1"/>
                </a:solidFill>
                <a:effectLst/>
                <a:latin typeface="+mn-lt"/>
                <a:ea typeface="+mn-ea"/>
                <a:cs typeface="+mn-cs"/>
                <a:sym typeface="Calibri"/>
              </a:rPr>
              <a:t>You were asked to i</a:t>
            </a:r>
            <a:r>
              <a:rPr lang="en-US" sz="1200" kern="1200" dirty="0">
                <a:solidFill>
                  <a:schemeClr val="tx1"/>
                </a:solidFill>
                <a:effectLst/>
                <a:latin typeface="+mn-lt"/>
                <a:ea typeface="+mn-ea"/>
                <a:cs typeface="+mn-cs"/>
              </a:rPr>
              <a:t>mplement the print referencing during read-aloud lesson plan you developed during </a:t>
            </a:r>
            <a:r>
              <a:rPr lang="en-US" dirty="0"/>
              <a:t>the </a:t>
            </a:r>
            <a:r>
              <a:rPr lang="en-US" sz="1200" kern="1200" dirty="0">
                <a:solidFill>
                  <a:schemeClr val="tx1"/>
                </a:solidFill>
                <a:effectLst/>
                <a:latin typeface="+mn-lt"/>
                <a:ea typeface="+mn-ea"/>
                <a:cs typeface="+mn-cs"/>
              </a:rPr>
              <a:t>last session and answer reflection questions. </a:t>
            </a:r>
            <a:r>
              <a:rPr lang="en-US" sz="1200" i="1" kern="1200" dirty="0">
                <a:solidFill>
                  <a:schemeClr val="tx1"/>
                </a:solidFill>
                <a:effectLst/>
                <a:latin typeface="+mn-lt"/>
                <a:ea typeface="+mn-ea"/>
                <a:cs typeface="+mn-cs"/>
              </a:rPr>
              <a:t>See questions on slide. </a:t>
            </a:r>
            <a:r>
              <a:rPr lang="en-US" sz="1200" b="0" i="1" u="none" strike="noStrike" cap="none" dirty="0">
                <a:solidFill>
                  <a:schemeClr val="dk1"/>
                </a:solidFill>
                <a:latin typeface="+mn-lt"/>
                <a:ea typeface="Calibri"/>
                <a:cs typeface="Calibri"/>
                <a:sym typeface="Calibri"/>
              </a:rPr>
              <a:t>Ask volunteers to share their answers. </a:t>
            </a:r>
          </a:p>
          <a:p>
            <a:endParaRPr lang="en-US" sz="1200" b="0" i="1" u="none" strike="noStrike" kern="1200" cap="none" dirty="0">
              <a:solidFill>
                <a:schemeClr val="tx1"/>
              </a:solidFill>
              <a:effectLst/>
              <a:latin typeface="+mn-lt"/>
              <a:ea typeface="+mn-ea"/>
              <a:cs typeface="+mn-cs"/>
              <a:sym typeface="Calibri"/>
            </a:endParaRPr>
          </a:p>
          <a:p>
            <a:r>
              <a:rPr lang="en-US" b="1" dirty="0">
                <a:solidFill>
                  <a:schemeClr val="dk1"/>
                </a:solidFill>
                <a:ea typeface="Calibri"/>
                <a:cs typeface="Calibri"/>
                <a:sym typeface="Calibri"/>
              </a:rPr>
              <a:t>WATCH</a:t>
            </a:r>
            <a:r>
              <a:rPr lang="en-US" sz="1200" b="0" i="0" u="none" strike="noStrike" cap="none" dirty="0">
                <a:solidFill>
                  <a:schemeClr val="dk1"/>
                </a:solidFill>
                <a:latin typeface="+mn-lt"/>
                <a:ea typeface="Calibri"/>
                <a:cs typeface="Calibri"/>
                <a:sym typeface="Calibri"/>
              </a:rPr>
              <a:t> You also watched </a:t>
            </a:r>
            <a:r>
              <a:rPr lang="en-US" b="1" dirty="0">
                <a:solidFill>
                  <a:schemeClr val="dk1"/>
                </a:solidFill>
                <a:ea typeface="Calibri"/>
                <a:cs typeface="Calibri"/>
                <a:sym typeface="Calibri"/>
              </a:rPr>
              <a:t>Video 8: Small-Group Explicit Instruction for the Letter M </a:t>
            </a:r>
            <a:r>
              <a:rPr lang="en-US" sz="1200" b="0" i="0" u="none" strike="noStrike"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/rWAItYgEKc0).</a:t>
            </a:r>
            <a:r>
              <a:rPr lang="en-US" b="1" dirty="0">
                <a:solidFill>
                  <a:schemeClr val="dk1"/>
                </a:solidFill>
                <a:ea typeface="Calibri"/>
                <a:cs typeface="Calibri"/>
                <a:sym typeface="Calibri"/>
              </a:rPr>
              <a:t> </a:t>
            </a:r>
            <a:r>
              <a:rPr lang="en-US" sz="1200" b="0" i="0" u="none" strike="noStrike" cap="none" dirty="0">
                <a:solidFill>
                  <a:schemeClr val="dk1"/>
                </a:solidFill>
                <a:latin typeface="+mn-lt"/>
                <a:ea typeface="Calibri"/>
                <a:cs typeface="Calibri"/>
                <a:sym typeface="Calibri"/>
              </a:rPr>
              <a:t>What evidence of the strategies for English learner students and students with disabilities that we discussed in </a:t>
            </a:r>
            <a:r>
              <a:rPr lang="en-US" dirty="0">
                <a:solidFill>
                  <a:schemeClr val="dk1"/>
                </a:solidFill>
                <a:ea typeface="Calibri"/>
                <a:cs typeface="Calibri"/>
                <a:sym typeface="Calibri"/>
              </a:rPr>
              <a:t>the </a:t>
            </a:r>
            <a:r>
              <a:rPr lang="en-US" sz="1200" b="0" i="0" u="none" strike="noStrike" cap="none" dirty="0">
                <a:solidFill>
                  <a:schemeClr val="dk1"/>
                </a:solidFill>
                <a:latin typeface="+mn-lt"/>
                <a:ea typeface="Calibri"/>
                <a:cs typeface="Calibri"/>
                <a:sym typeface="Calibri"/>
              </a:rPr>
              <a:t>last session did you record? </a:t>
            </a:r>
            <a:r>
              <a:rPr lang="en-US" sz="1200" b="0" i="1" u="none" strike="noStrike" cap="none" dirty="0">
                <a:solidFill>
                  <a:schemeClr val="dk1"/>
                </a:solidFill>
                <a:latin typeface="+mn-lt"/>
                <a:ea typeface="Calibri"/>
                <a:cs typeface="Calibri"/>
                <a:sym typeface="Calibri"/>
              </a:rPr>
              <a:t>Ask for volunteers to share their answers.  </a:t>
            </a:r>
          </a:p>
          <a:p>
            <a:endParaRPr lang="en-US" sz="1200" b="0" i="1" u="none" strike="noStrike" cap="none" dirty="0">
              <a:solidFill>
                <a:schemeClr val="dk1"/>
              </a:solidFill>
              <a:latin typeface="+mn-lt"/>
              <a:ea typeface="Calibri"/>
              <a:cs typeface="Calibri"/>
              <a:sym typeface="Calibri"/>
            </a:endParaRPr>
          </a:p>
          <a:p>
            <a:pPr>
              <a:defRPr/>
            </a:pPr>
            <a:r>
              <a:rPr lang="en-US" sz="1200" b="1" i="0" u="none" strike="noStrike" cap="none" dirty="0">
                <a:solidFill>
                  <a:schemeClr val="dk1"/>
                </a:solidFill>
                <a:latin typeface="+mn-lt"/>
                <a:ea typeface="Calibri"/>
                <a:cs typeface="Calibri"/>
                <a:sym typeface="Calibri"/>
              </a:rPr>
              <a:t>Key Points About the Video</a:t>
            </a:r>
            <a:r>
              <a:rPr lang="en-US" b="1" dirty="0">
                <a:solidFill>
                  <a:schemeClr val="dk1"/>
                </a:solidFill>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cap="none" dirty="0">
                <a:solidFill>
                  <a:schemeClr val="dk1"/>
                </a:solidFill>
                <a:latin typeface="+mn-lt"/>
                <a:ea typeface="Calibri"/>
                <a:cs typeface="Calibri"/>
                <a:sym typeface="Calibri"/>
              </a:rPr>
              <a:t>Emphasize the following information if the participants do not</a:t>
            </a:r>
            <a:r>
              <a:rPr lang="en-US" i="1" dirty="0">
                <a:solidFill>
                  <a:schemeClr val="dk1"/>
                </a:solidFill>
                <a:ea typeface="Calibri"/>
                <a:cs typeface="Calibri"/>
                <a:sym typeface="Calibri"/>
              </a:rPr>
              <a:t>. </a:t>
            </a:r>
            <a:endParaRPr lang="en-US" sz="1200" b="1" i="0" u="none" strike="noStrike" cap="none" baseline="0" dirty="0">
              <a:solidFill>
                <a:schemeClr val="dk1"/>
              </a:solidFill>
              <a:latin typeface="+mn-lt"/>
              <a:cs typeface="Calibri"/>
              <a:sym typeface="Calibri"/>
            </a:endParaRP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Visual </a:t>
            </a:r>
            <a:r>
              <a:rPr lang="en-US" dirty="0">
                <a:solidFill>
                  <a:schemeClr val="dk1"/>
                </a:solidFill>
                <a:ea typeface="Calibri"/>
                <a:cs typeface="Calibri"/>
                <a:sym typeface="Calibri"/>
              </a:rPr>
              <a:t>aid: uppercase </a:t>
            </a:r>
            <a:r>
              <a:rPr lang="en-US" sz="1200" b="0" i="0" u="none" strike="noStrike" cap="none" dirty="0">
                <a:solidFill>
                  <a:schemeClr val="dk1"/>
                </a:solidFill>
                <a:latin typeface="+mn-lt"/>
                <a:ea typeface="Calibri"/>
                <a:cs typeface="Calibri"/>
                <a:sym typeface="Calibri"/>
              </a:rPr>
              <a:t>and lowercase M on letter card</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Mnemonic </a:t>
            </a:r>
            <a:r>
              <a:rPr lang="en-US" dirty="0">
                <a:solidFill>
                  <a:schemeClr val="dk1"/>
                </a:solidFill>
                <a:ea typeface="Calibri"/>
                <a:cs typeface="Calibri"/>
                <a:sym typeface="Calibri"/>
              </a:rPr>
              <a:t>device: uppercase </a:t>
            </a:r>
            <a:r>
              <a:rPr lang="en-US" sz="1200" b="0" i="0" u="none" strike="noStrike" cap="none" dirty="0">
                <a:solidFill>
                  <a:schemeClr val="dk1"/>
                </a:solidFill>
                <a:latin typeface="+mn-lt"/>
                <a:ea typeface="Calibri"/>
                <a:cs typeface="Calibri"/>
                <a:sym typeface="Calibri"/>
              </a:rPr>
              <a:t>and lowercase M with a picture of a mountain</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dirty="0">
                <a:solidFill>
                  <a:schemeClr val="dk1"/>
                </a:solidFill>
                <a:ea typeface="Calibri"/>
                <a:cs typeface="Calibri"/>
                <a:sym typeface="Calibri"/>
              </a:rPr>
              <a:t>Manipulatives: magnetic </a:t>
            </a:r>
            <a:r>
              <a:rPr lang="en-US" sz="1200" b="0" i="0" u="none" strike="noStrike" cap="none" dirty="0">
                <a:solidFill>
                  <a:schemeClr val="dk1"/>
                </a:solidFill>
                <a:latin typeface="+mn-lt"/>
                <a:ea typeface="Calibri"/>
                <a:cs typeface="Calibri"/>
                <a:sym typeface="Calibri"/>
              </a:rPr>
              <a:t>letters</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Arial" panose="020B0604020202020204" pitchFamily="34" charset="0"/>
              <a:buChar char="•"/>
              <a:tabLst/>
              <a:defRPr/>
            </a:pPr>
            <a:r>
              <a:rPr lang="en-US" sz="1200" b="0" i="0" u="none" strike="noStrike" cap="none" dirty="0">
                <a:solidFill>
                  <a:schemeClr val="dk1"/>
                </a:solidFill>
                <a:latin typeface="+mn-lt"/>
                <a:ea typeface="Calibri"/>
                <a:cs typeface="Calibri"/>
                <a:sym typeface="Calibri"/>
              </a:rPr>
              <a:t>Individualized </a:t>
            </a:r>
            <a:r>
              <a:rPr lang="en-US" dirty="0">
                <a:solidFill>
                  <a:schemeClr val="dk1"/>
                </a:solidFill>
                <a:ea typeface="Calibri"/>
                <a:cs typeface="Calibri"/>
                <a:sym typeface="Calibri"/>
              </a:rPr>
              <a:t>instruction worked </a:t>
            </a:r>
            <a:r>
              <a:rPr lang="en-US" sz="1200" b="0" i="0" u="none" strike="noStrike" cap="none" dirty="0">
                <a:solidFill>
                  <a:schemeClr val="dk1"/>
                </a:solidFill>
                <a:latin typeface="+mn-lt"/>
                <a:ea typeface="Calibri"/>
                <a:cs typeface="Calibri"/>
                <a:sym typeface="Calibri"/>
              </a:rPr>
              <a:t>with one child at the end of the lesson</a:t>
            </a:r>
          </a:p>
          <a:p>
            <a:endParaRPr lang="en-US" dirty="0"/>
          </a:p>
          <a:p>
            <a:r>
              <a:rPr lang="en-US" b="1" dirty="0"/>
              <a:t>READ </a:t>
            </a:r>
            <a:r>
              <a:rPr lang="en-US" b="0" dirty="0"/>
              <a:t>What were some questions or comments that you recorded after you read the </a:t>
            </a:r>
            <a:r>
              <a:rPr lang="en-US" dirty="0"/>
              <a:t>Self-Study Reading </a:t>
            </a:r>
            <a:r>
              <a:rPr lang="en-US" b="0" dirty="0"/>
              <a:t>for Session 4? </a:t>
            </a:r>
            <a:r>
              <a:rPr lang="en-US" b="0" i="1" dirty="0"/>
              <a:t>Discuss participants questions and comments. </a:t>
            </a:r>
            <a:endParaRPr lang="en-US" b="1" dirty="0"/>
          </a:p>
        </p:txBody>
      </p:sp>
      <p:sp>
        <p:nvSpPr>
          <p:cNvPr id="4" name="Slide Number Placeholder 3"/>
          <p:cNvSpPr>
            <a:spLocks noGrp="1"/>
          </p:cNvSpPr>
          <p:nvPr>
            <p:ph type="sldNum" sz="quarter" idx="5"/>
          </p:nvPr>
        </p:nvSpPr>
        <p:spPr/>
        <p:txBody>
          <a:bodyPr/>
          <a:lstStyle/>
          <a:p>
            <a:fld id="{3925B312-2B79-A241-8A1F-116DC9E9DD2E}" type="slidenum">
              <a:rPr lang="en-US" smtClean="0"/>
              <a:t>6</a:t>
            </a:fld>
            <a:endParaRPr lang="en-US" dirty="0"/>
          </a:p>
        </p:txBody>
      </p:sp>
    </p:spTree>
    <p:extLst>
      <p:ext uri="{BB962C8B-B14F-4D97-AF65-F5344CB8AC3E}">
        <p14:creationId xmlns:p14="http://schemas.microsoft.com/office/powerpoint/2010/main" val="39350466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tx1"/>
                </a:solidFill>
                <a:effectLst/>
                <a:latin typeface="+mn-lt"/>
                <a:ea typeface="+mn-ea"/>
                <a:cs typeface="+mn-cs"/>
                <a:sym typeface="Calibri"/>
              </a:rPr>
              <a:t>NOTES  </a:t>
            </a:r>
            <a:r>
              <a:rPr lang="en-US" sz="1200" b="0" i="0" u="none" strike="noStrike" kern="1200" cap="none" baseline="0" dirty="0">
                <a:solidFill>
                  <a:schemeClr val="tx1"/>
                </a:solidFill>
                <a:effectLst/>
                <a:latin typeface="+mn-lt"/>
                <a:ea typeface="+mn-ea"/>
                <a:cs typeface="+mn-cs"/>
                <a:sym typeface="Calibri"/>
              </a:rPr>
              <a:t>This is a continuation of Activity 9 from slide 56. </a:t>
            </a:r>
            <a:endParaRPr lang="en-US" b="1" dirty="0">
              <a:solidFill>
                <a:schemeClr val="dk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kern="1200" dirty="0">
              <a:solidFill>
                <a:schemeClr val="tx1"/>
              </a:solidFill>
              <a:effectLst/>
              <a:latin typeface="+mn-lt"/>
              <a:ea typeface="+mn-ea"/>
              <a:cs typeface="+mn-cs"/>
            </a:endParaRPr>
          </a:p>
          <a:p>
            <a:pPr lvl="0"/>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As we review each classroom scenario, continue to take notes on the scenarios that were not assigned to you. </a:t>
            </a:r>
            <a:endParaRPr lang="en-US" sz="1200" i="0" kern="1200" baseline="0" dirty="0">
              <a:solidFill>
                <a:schemeClr val="tx1"/>
              </a:solidFill>
              <a:effectLst/>
              <a:latin typeface="+mn-lt"/>
              <a:ea typeface="+mn-ea"/>
              <a:cs typeface="+mn-cs"/>
            </a:endParaRPr>
          </a:p>
          <a:p>
            <a:pPr lvl="0"/>
            <a:endParaRPr lang="en-US" sz="1200" b="0" i="0" u="none" strike="noStrike" kern="1200" cap="none" baseline="0" dirty="0">
              <a:solidFill>
                <a:schemeClr val="tx1"/>
              </a:solidFill>
              <a:effectLst/>
              <a:latin typeface="+mn-lt"/>
              <a:ea typeface="+mn-ea"/>
              <a:cs typeface="+mn-cs"/>
              <a:sym typeface="Calibri"/>
            </a:endParaRPr>
          </a:p>
          <a:p>
            <a:pPr lvl="0"/>
            <a:r>
              <a:rPr lang="en-US" sz="1200" b="0" i="0" u="none" strike="noStrike" cap="none" dirty="0">
                <a:solidFill>
                  <a:schemeClr val="dk1"/>
                </a:solidFill>
                <a:latin typeface="+mn-lt"/>
                <a:ea typeface="Calibri"/>
                <a:cs typeface="Calibri"/>
                <a:sym typeface="Calibri"/>
              </a:rPr>
              <a:t>Who would like to read classroom scenario #4 and share their thoughts about it? </a:t>
            </a:r>
            <a:r>
              <a:rPr lang="en-US" sz="1200" b="0" i="1" u="none" strike="noStrike" cap="none" dirty="0">
                <a:solidFill>
                  <a:schemeClr val="dk1"/>
                </a:solidFill>
                <a:latin typeface="+mn-lt"/>
                <a:ea typeface="Calibri"/>
                <a:cs typeface="Calibri"/>
                <a:sym typeface="Calibri"/>
              </a:rPr>
              <a:t>Call on a pair of participants who volunteer. Ask one participant to read the scenario out loud and the other participant to answer the two questions on the slide. </a:t>
            </a:r>
          </a:p>
          <a:p>
            <a:pPr lvl="0"/>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cap="none" dirty="0">
                <a:solidFill>
                  <a:schemeClr val="dk1"/>
                </a:solidFill>
                <a:latin typeface="+mn-lt"/>
                <a:ea typeface="Calibri"/>
                <a:cs typeface="Calibri"/>
                <a:sym typeface="Calibri"/>
              </a:rPr>
              <a:t>Emphasize the following information if the participants do not.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The scaffold the teacher provided was to ask for peer assistance without following up to make sure the child understood the mistake. </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The child</a:t>
            </a:r>
            <a:r>
              <a:rPr lang="en-US" sz="1200" kern="1200" baseline="0" dirty="0">
                <a:solidFill>
                  <a:schemeClr val="tx1"/>
                </a:solidFill>
                <a:effectLst/>
                <a:latin typeface="+mn-lt"/>
                <a:ea typeface="+mn-ea"/>
                <a:cs typeface="+mn-cs"/>
              </a:rPr>
              <a:t> needs to understand their error. Teacher should gently correct and have the child repeat. </a:t>
            </a:r>
            <a:r>
              <a:rPr lang="en-US" sz="1200" i="1" kern="1200" baseline="0" dirty="0">
                <a:solidFill>
                  <a:schemeClr val="tx1"/>
                </a:solidFill>
                <a:effectLst/>
                <a:latin typeface="+mn-lt"/>
                <a:ea typeface="+mn-ea"/>
                <a:cs typeface="+mn-cs"/>
              </a:rPr>
              <a:t>Click and read the bullet to show an example of a more effective scaffold. </a:t>
            </a:r>
            <a:endParaRPr lang="en-US" sz="1200" kern="1200" dirty="0">
              <a:solidFill>
                <a:schemeClr val="tx1"/>
              </a:solidFill>
              <a:effectLst/>
              <a:latin typeface="+mn-lt"/>
              <a:ea typeface="+mn-ea"/>
              <a:cs typeface="+mn-cs"/>
            </a:endParaRPr>
          </a:p>
        </p:txBody>
      </p:sp>
      <p:sp>
        <p:nvSpPr>
          <p:cNvPr id="5" name="Date Placeholder 4">
            <a:extLst>
              <a:ext uri="{FF2B5EF4-FFF2-40B4-BE49-F238E27FC236}">
                <a16:creationId xmlns:a16="http://schemas.microsoft.com/office/drawing/2014/main" id="{AF53C692-86F8-ED4E-A740-649BA5F66E2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5458250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baseline="0" dirty="0">
                <a:solidFill>
                  <a:schemeClr val="tx1"/>
                </a:solidFill>
                <a:effectLst/>
                <a:latin typeface="+mn-lt"/>
                <a:ea typeface="+mn-ea"/>
                <a:cs typeface="+mn-cs"/>
                <a:sym typeface="Calibri"/>
              </a:rPr>
              <a:t>NOTES  </a:t>
            </a:r>
            <a:r>
              <a:rPr lang="en-US" sz="1200" b="0" i="0" u="none" strike="noStrike" kern="1200" cap="none" baseline="0" dirty="0">
                <a:solidFill>
                  <a:schemeClr val="tx1"/>
                </a:solidFill>
                <a:effectLst/>
                <a:latin typeface="+mn-lt"/>
                <a:ea typeface="+mn-ea"/>
                <a:cs typeface="+mn-cs"/>
                <a:sym typeface="Calibri"/>
              </a:rPr>
              <a:t>This is a continuation of Activity 9 from slide 56. </a:t>
            </a:r>
            <a:endParaRPr lang="en-US" b="1" dirty="0">
              <a:solidFill>
                <a:schemeClr val="dk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200" b="0" i="0" u="none" strike="noStrike" kern="1200" dirty="0">
              <a:solidFill>
                <a:schemeClr val="tx1"/>
              </a:solidFill>
              <a:effectLst/>
              <a:latin typeface="+mn-lt"/>
              <a:ea typeface="+mn-ea"/>
              <a:cs typeface="+mn-cs"/>
            </a:endParaRPr>
          </a:p>
          <a:p>
            <a:pPr lvl="0"/>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As we review each classroom scenario, continue to take notes on the scenarios that were not assigned to you. </a:t>
            </a:r>
            <a:endParaRPr lang="en-US" sz="1200" i="0" kern="1200" baseline="0" dirty="0">
              <a:solidFill>
                <a:schemeClr val="tx1"/>
              </a:solidFill>
              <a:effectLst/>
              <a:latin typeface="+mn-lt"/>
              <a:ea typeface="+mn-ea"/>
              <a:cs typeface="+mn-cs"/>
            </a:endParaRPr>
          </a:p>
          <a:p>
            <a:pPr lvl="0"/>
            <a:endParaRPr lang="en-US" sz="1200" b="0" i="0" u="none" strike="noStrike" kern="1200" cap="none" baseline="0" dirty="0">
              <a:solidFill>
                <a:schemeClr val="tx1"/>
              </a:solidFill>
              <a:effectLst/>
              <a:latin typeface="+mn-lt"/>
              <a:ea typeface="+mn-ea"/>
              <a:cs typeface="+mn-cs"/>
              <a:sym typeface="Calibri"/>
            </a:endParaRPr>
          </a:p>
          <a:p>
            <a:pPr lvl="0"/>
            <a:r>
              <a:rPr lang="en-US" sz="1200" b="0" i="0" u="none" strike="noStrike" cap="none" dirty="0">
                <a:solidFill>
                  <a:schemeClr val="dk1"/>
                </a:solidFill>
                <a:latin typeface="+mn-lt"/>
                <a:ea typeface="Calibri"/>
                <a:cs typeface="Calibri"/>
                <a:sym typeface="Calibri"/>
              </a:rPr>
              <a:t>Who would like to read classroom scenario #5 and share their thoughts about it? </a:t>
            </a:r>
            <a:r>
              <a:rPr lang="en-US" sz="1200" b="0" i="1" u="none" strike="noStrike" cap="none" dirty="0">
                <a:solidFill>
                  <a:schemeClr val="dk1"/>
                </a:solidFill>
                <a:latin typeface="+mn-lt"/>
                <a:ea typeface="Calibri"/>
                <a:cs typeface="Calibri"/>
                <a:sym typeface="Calibri"/>
              </a:rPr>
              <a:t>Call on a pair of participants who volunteer. Ask one participant to read the scenario out loud and the other participant to answer the two questions on the slide. </a:t>
            </a:r>
          </a:p>
          <a:p>
            <a:pPr lvl="0"/>
            <a:endParaRPr lang="en-US" sz="12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cap="none" dirty="0">
                <a:solidFill>
                  <a:schemeClr val="dk1"/>
                </a:solidFill>
                <a:latin typeface="+mn-lt"/>
                <a:ea typeface="Calibri"/>
                <a:cs typeface="Calibri"/>
                <a:sym typeface="Calibri"/>
              </a:rPr>
              <a:t>Emphasize the following information if the participants do not. </a:t>
            </a:r>
          </a:p>
          <a:p>
            <a:pPr marL="228600" indent="-228600">
              <a:buFont typeface="+mj-lt"/>
              <a:buAutoNum type="arabicPeriod"/>
            </a:pPr>
            <a:r>
              <a:rPr lang="en-US" sz="1200" kern="1200" dirty="0">
                <a:solidFill>
                  <a:schemeClr val="tx1"/>
                </a:solidFill>
                <a:effectLst/>
                <a:latin typeface="+mn-lt"/>
                <a:ea typeface="+mn-ea"/>
                <a:cs typeface="+mn-cs"/>
              </a:rPr>
              <a:t>This is an example of the teacher telling the child </a:t>
            </a:r>
            <a:r>
              <a:rPr lang="en-US" dirty="0"/>
              <a:t>that her </a:t>
            </a:r>
            <a:r>
              <a:rPr lang="en-US" sz="1200" kern="1200" dirty="0">
                <a:solidFill>
                  <a:schemeClr val="tx1"/>
                </a:solidFill>
                <a:effectLst/>
                <a:latin typeface="+mn-lt"/>
                <a:ea typeface="+mn-ea"/>
                <a:cs typeface="+mn-cs"/>
              </a:rPr>
              <a:t>answer is incorrect but not providing an instructional scaffold to help the child fix the mistake and be successful with the initial task. </a:t>
            </a:r>
          </a:p>
          <a:p>
            <a:pPr marL="228600" indent="-228600">
              <a:buFont typeface="+mj-lt"/>
              <a:buAutoNum type="arabicPeriod"/>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The child should be given support to fix </a:t>
            </a:r>
            <a:r>
              <a:rPr lang="en-US" dirty="0"/>
              <a:t>her </a:t>
            </a:r>
            <a:r>
              <a:rPr lang="en-US" sz="1200" kern="1200" dirty="0">
                <a:solidFill>
                  <a:schemeClr val="tx1"/>
                </a:solidFill>
                <a:effectLst/>
                <a:latin typeface="+mn-lt"/>
                <a:ea typeface="+mn-ea"/>
                <a:cs typeface="+mn-cs"/>
              </a:rPr>
              <a:t>mistake</a:t>
            </a:r>
            <a:r>
              <a:rPr lang="en-US" sz="1200" kern="1200" baseline="0" dirty="0">
                <a:solidFill>
                  <a:schemeClr val="tx1"/>
                </a:solidFill>
                <a:effectLst/>
                <a:latin typeface="+mn-lt"/>
                <a:ea typeface="+mn-ea"/>
                <a:cs typeface="+mn-cs"/>
              </a:rPr>
              <a:t>. </a:t>
            </a:r>
            <a:r>
              <a:rPr lang="en-US" sz="1200" i="1" kern="1200" baseline="0" dirty="0">
                <a:solidFill>
                  <a:schemeClr val="tx1"/>
                </a:solidFill>
                <a:effectLst/>
                <a:latin typeface="+mn-lt"/>
                <a:ea typeface="+mn-ea"/>
                <a:cs typeface="+mn-cs"/>
              </a:rPr>
              <a:t>Click and read the bullet to show an example of a more effective scaffold. </a:t>
            </a:r>
            <a:endParaRPr lang="en-US" sz="1200" kern="1200" dirty="0">
              <a:solidFill>
                <a:schemeClr val="tx1"/>
              </a:solidFill>
              <a:effectLst/>
              <a:latin typeface="+mn-lt"/>
              <a:ea typeface="+mn-ea"/>
              <a:cs typeface="+mn-cs"/>
            </a:endParaRPr>
          </a:p>
        </p:txBody>
      </p:sp>
      <p:sp>
        <p:nvSpPr>
          <p:cNvPr id="5" name="Date Placeholder 4">
            <a:extLst>
              <a:ext uri="{FF2B5EF4-FFF2-40B4-BE49-F238E27FC236}">
                <a16:creationId xmlns:a16="http://schemas.microsoft.com/office/drawing/2014/main" id="{AF53C692-86F8-ED4E-A740-649BA5F66E2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5783022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 </a:t>
            </a:r>
            <a:r>
              <a:rPr lang="en-US" sz="1200" b="0" i="0" u="none" strike="noStrike" cap="none" dirty="0">
                <a:solidFill>
                  <a:schemeClr val="dk1"/>
                </a:solidFill>
                <a:latin typeface="+mn-lt"/>
                <a:ea typeface="Calibri"/>
                <a:cs typeface="Calibri"/>
                <a:sym typeface="Calibri"/>
              </a:rPr>
              <a:t>Allow about 5 minutes for this activity.</a:t>
            </a:r>
            <a:endParaRPr lang="en-US" dirty="0">
              <a:solidFill>
                <a:schemeClr val="dk1"/>
              </a:solidFill>
              <a:ea typeface="Calibri"/>
              <a:cs typeface="Calibri"/>
              <a:sym typeface="Calibri"/>
            </a:endParaRP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Locate </a:t>
            </a:r>
            <a:r>
              <a:rPr lang="en-US" b="1" dirty="0">
                <a:solidFill>
                  <a:schemeClr val="dk1"/>
                </a:solidFill>
                <a:ea typeface="Calibri"/>
                <a:cs typeface="Calibri"/>
                <a:sym typeface="Calibri"/>
              </a:rPr>
              <a:t>Activity 1: FAQ’s About Phonological Awareness on page 8</a:t>
            </a:r>
            <a:r>
              <a:rPr lang="en-US" sz="1200" b="0" i="0" u="none" strike="noStrike" cap="none" dirty="0">
                <a:solidFill>
                  <a:schemeClr val="dk1"/>
                </a:solidFill>
                <a:latin typeface="+mn-lt"/>
                <a:ea typeface="Calibri"/>
                <a:cs typeface="Calibri"/>
                <a:sym typeface="Calibri"/>
              </a:rPr>
              <a:t> in the Participant</a:t>
            </a:r>
            <a:r>
              <a:rPr lang="en-US" sz="1200" b="0" i="0" u="none" strike="noStrike" cap="none" baseline="0" dirty="0">
                <a:solidFill>
                  <a:schemeClr val="dk1"/>
                </a:solidFill>
                <a:latin typeface="+mn-lt"/>
                <a:ea typeface="Calibri"/>
                <a:cs typeface="Calibri"/>
                <a:sym typeface="Calibri"/>
              </a:rPr>
              <a:t> Guide. Remember these FAQs about phonological awareness from the beginning of Session 4? Please take 5 minutes to </a:t>
            </a:r>
            <a:r>
              <a:rPr lang="en-US" sz="1200" b="0" i="0" u="none" strike="noStrike" kern="1200" cap="none" baseline="0" dirty="0">
                <a:solidFill>
                  <a:schemeClr val="tx1"/>
                </a:solidFill>
                <a:effectLst/>
                <a:latin typeface="+mn-lt"/>
                <a:ea typeface="+mn-ea"/>
                <a:cs typeface="+mn-cs"/>
                <a:sym typeface="Calibri"/>
              </a:rPr>
              <a:t>read</a:t>
            </a:r>
            <a:r>
              <a:rPr lang="en-US" sz="1200" kern="1200" dirty="0">
                <a:solidFill>
                  <a:schemeClr val="tx1"/>
                </a:solidFill>
                <a:effectLst/>
                <a:latin typeface="+mn-lt"/>
                <a:ea typeface="+mn-ea"/>
                <a:cs typeface="+mn-cs"/>
              </a:rPr>
              <a:t> each frequently asked question and record a response in the third column. Then, compare your responses from Session 4. How did your responses change from Session 4? </a:t>
            </a:r>
          </a:p>
          <a:p>
            <a:pPr marL="0" marR="0" lvl="0" indent="0" algn="l" rtl="0">
              <a:spcBef>
                <a:spcPts val="0"/>
              </a:spcBef>
              <a:buClr>
                <a:schemeClr val="dk1"/>
              </a:buClr>
              <a:buSzPct val="25000"/>
              <a:buFont typeface="Calibri"/>
              <a:buNone/>
            </a:pPr>
            <a:endParaRPr lang="en-US" sz="1200" kern="1200" dirty="0">
              <a:solidFill>
                <a:schemeClr val="tx1"/>
              </a:solidFill>
              <a:effectLst/>
              <a:latin typeface="+mn-lt"/>
              <a:ea typeface="+mn-ea"/>
              <a:cs typeface="+mn-cs"/>
            </a:endParaRPr>
          </a:p>
          <a:p>
            <a:pPr marL="0" marR="0" lvl="0" indent="0" algn="l" rtl="0">
              <a:spcBef>
                <a:spcPts val="0"/>
              </a:spcBef>
              <a:buClr>
                <a:schemeClr val="dk1"/>
              </a:buClr>
              <a:buSzPct val="25000"/>
              <a:buFont typeface="Calibri"/>
              <a:buNone/>
            </a:pPr>
            <a:r>
              <a:rPr lang="en-US" sz="1200" i="1" kern="1200" dirty="0">
                <a:solidFill>
                  <a:schemeClr val="tx1"/>
                </a:solidFill>
                <a:effectLst/>
                <a:latin typeface="+mn-lt"/>
                <a:ea typeface="+mn-ea"/>
                <a:cs typeface="+mn-cs"/>
              </a:rPr>
              <a:t>Participants</a:t>
            </a:r>
            <a:r>
              <a:rPr lang="en-US" sz="1200" i="1" kern="1200" baseline="0" dirty="0">
                <a:solidFill>
                  <a:schemeClr val="tx1"/>
                </a:solidFill>
                <a:effectLst/>
                <a:latin typeface="+mn-lt"/>
                <a:ea typeface="+mn-ea"/>
                <a:cs typeface="+mn-cs"/>
              </a:rPr>
              <a:t> work independently for 5 minutes to answer the FAQs. Ask for volunteers to share their responses.</a:t>
            </a:r>
            <a:endParaRPr lang="en-US" sz="1200" i="1" kern="1200" dirty="0">
              <a:solidFill>
                <a:schemeClr val="tx1"/>
              </a:solidFill>
              <a:effectLst/>
              <a:latin typeface="+mn-lt"/>
              <a:ea typeface="+mn-ea"/>
              <a:cs typeface="+mn-cs"/>
            </a:endParaRPr>
          </a:p>
        </p:txBody>
      </p:sp>
      <p:sp>
        <p:nvSpPr>
          <p:cNvPr id="5" name="Date Placeholder 4">
            <a:extLst>
              <a:ext uri="{FF2B5EF4-FFF2-40B4-BE49-F238E27FC236}">
                <a16:creationId xmlns:a16="http://schemas.microsoft.com/office/drawing/2014/main" id="{AFD316FB-8FA8-974B-9671-8E9F8597805D}"/>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8841091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Allow about 5 minutes for this activity.</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Explain the DO, WATCH, READ activities.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dirty="0">
                <a:solidFill>
                  <a:schemeClr val="dk1"/>
                </a:solidFill>
                <a:latin typeface="+mn-lt"/>
                <a:ea typeface="Calibri"/>
                <a:cs typeface="Calibri"/>
                <a:sym typeface="Calibri"/>
              </a:rPr>
              <a:t>Announce</a:t>
            </a:r>
            <a:r>
              <a:rPr lang="en-US" sz="1200" b="0" i="0" u="none" strike="noStrike" cap="none" baseline="0" dirty="0">
                <a:solidFill>
                  <a:schemeClr val="dk1"/>
                </a:solidFill>
                <a:latin typeface="+mn-lt"/>
                <a:ea typeface="Calibri"/>
                <a:cs typeface="Calibri"/>
                <a:sym typeface="Calibri"/>
              </a:rPr>
              <a:t> the date and time of </a:t>
            </a:r>
            <a:r>
              <a:rPr lang="en-US" dirty="0">
                <a:solidFill>
                  <a:schemeClr val="dk1"/>
                </a:solidFill>
                <a:ea typeface="Calibri"/>
                <a:cs typeface="Calibri"/>
                <a:sym typeface="Calibri"/>
              </a:rPr>
              <a:t>the </a:t>
            </a:r>
            <a:r>
              <a:rPr lang="en-US" sz="1200" b="0" i="0" u="none" strike="noStrike" cap="none" baseline="0" dirty="0">
                <a:solidFill>
                  <a:schemeClr val="dk1"/>
                </a:solidFill>
                <a:latin typeface="+mn-lt"/>
                <a:ea typeface="Calibri"/>
                <a:cs typeface="Calibri"/>
                <a:sym typeface="Calibri"/>
              </a:rPr>
              <a:t>next PLC session. Ask participants to note it on page </a:t>
            </a:r>
            <a:r>
              <a:rPr lang="en-US" dirty="0">
                <a:solidFill>
                  <a:schemeClr val="dk1"/>
                </a:solidFill>
                <a:ea typeface="Calibri"/>
                <a:cs typeface="Calibri"/>
                <a:sym typeface="Calibri"/>
              </a:rPr>
              <a:t>v </a:t>
            </a:r>
            <a:r>
              <a:rPr lang="en-US" sz="1200" b="0" i="0" u="none" strike="noStrike" cap="none" baseline="0" dirty="0">
                <a:solidFill>
                  <a:schemeClr val="dk1"/>
                </a:solidFill>
                <a:latin typeface="+mn-lt"/>
                <a:ea typeface="Calibri"/>
                <a:cs typeface="Calibri"/>
                <a:sym typeface="Calibri"/>
              </a:rPr>
              <a:t>of </a:t>
            </a:r>
            <a:r>
              <a:rPr lang="en-US" dirty="0">
                <a:solidFill>
                  <a:schemeClr val="dk1"/>
                </a:solidFill>
                <a:ea typeface="Calibri"/>
                <a:cs typeface="Calibri"/>
                <a:sym typeface="Calibri"/>
              </a:rPr>
              <a:t>the </a:t>
            </a:r>
            <a:r>
              <a:rPr lang="en-US" sz="1200" b="0" i="0" u="none" strike="noStrike" cap="none" baseline="0" dirty="0">
                <a:solidFill>
                  <a:schemeClr val="dk1"/>
                </a:solidFill>
                <a:latin typeface="+mn-lt"/>
                <a:ea typeface="Calibri"/>
                <a:cs typeface="Calibri"/>
                <a:sym typeface="Calibri"/>
              </a:rPr>
              <a:t>Participant Guide. </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b="0" i="0" u="none" strike="noStrike" cap="none" baseline="0" dirty="0">
                <a:solidFill>
                  <a:schemeClr val="dk1"/>
                </a:solidFill>
                <a:latin typeface="+mn-lt"/>
                <a:ea typeface="Calibri"/>
                <a:cs typeface="Calibri"/>
                <a:sym typeface="Calibri"/>
              </a:rPr>
              <a:t>Follow up with an email so participants will note it in their calendars.</a:t>
            </a:r>
          </a:p>
          <a:p>
            <a:pPr marL="171450" marR="0" lvl="0" indent="-171450" algn="l" rtl="0">
              <a:spcBef>
                <a:spcPts val="0"/>
              </a:spcBef>
              <a:spcAft>
                <a:spcPts val="0"/>
              </a:spcAft>
              <a:buClr>
                <a:schemeClr val="dk1"/>
              </a:buClr>
              <a:buSzPct val="25000"/>
              <a:buFont typeface="Arial" panose="020B0604020202020204" pitchFamily="34" charset="0"/>
              <a:buChar char="•"/>
            </a:pPr>
            <a:r>
              <a:rPr lang="en-US" sz="1200" kern="1200" dirty="0">
                <a:solidFill>
                  <a:schemeClr val="tx1"/>
                </a:solidFill>
                <a:effectLst/>
                <a:latin typeface="+mn-lt"/>
                <a:ea typeface="+mn-ea"/>
                <a:cs typeface="+mn-cs"/>
              </a:rPr>
              <a:t>Ask participants to bring expository (informational) texts about weather and seasons, if available, to the next session (Module 3, Session 7).</a:t>
            </a:r>
            <a:r>
              <a:rPr lang="en-US" dirty="0">
                <a:effectLst/>
              </a:rPr>
              <a:t> </a:t>
            </a: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Now, let’s look at </a:t>
            </a:r>
            <a:r>
              <a:rPr lang="en-US" sz="1200" b="1" i="0" u="none" strike="noStrike" cap="none" dirty="0">
                <a:solidFill>
                  <a:schemeClr val="dk1"/>
                </a:solidFill>
                <a:latin typeface="+mn-lt"/>
                <a:ea typeface="Calibri"/>
                <a:cs typeface="Calibri"/>
                <a:sym typeface="Calibri"/>
              </a:rPr>
              <a:t>Activity 10: Reflect, Plan, and Implement (Self-Study) on page 50 </a:t>
            </a:r>
            <a:r>
              <a:rPr lang="en-US" sz="1200" b="0" i="0" u="none" strike="noStrike" cap="none" dirty="0">
                <a:solidFill>
                  <a:schemeClr val="dk1"/>
                </a:solidFill>
                <a:latin typeface="+mn-lt"/>
                <a:ea typeface="Calibri"/>
                <a:cs typeface="Calibri"/>
                <a:sym typeface="Calibri"/>
              </a:rPr>
              <a:t>in the Participant Guide</a:t>
            </a:r>
            <a:r>
              <a:rPr lang="en-US" sz="1200" b="0" i="0" u="none" strike="noStrike" cap="none" baseline="0" dirty="0">
                <a:solidFill>
                  <a:schemeClr val="dk1"/>
                </a:solidFill>
                <a:latin typeface="+mn-lt"/>
                <a:ea typeface="Calibri"/>
                <a:cs typeface="Calibri"/>
                <a:sym typeface="Calibri"/>
              </a:rPr>
              <a:t> to review what you will DO, WATCH, and READ before </a:t>
            </a:r>
            <a:r>
              <a:rPr lang="en-US" dirty="0">
                <a:solidFill>
                  <a:schemeClr val="dk1"/>
                </a:solidFill>
                <a:ea typeface="Calibri"/>
                <a:cs typeface="Calibri"/>
                <a:sym typeface="Calibri"/>
              </a:rPr>
              <a:t>the </a:t>
            </a:r>
            <a:r>
              <a:rPr lang="en-US" sz="1200" b="0" i="0" u="none" strike="noStrike" cap="none" baseline="0" dirty="0">
                <a:solidFill>
                  <a:schemeClr val="dk1"/>
                </a:solidFill>
                <a:latin typeface="+mn-lt"/>
                <a:ea typeface="Calibri"/>
                <a:cs typeface="Calibri"/>
                <a:sym typeface="Calibri"/>
              </a:rPr>
              <a:t>next PLC session. These activities will take </a:t>
            </a:r>
            <a:r>
              <a:rPr lang="en-US" dirty="0">
                <a:solidFill>
                  <a:schemeClr val="dk1"/>
                </a:solidFill>
                <a:ea typeface="Calibri"/>
                <a:cs typeface="Calibri"/>
                <a:sym typeface="Calibri"/>
              </a:rPr>
              <a:t>30–60 </a:t>
            </a:r>
            <a:r>
              <a:rPr lang="en-US" sz="1200" b="0" i="0" u="none" strike="noStrike" cap="none" baseline="0" dirty="0">
                <a:solidFill>
                  <a:schemeClr val="dk1"/>
                </a:solidFill>
                <a:latin typeface="+mn-lt"/>
                <a:ea typeface="Calibri"/>
                <a:cs typeface="Calibri"/>
                <a:sym typeface="Calibri"/>
              </a:rPr>
              <a:t>minutes. </a:t>
            </a:r>
          </a:p>
          <a:p>
            <a:pPr>
              <a:buClr>
                <a:schemeClr val="dk1"/>
              </a:buClr>
              <a:buSzPct val="25000"/>
              <a:buFont typeface="Calibri"/>
              <a:buNone/>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1" dirty="0"/>
              <a:t>DO</a:t>
            </a:r>
            <a:r>
              <a:rPr lang="en-US" sz="1200" b="0" i="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Review </a:t>
            </a:r>
            <a:r>
              <a:rPr lang="en-US" dirty="0"/>
              <a:t>Considerations for English Learner Students and Students With Disabilities </a:t>
            </a:r>
            <a:r>
              <a:rPr lang="en-US" sz="1200" kern="1200" dirty="0">
                <a:solidFill>
                  <a:schemeClr val="tx1"/>
                </a:solidFill>
                <a:effectLst/>
                <a:latin typeface="+mn-lt"/>
                <a:ea typeface="+mn-ea"/>
                <a:cs typeface="+mn-cs"/>
              </a:rPr>
              <a:t>in the Self-Study Reading for this session. Record at least three strategies that you have used while teaching phonological awareness in small groups. Describe why and how you used those strategies.</a:t>
            </a:r>
            <a:r>
              <a:rPr lang="en-US" dirty="0">
                <a:effectLst/>
              </a:rPr>
              <a:t> </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kern="1200" dirty="0">
                <a:solidFill>
                  <a:schemeClr val="tx1"/>
                </a:solidFill>
                <a:effectLst/>
                <a:latin typeface="+mn-lt"/>
                <a:ea typeface="+mn-ea"/>
                <a:cs typeface="+mn-cs"/>
              </a:rPr>
              <a:t>Bring expository (informational) texts about weather and seasons, if available, to the next session (Module 3, Session 7).</a:t>
            </a:r>
            <a:r>
              <a:rPr lang="en-US" dirty="0">
                <a:effectLst/>
              </a:rPr>
              <a:t> </a:t>
            </a:r>
          </a:p>
          <a:p>
            <a:pPr>
              <a:buClr>
                <a:schemeClr val="dk1"/>
              </a:buClr>
              <a:buSzPct val="25000"/>
              <a:buFont typeface="Calibri"/>
              <a:buNone/>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1" dirty="0"/>
              <a:t>WATCH</a:t>
            </a:r>
            <a:r>
              <a:rPr lang="en-US" sz="1200" b="0" i="0" u="none" strike="noStrike" kern="1200" dirty="0">
                <a:solidFill>
                  <a:schemeClr val="tx1"/>
                </a:solidFill>
                <a:effectLst/>
                <a:latin typeface="+mn-lt"/>
                <a:ea typeface="+mn-ea"/>
                <a:cs typeface="+mn-cs"/>
              </a:rPr>
              <a:t> </a:t>
            </a:r>
            <a:r>
              <a:rPr lang="en-US" b="1" dirty="0"/>
              <a:t>Video 9: Phonological Awareness and Considerations for Intensive Instruction (</a:t>
            </a:r>
            <a:r>
              <a:rPr lang="en-US" sz="1200" u="sng" kern="1200" dirty="0">
                <a:solidFill>
                  <a:schemeClr val="tx1"/>
                </a:solidFill>
                <a:effectLst/>
                <a:latin typeface="+mn-lt"/>
                <a:ea typeface="+mn-ea"/>
                <a:cs typeface="+mn-cs"/>
                <a:hlinkClick r:id="rId3"/>
              </a:rPr>
              <a:t>https://youtu.be/YiZMBP9ap50</a:t>
            </a:r>
            <a:r>
              <a:rPr lang="en-US" dirty="0"/>
              <a:t>). </a:t>
            </a:r>
            <a:r>
              <a:rPr lang="en-US" sz="1200" kern="1200" dirty="0">
                <a:solidFill>
                  <a:schemeClr val="tx1"/>
                </a:solidFill>
                <a:effectLst/>
                <a:latin typeface="+mn-lt"/>
                <a:ea typeface="+mn-ea"/>
                <a:cs typeface="+mn-cs"/>
              </a:rPr>
              <a:t>As you watch the video, record evidence of effective strategies you read about and that we discussed.</a:t>
            </a:r>
            <a:endParaRPr lang="en-US" dirty="0"/>
          </a:p>
          <a:p>
            <a:endParaRPr lang="en-US" dirty="0"/>
          </a:p>
          <a:p>
            <a:r>
              <a:rPr lang="en-US" b="1" dirty="0"/>
              <a:t>READ</a:t>
            </a:r>
            <a:r>
              <a:rPr lang="en-US" sz="1200" b="0" i="0" u="none" strike="noStrike" kern="1200" dirty="0">
                <a:solidFill>
                  <a:schemeClr val="tx1"/>
                </a:solidFill>
                <a:effectLst/>
                <a:latin typeface="+mn-lt"/>
                <a:ea typeface="+mn-ea"/>
                <a:cs typeface="+mn-cs"/>
              </a:rPr>
              <a:t> Self-Study Reading for Session 7 on pages XX–XX in the </a:t>
            </a:r>
            <a:r>
              <a:rPr lang="en-US" sz="1200" b="0" i="0" u="none" strike="noStrike" kern="1200" baseline="0" dirty="0">
                <a:solidFill>
                  <a:schemeClr val="tx1"/>
                </a:solidFill>
                <a:effectLst/>
                <a:latin typeface="+mn-lt"/>
                <a:ea typeface="+mn-ea"/>
                <a:cs typeface="+mn-cs"/>
              </a:rPr>
              <a:t>Participant Guide for Module 3: Vocabulary. </a:t>
            </a:r>
            <a:r>
              <a:rPr lang="en-US" sz="1200" kern="1200" dirty="0">
                <a:solidFill>
                  <a:schemeClr val="tx1"/>
                </a:solidFill>
                <a:effectLst/>
                <a:latin typeface="+mn-lt"/>
                <a:ea typeface="+mn-ea"/>
                <a:cs typeface="+mn-cs"/>
              </a:rPr>
              <a:t>Note any questions you have about the reading and one thing you learned from your reading. </a:t>
            </a:r>
          </a:p>
          <a:p>
            <a:endParaRPr lang="en-US" sz="1200" b="0" i="0" u="none" strike="noStrike" kern="1200" dirty="0">
              <a:solidFill>
                <a:schemeClr val="tx1"/>
              </a:solidFill>
              <a:effectLst/>
              <a:latin typeface="+mn-lt"/>
              <a:ea typeface="+mn-ea"/>
              <a:cs typeface="+mn-cs"/>
            </a:endParaRPr>
          </a:p>
          <a:p>
            <a:endParaRPr lang="en-US" dirty="0"/>
          </a:p>
        </p:txBody>
      </p:sp>
      <p:sp>
        <p:nvSpPr>
          <p:cNvPr id="5" name="Date Placeholder 4">
            <a:extLst>
              <a:ext uri="{FF2B5EF4-FFF2-40B4-BE49-F238E27FC236}">
                <a16:creationId xmlns:a16="http://schemas.microsoft.com/office/drawing/2014/main" id="{90412A1C-7565-F447-B50F-732B0FC85C3E}"/>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5387158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t>SAY </a:t>
            </a:r>
            <a:r>
              <a:rPr lang="en-US" b="0" strike="noStrike" dirty="0"/>
              <a:t>We have now completed Session 6, the final session in Module 2, Phonological Awareness! </a:t>
            </a:r>
            <a:r>
              <a:rPr lang="en-US" sz="1200" b="0" i="0" u="none" strike="noStrike" kern="1200" dirty="0">
                <a:solidFill>
                  <a:schemeClr val="tx1"/>
                </a:solidFill>
                <a:effectLst/>
                <a:latin typeface="+mn-lt"/>
                <a:ea typeface="+mn-ea"/>
                <a:cs typeface="+mn-cs"/>
              </a:rPr>
              <a:t>Thank you for sharing your knowledge and working as a team in our </a:t>
            </a:r>
            <a:r>
              <a:rPr lang="en-US" sz="1200" b="0" i="0" u="none" strike="noStrike" kern="1200" baseline="0" dirty="0">
                <a:solidFill>
                  <a:schemeClr val="tx1"/>
                </a:solidFill>
                <a:effectLst/>
                <a:latin typeface="+mn-lt"/>
                <a:ea typeface="+mn-ea"/>
                <a:cs typeface="+mn-cs"/>
              </a:rPr>
              <a:t>emergent</a:t>
            </a:r>
            <a:r>
              <a:rPr lang="en-US" sz="1200" b="0" i="0" u="none" strike="noStrike" kern="1200" dirty="0">
                <a:solidFill>
                  <a:schemeClr val="tx1"/>
                </a:solidFill>
                <a:effectLst/>
                <a:latin typeface="+mn-lt"/>
                <a:ea typeface="+mn-ea"/>
                <a:cs typeface="+mn-cs"/>
              </a:rPr>
              <a:t> literacy PLC</a:t>
            </a:r>
            <a:r>
              <a:rPr lang="en-US" sz="1200" b="0" i="0" u="none" strike="noStrike" kern="1200" baseline="0" dirty="0">
                <a:solidFill>
                  <a:schemeClr val="tx1"/>
                </a:solidFill>
                <a:effectLst/>
                <a:latin typeface="+mn-lt"/>
                <a:ea typeface="+mn-ea"/>
                <a:cs typeface="+mn-cs"/>
              </a:rPr>
              <a:t>!</a:t>
            </a:r>
            <a:endParaRPr lang="en-US" b="0" dirty="0">
              <a:effectLst/>
            </a:endParaRPr>
          </a:p>
          <a:p>
            <a:endParaRPr lang="en-US" b="1" strike="noStrike" dirty="0"/>
          </a:p>
        </p:txBody>
      </p:sp>
      <p:sp>
        <p:nvSpPr>
          <p:cNvPr id="5" name="Date Placeholder 4">
            <a:extLst>
              <a:ext uri="{FF2B5EF4-FFF2-40B4-BE49-F238E27FC236}">
                <a16:creationId xmlns:a16="http://schemas.microsoft.com/office/drawing/2014/main" id="{D2A17B6B-F222-1147-95C9-649378024540}"/>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650623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 </a:t>
            </a:r>
            <a:r>
              <a:rPr lang="en-US" sz="1200" b="0" i="0" u="none" strike="noStrike" cap="none" dirty="0">
                <a:solidFill>
                  <a:schemeClr val="dk1"/>
                </a:solidFill>
                <a:latin typeface="+mn-lt"/>
                <a:ea typeface="Calibri"/>
                <a:cs typeface="Calibri"/>
                <a:sym typeface="Calibri"/>
              </a:rPr>
              <a:t>Allow 5 minutes for this activity. </a:t>
            </a:r>
            <a:endParaRPr lang="en-US" b="1" dirty="0">
              <a:solidFill>
                <a:schemeClr val="dk1"/>
              </a:solidFill>
              <a:ea typeface="Calibri"/>
              <a:cs typeface="Calibri"/>
              <a:sym typeface="Calibri"/>
            </a:endParaRPr>
          </a:p>
          <a:p>
            <a:pPr marL="0" marR="0" lvl="0" indent="0" algn="l" rtl="0">
              <a:spcBef>
                <a:spcPts val="0"/>
              </a:spcBef>
              <a:buClr>
                <a:schemeClr val="dk1"/>
              </a:buClr>
              <a:buSzPct val="25000"/>
              <a:buFont typeface="Calibri"/>
              <a:buNone/>
            </a:pPr>
            <a:endParaRPr lang="en-US" sz="1200" b="1"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Each time we see this Purple Banner it tells us we will complete an activity in the Participant Guide. Let’s start by looking at </a:t>
            </a:r>
            <a:r>
              <a:rPr lang="en-US" b="1" dirty="0">
                <a:solidFill>
                  <a:schemeClr val="dk1"/>
                </a:solidFill>
                <a:ea typeface="Calibri"/>
                <a:cs typeface="Calibri"/>
                <a:sym typeface="Calibri"/>
              </a:rPr>
              <a:t>Activity 1: FAQs About Phonological Awareness on </a:t>
            </a:r>
            <a:r>
              <a:rPr lang="en-US" sz="1200" b="1" i="0" u="none" strike="noStrike" cap="none" dirty="0">
                <a:solidFill>
                  <a:schemeClr val="dk1"/>
                </a:solidFill>
                <a:latin typeface="+mn-lt"/>
                <a:ea typeface="Calibri"/>
                <a:cs typeface="Calibri"/>
                <a:sym typeface="Calibri"/>
              </a:rPr>
              <a:t>page 8 </a:t>
            </a:r>
            <a:r>
              <a:rPr lang="en-US" sz="1200" b="0" i="0" u="none" strike="noStrike" cap="none" dirty="0">
                <a:solidFill>
                  <a:schemeClr val="dk1"/>
                </a:solidFill>
                <a:latin typeface="+mn-lt"/>
                <a:ea typeface="Calibri"/>
                <a:cs typeface="Calibri"/>
                <a:sym typeface="Calibri"/>
              </a:rPr>
              <a:t>in the Participant</a:t>
            </a:r>
            <a:r>
              <a:rPr lang="en-US" sz="1200" b="0" i="0" u="none" strike="noStrike" cap="none" baseline="0" dirty="0">
                <a:solidFill>
                  <a:schemeClr val="dk1"/>
                </a:solidFill>
                <a:latin typeface="+mn-lt"/>
                <a:ea typeface="Calibri"/>
                <a:cs typeface="Calibri"/>
                <a:sym typeface="Calibri"/>
              </a:rPr>
              <a:t> Guide. Please take 5 minutes to </a:t>
            </a:r>
            <a:r>
              <a:rPr lang="en-US" sz="1200" b="0" i="0" u="none" strike="noStrike" kern="1200" cap="none" baseline="0" dirty="0">
                <a:solidFill>
                  <a:schemeClr val="tx1"/>
                </a:solidFill>
                <a:effectLst/>
                <a:latin typeface="+mn-lt"/>
                <a:ea typeface="+mn-ea"/>
                <a:cs typeface="+mn-cs"/>
                <a:sym typeface="Calibri"/>
              </a:rPr>
              <a:t>read</a:t>
            </a:r>
            <a:r>
              <a:rPr lang="en-US" sz="1200" kern="1200" dirty="0">
                <a:solidFill>
                  <a:schemeClr val="tx1"/>
                </a:solidFill>
                <a:effectLst/>
                <a:latin typeface="+mn-lt"/>
                <a:ea typeface="+mn-ea"/>
                <a:cs typeface="+mn-cs"/>
              </a:rPr>
              <a:t> each frequently asked question and record a response in the second column. </a:t>
            </a:r>
          </a:p>
          <a:p>
            <a:pPr marL="0" marR="0" lvl="0" indent="0" algn="l" rtl="0">
              <a:spcBef>
                <a:spcPts val="0"/>
              </a:spcBef>
              <a:buClr>
                <a:schemeClr val="dk1"/>
              </a:buClr>
              <a:buSzPct val="25000"/>
              <a:buFont typeface="Calibri"/>
              <a:buNone/>
            </a:pPr>
            <a:endParaRPr lang="en-US" sz="1200" kern="1200" dirty="0">
              <a:solidFill>
                <a:schemeClr val="tx1"/>
              </a:solidFill>
              <a:effectLst/>
              <a:latin typeface="+mn-lt"/>
              <a:ea typeface="+mn-ea"/>
              <a:cs typeface="+mn-cs"/>
            </a:endParaRPr>
          </a:p>
          <a:p>
            <a:pPr marL="0" marR="0" lvl="0" indent="0" algn="l" rtl="0">
              <a:spcBef>
                <a:spcPts val="0"/>
              </a:spcBef>
              <a:buClr>
                <a:schemeClr val="dk1"/>
              </a:buClr>
              <a:buSzPct val="25000"/>
              <a:buFont typeface="Calibri"/>
              <a:buNone/>
            </a:pPr>
            <a:r>
              <a:rPr lang="en-US" sz="1200" i="1" kern="1200" dirty="0">
                <a:solidFill>
                  <a:schemeClr val="tx1"/>
                </a:solidFill>
                <a:effectLst/>
                <a:latin typeface="+mn-lt"/>
                <a:ea typeface="+mn-ea"/>
                <a:cs typeface="+mn-cs"/>
              </a:rPr>
              <a:t>Participants</a:t>
            </a:r>
            <a:r>
              <a:rPr lang="en-US" sz="1200" i="1" kern="1200" baseline="0" dirty="0">
                <a:solidFill>
                  <a:schemeClr val="tx1"/>
                </a:solidFill>
                <a:effectLst/>
                <a:latin typeface="+mn-lt"/>
                <a:ea typeface="+mn-ea"/>
                <a:cs typeface="+mn-cs"/>
              </a:rPr>
              <a:t> work independently for 5 minutes to answer FAQs.</a:t>
            </a:r>
            <a:endParaRPr lang="en-US" sz="1200" i="1" kern="1200" dirty="0">
              <a:solidFill>
                <a:schemeClr val="tx1"/>
              </a:solidFill>
              <a:effectLst/>
              <a:latin typeface="+mn-lt"/>
              <a:ea typeface="+mn-ea"/>
              <a:cs typeface="+mn-cs"/>
            </a:endParaRPr>
          </a:p>
          <a:p>
            <a:pPr marL="0" marR="0" lvl="0" indent="0" algn="l" rtl="0">
              <a:spcBef>
                <a:spcPts val="0"/>
              </a:spcBef>
              <a:buClr>
                <a:schemeClr val="dk1"/>
              </a:buClr>
              <a:buSzPct val="25000"/>
              <a:buFont typeface="Calibri"/>
              <a:buNone/>
            </a:pPr>
            <a:endParaRPr lang="en-US" sz="1200" b="1"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kern="1200" dirty="0">
                <a:solidFill>
                  <a:schemeClr val="tx1"/>
                </a:solidFill>
                <a:effectLst/>
                <a:latin typeface="+mn-lt"/>
                <a:ea typeface="+mn-ea"/>
                <a:cs typeface="+mn-cs"/>
              </a:rPr>
              <a:t>We are</a:t>
            </a:r>
            <a:r>
              <a:rPr lang="en-US" sz="1200" kern="1200" baseline="0" dirty="0">
                <a:solidFill>
                  <a:schemeClr val="tx1"/>
                </a:solidFill>
                <a:effectLst/>
                <a:latin typeface="+mn-lt"/>
                <a:ea typeface="+mn-ea"/>
                <a:cs typeface="+mn-cs"/>
              </a:rPr>
              <a:t> not going to discuss your answers now, </a:t>
            </a:r>
            <a:r>
              <a:rPr lang="en-US" dirty="0"/>
              <a:t>but </a:t>
            </a:r>
            <a:r>
              <a:rPr lang="en-US" sz="1200" kern="1200" baseline="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e will return to these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FAQs at the end of the module.</a:t>
            </a:r>
            <a:r>
              <a:rPr lang="en-US" dirty="0">
                <a:effectLst/>
              </a:rPr>
              <a:t> A</a:t>
            </a:r>
            <a:r>
              <a:rPr lang="en-US" baseline="0" dirty="0">
                <a:effectLst/>
              </a:rPr>
              <a:t>t the end of Session 6, you will answer these questions again (in </a:t>
            </a:r>
            <a:r>
              <a:rPr lang="en-US" dirty="0"/>
              <a:t>the </a:t>
            </a:r>
            <a:r>
              <a:rPr lang="en-US" baseline="0" dirty="0">
                <a:effectLst/>
              </a:rPr>
              <a:t>third column) and reflect on how your answers </a:t>
            </a:r>
            <a:r>
              <a:rPr lang="en-US" dirty="0"/>
              <a:t>have </a:t>
            </a:r>
            <a:r>
              <a:rPr lang="en-US" baseline="0" dirty="0">
                <a:effectLst/>
              </a:rPr>
              <a:t>changed after </a:t>
            </a:r>
            <a:r>
              <a:rPr lang="en-US" dirty="0"/>
              <a:t>the </a:t>
            </a:r>
            <a:r>
              <a:rPr lang="en-US" baseline="0" dirty="0">
                <a:effectLst/>
              </a:rPr>
              <a:t>three sessions </a:t>
            </a:r>
            <a:r>
              <a:rPr lang="en-US" dirty="0"/>
              <a:t>on </a:t>
            </a:r>
            <a:r>
              <a:rPr lang="en-US" baseline="0" dirty="0">
                <a:effectLst/>
              </a:rPr>
              <a:t>phonological awareness. </a:t>
            </a:r>
          </a:p>
        </p:txBody>
      </p:sp>
      <p:sp>
        <p:nvSpPr>
          <p:cNvPr id="5" name="Date Placeholder 4">
            <a:extLst>
              <a:ext uri="{FF2B5EF4-FFF2-40B4-BE49-F238E27FC236}">
                <a16:creationId xmlns:a16="http://schemas.microsoft.com/office/drawing/2014/main" id="{819CDA46-4257-8347-AAB7-0D5774A0BA69}"/>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008329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SAY </a:t>
            </a:r>
            <a:r>
              <a:rPr lang="en-US" sz="1200" b="0" i="0" u="none" strike="noStrike" cap="none" dirty="0">
                <a:solidFill>
                  <a:schemeClr val="dk1"/>
                </a:solidFill>
                <a:latin typeface="+mn-lt"/>
                <a:ea typeface="Calibri"/>
                <a:cs typeface="Calibri"/>
                <a:sym typeface="Calibri"/>
              </a:rPr>
              <a:t>During this session, we will dive into the content that you read prior to this session. </a:t>
            </a:r>
            <a:r>
              <a:rPr lang="en-US" dirty="0"/>
              <a:t>The </a:t>
            </a:r>
            <a:r>
              <a:rPr lang="en-US" sz="1200" kern="1200" dirty="0">
                <a:solidFill>
                  <a:schemeClr val="tx1"/>
                </a:solidFill>
                <a:effectLst/>
                <a:latin typeface="+mn-lt"/>
                <a:ea typeface="+mn-ea"/>
                <a:cs typeface="+mn-cs"/>
              </a:rPr>
              <a:t>goals for Session 4 are to understand phonological awareness and why it is important. Another goal is to understand the phonological awareness continuum.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reach these goals, we will follow the five-step process previously described. Activities include discussions, watching and reflecting on videos, practicing instructional strategies, making instructional plans, and implementing and reflecting on those plans. </a:t>
            </a:r>
            <a:endParaRPr lang="en-US" dirty="0"/>
          </a:p>
        </p:txBody>
      </p:sp>
      <p:sp>
        <p:nvSpPr>
          <p:cNvPr id="5" name="Date Placeholder 4">
            <a:extLst>
              <a:ext uri="{FF2B5EF4-FFF2-40B4-BE49-F238E27FC236}">
                <a16:creationId xmlns:a16="http://schemas.microsoft.com/office/drawing/2014/main" id="{78B5AFBD-AD1C-B345-9B5F-C38C9D3D0323}"/>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566532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NOTES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baseline="0" dirty="0">
                <a:solidFill>
                  <a:schemeClr val="tx1"/>
                </a:solidFill>
                <a:effectLst/>
                <a:latin typeface="+mn-lt"/>
                <a:ea typeface="+mn-ea"/>
                <a:cs typeface="+mn-cs"/>
              </a:rPr>
              <a:t>Allow 2 minutes.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baseline="0" dirty="0">
                <a:solidFill>
                  <a:schemeClr val="tx1"/>
                </a:solidFill>
                <a:effectLst/>
                <a:latin typeface="+mn-lt"/>
                <a:ea typeface="+mn-ea"/>
                <a:cs typeface="+mn-cs"/>
              </a:rPr>
              <a:t>Turn and Talk is a commonly used activity to encourage accountable </a:t>
            </a:r>
            <a:r>
              <a:rPr lang="en-US" sz="1200" kern="1200" dirty="0">
                <a:solidFill>
                  <a:schemeClr val="tx1"/>
                </a:solidFill>
                <a:effectLst/>
                <a:latin typeface="+mn-lt"/>
                <a:ea typeface="+mn-ea"/>
                <a:cs typeface="+mn-cs"/>
              </a:rPr>
              <a:t>talk that is purposeful to learning a concept or skill.</a:t>
            </a:r>
            <a:r>
              <a:rPr lang="en-US" sz="1200" b="0" i="0" u="none" strike="noStrike" kern="1200" baseline="0" dirty="0">
                <a:solidFill>
                  <a:schemeClr val="tx1"/>
                </a:solidFill>
                <a:effectLst/>
                <a:latin typeface="+mn-lt"/>
                <a:ea typeface="+mn-ea"/>
                <a:cs typeface="+mn-cs"/>
              </a:rPr>
              <a:t> The facilitator poses a question, participants turn and talk to a shoulder partner about the question, and volunteers share out highlights from the paired discussion.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baseline="0" dirty="0">
                <a:solidFill>
                  <a:schemeClr val="tx1"/>
                </a:solidFill>
                <a:effectLst/>
                <a:latin typeface="+mn-lt"/>
                <a:ea typeface="+mn-ea"/>
                <a:cs typeface="+mn-cs"/>
              </a:rPr>
              <a:t>A shoulder partner is someone you are sitting next to.</a:t>
            </a:r>
            <a:endParaRPr lang="en-US" b="0" dirty="0">
              <a:effectLst/>
            </a:endParaRP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mn-lt"/>
                <a:ea typeface="Calibri"/>
                <a:cs typeface="Calibri"/>
                <a:sym typeface="Calibri"/>
              </a:rPr>
              <a:t>SAY </a:t>
            </a:r>
            <a:r>
              <a:rPr lang="en-US" sz="1200" b="0" i="0" u="none" strike="noStrike" kern="1200" cap="none" baseline="0" dirty="0">
                <a:solidFill>
                  <a:schemeClr val="dk1"/>
                </a:solidFill>
                <a:effectLst/>
                <a:latin typeface="+mn-lt"/>
                <a:ea typeface="Calibri"/>
                <a:cs typeface="Calibri"/>
                <a:sym typeface="Calibri"/>
              </a:rPr>
              <a:t>Each time you see this icon (three heads talking) on the slide, it means we have a collaborative activity, usually a discussion, that is </a:t>
            </a:r>
            <a:r>
              <a:rPr lang="en-US" dirty="0">
                <a:solidFill>
                  <a:schemeClr val="dk1"/>
                </a:solidFill>
                <a:ea typeface="Calibri"/>
                <a:cs typeface="Calibri"/>
                <a:sym typeface="Calibri"/>
              </a:rPr>
              <a:t>not</a:t>
            </a:r>
            <a:r>
              <a:rPr lang="en-US" sz="1200" b="0" i="0" u="none" strike="noStrike" kern="1200" cap="none" baseline="0" dirty="0">
                <a:solidFill>
                  <a:schemeClr val="dk1"/>
                </a:solidFill>
                <a:effectLst/>
                <a:latin typeface="+mn-lt"/>
                <a:ea typeface="Calibri"/>
                <a:cs typeface="Calibri"/>
                <a:sym typeface="Calibri"/>
              </a:rPr>
              <a:t> in the Participant Guide. </a:t>
            </a:r>
            <a:r>
              <a:rPr lang="en-US" sz="1200" b="0" i="0" u="none" strike="noStrike" cap="none" dirty="0">
                <a:solidFill>
                  <a:schemeClr val="dk1"/>
                </a:solidFill>
                <a:latin typeface="+mn-lt"/>
                <a:ea typeface="Calibri"/>
                <a:cs typeface="Calibri"/>
                <a:sym typeface="Calibri"/>
              </a:rPr>
              <a:t>Let’s dive into phonological awareness by discussing the content you read prior to this session. </a:t>
            </a:r>
            <a:r>
              <a:rPr lang="en-US" sz="1200" b="0" i="1" u="none" strike="noStrike" cap="none" dirty="0">
                <a:solidFill>
                  <a:schemeClr val="dk1"/>
                </a:solidFill>
                <a:latin typeface="+mn-lt"/>
                <a:ea typeface="Calibri"/>
                <a:cs typeface="Calibri"/>
                <a:sym typeface="Calibri"/>
              </a:rPr>
              <a:t>Read the titles on the slide.</a:t>
            </a:r>
            <a:endParaRPr lang="en-US" sz="1200" b="0" i="0" u="none" strike="noStrike" cap="none" baseline="0" dirty="0">
              <a:solidFill>
                <a:schemeClr val="dk1"/>
              </a:solidFill>
              <a:latin typeface="+mn-lt"/>
              <a:ea typeface="Calibri"/>
              <a:cs typeface="Calibri"/>
              <a:sym typeface="Calibri"/>
            </a:endParaRPr>
          </a:p>
          <a:p>
            <a:pPr marL="0" marR="0" lvl="0" indent="0" algn="l" rtl="0">
              <a:spcBef>
                <a:spcPts val="0"/>
              </a:spcBef>
              <a:buClr>
                <a:schemeClr val="dk1"/>
              </a:buClr>
              <a:buSzPct val="25000"/>
              <a:buFont typeface="Calibri"/>
              <a:buNone/>
            </a:pPr>
            <a:endParaRPr lang="en-US" sz="1200" b="0" i="0" u="none" strike="noStrike" kern="1200" cap="none" baseline="0"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baseline="0" dirty="0">
                <a:solidFill>
                  <a:schemeClr val="dk1"/>
                </a:solidFill>
                <a:effectLst/>
                <a:latin typeface="+mn-lt"/>
                <a:ea typeface="Calibri"/>
                <a:cs typeface="Calibri"/>
                <a:sym typeface="Calibri"/>
              </a:rPr>
              <a:t>Consider this question: What is phonological awareness? </a:t>
            </a:r>
            <a:r>
              <a:rPr lang="en-US" sz="1200" kern="1200" dirty="0">
                <a:solidFill>
                  <a:schemeClr val="tx1"/>
                </a:solidFill>
                <a:effectLst/>
                <a:latin typeface="+mn-lt"/>
                <a:ea typeface="+mn-ea"/>
                <a:cs typeface="+mn-cs"/>
              </a:rPr>
              <a:t>To discuss this, we will use a method for accountable talk called </a:t>
            </a:r>
            <a:r>
              <a:rPr lang="en-US" b="1" dirty="0"/>
              <a:t>Turn and Talk</a:t>
            </a:r>
            <a:r>
              <a:rPr lang="en-US" sz="1200" kern="1200" dirty="0">
                <a:solidFill>
                  <a:schemeClr val="tx1"/>
                </a:solidFill>
                <a:effectLst/>
                <a:latin typeface="+mn-lt"/>
                <a:ea typeface="+mn-ea"/>
                <a:cs typeface="+mn-cs"/>
              </a:rPr>
              <a:t>. This is where you take turns talking and listening with your shoulder partner, or person next to you. You can do this in your classroom too. This is an excellent way to have every child in your classroom engaged at once rather than calling on one child at a time to respond. Now, let’s try it. Turn and talk to your shoulder partner about this question: What is phonological awareness? We will share out ideas in 30 seconds. </a:t>
            </a:r>
          </a:p>
          <a:p>
            <a:pPr marL="0" marR="0" lvl="0" indent="0" algn="l" rtl="0">
              <a:spcBef>
                <a:spcPts val="0"/>
              </a:spcBef>
              <a:buClr>
                <a:schemeClr val="dk1"/>
              </a:buClr>
              <a:buSzPct val="25000"/>
              <a:buFont typeface="Calibri"/>
              <a:buNone/>
            </a:pPr>
            <a:endParaRPr lang="en-US" sz="1200" b="0" i="0" u="none" strike="noStrike" kern="1200" cap="none" baseline="0" dirty="0">
              <a:solidFill>
                <a:schemeClr val="dk1"/>
              </a:solidFill>
              <a:effectLst/>
              <a:latin typeface="+mn-lt"/>
              <a:ea typeface="Calibri"/>
              <a:cs typeface="Calibri"/>
              <a:sym typeface="Calibri"/>
            </a:endParaRPr>
          </a:p>
          <a:p>
            <a:pPr marL="0" marR="0" lvl="0" indent="0" algn="l" rtl="0">
              <a:spcBef>
                <a:spcPts val="0"/>
              </a:spcBef>
              <a:buClr>
                <a:schemeClr val="dk1"/>
              </a:buClr>
              <a:buSzPct val="25000"/>
              <a:buFont typeface="Calibri"/>
              <a:buNone/>
            </a:pPr>
            <a:r>
              <a:rPr lang="en-US" sz="1200" b="0" i="1" u="none" strike="noStrike" kern="1200" cap="none" baseline="0" dirty="0">
                <a:solidFill>
                  <a:schemeClr val="dk1"/>
                </a:solidFill>
                <a:effectLst/>
                <a:latin typeface="+mn-lt"/>
                <a:ea typeface="Calibri"/>
                <a:cs typeface="Calibri"/>
                <a:sym typeface="Calibri"/>
              </a:rPr>
              <a:t>Participants turn and talk for 30 seconds. Then, ask volunteers to share ideas. </a:t>
            </a:r>
          </a:p>
        </p:txBody>
      </p:sp>
      <p:sp>
        <p:nvSpPr>
          <p:cNvPr id="5" name="Date Placeholder 4">
            <a:extLst>
              <a:ext uri="{FF2B5EF4-FFF2-40B4-BE49-F238E27FC236}">
                <a16:creationId xmlns:a16="http://schemas.microsoft.com/office/drawing/2014/main" id="{7D2469A4-8138-1746-A0BA-B83C1EF0FF56}"/>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3437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70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8">
            <a:extLst>
              <a:ext uri="{FF2B5EF4-FFF2-40B4-BE49-F238E27FC236}">
                <a16:creationId xmlns:a16="http://schemas.microsoft.com/office/drawing/2014/main" id="{F08E4F74-9B36-3249-B573-017DE9948D48}"/>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3998917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5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929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85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8">
            <a:extLst>
              <a:ext uri="{FF2B5EF4-FFF2-40B4-BE49-F238E27FC236}">
                <a16:creationId xmlns:a16="http://schemas.microsoft.com/office/drawing/2014/main" id="{99D6BEE4-C282-EF4C-B1CF-BA5B211CE665}"/>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287827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55CD08A0-8042-D44C-A504-02CCF6FCAFAA}"/>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2853649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0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84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B26DCCCB-042F-5841-B408-F755100479A7}"/>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243600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4200" y="365125"/>
            <a:ext cx="10515600" cy="1325563"/>
          </a:xfrm>
        </p:spPr>
        <p:txBody>
          <a:bodyPr/>
          <a:lstStyle/>
          <a:p>
            <a:r>
              <a:rPr lang="en-US"/>
              <a:t>Click to edit Master title style</a:t>
            </a:r>
          </a:p>
        </p:txBody>
      </p:sp>
      <p:sp>
        <p:nvSpPr>
          <p:cNvPr id="3" name="Content Placeholder 2"/>
          <p:cNvSpPr>
            <a:spLocks noGrp="1"/>
          </p:cNvSpPr>
          <p:nvPr>
            <p:ph idx="1"/>
          </p:nvPr>
        </p:nvSpPr>
        <p:spPr>
          <a:xfrm>
            <a:off x="584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840E3519-50A0-2C4F-9458-D2595D9A3F7E}"/>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210630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4200" y="365125"/>
            <a:ext cx="10515600" cy="1325563"/>
          </a:xfrm>
        </p:spPr>
        <p:txBody>
          <a:bodyPr/>
          <a:lstStyle/>
          <a:p>
            <a:r>
              <a:rPr lang="en-US"/>
              <a:t>Click to edit Master title style</a:t>
            </a:r>
          </a:p>
        </p:txBody>
      </p:sp>
      <p:sp>
        <p:nvSpPr>
          <p:cNvPr id="3" name="Content Placeholder 2"/>
          <p:cNvSpPr>
            <a:spLocks noGrp="1"/>
          </p:cNvSpPr>
          <p:nvPr>
            <p:ph idx="1"/>
          </p:nvPr>
        </p:nvSpPr>
        <p:spPr>
          <a:xfrm>
            <a:off x="584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840E3519-50A0-2C4F-9458-D2595D9A3F7E}"/>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2215054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577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8">
            <a:extLst>
              <a:ext uri="{FF2B5EF4-FFF2-40B4-BE49-F238E27FC236}">
                <a16:creationId xmlns:a16="http://schemas.microsoft.com/office/drawing/2014/main" id="{086C2CAD-9627-694F-9F2E-92E69C6DEE6E}"/>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471336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4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1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8">
            <a:extLst>
              <a:ext uri="{FF2B5EF4-FFF2-40B4-BE49-F238E27FC236}">
                <a16:creationId xmlns:a16="http://schemas.microsoft.com/office/drawing/2014/main" id="{65B72E07-20D5-FF4F-A858-4929E4A8C5D7}"/>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58683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5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585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5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18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918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A988068D-AB42-4A4F-815D-78BCE54D5C21}"/>
              </a:ext>
            </a:extLst>
          </p:cNvPr>
          <p:cNvSpPr>
            <a:spLocks noGrp="1"/>
          </p:cNvSpPr>
          <p:nvPr>
            <p:ph type="ftr" sz="quarter" idx="10"/>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816153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8">
            <a:extLst>
              <a:ext uri="{FF2B5EF4-FFF2-40B4-BE49-F238E27FC236}">
                <a16:creationId xmlns:a16="http://schemas.microsoft.com/office/drawing/2014/main" id="{1BF474BA-944E-A942-A9C4-5122453673E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3230005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8">
            <a:extLst>
              <a:ext uri="{FF2B5EF4-FFF2-40B4-BE49-F238E27FC236}">
                <a16:creationId xmlns:a16="http://schemas.microsoft.com/office/drawing/2014/main" id="{272F07BC-4B0F-914D-83CE-42D59B630775}"/>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1349977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5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929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5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8">
            <a:extLst>
              <a:ext uri="{FF2B5EF4-FFF2-40B4-BE49-F238E27FC236}">
                <a16:creationId xmlns:a16="http://schemas.microsoft.com/office/drawing/2014/main" id="{1A4A18B2-840E-5247-BCFE-3B62251F5605}"/>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293261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337BB1-13C7-534F-8199-99CB383756CB}"/>
              </a:ext>
            </a:extLst>
          </p:cNvPr>
          <p:cNvSpPr txBox="1"/>
          <p:nvPr userDrawn="1"/>
        </p:nvSpPr>
        <p:spPr>
          <a:xfrm>
            <a:off x="584200" y="6400412"/>
            <a:ext cx="5791200" cy="276999"/>
          </a:xfrm>
          <a:prstGeom prst="rect">
            <a:avLst/>
          </a:prstGeom>
          <a:noFill/>
        </p:spPr>
        <p:txBody>
          <a:bodyPr wrap="square" rtlCol="0">
            <a:spAutoFit/>
          </a:bodyPr>
          <a:lstStyle/>
          <a:p>
            <a:pPr algn="l"/>
            <a:r>
              <a:rPr lang="en-US" sz="1200" b="1" dirty="0"/>
              <a:t>Professional Learning Community: Emergent Literacy</a:t>
            </a:r>
          </a:p>
        </p:txBody>
      </p:sp>
      <p:sp>
        <p:nvSpPr>
          <p:cNvPr id="2" name="Title Placeholder 1"/>
          <p:cNvSpPr>
            <a:spLocks noGrp="1"/>
          </p:cNvSpPr>
          <p:nvPr>
            <p:ph type="title"/>
          </p:nvPr>
        </p:nvSpPr>
        <p:spPr>
          <a:xfrm>
            <a:off x="584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84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D1B9FEE9-2D1C-994A-8616-CEB0B685C0AC}"/>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1 | Session 1 | </a:t>
            </a:r>
            <a:fld id="{3E88A727-D0BC-BE4D-B197-90A8A07F2A6F}" type="slidenum">
              <a:rPr lang="en-US" smtClean="0"/>
              <a:pPr algn="r"/>
              <a:t>‹#›</a:t>
            </a:fld>
            <a:endParaRPr lang="en-US" dirty="0"/>
          </a:p>
        </p:txBody>
      </p:sp>
    </p:spTree>
    <p:extLst>
      <p:ext uri="{BB962C8B-B14F-4D97-AF65-F5344CB8AC3E}">
        <p14:creationId xmlns:p14="http://schemas.microsoft.com/office/powerpoint/2010/main" val="21753708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sldNum="0" hdr="0" ftr="0" dt="0"/>
  <p:txStyles>
    <p:title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hyperlink" Target="https://youtu.be/dTzdfHqKh0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hyperlink" Target="https://youtu.be/k0IDVed9dU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2.emf"/><Relationship Id="rId4" Type="http://schemas.openxmlformats.org/officeDocument/2006/relationships/hyperlink" Target="https://www.youtube.com/watch?v=oY8hrnIwb1g&amp;feature=emb_log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7.emf"/><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hyperlink" Target="https://youtu.be/YXaF5qjnSLQ" TargetMode="External"/><Relationship Id="rId7"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15.emf"/><Relationship Id="rId10" Type="http://schemas.openxmlformats.org/officeDocument/2006/relationships/image" Target="../media/image51.jpg"/><Relationship Id="rId4" Type="http://schemas.openxmlformats.org/officeDocument/2006/relationships/image" Target="../media/image14.emf"/><Relationship Id="rId9"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hyperlink" Target="https://youtu.be/YXaF5qjnSLQ" TargetMode="External"/><Relationship Id="rId7" Type="http://schemas.openxmlformats.org/officeDocument/2006/relationships/image" Target="../media/image16.emf"/><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5.emf"/><Relationship Id="rId11" Type="http://schemas.openxmlformats.org/officeDocument/2006/relationships/image" Target="../media/image51.jpg"/><Relationship Id="rId5" Type="http://schemas.openxmlformats.org/officeDocument/2006/relationships/image" Target="../media/image14.emf"/><Relationship Id="rId10" Type="http://schemas.openxmlformats.org/officeDocument/2006/relationships/image" Target="../media/image50.jpg"/><Relationship Id="rId4" Type="http://schemas.openxmlformats.org/officeDocument/2006/relationships/image" Target="../media/image9.emf"/><Relationship Id="rId9"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k0IDVed9dU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2.emf"/></Relationships>
</file>

<file path=ppt/slides/_rels/slide34.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hyperlink" Target="https://youtu.be/ZGa10yPKRMo" TargetMode="External"/><Relationship Id="rId7"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emf"/><Relationship Id="rId5" Type="http://schemas.openxmlformats.org/officeDocument/2006/relationships/image" Target="../media/image54.emf"/><Relationship Id="rId4" Type="http://schemas.openxmlformats.org/officeDocument/2006/relationships/hyperlink" Target="https://youtu.be/LSF1AZjTAqc"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Cem6F56v_PM" TargetMode="External"/><Relationship Id="rId7"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5.jpg"/><Relationship Id="rId5" Type="http://schemas.openxmlformats.org/officeDocument/2006/relationships/image" Target="../media/image54.emf"/><Relationship Id="rId4" Type="http://schemas.openxmlformats.org/officeDocument/2006/relationships/hyperlink" Target="https://youtu.be/CmwMYcQmRGo"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FHxs4YiB0ZI"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3" Type="http://schemas.openxmlformats.org/officeDocument/2006/relationships/hyperlink" Target="https://youtu.be/GJQkPrhspbU"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emf"/></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61.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4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68.jpg"/><Relationship Id="rId5" Type="http://schemas.openxmlformats.org/officeDocument/2006/relationships/image" Target="../media/image16.emf"/><Relationship Id="rId4" Type="http://schemas.openxmlformats.org/officeDocument/2006/relationships/image" Target="../media/image15.emf"/></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5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68.jp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5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55.xml.rels><?xml version="1.0" encoding="UTF-8" standalone="yes"?>
<Relationships xmlns="http://schemas.openxmlformats.org/package/2006/relationships"><Relationship Id="rId3" Type="http://schemas.openxmlformats.org/officeDocument/2006/relationships/hyperlink" Target="https://youtu.be/5jicN0F12t0"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69.jpg"/><Relationship Id="rId4" Type="http://schemas.openxmlformats.org/officeDocument/2006/relationships/image" Target="../media/image54.emf"/></Relationships>
</file>

<file path=ppt/slides/_rels/slide5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71.jpg"/><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5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5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youtu.be/rWAItYgEKc0" TargetMode="External"/><Relationship Id="rId7"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6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hyperlink" Target="https://youtu.be/YiZMBP9ap50" TargetMode="External"/><Relationship Id="rId7" Type="http://schemas.openxmlformats.org/officeDocument/2006/relationships/image" Target="../media/image16.emf"/><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6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59731" y="1341819"/>
            <a:ext cx="7613132" cy="2387600"/>
          </a:xfrm>
        </p:spPr>
        <p:txBody>
          <a:bodyPr>
            <a:normAutofit fontScale="90000"/>
          </a:bodyPr>
          <a:lstStyle/>
          <a:p>
            <a:r>
              <a:rPr lang="en-US" sz="5300" dirty="0"/>
              <a:t>Professional Learning Community</a:t>
            </a:r>
            <a:br>
              <a:rPr lang="en-US" dirty="0"/>
            </a:br>
            <a:r>
              <a:rPr lang="en-US" sz="6700" dirty="0"/>
              <a:t>EMERGENT LITERACY</a:t>
            </a:r>
            <a:br>
              <a:rPr lang="en-US" dirty="0"/>
            </a:br>
            <a:endParaRPr lang="en-US" dirty="0"/>
          </a:p>
        </p:txBody>
      </p:sp>
      <p:sp>
        <p:nvSpPr>
          <p:cNvPr id="3" name="Subtitle 2"/>
          <p:cNvSpPr>
            <a:spLocks noGrp="1"/>
          </p:cNvSpPr>
          <p:nvPr>
            <p:ph type="subTitle" idx="1"/>
          </p:nvPr>
        </p:nvSpPr>
        <p:spPr>
          <a:xfrm>
            <a:off x="3584929" y="3181146"/>
            <a:ext cx="8246127" cy="3291843"/>
          </a:xfrm>
        </p:spPr>
        <p:txBody>
          <a:bodyPr>
            <a:normAutofit/>
          </a:bodyPr>
          <a:lstStyle/>
          <a:p>
            <a:r>
              <a:rPr lang="en-US" sz="3200" b="1" dirty="0"/>
              <a:t>Module 2: Phonological Awareness</a:t>
            </a:r>
          </a:p>
          <a:p>
            <a:r>
              <a:rPr lang="en-US" sz="3200" b="1" dirty="0"/>
              <a:t>Session 4</a:t>
            </a:r>
          </a:p>
          <a:p>
            <a:endParaRPr lang="en-US" sz="3200" b="1" dirty="0"/>
          </a:p>
          <a:p>
            <a:pPr>
              <a:lnSpc>
                <a:spcPct val="100000"/>
              </a:lnSpc>
              <a:spcBef>
                <a:spcPts val="0"/>
              </a:spcBef>
            </a:pPr>
            <a:r>
              <a:rPr lang="en-US" b="1" dirty="0"/>
              <a:t>What Phonological Awareness Is</a:t>
            </a:r>
            <a:br>
              <a:rPr lang="en-US" b="1" dirty="0"/>
            </a:br>
            <a:r>
              <a:rPr lang="en-US" b="1" dirty="0"/>
              <a:t>When It Develops</a:t>
            </a:r>
          </a:p>
          <a:p>
            <a:pPr>
              <a:lnSpc>
                <a:spcPct val="100000"/>
              </a:lnSpc>
              <a:spcBef>
                <a:spcPts val="0"/>
              </a:spcBef>
            </a:pPr>
            <a:r>
              <a:rPr lang="en-US" b="1" dirty="0"/>
              <a:t>Why It Is Important</a:t>
            </a:r>
          </a:p>
        </p:txBody>
      </p:sp>
      <p:pic>
        <p:nvPicPr>
          <p:cNvPr id="8" name="Picture 7" descr="A picture containing person, girl, phone, person&#10;&#10;Description automatically generated">
            <a:extLst>
              <a:ext uri="{FF2B5EF4-FFF2-40B4-BE49-F238E27FC236}">
                <a16:creationId xmlns:a16="http://schemas.microsoft.com/office/drawing/2014/main" id="{378C634E-BAF1-474A-92DA-6C83BEAD4F7D}"/>
              </a:ext>
            </a:extLst>
          </p:cNvPr>
          <p:cNvPicPr>
            <a:picLocks noChangeAspect="1"/>
          </p:cNvPicPr>
          <p:nvPr/>
        </p:nvPicPr>
        <p:blipFill>
          <a:blip r:embed="rId3"/>
          <a:stretch>
            <a:fillRect/>
          </a:stretch>
        </p:blipFill>
        <p:spPr>
          <a:xfrm rot="21421360">
            <a:off x="502106" y="492153"/>
            <a:ext cx="3285981" cy="4252446"/>
          </a:xfrm>
          <a:prstGeom prst="rect">
            <a:avLst/>
          </a:prstGeom>
          <a:ln>
            <a:solidFill>
              <a:srgbClr val="622066"/>
            </a:solidFill>
          </a:ln>
          <a:effectLst>
            <a:outerShdw blurRad="292100" dist="139700" dir="2700000" algn="ctr" rotWithShape="0">
              <a:srgbClr val="000000">
                <a:alpha val="65000"/>
              </a:srgbClr>
            </a:outerShdw>
          </a:effectLst>
        </p:spPr>
      </p:pic>
      <p:pic>
        <p:nvPicPr>
          <p:cNvPr id="10" name="Picture 9">
            <a:extLst>
              <a:ext uri="{FF2B5EF4-FFF2-40B4-BE49-F238E27FC236}">
                <a16:creationId xmlns:a16="http://schemas.microsoft.com/office/drawing/2014/main" id="{D29A816A-7E6C-F040-B534-8794A6E9A576}"/>
              </a:ext>
            </a:extLst>
          </p:cNvPr>
          <p:cNvPicPr>
            <a:picLocks noChangeAspect="1"/>
          </p:cNvPicPr>
          <p:nvPr/>
        </p:nvPicPr>
        <p:blipFill>
          <a:blip r:embed="rId4"/>
          <a:stretch>
            <a:fillRect/>
          </a:stretch>
        </p:blipFill>
        <p:spPr>
          <a:xfrm>
            <a:off x="393886" y="5337926"/>
            <a:ext cx="3683000" cy="876300"/>
          </a:xfrm>
          <a:prstGeom prst="rect">
            <a:avLst/>
          </a:prstGeom>
        </p:spPr>
      </p:pic>
    </p:spTree>
    <p:extLst>
      <p:ext uri="{BB962C8B-B14F-4D97-AF65-F5344CB8AC3E}">
        <p14:creationId xmlns:p14="http://schemas.microsoft.com/office/powerpoint/2010/main" val="1172767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03659"/>
            <a:ext cx="10515600" cy="1325563"/>
          </a:xfrm>
        </p:spPr>
        <p:txBody>
          <a:bodyPr/>
          <a:lstStyle/>
          <a:p>
            <a:r>
              <a:rPr lang="en-US" dirty="0"/>
              <a:t>What Is Phonological Awareness?</a:t>
            </a:r>
          </a:p>
        </p:txBody>
      </p:sp>
      <p:sp>
        <p:nvSpPr>
          <p:cNvPr id="3" name="Content Placeholder 2"/>
          <p:cNvSpPr>
            <a:spLocks noGrp="1"/>
          </p:cNvSpPr>
          <p:nvPr>
            <p:ph idx="1"/>
          </p:nvPr>
        </p:nvSpPr>
        <p:spPr>
          <a:xfrm>
            <a:off x="268941" y="1215213"/>
            <a:ext cx="10830859" cy="5141549"/>
          </a:xfrm>
        </p:spPr>
        <p:txBody>
          <a:bodyPr>
            <a:noAutofit/>
          </a:bodyPr>
          <a:lstStyle/>
          <a:p>
            <a:pPr>
              <a:lnSpc>
                <a:spcPct val="100000"/>
              </a:lnSpc>
              <a:spcBef>
                <a:spcPts val="1600"/>
              </a:spcBef>
              <a:buClr>
                <a:srgbClr val="0070C0"/>
              </a:buClr>
            </a:pPr>
            <a:endParaRPr lang="en-US" sz="3600" dirty="0"/>
          </a:p>
          <a:p>
            <a:pPr>
              <a:lnSpc>
                <a:spcPct val="100000"/>
              </a:lnSpc>
              <a:spcBef>
                <a:spcPts val="1600"/>
              </a:spcBef>
              <a:buClr>
                <a:srgbClr val="0070C0"/>
              </a:buClr>
            </a:pPr>
            <a:r>
              <a:rPr lang="en-US" sz="3600" dirty="0"/>
              <a:t>The understanding that speech can be broken down into parts, or units of sound, and the ability to manipulate those parts. </a:t>
            </a:r>
          </a:p>
          <a:p>
            <a:pPr>
              <a:lnSpc>
                <a:spcPct val="100000"/>
              </a:lnSpc>
              <a:spcBef>
                <a:spcPts val="1600"/>
              </a:spcBef>
              <a:buClr>
                <a:srgbClr val="0070C0"/>
              </a:buClr>
            </a:pPr>
            <a:r>
              <a:rPr lang="en-US" sz="3600" dirty="0"/>
              <a:t>An auditory or oral skill that does not involve reading letters or words.</a:t>
            </a:r>
          </a:p>
          <a:p>
            <a:pPr>
              <a:lnSpc>
                <a:spcPct val="100000"/>
              </a:lnSpc>
              <a:spcBef>
                <a:spcPts val="1600"/>
              </a:spcBef>
              <a:buClr>
                <a:srgbClr val="0070C0"/>
              </a:buClr>
            </a:pPr>
            <a:r>
              <a:rPr lang="en-US" sz="3600" dirty="0"/>
              <a:t>Children listen, speak, point, and gesture during phonological awareness instruction and practice.</a:t>
            </a:r>
          </a:p>
          <a:p>
            <a:pPr>
              <a:lnSpc>
                <a:spcPct val="100000"/>
              </a:lnSpc>
              <a:spcBef>
                <a:spcPts val="1600"/>
              </a:spcBef>
              <a:buClr>
                <a:srgbClr val="0070C0"/>
              </a:buClr>
            </a:pPr>
            <a:endParaRPr lang="en-US" sz="3600" dirty="0"/>
          </a:p>
          <a:p>
            <a:pPr>
              <a:lnSpc>
                <a:spcPct val="100000"/>
              </a:lnSpc>
              <a:spcBef>
                <a:spcPts val="1600"/>
              </a:spcBef>
              <a:buClr>
                <a:srgbClr val="0070C0"/>
              </a:buClr>
            </a:pPr>
            <a:endParaRPr lang="en-US" sz="3600" dirty="0"/>
          </a:p>
          <a:p>
            <a:pPr>
              <a:spcBef>
                <a:spcPts val="1600"/>
              </a:spcBef>
              <a:buClr>
                <a:srgbClr val="0070C0"/>
              </a:buClr>
            </a:pPr>
            <a:endParaRPr lang="en-US" sz="3600" dirty="0"/>
          </a:p>
        </p:txBody>
      </p:sp>
      <p:sp>
        <p:nvSpPr>
          <p:cNvPr id="6" name="Footer Placeholder 8">
            <a:extLst>
              <a:ext uri="{FF2B5EF4-FFF2-40B4-BE49-F238E27FC236}">
                <a16:creationId xmlns:a16="http://schemas.microsoft.com/office/drawing/2014/main" id="{48F2EB14-96B7-1044-BCF5-D7F79849E422}"/>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10</a:t>
            </a:fld>
            <a:endParaRPr lang="en-US" dirty="0"/>
          </a:p>
        </p:txBody>
      </p:sp>
      <p:pic>
        <p:nvPicPr>
          <p:cNvPr id="5" name="Picture 4">
            <a:extLst>
              <a:ext uri="{FF2B5EF4-FFF2-40B4-BE49-F238E27FC236}">
                <a16:creationId xmlns:a16="http://schemas.microsoft.com/office/drawing/2014/main" id="{45E75A5E-C36D-5849-9869-1B1F1C0A378B}"/>
              </a:ext>
            </a:extLst>
          </p:cNvPr>
          <p:cNvPicPr>
            <a:picLocks noChangeAspect="1"/>
          </p:cNvPicPr>
          <p:nvPr/>
        </p:nvPicPr>
        <p:blipFill>
          <a:blip r:embed="rId3"/>
          <a:stretch>
            <a:fillRect/>
          </a:stretch>
        </p:blipFill>
        <p:spPr>
          <a:xfrm>
            <a:off x="9031634" y="203658"/>
            <a:ext cx="2795142" cy="1716582"/>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494972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658" y="234499"/>
            <a:ext cx="10515600" cy="1325563"/>
          </a:xfrm>
        </p:spPr>
        <p:txBody>
          <a:bodyPr/>
          <a:lstStyle/>
          <a:p>
            <a:r>
              <a:rPr lang="en-US" dirty="0"/>
              <a:t>Units of Language</a:t>
            </a:r>
          </a:p>
        </p:txBody>
      </p:sp>
      <p:sp>
        <p:nvSpPr>
          <p:cNvPr id="3" name="Content Placeholder 2"/>
          <p:cNvSpPr>
            <a:spLocks noGrp="1"/>
          </p:cNvSpPr>
          <p:nvPr>
            <p:ph idx="1"/>
          </p:nvPr>
        </p:nvSpPr>
        <p:spPr>
          <a:xfrm>
            <a:off x="224020" y="1400428"/>
            <a:ext cx="4413294" cy="4841621"/>
          </a:xfrm>
        </p:spPr>
        <p:txBody>
          <a:bodyPr>
            <a:noAutofit/>
          </a:bodyPr>
          <a:lstStyle/>
          <a:p>
            <a:pPr marL="115888" lvl="1" indent="0">
              <a:spcBef>
                <a:spcPts val="2300"/>
              </a:spcBef>
              <a:buClr>
                <a:srgbClr val="0070C0"/>
              </a:buClr>
              <a:buNone/>
            </a:pPr>
            <a:endParaRPr lang="en-US" sz="3200" dirty="0"/>
          </a:p>
          <a:p>
            <a:pPr marL="392113" lvl="1" indent="-276225">
              <a:spcBef>
                <a:spcPts val="2300"/>
              </a:spcBef>
              <a:buClr>
                <a:srgbClr val="0070C0"/>
              </a:buClr>
              <a:buFont typeface="Arial" panose="020B0604020202020204" pitchFamily="34" charset="0"/>
              <a:buChar char="•"/>
            </a:pPr>
            <a:r>
              <a:rPr lang="en-US" sz="3200" dirty="0"/>
              <a:t>Units refer to a sound structure of language that can be manipulated in phonological awareness tasks. </a:t>
            </a:r>
          </a:p>
          <a:p>
            <a:pPr marL="392113" lvl="1" indent="-276225">
              <a:spcBef>
                <a:spcPts val="0"/>
              </a:spcBef>
              <a:buClr>
                <a:srgbClr val="0070C0"/>
              </a:buClr>
              <a:buFont typeface="Arial" panose="020B0604020202020204" pitchFamily="34" charset="0"/>
              <a:buChar char="•"/>
            </a:pPr>
            <a:endParaRPr lang="en-US" sz="3200" dirty="0"/>
          </a:p>
        </p:txBody>
      </p:sp>
      <p:sp>
        <p:nvSpPr>
          <p:cNvPr id="4" name="Footer Placeholder 8">
            <a:extLst>
              <a:ext uri="{FF2B5EF4-FFF2-40B4-BE49-F238E27FC236}">
                <a16:creationId xmlns:a16="http://schemas.microsoft.com/office/drawing/2014/main" id="{FF316570-7BA4-3847-A9A4-1DD27A9B3D3C}"/>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11</a:t>
            </a:fld>
            <a:endParaRPr lang="en-US" dirty="0"/>
          </a:p>
        </p:txBody>
      </p:sp>
      <p:pic>
        <p:nvPicPr>
          <p:cNvPr id="7" name="Picture 6">
            <a:extLst>
              <a:ext uri="{FF2B5EF4-FFF2-40B4-BE49-F238E27FC236}">
                <a16:creationId xmlns:a16="http://schemas.microsoft.com/office/drawing/2014/main" id="{2BC9BD67-EA1B-4B4E-98E5-CE8C5BE607A1}"/>
              </a:ext>
            </a:extLst>
          </p:cNvPr>
          <p:cNvPicPr>
            <a:picLocks noChangeAspect="1"/>
          </p:cNvPicPr>
          <p:nvPr/>
        </p:nvPicPr>
        <p:blipFill>
          <a:blip r:embed="rId3"/>
          <a:stretch>
            <a:fillRect/>
          </a:stretch>
        </p:blipFill>
        <p:spPr>
          <a:xfrm>
            <a:off x="5662359" y="1358273"/>
            <a:ext cx="5021653" cy="4998077"/>
          </a:xfrm>
          <a:prstGeom prst="rect">
            <a:avLst/>
          </a:prstGeom>
        </p:spPr>
      </p:pic>
    </p:spTree>
    <p:extLst>
      <p:ext uri="{BB962C8B-B14F-4D97-AF65-F5344CB8AC3E}">
        <p14:creationId xmlns:p14="http://schemas.microsoft.com/office/powerpoint/2010/main" val="241280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39" y="-37804"/>
            <a:ext cx="10515600" cy="1325563"/>
          </a:xfrm>
        </p:spPr>
        <p:txBody>
          <a:bodyPr/>
          <a:lstStyle/>
          <a:p>
            <a:r>
              <a:rPr lang="en-US" dirty="0"/>
              <a:t>The Important “P Words”</a:t>
            </a:r>
          </a:p>
        </p:txBody>
      </p:sp>
      <p:sp>
        <p:nvSpPr>
          <p:cNvPr id="3" name="Content Placeholder 2"/>
          <p:cNvSpPr>
            <a:spLocks noGrp="1"/>
          </p:cNvSpPr>
          <p:nvPr>
            <p:ph idx="1"/>
          </p:nvPr>
        </p:nvSpPr>
        <p:spPr>
          <a:xfrm>
            <a:off x="326579" y="1195327"/>
            <a:ext cx="5113610" cy="4977001"/>
          </a:xfrm>
        </p:spPr>
        <p:txBody>
          <a:bodyPr>
            <a:noAutofit/>
          </a:bodyPr>
          <a:lstStyle/>
          <a:p>
            <a:pPr marL="392113" lvl="1" indent="-276225">
              <a:lnSpc>
                <a:spcPct val="100000"/>
              </a:lnSpc>
              <a:spcBef>
                <a:spcPts val="0"/>
              </a:spcBef>
              <a:buClr>
                <a:srgbClr val="0070C0"/>
              </a:buClr>
              <a:buFont typeface="Arial" panose="020B0604020202020204" pitchFamily="34" charset="0"/>
              <a:buChar char="•"/>
            </a:pPr>
            <a:r>
              <a:rPr lang="en-US" sz="3200" b="1" dirty="0">
                <a:solidFill>
                  <a:srgbClr val="0085C7"/>
                </a:solidFill>
              </a:rPr>
              <a:t>P</a:t>
            </a:r>
            <a:r>
              <a:rPr lang="en-US" sz="3200" dirty="0"/>
              <a:t>honological awareness</a:t>
            </a:r>
          </a:p>
          <a:p>
            <a:pPr marL="392113" lvl="1" indent="-276225">
              <a:lnSpc>
                <a:spcPct val="100000"/>
              </a:lnSpc>
              <a:spcBef>
                <a:spcPts val="0"/>
              </a:spcBef>
              <a:buClr>
                <a:srgbClr val="0070C0"/>
              </a:buClr>
              <a:buFont typeface="Arial" panose="020B0604020202020204" pitchFamily="34" charset="0"/>
              <a:buChar char="•"/>
            </a:pPr>
            <a:endParaRPr lang="en-US" sz="3200" dirty="0"/>
          </a:p>
          <a:p>
            <a:pPr marL="392113" lvl="1" indent="-276225">
              <a:lnSpc>
                <a:spcPct val="100000"/>
              </a:lnSpc>
              <a:spcBef>
                <a:spcPts val="0"/>
              </a:spcBef>
              <a:buClr>
                <a:srgbClr val="0070C0"/>
              </a:buClr>
              <a:buFont typeface="Arial" panose="020B0604020202020204" pitchFamily="34" charset="0"/>
              <a:buChar char="•"/>
            </a:pPr>
            <a:r>
              <a:rPr lang="en-US" sz="3200" b="1" dirty="0">
                <a:solidFill>
                  <a:srgbClr val="0085C7"/>
                </a:solidFill>
              </a:rPr>
              <a:t>P</a:t>
            </a:r>
            <a:r>
              <a:rPr lang="en-US" sz="3200" dirty="0"/>
              <a:t>honemic awareness</a:t>
            </a:r>
          </a:p>
          <a:p>
            <a:pPr marL="392113" lvl="1" indent="-276225">
              <a:lnSpc>
                <a:spcPct val="100000"/>
              </a:lnSpc>
              <a:spcBef>
                <a:spcPts val="0"/>
              </a:spcBef>
              <a:buClr>
                <a:srgbClr val="0070C0"/>
              </a:buClr>
              <a:buFont typeface="Arial" panose="020B0604020202020204" pitchFamily="34" charset="0"/>
              <a:buChar char="•"/>
            </a:pPr>
            <a:endParaRPr lang="en-US" sz="3200" dirty="0"/>
          </a:p>
          <a:p>
            <a:pPr marL="392113" lvl="1" indent="-276225">
              <a:lnSpc>
                <a:spcPct val="100000"/>
              </a:lnSpc>
              <a:spcBef>
                <a:spcPts val="0"/>
              </a:spcBef>
              <a:buClr>
                <a:srgbClr val="0070C0"/>
              </a:buClr>
              <a:buFont typeface="Arial" panose="020B0604020202020204" pitchFamily="34" charset="0"/>
              <a:buChar char="•"/>
            </a:pPr>
            <a:r>
              <a:rPr lang="en-US" sz="3200" b="1" dirty="0">
                <a:solidFill>
                  <a:srgbClr val="0085C7"/>
                </a:solidFill>
              </a:rPr>
              <a:t>P</a:t>
            </a:r>
            <a:r>
              <a:rPr lang="en-US" sz="3200" dirty="0"/>
              <a:t>rint knowledge</a:t>
            </a:r>
          </a:p>
          <a:p>
            <a:pPr marL="392113" lvl="1" indent="-276225">
              <a:lnSpc>
                <a:spcPct val="100000"/>
              </a:lnSpc>
              <a:spcBef>
                <a:spcPts val="0"/>
              </a:spcBef>
              <a:buClr>
                <a:srgbClr val="0070C0"/>
              </a:buClr>
              <a:buFont typeface="Arial" panose="020B0604020202020204" pitchFamily="34" charset="0"/>
              <a:buChar char="•"/>
            </a:pPr>
            <a:endParaRPr lang="en-US" sz="3200" dirty="0"/>
          </a:p>
          <a:p>
            <a:pPr marL="392113" lvl="1" indent="-276225">
              <a:lnSpc>
                <a:spcPct val="100000"/>
              </a:lnSpc>
              <a:spcBef>
                <a:spcPts val="0"/>
              </a:spcBef>
              <a:buClr>
                <a:srgbClr val="0070C0"/>
              </a:buClr>
              <a:buFont typeface="Arial" panose="020B0604020202020204" pitchFamily="34" charset="0"/>
              <a:buChar char="•"/>
            </a:pPr>
            <a:r>
              <a:rPr lang="en-US" sz="3200" b="1" dirty="0">
                <a:solidFill>
                  <a:srgbClr val="0085C7"/>
                </a:solidFill>
              </a:rPr>
              <a:t>P</a:t>
            </a:r>
            <a:r>
              <a:rPr lang="en-US" sz="3200" dirty="0"/>
              <a:t>honics</a:t>
            </a:r>
          </a:p>
          <a:p>
            <a:pPr marL="392113" lvl="1" indent="-276225">
              <a:lnSpc>
                <a:spcPct val="100000"/>
              </a:lnSpc>
              <a:spcBef>
                <a:spcPts val="0"/>
              </a:spcBef>
              <a:buClr>
                <a:srgbClr val="0070C0"/>
              </a:buClr>
              <a:buFont typeface="Arial" panose="020B0604020202020204" pitchFamily="34" charset="0"/>
              <a:buChar char="•"/>
            </a:pPr>
            <a:endParaRPr lang="en-US" sz="3200" dirty="0"/>
          </a:p>
          <a:p>
            <a:pPr marL="392113" lvl="1" indent="-276225">
              <a:lnSpc>
                <a:spcPct val="100000"/>
              </a:lnSpc>
              <a:spcBef>
                <a:spcPts val="0"/>
              </a:spcBef>
              <a:buClr>
                <a:srgbClr val="0070C0"/>
              </a:buClr>
              <a:buFont typeface="Arial" panose="020B0604020202020204" pitchFamily="34" charset="0"/>
              <a:buChar char="•"/>
            </a:pPr>
            <a:r>
              <a:rPr lang="en-US" sz="3200" dirty="0"/>
              <a:t>Alphabetic </a:t>
            </a:r>
            <a:r>
              <a:rPr lang="en-US" sz="3200" b="1" dirty="0">
                <a:solidFill>
                  <a:srgbClr val="0085C7"/>
                </a:solidFill>
              </a:rPr>
              <a:t>p</a:t>
            </a:r>
            <a:r>
              <a:rPr lang="en-US" sz="3200" dirty="0"/>
              <a:t>rinciple</a:t>
            </a:r>
          </a:p>
        </p:txBody>
      </p:sp>
      <p:sp>
        <p:nvSpPr>
          <p:cNvPr id="8" name="Footer Placeholder 8">
            <a:extLst>
              <a:ext uri="{FF2B5EF4-FFF2-40B4-BE49-F238E27FC236}">
                <a16:creationId xmlns:a16="http://schemas.microsoft.com/office/drawing/2014/main" id="{CAAEADDF-34A7-3D45-98E0-1AB2DFC5797A}"/>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12</a:t>
            </a:fld>
            <a:endParaRPr lang="en-US" dirty="0"/>
          </a:p>
        </p:txBody>
      </p:sp>
      <p:sp>
        <p:nvSpPr>
          <p:cNvPr id="6" name="Right Arrow 5">
            <a:extLst>
              <a:ext uri="{FF2B5EF4-FFF2-40B4-BE49-F238E27FC236}">
                <a16:creationId xmlns:a16="http://schemas.microsoft.com/office/drawing/2014/main" id="{99295558-DEEB-4649-82F5-4F170F038B32}"/>
              </a:ext>
            </a:extLst>
          </p:cNvPr>
          <p:cNvSpPr/>
          <p:nvPr/>
        </p:nvSpPr>
        <p:spPr>
          <a:xfrm>
            <a:off x="5164662" y="1245307"/>
            <a:ext cx="1154985" cy="484632"/>
          </a:xfrm>
          <a:prstGeom prst="rightArrow">
            <a:avLst/>
          </a:prstGeom>
          <a:solidFill>
            <a:srgbClr val="0085C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394C832-F962-7C4F-B96D-3F16FAF29760}"/>
              </a:ext>
            </a:extLst>
          </p:cNvPr>
          <p:cNvPicPr>
            <a:picLocks noChangeAspect="1"/>
          </p:cNvPicPr>
          <p:nvPr/>
        </p:nvPicPr>
        <p:blipFill>
          <a:blip r:embed="rId3"/>
          <a:stretch>
            <a:fillRect/>
          </a:stretch>
        </p:blipFill>
        <p:spPr>
          <a:xfrm>
            <a:off x="6588325" y="837115"/>
            <a:ext cx="1605137" cy="820650"/>
          </a:xfrm>
          <a:prstGeom prst="rect">
            <a:avLst/>
          </a:prstGeom>
          <a:effectLst/>
        </p:spPr>
      </p:pic>
      <p:sp>
        <p:nvSpPr>
          <p:cNvPr id="23" name="Right Arrow 22">
            <a:extLst>
              <a:ext uri="{FF2B5EF4-FFF2-40B4-BE49-F238E27FC236}">
                <a16:creationId xmlns:a16="http://schemas.microsoft.com/office/drawing/2014/main" id="{18D9D8F0-8780-1749-98B5-A2E95895BB8D}"/>
              </a:ext>
            </a:extLst>
          </p:cNvPr>
          <p:cNvSpPr/>
          <p:nvPr/>
        </p:nvSpPr>
        <p:spPr>
          <a:xfrm>
            <a:off x="4522218" y="2200336"/>
            <a:ext cx="3761530" cy="484632"/>
          </a:xfrm>
          <a:prstGeom prst="rightArrow">
            <a:avLst/>
          </a:prstGeom>
          <a:solidFill>
            <a:srgbClr val="0085C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23">
            <a:extLst>
              <a:ext uri="{FF2B5EF4-FFF2-40B4-BE49-F238E27FC236}">
                <a16:creationId xmlns:a16="http://schemas.microsoft.com/office/drawing/2014/main" id="{D850540A-CA4F-9646-B43F-793E6EEE028A}"/>
              </a:ext>
            </a:extLst>
          </p:cNvPr>
          <p:cNvSpPr/>
          <p:nvPr/>
        </p:nvSpPr>
        <p:spPr>
          <a:xfrm>
            <a:off x="3710384" y="3227539"/>
            <a:ext cx="3127101" cy="484632"/>
          </a:xfrm>
          <a:prstGeom prst="rightArrow">
            <a:avLst/>
          </a:prstGeom>
          <a:solidFill>
            <a:srgbClr val="0085C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Arrow 24">
            <a:extLst>
              <a:ext uri="{FF2B5EF4-FFF2-40B4-BE49-F238E27FC236}">
                <a16:creationId xmlns:a16="http://schemas.microsoft.com/office/drawing/2014/main" id="{2FF82152-BF16-1E4A-943F-154E42D53627}"/>
              </a:ext>
            </a:extLst>
          </p:cNvPr>
          <p:cNvSpPr/>
          <p:nvPr/>
        </p:nvSpPr>
        <p:spPr>
          <a:xfrm>
            <a:off x="2298699" y="4182864"/>
            <a:ext cx="2032713" cy="484632"/>
          </a:xfrm>
          <a:prstGeom prst="rightArrow">
            <a:avLst/>
          </a:prstGeom>
          <a:solidFill>
            <a:srgbClr val="0085C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a:extLst>
              <a:ext uri="{FF2B5EF4-FFF2-40B4-BE49-F238E27FC236}">
                <a16:creationId xmlns:a16="http://schemas.microsoft.com/office/drawing/2014/main" id="{94C2B6ED-71FF-4B4C-944B-724181A86CA0}"/>
              </a:ext>
            </a:extLst>
          </p:cNvPr>
          <p:cNvSpPr/>
          <p:nvPr/>
        </p:nvSpPr>
        <p:spPr>
          <a:xfrm>
            <a:off x="4305164" y="5195464"/>
            <a:ext cx="5113609" cy="484632"/>
          </a:xfrm>
          <a:prstGeom prst="rightArrow">
            <a:avLst/>
          </a:prstGeom>
          <a:solidFill>
            <a:srgbClr val="0085C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D86B67E-2292-D640-8BE2-FD0E810C3FD5}"/>
              </a:ext>
            </a:extLst>
          </p:cNvPr>
          <p:cNvPicPr>
            <a:picLocks noChangeAspect="1"/>
          </p:cNvPicPr>
          <p:nvPr/>
        </p:nvPicPr>
        <p:blipFill>
          <a:blip r:embed="rId4"/>
          <a:stretch>
            <a:fillRect/>
          </a:stretch>
        </p:blipFill>
        <p:spPr>
          <a:xfrm>
            <a:off x="9635828" y="3895916"/>
            <a:ext cx="1596477" cy="1952263"/>
          </a:xfrm>
          <a:prstGeom prst="rect">
            <a:avLst/>
          </a:prstGeom>
        </p:spPr>
      </p:pic>
      <p:pic>
        <p:nvPicPr>
          <p:cNvPr id="11" name="Picture 10">
            <a:extLst>
              <a:ext uri="{FF2B5EF4-FFF2-40B4-BE49-F238E27FC236}">
                <a16:creationId xmlns:a16="http://schemas.microsoft.com/office/drawing/2014/main" id="{380BF743-286F-8D45-8DCF-CA931445CE71}"/>
              </a:ext>
            </a:extLst>
          </p:cNvPr>
          <p:cNvPicPr>
            <a:picLocks noChangeAspect="1"/>
          </p:cNvPicPr>
          <p:nvPr/>
        </p:nvPicPr>
        <p:blipFill>
          <a:blip r:embed="rId5"/>
          <a:stretch>
            <a:fillRect/>
          </a:stretch>
        </p:blipFill>
        <p:spPr>
          <a:xfrm>
            <a:off x="8462140" y="1625886"/>
            <a:ext cx="2917302" cy="1204094"/>
          </a:xfrm>
          <a:prstGeom prst="rect">
            <a:avLst/>
          </a:prstGeom>
        </p:spPr>
      </p:pic>
      <p:pic>
        <p:nvPicPr>
          <p:cNvPr id="13" name="Picture 12">
            <a:extLst>
              <a:ext uri="{FF2B5EF4-FFF2-40B4-BE49-F238E27FC236}">
                <a16:creationId xmlns:a16="http://schemas.microsoft.com/office/drawing/2014/main" id="{1F10A3C3-629E-9A49-A04B-B432BA688CA9}"/>
              </a:ext>
            </a:extLst>
          </p:cNvPr>
          <p:cNvPicPr>
            <a:picLocks noChangeAspect="1"/>
          </p:cNvPicPr>
          <p:nvPr/>
        </p:nvPicPr>
        <p:blipFill>
          <a:blip r:embed="rId6"/>
          <a:stretch>
            <a:fillRect/>
          </a:stretch>
        </p:blipFill>
        <p:spPr>
          <a:xfrm>
            <a:off x="6939618" y="2829980"/>
            <a:ext cx="2195057" cy="1403706"/>
          </a:xfrm>
          <a:prstGeom prst="rect">
            <a:avLst/>
          </a:prstGeom>
        </p:spPr>
      </p:pic>
      <p:pic>
        <p:nvPicPr>
          <p:cNvPr id="16" name="Picture 15">
            <a:extLst>
              <a:ext uri="{FF2B5EF4-FFF2-40B4-BE49-F238E27FC236}">
                <a16:creationId xmlns:a16="http://schemas.microsoft.com/office/drawing/2014/main" id="{79AAF6EE-E3EC-E043-9C46-B2FF73DAD445}"/>
              </a:ext>
            </a:extLst>
          </p:cNvPr>
          <p:cNvPicPr>
            <a:picLocks noChangeAspect="1"/>
          </p:cNvPicPr>
          <p:nvPr/>
        </p:nvPicPr>
        <p:blipFill>
          <a:blip r:embed="rId7"/>
          <a:stretch>
            <a:fillRect/>
          </a:stretch>
        </p:blipFill>
        <p:spPr>
          <a:xfrm>
            <a:off x="4522218" y="3895916"/>
            <a:ext cx="2307242" cy="1153621"/>
          </a:xfrm>
          <a:prstGeom prst="rect">
            <a:avLst/>
          </a:prstGeom>
        </p:spPr>
      </p:pic>
    </p:spTree>
    <p:extLst>
      <p:ext uri="{BB962C8B-B14F-4D97-AF65-F5344CB8AC3E}">
        <p14:creationId xmlns:p14="http://schemas.microsoft.com/office/powerpoint/2010/main" val="2639099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9873A9-BC48-8E4A-8EDE-B5B2B0100FFA}"/>
              </a:ext>
            </a:extLst>
          </p:cNvPr>
          <p:cNvPicPr>
            <a:picLocks noChangeAspect="1"/>
          </p:cNvPicPr>
          <p:nvPr/>
        </p:nvPicPr>
        <p:blipFill>
          <a:blip r:embed="rId3"/>
          <a:stretch>
            <a:fillRect/>
          </a:stretch>
        </p:blipFill>
        <p:spPr>
          <a:xfrm>
            <a:off x="550705" y="352993"/>
            <a:ext cx="726302" cy="1076002"/>
          </a:xfrm>
          <a:prstGeom prst="rect">
            <a:avLst/>
          </a:prstGeom>
        </p:spPr>
      </p:pic>
      <p:sp>
        <p:nvSpPr>
          <p:cNvPr id="5" name="Title 1">
            <a:extLst>
              <a:ext uri="{FF2B5EF4-FFF2-40B4-BE49-F238E27FC236}">
                <a16:creationId xmlns:a16="http://schemas.microsoft.com/office/drawing/2014/main" id="{ECF3670B-F48A-F447-B8F2-FA698F30565C}"/>
              </a:ext>
            </a:extLst>
          </p:cNvPr>
          <p:cNvSpPr txBox="1">
            <a:spLocks/>
          </p:cNvSpPr>
          <p:nvPr/>
        </p:nvSpPr>
        <p:spPr>
          <a:xfrm>
            <a:off x="1374775" y="245919"/>
            <a:ext cx="9442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Learn and Confirm</a:t>
            </a:r>
          </a:p>
        </p:txBody>
      </p:sp>
      <p:sp>
        <p:nvSpPr>
          <p:cNvPr id="6" name="Content Placeholder 2">
            <a:extLst>
              <a:ext uri="{FF2B5EF4-FFF2-40B4-BE49-F238E27FC236}">
                <a16:creationId xmlns:a16="http://schemas.microsoft.com/office/drawing/2014/main" id="{838E4327-CC3A-1A4F-8B9E-BF81E705E333}"/>
              </a:ext>
            </a:extLst>
          </p:cNvPr>
          <p:cNvSpPr>
            <a:spLocks noGrp="1"/>
          </p:cNvSpPr>
          <p:nvPr>
            <p:ph idx="1"/>
          </p:nvPr>
        </p:nvSpPr>
        <p:spPr>
          <a:xfrm>
            <a:off x="298397" y="2801109"/>
            <a:ext cx="7132580" cy="3451201"/>
          </a:xfrm>
        </p:spPr>
        <p:txBody>
          <a:bodyPr wrap="square">
            <a:spAutoFit/>
          </a:bodyPr>
          <a:lstStyle/>
          <a:p>
            <a:pPr marL="393700" indent="-393700">
              <a:buNone/>
            </a:pPr>
            <a:r>
              <a:rPr lang="en-US" sz="3200" dirty="0">
                <a:solidFill>
                  <a:srgbClr val="0070C0"/>
                </a:solidFill>
              </a:rPr>
              <a:t>1. </a:t>
            </a:r>
            <a:r>
              <a:rPr lang="en-US" sz="3200" dirty="0"/>
              <a:t>Identify which component of literacy instruction is described in each scenario: </a:t>
            </a:r>
            <a:r>
              <a:rPr lang="en-US" sz="3200" b="1" dirty="0"/>
              <a:t>print knowledge</a:t>
            </a:r>
            <a:r>
              <a:rPr lang="en-US" sz="3200" dirty="0"/>
              <a:t>, </a:t>
            </a:r>
            <a:r>
              <a:rPr lang="en-US" sz="3200" b="1" dirty="0"/>
              <a:t>phonological awareness, phonemic awareness,</a:t>
            </a:r>
            <a:r>
              <a:rPr lang="en-US" sz="3200" dirty="0"/>
              <a:t> or </a:t>
            </a:r>
            <a:r>
              <a:rPr lang="en-US" sz="3200" b="1" dirty="0"/>
              <a:t>phonics</a:t>
            </a:r>
            <a:r>
              <a:rPr lang="en-US" sz="3200" dirty="0"/>
              <a:t>.</a:t>
            </a:r>
          </a:p>
          <a:p>
            <a:endParaRPr lang="en-US" sz="3200" dirty="0"/>
          </a:p>
          <a:p>
            <a:pPr marL="393700" indent="-393700">
              <a:buNone/>
            </a:pPr>
            <a:r>
              <a:rPr lang="en-US" sz="3200" dirty="0">
                <a:solidFill>
                  <a:srgbClr val="0070C0"/>
                </a:solidFill>
              </a:rPr>
              <a:t>2. </a:t>
            </a:r>
            <a:r>
              <a:rPr lang="en-US" sz="3200" dirty="0"/>
              <a:t>Explain.</a:t>
            </a:r>
            <a:endParaRPr lang="en-US" dirty="0"/>
          </a:p>
        </p:txBody>
      </p:sp>
      <p:sp>
        <p:nvSpPr>
          <p:cNvPr id="7" name="Title 1">
            <a:extLst>
              <a:ext uri="{FF2B5EF4-FFF2-40B4-BE49-F238E27FC236}">
                <a16:creationId xmlns:a16="http://schemas.microsoft.com/office/drawing/2014/main" id="{2F58D213-F572-264B-BBD4-F1A297F0138E}"/>
              </a:ext>
            </a:extLst>
          </p:cNvPr>
          <p:cNvSpPr txBox="1">
            <a:spLocks/>
          </p:cNvSpPr>
          <p:nvPr/>
        </p:nvSpPr>
        <p:spPr>
          <a:xfrm>
            <a:off x="0" y="1513603"/>
            <a:ext cx="11541760" cy="978729"/>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b="0" dirty="0">
                <a:solidFill>
                  <a:schemeClr val="bg1"/>
                </a:solidFill>
              </a:rPr>
              <a:t> Activity 2: </a:t>
            </a:r>
            <a:r>
              <a:rPr lang="en-US" dirty="0">
                <a:solidFill>
                  <a:schemeClr val="bg1"/>
                </a:solidFill>
              </a:rPr>
              <a:t>Sorting Important “P-Words”</a:t>
            </a:r>
          </a:p>
        </p:txBody>
      </p:sp>
      <p:sp>
        <p:nvSpPr>
          <p:cNvPr id="8" name="Footer Placeholder 8">
            <a:extLst>
              <a:ext uri="{FF2B5EF4-FFF2-40B4-BE49-F238E27FC236}">
                <a16:creationId xmlns:a16="http://schemas.microsoft.com/office/drawing/2014/main" id="{EBB6BF42-257B-7744-9CE9-F01E2205DB1C}"/>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13</a:t>
            </a:fld>
            <a:endParaRPr lang="en-US" dirty="0"/>
          </a:p>
        </p:txBody>
      </p:sp>
      <p:pic>
        <p:nvPicPr>
          <p:cNvPr id="3" name="Picture 2" descr="A screenshot of a cell phone&#10;&#10;Description automatically generated">
            <a:extLst>
              <a:ext uri="{FF2B5EF4-FFF2-40B4-BE49-F238E27FC236}">
                <a16:creationId xmlns:a16="http://schemas.microsoft.com/office/drawing/2014/main" id="{35444CB0-B976-3B44-B0AB-6C4D31F45C25}"/>
              </a:ext>
            </a:extLst>
          </p:cNvPr>
          <p:cNvPicPr>
            <a:picLocks noChangeAspect="1"/>
          </p:cNvPicPr>
          <p:nvPr/>
        </p:nvPicPr>
        <p:blipFill>
          <a:blip r:embed="rId4"/>
          <a:stretch>
            <a:fillRect/>
          </a:stretch>
        </p:blipFill>
        <p:spPr>
          <a:xfrm>
            <a:off x="7780352" y="2375463"/>
            <a:ext cx="2961640" cy="3832711"/>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24735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831482-BE14-8542-89BE-F5FCD72C6A25}"/>
              </a:ext>
            </a:extLst>
          </p:cNvPr>
          <p:cNvPicPr>
            <a:picLocks noChangeAspect="1"/>
          </p:cNvPicPr>
          <p:nvPr/>
        </p:nvPicPr>
        <p:blipFill>
          <a:blip r:embed="rId3"/>
          <a:stretch>
            <a:fillRect/>
          </a:stretch>
        </p:blipFill>
        <p:spPr>
          <a:xfrm>
            <a:off x="7988721" y="3824514"/>
            <a:ext cx="3339000" cy="2171700"/>
          </a:xfrm>
          <a:prstGeom prst="rect">
            <a:avLst/>
          </a:prstGeom>
        </p:spPr>
      </p:pic>
      <p:sp>
        <p:nvSpPr>
          <p:cNvPr id="2" name="Title 1"/>
          <p:cNvSpPr>
            <a:spLocks noGrp="1"/>
          </p:cNvSpPr>
          <p:nvPr>
            <p:ph type="title"/>
          </p:nvPr>
        </p:nvSpPr>
        <p:spPr>
          <a:xfrm>
            <a:off x="540658" y="234499"/>
            <a:ext cx="10515600" cy="1325563"/>
          </a:xfrm>
        </p:spPr>
        <p:txBody>
          <a:bodyPr/>
          <a:lstStyle/>
          <a:p>
            <a:r>
              <a:rPr lang="en-US" dirty="0"/>
              <a:t>Preschool Provides a Strong Foundation</a:t>
            </a:r>
          </a:p>
        </p:txBody>
      </p:sp>
      <p:sp>
        <p:nvSpPr>
          <p:cNvPr id="3" name="Content Placeholder 2"/>
          <p:cNvSpPr>
            <a:spLocks noGrp="1"/>
          </p:cNvSpPr>
          <p:nvPr>
            <p:ph idx="1"/>
          </p:nvPr>
        </p:nvSpPr>
        <p:spPr>
          <a:xfrm>
            <a:off x="196391" y="1240519"/>
            <a:ext cx="10903409" cy="5115831"/>
          </a:xfrm>
        </p:spPr>
        <p:txBody>
          <a:bodyPr>
            <a:noAutofit/>
          </a:bodyPr>
          <a:lstStyle/>
          <a:p>
            <a:pPr>
              <a:lnSpc>
                <a:spcPct val="100000"/>
              </a:lnSpc>
              <a:spcBef>
                <a:spcPts val="0"/>
              </a:spcBef>
            </a:pPr>
            <a:r>
              <a:rPr lang="en-US" sz="3200" dirty="0"/>
              <a:t>Phonological awareness does not come naturally to all children, so it needs to be explicitly taught and practiced. </a:t>
            </a:r>
          </a:p>
          <a:p>
            <a:pPr>
              <a:lnSpc>
                <a:spcPct val="100000"/>
              </a:lnSpc>
              <a:spcBef>
                <a:spcPts val="0"/>
              </a:spcBef>
            </a:pPr>
            <a:endParaRPr lang="en-US" sz="3200" dirty="0"/>
          </a:p>
          <a:p>
            <a:pPr>
              <a:lnSpc>
                <a:spcPct val="100000"/>
              </a:lnSpc>
              <a:spcBef>
                <a:spcPts val="0"/>
              </a:spcBef>
            </a:pPr>
            <a:r>
              <a:rPr lang="en-US" sz="3200" dirty="0"/>
              <a:t>Difficulties with phonological awareness are at the heart of most children’s reading challenges. </a:t>
            </a:r>
          </a:p>
          <a:p>
            <a:pPr marL="0" indent="0">
              <a:lnSpc>
                <a:spcPct val="100000"/>
              </a:lnSpc>
              <a:spcBef>
                <a:spcPts val="0"/>
              </a:spcBef>
              <a:buNone/>
            </a:pPr>
            <a:endParaRPr lang="en-US" sz="3200" dirty="0"/>
          </a:p>
          <a:p>
            <a:pPr>
              <a:lnSpc>
                <a:spcPct val="100000"/>
              </a:lnSpc>
              <a:spcBef>
                <a:spcPts val="0"/>
              </a:spcBef>
            </a:pPr>
            <a:r>
              <a:rPr lang="en-US" sz="3200" dirty="0"/>
              <a:t>A goal in preschool is to provide a strong </a:t>
            </a:r>
          </a:p>
          <a:p>
            <a:pPr marL="0" indent="0">
              <a:lnSpc>
                <a:spcPct val="100000"/>
              </a:lnSpc>
              <a:spcBef>
                <a:spcPts val="0"/>
              </a:spcBef>
              <a:buNone/>
            </a:pPr>
            <a:r>
              <a:rPr lang="en-US" sz="3200" dirty="0"/>
              <a:t>  foundation in phonological awareness so </a:t>
            </a:r>
          </a:p>
          <a:p>
            <a:pPr marL="0" indent="0">
              <a:lnSpc>
                <a:spcPct val="100000"/>
              </a:lnSpc>
              <a:spcBef>
                <a:spcPts val="0"/>
              </a:spcBef>
              <a:buNone/>
            </a:pPr>
            <a:r>
              <a:rPr lang="en-US" sz="3200" dirty="0"/>
              <a:t>  that children can benefit from reading </a:t>
            </a:r>
          </a:p>
          <a:p>
            <a:pPr marL="0" indent="0">
              <a:lnSpc>
                <a:spcPct val="100000"/>
              </a:lnSpc>
              <a:spcBef>
                <a:spcPts val="0"/>
              </a:spcBef>
              <a:buNone/>
            </a:pPr>
            <a:r>
              <a:rPr lang="en-US" sz="3200" dirty="0"/>
              <a:t>  instruction in their future years in school.   </a:t>
            </a:r>
          </a:p>
        </p:txBody>
      </p:sp>
      <p:sp>
        <p:nvSpPr>
          <p:cNvPr id="4" name="Footer Placeholder 8">
            <a:extLst>
              <a:ext uri="{FF2B5EF4-FFF2-40B4-BE49-F238E27FC236}">
                <a16:creationId xmlns:a16="http://schemas.microsoft.com/office/drawing/2014/main" id="{FF316570-7BA4-3847-A9A4-1DD27A9B3D3C}"/>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14</a:t>
            </a:fld>
            <a:endParaRPr lang="en-US" dirty="0"/>
          </a:p>
        </p:txBody>
      </p:sp>
    </p:spTree>
    <p:extLst>
      <p:ext uri="{BB962C8B-B14F-4D97-AF65-F5344CB8AC3E}">
        <p14:creationId xmlns:p14="http://schemas.microsoft.com/office/powerpoint/2010/main" val="481420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E01953-1837-5E43-A8BD-BB7F1E622AAA}"/>
              </a:ext>
            </a:extLst>
          </p:cNvPr>
          <p:cNvSpPr>
            <a:spLocks noGrp="1"/>
          </p:cNvSpPr>
          <p:nvPr>
            <p:ph type="title"/>
          </p:nvPr>
        </p:nvSpPr>
        <p:spPr/>
        <p:txBody>
          <a:bodyPr anchor="ctr"/>
          <a:lstStyle/>
          <a:p>
            <a:r>
              <a:rPr lang="en-US" dirty="0"/>
              <a:t>Think-Pair-Share</a:t>
            </a:r>
          </a:p>
        </p:txBody>
      </p:sp>
      <p:sp>
        <p:nvSpPr>
          <p:cNvPr id="3" name="Content Placeholder 2"/>
          <p:cNvSpPr>
            <a:spLocks noGrp="1"/>
          </p:cNvSpPr>
          <p:nvPr>
            <p:ph idx="1"/>
          </p:nvPr>
        </p:nvSpPr>
        <p:spPr>
          <a:xfrm>
            <a:off x="687186" y="2184110"/>
            <a:ext cx="6161374" cy="4351338"/>
          </a:xfrm>
        </p:spPr>
        <p:txBody>
          <a:bodyPr>
            <a:normAutofit/>
          </a:bodyPr>
          <a:lstStyle/>
          <a:p>
            <a:pPr marL="0" indent="0">
              <a:buNone/>
            </a:pPr>
            <a:r>
              <a:rPr lang="en-US" sz="4000" b="1" dirty="0"/>
              <a:t>How do you teach </a:t>
            </a:r>
          </a:p>
          <a:p>
            <a:pPr marL="0" indent="0">
              <a:buNone/>
            </a:pPr>
            <a:r>
              <a:rPr lang="en-US" sz="4000" b="1" dirty="0"/>
              <a:t>phonological awareness?</a:t>
            </a:r>
          </a:p>
        </p:txBody>
      </p:sp>
      <p:sp>
        <p:nvSpPr>
          <p:cNvPr id="4" name="Footer Placeholder 8">
            <a:extLst>
              <a:ext uri="{FF2B5EF4-FFF2-40B4-BE49-F238E27FC236}">
                <a16:creationId xmlns:a16="http://schemas.microsoft.com/office/drawing/2014/main" id="{3A359138-CB31-7F4C-8DD1-9B9720A5DD93}"/>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15</a:t>
            </a:fld>
            <a:endParaRPr lang="en-US" dirty="0"/>
          </a:p>
        </p:txBody>
      </p:sp>
      <p:pic>
        <p:nvPicPr>
          <p:cNvPr id="5" name="Picture 4">
            <a:extLst>
              <a:ext uri="{FF2B5EF4-FFF2-40B4-BE49-F238E27FC236}">
                <a16:creationId xmlns:a16="http://schemas.microsoft.com/office/drawing/2014/main" id="{F5FC1362-CE0A-2F48-AC54-2D44C18468AC}"/>
              </a:ext>
            </a:extLst>
          </p:cNvPr>
          <p:cNvPicPr>
            <a:picLocks noChangeAspect="1"/>
          </p:cNvPicPr>
          <p:nvPr/>
        </p:nvPicPr>
        <p:blipFill>
          <a:blip r:embed="rId3"/>
          <a:stretch>
            <a:fillRect/>
          </a:stretch>
        </p:blipFill>
        <p:spPr>
          <a:xfrm>
            <a:off x="6660600" y="1502861"/>
            <a:ext cx="4114800" cy="4114800"/>
          </a:xfrm>
          <a:prstGeom prst="rect">
            <a:avLst/>
          </a:prstGeom>
        </p:spPr>
      </p:pic>
    </p:spTree>
    <p:extLst>
      <p:ext uri="{BB962C8B-B14F-4D97-AF65-F5344CB8AC3E}">
        <p14:creationId xmlns:p14="http://schemas.microsoft.com/office/powerpoint/2010/main" val="428166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87" y="203343"/>
            <a:ext cx="10515600" cy="1325563"/>
          </a:xfrm>
        </p:spPr>
        <p:txBody>
          <a:bodyPr/>
          <a:lstStyle/>
          <a:p>
            <a:r>
              <a:rPr lang="en-US" dirty="0"/>
              <a:t>Why Is Phonological Awareness Important?</a:t>
            </a:r>
          </a:p>
        </p:txBody>
      </p:sp>
      <p:sp>
        <p:nvSpPr>
          <p:cNvPr id="3" name="Content Placeholder 2"/>
          <p:cNvSpPr>
            <a:spLocks noGrp="1"/>
          </p:cNvSpPr>
          <p:nvPr>
            <p:ph idx="1"/>
          </p:nvPr>
        </p:nvSpPr>
        <p:spPr>
          <a:xfrm>
            <a:off x="292608" y="1433945"/>
            <a:ext cx="9495628" cy="4743018"/>
          </a:xfrm>
        </p:spPr>
        <p:txBody>
          <a:bodyPr>
            <a:normAutofit fontScale="92500" lnSpcReduction="20000"/>
          </a:bodyPr>
          <a:lstStyle/>
          <a:p>
            <a:pPr>
              <a:lnSpc>
                <a:spcPct val="100000"/>
              </a:lnSpc>
              <a:buClr>
                <a:srgbClr val="0070C0"/>
              </a:buClr>
              <a:buFont typeface="Wingdings" pitchFamily="2" charset="2"/>
              <a:buChar char="ü"/>
            </a:pPr>
            <a:r>
              <a:rPr lang="en-US" sz="3500" dirty="0"/>
              <a:t>It is directly related to reading ability.</a:t>
            </a:r>
          </a:p>
          <a:p>
            <a:pPr>
              <a:lnSpc>
                <a:spcPct val="100000"/>
              </a:lnSpc>
              <a:buClr>
                <a:srgbClr val="0070C0"/>
              </a:buClr>
              <a:buFont typeface="Wingdings" pitchFamily="2" charset="2"/>
              <a:buChar char="ü"/>
            </a:pPr>
            <a:endParaRPr lang="en-US" sz="3500" dirty="0"/>
          </a:p>
          <a:p>
            <a:pPr>
              <a:lnSpc>
                <a:spcPct val="100000"/>
              </a:lnSpc>
              <a:buClr>
                <a:srgbClr val="0070C0"/>
              </a:buClr>
              <a:buFont typeface="Wingdings" pitchFamily="2" charset="2"/>
              <a:buChar char="ü"/>
            </a:pPr>
            <a:r>
              <a:rPr lang="en-US" sz="3500" dirty="0"/>
              <a:t>It builds children’s capacity to learn phonics, once phonics is introduced in later grades.</a:t>
            </a:r>
          </a:p>
          <a:p>
            <a:pPr marL="0" indent="0">
              <a:lnSpc>
                <a:spcPct val="100000"/>
              </a:lnSpc>
              <a:buClr>
                <a:srgbClr val="0070C0"/>
              </a:buClr>
              <a:buNone/>
            </a:pPr>
            <a:endParaRPr lang="en-US" sz="3500" dirty="0"/>
          </a:p>
          <a:p>
            <a:pPr marL="349250" indent="-349250">
              <a:lnSpc>
                <a:spcPct val="100000"/>
              </a:lnSpc>
              <a:buClr>
                <a:srgbClr val="0070C0"/>
              </a:buClr>
              <a:buFont typeface="Wingdings" pitchFamily="2" charset="2"/>
              <a:buChar char="ü"/>
            </a:pPr>
            <a:r>
              <a:rPr lang="en-US" sz="3500" dirty="0"/>
              <a:t>It is a foundational skill for reading.</a:t>
            </a:r>
          </a:p>
          <a:p>
            <a:pPr marL="806450" lvl="1" indent="-349250">
              <a:lnSpc>
                <a:spcPct val="100000"/>
              </a:lnSpc>
              <a:buClr>
                <a:srgbClr val="0070C0"/>
              </a:buClr>
              <a:buFont typeface="Wingdings" pitchFamily="2" charset="2"/>
              <a:buChar char="ü"/>
            </a:pPr>
            <a:r>
              <a:rPr lang="en-US" sz="3100" dirty="0"/>
              <a:t>It is associated with achievement in 			 decoding in later grades.</a:t>
            </a:r>
          </a:p>
          <a:p>
            <a:pPr marL="457200" lvl="1" indent="0">
              <a:lnSpc>
                <a:spcPct val="100000"/>
              </a:lnSpc>
              <a:buClr>
                <a:srgbClr val="0070C0"/>
              </a:buClr>
              <a:buNone/>
            </a:pPr>
            <a:endParaRPr lang="en-US" sz="3500" dirty="0"/>
          </a:p>
          <a:p>
            <a:pPr>
              <a:lnSpc>
                <a:spcPct val="100000"/>
              </a:lnSpc>
              <a:buClr>
                <a:srgbClr val="0070C0"/>
              </a:buClr>
              <a:buFont typeface="Wingdings" pitchFamily="2" charset="2"/>
              <a:buChar char="ü"/>
            </a:pPr>
            <a:r>
              <a:rPr lang="en-US" sz="3500" dirty="0"/>
              <a:t>It is included in state standards.</a:t>
            </a:r>
            <a:endParaRPr lang="en-US" dirty="0"/>
          </a:p>
          <a:p>
            <a:endParaRPr lang="en-US" dirty="0"/>
          </a:p>
          <a:p>
            <a:endParaRPr lang="en-US" dirty="0"/>
          </a:p>
        </p:txBody>
      </p:sp>
      <p:sp>
        <p:nvSpPr>
          <p:cNvPr id="4" name="Footer Placeholder 8">
            <a:extLst>
              <a:ext uri="{FF2B5EF4-FFF2-40B4-BE49-F238E27FC236}">
                <a16:creationId xmlns:a16="http://schemas.microsoft.com/office/drawing/2014/main" id="{BCDE6598-DAD8-654B-A367-13A867B190CE}"/>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16</a:t>
            </a:fld>
            <a:endParaRPr lang="en-US" dirty="0"/>
          </a:p>
        </p:txBody>
      </p:sp>
      <p:pic>
        <p:nvPicPr>
          <p:cNvPr id="6" name="Picture 5">
            <a:extLst>
              <a:ext uri="{FF2B5EF4-FFF2-40B4-BE49-F238E27FC236}">
                <a16:creationId xmlns:a16="http://schemas.microsoft.com/office/drawing/2014/main" id="{D2A040A9-8D48-4F81-AAB1-401D3C2E4936}"/>
              </a:ext>
            </a:extLst>
          </p:cNvPr>
          <p:cNvPicPr>
            <a:picLocks noChangeAspect="1"/>
          </p:cNvPicPr>
          <p:nvPr/>
        </p:nvPicPr>
        <p:blipFill>
          <a:blip r:embed="rId3">
            <a:clrChange>
              <a:clrFrom>
                <a:srgbClr val="D7FAFF"/>
              </a:clrFrom>
              <a:clrTo>
                <a:srgbClr val="D7FAFF">
                  <a:alpha val="0"/>
                </a:srgbClr>
              </a:clrTo>
            </a:clrChange>
            <a:extLst>
              <a:ext uri="{BEBA8EAE-BF5A-486C-A8C5-ECC9F3942E4B}">
                <a14:imgProps xmlns:a14="http://schemas.microsoft.com/office/drawing/2010/main">
                  <a14:imgLayer r:embed="rId4">
                    <a14:imgEffect>
                      <a14:backgroundRemoval t="9028" b="90278" l="5449" r="95833">
                        <a14:foregroundMark x1="12821" y1="77778" x2="12821" y2="77778"/>
                        <a14:foregroundMark x1="10577" y1="85417" x2="10577" y2="85417"/>
                        <a14:foregroundMark x1="13782" y1="86806" x2="13782" y2="86806"/>
                        <a14:foregroundMark x1="19231" y1="86806" x2="19231" y2="86806"/>
                        <a14:foregroundMark x1="5769" y1="86806" x2="5769" y2="86806"/>
                        <a14:foregroundMark x1="28846" y1="86111" x2="28846" y2="86111"/>
                        <a14:foregroundMark x1="41346" y1="90278" x2="38141" y2="88194"/>
                        <a14:foregroundMark x1="83013" y1="88194" x2="83013" y2="88194"/>
                        <a14:foregroundMark x1="95833" y1="84722" x2="95833" y2="84722"/>
                        <a14:foregroundMark x1="68590" y1="9722" x2="68590" y2="9722"/>
                        <a14:foregroundMark x1="68590" y1="20833" x2="68590" y2="20833"/>
                        <a14:foregroundMark x1="68269" y1="34028" x2="68269" y2="34028"/>
                      </a14:backgroundRemoval>
                    </a14:imgEffect>
                    <a14:imgEffect>
                      <a14:saturation sat="184000"/>
                    </a14:imgEffect>
                  </a14:imgLayer>
                </a14:imgProps>
              </a:ext>
            </a:extLst>
          </a:blip>
          <a:stretch>
            <a:fillRect/>
          </a:stretch>
        </p:blipFill>
        <p:spPr>
          <a:xfrm>
            <a:off x="5792423" y="3262746"/>
            <a:ext cx="5487926" cy="2532888"/>
          </a:xfrm>
          <a:prstGeom prst="rect">
            <a:avLst/>
          </a:prstGeom>
        </p:spPr>
      </p:pic>
    </p:spTree>
    <p:extLst>
      <p:ext uri="{BB962C8B-B14F-4D97-AF65-F5344CB8AC3E}">
        <p14:creationId xmlns:p14="http://schemas.microsoft.com/office/powerpoint/2010/main" val="1304681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8">
            <a:extLst>
              <a:ext uri="{FF2B5EF4-FFF2-40B4-BE49-F238E27FC236}">
                <a16:creationId xmlns:a16="http://schemas.microsoft.com/office/drawing/2014/main" id="{87C1DC60-29C8-5F45-ADB6-81B3A6A1D036}"/>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17</a:t>
            </a:fld>
            <a:endParaRPr lang="en-US" dirty="0"/>
          </a:p>
        </p:txBody>
      </p:sp>
      <p:sp>
        <p:nvSpPr>
          <p:cNvPr id="5" name="Title 1">
            <a:extLst>
              <a:ext uri="{FF2B5EF4-FFF2-40B4-BE49-F238E27FC236}">
                <a16:creationId xmlns:a16="http://schemas.microsoft.com/office/drawing/2014/main" id="{C5DF7A86-866A-DF44-A428-B1D4CDCE9D33}"/>
              </a:ext>
            </a:extLst>
          </p:cNvPr>
          <p:cNvSpPr txBox="1">
            <a:spLocks/>
          </p:cNvSpPr>
          <p:nvPr/>
        </p:nvSpPr>
        <p:spPr>
          <a:xfrm>
            <a:off x="1657349" y="365125"/>
            <a:ext cx="9781981"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dirty="0">
                <a:solidFill>
                  <a:schemeClr val="accent1"/>
                </a:solidFill>
                <a:hlinkClick r:id="rId3">
                  <a:extLst>
                    <a:ext uri="{A12FA001-AC4F-418D-AE19-62706E023703}">
                      <ahyp:hlinkClr xmlns:ahyp="http://schemas.microsoft.com/office/drawing/2018/hyperlinkcolor" val="tx"/>
                    </a:ext>
                  </a:extLst>
                </a:hlinkClick>
              </a:rPr>
              <a:t>Video 1: The Literacy Tree-</a:t>
            </a:r>
          </a:p>
          <a:p>
            <a:r>
              <a:rPr lang="en-US" dirty="0">
                <a:solidFill>
                  <a:schemeClr val="accent1"/>
                </a:solidFill>
                <a:hlinkClick r:id="rId3">
                  <a:extLst>
                    <a:ext uri="{A12FA001-AC4F-418D-AE19-62706E023703}">
                      <ahyp:hlinkClr xmlns:ahyp="http://schemas.microsoft.com/office/drawing/2018/hyperlinkcolor" val="tx"/>
                    </a:ext>
                  </a:extLst>
                </a:hlinkClick>
              </a:rPr>
              <a:t>A Representation of Foundational Literacy Skills</a:t>
            </a:r>
            <a:endParaRPr lang="en-US" dirty="0">
              <a:solidFill>
                <a:schemeClr val="accent1"/>
              </a:solidFill>
            </a:endParaRPr>
          </a:p>
        </p:txBody>
      </p:sp>
      <p:pic>
        <p:nvPicPr>
          <p:cNvPr id="6" name="Picture 5">
            <a:extLst>
              <a:ext uri="{FF2B5EF4-FFF2-40B4-BE49-F238E27FC236}">
                <a16:creationId xmlns:a16="http://schemas.microsoft.com/office/drawing/2014/main" id="{3E816B71-7898-204B-982B-8EF88A3DFE1D}"/>
              </a:ext>
            </a:extLst>
          </p:cNvPr>
          <p:cNvPicPr>
            <a:picLocks noChangeAspect="1"/>
          </p:cNvPicPr>
          <p:nvPr/>
        </p:nvPicPr>
        <p:blipFill>
          <a:blip r:embed="rId4"/>
          <a:stretch>
            <a:fillRect/>
          </a:stretch>
        </p:blipFill>
        <p:spPr>
          <a:xfrm>
            <a:off x="584200" y="570706"/>
            <a:ext cx="914400" cy="914400"/>
          </a:xfrm>
          <a:prstGeom prst="rect">
            <a:avLst/>
          </a:prstGeom>
        </p:spPr>
      </p:pic>
      <p:pic>
        <p:nvPicPr>
          <p:cNvPr id="3" name="Picture 2" descr="A close up of a logo&#10;&#10;Description automatically generated">
            <a:extLst>
              <a:ext uri="{FF2B5EF4-FFF2-40B4-BE49-F238E27FC236}">
                <a16:creationId xmlns:a16="http://schemas.microsoft.com/office/drawing/2014/main" id="{56F6ED81-7A34-0345-BC33-5AB7BD8D3E2A}"/>
              </a:ext>
            </a:extLst>
          </p:cNvPr>
          <p:cNvPicPr>
            <a:picLocks noChangeAspect="1"/>
          </p:cNvPicPr>
          <p:nvPr/>
        </p:nvPicPr>
        <p:blipFill>
          <a:blip r:embed="rId5"/>
          <a:stretch>
            <a:fillRect/>
          </a:stretch>
        </p:blipFill>
        <p:spPr>
          <a:xfrm>
            <a:off x="3313569" y="1675190"/>
            <a:ext cx="5564861" cy="4512049"/>
          </a:xfrm>
          <a:prstGeom prst="rect">
            <a:avLst/>
          </a:prstGeom>
        </p:spPr>
      </p:pic>
    </p:spTree>
    <p:extLst>
      <p:ext uri="{BB962C8B-B14F-4D97-AF65-F5344CB8AC3E}">
        <p14:creationId xmlns:p14="http://schemas.microsoft.com/office/powerpoint/2010/main" val="500691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Phonological Awareness is Included in </a:t>
            </a:r>
            <a:br>
              <a:rPr lang="en-US" dirty="0"/>
            </a:br>
            <a:r>
              <a:rPr lang="en-US" dirty="0"/>
              <a:t>State Standards</a:t>
            </a:r>
          </a:p>
        </p:txBody>
      </p:sp>
      <p:sp>
        <p:nvSpPr>
          <p:cNvPr id="3" name="Content Placeholder 2"/>
          <p:cNvSpPr>
            <a:spLocks noGrp="1"/>
          </p:cNvSpPr>
          <p:nvPr>
            <p:ph idx="1"/>
          </p:nvPr>
        </p:nvSpPr>
        <p:spPr>
          <a:xfrm>
            <a:off x="584199" y="1825625"/>
            <a:ext cx="6099629" cy="4351338"/>
          </a:xfrm>
        </p:spPr>
        <p:txBody>
          <a:bodyPr>
            <a:normAutofit/>
          </a:bodyPr>
          <a:lstStyle/>
          <a:p>
            <a:pPr marL="0" indent="0">
              <a:buNone/>
            </a:pPr>
            <a:r>
              <a:rPr lang="en-US" sz="3200" dirty="0"/>
              <a:t>Look at our state’s standards and notice how phonological awareness is included as a key learning goal. </a:t>
            </a:r>
          </a:p>
          <a:p>
            <a:pPr marL="0" indent="0">
              <a:buNone/>
            </a:pPr>
            <a:endParaRPr lang="en-US" sz="3200" dirty="0"/>
          </a:p>
          <a:p>
            <a:pPr marL="0" indent="0">
              <a:buNone/>
            </a:pPr>
            <a:r>
              <a:rPr lang="en-US" sz="3200" dirty="0"/>
              <a:t>	  Highlight key words related     	  to </a:t>
            </a:r>
            <a:r>
              <a:rPr lang="en-US" sz="3200" dirty="0">
                <a:solidFill>
                  <a:srgbClr val="0070C0"/>
                </a:solidFill>
              </a:rPr>
              <a:t>phonological awareness</a:t>
            </a:r>
            <a:r>
              <a:rPr lang="en-US" sz="3200" dirty="0"/>
              <a:t>.</a:t>
            </a:r>
          </a:p>
        </p:txBody>
      </p:sp>
      <p:sp>
        <p:nvSpPr>
          <p:cNvPr id="4" name="Footer Placeholder 8">
            <a:extLst>
              <a:ext uri="{FF2B5EF4-FFF2-40B4-BE49-F238E27FC236}">
                <a16:creationId xmlns:a16="http://schemas.microsoft.com/office/drawing/2014/main" id="{CA8B8CC8-993D-044B-A3F4-DD3AD0698A64}"/>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18</a:t>
            </a:fld>
            <a:endParaRPr lang="en-US" dirty="0"/>
          </a:p>
        </p:txBody>
      </p:sp>
      <p:pic>
        <p:nvPicPr>
          <p:cNvPr id="6" name="Picture 5">
            <a:extLst>
              <a:ext uri="{FF2B5EF4-FFF2-40B4-BE49-F238E27FC236}">
                <a16:creationId xmlns:a16="http://schemas.microsoft.com/office/drawing/2014/main" id="{86002317-B9C4-374A-BB7B-EA90BD1A40BC}"/>
              </a:ext>
            </a:extLst>
          </p:cNvPr>
          <p:cNvPicPr>
            <a:picLocks noChangeAspect="1"/>
          </p:cNvPicPr>
          <p:nvPr/>
        </p:nvPicPr>
        <p:blipFill>
          <a:blip r:embed="rId3"/>
          <a:stretch>
            <a:fillRect/>
          </a:stretch>
        </p:blipFill>
        <p:spPr>
          <a:xfrm>
            <a:off x="5842000" y="817758"/>
            <a:ext cx="5876321" cy="5359205"/>
          </a:xfrm>
          <a:prstGeom prst="rect">
            <a:avLst/>
          </a:prstGeom>
        </p:spPr>
      </p:pic>
      <p:pic>
        <p:nvPicPr>
          <p:cNvPr id="7" name="Picture 6">
            <a:extLst>
              <a:ext uri="{FF2B5EF4-FFF2-40B4-BE49-F238E27FC236}">
                <a16:creationId xmlns:a16="http://schemas.microsoft.com/office/drawing/2014/main" id="{452D098B-88C8-A347-AFA0-2589EA1D9D34}"/>
              </a:ext>
            </a:extLst>
          </p:cNvPr>
          <p:cNvPicPr>
            <a:picLocks noChangeAspect="1"/>
          </p:cNvPicPr>
          <p:nvPr/>
        </p:nvPicPr>
        <p:blipFill>
          <a:blip r:embed="rId4"/>
          <a:stretch>
            <a:fillRect/>
          </a:stretch>
        </p:blipFill>
        <p:spPr>
          <a:xfrm rot="20444310" flipH="1">
            <a:off x="456293" y="3316692"/>
            <a:ext cx="1005419" cy="1369203"/>
          </a:xfrm>
          <a:prstGeom prst="rect">
            <a:avLst/>
          </a:prstGeom>
        </p:spPr>
      </p:pic>
    </p:spTree>
    <p:extLst>
      <p:ext uri="{BB962C8B-B14F-4D97-AF65-F5344CB8AC3E}">
        <p14:creationId xmlns:p14="http://schemas.microsoft.com/office/powerpoint/2010/main" val="1811696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8">
            <a:extLst>
              <a:ext uri="{FF2B5EF4-FFF2-40B4-BE49-F238E27FC236}">
                <a16:creationId xmlns:a16="http://schemas.microsoft.com/office/drawing/2014/main" id="{87C1DC60-29C8-5F45-ADB6-81B3A6A1D036}"/>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19</a:t>
            </a:fld>
            <a:endParaRPr lang="en-US" dirty="0"/>
          </a:p>
        </p:txBody>
      </p:sp>
      <p:sp>
        <p:nvSpPr>
          <p:cNvPr id="5" name="Title 1">
            <a:extLst>
              <a:ext uri="{FF2B5EF4-FFF2-40B4-BE49-F238E27FC236}">
                <a16:creationId xmlns:a16="http://schemas.microsoft.com/office/drawing/2014/main" id="{C5DF7A86-866A-DF44-A428-B1D4CDCE9D33}"/>
              </a:ext>
            </a:extLst>
          </p:cNvPr>
          <p:cNvSpPr txBox="1">
            <a:spLocks/>
          </p:cNvSpPr>
          <p:nvPr/>
        </p:nvSpPr>
        <p:spPr>
          <a:xfrm>
            <a:off x="1389682" y="159543"/>
            <a:ext cx="105440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4000" dirty="0">
                <a:hlinkClick r:id="rId3"/>
              </a:rPr>
              <a:t>Video 2: Phonological </a:t>
            </a:r>
            <a:r>
              <a:rPr lang="en-US" sz="4000" dirty="0">
                <a:hlinkClick r:id="rId3"/>
              </a:rPr>
              <a:t>Awareness </a:t>
            </a:r>
            <a:r>
              <a:rPr lang="en-US" sz="4000" dirty="0">
                <a:hlinkClick r:id="rId4"/>
              </a:rPr>
              <a:t>Continuum</a:t>
            </a:r>
            <a:endParaRPr lang="en-US" sz="4000" dirty="0"/>
          </a:p>
        </p:txBody>
      </p:sp>
      <p:pic>
        <p:nvPicPr>
          <p:cNvPr id="6" name="Picture 5">
            <a:extLst>
              <a:ext uri="{FF2B5EF4-FFF2-40B4-BE49-F238E27FC236}">
                <a16:creationId xmlns:a16="http://schemas.microsoft.com/office/drawing/2014/main" id="{3E816B71-7898-204B-982B-8EF88A3DFE1D}"/>
              </a:ext>
            </a:extLst>
          </p:cNvPr>
          <p:cNvPicPr>
            <a:picLocks noChangeAspect="1"/>
          </p:cNvPicPr>
          <p:nvPr/>
        </p:nvPicPr>
        <p:blipFill>
          <a:blip r:embed="rId5"/>
          <a:stretch>
            <a:fillRect/>
          </a:stretch>
        </p:blipFill>
        <p:spPr>
          <a:xfrm>
            <a:off x="475282" y="365125"/>
            <a:ext cx="914400" cy="914400"/>
          </a:xfrm>
          <a:prstGeom prst="rect">
            <a:avLst/>
          </a:prstGeom>
        </p:spPr>
      </p:pic>
      <p:pic>
        <p:nvPicPr>
          <p:cNvPr id="7" name="Picture 6">
            <a:extLst>
              <a:ext uri="{FF2B5EF4-FFF2-40B4-BE49-F238E27FC236}">
                <a16:creationId xmlns:a16="http://schemas.microsoft.com/office/drawing/2014/main" id="{4726C232-4243-AD4F-99BA-1FE7E494B9FC}"/>
              </a:ext>
            </a:extLst>
          </p:cNvPr>
          <p:cNvPicPr>
            <a:picLocks noChangeAspect="1"/>
          </p:cNvPicPr>
          <p:nvPr/>
        </p:nvPicPr>
        <p:blipFill>
          <a:blip r:embed="rId6"/>
          <a:stretch>
            <a:fillRect/>
          </a:stretch>
        </p:blipFill>
        <p:spPr>
          <a:xfrm>
            <a:off x="2298846" y="1485106"/>
            <a:ext cx="6743554" cy="4140779"/>
          </a:xfrm>
          <a:prstGeom prst="rect">
            <a:avLst/>
          </a:prstGeom>
        </p:spPr>
      </p:pic>
    </p:spTree>
    <p:extLst>
      <p:ext uri="{BB962C8B-B14F-4D97-AF65-F5344CB8AC3E}">
        <p14:creationId xmlns:p14="http://schemas.microsoft.com/office/powerpoint/2010/main" val="1836611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75" y="223838"/>
            <a:ext cx="10515600" cy="1325563"/>
          </a:xfrm>
        </p:spPr>
        <p:txBody>
          <a:bodyPr/>
          <a:lstStyle/>
          <a:p>
            <a:r>
              <a:rPr lang="en-US" dirty="0"/>
              <a:t>Purpose of Our </a:t>
            </a:r>
            <a:br>
              <a:rPr lang="en-US" dirty="0"/>
            </a:br>
            <a:r>
              <a:rPr lang="en-US" dirty="0"/>
              <a:t>Professional Learning Community (PLC)</a:t>
            </a:r>
          </a:p>
        </p:txBody>
      </p:sp>
      <p:sp>
        <p:nvSpPr>
          <p:cNvPr id="3" name="Content Placeholder 2"/>
          <p:cNvSpPr>
            <a:spLocks noGrp="1"/>
          </p:cNvSpPr>
          <p:nvPr>
            <p:ph idx="1"/>
          </p:nvPr>
        </p:nvSpPr>
        <p:spPr>
          <a:xfrm>
            <a:off x="501075" y="1549401"/>
            <a:ext cx="10515600" cy="2252924"/>
          </a:xfrm>
          <a:solidFill>
            <a:srgbClr val="B1D8EF"/>
          </a:solidFill>
        </p:spPr>
        <p:txBody>
          <a:bodyPr wrap="square" lIns="457200" tIns="457200" rIns="457200" bIns="457200">
            <a:spAutoFit/>
          </a:bodyPr>
          <a:lstStyle/>
          <a:p>
            <a:pPr marL="0" indent="0">
              <a:buNone/>
            </a:pPr>
            <a:r>
              <a:rPr lang="en-US" sz="3200" dirty="0"/>
              <a:t>To engage in </a:t>
            </a:r>
            <a:r>
              <a:rPr lang="en-US" sz="3200" b="1" dirty="0"/>
              <a:t>collaborative</a:t>
            </a:r>
            <a:r>
              <a:rPr lang="en-US" sz="3200" dirty="0"/>
              <a:t> learning experiences to support preschool teachers in applying </a:t>
            </a:r>
            <a:r>
              <a:rPr lang="en-US" sz="3200" b="1" dirty="0"/>
              <a:t>evidence-based language and literacy strategies</a:t>
            </a:r>
            <a:r>
              <a:rPr lang="en-US" sz="3200" dirty="0"/>
              <a:t>.</a:t>
            </a:r>
          </a:p>
        </p:txBody>
      </p:sp>
      <p:pic>
        <p:nvPicPr>
          <p:cNvPr id="5" name="Picture 4">
            <a:extLst>
              <a:ext uri="{FF2B5EF4-FFF2-40B4-BE49-F238E27FC236}">
                <a16:creationId xmlns:a16="http://schemas.microsoft.com/office/drawing/2014/main" id="{47F341D1-FAB4-574C-9ECF-DAA8809D3489}"/>
              </a:ext>
            </a:extLst>
          </p:cNvPr>
          <p:cNvPicPr>
            <a:picLocks noChangeAspect="1"/>
          </p:cNvPicPr>
          <p:nvPr/>
        </p:nvPicPr>
        <p:blipFill rotWithShape="1">
          <a:blip r:embed="rId3"/>
          <a:srcRect b="13929"/>
          <a:stretch/>
        </p:blipFill>
        <p:spPr>
          <a:xfrm>
            <a:off x="2816730" y="3429000"/>
            <a:ext cx="6558539" cy="3449717"/>
          </a:xfrm>
          <a:prstGeom prst="rect">
            <a:avLst/>
          </a:prstGeom>
        </p:spPr>
      </p:pic>
      <p:sp>
        <p:nvSpPr>
          <p:cNvPr id="6" name="Footer Placeholder 8">
            <a:extLst>
              <a:ext uri="{FF2B5EF4-FFF2-40B4-BE49-F238E27FC236}">
                <a16:creationId xmlns:a16="http://schemas.microsoft.com/office/drawing/2014/main" id="{5CE44A2A-06F1-1541-AB5B-8665E7B4971A}"/>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2</a:t>
            </a:fld>
            <a:endParaRPr lang="en-US" dirty="0"/>
          </a:p>
        </p:txBody>
      </p:sp>
    </p:spTree>
    <p:extLst>
      <p:ext uri="{BB962C8B-B14F-4D97-AF65-F5344CB8AC3E}">
        <p14:creationId xmlns:p14="http://schemas.microsoft.com/office/powerpoint/2010/main" val="1763794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C72D5C-DA1B-CF4B-835A-969E19CD4972}"/>
              </a:ext>
            </a:extLst>
          </p:cNvPr>
          <p:cNvSpPr>
            <a:spLocks noGrp="1"/>
          </p:cNvSpPr>
          <p:nvPr>
            <p:ph type="body" idx="1"/>
          </p:nvPr>
        </p:nvSpPr>
        <p:spPr/>
        <p:txBody>
          <a:bodyPr>
            <a:normAutofit/>
          </a:bodyPr>
          <a:lstStyle/>
          <a:p>
            <a:pPr algn="ctr"/>
            <a:r>
              <a:rPr lang="en-US" sz="3600" dirty="0"/>
              <a:t>Word Level</a:t>
            </a:r>
          </a:p>
        </p:txBody>
      </p:sp>
      <p:sp>
        <p:nvSpPr>
          <p:cNvPr id="5" name="Text Placeholder 4">
            <a:extLst>
              <a:ext uri="{FF2B5EF4-FFF2-40B4-BE49-F238E27FC236}">
                <a16:creationId xmlns:a16="http://schemas.microsoft.com/office/drawing/2014/main" id="{8B27B611-D90A-DD49-9C3B-5873E9371E97}"/>
              </a:ext>
            </a:extLst>
          </p:cNvPr>
          <p:cNvSpPr>
            <a:spLocks noGrp="1"/>
          </p:cNvSpPr>
          <p:nvPr>
            <p:ph type="body" sz="quarter" idx="3"/>
          </p:nvPr>
        </p:nvSpPr>
        <p:spPr/>
        <p:txBody>
          <a:bodyPr>
            <a:normAutofit/>
          </a:bodyPr>
          <a:lstStyle/>
          <a:p>
            <a:pPr algn="ctr"/>
            <a:r>
              <a:rPr lang="en-US" sz="3600" dirty="0"/>
              <a:t>Phoneme Level</a:t>
            </a:r>
          </a:p>
        </p:txBody>
      </p:sp>
      <p:pic>
        <p:nvPicPr>
          <p:cNvPr id="7" name="Picture 6">
            <a:extLst>
              <a:ext uri="{FF2B5EF4-FFF2-40B4-BE49-F238E27FC236}">
                <a16:creationId xmlns:a16="http://schemas.microsoft.com/office/drawing/2014/main" id="{FCB7E22D-AFF5-4D4A-B9B6-CA6247EF9F77}"/>
              </a:ext>
            </a:extLst>
          </p:cNvPr>
          <p:cNvPicPr>
            <a:picLocks noChangeAspect="1"/>
          </p:cNvPicPr>
          <p:nvPr/>
        </p:nvPicPr>
        <p:blipFill>
          <a:blip r:embed="rId3"/>
          <a:stretch>
            <a:fillRect/>
          </a:stretch>
        </p:blipFill>
        <p:spPr>
          <a:xfrm>
            <a:off x="454862" y="322542"/>
            <a:ext cx="660641" cy="978729"/>
          </a:xfrm>
          <a:prstGeom prst="rect">
            <a:avLst/>
          </a:prstGeom>
        </p:spPr>
      </p:pic>
      <p:sp>
        <p:nvSpPr>
          <p:cNvPr id="8" name="Title 1">
            <a:extLst>
              <a:ext uri="{FF2B5EF4-FFF2-40B4-BE49-F238E27FC236}">
                <a16:creationId xmlns:a16="http://schemas.microsoft.com/office/drawing/2014/main" id="{6AD4729B-C81A-C641-9505-B97D575A1622}"/>
              </a:ext>
            </a:extLst>
          </p:cNvPr>
          <p:cNvSpPr txBox="1">
            <a:spLocks/>
          </p:cNvSpPr>
          <p:nvPr/>
        </p:nvSpPr>
        <p:spPr>
          <a:xfrm>
            <a:off x="1115502" y="366565"/>
            <a:ext cx="4980497" cy="11051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Collaborate and Practice</a:t>
            </a:r>
          </a:p>
        </p:txBody>
      </p:sp>
      <p:sp>
        <p:nvSpPr>
          <p:cNvPr id="9" name="Footer Placeholder 8">
            <a:extLst>
              <a:ext uri="{FF2B5EF4-FFF2-40B4-BE49-F238E27FC236}">
                <a16:creationId xmlns:a16="http://schemas.microsoft.com/office/drawing/2014/main" id="{56A91892-CAC8-C240-913E-25FAE58E3222}"/>
              </a:ext>
            </a:extLst>
          </p:cNvPr>
          <p:cNvSpPr txBox="1">
            <a:spLocks/>
          </p:cNvSpPr>
          <p:nvPr/>
        </p:nvSpPr>
        <p:spPr>
          <a:xfrm>
            <a:off x="6985000" y="6356350"/>
            <a:ext cx="41148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1200" b="1"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r"/>
            <a:r>
              <a:rPr lang="en-US" dirty="0"/>
              <a:t>Module 2 | Session 4 | </a:t>
            </a:r>
            <a:fld id="{3E88A727-D0BC-BE4D-B197-90A8A07F2A6F}" type="slidenum">
              <a:rPr lang="en-US" smtClean="0"/>
              <a:pPr algn="r"/>
              <a:t>20</a:t>
            </a:fld>
            <a:endParaRPr lang="en-US" dirty="0"/>
          </a:p>
        </p:txBody>
      </p:sp>
      <p:pic>
        <p:nvPicPr>
          <p:cNvPr id="65" name="Content Placeholder 64" descr="A picture containing drawing&#10;&#10;Description automatically generated">
            <a:extLst>
              <a:ext uri="{FF2B5EF4-FFF2-40B4-BE49-F238E27FC236}">
                <a16:creationId xmlns:a16="http://schemas.microsoft.com/office/drawing/2014/main" id="{C87091EC-F438-CE44-8C43-207BBFAFD0B0}"/>
              </a:ext>
            </a:extLst>
          </p:cNvPr>
          <p:cNvPicPr>
            <a:picLocks noGrp="1" noChangeAspect="1"/>
          </p:cNvPicPr>
          <p:nvPr>
            <p:ph sz="quarter" idx="4"/>
          </p:nvPr>
        </p:nvPicPr>
        <p:blipFill>
          <a:blip r:embed="rId4"/>
          <a:stretch>
            <a:fillRect/>
          </a:stretch>
        </p:blipFill>
        <p:spPr>
          <a:xfrm>
            <a:off x="2901673" y="3066485"/>
            <a:ext cx="2743200" cy="1778000"/>
          </a:xfrm>
        </p:spPr>
      </p:pic>
      <p:pic>
        <p:nvPicPr>
          <p:cNvPr id="63" name="Content Placeholder 62" descr="A close up of text on a black background&#10;&#10;Description automatically generated">
            <a:extLst>
              <a:ext uri="{FF2B5EF4-FFF2-40B4-BE49-F238E27FC236}">
                <a16:creationId xmlns:a16="http://schemas.microsoft.com/office/drawing/2014/main" id="{027BBFC3-A4E5-A441-8ED2-107CB03B3404}"/>
              </a:ext>
            </a:extLst>
          </p:cNvPr>
          <p:cNvPicPr>
            <a:picLocks noGrp="1" noChangeAspect="1"/>
          </p:cNvPicPr>
          <p:nvPr>
            <p:ph sz="half" idx="2"/>
          </p:nvPr>
        </p:nvPicPr>
        <p:blipFill>
          <a:blip r:embed="rId5"/>
          <a:stretch>
            <a:fillRect/>
          </a:stretch>
        </p:blipFill>
        <p:spPr>
          <a:xfrm>
            <a:off x="739298" y="3066485"/>
            <a:ext cx="2641600" cy="1778000"/>
          </a:xfrm>
        </p:spPr>
      </p:pic>
      <p:pic>
        <p:nvPicPr>
          <p:cNvPr id="69" name="Picture 68" descr="A close up of a logo&#10;&#10;Description automatically generated">
            <a:extLst>
              <a:ext uri="{FF2B5EF4-FFF2-40B4-BE49-F238E27FC236}">
                <a16:creationId xmlns:a16="http://schemas.microsoft.com/office/drawing/2014/main" id="{DBD61C94-D056-F143-B153-14378D5F0EAC}"/>
              </a:ext>
            </a:extLst>
          </p:cNvPr>
          <p:cNvPicPr>
            <a:picLocks noChangeAspect="1"/>
          </p:cNvPicPr>
          <p:nvPr/>
        </p:nvPicPr>
        <p:blipFill>
          <a:blip r:embed="rId6"/>
          <a:stretch>
            <a:fillRect/>
          </a:stretch>
        </p:blipFill>
        <p:spPr>
          <a:xfrm>
            <a:off x="7021945" y="3037116"/>
            <a:ext cx="3429000" cy="1765300"/>
          </a:xfrm>
          <a:prstGeom prst="rect">
            <a:avLst/>
          </a:prstGeom>
        </p:spPr>
      </p:pic>
    </p:spTree>
    <p:extLst>
      <p:ext uri="{BB962C8B-B14F-4D97-AF65-F5344CB8AC3E}">
        <p14:creationId xmlns:p14="http://schemas.microsoft.com/office/powerpoint/2010/main" val="141756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1000"/>
                                        <p:tgtEl>
                                          <p:spTgt spid="65"/>
                                        </p:tgtEl>
                                      </p:cBhvr>
                                    </p:animEffect>
                                    <p:anim calcmode="lin" valueType="num">
                                      <p:cBhvr>
                                        <p:cTn id="15" dur="1000" fill="hold"/>
                                        <p:tgtEl>
                                          <p:spTgt spid="65"/>
                                        </p:tgtEl>
                                        <p:attrNameLst>
                                          <p:attrName>ppt_x</p:attrName>
                                        </p:attrNameLst>
                                      </p:cBhvr>
                                      <p:tavLst>
                                        <p:tav tm="0">
                                          <p:val>
                                            <p:strVal val="#ppt_x"/>
                                          </p:val>
                                        </p:tav>
                                        <p:tav tm="100000">
                                          <p:val>
                                            <p:strVal val="#ppt_x"/>
                                          </p:val>
                                        </p:tav>
                                      </p:tavLst>
                                    </p:anim>
                                    <p:anim calcmode="lin" valueType="num">
                                      <p:cBhvr>
                                        <p:cTn id="1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20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C72D5C-DA1B-CF4B-835A-969E19CD4972}"/>
              </a:ext>
            </a:extLst>
          </p:cNvPr>
          <p:cNvSpPr>
            <a:spLocks noGrp="1"/>
          </p:cNvSpPr>
          <p:nvPr>
            <p:ph type="body" idx="1"/>
          </p:nvPr>
        </p:nvSpPr>
        <p:spPr/>
        <p:txBody>
          <a:bodyPr>
            <a:normAutofit/>
          </a:bodyPr>
          <a:lstStyle/>
          <a:p>
            <a:pPr algn="ctr"/>
            <a:r>
              <a:rPr lang="en-US" sz="3600" dirty="0"/>
              <a:t>Syllable Level</a:t>
            </a:r>
          </a:p>
        </p:txBody>
      </p:sp>
      <p:pic>
        <p:nvPicPr>
          <p:cNvPr id="10" name="Content Placeholder 9" descr="A picture containing drawing&#10;&#10;Description automatically generated">
            <a:extLst>
              <a:ext uri="{FF2B5EF4-FFF2-40B4-BE49-F238E27FC236}">
                <a16:creationId xmlns:a16="http://schemas.microsoft.com/office/drawing/2014/main" id="{11D745F5-7C1E-E345-A16C-EE4FFE6055B6}"/>
              </a:ext>
            </a:extLst>
          </p:cNvPr>
          <p:cNvPicPr>
            <a:picLocks noGrp="1" noChangeAspect="1"/>
          </p:cNvPicPr>
          <p:nvPr>
            <p:ph sz="half" idx="2"/>
          </p:nvPr>
        </p:nvPicPr>
        <p:blipFill>
          <a:blip r:embed="rId3"/>
          <a:stretch>
            <a:fillRect/>
          </a:stretch>
        </p:blipFill>
        <p:spPr>
          <a:xfrm>
            <a:off x="1450181" y="3464719"/>
            <a:ext cx="3429000" cy="1765300"/>
          </a:xfrm>
        </p:spPr>
      </p:pic>
      <p:sp>
        <p:nvSpPr>
          <p:cNvPr id="5" name="Text Placeholder 4">
            <a:extLst>
              <a:ext uri="{FF2B5EF4-FFF2-40B4-BE49-F238E27FC236}">
                <a16:creationId xmlns:a16="http://schemas.microsoft.com/office/drawing/2014/main" id="{8B27B611-D90A-DD49-9C3B-5873E9371E97}"/>
              </a:ext>
            </a:extLst>
          </p:cNvPr>
          <p:cNvSpPr>
            <a:spLocks noGrp="1"/>
          </p:cNvSpPr>
          <p:nvPr>
            <p:ph type="body" sz="quarter" idx="3"/>
          </p:nvPr>
        </p:nvSpPr>
        <p:spPr/>
        <p:txBody>
          <a:bodyPr>
            <a:normAutofit/>
          </a:bodyPr>
          <a:lstStyle/>
          <a:p>
            <a:pPr algn="ctr"/>
            <a:r>
              <a:rPr lang="en-US" sz="3600" dirty="0"/>
              <a:t>Onset-Rime Level</a:t>
            </a:r>
          </a:p>
        </p:txBody>
      </p:sp>
      <p:pic>
        <p:nvPicPr>
          <p:cNvPr id="12" name="Content Placeholder 11" descr="A close up of an animal&#10;&#10;Description automatically generated">
            <a:extLst>
              <a:ext uri="{FF2B5EF4-FFF2-40B4-BE49-F238E27FC236}">
                <a16:creationId xmlns:a16="http://schemas.microsoft.com/office/drawing/2014/main" id="{4A8C9880-4A91-3B4C-AE16-7A492A336E5F}"/>
              </a:ext>
            </a:extLst>
          </p:cNvPr>
          <p:cNvPicPr>
            <a:picLocks noGrp="1" noChangeAspect="1"/>
          </p:cNvPicPr>
          <p:nvPr>
            <p:ph sz="quarter" idx="4"/>
          </p:nvPr>
        </p:nvPicPr>
        <p:blipFill>
          <a:blip r:embed="rId4"/>
          <a:stretch>
            <a:fillRect/>
          </a:stretch>
        </p:blipFill>
        <p:spPr>
          <a:xfrm>
            <a:off x="6795294" y="2546350"/>
            <a:ext cx="3429000" cy="1765300"/>
          </a:xfrm>
        </p:spPr>
      </p:pic>
      <p:sp>
        <p:nvSpPr>
          <p:cNvPr id="8" name="Title 1">
            <a:extLst>
              <a:ext uri="{FF2B5EF4-FFF2-40B4-BE49-F238E27FC236}">
                <a16:creationId xmlns:a16="http://schemas.microsoft.com/office/drawing/2014/main" id="{6AD4729B-C81A-C641-9505-B97D575A1622}"/>
              </a:ext>
            </a:extLst>
          </p:cNvPr>
          <p:cNvSpPr txBox="1">
            <a:spLocks/>
          </p:cNvSpPr>
          <p:nvPr/>
        </p:nvSpPr>
        <p:spPr>
          <a:xfrm>
            <a:off x="387714" y="310581"/>
            <a:ext cx="4980497" cy="11051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Collaborate and Practice</a:t>
            </a:r>
          </a:p>
        </p:txBody>
      </p:sp>
      <p:sp>
        <p:nvSpPr>
          <p:cNvPr id="9" name="Footer Placeholder 8">
            <a:extLst>
              <a:ext uri="{FF2B5EF4-FFF2-40B4-BE49-F238E27FC236}">
                <a16:creationId xmlns:a16="http://schemas.microsoft.com/office/drawing/2014/main" id="{30F358F6-9A05-4C42-9613-7F8E064C64B3}"/>
              </a:ext>
            </a:extLst>
          </p:cNvPr>
          <p:cNvSpPr txBox="1">
            <a:spLocks/>
          </p:cNvSpPr>
          <p:nvPr/>
        </p:nvSpPr>
        <p:spPr>
          <a:xfrm>
            <a:off x="6985000" y="6356350"/>
            <a:ext cx="41148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1200" b="1"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r"/>
            <a:r>
              <a:rPr lang="en-US" dirty="0"/>
              <a:t>Module 2 | Session 4 | </a:t>
            </a:r>
            <a:fld id="{3E88A727-D0BC-BE4D-B197-90A8A07F2A6F}" type="slidenum">
              <a:rPr lang="en-US" smtClean="0"/>
              <a:pPr algn="r"/>
              <a:t>21</a:t>
            </a:fld>
            <a:endParaRPr lang="en-US" dirty="0"/>
          </a:p>
        </p:txBody>
      </p:sp>
      <p:pic>
        <p:nvPicPr>
          <p:cNvPr id="14" name="Picture 13" descr="A close up of a window&#10;&#10;Description automatically generated">
            <a:extLst>
              <a:ext uri="{FF2B5EF4-FFF2-40B4-BE49-F238E27FC236}">
                <a16:creationId xmlns:a16="http://schemas.microsoft.com/office/drawing/2014/main" id="{64434398-46FB-5244-A128-0B25287FF99E}"/>
              </a:ext>
            </a:extLst>
          </p:cNvPr>
          <p:cNvPicPr>
            <a:picLocks noChangeAspect="1"/>
          </p:cNvPicPr>
          <p:nvPr/>
        </p:nvPicPr>
        <p:blipFill>
          <a:blip r:embed="rId5"/>
          <a:stretch>
            <a:fillRect/>
          </a:stretch>
        </p:blipFill>
        <p:spPr>
          <a:xfrm>
            <a:off x="6795294" y="4510881"/>
            <a:ext cx="3429000" cy="1765300"/>
          </a:xfrm>
          <a:prstGeom prst="rect">
            <a:avLst/>
          </a:prstGeom>
        </p:spPr>
      </p:pic>
    </p:spTree>
    <p:extLst>
      <p:ext uri="{BB962C8B-B14F-4D97-AF65-F5344CB8AC3E}">
        <p14:creationId xmlns:p14="http://schemas.microsoft.com/office/powerpoint/2010/main" val="2844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C72D5C-DA1B-CF4B-835A-969E19CD4972}"/>
              </a:ext>
            </a:extLst>
          </p:cNvPr>
          <p:cNvSpPr>
            <a:spLocks noGrp="1"/>
          </p:cNvSpPr>
          <p:nvPr>
            <p:ph type="body" idx="1"/>
          </p:nvPr>
        </p:nvSpPr>
        <p:spPr/>
        <p:txBody>
          <a:bodyPr>
            <a:normAutofit/>
          </a:bodyPr>
          <a:lstStyle/>
          <a:p>
            <a:pPr algn="ctr"/>
            <a:r>
              <a:rPr lang="en-US" sz="3600" dirty="0"/>
              <a:t>Syllable Level</a:t>
            </a:r>
          </a:p>
        </p:txBody>
      </p:sp>
      <p:sp>
        <p:nvSpPr>
          <p:cNvPr id="5" name="Text Placeholder 4">
            <a:extLst>
              <a:ext uri="{FF2B5EF4-FFF2-40B4-BE49-F238E27FC236}">
                <a16:creationId xmlns:a16="http://schemas.microsoft.com/office/drawing/2014/main" id="{8B27B611-D90A-DD49-9C3B-5873E9371E97}"/>
              </a:ext>
            </a:extLst>
          </p:cNvPr>
          <p:cNvSpPr>
            <a:spLocks noGrp="1"/>
          </p:cNvSpPr>
          <p:nvPr>
            <p:ph type="body" sz="quarter" idx="3"/>
          </p:nvPr>
        </p:nvSpPr>
        <p:spPr/>
        <p:txBody>
          <a:bodyPr>
            <a:normAutofit/>
          </a:bodyPr>
          <a:lstStyle/>
          <a:p>
            <a:pPr algn="ctr"/>
            <a:r>
              <a:rPr lang="en-US" sz="3600" dirty="0"/>
              <a:t>Phoneme Level</a:t>
            </a:r>
          </a:p>
        </p:txBody>
      </p:sp>
      <p:pic>
        <p:nvPicPr>
          <p:cNvPr id="12" name="Content Placeholder 11">
            <a:extLst>
              <a:ext uri="{FF2B5EF4-FFF2-40B4-BE49-F238E27FC236}">
                <a16:creationId xmlns:a16="http://schemas.microsoft.com/office/drawing/2014/main" id="{87929E03-1CCD-6344-AB33-216A142972E5}"/>
              </a:ext>
            </a:extLst>
          </p:cNvPr>
          <p:cNvPicPr>
            <a:picLocks noGrp="1" noChangeAspect="1"/>
          </p:cNvPicPr>
          <p:nvPr>
            <p:ph sz="quarter" idx="4"/>
          </p:nvPr>
        </p:nvPicPr>
        <p:blipFill>
          <a:blip r:embed="rId3"/>
          <a:stretch>
            <a:fillRect/>
          </a:stretch>
        </p:blipFill>
        <p:spPr>
          <a:xfrm>
            <a:off x="6122194" y="3636169"/>
            <a:ext cx="4775200" cy="1422400"/>
          </a:xfrm>
        </p:spPr>
      </p:pic>
      <p:sp>
        <p:nvSpPr>
          <p:cNvPr id="8" name="Title 1">
            <a:extLst>
              <a:ext uri="{FF2B5EF4-FFF2-40B4-BE49-F238E27FC236}">
                <a16:creationId xmlns:a16="http://schemas.microsoft.com/office/drawing/2014/main" id="{6AD4729B-C81A-C641-9505-B97D575A1622}"/>
              </a:ext>
            </a:extLst>
          </p:cNvPr>
          <p:cNvSpPr txBox="1">
            <a:spLocks/>
          </p:cNvSpPr>
          <p:nvPr/>
        </p:nvSpPr>
        <p:spPr>
          <a:xfrm>
            <a:off x="850644" y="238603"/>
            <a:ext cx="4628073" cy="11051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Collaborate and Practice</a:t>
            </a:r>
          </a:p>
        </p:txBody>
      </p:sp>
      <p:sp>
        <p:nvSpPr>
          <p:cNvPr id="9" name="Footer Placeholder 8">
            <a:extLst>
              <a:ext uri="{FF2B5EF4-FFF2-40B4-BE49-F238E27FC236}">
                <a16:creationId xmlns:a16="http://schemas.microsoft.com/office/drawing/2014/main" id="{33B161D3-FD9B-014D-ACBA-4878B227123C}"/>
              </a:ext>
            </a:extLst>
          </p:cNvPr>
          <p:cNvSpPr txBox="1">
            <a:spLocks/>
          </p:cNvSpPr>
          <p:nvPr/>
        </p:nvSpPr>
        <p:spPr>
          <a:xfrm>
            <a:off x="6985000" y="6356350"/>
            <a:ext cx="41148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1200" b="1"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r"/>
            <a:r>
              <a:rPr lang="en-US" dirty="0"/>
              <a:t>Module 2 | Session 4 | </a:t>
            </a:r>
            <a:fld id="{3E88A727-D0BC-BE4D-B197-90A8A07F2A6F}" type="slidenum">
              <a:rPr lang="en-US" smtClean="0"/>
              <a:pPr algn="r"/>
              <a:t>22</a:t>
            </a:fld>
            <a:endParaRPr lang="en-US" dirty="0"/>
          </a:p>
        </p:txBody>
      </p:sp>
      <p:pic>
        <p:nvPicPr>
          <p:cNvPr id="13" name="Content Placeholder 12">
            <a:extLst>
              <a:ext uri="{FF2B5EF4-FFF2-40B4-BE49-F238E27FC236}">
                <a16:creationId xmlns:a16="http://schemas.microsoft.com/office/drawing/2014/main" id="{3001399F-FA43-B442-B72B-05FE7D373E34}"/>
              </a:ext>
            </a:extLst>
          </p:cNvPr>
          <p:cNvPicPr>
            <a:picLocks noGrp="1" noChangeAspect="1"/>
          </p:cNvPicPr>
          <p:nvPr>
            <p:ph sz="half" idx="2"/>
          </p:nvPr>
        </p:nvPicPr>
        <p:blipFill>
          <a:blip r:embed="rId4"/>
          <a:stretch>
            <a:fillRect/>
          </a:stretch>
        </p:blipFill>
        <p:spPr>
          <a:xfrm>
            <a:off x="1943752" y="2505075"/>
            <a:ext cx="2441855" cy="2996823"/>
          </a:xfrm>
        </p:spPr>
      </p:pic>
    </p:spTree>
    <p:extLst>
      <p:ext uri="{BB962C8B-B14F-4D97-AF65-F5344CB8AC3E}">
        <p14:creationId xmlns:p14="http://schemas.microsoft.com/office/powerpoint/2010/main" val="8439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C72D5C-DA1B-CF4B-835A-969E19CD4972}"/>
              </a:ext>
            </a:extLst>
          </p:cNvPr>
          <p:cNvSpPr>
            <a:spLocks noGrp="1"/>
          </p:cNvSpPr>
          <p:nvPr>
            <p:ph type="body" idx="1"/>
          </p:nvPr>
        </p:nvSpPr>
        <p:spPr/>
        <p:txBody>
          <a:bodyPr>
            <a:normAutofit/>
          </a:bodyPr>
          <a:lstStyle/>
          <a:p>
            <a:pPr algn="ctr"/>
            <a:r>
              <a:rPr lang="en-US" sz="3600" dirty="0"/>
              <a:t>Word Level</a:t>
            </a:r>
          </a:p>
        </p:txBody>
      </p:sp>
      <p:pic>
        <p:nvPicPr>
          <p:cNvPr id="10" name="Content Placeholder 9">
            <a:extLst>
              <a:ext uri="{FF2B5EF4-FFF2-40B4-BE49-F238E27FC236}">
                <a16:creationId xmlns:a16="http://schemas.microsoft.com/office/drawing/2014/main" id="{77B12C54-6B68-1349-A137-5DEAC51DBB8F}"/>
              </a:ext>
            </a:extLst>
          </p:cNvPr>
          <p:cNvPicPr>
            <a:picLocks noGrp="1" noChangeAspect="1"/>
          </p:cNvPicPr>
          <p:nvPr>
            <p:ph sz="half" idx="2"/>
          </p:nvPr>
        </p:nvPicPr>
        <p:blipFill>
          <a:blip r:embed="rId3"/>
          <a:stretch>
            <a:fillRect/>
          </a:stretch>
        </p:blipFill>
        <p:spPr>
          <a:xfrm>
            <a:off x="1546889" y="2884967"/>
            <a:ext cx="3079162" cy="1185893"/>
          </a:xfrm>
        </p:spPr>
      </p:pic>
      <p:sp>
        <p:nvSpPr>
          <p:cNvPr id="5" name="Text Placeholder 4">
            <a:extLst>
              <a:ext uri="{FF2B5EF4-FFF2-40B4-BE49-F238E27FC236}">
                <a16:creationId xmlns:a16="http://schemas.microsoft.com/office/drawing/2014/main" id="{8B27B611-D90A-DD49-9C3B-5873E9371E97}"/>
              </a:ext>
            </a:extLst>
          </p:cNvPr>
          <p:cNvSpPr>
            <a:spLocks noGrp="1"/>
          </p:cNvSpPr>
          <p:nvPr>
            <p:ph type="body" sz="quarter" idx="3"/>
          </p:nvPr>
        </p:nvSpPr>
        <p:spPr/>
        <p:txBody>
          <a:bodyPr>
            <a:normAutofit/>
          </a:bodyPr>
          <a:lstStyle/>
          <a:p>
            <a:pPr algn="ctr"/>
            <a:r>
              <a:rPr lang="en-US" sz="3600" dirty="0"/>
              <a:t>Onset-Rime Level</a:t>
            </a:r>
          </a:p>
        </p:txBody>
      </p:sp>
      <p:pic>
        <p:nvPicPr>
          <p:cNvPr id="12" name="Content Placeholder 11">
            <a:extLst>
              <a:ext uri="{FF2B5EF4-FFF2-40B4-BE49-F238E27FC236}">
                <a16:creationId xmlns:a16="http://schemas.microsoft.com/office/drawing/2014/main" id="{8B8D2BEE-EC07-ED49-AA8C-B056FD6151FB}"/>
              </a:ext>
            </a:extLst>
          </p:cNvPr>
          <p:cNvPicPr>
            <a:picLocks noGrp="1" noChangeAspect="1"/>
          </p:cNvPicPr>
          <p:nvPr>
            <p:ph sz="quarter" idx="4"/>
          </p:nvPr>
        </p:nvPicPr>
        <p:blipFill>
          <a:blip r:embed="rId4"/>
          <a:stretch>
            <a:fillRect/>
          </a:stretch>
        </p:blipFill>
        <p:spPr>
          <a:xfrm>
            <a:off x="2225131" y="4583650"/>
            <a:ext cx="1297518" cy="1397756"/>
          </a:xfrm>
        </p:spPr>
      </p:pic>
      <p:sp>
        <p:nvSpPr>
          <p:cNvPr id="8" name="Title 1">
            <a:extLst>
              <a:ext uri="{FF2B5EF4-FFF2-40B4-BE49-F238E27FC236}">
                <a16:creationId xmlns:a16="http://schemas.microsoft.com/office/drawing/2014/main" id="{6AD4729B-C81A-C641-9505-B97D575A1622}"/>
              </a:ext>
            </a:extLst>
          </p:cNvPr>
          <p:cNvSpPr txBox="1">
            <a:spLocks/>
          </p:cNvSpPr>
          <p:nvPr/>
        </p:nvSpPr>
        <p:spPr>
          <a:xfrm>
            <a:off x="559854" y="196137"/>
            <a:ext cx="4628072" cy="11051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Collaborate and Practice</a:t>
            </a:r>
          </a:p>
        </p:txBody>
      </p:sp>
      <p:sp>
        <p:nvSpPr>
          <p:cNvPr id="9" name="Footer Placeholder 8">
            <a:extLst>
              <a:ext uri="{FF2B5EF4-FFF2-40B4-BE49-F238E27FC236}">
                <a16:creationId xmlns:a16="http://schemas.microsoft.com/office/drawing/2014/main" id="{17125141-8191-EC41-B333-00E65D70AA70}"/>
              </a:ext>
            </a:extLst>
          </p:cNvPr>
          <p:cNvSpPr txBox="1">
            <a:spLocks/>
          </p:cNvSpPr>
          <p:nvPr/>
        </p:nvSpPr>
        <p:spPr>
          <a:xfrm>
            <a:off x="6985000" y="6356350"/>
            <a:ext cx="4114800" cy="36512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1200" b="1"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algn="r"/>
            <a:r>
              <a:rPr lang="en-US" dirty="0"/>
              <a:t>Module 2 | Session 4 | </a:t>
            </a:r>
            <a:fld id="{3E88A727-D0BC-BE4D-B197-90A8A07F2A6F}" type="slidenum">
              <a:rPr lang="en-US" smtClean="0"/>
              <a:pPr algn="r"/>
              <a:t>23</a:t>
            </a:fld>
            <a:endParaRPr lang="en-US" dirty="0"/>
          </a:p>
        </p:txBody>
      </p:sp>
      <p:pic>
        <p:nvPicPr>
          <p:cNvPr id="14" name="Picture 13">
            <a:extLst>
              <a:ext uri="{FF2B5EF4-FFF2-40B4-BE49-F238E27FC236}">
                <a16:creationId xmlns:a16="http://schemas.microsoft.com/office/drawing/2014/main" id="{5FFC5EB5-9C9D-FF46-A57C-A7584004F035}"/>
              </a:ext>
            </a:extLst>
          </p:cNvPr>
          <p:cNvPicPr>
            <a:picLocks noChangeAspect="1"/>
          </p:cNvPicPr>
          <p:nvPr/>
        </p:nvPicPr>
        <p:blipFill>
          <a:blip r:embed="rId5"/>
          <a:stretch>
            <a:fillRect/>
          </a:stretch>
        </p:blipFill>
        <p:spPr>
          <a:xfrm>
            <a:off x="6853189" y="2952593"/>
            <a:ext cx="3313210" cy="2329935"/>
          </a:xfrm>
          <a:prstGeom prst="rect">
            <a:avLst/>
          </a:prstGeom>
        </p:spPr>
      </p:pic>
    </p:spTree>
    <p:extLst>
      <p:ext uri="{BB962C8B-B14F-4D97-AF65-F5344CB8AC3E}">
        <p14:creationId xmlns:p14="http://schemas.microsoft.com/office/powerpoint/2010/main" val="403118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24867C-130D-C045-8F6E-4CCD5068A8F3}"/>
              </a:ext>
            </a:extLst>
          </p:cNvPr>
          <p:cNvPicPr>
            <a:picLocks noChangeAspect="1"/>
          </p:cNvPicPr>
          <p:nvPr/>
        </p:nvPicPr>
        <p:blipFill>
          <a:blip r:embed="rId3"/>
          <a:stretch>
            <a:fillRect/>
          </a:stretch>
        </p:blipFill>
        <p:spPr>
          <a:xfrm>
            <a:off x="453193" y="428403"/>
            <a:ext cx="639007" cy="1041346"/>
          </a:xfrm>
          <a:prstGeom prst="rect">
            <a:avLst/>
          </a:prstGeom>
        </p:spPr>
      </p:pic>
      <p:sp>
        <p:nvSpPr>
          <p:cNvPr id="5" name="Title 1">
            <a:extLst>
              <a:ext uri="{FF2B5EF4-FFF2-40B4-BE49-F238E27FC236}">
                <a16:creationId xmlns:a16="http://schemas.microsoft.com/office/drawing/2014/main" id="{FAF42954-B316-7D44-87D5-6A2BDEF9C4B6}"/>
              </a:ext>
            </a:extLst>
          </p:cNvPr>
          <p:cNvSpPr txBox="1">
            <a:spLocks/>
          </p:cNvSpPr>
          <p:nvPr/>
        </p:nvSpPr>
        <p:spPr>
          <a:xfrm>
            <a:off x="1335706" y="510004"/>
            <a:ext cx="9442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Reflect, Plan, and Implement</a:t>
            </a:r>
          </a:p>
          <a:p>
            <a:endParaRPr lang="en-US" sz="3200" dirty="0">
              <a:solidFill>
                <a:schemeClr val="tx1"/>
              </a:solidFill>
            </a:endParaRPr>
          </a:p>
        </p:txBody>
      </p:sp>
      <p:sp>
        <p:nvSpPr>
          <p:cNvPr id="6" name="Title 1">
            <a:extLst>
              <a:ext uri="{FF2B5EF4-FFF2-40B4-BE49-F238E27FC236}">
                <a16:creationId xmlns:a16="http://schemas.microsoft.com/office/drawing/2014/main" id="{11C28343-3319-FA42-9808-4622F45BF889}"/>
              </a:ext>
            </a:extLst>
          </p:cNvPr>
          <p:cNvSpPr txBox="1">
            <a:spLocks/>
          </p:cNvSpPr>
          <p:nvPr/>
        </p:nvSpPr>
        <p:spPr>
          <a:xfrm>
            <a:off x="340694" y="15534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dirty="0"/>
              <a:t>Think-Pair-Share</a:t>
            </a:r>
          </a:p>
        </p:txBody>
      </p:sp>
      <p:pic>
        <p:nvPicPr>
          <p:cNvPr id="7" name="Picture 6">
            <a:extLst>
              <a:ext uri="{FF2B5EF4-FFF2-40B4-BE49-F238E27FC236}">
                <a16:creationId xmlns:a16="http://schemas.microsoft.com/office/drawing/2014/main" id="{073F883E-9B2A-7246-9399-BAD66676172B}"/>
              </a:ext>
            </a:extLst>
          </p:cNvPr>
          <p:cNvPicPr>
            <a:picLocks noChangeAspect="1"/>
          </p:cNvPicPr>
          <p:nvPr/>
        </p:nvPicPr>
        <p:blipFill>
          <a:blip r:embed="rId4"/>
          <a:stretch>
            <a:fillRect/>
          </a:stretch>
        </p:blipFill>
        <p:spPr>
          <a:xfrm>
            <a:off x="7775966" y="179323"/>
            <a:ext cx="3533588" cy="3533588"/>
          </a:xfrm>
          <a:prstGeom prst="rect">
            <a:avLst/>
          </a:prstGeom>
        </p:spPr>
      </p:pic>
      <p:sp>
        <p:nvSpPr>
          <p:cNvPr id="8" name="Rectangle 7">
            <a:extLst>
              <a:ext uri="{FF2B5EF4-FFF2-40B4-BE49-F238E27FC236}">
                <a16:creationId xmlns:a16="http://schemas.microsoft.com/office/drawing/2014/main" id="{6D70F04A-F216-664C-AAA6-6B46A9600FD1}"/>
              </a:ext>
            </a:extLst>
          </p:cNvPr>
          <p:cNvSpPr/>
          <p:nvPr/>
        </p:nvSpPr>
        <p:spPr>
          <a:xfrm>
            <a:off x="183344" y="2890167"/>
            <a:ext cx="10672950" cy="3539430"/>
          </a:xfrm>
          <a:prstGeom prst="rect">
            <a:avLst/>
          </a:prstGeom>
        </p:spPr>
        <p:txBody>
          <a:bodyPr wrap="square">
            <a:spAutoFit/>
          </a:bodyPr>
          <a:lstStyle/>
          <a:p>
            <a:pPr marL="457200" indent="-457200">
              <a:buClr>
                <a:srgbClr val="0070C0"/>
              </a:buClr>
              <a:buFont typeface="Wingdings" pitchFamily="2" charset="2"/>
              <a:buChar char="ü"/>
            </a:pPr>
            <a:r>
              <a:rPr lang="en-US" sz="3200" dirty="0"/>
              <a:t>What did you learn during this session </a:t>
            </a:r>
          </a:p>
          <a:p>
            <a:pPr>
              <a:buClr>
                <a:srgbClr val="0070C0"/>
              </a:buClr>
            </a:pPr>
            <a:r>
              <a:rPr lang="en-US" sz="3200" dirty="0"/>
              <a:t>     that confirmed what you already knew about why </a:t>
            </a:r>
          </a:p>
          <a:p>
            <a:pPr>
              <a:buClr>
                <a:srgbClr val="0070C0"/>
              </a:buClr>
            </a:pPr>
            <a:r>
              <a:rPr lang="en-US" sz="3200" dirty="0"/>
              <a:t>     phonological awareness is important? </a:t>
            </a:r>
          </a:p>
          <a:p>
            <a:pPr>
              <a:buClr>
                <a:srgbClr val="0070C0"/>
              </a:buClr>
            </a:pPr>
            <a:endParaRPr lang="en-US" sz="3200" dirty="0"/>
          </a:p>
          <a:p>
            <a:pPr marL="457200" indent="-457200">
              <a:buClr>
                <a:srgbClr val="0070C0"/>
              </a:buClr>
              <a:buFont typeface="Wingdings" pitchFamily="2" charset="2"/>
              <a:buChar char="ü"/>
            </a:pPr>
            <a:r>
              <a:rPr lang="en-US" sz="3200" dirty="0"/>
              <a:t>What did you learn that contradicted what you already </a:t>
            </a:r>
          </a:p>
          <a:p>
            <a:pPr>
              <a:buClr>
                <a:srgbClr val="0070C0"/>
              </a:buClr>
            </a:pPr>
            <a:r>
              <a:rPr lang="en-US" sz="3200" dirty="0"/>
              <a:t>     knew about why phonological awareness is important? </a:t>
            </a:r>
          </a:p>
          <a:p>
            <a:pPr>
              <a:buClr>
                <a:srgbClr val="0070C0"/>
              </a:buClr>
            </a:pPr>
            <a:endParaRPr lang="en-US" sz="3200" dirty="0"/>
          </a:p>
        </p:txBody>
      </p:sp>
      <p:sp>
        <p:nvSpPr>
          <p:cNvPr id="9" name="Footer Placeholder 8">
            <a:extLst>
              <a:ext uri="{FF2B5EF4-FFF2-40B4-BE49-F238E27FC236}">
                <a16:creationId xmlns:a16="http://schemas.microsoft.com/office/drawing/2014/main" id="{34234987-21B0-4D40-9670-B859F0063042}"/>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24</a:t>
            </a:fld>
            <a:endParaRPr lang="en-US" dirty="0"/>
          </a:p>
        </p:txBody>
      </p:sp>
    </p:spTree>
    <p:extLst>
      <p:ext uri="{BB962C8B-B14F-4D97-AF65-F5344CB8AC3E}">
        <p14:creationId xmlns:p14="http://schemas.microsoft.com/office/powerpoint/2010/main" val="764704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023D35-0F5D-014E-A1A6-95E7A135B9F4}"/>
              </a:ext>
            </a:extLst>
          </p:cNvPr>
          <p:cNvSpPr txBox="1">
            <a:spLocks/>
          </p:cNvSpPr>
          <p:nvPr/>
        </p:nvSpPr>
        <p:spPr>
          <a:xfrm>
            <a:off x="0" y="1114029"/>
            <a:ext cx="11541760" cy="1366528"/>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600" b="0" dirty="0">
                <a:solidFill>
                  <a:schemeClr val="bg1"/>
                </a:solidFill>
              </a:rPr>
              <a:t>Activity 3: </a:t>
            </a:r>
            <a:r>
              <a:rPr lang="en-US" sz="3600" dirty="0">
                <a:solidFill>
                  <a:schemeClr val="bg1"/>
                </a:solidFill>
              </a:rPr>
              <a:t>Reflect, Plan, and Implement </a:t>
            </a:r>
          </a:p>
          <a:p>
            <a:r>
              <a:rPr lang="en-US" sz="3600" dirty="0">
                <a:solidFill>
                  <a:schemeClr val="bg1"/>
                </a:solidFill>
              </a:rPr>
              <a:t>(Self-Study)</a:t>
            </a:r>
          </a:p>
        </p:txBody>
      </p:sp>
      <p:sp>
        <p:nvSpPr>
          <p:cNvPr id="6" name="Footer Placeholder 8">
            <a:extLst>
              <a:ext uri="{FF2B5EF4-FFF2-40B4-BE49-F238E27FC236}">
                <a16:creationId xmlns:a16="http://schemas.microsoft.com/office/drawing/2014/main" id="{F55A97CB-DB10-514B-A280-7FFD59DCB616}"/>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25</a:t>
            </a:fld>
            <a:endParaRPr lang="en-US" dirty="0"/>
          </a:p>
        </p:txBody>
      </p:sp>
      <p:grpSp>
        <p:nvGrpSpPr>
          <p:cNvPr id="7" name="Group 32">
            <a:extLst>
              <a:ext uri="{FF2B5EF4-FFF2-40B4-BE49-F238E27FC236}">
                <a16:creationId xmlns:a16="http://schemas.microsoft.com/office/drawing/2014/main" id="{6CCC34E3-2BEB-EA41-AD2A-66CF83DE1264}"/>
              </a:ext>
            </a:extLst>
          </p:cNvPr>
          <p:cNvGrpSpPr/>
          <p:nvPr/>
        </p:nvGrpSpPr>
        <p:grpSpPr>
          <a:xfrm>
            <a:off x="349682" y="2304999"/>
            <a:ext cx="9820162" cy="4397452"/>
            <a:chOff x="573883" y="2690500"/>
            <a:chExt cx="8360311" cy="3812237"/>
          </a:xfrm>
        </p:grpSpPr>
        <p:sp>
          <p:nvSpPr>
            <p:cNvPr id="8" name="Content Placeholder 2">
              <a:extLst>
                <a:ext uri="{FF2B5EF4-FFF2-40B4-BE49-F238E27FC236}">
                  <a16:creationId xmlns:a16="http://schemas.microsoft.com/office/drawing/2014/main" id="{DF1800CD-5E7A-DD4A-B53C-302D667B7325}"/>
                </a:ext>
              </a:extLst>
            </p:cNvPr>
            <p:cNvSpPr txBox="1">
              <a:spLocks/>
            </p:cNvSpPr>
            <p:nvPr/>
          </p:nvSpPr>
          <p:spPr>
            <a:xfrm>
              <a:off x="861511" y="2690500"/>
              <a:ext cx="8072683" cy="3812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b="1" dirty="0"/>
            </a:p>
            <a:p>
              <a:pPr lvl="1">
                <a:spcBef>
                  <a:spcPts val="1200"/>
                </a:spcBef>
                <a:buClr>
                  <a:srgbClr val="0070C0"/>
                </a:buClr>
                <a:buFont typeface="Arial" panose="020B0604020202020204" pitchFamily="34" charset="0"/>
                <a:buChar char="•"/>
              </a:pPr>
              <a:r>
                <a:rPr lang="en-US" sz="2800" dirty="0"/>
                <a:t>Answer the guiding questions on page 12. </a:t>
              </a:r>
            </a:p>
            <a:p>
              <a:pPr lvl="1">
                <a:spcBef>
                  <a:spcPts val="1200"/>
                </a:spcBef>
                <a:buClr>
                  <a:srgbClr val="0070C0"/>
                </a:buClr>
                <a:buFont typeface="Arial" panose="020B0604020202020204" pitchFamily="34" charset="0"/>
                <a:buChar char="•"/>
              </a:pPr>
              <a:endParaRPr lang="en-US" sz="2800" b="1" dirty="0"/>
            </a:p>
            <a:p>
              <a:pPr lvl="1">
                <a:lnSpc>
                  <a:spcPct val="100000"/>
                </a:lnSpc>
                <a:spcBef>
                  <a:spcPts val="0"/>
                </a:spcBef>
                <a:buClr>
                  <a:srgbClr val="0070C0"/>
                </a:buClr>
                <a:buFont typeface="Arial" panose="020B0604020202020204" pitchFamily="34" charset="0"/>
                <a:buChar char="•"/>
              </a:pPr>
              <a:r>
                <a:rPr lang="en-US" sz="2800" b="1" dirty="0">
                  <a:solidFill>
                    <a:schemeClr val="accent1"/>
                  </a:solidFill>
                  <a:hlinkClick r:id="rId3">
                    <a:extLst>
                      <a:ext uri="{A12FA001-AC4F-418D-AE19-62706E023703}">
                        <ahyp:hlinkClr xmlns:ahyp="http://schemas.microsoft.com/office/drawing/2018/hyperlinkcolor" val="tx"/>
                      </a:ext>
                    </a:extLst>
                  </a:hlinkClick>
                </a:rPr>
                <a:t>Video</a:t>
              </a:r>
              <a:r>
                <a:rPr lang="en-US" sz="2800" b="1" dirty="0">
                  <a:solidFill>
                    <a:schemeClr val="accent1"/>
                  </a:solidFill>
                  <a:hlinkClick r:id="rId3">
                    <a:extLst>
                      <a:ext uri="{A12FA001-AC4F-418D-AE19-62706E023703}">
                        <ahyp:hlinkClr xmlns:ahyp="http://schemas.microsoft.com/office/drawing/2018/hyperlinkcolor" val="tx"/>
                      </a:ext>
                    </a:extLst>
                  </a:hlinkClick>
                </a:rPr>
                <a:t> 3: Small Groups in Action</a:t>
              </a:r>
              <a:r>
                <a:rPr lang="en-US" sz="2800" dirty="0">
                  <a:solidFill>
                    <a:schemeClr val="accent1"/>
                  </a:solidFill>
                  <a:hlinkClick r:id="rId3">
                    <a:extLst>
                      <a:ext uri="{A12FA001-AC4F-418D-AE19-62706E023703}">
                        <ahyp:hlinkClr xmlns:ahyp="http://schemas.microsoft.com/office/drawing/2018/hyperlinkcolor" val="tx"/>
                      </a:ext>
                    </a:extLst>
                  </a:hlinkClick>
                </a:rPr>
                <a:t> </a:t>
              </a:r>
              <a:endParaRPr lang="en-US" sz="2800" dirty="0">
                <a:solidFill>
                  <a:schemeClr val="accent1"/>
                </a:solidFill>
              </a:endParaRPr>
            </a:p>
            <a:p>
              <a:pPr marL="457200" lvl="1" indent="0">
                <a:lnSpc>
                  <a:spcPct val="100000"/>
                </a:lnSpc>
                <a:spcBef>
                  <a:spcPts val="0"/>
                </a:spcBef>
                <a:buClr>
                  <a:srgbClr val="0070C0"/>
                </a:buClr>
                <a:buNone/>
              </a:pPr>
              <a:r>
                <a:rPr lang="en-US" sz="2800" dirty="0"/>
                <a:t>   Answer the reflection questions on page 15. </a:t>
              </a:r>
            </a:p>
            <a:p>
              <a:pPr>
                <a:buClr>
                  <a:srgbClr val="0070C0"/>
                </a:buClr>
                <a:buFont typeface="Arial" panose="020B0604020202020204" pitchFamily="34" charset="0"/>
                <a:buChar char="•"/>
              </a:pPr>
              <a:endParaRPr lang="en-US" b="1" dirty="0"/>
            </a:p>
            <a:p>
              <a:pPr lvl="1">
                <a:buClr>
                  <a:srgbClr val="0070C0"/>
                </a:buClr>
                <a:buFont typeface="Arial" panose="020B0604020202020204" pitchFamily="34" charset="0"/>
                <a:buChar char="•"/>
              </a:pPr>
              <a:r>
                <a:rPr lang="en-US" sz="2800" dirty="0"/>
                <a:t>Self-Study Reading for Session 5 on pages 16–25.</a:t>
              </a:r>
            </a:p>
            <a:p>
              <a:pPr lvl="1">
                <a:buClr>
                  <a:srgbClr val="0070C0"/>
                </a:buClr>
                <a:buFont typeface="Arial" panose="020B0604020202020204" pitchFamily="34" charset="0"/>
                <a:buChar char="•"/>
              </a:pPr>
              <a:r>
                <a:rPr lang="en-US" sz="2800" dirty="0"/>
                <a:t>Optional: One resource from the Additional Resources section on pages 44-46.</a:t>
              </a:r>
              <a:endParaRPr lang="en-US" sz="1600" dirty="0"/>
            </a:p>
          </p:txBody>
        </p:sp>
        <p:pic>
          <p:nvPicPr>
            <p:cNvPr id="9" name="Picture 34">
              <a:extLst>
                <a:ext uri="{FF2B5EF4-FFF2-40B4-BE49-F238E27FC236}">
                  <a16:creationId xmlns:a16="http://schemas.microsoft.com/office/drawing/2014/main" id="{A38BB268-D20F-474A-912A-9707201E9F5B}"/>
                </a:ext>
              </a:extLst>
            </p:cNvPr>
            <p:cNvPicPr>
              <a:picLocks noChangeAspect="1"/>
            </p:cNvPicPr>
            <p:nvPr/>
          </p:nvPicPr>
          <p:blipFill>
            <a:blip r:embed="rId4"/>
            <a:stretch>
              <a:fillRect/>
            </a:stretch>
          </p:blipFill>
          <p:spPr>
            <a:xfrm>
              <a:off x="573883" y="2869049"/>
              <a:ext cx="608662" cy="901722"/>
            </a:xfrm>
            <a:prstGeom prst="rect">
              <a:avLst/>
            </a:prstGeom>
          </p:spPr>
        </p:pic>
        <p:pic>
          <p:nvPicPr>
            <p:cNvPr id="10" name="Picture 35">
              <a:extLst>
                <a:ext uri="{FF2B5EF4-FFF2-40B4-BE49-F238E27FC236}">
                  <a16:creationId xmlns:a16="http://schemas.microsoft.com/office/drawing/2014/main" id="{56632763-5B5A-E34B-839B-8AB81909830D}"/>
                </a:ext>
              </a:extLst>
            </p:cNvPr>
            <p:cNvPicPr>
              <a:picLocks noChangeAspect="1"/>
            </p:cNvPicPr>
            <p:nvPr/>
          </p:nvPicPr>
          <p:blipFill>
            <a:blip r:embed="rId5"/>
            <a:stretch>
              <a:fillRect/>
            </a:stretch>
          </p:blipFill>
          <p:spPr>
            <a:xfrm>
              <a:off x="573883" y="5282900"/>
              <a:ext cx="608662" cy="901722"/>
            </a:xfrm>
            <a:prstGeom prst="rect">
              <a:avLst/>
            </a:prstGeom>
          </p:spPr>
        </p:pic>
        <p:pic>
          <p:nvPicPr>
            <p:cNvPr id="11" name="Picture 36">
              <a:extLst>
                <a:ext uri="{FF2B5EF4-FFF2-40B4-BE49-F238E27FC236}">
                  <a16:creationId xmlns:a16="http://schemas.microsoft.com/office/drawing/2014/main" id="{3466BEBB-30C4-ED40-888D-89E3B37DBBAB}"/>
                </a:ext>
              </a:extLst>
            </p:cNvPr>
            <p:cNvPicPr>
              <a:picLocks noChangeAspect="1"/>
            </p:cNvPicPr>
            <p:nvPr/>
          </p:nvPicPr>
          <p:blipFill>
            <a:blip r:embed="rId6"/>
            <a:stretch>
              <a:fillRect/>
            </a:stretch>
          </p:blipFill>
          <p:spPr>
            <a:xfrm>
              <a:off x="573883" y="4075974"/>
              <a:ext cx="608662" cy="901722"/>
            </a:xfrm>
            <a:prstGeom prst="rect">
              <a:avLst/>
            </a:prstGeom>
          </p:spPr>
        </p:pic>
      </p:grpSp>
      <p:sp>
        <p:nvSpPr>
          <p:cNvPr id="12" name="Title 1">
            <a:extLst>
              <a:ext uri="{FF2B5EF4-FFF2-40B4-BE49-F238E27FC236}">
                <a16:creationId xmlns:a16="http://schemas.microsoft.com/office/drawing/2014/main" id="{1754E7DD-8FCD-F140-8B5A-24046C4B53A2}"/>
              </a:ext>
            </a:extLst>
          </p:cNvPr>
          <p:cNvSpPr txBox="1">
            <a:spLocks/>
          </p:cNvSpPr>
          <p:nvPr/>
        </p:nvSpPr>
        <p:spPr>
          <a:xfrm>
            <a:off x="349682" y="41285"/>
            <a:ext cx="9442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Reflect, Plan, and Implement</a:t>
            </a:r>
          </a:p>
        </p:txBody>
      </p:sp>
      <p:pic>
        <p:nvPicPr>
          <p:cNvPr id="15" name="Picture 14" descr="A screenshot of a cell phone&#10;&#10;Description automatically generated">
            <a:extLst>
              <a:ext uri="{FF2B5EF4-FFF2-40B4-BE49-F238E27FC236}">
                <a16:creationId xmlns:a16="http://schemas.microsoft.com/office/drawing/2014/main" id="{376A2457-4478-0749-8964-F1F4CF9C8305}"/>
              </a:ext>
            </a:extLst>
          </p:cNvPr>
          <p:cNvPicPr>
            <a:picLocks noChangeAspect="1"/>
          </p:cNvPicPr>
          <p:nvPr/>
        </p:nvPicPr>
        <p:blipFill>
          <a:blip r:embed="rId7"/>
          <a:stretch>
            <a:fillRect/>
          </a:stretch>
        </p:blipFill>
        <p:spPr>
          <a:xfrm rot="279448">
            <a:off x="9665008" y="3479866"/>
            <a:ext cx="1590076" cy="2057745"/>
          </a:xfrm>
          <a:prstGeom prst="rect">
            <a:avLst/>
          </a:prstGeom>
          <a:ln>
            <a:solidFill>
              <a:srgbClr val="622066"/>
            </a:solidFill>
          </a:ln>
          <a:effectLst>
            <a:outerShdw blurRad="292100" dist="139700" dir="2700000" algn="ctr" rotWithShape="0">
              <a:srgbClr val="000000">
                <a:alpha val="65000"/>
              </a:srgbClr>
            </a:outerShdw>
          </a:effectLst>
        </p:spPr>
      </p:pic>
      <p:pic>
        <p:nvPicPr>
          <p:cNvPr id="3" name="Picture 2" descr="A screenshot of a social media post&#10;&#10;Description automatically generated">
            <a:extLst>
              <a:ext uri="{FF2B5EF4-FFF2-40B4-BE49-F238E27FC236}">
                <a16:creationId xmlns:a16="http://schemas.microsoft.com/office/drawing/2014/main" id="{B72887E1-61B4-0547-B183-5DB2DBFBF87D}"/>
              </a:ext>
            </a:extLst>
          </p:cNvPr>
          <p:cNvPicPr>
            <a:picLocks noChangeAspect="1"/>
          </p:cNvPicPr>
          <p:nvPr/>
        </p:nvPicPr>
        <p:blipFill>
          <a:blip r:embed="rId8"/>
          <a:stretch>
            <a:fillRect/>
          </a:stretch>
        </p:blipFill>
        <p:spPr>
          <a:xfrm rot="21363448">
            <a:off x="8660775" y="2667627"/>
            <a:ext cx="1590075" cy="2057744"/>
          </a:xfrm>
          <a:prstGeom prst="rect">
            <a:avLst/>
          </a:prstGeom>
          <a:ln>
            <a:solidFill>
              <a:srgbClr val="622066"/>
            </a:solidFill>
          </a:ln>
          <a:effectLst>
            <a:outerShdw blurRad="292100" dist="139700" dir="2700000" algn="ctr" rotWithShape="0">
              <a:srgbClr val="000000">
                <a:alpha val="65000"/>
              </a:srgbClr>
            </a:outerShdw>
          </a:effectLst>
        </p:spPr>
      </p:pic>
      <p:pic>
        <p:nvPicPr>
          <p:cNvPr id="19" name="Picture 18" descr="A screenshot of a cell phone&#10;&#10;Description automatically generated">
            <a:extLst>
              <a:ext uri="{FF2B5EF4-FFF2-40B4-BE49-F238E27FC236}">
                <a16:creationId xmlns:a16="http://schemas.microsoft.com/office/drawing/2014/main" id="{1FE81BC5-517F-0F45-85AD-BD1D3821E805}"/>
              </a:ext>
            </a:extLst>
          </p:cNvPr>
          <p:cNvPicPr>
            <a:picLocks noChangeAspect="1"/>
          </p:cNvPicPr>
          <p:nvPr/>
        </p:nvPicPr>
        <p:blipFill>
          <a:blip r:embed="rId9"/>
          <a:stretch>
            <a:fillRect/>
          </a:stretch>
        </p:blipFill>
        <p:spPr>
          <a:xfrm rot="215427">
            <a:off x="9683053" y="1117262"/>
            <a:ext cx="1590076" cy="2057745"/>
          </a:xfrm>
          <a:prstGeom prst="rect">
            <a:avLst/>
          </a:prstGeom>
          <a:ln>
            <a:solidFill>
              <a:srgbClr val="622066"/>
            </a:solidFill>
          </a:ln>
          <a:effectLst>
            <a:outerShdw blurRad="292100" dist="139700" dir="2700000" algn="ctr" rotWithShape="0">
              <a:srgbClr val="000000">
                <a:alpha val="65000"/>
              </a:srgbClr>
            </a:outerShdw>
          </a:effectLst>
        </p:spPr>
      </p:pic>
      <p:pic>
        <p:nvPicPr>
          <p:cNvPr id="17" name="Picture 16" descr="A screenshot of a cell phone&#10;&#10;Description automatically generated">
            <a:extLst>
              <a:ext uri="{FF2B5EF4-FFF2-40B4-BE49-F238E27FC236}">
                <a16:creationId xmlns:a16="http://schemas.microsoft.com/office/drawing/2014/main" id="{D7EBA3A0-9B2D-B145-86C3-5B8042C876E7}"/>
              </a:ext>
            </a:extLst>
          </p:cNvPr>
          <p:cNvPicPr>
            <a:picLocks noChangeAspect="1"/>
          </p:cNvPicPr>
          <p:nvPr/>
        </p:nvPicPr>
        <p:blipFill>
          <a:blip r:embed="rId10"/>
          <a:stretch>
            <a:fillRect/>
          </a:stretch>
        </p:blipFill>
        <p:spPr>
          <a:xfrm rot="21419682">
            <a:off x="8732287" y="289520"/>
            <a:ext cx="1590076" cy="2057745"/>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919630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EB71E-F49D-6C47-B9AF-F83C2C2BA287}"/>
              </a:ext>
            </a:extLst>
          </p:cNvPr>
          <p:cNvPicPr>
            <a:picLocks noChangeAspect="1"/>
          </p:cNvPicPr>
          <p:nvPr/>
        </p:nvPicPr>
        <p:blipFill>
          <a:blip r:embed="rId3"/>
          <a:stretch>
            <a:fillRect/>
          </a:stretch>
        </p:blipFill>
        <p:spPr>
          <a:xfrm>
            <a:off x="2838450" y="177800"/>
            <a:ext cx="6515100" cy="6502400"/>
          </a:xfrm>
          <a:prstGeom prst="rect">
            <a:avLst/>
          </a:prstGeom>
        </p:spPr>
      </p:pic>
      <p:sp>
        <p:nvSpPr>
          <p:cNvPr id="3" name="Footer Placeholder 8">
            <a:extLst>
              <a:ext uri="{FF2B5EF4-FFF2-40B4-BE49-F238E27FC236}">
                <a16:creationId xmlns:a16="http://schemas.microsoft.com/office/drawing/2014/main" id="{8E713E6D-73D8-2B43-AC5C-B6B891DE1DC9}"/>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26</a:t>
            </a:fld>
            <a:endParaRPr lang="en-US" dirty="0"/>
          </a:p>
        </p:txBody>
      </p:sp>
      <p:sp>
        <p:nvSpPr>
          <p:cNvPr id="7" name="TextBox 6">
            <a:extLst>
              <a:ext uri="{FF2B5EF4-FFF2-40B4-BE49-F238E27FC236}">
                <a16:creationId xmlns:a16="http://schemas.microsoft.com/office/drawing/2014/main" id="{166C272E-E8A9-419B-BE4C-0268562D5B74}"/>
              </a:ext>
            </a:extLst>
          </p:cNvPr>
          <p:cNvSpPr txBox="1"/>
          <p:nvPr/>
        </p:nvSpPr>
        <p:spPr>
          <a:xfrm>
            <a:off x="3379998" y="1761067"/>
            <a:ext cx="5499968" cy="1538883"/>
          </a:xfrm>
          <a:prstGeom prst="rect">
            <a:avLst/>
          </a:prstGeom>
          <a:noFill/>
        </p:spPr>
        <p:txBody>
          <a:bodyPr wrap="square" rtlCol="0">
            <a:spAutoFit/>
          </a:bodyPr>
          <a:lstStyle/>
          <a:p>
            <a:pPr algn="ctr"/>
            <a:r>
              <a:rPr lang="en-US" sz="4000" b="1" dirty="0">
                <a:solidFill>
                  <a:srgbClr val="622066"/>
                </a:solidFill>
              </a:rPr>
              <a:t>We have completed </a:t>
            </a:r>
          </a:p>
          <a:p>
            <a:pPr algn="ctr"/>
            <a:r>
              <a:rPr lang="en-US" sz="5400" b="1" dirty="0">
                <a:solidFill>
                  <a:srgbClr val="622066"/>
                </a:solidFill>
              </a:rPr>
              <a:t>Session 4 </a:t>
            </a:r>
          </a:p>
        </p:txBody>
      </p:sp>
    </p:spTree>
    <p:extLst>
      <p:ext uri="{BB962C8B-B14F-4D97-AF65-F5344CB8AC3E}">
        <p14:creationId xmlns:p14="http://schemas.microsoft.com/office/powerpoint/2010/main" val="77003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F6C90D-F8C0-D24B-9A37-92D7598946AD}"/>
              </a:ext>
            </a:extLst>
          </p:cNvPr>
          <p:cNvSpPr>
            <a:spLocks noGrp="1"/>
          </p:cNvSpPr>
          <p:nvPr>
            <p:ph type="ctrTitle"/>
          </p:nvPr>
        </p:nvSpPr>
        <p:spPr>
          <a:xfrm>
            <a:off x="3486150" y="476016"/>
            <a:ext cx="8344906" cy="2387600"/>
          </a:xfrm>
        </p:spPr>
        <p:txBody>
          <a:bodyPr>
            <a:normAutofit/>
          </a:bodyPr>
          <a:lstStyle/>
          <a:p>
            <a:r>
              <a:rPr lang="en-US" sz="4800" dirty="0"/>
              <a:t>Professional Learning Community</a:t>
            </a:r>
            <a:br>
              <a:rPr lang="en-US" sz="4800" dirty="0"/>
            </a:br>
            <a:r>
              <a:rPr lang="en-US" sz="6600" dirty="0"/>
              <a:t>EMERGENT LITERACY</a:t>
            </a:r>
            <a:endParaRPr lang="en-US" sz="4800" dirty="0"/>
          </a:p>
        </p:txBody>
      </p:sp>
      <p:sp>
        <p:nvSpPr>
          <p:cNvPr id="9" name="Subtitle 2">
            <a:extLst>
              <a:ext uri="{FF2B5EF4-FFF2-40B4-BE49-F238E27FC236}">
                <a16:creationId xmlns:a16="http://schemas.microsoft.com/office/drawing/2014/main" id="{AB41BF6D-EA73-EA40-8398-9B087F6D8244}"/>
              </a:ext>
            </a:extLst>
          </p:cNvPr>
          <p:cNvSpPr>
            <a:spLocks noGrp="1"/>
          </p:cNvSpPr>
          <p:nvPr>
            <p:ph type="subTitle" idx="1"/>
          </p:nvPr>
        </p:nvSpPr>
        <p:spPr>
          <a:xfrm>
            <a:off x="4044883" y="3096782"/>
            <a:ext cx="7601021" cy="2732887"/>
          </a:xfrm>
        </p:spPr>
        <p:txBody>
          <a:bodyPr>
            <a:normAutofit lnSpcReduction="10000"/>
          </a:bodyPr>
          <a:lstStyle/>
          <a:p>
            <a:r>
              <a:rPr lang="en-US" sz="3200" b="1" dirty="0"/>
              <a:t>Module 2: Phonological Awareness</a:t>
            </a:r>
          </a:p>
          <a:p>
            <a:r>
              <a:rPr lang="en-US" sz="3200" b="1" dirty="0"/>
              <a:t>Session 5 </a:t>
            </a:r>
          </a:p>
          <a:p>
            <a:endParaRPr lang="en-US" sz="3200" b="1" dirty="0"/>
          </a:p>
          <a:p>
            <a:pPr>
              <a:lnSpc>
                <a:spcPct val="100000"/>
              </a:lnSpc>
              <a:spcBef>
                <a:spcPts val="0"/>
              </a:spcBef>
            </a:pPr>
            <a:r>
              <a:rPr lang="en-US" b="1" dirty="0"/>
              <a:t>Levels of Phonological Awareness</a:t>
            </a:r>
            <a:br>
              <a:rPr lang="en-US" b="1" dirty="0"/>
            </a:br>
            <a:r>
              <a:rPr lang="en-US" b="1" dirty="0"/>
              <a:t>Features and Examples of Effective</a:t>
            </a:r>
            <a:br>
              <a:rPr lang="en-US" b="1" dirty="0"/>
            </a:br>
            <a:r>
              <a:rPr lang="en-US" b="1" dirty="0"/>
              <a:t>Phonological Awareness Instruction</a:t>
            </a:r>
          </a:p>
        </p:txBody>
      </p:sp>
      <p:pic>
        <p:nvPicPr>
          <p:cNvPr id="5" name="Picture 4" descr="A picture containing person, girl, phone, person&#10;&#10;Description automatically generated">
            <a:extLst>
              <a:ext uri="{FF2B5EF4-FFF2-40B4-BE49-F238E27FC236}">
                <a16:creationId xmlns:a16="http://schemas.microsoft.com/office/drawing/2014/main" id="{B0DB73F8-3403-6242-8667-564BF8646E1E}"/>
              </a:ext>
            </a:extLst>
          </p:cNvPr>
          <p:cNvPicPr>
            <a:picLocks noChangeAspect="1"/>
          </p:cNvPicPr>
          <p:nvPr/>
        </p:nvPicPr>
        <p:blipFill>
          <a:blip r:embed="rId3"/>
          <a:stretch>
            <a:fillRect/>
          </a:stretch>
        </p:blipFill>
        <p:spPr>
          <a:xfrm rot="21421360">
            <a:off x="502106" y="492153"/>
            <a:ext cx="3285981" cy="4252446"/>
          </a:xfrm>
          <a:prstGeom prst="rect">
            <a:avLst/>
          </a:prstGeom>
          <a:ln>
            <a:solidFill>
              <a:srgbClr val="622066"/>
            </a:solidFill>
          </a:ln>
          <a:effectLst>
            <a:outerShdw blurRad="292100" dist="139700" dir="2700000" algn="ctr" rotWithShape="0">
              <a:srgbClr val="000000">
                <a:alpha val="65000"/>
              </a:srgbClr>
            </a:outerShdw>
          </a:effectLst>
        </p:spPr>
      </p:pic>
      <p:pic>
        <p:nvPicPr>
          <p:cNvPr id="7" name="Picture 6">
            <a:extLst>
              <a:ext uri="{FF2B5EF4-FFF2-40B4-BE49-F238E27FC236}">
                <a16:creationId xmlns:a16="http://schemas.microsoft.com/office/drawing/2014/main" id="{7397003E-DDD0-7449-8C10-00603D646945}"/>
              </a:ext>
            </a:extLst>
          </p:cNvPr>
          <p:cNvPicPr>
            <a:picLocks noChangeAspect="1"/>
          </p:cNvPicPr>
          <p:nvPr/>
        </p:nvPicPr>
        <p:blipFill>
          <a:blip r:embed="rId4"/>
          <a:stretch>
            <a:fillRect/>
          </a:stretch>
        </p:blipFill>
        <p:spPr>
          <a:xfrm>
            <a:off x="393886" y="5337926"/>
            <a:ext cx="3683000" cy="876300"/>
          </a:xfrm>
          <a:prstGeom prst="rect">
            <a:avLst/>
          </a:prstGeom>
        </p:spPr>
      </p:pic>
    </p:spTree>
    <p:extLst>
      <p:ext uri="{BB962C8B-B14F-4D97-AF65-F5344CB8AC3E}">
        <p14:creationId xmlns:p14="http://schemas.microsoft.com/office/powerpoint/2010/main" val="2414668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75" y="223838"/>
            <a:ext cx="10515600" cy="1325563"/>
          </a:xfrm>
        </p:spPr>
        <p:txBody>
          <a:bodyPr/>
          <a:lstStyle/>
          <a:p>
            <a:r>
              <a:rPr lang="en-US" dirty="0"/>
              <a:t>Purpose of Our </a:t>
            </a:r>
            <a:br>
              <a:rPr lang="en-US" dirty="0"/>
            </a:br>
            <a:r>
              <a:rPr lang="en-US" dirty="0"/>
              <a:t>Professional Learning Community (PLC)</a:t>
            </a:r>
          </a:p>
        </p:txBody>
      </p:sp>
      <p:sp>
        <p:nvSpPr>
          <p:cNvPr id="3" name="Content Placeholder 2"/>
          <p:cNvSpPr>
            <a:spLocks noGrp="1"/>
          </p:cNvSpPr>
          <p:nvPr>
            <p:ph idx="1"/>
          </p:nvPr>
        </p:nvSpPr>
        <p:spPr>
          <a:xfrm>
            <a:off x="501075" y="1549401"/>
            <a:ext cx="10515600" cy="2252924"/>
          </a:xfrm>
          <a:solidFill>
            <a:srgbClr val="B1D8EF"/>
          </a:solidFill>
        </p:spPr>
        <p:txBody>
          <a:bodyPr wrap="square" lIns="457200" tIns="457200" rIns="457200" bIns="457200">
            <a:spAutoFit/>
          </a:bodyPr>
          <a:lstStyle/>
          <a:p>
            <a:pPr marL="0" indent="0">
              <a:buNone/>
            </a:pPr>
            <a:r>
              <a:rPr lang="en-US" sz="3200" dirty="0"/>
              <a:t>To engage in </a:t>
            </a:r>
            <a:r>
              <a:rPr lang="en-US" sz="3200" b="1" dirty="0"/>
              <a:t>collaborative</a:t>
            </a:r>
            <a:r>
              <a:rPr lang="en-US" sz="3200" dirty="0"/>
              <a:t> learning experiences to support preschool teachers in applying </a:t>
            </a:r>
            <a:r>
              <a:rPr lang="en-US" sz="3200" b="1" dirty="0"/>
              <a:t>evidence-based language and literacy strategies</a:t>
            </a:r>
            <a:r>
              <a:rPr lang="en-US" sz="3200" dirty="0"/>
              <a:t>.</a:t>
            </a:r>
          </a:p>
        </p:txBody>
      </p:sp>
      <p:pic>
        <p:nvPicPr>
          <p:cNvPr id="5" name="Picture 4">
            <a:extLst>
              <a:ext uri="{FF2B5EF4-FFF2-40B4-BE49-F238E27FC236}">
                <a16:creationId xmlns:a16="http://schemas.microsoft.com/office/drawing/2014/main" id="{47F341D1-FAB4-574C-9ECF-DAA8809D3489}"/>
              </a:ext>
            </a:extLst>
          </p:cNvPr>
          <p:cNvPicPr>
            <a:picLocks noChangeAspect="1"/>
          </p:cNvPicPr>
          <p:nvPr/>
        </p:nvPicPr>
        <p:blipFill rotWithShape="1">
          <a:blip r:embed="rId3"/>
          <a:srcRect b="13929"/>
          <a:stretch/>
        </p:blipFill>
        <p:spPr>
          <a:xfrm>
            <a:off x="2816730" y="3429000"/>
            <a:ext cx="6558539" cy="3449717"/>
          </a:xfrm>
          <a:prstGeom prst="rect">
            <a:avLst/>
          </a:prstGeom>
        </p:spPr>
      </p:pic>
      <p:sp>
        <p:nvSpPr>
          <p:cNvPr id="6" name="Footer Placeholder 8">
            <a:extLst>
              <a:ext uri="{FF2B5EF4-FFF2-40B4-BE49-F238E27FC236}">
                <a16:creationId xmlns:a16="http://schemas.microsoft.com/office/drawing/2014/main" id="{5CE44A2A-06F1-1541-AB5B-8665E7B4971A}"/>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28</a:t>
            </a:fld>
            <a:endParaRPr lang="en-US" dirty="0"/>
          </a:p>
        </p:txBody>
      </p:sp>
    </p:spTree>
    <p:extLst>
      <p:ext uri="{BB962C8B-B14F-4D97-AF65-F5344CB8AC3E}">
        <p14:creationId xmlns:p14="http://schemas.microsoft.com/office/powerpoint/2010/main" val="1160347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Norms For Our PLC</a:t>
            </a:r>
          </a:p>
        </p:txBody>
      </p:sp>
      <p:sp>
        <p:nvSpPr>
          <p:cNvPr id="7" name="Footer Placeholder 8">
            <a:extLst>
              <a:ext uri="{FF2B5EF4-FFF2-40B4-BE49-F238E27FC236}">
                <a16:creationId xmlns:a16="http://schemas.microsoft.com/office/drawing/2014/main" id="{1D2EDDF0-57A3-7F4F-8AAA-8181BDA8077B}"/>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29</a:t>
            </a:fld>
            <a:endParaRPr lang="en-US" dirty="0"/>
          </a:p>
        </p:txBody>
      </p:sp>
      <p:sp>
        <p:nvSpPr>
          <p:cNvPr id="5" name="Content Placeholder 2">
            <a:extLst>
              <a:ext uri="{FF2B5EF4-FFF2-40B4-BE49-F238E27FC236}">
                <a16:creationId xmlns:a16="http://schemas.microsoft.com/office/drawing/2014/main" id="{46410B86-E69C-8743-B0C2-B62409741949}"/>
              </a:ext>
            </a:extLst>
          </p:cNvPr>
          <p:cNvSpPr>
            <a:spLocks noGrp="1"/>
          </p:cNvSpPr>
          <p:nvPr>
            <p:ph idx="1"/>
          </p:nvPr>
        </p:nvSpPr>
        <p:spPr>
          <a:xfrm>
            <a:off x="571939" y="2048898"/>
            <a:ext cx="2657764" cy="1168890"/>
          </a:xfrm>
        </p:spPr>
        <p:txBody>
          <a:bodyPr>
            <a:normAutofit/>
          </a:bodyPr>
          <a:lstStyle/>
          <a:p>
            <a:pPr marL="0" indent="0">
              <a:buNone/>
            </a:pPr>
            <a:r>
              <a:rPr lang="en-US" sz="3200" b="1" dirty="0"/>
              <a:t>Cell phones on silent</a:t>
            </a:r>
          </a:p>
          <a:p>
            <a:endParaRPr lang="en-US" sz="3200" dirty="0"/>
          </a:p>
        </p:txBody>
      </p:sp>
      <p:pic>
        <p:nvPicPr>
          <p:cNvPr id="6" name="Picture 5">
            <a:extLst>
              <a:ext uri="{FF2B5EF4-FFF2-40B4-BE49-F238E27FC236}">
                <a16:creationId xmlns:a16="http://schemas.microsoft.com/office/drawing/2014/main" id="{42BB7838-E7B8-F545-BEDE-AD9EDFFDE8D3}"/>
              </a:ext>
            </a:extLst>
          </p:cNvPr>
          <p:cNvPicPr>
            <a:picLocks noChangeAspect="1"/>
          </p:cNvPicPr>
          <p:nvPr/>
        </p:nvPicPr>
        <p:blipFill>
          <a:blip r:embed="rId3"/>
          <a:stretch>
            <a:fillRect/>
          </a:stretch>
        </p:blipFill>
        <p:spPr>
          <a:xfrm>
            <a:off x="1251389" y="3351792"/>
            <a:ext cx="1055344" cy="1816821"/>
          </a:xfrm>
          <a:prstGeom prst="rect">
            <a:avLst/>
          </a:prstGeom>
        </p:spPr>
      </p:pic>
      <p:sp>
        <p:nvSpPr>
          <p:cNvPr id="8" name="TextBox 7">
            <a:extLst>
              <a:ext uri="{FF2B5EF4-FFF2-40B4-BE49-F238E27FC236}">
                <a16:creationId xmlns:a16="http://schemas.microsoft.com/office/drawing/2014/main" id="{19987184-5864-DC43-8163-EAB2CA557803}"/>
              </a:ext>
            </a:extLst>
          </p:cNvPr>
          <p:cNvSpPr txBox="1"/>
          <p:nvPr/>
        </p:nvSpPr>
        <p:spPr>
          <a:xfrm>
            <a:off x="7572276" y="1720576"/>
            <a:ext cx="3720570" cy="1631216"/>
          </a:xfrm>
          <a:prstGeom prst="rect">
            <a:avLst/>
          </a:prstGeom>
          <a:noFill/>
        </p:spPr>
        <p:txBody>
          <a:bodyPr wrap="none" rtlCol="0">
            <a:spAutoFit/>
          </a:bodyPr>
          <a:lstStyle/>
          <a:p>
            <a:endParaRPr lang="en-US" b="1" dirty="0"/>
          </a:p>
          <a:p>
            <a:pPr marL="114300" indent="234950"/>
            <a:r>
              <a:rPr lang="en-US" sz="3200" b="1" dirty="0"/>
              <a:t>Presume </a:t>
            </a:r>
          </a:p>
          <a:p>
            <a:r>
              <a:rPr lang="en-US" sz="3200" b="1" dirty="0"/>
              <a:t>    positive intentions</a:t>
            </a:r>
          </a:p>
          <a:p>
            <a:endParaRPr lang="en-US" dirty="0"/>
          </a:p>
        </p:txBody>
      </p:sp>
      <p:sp>
        <p:nvSpPr>
          <p:cNvPr id="10" name="Content Placeholder 2">
            <a:extLst>
              <a:ext uri="{FF2B5EF4-FFF2-40B4-BE49-F238E27FC236}">
                <a16:creationId xmlns:a16="http://schemas.microsoft.com/office/drawing/2014/main" id="{ABE3FAD7-38EB-AD40-98D9-4F312D35C51B}"/>
              </a:ext>
            </a:extLst>
          </p:cNvPr>
          <p:cNvSpPr txBox="1">
            <a:spLocks/>
          </p:cNvSpPr>
          <p:nvPr/>
        </p:nvSpPr>
        <p:spPr>
          <a:xfrm>
            <a:off x="3887890" y="2048898"/>
            <a:ext cx="3119956" cy="1168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dirty="0"/>
              <a:t>Pay attention to self and others</a:t>
            </a:r>
          </a:p>
          <a:p>
            <a:endParaRPr lang="en-US" sz="3200" dirty="0"/>
          </a:p>
          <a:p>
            <a:endParaRPr lang="en-US" sz="3200" dirty="0"/>
          </a:p>
          <a:p>
            <a:pPr marL="0" indent="0">
              <a:buNone/>
            </a:pPr>
            <a:endParaRPr lang="en-US" sz="3200" dirty="0"/>
          </a:p>
        </p:txBody>
      </p:sp>
      <p:pic>
        <p:nvPicPr>
          <p:cNvPr id="11" name="Picture 10">
            <a:extLst>
              <a:ext uri="{FF2B5EF4-FFF2-40B4-BE49-F238E27FC236}">
                <a16:creationId xmlns:a16="http://schemas.microsoft.com/office/drawing/2014/main" id="{39A96F8B-21FE-3F40-8563-465536A9C5D4}"/>
              </a:ext>
            </a:extLst>
          </p:cNvPr>
          <p:cNvPicPr>
            <a:picLocks noChangeAspect="1"/>
          </p:cNvPicPr>
          <p:nvPr/>
        </p:nvPicPr>
        <p:blipFill>
          <a:blip r:embed="rId4"/>
          <a:stretch>
            <a:fillRect/>
          </a:stretch>
        </p:blipFill>
        <p:spPr>
          <a:xfrm>
            <a:off x="8718446" y="3351792"/>
            <a:ext cx="1528639" cy="1818995"/>
          </a:xfrm>
          <a:prstGeom prst="rect">
            <a:avLst/>
          </a:prstGeom>
        </p:spPr>
      </p:pic>
      <p:pic>
        <p:nvPicPr>
          <p:cNvPr id="12" name="Picture 11">
            <a:extLst>
              <a:ext uri="{FF2B5EF4-FFF2-40B4-BE49-F238E27FC236}">
                <a16:creationId xmlns:a16="http://schemas.microsoft.com/office/drawing/2014/main" id="{0891622E-F961-1A43-862B-F34860695EB6}"/>
              </a:ext>
            </a:extLst>
          </p:cNvPr>
          <p:cNvPicPr>
            <a:picLocks noChangeAspect="1"/>
          </p:cNvPicPr>
          <p:nvPr/>
        </p:nvPicPr>
        <p:blipFill>
          <a:blip r:embed="rId5"/>
          <a:stretch>
            <a:fillRect/>
          </a:stretch>
        </p:blipFill>
        <p:spPr>
          <a:xfrm>
            <a:off x="3961631" y="3258212"/>
            <a:ext cx="2835175" cy="2003979"/>
          </a:xfrm>
          <a:prstGeom prst="rect">
            <a:avLst/>
          </a:prstGeom>
        </p:spPr>
      </p:pic>
    </p:spTree>
    <p:extLst>
      <p:ext uri="{BB962C8B-B14F-4D97-AF65-F5344CB8AC3E}">
        <p14:creationId xmlns:p14="http://schemas.microsoft.com/office/powerpoint/2010/main" val="1713789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Norms For Our PLC</a:t>
            </a:r>
          </a:p>
        </p:txBody>
      </p:sp>
      <p:sp>
        <p:nvSpPr>
          <p:cNvPr id="3" name="Content Placeholder 2"/>
          <p:cNvSpPr>
            <a:spLocks noGrp="1"/>
          </p:cNvSpPr>
          <p:nvPr>
            <p:ph idx="1"/>
          </p:nvPr>
        </p:nvSpPr>
        <p:spPr>
          <a:xfrm>
            <a:off x="571939" y="2048898"/>
            <a:ext cx="2657764" cy="1168890"/>
          </a:xfrm>
        </p:spPr>
        <p:txBody>
          <a:bodyPr>
            <a:normAutofit/>
          </a:bodyPr>
          <a:lstStyle/>
          <a:p>
            <a:pPr marL="0" indent="0">
              <a:buNone/>
            </a:pPr>
            <a:r>
              <a:rPr lang="en-US" sz="3200" b="1" dirty="0"/>
              <a:t>Cell phones on silent</a:t>
            </a:r>
          </a:p>
          <a:p>
            <a:endParaRPr lang="en-US" sz="3200" dirty="0"/>
          </a:p>
        </p:txBody>
      </p:sp>
      <p:pic>
        <p:nvPicPr>
          <p:cNvPr id="6" name="Picture 5">
            <a:extLst>
              <a:ext uri="{FF2B5EF4-FFF2-40B4-BE49-F238E27FC236}">
                <a16:creationId xmlns:a16="http://schemas.microsoft.com/office/drawing/2014/main" id="{7C216707-7FF6-B642-A1A6-19A61F56F084}"/>
              </a:ext>
            </a:extLst>
          </p:cNvPr>
          <p:cNvPicPr>
            <a:picLocks noChangeAspect="1"/>
          </p:cNvPicPr>
          <p:nvPr/>
        </p:nvPicPr>
        <p:blipFill>
          <a:blip r:embed="rId3"/>
          <a:stretch>
            <a:fillRect/>
          </a:stretch>
        </p:blipFill>
        <p:spPr>
          <a:xfrm>
            <a:off x="1251389" y="3351792"/>
            <a:ext cx="1055344" cy="1816821"/>
          </a:xfrm>
          <a:prstGeom prst="rect">
            <a:avLst/>
          </a:prstGeom>
        </p:spPr>
      </p:pic>
      <p:sp>
        <p:nvSpPr>
          <p:cNvPr id="7" name="Footer Placeholder 8">
            <a:extLst>
              <a:ext uri="{FF2B5EF4-FFF2-40B4-BE49-F238E27FC236}">
                <a16:creationId xmlns:a16="http://schemas.microsoft.com/office/drawing/2014/main" id="{1D2EDDF0-57A3-7F4F-8AAA-8181BDA8077B}"/>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3</a:t>
            </a:fld>
            <a:endParaRPr lang="en-US" dirty="0"/>
          </a:p>
        </p:txBody>
      </p:sp>
      <p:sp>
        <p:nvSpPr>
          <p:cNvPr id="11" name="TextBox 10">
            <a:extLst>
              <a:ext uri="{FF2B5EF4-FFF2-40B4-BE49-F238E27FC236}">
                <a16:creationId xmlns:a16="http://schemas.microsoft.com/office/drawing/2014/main" id="{97FC7E20-A467-4895-927B-60DD155617EB}"/>
              </a:ext>
            </a:extLst>
          </p:cNvPr>
          <p:cNvSpPr txBox="1"/>
          <p:nvPr/>
        </p:nvSpPr>
        <p:spPr>
          <a:xfrm>
            <a:off x="7572276" y="1720576"/>
            <a:ext cx="3720570" cy="1631216"/>
          </a:xfrm>
          <a:prstGeom prst="rect">
            <a:avLst/>
          </a:prstGeom>
          <a:noFill/>
        </p:spPr>
        <p:txBody>
          <a:bodyPr wrap="none" rtlCol="0">
            <a:spAutoFit/>
          </a:bodyPr>
          <a:lstStyle/>
          <a:p>
            <a:endParaRPr lang="en-US" b="1" dirty="0"/>
          </a:p>
          <a:p>
            <a:pPr marL="114300" indent="234950"/>
            <a:r>
              <a:rPr lang="en-US" sz="3200" b="1" dirty="0"/>
              <a:t>Presume </a:t>
            </a:r>
          </a:p>
          <a:p>
            <a:r>
              <a:rPr lang="en-US" sz="3200" b="1" dirty="0"/>
              <a:t>    positive intentions</a:t>
            </a:r>
          </a:p>
          <a:p>
            <a:endParaRPr lang="en-US" dirty="0"/>
          </a:p>
        </p:txBody>
      </p:sp>
      <p:sp>
        <p:nvSpPr>
          <p:cNvPr id="12" name="Content Placeholder 2">
            <a:extLst>
              <a:ext uri="{FF2B5EF4-FFF2-40B4-BE49-F238E27FC236}">
                <a16:creationId xmlns:a16="http://schemas.microsoft.com/office/drawing/2014/main" id="{DA5EDCAD-B67B-4E39-BB10-7149514ED207}"/>
              </a:ext>
            </a:extLst>
          </p:cNvPr>
          <p:cNvSpPr txBox="1">
            <a:spLocks/>
          </p:cNvSpPr>
          <p:nvPr/>
        </p:nvSpPr>
        <p:spPr>
          <a:xfrm>
            <a:off x="3887890" y="2048898"/>
            <a:ext cx="3119956" cy="1168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dirty="0"/>
              <a:t>Pay attention to self and others</a:t>
            </a:r>
          </a:p>
          <a:p>
            <a:endParaRPr lang="en-US" sz="3200" dirty="0"/>
          </a:p>
          <a:p>
            <a:endParaRPr lang="en-US" sz="3200" dirty="0"/>
          </a:p>
          <a:p>
            <a:pPr marL="0" indent="0">
              <a:buNone/>
            </a:pPr>
            <a:endParaRPr lang="en-US" sz="3200" dirty="0"/>
          </a:p>
        </p:txBody>
      </p:sp>
      <p:pic>
        <p:nvPicPr>
          <p:cNvPr id="4" name="Picture 3">
            <a:extLst>
              <a:ext uri="{FF2B5EF4-FFF2-40B4-BE49-F238E27FC236}">
                <a16:creationId xmlns:a16="http://schemas.microsoft.com/office/drawing/2014/main" id="{D61FEBF9-C056-4249-8A64-703B2A7CD35C}"/>
              </a:ext>
            </a:extLst>
          </p:cNvPr>
          <p:cNvPicPr>
            <a:picLocks noChangeAspect="1"/>
          </p:cNvPicPr>
          <p:nvPr/>
        </p:nvPicPr>
        <p:blipFill>
          <a:blip r:embed="rId4"/>
          <a:stretch>
            <a:fillRect/>
          </a:stretch>
        </p:blipFill>
        <p:spPr>
          <a:xfrm>
            <a:off x="8718446" y="3351792"/>
            <a:ext cx="1528639" cy="1818995"/>
          </a:xfrm>
          <a:prstGeom prst="rect">
            <a:avLst/>
          </a:prstGeom>
        </p:spPr>
      </p:pic>
      <p:pic>
        <p:nvPicPr>
          <p:cNvPr id="5" name="Picture 4">
            <a:extLst>
              <a:ext uri="{FF2B5EF4-FFF2-40B4-BE49-F238E27FC236}">
                <a16:creationId xmlns:a16="http://schemas.microsoft.com/office/drawing/2014/main" id="{D9A01A5A-CF0C-EA48-8E9E-ABE4D8745FE7}"/>
              </a:ext>
            </a:extLst>
          </p:cNvPr>
          <p:cNvPicPr>
            <a:picLocks noChangeAspect="1"/>
          </p:cNvPicPr>
          <p:nvPr/>
        </p:nvPicPr>
        <p:blipFill>
          <a:blip r:embed="rId5"/>
          <a:stretch>
            <a:fillRect/>
          </a:stretch>
        </p:blipFill>
        <p:spPr>
          <a:xfrm>
            <a:off x="3961631" y="3258212"/>
            <a:ext cx="2835175" cy="2003979"/>
          </a:xfrm>
          <a:prstGeom prst="rect">
            <a:avLst/>
          </a:prstGeom>
        </p:spPr>
      </p:pic>
    </p:spTree>
    <p:extLst>
      <p:ext uri="{BB962C8B-B14F-4D97-AF65-F5344CB8AC3E}">
        <p14:creationId xmlns:p14="http://schemas.microsoft.com/office/powerpoint/2010/main" val="2099663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A4827C5-0836-7144-B6F2-5956C617C31D}"/>
              </a:ext>
            </a:extLst>
          </p:cNvPr>
          <p:cNvSpPr>
            <a:spLocks noGrp="1"/>
          </p:cNvSpPr>
          <p:nvPr>
            <p:ph idx="1"/>
          </p:nvPr>
        </p:nvSpPr>
        <p:spPr>
          <a:xfrm>
            <a:off x="712880" y="1644167"/>
            <a:ext cx="10061320" cy="4712183"/>
          </a:xfrm>
        </p:spPr>
        <p:txBody>
          <a:bodyPr>
            <a:normAutofit fontScale="92500" lnSpcReduction="10000"/>
          </a:bodyPr>
          <a:lstStyle/>
          <a:p>
            <a:pPr marL="0" indent="0">
              <a:buNone/>
            </a:pPr>
            <a:endParaRPr lang="en-US" b="1" dirty="0"/>
          </a:p>
          <a:p>
            <a:pPr lvl="1">
              <a:spcBef>
                <a:spcPts val="1200"/>
              </a:spcBef>
              <a:buClr>
                <a:srgbClr val="0070C0"/>
              </a:buClr>
              <a:buFont typeface="Arial" panose="020B0604020202020204" pitchFamily="34" charset="0"/>
              <a:buChar char="•"/>
            </a:pPr>
            <a:r>
              <a:rPr lang="en-US" sz="3000" dirty="0"/>
              <a:t>Answer the guiding questions about your classroom schedule on page 12. </a:t>
            </a:r>
          </a:p>
          <a:p>
            <a:pPr marL="0" indent="0">
              <a:lnSpc>
                <a:spcPct val="100000"/>
              </a:lnSpc>
              <a:spcBef>
                <a:spcPts val="0"/>
              </a:spcBef>
              <a:buClr>
                <a:srgbClr val="0070C0"/>
              </a:buClr>
              <a:buNone/>
            </a:pPr>
            <a:endParaRPr lang="en-US" sz="3000" b="1" dirty="0"/>
          </a:p>
          <a:p>
            <a:pPr>
              <a:lnSpc>
                <a:spcPct val="100000"/>
              </a:lnSpc>
              <a:spcBef>
                <a:spcPts val="0"/>
              </a:spcBef>
              <a:buClr>
                <a:srgbClr val="0070C0"/>
              </a:buClr>
              <a:buFont typeface="Arial" panose="020B0604020202020204" pitchFamily="34" charset="0"/>
              <a:buChar char="•"/>
            </a:pPr>
            <a:endParaRPr lang="en-US" sz="3000" b="1" dirty="0"/>
          </a:p>
          <a:p>
            <a:pPr lvl="1">
              <a:lnSpc>
                <a:spcPct val="100000"/>
              </a:lnSpc>
              <a:spcBef>
                <a:spcPts val="0"/>
              </a:spcBef>
              <a:buClr>
                <a:srgbClr val="0070C0"/>
              </a:buClr>
              <a:buFont typeface="Arial" panose="020B0604020202020204" pitchFamily="34" charset="0"/>
              <a:buChar char="•"/>
            </a:pPr>
            <a:r>
              <a:rPr lang="en-US" sz="3000" b="1" dirty="0">
                <a:solidFill>
                  <a:schemeClr val="accent1"/>
                </a:solidFill>
                <a:hlinkClick r:id="rId3">
                  <a:extLst>
                    <a:ext uri="{A12FA001-AC4F-418D-AE19-62706E023703}">
                      <ahyp:hlinkClr xmlns:ahyp="http://schemas.microsoft.com/office/drawing/2018/hyperlinkcolor" val="tx"/>
                    </a:ext>
                  </a:extLst>
                </a:hlinkClick>
              </a:rPr>
              <a:t>Video 3: Small Groups </a:t>
            </a:r>
            <a:r>
              <a:rPr lang="en-US" sz="3000" b="1" dirty="0">
                <a:solidFill>
                  <a:schemeClr val="accent1"/>
                </a:solidFill>
                <a:hlinkClick r:id="rId3">
                  <a:extLst>
                    <a:ext uri="{A12FA001-AC4F-418D-AE19-62706E023703}">
                      <ahyp:hlinkClr xmlns:ahyp="http://schemas.microsoft.com/office/drawing/2018/hyperlinkcolor" val="tx"/>
                    </a:ext>
                  </a:extLst>
                </a:hlinkClick>
              </a:rPr>
              <a:t>in</a:t>
            </a:r>
            <a:r>
              <a:rPr lang="en-US" sz="3000" b="1" dirty="0">
                <a:solidFill>
                  <a:schemeClr val="accent1"/>
                </a:solidFill>
                <a:hlinkClick r:id="rId3">
                  <a:extLst>
                    <a:ext uri="{A12FA001-AC4F-418D-AE19-62706E023703}">
                      <ahyp:hlinkClr xmlns:ahyp="http://schemas.microsoft.com/office/drawing/2018/hyperlinkcolor" val="tx"/>
                    </a:ext>
                  </a:extLst>
                </a:hlinkClick>
              </a:rPr>
              <a:t> Action</a:t>
            </a:r>
            <a:endParaRPr lang="en-US" sz="3000" dirty="0">
              <a:solidFill>
                <a:schemeClr val="accent1"/>
              </a:solidFill>
            </a:endParaRPr>
          </a:p>
          <a:p>
            <a:pPr lvl="1">
              <a:lnSpc>
                <a:spcPct val="100000"/>
              </a:lnSpc>
              <a:spcBef>
                <a:spcPts val="0"/>
              </a:spcBef>
              <a:buClr>
                <a:srgbClr val="0070C0"/>
              </a:buClr>
              <a:buFont typeface="Arial" panose="020B0604020202020204" pitchFamily="34" charset="0"/>
              <a:buChar char="•"/>
            </a:pPr>
            <a:r>
              <a:rPr lang="en-US" sz="3000" dirty="0"/>
              <a:t>Answer the reflection questions on page 15. </a:t>
            </a:r>
          </a:p>
          <a:p>
            <a:pPr marL="457200" lvl="1" indent="0">
              <a:lnSpc>
                <a:spcPct val="120000"/>
              </a:lnSpc>
              <a:spcBef>
                <a:spcPts val="0"/>
              </a:spcBef>
              <a:spcAft>
                <a:spcPts val="600"/>
              </a:spcAft>
              <a:buClr>
                <a:srgbClr val="0070C0"/>
              </a:buClr>
              <a:buNone/>
            </a:pPr>
            <a:endParaRPr lang="en-US" sz="3000" dirty="0"/>
          </a:p>
          <a:p>
            <a:pPr lvl="1">
              <a:buClr>
                <a:srgbClr val="0070C0"/>
              </a:buClr>
              <a:buFont typeface="Arial" panose="020B0604020202020204" pitchFamily="34" charset="0"/>
              <a:buChar char="•"/>
            </a:pPr>
            <a:r>
              <a:rPr lang="en-US" sz="3000" dirty="0"/>
              <a:t>Self-Study Reading for Session 5 on pages 16–25.</a:t>
            </a:r>
          </a:p>
          <a:p>
            <a:pPr lvl="1">
              <a:buClr>
                <a:srgbClr val="0070C0"/>
              </a:buClr>
              <a:buFont typeface="Arial" panose="020B0604020202020204" pitchFamily="34" charset="0"/>
              <a:buChar char="•"/>
            </a:pPr>
            <a:r>
              <a:rPr lang="en-US" sz="3000" dirty="0"/>
              <a:t>Optional self-selected reading from the Additional Resources section on pages 44-46.</a:t>
            </a:r>
          </a:p>
        </p:txBody>
      </p:sp>
      <p:sp>
        <p:nvSpPr>
          <p:cNvPr id="5" name="Footer Placeholder 8">
            <a:extLst>
              <a:ext uri="{FF2B5EF4-FFF2-40B4-BE49-F238E27FC236}">
                <a16:creationId xmlns:a16="http://schemas.microsoft.com/office/drawing/2014/main" id="{7A3CC3DB-0FEC-5246-89DC-730429902446}"/>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30</a:t>
            </a:fld>
            <a:endParaRPr lang="en-US" dirty="0"/>
          </a:p>
        </p:txBody>
      </p:sp>
      <p:pic>
        <p:nvPicPr>
          <p:cNvPr id="6" name="Picture 5">
            <a:extLst>
              <a:ext uri="{FF2B5EF4-FFF2-40B4-BE49-F238E27FC236}">
                <a16:creationId xmlns:a16="http://schemas.microsoft.com/office/drawing/2014/main" id="{B873673D-AF1D-7640-B288-F6D371762CA1}"/>
              </a:ext>
            </a:extLst>
          </p:cNvPr>
          <p:cNvPicPr>
            <a:picLocks noChangeAspect="1"/>
          </p:cNvPicPr>
          <p:nvPr/>
        </p:nvPicPr>
        <p:blipFill>
          <a:blip r:embed="rId4"/>
          <a:stretch>
            <a:fillRect/>
          </a:stretch>
        </p:blipFill>
        <p:spPr>
          <a:xfrm>
            <a:off x="471044" y="151175"/>
            <a:ext cx="914400" cy="1253067"/>
          </a:xfrm>
          <a:prstGeom prst="rect">
            <a:avLst/>
          </a:prstGeom>
        </p:spPr>
      </p:pic>
      <p:pic>
        <p:nvPicPr>
          <p:cNvPr id="7" name="Picture 6">
            <a:extLst>
              <a:ext uri="{FF2B5EF4-FFF2-40B4-BE49-F238E27FC236}">
                <a16:creationId xmlns:a16="http://schemas.microsoft.com/office/drawing/2014/main" id="{3A0BD120-003C-294F-9D02-0B1D2FB09937}"/>
              </a:ext>
            </a:extLst>
          </p:cNvPr>
          <p:cNvPicPr>
            <a:picLocks noChangeAspect="1"/>
          </p:cNvPicPr>
          <p:nvPr/>
        </p:nvPicPr>
        <p:blipFill>
          <a:blip r:embed="rId5"/>
          <a:stretch>
            <a:fillRect/>
          </a:stretch>
        </p:blipFill>
        <p:spPr>
          <a:xfrm>
            <a:off x="276293" y="1688042"/>
            <a:ext cx="799508" cy="1184457"/>
          </a:xfrm>
          <a:prstGeom prst="rect">
            <a:avLst/>
          </a:prstGeom>
        </p:spPr>
      </p:pic>
      <p:pic>
        <p:nvPicPr>
          <p:cNvPr id="8" name="Picture 7">
            <a:extLst>
              <a:ext uri="{FF2B5EF4-FFF2-40B4-BE49-F238E27FC236}">
                <a16:creationId xmlns:a16="http://schemas.microsoft.com/office/drawing/2014/main" id="{B87E3D59-B6C5-1E4B-BEC6-76A803DC58B6}"/>
              </a:ext>
            </a:extLst>
          </p:cNvPr>
          <p:cNvPicPr>
            <a:picLocks noChangeAspect="1"/>
          </p:cNvPicPr>
          <p:nvPr/>
        </p:nvPicPr>
        <p:blipFill>
          <a:blip r:embed="rId6"/>
          <a:stretch>
            <a:fillRect/>
          </a:stretch>
        </p:blipFill>
        <p:spPr>
          <a:xfrm>
            <a:off x="276293" y="4853021"/>
            <a:ext cx="799508" cy="1184456"/>
          </a:xfrm>
          <a:prstGeom prst="rect">
            <a:avLst/>
          </a:prstGeom>
        </p:spPr>
      </p:pic>
      <p:pic>
        <p:nvPicPr>
          <p:cNvPr id="9" name="Picture 8">
            <a:extLst>
              <a:ext uri="{FF2B5EF4-FFF2-40B4-BE49-F238E27FC236}">
                <a16:creationId xmlns:a16="http://schemas.microsoft.com/office/drawing/2014/main" id="{C216E0D8-7087-E145-8610-91B8F6632B2F}"/>
              </a:ext>
            </a:extLst>
          </p:cNvPr>
          <p:cNvPicPr>
            <a:picLocks noChangeAspect="1"/>
          </p:cNvPicPr>
          <p:nvPr/>
        </p:nvPicPr>
        <p:blipFill>
          <a:blip r:embed="rId7"/>
          <a:stretch>
            <a:fillRect/>
          </a:stretch>
        </p:blipFill>
        <p:spPr>
          <a:xfrm>
            <a:off x="252982" y="3384765"/>
            <a:ext cx="799508" cy="1184456"/>
          </a:xfrm>
          <a:prstGeom prst="rect">
            <a:avLst/>
          </a:prstGeom>
        </p:spPr>
      </p:pic>
      <p:sp>
        <p:nvSpPr>
          <p:cNvPr id="10" name="Title 1">
            <a:extLst>
              <a:ext uri="{FF2B5EF4-FFF2-40B4-BE49-F238E27FC236}">
                <a16:creationId xmlns:a16="http://schemas.microsoft.com/office/drawing/2014/main" id="{59C5DF2F-1C75-6341-BB50-141065167B77}"/>
              </a:ext>
            </a:extLst>
          </p:cNvPr>
          <p:cNvSpPr txBox="1">
            <a:spLocks/>
          </p:cNvSpPr>
          <p:nvPr/>
        </p:nvSpPr>
        <p:spPr>
          <a:xfrm>
            <a:off x="2023761" y="345822"/>
            <a:ext cx="2359457" cy="8637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Debrief</a:t>
            </a:r>
          </a:p>
        </p:txBody>
      </p:sp>
      <p:pic>
        <p:nvPicPr>
          <p:cNvPr id="13" name="Picture 12" descr="A screenshot of a cell phone&#10;&#10;Description automatically generated">
            <a:extLst>
              <a:ext uri="{FF2B5EF4-FFF2-40B4-BE49-F238E27FC236}">
                <a16:creationId xmlns:a16="http://schemas.microsoft.com/office/drawing/2014/main" id="{252A9677-6286-D845-8B60-228D909D327C}"/>
              </a:ext>
            </a:extLst>
          </p:cNvPr>
          <p:cNvPicPr>
            <a:picLocks noChangeAspect="1"/>
          </p:cNvPicPr>
          <p:nvPr/>
        </p:nvPicPr>
        <p:blipFill>
          <a:blip r:embed="rId8"/>
          <a:stretch>
            <a:fillRect/>
          </a:stretch>
        </p:blipFill>
        <p:spPr>
          <a:xfrm rot="279448">
            <a:off x="10068911" y="235768"/>
            <a:ext cx="1089181" cy="1409528"/>
          </a:xfrm>
          <a:prstGeom prst="rect">
            <a:avLst/>
          </a:prstGeom>
          <a:ln>
            <a:solidFill>
              <a:srgbClr val="622066"/>
            </a:solidFill>
          </a:ln>
          <a:effectLst>
            <a:outerShdw blurRad="292100" dist="139700" dir="2700000" algn="ctr" rotWithShape="0">
              <a:srgbClr val="000000">
                <a:alpha val="65000"/>
              </a:srgbClr>
            </a:outerShdw>
          </a:effectLst>
        </p:spPr>
      </p:pic>
      <p:pic>
        <p:nvPicPr>
          <p:cNvPr id="14" name="Picture 13" descr="A screenshot of a social media post&#10;&#10;Description automatically generated">
            <a:extLst>
              <a:ext uri="{FF2B5EF4-FFF2-40B4-BE49-F238E27FC236}">
                <a16:creationId xmlns:a16="http://schemas.microsoft.com/office/drawing/2014/main" id="{03A1C494-F781-3D44-922E-A3FE2F1DCAA4}"/>
              </a:ext>
            </a:extLst>
          </p:cNvPr>
          <p:cNvPicPr>
            <a:picLocks noChangeAspect="1"/>
          </p:cNvPicPr>
          <p:nvPr/>
        </p:nvPicPr>
        <p:blipFill>
          <a:blip r:embed="rId9"/>
          <a:stretch>
            <a:fillRect/>
          </a:stretch>
        </p:blipFill>
        <p:spPr>
          <a:xfrm rot="21363448">
            <a:off x="8688522" y="443992"/>
            <a:ext cx="1089180" cy="1409527"/>
          </a:xfrm>
          <a:prstGeom prst="rect">
            <a:avLst/>
          </a:prstGeom>
          <a:ln>
            <a:solidFill>
              <a:srgbClr val="622066"/>
            </a:solidFill>
          </a:ln>
          <a:effectLst>
            <a:outerShdw blurRad="292100" dist="139700" dir="2700000" algn="ctr" rotWithShape="0">
              <a:srgbClr val="000000">
                <a:alpha val="65000"/>
              </a:srgbClr>
            </a:outerShdw>
          </a:effectLst>
        </p:spPr>
      </p:pic>
      <p:pic>
        <p:nvPicPr>
          <p:cNvPr id="15" name="Picture 14" descr="A screenshot of a cell phone&#10;&#10;Description automatically generated">
            <a:extLst>
              <a:ext uri="{FF2B5EF4-FFF2-40B4-BE49-F238E27FC236}">
                <a16:creationId xmlns:a16="http://schemas.microsoft.com/office/drawing/2014/main" id="{6DAAF304-9EEC-2744-9F29-D737E1FDE2F2}"/>
              </a:ext>
            </a:extLst>
          </p:cNvPr>
          <p:cNvPicPr>
            <a:picLocks noChangeAspect="1"/>
          </p:cNvPicPr>
          <p:nvPr/>
        </p:nvPicPr>
        <p:blipFill>
          <a:blip r:embed="rId10"/>
          <a:stretch>
            <a:fillRect/>
          </a:stretch>
        </p:blipFill>
        <p:spPr>
          <a:xfrm rot="215427">
            <a:off x="7250581" y="232219"/>
            <a:ext cx="1089181" cy="1409528"/>
          </a:xfrm>
          <a:prstGeom prst="rect">
            <a:avLst/>
          </a:prstGeom>
          <a:ln>
            <a:solidFill>
              <a:srgbClr val="622066"/>
            </a:solidFill>
          </a:ln>
          <a:effectLst>
            <a:outerShdw blurRad="292100" dist="139700" dir="2700000" algn="ctr" rotWithShape="0">
              <a:srgbClr val="000000">
                <a:alpha val="65000"/>
              </a:srgbClr>
            </a:outerShdw>
          </a:effectLst>
        </p:spPr>
      </p:pic>
      <p:pic>
        <p:nvPicPr>
          <p:cNvPr id="16" name="Picture 15" descr="A screenshot of a cell phone&#10;&#10;Description automatically generated">
            <a:extLst>
              <a:ext uri="{FF2B5EF4-FFF2-40B4-BE49-F238E27FC236}">
                <a16:creationId xmlns:a16="http://schemas.microsoft.com/office/drawing/2014/main" id="{FDEF1E07-F31F-CC43-8F88-817064E689CE}"/>
              </a:ext>
            </a:extLst>
          </p:cNvPr>
          <p:cNvPicPr>
            <a:picLocks noChangeAspect="1"/>
          </p:cNvPicPr>
          <p:nvPr/>
        </p:nvPicPr>
        <p:blipFill>
          <a:blip r:embed="rId11"/>
          <a:stretch>
            <a:fillRect/>
          </a:stretch>
        </p:blipFill>
        <p:spPr>
          <a:xfrm rot="21419682">
            <a:off x="5859619" y="307209"/>
            <a:ext cx="1089181" cy="1409528"/>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60423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D8DC7C-7894-1F4C-98A5-E5C89C555FA6}"/>
              </a:ext>
            </a:extLst>
          </p:cNvPr>
          <p:cNvSpPr>
            <a:spLocks noGrp="1"/>
          </p:cNvSpPr>
          <p:nvPr>
            <p:ph idx="1"/>
          </p:nvPr>
        </p:nvSpPr>
        <p:spPr>
          <a:xfrm>
            <a:off x="300322" y="1934102"/>
            <a:ext cx="11034059" cy="4351338"/>
          </a:xfrm>
        </p:spPr>
        <p:txBody>
          <a:bodyPr/>
          <a:lstStyle/>
          <a:p>
            <a:endParaRPr lang="en-US" dirty="0"/>
          </a:p>
          <a:p>
            <a:pPr>
              <a:buClr>
                <a:srgbClr val="0070C0"/>
              </a:buClr>
              <a:buFont typeface="Wingdings" pitchFamily="2" charset="2"/>
              <a:buChar char="ü"/>
            </a:pPr>
            <a:r>
              <a:rPr lang="en-US" sz="3600" dirty="0"/>
              <a:t>Review main ideas from Session 4</a:t>
            </a:r>
          </a:p>
          <a:p>
            <a:pPr>
              <a:buClr>
                <a:srgbClr val="0070C0"/>
              </a:buClr>
              <a:buFont typeface="Wingdings" pitchFamily="2" charset="2"/>
              <a:buChar char="ü"/>
            </a:pPr>
            <a:endParaRPr lang="en-US" sz="3600" dirty="0"/>
          </a:p>
          <a:p>
            <a:pPr>
              <a:buClr>
                <a:srgbClr val="0070C0"/>
              </a:buClr>
              <a:buFont typeface="Wingdings" pitchFamily="2" charset="2"/>
              <a:buChar char="ü"/>
            </a:pPr>
            <a:r>
              <a:rPr lang="en-US" sz="3600" dirty="0"/>
              <a:t>Understand how to explicitly teach phonological awareness in small groups</a:t>
            </a:r>
          </a:p>
          <a:p>
            <a:endParaRPr lang="en-US" dirty="0"/>
          </a:p>
          <a:p>
            <a:pPr marL="0" indent="0">
              <a:buNone/>
            </a:pPr>
            <a:endParaRPr lang="en-US" dirty="0"/>
          </a:p>
        </p:txBody>
      </p:sp>
      <p:sp>
        <p:nvSpPr>
          <p:cNvPr id="5" name="Footer Placeholder 8">
            <a:extLst>
              <a:ext uri="{FF2B5EF4-FFF2-40B4-BE49-F238E27FC236}">
                <a16:creationId xmlns:a16="http://schemas.microsoft.com/office/drawing/2014/main" id="{DDD2DDC5-DAE5-A04D-AEF3-DFF5EAEF47C9}"/>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31</a:t>
            </a:fld>
            <a:endParaRPr lang="en-US" dirty="0"/>
          </a:p>
        </p:txBody>
      </p:sp>
      <p:pic>
        <p:nvPicPr>
          <p:cNvPr id="8" name="Picture 7">
            <a:extLst>
              <a:ext uri="{FF2B5EF4-FFF2-40B4-BE49-F238E27FC236}">
                <a16:creationId xmlns:a16="http://schemas.microsoft.com/office/drawing/2014/main" id="{03E41EC2-5A5A-AF4E-9CC8-8305AEF51132}"/>
              </a:ext>
            </a:extLst>
          </p:cNvPr>
          <p:cNvPicPr>
            <a:picLocks noChangeAspect="1"/>
          </p:cNvPicPr>
          <p:nvPr/>
        </p:nvPicPr>
        <p:blipFill>
          <a:blip r:embed="rId3"/>
          <a:stretch>
            <a:fillRect/>
          </a:stretch>
        </p:blipFill>
        <p:spPr>
          <a:xfrm>
            <a:off x="669290" y="681037"/>
            <a:ext cx="845819" cy="1253065"/>
          </a:xfrm>
          <a:prstGeom prst="rect">
            <a:avLst/>
          </a:prstGeom>
        </p:spPr>
      </p:pic>
      <p:sp>
        <p:nvSpPr>
          <p:cNvPr id="7" name="Title 1">
            <a:extLst>
              <a:ext uri="{FF2B5EF4-FFF2-40B4-BE49-F238E27FC236}">
                <a16:creationId xmlns:a16="http://schemas.microsoft.com/office/drawing/2014/main" id="{76171877-A0FE-4A47-9753-57FD5DE1BB8B}"/>
              </a:ext>
            </a:extLst>
          </p:cNvPr>
          <p:cNvSpPr txBox="1">
            <a:spLocks/>
          </p:cNvSpPr>
          <p:nvPr/>
        </p:nvSpPr>
        <p:spPr>
          <a:xfrm>
            <a:off x="1657350" y="845657"/>
            <a:ext cx="9442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Define and Discuss </a:t>
            </a:r>
          </a:p>
          <a:p>
            <a:r>
              <a:rPr lang="en-US" sz="3200" dirty="0">
                <a:solidFill>
                  <a:schemeClr val="tx1"/>
                </a:solidFill>
              </a:rPr>
              <a:t>Session Goals and Content</a:t>
            </a:r>
          </a:p>
        </p:txBody>
      </p:sp>
      <p:pic>
        <p:nvPicPr>
          <p:cNvPr id="10" name="Picture 9" descr="A picture containing doll, toy, room, clock&#10;&#10;Description automatically generated">
            <a:extLst>
              <a:ext uri="{FF2B5EF4-FFF2-40B4-BE49-F238E27FC236}">
                <a16:creationId xmlns:a16="http://schemas.microsoft.com/office/drawing/2014/main" id="{E7EB37B7-70CB-0640-99B8-6F0DD1D96DD4}"/>
              </a:ext>
            </a:extLst>
          </p:cNvPr>
          <p:cNvPicPr>
            <a:picLocks noChangeAspect="1"/>
          </p:cNvPicPr>
          <p:nvPr/>
        </p:nvPicPr>
        <p:blipFill>
          <a:blip r:embed="rId4"/>
          <a:stretch>
            <a:fillRect/>
          </a:stretch>
        </p:blipFill>
        <p:spPr>
          <a:xfrm>
            <a:off x="4428263" y="4317069"/>
            <a:ext cx="4693972" cy="3049756"/>
          </a:xfrm>
          <a:prstGeom prst="rect">
            <a:avLst/>
          </a:prstGeom>
        </p:spPr>
      </p:pic>
    </p:spTree>
    <p:extLst>
      <p:ext uri="{BB962C8B-B14F-4D97-AF65-F5344CB8AC3E}">
        <p14:creationId xmlns:p14="http://schemas.microsoft.com/office/powerpoint/2010/main" val="1722675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B5F9-53C6-8B4D-BFE5-DC4BA85A651C}"/>
              </a:ext>
            </a:extLst>
          </p:cNvPr>
          <p:cNvSpPr>
            <a:spLocks noGrp="1"/>
          </p:cNvSpPr>
          <p:nvPr>
            <p:ph type="title"/>
          </p:nvPr>
        </p:nvSpPr>
        <p:spPr/>
        <p:txBody>
          <a:bodyPr/>
          <a:lstStyle/>
          <a:p>
            <a:r>
              <a:rPr lang="en-US" dirty="0"/>
              <a:t>Small-Group Explicit Instruction of Phonological Awareness </a:t>
            </a:r>
          </a:p>
        </p:txBody>
      </p:sp>
      <p:sp>
        <p:nvSpPr>
          <p:cNvPr id="3" name="Content Placeholder 2">
            <a:extLst>
              <a:ext uri="{FF2B5EF4-FFF2-40B4-BE49-F238E27FC236}">
                <a16:creationId xmlns:a16="http://schemas.microsoft.com/office/drawing/2014/main" id="{48203FD6-CB5F-0344-8200-D33B84158BA5}"/>
              </a:ext>
            </a:extLst>
          </p:cNvPr>
          <p:cNvSpPr>
            <a:spLocks noGrp="1"/>
          </p:cNvSpPr>
          <p:nvPr>
            <p:ph idx="1"/>
          </p:nvPr>
        </p:nvSpPr>
        <p:spPr/>
        <p:txBody>
          <a:bodyPr>
            <a:normAutofit/>
          </a:bodyPr>
          <a:lstStyle/>
          <a:p>
            <a:r>
              <a:rPr lang="en-US" sz="3200" dirty="0"/>
              <a:t>Implement daily, interactive sessions (10–15 minutes)</a:t>
            </a:r>
          </a:p>
          <a:p>
            <a:endParaRPr lang="en-US" sz="3200" dirty="0"/>
          </a:p>
          <a:p>
            <a:r>
              <a:rPr lang="en-US" sz="3200" dirty="0"/>
              <a:t>Use evidence-based instructional methods</a:t>
            </a:r>
          </a:p>
          <a:p>
            <a:endParaRPr lang="en-US" sz="3200" dirty="0"/>
          </a:p>
          <a:p>
            <a:r>
              <a:rPr lang="en-US" sz="3200" dirty="0"/>
              <a:t>Integrate into a curriculum that simultaneously supports the development of children’s language, math, social, and motor skills and their general knowledge and interests</a:t>
            </a:r>
          </a:p>
        </p:txBody>
      </p:sp>
      <p:sp>
        <p:nvSpPr>
          <p:cNvPr id="4" name="Footer Placeholder 8">
            <a:extLst>
              <a:ext uri="{FF2B5EF4-FFF2-40B4-BE49-F238E27FC236}">
                <a16:creationId xmlns:a16="http://schemas.microsoft.com/office/drawing/2014/main" id="{0DA1D19A-EA01-B248-BB76-B0301D197F64}"/>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32</a:t>
            </a:fld>
            <a:endParaRPr lang="en-US" dirty="0"/>
          </a:p>
        </p:txBody>
      </p:sp>
    </p:spTree>
    <p:extLst>
      <p:ext uri="{BB962C8B-B14F-4D97-AF65-F5344CB8AC3E}">
        <p14:creationId xmlns:p14="http://schemas.microsoft.com/office/powerpoint/2010/main" val="1216942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8">
            <a:extLst>
              <a:ext uri="{FF2B5EF4-FFF2-40B4-BE49-F238E27FC236}">
                <a16:creationId xmlns:a16="http://schemas.microsoft.com/office/drawing/2014/main" id="{87C1DC60-29C8-5F45-ADB6-81B3A6A1D036}"/>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33</a:t>
            </a:fld>
            <a:endParaRPr lang="en-US" dirty="0"/>
          </a:p>
        </p:txBody>
      </p:sp>
      <p:sp>
        <p:nvSpPr>
          <p:cNvPr id="5" name="Title 1">
            <a:extLst>
              <a:ext uri="{FF2B5EF4-FFF2-40B4-BE49-F238E27FC236}">
                <a16:creationId xmlns:a16="http://schemas.microsoft.com/office/drawing/2014/main" id="{C5DF7A86-866A-DF44-A428-B1D4CDCE9D33}"/>
              </a:ext>
            </a:extLst>
          </p:cNvPr>
          <p:cNvSpPr txBox="1">
            <a:spLocks/>
          </p:cNvSpPr>
          <p:nvPr/>
        </p:nvSpPr>
        <p:spPr>
          <a:xfrm>
            <a:off x="1389682" y="159543"/>
            <a:ext cx="105440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4000" dirty="0">
                <a:solidFill>
                  <a:schemeClr val="accent1"/>
                </a:solidFill>
                <a:hlinkClick r:id="rId3">
                  <a:extLst>
                    <a:ext uri="{A12FA001-AC4F-418D-AE19-62706E023703}">
                      <ahyp:hlinkClr xmlns:ahyp="http://schemas.microsoft.com/office/drawing/2018/hyperlinkcolor" val="tx"/>
                    </a:ext>
                  </a:extLst>
                </a:hlinkClick>
              </a:rPr>
              <a:t>Video</a:t>
            </a:r>
            <a:r>
              <a:rPr lang="en-US" sz="4000" dirty="0">
                <a:solidFill>
                  <a:schemeClr val="accent1"/>
                </a:solidFill>
                <a:hlinkClick r:id="rId3">
                  <a:extLst>
                    <a:ext uri="{A12FA001-AC4F-418D-AE19-62706E023703}">
                      <ahyp:hlinkClr xmlns:ahyp="http://schemas.microsoft.com/office/drawing/2018/hyperlinkcolor" val="tx"/>
                    </a:ext>
                  </a:extLst>
                </a:hlinkClick>
              </a:rPr>
              <a:t> 2</a:t>
            </a:r>
            <a:r>
              <a:rPr lang="en-US" sz="4000" dirty="0">
                <a:solidFill>
                  <a:schemeClr val="accent1"/>
                </a:solidFill>
                <a:hlinkClick r:id="rId3">
                  <a:extLst>
                    <a:ext uri="{A12FA001-AC4F-418D-AE19-62706E023703}">
                      <ahyp:hlinkClr xmlns:ahyp="http://schemas.microsoft.com/office/drawing/2018/hyperlinkcolor" val="tx"/>
                    </a:ext>
                  </a:extLst>
                </a:hlinkClick>
              </a:rPr>
              <a:t>:</a:t>
            </a:r>
            <a:r>
              <a:rPr lang="en-US" sz="4000" dirty="0">
                <a:solidFill>
                  <a:schemeClr val="accent1"/>
                </a:solidFill>
                <a:hlinkClick r:id="rId3">
                  <a:extLst>
                    <a:ext uri="{A12FA001-AC4F-418D-AE19-62706E023703}">
                      <ahyp:hlinkClr xmlns:ahyp="http://schemas.microsoft.com/office/drawing/2018/hyperlinkcolor" val="tx"/>
                    </a:ext>
                  </a:extLst>
                </a:hlinkClick>
              </a:rPr>
              <a:t> Phonological Awareness Continuum</a:t>
            </a:r>
            <a:endParaRPr lang="en-US" sz="4000" dirty="0">
              <a:solidFill>
                <a:schemeClr val="accent1"/>
              </a:solidFill>
            </a:endParaRPr>
          </a:p>
        </p:txBody>
      </p:sp>
      <p:pic>
        <p:nvPicPr>
          <p:cNvPr id="6" name="Picture 5">
            <a:extLst>
              <a:ext uri="{FF2B5EF4-FFF2-40B4-BE49-F238E27FC236}">
                <a16:creationId xmlns:a16="http://schemas.microsoft.com/office/drawing/2014/main" id="{3E816B71-7898-204B-982B-8EF88A3DFE1D}"/>
              </a:ext>
            </a:extLst>
          </p:cNvPr>
          <p:cNvPicPr>
            <a:picLocks noChangeAspect="1"/>
          </p:cNvPicPr>
          <p:nvPr/>
        </p:nvPicPr>
        <p:blipFill>
          <a:blip r:embed="rId4"/>
          <a:stretch>
            <a:fillRect/>
          </a:stretch>
        </p:blipFill>
        <p:spPr>
          <a:xfrm>
            <a:off x="475282" y="365125"/>
            <a:ext cx="914400" cy="914400"/>
          </a:xfrm>
          <a:prstGeom prst="rect">
            <a:avLst/>
          </a:prstGeom>
        </p:spPr>
      </p:pic>
      <p:pic>
        <p:nvPicPr>
          <p:cNvPr id="8" name="Picture 7">
            <a:extLst>
              <a:ext uri="{FF2B5EF4-FFF2-40B4-BE49-F238E27FC236}">
                <a16:creationId xmlns:a16="http://schemas.microsoft.com/office/drawing/2014/main" id="{6A8DB516-E8B2-AF4E-A42E-3F2C8FC1F653}"/>
              </a:ext>
            </a:extLst>
          </p:cNvPr>
          <p:cNvPicPr>
            <a:picLocks noChangeAspect="1"/>
          </p:cNvPicPr>
          <p:nvPr/>
        </p:nvPicPr>
        <p:blipFill>
          <a:blip r:embed="rId5"/>
          <a:stretch>
            <a:fillRect/>
          </a:stretch>
        </p:blipFill>
        <p:spPr>
          <a:xfrm>
            <a:off x="2298846" y="1485106"/>
            <a:ext cx="6743554" cy="4140779"/>
          </a:xfrm>
          <a:prstGeom prst="rect">
            <a:avLst/>
          </a:prstGeom>
        </p:spPr>
      </p:pic>
    </p:spTree>
    <p:extLst>
      <p:ext uri="{BB962C8B-B14F-4D97-AF65-F5344CB8AC3E}">
        <p14:creationId xmlns:p14="http://schemas.microsoft.com/office/powerpoint/2010/main" val="2817397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20F049-5EB4-354B-85BA-5B08B9C2CBC2}"/>
              </a:ext>
            </a:extLst>
          </p:cNvPr>
          <p:cNvSpPr txBox="1">
            <a:spLocks/>
          </p:cNvSpPr>
          <p:nvPr/>
        </p:nvSpPr>
        <p:spPr>
          <a:xfrm>
            <a:off x="1403877" y="2504989"/>
            <a:ext cx="8391774" cy="68891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0"/>
              </a:spcBef>
              <a:buNone/>
            </a:pPr>
            <a:r>
              <a:rPr lang="en-US" b="1" dirty="0">
                <a:solidFill>
                  <a:schemeClr val="accent1"/>
                </a:solidFill>
                <a:hlinkClick r:id="rId3">
                  <a:extLst>
                    <a:ext uri="{A12FA001-AC4F-418D-AE19-62706E023703}">
                      <ahyp:hlinkClr xmlns:ahyp="http://schemas.microsoft.com/office/drawing/2018/hyperlinkcolor" val="tx"/>
                    </a:ext>
                  </a:extLst>
                </a:hlinkClick>
              </a:rPr>
              <a:t>Video </a:t>
            </a:r>
            <a:r>
              <a:rPr lang="en-US" b="1" dirty="0">
                <a:solidFill>
                  <a:schemeClr val="accent1"/>
                </a:solidFill>
                <a:hlinkClick r:id="rId4">
                  <a:extLst>
                    <a:ext uri="{A12FA001-AC4F-418D-AE19-62706E023703}">
                      <ahyp:hlinkClr xmlns:ahyp="http://schemas.microsoft.com/office/drawing/2018/hyperlinkcolor" val="tx"/>
                    </a:ext>
                  </a:extLst>
                </a:hlinkClick>
              </a:rPr>
              <a:t>4</a:t>
            </a:r>
            <a:r>
              <a:rPr lang="en-US" b="1" dirty="0">
                <a:solidFill>
                  <a:schemeClr val="accent1"/>
                </a:solidFill>
                <a:hlinkClick r:id="rId4">
                  <a:extLst>
                    <a:ext uri="{A12FA001-AC4F-418D-AE19-62706E023703}">
                      <ahyp:hlinkClr xmlns:ahyp="http://schemas.microsoft.com/office/drawing/2018/hyperlinkcolor" val="tx"/>
                    </a:ext>
                  </a:extLst>
                </a:hlinkClick>
              </a:rPr>
              <a:t>: Word Level Phonological Awareness Lesson</a:t>
            </a:r>
            <a:endParaRPr lang="en-US" b="1" dirty="0">
              <a:solidFill>
                <a:schemeClr val="accent1"/>
              </a:solidFill>
            </a:endParaRPr>
          </a:p>
        </p:txBody>
      </p:sp>
      <p:sp>
        <p:nvSpPr>
          <p:cNvPr id="6" name="Footer Placeholder 8">
            <a:extLst>
              <a:ext uri="{FF2B5EF4-FFF2-40B4-BE49-F238E27FC236}">
                <a16:creationId xmlns:a16="http://schemas.microsoft.com/office/drawing/2014/main" id="{A3F73907-A6E6-A543-A163-9E54F9A8DA9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34</a:t>
            </a:fld>
            <a:endParaRPr lang="en-US" dirty="0"/>
          </a:p>
        </p:txBody>
      </p:sp>
      <p:pic>
        <p:nvPicPr>
          <p:cNvPr id="7" name="Picture 6">
            <a:extLst>
              <a:ext uri="{FF2B5EF4-FFF2-40B4-BE49-F238E27FC236}">
                <a16:creationId xmlns:a16="http://schemas.microsoft.com/office/drawing/2014/main" id="{1F05371E-F942-9041-AE5E-A315B9272880}"/>
              </a:ext>
            </a:extLst>
          </p:cNvPr>
          <p:cNvPicPr>
            <a:picLocks noChangeAspect="1"/>
          </p:cNvPicPr>
          <p:nvPr/>
        </p:nvPicPr>
        <p:blipFill>
          <a:blip r:embed="rId5"/>
          <a:stretch>
            <a:fillRect/>
          </a:stretch>
        </p:blipFill>
        <p:spPr>
          <a:xfrm>
            <a:off x="392342" y="2610547"/>
            <a:ext cx="688910" cy="688910"/>
          </a:xfrm>
          <a:prstGeom prst="rect">
            <a:avLst/>
          </a:prstGeom>
        </p:spPr>
      </p:pic>
      <p:sp>
        <p:nvSpPr>
          <p:cNvPr id="10" name="Title 1">
            <a:extLst>
              <a:ext uri="{FF2B5EF4-FFF2-40B4-BE49-F238E27FC236}">
                <a16:creationId xmlns:a16="http://schemas.microsoft.com/office/drawing/2014/main" id="{6D62D0D4-FB69-4C48-8E29-796403E98E30}"/>
              </a:ext>
            </a:extLst>
          </p:cNvPr>
          <p:cNvSpPr txBox="1">
            <a:spLocks/>
          </p:cNvSpPr>
          <p:nvPr/>
        </p:nvSpPr>
        <p:spPr>
          <a:xfrm>
            <a:off x="0" y="1417686"/>
            <a:ext cx="12063663" cy="812530"/>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b="0" dirty="0">
                <a:solidFill>
                  <a:schemeClr val="bg1"/>
                </a:solidFill>
              </a:rPr>
              <a:t>Activity 4: </a:t>
            </a:r>
            <a:r>
              <a:rPr lang="en-US" sz="3200" dirty="0">
                <a:solidFill>
                  <a:schemeClr val="bg1"/>
                </a:solidFill>
              </a:rPr>
              <a:t>Video-Viewing Guide: Levels of Phonological Awareness</a:t>
            </a:r>
          </a:p>
        </p:txBody>
      </p:sp>
      <p:pic>
        <p:nvPicPr>
          <p:cNvPr id="11" name="Picture 10">
            <a:extLst>
              <a:ext uri="{FF2B5EF4-FFF2-40B4-BE49-F238E27FC236}">
                <a16:creationId xmlns:a16="http://schemas.microsoft.com/office/drawing/2014/main" id="{25DBC725-1493-6B40-A465-B6AF00B2BA7F}"/>
              </a:ext>
            </a:extLst>
          </p:cNvPr>
          <p:cNvPicPr>
            <a:picLocks noChangeAspect="1"/>
          </p:cNvPicPr>
          <p:nvPr/>
        </p:nvPicPr>
        <p:blipFill>
          <a:blip r:embed="rId6"/>
          <a:stretch>
            <a:fillRect/>
          </a:stretch>
        </p:blipFill>
        <p:spPr>
          <a:xfrm>
            <a:off x="582236" y="92297"/>
            <a:ext cx="841794" cy="1247102"/>
          </a:xfrm>
          <a:prstGeom prst="rect">
            <a:avLst/>
          </a:prstGeom>
        </p:spPr>
      </p:pic>
      <p:sp>
        <p:nvSpPr>
          <p:cNvPr id="12" name="Title 1">
            <a:extLst>
              <a:ext uri="{FF2B5EF4-FFF2-40B4-BE49-F238E27FC236}">
                <a16:creationId xmlns:a16="http://schemas.microsoft.com/office/drawing/2014/main" id="{D88DCA9C-0D16-894A-8FDB-E2BA397F4758}"/>
              </a:ext>
            </a:extLst>
          </p:cNvPr>
          <p:cNvSpPr txBox="1">
            <a:spLocks/>
          </p:cNvSpPr>
          <p:nvPr/>
        </p:nvSpPr>
        <p:spPr>
          <a:xfrm>
            <a:off x="1607430" y="-18036"/>
            <a:ext cx="4078261" cy="1685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Learn and Confirm</a:t>
            </a:r>
          </a:p>
        </p:txBody>
      </p:sp>
      <p:pic>
        <p:nvPicPr>
          <p:cNvPr id="8" name="Picture 7" descr="A screenshot of a social media post&#10;&#10;Description automatically generated">
            <a:extLst>
              <a:ext uri="{FF2B5EF4-FFF2-40B4-BE49-F238E27FC236}">
                <a16:creationId xmlns:a16="http://schemas.microsoft.com/office/drawing/2014/main" id="{9136E637-66F3-194F-870C-C76CC93F728E}"/>
              </a:ext>
            </a:extLst>
          </p:cNvPr>
          <p:cNvPicPr>
            <a:picLocks noChangeAspect="1"/>
          </p:cNvPicPr>
          <p:nvPr/>
        </p:nvPicPr>
        <p:blipFill>
          <a:blip r:embed="rId7"/>
          <a:stretch>
            <a:fillRect/>
          </a:stretch>
        </p:blipFill>
        <p:spPr>
          <a:xfrm rot="353358">
            <a:off x="5239654" y="3476261"/>
            <a:ext cx="2007335" cy="2597727"/>
          </a:xfrm>
          <a:prstGeom prst="rect">
            <a:avLst/>
          </a:prstGeom>
          <a:ln>
            <a:solidFill>
              <a:srgbClr val="622066"/>
            </a:solidFill>
          </a:ln>
          <a:effectLst>
            <a:outerShdw blurRad="292100" dist="139700" dir="2700000" algn="ctr" rotWithShape="0">
              <a:srgbClr val="000000">
                <a:alpha val="65000"/>
              </a:srgbClr>
            </a:outerShdw>
          </a:effectLst>
        </p:spPr>
      </p:pic>
      <p:pic>
        <p:nvPicPr>
          <p:cNvPr id="3" name="Picture 2" descr="A screenshot of a social media post&#10;&#10;Description automatically generated">
            <a:extLst>
              <a:ext uri="{FF2B5EF4-FFF2-40B4-BE49-F238E27FC236}">
                <a16:creationId xmlns:a16="http://schemas.microsoft.com/office/drawing/2014/main" id="{F130C7F5-246E-9343-9E4A-C23153993B4D}"/>
              </a:ext>
            </a:extLst>
          </p:cNvPr>
          <p:cNvPicPr>
            <a:picLocks noChangeAspect="1"/>
          </p:cNvPicPr>
          <p:nvPr/>
        </p:nvPicPr>
        <p:blipFill>
          <a:blip r:embed="rId8"/>
          <a:stretch>
            <a:fillRect/>
          </a:stretch>
        </p:blipFill>
        <p:spPr>
          <a:xfrm rot="21270113">
            <a:off x="3475316" y="3519189"/>
            <a:ext cx="2007335" cy="2597727"/>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622082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20F049-5EB4-354B-85BA-5B08B9C2CBC2}"/>
              </a:ext>
            </a:extLst>
          </p:cNvPr>
          <p:cNvSpPr txBox="1">
            <a:spLocks/>
          </p:cNvSpPr>
          <p:nvPr/>
        </p:nvSpPr>
        <p:spPr>
          <a:xfrm>
            <a:off x="1561420" y="1563806"/>
            <a:ext cx="8584304" cy="68891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0"/>
              </a:spcBef>
              <a:buNone/>
            </a:pPr>
            <a:r>
              <a:rPr lang="en-US" b="1" dirty="0">
                <a:solidFill>
                  <a:schemeClr val="accent1"/>
                </a:solidFill>
                <a:hlinkClick r:id="rId3">
                  <a:extLst>
                    <a:ext uri="{A12FA001-AC4F-418D-AE19-62706E023703}">
                      <ahyp:hlinkClr xmlns:ahyp="http://schemas.microsoft.com/office/drawing/2018/hyperlinkcolor" val="tx"/>
                    </a:ext>
                  </a:extLst>
                </a:hlinkClick>
              </a:rPr>
              <a:t>Video 5: </a:t>
            </a:r>
            <a:r>
              <a:rPr lang="en-US" b="1" dirty="0">
                <a:solidFill>
                  <a:schemeClr val="accent1"/>
                </a:solidFill>
                <a:hlinkClick r:id="rId4">
                  <a:extLst>
                    <a:ext uri="{A12FA001-AC4F-418D-AE19-62706E023703}">
                      <ahyp:hlinkClr xmlns:ahyp="http://schemas.microsoft.com/office/drawing/2018/hyperlinkcolor" val="tx"/>
                    </a:ext>
                  </a:extLst>
                </a:hlinkClick>
              </a:rPr>
              <a:t>Syllable</a:t>
            </a:r>
            <a:r>
              <a:rPr lang="en-US" b="1" dirty="0">
                <a:solidFill>
                  <a:schemeClr val="accent1"/>
                </a:solidFill>
                <a:hlinkClick r:id="rId3">
                  <a:extLst>
                    <a:ext uri="{A12FA001-AC4F-418D-AE19-62706E023703}">
                      <ahyp:hlinkClr xmlns:ahyp="http://schemas.microsoft.com/office/drawing/2018/hyperlinkcolor" val="tx"/>
                    </a:ext>
                  </a:extLst>
                </a:hlinkClick>
              </a:rPr>
              <a:t> Level </a:t>
            </a:r>
            <a:r>
              <a:rPr lang="en-US" b="1" dirty="0">
                <a:solidFill>
                  <a:schemeClr val="accent1"/>
                </a:solidFill>
                <a:hlinkClick r:id="rId4">
                  <a:extLst>
                    <a:ext uri="{A12FA001-AC4F-418D-AE19-62706E023703}">
                      <ahyp:hlinkClr xmlns:ahyp="http://schemas.microsoft.com/office/drawing/2018/hyperlinkcolor" val="tx"/>
                    </a:ext>
                  </a:extLst>
                </a:hlinkClick>
              </a:rPr>
              <a:t>Phonological</a:t>
            </a:r>
            <a:r>
              <a:rPr lang="en-US" b="1" dirty="0">
                <a:solidFill>
                  <a:schemeClr val="accent1"/>
                </a:solidFill>
                <a:hlinkClick r:id="rId3">
                  <a:extLst>
                    <a:ext uri="{A12FA001-AC4F-418D-AE19-62706E023703}">
                      <ahyp:hlinkClr xmlns:ahyp="http://schemas.microsoft.com/office/drawing/2018/hyperlinkcolor" val="tx"/>
                    </a:ext>
                  </a:extLst>
                </a:hlinkClick>
              </a:rPr>
              <a:t> Awareness Lesson</a:t>
            </a:r>
            <a:endParaRPr lang="en-US" b="1" dirty="0">
              <a:solidFill>
                <a:schemeClr val="accent1"/>
              </a:solidFill>
            </a:endParaRPr>
          </a:p>
        </p:txBody>
      </p:sp>
      <p:sp>
        <p:nvSpPr>
          <p:cNvPr id="6" name="Footer Placeholder 8">
            <a:extLst>
              <a:ext uri="{FF2B5EF4-FFF2-40B4-BE49-F238E27FC236}">
                <a16:creationId xmlns:a16="http://schemas.microsoft.com/office/drawing/2014/main" id="{A3F73907-A6E6-A543-A163-9E54F9A8DA9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35</a:t>
            </a:fld>
            <a:endParaRPr lang="en-US" dirty="0"/>
          </a:p>
        </p:txBody>
      </p:sp>
      <p:pic>
        <p:nvPicPr>
          <p:cNvPr id="7" name="Picture 6">
            <a:extLst>
              <a:ext uri="{FF2B5EF4-FFF2-40B4-BE49-F238E27FC236}">
                <a16:creationId xmlns:a16="http://schemas.microsoft.com/office/drawing/2014/main" id="{1F05371E-F942-9041-AE5E-A315B9272880}"/>
              </a:ext>
            </a:extLst>
          </p:cNvPr>
          <p:cNvPicPr>
            <a:picLocks noChangeAspect="1"/>
          </p:cNvPicPr>
          <p:nvPr/>
        </p:nvPicPr>
        <p:blipFill>
          <a:blip r:embed="rId5"/>
          <a:stretch>
            <a:fillRect/>
          </a:stretch>
        </p:blipFill>
        <p:spPr>
          <a:xfrm>
            <a:off x="577334" y="1639886"/>
            <a:ext cx="688910" cy="688910"/>
          </a:xfrm>
          <a:prstGeom prst="rect">
            <a:avLst/>
          </a:prstGeom>
        </p:spPr>
      </p:pic>
      <p:sp>
        <p:nvSpPr>
          <p:cNvPr id="10" name="Title 1">
            <a:extLst>
              <a:ext uri="{FF2B5EF4-FFF2-40B4-BE49-F238E27FC236}">
                <a16:creationId xmlns:a16="http://schemas.microsoft.com/office/drawing/2014/main" id="{6D62D0D4-FB69-4C48-8E29-796403E98E30}"/>
              </a:ext>
            </a:extLst>
          </p:cNvPr>
          <p:cNvSpPr txBox="1">
            <a:spLocks/>
          </p:cNvSpPr>
          <p:nvPr/>
        </p:nvSpPr>
        <p:spPr>
          <a:xfrm>
            <a:off x="0" y="376290"/>
            <a:ext cx="12063663" cy="812530"/>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b="0" dirty="0">
                <a:solidFill>
                  <a:schemeClr val="bg1"/>
                </a:solidFill>
              </a:rPr>
              <a:t>Activity 4: </a:t>
            </a:r>
            <a:r>
              <a:rPr lang="en-US" sz="3200" dirty="0">
                <a:solidFill>
                  <a:schemeClr val="bg1"/>
                </a:solidFill>
              </a:rPr>
              <a:t>Video-Viewing Guide: Levels of Phonological Awareness</a:t>
            </a:r>
          </a:p>
        </p:txBody>
      </p:sp>
      <p:pic>
        <p:nvPicPr>
          <p:cNvPr id="12" name="Picture 11" descr="A screenshot of a social media post&#10;&#10;Description automatically generated">
            <a:extLst>
              <a:ext uri="{FF2B5EF4-FFF2-40B4-BE49-F238E27FC236}">
                <a16:creationId xmlns:a16="http://schemas.microsoft.com/office/drawing/2014/main" id="{7A9FE7A8-E51A-3845-B3E9-5874ECD8D398}"/>
              </a:ext>
            </a:extLst>
          </p:cNvPr>
          <p:cNvPicPr>
            <a:picLocks noChangeAspect="1"/>
          </p:cNvPicPr>
          <p:nvPr/>
        </p:nvPicPr>
        <p:blipFill>
          <a:blip r:embed="rId6"/>
          <a:stretch>
            <a:fillRect/>
          </a:stretch>
        </p:blipFill>
        <p:spPr>
          <a:xfrm rot="353358">
            <a:off x="5118632" y="2793894"/>
            <a:ext cx="2007335" cy="2597727"/>
          </a:xfrm>
          <a:prstGeom prst="rect">
            <a:avLst/>
          </a:prstGeom>
          <a:ln>
            <a:solidFill>
              <a:srgbClr val="622066"/>
            </a:solidFill>
          </a:ln>
          <a:effectLst>
            <a:outerShdw blurRad="292100" dist="139700" dir="2700000" algn="ctr" rotWithShape="0">
              <a:srgbClr val="000000">
                <a:alpha val="65000"/>
              </a:srgbClr>
            </a:outerShdw>
          </a:effectLst>
        </p:spPr>
      </p:pic>
      <p:pic>
        <p:nvPicPr>
          <p:cNvPr id="13" name="Picture 12" descr="A screenshot of a social media post&#10;&#10;Description automatically generated">
            <a:extLst>
              <a:ext uri="{FF2B5EF4-FFF2-40B4-BE49-F238E27FC236}">
                <a16:creationId xmlns:a16="http://schemas.microsoft.com/office/drawing/2014/main" id="{D033A815-1013-F24D-BD1B-8053A3D460F1}"/>
              </a:ext>
            </a:extLst>
          </p:cNvPr>
          <p:cNvPicPr>
            <a:picLocks noChangeAspect="1"/>
          </p:cNvPicPr>
          <p:nvPr/>
        </p:nvPicPr>
        <p:blipFill>
          <a:blip r:embed="rId7"/>
          <a:stretch>
            <a:fillRect/>
          </a:stretch>
        </p:blipFill>
        <p:spPr>
          <a:xfrm rot="21270113">
            <a:off x="3674607" y="2933099"/>
            <a:ext cx="2007335" cy="2597727"/>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682739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20F049-5EB4-354B-85BA-5B08B9C2CBC2}"/>
              </a:ext>
            </a:extLst>
          </p:cNvPr>
          <p:cNvSpPr txBox="1">
            <a:spLocks/>
          </p:cNvSpPr>
          <p:nvPr/>
        </p:nvSpPr>
        <p:spPr>
          <a:xfrm>
            <a:off x="1403859" y="1445279"/>
            <a:ext cx="10025334" cy="688910"/>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dirty="0">
                <a:solidFill>
                  <a:schemeClr val="accent1"/>
                </a:solidFill>
                <a:hlinkClick r:id="rId3">
                  <a:extLst>
                    <a:ext uri="{A12FA001-AC4F-418D-AE19-62706E023703}">
                      <ahyp:hlinkClr xmlns:ahyp="http://schemas.microsoft.com/office/drawing/2018/hyperlinkcolor" val="tx"/>
                    </a:ext>
                  </a:extLst>
                </a:hlinkClick>
              </a:rPr>
              <a:t>Video 6: Onset-Rime </a:t>
            </a:r>
            <a:r>
              <a:rPr lang="en-US" sz="3200" b="1" dirty="0">
                <a:solidFill>
                  <a:schemeClr val="accent1"/>
                </a:solidFill>
                <a:hlinkClick r:id="rId3">
                  <a:extLst>
                    <a:ext uri="{A12FA001-AC4F-418D-AE19-62706E023703}">
                      <ahyp:hlinkClr xmlns:ahyp="http://schemas.microsoft.com/office/drawing/2018/hyperlinkcolor" val="tx"/>
                    </a:ext>
                  </a:extLst>
                </a:hlinkClick>
              </a:rPr>
              <a:t>Level</a:t>
            </a:r>
            <a:r>
              <a:rPr lang="en-US" sz="3200" b="1" dirty="0">
                <a:solidFill>
                  <a:schemeClr val="accent1"/>
                </a:solidFill>
                <a:hlinkClick r:id="rId3">
                  <a:extLst>
                    <a:ext uri="{A12FA001-AC4F-418D-AE19-62706E023703}">
                      <ahyp:hlinkClr xmlns:ahyp="http://schemas.microsoft.com/office/drawing/2018/hyperlinkcolor" val="tx"/>
                    </a:ext>
                  </a:extLst>
                </a:hlinkClick>
              </a:rPr>
              <a:t> Phonological Awareness Lesson</a:t>
            </a:r>
            <a:r>
              <a:rPr lang="en-US" sz="3200" b="1" dirty="0">
                <a:solidFill>
                  <a:schemeClr val="accent1"/>
                </a:solidFill>
              </a:rPr>
              <a:t> </a:t>
            </a:r>
          </a:p>
        </p:txBody>
      </p:sp>
      <p:sp>
        <p:nvSpPr>
          <p:cNvPr id="6" name="Footer Placeholder 8">
            <a:extLst>
              <a:ext uri="{FF2B5EF4-FFF2-40B4-BE49-F238E27FC236}">
                <a16:creationId xmlns:a16="http://schemas.microsoft.com/office/drawing/2014/main" id="{A3F73907-A6E6-A543-A163-9E54F9A8DA9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36</a:t>
            </a:fld>
            <a:endParaRPr lang="en-US" dirty="0"/>
          </a:p>
        </p:txBody>
      </p:sp>
      <p:pic>
        <p:nvPicPr>
          <p:cNvPr id="7" name="Picture 6">
            <a:extLst>
              <a:ext uri="{FF2B5EF4-FFF2-40B4-BE49-F238E27FC236}">
                <a16:creationId xmlns:a16="http://schemas.microsoft.com/office/drawing/2014/main" id="{1F05371E-F942-9041-AE5E-A315B9272880}"/>
              </a:ext>
            </a:extLst>
          </p:cNvPr>
          <p:cNvPicPr>
            <a:picLocks noChangeAspect="1"/>
          </p:cNvPicPr>
          <p:nvPr/>
        </p:nvPicPr>
        <p:blipFill>
          <a:blip r:embed="rId4"/>
          <a:stretch>
            <a:fillRect/>
          </a:stretch>
        </p:blipFill>
        <p:spPr>
          <a:xfrm>
            <a:off x="390722" y="1560425"/>
            <a:ext cx="688910" cy="688910"/>
          </a:xfrm>
          <a:prstGeom prst="rect">
            <a:avLst/>
          </a:prstGeom>
        </p:spPr>
      </p:pic>
      <p:sp>
        <p:nvSpPr>
          <p:cNvPr id="10" name="Title 1">
            <a:extLst>
              <a:ext uri="{FF2B5EF4-FFF2-40B4-BE49-F238E27FC236}">
                <a16:creationId xmlns:a16="http://schemas.microsoft.com/office/drawing/2014/main" id="{6D62D0D4-FB69-4C48-8E29-796403E98E30}"/>
              </a:ext>
            </a:extLst>
          </p:cNvPr>
          <p:cNvSpPr txBox="1">
            <a:spLocks/>
          </p:cNvSpPr>
          <p:nvPr/>
        </p:nvSpPr>
        <p:spPr>
          <a:xfrm>
            <a:off x="0" y="376290"/>
            <a:ext cx="12063663" cy="812530"/>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b="0" dirty="0">
                <a:solidFill>
                  <a:schemeClr val="bg1"/>
                </a:solidFill>
              </a:rPr>
              <a:t>Activity 4: </a:t>
            </a:r>
            <a:r>
              <a:rPr lang="en-US" sz="3200" dirty="0">
                <a:solidFill>
                  <a:schemeClr val="bg1"/>
                </a:solidFill>
              </a:rPr>
              <a:t>Video-Viewing Guide: Levels of Phonological Awareness</a:t>
            </a:r>
          </a:p>
        </p:txBody>
      </p:sp>
      <p:pic>
        <p:nvPicPr>
          <p:cNvPr id="8" name="Picture 7" descr="A screenshot of a social media post&#10;&#10;Description automatically generated">
            <a:extLst>
              <a:ext uri="{FF2B5EF4-FFF2-40B4-BE49-F238E27FC236}">
                <a16:creationId xmlns:a16="http://schemas.microsoft.com/office/drawing/2014/main" id="{9B5F7876-E1E7-974A-83CA-9A26DFB5A034}"/>
              </a:ext>
            </a:extLst>
          </p:cNvPr>
          <p:cNvPicPr>
            <a:picLocks noChangeAspect="1"/>
          </p:cNvPicPr>
          <p:nvPr/>
        </p:nvPicPr>
        <p:blipFill>
          <a:blip r:embed="rId5"/>
          <a:stretch>
            <a:fillRect/>
          </a:stretch>
        </p:blipFill>
        <p:spPr>
          <a:xfrm rot="353358">
            <a:off x="5412859" y="2937346"/>
            <a:ext cx="2007335" cy="2597727"/>
          </a:xfrm>
          <a:prstGeom prst="rect">
            <a:avLst/>
          </a:prstGeom>
          <a:ln>
            <a:solidFill>
              <a:srgbClr val="622066"/>
            </a:solidFill>
          </a:ln>
          <a:effectLst>
            <a:outerShdw blurRad="292100" dist="139700" dir="2700000" algn="ctr" rotWithShape="0">
              <a:srgbClr val="000000">
                <a:alpha val="65000"/>
              </a:srgbClr>
            </a:outerShdw>
          </a:effectLst>
        </p:spPr>
      </p:pic>
      <p:pic>
        <p:nvPicPr>
          <p:cNvPr id="11" name="Picture 10" descr="A screenshot of a social media post&#10;&#10;Description automatically generated">
            <a:extLst>
              <a:ext uri="{FF2B5EF4-FFF2-40B4-BE49-F238E27FC236}">
                <a16:creationId xmlns:a16="http://schemas.microsoft.com/office/drawing/2014/main" id="{45E45844-4655-2941-9952-EF6A4853D215}"/>
              </a:ext>
            </a:extLst>
          </p:cNvPr>
          <p:cNvPicPr>
            <a:picLocks noChangeAspect="1"/>
          </p:cNvPicPr>
          <p:nvPr/>
        </p:nvPicPr>
        <p:blipFill>
          <a:blip r:embed="rId6"/>
          <a:stretch>
            <a:fillRect/>
          </a:stretch>
        </p:blipFill>
        <p:spPr>
          <a:xfrm rot="21270113">
            <a:off x="3968834" y="3076551"/>
            <a:ext cx="2007335" cy="2597727"/>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142049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20F049-5EB4-354B-85BA-5B08B9C2CBC2}"/>
              </a:ext>
            </a:extLst>
          </p:cNvPr>
          <p:cNvSpPr txBox="1">
            <a:spLocks/>
          </p:cNvSpPr>
          <p:nvPr/>
        </p:nvSpPr>
        <p:spPr>
          <a:xfrm>
            <a:off x="1283368" y="1720214"/>
            <a:ext cx="9816432" cy="365125"/>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dirty="0">
                <a:solidFill>
                  <a:schemeClr val="accent1"/>
                </a:solidFill>
                <a:hlinkClick r:id="rId3">
                  <a:extLst>
                    <a:ext uri="{A12FA001-AC4F-418D-AE19-62706E023703}">
                      <ahyp:hlinkClr xmlns:ahyp="http://schemas.microsoft.com/office/drawing/2018/hyperlinkcolor" val="tx"/>
                    </a:ext>
                  </a:extLst>
                </a:hlinkClick>
              </a:rPr>
              <a:t>Video</a:t>
            </a:r>
            <a:r>
              <a:rPr lang="en-US" sz="3200" b="1" dirty="0">
                <a:solidFill>
                  <a:schemeClr val="accent1"/>
                </a:solidFill>
                <a:hlinkClick r:id="rId3">
                  <a:extLst>
                    <a:ext uri="{A12FA001-AC4F-418D-AE19-62706E023703}">
                      <ahyp:hlinkClr xmlns:ahyp="http://schemas.microsoft.com/office/drawing/2018/hyperlinkcolor" val="tx"/>
                    </a:ext>
                  </a:extLst>
                </a:hlinkClick>
              </a:rPr>
              <a:t> 7: Phoneme Level Phonological Awareness Lesson</a:t>
            </a:r>
            <a:endParaRPr lang="en-US" sz="3200" b="1" dirty="0">
              <a:solidFill>
                <a:schemeClr val="accent1"/>
              </a:solidFill>
            </a:endParaRPr>
          </a:p>
        </p:txBody>
      </p:sp>
      <p:sp>
        <p:nvSpPr>
          <p:cNvPr id="6" name="Footer Placeholder 8">
            <a:extLst>
              <a:ext uri="{FF2B5EF4-FFF2-40B4-BE49-F238E27FC236}">
                <a16:creationId xmlns:a16="http://schemas.microsoft.com/office/drawing/2014/main" id="{A3F73907-A6E6-A543-A163-9E54F9A8DA9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37</a:t>
            </a:fld>
            <a:endParaRPr lang="en-US" dirty="0"/>
          </a:p>
        </p:txBody>
      </p:sp>
      <p:pic>
        <p:nvPicPr>
          <p:cNvPr id="7" name="Picture 6">
            <a:extLst>
              <a:ext uri="{FF2B5EF4-FFF2-40B4-BE49-F238E27FC236}">
                <a16:creationId xmlns:a16="http://schemas.microsoft.com/office/drawing/2014/main" id="{1F05371E-F942-9041-AE5E-A315B9272880}"/>
              </a:ext>
            </a:extLst>
          </p:cNvPr>
          <p:cNvPicPr>
            <a:picLocks noChangeAspect="1"/>
          </p:cNvPicPr>
          <p:nvPr/>
        </p:nvPicPr>
        <p:blipFill>
          <a:blip r:embed="rId4"/>
          <a:stretch>
            <a:fillRect/>
          </a:stretch>
        </p:blipFill>
        <p:spPr>
          <a:xfrm>
            <a:off x="390722" y="1560425"/>
            <a:ext cx="688910" cy="688910"/>
          </a:xfrm>
          <a:prstGeom prst="rect">
            <a:avLst/>
          </a:prstGeom>
        </p:spPr>
      </p:pic>
      <p:sp>
        <p:nvSpPr>
          <p:cNvPr id="10" name="Title 1">
            <a:extLst>
              <a:ext uri="{FF2B5EF4-FFF2-40B4-BE49-F238E27FC236}">
                <a16:creationId xmlns:a16="http://schemas.microsoft.com/office/drawing/2014/main" id="{6D62D0D4-FB69-4C48-8E29-796403E98E30}"/>
              </a:ext>
            </a:extLst>
          </p:cNvPr>
          <p:cNvSpPr txBox="1">
            <a:spLocks/>
          </p:cNvSpPr>
          <p:nvPr/>
        </p:nvSpPr>
        <p:spPr>
          <a:xfrm>
            <a:off x="0" y="376290"/>
            <a:ext cx="12063663" cy="812530"/>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b="0" dirty="0">
                <a:solidFill>
                  <a:schemeClr val="bg1"/>
                </a:solidFill>
              </a:rPr>
              <a:t>Activity 4: </a:t>
            </a:r>
            <a:r>
              <a:rPr lang="en-US" sz="3200" dirty="0">
                <a:solidFill>
                  <a:schemeClr val="bg1"/>
                </a:solidFill>
              </a:rPr>
              <a:t>Video-Viewing Guide: Levels of Phonological Awareness</a:t>
            </a:r>
          </a:p>
        </p:txBody>
      </p:sp>
      <p:pic>
        <p:nvPicPr>
          <p:cNvPr id="8" name="Picture 7" descr="A screenshot of a social media post&#10;&#10;Description automatically generated">
            <a:extLst>
              <a:ext uri="{FF2B5EF4-FFF2-40B4-BE49-F238E27FC236}">
                <a16:creationId xmlns:a16="http://schemas.microsoft.com/office/drawing/2014/main" id="{065E5A79-D9E5-7B43-AC00-ACC30212ADAA}"/>
              </a:ext>
            </a:extLst>
          </p:cNvPr>
          <p:cNvPicPr>
            <a:picLocks noChangeAspect="1"/>
          </p:cNvPicPr>
          <p:nvPr/>
        </p:nvPicPr>
        <p:blipFill>
          <a:blip r:embed="rId5"/>
          <a:stretch>
            <a:fillRect/>
          </a:stretch>
        </p:blipFill>
        <p:spPr>
          <a:xfrm rot="353358">
            <a:off x="5629621" y="2765976"/>
            <a:ext cx="2007335" cy="2597727"/>
          </a:xfrm>
          <a:prstGeom prst="rect">
            <a:avLst/>
          </a:prstGeom>
          <a:ln>
            <a:solidFill>
              <a:srgbClr val="622066"/>
            </a:solidFill>
          </a:ln>
          <a:effectLst>
            <a:outerShdw blurRad="292100" dist="139700" dir="2700000" algn="ctr" rotWithShape="0">
              <a:srgbClr val="000000">
                <a:alpha val="65000"/>
              </a:srgbClr>
            </a:outerShdw>
          </a:effectLst>
        </p:spPr>
      </p:pic>
      <p:pic>
        <p:nvPicPr>
          <p:cNvPr id="11" name="Picture 10" descr="A screenshot of a social media post&#10;&#10;Description automatically generated">
            <a:extLst>
              <a:ext uri="{FF2B5EF4-FFF2-40B4-BE49-F238E27FC236}">
                <a16:creationId xmlns:a16="http://schemas.microsoft.com/office/drawing/2014/main" id="{1E166D9E-EE4D-7B4B-AC33-3C6730AEAABF}"/>
              </a:ext>
            </a:extLst>
          </p:cNvPr>
          <p:cNvPicPr>
            <a:picLocks noChangeAspect="1"/>
          </p:cNvPicPr>
          <p:nvPr/>
        </p:nvPicPr>
        <p:blipFill>
          <a:blip r:embed="rId6"/>
          <a:stretch>
            <a:fillRect/>
          </a:stretch>
        </p:blipFill>
        <p:spPr>
          <a:xfrm rot="21270113">
            <a:off x="4185596" y="2905181"/>
            <a:ext cx="2007335" cy="2597727"/>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431408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94533F-A45C-3B46-8CD4-C865B7353F91}"/>
              </a:ext>
            </a:extLst>
          </p:cNvPr>
          <p:cNvSpPr>
            <a:spLocks noGrp="1"/>
          </p:cNvSpPr>
          <p:nvPr>
            <p:ph type="title"/>
          </p:nvPr>
        </p:nvSpPr>
        <p:spPr>
          <a:xfrm>
            <a:off x="-1" y="503648"/>
            <a:ext cx="11806989" cy="978729"/>
          </a:xfrm>
          <a:solidFill>
            <a:srgbClr val="622066"/>
          </a:solidFill>
        </p:spPr>
        <p:txBody>
          <a:bodyPr wrap="square" lIns="457200" tIns="182880" rIns="457200" bIns="182880">
            <a:spAutoFit/>
          </a:bodyPr>
          <a:lstStyle/>
          <a:p>
            <a:r>
              <a:rPr lang="en-US" b="0" dirty="0">
                <a:solidFill>
                  <a:schemeClr val="bg1"/>
                </a:solidFill>
              </a:rPr>
              <a:t>Activity 5: </a:t>
            </a:r>
            <a:r>
              <a:rPr lang="en-US" dirty="0">
                <a:solidFill>
                  <a:schemeClr val="bg1"/>
                </a:solidFill>
              </a:rPr>
              <a:t>Phonological Awareness Continuum</a:t>
            </a:r>
          </a:p>
        </p:txBody>
      </p:sp>
      <p:sp>
        <p:nvSpPr>
          <p:cNvPr id="5" name="Content Placeholder 2">
            <a:extLst>
              <a:ext uri="{FF2B5EF4-FFF2-40B4-BE49-F238E27FC236}">
                <a16:creationId xmlns:a16="http://schemas.microsoft.com/office/drawing/2014/main" id="{2FEE4FA6-2577-1348-8E53-36282BC6DEB9}"/>
              </a:ext>
            </a:extLst>
          </p:cNvPr>
          <p:cNvSpPr>
            <a:spLocks noGrp="1"/>
          </p:cNvSpPr>
          <p:nvPr>
            <p:ph idx="1"/>
          </p:nvPr>
        </p:nvSpPr>
        <p:spPr>
          <a:xfrm>
            <a:off x="489303" y="1769029"/>
            <a:ext cx="7169877" cy="4300668"/>
          </a:xfrm>
        </p:spPr>
        <p:txBody>
          <a:bodyPr>
            <a:normAutofit/>
          </a:bodyPr>
          <a:lstStyle/>
          <a:p>
            <a:pPr marL="514350" indent="-514350">
              <a:buClr>
                <a:srgbClr val="0070C0"/>
              </a:buClr>
              <a:buFont typeface="+mj-lt"/>
              <a:buAutoNum type="arabicPeriod"/>
            </a:pPr>
            <a:r>
              <a:rPr lang="en-US" sz="3200" dirty="0"/>
              <a:t>Read each child’s instructional scenario and place the child’s marker on the level that represents the scenario on the phonological awareness continuum. </a:t>
            </a:r>
          </a:p>
          <a:p>
            <a:pPr marL="514350" indent="-514350">
              <a:buClr>
                <a:srgbClr val="0070C0"/>
              </a:buClr>
              <a:buFont typeface="+mj-lt"/>
              <a:buAutoNum type="arabicPeriod"/>
            </a:pPr>
            <a:endParaRPr lang="en-US" sz="3200" dirty="0"/>
          </a:p>
          <a:p>
            <a:pPr marL="514350" indent="-514350">
              <a:buClr>
                <a:srgbClr val="0070C0"/>
              </a:buClr>
              <a:buFont typeface="+mj-lt"/>
              <a:buAutoNum type="arabicPeriod"/>
            </a:pPr>
            <a:r>
              <a:rPr lang="en-US" sz="3200" dirty="0"/>
              <a:t>Answer the guided questions to describe each child’s phonological awareness. </a:t>
            </a:r>
          </a:p>
          <a:p>
            <a:pPr marL="514350" indent="-514350">
              <a:buClr>
                <a:srgbClr val="0070C0"/>
              </a:buClr>
              <a:buFont typeface="+mj-lt"/>
              <a:buAutoNum type="arabicPeriod"/>
            </a:pPr>
            <a:endParaRPr lang="en-US" dirty="0"/>
          </a:p>
          <a:p>
            <a:pPr marL="514350" indent="-514350">
              <a:buFont typeface="+mj-lt"/>
              <a:buAutoNum type="arabicPeriod"/>
            </a:pPr>
            <a:endParaRPr lang="en-US" dirty="0"/>
          </a:p>
        </p:txBody>
      </p:sp>
      <p:sp>
        <p:nvSpPr>
          <p:cNvPr id="6" name="Footer Placeholder 8">
            <a:extLst>
              <a:ext uri="{FF2B5EF4-FFF2-40B4-BE49-F238E27FC236}">
                <a16:creationId xmlns:a16="http://schemas.microsoft.com/office/drawing/2014/main" id="{3640D846-4F1F-B141-9AA6-1DA44DED6FE1}"/>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38</a:t>
            </a:fld>
            <a:endParaRPr lang="en-US" dirty="0"/>
          </a:p>
        </p:txBody>
      </p:sp>
      <p:pic>
        <p:nvPicPr>
          <p:cNvPr id="3" name="Picture 2" descr="A screenshot of a cell phone&#10;&#10;Description automatically generated">
            <a:extLst>
              <a:ext uri="{FF2B5EF4-FFF2-40B4-BE49-F238E27FC236}">
                <a16:creationId xmlns:a16="http://schemas.microsoft.com/office/drawing/2014/main" id="{207F119F-617A-E442-A33B-9F7A3F12D1F1}"/>
              </a:ext>
            </a:extLst>
          </p:cNvPr>
          <p:cNvPicPr>
            <a:picLocks noChangeAspect="1"/>
          </p:cNvPicPr>
          <p:nvPr/>
        </p:nvPicPr>
        <p:blipFill>
          <a:blip r:embed="rId3"/>
          <a:stretch>
            <a:fillRect/>
          </a:stretch>
        </p:blipFill>
        <p:spPr>
          <a:xfrm>
            <a:off x="7963855" y="1677500"/>
            <a:ext cx="3135945" cy="4058281"/>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670046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94533F-A45C-3B46-8CD4-C865B7353F91}"/>
              </a:ext>
            </a:extLst>
          </p:cNvPr>
          <p:cNvSpPr>
            <a:spLocks noGrp="1"/>
          </p:cNvSpPr>
          <p:nvPr>
            <p:ph type="title"/>
          </p:nvPr>
        </p:nvSpPr>
        <p:spPr>
          <a:xfrm>
            <a:off x="-1" y="503648"/>
            <a:ext cx="11806989" cy="978729"/>
          </a:xfrm>
          <a:solidFill>
            <a:srgbClr val="622066"/>
          </a:solidFill>
        </p:spPr>
        <p:txBody>
          <a:bodyPr wrap="square" lIns="457200" tIns="182880" rIns="457200" bIns="182880">
            <a:spAutoFit/>
          </a:bodyPr>
          <a:lstStyle/>
          <a:p>
            <a:r>
              <a:rPr lang="en-US" b="0" dirty="0">
                <a:solidFill>
                  <a:schemeClr val="bg1"/>
                </a:solidFill>
              </a:rPr>
              <a:t>Activity 5: </a:t>
            </a:r>
            <a:r>
              <a:rPr lang="en-US" dirty="0">
                <a:solidFill>
                  <a:schemeClr val="bg1"/>
                </a:solidFill>
              </a:rPr>
              <a:t>Phonological Awareness Continuum</a:t>
            </a:r>
          </a:p>
        </p:txBody>
      </p:sp>
      <p:sp>
        <p:nvSpPr>
          <p:cNvPr id="6" name="Footer Placeholder 8">
            <a:extLst>
              <a:ext uri="{FF2B5EF4-FFF2-40B4-BE49-F238E27FC236}">
                <a16:creationId xmlns:a16="http://schemas.microsoft.com/office/drawing/2014/main" id="{3640D846-4F1F-B141-9AA6-1DA44DED6FE1}"/>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39</a:t>
            </a:fld>
            <a:endParaRPr lang="en-US" dirty="0"/>
          </a:p>
        </p:txBody>
      </p:sp>
      <p:sp>
        <p:nvSpPr>
          <p:cNvPr id="9" name="Content Placeholder 2">
            <a:extLst>
              <a:ext uri="{FF2B5EF4-FFF2-40B4-BE49-F238E27FC236}">
                <a16:creationId xmlns:a16="http://schemas.microsoft.com/office/drawing/2014/main" id="{EFBE4F97-D28C-2646-A226-E8576C6A0A60}"/>
              </a:ext>
            </a:extLst>
          </p:cNvPr>
          <p:cNvSpPr>
            <a:spLocks noGrp="1"/>
          </p:cNvSpPr>
          <p:nvPr>
            <p:ph sz="half" idx="1"/>
          </p:nvPr>
        </p:nvSpPr>
        <p:spPr>
          <a:xfrm>
            <a:off x="315316" y="1644113"/>
            <a:ext cx="5433141" cy="5069139"/>
          </a:xfrm>
        </p:spPr>
        <p:txBody>
          <a:bodyPr>
            <a:noAutofit/>
          </a:bodyPr>
          <a:lstStyle/>
          <a:p>
            <a:pPr marL="0" indent="0">
              <a:lnSpc>
                <a:spcPct val="100000"/>
              </a:lnSpc>
              <a:spcBef>
                <a:spcPts val="0"/>
              </a:spcBef>
              <a:buNone/>
            </a:pPr>
            <a:r>
              <a:rPr lang="en-US" sz="3200" b="1" dirty="0"/>
              <a:t>Kaley</a:t>
            </a:r>
          </a:p>
          <a:p>
            <a:pPr marL="514350" indent="-514350">
              <a:lnSpc>
                <a:spcPct val="100000"/>
              </a:lnSpc>
              <a:spcBef>
                <a:spcPts val="0"/>
              </a:spcBef>
              <a:buClr>
                <a:srgbClr val="0070C0"/>
              </a:buClr>
              <a:buFont typeface="+mj-lt"/>
              <a:buAutoNum type="arabicPeriod"/>
            </a:pPr>
            <a:r>
              <a:rPr lang="en-US" sz="3200" b="1" dirty="0"/>
              <a:t>Syllable </a:t>
            </a:r>
            <a:r>
              <a:rPr lang="en-US" sz="3200" dirty="0"/>
              <a:t>level.</a:t>
            </a:r>
          </a:p>
          <a:p>
            <a:pPr marL="514350" indent="-514350">
              <a:lnSpc>
                <a:spcPct val="100000"/>
              </a:lnSpc>
              <a:spcBef>
                <a:spcPts val="0"/>
              </a:spcBef>
              <a:buClr>
                <a:srgbClr val="0070C0"/>
              </a:buClr>
              <a:buFont typeface="+mj-lt"/>
              <a:buAutoNum type="arabicPeriod"/>
            </a:pPr>
            <a:r>
              <a:rPr lang="en-US" sz="3200" b="1" dirty="0"/>
              <a:t>Blending </a:t>
            </a:r>
            <a:r>
              <a:rPr lang="en-US" sz="3200" dirty="0"/>
              <a:t>and</a:t>
            </a:r>
            <a:r>
              <a:rPr lang="en-US" sz="3200" b="1" dirty="0"/>
              <a:t> segmenting </a:t>
            </a:r>
            <a:r>
              <a:rPr lang="en-US" sz="3200" dirty="0"/>
              <a:t>tasks.</a:t>
            </a:r>
            <a:endParaRPr lang="en-US" sz="3200" b="1" dirty="0"/>
          </a:p>
          <a:p>
            <a:pPr marL="514350" indent="-514350">
              <a:lnSpc>
                <a:spcPct val="100000"/>
              </a:lnSpc>
              <a:spcBef>
                <a:spcPts val="0"/>
              </a:spcBef>
              <a:buClr>
                <a:srgbClr val="0070C0"/>
              </a:buClr>
              <a:buFont typeface="+mj-lt"/>
              <a:buAutoNum type="arabicPeriod"/>
            </a:pPr>
            <a:r>
              <a:rPr lang="en-US" sz="3200" dirty="0"/>
              <a:t>Kaley put two syllables of a spoken word together and broke a spoken word into syllables.</a:t>
            </a:r>
          </a:p>
          <a:p>
            <a:pPr marL="514350" indent="-514350">
              <a:lnSpc>
                <a:spcPct val="100000"/>
              </a:lnSpc>
              <a:spcBef>
                <a:spcPts val="0"/>
              </a:spcBef>
              <a:buClr>
                <a:srgbClr val="0070C0"/>
              </a:buClr>
              <a:buFont typeface="+mj-lt"/>
              <a:buAutoNum type="arabicPeriod"/>
            </a:pPr>
            <a:r>
              <a:rPr lang="en-US" sz="3200" b="1" dirty="0"/>
              <a:t>Deletion </a:t>
            </a:r>
            <a:r>
              <a:rPr lang="en-US" sz="3200" dirty="0"/>
              <a:t>task at the </a:t>
            </a:r>
            <a:r>
              <a:rPr lang="en-US" sz="3200" b="1" dirty="0"/>
              <a:t>syllable </a:t>
            </a:r>
            <a:r>
              <a:rPr lang="en-US" sz="3200" dirty="0"/>
              <a:t>level.</a:t>
            </a:r>
          </a:p>
        </p:txBody>
      </p:sp>
      <p:sp>
        <p:nvSpPr>
          <p:cNvPr id="10" name="Content Placeholder 2">
            <a:extLst>
              <a:ext uri="{FF2B5EF4-FFF2-40B4-BE49-F238E27FC236}">
                <a16:creationId xmlns:a16="http://schemas.microsoft.com/office/drawing/2014/main" id="{88319982-A416-0243-9AD5-D9B8448E2555}"/>
              </a:ext>
            </a:extLst>
          </p:cNvPr>
          <p:cNvSpPr txBox="1">
            <a:spLocks/>
          </p:cNvSpPr>
          <p:nvPr/>
        </p:nvSpPr>
        <p:spPr>
          <a:xfrm>
            <a:off x="5918200" y="200301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p>
        </p:txBody>
      </p:sp>
      <p:pic>
        <p:nvPicPr>
          <p:cNvPr id="7" name="Picture 6">
            <a:extLst>
              <a:ext uri="{FF2B5EF4-FFF2-40B4-BE49-F238E27FC236}">
                <a16:creationId xmlns:a16="http://schemas.microsoft.com/office/drawing/2014/main" id="{22DCA90D-5B5C-1A46-BB6C-9141128107EC}"/>
              </a:ext>
            </a:extLst>
          </p:cNvPr>
          <p:cNvPicPr>
            <a:picLocks noChangeAspect="1"/>
          </p:cNvPicPr>
          <p:nvPr/>
        </p:nvPicPr>
        <p:blipFill>
          <a:blip r:embed="rId3"/>
          <a:stretch>
            <a:fillRect/>
          </a:stretch>
        </p:blipFill>
        <p:spPr>
          <a:xfrm>
            <a:off x="5983464" y="1815892"/>
            <a:ext cx="5176572" cy="4030007"/>
          </a:xfrm>
          <a:prstGeom prst="rect">
            <a:avLst/>
          </a:prstGeom>
        </p:spPr>
      </p:pic>
      <p:pic>
        <p:nvPicPr>
          <p:cNvPr id="11" name="Picture 10" descr="A picture containing lamp&#10;&#10;Description automatically generated">
            <a:extLst>
              <a:ext uri="{FF2B5EF4-FFF2-40B4-BE49-F238E27FC236}">
                <a16:creationId xmlns:a16="http://schemas.microsoft.com/office/drawing/2014/main" id="{C7196677-08AC-DB4B-886A-9E0331F8D313}"/>
              </a:ext>
            </a:extLst>
          </p:cNvPr>
          <p:cNvPicPr>
            <a:picLocks noChangeAspect="1"/>
          </p:cNvPicPr>
          <p:nvPr/>
        </p:nvPicPr>
        <p:blipFill>
          <a:blip r:embed="rId4"/>
          <a:stretch>
            <a:fillRect/>
          </a:stretch>
        </p:blipFill>
        <p:spPr>
          <a:xfrm>
            <a:off x="9696644" y="3675803"/>
            <a:ext cx="711200" cy="558800"/>
          </a:xfrm>
          <a:prstGeom prst="rect">
            <a:avLst/>
          </a:prstGeom>
        </p:spPr>
      </p:pic>
    </p:spTree>
    <p:extLst>
      <p:ext uri="{BB962C8B-B14F-4D97-AF65-F5344CB8AC3E}">
        <p14:creationId xmlns:p14="http://schemas.microsoft.com/office/powerpoint/2010/main" val="313050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450" y="365125"/>
            <a:ext cx="10515600" cy="1325563"/>
          </a:xfrm>
        </p:spPr>
        <p:txBody>
          <a:bodyPr/>
          <a:lstStyle/>
          <a:p>
            <a:r>
              <a:rPr lang="en-US" dirty="0"/>
              <a:t>Modules and Sessions</a:t>
            </a:r>
          </a:p>
        </p:txBody>
      </p:sp>
      <p:graphicFrame>
        <p:nvGraphicFramePr>
          <p:cNvPr id="6" name="Content Placeholder 5"/>
          <p:cNvGraphicFramePr>
            <a:graphicFrameLocks noGrp="1"/>
          </p:cNvGraphicFramePr>
          <p:nvPr>
            <p:ph idx="1"/>
          </p:nvPr>
        </p:nvGraphicFramePr>
        <p:xfrm>
          <a:off x="584200" y="1430284"/>
          <a:ext cx="9974533" cy="4897594"/>
        </p:xfrm>
        <a:graphic>
          <a:graphicData uri="http://schemas.openxmlformats.org/drawingml/2006/table">
            <a:tbl>
              <a:tblPr firstRow="1" bandRow="1">
                <a:tableStyleId>{5C22544A-7EE6-4342-B048-85BDC9FD1C3A}</a:tableStyleId>
              </a:tblPr>
              <a:tblGrid>
                <a:gridCol w="1415083">
                  <a:extLst>
                    <a:ext uri="{9D8B030D-6E8A-4147-A177-3AD203B41FA5}">
                      <a16:colId xmlns:a16="http://schemas.microsoft.com/office/drawing/2014/main" val="20000"/>
                    </a:ext>
                  </a:extLst>
                </a:gridCol>
                <a:gridCol w="5118928">
                  <a:extLst>
                    <a:ext uri="{9D8B030D-6E8A-4147-A177-3AD203B41FA5}">
                      <a16:colId xmlns:a16="http://schemas.microsoft.com/office/drawing/2014/main" val="20001"/>
                    </a:ext>
                  </a:extLst>
                </a:gridCol>
                <a:gridCol w="1549549">
                  <a:extLst>
                    <a:ext uri="{9D8B030D-6E8A-4147-A177-3AD203B41FA5}">
                      <a16:colId xmlns:a16="http://schemas.microsoft.com/office/drawing/2014/main" val="20002"/>
                    </a:ext>
                  </a:extLst>
                </a:gridCol>
                <a:gridCol w="1890973">
                  <a:extLst>
                    <a:ext uri="{9D8B030D-6E8A-4147-A177-3AD203B41FA5}">
                      <a16:colId xmlns:a16="http://schemas.microsoft.com/office/drawing/2014/main" val="20003"/>
                    </a:ext>
                  </a:extLst>
                </a:gridCol>
              </a:tblGrid>
              <a:tr h="305924">
                <a:tc>
                  <a:txBody>
                    <a:bodyPr/>
                    <a:lstStyle/>
                    <a:p>
                      <a:pPr algn="ctr"/>
                      <a:r>
                        <a:rPr lang="en-US" sz="2000" dirty="0"/>
                        <a:t>Module</a:t>
                      </a:r>
                    </a:p>
                  </a:txBody>
                  <a:tcPr marL="71936" marR="71936" marT="35969" marB="35969">
                    <a:lnL w="28575"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0085C7"/>
                    </a:solidFill>
                  </a:tcPr>
                </a:tc>
                <a:tc>
                  <a:txBody>
                    <a:bodyPr/>
                    <a:lstStyle/>
                    <a:p>
                      <a:pPr algn="l"/>
                      <a:r>
                        <a:rPr lang="en-US" sz="2000" dirty="0"/>
                        <a:t>Topic</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0085C7"/>
                    </a:solidFill>
                  </a:tcPr>
                </a:tc>
                <a:tc>
                  <a:txBody>
                    <a:bodyPr/>
                    <a:lstStyle/>
                    <a:p>
                      <a:pPr algn="ctr"/>
                      <a:r>
                        <a:rPr lang="en-US" sz="2000" dirty="0"/>
                        <a:t>Session</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0085C7"/>
                    </a:solidFill>
                  </a:tcPr>
                </a:tc>
                <a:tc>
                  <a:txBody>
                    <a:bodyPr/>
                    <a:lstStyle/>
                    <a:p>
                      <a:pPr algn="ctr"/>
                      <a:r>
                        <a:rPr lang="en-US" sz="2000" dirty="0"/>
                        <a:t>Duration</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0085C7"/>
                    </a:solidFill>
                  </a:tcPr>
                </a:tc>
                <a:extLst>
                  <a:ext uri="{0D108BD9-81ED-4DB2-BD59-A6C34878D82A}">
                    <a16:rowId xmlns:a16="http://schemas.microsoft.com/office/drawing/2014/main" val="10000"/>
                  </a:ext>
                </a:extLst>
              </a:tr>
              <a:tr h="340619">
                <a:tc rowSpan="3">
                  <a:txBody>
                    <a:bodyPr/>
                    <a:lstStyle/>
                    <a:p>
                      <a:pPr algn="ctr"/>
                      <a:r>
                        <a:rPr lang="en-US" sz="3200" dirty="0"/>
                        <a:t>1</a:t>
                      </a:r>
                    </a:p>
                  </a:txBody>
                  <a:tcPr marL="79901" marR="79901" marT="0" marB="0" anchor="ctr" anchorCtr="1">
                    <a:lnL w="28575"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a:r>
                        <a:rPr lang="en-US" sz="3200" b="1" dirty="0"/>
                        <a:t>Print Knowledge</a:t>
                      </a:r>
                    </a:p>
                  </a:txBody>
                  <a:tcPr marL="79901" marR="79901" marT="39950" marB="39950" anchor="ctr">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1</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90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40619">
                <a:tc vMerge="1">
                  <a:txBody>
                    <a:bodyPr/>
                    <a:lstStyle/>
                    <a:p>
                      <a:pPr algn="ctr"/>
                      <a:endParaRPr lang="en-US" dirty="0"/>
                    </a:p>
                  </a:txBody>
                  <a:tcPr/>
                </a:tc>
                <a:tc vMerge="1">
                  <a:txBody>
                    <a:bodyPr/>
                    <a:lstStyle/>
                    <a:p>
                      <a:pPr algn="ctr"/>
                      <a:endParaRPr lang="en-US" dirty="0"/>
                    </a:p>
                  </a:txBody>
                  <a:tcPr/>
                </a:tc>
                <a:tc>
                  <a:txBody>
                    <a:bodyPr/>
                    <a:lstStyle/>
                    <a:p>
                      <a:pPr algn="ctr"/>
                      <a:r>
                        <a:rPr lang="en-US" sz="2000" dirty="0"/>
                        <a:t>2</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tc>
                  <a:txBody>
                    <a:bodyPr/>
                    <a:lstStyle/>
                    <a:p>
                      <a:pPr algn="ctr"/>
                      <a:r>
                        <a:rPr lang="en-US" sz="2000" dirty="0"/>
                        <a:t>90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extLst>
                  <a:ext uri="{0D108BD9-81ED-4DB2-BD59-A6C34878D82A}">
                    <a16:rowId xmlns:a16="http://schemas.microsoft.com/office/drawing/2014/main" val="10002"/>
                  </a:ext>
                </a:extLst>
              </a:tr>
              <a:tr h="340619">
                <a:tc vMerge="1">
                  <a:txBody>
                    <a:bodyPr/>
                    <a:lstStyle/>
                    <a:p>
                      <a:pPr algn="ctr"/>
                      <a:endParaRPr lang="en-US" dirty="0"/>
                    </a:p>
                  </a:txBody>
                  <a:tcPr/>
                </a:tc>
                <a:tc vMerge="1">
                  <a:txBody>
                    <a:bodyPr/>
                    <a:lstStyle/>
                    <a:p>
                      <a:pPr algn="ctr"/>
                      <a:endParaRPr lang="en-US" dirty="0"/>
                    </a:p>
                  </a:txBody>
                  <a:tcPr/>
                </a:tc>
                <a:tc>
                  <a:txBody>
                    <a:bodyPr/>
                    <a:lstStyle/>
                    <a:p>
                      <a:pPr algn="ctr"/>
                      <a:r>
                        <a:rPr lang="en-US" sz="2000" dirty="0"/>
                        <a:t>3</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60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40619">
                <a:tc rowSpan="3">
                  <a:txBody>
                    <a:bodyPr/>
                    <a:lstStyle/>
                    <a:p>
                      <a:pPr algn="ctr"/>
                      <a:r>
                        <a:rPr lang="en-US" sz="3200" dirty="0"/>
                        <a:t>2</a:t>
                      </a:r>
                    </a:p>
                  </a:txBody>
                  <a:tcPr marL="79901" marR="79901" marT="0" marB="0" anchor="ctr" anchorCtr="1">
                    <a:lnL w="28575"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a:r>
                        <a:rPr lang="en-US" sz="3200" b="1" dirty="0"/>
                        <a:t>Phonological Awareness</a:t>
                      </a:r>
                    </a:p>
                  </a:txBody>
                  <a:tcPr marL="79901" marR="79901" marT="39950" marB="39950" anchor="ctr">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4</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90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extLst>
                  <a:ext uri="{0D108BD9-81ED-4DB2-BD59-A6C34878D82A}">
                    <a16:rowId xmlns:a16="http://schemas.microsoft.com/office/drawing/2014/main" val="10004"/>
                  </a:ext>
                </a:extLst>
              </a:tr>
              <a:tr h="340619">
                <a:tc vMerge="1">
                  <a:txBody>
                    <a:bodyPr/>
                    <a:lstStyle/>
                    <a:p>
                      <a:pPr algn="ctr"/>
                      <a:endParaRPr lang="en-US" dirty="0"/>
                    </a:p>
                  </a:txBody>
                  <a:tcPr/>
                </a:tc>
                <a:tc vMerge="1">
                  <a:txBody>
                    <a:bodyPr/>
                    <a:lstStyle/>
                    <a:p>
                      <a:pPr algn="ctr"/>
                      <a:endParaRPr lang="en-US" dirty="0"/>
                    </a:p>
                  </a:txBody>
                  <a:tcPr/>
                </a:tc>
                <a:tc>
                  <a:txBody>
                    <a:bodyPr/>
                    <a:lstStyle/>
                    <a:p>
                      <a:pPr algn="ctr"/>
                      <a:r>
                        <a:rPr lang="en-US" sz="2000" dirty="0"/>
                        <a:t>5</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90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40619">
                <a:tc vMerge="1">
                  <a:txBody>
                    <a:bodyPr/>
                    <a:lstStyle/>
                    <a:p>
                      <a:pPr algn="ctr"/>
                      <a:endParaRPr lang="en-US" dirty="0"/>
                    </a:p>
                  </a:txBody>
                  <a:tcPr/>
                </a:tc>
                <a:tc vMerge="1">
                  <a:txBody>
                    <a:bodyPr/>
                    <a:lstStyle/>
                    <a:p>
                      <a:pPr algn="ctr"/>
                      <a:endParaRPr lang="en-US" dirty="0"/>
                    </a:p>
                  </a:txBody>
                  <a:tcPr/>
                </a:tc>
                <a:tc>
                  <a:txBody>
                    <a:bodyPr/>
                    <a:lstStyle/>
                    <a:p>
                      <a:pPr algn="ctr"/>
                      <a:r>
                        <a:rPr lang="en-US" sz="2000" dirty="0"/>
                        <a:t>6</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60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extLst>
                  <a:ext uri="{0D108BD9-81ED-4DB2-BD59-A6C34878D82A}">
                    <a16:rowId xmlns:a16="http://schemas.microsoft.com/office/drawing/2014/main" val="10006"/>
                  </a:ext>
                </a:extLst>
              </a:tr>
              <a:tr h="340619">
                <a:tc rowSpan="3">
                  <a:txBody>
                    <a:bodyPr/>
                    <a:lstStyle/>
                    <a:p>
                      <a:pPr algn="ctr"/>
                      <a:r>
                        <a:rPr lang="en-US" sz="3200" dirty="0"/>
                        <a:t>3</a:t>
                      </a:r>
                    </a:p>
                  </a:txBody>
                  <a:tcPr marL="79901" marR="79901" marT="0" marB="0" anchor="ctr" anchorCtr="1">
                    <a:lnL w="28575"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a:r>
                        <a:rPr lang="en-US" sz="3200" b="1" dirty="0"/>
                        <a:t>Vocabulary</a:t>
                      </a:r>
                    </a:p>
                  </a:txBody>
                  <a:tcPr marL="79901" marR="79901" marT="39950" marB="39950" anchor="ctr">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7</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90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40619">
                <a:tc vMerge="1">
                  <a:txBody>
                    <a:bodyPr/>
                    <a:lstStyle/>
                    <a:p>
                      <a:pPr algn="ctr"/>
                      <a:endParaRPr lang="en-US" dirty="0"/>
                    </a:p>
                  </a:txBody>
                  <a:tcPr/>
                </a:tc>
                <a:tc vMerge="1">
                  <a:txBody>
                    <a:bodyPr/>
                    <a:lstStyle/>
                    <a:p>
                      <a:pPr algn="ctr"/>
                      <a:endParaRPr lang="en-US" dirty="0"/>
                    </a:p>
                  </a:txBody>
                  <a:tcPr/>
                </a:tc>
                <a:tc>
                  <a:txBody>
                    <a:bodyPr/>
                    <a:lstStyle/>
                    <a:p>
                      <a:pPr algn="ctr"/>
                      <a:r>
                        <a:rPr lang="en-US" sz="2000" dirty="0"/>
                        <a:t>8</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90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extLst>
                  <a:ext uri="{0D108BD9-81ED-4DB2-BD59-A6C34878D82A}">
                    <a16:rowId xmlns:a16="http://schemas.microsoft.com/office/drawing/2014/main" val="10008"/>
                  </a:ext>
                </a:extLst>
              </a:tr>
              <a:tr h="340619">
                <a:tc vMerge="1">
                  <a:txBody>
                    <a:bodyPr/>
                    <a:lstStyle/>
                    <a:p>
                      <a:pPr algn="ctr"/>
                      <a:endParaRPr lang="en-US" dirty="0"/>
                    </a:p>
                  </a:txBody>
                  <a:tcPr/>
                </a:tc>
                <a:tc vMerge="1">
                  <a:txBody>
                    <a:bodyPr/>
                    <a:lstStyle/>
                    <a:p>
                      <a:pPr algn="ctr"/>
                      <a:endParaRPr lang="en-US" dirty="0"/>
                    </a:p>
                  </a:txBody>
                  <a:tcPr/>
                </a:tc>
                <a:tc>
                  <a:txBody>
                    <a:bodyPr/>
                    <a:lstStyle/>
                    <a:p>
                      <a:pPr algn="ctr"/>
                      <a:r>
                        <a:rPr lang="en-US" sz="2000" dirty="0"/>
                        <a:t>9</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60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340619">
                <a:tc rowSpan="3">
                  <a:txBody>
                    <a:bodyPr/>
                    <a:lstStyle/>
                    <a:p>
                      <a:pPr algn="ctr"/>
                      <a:r>
                        <a:rPr lang="en-US" sz="3200" dirty="0"/>
                        <a:t>4</a:t>
                      </a:r>
                    </a:p>
                  </a:txBody>
                  <a:tcPr marL="79901" marR="79901" marT="0" marB="0" anchor="ctr" anchorCtr="1">
                    <a:lnL w="28575"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a:r>
                        <a:rPr lang="en-US" sz="3200" b="1" dirty="0"/>
                        <a:t>Oral Language</a:t>
                      </a:r>
                    </a:p>
                  </a:txBody>
                  <a:tcPr marL="79901" marR="79901" marT="39950" marB="39950" anchor="ctr">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10</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90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28575"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extLst>
                  <a:ext uri="{0D108BD9-81ED-4DB2-BD59-A6C34878D82A}">
                    <a16:rowId xmlns:a16="http://schemas.microsoft.com/office/drawing/2014/main" val="10010"/>
                  </a:ext>
                </a:extLst>
              </a:tr>
              <a:tr h="340619">
                <a:tc vMerge="1">
                  <a:txBody>
                    <a:bodyPr/>
                    <a:lstStyle/>
                    <a:p>
                      <a:pPr algn="ctr"/>
                      <a:endParaRPr lang="en-US" dirty="0"/>
                    </a:p>
                  </a:txBody>
                  <a:tcPr/>
                </a:tc>
                <a:tc vMerge="1">
                  <a:txBody>
                    <a:bodyPr/>
                    <a:lstStyle/>
                    <a:p>
                      <a:pPr algn="ctr"/>
                      <a:endParaRPr lang="en-US" dirty="0"/>
                    </a:p>
                  </a:txBody>
                  <a:tcPr/>
                </a:tc>
                <a:tc>
                  <a:txBody>
                    <a:bodyPr/>
                    <a:lstStyle/>
                    <a:p>
                      <a:pPr algn="ctr"/>
                      <a:r>
                        <a:rPr lang="en-US" sz="2000" dirty="0"/>
                        <a:t>11</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90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6350"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340619">
                <a:tc vMerge="1">
                  <a:txBody>
                    <a:bodyPr/>
                    <a:lstStyle/>
                    <a:p>
                      <a:pPr algn="ctr"/>
                      <a:endParaRPr lang="en-US" dirty="0"/>
                    </a:p>
                  </a:txBody>
                  <a:tcPr/>
                </a:tc>
                <a:tc vMerge="1">
                  <a:txBody>
                    <a:bodyPr/>
                    <a:lstStyle/>
                    <a:p>
                      <a:pPr algn="ctr"/>
                      <a:endParaRPr lang="en-US" dirty="0"/>
                    </a:p>
                  </a:txBody>
                  <a:tcPr/>
                </a:tc>
                <a:tc>
                  <a:txBody>
                    <a:bodyPr/>
                    <a:lstStyle/>
                    <a:p>
                      <a:pPr algn="ctr"/>
                      <a:r>
                        <a:rPr lang="en-US" sz="2000" dirty="0"/>
                        <a:t>12</a:t>
                      </a:r>
                    </a:p>
                  </a:txBody>
                  <a:tcPr marL="71936" marR="71936" marT="35969" marB="35969">
                    <a:lnL w="6350" cap="flat" cmpd="sng" algn="ctr">
                      <a:solidFill>
                        <a:srgbClr val="0085C7"/>
                      </a:solidFill>
                      <a:prstDash val="solid"/>
                      <a:round/>
                      <a:headEnd type="none" w="med" len="med"/>
                      <a:tailEnd type="none" w="med" len="med"/>
                    </a:lnL>
                    <a:lnR w="6350"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60 minutes</a:t>
                      </a:r>
                    </a:p>
                  </a:txBody>
                  <a:tcPr marL="71936" marR="71936" marT="35969" marB="35969">
                    <a:lnL w="6350" cap="flat" cmpd="sng" algn="ctr">
                      <a:solidFill>
                        <a:srgbClr val="0085C7"/>
                      </a:solidFill>
                      <a:prstDash val="solid"/>
                      <a:round/>
                      <a:headEnd type="none" w="med" len="med"/>
                      <a:tailEnd type="none" w="med" len="med"/>
                    </a:lnL>
                    <a:lnR w="28575" cap="flat" cmpd="sng" algn="ctr">
                      <a:solidFill>
                        <a:srgbClr val="0085C7"/>
                      </a:solidFill>
                      <a:prstDash val="solid"/>
                      <a:round/>
                      <a:headEnd type="none" w="med" len="med"/>
                      <a:tailEnd type="none" w="med" len="med"/>
                    </a:lnR>
                    <a:lnT w="6350" cap="flat" cmpd="sng" algn="ctr">
                      <a:solidFill>
                        <a:srgbClr val="0085C7"/>
                      </a:solidFill>
                      <a:prstDash val="solid"/>
                      <a:round/>
                      <a:headEnd type="none" w="med" len="med"/>
                      <a:tailEnd type="none" w="med" len="med"/>
                    </a:lnT>
                    <a:lnB w="28575" cap="flat" cmpd="sng" algn="ctr">
                      <a:solidFill>
                        <a:srgbClr val="0085C7"/>
                      </a:solidFill>
                      <a:prstDash val="solid"/>
                      <a:round/>
                      <a:headEnd type="none" w="med" len="med"/>
                      <a:tailEnd type="none" w="med" len="med"/>
                    </a:lnB>
                    <a:lnTlToBr w="12700" cmpd="sng">
                      <a:noFill/>
                      <a:prstDash val="solid"/>
                    </a:lnTlToBr>
                    <a:lnBlToTr w="12700" cmpd="sng">
                      <a:noFill/>
                      <a:prstDash val="solid"/>
                    </a:lnBlToTr>
                    <a:solidFill>
                      <a:srgbClr val="B1D8EF"/>
                    </a:solidFill>
                  </a:tcPr>
                </a:tc>
                <a:extLst>
                  <a:ext uri="{0D108BD9-81ED-4DB2-BD59-A6C34878D82A}">
                    <a16:rowId xmlns:a16="http://schemas.microsoft.com/office/drawing/2014/main" val="10012"/>
                  </a:ext>
                </a:extLst>
              </a:tr>
            </a:tbl>
          </a:graphicData>
        </a:graphic>
      </p:graphicFrame>
      <p:sp>
        <p:nvSpPr>
          <p:cNvPr id="4" name="Footer Placeholder 8">
            <a:extLst>
              <a:ext uri="{FF2B5EF4-FFF2-40B4-BE49-F238E27FC236}">
                <a16:creationId xmlns:a16="http://schemas.microsoft.com/office/drawing/2014/main" id="{44E9EE4E-1DC8-9142-AFF9-49A3D99D7C5E}"/>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4</a:t>
            </a:fld>
            <a:endParaRPr lang="en-US" dirty="0"/>
          </a:p>
        </p:txBody>
      </p:sp>
    </p:spTree>
    <p:extLst>
      <p:ext uri="{BB962C8B-B14F-4D97-AF65-F5344CB8AC3E}">
        <p14:creationId xmlns:p14="http://schemas.microsoft.com/office/powerpoint/2010/main" val="1168692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94533F-A45C-3B46-8CD4-C865B7353F91}"/>
              </a:ext>
            </a:extLst>
          </p:cNvPr>
          <p:cNvSpPr>
            <a:spLocks noGrp="1"/>
          </p:cNvSpPr>
          <p:nvPr>
            <p:ph type="title"/>
          </p:nvPr>
        </p:nvSpPr>
        <p:spPr>
          <a:xfrm>
            <a:off x="-1" y="503648"/>
            <a:ext cx="11806989" cy="978729"/>
          </a:xfrm>
          <a:solidFill>
            <a:srgbClr val="622066"/>
          </a:solidFill>
        </p:spPr>
        <p:txBody>
          <a:bodyPr wrap="square" lIns="457200" tIns="182880" rIns="457200" bIns="182880">
            <a:spAutoFit/>
          </a:bodyPr>
          <a:lstStyle/>
          <a:p>
            <a:r>
              <a:rPr lang="en-US" b="0" dirty="0">
                <a:solidFill>
                  <a:schemeClr val="bg1"/>
                </a:solidFill>
              </a:rPr>
              <a:t>Activity 5: </a:t>
            </a:r>
            <a:r>
              <a:rPr lang="en-US" dirty="0">
                <a:solidFill>
                  <a:schemeClr val="bg1"/>
                </a:solidFill>
              </a:rPr>
              <a:t>Phonological Awareness Continuum</a:t>
            </a:r>
          </a:p>
        </p:txBody>
      </p:sp>
      <p:sp>
        <p:nvSpPr>
          <p:cNvPr id="6" name="Footer Placeholder 8">
            <a:extLst>
              <a:ext uri="{FF2B5EF4-FFF2-40B4-BE49-F238E27FC236}">
                <a16:creationId xmlns:a16="http://schemas.microsoft.com/office/drawing/2014/main" id="{3640D846-4F1F-B141-9AA6-1DA44DED6FE1}"/>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40</a:t>
            </a:fld>
            <a:endParaRPr lang="en-US" dirty="0"/>
          </a:p>
        </p:txBody>
      </p:sp>
      <p:sp>
        <p:nvSpPr>
          <p:cNvPr id="9" name="Content Placeholder 2">
            <a:extLst>
              <a:ext uri="{FF2B5EF4-FFF2-40B4-BE49-F238E27FC236}">
                <a16:creationId xmlns:a16="http://schemas.microsoft.com/office/drawing/2014/main" id="{EFBE4F97-D28C-2646-A226-E8576C6A0A60}"/>
              </a:ext>
            </a:extLst>
          </p:cNvPr>
          <p:cNvSpPr>
            <a:spLocks noGrp="1"/>
          </p:cNvSpPr>
          <p:nvPr>
            <p:ph sz="half" idx="1"/>
          </p:nvPr>
        </p:nvSpPr>
        <p:spPr>
          <a:xfrm>
            <a:off x="272715" y="1652336"/>
            <a:ext cx="5181600" cy="4702015"/>
          </a:xfrm>
        </p:spPr>
        <p:txBody>
          <a:bodyPr>
            <a:normAutofit lnSpcReduction="10000"/>
          </a:bodyPr>
          <a:lstStyle/>
          <a:p>
            <a:pPr marL="0" indent="0">
              <a:lnSpc>
                <a:spcPct val="100000"/>
              </a:lnSpc>
              <a:spcBef>
                <a:spcPts val="0"/>
              </a:spcBef>
              <a:buNone/>
            </a:pPr>
            <a:r>
              <a:rPr lang="en-US" sz="3200" b="1" dirty="0"/>
              <a:t>Landon</a:t>
            </a:r>
          </a:p>
          <a:p>
            <a:pPr marL="514350" indent="-514350">
              <a:lnSpc>
                <a:spcPct val="100000"/>
              </a:lnSpc>
              <a:spcBef>
                <a:spcPts val="0"/>
              </a:spcBef>
              <a:buClr>
                <a:srgbClr val="0070C0"/>
              </a:buClr>
              <a:buFont typeface="+mj-lt"/>
              <a:buAutoNum type="arabicPeriod"/>
            </a:pPr>
            <a:r>
              <a:rPr lang="en-US" sz="3200" b="1" dirty="0"/>
              <a:t>Phoneme</a:t>
            </a:r>
            <a:r>
              <a:rPr lang="en-US" sz="3200" dirty="0"/>
              <a:t> level.</a:t>
            </a:r>
            <a:endParaRPr lang="en-US" sz="3200" b="1" dirty="0"/>
          </a:p>
          <a:p>
            <a:pPr marL="514350" indent="-514350">
              <a:lnSpc>
                <a:spcPct val="100000"/>
              </a:lnSpc>
              <a:spcBef>
                <a:spcPts val="0"/>
              </a:spcBef>
              <a:buClr>
                <a:srgbClr val="0070C0"/>
              </a:buClr>
              <a:buFont typeface="+mj-lt"/>
              <a:buAutoNum type="arabicPeriod"/>
            </a:pPr>
            <a:endParaRPr lang="en-US" sz="3200" b="1" dirty="0"/>
          </a:p>
          <a:p>
            <a:pPr marL="514350" indent="-514350">
              <a:lnSpc>
                <a:spcPct val="100000"/>
              </a:lnSpc>
              <a:spcBef>
                <a:spcPts val="0"/>
              </a:spcBef>
              <a:buClr>
                <a:srgbClr val="0070C0"/>
              </a:buClr>
              <a:buFont typeface="+mj-lt"/>
              <a:buAutoNum type="arabicPeriod"/>
            </a:pPr>
            <a:r>
              <a:rPr lang="en-US" sz="3200" b="1" dirty="0"/>
              <a:t>Segmenting</a:t>
            </a:r>
            <a:r>
              <a:rPr lang="en-US" sz="3200" dirty="0"/>
              <a:t> task.</a:t>
            </a:r>
            <a:endParaRPr lang="en-US" sz="3200" b="1" dirty="0"/>
          </a:p>
          <a:p>
            <a:pPr marL="514350" indent="-514350">
              <a:lnSpc>
                <a:spcPct val="100000"/>
              </a:lnSpc>
              <a:spcBef>
                <a:spcPts val="0"/>
              </a:spcBef>
              <a:buClr>
                <a:srgbClr val="0070C0"/>
              </a:buClr>
              <a:buFont typeface="+mj-lt"/>
              <a:buAutoNum type="arabicPeriod"/>
            </a:pPr>
            <a:endParaRPr lang="en-US" sz="3200" dirty="0"/>
          </a:p>
          <a:p>
            <a:pPr marL="514350" indent="-514350">
              <a:lnSpc>
                <a:spcPct val="100000"/>
              </a:lnSpc>
              <a:spcBef>
                <a:spcPts val="0"/>
              </a:spcBef>
              <a:buClr>
                <a:srgbClr val="0070C0"/>
              </a:buClr>
              <a:buFont typeface="+mj-lt"/>
              <a:buAutoNum type="arabicPeriod"/>
            </a:pPr>
            <a:r>
              <a:rPr lang="en-US" sz="3200" dirty="0"/>
              <a:t>Landon said </a:t>
            </a:r>
            <a:r>
              <a:rPr lang="en-US" sz="3200" b="1" dirty="0"/>
              <a:t>individual sounds </a:t>
            </a:r>
            <a:r>
              <a:rPr lang="en-US" sz="3200" dirty="0"/>
              <a:t>of a spoken word.</a:t>
            </a:r>
          </a:p>
          <a:p>
            <a:pPr marL="514350" indent="-514350">
              <a:lnSpc>
                <a:spcPct val="100000"/>
              </a:lnSpc>
              <a:spcBef>
                <a:spcPts val="0"/>
              </a:spcBef>
              <a:buClr>
                <a:srgbClr val="0070C0"/>
              </a:buClr>
              <a:buFont typeface="+mj-lt"/>
              <a:buAutoNum type="arabicPeriod"/>
            </a:pPr>
            <a:endParaRPr lang="en-US" sz="3200" b="1" dirty="0"/>
          </a:p>
          <a:p>
            <a:pPr marL="514350" indent="-514350">
              <a:lnSpc>
                <a:spcPct val="100000"/>
              </a:lnSpc>
              <a:spcBef>
                <a:spcPts val="0"/>
              </a:spcBef>
              <a:buClr>
                <a:srgbClr val="0070C0"/>
              </a:buClr>
              <a:buFont typeface="+mj-lt"/>
              <a:buAutoNum type="arabicPeriod"/>
            </a:pPr>
            <a:r>
              <a:rPr lang="en-US" sz="3200" b="1" dirty="0"/>
              <a:t>Deletion</a:t>
            </a:r>
            <a:r>
              <a:rPr lang="en-US" sz="3200" dirty="0"/>
              <a:t> task at the </a:t>
            </a:r>
            <a:r>
              <a:rPr lang="en-US" sz="3200" b="1" dirty="0"/>
              <a:t>phoneme</a:t>
            </a:r>
            <a:r>
              <a:rPr lang="en-US" sz="3200" dirty="0"/>
              <a:t> level.</a:t>
            </a:r>
            <a:endParaRPr lang="en-US" sz="3200" b="1" dirty="0"/>
          </a:p>
        </p:txBody>
      </p:sp>
      <p:sp>
        <p:nvSpPr>
          <p:cNvPr id="10" name="Content Placeholder 2">
            <a:extLst>
              <a:ext uri="{FF2B5EF4-FFF2-40B4-BE49-F238E27FC236}">
                <a16:creationId xmlns:a16="http://schemas.microsoft.com/office/drawing/2014/main" id="{88319982-A416-0243-9AD5-D9B8448E2555}"/>
              </a:ext>
            </a:extLst>
          </p:cNvPr>
          <p:cNvSpPr txBox="1">
            <a:spLocks/>
          </p:cNvSpPr>
          <p:nvPr/>
        </p:nvSpPr>
        <p:spPr>
          <a:xfrm>
            <a:off x="5918200" y="200301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p>
        </p:txBody>
      </p:sp>
      <p:pic>
        <p:nvPicPr>
          <p:cNvPr id="7" name="Picture 6">
            <a:extLst>
              <a:ext uri="{FF2B5EF4-FFF2-40B4-BE49-F238E27FC236}">
                <a16:creationId xmlns:a16="http://schemas.microsoft.com/office/drawing/2014/main" id="{CDE0FDE2-DE30-E541-82D7-BE875217347B}"/>
              </a:ext>
            </a:extLst>
          </p:cNvPr>
          <p:cNvPicPr>
            <a:picLocks noChangeAspect="1"/>
          </p:cNvPicPr>
          <p:nvPr/>
        </p:nvPicPr>
        <p:blipFill>
          <a:blip r:embed="rId3"/>
          <a:stretch>
            <a:fillRect/>
          </a:stretch>
        </p:blipFill>
        <p:spPr>
          <a:xfrm>
            <a:off x="5983464" y="1815892"/>
            <a:ext cx="5176572" cy="4030007"/>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847311A6-6F98-6446-A58E-3D35183C2A7D}"/>
              </a:ext>
            </a:extLst>
          </p:cNvPr>
          <p:cNvPicPr>
            <a:picLocks noChangeAspect="1"/>
          </p:cNvPicPr>
          <p:nvPr/>
        </p:nvPicPr>
        <p:blipFill>
          <a:blip r:embed="rId4"/>
          <a:stretch>
            <a:fillRect/>
          </a:stretch>
        </p:blipFill>
        <p:spPr>
          <a:xfrm>
            <a:off x="10432201" y="2387601"/>
            <a:ext cx="520700" cy="558800"/>
          </a:xfrm>
          <a:prstGeom prst="rect">
            <a:avLst/>
          </a:prstGeom>
        </p:spPr>
      </p:pic>
      <p:pic>
        <p:nvPicPr>
          <p:cNvPr id="11" name="Picture 10" descr="A picture containing lamp&#10;&#10;Description automatically generated">
            <a:extLst>
              <a:ext uri="{FF2B5EF4-FFF2-40B4-BE49-F238E27FC236}">
                <a16:creationId xmlns:a16="http://schemas.microsoft.com/office/drawing/2014/main" id="{6C043D3F-7BA5-D841-9EE1-7B1EDEC56BAC}"/>
              </a:ext>
            </a:extLst>
          </p:cNvPr>
          <p:cNvPicPr>
            <a:picLocks noChangeAspect="1"/>
          </p:cNvPicPr>
          <p:nvPr/>
        </p:nvPicPr>
        <p:blipFill>
          <a:blip r:embed="rId5"/>
          <a:stretch>
            <a:fillRect/>
          </a:stretch>
        </p:blipFill>
        <p:spPr>
          <a:xfrm>
            <a:off x="9696644" y="3675803"/>
            <a:ext cx="711200" cy="558800"/>
          </a:xfrm>
          <a:prstGeom prst="rect">
            <a:avLst/>
          </a:prstGeom>
        </p:spPr>
      </p:pic>
    </p:spTree>
    <p:extLst>
      <p:ext uri="{BB962C8B-B14F-4D97-AF65-F5344CB8AC3E}">
        <p14:creationId xmlns:p14="http://schemas.microsoft.com/office/powerpoint/2010/main" val="79728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94533F-A45C-3B46-8CD4-C865B7353F91}"/>
              </a:ext>
            </a:extLst>
          </p:cNvPr>
          <p:cNvSpPr>
            <a:spLocks noGrp="1"/>
          </p:cNvSpPr>
          <p:nvPr>
            <p:ph type="title"/>
          </p:nvPr>
        </p:nvSpPr>
        <p:spPr>
          <a:xfrm>
            <a:off x="-1" y="503648"/>
            <a:ext cx="11806989" cy="978729"/>
          </a:xfrm>
          <a:solidFill>
            <a:srgbClr val="622066"/>
          </a:solidFill>
        </p:spPr>
        <p:txBody>
          <a:bodyPr wrap="square" lIns="457200" tIns="182880" rIns="457200" bIns="182880">
            <a:spAutoFit/>
          </a:bodyPr>
          <a:lstStyle/>
          <a:p>
            <a:r>
              <a:rPr lang="en-US" b="0" dirty="0">
                <a:solidFill>
                  <a:schemeClr val="bg1"/>
                </a:solidFill>
              </a:rPr>
              <a:t>Activity 5: </a:t>
            </a:r>
            <a:r>
              <a:rPr lang="en-US" dirty="0">
                <a:solidFill>
                  <a:schemeClr val="bg1"/>
                </a:solidFill>
              </a:rPr>
              <a:t>Phonological Awareness Continuum</a:t>
            </a:r>
          </a:p>
        </p:txBody>
      </p:sp>
      <p:sp>
        <p:nvSpPr>
          <p:cNvPr id="6" name="Footer Placeholder 8">
            <a:extLst>
              <a:ext uri="{FF2B5EF4-FFF2-40B4-BE49-F238E27FC236}">
                <a16:creationId xmlns:a16="http://schemas.microsoft.com/office/drawing/2014/main" id="{3640D846-4F1F-B141-9AA6-1DA44DED6FE1}"/>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41</a:t>
            </a:fld>
            <a:endParaRPr lang="en-US" dirty="0"/>
          </a:p>
        </p:txBody>
      </p:sp>
      <p:sp>
        <p:nvSpPr>
          <p:cNvPr id="9" name="Content Placeholder 2">
            <a:extLst>
              <a:ext uri="{FF2B5EF4-FFF2-40B4-BE49-F238E27FC236}">
                <a16:creationId xmlns:a16="http://schemas.microsoft.com/office/drawing/2014/main" id="{EFBE4F97-D28C-2646-A226-E8576C6A0A60}"/>
              </a:ext>
            </a:extLst>
          </p:cNvPr>
          <p:cNvSpPr>
            <a:spLocks noGrp="1"/>
          </p:cNvSpPr>
          <p:nvPr>
            <p:ph sz="half" idx="1"/>
          </p:nvPr>
        </p:nvSpPr>
        <p:spPr>
          <a:xfrm>
            <a:off x="272715" y="1652336"/>
            <a:ext cx="5181600" cy="4702015"/>
          </a:xfrm>
        </p:spPr>
        <p:txBody>
          <a:bodyPr>
            <a:normAutofit lnSpcReduction="10000"/>
          </a:bodyPr>
          <a:lstStyle/>
          <a:p>
            <a:pPr marL="0" indent="0">
              <a:lnSpc>
                <a:spcPct val="100000"/>
              </a:lnSpc>
              <a:spcBef>
                <a:spcPts val="0"/>
              </a:spcBef>
              <a:buNone/>
            </a:pPr>
            <a:r>
              <a:rPr lang="en-US" sz="3200" b="1" dirty="0"/>
              <a:t>Elena</a:t>
            </a:r>
          </a:p>
          <a:p>
            <a:pPr marL="514350" indent="-514350">
              <a:lnSpc>
                <a:spcPct val="100000"/>
              </a:lnSpc>
              <a:spcBef>
                <a:spcPts val="0"/>
              </a:spcBef>
              <a:buClr>
                <a:srgbClr val="0070C0"/>
              </a:buClr>
              <a:buFont typeface="+mj-lt"/>
              <a:buAutoNum type="arabicPeriod"/>
            </a:pPr>
            <a:r>
              <a:rPr lang="en-US" sz="3200" b="1" dirty="0"/>
              <a:t>Word</a:t>
            </a:r>
            <a:r>
              <a:rPr lang="en-US" sz="3200" dirty="0"/>
              <a:t> level.</a:t>
            </a:r>
            <a:endParaRPr lang="en-US" sz="3200" b="1" dirty="0"/>
          </a:p>
          <a:p>
            <a:pPr marL="514350" indent="-514350">
              <a:lnSpc>
                <a:spcPct val="100000"/>
              </a:lnSpc>
              <a:spcBef>
                <a:spcPts val="0"/>
              </a:spcBef>
              <a:buClr>
                <a:srgbClr val="0070C0"/>
              </a:buClr>
              <a:buFont typeface="+mj-lt"/>
              <a:buAutoNum type="arabicPeriod"/>
            </a:pPr>
            <a:endParaRPr lang="en-US" sz="3200" b="1" dirty="0"/>
          </a:p>
          <a:p>
            <a:pPr marL="514350" indent="-514350">
              <a:lnSpc>
                <a:spcPct val="100000"/>
              </a:lnSpc>
              <a:spcBef>
                <a:spcPts val="0"/>
              </a:spcBef>
              <a:buClr>
                <a:srgbClr val="0070C0"/>
              </a:buClr>
              <a:buFont typeface="+mj-lt"/>
              <a:buAutoNum type="arabicPeriod"/>
            </a:pPr>
            <a:r>
              <a:rPr lang="en-US" sz="3200" b="1" dirty="0"/>
              <a:t>Deletion</a:t>
            </a:r>
            <a:r>
              <a:rPr lang="en-US" sz="3200" dirty="0"/>
              <a:t> task.</a:t>
            </a:r>
          </a:p>
          <a:p>
            <a:pPr marL="514350" indent="-514350">
              <a:lnSpc>
                <a:spcPct val="100000"/>
              </a:lnSpc>
              <a:spcBef>
                <a:spcPts val="0"/>
              </a:spcBef>
              <a:buClr>
                <a:srgbClr val="0070C0"/>
              </a:buClr>
              <a:buFont typeface="+mj-lt"/>
              <a:buAutoNum type="arabicPeriod"/>
            </a:pPr>
            <a:endParaRPr lang="en-US" sz="3200" dirty="0"/>
          </a:p>
          <a:p>
            <a:pPr marL="514350" indent="-514350">
              <a:lnSpc>
                <a:spcPct val="100000"/>
              </a:lnSpc>
              <a:spcBef>
                <a:spcPts val="0"/>
              </a:spcBef>
              <a:buClr>
                <a:srgbClr val="0070C0"/>
              </a:buClr>
              <a:buFont typeface="+mj-lt"/>
              <a:buAutoNum type="arabicPeriod"/>
            </a:pPr>
            <a:r>
              <a:rPr lang="en-US" sz="3200" dirty="0"/>
              <a:t>Elena deleted a word from a spoken compound word.</a:t>
            </a:r>
          </a:p>
          <a:p>
            <a:pPr marL="514350" indent="-514350">
              <a:lnSpc>
                <a:spcPct val="100000"/>
              </a:lnSpc>
              <a:spcBef>
                <a:spcPts val="0"/>
              </a:spcBef>
              <a:buClr>
                <a:srgbClr val="0070C0"/>
              </a:buClr>
              <a:buFont typeface="+mj-lt"/>
              <a:buAutoNum type="arabicPeriod"/>
            </a:pPr>
            <a:endParaRPr lang="en-US" sz="3200" b="1" dirty="0"/>
          </a:p>
          <a:p>
            <a:pPr marL="514350" indent="-514350">
              <a:lnSpc>
                <a:spcPct val="100000"/>
              </a:lnSpc>
              <a:spcBef>
                <a:spcPts val="0"/>
              </a:spcBef>
              <a:buClr>
                <a:srgbClr val="0070C0"/>
              </a:buClr>
              <a:buFont typeface="+mj-lt"/>
              <a:buAutoNum type="arabicPeriod"/>
            </a:pPr>
            <a:r>
              <a:rPr lang="en-US" sz="3200" b="1" dirty="0"/>
              <a:t>Blending </a:t>
            </a:r>
            <a:r>
              <a:rPr lang="en-US" sz="3200" dirty="0"/>
              <a:t>and/or </a:t>
            </a:r>
            <a:r>
              <a:rPr lang="en-US" sz="3200" b="1" dirty="0"/>
              <a:t>counting </a:t>
            </a:r>
            <a:r>
              <a:rPr lang="en-US" sz="3200" dirty="0"/>
              <a:t> tasks at the </a:t>
            </a:r>
            <a:r>
              <a:rPr lang="en-US" sz="3200" b="1" dirty="0"/>
              <a:t>syllable</a:t>
            </a:r>
            <a:r>
              <a:rPr lang="en-US" sz="3200" dirty="0"/>
              <a:t> level.</a:t>
            </a:r>
            <a:endParaRPr lang="en-US" sz="3200" b="1" dirty="0"/>
          </a:p>
        </p:txBody>
      </p:sp>
      <p:sp>
        <p:nvSpPr>
          <p:cNvPr id="10" name="Content Placeholder 2">
            <a:extLst>
              <a:ext uri="{FF2B5EF4-FFF2-40B4-BE49-F238E27FC236}">
                <a16:creationId xmlns:a16="http://schemas.microsoft.com/office/drawing/2014/main" id="{88319982-A416-0243-9AD5-D9B8448E2555}"/>
              </a:ext>
            </a:extLst>
          </p:cNvPr>
          <p:cNvSpPr txBox="1">
            <a:spLocks/>
          </p:cNvSpPr>
          <p:nvPr/>
        </p:nvSpPr>
        <p:spPr>
          <a:xfrm>
            <a:off x="5918200" y="200301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p>
        </p:txBody>
      </p:sp>
      <p:pic>
        <p:nvPicPr>
          <p:cNvPr id="7" name="Picture 6">
            <a:extLst>
              <a:ext uri="{FF2B5EF4-FFF2-40B4-BE49-F238E27FC236}">
                <a16:creationId xmlns:a16="http://schemas.microsoft.com/office/drawing/2014/main" id="{4F4E0532-FF13-1E42-A105-0151D5DCAF4A}"/>
              </a:ext>
            </a:extLst>
          </p:cNvPr>
          <p:cNvPicPr>
            <a:picLocks noChangeAspect="1"/>
          </p:cNvPicPr>
          <p:nvPr/>
        </p:nvPicPr>
        <p:blipFill>
          <a:blip r:embed="rId3"/>
          <a:stretch>
            <a:fillRect/>
          </a:stretch>
        </p:blipFill>
        <p:spPr>
          <a:xfrm>
            <a:off x="5983464" y="1815892"/>
            <a:ext cx="5176572" cy="4030007"/>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6D360F45-4040-5D44-8EDA-D4D775C896FB}"/>
              </a:ext>
            </a:extLst>
          </p:cNvPr>
          <p:cNvPicPr>
            <a:picLocks noChangeAspect="1"/>
          </p:cNvPicPr>
          <p:nvPr/>
        </p:nvPicPr>
        <p:blipFill>
          <a:blip r:embed="rId4"/>
          <a:stretch>
            <a:fillRect/>
          </a:stretch>
        </p:blipFill>
        <p:spPr>
          <a:xfrm>
            <a:off x="9312382" y="4313419"/>
            <a:ext cx="711200" cy="5588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7803CC7C-8791-0F41-94E9-CD4EFC7308C1}"/>
              </a:ext>
            </a:extLst>
          </p:cNvPr>
          <p:cNvPicPr>
            <a:picLocks noChangeAspect="1"/>
          </p:cNvPicPr>
          <p:nvPr/>
        </p:nvPicPr>
        <p:blipFill>
          <a:blip r:embed="rId5"/>
          <a:stretch>
            <a:fillRect/>
          </a:stretch>
        </p:blipFill>
        <p:spPr>
          <a:xfrm>
            <a:off x="10432201" y="2387601"/>
            <a:ext cx="520700" cy="558800"/>
          </a:xfrm>
          <a:prstGeom prst="rect">
            <a:avLst/>
          </a:prstGeom>
        </p:spPr>
      </p:pic>
      <p:pic>
        <p:nvPicPr>
          <p:cNvPr id="12" name="Picture 11" descr="A picture containing lamp&#10;&#10;Description automatically generated">
            <a:extLst>
              <a:ext uri="{FF2B5EF4-FFF2-40B4-BE49-F238E27FC236}">
                <a16:creationId xmlns:a16="http://schemas.microsoft.com/office/drawing/2014/main" id="{D38AEDB3-A68E-044F-AAE0-E64591C18DF4}"/>
              </a:ext>
            </a:extLst>
          </p:cNvPr>
          <p:cNvPicPr>
            <a:picLocks noChangeAspect="1"/>
          </p:cNvPicPr>
          <p:nvPr/>
        </p:nvPicPr>
        <p:blipFill>
          <a:blip r:embed="rId6"/>
          <a:stretch>
            <a:fillRect/>
          </a:stretch>
        </p:blipFill>
        <p:spPr>
          <a:xfrm>
            <a:off x="9696644" y="3675803"/>
            <a:ext cx="711200" cy="558800"/>
          </a:xfrm>
          <a:prstGeom prst="rect">
            <a:avLst/>
          </a:prstGeom>
        </p:spPr>
      </p:pic>
    </p:spTree>
    <p:extLst>
      <p:ext uri="{BB962C8B-B14F-4D97-AF65-F5344CB8AC3E}">
        <p14:creationId xmlns:p14="http://schemas.microsoft.com/office/powerpoint/2010/main" val="81390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94533F-A45C-3B46-8CD4-C865B7353F91}"/>
              </a:ext>
            </a:extLst>
          </p:cNvPr>
          <p:cNvSpPr>
            <a:spLocks noGrp="1"/>
          </p:cNvSpPr>
          <p:nvPr>
            <p:ph type="title"/>
          </p:nvPr>
        </p:nvSpPr>
        <p:spPr>
          <a:xfrm>
            <a:off x="-1" y="503648"/>
            <a:ext cx="11806989" cy="978729"/>
          </a:xfrm>
          <a:solidFill>
            <a:srgbClr val="622066"/>
          </a:solidFill>
        </p:spPr>
        <p:txBody>
          <a:bodyPr wrap="square" lIns="457200" tIns="182880" rIns="457200" bIns="182880">
            <a:spAutoFit/>
          </a:bodyPr>
          <a:lstStyle/>
          <a:p>
            <a:r>
              <a:rPr lang="en-US" b="0" dirty="0">
                <a:solidFill>
                  <a:schemeClr val="bg1"/>
                </a:solidFill>
              </a:rPr>
              <a:t>Activity 5: </a:t>
            </a:r>
            <a:r>
              <a:rPr lang="en-US" dirty="0">
                <a:solidFill>
                  <a:schemeClr val="bg1"/>
                </a:solidFill>
              </a:rPr>
              <a:t>Phonological Awareness Continuum</a:t>
            </a:r>
          </a:p>
        </p:txBody>
      </p:sp>
      <p:sp>
        <p:nvSpPr>
          <p:cNvPr id="6" name="Footer Placeholder 8">
            <a:extLst>
              <a:ext uri="{FF2B5EF4-FFF2-40B4-BE49-F238E27FC236}">
                <a16:creationId xmlns:a16="http://schemas.microsoft.com/office/drawing/2014/main" id="{3640D846-4F1F-B141-9AA6-1DA44DED6FE1}"/>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42</a:t>
            </a:fld>
            <a:endParaRPr lang="en-US" dirty="0"/>
          </a:p>
        </p:txBody>
      </p:sp>
      <p:sp>
        <p:nvSpPr>
          <p:cNvPr id="9" name="Content Placeholder 2">
            <a:extLst>
              <a:ext uri="{FF2B5EF4-FFF2-40B4-BE49-F238E27FC236}">
                <a16:creationId xmlns:a16="http://schemas.microsoft.com/office/drawing/2014/main" id="{EFBE4F97-D28C-2646-A226-E8576C6A0A60}"/>
              </a:ext>
            </a:extLst>
          </p:cNvPr>
          <p:cNvSpPr>
            <a:spLocks noGrp="1"/>
          </p:cNvSpPr>
          <p:nvPr>
            <p:ph sz="half" idx="1"/>
          </p:nvPr>
        </p:nvSpPr>
        <p:spPr>
          <a:xfrm>
            <a:off x="272715" y="1652336"/>
            <a:ext cx="5181600" cy="4702015"/>
          </a:xfrm>
        </p:spPr>
        <p:txBody>
          <a:bodyPr>
            <a:normAutofit fontScale="92500" lnSpcReduction="10000"/>
          </a:bodyPr>
          <a:lstStyle/>
          <a:p>
            <a:pPr marL="0" indent="0">
              <a:lnSpc>
                <a:spcPct val="100000"/>
              </a:lnSpc>
              <a:spcBef>
                <a:spcPts val="0"/>
              </a:spcBef>
              <a:buNone/>
            </a:pPr>
            <a:r>
              <a:rPr lang="en-US" sz="3200" b="1" dirty="0"/>
              <a:t>Dacia</a:t>
            </a:r>
          </a:p>
          <a:p>
            <a:pPr marL="514350" indent="-514350">
              <a:lnSpc>
                <a:spcPct val="100000"/>
              </a:lnSpc>
              <a:spcBef>
                <a:spcPts val="0"/>
              </a:spcBef>
              <a:buClr>
                <a:srgbClr val="0070C0"/>
              </a:buClr>
              <a:buFont typeface="+mj-lt"/>
              <a:buAutoNum type="arabicPeriod"/>
            </a:pPr>
            <a:r>
              <a:rPr lang="en-US" sz="3200" b="1" dirty="0"/>
              <a:t>Onset-rime</a:t>
            </a:r>
            <a:r>
              <a:rPr lang="en-US" sz="3200" dirty="0"/>
              <a:t> level.</a:t>
            </a:r>
            <a:endParaRPr lang="en-US" sz="3200" b="1" dirty="0"/>
          </a:p>
          <a:p>
            <a:pPr marL="514350" indent="-514350">
              <a:lnSpc>
                <a:spcPct val="100000"/>
              </a:lnSpc>
              <a:spcBef>
                <a:spcPts val="0"/>
              </a:spcBef>
              <a:buClr>
                <a:srgbClr val="0070C0"/>
              </a:buClr>
              <a:buFont typeface="+mj-lt"/>
              <a:buAutoNum type="arabicPeriod"/>
            </a:pPr>
            <a:endParaRPr lang="en-US" sz="3200" b="1" dirty="0"/>
          </a:p>
          <a:p>
            <a:pPr marL="514350" indent="-514350">
              <a:lnSpc>
                <a:spcPct val="100000"/>
              </a:lnSpc>
              <a:spcBef>
                <a:spcPts val="0"/>
              </a:spcBef>
              <a:buClr>
                <a:srgbClr val="0070C0"/>
              </a:buClr>
              <a:buFont typeface="+mj-lt"/>
              <a:buAutoNum type="arabicPeriod"/>
            </a:pPr>
            <a:r>
              <a:rPr lang="en-US" sz="3200" b="1" dirty="0"/>
              <a:t>Onset identity (beginning sound)</a:t>
            </a:r>
            <a:r>
              <a:rPr lang="en-US" sz="3200" dirty="0"/>
              <a:t> task.</a:t>
            </a:r>
          </a:p>
          <a:p>
            <a:pPr marL="514350" indent="-514350">
              <a:lnSpc>
                <a:spcPct val="100000"/>
              </a:lnSpc>
              <a:spcBef>
                <a:spcPts val="0"/>
              </a:spcBef>
              <a:buClr>
                <a:srgbClr val="0070C0"/>
              </a:buClr>
              <a:buFont typeface="+mj-lt"/>
              <a:buAutoNum type="arabicPeriod"/>
            </a:pPr>
            <a:endParaRPr lang="en-US" sz="3200" dirty="0"/>
          </a:p>
          <a:p>
            <a:pPr marL="514350" indent="-514350">
              <a:lnSpc>
                <a:spcPct val="100000"/>
              </a:lnSpc>
              <a:spcBef>
                <a:spcPts val="0"/>
              </a:spcBef>
              <a:buClr>
                <a:srgbClr val="0070C0"/>
              </a:buClr>
              <a:buFont typeface="+mj-lt"/>
              <a:buAutoNum type="arabicPeriod"/>
            </a:pPr>
            <a:r>
              <a:rPr lang="en-US" sz="3200" dirty="0"/>
              <a:t>Dacia identified the first sound of a spoken word.</a:t>
            </a:r>
          </a:p>
          <a:p>
            <a:pPr marL="514350" indent="-514350">
              <a:lnSpc>
                <a:spcPct val="100000"/>
              </a:lnSpc>
              <a:spcBef>
                <a:spcPts val="0"/>
              </a:spcBef>
              <a:buClr>
                <a:srgbClr val="0070C0"/>
              </a:buClr>
              <a:buFont typeface="+mj-lt"/>
              <a:buAutoNum type="arabicPeriod"/>
            </a:pPr>
            <a:endParaRPr lang="en-US" sz="3200" b="1" dirty="0"/>
          </a:p>
          <a:p>
            <a:pPr marL="514350" indent="-514350">
              <a:lnSpc>
                <a:spcPct val="100000"/>
              </a:lnSpc>
              <a:spcBef>
                <a:spcPts val="0"/>
              </a:spcBef>
              <a:buClr>
                <a:srgbClr val="0070C0"/>
              </a:buClr>
              <a:buFont typeface="+mj-lt"/>
              <a:buAutoNum type="arabicPeriod"/>
            </a:pPr>
            <a:r>
              <a:rPr lang="en-US" sz="3200" b="1" dirty="0"/>
              <a:t>Segmenting </a:t>
            </a:r>
            <a:r>
              <a:rPr lang="en-US" sz="3200" dirty="0"/>
              <a:t>task at the </a:t>
            </a:r>
            <a:r>
              <a:rPr lang="en-US" sz="3200" b="1" dirty="0"/>
              <a:t>onset-rime</a:t>
            </a:r>
            <a:r>
              <a:rPr lang="en-US" sz="3200" dirty="0"/>
              <a:t> level.</a:t>
            </a:r>
            <a:endParaRPr lang="en-US" sz="3200" b="1" dirty="0"/>
          </a:p>
        </p:txBody>
      </p:sp>
      <p:sp>
        <p:nvSpPr>
          <p:cNvPr id="10" name="Content Placeholder 2">
            <a:extLst>
              <a:ext uri="{FF2B5EF4-FFF2-40B4-BE49-F238E27FC236}">
                <a16:creationId xmlns:a16="http://schemas.microsoft.com/office/drawing/2014/main" id="{88319982-A416-0243-9AD5-D9B8448E2555}"/>
              </a:ext>
            </a:extLst>
          </p:cNvPr>
          <p:cNvSpPr txBox="1">
            <a:spLocks/>
          </p:cNvSpPr>
          <p:nvPr/>
        </p:nvSpPr>
        <p:spPr>
          <a:xfrm>
            <a:off x="5918200" y="2003014"/>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p>
        </p:txBody>
      </p:sp>
      <p:pic>
        <p:nvPicPr>
          <p:cNvPr id="7" name="Picture 6">
            <a:extLst>
              <a:ext uri="{FF2B5EF4-FFF2-40B4-BE49-F238E27FC236}">
                <a16:creationId xmlns:a16="http://schemas.microsoft.com/office/drawing/2014/main" id="{8789537D-C691-C34A-9DBD-4CE2D82A5670}"/>
              </a:ext>
            </a:extLst>
          </p:cNvPr>
          <p:cNvPicPr>
            <a:picLocks noChangeAspect="1"/>
          </p:cNvPicPr>
          <p:nvPr/>
        </p:nvPicPr>
        <p:blipFill>
          <a:blip r:embed="rId3"/>
          <a:stretch>
            <a:fillRect/>
          </a:stretch>
        </p:blipFill>
        <p:spPr>
          <a:xfrm>
            <a:off x="5983464" y="1815892"/>
            <a:ext cx="5176572" cy="4030007"/>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EA04DF6F-76FE-4E45-BC5B-5DC9BB38A02E}"/>
              </a:ext>
            </a:extLst>
          </p:cNvPr>
          <p:cNvPicPr>
            <a:picLocks noChangeAspect="1"/>
          </p:cNvPicPr>
          <p:nvPr/>
        </p:nvPicPr>
        <p:blipFill>
          <a:blip r:embed="rId4"/>
          <a:stretch>
            <a:fillRect/>
          </a:stretch>
        </p:blipFill>
        <p:spPr>
          <a:xfrm>
            <a:off x="10061180" y="3109406"/>
            <a:ext cx="749300" cy="5588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799EB30-3E05-C741-89C2-56FCE24FAE01}"/>
              </a:ext>
            </a:extLst>
          </p:cNvPr>
          <p:cNvPicPr>
            <a:picLocks noChangeAspect="1"/>
          </p:cNvPicPr>
          <p:nvPr/>
        </p:nvPicPr>
        <p:blipFill>
          <a:blip r:embed="rId5"/>
          <a:stretch>
            <a:fillRect/>
          </a:stretch>
        </p:blipFill>
        <p:spPr>
          <a:xfrm>
            <a:off x="9312382" y="4313419"/>
            <a:ext cx="711200" cy="5588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FA5E73FA-5229-2D4C-8A7C-D03A5684256B}"/>
              </a:ext>
            </a:extLst>
          </p:cNvPr>
          <p:cNvPicPr>
            <a:picLocks noChangeAspect="1"/>
          </p:cNvPicPr>
          <p:nvPr/>
        </p:nvPicPr>
        <p:blipFill>
          <a:blip r:embed="rId6"/>
          <a:stretch>
            <a:fillRect/>
          </a:stretch>
        </p:blipFill>
        <p:spPr>
          <a:xfrm>
            <a:off x="10432201" y="2387601"/>
            <a:ext cx="520700" cy="558800"/>
          </a:xfrm>
          <a:prstGeom prst="rect">
            <a:avLst/>
          </a:prstGeom>
        </p:spPr>
      </p:pic>
      <p:pic>
        <p:nvPicPr>
          <p:cNvPr id="13" name="Picture 12" descr="A picture containing lamp&#10;&#10;Description automatically generated">
            <a:extLst>
              <a:ext uri="{FF2B5EF4-FFF2-40B4-BE49-F238E27FC236}">
                <a16:creationId xmlns:a16="http://schemas.microsoft.com/office/drawing/2014/main" id="{52F7EBC4-266B-AE4A-B7A2-49A46CFEE0FC}"/>
              </a:ext>
            </a:extLst>
          </p:cNvPr>
          <p:cNvPicPr>
            <a:picLocks noChangeAspect="1"/>
          </p:cNvPicPr>
          <p:nvPr/>
        </p:nvPicPr>
        <p:blipFill>
          <a:blip r:embed="rId7"/>
          <a:stretch>
            <a:fillRect/>
          </a:stretch>
        </p:blipFill>
        <p:spPr>
          <a:xfrm>
            <a:off x="9696644" y="3675803"/>
            <a:ext cx="711200" cy="558800"/>
          </a:xfrm>
          <a:prstGeom prst="rect">
            <a:avLst/>
          </a:prstGeom>
        </p:spPr>
      </p:pic>
    </p:spTree>
    <p:extLst>
      <p:ext uri="{BB962C8B-B14F-4D97-AF65-F5344CB8AC3E}">
        <p14:creationId xmlns:p14="http://schemas.microsoft.com/office/powerpoint/2010/main" val="2545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DA381B6-4F47-114E-99B4-45E42B996550}"/>
              </a:ext>
            </a:extLst>
          </p:cNvPr>
          <p:cNvSpPr>
            <a:spLocks noGrp="1"/>
          </p:cNvSpPr>
          <p:nvPr>
            <p:ph idx="1"/>
          </p:nvPr>
        </p:nvSpPr>
        <p:spPr>
          <a:xfrm>
            <a:off x="148999" y="3379070"/>
            <a:ext cx="8780791" cy="2804049"/>
          </a:xfrm>
        </p:spPr>
        <p:txBody>
          <a:bodyPr>
            <a:normAutofit/>
          </a:bodyPr>
          <a:lstStyle/>
          <a:p>
            <a:pPr marL="0" indent="0">
              <a:buNone/>
            </a:pPr>
            <a:r>
              <a:rPr lang="en-US" b="1" dirty="0"/>
              <a:t>Role play in triads and look for scaffolding opportunities. </a:t>
            </a:r>
          </a:p>
          <a:p>
            <a:pPr marL="914400">
              <a:buClr>
                <a:srgbClr val="0070C0"/>
              </a:buClr>
            </a:pPr>
            <a:r>
              <a:rPr lang="en-US" dirty="0"/>
              <a:t>Each triad has a Teacher, Child 1, and Child 2. </a:t>
            </a:r>
          </a:p>
          <a:p>
            <a:pPr marL="914400" indent="-233363">
              <a:buClr>
                <a:srgbClr val="0070C0"/>
              </a:buClr>
            </a:pPr>
            <a:r>
              <a:rPr lang="en-US" dirty="0"/>
              <a:t>Rotate roles with each new lesson script. </a:t>
            </a:r>
          </a:p>
          <a:p>
            <a:pPr marL="914400" indent="-233363">
              <a:buClr>
                <a:srgbClr val="0070C0"/>
              </a:buClr>
            </a:pPr>
            <a:r>
              <a:rPr lang="en-US" dirty="0"/>
              <a:t>Answer questions in the table at the end of this activity before moving to the next lesson script. </a:t>
            </a:r>
          </a:p>
        </p:txBody>
      </p:sp>
      <p:sp>
        <p:nvSpPr>
          <p:cNvPr id="5" name="Footer Placeholder 8">
            <a:extLst>
              <a:ext uri="{FF2B5EF4-FFF2-40B4-BE49-F238E27FC236}">
                <a16:creationId xmlns:a16="http://schemas.microsoft.com/office/drawing/2014/main" id="{9C8AF2EE-6A00-584C-93F2-2A1C6376B3EC}"/>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43</a:t>
            </a:fld>
            <a:endParaRPr lang="en-US" dirty="0"/>
          </a:p>
        </p:txBody>
      </p:sp>
      <p:sp>
        <p:nvSpPr>
          <p:cNvPr id="6" name="Title 1">
            <a:extLst>
              <a:ext uri="{FF2B5EF4-FFF2-40B4-BE49-F238E27FC236}">
                <a16:creationId xmlns:a16="http://schemas.microsoft.com/office/drawing/2014/main" id="{D63A706D-0CAC-0742-8BC7-0787D628A951}"/>
              </a:ext>
            </a:extLst>
          </p:cNvPr>
          <p:cNvSpPr txBox="1">
            <a:spLocks/>
          </p:cNvSpPr>
          <p:nvPr/>
        </p:nvSpPr>
        <p:spPr>
          <a:xfrm>
            <a:off x="0" y="1386156"/>
            <a:ext cx="11541760" cy="1477328"/>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4000" b="0" dirty="0">
                <a:solidFill>
                  <a:schemeClr val="bg1"/>
                </a:solidFill>
              </a:rPr>
              <a:t>Activity 6: </a:t>
            </a:r>
            <a:r>
              <a:rPr lang="en-US" sz="4000" dirty="0">
                <a:solidFill>
                  <a:schemeClr val="bg1"/>
                </a:solidFill>
              </a:rPr>
              <a:t>Role Play Explicitly Teaching        Phonological Awareness in Small Groups</a:t>
            </a:r>
          </a:p>
        </p:txBody>
      </p:sp>
      <p:pic>
        <p:nvPicPr>
          <p:cNvPr id="7" name="Picture 6">
            <a:extLst>
              <a:ext uri="{FF2B5EF4-FFF2-40B4-BE49-F238E27FC236}">
                <a16:creationId xmlns:a16="http://schemas.microsoft.com/office/drawing/2014/main" id="{481A8FC9-3672-1949-A91E-58BE8EA49ABF}"/>
              </a:ext>
            </a:extLst>
          </p:cNvPr>
          <p:cNvPicPr>
            <a:picLocks noChangeAspect="1"/>
          </p:cNvPicPr>
          <p:nvPr/>
        </p:nvPicPr>
        <p:blipFill>
          <a:blip r:embed="rId3"/>
          <a:stretch>
            <a:fillRect/>
          </a:stretch>
        </p:blipFill>
        <p:spPr>
          <a:xfrm>
            <a:off x="309421" y="190588"/>
            <a:ext cx="784274" cy="1161889"/>
          </a:xfrm>
          <a:prstGeom prst="rect">
            <a:avLst/>
          </a:prstGeom>
        </p:spPr>
      </p:pic>
      <p:sp>
        <p:nvSpPr>
          <p:cNvPr id="8" name="Title 1">
            <a:extLst>
              <a:ext uri="{FF2B5EF4-FFF2-40B4-BE49-F238E27FC236}">
                <a16:creationId xmlns:a16="http://schemas.microsoft.com/office/drawing/2014/main" id="{C58A8696-867B-6942-B58F-25C1DFCCCC89}"/>
              </a:ext>
            </a:extLst>
          </p:cNvPr>
          <p:cNvSpPr txBox="1">
            <a:spLocks/>
          </p:cNvSpPr>
          <p:nvPr/>
        </p:nvSpPr>
        <p:spPr>
          <a:xfrm>
            <a:off x="1093694" y="281022"/>
            <a:ext cx="4784591" cy="11051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Collaborate and Practice</a:t>
            </a:r>
          </a:p>
        </p:txBody>
      </p:sp>
      <p:pic>
        <p:nvPicPr>
          <p:cNvPr id="3" name="Picture 2" descr="A close up of a logo&#10;&#10;Description automatically generated">
            <a:extLst>
              <a:ext uri="{FF2B5EF4-FFF2-40B4-BE49-F238E27FC236}">
                <a16:creationId xmlns:a16="http://schemas.microsoft.com/office/drawing/2014/main" id="{D118996D-36C4-4C4B-B719-783D2C2F4805}"/>
              </a:ext>
            </a:extLst>
          </p:cNvPr>
          <p:cNvPicPr>
            <a:picLocks noChangeAspect="1"/>
          </p:cNvPicPr>
          <p:nvPr/>
        </p:nvPicPr>
        <p:blipFill>
          <a:blip r:embed="rId4"/>
          <a:stretch>
            <a:fillRect/>
          </a:stretch>
        </p:blipFill>
        <p:spPr>
          <a:xfrm>
            <a:off x="9042400" y="2705147"/>
            <a:ext cx="2228055" cy="2883365"/>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095837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8">
            <a:extLst>
              <a:ext uri="{FF2B5EF4-FFF2-40B4-BE49-F238E27FC236}">
                <a16:creationId xmlns:a16="http://schemas.microsoft.com/office/drawing/2014/main" id="{9C8AF2EE-6A00-584C-93F2-2A1C6376B3EC}"/>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44</a:t>
            </a:fld>
            <a:endParaRPr lang="en-US" dirty="0"/>
          </a:p>
        </p:txBody>
      </p:sp>
      <p:sp>
        <p:nvSpPr>
          <p:cNvPr id="6" name="Title 1">
            <a:extLst>
              <a:ext uri="{FF2B5EF4-FFF2-40B4-BE49-F238E27FC236}">
                <a16:creationId xmlns:a16="http://schemas.microsoft.com/office/drawing/2014/main" id="{D63A706D-0CAC-0742-8BC7-0787D628A951}"/>
              </a:ext>
            </a:extLst>
          </p:cNvPr>
          <p:cNvSpPr txBox="1">
            <a:spLocks/>
          </p:cNvSpPr>
          <p:nvPr/>
        </p:nvSpPr>
        <p:spPr>
          <a:xfrm>
            <a:off x="0" y="136525"/>
            <a:ext cx="11541760" cy="1477328"/>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4000" b="0" dirty="0">
                <a:solidFill>
                  <a:schemeClr val="bg1"/>
                </a:solidFill>
              </a:rPr>
              <a:t>Activity 6: </a:t>
            </a:r>
            <a:r>
              <a:rPr lang="en-US" sz="4000" dirty="0">
                <a:solidFill>
                  <a:schemeClr val="bg1"/>
                </a:solidFill>
              </a:rPr>
              <a:t>Role Play Explicitly Teaching        Phonological Awareness in Small Groups</a:t>
            </a:r>
          </a:p>
        </p:txBody>
      </p:sp>
      <p:pic>
        <p:nvPicPr>
          <p:cNvPr id="10" name="Content Placeholder 9" descr="A screenshot of a cell phone&#10;&#10;Description automatically generated">
            <a:extLst>
              <a:ext uri="{FF2B5EF4-FFF2-40B4-BE49-F238E27FC236}">
                <a16:creationId xmlns:a16="http://schemas.microsoft.com/office/drawing/2014/main" id="{B977441C-885C-744F-93EA-EF25D2EC489F}"/>
              </a:ext>
            </a:extLst>
          </p:cNvPr>
          <p:cNvPicPr>
            <a:picLocks noGrp="1" noChangeAspect="1"/>
          </p:cNvPicPr>
          <p:nvPr>
            <p:ph idx="1"/>
          </p:nvPr>
        </p:nvPicPr>
        <p:blipFill>
          <a:blip r:embed="rId3"/>
          <a:stretch>
            <a:fillRect/>
          </a:stretch>
        </p:blipFill>
        <p:spPr>
          <a:xfrm>
            <a:off x="252957" y="1920519"/>
            <a:ext cx="2463800" cy="3619500"/>
          </a:xfrm>
        </p:spPr>
      </p:pic>
      <p:pic>
        <p:nvPicPr>
          <p:cNvPr id="12" name="Picture 11" descr="A screenshot of a cell phone&#10;&#10;Description automatically generated">
            <a:extLst>
              <a:ext uri="{FF2B5EF4-FFF2-40B4-BE49-F238E27FC236}">
                <a16:creationId xmlns:a16="http://schemas.microsoft.com/office/drawing/2014/main" id="{92B038AE-7E62-524B-9B47-B67ADD9B83F6}"/>
              </a:ext>
            </a:extLst>
          </p:cNvPr>
          <p:cNvPicPr>
            <a:picLocks noChangeAspect="1"/>
          </p:cNvPicPr>
          <p:nvPr/>
        </p:nvPicPr>
        <p:blipFill>
          <a:blip r:embed="rId4"/>
          <a:stretch>
            <a:fillRect/>
          </a:stretch>
        </p:blipFill>
        <p:spPr>
          <a:xfrm>
            <a:off x="2742029" y="1906334"/>
            <a:ext cx="2971800" cy="3644900"/>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BCD3ACF9-BC6E-D54B-9938-A606F4AB6EB2}"/>
              </a:ext>
            </a:extLst>
          </p:cNvPr>
          <p:cNvPicPr>
            <a:picLocks noChangeAspect="1"/>
          </p:cNvPicPr>
          <p:nvPr/>
        </p:nvPicPr>
        <p:blipFill>
          <a:blip r:embed="rId5"/>
          <a:stretch>
            <a:fillRect/>
          </a:stretch>
        </p:blipFill>
        <p:spPr>
          <a:xfrm>
            <a:off x="5740869" y="1914857"/>
            <a:ext cx="2743200" cy="3644900"/>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FF74A604-ACD4-4548-8E89-8ED4DF7BCDBE}"/>
              </a:ext>
            </a:extLst>
          </p:cNvPr>
          <p:cNvPicPr>
            <a:picLocks noChangeAspect="1"/>
          </p:cNvPicPr>
          <p:nvPr/>
        </p:nvPicPr>
        <p:blipFill>
          <a:blip r:embed="rId6"/>
          <a:stretch>
            <a:fillRect/>
          </a:stretch>
        </p:blipFill>
        <p:spPr>
          <a:xfrm>
            <a:off x="8498662" y="1907370"/>
            <a:ext cx="2743200" cy="3632200"/>
          </a:xfrm>
          <a:prstGeom prst="rect">
            <a:avLst/>
          </a:prstGeom>
        </p:spPr>
      </p:pic>
    </p:spTree>
    <p:extLst>
      <p:ext uri="{BB962C8B-B14F-4D97-AF65-F5344CB8AC3E}">
        <p14:creationId xmlns:p14="http://schemas.microsoft.com/office/powerpoint/2010/main" val="70977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8">
            <a:extLst>
              <a:ext uri="{FF2B5EF4-FFF2-40B4-BE49-F238E27FC236}">
                <a16:creationId xmlns:a16="http://schemas.microsoft.com/office/drawing/2014/main" id="{9C8AF2EE-6A00-584C-93F2-2A1C6376B3EC}"/>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45</a:t>
            </a:fld>
            <a:endParaRPr lang="en-US" dirty="0"/>
          </a:p>
        </p:txBody>
      </p:sp>
      <p:sp>
        <p:nvSpPr>
          <p:cNvPr id="6" name="Title 1">
            <a:extLst>
              <a:ext uri="{FF2B5EF4-FFF2-40B4-BE49-F238E27FC236}">
                <a16:creationId xmlns:a16="http://schemas.microsoft.com/office/drawing/2014/main" id="{D63A706D-0CAC-0742-8BC7-0787D628A951}"/>
              </a:ext>
            </a:extLst>
          </p:cNvPr>
          <p:cNvSpPr txBox="1">
            <a:spLocks/>
          </p:cNvSpPr>
          <p:nvPr/>
        </p:nvSpPr>
        <p:spPr>
          <a:xfrm>
            <a:off x="0" y="136525"/>
            <a:ext cx="11541760" cy="1477328"/>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4000" b="0" dirty="0">
                <a:solidFill>
                  <a:schemeClr val="bg1"/>
                </a:solidFill>
              </a:rPr>
              <a:t>Activity 6: </a:t>
            </a:r>
            <a:r>
              <a:rPr lang="en-US" sz="4000" dirty="0">
                <a:solidFill>
                  <a:schemeClr val="bg1"/>
                </a:solidFill>
              </a:rPr>
              <a:t>Role Play Explicitly Teaching        Phonological Awareness in Small Groups</a:t>
            </a:r>
          </a:p>
        </p:txBody>
      </p:sp>
      <p:sp>
        <p:nvSpPr>
          <p:cNvPr id="4" name="Content Placeholder 3">
            <a:extLst>
              <a:ext uri="{FF2B5EF4-FFF2-40B4-BE49-F238E27FC236}">
                <a16:creationId xmlns:a16="http://schemas.microsoft.com/office/drawing/2014/main" id="{4D5852C6-0821-9840-98EB-7BAF41A310ED}"/>
              </a:ext>
            </a:extLst>
          </p:cNvPr>
          <p:cNvSpPr>
            <a:spLocks noGrp="1"/>
          </p:cNvSpPr>
          <p:nvPr>
            <p:ph idx="1"/>
          </p:nvPr>
        </p:nvSpPr>
        <p:spPr>
          <a:xfrm>
            <a:off x="5870449" y="1825626"/>
            <a:ext cx="5342984" cy="4758054"/>
          </a:xfrm>
        </p:spPr>
        <p:txBody>
          <a:bodyPr>
            <a:noAutofit/>
          </a:bodyPr>
          <a:lstStyle/>
          <a:p>
            <a:pPr marL="0" indent="0">
              <a:buNone/>
            </a:pPr>
            <a:r>
              <a:rPr lang="en-US" sz="3200" b="1" dirty="0"/>
              <a:t>Differences of Lessons</a:t>
            </a:r>
          </a:p>
          <a:p>
            <a:pPr lvl="0"/>
            <a:r>
              <a:rPr lang="en-US" sz="3200" dirty="0"/>
              <a:t>Phonological awareness level (syllable level, onset-rime level, word level)</a:t>
            </a:r>
          </a:p>
          <a:p>
            <a:pPr lvl="0"/>
            <a:r>
              <a:rPr lang="en-US" sz="3200" dirty="0"/>
              <a:t>Unit size (syllable, rime, word)</a:t>
            </a:r>
          </a:p>
          <a:p>
            <a:pPr lvl="0"/>
            <a:r>
              <a:rPr lang="en-US" sz="3200" dirty="0"/>
              <a:t>Type of task (blending, matching, deletion)</a:t>
            </a:r>
          </a:p>
          <a:p>
            <a:r>
              <a:rPr lang="en-US" sz="3200" dirty="0"/>
              <a:t>Types of scaffolds</a:t>
            </a:r>
          </a:p>
        </p:txBody>
      </p:sp>
      <p:sp>
        <p:nvSpPr>
          <p:cNvPr id="9" name="Content Placeholder 3">
            <a:extLst>
              <a:ext uri="{FF2B5EF4-FFF2-40B4-BE49-F238E27FC236}">
                <a16:creationId xmlns:a16="http://schemas.microsoft.com/office/drawing/2014/main" id="{FA098077-52B9-9B4C-BA67-DBE89EFBF556}"/>
              </a:ext>
            </a:extLst>
          </p:cNvPr>
          <p:cNvSpPr txBox="1">
            <a:spLocks/>
          </p:cNvSpPr>
          <p:nvPr/>
        </p:nvSpPr>
        <p:spPr>
          <a:xfrm>
            <a:off x="146304" y="1885046"/>
            <a:ext cx="5206413" cy="43072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200" b="1" dirty="0"/>
              <a:t>Similarities of Lessons</a:t>
            </a:r>
          </a:p>
          <a:p>
            <a:pPr lvl="0"/>
            <a:r>
              <a:rPr lang="en-US" sz="3200" dirty="0"/>
              <a:t>Explicit (I Do, We Do, You Do)</a:t>
            </a:r>
          </a:p>
          <a:p>
            <a:pPr lvl="0"/>
            <a:endParaRPr lang="en-US" sz="3200" dirty="0"/>
          </a:p>
          <a:p>
            <a:pPr lvl="0"/>
            <a:r>
              <a:rPr lang="en-US" sz="3200" dirty="0"/>
              <a:t>Focused on one level of phonological awareness</a:t>
            </a:r>
          </a:p>
          <a:p>
            <a:endParaRPr lang="en-US" sz="3200" dirty="0"/>
          </a:p>
          <a:p>
            <a:r>
              <a:rPr lang="en-US" sz="3200" dirty="0"/>
              <a:t>Included instructional scaffolds </a:t>
            </a:r>
          </a:p>
        </p:txBody>
      </p:sp>
    </p:spTree>
    <p:extLst>
      <p:ext uri="{BB962C8B-B14F-4D97-AF65-F5344CB8AC3E}">
        <p14:creationId xmlns:p14="http://schemas.microsoft.com/office/powerpoint/2010/main" val="10601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08CCC6-51DB-D347-B98E-7AFF4BE6EC17}"/>
              </a:ext>
            </a:extLst>
          </p:cNvPr>
          <p:cNvPicPr>
            <a:picLocks noChangeAspect="1"/>
          </p:cNvPicPr>
          <p:nvPr/>
        </p:nvPicPr>
        <p:blipFill>
          <a:blip r:embed="rId3"/>
          <a:stretch>
            <a:fillRect/>
          </a:stretch>
        </p:blipFill>
        <p:spPr>
          <a:xfrm>
            <a:off x="453193" y="428403"/>
            <a:ext cx="639007" cy="1041346"/>
          </a:xfrm>
          <a:prstGeom prst="rect">
            <a:avLst/>
          </a:prstGeom>
        </p:spPr>
      </p:pic>
      <p:sp>
        <p:nvSpPr>
          <p:cNvPr id="6" name="Content Placeholder 2">
            <a:extLst>
              <a:ext uri="{FF2B5EF4-FFF2-40B4-BE49-F238E27FC236}">
                <a16:creationId xmlns:a16="http://schemas.microsoft.com/office/drawing/2014/main" id="{42CBAAEB-F848-BD46-A775-F2155F06CD77}"/>
              </a:ext>
            </a:extLst>
          </p:cNvPr>
          <p:cNvSpPr txBox="1">
            <a:spLocks/>
          </p:cNvSpPr>
          <p:nvPr/>
        </p:nvSpPr>
        <p:spPr>
          <a:xfrm>
            <a:off x="142088" y="2663301"/>
            <a:ext cx="11002611" cy="378052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Clr>
                <a:srgbClr val="0070C0"/>
              </a:buClr>
              <a:buFont typeface="Wingdings" pitchFamily="2" charset="2"/>
              <a:buChar char="ü"/>
            </a:pPr>
            <a:r>
              <a:rPr lang="en-US" sz="3200" dirty="0"/>
              <a:t>What did you learn during this session </a:t>
            </a:r>
          </a:p>
          <a:p>
            <a:pPr marL="0" indent="0">
              <a:buClr>
                <a:srgbClr val="0070C0"/>
              </a:buClr>
              <a:buNone/>
            </a:pPr>
            <a:r>
              <a:rPr lang="en-US" sz="3200" dirty="0"/>
              <a:t>     that confirmed what you already knew about </a:t>
            </a:r>
          </a:p>
          <a:p>
            <a:pPr marL="0" indent="0">
              <a:buClr>
                <a:srgbClr val="0070C0"/>
              </a:buClr>
              <a:buNone/>
            </a:pPr>
            <a:r>
              <a:rPr lang="en-US" sz="3200" dirty="0"/>
              <a:t>     teaching phonological awareness in small groups? </a:t>
            </a:r>
          </a:p>
          <a:p>
            <a:pPr>
              <a:buClr>
                <a:srgbClr val="0070C0"/>
              </a:buClr>
            </a:pPr>
            <a:endParaRPr lang="en-US" sz="3200" dirty="0"/>
          </a:p>
          <a:p>
            <a:pPr marL="457200" indent="-457200">
              <a:buClr>
                <a:srgbClr val="0070C0"/>
              </a:buClr>
              <a:buFont typeface="Wingdings" pitchFamily="2" charset="2"/>
              <a:buChar char="ü"/>
            </a:pPr>
            <a:r>
              <a:rPr lang="en-US" sz="3200" dirty="0"/>
              <a:t>What did you learn that contradicted what you already knew about teaching phonological awareness in small groups? </a:t>
            </a:r>
          </a:p>
          <a:p>
            <a:pPr marL="0" indent="0">
              <a:buClr>
                <a:srgbClr val="0070C0"/>
              </a:buClr>
              <a:buNone/>
            </a:pPr>
            <a:endParaRPr lang="en-US" dirty="0"/>
          </a:p>
        </p:txBody>
      </p:sp>
      <p:pic>
        <p:nvPicPr>
          <p:cNvPr id="7" name="Picture 6">
            <a:extLst>
              <a:ext uri="{FF2B5EF4-FFF2-40B4-BE49-F238E27FC236}">
                <a16:creationId xmlns:a16="http://schemas.microsoft.com/office/drawing/2014/main" id="{85C5F30F-45CC-4543-871A-87EAFECC96D3}"/>
              </a:ext>
            </a:extLst>
          </p:cNvPr>
          <p:cNvPicPr>
            <a:picLocks noChangeAspect="1"/>
          </p:cNvPicPr>
          <p:nvPr/>
        </p:nvPicPr>
        <p:blipFill>
          <a:blip r:embed="rId4"/>
          <a:stretch>
            <a:fillRect/>
          </a:stretch>
        </p:blipFill>
        <p:spPr>
          <a:xfrm>
            <a:off x="7576500" y="195759"/>
            <a:ext cx="3715914" cy="3715914"/>
          </a:xfrm>
          <a:prstGeom prst="rect">
            <a:avLst/>
          </a:prstGeom>
        </p:spPr>
      </p:pic>
      <p:sp>
        <p:nvSpPr>
          <p:cNvPr id="8" name="Title 1">
            <a:extLst>
              <a:ext uri="{FF2B5EF4-FFF2-40B4-BE49-F238E27FC236}">
                <a16:creationId xmlns:a16="http://schemas.microsoft.com/office/drawing/2014/main" id="{754F26C6-202B-9D44-880D-BDAD7C0A7A16}"/>
              </a:ext>
            </a:extLst>
          </p:cNvPr>
          <p:cNvSpPr txBox="1">
            <a:spLocks/>
          </p:cNvSpPr>
          <p:nvPr/>
        </p:nvSpPr>
        <p:spPr>
          <a:xfrm>
            <a:off x="340694" y="15534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dirty="0"/>
              <a:t>Think-Pair-Share</a:t>
            </a:r>
          </a:p>
        </p:txBody>
      </p:sp>
      <p:sp>
        <p:nvSpPr>
          <p:cNvPr id="9" name="Title 1">
            <a:extLst>
              <a:ext uri="{FF2B5EF4-FFF2-40B4-BE49-F238E27FC236}">
                <a16:creationId xmlns:a16="http://schemas.microsoft.com/office/drawing/2014/main" id="{24FEE74B-40FF-1F4E-8C4E-F61CC7EB71D8}"/>
              </a:ext>
            </a:extLst>
          </p:cNvPr>
          <p:cNvSpPr txBox="1">
            <a:spLocks/>
          </p:cNvSpPr>
          <p:nvPr/>
        </p:nvSpPr>
        <p:spPr>
          <a:xfrm>
            <a:off x="1284814" y="204089"/>
            <a:ext cx="5855566" cy="1383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Reflect, Plan, and Implement</a:t>
            </a:r>
          </a:p>
        </p:txBody>
      </p:sp>
      <p:sp>
        <p:nvSpPr>
          <p:cNvPr id="10" name="Footer Placeholder 8">
            <a:extLst>
              <a:ext uri="{FF2B5EF4-FFF2-40B4-BE49-F238E27FC236}">
                <a16:creationId xmlns:a16="http://schemas.microsoft.com/office/drawing/2014/main" id="{8A3089B3-E9EA-184A-BD6F-8E5DFBC1646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46</a:t>
            </a:fld>
            <a:endParaRPr lang="en-US" dirty="0"/>
          </a:p>
        </p:txBody>
      </p:sp>
    </p:spTree>
    <p:extLst>
      <p:ext uri="{BB962C8B-B14F-4D97-AF65-F5344CB8AC3E}">
        <p14:creationId xmlns:p14="http://schemas.microsoft.com/office/powerpoint/2010/main" val="12255135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C8F40E8-0FDC-0F44-94BF-C2F7630AB401}"/>
              </a:ext>
            </a:extLst>
          </p:cNvPr>
          <p:cNvSpPr>
            <a:spLocks noGrp="1"/>
          </p:cNvSpPr>
          <p:nvPr>
            <p:ph idx="1"/>
          </p:nvPr>
        </p:nvSpPr>
        <p:spPr>
          <a:xfrm>
            <a:off x="432892" y="2354175"/>
            <a:ext cx="8570432" cy="4026606"/>
          </a:xfrm>
        </p:spPr>
        <p:txBody>
          <a:bodyPr>
            <a:noAutofit/>
          </a:bodyPr>
          <a:lstStyle/>
          <a:p>
            <a:pPr marL="0" indent="0">
              <a:buNone/>
            </a:pPr>
            <a:endParaRPr lang="en-US" sz="2000" b="1" dirty="0"/>
          </a:p>
          <a:p>
            <a:pPr lvl="1">
              <a:lnSpc>
                <a:spcPct val="100000"/>
              </a:lnSpc>
              <a:spcBef>
                <a:spcPts val="0"/>
              </a:spcBef>
              <a:spcAft>
                <a:spcPts val="600"/>
              </a:spcAft>
              <a:buClr>
                <a:srgbClr val="0070C0"/>
              </a:buClr>
              <a:buFont typeface="Arial" panose="020B0604020202020204" pitchFamily="34" charset="0"/>
              <a:buChar char="•"/>
            </a:pPr>
            <a:r>
              <a:rPr lang="en-US" sz="2000" dirty="0"/>
              <a:t>Videotape yourself teaching a small-group explicit lesson on phonological awareness. See the Reproducible Materials at the back of the Participant Guide for lesson plans.</a:t>
            </a:r>
          </a:p>
          <a:p>
            <a:pPr lvl="1">
              <a:lnSpc>
                <a:spcPct val="100000"/>
              </a:lnSpc>
              <a:spcBef>
                <a:spcPts val="0"/>
              </a:spcBef>
              <a:spcAft>
                <a:spcPts val="600"/>
              </a:spcAft>
              <a:buClr>
                <a:srgbClr val="0070C0"/>
              </a:buClr>
              <a:buFont typeface="Arial" panose="020B0604020202020204" pitchFamily="34" charset="0"/>
              <a:buChar char="•"/>
            </a:pPr>
            <a:endParaRPr lang="en-US" sz="2000" dirty="0"/>
          </a:p>
          <a:p>
            <a:pPr lvl="1">
              <a:lnSpc>
                <a:spcPct val="100000"/>
              </a:lnSpc>
              <a:spcBef>
                <a:spcPts val="0"/>
              </a:spcBef>
              <a:spcAft>
                <a:spcPts val="600"/>
              </a:spcAft>
              <a:buClr>
                <a:srgbClr val="0070C0"/>
              </a:buClr>
              <a:buFont typeface="Arial" panose="020B0604020202020204" pitchFamily="34" charset="0"/>
              <a:buChar char="•"/>
            </a:pPr>
            <a:r>
              <a:rPr lang="en-US" sz="2000" dirty="0"/>
              <a:t>The video of yourself teaching a small-group lesson on phonological awareness. </a:t>
            </a:r>
            <a:endParaRPr lang="en-US" sz="2000" i="1" dirty="0"/>
          </a:p>
          <a:p>
            <a:pPr lvl="1">
              <a:lnSpc>
                <a:spcPct val="100000"/>
              </a:lnSpc>
              <a:spcBef>
                <a:spcPts val="0"/>
              </a:spcBef>
              <a:spcAft>
                <a:spcPts val="600"/>
              </a:spcAft>
              <a:buClr>
                <a:srgbClr val="0070C0"/>
              </a:buClr>
              <a:buFont typeface="Arial" panose="020B0604020202020204" pitchFamily="34" charset="0"/>
              <a:buChar char="•"/>
            </a:pPr>
            <a:r>
              <a:rPr lang="en-US" sz="2000" dirty="0"/>
              <a:t>Answer the reflection questions. </a:t>
            </a:r>
          </a:p>
          <a:p>
            <a:pPr lvl="1">
              <a:lnSpc>
                <a:spcPct val="100000"/>
              </a:lnSpc>
              <a:spcBef>
                <a:spcPts val="0"/>
              </a:spcBef>
              <a:spcAft>
                <a:spcPts val="600"/>
              </a:spcAft>
              <a:buClr>
                <a:srgbClr val="0070C0"/>
              </a:buClr>
              <a:buFont typeface="Arial" panose="020B0604020202020204" pitchFamily="34" charset="0"/>
              <a:buChar char="•"/>
            </a:pPr>
            <a:endParaRPr lang="en-US" sz="2000" b="1" dirty="0"/>
          </a:p>
          <a:p>
            <a:pPr lvl="1">
              <a:lnSpc>
                <a:spcPct val="100000"/>
              </a:lnSpc>
              <a:spcBef>
                <a:spcPts val="0"/>
              </a:spcBef>
              <a:buClr>
                <a:srgbClr val="0070C0"/>
              </a:buClr>
              <a:buFont typeface="Arial" panose="020B0604020202020204" pitchFamily="34" charset="0"/>
              <a:buChar char="•"/>
            </a:pPr>
            <a:r>
              <a:rPr lang="en-US" sz="2000" dirty="0"/>
              <a:t>Self-Study Reading for Session 6 on pages 39–46.</a:t>
            </a:r>
          </a:p>
          <a:p>
            <a:pPr lvl="1">
              <a:lnSpc>
                <a:spcPct val="100000"/>
              </a:lnSpc>
              <a:spcBef>
                <a:spcPts val="0"/>
              </a:spcBef>
              <a:buClr>
                <a:srgbClr val="0070C0"/>
              </a:buClr>
              <a:buFont typeface="Arial" panose="020B0604020202020204" pitchFamily="34" charset="0"/>
              <a:buChar char="•"/>
            </a:pPr>
            <a:r>
              <a:rPr lang="en-US" sz="2000" dirty="0"/>
              <a:t>Optional: One resource from the Additional Resources section.</a:t>
            </a:r>
            <a:endParaRPr lang="en-US" sz="2000" i="1" dirty="0"/>
          </a:p>
        </p:txBody>
      </p:sp>
      <p:sp>
        <p:nvSpPr>
          <p:cNvPr id="5" name="Footer Placeholder 8">
            <a:extLst>
              <a:ext uri="{FF2B5EF4-FFF2-40B4-BE49-F238E27FC236}">
                <a16:creationId xmlns:a16="http://schemas.microsoft.com/office/drawing/2014/main" id="{3D39DB35-5EB2-9145-A443-E568339B7F93}"/>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47</a:t>
            </a:fld>
            <a:endParaRPr lang="en-US" dirty="0"/>
          </a:p>
        </p:txBody>
      </p:sp>
      <p:sp>
        <p:nvSpPr>
          <p:cNvPr id="7" name="Title 1">
            <a:extLst>
              <a:ext uri="{FF2B5EF4-FFF2-40B4-BE49-F238E27FC236}">
                <a16:creationId xmlns:a16="http://schemas.microsoft.com/office/drawing/2014/main" id="{6DB3EB8F-3FC0-D146-862A-F5E68519D4F9}"/>
              </a:ext>
            </a:extLst>
          </p:cNvPr>
          <p:cNvSpPr txBox="1">
            <a:spLocks/>
          </p:cNvSpPr>
          <p:nvPr/>
        </p:nvSpPr>
        <p:spPr>
          <a:xfrm>
            <a:off x="-8598" y="1602369"/>
            <a:ext cx="11541760" cy="867930"/>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600" b="0" dirty="0">
                <a:solidFill>
                  <a:schemeClr val="bg1"/>
                </a:solidFill>
              </a:rPr>
              <a:t>Activity 7: </a:t>
            </a:r>
            <a:r>
              <a:rPr lang="en-US" sz="3600" dirty="0">
                <a:solidFill>
                  <a:schemeClr val="bg1"/>
                </a:solidFill>
              </a:rPr>
              <a:t>Reflect, Plan, and Implement (Self-Study)</a:t>
            </a:r>
          </a:p>
        </p:txBody>
      </p:sp>
      <p:pic>
        <p:nvPicPr>
          <p:cNvPr id="8" name="Picture 7">
            <a:extLst>
              <a:ext uri="{FF2B5EF4-FFF2-40B4-BE49-F238E27FC236}">
                <a16:creationId xmlns:a16="http://schemas.microsoft.com/office/drawing/2014/main" id="{FB4F8ED3-8AF5-0141-9CD7-D86F02871A80}"/>
              </a:ext>
            </a:extLst>
          </p:cNvPr>
          <p:cNvPicPr>
            <a:picLocks noChangeAspect="1"/>
          </p:cNvPicPr>
          <p:nvPr/>
        </p:nvPicPr>
        <p:blipFill>
          <a:blip r:embed="rId3"/>
          <a:stretch>
            <a:fillRect/>
          </a:stretch>
        </p:blipFill>
        <p:spPr>
          <a:xfrm>
            <a:off x="281985" y="2695633"/>
            <a:ext cx="608662" cy="901722"/>
          </a:xfrm>
          <a:prstGeom prst="rect">
            <a:avLst/>
          </a:prstGeom>
        </p:spPr>
      </p:pic>
      <p:pic>
        <p:nvPicPr>
          <p:cNvPr id="9" name="Picture 8">
            <a:extLst>
              <a:ext uri="{FF2B5EF4-FFF2-40B4-BE49-F238E27FC236}">
                <a16:creationId xmlns:a16="http://schemas.microsoft.com/office/drawing/2014/main" id="{A1EA05F9-8087-524B-9B13-5629E717D3BD}"/>
              </a:ext>
            </a:extLst>
          </p:cNvPr>
          <p:cNvPicPr>
            <a:picLocks noChangeAspect="1"/>
          </p:cNvPicPr>
          <p:nvPr/>
        </p:nvPicPr>
        <p:blipFill>
          <a:blip r:embed="rId4"/>
          <a:stretch>
            <a:fillRect/>
          </a:stretch>
        </p:blipFill>
        <p:spPr>
          <a:xfrm>
            <a:off x="281985" y="5403158"/>
            <a:ext cx="608662" cy="901722"/>
          </a:xfrm>
          <a:prstGeom prst="rect">
            <a:avLst/>
          </a:prstGeom>
        </p:spPr>
      </p:pic>
      <p:pic>
        <p:nvPicPr>
          <p:cNvPr id="10" name="Picture 9">
            <a:extLst>
              <a:ext uri="{FF2B5EF4-FFF2-40B4-BE49-F238E27FC236}">
                <a16:creationId xmlns:a16="http://schemas.microsoft.com/office/drawing/2014/main" id="{FAA5B3EA-8EC6-BC4C-B571-5E62F421F3FF}"/>
              </a:ext>
            </a:extLst>
          </p:cNvPr>
          <p:cNvPicPr>
            <a:picLocks noChangeAspect="1"/>
          </p:cNvPicPr>
          <p:nvPr/>
        </p:nvPicPr>
        <p:blipFill>
          <a:blip r:embed="rId5"/>
          <a:stretch>
            <a:fillRect/>
          </a:stretch>
        </p:blipFill>
        <p:spPr>
          <a:xfrm>
            <a:off x="281985" y="4040431"/>
            <a:ext cx="608662" cy="901722"/>
          </a:xfrm>
          <a:prstGeom prst="rect">
            <a:avLst/>
          </a:prstGeom>
        </p:spPr>
      </p:pic>
      <p:sp>
        <p:nvSpPr>
          <p:cNvPr id="11" name="Title 1">
            <a:extLst>
              <a:ext uri="{FF2B5EF4-FFF2-40B4-BE49-F238E27FC236}">
                <a16:creationId xmlns:a16="http://schemas.microsoft.com/office/drawing/2014/main" id="{7F1FE25C-F7B1-2F42-97C0-6A6B509790FA}"/>
              </a:ext>
            </a:extLst>
          </p:cNvPr>
          <p:cNvSpPr txBox="1">
            <a:spLocks/>
          </p:cNvSpPr>
          <p:nvPr/>
        </p:nvSpPr>
        <p:spPr>
          <a:xfrm>
            <a:off x="432892" y="166854"/>
            <a:ext cx="6402558" cy="1383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Reflect, Plan, and Implement</a:t>
            </a:r>
          </a:p>
        </p:txBody>
      </p:sp>
      <p:pic>
        <p:nvPicPr>
          <p:cNvPr id="13" name="Picture 12" descr="A screenshot of a cell phone&#10;&#10;Description automatically generated">
            <a:extLst>
              <a:ext uri="{FF2B5EF4-FFF2-40B4-BE49-F238E27FC236}">
                <a16:creationId xmlns:a16="http://schemas.microsoft.com/office/drawing/2014/main" id="{11980BA4-C5E9-E94D-A021-D0F671F55D19}"/>
              </a:ext>
            </a:extLst>
          </p:cNvPr>
          <p:cNvPicPr>
            <a:picLocks noChangeAspect="1"/>
          </p:cNvPicPr>
          <p:nvPr/>
        </p:nvPicPr>
        <p:blipFill>
          <a:blip r:embed="rId6"/>
          <a:stretch>
            <a:fillRect/>
          </a:stretch>
        </p:blipFill>
        <p:spPr>
          <a:xfrm>
            <a:off x="9236891" y="2733778"/>
            <a:ext cx="2062703" cy="2669380"/>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314869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AFE021-EF76-454C-B475-37ADE40948B6}"/>
              </a:ext>
            </a:extLst>
          </p:cNvPr>
          <p:cNvPicPr>
            <a:picLocks noChangeAspect="1"/>
          </p:cNvPicPr>
          <p:nvPr/>
        </p:nvPicPr>
        <p:blipFill>
          <a:blip r:embed="rId3"/>
          <a:stretch>
            <a:fillRect/>
          </a:stretch>
        </p:blipFill>
        <p:spPr>
          <a:xfrm>
            <a:off x="2838450" y="177800"/>
            <a:ext cx="6515100" cy="6502400"/>
          </a:xfrm>
          <a:prstGeom prst="rect">
            <a:avLst/>
          </a:prstGeom>
        </p:spPr>
      </p:pic>
      <p:sp>
        <p:nvSpPr>
          <p:cNvPr id="6" name="TextBox 5">
            <a:extLst>
              <a:ext uri="{FF2B5EF4-FFF2-40B4-BE49-F238E27FC236}">
                <a16:creationId xmlns:a16="http://schemas.microsoft.com/office/drawing/2014/main" id="{BFF7A641-988C-364F-86EA-29444BB57A6E}"/>
              </a:ext>
            </a:extLst>
          </p:cNvPr>
          <p:cNvSpPr txBox="1"/>
          <p:nvPr/>
        </p:nvSpPr>
        <p:spPr>
          <a:xfrm>
            <a:off x="3379998" y="1761067"/>
            <a:ext cx="5499968" cy="1538883"/>
          </a:xfrm>
          <a:prstGeom prst="rect">
            <a:avLst/>
          </a:prstGeom>
          <a:noFill/>
        </p:spPr>
        <p:txBody>
          <a:bodyPr wrap="square" rtlCol="0">
            <a:spAutoFit/>
          </a:bodyPr>
          <a:lstStyle/>
          <a:p>
            <a:pPr algn="ctr"/>
            <a:r>
              <a:rPr lang="en-US" sz="4000" b="1" dirty="0">
                <a:solidFill>
                  <a:srgbClr val="622066"/>
                </a:solidFill>
                <a:latin typeface="Calibri" panose="020F0502020204030204" pitchFamily="34" charset="0"/>
                <a:cs typeface="Calibri" panose="020F0502020204030204" pitchFamily="34" charset="0"/>
              </a:rPr>
              <a:t>We have completed </a:t>
            </a:r>
          </a:p>
          <a:p>
            <a:pPr algn="ctr"/>
            <a:r>
              <a:rPr lang="en-US" sz="5400" b="1" dirty="0">
                <a:solidFill>
                  <a:srgbClr val="622066"/>
                </a:solidFill>
                <a:latin typeface="Calibri" panose="020F0502020204030204" pitchFamily="34" charset="0"/>
                <a:cs typeface="Calibri" panose="020F0502020204030204" pitchFamily="34" charset="0"/>
              </a:rPr>
              <a:t>Session 5 </a:t>
            </a:r>
          </a:p>
        </p:txBody>
      </p:sp>
      <p:sp>
        <p:nvSpPr>
          <p:cNvPr id="4" name="Footer Placeholder 8">
            <a:extLst>
              <a:ext uri="{FF2B5EF4-FFF2-40B4-BE49-F238E27FC236}">
                <a16:creationId xmlns:a16="http://schemas.microsoft.com/office/drawing/2014/main" id="{D3D53300-2C9D-4840-B888-367052AA7C0B}"/>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5 | </a:t>
            </a:r>
            <a:fld id="{3E88A727-D0BC-BE4D-B197-90A8A07F2A6F}" type="slidenum">
              <a:rPr lang="en-US" smtClean="0"/>
              <a:pPr algn="r"/>
              <a:t>48</a:t>
            </a:fld>
            <a:endParaRPr lang="en-US" dirty="0"/>
          </a:p>
        </p:txBody>
      </p:sp>
    </p:spTree>
    <p:extLst>
      <p:ext uri="{BB962C8B-B14F-4D97-AF65-F5344CB8AC3E}">
        <p14:creationId xmlns:p14="http://schemas.microsoft.com/office/powerpoint/2010/main" val="305490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45456" y="406105"/>
            <a:ext cx="7302848" cy="2387600"/>
          </a:xfrm>
        </p:spPr>
        <p:txBody>
          <a:bodyPr>
            <a:normAutofit fontScale="90000"/>
          </a:bodyPr>
          <a:lstStyle/>
          <a:p>
            <a:r>
              <a:rPr lang="en-US" sz="5300" dirty="0"/>
              <a:t>Professional Learning Community</a:t>
            </a:r>
            <a:br>
              <a:rPr lang="en-US" dirty="0"/>
            </a:br>
            <a:r>
              <a:rPr lang="en-US" sz="6700" dirty="0"/>
              <a:t>EMERGENT LITERACY</a:t>
            </a:r>
          </a:p>
        </p:txBody>
      </p:sp>
      <p:sp>
        <p:nvSpPr>
          <p:cNvPr id="3" name="Subtitle 2"/>
          <p:cNvSpPr>
            <a:spLocks noGrp="1"/>
          </p:cNvSpPr>
          <p:nvPr>
            <p:ph type="subTitle" idx="1"/>
          </p:nvPr>
        </p:nvSpPr>
        <p:spPr>
          <a:xfrm>
            <a:off x="4071416" y="2793705"/>
            <a:ext cx="7176888" cy="3412761"/>
          </a:xfrm>
        </p:spPr>
        <p:txBody>
          <a:bodyPr>
            <a:normAutofit/>
          </a:bodyPr>
          <a:lstStyle/>
          <a:p>
            <a:r>
              <a:rPr lang="en-US" sz="3200" b="1" dirty="0"/>
              <a:t>Module 2: Phonological Awareness</a:t>
            </a:r>
          </a:p>
          <a:p>
            <a:r>
              <a:rPr lang="en-US" sz="3200" b="1" dirty="0"/>
              <a:t>Session 6</a:t>
            </a:r>
          </a:p>
          <a:p>
            <a:pPr>
              <a:lnSpc>
                <a:spcPct val="100000"/>
              </a:lnSpc>
              <a:spcBef>
                <a:spcPts val="0"/>
              </a:spcBef>
            </a:pPr>
            <a:endParaRPr lang="en-US" b="1" dirty="0"/>
          </a:p>
          <a:p>
            <a:pPr>
              <a:lnSpc>
                <a:spcPct val="100000"/>
              </a:lnSpc>
              <a:spcBef>
                <a:spcPts val="0"/>
              </a:spcBef>
            </a:pPr>
            <a:r>
              <a:rPr lang="en-US" b="1" dirty="0"/>
              <a:t>Phonological Awareness in Action</a:t>
            </a:r>
            <a:br>
              <a:rPr lang="en-US" b="1" dirty="0"/>
            </a:br>
            <a:r>
              <a:rPr lang="en-US" b="1" dirty="0"/>
              <a:t>Considerations for English Learner Students and Students With Disabilities</a:t>
            </a:r>
            <a:br>
              <a:rPr lang="en-US" b="1" dirty="0"/>
            </a:br>
            <a:r>
              <a:rPr lang="en-US" b="1" dirty="0"/>
              <a:t>Additional Resources</a:t>
            </a:r>
          </a:p>
        </p:txBody>
      </p:sp>
      <p:pic>
        <p:nvPicPr>
          <p:cNvPr id="5" name="Picture 4" descr="A picture containing person, girl, phone, person&#10;&#10;Description automatically generated">
            <a:extLst>
              <a:ext uri="{FF2B5EF4-FFF2-40B4-BE49-F238E27FC236}">
                <a16:creationId xmlns:a16="http://schemas.microsoft.com/office/drawing/2014/main" id="{4CB7AC28-A25E-4D4F-899E-221F1AE58597}"/>
              </a:ext>
            </a:extLst>
          </p:cNvPr>
          <p:cNvPicPr>
            <a:picLocks noChangeAspect="1"/>
          </p:cNvPicPr>
          <p:nvPr/>
        </p:nvPicPr>
        <p:blipFill>
          <a:blip r:embed="rId3"/>
          <a:stretch>
            <a:fillRect/>
          </a:stretch>
        </p:blipFill>
        <p:spPr>
          <a:xfrm rot="21421360">
            <a:off x="502106" y="492153"/>
            <a:ext cx="3285981" cy="4252446"/>
          </a:xfrm>
          <a:prstGeom prst="rect">
            <a:avLst/>
          </a:prstGeom>
          <a:ln>
            <a:solidFill>
              <a:srgbClr val="622066"/>
            </a:solidFill>
          </a:ln>
          <a:effectLst>
            <a:outerShdw blurRad="292100" dist="139700" dir="2700000" algn="ctr" rotWithShape="0">
              <a:srgbClr val="000000">
                <a:alpha val="65000"/>
              </a:srgbClr>
            </a:outerShdw>
          </a:effectLst>
        </p:spPr>
      </p:pic>
      <p:pic>
        <p:nvPicPr>
          <p:cNvPr id="7" name="Picture 6">
            <a:extLst>
              <a:ext uri="{FF2B5EF4-FFF2-40B4-BE49-F238E27FC236}">
                <a16:creationId xmlns:a16="http://schemas.microsoft.com/office/drawing/2014/main" id="{47619B5E-A7CE-8042-BE1C-5871DA4C568D}"/>
              </a:ext>
            </a:extLst>
          </p:cNvPr>
          <p:cNvPicPr>
            <a:picLocks noChangeAspect="1"/>
          </p:cNvPicPr>
          <p:nvPr/>
        </p:nvPicPr>
        <p:blipFill>
          <a:blip r:embed="rId4"/>
          <a:stretch>
            <a:fillRect/>
          </a:stretch>
        </p:blipFill>
        <p:spPr>
          <a:xfrm>
            <a:off x="393886" y="5337926"/>
            <a:ext cx="3683000" cy="876300"/>
          </a:xfrm>
          <a:prstGeom prst="rect">
            <a:avLst/>
          </a:prstGeom>
        </p:spPr>
      </p:pic>
    </p:spTree>
    <p:extLst>
      <p:ext uri="{BB962C8B-B14F-4D97-AF65-F5344CB8AC3E}">
        <p14:creationId xmlns:p14="http://schemas.microsoft.com/office/powerpoint/2010/main" val="112209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102" y="302787"/>
            <a:ext cx="10515600" cy="1325563"/>
          </a:xfrm>
        </p:spPr>
        <p:txBody>
          <a:bodyPr/>
          <a:lstStyle/>
          <a:p>
            <a:r>
              <a:rPr lang="en-US" dirty="0"/>
              <a:t>Five-Step Process for PLC Sessions</a:t>
            </a:r>
          </a:p>
        </p:txBody>
      </p:sp>
      <p:sp>
        <p:nvSpPr>
          <p:cNvPr id="3" name="Content Placeholder 2"/>
          <p:cNvSpPr>
            <a:spLocks noGrp="1"/>
          </p:cNvSpPr>
          <p:nvPr>
            <p:ph idx="1"/>
          </p:nvPr>
        </p:nvSpPr>
        <p:spPr>
          <a:xfrm>
            <a:off x="1859327" y="1684092"/>
            <a:ext cx="7981903" cy="4616515"/>
          </a:xfrm>
        </p:spPr>
        <p:txBody>
          <a:bodyPr>
            <a:noAutofit/>
          </a:bodyPr>
          <a:lstStyle/>
          <a:p>
            <a:pPr marL="0" indent="0">
              <a:lnSpc>
                <a:spcPct val="100000"/>
              </a:lnSpc>
              <a:spcBef>
                <a:spcPts val="0"/>
              </a:spcBef>
              <a:buNone/>
            </a:pPr>
            <a:r>
              <a:rPr lang="en-US" sz="3200" b="1" dirty="0"/>
              <a:t>Debrief</a:t>
            </a:r>
          </a:p>
          <a:p>
            <a:pPr marL="0" indent="0">
              <a:lnSpc>
                <a:spcPct val="100000"/>
              </a:lnSpc>
              <a:spcBef>
                <a:spcPts val="0"/>
              </a:spcBef>
              <a:buNone/>
            </a:pPr>
            <a:endParaRPr lang="en-US" sz="3200" b="1" dirty="0"/>
          </a:p>
          <a:p>
            <a:pPr marL="0" indent="0">
              <a:lnSpc>
                <a:spcPct val="100000"/>
              </a:lnSpc>
              <a:spcBef>
                <a:spcPts val="0"/>
              </a:spcBef>
              <a:buNone/>
            </a:pPr>
            <a:r>
              <a:rPr lang="en-US" sz="3200" b="1" dirty="0"/>
              <a:t>Define and Discuss Session Goals and Content</a:t>
            </a:r>
          </a:p>
          <a:p>
            <a:pPr marL="0" indent="0">
              <a:lnSpc>
                <a:spcPct val="100000"/>
              </a:lnSpc>
              <a:spcBef>
                <a:spcPts val="0"/>
              </a:spcBef>
              <a:buNone/>
            </a:pPr>
            <a:endParaRPr lang="en-US" sz="3200" b="1" dirty="0"/>
          </a:p>
          <a:p>
            <a:pPr marL="0" indent="0">
              <a:lnSpc>
                <a:spcPct val="100000"/>
              </a:lnSpc>
              <a:spcBef>
                <a:spcPts val="0"/>
              </a:spcBef>
              <a:buNone/>
            </a:pPr>
            <a:r>
              <a:rPr lang="en-US" sz="3200" b="1" dirty="0"/>
              <a:t>Learn and Confirm</a:t>
            </a:r>
          </a:p>
          <a:p>
            <a:pPr marL="0" indent="0">
              <a:lnSpc>
                <a:spcPct val="100000"/>
              </a:lnSpc>
              <a:spcBef>
                <a:spcPts val="0"/>
              </a:spcBef>
              <a:buNone/>
            </a:pPr>
            <a:endParaRPr lang="en-US" sz="3200" b="1" dirty="0"/>
          </a:p>
          <a:p>
            <a:pPr marL="0" indent="0">
              <a:lnSpc>
                <a:spcPct val="100000"/>
              </a:lnSpc>
              <a:spcBef>
                <a:spcPts val="0"/>
              </a:spcBef>
              <a:buNone/>
            </a:pPr>
            <a:r>
              <a:rPr lang="en-US" sz="3200" b="1" dirty="0"/>
              <a:t>Collaborate and Practice</a:t>
            </a:r>
          </a:p>
          <a:p>
            <a:pPr marL="0" indent="0">
              <a:lnSpc>
                <a:spcPct val="100000"/>
              </a:lnSpc>
              <a:spcBef>
                <a:spcPts val="0"/>
              </a:spcBef>
              <a:buNone/>
            </a:pPr>
            <a:endParaRPr lang="en-US" sz="3200" b="1" dirty="0"/>
          </a:p>
          <a:p>
            <a:pPr marL="0" indent="0">
              <a:lnSpc>
                <a:spcPct val="100000"/>
              </a:lnSpc>
              <a:spcBef>
                <a:spcPts val="0"/>
              </a:spcBef>
              <a:buNone/>
            </a:pPr>
            <a:r>
              <a:rPr lang="en-US" sz="3200" b="1" dirty="0"/>
              <a:t>Reflect, Plan, and Implement </a:t>
            </a:r>
          </a:p>
        </p:txBody>
      </p:sp>
      <p:pic>
        <p:nvPicPr>
          <p:cNvPr id="6" name="Picture 5">
            <a:extLst>
              <a:ext uri="{FF2B5EF4-FFF2-40B4-BE49-F238E27FC236}">
                <a16:creationId xmlns:a16="http://schemas.microsoft.com/office/drawing/2014/main" id="{71810575-47E9-6148-9356-5655349F1B31}"/>
              </a:ext>
            </a:extLst>
          </p:cNvPr>
          <p:cNvPicPr>
            <a:picLocks noChangeAspect="1"/>
          </p:cNvPicPr>
          <p:nvPr/>
        </p:nvPicPr>
        <p:blipFill>
          <a:blip r:embed="rId3"/>
          <a:stretch>
            <a:fillRect/>
          </a:stretch>
        </p:blipFill>
        <p:spPr>
          <a:xfrm>
            <a:off x="838200" y="1474071"/>
            <a:ext cx="557462" cy="763929"/>
          </a:xfrm>
          <a:prstGeom prst="rect">
            <a:avLst/>
          </a:prstGeom>
        </p:spPr>
      </p:pic>
      <p:pic>
        <p:nvPicPr>
          <p:cNvPr id="8" name="Picture 7">
            <a:extLst>
              <a:ext uri="{FF2B5EF4-FFF2-40B4-BE49-F238E27FC236}">
                <a16:creationId xmlns:a16="http://schemas.microsoft.com/office/drawing/2014/main" id="{B43447F8-9B32-3F44-BF18-D621CB63F2DF}"/>
              </a:ext>
            </a:extLst>
          </p:cNvPr>
          <p:cNvPicPr>
            <a:picLocks noChangeAspect="1"/>
          </p:cNvPicPr>
          <p:nvPr/>
        </p:nvPicPr>
        <p:blipFill>
          <a:blip r:embed="rId4"/>
          <a:stretch>
            <a:fillRect/>
          </a:stretch>
        </p:blipFill>
        <p:spPr>
          <a:xfrm>
            <a:off x="838200" y="2428411"/>
            <a:ext cx="559810" cy="829348"/>
          </a:xfrm>
          <a:prstGeom prst="rect">
            <a:avLst/>
          </a:prstGeom>
        </p:spPr>
      </p:pic>
      <p:pic>
        <p:nvPicPr>
          <p:cNvPr id="11" name="Picture 10">
            <a:extLst>
              <a:ext uri="{FF2B5EF4-FFF2-40B4-BE49-F238E27FC236}">
                <a16:creationId xmlns:a16="http://schemas.microsoft.com/office/drawing/2014/main" id="{4FCA7D92-E60D-6A4E-B962-E8B14FA59558}"/>
              </a:ext>
            </a:extLst>
          </p:cNvPr>
          <p:cNvPicPr>
            <a:picLocks noChangeAspect="1"/>
          </p:cNvPicPr>
          <p:nvPr/>
        </p:nvPicPr>
        <p:blipFill>
          <a:blip r:embed="rId5"/>
          <a:stretch>
            <a:fillRect/>
          </a:stretch>
        </p:blipFill>
        <p:spPr>
          <a:xfrm>
            <a:off x="835852" y="3397489"/>
            <a:ext cx="559810" cy="829348"/>
          </a:xfrm>
          <a:prstGeom prst="rect">
            <a:avLst/>
          </a:prstGeom>
        </p:spPr>
      </p:pic>
      <p:pic>
        <p:nvPicPr>
          <p:cNvPr id="15" name="Picture 14">
            <a:extLst>
              <a:ext uri="{FF2B5EF4-FFF2-40B4-BE49-F238E27FC236}">
                <a16:creationId xmlns:a16="http://schemas.microsoft.com/office/drawing/2014/main" id="{E811E9C2-7AF1-E44C-9EEB-74655B477246}"/>
              </a:ext>
            </a:extLst>
          </p:cNvPr>
          <p:cNvPicPr>
            <a:picLocks noChangeAspect="1"/>
          </p:cNvPicPr>
          <p:nvPr/>
        </p:nvPicPr>
        <p:blipFill>
          <a:blip r:embed="rId6"/>
          <a:stretch>
            <a:fillRect/>
          </a:stretch>
        </p:blipFill>
        <p:spPr>
          <a:xfrm>
            <a:off x="838200" y="4338322"/>
            <a:ext cx="557462" cy="825869"/>
          </a:xfrm>
          <a:prstGeom prst="rect">
            <a:avLst/>
          </a:prstGeom>
        </p:spPr>
      </p:pic>
      <p:pic>
        <p:nvPicPr>
          <p:cNvPr id="19" name="Picture 18">
            <a:extLst>
              <a:ext uri="{FF2B5EF4-FFF2-40B4-BE49-F238E27FC236}">
                <a16:creationId xmlns:a16="http://schemas.microsoft.com/office/drawing/2014/main" id="{E2E4EDC0-9EA2-8948-8B7D-55DD968A1A5A}"/>
              </a:ext>
            </a:extLst>
          </p:cNvPr>
          <p:cNvPicPr>
            <a:picLocks noChangeAspect="1"/>
          </p:cNvPicPr>
          <p:nvPr/>
        </p:nvPicPr>
        <p:blipFill>
          <a:blip r:embed="rId7"/>
          <a:stretch>
            <a:fillRect/>
          </a:stretch>
        </p:blipFill>
        <p:spPr>
          <a:xfrm>
            <a:off x="838200" y="5416079"/>
            <a:ext cx="557462" cy="908457"/>
          </a:xfrm>
          <a:prstGeom prst="rect">
            <a:avLst/>
          </a:prstGeom>
        </p:spPr>
      </p:pic>
      <p:sp>
        <p:nvSpPr>
          <p:cNvPr id="9" name="Footer Placeholder 8">
            <a:extLst>
              <a:ext uri="{FF2B5EF4-FFF2-40B4-BE49-F238E27FC236}">
                <a16:creationId xmlns:a16="http://schemas.microsoft.com/office/drawing/2014/main" id="{6AD6F5C9-AC3F-0F43-97A2-6C42C6531114}"/>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5</a:t>
            </a:fld>
            <a:endParaRPr lang="en-US" dirty="0"/>
          </a:p>
        </p:txBody>
      </p:sp>
    </p:spTree>
    <p:extLst>
      <p:ext uri="{BB962C8B-B14F-4D97-AF65-F5344CB8AC3E}">
        <p14:creationId xmlns:p14="http://schemas.microsoft.com/office/powerpoint/2010/main" val="2954396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75" y="223838"/>
            <a:ext cx="10515600" cy="1325563"/>
          </a:xfrm>
        </p:spPr>
        <p:txBody>
          <a:bodyPr/>
          <a:lstStyle/>
          <a:p>
            <a:r>
              <a:rPr lang="en-US" dirty="0"/>
              <a:t>Purpose of Our </a:t>
            </a:r>
            <a:br>
              <a:rPr lang="en-US" dirty="0"/>
            </a:br>
            <a:r>
              <a:rPr lang="en-US" dirty="0"/>
              <a:t>Professional Learning Community (PLC)</a:t>
            </a:r>
          </a:p>
        </p:txBody>
      </p:sp>
      <p:sp>
        <p:nvSpPr>
          <p:cNvPr id="3" name="Content Placeholder 2"/>
          <p:cNvSpPr>
            <a:spLocks noGrp="1"/>
          </p:cNvSpPr>
          <p:nvPr>
            <p:ph idx="1"/>
          </p:nvPr>
        </p:nvSpPr>
        <p:spPr>
          <a:xfrm>
            <a:off x="501075" y="1549401"/>
            <a:ext cx="10515600" cy="2252924"/>
          </a:xfrm>
          <a:solidFill>
            <a:srgbClr val="B1D8EF"/>
          </a:solidFill>
        </p:spPr>
        <p:txBody>
          <a:bodyPr wrap="square" lIns="457200" tIns="457200" rIns="457200" bIns="457200">
            <a:spAutoFit/>
          </a:bodyPr>
          <a:lstStyle/>
          <a:p>
            <a:pPr marL="0" indent="0">
              <a:buNone/>
            </a:pPr>
            <a:r>
              <a:rPr lang="en-US" sz="3200" dirty="0"/>
              <a:t>To engage in </a:t>
            </a:r>
            <a:r>
              <a:rPr lang="en-US" sz="3200" b="1" dirty="0"/>
              <a:t>collaborative</a:t>
            </a:r>
            <a:r>
              <a:rPr lang="en-US" sz="3200" dirty="0"/>
              <a:t> learning experiences to support preschool teachers in applying </a:t>
            </a:r>
            <a:r>
              <a:rPr lang="en-US" sz="3200" b="1" dirty="0"/>
              <a:t>evidence-based language and literacy strategies</a:t>
            </a:r>
            <a:r>
              <a:rPr lang="en-US" sz="3200" dirty="0"/>
              <a:t>.</a:t>
            </a:r>
          </a:p>
        </p:txBody>
      </p:sp>
      <p:pic>
        <p:nvPicPr>
          <p:cNvPr id="5" name="Picture 4">
            <a:extLst>
              <a:ext uri="{FF2B5EF4-FFF2-40B4-BE49-F238E27FC236}">
                <a16:creationId xmlns:a16="http://schemas.microsoft.com/office/drawing/2014/main" id="{47F341D1-FAB4-574C-9ECF-DAA8809D3489}"/>
              </a:ext>
            </a:extLst>
          </p:cNvPr>
          <p:cNvPicPr>
            <a:picLocks noChangeAspect="1"/>
          </p:cNvPicPr>
          <p:nvPr/>
        </p:nvPicPr>
        <p:blipFill rotWithShape="1">
          <a:blip r:embed="rId3"/>
          <a:srcRect b="13929"/>
          <a:stretch/>
        </p:blipFill>
        <p:spPr>
          <a:xfrm>
            <a:off x="2816730" y="3429000"/>
            <a:ext cx="6558539" cy="3449717"/>
          </a:xfrm>
          <a:prstGeom prst="rect">
            <a:avLst/>
          </a:prstGeom>
        </p:spPr>
      </p:pic>
      <p:sp>
        <p:nvSpPr>
          <p:cNvPr id="6" name="Footer Placeholder 8">
            <a:extLst>
              <a:ext uri="{FF2B5EF4-FFF2-40B4-BE49-F238E27FC236}">
                <a16:creationId xmlns:a16="http://schemas.microsoft.com/office/drawing/2014/main" id="{5CE44A2A-06F1-1541-AB5B-8665E7B4971A}"/>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50</a:t>
            </a:fld>
            <a:endParaRPr lang="en-US" dirty="0"/>
          </a:p>
        </p:txBody>
      </p:sp>
    </p:spTree>
    <p:extLst>
      <p:ext uri="{BB962C8B-B14F-4D97-AF65-F5344CB8AC3E}">
        <p14:creationId xmlns:p14="http://schemas.microsoft.com/office/powerpoint/2010/main" val="393184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Norms For Our PLC</a:t>
            </a:r>
          </a:p>
        </p:txBody>
      </p:sp>
      <p:sp>
        <p:nvSpPr>
          <p:cNvPr id="7" name="Footer Placeholder 8">
            <a:extLst>
              <a:ext uri="{FF2B5EF4-FFF2-40B4-BE49-F238E27FC236}">
                <a16:creationId xmlns:a16="http://schemas.microsoft.com/office/drawing/2014/main" id="{1D2EDDF0-57A3-7F4F-8AAA-8181BDA8077B}"/>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51</a:t>
            </a:fld>
            <a:endParaRPr lang="en-US" dirty="0"/>
          </a:p>
        </p:txBody>
      </p:sp>
      <p:sp>
        <p:nvSpPr>
          <p:cNvPr id="5" name="Content Placeholder 2">
            <a:extLst>
              <a:ext uri="{FF2B5EF4-FFF2-40B4-BE49-F238E27FC236}">
                <a16:creationId xmlns:a16="http://schemas.microsoft.com/office/drawing/2014/main" id="{BCCB14BE-176B-254B-9ECE-A17A296B9CD3}"/>
              </a:ext>
            </a:extLst>
          </p:cNvPr>
          <p:cNvSpPr>
            <a:spLocks noGrp="1"/>
          </p:cNvSpPr>
          <p:nvPr>
            <p:ph idx="1"/>
          </p:nvPr>
        </p:nvSpPr>
        <p:spPr>
          <a:xfrm>
            <a:off x="571939" y="2048898"/>
            <a:ext cx="2657764" cy="1168890"/>
          </a:xfrm>
        </p:spPr>
        <p:txBody>
          <a:bodyPr>
            <a:normAutofit/>
          </a:bodyPr>
          <a:lstStyle/>
          <a:p>
            <a:pPr marL="0" indent="0">
              <a:buNone/>
            </a:pPr>
            <a:r>
              <a:rPr lang="en-US" sz="3200" b="1" dirty="0"/>
              <a:t>Cell phones on silent</a:t>
            </a:r>
          </a:p>
          <a:p>
            <a:endParaRPr lang="en-US" sz="3200" dirty="0"/>
          </a:p>
        </p:txBody>
      </p:sp>
      <p:pic>
        <p:nvPicPr>
          <p:cNvPr id="6" name="Picture 5">
            <a:extLst>
              <a:ext uri="{FF2B5EF4-FFF2-40B4-BE49-F238E27FC236}">
                <a16:creationId xmlns:a16="http://schemas.microsoft.com/office/drawing/2014/main" id="{35B52953-A2C1-2847-B2DE-7C2315635103}"/>
              </a:ext>
            </a:extLst>
          </p:cNvPr>
          <p:cNvPicPr>
            <a:picLocks noChangeAspect="1"/>
          </p:cNvPicPr>
          <p:nvPr/>
        </p:nvPicPr>
        <p:blipFill>
          <a:blip r:embed="rId3"/>
          <a:stretch>
            <a:fillRect/>
          </a:stretch>
        </p:blipFill>
        <p:spPr>
          <a:xfrm>
            <a:off x="1251389" y="3351792"/>
            <a:ext cx="1055344" cy="1816821"/>
          </a:xfrm>
          <a:prstGeom prst="rect">
            <a:avLst/>
          </a:prstGeom>
        </p:spPr>
      </p:pic>
      <p:sp>
        <p:nvSpPr>
          <p:cNvPr id="8" name="TextBox 7">
            <a:extLst>
              <a:ext uri="{FF2B5EF4-FFF2-40B4-BE49-F238E27FC236}">
                <a16:creationId xmlns:a16="http://schemas.microsoft.com/office/drawing/2014/main" id="{891CA3B7-0526-8146-9E29-76A2699EDEAB}"/>
              </a:ext>
            </a:extLst>
          </p:cNvPr>
          <p:cNvSpPr txBox="1"/>
          <p:nvPr/>
        </p:nvSpPr>
        <p:spPr>
          <a:xfrm>
            <a:off x="7572276" y="1720576"/>
            <a:ext cx="3720570" cy="1631216"/>
          </a:xfrm>
          <a:prstGeom prst="rect">
            <a:avLst/>
          </a:prstGeom>
          <a:noFill/>
        </p:spPr>
        <p:txBody>
          <a:bodyPr wrap="none" rtlCol="0">
            <a:spAutoFit/>
          </a:bodyPr>
          <a:lstStyle/>
          <a:p>
            <a:endParaRPr lang="en-US" b="1" dirty="0"/>
          </a:p>
          <a:p>
            <a:pPr marL="114300" indent="234950"/>
            <a:r>
              <a:rPr lang="en-US" sz="3200" b="1" dirty="0"/>
              <a:t>Presume </a:t>
            </a:r>
          </a:p>
          <a:p>
            <a:r>
              <a:rPr lang="en-US" sz="3200" b="1" dirty="0"/>
              <a:t>    positive intentions</a:t>
            </a:r>
          </a:p>
          <a:p>
            <a:endParaRPr lang="en-US" dirty="0"/>
          </a:p>
        </p:txBody>
      </p:sp>
      <p:sp>
        <p:nvSpPr>
          <p:cNvPr id="10" name="Content Placeholder 2">
            <a:extLst>
              <a:ext uri="{FF2B5EF4-FFF2-40B4-BE49-F238E27FC236}">
                <a16:creationId xmlns:a16="http://schemas.microsoft.com/office/drawing/2014/main" id="{4F287D9E-6CCA-D84D-9B2E-CB5BF4DEAEED}"/>
              </a:ext>
            </a:extLst>
          </p:cNvPr>
          <p:cNvSpPr txBox="1">
            <a:spLocks/>
          </p:cNvSpPr>
          <p:nvPr/>
        </p:nvSpPr>
        <p:spPr>
          <a:xfrm>
            <a:off x="3887890" y="2048898"/>
            <a:ext cx="3119956" cy="1168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dirty="0"/>
              <a:t>Pay attention to self and others</a:t>
            </a:r>
          </a:p>
          <a:p>
            <a:endParaRPr lang="en-US" sz="3200" dirty="0"/>
          </a:p>
          <a:p>
            <a:endParaRPr lang="en-US" sz="3200" dirty="0"/>
          </a:p>
          <a:p>
            <a:pPr marL="0" indent="0">
              <a:buNone/>
            </a:pPr>
            <a:endParaRPr lang="en-US" sz="3200" dirty="0"/>
          </a:p>
        </p:txBody>
      </p:sp>
      <p:pic>
        <p:nvPicPr>
          <p:cNvPr id="11" name="Picture 10">
            <a:extLst>
              <a:ext uri="{FF2B5EF4-FFF2-40B4-BE49-F238E27FC236}">
                <a16:creationId xmlns:a16="http://schemas.microsoft.com/office/drawing/2014/main" id="{78B3B426-9F04-B94B-998F-7F610B7E1038}"/>
              </a:ext>
            </a:extLst>
          </p:cNvPr>
          <p:cNvPicPr>
            <a:picLocks noChangeAspect="1"/>
          </p:cNvPicPr>
          <p:nvPr/>
        </p:nvPicPr>
        <p:blipFill>
          <a:blip r:embed="rId4"/>
          <a:stretch>
            <a:fillRect/>
          </a:stretch>
        </p:blipFill>
        <p:spPr>
          <a:xfrm>
            <a:off x="8718446" y="3351792"/>
            <a:ext cx="1528639" cy="1818995"/>
          </a:xfrm>
          <a:prstGeom prst="rect">
            <a:avLst/>
          </a:prstGeom>
        </p:spPr>
      </p:pic>
      <p:pic>
        <p:nvPicPr>
          <p:cNvPr id="12" name="Picture 11">
            <a:extLst>
              <a:ext uri="{FF2B5EF4-FFF2-40B4-BE49-F238E27FC236}">
                <a16:creationId xmlns:a16="http://schemas.microsoft.com/office/drawing/2014/main" id="{8BAE8A78-23FF-7140-85EA-4366B8E1B81C}"/>
              </a:ext>
            </a:extLst>
          </p:cNvPr>
          <p:cNvPicPr>
            <a:picLocks noChangeAspect="1"/>
          </p:cNvPicPr>
          <p:nvPr/>
        </p:nvPicPr>
        <p:blipFill>
          <a:blip r:embed="rId5"/>
          <a:stretch>
            <a:fillRect/>
          </a:stretch>
        </p:blipFill>
        <p:spPr>
          <a:xfrm>
            <a:off x="3961631" y="3258212"/>
            <a:ext cx="2835175" cy="2003979"/>
          </a:xfrm>
          <a:prstGeom prst="rect">
            <a:avLst/>
          </a:prstGeom>
        </p:spPr>
      </p:pic>
    </p:spTree>
    <p:extLst>
      <p:ext uri="{BB962C8B-B14F-4D97-AF65-F5344CB8AC3E}">
        <p14:creationId xmlns:p14="http://schemas.microsoft.com/office/powerpoint/2010/main" val="284569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E350263-122B-C94B-8B91-03484751FF47}"/>
              </a:ext>
            </a:extLst>
          </p:cNvPr>
          <p:cNvSpPr>
            <a:spLocks noGrp="1"/>
          </p:cNvSpPr>
          <p:nvPr>
            <p:ph idx="1"/>
          </p:nvPr>
        </p:nvSpPr>
        <p:spPr>
          <a:xfrm>
            <a:off x="1007554" y="1443709"/>
            <a:ext cx="10013931" cy="4788309"/>
          </a:xfrm>
        </p:spPr>
        <p:txBody>
          <a:bodyPr>
            <a:normAutofit fontScale="92500" lnSpcReduction="10000"/>
          </a:bodyPr>
          <a:lstStyle/>
          <a:p>
            <a:pPr marL="0" indent="0">
              <a:buNone/>
            </a:pPr>
            <a:endParaRPr lang="en-US" b="1" dirty="0"/>
          </a:p>
          <a:p>
            <a:pPr lvl="1">
              <a:lnSpc>
                <a:spcPct val="100000"/>
              </a:lnSpc>
              <a:spcBef>
                <a:spcPts val="0"/>
              </a:spcBef>
              <a:spcAft>
                <a:spcPts val="600"/>
              </a:spcAft>
              <a:buClr>
                <a:srgbClr val="0070C0"/>
              </a:buClr>
            </a:pPr>
            <a:r>
              <a:rPr lang="en-US" dirty="0"/>
              <a:t>Video record yourself teaching a small-group explicit lesson on phonological awareness. See the Reproducible Materials at the back of the Participant Guide for lesson plans.</a:t>
            </a:r>
          </a:p>
          <a:p>
            <a:pPr lvl="1">
              <a:lnSpc>
                <a:spcPct val="100000"/>
              </a:lnSpc>
              <a:spcBef>
                <a:spcPts val="0"/>
              </a:spcBef>
              <a:spcAft>
                <a:spcPts val="600"/>
              </a:spcAft>
              <a:buClr>
                <a:srgbClr val="0070C0"/>
              </a:buClr>
              <a:buFont typeface="Arial" panose="020B0604020202020204" pitchFamily="34" charset="0"/>
              <a:buChar char="•"/>
            </a:pPr>
            <a:endParaRPr lang="en-US" dirty="0"/>
          </a:p>
          <a:p>
            <a:pPr lvl="1">
              <a:lnSpc>
                <a:spcPct val="100000"/>
              </a:lnSpc>
              <a:spcBef>
                <a:spcPts val="0"/>
              </a:spcBef>
              <a:spcAft>
                <a:spcPts val="600"/>
              </a:spcAft>
              <a:buClr>
                <a:srgbClr val="0070C0"/>
              </a:buClr>
              <a:buFont typeface="Arial" panose="020B0604020202020204" pitchFamily="34" charset="0"/>
              <a:buChar char="•"/>
            </a:pPr>
            <a:endParaRPr lang="en-US" dirty="0"/>
          </a:p>
          <a:p>
            <a:pPr lvl="1">
              <a:lnSpc>
                <a:spcPct val="100000"/>
              </a:lnSpc>
              <a:spcBef>
                <a:spcPts val="0"/>
              </a:spcBef>
              <a:spcAft>
                <a:spcPts val="600"/>
              </a:spcAft>
              <a:buClr>
                <a:srgbClr val="0070C0"/>
              </a:buClr>
              <a:buFont typeface="Arial" panose="020B0604020202020204" pitchFamily="34" charset="0"/>
              <a:buChar char="•"/>
            </a:pPr>
            <a:r>
              <a:rPr lang="en-US" dirty="0"/>
              <a:t>The video of yourself teaching a small-group lesson on </a:t>
            </a:r>
            <a:br>
              <a:rPr lang="en-US" dirty="0"/>
            </a:br>
            <a:r>
              <a:rPr lang="en-US" dirty="0"/>
              <a:t>phonological awareness. </a:t>
            </a:r>
          </a:p>
          <a:p>
            <a:pPr lvl="1">
              <a:lnSpc>
                <a:spcPct val="100000"/>
              </a:lnSpc>
              <a:spcBef>
                <a:spcPts val="0"/>
              </a:spcBef>
              <a:spcAft>
                <a:spcPts val="600"/>
              </a:spcAft>
              <a:buClr>
                <a:srgbClr val="0070C0"/>
              </a:buClr>
              <a:buFont typeface="Arial" panose="020B0604020202020204" pitchFamily="34" charset="0"/>
              <a:buChar char="•"/>
            </a:pPr>
            <a:r>
              <a:rPr lang="en-US" dirty="0"/>
              <a:t>Answer the reflection questions.</a:t>
            </a:r>
          </a:p>
          <a:p>
            <a:pPr lvl="1">
              <a:lnSpc>
                <a:spcPct val="100000"/>
              </a:lnSpc>
              <a:spcBef>
                <a:spcPts val="0"/>
              </a:spcBef>
              <a:spcAft>
                <a:spcPts val="600"/>
              </a:spcAft>
              <a:buClr>
                <a:srgbClr val="0070C0"/>
              </a:buClr>
              <a:buFont typeface="Arial" panose="020B0604020202020204" pitchFamily="34" charset="0"/>
              <a:buChar char="•"/>
            </a:pPr>
            <a:endParaRPr lang="en-US" b="1" dirty="0"/>
          </a:p>
          <a:p>
            <a:pPr lvl="1">
              <a:lnSpc>
                <a:spcPct val="100000"/>
              </a:lnSpc>
              <a:spcBef>
                <a:spcPts val="0"/>
              </a:spcBef>
              <a:spcAft>
                <a:spcPts val="600"/>
              </a:spcAft>
              <a:buClr>
                <a:srgbClr val="0070C0"/>
              </a:buClr>
              <a:buFont typeface="Arial" panose="020B0604020202020204" pitchFamily="34" charset="0"/>
              <a:buChar char="•"/>
            </a:pPr>
            <a:endParaRPr lang="en-US" b="1" dirty="0"/>
          </a:p>
          <a:p>
            <a:pPr lvl="1">
              <a:lnSpc>
                <a:spcPct val="110000"/>
              </a:lnSpc>
              <a:spcBef>
                <a:spcPts val="0"/>
              </a:spcBef>
              <a:spcAft>
                <a:spcPts val="600"/>
              </a:spcAft>
              <a:buClr>
                <a:srgbClr val="0070C0"/>
              </a:buClr>
              <a:buFont typeface="Arial" panose="020B0604020202020204" pitchFamily="34" charset="0"/>
              <a:buChar char="•"/>
            </a:pPr>
            <a:r>
              <a:rPr lang="en-US" dirty="0"/>
              <a:t>Self-Study Reading for Session 6 on pages 39–46.</a:t>
            </a:r>
          </a:p>
          <a:p>
            <a:pPr lvl="1">
              <a:buClr>
                <a:srgbClr val="0070C0"/>
              </a:buClr>
              <a:buFont typeface="Arial" panose="020B0604020202020204" pitchFamily="34" charset="0"/>
              <a:buChar char="•"/>
            </a:pPr>
            <a:r>
              <a:rPr lang="en-US" dirty="0"/>
              <a:t>Optional self-selected reading from the Additional Resources section.</a:t>
            </a:r>
          </a:p>
        </p:txBody>
      </p:sp>
      <p:sp>
        <p:nvSpPr>
          <p:cNvPr id="5" name="Footer Placeholder 8">
            <a:extLst>
              <a:ext uri="{FF2B5EF4-FFF2-40B4-BE49-F238E27FC236}">
                <a16:creationId xmlns:a16="http://schemas.microsoft.com/office/drawing/2014/main" id="{19409D10-62CD-0F46-89D1-332D15B21536}"/>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52</a:t>
            </a:fld>
            <a:endParaRPr lang="en-US" dirty="0"/>
          </a:p>
        </p:txBody>
      </p:sp>
      <p:sp>
        <p:nvSpPr>
          <p:cNvPr id="6" name="Title 1">
            <a:extLst>
              <a:ext uri="{FF2B5EF4-FFF2-40B4-BE49-F238E27FC236}">
                <a16:creationId xmlns:a16="http://schemas.microsoft.com/office/drawing/2014/main" id="{ABB6D963-60E6-914D-AEA2-CC66F56B722E}"/>
              </a:ext>
            </a:extLst>
          </p:cNvPr>
          <p:cNvSpPr txBox="1">
            <a:spLocks/>
          </p:cNvSpPr>
          <p:nvPr/>
        </p:nvSpPr>
        <p:spPr>
          <a:xfrm>
            <a:off x="1657350" y="365126"/>
            <a:ext cx="2095500" cy="1253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dirty="0">
                <a:solidFill>
                  <a:schemeClr val="tx1"/>
                </a:solidFill>
              </a:rPr>
              <a:t>Debrief</a:t>
            </a:r>
          </a:p>
        </p:txBody>
      </p:sp>
      <p:pic>
        <p:nvPicPr>
          <p:cNvPr id="7" name="Picture 6">
            <a:extLst>
              <a:ext uri="{FF2B5EF4-FFF2-40B4-BE49-F238E27FC236}">
                <a16:creationId xmlns:a16="http://schemas.microsoft.com/office/drawing/2014/main" id="{E7E91007-2C67-024F-855F-9DE7329B4ACC}"/>
              </a:ext>
            </a:extLst>
          </p:cNvPr>
          <p:cNvPicPr>
            <a:picLocks noChangeAspect="1"/>
          </p:cNvPicPr>
          <p:nvPr/>
        </p:nvPicPr>
        <p:blipFill>
          <a:blip r:embed="rId3"/>
          <a:stretch>
            <a:fillRect/>
          </a:stretch>
        </p:blipFill>
        <p:spPr>
          <a:xfrm>
            <a:off x="658304" y="175911"/>
            <a:ext cx="914400" cy="1253067"/>
          </a:xfrm>
          <a:prstGeom prst="rect">
            <a:avLst/>
          </a:prstGeom>
        </p:spPr>
      </p:pic>
      <p:pic>
        <p:nvPicPr>
          <p:cNvPr id="8" name="Picture 7">
            <a:extLst>
              <a:ext uri="{FF2B5EF4-FFF2-40B4-BE49-F238E27FC236}">
                <a16:creationId xmlns:a16="http://schemas.microsoft.com/office/drawing/2014/main" id="{0EBAF35C-96E6-A34B-80A4-D58BEA9E2B07}"/>
              </a:ext>
            </a:extLst>
          </p:cNvPr>
          <p:cNvPicPr>
            <a:picLocks noChangeAspect="1"/>
          </p:cNvPicPr>
          <p:nvPr/>
        </p:nvPicPr>
        <p:blipFill>
          <a:blip r:embed="rId4"/>
          <a:stretch>
            <a:fillRect/>
          </a:stretch>
        </p:blipFill>
        <p:spPr>
          <a:xfrm>
            <a:off x="742969" y="1690687"/>
            <a:ext cx="685800" cy="1016000"/>
          </a:xfrm>
          <a:prstGeom prst="rect">
            <a:avLst/>
          </a:prstGeom>
        </p:spPr>
      </p:pic>
      <p:pic>
        <p:nvPicPr>
          <p:cNvPr id="9" name="Picture 8">
            <a:extLst>
              <a:ext uri="{FF2B5EF4-FFF2-40B4-BE49-F238E27FC236}">
                <a16:creationId xmlns:a16="http://schemas.microsoft.com/office/drawing/2014/main" id="{C254102B-DCB8-D640-A7D2-9E0E546A5B54}"/>
              </a:ext>
            </a:extLst>
          </p:cNvPr>
          <p:cNvPicPr>
            <a:picLocks noChangeAspect="1"/>
          </p:cNvPicPr>
          <p:nvPr/>
        </p:nvPicPr>
        <p:blipFill>
          <a:blip r:embed="rId5"/>
          <a:stretch>
            <a:fillRect/>
          </a:stretch>
        </p:blipFill>
        <p:spPr>
          <a:xfrm>
            <a:off x="742969" y="4878728"/>
            <a:ext cx="685800" cy="1016000"/>
          </a:xfrm>
          <a:prstGeom prst="rect">
            <a:avLst/>
          </a:prstGeom>
        </p:spPr>
      </p:pic>
      <p:pic>
        <p:nvPicPr>
          <p:cNvPr id="10" name="Picture 9">
            <a:extLst>
              <a:ext uri="{FF2B5EF4-FFF2-40B4-BE49-F238E27FC236}">
                <a16:creationId xmlns:a16="http://schemas.microsoft.com/office/drawing/2014/main" id="{DFFC1030-F664-3240-A4E2-B227C3E27D0B}"/>
              </a:ext>
            </a:extLst>
          </p:cNvPr>
          <p:cNvPicPr>
            <a:picLocks noChangeAspect="1"/>
          </p:cNvPicPr>
          <p:nvPr/>
        </p:nvPicPr>
        <p:blipFill>
          <a:blip r:embed="rId6"/>
          <a:stretch>
            <a:fillRect/>
          </a:stretch>
        </p:blipFill>
        <p:spPr>
          <a:xfrm>
            <a:off x="772604" y="3329864"/>
            <a:ext cx="685800" cy="101600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0AD671CA-68C6-554F-999C-517F9746E66F}"/>
              </a:ext>
            </a:extLst>
          </p:cNvPr>
          <p:cNvPicPr>
            <a:picLocks noChangeAspect="1"/>
          </p:cNvPicPr>
          <p:nvPr/>
        </p:nvPicPr>
        <p:blipFill>
          <a:blip r:embed="rId7"/>
          <a:stretch>
            <a:fillRect/>
          </a:stretch>
        </p:blipFill>
        <p:spPr>
          <a:xfrm>
            <a:off x="9144001" y="2733778"/>
            <a:ext cx="2155594" cy="2789592"/>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181814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4D815A-17C9-5240-9636-9BB31DA4727B}"/>
              </a:ext>
            </a:extLst>
          </p:cNvPr>
          <p:cNvSpPr>
            <a:spLocks noGrp="1"/>
          </p:cNvSpPr>
          <p:nvPr>
            <p:ph idx="1"/>
          </p:nvPr>
        </p:nvSpPr>
        <p:spPr>
          <a:xfrm>
            <a:off x="692594" y="2201727"/>
            <a:ext cx="9442450" cy="4351338"/>
          </a:xfrm>
        </p:spPr>
        <p:txBody>
          <a:bodyPr/>
          <a:lstStyle/>
          <a:p>
            <a:pPr>
              <a:buClr>
                <a:srgbClr val="0070C0"/>
              </a:buClr>
              <a:buFont typeface="Wingdings" pitchFamily="2" charset="2"/>
              <a:buChar char="ü"/>
            </a:pPr>
            <a:r>
              <a:rPr lang="en-US" sz="3200" dirty="0"/>
              <a:t>Review main ideas from Sessions 4 and 5.</a:t>
            </a:r>
          </a:p>
          <a:p>
            <a:pPr>
              <a:buClr>
                <a:srgbClr val="0070C0"/>
              </a:buClr>
              <a:buFont typeface="Wingdings" pitchFamily="2" charset="2"/>
              <a:buChar char="ü"/>
            </a:pPr>
            <a:endParaRPr lang="en-US" sz="3200" dirty="0"/>
          </a:p>
          <a:p>
            <a:pPr marL="354013" indent="-354013">
              <a:buClr>
                <a:srgbClr val="0070C0"/>
              </a:buClr>
              <a:buFont typeface="Wingdings" pitchFamily="2" charset="2"/>
              <a:buChar char="ü"/>
            </a:pPr>
            <a:r>
              <a:rPr lang="en-US" sz="3200" dirty="0"/>
              <a:t>Understand how to effectively scaffold phonological awareness instruction. </a:t>
            </a:r>
          </a:p>
          <a:p>
            <a:pPr>
              <a:buClr>
                <a:srgbClr val="0070C0"/>
              </a:buClr>
              <a:buFont typeface="Wingdings" pitchFamily="2" charset="2"/>
              <a:buChar char="ü"/>
            </a:pPr>
            <a:endParaRPr lang="en-US" sz="3200" dirty="0"/>
          </a:p>
          <a:p>
            <a:pPr marL="401638" indent="-401638">
              <a:buClr>
                <a:srgbClr val="0070C0"/>
              </a:buClr>
              <a:buFont typeface="Wingdings" pitchFamily="2" charset="2"/>
              <a:buChar char="ü"/>
            </a:pPr>
            <a:r>
              <a:rPr lang="en-US" sz="3200" dirty="0"/>
              <a:t>Considerations for English learner students and students with disabilities</a:t>
            </a:r>
          </a:p>
        </p:txBody>
      </p:sp>
      <p:pic>
        <p:nvPicPr>
          <p:cNvPr id="9" name="Picture 8">
            <a:extLst>
              <a:ext uri="{FF2B5EF4-FFF2-40B4-BE49-F238E27FC236}">
                <a16:creationId xmlns:a16="http://schemas.microsoft.com/office/drawing/2014/main" id="{DE194ECE-6DB0-8D48-8C32-A6F0A182A527}"/>
              </a:ext>
            </a:extLst>
          </p:cNvPr>
          <p:cNvPicPr>
            <a:picLocks noChangeAspect="1"/>
          </p:cNvPicPr>
          <p:nvPr/>
        </p:nvPicPr>
        <p:blipFill>
          <a:blip r:embed="rId3"/>
          <a:stretch>
            <a:fillRect/>
          </a:stretch>
        </p:blipFill>
        <p:spPr>
          <a:xfrm>
            <a:off x="692594" y="322542"/>
            <a:ext cx="845819" cy="1253065"/>
          </a:xfrm>
          <a:prstGeom prst="rect">
            <a:avLst/>
          </a:prstGeom>
        </p:spPr>
      </p:pic>
      <p:sp>
        <p:nvSpPr>
          <p:cNvPr id="10" name="Footer Placeholder 8">
            <a:extLst>
              <a:ext uri="{FF2B5EF4-FFF2-40B4-BE49-F238E27FC236}">
                <a16:creationId xmlns:a16="http://schemas.microsoft.com/office/drawing/2014/main" id="{F8699019-E7C0-E44A-B811-54462EE930DC}"/>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53</a:t>
            </a:fld>
            <a:endParaRPr lang="en-US" dirty="0"/>
          </a:p>
        </p:txBody>
      </p:sp>
      <p:sp>
        <p:nvSpPr>
          <p:cNvPr id="6" name="Title 1">
            <a:extLst>
              <a:ext uri="{FF2B5EF4-FFF2-40B4-BE49-F238E27FC236}">
                <a16:creationId xmlns:a16="http://schemas.microsoft.com/office/drawing/2014/main" id="{6FDF9C78-194E-4D9C-B3D2-CCC9A60B085C}"/>
              </a:ext>
            </a:extLst>
          </p:cNvPr>
          <p:cNvSpPr txBox="1">
            <a:spLocks/>
          </p:cNvSpPr>
          <p:nvPr/>
        </p:nvSpPr>
        <p:spPr>
          <a:xfrm>
            <a:off x="1657350" y="500062"/>
            <a:ext cx="9442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Define and Discuss </a:t>
            </a:r>
          </a:p>
          <a:p>
            <a:r>
              <a:rPr lang="en-US" sz="3200" dirty="0">
                <a:solidFill>
                  <a:schemeClr val="tx1"/>
                </a:solidFill>
              </a:rPr>
              <a:t>Session Goals and Content</a:t>
            </a:r>
          </a:p>
        </p:txBody>
      </p:sp>
    </p:spTree>
    <p:extLst>
      <p:ext uri="{BB962C8B-B14F-4D97-AF65-F5344CB8AC3E}">
        <p14:creationId xmlns:p14="http://schemas.microsoft.com/office/powerpoint/2010/main" val="868055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54D464-9022-954B-8FA9-86D70D7A2D5F}"/>
              </a:ext>
            </a:extLst>
          </p:cNvPr>
          <p:cNvSpPr>
            <a:spLocks noGrp="1"/>
          </p:cNvSpPr>
          <p:nvPr>
            <p:ph idx="1"/>
          </p:nvPr>
        </p:nvSpPr>
        <p:spPr>
          <a:xfrm>
            <a:off x="204192" y="1845890"/>
            <a:ext cx="7832034" cy="4351338"/>
          </a:xfrm>
        </p:spPr>
        <p:txBody>
          <a:bodyPr>
            <a:normAutofit/>
          </a:bodyPr>
          <a:lstStyle/>
          <a:p>
            <a:pPr marL="0" indent="0">
              <a:buNone/>
            </a:pPr>
            <a:r>
              <a:rPr lang="en-US" sz="3200" b="1" dirty="0"/>
              <a:t>Phonological Awareness Throughout the Day</a:t>
            </a:r>
          </a:p>
          <a:p>
            <a:pPr>
              <a:buClr>
                <a:srgbClr val="0070C0"/>
              </a:buClr>
              <a:buFont typeface="Arial" panose="020B0604020202020204" pitchFamily="34" charset="0"/>
              <a:buChar char="•"/>
              <a:tabLst>
                <a:tab pos="914400" algn="l"/>
              </a:tabLst>
            </a:pPr>
            <a:endParaRPr lang="en-US" sz="3200" dirty="0">
              <a:sym typeface="Calibri"/>
            </a:endParaRPr>
          </a:p>
          <a:p>
            <a:pPr>
              <a:buClr>
                <a:srgbClr val="0070C0"/>
              </a:buClr>
              <a:buFont typeface="Arial" panose="020B0604020202020204" pitchFamily="34" charset="0"/>
              <a:buChar char="•"/>
              <a:tabLst>
                <a:tab pos="914400" algn="l"/>
              </a:tabLst>
            </a:pPr>
            <a:r>
              <a:rPr lang="en-US" sz="3200" dirty="0">
                <a:sym typeface="Calibri"/>
              </a:rPr>
              <a:t>How do you embed phonological awareness throughout the day? Provide a specific example of the phonological awareness activity and the setting. </a:t>
            </a:r>
          </a:p>
          <a:p>
            <a:pPr marL="514350" indent="-514350">
              <a:buClr>
                <a:srgbClr val="0070C0"/>
              </a:buClr>
              <a:buFont typeface="+mj-lt"/>
              <a:buAutoNum type="arabicPeriod"/>
              <a:tabLst>
                <a:tab pos="914400" algn="l"/>
              </a:tabLst>
            </a:pPr>
            <a:endParaRPr lang="en-US" sz="3200" dirty="0">
              <a:sym typeface="Calibri"/>
            </a:endParaRPr>
          </a:p>
          <a:p>
            <a:pPr marL="0" indent="0">
              <a:buClr>
                <a:srgbClr val="0070C0"/>
              </a:buClr>
              <a:buNone/>
              <a:tabLst>
                <a:tab pos="914400" algn="l"/>
              </a:tabLst>
            </a:pPr>
            <a:endParaRPr lang="en-US" sz="3200" dirty="0">
              <a:sym typeface="Calibri"/>
            </a:endParaRPr>
          </a:p>
        </p:txBody>
      </p:sp>
      <p:sp>
        <p:nvSpPr>
          <p:cNvPr id="5" name="Footer Placeholder 8">
            <a:extLst>
              <a:ext uri="{FF2B5EF4-FFF2-40B4-BE49-F238E27FC236}">
                <a16:creationId xmlns:a16="http://schemas.microsoft.com/office/drawing/2014/main" id="{DA8D47A4-5441-6143-B0AF-0C6363935657}"/>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54</a:t>
            </a:fld>
            <a:endParaRPr lang="en-US" dirty="0"/>
          </a:p>
        </p:txBody>
      </p:sp>
      <p:pic>
        <p:nvPicPr>
          <p:cNvPr id="6" name="Picture 5">
            <a:extLst>
              <a:ext uri="{FF2B5EF4-FFF2-40B4-BE49-F238E27FC236}">
                <a16:creationId xmlns:a16="http://schemas.microsoft.com/office/drawing/2014/main" id="{CC5DF981-100C-2940-B081-5250F8A3E13B}"/>
              </a:ext>
            </a:extLst>
          </p:cNvPr>
          <p:cNvPicPr>
            <a:picLocks noChangeAspect="1"/>
          </p:cNvPicPr>
          <p:nvPr/>
        </p:nvPicPr>
        <p:blipFill>
          <a:blip r:embed="rId3"/>
          <a:stretch>
            <a:fillRect/>
          </a:stretch>
        </p:blipFill>
        <p:spPr>
          <a:xfrm>
            <a:off x="692594" y="322542"/>
            <a:ext cx="845819" cy="1253065"/>
          </a:xfrm>
          <a:prstGeom prst="rect">
            <a:avLst/>
          </a:prstGeom>
        </p:spPr>
      </p:pic>
      <p:pic>
        <p:nvPicPr>
          <p:cNvPr id="9" name="Picture 8">
            <a:extLst>
              <a:ext uri="{FF2B5EF4-FFF2-40B4-BE49-F238E27FC236}">
                <a16:creationId xmlns:a16="http://schemas.microsoft.com/office/drawing/2014/main" id="{617377C6-7F4C-6345-A045-C3571AF30C5E}"/>
              </a:ext>
            </a:extLst>
          </p:cNvPr>
          <p:cNvPicPr>
            <a:picLocks noChangeAspect="1"/>
          </p:cNvPicPr>
          <p:nvPr/>
        </p:nvPicPr>
        <p:blipFill>
          <a:blip r:embed="rId4"/>
          <a:stretch>
            <a:fillRect/>
          </a:stretch>
        </p:blipFill>
        <p:spPr>
          <a:xfrm>
            <a:off x="7604064" y="2326963"/>
            <a:ext cx="3949826" cy="3949826"/>
          </a:xfrm>
          <a:prstGeom prst="rect">
            <a:avLst/>
          </a:prstGeom>
        </p:spPr>
      </p:pic>
      <p:sp>
        <p:nvSpPr>
          <p:cNvPr id="8" name="Title 1">
            <a:extLst>
              <a:ext uri="{FF2B5EF4-FFF2-40B4-BE49-F238E27FC236}">
                <a16:creationId xmlns:a16="http://schemas.microsoft.com/office/drawing/2014/main" id="{408345A7-9954-4E25-82A8-9844FBC6F777}"/>
              </a:ext>
            </a:extLst>
          </p:cNvPr>
          <p:cNvSpPr txBox="1">
            <a:spLocks/>
          </p:cNvSpPr>
          <p:nvPr/>
        </p:nvSpPr>
        <p:spPr>
          <a:xfrm>
            <a:off x="1784682" y="322542"/>
            <a:ext cx="4311317" cy="1685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Learn and Confirm</a:t>
            </a:r>
          </a:p>
        </p:txBody>
      </p:sp>
    </p:spTree>
    <p:extLst>
      <p:ext uri="{BB962C8B-B14F-4D97-AF65-F5344CB8AC3E}">
        <p14:creationId xmlns:p14="http://schemas.microsoft.com/office/powerpoint/2010/main" val="1040968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0671994-E0F3-5941-8519-F0537DF95ADD}"/>
              </a:ext>
            </a:extLst>
          </p:cNvPr>
          <p:cNvSpPr>
            <a:spLocks noGrp="1"/>
          </p:cNvSpPr>
          <p:nvPr>
            <p:ph type="title"/>
          </p:nvPr>
        </p:nvSpPr>
        <p:spPr>
          <a:xfrm>
            <a:off x="0" y="233844"/>
            <a:ext cx="11541760" cy="1588127"/>
          </a:xfrm>
          <a:solidFill>
            <a:srgbClr val="622066"/>
          </a:solidFill>
        </p:spPr>
        <p:txBody>
          <a:bodyPr wrap="square" lIns="457200" tIns="182880" rIns="457200" bIns="182880">
            <a:spAutoFit/>
          </a:bodyPr>
          <a:lstStyle/>
          <a:p>
            <a:r>
              <a:rPr lang="en-US" b="0" dirty="0">
                <a:solidFill>
                  <a:schemeClr val="bg1"/>
                </a:solidFill>
              </a:rPr>
              <a:t>Activity 8: </a:t>
            </a:r>
            <a:r>
              <a:rPr lang="en-US" dirty="0">
                <a:solidFill>
                  <a:schemeClr val="bg1"/>
                </a:solidFill>
              </a:rPr>
              <a:t>Video Viewing Guide: Phonological Awareness Throughout the Day</a:t>
            </a:r>
          </a:p>
        </p:txBody>
      </p:sp>
      <p:sp>
        <p:nvSpPr>
          <p:cNvPr id="20" name="Content Placeholder 2">
            <a:extLst>
              <a:ext uri="{FF2B5EF4-FFF2-40B4-BE49-F238E27FC236}">
                <a16:creationId xmlns:a16="http://schemas.microsoft.com/office/drawing/2014/main" id="{3A2F6ED5-FFC9-E24C-850F-F2809521E953}"/>
              </a:ext>
            </a:extLst>
          </p:cNvPr>
          <p:cNvSpPr>
            <a:spLocks noGrp="1"/>
          </p:cNvSpPr>
          <p:nvPr>
            <p:ph idx="1"/>
          </p:nvPr>
        </p:nvSpPr>
        <p:spPr>
          <a:xfrm>
            <a:off x="1073426" y="2075935"/>
            <a:ext cx="10026374" cy="4101028"/>
          </a:xfrm>
        </p:spPr>
        <p:txBody>
          <a:bodyPr/>
          <a:lstStyle/>
          <a:p>
            <a:pPr marL="0" indent="0">
              <a:buNone/>
            </a:pPr>
            <a:r>
              <a:rPr lang="en-US" sz="3200" b="1" dirty="0">
                <a:solidFill>
                  <a:schemeClr val="accent1"/>
                </a:solidFill>
                <a:hlinkClick r:id="rId3">
                  <a:extLst>
                    <a:ext uri="{A12FA001-AC4F-418D-AE19-62706E023703}">
                      <ahyp:hlinkClr xmlns:ahyp="http://schemas.microsoft.com/office/drawing/2018/hyperlinkcolor" val="tx"/>
                    </a:ext>
                  </a:extLst>
                </a:hlinkClick>
              </a:rPr>
              <a:t>Video</a:t>
            </a:r>
            <a:r>
              <a:rPr lang="en-US" sz="3200" b="1" dirty="0">
                <a:solidFill>
                  <a:schemeClr val="accent1"/>
                </a:solidFill>
                <a:hlinkClick r:id="rId3">
                  <a:extLst>
                    <a:ext uri="{A12FA001-AC4F-418D-AE19-62706E023703}">
                      <ahyp:hlinkClr xmlns:ahyp="http://schemas.microsoft.com/office/drawing/2018/hyperlinkcolor" val="tx"/>
                    </a:ext>
                  </a:extLst>
                </a:hlinkClick>
              </a:rPr>
              <a:t> 8: Phonological Awareness Throughout the Day</a:t>
            </a:r>
            <a:endParaRPr lang="en-US" sz="3200" b="1" i="1" dirty="0">
              <a:solidFill>
                <a:schemeClr val="accent1"/>
              </a:solidFill>
            </a:endParaRPr>
          </a:p>
          <a:p>
            <a:pPr marL="0" indent="0">
              <a:buNone/>
            </a:pPr>
            <a:endParaRPr lang="en-US" dirty="0"/>
          </a:p>
        </p:txBody>
      </p:sp>
      <p:sp>
        <p:nvSpPr>
          <p:cNvPr id="31" name="Footer Placeholder 8">
            <a:extLst>
              <a:ext uri="{FF2B5EF4-FFF2-40B4-BE49-F238E27FC236}">
                <a16:creationId xmlns:a16="http://schemas.microsoft.com/office/drawing/2014/main" id="{3BB25622-6F56-FC44-817A-7F20814D20B2}"/>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55</a:t>
            </a:fld>
            <a:endParaRPr lang="en-US" dirty="0"/>
          </a:p>
        </p:txBody>
      </p:sp>
      <p:pic>
        <p:nvPicPr>
          <p:cNvPr id="32" name="Picture 31">
            <a:extLst>
              <a:ext uri="{FF2B5EF4-FFF2-40B4-BE49-F238E27FC236}">
                <a16:creationId xmlns:a16="http://schemas.microsoft.com/office/drawing/2014/main" id="{8E4A03B4-9C08-A140-9C51-E39C34221D07}"/>
              </a:ext>
            </a:extLst>
          </p:cNvPr>
          <p:cNvPicPr>
            <a:picLocks noChangeAspect="1"/>
          </p:cNvPicPr>
          <p:nvPr/>
        </p:nvPicPr>
        <p:blipFill>
          <a:blip r:embed="rId4"/>
          <a:stretch>
            <a:fillRect/>
          </a:stretch>
        </p:blipFill>
        <p:spPr>
          <a:xfrm>
            <a:off x="384515" y="1976545"/>
            <a:ext cx="688910" cy="68891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5411FE93-15F3-8B4D-BD32-D8DCE1430D74}"/>
              </a:ext>
            </a:extLst>
          </p:cNvPr>
          <p:cNvPicPr>
            <a:picLocks noChangeAspect="1"/>
          </p:cNvPicPr>
          <p:nvPr/>
        </p:nvPicPr>
        <p:blipFill>
          <a:blip r:embed="rId5"/>
          <a:stretch>
            <a:fillRect/>
          </a:stretch>
        </p:blipFill>
        <p:spPr>
          <a:xfrm>
            <a:off x="4392566" y="2911743"/>
            <a:ext cx="2592434" cy="3354914"/>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071648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6E3A83-FCFB-BA4A-A8DC-32CBBB619BDD}"/>
              </a:ext>
            </a:extLst>
          </p:cNvPr>
          <p:cNvSpPr txBox="1">
            <a:spLocks/>
          </p:cNvSpPr>
          <p:nvPr/>
        </p:nvSpPr>
        <p:spPr>
          <a:xfrm>
            <a:off x="0" y="1620995"/>
            <a:ext cx="11541760" cy="978729"/>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b="0" dirty="0">
                <a:solidFill>
                  <a:schemeClr val="bg1"/>
                </a:solidFill>
              </a:rPr>
              <a:t>Activity 9: </a:t>
            </a:r>
            <a:r>
              <a:rPr lang="en-US" dirty="0">
                <a:solidFill>
                  <a:schemeClr val="bg1"/>
                </a:solidFill>
              </a:rPr>
              <a:t>Scaffolding Opportunities</a:t>
            </a:r>
          </a:p>
        </p:txBody>
      </p:sp>
      <p:pic>
        <p:nvPicPr>
          <p:cNvPr id="5" name="Picture 4">
            <a:extLst>
              <a:ext uri="{FF2B5EF4-FFF2-40B4-BE49-F238E27FC236}">
                <a16:creationId xmlns:a16="http://schemas.microsoft.com/office/drawing/2014/main" id="{E9ECF979-A9C2-1E42-9414-D482059EA80F}"/>
              </a:ext>
            </a:extLst>
          </p:cNvPr>
          <p:cNvPicPr>
            <a:picLocks noChangeAspect="1"/>
          </p:cNvPicPr>
          <p:nvPr/>
        </p:nvPicPr>
        <p:blipFill>
          <a:blip r:embed="rId3"/>
          <a:stretch>
            <a:fillRect/>
          </a:stretch>
        </p:blipFill>
        <p:spPr>
          <a:xfrm>
            <a:off x="692594" y="322542"/>
            <a:ext cx="845819" cy="1253066"/>
          </a:xfrm>
          <a:prstGeom prst="rect">
            <a:avLst/>
          </a:prstGeom>
        </p:spPr>
      </p:pic>
      <p:sp>
        <p:nvSpPr>
          <p:cNvPr id="6" name="Footer Placeholder 8">
            <a:extLst>
              <a:ext uri="{FF2B5EF4-FFF2-40B4-BE49-F238E27FC236}">
                <a16:creationId xmlns:a16="http://schemas.microsoft.com/office/drawing/2014/main" id="{A5290674-3564-934A-A5BF-D86E0307D69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56</a:t>
            </a:fld>
            <a:endParaRPr lang="en-US" dirty="0"/>
          </a:p>
        </p:txBody>
      </p:sp>
      <p:sp>
        <p:nvSpPr>
          <p:cNvPr id="7" name="Title 1">
            <a:extLst>
              <a:ext uri="{FF2B5EF4-FFF2-40B4-BE49-F238E27FC236}">
                <a16:creationId xmlns:a16="http://schemas.microsoft.com/office/drawing/2014/main" id="{710A7FC2-BF2C-7348-83FF-2E941ACC073A}"/>
              </a:ext>
            </a:extLst>
          </p:cNvPr>
          <p:cNvSpPr txBox="1">
            <a:spLocks/>
          </p:cNvSpPr>
          <p:nvPr/>
        </p:nvSpPr>
        <p:spPr>
          <a:xfrm>
            <a:off x="1561526" y="459733"/>
            <a:ext cx="4534473" cy="11051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Collaborate and Practice</a:t>
            </a:r>
          </a:p>
        </p:txBody>
      </p:sp>
      <p:sp>
        <p:nvSpPr>
          <p:cNvPr id="3" name="Rectangle 2">
            <a:extLst>
              <a:ext uri="{FF2B5EF4-FFF2-40B4-BE49-F238E27FC236}">
                <a16:creationId xmlns:a16="http://schemas.microsoft.com/office/drawing/2014/main" id="{F77AA21B-32C6-234B-946D-3640646167F6}"/>
              </a:ext>
            </a:extLst>
          </p:cNvPr>
          <p:cNvSpPr/>
          <p:nvPr/>
        </p:nvSpPr>
        <p:spPr>
          <a:xfrm>
            <a:off x="271969" y="2813896"/>
            <a:ext cx="9731567" cy="3539430"/>
          </a:xfrm>
          <a:prstGeom prst="rect">
            <a:avLst/>
          </a:prstGeom>
        </p:spPr>
        <p:txBody>
          <a:bodyPr wrap="square">
            <a:spAutoFit/>
          </a:bodyPr>
          <a:lstStyle/>
          <a:p>
            <a:pPr marL="514350" indent="-514350">
              <a:buClr>
                <a:srgbClr val="0070C0"/>
              </a:buClr>
              <a:buFont typeface="+mj-lt"/>
              <a:buAutoNum type="arabicPeriod"/>
            </a:pPr>
            <a:r>
              <a:rPr lang="en-US" sz="3200" dirty="0"/>
              <a:t>Read the assigned classroom scenario.</a:t>
            </a:r>
          </a:p>
          <a:p>
            <a:pPr marL="514350" indent="-514350">
              <a:buClr>
                <a:srgbClr val="0070C0"/>
              </a:buClr>
              <a:buFont typeface="+mj-lt"/>
              <a:buAutoNum type="arabicPeriod"/>
            </a:pPr>
            <a:endParaRPr lang="en-US" sz="3200" dirty="0"/>
          </a:p>
          <a:p>
            <a:pPr marL="514350" indent="-514350">
              <a:buClr>
                <a:srgbClr val="0070C0"/>
              </a:buClr>
              <a:buFont typeface="+mj-lt"/>
              <a:buAutoNum type="arabicPeriod"/>
            </a:pPr>
            <a:r>
              <a:rPr lang="en-US" sz="3200" dirty="0"/>
              <a:t>Identify and record how the teacher scaffolded instruction.</a:t>
            </a:r>
          </a:p>
          <a:p>
            <a:pPr marL="514350" indent="-514350">
              <a:buClr>
                <a:srgbClr val="0070C0"/>
              </a:buClr>
              <a:buFont typeface="+mj-lt"/>
              <a:buAutoNum type="arabicPeriod"/>
            </a:pPr>
            <a:endParaRPr lang="en-US" sz="3200" dirty="0"/>
          </a:p>
          <a:p>
            <a:pPr marL="514350" indent="-514350">
              <a:buClr>
                <a:srgbClr val="0070C0"/>
              </a:buClr>
              <a:buFont typeface="+mj-lt"/>
              <a:buAutoNum type="arabicPeriod"/>
            </a:pPr>
            <a:r>
              <a:rPr lang="en-US" sz="3200" dirty="0"/>
              <a:t>Discuss and record a more effective way the teacher could have scaffolded instruction.  </a:t>
            </a:r>
          </a:p>
        </p:txBody>
      </p:sp>
      <p:pic>
        <p:nvPicPr>
          <p:cNvPr id="10" name="Picture 9" descr="A screenshot of a social media post&#10;&#10;Description automatically generated">
            <a:extLst>
              <a:ext uri="{FF2B5EF4-FFF2-40B4-BE49-F238E27FC236}">
                <a16:creationId xmlns:a16="http://schemas.microsoft.com/office/drawing/2014/main" id="{8FE4C483-2B1D-9341-B15B-AF0C64177015}"/>
              </a:ext>
            </a:extLst>
          </p:cNvPr>
          <p:cNvPicPr>
            <a:picLocks noChangeAspect="1"/>
          </p:cNvPicPr>
          <p:nvPr/>
        </p:nvPicPr>
        <p:blipFill>
          <a:blip r:embed="rId4"/>
          <a:stretch>
            <a:fillRect/>
          </a:stretch>
        </p:blipFill>
        <p:spPr>
          <a:xfrm>
            <a:off x="9634834" y="2810872"/>
            <a:ext cx="1648691" cy="2133600"/>
          </a:xfrm>
          <a:prstGeom prst="rect">
            <a:avLst/>
          </a:prstGeom>
          <a:ln>
            <a:solidFill>
              <a:srgbClr val="622066"/>
            </a:solidFill>
          </a:ln>
          <a:effectLst>
            <a:outerShdw blurRad="292100" dist="139700" dir="2700000" algn="ctr" rotWithShape="0">
              <a:srgbClr val="000000">
                <a:alpha val="65000"/>
              </a:srgbClr>
            </a:outerShdw>
          </a:effectLst>
        </p:spPr>
      </p:pic>
      <p:pic>
        <p:nvPicPr>
          <p:cNvPr id="8" name="Picture 7" descr="A screenshot of a cell phone&#10;&#10;Description automatically generated">
            <a:extLst>
              <a:ext uri="{FF2B5EF4-FFF2-40B4-BE49-F238E27FC236}">
                <a16:creationId xmlns:a16="http://schemas.microsoft.com/office/drawing/2014/main" id="{44E64E5D-BD3F-214F-A389-7FC547004743}"/>
              </a:ext>
            </a:extLst>
          </p:cNvPr>
          <p:cNvPicPr>
            <a:picLocks noChangeAspect="1"/>
          </p:cNvPicPr>
          <p:nvPr/>
        </p:nvPicPr>
        <p:blipFill>
          <a:blip r:embed="rId5"/>
          <a:stretch>
            <a:fillRect/>
          </a:stretch>
        </p:blipFill>
        <p:spPr>
          <a:xfrm>
            <a:off x="8981782" y="1082522"/>
            <a:ext cx="1648691" cy="2133600"/>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857710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6E3A83-FCFB-BA4A-A8DC-32CBBB619BDD}"/>
              </a:ext>
            </a:extLst>
          </p:cNvPr>
          <p:cNvSpPr txBox="1">
            <a:spLocks/>
          </p:cNvSpPr>
          <p:nvPr/>
        </p:nvSpPr>
        <p:spPr>
          <a:xfrm>
            <a:off x="0" y="1620995"/>
            <a:ext cx="11541760" cy="978729"/>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b="0" dirty="0">
                <a:solidFill>
                  <a:schemeClr val="bg1"/>
                </a:solidFill>
              </a:rPr>
              <a:t>Activity 9: </a:t>
            </a:r>
            <a:r>
              <a:rPr lang="en-US" dirty="0">
                <a:solidFill>
                  <a:schemeClr val="bg1"/>
                </a:solidFill>
              </a:rPr>
              <a:t>Scaffolding Opportunities</a:t>
            </a:r>
          </a:p>
        </p:txBody>
      </p:sp>
      <p:sp>
        <p:nvSpPr>
          <p:cNvPr id="6" name="Footer Placeholder 8">
            <a:extLst>
              <a:ext uri="{FF2B5EF4-FFF2-40B4-BE49-F238E27FC236}">
                <a16:creationId xmlns:a16="http://schemas.microsoft.com/office/drawing/2014/main" id="{A5290674-3564-934A-A5BF-D86E0307D69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57</a:t>
            </a:fld>
            <a:endParaRPr lang="en-US" dirty="0"/>
          </a:p>
        </p:txBody>
      </p:sp>
      <p:sp>
        <p:nvSpPr>
          <p:cNvPr id="7" name="Title 1">
            <a:extLst>
              <a:ext uri="{FF2B5EF4-FFF2-40B4-BE49-F238E27FC236}">
                <a16:creationId xmlns:a16="http://schemas.microsoft.com/office/drawing/2014/main" id="{710A7FC2-BF2C-7348-83FF-2E941ACC073A}"/>
              </a:ext>
            </a:extLst>
          </p:cNvPr>
          <p:cNvSpPr txBox="1">
            <a:spLocks/>
          </p:cNvSpPr>
          <p:nvPr/>
        </p:nvSpPr>
        <p:spPr>
          <a:xfrm>
            <a:off x="271969" y="325310"/>
            <a:ext cx="5753672" cy="11051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Collaborate and Practice</a:t>
            </a:r>
          </a:p>
        </p:txBody>
      </p:sp>
      <p:sp>
        <p:nvSpPr>
          <p:cNvPr id="3" name="Rectangle 2">
            <a:extLst>
              <a:ext uri="{FF2B5EF4-FFF2-40B4-BE49-F238E27FC236}">
                <a16:creationId xmlns:a16="http://schemas.microsoft.com/office/drawing/2014/main" id="{F77AA21B-32C6-234B-946D-3640646167F6}"/>
              </a:ext>
            </a:extLst>
          </p:cNvPr>
          <p:cNvSpPr/>
          <p:nvPr/>
        </p:nvSpPr>
        <p:spPr>
          <a:xfrm>
            <a:off x="271969" y="2813896"/>
            <a:ext cx="9731567" cy="3539430"/>
          </a:xfrm>
          <a:prstGeom prst="rect">
            <a:avLst/>
          </a:prstGeom>
        </p:spPr>
        <p:txBody>
          <a:bodyPr wrap="square">
            <a:spAutoFit/>
          </a:bodyPr>
          <a:lstStyle/>
          <a:p>
            <a:pPr>
              <a:buClr>
                <a:srgbClr val="0070C0"/>
              </a:buClr>
            </a:pPr>
            <a:r>
              <a:rPr lang="en-US" sz="3200" b="1" dirty="0"/>
              <a:t>Classroom Scenario #1</a:t>
            </a:r>
          </a:p>
          <a:p>
            <a:pPr marL="514350" indent="-514350">
              <a:buClr>
                <a:srgbClr val="0070C0"/>
              </a:buClr>
              <a:buFont typeface="+mj-lt"/>
              <a:buAutoNum type="arabicPeriod"/>
            </a:pPr>
            <a:r>
              <a:rPr lang="en-US" sz="3200" dirty="0"/>
              <a:t>How did the teacher scaffold instruction? </a:t>
            </a:r>
          </a:p>
          <a:p>
            <a:pPr marL="514350" indent="-514350">
              <a:buClr>
                <a:srgbClr val="0070C0"/>
              </a:buClr>
              <a:buFont typeface="+mj-lt"/>
              <a:buAutoNum type="arabicPeriod"/>
            </a:pPr>
            <a:endParaRPr lang="en-US" sz="3200" dirty="0"/>
          </a:p>
          <a:p>
            <a:pPr marL="514350" indent="-514350">
              <a:buClr>
                <a:srgbClr val="0070C0"/>
              </a:buClr>
              <a:buFont typeface="+mj-lt"/>
              <a:buAutoNum type="arabicPeriod"/>
            </a:pPr>
            <a:r>
              <a:rPr lang="en-US" sz="3200" dirty="0"/>
              <a:t>What is a more effective instructional scaffold?</a:t>
            </a:r>
          </a:p>
          <a:p>
            <a:pPr marL="514350" indent="-514350">
              <a:buClr>
                <a:srgbClr val="0070C0"/>
              </a:buClr>
              <a:buFont typeface="+mj-lt"/>
              <a:buAutoNum type="arabicPeriod"/>
            </a:pPr>
            <a:endParaRPr lang="en-US" sz="3200" dirty="0"/>
          </a:p>
          <a:p>
            <a:pPr marL="971550" lvl="1" indent="-514350">
              <a:buClr>
                <a:srgbClr val="0070C0"/>
              </a:buClr>
              <a:buFont typeface="Arial" panose="020B0604020202020204" pitchFamily="34" charset="0"/>
              <a:buChar char="•"/>
            </a:pPr>
            <a:r>
              <a:rPr lang="en-US" sz="3200" dirty="0"/>
              <a:t>“There are two syllables in dragon, drag-on. Say each syllable in dragon.”</a:t>
            </a:r>
          </a:p>
        </p:txBody>
      </p:sp>
      <p:pic>
        <p:nvPicPr>
          <p:cNvPr id="8" name="Picture 7" descr="A screenshot of a social media post&#10;&#10;Description automatically generated">
            <a:extLst>
              <a:ext uri="{FF2B5EF4-FFF2-40B4-BE49-F238E27FC236}">
                <a16:creationId xmlns:a16="http://schemas.microsoft.com/office/drawing/2014/main" id="{DE15446C-6027-AC40-8670-5053699EE460}"/>
              </a:ext>
            </a:extLst>
          </p:cNvPr>
          <p:cNvPicPr>
            <a:picLocks noChangeAspect="1"/>
          </p:cNvPicPr>
          <p:nvPr/>
        </p:nvPicPr>
        <p:blipFill>
          <a:blip r:embed="rId3"/>
          <a:stretch>
            <a:fillRect/>
          </a:stretch>
        </p:blipFill>
        <p:spPr>
          <a:xfrm>
            <a:off x="9634834" y="2810872"/>
            <a:ext cx="1648691" cy="2133600"/>
          </a:xfrm>
          <a:prstGeom prst="rect">
            <a:avLst/>
          </a:prstGeom>
          <a:ln>
            <a:solidFill>
              <a:srgbClr val="622066"/>
            </a:solidFill>
          </a:ln>
          <a:effectLst>
            <a:outerShdw blurRad="292100" dist="139700" dir="2700000" algn="ctr" rotWithShape="0">
              <a:srgbClr val="000000">
                <a:alpha val="65000"/>
              </a:srgbClr>
            </a:outerShdw>
          </a:effectLst>
        </p:spPr>
      </p:pic>
      <p:pic>
        <p:nvPicPr>
          <p:cNvPr id="9" name="Picture 8" descr="A screenshot of a cell phone&#10;&#10;Description automatically generated">
            <a:extLst>
              <a:ext uri="{FF2B5EF4-FFF2-40B4-BE49-F238E27FC236}">
                <a16:creationId xmlns:a16="http://schemas.microsoft.com/office/drawing/2014/main" id="{8E157D41-5E6A-C746-8437-A5E40A808337}"/>
              </a:ext>
            </a:extLst>
          </p:cNvPr>
          <p:cNvPicPr>
            <a:picLocks noChangeAspect="1"/>
          </p:cNvPicPr>
          <p:nvPr/>
        </p:nvPicPr>
        <p:blipFill>
          <a:blip r:embed="rId4"/>
          <a:stretch>
            <a:fillRect/>
          </a:stretch>
        </p:blipFill>
        <p:spPr>
          <a:xfrm>
            <a:off x="8981782" y="1082522"/>
            <a:ext cx="1648691" cy="2133600"/>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63832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6E3A83-FCFB-BA4A-A8DC-32CBBB619BDD}"/>
              </a:ext>
            </a:extLst>
          </p:cNvPr>
          <p:cNvSpPr txBox="1">
            <a:spLocks/>
          </p:cNvSpPr>
          <p:nvPr/>
        </p:nvSpPr>
        <p:spPr>
          <a:xfrm>
            <a:off x="0" y="236710"/>
            <a:ext cx="11541760" cy="978729"/>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b="0" dirty="0">
                <a:solidFill>
                  <a:schemeClr val="bg1"/>
                </a:solidFill>
              </a:rPr>
              <a:t>Activity 9: </a:t>
            </a:r>
            <a:r>
              <a:rPr lang="en-US" dirty="0">
                <a:solidFill>
                  <a:schemeClr val="bg1"/>
                </a:solidFill>
              </a:rPr>
              <a:t>Scaffolding Opportunities</a:t>
            </a:r>
          </a:p>
        </p:txBody>
      </p:sp>
      <p:sp>
        <p:nvSpPr>
          <p:cNvPr id="6" name="Footer Placeholder 8">
            <a:extLst>
              <a:ext uri="{FF2B5EF4-FFF2-40B4-BE49-F238E27FC236}">
                <a16:creationId xmlns:a16="http://schemas.microsoft.com/office/drawing/2014/main" id="{A5290674-3564-934A-A5BF-D86E0307D69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58</a:t>
            </a:fld>
            <a:endParaRPr lang="en-US" dirty="0"/>
          </a:p>
        </p:txBody>
      </p:sp>
      <p:sp>
        <p:nvSpPr>
          <p:cNvPr id="3" name="Rectangle 2">
            <a:extLst>
              <a:ext uri="{FF2B5EF4-FFF2-40B4-BE49-F238E27FC236}">
                <a16:creationId xmlns:a16="http://schemas.microsoft.com/office/drawing/2014/main" id="{F77AA21B-32C6-234B-946D-3640646167F6}"/>
              </a:ext>
            </a:extLst>
          </p:cNvPr>
          <p:cNvSpPr/>
          <p:nvPr/>
        </p:nvSpPr>
        <p:spPr>
          <a:xfrm>
            <a:off x="0" y="1205582"/>
            <a:ext cx="12015216" cy="5816977"/>
          </a:xfrm>
          <a:prstGeom prst="rect">
            <a:avLst/>
          </a:prstGeom>
        </p:spPr>
        <p:txBody>
          <a:bodyPr wrap="square">
            <a:spAutoFit/>
          </a:bodyPr>
          <a:lstStyle/>
          <a:p>
            <a:pPr>
              <a:buClr>
                <a:srgbClr val="0070C0"/>
              </a:buClr>
            </a:pPr>
            <a:r>
              <a:rPr lang="en-US" sz="3200" b="1" dirty="0"/>
              <a:t>Classroom Scenario #2</a:t>
            </a:r>
          </a:p>
          <a:p>
            <a:pPr marL="514350" indent="-514350">
              <a:buClr>
                <a:srgbClr val="0070C0"/>
              </a:buClr>
              <a:buFont typeface="+mj-lt"/>
              <a:buAutoNum type="arabicPeriod"/>
            </a:pPr>
            <a:r>
              <a:rPr lang="en-US" sz="2800" dirty="0"/>
              <a:t>How did the teacher scaffold instruction? </a:t>
            </a:r>
          </a:p>
          <a:p>
            <a:pPr marL="514350" indent="-514350">
              <a:buClr>
                <a:srgbClr val="0070C0"/>
              </a:buClr>
              <a:buFont typeface="+mj-lt"/>
              <a:buAutoNum type="arabicPeriod"/>
            </a:pPr>
            <a:r>
              <a:rPr lang="en-US" sz="2800" dirty="0"/>
              <a:t>What is a more effective instructional scaffold?</a:t>
            </a:r>
          </a:p>
          <a:p>
            <a:pPr marL="971550" lvl="1" indent="-514350">
              <a:buClr>
                <a:srgbClr val="0070C0"/>
              </a:buClr>
              <a:buFont typeface="Arial" panose="020B0604020202020204" pitchFamily="34" charset="0"/>
              <a:buChar char="•"/>
            </a:pPr>
            <a:r>
              <a:rPr lang="en-US" sz="2800" dirty="0"/>
              <a:t>Ask one relevant clarification question, “How many syllables did we have  in dom-i-no?” </a:t>
            </a:r>
          </a:p>
          <a:p>
            <a:pPr marL="971550" lvl="1" indent="-514350">
              <a:buClr>
                <a:srgbClr val="0070C0"/>
              </a:buClr>
              <a:buFont typeface="Arial" panose="020B0604020202020204" pitchFamily="34" charset="0"/>
              <a:buChar char="•"/>
            </a:pPr>
            <a:endParaRPr lang="en-US" sz="2800" dirty="0"/>
          </a:p>
          <a:p>
            <a:pPr marL="971550" lvl="1" indent="-514350">
              <a:buClr>
                <a:srgbClr val="0070C0"/>
              </a:buClr>
              <a:buFont typeface="Arial" panose="020B0604020202020204" pitchFamily="34" charset="0"/>
              <a:buChar char="•"/>
            </a:pPr>
            <a:r>
              <a:rPr lang="en-US" sz="2800" dirty="0"/>
              <a:t>If the child says three, then the teacher can say, “Right! You only broke the word into two parts. Let’s see if you can break domino into THREE parts.” </a:t>
            </a:r>
          </a:p>
          <a:p>
            <a:pPr marL="971550" lvl="1" indent="-514350">
              <a:buClr>
                <a:srgbClr val="0070C0"/>
              </a:buClr>
              <a:buFont typeface="Arial" panose="020B0604020202020204" pitchFamily="34" charset="0"/>
              <a:buChar char="•"/>
            </a:pPr>
            <a:endParaRPr lang="en-US" sz="2800" dirty="0"/>
          </a:p>
          <a:p>
            <a:pPr marL="971550" lvl="1" indent="-514350">
              <a:buClr>
                <a:srgbClr val="0070C0"/>
              </a:buClr>
              <a:buFont typeface="Arial" panose="020B0604020202020204" pitchFamily="34" charset="0"/>
              <a:buChar char="•"/>
            </a:pPr>
            <a:r>
              <a:rPr lang="en-US" sz="2800" dirty="0"/>
              <a:t>If the child doesn’t say three, then the teacher can say, “Listen as I say the word again – dom-i-no.” The teacher hold up one finger as she says each syllable. </a:t>
            </a:r>
          </a:p>
          <a:p>
            <a:pPr lvl="1">
              <a:buClr>
                <a:srgbClr val="0070C0"/>
              </a:buClr>
            </a:pPr>
            <a:endParaRPr lang="en-US" sz="3200" dirty="0"/>
          </a:p>
        </p:txBody>
      </p:sp>
      <p:pic>
        <p:nvPicPr>
          <p:cNvPr id="7" name="Picture 6" descr="A screenshot of a social media post&#10;&#10;Description automatically generated">
            <a:extLst>
              <a:ext uri="{FF2B5EF4-FFF2-40B4-BE49-F238E27FC236}">
                <a16:creationId xmlns:a16="http://schemas.microsoft.com/office/drawing/2014/main" id="{44645D87-6D69-A94D-A633-667779F47291}"/>
              </a:ext>
            </a:extLst>
          </p:cNvPr>
          <p:cNvPicPr>
            <a:picLocks noChangeAspect="1"/>
          </p:cNvPicPr>
          <p:nvPr/>
        </p:nvPicPr>
        <p:blipFill>
          <a:blip r:embed="rId3"/>
          <a:stretch>
            <a:fillRect/>
          </a:stretch>
        </p:blipFill>
        <p:spPr>
          <a:xfrm rot="431880">
            <a:off x="9676401" y="323334"/>
            <a:ext cx="1505196" cy="1947900"/>
          </a:xfrm>
          <a:prstGeom prst="rect">
            <a:avLst/>
          </a:prstGeom>
          <a:ln>
            <a:solidFill>
              <a:srgbClr val="622066"/>
            </a:solidFill>
          </a:ln>
          <a:effectLst>
            <a:outerShdw blurRad="292100" dist="139700" dir="2700000" algn="ctr" rotWithShape="0">
              <a:srgbClr val="000000">
                <a:alpha val="65000"/>
              </a:srgbClr>
            </a:outerShdw>
          </a:effectLst>
        </p:spPr>
      </p:pic>
      <p:pic>
        <p:nvPicPr>
          <p:cNvPr id="8" name="Picture 7" descr="A screenshot of a cell phone&#10;&#10;Description automatically generated">
            <a:extLst>
              <a:ext uri="{FF2B5EF4-FFF2-40B4-BE49-F238E27FC236}">
                <a16:creationId xmlns:a16="http://schemas.microsoft.com/office/drawing/2014/main" id="{A3AD3C85-6E23-B14A-9D60-51562778B714}"/>
              </a:ext>
            </a:extLst>
          </p:cNvPr>
          <p:cNvPicPr>
            <a:picLocks noChangeAspect="1"/>
          </p:cNvPicPr>
          <p:nvPr/>
        </p:nvPicPr>
        <p:blipFill>
          <a:blip r:embed="rId4"/>
          <a:stretch>
            <a:fillRect/>
          </a:stretch>
        </p:blipFill>
        <p:spPr>
          <a:xfrm rot="21189635">
            <a:off x="9174202" y="207639"/>
            <a:ext cx="1505196" cy="1947900"/>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9703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1000"/>
                                        <p:tgtEl>
                                          <p:spTgt spid="3">
                                            <p:txEl>
                                              <p:pRg st="7" end="7"/>
                                            </p:txEl>
                                          </p:spTgt>
                                        </p:tgtEl>
                                      </p:cBhvr>
                                    </p:animEffect>
                                    <p:anim calcmode="lin" valueType="num">
                                      <p:cBhvr>
                                        <p:cTn id="2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6E3A83-FCFB-BA4A-A8DC-32CBBB619BDD}"/>
              </a:ext>
            </a:extLst>
          </p:cNvPr>
          <p:cNvSpPr txBox="1">
            <a:spLocks/>
          </p:cNvSpPr>
          <p:nvPr/>
        </p:nvSpPr>
        <p:spPr>
          <a:xfrm>
            <a:off x="0" y="90484"/>
            <a:ext cx="11541760" cy="978729"/>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b="0" dirty="0">
                <a:solidFill>
                  <a:schemeClr val="bg1"/>
                </a:solidFill>
              </a:rPr>
              <a:t>Activity 9: </a:t>
            </a:r>
            <a:r>
              <a:rPr lang="en-US" dirty="0">
                <a:solidFill>
                  <a:schemeClr val="bg1"/>
                </a:solidFill>
              </a:rPr>
              <a:t>Scaffolding Opportunities</a:t>
            </a:r>
          </a:p>
        </p:txBody>
      </p:sp>
      <p:sp>
        <p:nvSpPr>
          <p:cNvPr id="6" name="Footer Placeholder 8">
            <a:extLst>
              <a:ext uri="{FF2B5EF4-FFF2-40B4-BE49-F238E27FC236}">
                <a16:creationId xmlns:a16="http://schemas.microsoft.com/office/drawing/2014/main" id="{A5290674-3564-934A-A5BF-D86E0307D69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59</a:t>
            </a:fld>
            <a:endParaRPr lang="en-US" dirty="0"/>
          </a:p>
        </p:txBody>
      </p:sp>
      <p:sp>
        <p:nvSpPr>
          <p:cNvPr id="3" name="Rectangle 2">
            <a:extLst>
              <a:ext uri="{FF2B5EF4-FFF2-40B4-BE49-F238E27FC236}">
                <a16:creationId xmlns:a16="http://schemas.microsoft.com/office/drawing/2014/main" id="{F77AA21B-32C6-234B-946D-3640646167F6}"/>
              </a:ext>
            </a:extLst>
          </p:cNvPr>
          <p:cNvSpPr/>
          <p:nvPr/>
        </p:nvSpPr>
        <p:spPr>
          <a:xfrm>
            <a:off x="207264" y="1120521"/>
            <a:ext cx="11043469" cy="5016758"/>
          </a:xfrm>
          <a:prstGeom prst="rect">
            <a:avLst/>
          </a:prstGeom>
        </p:spPr>
        <p:txBody>
          <a:bodyPr wrap="square">
            <a:spAutoFit/>
          </a:bodyPr>
          <a:lstStyle/>
          <a:p>
            <a:pPr>
              <a:buClr>
                <a:srgbClr val="0070C0"/>
              </a:buClr>
            </a:pPr>
            <a:r>
              <a:rPr lang="en-US" sz="3200" b="1" dirty="0"/>
              <a:t>Classroom Scenario #3</a:t>
            </a:r>
          </a:p>
          <a:p>
            <a:pPr marL="514350" indent="-514350">
              <a:buClr>
                <a:srgbClr val="0070C0"/>
              </a:buClr>
              <a:buFont typeface="+mj-lt"/>
              <a:buAutoNum type="arabicPeriod"/>
            </a:pPr>
            <a:r>
              <a:rPr lang="en-US" sz="3200" dirty="0"/>
              <a:t>How did the teacher scaffold instruction? </a:t>
            </a:r>
          </a:p>
          <a:p>
            <a:pPr marL="514350" indent="-514350">
              <a:buClr>
                <a:srgbClr val="0070C0"/>
              </a:buClr>
              <a:buFont typeface="+mj-lt"/>
              <a:buAutoNum type="arabicPeriod"/>
            </a:pPr>
            <a:endParaRPr lang="en-US" sz="3200" dirty="0"/>
          </a:p>
          <a:p>
            <a:pPr marL="514350" indent="-514350">
              <a:buClr>
                <a:srgbClr val="0070C0"/>
              </a:buClr>
              <a:buFont typeface="+mj-lt"/>
              <a:buAutoNum type="arabicPeriod"/>
            </a:pPr>
            <a:r>
              <a:rPr lang="en-US" sz="3200" dirty="0"/>
              <a:t>What is a more effective instructional scaffold?</a:t>
            </a:r>
          </a:p>
          <a:p>
            <a:pPr marL="971550" lvl="1" indent="-514350">
              <a:buClr>
                <a:srgbClr val="0070C0"/>
              </a:buClr>
              <a:buFont typeface="Arial" panose="020B0604020202020204" pitchFamily="34" charset="0"/>
              <a:buChar char="•"/>
            </a:pPr>
            <a:r>
              <a:rPr lang="en-US" sz="3200" dirty="0"/>
              <a:t>Focus child’s attention on the ending sounds to identify the rime by saying, “Look at the cat picture. Listen. Cat, /k/ /at/. What sound do you hear at the end of /k/ /at/?” </a:t>
            </a:r>
          </a:p>
          <a:p>
            <a:pPr marL="971550" lvl="1" indent="-514350">
              <a:buClr>
                <a:srgbClr val="0070C0"/>
              </a:buClr>
              <a:buFont typeface="Arial" panose="020B0604020202020204" pitchFamily="34" charset="0"/>
              <a:buChar char="•"/>
            </a:pPr>
            <a:r>
              <a:rPr lang="en-US" sz="3200" dirty="0"/>
              <a:t>If the child says /at/, then the teacher can say, “Right! Now let’s listen for the /at/ sound at the end of these three words – hat, man, bug.” </a:t>
            </a:r>
          </a:p>
        </p:txBody>
      </p:sp>
      <p:pic>
        <p:nvPicPr>
          <p:cNvPr id="7" name="Picture 6" descr="A screenshot of a social media post&#10;&#10;Description automatically generated">
            <a:extLst>
              <a:ext uri="{FF2B5EF4-FFF2-40B4-BE49-F238E27FC236}">
                <a16:creationId xmlns:a16="http://schemas.microsoft.com/office/drawing/2014/main" id="{829E30DF-170F-6E48-9177-58D3EAE4F4DB}"/>
              </a:ext>
            </a:extLst>
          </p:cNvPr>
          <p:cNvPicPr>
            <a:picLocks noChangeAspect="1"/>
          </p:cNvPicPr>
          <p:nvPr/>
        </p:nvPicPr>
        <p:blipFill>
          <a:blip r:embed="rId3"/>
          <a:stretch>
            <a:fillRect/>
          </a:stretch>
        </p:blipFill>
        <p:spPr>
          <a:xfrm rot="431880">
            <a:off x="9629433" y="686192"/>
            <a:ext cx="1505196" cy="1947900"/>
          </a:xfrm>
          <a:prstGeom prst="rect">
            <a:avLst/>
          </a:prstGeom>
          <a:ln>
            <a:solidFill>
              <a:srgbClr val="622066"/>
            </a:solidFill>
          </a:ln>
          <a:effectLst>
            <a:outerShdw blurRad="292100" dist="139700" dir="2700000" algn="ctr" rotWithShape="0">
              <a:srgbClr val="000000">
                <a:alpha val="65000"/>
              </a:srgbClr>
            </a:outerShdw>
          </a:effectLst>
        </p:spPr>
      </p:pic>
      <p:pic>
        <p:nvPicPr>
          <p:cNvPr id="8" name="Picture 7" descr="A screenshot of a cell phone&#10;&#10;Description automatically generated">
            <a:extLst>
              <a:ext uri="{FF2B5EF4-FFF2-40B4-BE49-F238E27FC236}">
                <a16:creationId xmlns:a16="http://schemas.microsoft.com/office/drawing/2014/main" id="{DE34277D-5C2F-1F4F-994F-D4FAA8EA6183}"/>
              </a:ext>
            </a:extLst>
          </p:cNvPr>
          <p:cNvPicPr>
            <a:picLocks noChangeAspect="1"/>
          </p:cNvPicPr>
          <p:nvPr/>
        </p:nvPicPr>
        <p:blipFill>
          <a:blip r:embed="rId4"/>
          <a:stretch>
            <a:fillRect/>
          </a:stretch>
        </p:blipFill>
        <p:spPr>
          <a:xfrm rot="21189635">
            <a:off x="9127234" y="570497"/>
            <a:ext cx="1505196" cy="1947900"/>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63187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E350263-122B-C94B-8B91-03484751FF47}"/>
              </a:ext>
            </a:extLst>
          </p:cNvPr>
          <p:cNvSpPr>
            <a:spLocks noGrp="1"/>
          </p:cNvSpPr>
          <p:nvPr>
            <p:ph idx="1"/>
          </p:nvPr>
        </p:nvSpPr>
        <p:spPr>
          <a:xfrm>
            <a:off x="1007554" y="1428978"/>
            <a:ext cx="8910169" cy="4788309"/>
          </a:xfrm>
        </p:spPr>
        <p:txBody>
          <a:bodyPr>
            <a:normAutofit fontScale="70000" lnSpcReduction="20000"/>
          </a:bodyPr>
          <a:lstStyle/>
          <a:p>
            <a:pPr marL="0" indent="0">
              <a:buNone/>
            </a:pPr>
            <a:endParaRPr lang="en-US" b="1" dirty="0"/>
          </a:p>
          <a:p>
            <a:pPr lvl="1">
              <a:buClr>
                <a:srgbClr val="0070C0"/>
              </a:buClr>
              <a:buFont typeface="Arial" panose="020B0604020202020204" pitchFamily="34" charset="0"/>
              <a:buChar char="•"/>
            </a:pPr>
            <a:r>
              <a:rPr lang="en-US" sz="3800" dirty="0"/>
              <a:t>Implement print referencing lesson plan. </a:t>
            </a:r>
          </a:p>
          <a:p>
            <a:pPr lvl="1">
              <a:buClr>
                <a:srgbClr val="0070C0"/>
              </a:buClr>
              <a:buFont typeface="Arial" panose="020B0604020202020204" pitchFamily="34" charset="0"/>
              <a:buChar char="•"/>
            </a:pPr>
            <a:r>
              <a:rPr lang="en-US" sz="3800" dirty="0"/>
              <a:t>Did the book work well? Why/why not? What did </a:t>
            </a:r>
          </a:p>
          <a:p>
            <a:pPr marL="457200" lvl="1" indent="0">
              <a:buClr>
                <a:srgbClr val="0070C0"/>
              </a:buClr>
              <a:buNone/>
            </a:pPr>
            <a:r>
              <a:rPr lang="en-US" sz="3800" dirty="0"/>
              <a:t>    the children learn? How did you scaffold instruction?</a:t>
            </a:r>
          </a:p>
          <a:p>
            <a:pPr>
              <a:buClr>
                <a:srgbClr val="0070C0"/>
              </a:buClr>
              <a:buFont typeface="Arial" panose="020B0604020202020204" pitchFamily="34" charset="0"/>
              <a:buChar char="•"/>
            </a:pPr>
            <a:endParaRPr lang="en-US" sz="3800" b="1" dirty="0"/>
          </a:p>
          <a:p>
            <a:pPr>
              <a:buClr>
                <a:srgbClr val="0070C0"/>
              </a:buClr>
              <a:buFont typeface="Arial" panose="020B0604020202020204" pitchFamily="34" charset="0"/>
              <a:buChar char="•"/>
            </a:pPr>
            <a:endParaRPr lang="en-US" sz="3800" b="1" dirty="0"/>
          </a:p>
          <a:p>
            <a:pPr lvl="1">
              <a:buClr>
                <a:srgbClr val="0070C0"/>
              </a:buClr>
              <a:buFont typeface="Arial" panose="020B0604020202020204" pitchFamily="34" charset="0"/>
              <a:buChar char="•"/>
            </a:pPr>
            <a:r>
              <a:rPr lang="en-US" sz="3800" dirty="0">
                <a:hlinkClick r:id="rId3"/>
              </a:rPr>
              <a:t>Video 8: Small-Group Explicit Instruction </a:t>
            </a:r>
            <a:r>
              <a:rPr lang="en-US" sz="3800" dirty="0">
                <a:solidFill>
                  <a:schemeClr val="accent1"/>
                </a:solidFill>
                <a:hlinkClick r:id="rId3">
                  <a:extLst>
                    <a:ext uri="{A12FA001-AC4F-418D-AE19-62706E023703}">
                      <ahyp:hlinkClr xmlns:ahyp="http://schemas.microsoft.com/office/drawing/2018/hyperlinkcolor" val="tx"/>
                    </a:ext>
                  </a:extLst>
                </a:hlinkClick>
              </a:rPr>
              <a:t>for</a:t>
            </a:r>
            <a:r>
              <a:rPr lang="en-US" sz="3800" dirty="0">
                <a:solidFill>
                  <a:schemeClr val="accent1"/>
                </a:solidFill>
                <a:hlinkClick r:id="rId3">
                  <a:extLst>
                    <a:ext uri="{A12FA001-AC4F-418D-AE19-62706E023703}">
                      <ahyp:hlinkClr xmlns:ahyp="http://schemas.microsoft.com/office/drawing/2018/hyperlinkcolor" val="tx"/>
                    </a:ext>
                  </a:extLst>
                </a:hlinkClick>
              </a:rPr>
              <a:t> the Letter M</a:t>
            </a:r>
            <a:r>
              <a:rPr lang="en-US" sz="3800" dirty="0"/>
              <a:t>.</a:t>
            </a:r>
            <a:r>
              <a:rPr lang="en-US" sz="3800" i="1" dirty="0"/>
              <a:t> </a:t>
            </a:r>
          </a:p>
          <a:p>
            <a:pPr lvl="1">
              <a:buClr>
                <a:srgbClr val="0070C0"/>
              </a:buClr>
              <a:buFont typeface="Arial" panose="020B0604020202020204" pitchFamily="34" charset="0"/>
              <a:buChar char="•"/>
            </a:pPr>
            <a:r>
              <a:rPr lang="en-US" sz="3800" dirty="0"/>
              <a:t>Review evidence of effective strategies.</a:t>
            </a:r>
          </a:p>
          <a:p>
            <a:pPr>
              <a:buClr>
                <a:srgbClr val="0070C0"/>
              </a:buClr>
              <a:buFont typeface="Arial" panose="020B0604020202020204" pitchFamily="34" charset="0"/>
              <a:buChar char="•"/>
            </a:pPr>
            <a:endParaRPr lang="en-US" sz="3800" b="1" dirty="0"/>
          </a:p>
          <a:p>
            <a:pPr>
              <a:buClr>
                <a:srgbClr val="0070C0"/>
              </a:buClr>
              <a:buFont typeface="Arial" panose="020B0604020202020204" pitchFamily="34" charset="0"/>
              <a:buChar char="•"/>
            </a:pPr>
            <a:endParaRPr lang="en-US" sz="3800" b="1" dirty="0"/>
          </a:p>
          <a:p>
            <a:pPr lvl="1">
              <a:buClr>
                <a:srgbClr val="0070C0"/>
              </a:buClr>
              <a:buFont typeface="Arial" panose="020B0604020202020204" pitchFamily="34" charset="0"/>
              <a:buChar char="•"/>
            </a:pPr>
            <a:r>
              <a:rPr lang="en-US" sz="3800" dirty="0"/>
              <a:t>Self-Study Reading for Session 4.</a:t>
            </a:r>
          </a:p>
          <a:p>
            <a:pPr lvl="1">
              <a:buClr>
                <a:srgbClr val="0070C0"/>
              </a:buClr>
              <a:buFont typeface="Arial" panose="020B0604020202020204" pitchFamily="34" charset="0"/>
              <a:buChar char="•"/>
            </a:pPr>
            <a:r>
              <a:rPr lang="en-US" sz="3800" dirty="0"/>
              <a:t>Comments and questions?</a:t>
            </a:r>
          </a:p>
        </p:txBody>
      </p:sp>
      <p:sp>
        <p:nvSpPr>
          <p:cNvPr id="5" name="Footer Placeholder 8">
            <a:extLst>
              <a:ext uri="{FF2B5EF4-FFF2-40B4-BE49-F238E27FC236}">
                <a16:creationId xmlns:a16="http://schemas.microsoft.com/office/drawing/2014/main" id="{19409D10-62CD-0F46-89D1-332D15B21536}"/>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6</a:t>
            </a:fld>
            <a:endParaRPr lang="en-US" dirty="0"/>
          </a:p>
        </p:txBody>
      </p:sp>
      <p:sp>
        <p:nvSpPr>
          <p:cNvPr id="6" name="Title 1">
            <a:extLst>
              <a:ext uri="{FF2B5EF4-FFF2-40B4-BE49-F238E27FC236}">
                <a16:creationId xmlns:a16="http://schemas.microsoft.com/office/drawing/2014/main" id="{ABB6D963-60E6-914D-AEA2-CC66F56B722E}"/>
              </a:ext>
            </a:extLst>
          </p:cNvPr>
          <p:cNvSpPr txBox="1">
            <a:spLocks/>
          </p:cNvSpPr>
          <p:nvPr/>
        </p:nvSpPr>
        <p:spPr>
          <a:xfrm>
            <a:off x="1657350" y="365126"/>
            <a:ext cx="2095500" cy="1253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dirty="0">
                <a:solidFill>
                  <a:schemeClr val="tx1"/>
                </a:solidFill>
              </a:rPr>
              <a:t>Debrief</a:t>
            </a:r>
          </a:p>
        </p:txBody>
      </p:sp>
      <p:pic>
        <p:nvPicPr>
          <p:cNvPr id="7" name="Picture 6">
            <a:extLst>
              <a:ext uri="{FF2B5EF4-FFF2-40B4-BE49-F238E27FC236}">
                <a16:creationId xmlns:a16="http://schemas.microsoft.com/office/drawing/2014/main" id="{E7E91007-2C67-024F-855F-9DE7329B4ACC}"/>
              </a:ext>
            </a:extLst>
          </p:cNvPr>
          <p:cNvPicPr>
            <a:picLocks noChangeAspect="1"/>
          </p:cNvPicPr>
          <p:nvPr/>
        </p:nvPicPr>
        <p:blipFill>
          <a:blip r:embed="rId4"/>
          <a:stretch>
            <a:fillRect/>
          </a:stretch>
        </p:blipFill>
        <p:spPr>
          <a:xfrm>
            <a:off x="658304" y="175911"/>
            <a:ext cx="914400" cy="1253067"/>
          </a:xfrm>
          <a:prstGeom prst="rect">
            <a:avLst/>
          </a:prstGeom>
        </p:spPr>
      </p:pic>
      <p:pic>
        <p:nvPicPr>
          <p:cNvPr id="8" name="Picture 7">
            <a:extLst>
              <a:ext uri="{FF2B5EF4-FFF2-40B4-BE49-F238E27FC236}">
                <a16:creationId xmlns:a16="http://schemas.microsoft.com/office/drawing/2014/main" id="{0EBAF35C-96E6-A34B-80A4-D58BEA9E2B07}"/>
              </a:ext>
            </a:extLst>
          </p:cNvPr>
          <p:cNvPicPr>
            <a:picLocks noChangeAspect="1"/>
          </p:cNvPicPr>
          <p:nvPr/>
        </p:nvPicPr>
        <p:blipFill>
          <a:blip r:embed="rId5"/>
          <a:stretch>
            <a:fillRect/>
          </a:stretch>
        </p:blipFill>
        <p:spPr>
          <a:xfrm>
            <a:off x="742969" y="1690687"/>
            <a:ext cx="685800" cy="1016000"/>
          </a:xfrm>
          <a:prstGeom prst="rect">
            <a:avLst/>
          </a:prstGeom>
        </p:spPr>
      </p:pic>
      <p:pic>
        <p:nvPicPr>
          <p:cNvPr id="9" name="Picture 8">
            <a:extLst>
              <a:ext uri="{FF2B5EF4-FFF2-40B4-BE49-F238E27FC236}">
                <a16:creationId xmlns:a16="http://schemas.microsoft.com/office/drawing/2014/main" id="{C254102B-DCB8-D640-A7D2-9E0E546A5B54}"/>
              </a:ext>
            </a:extLst>
          </p:cNvPr>
          <p:cNvPicPr>
            <a:picLocks noChangeAspect="1"/>
          </p:cNvPicPr>
          <p:nvPr/>
        </p:nvPicPr>
        <p:blipFill>
          <a:blip r:embed="rId6"/>
          <a:stretch>
            <a:fillRect/>
          </a:stretch>
        </p:blipFill>
        <p:spPr>
          <a:xfrm>
            <a:off x="742969" y="4878728"/>
            <a:ext cx="685800" cy="1016000"/>
          </a:xfrm>
          <a:prstGeom prst="rect">
            <a:avLst/>
          </a:prstGeom>
        </p:spPr>
      </p:pic>
      <p:pic>
        <p:nvPicPr>
          <p:cNvPr id="10" name="Picture 9">
            <a:extLst>
              <a:ext uri="{FF2B5EF4-FFF2-40B4-BE49-F238E27FC236}">
                <a16:creationId xmlns:a16="http://schemas.microsoft.com/office/drawing/2014/main" id="{DFFC1030-F664-3240-A4E2-B227C3E27D0B}"/>
              </a:ext>
            </a:extLst>
          </p:cNvPr>
          <p:cNvPicPr>
            <a:picLocks noChangeAspect="1"/>
          </p:cNvPicPr>
          <p:nvPr/>
        </p:nvPicPr>
        <p:blipFill>
          <a:blip r:embed="rId7"/>
          <a:stretch>
            <a:fillRect/>
          </a:stretch>
        </p:blipFill>
        <p:spPr>
          <a:xfrm>
            <a:off x="772604" y="3329864"/>
            <a:ext cx="685800" cy="1016000"/>
          </a:xfrm>
          <a:prstGeom prst="rect">
            <a:avLst/>
          </a:prstGeom>
        </p:spPr>
      </p:pic>
      <p:pic>
        <p:nvPicPr>
          <p:cNvPr id="12" name="Picture 11">
            <a:extLst>
              <a:ext uri="{FF2B5EF4-FFF2-40B4-BE49-F238E27FC236}">
                <a16:creationId xmlns:a16="http://schemas.microsoft.com/office/drawing/2014/main" id="{06AA3D69-0347-744B-A638-DF57FF610059}"/>
              </a:ext>
            </a:extLst>
          </p:cNvPr>
          <p:cNvPicPr>
            <a:picLocks noChangeAspect="1"/>
          </p:cNvPicPr>
          <p:nvPr/>
        </p:nvPicPr>
        <p:blipFill>
          <a:blip r:embed="rId8"/>
          <a:stretch>
            <a:fillRect/>
          </a:stretch>
        </p:blipFill>
        <p:spPr>
          <a:xfrm>
            <a:off x="9350961" y="317921"/>
            <a:ext cx="1977482" cy="2559094"/>
          </a:xfrm>
          <a:prstGeom prst="rect">
            <a:avLst/>
          </a:prstGeom>
          <a:ln>
            <a:solidFill>
              <a:srgbClr val="62206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1708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6E3A83-FCFB-BA4A-A8DC-32CBBB619BDD}"/>
              </a:ext>
            </a:extLst>
          </p:cNvPr>
          <p:cNvSpPr txBox="1">
            <a:spLocks/>
          </p:cNvSpPr>
          <p:nvPr/>
        </p:nvSpPr>
        <p:spPr>
          <a:xfrm>
            <a:off x="0" y="90484"/>
            <a:ext cx="11541760" cy="978729"/>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b="0" dirty="0">
                <a:solidFill>
                  <a:schemeClr val="bg1"/>
                </a:solidFill>
              </a:rPr>
              <a:t>Activity 9: </a:t>
            </a:r>
            <a:r>
              <a:rPr lang="en-US" dirty="0">
                <a:solidFill>
                  <a:schemeClr val="bg1"/>
                </a:solidFill>
              </a:rPr>
              <a:t>Scaffolding Opportunities</a:t>
            </a:r>
          </a:p>
        </p:txBody>
      </p:sp>
      <p:sp>
        <p:nvSpPr>
          <p:cNvPr id="6" name="Footer Placeholder 8">
            <a:extLst>
              <a:ext uri="{FF2B5EF4-FFF2-40B4-BE49-F238E27FC236}">
                <a16:creationId xmlns:a16="http://schemas.microsoft.com/office/drawing/2014/main" id="{A5290674-3564-934A-A5BF-D86E0307D69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60</a:t>
            </a:fld>
            <a:endParaRPr lang="en-US" dirty="0"/>
          </a:p>
        </p:txBody>
      </p:sp>
      <p:sp>
        <p:nvSpPr>
          <p:cNvPr id="3" name="Rectangle 2">
            <a:extLst>
              <a:ext uri="{FF2B5EF4-FFF2-40B4-BE49-F238E27FC236}">
                <a16:creationId xmlns:a16="http://schemas.microsoft.com/office/drawing/2014/main" id="{F77AA21B-32C6-234B-946D-3640646167F6}"/>
              </a:ext>
            </a:extLst>
          </p:cNvPr>
          <p:cNvSpPr/>
          <p:nvPr/>
        </p:nvSpPr>
        <p:spPr>
          <a:xfrm>
            <a:off x="195072" y="1614297"/>
            <a:ext cx="11801856" cy="4524315"/>
          </a:xfrm>
          <a:prstGeom prst="rect">
            <a:avLst/>
          </a:prstGeom>
        </p:spPr>
        <p:txBody>
          <a:bodyPr wrap="square">
            <a:spAutoFit/>
          </a:bodyPr>
          <a:lstStyle/>
          <a:p>
            <a:pPr>
              <a:buClr>
                <a:srgbClr val="0070C0"/>
              </a:buClr>
            </a:pPr>
            <a:r>
              <a:rPr lang="en-US" sz="3200" b="1" dirty="0"/>
              <a:t>Classroom Scenario #4</a:t>
            </a:r>
          </a:p>
          <a:p>
            <a:pPr marL="514350" indent="-514350">
              <a:buClr>
                <a:srgbClr val="0070C0"/>
              </a:buClr>
              <a:buFont typeface="+mj-lt"/>
              <a:buAutoNum type="arabicPeriod"/>
            </a:pPr>
            <a:r>
              <a:rPr lang="en-US" sz="3200" dirty="0"/>
              <a:t>How did the teacher scaffold instruction? </a:t>
            </a:r>
          </a:p>
          <a:p>
            <a:pPr marL="514350" indent="-514350">
              <a:buClr>
                <a:srgbClr val="0070C0"/>
              </a:buClr>
              <a:buFont typeface="+mj-lt"/>
              <a:buAutoNum type="arabicPeriod"/>
            </a:pPr>
            <a:endParaRPr lang="en-US" sz="3200" dirty="0"/>
          </a:p>
          <a:p>
            <a:pPr marL="514350" indent="-514350">
              <a:buClr>
                <a:srgbClr val="0070C0"/>
              </a:buClr>
              <a:buFont typeface="+mj-lt"/>
              <a:buAutoNum type="arabicPeriod"/>
            </a:pPr>
            <a:r>
              <a:rPr lang="en-US" sz="3200" dirty="0"/>
              <a:t>What is a more effective instructional scaffold?</a:t>
            </a:r>
          </a:p>
          <a:p>
            <a:pPr marL="971550" lvl="1" indent="-514350">
              <a:buClr>
                <a:srgbClr val="0070C0"/>
              </a:buClr>
              <a:buFont typeface="Arial" panose="020B0604020202020204" pitchFamily="34" charset="0"/>
              <a:buChar char="•"/>
            </a:pPr>
            <a:r>
              <a:rPr lang="en-US" sz="3200" dirty="0"/>
              <a:t>Teacher revisits child after the peer support and says, “Do you see how Malik put the fire picture first and the truck picture after that? Listen. (While pointing to the pictures) Fire (exaggerated pause) truck. Fire comes first. Now you try again. Put these pictures in the right order to make firetruck.” </a:t>
            </a:r>
          </a:p>
        </p:txBody>
      </p:sp>
      <p:pic>
        <p:nvPicPr>
          <p:cNvPr id="9" name="Picture 8" descr="A screenshot of a social media post&#10;&#10;Description automatically generated">
            <a:extLst>
              <a:ext uri="{FF2B5EF4-FFF2-40B4-BE49-F238E27FC236}">
                <a16:creationId xmlns:a16="http://schemas.microsoft.com/office/drawing/2014/main" id="{8CDDED28-628A-E44E-B1D7-6C5C69483266}"/>
              </a:ext>
            </a:extLst>
          </p:cNvPr>
          <p:cNvPicPr>
            <a:picLocks noChangeAspect="1"/>
          </p:cNvPicPr>
          <p:nvPr/>
        </p:nvPicPr>
        <p:blipFill>
          <a:blip r:embed="rId3"/>
          <a:stretch>
            <a:fillRect/>
          </a:stretch>
        </p:blipFill>
        <p:spPr>
          <a:xfrm rot="431880">
            <a:off x="9629433" y="686192"/>
            <a:ext cx="1505196" cy="1947900"/>
          </a:xfrm>
          <a:prstGeom prst="rect">
            <a:avLst/>
          </a:prstGeom>
          <a:ln>
            <a:solidFill>
              <a:srgbClr val="622066"/>
            </a:solidFill>
          </a:ln>
          <a:effectLst>
            <a:outerShdw blurRad="292100" dist="139700" dir="2700000" algn="ctr" rotWithShape="0">
              <a:srgbClr val="000000">
                <a:alpha val="65000"/>
              </a:srgbClr>
            </a:outerShdw>
          </a:effectLst>
        </p:spPr>
      </p:pic>
      <p:pic>
        <p:nvPicPr>
          <p:cNvPr id="10" name="Picture 9" descr="A screenshot of a cell phone&#10;&#10;Description automatically generated">
            <a:extLst>
              <a:ext uri="{FF2B5EF4-FFF2-40B4-BE49-F238E27FC236}">
                <a16:creationId xmlns:a16="http://schemas.microsoft.com/office/drawing/2014/main" id="{F400D138-EE26-D046-A851-51E87D63EB83}"/>
              </a:ext>
            </a:extLst>
          </p:cNvPr>
          <p:cNvPicPr>
            <a:picLocks noChangeAspect="1"/>
          </p:cNvPicPr>
          <p:nvPr/>
        </p:nvPicPr>
        <p:blipFill>
          <a:blip r:embed="rId4"/>
          <a:stretch>
            <a:fillRect/>
          </a:stretch>
        </p:blipFill>
        <p:spPr>
          <a:xfrm rot="21189635">
            <a:off x="9127234" y="570497"/>
            <a:ext cx="1505196" cy="1947900"/>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32786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6E3A83-FCFB-BA4A-A8DC-32CBBB619BDD}"/>
              </a:ext>
            </a:extLst>
          </p:cNvPr>
          <p:cNvSpPr txBox="1">
            <a:spLocks/>
          </p:cNvSpPr>
          <p:nvPr/>
        </p:nvSpPr>
        <p:spPr>
          <a:xfrm>
            <a:off x="0" y="90484"/>
            <a:ext cx="11541760" cy="978729"/>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b="0" dirty="0">
                <a:solidFill>
                  <a:schemeClr val="bg1"/>
                </a:solidFill>
              </a:rPr>
              <a:t>Activity 9: </a:t>
            </a:r>
            <a:r>
              <a:rPr lang="en-US" dirty="0">
                <a:solidFill>
                  <a:schemeClr val="bg1"/>
                </a:solidFill>
              </a:rPr>
              <a:t>Scaffolding Opportunities</a:t>
            </a:r>
          </a:p>
        </p:txBody>
      </p:sp>
      <p:sp>
        <p:nvSpPr>
          <p:cNvPr id="6" name="Footer Placeholder 8">
            <a:extLst>
              <a:ext uri="{FF2B5EF4-FFF2-40B4-BE49-F238E27FC236}">
                <a16:creationId xmlns:a16="http://schemas.microsoft.com/office/drawing/2014/main" id="{A5290674-3564-934A-A5BF-D86E0307D69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61</a:t>
            </a:fld>
            <a:endParaRPr lang="en-US" dirty="0"/>
          </a:p>
        </p:txBody>
      </p:sp>
      <p:sp>
        <p:nvSpPr>
          <p:cNvPr id="3" name="Rectangle 2">
            <a:extLst>
              <a:ext uri="{FF2B5EF4-FFF2-40B4-BE49-F238E27FC236}">
                <a16:creationId xmlns:a16="http://schemas.microsoft.com/office/drawing/2014/main" id="{F77AA21B-32C6-234B-946D-3640646167F6}"/>
              </a:ext>
            </a:extLst>
          </p:cNvPr>
          <p:cNvSpPr/>
          <p:nvPr/>
        </p:nvSpPr>
        <p:spPr>
          <a:xfrm>
            <a:off x="442976" y="1787205"/>
            <a:ext cx="11216640" cy="3046988"/>
          </a:xfrm>
          <a:prstGeom prst="rect">
            <a:avLst/>
          </a:prstGeom>
        </p:spPr>
        <p:txBody>
          <a:bodyPr wrap="square">
            <a:spAutoFit/>
          </a:bodyPr>
          <a:lstStyle/>
          <a:p>
            <a:pPr>
              <a:buClr>
                <a:srgbClr val="0070C0"/>
              </a:buClr>
            </a:pPr>
            <a:r>
              <a:rPr lang="en-US" sz="3200" b="1" dirty="0"/>
              <a:t>Classroom Scenario #5</a:t>
            </a:r>
          </a:p>
          <a:p>
            <a:pPr marL="514350" indent="-514350">
              <a:buClr>
                <a:srgbClr val="0070C0"/>
              </a:buClr>
              <a:buFont typeface="+mj-lt"/>
              <a:buAutoNum type="arabicPeriod"/>
            </a:pPr>
            <a:r>
              <a:rPr lang="en-US" sz="3200" dirty="0"/>
              <a:t>How did the teacher scaffold instruction? </a:t>
            </a:r>
          </a:p>
          <a:p>
            <a:pPr marL="514350" indent="-514350">
              <a:buClr>
                <a:srgbClr val="0070C0"/>
              </a:buClr>
              <a:buFont typeface="+mj-lt"/>
              <a:buAutoNum type="arabicPeriod"/>
            </a:pPr>
            <a:endParaRPr lang="en-US" sz="3200" dirty="0"/>
          </a:p>
          <a:p>
            <a:pPr marL="514350" indent="-514350">
              <a:buClr>
                <a:srgbClr val="0070C0"/>
              </a:buClr>
              <a:buFont typeface="+mj-lt"/>
              <a:buAutoNum type="arabicPeriod"/>
            </a:pPr>
            <a:r>
              <a:rPr lang="en-US" sz="3200" dirty="0"/>
              <a:t>What is a more effective instructional scaffold?</a:t>
            </a:r>
          </a:p>
          <a:p>
            <a:pPr marL="971550" lvl="1" indent="-514350">
              <a:buClr>
                <a:srgbClr val="0070C0"/>
              </a:buClr>
              <a:buFont typeface="Arial" panose="020B0604020202020204" pitchFamily="34" charset="0"/>
              <a:buChar char="•"/>
            </a:pPr>
            <a:r>
              <a:rPr lang="en-US" sz="3200" dirty="0"/>
              <a:t>Stay on the goat picture card and say, “Listen to the beginning sound of goat. /g/ /g/ /g/ /oat/. What word?” </a:t>
            </a:r>
          </a:p>
        </p:txBody>
      </p:sp>
      <p:pic>
        <p:nvPicPr>
          <p:cNvPr id="7" name="Picture 6" descr="A screenshot of a social media post&#10;&#10;Description automatically generated">
            <a:extLst>
              <a:ext uri="{FF2B5EF4-FFF2-40B4-BE49-F238E27FC236}">
                <a16:creationId xmlns:a16="http://schemas.microsoft.com/office/drawing/2014/main" id="{7EFF95E6-07FD-544B-AB3E-9960519BA5FF}"/>
              </a:ext>
            </a:extLst>
          </p:cNvPr>
          <p:cNvPicPr>
            <a:picLocks noChangeAspect="1"/>
          </p:cNvPicPr>
          <p:nvPr/>
        </p:nvPicPr>
        <p:blipFill>
          <a:blip r:embed="rId3"/>
          <a:stretch>
            <a:fillRect/>
          </a:stretch>
        </p:blipFill>
        <p:spPr>
          <a:xfrm rot="431880">
            <a:off x="9629433" y="686192"/>
            <a:ext cx="1505196" cy="1947900"/>
          </a:xfrm>
          <a:prstGeom prst="rect">
            <a:avLst/>
          </a:prstGeom>
          <a:ln>
            <a:solidFill>
              <a:srgbClr val="622066"/>
            </a:solidFill>
          </a:ln>
          <a:effectLst>
            <a:outerShdw blurRad="292100" dist="139700" dir="2700000" algn="ctr" rotWithShape="0">
              <a:srgbClr val="000000">
                <a:alpha val="65000"/>
              </a:srgbClr>
            </a:outerShdw>
          </a:effectLst>
        </p:spPr>
      </p:pic>
      <p:pic>
        <p:nvPicPr>
          <p:cNvPr id="8" name="Picture 7" descr="A screenshot of a cell phone&#10;&#10;Description automatically generated">
            <a:extLst>
              <a:ext uri="{FF2B5EF4-FFF2-40B4-BE49-F238E27FC236}">
                <a16:creationId xmlns:a16="http://schemas.microsoft.com/office/drawing/2014/main" id="{74A6C540-2749-1E4D-ABC7-1D32A37D81C4}"/>
              </a:ext>
            </a:extLst>
          </p:cNvPr>
          <p:cNvPicPr>
            <a:picLocks noChangeAspect="1"/>
          </p:cNvPicPr>
          <p:nvPr/>
        </p:nvPicPr>
        <p:blipFill>
          <a:blip r:embed="rId4"/>
          <a:stretch>
            <a:fillRect/>
          </a:stretch>
        </p:blipFill>
        <p:spPr>
          <a:xfrm rot="21189635">
            <a:off x="9127234" y="570497"/>
            <a:ext cx="1505196" cy="1947900"/>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69944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C0473C-E2DC-3048-8120-5D04A84FAA78}"/>
              </a:ext>
            </a:extLst>
          </p:cNvPr>
          <p:cNvSpPr>
            <a:spLocks noGrp="1"/>
          </p:cNvSpPr>
          <p:nvPr>
            <p:ph type="title"/>
          </p:nvPr>
        </p:nvSpPr>
        <p:spPr>
          <a:xfrm>
            <a:off x="16568" y="1259296"/>
            <a:ext cx="11861176" cy="978729"/>
          </a:xfrm>
          <a:solidFill>
            <a:srgbClr val="622066"/>
          </a:solidFill>
        </p:spPr>
        <p:txBody>
          <a:bodyPr wrap="square" lIns="457200" tIns="182880" rIns="457200" bIns="182880">
            <a:spAutoFit/>
          </a:bodyPr>
          <a:lstStyle/>
          <a:p>
            <a:r>
              <a:rPr lang="en-US" b="0" dirty="0">
                <a:solidFill>
                  <a:schemeClr val="bg1"/>
                </a:solidFill>
              </a:rPr>
              <a:t>Activity 1: </a:t>
            </a:r>
            <a:r>
              <a:rPr lang="en-US" dirty="0">
                <a:solidFill>
                  <a:schemeClr val="bg1"/>
                </a:solidFill>
              </a:rPr>
              <a:t>FAQs About Phonological Awareness</a:t>
            </a:r>
          </a:p>
        </p:txBody>
      </p:sp>
      <p:sp>
        <p:nvSpPr>
          <p:cNvPr id="5" name="Content Placeholder 2">
            <a:extLst>
              <a:ext uri="{FF2B5EF4-FFF2-40B4-BE49-F238E27FC236}">
                <a16:creationId xmlns:a16="http://schemas.microsoft.com/office/drawing/2014/main" id="{3AE07F8A-6F69-314D-90F5-2F4779772417}"/>
              </a:ext>
            </a:extLst>
          </p:cNvPr>
          <p:cNvSpPr>
            <a:spLocks noGrp="1"/>
          </p:cNvSpPr>
          <p:nvPr>
            <p:ph idx="1"/>
          </p:nvPr>
        </p:nvSpPr>
        <p:spPr>
          <a:xfrm>
            <a:off x="341791" y="2957903"/>
            <a:ext cx="7784926" cy="3024082"/>
          </a:xfrm>
        </p:spPr>
        <p:txBody>
          <a:bodyPr>
            <a:normAutofit/>
          </a:bodyPr>
          <a:lstStyle/>
          <a:p>
            <a:pPr>
              <a:buClr>
                <a:srgbClr val="0070C0"/>
              </a:buClr>
            </a:pPr>
            <a:r>
              <a:rPr lang="en-US" sz="3200" dirty="0"/>
              <a:t>Record your responses in the third column. </a:t>
            </a:r>
          </a:p>
          <a:p>
            <a:pPr>
              <a:buClr>
                <a:srgbClr val="0070C0"/>
              </a:buClr>
            </a:pPr>
            <a:endParaRPr lang="en-US" sz="3200" dirty="0"/>
          </a:p>
          <a:p>
            <a:pPr>
              <a:buClr>
                <a:srgbClr val="0070C0"/>
              </a:buClr>
            </a:pPr>
            <a:r>
              <a:rPr lang="en-US" sz="3200" dirty="0"/>
              <a:t>How did your responses change from Session 4? </a:t>
            </a:r>
          </a:p>
        </p:txBody>
      </p:sp>
      <p:sp>
        <p:nvSpPr>
          <p:cNvPr id="6" name="Footer Placeholder 8">
            <a:extLst>
              <a:ext uri="{FF2B5EF4-FFF2-40B4-BE49-F238E27FC236}">
                <a16:creationId xmlns:a16="http://schemas.microsoft.com/office/drawing/2014/main" id="{346F8F0E-C9A3-584A-83E3-4A3CB49FBC57}"/>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62</a:t>
            </a:fld>
            <a:endParaRPr lang="en-US" dirty="0"/>
          </a:p>
        </p:txBody>
      </p:sp>
      <p:sp>
        <p:nvSpPr>
          <p:cNvPr id="19" name="Cloud 18">
            <a:extLst>
              <a:ext uri="{FF2B5EF4-FFF2-40B4-BE49-F238E27FC236}">
                <a16:creationId xmlns:a16="http://schemas.microsoft.com/office/drawing/2014/main" id="{97379B5E-FC58-7448-9F55-1C79E9BF063A}"/>
              </a:ext>
            </a:extLst>
          </p:cNvPr>
          <p:cNvSpPr/>
          <p:nvPr/>
        </p:nvSpPr>
        <p:spPr>
          <a:xfrm>
            <a:off x="162041" y="165694"/>
            <a:ext cx="2558473" cy="1197908"/>
          </a:xfrm>
          <a:prstGeom prst="cloud">
            <a:avLst/>
          </a:prstGeom>
          <a:solidFill>
            <a:srgbClr val="008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006214D-10F8-AB49-B97F-5C6BAEA3E239}"/>
              </a:ext>
            </a:extLst>
          </p:cNvPr>
          <p:cNvSpPr txBox="1"/>
          <p:nvPr/>
        </p:nvSpPr>
        <p:spPr>
          <a:xfrm rot="20871176">
            <a:off x="364628" y="400493"/>
            <a:ext cx="2153298" cy="707886"/>
          </a:xfrm>
          <a:prstGeom prst="rect">
            <a:avLst/>
          </a:prstGeom>
          <a:noFill/>
        </p:spPr>
        <p:txBody>
          <a:bodyPr wrap="square" rtlCol="0">
            <a:spAutoFit/>
          </a:bodyPr>
          <a:lstStyle/>
          <a:p>
            <a:pPr algn="ctr"/>
            <a:r>
              <a:rPr lang="en-US" sz="2000" dirty="0">
                <a:solidFill>
                  <a:schemeClr val="bg1"/>
                </a:solidFill>
              </a:rPr>
              <a:t>Revisit Questions        </a:t>
            </a:r>
          </a:p>
          <a:p>
            <a:pPr algn="ctr"/>
            <a:r>
              <a:rPr lang="en-US" sz="2000" dirty="0">
                <a:solidFill>
                  <a:schemeClr val="bg1"/>
                </a:solidFill>
              </a:rPr>
              <a:t>From Session 4</a:t>
            </a:r>
          </a:p>
        </p:txBody>
      </p:sp>
      <p:pic>
        <p:nvPicPr>
          <p:cNvPr id="3" name="Picture 2" descr="A close up of text on a white background&#10;&#10;Description automatically generated">
            <a:extLst>
              <a:ext uri="{FF2B5EF4-FFF2-40B4-BE49-F238E27FC236}">
                <a16:creationId xmlns:a16="http://schemas.microsoft.com/office/drawing/2014/main" id="{B8797547-7702-0E44-9B7B-19972AC629C2}"/>
              </a:ext>
            </a:extLst>
          </p:cNvPr>
          <p:cNvPicPr>
            <a:picLocks noChangeAspect="1"/>
          </p:cNvPicPr>
          <p:nvPr/>
        </p:nvPicPr>
        <p:blipFill>
          <a:blip r:embed="rId3"/>
          <a:stretch>
            <a:fillRect/>
          </a:stretch>
        </p:blipFill>
        <p:spPr>
          <a:xfrm>
            <a:off x="8037943" y="2133600"/>
            <a:ext cx="2815112" cy="3643086"/>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681554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C0ADBDB-FD7C-414F-8099-9A21FDFB3927}"/>
              </a:ext>
            </a:extLst>
          </p:cNvPr>
          <p:cNvSpPr>
            <a:spLocks noGrp="1"/>
          </p:cNvSpPr>
          <p:nvPr>
            <p:ph idx="1"/>
          </p:nvPr>
        </p:nvSpPr>
        <p:spPr>
          <a:xfrm>
            <a:off x="1123434" y="2425510"/>
            <a:ext cx="8227528" cy="3930840"/>
          </a:xfrm>
        </p:spPr>
        <p:txBody>
          <a:bodyPr>
            <a:normAutofit lnSpcReduction="10000"/>
          </a:bodyPr>
          <a:lstStyle/>
          <a:p>
            <a:pPr marL="0" indent="0">
              <a:buNone/>
            </a:pPr>
            <a:endParaRPr lang="en-US" b="1" dirty="0"/>
          </a:p>
          <a:p>
            <a:pPr lvl="1">
              <a:buClr>
                <a:srgbClr val="0070C0"/>
              </a:buClr>
              <a:buFont typeface="Arial" panose="020B0604020202020204" pitchFamily="34" charset="0"/>
              <a:buChar char="•"/>
            </a:pPr>
            <a:r>
              <a:rPr lang="en-US" dirty="0"/>
              <a:t>Review Considerations for English Learner Students and Students With Disabilities. Record three strategies you have used.</a:t>
            </a:r>
          </a:p>
          <a:p>
            <a:pPr lvl="1">
              <a:buClr>
                <a:srgbClr val="0070C0"/>
              </a:buClr>
              <a:buFont typeface="Arial" panose="020B0604020202020204" pitchFamily="34" charset="0"/>
              <a:buChar char="•"/>
            </a:pPr>
            <a:endParaRPr lang="en-US" b="1" dirty="0"/>
          </a:p>
          <a:p>
            <a:pPr lvl="1">
              <a:buClr>
                <a:srgbClr val="0070C0"/>
              </a:buClr>
              <a:buFont typeface="Arial" panose="020B0604020202020204" pitchFamily="34" charset="0"/>
              <a:buChar char="•"/>
            </a:pPr>
            <a:r>
              <a:rPr lang="en-US" b="1" dirty="0">
                <a:solidFill>
                  <a:schemeClr val="accent1"/>
                </a:solidFill>
                <a:hlinkClick r:id="rId3">
                  <a:extLst>
                    <a:ext uri="{A12FA001-AC4F-418D-AE19-62706E023703}">
                      <ahyp:hlinkClr xmlns:ahyp="http://schemas.microsoft.com/office/drawing/2018/hyperlinkcolor" val="tx"/>
                    </a:ext>
                  </a:extLst>
                </a:hlinkClick>
              </a:rPr>
              <a:t>Video 9: Phonological Awareness and Considerations for Intensive Instruction</a:t>
            </a:r>
            <a:r>
              <a:rPr lang="en-US" b="1" dirty="0">
                <a:solidFill>
                  <a:schemeClr val="accent1"/>
                </a:solidFill>
              </a:rPr>
              <a:t> </a:t>
            </a:r>
            <a:r>
              <a:rPr lang="en-US" dirty="0"/>
              <a:t>and</a:t>
            </a:r>
            <a:r>
              <a:rPr lang="en-US" b="1" dirty="0"/>
              <a:t> </a:t>
            </a:r>
            <a:r>
              <a:rPr lang="en-US" dirty="0"/>
              <a:t>record evidence of effective strategies. </a:t>
            </a:r>
          </a:p>
          <a:p>
            <a:pPr>
              <a:buClr>
                <a:srgbClr val="0070C0"/>
              </a:buClr>
              <a:buFont typeface="Arial" panose="020B0604020202020204" pitchFamily="34" charset="0"/>
              <a:buChar char="•"/>
            </a:pPr>
            <a:endParaRPr lang="en-US" b="1" dirty="0"/>
          </a:p>
          <a:p>
            <a:pPr lvl="1">
              <a:buClr>
                <a:srgbClr val="0070C0"/>
              </a:buClr>
              <a:buFont typeface="Arial" panose="020B0604020202020204" pitchFamily="34" charset="0"/>
              <a:buChar char="•"/>
            </a:pPr>
            <a:r>
              <a:rPr lang="en-US" dirty="0"/>
              <a:t>Self-Study Reading for Session 7 located in the Participant Guide for Module 3: Vocabulary (Sessions 7–9).</a:t>
            </a:r>
          </a:p>
        </p:txBody>
      </p:sp>
      <p:sp>
        <p:nvSpPr>
          <p:cNvPr id="14" name="Footer Placeholder 8">
            <a:extLst>
              <a:ext uri="{FF2B5EF4-FFF2-40B4-BE49-F238E27FC236}">
                <a16:creationId xmlns:a16="http://schemas.microsoft.com/office/drawing/2014/main" id="{719C637A-B540-E648-910C-C6B9B20D2F7C}"/>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63</a:t>
            </a:fld>
            <a:endParaRPr lang="en-US" dirty="0"/>
          </a:p>
        </p:txBody>
      </p:sp>
      <p:pic>
        <p:nvPicPr>
          <p:cNvPr id="15" name="Picture 14">
            <a:extLst>
              <a:ext uri="{FF2B5EF4-FFF2-40B4-BE49-F238E27FC236}">
                <a16:creationId xmlns:a16="http://schemas.microsoft.com/office/drawing/2014/main" id="{E67E318B-9DC8-A44B-9127-BEC7D9F942DB}"/>
              </a:ext>
            </a:extLst>
          </p:cNvPr>
          <p:cNvPicPr>
            <a:picLocks noChangeAspect="1"/>
          </p:cNvPicPr>
          <p:nvPr/>
        </p:nvPicPr>
        <p:blipFill>
          <a:blip r:embed="rId4"/>
          <a:stretch>
            <a:fillRect/>
          </a:stretch>
        </p:blipFill>
        <p:spPr>
          <a:xfrm>
            <a:off x="714607" y="145740"/>
            <a:ext cx="768926" cy="1253066"/>
          </a:xfrm>
          <a:prstGeom prst="rect">
            <a:avLst/>
          </a:prstGeom>
        </p:spPr>
      </p:pic>
      <p:sp>
        <p:nvSpPr>
          <p:cNvPr id="16" name="Title 1">
            <a:extLst>
              <a:ext uri="{FF2B5EF4-FFF2-40B4-BE49-F238E27FC236}">
                <a16:creationId xmlns:a16="http://schemas.microsoft.com/office/drawing/2014/main" id="{42DD722A-1162-9845-A697-0C279E6BC291}"/>
              </a:ext>
            </a:extLst>
          </p:cNvPr>
          <p:cNvSpPr txBox="1">
            <a:spLocks/>
          </p:cNvSpPr>
          <p:nvPr/>
        </p:nvSpPr>
        <p:spPr>
          <a:xfrm>
            <a:off x="0" y="1286770"/>
            <a:ext cx="11541760" cy="1477328"/>
          </a:xfrm>
          <a:prstGeom prst="rect">
            <a:avLst/>
          </a:prstGeom>
          <a:solidFill>
            <a:srgbClr val="622066"/>
          </a:solidFill>
        </p:spPr>
        <p:txBody>
          <a:bodyPr vert="horz" wrap="square" lIns="457200" tIns="182880" rIns="457200" bIns="182880" rtlCol="0" anchor="ctr">
            <a:sp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4000" b="0" dirty="0">
                <a:solidFill>
                  <a:schemeClr val="bg1"/>
                </a:solidFill>
              </a:rPr>
              <a:t>Activity 10: </a:t>
            </a:r>
            <a:r>
              <a:rPr lang="en-US" sz="4000" dirty="0">
                <a:solidFill>
                  <a:schemeClr val="bg1"/>
                </a:solidFill>
              </a:rPr>
              <a:t>Reflect</a:t>
            </a:r>
            <a:r>
              <a:rPr lang="en-US" sz="4000" b="0" dirty="0">
                <a:solidFill>
                  <a:schemeClr val="bg1"/>
                </a:solidFill>
              </a:rPr>
              <a:t>, </a:t>
            </a:r>
            <a:r>
              <a:rPr lang="en-US" sz="4000" dirty="0">
                <a:solidFill>
                  <a:schemeClr val="bg1"/>
                </a:solidFill>
              </a:rPr>
              <a:t>Plan, and Implement </a:t>
            </a:r>
          </a:p>
          <a:p>
            <a:r>
              <a:rPr lang="en-US" sz="4000" dirty="0">
                <a:solidFill>
                  <a:schemeClr val="bg1"/>
                </a:solidFill>
              </a:rPr>
              <a:t>(Self-Study)</a:t>
            </a:r>
          </a:p>
        </p:txBody>
      </p:sp>
      <p:pic>
        <p:nvPicPr>
          <p:cNvPr id="17" name="Picture 16">
            <a:extLst>
              <a:ext uri="{FF2B5EF4-FFF2-40B4-BE49-F238E27FC236}">
                <a16:creationId xmlns:a16="http://schemas.microsoft.com/office/drawing/2014/main" id="{57077D3B-5361-084E-AB27-CB8D7EEE7895}"/>
              </a:ext>
            </a:extLst>
          </p:cNvPr>
          <p:cNvPicPr>
            <a:picLocks noChangeAspect="1"/>
          </p:cNvPicPr>
          <p:nvPr/>
        </p:nvPicPr>
        <p:blipFill>
          <a:blip r:embed="rId5"/>
          <a:stretch>
            <a:fillRect/>
          </a:stretch>
        </p:blipFill>
        <p:spPr>
          <a:xfrm>
            <a:off x="819102" y="2819376"/>
            <a:ext cx="608662" cy="901722"/>
          </a:xfrm>
          <a:prstGeom prst="rect">
            <a:avLst/>
          </a:prstGeom>
        </p:spPr>
      </p:pic>
      <p:pic>
        <p:nvPicPr>
          <p:cNvPr id="18" name="Picture 17">
            <a:extLst>
              <a:ext uri="{FF2B5EF4-FFF2-40B4-BE49-F238E27FC236}">
                <a16:creationId xmlns:a16="http://schemas.microsoft.com/office/drawing/2014/main" id="{F1AD5E0E-4E56-BD45-96A0-EE7304576AEC}"/>
              </a:ext>
            </a:extLst>
          </p:cNvPr>
          <p:cNvPicPr>
            <a:picLocks noChangeAspect="1"/>
          </p:cNvPicPr>
          <p:nvPr/>
        </p:nvPicPr>
        <p:blipFill>
          <a:blip r:embed="rId6"/>
          <a:stretch>
            <a:fillRect/>
          </a:stretch>
        </p:blipFill>
        <p:spPr>
          <a:xfrm>
            <a:off x="819102" y="5461826"/>
            <a:ext cx="608662" cy="901722"/>
          </a:xfrm>
          <a:prstGeom prst="rect">
            <a:avLst/>
          </a:prstGeom>
        </p:spPr>
      </p:pic>
      <p:pic>
        <p:nvPicPr>
          <p:cNvPr id="19" name="Picture 18">
            <a:extLst>
              <a:ext uri="{FF2B5EF4-FFF2-40B4-BE49-F238E27FC236}">
                <a16:creationId xmlns:a16="http://schemas.microsoft.com/office/drawing/2014/main" id="{534E4295-17AB-CB46-9CC8-01799A1BC0FE}"/>
              </a:ext>
            </a:extLst>
          </p:cNvPr>
          <p:cNvPicPr>
            <a:picLocks noChangeAspect="1"/>
          </p:cNvPicPr>
          <p:nvPr/>
        </p:nvPicPr>
        <p:blipFill>
          <a:blip r:embed="rId7"/>
          <a:stretch>
            <a:fillRect/>
          </a:stretch>
        </p:blipFill>
        <p:spPr>
          <a:xfrm>
            <a:off x="819102" y="4250231"/>
            <a:ext cx="608662" cy="901722"/>
          </a:xfrm>
          <a:prstGeom prst="rect">
            <a:avLst/>
          </a:prstGeom>
        </p:spPr>
      </p:pic>
      <p:sp>
        <p:nvSpPr>
          <p:cNvPr id="20" name="Title 1">
            <a:extLst>
              <a:ext uri="{FF2B5EF4-FFF2-40B4-BE49-F238E27FC236}">
                <a16:creationId xmlns:a16="http://schemas.microsoft.com/office/drawing/2014/main" id="{1B07AB75-A4DF-0C47-B356-5E53B6661E40}"/>
              </a:ext>
            </a:extLst>
          </p:cNvPr>
          <p:cNvSpPr txBox="1">
            <a:spLocks/>
          </p:cNvSpPr>
          <p:nvPr/>
        </p:nvSpPr>
        <p:spPr>
          <a:xfrm>
            <a:off x="1483533" y="145689"/>
            <a:ext cx="9442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Reflect, Plan, and Implement</a:t>
            </a:r>
          </a:p>
        </p:txBody>
      </p:sp>
      <p:pic>
        <p:nvPicPr>
          <p:cNvPr id="3" name="Picture 2" descr="A screenshot of a cell phone&#10;&#10;Description automatically generated">
            <a:extLst>
              <a:ext uri="{FF2B5EF4-FFF2-40B4-BE49-F238E27FC236}">
                <a16:creationId xmlns:a16="http://schemas.microsoft.com/office/drawing/2014/main" id="{7B88A921-079C-E245-A8F1-9C6E25F585BA}"/>
              </a:ext>
            </a:extLst>
          </p:cNvPr>
          <p:cNvPicPr>
            <a:picLocks noChangeAspect="1"/>
          </p:cNvPicPr>
          <p:nvPr/>
        </p:nvPicPr>
        <p:blipFill>
          <a:blip r:embed="rId8"/>
          <a:stretch>
            <a:fillRect/>
          </a:stretch>
        </p:blipFill>
        <p:spPr>
          <a:xfrm>
            <a:off x="9395416" y="2504410"/>
            <a:ext cx="1977482" cy="2559094"/>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6152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8">
            <a:extLst>
              <a:ext uri="{FF2B5EF4-FFF2-40B4-BE49-F238E27FC236}">
                <a16:creationId xmlns:a16="http://schemas.microsoft.com/office/drawing/2014/main" id="{75DA7C94-4771-BF49-8D46-3DB4ECA8514D}"/>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6 | </a:t>
            </a:r>
            <a:fld id="{3E88A727-D0BC-BE4D-B197-90A8A07F2A6F}" type="slidenum">
              <a:rPr lang="en-US" smtClean="0"/>
              <a:pPr algn="r"/>
              <a:t>64</a:t>
            </a:fld>
            <a:endParaRPr lang="en-US" dirty="0"/>
          </a:p>
        </p:txBody>
      </p:sp>
      <p:pic>
        <p:nvPicPr>
          <p:cNvPr id="5" name="Picture 4">
            <a:extLst>
              <a:ext uri="{FF2B5EF4-FFF2-40B4-BE49-F238E27FC236}">
                <a16:creationId xmlns:a16="http://schemas.microsoft.com/office/drawing/2014/main" id="{153417D4-37E9-B743-A4E1-33061B2BC480}"/>
              </a:ext>
            </a:extLst>
          </p:cNvPr>
          <p:cNvPicPr>
            <a:picLocks noChangeAspect="1"/>
          </p:cNvPicPr>
          <p:nvPr/>
        </p:nvPicPr>
        <p:blipFill>
          <a:blip r:embed="rId3"/>
          <a:stretch>
            <a:fillRect/>
          </a:stretch>
        </p:blipFill>
        <p:spPr>
          <a:xfrm>
            <a:off x="2838450" y="177800"/>
            <a:ext cx="6515100" cy="6502400"/>
          </a:xfrm>
          <a:prstGeom prst="rect">
            <a:avLst/>
          </a:prstGeom>
        </p:spPr>
      </p:pic>
      <p:sp>
        <p:nvSpPr>
          <p:cNvPr id="6" name="TextBox 5">
            <a:extLst>
              <a:ext uri="{FF2B5EF4-FFF2-40B4-BE49-F238E27FC236}">
                <a16:creationId xmlns:a16="http://schemas.microsoft.com/office/drawing/2014/main" id="{CF5375EE-CA5E-4E49-A172-C4C6E2752A26}"/>
              </a:ext>
            </a:extLst>
          </p:cNvPr>
          <p:cNvSpPr txBox="1"/>
          <p:nvPr/>
        </p:nvSpPr>
        <p:spPr>
          <a:xfrm>
            <a:off x="3379998" y="1761067"/>
            <a:ext cx="5499968" cy="1538883"/>
          </a:xfrm>
          <a:prstGeom prst="rect">
            <a:avLst/>
          </a:prstGeom>
          <a:noFill/>
        </p:spPr>
        <p:txBody>
          <a:bodyPr wrap="square" rtlCol="0">
            <a:spAutoFit/>
          </a:bodyPr>
          <a:lstStyle/>
          <a:p>
            <a:pPr algn="ctr"/>
            <a:r>
              <a:rPr lang="en-US" sz="4000" b="1" dirty="0">
                <a:solidFill>
                  <a:srgbClr val="622066"/>
                </a:solidFill>
              </a:rPr>
              <a:t>We have completed </a:t>
            </a:r>
          </a:p>
          <a:p>
            <a:pPr algn="ctr"/>
            <a:r>
              <a:rPr lang="en-US" sz="5400" b="1" dirty="0">
                <a:solidFill>
                  <a:srgbClr val="622066"/>
                </a:solidFill>
              </a:rPr>
              <a:t>Session 6 </a:t>
            </a:r>
          </a:p>
        </p:txBody>
      </p:sp>
    </p:spTree>
    <p:extLst>
      <p:ext uri="{BB962C8B-B14F-4D97-AF65-F5344CB8AC3E}">
        <p14:creationId xmlns:p14="http://schemas.microsoft.com/office/powerpoint/2010/main" val="3421793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2DD40A1-A759-0545-BCAE-12A16ABB58DA}"/>
              </a:ext>
            </a:extLst>
          </p:cNvPr>
          <p:cNvSpPr>
            <a:spLocks noGrp="1"/>
          </p:cNvSpPr>
          <p:nvPr>
            <p:ph type="title"/>
          </p:nvPr>
        </p:nvSpPr>
        <p:spPr>
          <a:xfrm>
            <a:off x="-1" y="233844"/>
            <a:ext cx="11559209" cy="1588127"/>
          </a:xfrm>
          <a:solidFill>
            <a:srgbClr val="622066"/>
          </a:solidFill>
        </p:spPr>
        <p:txBody>
          <a:bodyPr wrap="square" lIns="457200" tIns="182880" rIns="457200" bIns="182880">
            <a:spAutoFit/>
          </a:bodyPr>
          <a:lstStyle/>
          <a:p>
            <a:r>
              <a:rPr lang="en-US" b="0" dirty="0">
                <a:solidFill>
                  <a:schemeClr val="bg1"/>
                </a:solidFill>
              </a:rPr>
              <a:t>Activity 1: </a:t>
            </a:r>
            <a:r>
              <a:rPr lang="en-US" dirty="0">
                <a:solidFill>
                  <a:schemeClr val="bg1"/>
                </a:solidFill>
              </a:rPr>
              <a:t>FAQs About Phonological Awareness</a:t>
            </a:r>
          </a:p>
        </p:txBody>
      </p:sp>
      <p:sp>
        <p:nvSpPr>
          <p:cNvPr id="9" name="Content Placeholder 2">
            <a:extLst>
              <a:ext uri="{FF2B5EF4-FFF2-40B4-BE49-F238E27FC236}">
                <a16:creationId xmlns:a16="http://schemas.microsoft.com/office/drawing/2014/main" id="{22940D30-6A10-FB4C-85E3-E84817F9A385}"/>
              </a:ext>
            </a:extLst>
          </p:cNvPr>
          <p:cNvSpPr>
            <a:spLocks noGrp="1"/>
          </p:cNvSpPr>
          <p:nvPr>
            <p:ph idx="1"/>
          </p:nvPr>
        </p:nvSpPr>
        <p:spPr>
          <a:xfrm>
            <a:off x="436597" y="2168843"/>
            <a:ext cx="5659403" cy="4109050"/>
          </a:xfrm>
        </p:spPr>
        <p:txBody>
          <a:bodyPr>
            <a:normAutofit/>
          </a:bodyPr>
          <a:lstStyle/>
          <a:p>
            <a:pPr>
              <a:buClr>
                <a:srgbClr val="0070C0"/>
              </a:buClr>
              <a:buFont typeface="Arial" panose="020B0604020202020204" pitchFamily="34" charset="0"/>
              <a:buChar char="•"/>
            </a:pPr>
            <a:r>
              <a:rPr lang="en-US" sz="3200" dirty="0"/>
              <a:t>Record your responses in the middle column. </a:t>
            </a:r>
          </a:p>
          <a:p>
            <a:pPr>
              <a:buClr>
                <a:srgbClr val="0070C0"/>
              </a:buClr>
              <a:buFont typeface="Arial" panose="020B0604020202020204" pitchFamily="34" charset="0"/>
              <a:buChar char="•"/>
            </a:pPr>
            <a:endParaRPr lang="en-US" sz="3200" dirty="0"/>
          </a:p>
          <a:p>
            <a:pPr>
              <a:buClr>
                <a:srgbClr val="0070C0"/>
              </a:buClr>
              <a:buFont typeface="Arial" panose="020B0604020202020204" pitchFamily="34" charset="0"/>
              <a:buChar char="•"/>
            </a:pPr>
            <a:r>
              <a:rPr lang="en-US" sz="3200" dirty="0"/>
              <a:t>We will return to this activity at the end of this Phonological Awareness module to compare responses. </a:t>
            </a:r>
          </a:p>
        </p:txBody>
      </p:sp>
      <p:sp>
        <p:nvSpPr>
          <p:cNvPr id="10" name="Footer Placeholder 8">
            <a:extLst>
              <a:ext uri="{FF2B5EF4-FFF2-40B4-BE49-F238E27FC236}">
                <a16:creationId xmlns:a16="http://schemas.microsoft.com/office/drawing/2014/main" id="{598E47F8-C8C6-0244-A62E-666B307F3A99}"/>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7</a:t>
            </a:fld>
            <a:endParaRPr lang="en-US" dirty="0"/>
          </a:p>
        </p:txBody>
      </p:sp>
      <p:pic>
        <p:nvPicPr>
          <p:cNvPr id="3" name="Picture 2" descr="A screenshot of a cell phone&#10;&#10;Description automatically generated">
            <a:extLst>
              <a:ext uri="{FF2B5EF4-FFF2-40B4-BE49-F238E27FC236}">
                <a16:creationId xmlns:a16="http://schemas.microsoft.com/office/drawing/2014/main" id="{430F2158-D4A2-BE4B-B1CF-AC63073BC03D}"/>
              </a:ext>
            </a:extLst>
          </p:cNvPr>
          <p:cNvPicPr>
            <a:picLocks noChangeAspect="1"/>
          </p:cNvPicPr>
          <p:nvPr/>
        </p:nvPicPr>
        <p:blipFill>
          <a:blip r:embed="rId3"/>
          <a:stretch>
            <a:fillRect/>
          </a:stretch>
        </p:blipFill>
        <p:spPr>
          <a:xfrm>
            <a:off x="6841221" y="1336764"/>
            <a:ext cx="3731071" cy="4828445"/>
          </a:xfrm>
          <a:prstGeom prst="rect">
            <a:avLst/>
          </a:prstGeom>
          <a:ln>
            <a:solidFill>
              <a:srgbClr val="622066"/>
            </a:solidFill>
          </a:ln>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243323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5" y="1873354"/>
            <a:ext cx="11454937" cy="4506164"/>
          </a:xfrm>
        </p:spPr>
        <p:txBody>
          <a:bodyPr>
            <a:normAutofit/>
          </a:bodyPr>
          <a:lstStyle/>
          <a:p>
            <a:pPr marL="0" indent="0">
              <a:buClr>
                <a:srgbClr val="0070C0"/>
              </a:buClr>
              <a:buNone/>
            </a:pPr>
            <a:endParaRPr lang="en-US" sz="3200" dirty="0"/>
          </a:p>
          <a:p>
            <a:pPr marL="0" indent="0">
              <a:buClr>
                <a:srgbClr val="0070C0"/>
              </a:buClr>
              <a:buNone/>
            </a:pPr>
            <a:endParaRPr lang="en-US" sz="3200" dirty="0"/>
          </a:p>
          <a:p>
            <a:pPr>
              <a:buClr>
                <a:srgbClr val="0070C0"/>
              </a:buClr>
              <a:buFont typeface="Wingdings" panose="05000000000000000000" pitchFamily="2" charset="2"/>
              <a:buChar char="ü"/>
            </a:pPr>
            <a:r>
              <a:rPr lang="en-US" sz="3600" dirty="0"/>
              <a:t>Understand phonological awareness and why it is important</a:t>
            </a:r>
          </a:p>
          <a:p>
            <a:pPr>
              <a:buClr>
                <a:srgbClr val="0070C0"/>
              </a:buClr>
              <a:buFont typeface="Wingdings" panose="05000000000000000000" pitchFamily="2" charset="2"/>
              <a:buChar char="ü"/>
            </a:pPr>
            <a:endParaRPr lang="en-US" sz="3600" dirty="0"/>
          </a:p>
          <a:p>
            <a:pPr>
              <a:buClr>
                <a:srgbClr val="0070C0"/>
              </a:buClr>
              <a:buFont typeface="Wingdings" panose="05000000000000000000" pitchFamily="2" charset="2"/>
              <a:buChar char="ü"/>
            </a:pPr>
            <a:r>
              <a:rPr lang="en-US" sz="3600" dirty="0"/>
              <a:t>Understand the phonological awareness continuum</a:t>
            </a:r>
          </a:p>
          <a:p>
            <a:endParaRPr lang="en-US" dirty="0"/>
          </a:p>
          <a:p>
            <a:endParaRPr lang="en-US" dirty="0"/>
          </a:p>
        </p:txBody>
      </p:sp>
      <p:sp>
        <p:nvSpPr>
          <p:cNvPr id="6" name="Footer Placeholder 8">
            <a:extLst>
              <a:ext uri="{FF2B5EF4-FFF2-40B4-BE49-F238E27FC236}">
                <a16:creationId xmlns:a16="http://schemas.microsoft.com/office/drawing/2014/main" id="{E91259C6-A95D-0C4F-8458-2F2A2ED1183A}"/>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8</a:t>
            </a:fld>
            <a:endParaRPr lang="en-US" dirty="0"/>
          </a:p>
        </p:txBody>
      </p:sp>
      <p:pic>
        <p:nvPicPr>
          <p:cNvPr id="7" name="Picture 6">
            <a:extLst>
              <a:ext uri="{FF2B5EF4-FFF2-40B4-BE49-F238E27FC236}">
                <a16:creationId xmlns:a16="http://schemas.microsoft.com/office/drawing/2014/main" id="{55C2FE41-64F0-CB44-99C6-0038360F9157}"/>
              </a:ext>
            </a:extLst>
          </p:cNvPr>
          <p:cNvPicPr>
            <a:picLocks noChangeAspect="1"/>
          </p:cNvPicPr>
          <p:nvPr/>
        </p:nvPicPr>
        <p:blipFill>
          <a:blip r:embed="rId3"/>
          <a:stretch>
            <a:fillRect/>
          </a:stretch>
        </p:blipFill>
        <p:spPr>
          <a:xfrm>
            <a:off x="710002" y="373973"/>
            <a:ext cx="845820" cy="1253067"/>
          </a:xfrm>
          <a:prstGeom prst="rect">
            <a:avLst/>
          </a:prstGeom>
        </p:spPr>
      </p:pic>
      <p:sp>
        <p:nvSpPr>
          <p:cNvPr id="8" name="Title 1">
            <a:extLst>
              <a:ext uri="{FF2B5EF4-FFF2-40B4-BE49-F238E27FC236}">
                <a16:creationId xmlns:a16="http://schemas.microsoft.com/office/drawing/2014/main" id="{75490660-C93D-D449-BBB1-466E266347E9}"/>
              </a:ext>
            </a:extLst>
          </p:cNvPr>
          <p:cNvSpPr txBox="1">
            <a:spLocks/>
          </p:cNvSpPr>
          <p:nvPr/>
        </p:nvSpPr>
        <p:spPr>
          <a:xfrm>
            <a:off x="1657350" y="478482"/>
            <a:ext cx="9442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85C7"/>
                </a:solidFill>
                <a:latin typeface="+mn-lt"/>
                <a:ea typeface="+mj-ea"/>
                <a:cs typeface="+mj-cs"/>
              </a:defRPr>
            </a:lvl1pPr>
          </a:lstStyle>
          <a:p>
            <a:r>
              <a:rPr lang="en-US" sz="3200" dirty="0">
                <a:solidFill>
                  <a:schemeClr val="tx1"/>
                </a:solidFill>
              </a:rPr>
              <a:t>Define and Discuss </a:t>
            </a:r>
          </a:p>
          <a:p>
            <a:r>
              <a:rPr lang="en-US" sz="3200" dirty="0">
                <a:solidFill>
                  <a:schemeClr val="tx1"/>
                </a:solidFill>
              </a:rPr>
              <a:t>Session Goals and Content</a:t>
            </a:r>
          </a:p>
        </p:txBody>
      </p:sp>
      <p:pic>
        <p:nvPicPr>
          <p:cNvPr id="4" name="Picture 3">
            <a:extLst>
              <a:ext uri="{FF2B5EF4-FFF2-40B4-BE49-F238E27FC236}">
                <a16:creationId xmlns:a16="http://schemas.microsoft.com/office/drawing/2014/main" id="{49930322-01E8-46C7-BE40-1270BA4905C4}"/>
              </a:ext>
            </a:extLst>
          </p:cNvPr>
          <p:cNvPicPr>
            <a:picLocks noChangeAspect="1"/>
          </p:cNvPicPr>
          <p:nvPr/>
        </p:nvPicPr>
        <p:blipFill>
          <a:blip r:embed="rId4"/>
          <a:stretch>
            <a:fillRect/>
          </a:stretch>
        </p:blipFill>
        <p:spPr>
          <a:xfrm>
            <a:off x="6899896" y="1081150"/>
            <a:ext cx="4199904" cy="1938417"/>
          </a:xfrm>
          <a:prstGeom prst="rect">
            <a:avLst/>
          </a:prstGeom>
        </p:spPr>
      </p:pic>
    </p:spTree>
    <p:extLst>
      <p:ext uri="{BB962C8B-B14F-4D97-AF65-F5344CB8AC3E}">
        <p14:creationId xmlns:p14="http://schemas.microsoft.com/office/powerpoint/2010/main" val="3291823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365125"/>
            <a:ext cx="9442450" cy="1325563"/>
          </a:xfrm>
        </p:spPr>
        <p:txBody>
          <a:bodyPr/>
          <a:lstStyle/>
          <a:p>
            <a:r>
              <a:rPr lang="en-US" dirty="0"/>
              <a:t>Self-Study Reading for Session 4</a:t>
            </a:r>
          </a:p>
        </p:txBody>
      </p:sp>
      <p:sp>
        <p:nvSpPr>
          <p:cNvPr id="3" name="Content Placeholder 2"/>
          <p:cNvSpPr>
            <a:spLocks noGrp="1"/>
          </p:cNvSpPr>
          <p:nvPr>
            <p:ph idx="1"/>
          </p:nvPr>
        </p:nvSpPr>
        <p:spPr>
          <a:xfrm>
            <a:off x="235938" y="1665855"/>
            <a:ext cx="7585471" cy="4667250"/>
          </a:xfrm>
        </p:spPr>
        <p:txBody>
          <a:bodyPr>
            <a:normAutofit/>
          </a:bodyPr>
          <a:lstStyle/>
          <a:p>
            <a:pPr>
              <a:lnSpc>
                <a:spcPct val="120000"/>
              </a:lnSpc>
              <a:spcBef>
                <a:spcPts val="0"/>
              </a:spcBef>
              <a:buClr>
                <a:srgbClr val="0070C0"/>
              </a:buClr>
            </a:pPr>
            <a:r>
              <a:rPr lang="en-US" sz="3000" dirty="0"/>
              <a:t>What Is Phonological Awareness? </a:t>
            </a:r>
          </a:p>
          <a:p>
            <a:pPr marL="0" indent="0">
              <a:lnSpc>
                <a:spcPct val="120000"/>
              </a:lnSpc>
              <a:spcBef>
                <a:spcPts val="0"/>
              </a:spcBef>
              <a:buClr>
                <a:srgbClr val="0070C0"/>
              </a:buClr>
              <a:buNone/>
            </a:pPr>
            <a:endParaRPr lang="en-US" sz="3000" dirty="0"/>
          </a:p>
          <a:p>
            <a:pPr>
              <a:lnSpc>
                <a:spcPct val="120000"/>
              </a:lnSpc>
              <a:spcBef>
                <a:spcPts val="0"/>
              </a:spcBef>
              <a:buClr>
                <a:srgbClr val="0070C0"/>
              </a:buClr>
            </a:pPr>
            <a:r>
              <a:rPr lang="en-US" sz="3000" dirty="0"/>
              <a:t>When Does Phonological Awareness Develop?</a:t>
            </a:r>
          </a:p>
          <a:p>
            <a:pPr>
              <a:lnSpc>
                <a:spcPct val="120000"/>
              </a:lnSpc>
              <a:spcBef>
                <a:spcPts val="0"/>
              </a:spcBef>
              <a:buClr>
                <a:srgbClr val="0070C0"/>
              </a:buClr>
            </a:pPr>
            <a:endParaRPr lang="en-US" sz="3000" dirty="0"/>
          </a:p>
          <a:p>
            <a:pPr>
              <a:lnSpc>
                <a:spcPct val="120000"/>
              </a:lnSpc>
              <a:spcBef>
                <a:spcPts val="0"/>
              </a:spcBef>
              <a:buClr>
                <a:srgbClr val="0070C0"/>
              </a:buClr>
            </a:pPr>
            <a:r>
              <a:rPr lang="en-US" sz="3000" dirty="0"/>
              <a:t>Why Is Phonological Awareness Important?</a:t>
            </a:r>
          </a:p>
          <a:p>
            <a:pPr>
              <a:lnSpc>
                <a:spcPct val="120000"/>
              </a:lnSpc>
              <a:spcBef>
                <a:spcPts val="0"/>
              </a:spcBef>
              <a:buClr>
                <a:srgbClr val="0070C0"/>
              </a:buClr>
            </a:pPr>
            <a:endParaRPr lang="en-US" sz="3000" dirty="0"/>
          </a:p>
          <a:p>
            <a:pPr>
              <a:lnSpc>
                <a:spcPct val="120000"/>
              </a:lnSpc>
              <a:spcBef>
                <a:spcPts val="0"/>
              </a:spcBef>
              <a:buClr>
                <a:srgbClr val="0070C0"/>
              </a:buClr>
            </a:pPr>
            <a:r>
              <a:rPr lang="en-US" sz="3000" dirty="0"/>
              <a:t>The Phonological Awareness Continuum</a:t>
            </a:r>
          </a:p>
        </p:txBody>
      </p:sp>
      <p:sp>
        <p:nvSpPr>
          <p:cNvPr id="4" name="Footer Placeholder 8">
            <a:extLst>
              <a:ext uri="{FF2B5EF4-FFF2-40B4-BE49-F238E27FC236}">
                <a16:creationId xmlns:a16="http://schemas.microsoft.com/office/drawing/2014/main" id="{F14AC8BF-ECC9-1C43-8C77-21F455E00510}"/>
              </a:ext>
            </a:extLst>
          </p:cNvPr>
          <p:cNvSpPr>
            <a:spLocks noGrp="1"/>
          </p:cNvSpPr>
          <p:nvPr>
            <p:ph type="ftr" sz="quarter" idx="3"/>
          </p:nvPr>
        </p:nvSpPr>
        <p:spPr>
          <a:xfrm>
            <a:off x="6985000" y="6356350"/>
            <a:ext cx="41148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pPr algn="r"/>
            <a:r>
              <a:rPr lang="en-US" dirty="0"/>
              <a:t>Module 2 | Session 4 | </a:t>
            </a:r>
            <a:fld id="{3E88A727-D0BC-BE4D-B197-90A8A07F2A6F}" type="slidenum">
              <a:rPr lang="en-US" smtClean="0"/>
              <a:pPr algn="r"/>
              <a:t>9</a:t>
            </a:fld>
            <a:endParaRPr lang="en-US" dirty="0"/>
          </a:p>
        </p:txBody>
      </p:sp>
      <p:pic>
        <p:nvPicPr>
          <p:cNvPr id="7" name="Picture 6">
            <a:extLst>
              <a:ext uri="{FF2B5EF4-FFF2-40B4-BE49-F238E27FC236}">
                <a16:creationId xmlns:a16="http://schemas.microsoft.com/office/drawing/2014/main" id="{A2B9612E-36F6-014C-9BF1-9D7A15A25142}"/>
              </a:ext>
            </a:extLst>
          </p:cNvPr>
          <p:cNvPicPr>
            <a:picLocks noChangeAspect="1"/>
          </p:cNvPicPr>
          <p:nvPr/>
        </p:nvPicPr>
        <p:blipFill>
          <a:blip r:embed="rId3"/>
          <a:stretch>
            <a:fillRect/>
          </a:stretch>
        </p:blipFill>
        <p:spPr>
          <a:xfrm>
            <a:off x="584200" y="570706"/>
            <a:ext cx="914400" cy="914400"/>
          </a:xfrm>
          <a:prstGeom prst="rect">
            <a:avLst/>
          </a:prstGeom>
        </p:spPr>
      </p:pic>
      <p:pic>
        <p:nvPicPr>
          <p:cNvPr id="9" name="Picture 8">
            <a:extLst>
              <a:ext uri="{FF2B5EF4-FFF2-40B4-BE49-F238E27FC236}">
                <a16:creationId xmlns:a16="http://schemas.microsoft.com/office/drawing/2014/main" id="{96BFE549-C160-2649-A542-034B1CD57CD0}"/>
              </a:ext>
            </a:extLst>
          </p:cNvPr>
          <p:cNvPicPr>
            <a:picLocks noChangeAspect="1"/>
          </p:cNvPicPr>
          <p:nvPr/>
        </p:nvPicPr>
        <p:blipFill>
          <a:blip r:embed="rId4"/>
          <a:stretch>
            <a:fillRect/>
          </a:stretch>
        </p:blipFill>
        <p:spPr>
          <a:xfrm>
            <a:off x="7821410" y="1825625"/>
            <a:ext cx="3278390" cy="3278390"/>
          </a:xfrm>
          <a:prstGeom prst="rect">
            <a:avLst/>
          </a:prstGeom>
        </p:spPr>
      </p:pic>
    </p:spTree>
    <p:extLst>
      <p:ext uri="{BB962C8B-B14F-4D97-AF65-F5344CB8AC3E}">
        <p14:creationId xmlns:p14="http://schemas.microsoft.com/office/powerpoint/2010/main" val="1050226272"/>
      </p:ext>
    </p:extLst>
  </p:cSld>
  <p:clrMapOvr>
    <a:masterClrMapping/>
  </p:clrMapOvr>
</p:sld>
</file>

<file path=ppt/theme/theme1.xml><?xml version="1.0" encoding="utf-8"?>
<a:theme xmlns:a="http://schemas.openxmlformats.org/drawingml/2006/main" name="early_literacy_pl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rly_literacy_plc" id="{63D26DAB-DAC4-D34B-B647-F51F453F7A29}" vid="{347C7565-CB0A-3D4B-94C7-89F8CD1C21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6C8EEC971E0C459916D9CF5677ED8F" ma:contentTypeVersion="10" ma:contentTypeDescription="Create a new document." ma:contentTypeScope="" ma:versionID="59dc68ec409be46ddf888dbe98aabb1a">
  <xsd:schema xmlns:xsd="http://www.w3.org/2001/XMLSchema" xmlns:xs="http://www.w3.org/2001/XMLSchema" xmlns:p="http://schemas.microsoft.com/office/2006/metadata/properties" xmlns:ns3="a4192336-aa0c-4751-a04c-596e5e0ffe6d" targetNamespace="http://schemas.microsoft.com/office/2006/metadata/properties" ma:root="true" ma:fieldsID="034087846ca661ba0f55fa961b864526" ns3:_="">
    <xsd:import namespace="a4192336-aa0c-4751-a04c-596e5e0ffe6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92336-aa0c-4751-a04c-596e5e0ffe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566A5E-1A6E-485F-A9AD-05AE06D24832}">
  <ds:schemaRefs>
    <ds:schemaRef ds:uri="http://purl.org/dc/terms/"/>
    <ds:schemaRef ds:uri="http://schemas.openxmlformats.org/package/2006/metadata/core-properties"/>
    <ds:schemaRef ds:uri="http://schemas.microsoft.com/office/2006/documentManagement/types"/>
    <ds:schemaRef ds:uri="a4192336-aa0c-4751-a04c-596e5e0ffe6d"/>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0BD9CE22-79F3-4D0C-B835-DE638DF2F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192336-aa0c-4751-a04c-596e5e0ffe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D48CB3-698B-4422-A0E0-5D74CBE2BC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early_literacy_plc</Template>
  <TotalTime>50339</TotalTime>
  <Words>16046</Words>
  <Application>Microsoft Macintosh PowerPoint</Application>
  <PresentationFormat>Widescreen</PresentationFormat>
  <Paragraphs>1124</Paragraphs>
  <Slides>64</Slides>
  <Notes>64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Wingdings</vt:lpstr>
      <vt:lpstr>early_literacy_plc</vt:lpstr>
      <vt:lpstr>Professional Learning Community EMERGENT LITERACY </vt:lpstr>
      <vt:lpstr>Purpose of Our  Professional Learning Community (PLC)</vt:lpstr>
      <vt:lpstr>Norms For Our PLC</vt:lpstr>
      <vt:lpstr>Modules and Sessions</vt:lpstr>
      <vt:lpstr>Five-Step Process for PLC Sessions</vt:lpstr>
      <vt:lpstr>PowerPoint Presentation</vt:lpstr>
      <vt:lpstr>Activity 1: FAQs About Phonological Awareness</vt:lpstr>
      <vt:lpstr>PowerPoint Presentation</vt:lpstr>
      <vt:lpstr>Self-Study Reading for Session 4</vt:lpstr>
      <vt:lpstr>What Is Phonological Awareness?</vt:lpstr>
      <vt:lpstr>Units of Language</vt:lpstr>
      <vt:lpstr>The Important “P Words”</vt:lpstr>
      <vt:lpstr>PowerPoint Presentation</vt:lpstr>
      <vt:lpstr>Preschool Provides a Strong Foundation</vt:lpstr>
      <vt:lpstr>Think-Pair-Share</vt:lpstr>
      <vt:lpstr>Why Is Phonological Awareness Important?</vt:lpstr>
      <vt:lpstr>PowerPoint Presentation</vt:lpstr>
      <vt:lpstr>Phonological Awareness is Included in  State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Professional Learning Community EMERGENT LITERACY</vt:lpstr>
      <vt:lpstr>Purpose of Our  Professional Learning Community (PLC)</vt:lpstr>
      <vt:lpstr>Norms For Our PLC</vt:lpstr>
      <vt:lpstr>PowerPoint Presentation</vt:lpstr>
      <vt:lpstr>PowerPoint Presentation</vt:lpstr>
      <vt:lpstr>Small-Group Explicit Instruction of Phonological Awareness </vt:lpstr>
      <vt:lpstr>PowerPoint Presentation</vt:lpstr>
      <vt:lpstr>PowerPoint Presentation</vt:lpstr>
      <vt:lpstr>PowerPoint Presentation</vt:lpstr>
      <vt:lpstr>PowerPoint Presentation</vt:lpstr>
      <vt:lpstr>PowerPoint Presentation</vt:lpstr>
      <vt:lpstr>Activity 5: Phonological Awareness Continuum</vt:lpstr>
      <vt:lpstr>Activity 5: Phonological Awareness Continuum</vt:lpstr>
      <vt:lpstr>Activity 5: Phonological Awareness Continuum</vt:lpstr>
      <vt:lpstr>Activity 5: Phonological Awareness Continuum</vt:lpstr>
      <vt:lpstr>Activity 5: Phonological Awareness Continuum</vt:lpstr>
      <vt:lpstr>PowerPoint Presentation</vt:lpstr>
      <vt:lpstr>PowerPoint Presentation</vt:lpstr>
      <vt:lpstr>PowerPoint Presentation</vt:lpstr>
      <vt:lpstr>PowerPoint Presentation</vt:lpstr>
      <vt:lpstr>PowerPoint Presentation</vt:lpstr>
      <vt:lpstr>PowerPoint Presentation</vt:lpstr>
      <vt:lpstr>Professional Learning Community EMERGENT LITERACY</vt:lpstr>
      <vt:lpstr>Purpose of Our  Professional Learning Community (PLC)</vt:lpstr>
      <vt:lpstr>Norms For Our PLC</vt:lpstr>
      <vt:lpstr>PowerPoint Presentation</vt:lpstr>
      <vt:lpstr>PowerPoint Presentation</vt:lpstr>
      <vt:lpstr>PowerPoint Presentation</vt:lpstr>
      <vt:lpstr>Activity 8: Video Viewing Guide: Phonological Awareness Throughout the Day</vt:lpstr>
      <vt:lpstr>PowerPoint Presentation</vt:lpstr>
      <vt:lpstr>PowerPoint Presentation</vt:lpstr>
      <vt:lpstr>PowerPoint Presentation</vt:lpstr>
      <vt:lpstr>PowerPoint Presentation</vt:lpstr>
      <vt:lpstr>PowerPoint Presentation</vt:lpstr>
      <vt:lpstr>PowerPoint Presentation</vt:lpstr>
      <vt:lpstr>Activity 1: FAQs About Phonological Awareness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Marcia Kosanovich</dc:creator>
  <cp:lastModifiedBy>Marcia Kosanovich</cp:lastModifiedBy>
  <cp:revision>2346</cp:revision>
  <cp:lastPrinted>2019-06-19T18:39:23Z</cp:lastPrinted>
  <dcterms:created xsi:type="dcterms:W3CDTF">2017-11-07T14:13:37Z</dcterms:created>
  <dcterms:modified xsi:type="dcterms:W3CDTF">2020-08-19T19:35:42Z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0x0101007A6C8EEC971E0C459916D9CF5677ED8F</vt:lpwstr>
  </property>
</Properties>
</file>