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06" r:id="rId1"/>
  </p:sldMasterIdLst>
  <p:notesMasterIdLst>
    <p:notesMasterId r:id="rId19"/>
  </p:notesMasterIdLst>
  <p:handoutMasterIdLst>
    <p:handoutMasterId r:id="rId20"/>
  </p:handoutMasterIdLst>
  <p:sldIdLst>
    <p:sldId id="256" r:id="rId2"/>
    <p:sldId id="518" r:id="rId3"/>
    <p:sldId id="524" r:id="rId4"/>
    <p:sldId id="314" r:id="rId5"/>
    <p:sldId id="522" r:id="rId6"/>
    <p:sldId id="510" r:id="rId7"/>
    <p:sldId id="511" r:id="rId8"/>
    <p:sldId id="309" r:id="rId9"/>
    <p:sldId id="310" r:id="rId10"/>
    <p:sldId id="512" r:id="rId11"/>
    <p:sldId id="513" r:id="rId12"/>
    <p:sldId id="514" r:id="rId13"/>
    <p:sldId id="516" r:id="rId14"/>
    <p:sldId id="517" r:id="rId15"/>
    <p:sldId id="523" r:id="rId16"/>
    <p:sldId id="324" r:id="rId17"/>
    <p:sldId id="515" r:id="rId18"/>
  </p:sldIdLst>
  <p:sldSz cx="12192000" cy="6858000"/>
  <p:notesSz cx="7010400" cy="9296400"/>
  <p:defaultTextStyle>
    <a:defPPr>
      <a:defRPr lang="en-US"/>
    </a:defPPr>
    <a:lvl1pPr marL="0" algn="l" defTabSz="725759" rtl="0" eaLnBrk="1" latinLnBrk="0" hangingPunct="1">
      <a:defRPr sz="2857" kern="1200">
        <a:solidFill>
          <a:schemeClr val="tx1"/>
        </a:solidFill>
        <a:latin typeface="+mn-lt"/>
        <a:ea typeface="+mn-ea"/>
        <a:cs typeface="+mn-cs"/>
      </a:defRPr>
    </a:lvl1pPr>
    <a:lvl2pPr marL="725759" algn="l" defTabSz="725759" rtl="0" eaLnBrk="1" latinLnBrk="0" hangingPunct="1">
      <a:defRPr sz="2857" kern="1200">
        <a:solidFill>
          <a:schemeClr val="tx1"/>
        </a:solidFill>
        <a:latin typeface="+mn-lt"/>
        <a:ea typeface="+mn-ea"/>
        <a:cs typeface="+mn-cs"/>
      </a:defRPr>
    </a:lvl2pPr>
    <a:lvl3pPr marL="1451519" algn="l" defTabSz="725759" rtl="0" eaLnBrk="1" latinLnBrk="0" hangingPunct="1">
      <a:defRPr sz="2857" kern="1200">
        <a:solidFill>
          <a:schemeClr val="tx1"/>
        </a:solidFill>
        <a:latin typeface="+mn-lt"/>
        <a:ea typeface="+mn-ea"/>
        <a:cs typeface="+mn-cs"/>
      </a:defRPr>
    </a:lvl3pPr>
    <a:lvl4pPr marL="2177278" algn="l" defTabSz="725759" rtl="0" eaLnBrk="1" latinLnBrk="0" hangingPunct="1">
      <a:defRPr sz="2857" kern="1200">
        <a:solidFill>
          <a:schemeClr val="tx1"/>
        </a:solidFill>
        <a:latin typeface="+mn-lt"/>
        <a:ea typeface="+mn-ea"/>
        <a:cs typeface="+mn-cs"/>
      </a:defRPr>
    </a:lvl4pPr>
    <a:lvl5pPr marL="2903037" algn="l" defTabSz="725759" rtl="0" eaLnBrk="1" latinLnBrk="0" hangingPunct="1">
      <a:defRPr sz="2857" kern="1200">
        <a:solidFill>
          <a:schemeClr val="tx1"/>
        </a:solidFill>
        <a:latin typeface="+mn-lt"/>
        <a:ea typeface="+mn-ea"/>
        <a:cs typeface="+mn-cs"/>
      </a:defRPr>
    </a:lvl5pPr>
    <a:lvl6pPr marL="3628796" algn="l" defTabSz="725759" rtl="0" eaLnBrk="1" latinLnBrk="0" hangingPunct="1">
      <a:defRPr sz="2857" kern="1200">
        <a:solidFill>
          <a:schemeClr val="tx1"/>
        </a:solidFill>
        <a:latin typeface="+mn-lt"/>
        <a:ea typeface="+mn-ea"/>
        <a:cs typeface="+mn-cs"/>
      </a:defRPr>
    </a:lvl6pPr>
    <a:lvl7pPr marL="4354556" algn="l" defTabSz="725759" rtl="0" eaLnBrk="1" latinLnBrk="0" hangingPunct="1">
      <a:defRPr sz="2857" kern="1200">
        <a:solidFill>
          <a:schemeClr val="tx1"/>
        </a:solidFill>
        <a:latin typeface="+mn-lt"/>
        <a:ea typeface="+mn-ea"/>
        <a:cs typeface="+mn-cs"/>
      </a:defRPr>
    </a:lvl7pPr>
    <a:lvl8pPr marL="5080315" algn="l" defTabSz="725759" rtl="0" eaLnBrk="1" latinLnBrk="0" hangingPunct="1">
      <a:defRPr sz="2857" kern="1200">
        <a:solidFill>
          <a:schemeClr val="tx1"/>
        </a:solidFill>
        <a:latin typeface="+mn-lt"/>
        <a:ea typeface="+mn-ea"/>
        <a:cs typeface="+mn-cs"/>
      </a:defRPr>
    </a:lvl8pPr>
    <a:lvl9pPr marL="5806074" algn="l" defTabSz="725759" rtl="0" eaLnBrk="1" latinLnBrk="0" hangingPunct="1">
      <a:defRPr sz="2857"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ri Van Houten" initials="LVH" lastIdx="11" clrIdx="0">
    <p:extLst>
      <p:ext uri="{19B8F6BF-5375-455C-9EA6-DF929625EA0E}">
        <p15:presenceInfo xmlns:p15="http://schemas.microsoft.com/office/powerpoint/2012/main" userId="S::lvanhou@wested.org::9781f2a4-c9ad-4065-9786-690c9e63ae09" providerId="AD"/>
      </p:ext>
    </p:extLst>
  </p:cmAuthor>
  <p:cmAuthor id="2" name="Jason Snipes" initials="JS" lastIdx="4" clrIdx="1">
    <p:extLst>
      <p:ext uri="{19B8F6BF-5375-455C-9EA6-DF929625EA0E}">
        <p15:presenceInfo xmlns:p15="http://schemas.microsoft.com/office/powerpoint/2012/main" userId="Jason Snip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FFFF00"/>
    <a:srgbClr val="FFFF66"/>
    <a:srgbClr val="D0DFDD"/>
    <a:srgbClr val="88A44D"/>
    <a:srgbClr val="4E46EC"/>
    <a:srgbClr val="15287B"/>
    <a:srgbClr val="2B21E9"/>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95" autoAdjust="0"/>
    <p:restoredTop sz="86380" autoAdjust="0"/>
  </p:normalViewPr>
  <p:slideViewPr>
    <p:cSldViewPr>
      <p:cViewPr varScale="1">
        <p:scale>
          <a:sx n="148" d="100"/>
          <a:sy n="148" d="100"/>
        </p:scale>
        <p:origin x="200" y="432"/>
      </p:cViewPr>
      <p:guideLst>
        <p:guide orient="horz" pos="2160"/>
        <p:guide pos="3840"/>
      </p:guideLst>
    </p:cSldViewPr>
  </p:slideViewPr>
  <p:outlineViewPr>
    <p:cViewPr>
      <p:scale>
        <a:sx n="33" d="100"/>
        <a:sy n="33" d="100"/>
      </p:scale>
      <p:origin x="0" y="-1535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8" d="100"/>
          <a:sy n="78" d="100"/>
        </p:scale>
        <p:origin x="2340"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ltran\Desktop\JIT--graph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ltran\Desktop\JIT--graph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473097112860896E-2"/>
          <c:y val="6.5669506475624959E-2"/>
          <c:w val="0.8308386646981627"/>
          <c:h val="0.68946409362764083"/>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5"/>
                <c:pt idx="0">
                  <c:v>Overall On-Track Rate</c:v>
                </c:pt>
                <c:pt idx="1">
                  <c:v>Attendance &lt; 90%</c:v>
                </c:pt>
                <c:pt idx="2">
                  <c:v>Credits &lt; 6</c:v>
                </c:pt>
                <c:pt idx="3">
                  <c:v>One of More Fs</c:v>
                </c:pt>
                <c:pt idx="4">
                  <c:v>GPA &lt; 2.0</c:v>
                </c:pt>
              </c:strCache>
            </c:strRef>
          </c:cat>
          <c:val>
            <c:numRef>
              <c:f>Sheet1!$B$2:$B$7</c:f>
              <c:numCache>
                <c:formatCode>0%</c:formatCode>
                <c:ptCount val="6"/>
                <c:pt idx="0">
                  <c:v>0.71</c:v>
                </c:pt>
                <c:pt idx="1">
                  <c:v>0.45</c:v>
                </c:pt>
                <c:pt idx="2">
                  <c:v>0.43</c:v>
                </c:pt>
                <c:pt idx="3">
                  <c:v>0.39</c:v>
                </c:pt>
                <c:pt idx="4">
                  <c:v>0.3</c:v>
                </c:pt>
              </c:numCache>
            </c:numRef>
          </c:val>
          <c:extLst>
            <c:ext xmlns:c16="http://schemas.microsoft.com/office/drawing/2014/chart" uri="{C3380CC4-5D6E-409C-BE32-E72D297353CC}">
              <c16:uniqueId val="{00000000-B7C2-42B2-A525-7914C7FEFEDA}"/>
            </c:ext>
          </c:extLst>
        </c:ser>
        <c:ser>
          <c:idx val="1"/>
          <c:order val="1"/>
          <c:tx>
            <c:strRef>
              <c:f>Sheet1!$C$1</c:f>
              <c:strCache>
                <c:ptCount val="1"/>
                <c:pt idx="0">
                  <c:v>Column1</c:v>
                </c:pt>
              </c:strCache>
            </c:strRef>
          </c:tx>
          <c:spPr>
            <a:solidFill>
              <a:schemeClr val="accent2"/>
            </a:solidFill>
            <a:ln>
              <a:noFill/>
            </a:ln>
            <a:effectLst/>
          </c:spPr>
          <c:invertIfNegative val="0"/>
          <c:cat>
            <c:strRef>
              <c:f>Sheet1!$A$2:$A$7</c:f>
              <c:strCache>
                <c:ptCount val="5"/>
                <c:pt idx="0">
                  <c:v>Overall On-Track Rate</c:v>
                </c:pt>
                <c:pt idx="1">
                  <c:v>Attendance &lt; 90%</c:v>
                </c:pt>
                <c:pt idx="2">
                  <c:v>Credits &lt; 6</c:v>
                </c:pt>
                <c:pt idx="3">
                  <c:v>One of More Fs</c:v>
                </c:pt>
                <c:pt idx="4">
                  <c:v>GPA &lt; 2.0</c:v>
                </c:pt>
              </c:strCache>
            </c:strRef>
          </c:cat>
          <c:val>
            <c:numRef>
              <c:f>Sheet1!$C$2:$C$7</c:f>
              <c:numCache>
                <c:formatCode>General</c:formatCode>
                <c:ptCount val="6"/>
              </c:numCache>
            </c:numRef>
          </c:val>
          <c:extLst>
            <c:ext xmlns:c16="http://schemas.microsoft.com/office/drawing/2014/chart" uri="{C3380CC4-5D6E-409C-BE32-E72D297353CC}">
              <c16:uniqueId val="{00000001-B7C2-42B2-A525-7914C7FEFEDA}"/>
            </c:ext>
          </c:extLst>
        </c:ser>
        <c:ser>
          <c:idx val="2"/>
          <c:order val="2"/>
          <c:tx>
            <c:strRef>
              <c:f>Sheet1!$D$1</c:f>
              <c:strCache>
                <c:ptCount val="1"/>
                <c:pt idx="0">
                  <c:v>Column2</c:v>
                </c:pt>
              </c:strCache>
            </c:strRef>
          </c:tx>
          <c:spPr>
            <a:solidFill>
              <a:schemeClr val="accent3"/>
            </a:solidFill>
            <a:ln>
              <a:noFill/>
            </a:ln>
            <a:effectLst/>
          </c:spPr>
          <c:invertIfNegative val="0"/>
          <c:cat>
            <c:strRef>
              <c:f>Sheet1!$A$2:$A$7</c:f>
              <c:strCache>
                <c:ptCount val="5"/>
                <c:pt idx="0">
                  <c:v>Overall On-Track Rate</c:v>
                </c:pt>
                <c:pt idx="1">
                  <c:v>Attendance &lt; 90%</c:v>
                </c:pt>
                <c:pt idx="2">
                  <c:v>Credits &lt; 6</c:v>
                </c:pt>
                <c:pt idx="3">
                  <c:v>One of More Fs</c:v>
                </c:pt>
                <c:pt idx="4">
                  <c:v>GPA &lt; 2.0</c:v>
                </c:pt>
              </c:strCache>
            </c:strRef>
          </c:cat>
          <c:val>
            <c:numRef>
              <c:f>Sheet1!$D$2:$D$7</c:f>
              <c:numCache>
                <c:formatCode>General</c:formatCode>
                <c:ptCount val="6"/>
              </c:numCache>
            </c:numRef>
          </c:val>
          <c:extLst>
            <c:ext xmlns:c16="http://schemas.microsoft.com/office/drawing/2014/chart" uri="{C3380CC4-5D6E-409C-BE32-E72D297353CC}">
              <c16:uniqueId val="{00000002-B7C2-42B2-A525-7914C7FEFEDA}"/>
            </c:ext>
          </c:extLst>
        </c:ser>
        <c:dLbls>
          <c:showLegendKey val="0"/>
          <c:showVal val="0"/>
          <c:showCatName val="0"/>
          <c:showSerName val="0"/>
          <c:showPercent val="0"/>
          <c:showBubbleSize val="0"/>
        </c:dLbls>
        <c:gapWidth val="219"/>
        <c:overlap val="-27"/>
        <c:axId val="428478536"/>
        <c:axId val="428477552"/>
      </c:barChart>
      <c:catAx>
        <c:axId val="42847853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330" b="0" i="0" u="none" strike="noStrike" baseline="0" dirty="0"/>
                  <a:t>8th grade risk factors</a:t>
                </a:r>
                <a:endParaRPr lang="en-US" dirty="0"/>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1560000" spcFirstLastPara="1" vertOverflow="ellipsis" wrap="square" anchor="ctr" anchorCtr="0"/>
          <a:lstStyle/>
          <a:p>
            <a:pPr>
              <a:defRPr sz="1197" b="0" i="0" u="none" strike="noStrike" kern="1200" baseline="0">
                <a:solidFill>
                  <a:schemeClr val="tx1">
                    <a:lumMod val="65000"/>
                    <a:lumOff val="35000"/>
                  </a:schemeClr>
                </a:solidFill>
                <a:latin typeface="+mn-lt"/>
                <a:ea typeface="+mn-ea"/>
                <a:cs typeface="+mn-cs"/>
              </a:defRPr>
            </a:pPr>
            <a:endParaRPr lang="en-US"/>
          </a:p>
        </c:txPr>
        <c:crossAx val="428477552"/>
        <c:crosses val="autoZero"/>
        <c:auto val="1"/>
        <c:lblAlgn val="ctr"/>
        <c:lblOffset val="100"/>
        <c:noMultiLvlLbl val="0"/>
      </c:catAx>
      <c:valAx>
        <c:axId val="428477552"/>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330" b="0" i="0" u="none" strike="noStrike" baseline="0" dirty="0"/>
                  <a:t>9th grade on-track rate</a:t>
                </a:r>
                <a:endParaRPr lang="en-US"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28478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Sheet1!$C$6:$C$10</c:f>
              <c:numCache>
                <c:formatCode>General</c:formatCode>
                <c:ptCount val="5"/>
                <c:pt idx="0">
                  <c:v>0.48</c:v>
                </c:pt>
                <c:pt idx="1">
                  <c:v>0.57999999999999996</c:v>
                </c:pt>
                <c:pt idx="2">
                  <c:v>0.68</c:v>
                </c:pt>
                <c:pt idx="3">
                  <c:v>0.76</c:v>
                </c:pt>
                <c:pt idx="4">
                  <c:v>0.83</c:v>
                </c:pt>
              </c:numCache>
            </c:numRef>
          </c:val>
          <c:extLst>
            <c:ext xmlns:c16="http://schemas.microsoft.com/office/drawing/2014/chart" uri="{C3380CC4-5D6E-409C-BE32-E72D297353CC}">
              <c16:uniqueId val="{00000000-AAF2-4A6C-8C55-C49604E1FE1F}"/>
            </c:ext>
          </c:extLst>
        </c:ser>
        <c:dLbls>
          <c:showLegendKey val="0"/>
          <c:showVal val="0"/>
          <c:showCatName val="0"/>
          <c:showSerName val="0"/>
          <c:showPercent val="0"/>
          <c:showBubbleSize val="0"/>
        </c:dLbls>
        <c:gapWidth val="219"/>
        <c:overlap val="-27"/>
        <c:axId val="-1723799744"/>
        <c:axId val="-1723807472"/>
      </c:barChart>
      <c:catAx>
        <c:axId val="-1723799744"/>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dirty="0"/>
                  <a:t>Growth Mindset Score</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23807472"/>
        <c:crosses val="autoZero"/>
        <c:auto val="1"/>
        <c:lblAlgn val="ctr"/>
        <c:lblOffset val="100"/>
        <c:noMultiLvlLbl val="0"/>
      </c:catAx>
      <c:valAx>
        <c:axId val="-1723807472"/>
        <c:scaling>
          <c:orientation val="minMax"/>
          <c:max val="1"/>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dirty="0"/>
                  <a:t>Probability of being On-Track</a:t>
                </a:r>
              </a:p>
            </c:rich>
          </c:tx>
          <c:layout>
            <c:manualLayout>
              <c:xMode val="edge"/>
              <c:yMode val="edge"/>
              <c:x val="4.6296296296296294E-3"/>
              <c:y val="0.15264606992564861"/>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723799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Sheet1!$C$20:$C$24</c:f>
              <c:numCache>
                <c:formatCode>General</c:formatCode>
                <c:ptCount val="5"/>
                <c:pt idx="0">
                  <c:v>0.31</c:v>
                </c:pt>
                <c:pt idx="1">
                  <c:v>0.47</c:v>
                </c:pt>
                <c:pt idx="2">
                  <c:v>0.64</c:v>
                </c:pt>
                <c:pt idx="3">
                  <c:v>0.78</c:v>
                </c:pt>
                <c:pt idx="4">
                  <c:v>0.87</c:v>
                </c:pt>
              </c:numCache>
            </c:numRef>
          </c:val>
          <c:extLst>
            <c:ext xmlns:c16="http://schemas.microsoft.com/office/drawing/2014/chart" uri="{C3380CC4-5D6E-409C-BE32-E72D297353CC}">
              <c16:uniqueId val="{00000000-FE9D-4656-903E-CD09E7253BBF}"/>
            </c:ext>
          </c:extLst>
        </c:ser>
        <c:dLbls>
          <c:showLegendKey val="0"/>
          <c:showVal val="0"/>
          <c:showCatName val="0"/>
          <c:showSerName val="0"/>
          <c:showPercent val="0"/>
          <c:showBubbleSize val="0"/>
        </c:dLbls>
        <c:gapWidth val="219"/>
        <c:overlap val="-27"/>
        <c:axId val="-1677346432"/>
        <c:axId val="-1677338832"/>
      </c:barChart>
      <c:catAx>
        <c:axId val="-1677346432"/>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dirty="0"/>
                  <a:t>Academic Behavior Score</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77338832"/>
        <c:crosses val="autoZero"/>
        <c:auto val="1"/>
        <c:lblAlgn val="ctr"/>
        <c:lblOffset val="100"/>
        <c:noMultiLvlLbl val="0"/>
      </c:catAx>
      <c:valAx>
        <c:axId val="-167733883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dirty="0"/>
                  <a:t>Probability of being On-Track</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77346432"/>
        <c:crosses val="autoZero"/>
        <c:crossBetween val="between"/>
      </c:valAx>
      <c:spPr>
        <a:noFill/>
        <a:ln>
          <a:noFill/>
        </a:ln>
        <a:effectLst/>
      </c:spPr>
    </c:plotArea>
    <c:plotVisOnly val="1"/>
    <c:dispBlanksAs val="gap"/>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3784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19459" name="Rectangle 3"/>
          <p:cNvSpPr>
            <a:spLocks noGrp="1" noChangeArrowheads="1"/>
          </p:cNvSpPr>
          <p:nvPr>
            <p:ph type="dt" sz="quarter" idx="1"/>
          </p:nvPr>
        </p:nvSpPr>
        <p:spPr bwMode="auto">
          <a:xfrm>
            <a:off x="3972560" y="0"/>
            <a:ext cx="303784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19460" name="Rectangle 4"/>
          <p:cNvSpPr>
            <a:spLocks noGrp="1" noChangeArrowheads="1"/>
          </p:cNvSpPr>
          <p:nvPr>
            <p:ph type="ftr" sz="quarter" idx="2"/>
          </p:nvPr>
        </p:nvSpPr>
        <p:spPr bwMode="auto">
          <a:xfrm>
            <a:off x="0" y="8831264"/>
            <a:ext cx="303784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19461" name="Rectangle 5"/>
          <p:cNvSpPr>
            <a:spLocks noGrp="1" noChangeArrowheads="1"/>
          </p:cNvSpPr>
          <p:nvPr>
            <p:ph type="sldNum" sz="quarter" idx="3"/>
          </p:nvPr>
        </p:nvSpPr>
        <p:spPr bwMode="auto">
          <a:xfrm>
            <a:off x="3972560" y="8831264"/>
            <a:ext cx="303784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B81AFB9-6EEB-41CF-B5C9-F73C178F4B1E}" type="slidenum">
              <a:rPr lang="en-US"/>
              <a:pPr/>
              <a:t>‹#›</a:t>
            </a:fld>
            <a:endParaRPr lang="en-US" dirty="0"/>
          </a:p>
        </p:txBody>
      </p:sp>
    </p:spTree>
    <p:extLst>
      <p:ext uri="{BB962C8B-B14F-4D97-AF65-F5344CB8AC3E}">
        <p14:creationId xmlns:p14="http://schemas.microsoft.com/office/powerpoint/2010/main" val="342191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3784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29699" name="Rectangle 3"/>
          <p:cNvSpPr>
            <a:spLocks noGrp="1" noChangeArrowheads="1"/>
          </p:cNvSpPr>
          <p:nvPr>
            <p:ph type="dt" idx="1"/>
          </p:nvPr>
        </p:nvSpPr>
        <p:spPr bwMode="auto">
          <a:xfrm>
            <a:off x="3972560" y="0"/>
            <a:ext cx="303784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dirty="0"/>
          </a:p>
        </p:txBody>
      </p:sp>
      <p:sp>
        <p:nvSpPr>
          <p:cNvPr id="29700" name="Rectangle 4"/>
          <p:cNvSpPr>
            <a:spLocks noGrp="1" noRot="1" noChangeAspect="1" noChangeArrowheads="1" noTextEdit="1"/>
          </p:cNvSpPr>
          <p:nvPr>
            <p:ph type="sldImg" idx="2"/>
          </p:nvPr>
        </p:nvSpPr>
        <p:spPr bwMode="auto">
          <a:xfrm>
            <a:off x="390525" y="685800"/>
            <a:ext cx="6229350" cy="3505200"/>
          </a:xfrm>
          <a:prstGeom prst="rect">
            <a:avLst/>
          </a:prstGeom>
          <a:noFill/>
          <a:ln w="9525">
            <a:solidFill>
              <a:srgbClr val="000000"/>
            </a:solidFill>
            <a:miter lim="800000"/>
            <a:headEnd/>
            <a:tailEnd/>
          </a:ln>
          <a:effectLst/>
        </p:spPr>
      </p:sp>
      <p:sp>
        <p:nvSpPr>
          <p:cNvPr id="29701" name="Rectangle 5"/>
          <p:cNvSpPr>
            <a:spLocks noGrp="1" noChangeArrowheads="1"/>
          </p:cNvSpPr>
          <p:nvPr>
            <p:ph type="body" sz="quarter" idx="3"/>
          </p:nvPr>
        </p:nvSpPr>
        <p:spPr bwMode="auto">
          <a:xfrm>
            <a:off x="934720" y="4419600"/>
            <a:ext cx="514096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702" name="Rectangle 6"/>
          <p:cNvSpPr>
            <a:spLocks noGrp="1" noChangeArrowheads="1"/>
          </p:cNvSpPr>
          <p:nvPr>
            <p:ph type="ftr" sz="quarter" idx="4"/>
          </p:nvPr>
        </p:nvSpPr>
        <p:spPr bwMode="auto">
          <a:xfrm>
            <a:off x="0" y="8839200"/>
            <a:ext cx="303784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29703" name="Rectangle 7"/>
          <p:cNvSpPr>
            <a:spLocks noGrp="1" noChangeArrowheads="1"/>
          </p:cNvSpPr>
          <p:nvPr>
            <p:ph type="sldNum" sz="quarter" idx="5"/>
          </p:nvPr>
        </p:nvSpPr>
        <p:spPr bwMode="auto">
          <a:xfrm>
            <a:off x="3972560" y="8839200"/>
            <a:ext cx="303784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EEE89B7-3EF5-4238-ADFC-D58F94A28BBF}" type="slidenum">
              <a:rPr lang="en-US"/>
              <a:pPr/>
              <a:t>‹#›</a:t>
            </a:fld>
            <a:endParaRPr lang="en-US" dirty="0"/>
          </a:p>
        </p:txBody>
      </p:sp>
    </p:spTree>
    <p:extLst>
      <p:ext uri="{BB962C8B-B14F-4D97-AF65-F5344CB8AC3E}">
        <p14:creationId xmlns:p14="http://schemas.microsoft.com/office/powerpoint/2010/main" val="284676236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mn-ea"/>
        <a:cs typeface="+mn-cs"/>
      </a:defRPr>
    </a:lvl1pPr>
    <a:lvl2pPr marL="457200" algn="l" rtl="0" fontAlgn="base">
      <a:spcBef>
        <a:spcPct val="30000"/>
      </a:spcBef>
      <a:spcAft>
        <a:spcPct val="0"/>
      </a:spcAft>
      <a:defRPr sz="1200" kern="1200">
        <a:solidFill>
          <a:schemeClr val="tx1"/>
        </a:solidFill>
        <a:latin typeface="Times New Roman" charset="0"/>
        <a:ea typeface="+mn-ea"/>
        <a:cs typeface="+mn-cs"/>
      </a:defRPr>
    </a:lvl2pPr>
    <a:lvl3pPr marL="914400" algn="l" rtl="0" fontAlgn="base">
      <a:spcBef>
        <a:spcPct val="30000"/>
      </a:spcBef>
      <a:spcAft>
        <a:spcPct val="0"/>
      </a:spcAft>
      <a:defRPr sz="1200" kern="1200">
        <a:solidFill>
          <a:schemeClr val="tx1"/>
        </a:solidFill>
        <a:latin typeface="Times New Roman" charset="0"/>
        <a:ea typeface="+mn-ea"/>
        <a:cs typeface="+mn-cs"/>
      </a:defRPr>
    </a:lvl3pPr>
    <a:lvl4pPr marL="1371600" algn="l" rtl="0" fontAlgn="base">
      <a:spcBef>
        <a:spcPct val="30000"/>
      </a:spcBef>
      <a:spcAft>
        <a:spcPct val="0"/>
      </a:spcAft>
      <a:defRPr sz="1200" kern="1200">
        <a:solidFill>
          <a:schemeClr val="tx1"/>
        </a:solidFill>
        <a:latin typeface="Times New Roman" charset="0"/>
        <a:ea typeface="+mn-ea"/>
        <a:cs typeface="+mn-cs"/>
      </a:defRPr>
    </a:lvl4pPr>
    <a:lvl5pPr marL="1828800" algn="l" rtl="0" fontAlgn="base">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5" b="0" i="0" u="none" strike="noStrike" kern="1200" baseline="0" dirty="0">
                <a:solidFill>
                  <a:schemeClr val="tx1"/>
                </a:solidFill>
                <a:latin typeface="+mn-lt"/>
                <a:ea typeface="+mn-ea"/>
                <a:cs typeface="+mn-cs"/>
              </a:rPr>
              <a:t>Dweck, C., Walton, G. M., &amp; Cohen, G. L. (2011). </a:t>
            </a:r>
            <a:r>
              <a:rPr lang="en-US" sz="1905" b="0" i="1" u="none" strike="noStrike" kern="1200" baseline="0" dirty="0">
                <a:solidFill>
                  <a:schemeClr val="tx1"/>
                </a:solidFill>
                <a:latin typeface="+mn-lt"/>
                <a:ea typeface="+mn-ea"/>
                <a:cs typeface="+mn-cs"/>
              </a:rPr>
              <a:t>Academic tenacity: Mindsets and skills that promote long-term learning</a:t>
            </a:r>
            <a:r>
              <a:rPr lang="en-US" sz="1905" b="0" i="0" u="none" strike="noStrike" kern="1200" baseline="0" dirty="0">
                <a:solidFill>
                  <a:schemeClr val="tx1"/>
                </a:solidFill>
                <a:latin typeface="+mn-lt"/>
                <a:ea typeface="+mn-ea"/>
                <a:cs typeface="+mn-cs"/>
              </a:rPr>
              <a:t>. Seattle, WA: Gates Foundation. </a:t>
            </a:r>
          </a:p>
          <a:p>
            <a:endParaRPr lang="en-US" sz="1905" b="0" i="0" u="none"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Farrington, C. A., Roderick, M., Allensworth, E., Nagaoka, J., Seneca Keyes, T., Johnson, D. W., et al. (2012). </a:t>
            </a:r>
            <a:r>
              <a:rPr lang="en-US" sz="1905" b="0" i="1" u="none" strike="noStrike" kern="1200" baseline="0" dirty="0">
                <a:solidFill>
                  <a:schemeClr val="tx1"/>
                </a:solidFill>
                <a:latin typeface="+mn-lt"/>
                <a:ea typeface="+mn-ea"/>
                <a:cs typeface="+mn-cs"/>
              </a:rPr>
              <a:t>Teaching adolescents to become learners: The role of noncognitive factors in academic performance. A critical literature review</a:t>
            </a:r>
            <a:r>
              <a:rPr lang="en-US" sz="1905" b="0" i="0" u="none" strike="noStrike" kern="1200" baseline="0" dirty="0">
                <a:solidFill>
                  <a:schemeClr val="tx1"/>
                </a:solidFill>
                <a:latin typeface="+mn-lt"/>
                <a:ea typeface="+mn-ea"/>
                <a:cs typeface="+mn-cs"/>
              </a:rPr>
              <a:t>. Chicago, IL: Consortium on Chicago School Research. </a:t>
            </a:r>
            <a:r>
              <a:rPr lang="en-US" sz="1905" b="0" i="0" u="sng" strike="noStrike" kern="1200" baseline="0" dirty="0">
                <a:solidFill>
                  <a:schemeClr val="tx1"/>
                </a:solidFill>
                <a:latin typeface="+mn-lt"/>
                <a:ea typeface="+mn-ea"/>
                <a:cs typeface="+mn-cs"/>
              </a:rPr>
              <a:t>http://eric.ed.gov/?id=ED542543 </a:t>
            </a:r>
          </a:p>
          <a:p>
            <a:endParaRPr lang="en-US" sz="1905" b="0" i="0" u="sng"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Snipes, J., Fancsali, C., &amp; Stoker, G. (2012). </a:t>
            </a:r>
            <a:r>
              <a:rPr lang="en-US" sz="1905" b="0" i="1" u="none" strike="noStrike" kern="1200" baseline="0" dirty="0">
                <a:solidFill>
                  <a:schemeClr val="tx1"/>
                </a:solidFill>
                <a:latin typeface="+mn-lt"/>
                <a:ea typeface="+mn-ea"/>
                <a:cs typeface="+mn-cs"/>
              </a:rPr>
              <a:t>Student academic mindset interventions–A review of the current landscape</a:t>
            </a:r>
            <a:r>
              <a:rPr lang="en-US" sz="1905" b="0" i="0" u="none" strike="noStrike" kern="1200" baseline="0" dirty="0">
                <a:solidFill>
                  <a:schemeClr val="tx1"/>
                </a:solidFill>
                <a:latin typeface="+mn-lt"/>
                <a:ea typeface="+mn-ea"/>
                <a:cs typeface="+mn-cs"/>
              </a:rPr>
              <a:t>. San Francisco, CA: Stupski Foundation. Retrieved July 30, 2015, from </a:t>
            </a:r>
            <a:r>
              <a:rPr lang="en-US" sz="1905" b="0" i="0" u="sng" strike="noStrike" kern="1200" baseline="0" dirty="0">
                <a:solidFill>
                  <a:schemeClr val="tx1"/>
                </a:solidFill>
                <a:latin typeface="+mn-lt"/>
                <a:ea typeface="+mn-ea"/>
                <a:cs typeface="+mn-cs"/>
              </a:rPr>
              <a:t>https://www.impaqint.com/sites/default/files/project-reports/impaq%20student%20academic%20 mindset%20interventions%20report%20august%202012_0.pdf </a:t>
            </a:r>
            <a:endParaRPr lang="en-US" dirty="0"/>
          </a:p>
        </p:txBody>
      </p:sp>
      <p:sp>
        <p:nvSpPr>
          <p:cNvPr id="4" name="Slide Number Placeholder 3"/>
          <p:cNvSpPr>
            <a:spLocks noGrp="1"/>
          </p:cNvSpPr>
          <p:nvPr>
            <p:ph type="sldNum" sz="quarter" idx="10"/>
          </p:nvPr>
        </p:nvSpPr>
        <p:spPr/>
        <p:txBody>
          <a:bodyPr/>
          <a:lstStyle/>
          <a:p>
            <a:fld id="{5BED2AB6-03DB-2C42-84EE-CE59A087A826}" type="slidenum">
              <a:rPr lang="en-US" smtClean="0"/>
              <a:t>10</a:t>
            </a:fld>
            <a:endParaRPr lang="en-US" dirty="0"/>
          </a:p>
        </p:txBody>
      </p:sp>
    </p:spTree>
    <p:extLst>
      <p:ext uri="{BB962C8B-B14F-4D97-AF65-F5344CB8AC3E}">
        <p14:creationId xmlns:p14="http://schemas.microsoft.com/office/powerpoint/2010/main" val="2129355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EEE89B7-3EF5-4238-ADFC-D58F94A28BBF}" type="slidenum">
              <a:rPr lang="en-US" smtClean="0"/>
              <a:pPr/>
              <a:t>11</a:t>
            </a:fld>
            <a:endParaRPr lang="en-US" dirty="0"/>
          </a:p>
        </p:txBody>
      </p:sp>
    </p:spTree>
    <p:extLst>
      <p:ext uri="{BB962C8B-B14F-4D97-AF65-F5344CB8AC3E}">
        <p14:creationId xmlns:p14="http://schemas.microsoft.com/office/powerpoint/2010/main" val="3184372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Yeager et al. (2016). </a:t>
            </a:r>
            <a:r>
              <a:rPr lang="en-US" sz="1905" b="0" i="0" u="none" strike="noStrike" kern="1200" baseline="0" dirty="0">
                <a:solidFill>
                  <a:schemeClr val="tx1"/>
                </a:solidFill>
                <a:latin typeface="+mn-lt"/>
                <a:ea typeface="+mn-ea"/>
                <a:cs typeface="+mn-cs"/>
              </a:rPr>
              <a:t>Using Design Thinking to Improve Psychological Interventions: The Case of the Growth Mindset During the Transition to High School. </a:t>
            </a:r>
            <a:r>
              <a:rPr lang="en-US" sz="1905" b="0" i="1" u="none" strike="noStrike" kern="1200" baseline="0" dirty="0">
                <a:solidFill>
                  <a:schemeClr val="tx1"/>
                </a:solidFill>
                <a:latin typeface="+mn-lt"/>
                <a:ea typeface="+mn-ea"/>
                <a:cs typeface="+mn-cs"/>
              </a:rPr>
              <a:t>Journal of Educational Psychology</a:t>
            </a:r>
            <a:r>
              <a:rPr lang="en-US" sz="1905" b="0" i="0" u="none" strike="noStrike" kern="1200" baseline="0" dirty="0">
                <a:solidFill>
                  <a:schemeClr val="tx1"/>
                </a:solidFill>
                <a:latin typeface="+mn-lt"/>
                <a:ea typeface="+mn-ea"/>
                <a:cs typeface="+mn-cs"/>
              </a:rPr>
              <a:t>. Vol. 108, No. 3, 374-391. Originally retrieved from https://web.stanford.edu/~paunesku/articles/yeager_2016-national-pilot.pdf April 20, 2018.</a:t>
            </a:r>
            <a:endParaRPr lang="en-US" dirty="0"/>
          </a:p>
        </p:txBody>
      </p:sp>
      <p:sp>
        <p:nvSpPr>
          <p:cNvPr id="4" name="Slide Number Placeholder 3"/>
          <p:cNvSpPr>
            <a:spLocks noGrp="1"/>
          </p:cNvSpPr>
          <p:nvPr>
            <p:ph type="sldNum" sz="quarter" idx="10"/>
          </p:nvPr>
        </p:nvSpPr>
        <p:spPr/>
        <p:txBody>
          <a:bodyPr/>
          <a:lstStyle/>
          <a:p>
            <a:fld id="{5BED2AB6-03DB-2C42-84EE-CE59A087A826}" type="slidenum">
              <a:rPr lang="en-US" smtClean="0"/>
              <a:t>12</a:t>
            </a:fld>
            <a:endParaRPr lang="en-US" dirty="0"/>
          </a:p>
        </p:txBody>
      </p:sp>
    </p:spTree>
    <p:extLst>
      <p:ext uri="{BB962C8B-B14F-4D97-AF65-F5344CB8AC3E}">
        <p14:creationId xmlns:p14="http://schemas.microsoft.com/office/powerpoint/2010/main" val="326167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Yeager et al. (2016). </a:t>
            </a:r>
            <a:r>
              <a:rPr lang="en-US" sz="2000" b="0" i="0" u="none" strike="noStrike" kern="1200" baseline="0" dirty="0">
                <a:solidFill>
                  <a:schemeClr val="tx1"/>
                </a:solidFill>
                <a:latin typeface="Times New Roman" charset="0"/>
                <a:ea typeface="+mn-ea"/>
                <a:cs typeface="+mn-cs"/>
              </a:rPr>
              <a:t>Using Design Thinking to Improve Psychological Interventions: The Case of the Growth Mindset During the Transition to High School. </a:t>
            </a:r>
            <a:r>
              <a:rPr lang="en-US" sz="2000" b="0" i="1" u="none" strike="noStrike" kern="1200" baseline="0" dirty="0">
                <a:solidFill>
                  <a:schemeClr val="tx1"/>
                </a:solidFill>
                <a:latin typeface="Times New Roman" charset="0"/>
                <a:ea typeface="+mn-ea"/>
                <a:cs typeface="+mn-cs"/>
              </a:rPr>
              <a:t>Journal of Educational Psychology</a:t>
            </a:r>
            <a:r>
              <a:rPr lang="en-US" sz="2000" b="0" i="0" u="none" strike="noStrike" kern="1200" baseline="0" dirty="0">
                <a:solidFill>
                  <a:schemeClr val="tx1"/>
                </a:solidFill>
                <a:latin typeface="Times New Roman" charset="0"/>
                <a:ea typeface="+mn-ea"/>
                <a:cs typeface="+mn-cs"/>
              </a:rPr>
              <a:t>. Vol. 108, No. 3, 374-391. Originally retrieved from https://web.stanford.edu/~paunesku/articles/yeager_2016-national-pilot.pdf April 20, 2018.</a:t>
            </a:r>
            <a:endParaRPr lang="en-US" sz="20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0F1F3-39AA-40B2-923D-F78FA246FF1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5849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EEE89B7-3EF5-4238-ADFC-D58F94A28BBF}" type="slidenum">
              <a:rPr lang="en-US" smtClean="0"/>
              <a:pPr/>
              <a:t>14</a:t>
            </a:fld>
            <a:endParaRPr lang="en-US" dirty="0"/>
          </a:p>
        </p:txBody>
      </p:sp>
    </p:spTree>
    <p:extLst>
      <p:ext uri="{BB962C8B-B14F-4D97-AF65-F5344CB8AC3E}">
        <p14:creationId xmlns:p14="http://schemas.microsoft.com/office/powerpoint/2010/main" val="3072005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15</a:t>
            </a:fld>
            <a:endParaRPr lang="en-US" dirty="0"/>
          </a:p>
        </p:txBody>
      </p:sp>
    </p:spTree>
    <p:extLst>
      <p:ext uri="{BB962C8B-B14F-4D97-AF65-F5344CB8AC3E}">
        <p14:creationId xmlns:p14="http://schemas.microsoft.com/office/powerpoint/2010/main" val="3879032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16</a:t>
            </a:fld>
            <a:endParaRPr lang="en-US" dirty="0"/>
          </a:p>
        </p:txBody>
      </p:sp>
    </p:spTree>
    <p:extLst>
      <p:ext uri="{BB962C8B-B14F-4D97-AF65-F5344CB8AC3E}">
        <p14:creationId xmlns:p14="http://schemas.microsoft.com/office/powerpoint/2010/main" val="1358429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EEE89B7-3EF5-4238-ADFC-D58F94A28BBF}" type="slidenum">
              <a:rPr lang="en-US" smtClean="0"/>
              <a:pPr/>
              <a:t>17</a:t>
            </a:fld>
            <a:endParaRPr lang="en-US" dirty="0"/>
          </a:p>
        </p:txBody>
      </p:sp>
    </p:spTree>
    <p:extLst>
      <p:ext uri="{BB962C8B-B14F-4D97-AF65-F5344CB8AC3E}">
        <p14:creationId xmlns:p14="http://schemas.microsoft.com/office/powerpoint/2010/main" val="1903299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2</a:t>
            </a:fld>
            <a:endParaRPr lang="en-US" dirty="0"/>
          </a:p>
        </p:txBody>
      </p:sp>
    </p:spTree>
    <p:extLst>
      <p:ext uri="{BB962C8B-B14F-4D97-AF65-F5344CB8AC3E}">
        <p14:creationId xmlns:p14="http://schemas.microsoft.com/office/powerpoint/2010/main" val="3272391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3</a:t>
            </a:fld>
            <a:endParaRPr lang="en-US" dirty="0"/>
          </a:p>
        </p:txBody>
      </p:sp>
    </p:spTree>
    <p:extLst>
      <p:ext uri="{BB962C8B-B14F-4D97-AF65-F5344CB8AC3E}">
        <p14:creationId xmlns:p14="http://schemas.microsoft.com/office/powerpoint/2010/main" val="3931817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4</a:t>
            </a:fld>
            <a:endParaRPr lang="en-US" dirty="0"/>
          </a:p>
        </p:txBody>
      </p:sp>
    </p:spTree>
    <p:extLst>
      <p:ext uri="{BB962C8B-B14F-4D97-AF65-F5344CB8AC3E}">
        <p14:creationId xmlns:p14="http://schemas.microsoft.com/office/powerpoint/2010/main" val="956308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Times New Roman" charset="0"/>
                <a:ea typeface="+mn-ea"/>
                <a:cs typeface="+mn-cs"/>
              </a:rPr>
              <a:t>Faria, A.-M., Sorensen, N., Heppen, J., Bowdon, J., Taylor, S., Eisner, R., &amp; Foster, S. (2017). </a:t>
            </a:r>
            <a:r>
              <a:rPr lang="en-US" sz="1200" b="0" i="1" u="none" strike="noStrike" kern="1200" baseline="0" dirty="0">
                <a:solidFill>
                  <a:schemeClr val="tx1"/>
                </a:solidFill>
                <a:latin typeface="Times New Roman" charset="0"/>
                <a:ea typeface="+mn-ea"/>
                <a:cs typeface="+mn-cs"/>
              </a:rPr>
              <a:t>Getting students on track for graduation: Impacts of the Early Warning Intervention and Monitoring System after one year </a:t>
            </a:r>
            <a:r>
              <a:rPr lang="en-US" sz="1200" b="0" i="0" u="none" strike="noStrike" kern="1200" baseline="0" dirty="0">
                <a:solidFill>
                  <a:schemeClr val="tx1"/>
                </a:solidFill>
                <a:latin typeface="Times New Roman" charset="0"/>
                <a:ea typeface="+mn-ea"/>
                <a:cs typeface="+mn-cs"/>
              </a:rPr>
              <a:t>(REL 2017–272). Washington, DC: U.S. Department of Education, Institute of Education Sciences, National Center for Education Evaluation and Regional Assistance, Regional Educational Laboratory Midwest. Retrieved from http://ies. ed.gov/ncee/edlabs. </a:t>
            </a:r>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5</a:t>
            </a:fld>
            <a:endParaRPr lang="en-US" dirty="0"/>
          </a:p>
        </p:txBody>
      </p:sp>
    </p:spTree>
    <p:extLst>
      <p:ext uri="{BB962C8B-B14F-4D97-AF65-F5344CB8AC3E}">
        <p14:creationId xmlns:p14="http://schemas.microsoft.com/office/powerpoint/2010/main" val="2534913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5" b="0" i="0" u="none" strike="noStrike" kern="1200" baseline="0" dirty="0">
                <a:solidFill>
                  <a:schemeClr val="tx1"/>
                </a:solidFill>
                <a:latin typeface="+mn-lt"/>
                <a:ea typeface="+mn-ea"/>
                <a:cs typeface="+mn-cs"/>
              </a:rPr>
              <a:t>Dweck, C., Walton, G. M., &amp; Cohen, G. L. (2011). </a:t>
            </a:r>
            <a:r>
              <a:rPr lang="en-US" sz="1905" b="0" i="1" u="none" strike="noStrike" kern="1200" baseline="0" dirty="0">
                <a:solidFill>
                  <a:schemeClr val="tx1"/>
                </a:solidFill>
                <a:latin typeface="+mn-lt"/>
                <a:ea typeface="+mn-ea"/>
                <a:cs typeface="+mn-cs"/>
              </a:rPr>
              <a:t>Academic tenacity: Mindsets and skills that promote long-term learning</a:t>
            </a:r>
            <a:r>
              <a:rPr lang="en-US" sz="1905" b="0" i="0" u="none" strike="noStrike" kern="1200" baseline="0" dirty="0">
                <a:solidFill>
                  <a:schemeClr val="tx1"/>
                </a:solidFill>
                <a:latin typeface="+mn-lt"/>
                <a:ea typeface="+mn-ea"/>
                <a:cs typeface="+mn-cs"/>
              </a:rPr>
              <a:t>. Seattle, WA: Gates Foundation. </a:t>
            </a:r>
          </a:p>
          <a:p>
            <a:endParaRPr lang="en-US" sz="1905" b="0" i="0" u="none"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Farrington, C. A., Roderick, M., Allensworth, E., Nagaoka, J., Seneca Keyes, T., Johnson, D. W., et al. (2012). </a:t>
            </a:r>
            <a:r>
              <a:rPr lang="en-US" sz="1905" b="0" i="1" u="none" strike="noStrike" kern="1200" baseline="0" dirty="0">
                <a:solidFill>
                  <a:schemeClr val="tx1"/>
                </a:solidFill>
                <a:latin typeface="+mn-lt"/>
                <a:ea typeface="+mn-ea"/>
                <a:cs typeface="+mn-cs"/>
              </a:rPr>
              <a:t>Teaching adolescents to become learners: The role of noncognitive factors in academic performance. A critical literature review</a:t>
            </a:r>
            <a:r>
              <a:rPr lang="en-US" sz="1905" b="0" i="0" u="none" strike="noStrike" kern="1200" baseline="0" dirty="0">
                <a:solidFill>
                  <a:schemeClr val="tx1"/>
                </a:solidFill>
                <a:latin typeface="+mn-lt"/>
                <a:ea typeface="+mn-ea"/>
                <a:cs typeface="+mn-cs"/>
              </a:rPr>
              <a:t>. Chicago, IL: Consortium on Chicago School Research. </a:t>
            </a:r>
            <a:r>
              <a:rPr lang="en-US" sz="1905" b="0" i="0" u="sng" strike="noStrike" kern="1200" baseline="0" dirty="0">
                <a:solidFill>
                  <a:schemeClr val="tx1"/>
                </a:solidFill>
                <a:latin typeface="+mn-lt"/>
                <a:ea typeface="+mn-ea"/>
                <a:cs typeface="+mn-cs"/>
              </a:rPr>
              <a:t>http://eric.ed.gov/?id=ED542543 </a:t>
            </a:r>
          </a:p>
          <a:p>
            <a:endParaRPr lang="en-US" sz="1905" b="0" i="0" u="sng"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Snipes, J., Fancsali, C., &amp; Stoker, G. (2012). </a:t>
            </a:r>
            <a:r>
              <a:rPr lang="en-US" sz="1905" b="0" i="1" u="none" strike="noStrike" kern="1200" baseline="0" dirty="0">
                <a:solidFill>
                  <a:schemeClr val="tx1"/>
                </a:solidFill>
                <a:latin typeface="+mn-lt"/>
                <a:ea typeface="+mn-ea"/>
                <a:cs typeface="+mn-cs"/>
              </a:rPr>
              <a:t>Student academic mindset interventions–A review of the current landscape</a:t>
            </a:r>
            <a:r>
              <a:rPr lang="en-US" sz="1905" b="0" i="0" u="none" strike="noStrike" kern="1200" baseline="0" dirty="0">
                <a:solidFill>
                  <a:schemeClr val="tx1"/>
                </a:solidFill>
                <a:latin typeface="+mn-lt"/>
                <a:ea typeface="+mn-ea"/>
                <a:cs typeface="+mn-cs"/>
              </a:rPr>
              <a:t>. San Francisco, CA: Stupski Foundation. Retrieved July 30, 2015, from </a:t>
            </a:r>
            <a:r>
              <a:rPr lang="en-US" sz="1905" b="0" i="0" u="sng" strike="noStrike" kern="1200" baseline="0" dirty="0">
                <a:solidFill>
                  <a:schemeClr val="tx1"/>
                </a:solidFill>
                <a:latin typeface="+mn-lt"/>
                <a:ea typeface="+mn-ea"/>
                <a:cs typeface="+mn-cs"/>
              </a:rPr>
              <a:t>https://www.impaqint.com/sites/default/files/project-reports/impaq%20student%20academic%20 mindset%20interventions%20report%20august%202012_0.pdf </a:t>
            </a:r>
            <a:endParaRPr lang="en-US" dirty="0"/>
          </a:p>
          <a:p>
            <a:endParaRPr lang="en-US" dirty="0"/>
          </a:p>
        </p:txBody>
      </p:sp>
      <p:sp>
        <p:nvSpPr>
          <p:cNvPr id="4" name="Slide Number Placeholder 3"/>
          <p:cNvSpPr>
            <a:spLocks noGrp="1"/>
          </p:cNvSpPr>
          <p:nvPr>
            <p:ph type="sldNum" sz="quarter" idx="10"/>
          </p:nvPr>
        </p:nvSpPr>
        <p:spPr/>
        <p:txBody>
          <a:bodyPr/>
          <a:lstStyle/>
          <a:p>
            <a:fld id="{5BED2AB6-03DB-2C42-84EE-CE59A087A826}" type="slidenum">
              <a:rPr lang="en-US" smtClean="0"/>
              <a:t>6</a:t>
            </a:fld>
            <a:endParaRPr lang="en-US" dirty="0"/>
          </a:p>
        </p:txBody>
      </p:sp>
    </p:spTree>
    <p:extLst>
      <p:ext uri="{BB962C8B-B14F-4D97-AF65-F5344CB8AC3E}">
        <p14:creationId xmlns:p14="http://schemas.microsoft.com/office/powerpoint/2010/main" val="3006672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905" b="0" i="0" u="none" strike="noStrike" kern="1200" baseline="0" dirty="0">
                <a:solidFill>
                  <a:schemeClr val="tx1"/>
                </a:solidFill>
                <a:latin typeface="+mn-lt"/>
                <a:ea typeface="+mn-ea"/>
                <a:cs typeface="+mn-cs"/>
              </a:rPr>
              <a:t>Dweck, C., Walton, G. M., &amp; Cohen, G. L. (2011). </a:t>
            </a:r>
            <a:r>
              <a:rPr lang="en-US" sz="1905" b="0" i="1" u="none" strike="noStrike" kern="1200" baseline="0" dirty="0">
                <a:solidFill>
                  <a:schemeClr val="tx1"/>
                </a:solidFill>
                <a:latin typeface="+mn-lt"/>
                <a:ea typeface="+mn-ea"/>
                <a:cs typeface="+mn-cs"/>
              </a:rPr>
              <a:t>Academic tenacity: Mindsets and skills that promote long-term learning</a:t>
            </a:r>
            <a:r>
              <a:rPr lang="en-US" sz="1905" b="0" i="0" u="none" strike="noStrike" kern="1200" baseline="0" dirty="0">
                <a:solidFill>
                  <a:schemeClr val="tx1"/>
                </a:solidFill>
                <a:latin typeface="+mn-lt"/>
                <a:ea typeface="+mn-ea"/>
                <a:cs typeface="+mn-cs"/>
              </a:rPr>
              <a:t>. Seattle, WA: Gates Foundation. </a:t>
            </a:r>
          </a:p>
          <a:p>
            <a:endParaRPr lang="en-US" sz="1905" b="0" i="0" u="none"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Farrington, C. A., Roderick, M., Allensworth, E., Nagaoka, J., Seneca Keyes, T., Johnson, D. W., et al. (2012). </a:t>
            </a:r>
            <a:r>
              <a:rPr lang="en-US" sz="1905" b="0" i="1" u="none" strike="noStrike" kern="1200" baseline="0" dirty="0">
                <a:solidFill>
                  <a:schemeClr val="tx1"/>
                </a:solidFill>
                <a:latin typeface="+mn-lt"/>
                <a:ea typeface="+mn-ea"/>
                <a:cs typeface="+mn-cs"/>
              </a:rPr>
              <a:t>Teaching adolescents to become learners: The role of noncognitive factors in academic performance. A critical literature review</a:t>
            </a:r>
            <a:r>
              <a:rPr lang="en-US" sz="1905" b="0" i="0" u="none" strike="noStrike" kern="1200" baseline="0" dirty="0">
                <a:solidFill>
                  <a:schemeClr val="tx1"/>
                </a:solidFill>
                <a:latin typeface="+mn-lt"/>
                <a:ea typeface="+mn-ea"/>
                <a:cs typeface="+mn-cs"/>
              </a:rPr>
              <a:t>. Chicago, IL: Consortium on Chicago School Research. </a:t>
            </a:r>
            <a:r>
              <a:rPr lang="en-US" sz="1905" b="0" i="0" u="sng" strike="noStrike" kern="1200" baseline="0" dirty="0">
                <a:solidFill>
                  <a:schemeClr val="tx1"/>
                </a:solidFill>
                <a:latin typeface="+mn-lt"/>
                <a:ea typeface="+mn-ea"/>
                <a:cs typeface="+mn-cs"/>
              </a:rPr>
              <a:t>http://eric.ed.gov/?id=ED542543 </a:t>
            </a:r>
          </a:p>
          <a:p>
            <a:endParaRPr lang="en-US" sz="1905" b="0" i="0" u="sng" strike="noStrike" kern="1200" baseline="0" dirty="0">
              <a:solidFill>
                <a:schemeClr val="tx1"/>
              </a:solidFill>
              <a:latin typeface="+mn-lt"/>
              <a:ea typeface="+mn-ea"/>
              <a:cs typeface="+mn-cs"/>
            </a:endParaRPr>
          </a:p>
          <a:p>
            <a:r>
              <a:rPr lang="en-US" sz="1905" b="0" i="0" u="none" strike="noStrike" kern="1200" baseline="0" dirty="0">
                <a:solidFill>
                  <a:schemeClr val="tx1"/>
                </a:solidFill>
                <a:latin typeface="+mn-lt"/>
                <a:ea typeface="+mn-ea"/>
                <a:cs typeface="+mn-cs"/>
              </a:rPr>
              <a:t>Snipes, J., Fancsali, C., &amp; Stoker, G. (2012). </a:t>
            </a:r>
            <a:r>
              <a:rPr lang="en-US" sz="1905" b="0" i="1" u="none" strike="noStrike" kern="1200" baseline="0" dirty="0">
                <a:solidFill>
                  <a:schemeClr val="tx1"/>
                </a:solidFill>
                <a:latin typeface="+mn-lt"/>
                <a:ea typeface="+mn-ea"/>
                <a:cs typeface="+mn-cs"/>
              </a:rPr>
              <a:t>Student academic mindset interventions–A review of the current landscape</a:t>
            </a:r>
            <a:r>
              <a:rPr lang="en-US" sz="1905" b="0" i="0" u="none" strike="noStrike" kern="1200" baseline="0" dirty="0">
                <a:solidFill>
                  <a:schemeClr val="tx1"/>
                </a:solidFill>
                <a:latin typeface="+mn-lt"/>
                <a:ea typeface="+mn-ea"/>
                <a:cs typeface="+mn-cs"/>
              </a:rPr>
              <a:t>. San Francisco, CA: Stupski Foundation. Retrieved July 30, 2015, from </a:t>
            </a:r>
            <a:r>
              <a:rPr lang="en-US" sz="1905" b="0" i="0" u="sng" strike="noStrike" kern="1200" baseline="0" dirty="0">
                <a:solidFill>
                  <a:schemeClr val="tx1"/>
                </a:solidFill>
                <a:latin typeface="+mn-lt"/>
                <a:ea typeface="+mn-ea"/>
                <a:cs typeface="+mn-cs"/>
              </a:rPr>
              <a:t>https://www.impaqint.com/sites/default/files/project-reports/impaq%20student%20academic%20 mindset%20interventions%20report%20august%202012_0.pdf </a:t>
            </a:r>
            <a:endParaRPr lang="en-US" dirty="0"/>
          </a:p>
        </p:txBody>
      </p:sp>
      <p:sp>
        <p:nvSpPr>
          <p:cNvPr id="4" name="Slide Number Placeholder 3"/>
          <p:cNvSpPr>
            <a:spLocks noGrp="1"/>
          </p:cNvSpPr>
          <p:nvPr>
            <p:ph type="sldNum" sz="quarter" idx="10"/>
          </p:nvPr>
        </p:nvSpPr>
        <p:spPr/>
        <p:txBody>
          <a:bodyPr/>
          <a:lstStyle/>
          <a:p>
            <a:fld id="{5BED2AB6-03DB-2C42-84EE-CE59A087A826}" type="slidenum">
              <a:rPr lang="en-US" smtClean="0"/>
              <a:t>7</a:t>
            </a:fld>
            <a:endParaRPr lang="en-US" dirty="0"/>
          </a:p>
        </p:txBody>
      </p:sp>
    </p:spTree>
    <p:extLst>
      <p:ext uri="{BB962C8B-B14F-4D97-AF65-F5344CB8AC3E}">
        <p14:creationId xmlns:p14="http://schemas.microsoft.com/office/powerpoint/2010/main" val="869964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charset="0"/>
                <a:ea typeface="+mn-ea"/>
                <a:cs typeface="+mn-cs"/>
              </a:rPr>
              <a:t>Snipes, J., &amp; Tran, L. (2016). </a:t>
            </a:r>
            <a:r>
              <a:rPr lang="en-US" sz="1200" b="0" i="1" u="none" strike="noStrike" kern="1200" baseline="0" dirty="0">
                <a:solidFill>
                  <a:schemeClr val="tx1"/>
                </a:solidFill>
                <a:latin typeface="Times New Roman" charset="0"/>
                <a:ea typeface="+mn-ea"/>
                <a:cs typeface="+mn-cs"/>
              </a:rPr>
              <a:t>Early indicators and academic mindsets in the Clark County School District. </a:t>
            </a:r>
            <a:r>
              <a:rPr lang="en-US" sz="1200" b="0" i="0" u="none" strike="noStrike" kern="1200" baseline="0" dirty="0">
                <a:solidFill>
                  <a:schemeClr val="tx1"/>
                </a:solidFill>
                <a:latin typeface="Times New Roman" charset="0"/>
                <a:ea typeface="+mn-ea"/>
                <a:cs typeface="+mn-cs"/>
              </a:rPr>
              <a:t>San Francisco, CA: REL West @ WestEd.</a:t>
            </a:r>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8</a:t>
            </a:fld>
            <a:endParaRPr lang="en-US" dirty="0"/>
          </a:p>
        </p:txBody>
      </p:sp>
    </p:spTree>
    <p:extLst>
      <p:ext uri="{BB962C8B-B14F-4D97-AF65-F5344CB8AC3E}">
        <p14:creationId xmlns:p14="http://schemas.microsoft.com/office/powerpoint/2010/main" val="2949041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0525" y="685800"/>
            <a:ext cx="6229350" cy="3505200"/>
          </a:xfrm>
        </p:spPr>
      </p:sp>
      <p:sp>
        <p:nvSpPr>
          <p:cNvPr id="3" name="Notes Placeholder 2"/>
          <p:cNvSpPr>
            <a:spLocks noGrp="1"/>
          </p:cNvSpPr>
          <p:nvPr>
            <p:ph type="body" idx="1"/>
          </p:nvPr>
        </p:nvSpPr>
        <p:spPr/>
        <p:txBody>
          <a:bodyPr>
            <a:normAutofit/>
          </a:bodyPr>
          <a:lstStyle/>
          <a:p>
            <a:pPr marL="171450" marR="0" lvl="0" indent="-171450" algn="l" defTabSz="914400" rtl="0" eaLnBrk="1" fontAlgn="base" latinLnBrk="0" hangingPunct="1">
              <a:lnSpc>
                <a:spcPct val="100000"/>
              </a:lnSpc>
              <a:spcBef>
                <a:spcPct val="30000"/>
              </a:spcBef>
              <a:spcAft>
                <a:spcPct val="0"/>
              </a:spcAft>
              <a:buClrTx/>
              <a:buSzTx/>
              <a:buFontTx/>
              <a:buChar char="-"/>
              <a:tabLst/>
              <a:defRPr/>
            </a:pPr>
            <a:r>
              <a:rPr lang="en-US" sz="1200" b="0" i="0" u="none" strike="noStrike" kern="1200" baseline="0" dirty="0">
                <a:solidFill>
                  <a:schemeClr val="tx1"/>
                </a:solidFill>
                <a:latin typeface="Times New Roman" charset="0"/>
                <a:ea typeface="+mn-ea"/>
                <a:cs typeface="+mn-cs"/>
              </a:rPr>
              <a:t>Snipes, J., &amp; Tran, L. (2016). </a:t>
            </a:r>
            <a:r>
              <a:rPr lang="en-US" sz="1200" b="0" i="1" u="none" strike="noStrike" kern="1200" baseline="0" dirty="0">
                <a:solidFill>
                  <a:schemeClr val="tx1"/>
                </a:solidFill>
                <a:latin typeface="Times New Roman" charset="0"/>
                <a:ea typeface="+mn-ea"/>
                <a:cs typeface="+mn-cs"/>
              </a:rPr>
              <a:t>Early indicators and academic mindsets in the Clark County School District. </a:t>
            </a:r>
            <a:r>
              <a:rPr lang="en-US" sz="1200" b="0" i="0" u="none" strike="noStrike" kern="1200" baseline="0" dirty="0">
                <a:solidFill>
                  <a:schemeClr val="tx1"/>
                </a:solidFill>
                <a:latin typeface="Times New Roman" charset="0"/>
                <a:ea typeface="+mn-ea"/>
                <a:cs typeface="+mn-cs"/>
              </a:rPr>
              <a:t>San Francisco, CA: REL West @ WestEd.</a:t>
            </a:r>
            <a:endParaRPr lang="en-US" dirty="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FEEE89B7-3EF5-4238-ADFC-D58F94A28BBF}" type="slidenum">
              <a:rPr lang="en-US" smtClean="0"/>
              <a:pPr/>
              <a:t>9</a:t>
            </a:fld>
            <a:endParaRPr lang="en-US" dirty="0"/>
          </a:p>
        </p:txBody>
      </p:sp>
    </p:spTree>
    <p:extLst>
      <p:ext uri="{BB962C8B-B14F-4D97-AF65-F5344CB8AC3E}">
        <p14:creationId xmlns:p14="http://schemas.microsoft.com/office/powerpoint/2010/main" val="14394541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7.tiff"/><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21.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7.tiff"/></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 y="2845"/>
            <a:ext cx="12187277" cy="6855157"/>
          </a:xfrm>
          <a:prstGeom prst="rect">
            <a:avLst/>
          </a:prstGeom>
        </p:spPr>
      </p:pic>
      <p:sp>
        <p:nvSpPr>
          <p:cNvPr id="2" name="Title 1"/>
          <p:cNvSpPr>
            <a:spLocks noGrp="1"/>
          </p:cNvSpPr>
          <p:nvPr>
            <p:ph type="ctrTitle"/>
          </p:nvPr>
        </p:nvSpPr>
        <p:spPr>
          <a:xfrm>
            <a:off x="757123" y="2172732"/>
            <a:ext cx="8359667" cy="2677144"/>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757124" y="4849876"/>
            <a:ext cx="9251489"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716562932"/>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 y="1423"/>
            <a:ext cx="12187277" cy="6855157"/>
          </a:xfrm>
          <a:prstGeom prst="rect">
            <a:avLst/>
          </a:prstGeom>
        </p:spPr>
      </p:pic>
      <p:sp>
        <p:nvSpPr>
          <p:cNvPr id="2" name="Title 1"/>
          <p:cNvSpPr>
            <a:spLocks noGrp="1"/>
          </p:cNvSpPr>
          <p:nvPr>
            <p:ph type="title"/>
          </p:nvPr>
        </p:nvSpPr>
        <p:spPr>
          <a:xfrm>
            <a:off x="609601" y="702733"/>
            <a:ext cx="10972800" cy="1143000"/>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2260602"/>
            <a:ext cx="10972800" cy="3865563"/>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8470"/>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574145381"/>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1" y="2845"/>
            <a:ext cx="12187277" cy="6855157"/>
          </a:xfrm>
          <a:prstGeom prst="rect">
            <a:avLst/>
          </a:prstGeom>
        </p:spPr>
      </p:pic>
      <p:sp>
        <p:nvSpPr>
          <p:cNvPr id="2" name="Title 1"/>
          <p:cNvSpPr>
            <a:spLocks noGrp="1"/>
          </p:cNvSpPr>
          <p:nvPr>
            <p:ph type="title"/>
          </p:nvPr>
        </p:nvSpPr>
        <p:spPr>
          <a:xfrm>
            <a:off x="609601" y="702733"/>
            <a:ext cx="10972800" cy="1143000"/>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3906078"/>
            <a:ext cx="10972800" cy="2220086"/>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4193315608"/>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1" y="1423"/>
            <a:ext cx="12187277" cy="6855157"/>
          </a:xfrm>
          <a:prstGeom prst="rect">
            <a:avLst/>
          </a:prstGeom>
        </p:spPr>
      </p:pic>
      <p:sp>
        <p:nvSpPr>
          <p:cNvPr id="2" name="Title 1"/>
          <p:cNvSpPr>
            <a:spLocks noGrp="1"/>
          </p:cNvSpPr>
          <p:nvPr>
            <p:ph type="title"/>
          </p:nvPr>
        </p:nvSpPr>
        <p:spPr>
          <a:xfrm>
            <a:off x="609601" y="702735"/>
            <a:ext cx="10972800" cy="1195641"/>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2266122"/>
            <a:ext cx="10972800" cy="3860042"/>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defRPr baseline="0"/>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3888470174"/>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45"/>
            <a:ext cx="12187277" cy="6855157"/>
          </a:xfrm>
          <a:prstGeom prst="rect">
            <a:avLst/>
          </a:prstGeom>
        </p:spPr>
      </p:pic>
      <p:sp>
        <p:nvSpPr>
          <p:cNvPr id="2" name="Title 1"/>
          <p:cNvSpPr>
            <a:spLocks noGrp="1"/>
          </p:cNvSpPr>
          <p:nvPr>
            <p:ph type="title"/>
          </p:nvPr>
        </p:nvSpPr>
        <p:spPr>
          <a:xfrm>
            <a:off x="609601" y="702734"/>
            <a:ext cx="10401880" cy="1245337"/>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2276063"/>
            <a:ext cx="10972800" cy="3850103"/>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defRPr baseline="0"/>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1615636373"/>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45"/>
            <a:ext cx="12187277" cy="6855157"/>
          </a:xfrm>
          <a:prstGeom prst="rect">
            <a:avLst/>
          </a:prstGeom>
        </p:spPr>
      </p:pic>
      <p:sp>
        <p:nvSpPr>
          <p:cNvPr id="2" name="Title 1"/>
          <p:cNvSpPr>
            <a:spLocks noGrp="1"/>
          </p:cNvSpPr>
          <p:nvPr>
            <p:ph type="title"/>
          </p:nvPr>
        </p:nvSpPr>
        <p:spPr>
          <a:xfrm>
            <a:off x="609601" y="702734"/>
            <a:ext cx="10972800" cy="1056217"/>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2260600"/>
            <a:ext cx="5860143" cy="4095750"/>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3535940583"/>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 y="1423"/>
            <a:ext cx="12187277" cy="6855157"/>
          </a:xfrm>
          <a:prstGeom prst="rect">
            <a:avLst/>
          </a:prstGeom>
        </p:spPr>
      </p:pic>
      <p:sp>
        <p:nvSpPr>
          <p:cNvPr id="2" name="Title 1"/>
          <p:cNvSpPr>
            <a:spLocks noGrp="1"/>
          </p:cNvSpPr>
          <p:nvPr>
            <p:ph type="title"/>
          </p:nvPr>
        </p:nvSpPr>
        <p:spPr>
          <a:xfrm>
            <a:off x="609601" y="702734"/>
            <a:ext cx="10972800" cy="1337734"/>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2260602"/>
            <a:ext cx="10972800" cy="3865563"/>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2428220318"/>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 y="1423"/>
            <a:ext cx="12187277" cy="6855157"/>
          </a:xfrm>
          <a:prstGeom prst="rect">
            <a:avLst/>
          </a:prstGeom>
        </p:spPr>
      </p:pic>
      <p:sp>
        <p:nvSpPr>
          <p:cNvPr id="2" name="Title 1"/>
          <p:cNvSpPr>
            <a:spLocks noGrp="1"/>
          </p:cNvSpPr>
          <p:nvPr>
            <p:ph type="title"/>
          </p:nvPr>
        </p:nvSpPr>
        <p:spPr>
          <a:xfrm>
            <a:off x="609601" y="717674"/>
            <a:ext cx="10972800" cy="914400"/>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1" y="1774537"/>
            <a:ext cx="10972800" cy="3865563"/>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1663457107"/>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9" y="1517"/>
            <a:ext cx="12186945" cy="6854969"/>
          </a:xfrm>
          <a:prstGeom prst="rect">
            <a:avLst/>
          </a:prstGeom>
        </p:spPr>
      </p:pic>
      <p:sp>
        <p:nvSpPr>
          <p:cNvPr id="2" name="Title 1"/>
          <p:cNvSpPr>
            <a:spLocks noGrp="1"/>
          </p:cNvSpPr>
          <p:nvPr>
            <p:ph type="title"/>
          </p:nvPr>
        </p:nvSpPr>
        <p:spPr>
          <a:xfrm>
            <a:off x="609601" y="782117"/>
            <a:ext cx="10972800" cy="914400"/>
          </a:xfrm>
        </p:spPr>
        <p:txBody>
          <a:bodyPr lIns="0" anchor="t" anchorCtr="0">
            <a:normAutofit/>
          </a:bodyPr>
          <a:lstStyle>
            <a:lvl1pPr algn="l">
              <a:lnSpc>
                <a:spcPct val="102000"/>
              </a:lnSpc>
              <a:defRPr sz="2250">
                <a:solidFill>
                  <a:srgbClr val="525E6E"/>
                </a:solidFill>
              </a:defRPr>
            </a:lvl1pPr>
          </a:lstStyle>
          <a:p>
            <a:r>
              <a:rPr lang="en-US" dirty="0"/>
              <a:t>Click to edit Master title style</a:t>
            </a:r>
          </a:p>
        </p:txBody>
      </p:sp>
      <p:sp>
        <p:nvSpPr>
          <p:cNvPr id="3" name="Content Placeholder 2"/>
          <p:cNvSpPr>
            <a:spLocks noGrp="1"/>
          </p:cNvSpPr>
          <p:nvPr>
            <p:ph idx="1"/>
          </p:nvPr>
        </p:nvSpPr>
        <p:spPr>
          <a:xfrm>
            <a:off x="609600" y="2421332"/>
            <a:ext cx="5145024" cy="4067251"/>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
        <p:nvSpPr>
          <p:cNvPr id="8" name="Content Placeholder 2"/>
          <p:cNvSpPr>
            <a:spLocks noGrp="1"/>
          </p:cNvSpPr>
          <p:nvPr>
            <p:ph idx="13"/>
          </p:nvPr>
        </p:nvSpPr>
        <p:spPr>
          <a:xfrm>
            <a:off x="6458509" y="2421332"/>
            <a:ext cx="5145024" cy="4067251"/>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26521821"/>
      </p:ext>
    </p:extLst>
  </p:cSld>
  <p:clrMapOvr>
    <a:masterClrMapping/>
  </p:clrMapOvr>
  <p:hf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9" y="714"/>
            <a:ext cx="12189799" cy="6856575"/>
          </a:xfrm>
          <a:prstGeom prst="rect">
            <a:avLst/>
          </a:prstGeom>
        </p:spPr>
      </p:pic>
      <p:sp>
        <p:nvSpPr>
          <p:cNvPr id="3" name="Content Placeholder 2"/>
          <p:cNvSpPr>
            <a:spLocks noGrp="1"/>
          </p:cNvSpPr>
          <p:nvPr>
            <p:ph idx="1"/>
          </p:nvPr>
        </p:nvSpPr>
        <p:spPr>
          <a:xfrm>
            <a:off x="2057201" y="3920068"/>
            <a:ext cx="7791516" cy="1820333"/>
          </a:xfrm>
        </p:spPr>
        <p:txBody>
          <a:bodyPr/>
          <a:lstStyle>
            <a:lvl1pPr>
              <a:lnSpc>
                <a:spcPct val="102000"/>
              </a:lnSpc>
              <a:spcBef>
                <a:spcPts val="422"/>
              </a:spcBef>
              <a:buFontTx/>
              <a:buNone/>
              <a:defRPr sz="1631" b="0" i="0">
                <a:solidFill>
                  <a:srgbClr val="525E6E"/>
                </a:solidFill>
              </a:defRPr>
            </a:lvl1pPr>
            <a:lvl2pPr marL="257129">
              <a:buFont typeface="Arial"/>
              <a:buChar char="•"/>
              <a:defRPr>
                <a:solidFill>
                  <a:srgbClr val="60B262"/>
                </a:solidFill>
                <a:latin typeface="Trebuchet MS"/>
                <a:cs typeface="Trebuchet MS"/>
              </a:defRPr>
            </a:lvl2pPr>
            <a:lvl3pPr marL="385694">
              <a:lnSpc>
                <a:spcPct val="102000"/>
              </a:lnSpc>
              <a:buFont typeface="Lucida Grande"/>
              <a:buChar char="–"/>
              <a:defRPr sz="1237"/>
            </a:lvl3pPr>
            <a:lvl4pPr marL="385694">
              <a:lnSpc>
                <a:spcPct val="102000"/>
              </a:lnSpc>
              <a:buSzPct val="85000"/>
              <a:buFont typeface="Courier New"/>
              <a:buChar char="o"/>
              <a:defRPr sz="1012">
                <a:solidFill>
                  <a:srgbClr val="F2A624"/>
                </a:solidFill>
              </a:defRPr>
            </a:lvl4pPr>
            <a:lvl5pPr marL="514259">
              <a:lnSpc>
                <a:spcPct val="102000"/>
              </a:lnSpc>
              <a:defRPr sz="9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a:xfrm>
            <a:off x="609601" y="6356352"/>
            <a:ext cx="2844800" cy="365125"/>
          </a:xfrm>
        </p:spPr>
        <p:txBody>
          <a:bodyPr/>
          <a:lstStyle>
            <a:lvl1pPr algn="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3572694860"/>
      </p:ext>
    </p:extLst>
  </p:cSld>
  <p:clrMapOvr>
    <a:masterClrMapping/>
  </p:clrMapOvr>
  <p:hf hd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or Section Slide Option 1">
    <p:bg>
      <p:bgRef idx="1001">
        <a:schemeClr val="bg1"/>
      </p:bgRef>
    </p:bg>
    <p:spTree>
      <p:nvGrpSpPr>
        <p:cNvPr id="1" name=""/>
        <p:cNvGrpSpPr/>
        <p:nvPr/>
      </p:nvGrpSpPr>
      <p:grpSpPr>
        <a:xfrm>
          <a:off x="0" y="0"/>
          <a:ext cx="0" cy="0"/>
          <a:chOff x="0" y="0"/>
          <a:chExt cx="0" cy="0"/>
        </a:xfrm>
      </p:grpSpPr>
      <p:pic>
        <p:nvPicPr>
          <p:cNvPr id="6" name="Picture 5" descr="bg-3B.jpg"/>
          <p:cNvPicPr>
            <a:picLocks noChangeAspect="1"/>
          </p:cNvPicPr>
          <p:nvPr userDrawn="1"/>
        </p:nvPicPr>
        <p:blipFill>
          <a:blip r:embed="rId2" cstate="print"/>
          <a:stretch>
            <a:fillRect/>
          </a:stretch>
        </p:blipFill>
        <p:spPr>
          <a:xfrm>
            <a:off x="0" y="0"/>
            <a:ext cx="12192000" cy="3048000"/>
          </a:xfrm>
          <a:prstGeom prst="rect">
            <a:avLst/>
          </a:prstGeom>
        </p:spPr>
      </p:pic>
      <p:pic>
        <p:nvPicPr>
          <p:cNvPr id="27" name="Picture 26" descr="bg-1.jpg"/>
          <p:cNvPicPr>
            <a:picLocks noChangeAspect="1"/>
          </p:cNvPicPr>
          <p:nvPr userDrawn="1"/>
        </p:nvPicPr>
        <p:blipFill>
          <a:blip r:embed="rId3" cstate="print"/>
          <a:srcRect l="5085" t="37778"/>
          <a:stretch>
            <a:fillRect/>
          </a:stretch>
        </p:blipFill>
        <p:spPr>
          <a:xfrm>
            <a:off x="0" y="3048000"/>
            <a:ext cx="12192000" cy="3810000"/>
          </a:xfrm>
          <a:prstGeom prst="rect">
            <a:avLst/>
          </a:prstGeom>
        </p:spPr>
      </p:pic>
      <p:sp>
        <p:nvSpPr>
          <p:cNvPr id="9" name="Subtitle 8"/>
          <p:cNvSpPr>
            <a:spLocks noGrp="1"/>
          </p:cNvSpPr>
          <p:nvPr>
            <p:ph type="subTitle" idx="1" hasCustomPrompt="1"/>
          </p:nvPr>
        </p:nvSpPr>
        <p:spPr>
          <a:xfrm>
            <a:off x="1828800" y="4038600"/>
            <a:ext cx="8534400" cy="685800"/>
          </a:xfrm>
          <a:prstGeom prst="rect">
            <a:avLst/>
          </a:prstGeom>
        </p:spPr>
        <p:txBody>
          <a:bodyPr lIns="0" tIns="0" rIns="0" bIns="0"/>
          <a:lstStyle>
            <a:lvl1pPr marL="0" indent="0" algn="ctr">
              <a:buNone/>
              <a:defRPr sz="2400" b="1" cap="none" spc="0" baseline="0">
                <a:solidFill>
                  <a:schemeClr val="bg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err="1"/>
              <a:t>Jdwlfjl</a:t>
            </a:r>
            <a:endParaRPr kumimoji="0" lang="en-US" dirty="0"/>
          </a:p>
          <a:p>
            <a:endParaRPr kumimoji="0" lang="en-US" dirty="0"/>
          </a:p>
          <a:p>
            <a:r>
              <a:rPr kumimoji="0" lang="en-US" dirty="0" err="1"/>
              <a:t>Fskokwlw</a:t>
            </a:r>
            <a:endParaRPr kumimoji="0" lang="en-US" dirty="0"/>
          </a:p>
          <a:p>
            <a:r>
              <a:rPr kumimoji="0" lang="en-US" dirty="0" err="1"/>
              <a:t>wklwklwkwlkw</a:t>
            </a:r>
            <a:endParaRPr kumimoji="0" lang="en-US" dirty="0"/>
          </a:p>
        </p:txBody>
      </p:sp>
      <p:pic>
        <p:nvPicPr>
          <p:cNvPr id="31" name="Picture 30" descr="relwest-at-wested.eps"/>
          <p:cNvPicPr>
            <a:picLocks noChangeAspect="1"/>
          </p:cNvPicPr>
          <p:nvPr userDrawn="1"/>
        </p:nvPicPr>
        <p:blipFill>
          <a:blip r:embed="rId4" cstate="print"/>
          <a:stretch>
            <a:fillRect/>
          </a:stretch>
        </p:blipFill>
        <p:spPr>
          <a:xfrm>
            <a:off x="8737600" y="381001"/>
            <a:ext cx="3183467" cy="494669"/>
          </a:xfrm>
          <a:prstGeom prst="rect">
            <a:avLst/>
          </a:prstGeom>
        </p:spPr>
      </p:pic>
      <p:sp>
        <p:nvSpPr>
          <p:cNvPr id="7" name="Rectangle 6"/>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1" name="Title 7"/>
          <p:cNvSpPr>
            <a:spLocks noGrp="1"/>
          </p:cNvSpPr>
          <p:nvPr>
            <p:ph type="ctrTitle" hasCustomPrompt="1"/>
          </p:nvPr>
        </p:nvSpPr>
        <p:spPr>
          <a:xfrm>
            <a:off x="1016000" y="609600"/>
            <a:ext cx="10363200" cy="1752600"/>
          </a:xfrm>
          <a:prstGeom prst="rect">
            <a:avLst/>
          </a:prstGeom>
        </p:spPr>
        <p:txBody>
          <a:bodyPr anchor="b"/>
          <a:lstStyle>
            <a:lvl1pPr algn="l">
              <a:lnSpc>
                <a:spcPts val="5000"/>
              </a:lnSpc>
              <a:spcAft>
                <a:spcPts val="0"/>
              </a:spcAft>
              <a:defRPr sz="4800">
                <a:solidFill>
                  <a:schemeClr val="tx1"/>
                </a:solidFill>
                <a:latin typeface="+mj-lt"/>
                <a:cs typeface="Helvetica"/>
              </a:defRPr>
            </a:lvl1pPr>
          </a:lstStyle>
          <a:p>
            <a:r>
              <a:rPr kumimoji="0" lang="en-US" dirty="0"/>
              <a:t>Click to Edit Master Title Style</a:t>
            </a:r>
          </a:p>
        </p:txBody>
      </p:sp>
      <p:cxnSp>
        <p:nvCxnSpPr>
          <p:cNvPr id="10" name="Straight Connector 9"/>
          <p:cNvCxnSpPr/>
          <p:nvPr userDrawn="1"/>
        </p:nvCxnSpPr>
        <p:spPr>
          <a:xfrm>
            <a:off x="0" y="3046412"/>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658686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 y="1517"/>
            <a:ext cx="12186945" cy="6854969"/>
          </a:xfrm>
          <a:prstGeom prst="rect">
            <a:avLst/>
          </a:prstGeom>
        </p:spPr>
      </p:pic>
      <p:sp>
        <p:nvSpPr>
          <p:cNvPr id="2" name="Title 1"/>
          <p:cNvSpPr>
            <a:spLocks noGrp="1"/>
          </p:cNvSpPr>
          <p:nvPr>
            <p:ph type="ctrTitle"/>
          </p:nvPr>
        </p:nvSpPr>
        <p:spPr>
          <a:xfrm>
            <a:off x="697493" y="2230947"/>
            <a:ext cx="8359667" cy="2677144"/>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697496" y="4411133"/>
            <a:ext cx="9251489"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003120462"/>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Medium Header Area with Text">
    <p:spTree>
      <p:nvGrpSpPr>
        <p:cNvPr id="1" name=""/>
        <p:cNvGrpSpPr/>
        <p:nvPr/>
      </p:nvGrpSpPr>
      <p:grpSpPr>
        <a:xfrm>
          <a:off x="0" y="0"/>
          <a:ext cx="0" cy="0"/>
          <a:chOff x="0" y="0"/>
          <a:chExt cx="0" cy="0"/>
        </a:xfrm>
      </p:grpSpPr>
      <p:pic>
        <p:nvPicPr>
          <p:cNvPr id="15" name="Picture 14" descr="bg-3B.jpg"/>
          <p:cNvPicPr>
            <a:picLocks noChangeAspect="1"/>
          </p:cNvPicPr>
          <p:nvPr userDrawn="1"/>
        </p:nvPicPr>
        <p:blipFill>
          <a:blip r:embed="rId2" cstate="print"/>
          <a:srcRect t="42180"/>
          <a:stretch>
            <a:fillRect/>
          </a:stretch>
        </p:blipFill>
        <p:spPr>
          <a:xfrm>
            <a:off x="0" y="76200"/>
            <a:ext cx="12192000" cy="1357908"/>
          </a:xfrm>
          <a:prstGeom prst="rect">
            <a:avLst/>
          </a:prstGeom>
        </p:spPr>
      </p:pic>
      <p:sp>
        <p:nvSpPr>
          <p:cNvPr id="10" name="Rectangle 9"/>
          <p:cNvSpPr/>
          <p:nvPr userDrawn="1"/>
        </p:nvSpPr>
        <p:spPr>
          <a:xfrm>
            <a:off x="0" y="1464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3" name="Rectangle 12"/>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4" name="Straight Connector 13"/>
          <p:cNvCxnSpPr/>
          <p:nvPr userDrawn="1"/>
        </p:nvCxnSpPr>
        <p:spPr>
          <a:xfrm>
            <a:off x="0" y="1447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9" name="Content Placeholder 8"/>
          <p:cNvSpPr>
            <a:spLocks noGrp="1"/>
          </p:cNvSpPr>
          <p:nvPr>
            <p:ph sz="quarter" idx="10"/>
          </p:nvPr>
        </p:nvSpPr>
        <p:spPr>
          <a:xfrm>
            <a:off x="1625600" y="1600200"/>
            <a:ext cx="9753600" cy="4038600"/>
          </a:xfrm>
          <a:prstGeom prst="rect">
            <a:avLst/>
          </a:prstGeom>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2" name="Title 11"/>
          <p:cNvSpPr>
            <a:spLocks noGrp="1"/>
          </p:cNvSpPr>
          <p:nvPr>
            <p:ph type="title" hasCustomPrompt="1"/>
          </p:nvPr>
        </p:nvSpPr>
        <p:spPr>
          <a:xfrm>
            <a:off x="406400" y="304800"/>
            <a:ext cx="10972800" cy="1143000"/>
          </a:xfrm>
          <a:prstGeom prst="rect">
            <a:avLst/>
          </a:prstGeom>
        </p:spPr>
        <p:txBody>
          <a:bodyPr vert="horz" anchor="b"/>
          <a:lstStyle>
            <a:lvl1pPr algn="l">
              <a:defRPr sz="3600" b="0">
                <a:solidFill>
                  <a:schemeClr val="tx1"/>
                </a:solidFill>
              </a:defRPr>
            </a:lvl1pPr>
          </a:lstStyle>
          <a:p>
            <a:r>
              <a:rPr lang="en-US" dirty="0"/>
              <a:t>Click to Edit Master Title Style</a:t>
            </a:r>
          </a:p>
        </p:txBody>
      </p:sp>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2722628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or Section Slide Option 2">
    <p:bg>
      <p:bgRef idx="1001">
        <a:schemeClr val="bg1"/>
      </p:bgRef>
    </p:bg>
    <p:spTree>
      <p:nvGrpSpPr>
        <p:cNvPr id="1" name=""/>
        <p:cNvGrpSpPr/>
        <p:nvPr/>
      </p:nvGrpSpPr>
      <p:grpSpPr>
        <a:xfrm>
          <a:off x="0" y="0"/>
          <a:ext cx="0" cy="0"/>
          <a:chOff x="0" y="0"/>
          <a:chExt cx="0" cy="0"/>
        </a:xfrm>
      </p:grpSpPr>
      <p:pic>
        <p:nvPicPr>
          <p:cNvPr id="13" name="Picture 12" descr="bg-3B.jpg"/>
          <p:cNvPicPr>
            <a:picLocks noChangeAspect="1"/>
          </p:cNvPicPr>
          <p:nvPr userDrawn="1"/>
        </p:nvPicPr>
        <p:blipFill>
          <a:blip r:embed="rId2" cstate="print"/>
          <a:stretch>
            <a:fillRect/>
          </a:stretch>
        </p:blipFill>
        <p:spPr>
          <a:xfrm>
            <a:off x="0" y="0"/>
            <a:ext cx="12192000" cy="2348508"/>
          </a:xfrm>
          <a:prstGeom prst="rect">
            <a:avLst/>
          </a:prstGeom>
        </p:spPr>
      </p:pic>
      <p:sp>
        <p:nvSpPr>
          <p:cNvPr id="10" name="Rectangle 9"/>
          <p:cNvSpPr/>
          <p:nvPr userDrawn="1"/>
        </p:nvSpPr>
        <p:spPr>
          <a:xfrm>
            <a:off x="0" y="23791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22" name="Subtitle 8"/>
          <p:cNvSpPr>
            <a:spLocks noGrp="1"/>
          </p:cNvSpPr>
          <p:nvPr>
            <p:ph type="subTitle" idx="1" hasCustomPrompt="1"/>
          </p:nvPr>
        </p:nvSpPr>
        <p:spPr>
          <a:xfrm>
            <a:off x="1828800" y="2971800"/>
            <a:ext cx="8534400" cy="1752600"/>
          </a:xfrm>
          <a:prstGeom prst="rect">
            <a:avLst/>
          </a:prstGeom>
        </p:spPr>
        <p:txBody>
          <a:bodyPr lIns="0" tIns="0" rIns="0" bIns="0"/>
          <a:lstStyle>
            <a:lvl1pPr marL="0" indent="0" algn="ctr">
              <a:lnSpc>
                <a:spcPct val="150000"/>
              </a:lnSpc>
              <a:spcBef>
                <a:spcPts val="500"/>
              </a:spcBef>
              <a:buNone/>
              <a:defRPr sz="2400" b="1" cap="none" spc="4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a:t>Click to Edit Master Subtitle Style</a:t>
            </a:r>
          </a:p>
        </p:txBody>
      </p:sp>
      <p:sp>
        <p:nvSpPr>
          <p:cNvPr id="23" name="Title 7"/>
          <p:cNvSpPr>
            <a:spLocks noGrp="1"/>
          </p:cNvSpPr>
          <p:nvPr>
            <p:ph type="ctrTitle" hasCustomPrompt="1"/>
          </p:nvPr>
        </p:nvSpPr>
        <p:spPr>
          <a:xfrm>
            <a:off x="609600" y="609600"/>
            <a:ext cx="10363200" cy="1752600"/>
          </a:xfrm>
          <a:prstGeom prst="rect">
            <a:avLst/>
          </a:prstGeom>
        </p:spPr>
        <p:txBody>
          <a:bodyPr anchor="b"/>
          <a:lstStyle>
            <a:lvl1pPr algn="ctr">
              <a:lnSpc>
                <a:spcPts val="5000"/>
              </a:lnSpc>
              <a:spcAft>
                <a:spcPts val="0"/>
              </a:spcAft>
              <a:defRPr sz="4400" b="0">
                <a:solidFill>
                  <a:schemeClr val="tx1"/>
                </a:solidFill>
                <a:latin typeface="+mj-lt"/>
                <a:cs typeface="Helvetica"/>
              </a:defRPr>
            </a:lvl1pPr>
          </a:lstStyle>
          <a:p>
            <a:r>
              <a:rPr kumimoji="0" lang="en-US" dirty="0"/>
              <a:t>Click to Edit Master Title Style</a:t>
            </a:r>
          </a:p>
        </p:txBody>
      </p:sp>
      <p:pic>
        <p:nvPicPr>
          <p:cNvPr id="24" name="Picture 23"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8" name="Rectangle 7"/>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2" name="Straight Connector 11"/>
          <p:cNvCxnSpPr/>
          <p:nvPr userDrawn="1"/>
        </p:nvCxnSpPr>
        <p:spPr>
          <a:xfrm>
            <a:off x="0" y="23622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dium Header Area with Area for Graphic or Table">
    <p:bg>
      <p:bgRef idx="1001">
        <a:schemeClr val="bg1"/>
      </p:bgRef>
    </p:bg>
    <p:spTree>
      <p:nvGrpSpPr>
        <p:cNvPr id="1" name=""/>
        <p:cNvGrpSpPr/>
        <p:nvPr/>
      </p:nvGrpSpPr>
      <p:grpSpPr>
        <a:xfrm>
          <a:off x="0" y="0"/>
          <a:ext cx="0" cy="0"/>
          <a:chOff x="0" y="0"/>
          <a:chExt cx="0" cy="0"/>
        </a:xfrm>
      </p:grpSpPr>
      <p:pic>
        <p:nvPicPr>
          <p:cNvPr id="5" name="Picture 4" descr="bg-3B.jpg"/>
          <p:cNvPicPr>
            <a:picLocks noChangeAspect="1"/>
          </p:cNvPicPr>
          <p:nvPr userDrawn="1"/>
        </p:nvPicPr>
        <p:blipFill>
          <a:blip r:embed="rId2" cstate="print"/>
          <a:srcRect t="42180"/>
          <a:stretch>
            <a:fillRect/>
          </a:stretch>
        </p:blipFill>
        <p:spPr>
          <a:xfrm>
            <a:off x="0" y="76200"/>
            <a:ext cx="12192000" cy="1357908"/>
          </a:xfrm>
          <a:prstGeom prst="rect">
            <a:avLst/>
          </a:prstGeom>
        </p:spPr>
      </p:pic>
      <p:sp>
        <p:nvSpPr>
          <p:cNvPr id="7" name="Rectangle 6"/>
          <p:cNvSpPr/>
          <p:nvPr userDrawn="1"/>
        </p:nvSpPr>
        <p:spPr>
          <a:xfrm>
            <a:off x="0" y="1464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8" name="Rectangle 7"/>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9" name="Straight Connector 8"/>
          <p:cNvCxnSpPr/>
          <p:nvPr userDrawn="1"/>
        </p:nvCxnSpPr>
        <p:spPr>
          <a:xfrm>
            <a:off x="0" y="1447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9"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1" name="Content Placeholder 8"/>
          <p:cNvSpPr>
            <a:spLocks noGrp="1"/>
          </p:cNvSpPr>
          <p:nvPr>
            <p:ph sz="quarter" idx="10"/>
          </p:nvPr>
        </p:nvSpPr>
        <p:spPr>
          <a:xfrm>
            <a:off x="1625600" y="1828800"/>
            <a:ext cx="9753600" cy="3733800"/>
          </a:xfrm>
          <a:prstGeom prst="rect">
            <a:avLst/>
          </a:prstGeom>
        </p:spPr>
        <p:txBody>
          <a:bodyPr vert="horz"/>
          <a:lstStyle>
            <a:lvl1pPr>
              <a:lnSpc>
                <a:spcPts val="2700"/>
              </a:lnSpc>
              <a:spcBef>
                <a:spcPts val="1500"/>
              </a:spcBef>
              <a:buSzPct val="100000"/>
              <a:buFont typeface="Lucida Grande"/>
              <a:buNone/>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p:txBody>
      </p:sp>
      <p:sp>
        <p:nvSpPr>
          <p:cNvPr id="12" name="Title 11"/>
          <p:cNvSpPr>
            <a:spLocks noGrp="1"/>
          </p:cNvSpPr>
          <p:nvPr>
            <p:ph type="title" hasCustomPrompt="1"/>
          </p:nvPr>
        </p:nvSpPr>
        <p:spPr>
          <a:xfrm>
            <a:off x="406400" y="304800"/>
            <a:ext cx="10972800" cy="1143000"/>
          </a:xfrm>
          <a:prstGeom prst="rect">
            <a:avLst/>
          </a:prstGeom>
        </p:spPr>
        <p:txBody>
          <a:bodyPr vert="horz" anchor="b"/>
          <a:lstStyle>
            <a:lvl1pPr algn="l">
              <a:defRPr sz="3600" b="0">
                <a:solidFill>
                  <a:schemeClr val="tx1"/>
                </a:solidFill>
              </a:defRPr>
            </a:lvl1pPr>
          </a:lstStyle>
          <a:p>
            <a:r>
              <a:rPr lang="en-US" dirty="0"/>
              <a:t>Click to Edit Master Title Style</a:t>
            </a:r>
          </a:p>
        </p:txBody>
      </p:sp>
      <p:sp>
        <p:nvSpPr>
          <p:cNvPr id="13"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Medium Header Area with Area for Graphic or Table">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464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5" name="Picture 4" descr="bg-3B.jpg"/>
          <p:cNvPicPr>
            <a:picLocks noChangeAspect="1"/>
          </p:cNvPicPr>
          <p:nvPr userDrawn="1"/>
        </p:nvPicPr>
        <p:blipFill>
          <a:blip r:embed="rId2" cstate="print"/>
          <a:srcRect t="42180"/>
          <a:stretch>
            <a:fillRect/>
          </a:stretch>
        </p:blipFill>
        <p:spPr>
          <a:xfrm>
            <a:off x="0" y="76200"/>
            <a:ext cx="12192000" cy="1357908"/>
          </a:xfrm>
          <a:prstGeom prst="rect">
            <a:avLst/>
          </a:prstGeom>
        </p:spPr>
      </p:pic>
      <p:sp>
        <p:nvSpPr>
          <p:cNvPr id="8" name="Rectangle 7"/>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9" name="Straight Connector 8"/>
          <p:cNvCxnSpPr/>
          <p:nvPr userDrawn="1"/>
        </p:nvCxnSpPr>
        <p:spPr>
          <a:xfrm>
            <a:off x="0" y="1447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10" name="Picture 9"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2" name="Title 11"/>
          <p:cNvSpPr>
            <a:spLocks noGrp="1"/>
          </p:cNvSpPr>
          <p:nvPr>
            <p:ph type="title" hasCustomPrompt="1"/>
          </p:nvPr>
        </p:nvSpPr>
        <p:spPr>
          <a:xfrm>
            <a:off x="406400" y="304800"/>
            <a:ext cx="10972800" cy="1143000"/>
          </a:xfrm>
          <a:prstGeom prst="rect">
            <a:avLst/>
          </a:prstGeom>
        </p:spPr>
        <p:txBody>
          <a:bodyPr vert="horz" anchor="b"/>
          <a:lstStyle>
            <a:lvl1pPr algn="l">
              <a:defRPr sz="3600" b="0">
                <a:solidFill>
                  <a:schemeClr val="tx1"/>
                </a:solidFill>
              </a:defRPr>
            </a:lvl1pPr>
          </a:lstStyle>
          <a:p>
            <a:r>
              <a:rPr lang="en-US" dirty="0"/>
              <a:t>Click to Edit Master Title Style</a:t>
            </a:r>
          </a:p>
        </p:txBody>
      </p:sp>
      <p:graphicFrame>
        <p:nvGraphicFramePr>
          <p:cNvPr id="13" name="Table 12"/>
          <p:cNvGraphicFramePr>
            <a:graphicFrameLocks noGrp="1"/>
          </p:cNvGraphicFramePr>
          <p:nvPr userDrawn="1"/>
        </p:nvGraphicFramePr>
        <p:xfrm>
          <a:off x="1930400" y="1981200"/>
          <a:ext cx="9448800" cy="3657600"/>
        </p:xfrm>
        <a:graphic>
          <a:graphicData uri="http://schemas.openxmlformats.org/drawingml/2006/table">
            <a:tbl>
              <a:tblPr firstRow="1" bandRow="1">
                <a:tableStyleId>{D27102A9-8310-4765-A935-A1911B00CA55}</a:tableStyleId>
              </a:tblPr>
              <a:tblGrid>
                <a:gridCol w="1889760">
                  <a:extLst>
                    <a:ext uri="{9D8B030D-6E8A-4147-A177-3AD203B41FA5}">
                      <a16:colId xmlns:a16="http://schemas.microsoft.com/office/drawing/2014/main" val="20000"/>
                    </a:ext>
                  </a:extLst>
                </a:gridCol>
                <a:gridCol w="1889760">
                  <a:extLst>
                    <a:ext uri="{9D8B030D-6E8A-4147-A177-3AD203B41FA5}">
                      <a16:colId xmlns:a16="http://schemas.microsoft.com/office/drawing/2014/main" val="20001"/>
                    </a:ext>
                  </a:extLst>
                </a:gridCol>
                <a:gridCol w="1889760">
                  <a:extLst>
                    <a:ext uri="{9D8B030D-6E8A-4147-A177-3AD203B41FA5}">
                      <a16:colId xmlns:a16="http://schemas.microsoft.com/office/drawing/2014/main" val="20002"/>
                    </a:ext>
                  </a:extLst>
                </a:gridCol>
                <a:gridCol w="1889760">
                  <a:extLst>
                    <a:ext uri="{9D8B030D-6E8A-4147-A177-3AD203B41FA5}">
                      <a16:colId xmlns:a16="http://schemas.microsoft.com/office/drawing/2014/main" val="20003"/>
                    </a:ext>
                  </a:extLst>
                </a:gridCol>
                <a:gridCol w="1889760">
                  <a:extLst>
                    <a:ext uri="{9D8B030D-6E8A-4147-A177-3AD203B41FA5}">
                      <a16:colId xmlns:a16="http://schemas.microsoft.com/office/drawing/2014/main" val="20004"/>
                    </a:ext>
                  </a:extLst>
                </a:gridCol>
              </a:tblGrid>
              <a:tr h="457200">
                <a:tc>
                  <a:txBody>
                    <a:bodyPr/>
                    <a:lstStyle/>
                    <a:p>
                      <a:endParaRPr lang="en-US" dirty="0">
                        <a:solidFill>
                          <a:schemeClr val="bg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solidFill>
                      <a:srgbClr val="1A3B65"/>
                    </a:solidFill>
                  </a:tcPr>
                </a:tc>
                <a:tc>
                  <a:txBody>
                    <a:bodyPr/>
                    <a:lstStyle/>
                    <a:p>
                      <a:endParaRPr lang="en-US" dirty="0">
                        <a:solidFill>
                          <a:schemeClr val="bg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solidFill>
                      <a:srgbClr val="1A3B65"/>
                    </a:solidFill>
                  </a:tcPr>
                </a:tc>
                <a:tc>
                  <a:txBody>
                    <a:bodyPr/>
                    <a:lstStyle/>
                    <a:p>
                      <a:endParaRPr lang="en-US" dirty="0">
                        <a:solidFill>
                          <a:schemeClr val="bg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solidFill>
                      <a:srgbClr val="1A3B65"/>
                    </a:solidFill>
                  </a:tcPr>
                </a:tc>
                <a:tc>
                  <a:txBody>
                    <a:bodyPr/>
                    <a:lstStyle/>
                    <a:p>
                      <a:endParaRPr lang="en-US" dirty="0">
                        <a:solidFill>
                          <a:schemeClr val="bg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solidFill>
                      <a:srgbClr val="1A3B65"/>
                    </a:solidFill>
                  </a:tcPr>
                </a:tc>
                <a:tc>
                  <a:txBody>
                    <a:bodyPr/>
                    <a:lstStyle/>
                    <a:p>
                      <a:endParaRPr lang="en-US" dirty="0">
                        <a:solidFill>
                          <a:schemeClr val="bg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solidFill>
                      <a:srgbClr val="1A3B65"/>
                    </a:solidFill>
                  </a:tcPr>
                </a:tc>
                <a:extLst>
                  <a:ext uri="{0D108BD9-81ED-4DB2-BD59-A6C34878D82A}">
                    <a16:rowId xmlns:a16="http://schemas.microsoft.com/office/drawing/2014/main" val="10000"/>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1"/>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2"/>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3"/>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4"/>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5"/>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6"/>
                  </a:ext>
                </a:extLst>
              </a:tr>
              <a:tr h="457200">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tc>
                  <a:txBody>
                    <a:bodyPr/>
                    <a:lstStyle/>
                    <a:p>
                      <a:endParaRPr lang="en-US" sz="1600" dirty="0">
                        <a:solidFill>
                          <a:schemeClr val="accent1"/>
                        </a:solidFill>
                      </a:endParaRPr>
                    </a:p>
                  </a:txBody>
                  <a:tcPr marL="121920" marR="121920">
                    <a:lnL w="12700" cap="flat" cmpd="sng" algn="ctr">
                      <a:solidFill>
                        <a:srgbClr val="6694B7"/>
                      </a:solidFill>
                      <a:prstDash val="solid"/>
                      <a:round/>
                      <a:headEnd type="none" w="med" len="med"/>
                      <a:tailEnd type="none" w="med" len="med"/>
                    </a:lnL>
                    <a:lnR w="12700" cap="flat" cmpd="sng" algn="ctr">
                      <a:solidFill>
                        <a:srgbClr val="6694B7"/>
                      </a:solidFill>
                      <a:prstDash val="solid"/>
                      <a:round/>
                      <a:headEnd type="none" w="med" len="med"/>
                      <a:tailEnd type="none" w="med" len="med"/>
                    </a:lnR>
                    <a:lnT w="12700" cap="flat" cmpd="sng" algn="ctr">
                      <a:solidFill>
                        <a:srgbClr val="6694B7"/>
                      </a:solidFill>
                      <a:prstDash val="solid"/>
                      <a:round/>
                      <a:headEnd type="none" w="med" len="med"/>
                      <a:tailEnd type="none" w="med" len="med"/>
                    </a:lnT>
                    <a:lnB w="12700" cap="flat" cmpd="sng" algn="ctr">
                      <a:solidFill>
                        <a:srgbClr val="6694B7"/>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 Headeer with Text">
    <p:spTree>
      <p:nvGrpSpPr>
        <p:cNvPr id="1" name=""/>
        <p:cNvGrpSpPr/>
        <p:nvPr/>
      </p:nvGrpSpPr>
      <p:grpSpPr>
        <a:xfrm>
          <a:off x="0" y="0"/>
          <a:ext cx="0" cy="0"/>
          <a:chOff x="0" y="0"/>
          <a:chExt cx="0" cy="0"/>
        </a:xfrm>
      </p:grpSpPr>
      <p:pic>
        <p:nvPicPr>
          <p:cNvPr id="15" name="Picture 14" descr="bg-3B.jpg"/>
          <p:cNvPicPr>
            <a:picLocks noChangeAspect="1"/>
          </p:cNvPicPr>
          <p:nvPr userDrawn="1"/>
        </p:nvPicPr>
        <p:blipFill>
          <a:blip r:embed="rId2" cstate="print"/>
          <a:srcRect t="55158"/>
          <a:stretch>
            <a:fillRect/>
          </a:stretch>
        </p:blipFill>
        <p:spPr>
          <a:xfrm>
            <a:off x="0" y="0"/>
            <a:ext cx="12192000" cy="1053108"/>
          </a:xfrm>
          <a:prstGeom prst="rect">
            <a:avLst/>
          </a:prstGeom>
        </p:spPr>
      </p:pic>
      <p:sp>
        <p:nvSpPr>
          <p:cNvPr id="10" name="Rectangle 9"/>
          <p:cNvSpPr/>
          <p:nvPr userDrawn="1"/>
        </p:nvSpPr>
        <p:spPr>
          <a:xfrm>
            <a:off x="0" y="1083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3" name="Rectangle 12"/>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4" name="Straight Connector 13"/>
          <p:cNvCxnSpPr/>
          <p:nvPr userDrawn="1"/>
        </p:nvCxnSpPr>
        <p:spPr>
          <a:xfrm>
            <a:off x="0" y="1066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9" name="Content Placeholder 8"/>
          <p:cNvSpPr>
            <a:spLocks noGrp="1"/>
          </p:cNvSpPr>
          <p:nvPr>
            <p:ph sz="quarter" idx="10"/>
          </p:nvPr>
        </p:nvSpPr>
        <p:spPr>
          <a:xfrm>
            <a:off x="1625600" y="1295400"/>
            <a:ext cx="9753600" cy="4495800"/>
          </a:xfrm>
          <a:prstGeom prst="rect">
            <a:avLst/>
          </a:prstGeom>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2" name="Title 11"/>
          <p:cNvSpPr>
            <a:spLocks noGrp="1"/>
          </p:cNvSpPr>
          <p:nvPr>
            <p:ph type="title" hasCustomPrompt="1"/>
          </p:nvPr>
        </p:nvSpPr>
        <p:spPr>
          <a:xfrm>
            <a:off x="406400" y="228600"/>
            <a:ext cx="10972800" cy="838200"/>
          </a:xfrm>
          <a:prstGeom prst="rect">
            <a:avLst/>
          </a:prstGeom>
        </p:spPr>
        <p:txBody>
          <a:bodyPr vert="horz" anchor="b"/>
          <a:lstStyle>
            <a:lvl1pPr algn="l">
              <a:defRPr sz="3600" b="0">
                <a:solidFill>
                  <a:schemeClr val="tx1"/>
                </a:solidFill>
              </a:defRPr>
            </a:lvl1pPr>
          </a:lstStyle>
          <a:p>
            <a:r>
              <a:rPr lang="en-US" dirty="0"/>
              <a:t>Click to Edit Master Title Style</a:t>
            </a:r>
          </a:p>
        </p:txBody>
      </p:sp>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ll Headeer with 2 Text Areas">
    <p:spTree>
      <p:nvGrpSpPr>
        <p:cNvPr id="1" name=""/>
        <p:cNvGrpSpPr/>
        <p:nvPr/>
      </p:nvGrpSpPr>
      <p:grpSpPr>
        <a:xfrm>
          <a:off x="0" y="0"/>
          <a:ext cx="0" cy="0"/>
          <a:chOff x="0" y="0"/>
          <a:chExt cx="0" cy="0"/>
        </a:xfrm>
      </p:grpSpPr>
      <p:pic>
        <p:nvPicPr>
          <p:cNvPr id="15" name="Picture 14" descr="bg-3B.jpg"/>
          <p:cNvPicPr>
            <a:picLocks noChangeAspect="1"/>
          </p:cNvPicPr>
          <p:nvPr userDrawn="1"/>
        </p:nvPicPr>
        <p:blipFill>
          <a:blip r:embed="rId2" cstate="print"/>
          <a:srcRect t="55158"/>
          <a:stretch>
            <a:fillRect/>
          </a:stretch>
        </p:blipFill>
        <p:spPr>
          <a:xfrm>
            <a:off x="0" y="0"/>
            <a:ext cx="12192000" cy="1053108"/>
          </a:xfrm>
          <a:prstGeom prst="rect">
            <a:avLst/>
          </a:prstGeom>
        </p:spPr>
      </p:pic>
      <p:sp>
        <p:nvSpPr>
          <p:cNvPr id="10" name="Rectangle 9"/>
          <p:cNvSpPr/>
          <p:nvPr userDrawn="1"/>
        </p:nvSpPr>
        <p:spPr>
          <a:xfrm>
            <a:off x="0" y="1083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3" name="Rectangle 12"/>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4" name="Straight Connector 13"/>
          <p:cNvCxnSpPr/>
          <p:nvPr userDrawn="1"/>
        </p:nvCxnSpPr>
        <p:spPr>
          <a:xfrm>
            <a:off x="0" y="1066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9" name="Content Placeholder 8"/>
          <p:cNvSpPr>
            <a:spLocks noGrp="1"/>
          </p:cNvSpPr>
          <p:nvPr>
            <p:ph sz="quarter" idx="10"/>
          </p:nvPr>
        </p:nvSpPr>
        <p:spPr>
          <a:xfrm>
            <a:off x="1117600" y="1295400"/>
            <a:ext cx="4775200" cy="44958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2" name="Title 11"/>
          <p:cNvSpPr>
            <a:spLocks noGrp="1"/>
          </p:cNvSpPr>
          <p:nvPr>
            <p:ph type="title" hasCustomPrompt="1"/>
          </p:nvPr>
        </p:nvSpPr>
        <p:spPr>
          <a:xfrm>
            <a:off x="406400" y="228600"/>
            <a:ext cx="10972800" cy="838200"/>
          </a:xfrm>
          <a:prstGeom prst="rect">
            <a:avLst/>
          </a:prstGeom>
        </p:spPr>
        <p:txBody>
          <a:bodyPr vert="horz" anchor="b"/>
          <a:lstStyle>
            <a:lvl1pPr algn="l">
              <a:defRPr b="0">
                <a:solidFill>
                  <a:schemeClr val="tx1"/>
                </a:solidFill>
              </a:defRPr>
            </a:lvl1pPr>
          </a:lstStyle>
          <a:p>
            <a:r>
              <a:rPr lang="en-US" dirty="0"/>
              <a:t>Click to Edit Master Title Style</a:t>
            </a:r>
          </a:p>
        </p:txBody>
      </p:sp>
      <p:sp>
        <p:nvSpPr>
          <p:cNvPr id="11" name="Content Placeholder 8"/>
          <p:cNvSpPr>
            <a:spLocks noGrp="1"/>
          </p:cNvSpPr>
          <p:nvPr>
            <p:ph sz="quarter" idx="11"/>
          </p:nvPr>
        </p:nvSpPr>
        <p:spPr>
          <a:xfrm>
            <a:off x="6502400" y="1295400"/>
            <a:ext cx="4775200" cy="44958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6"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mall Headeer with 2 Text Areas">
    <p:spTree>
      <p:nvGrpSpPr>
        <p:cNvPr id="1" name=""/>
        <p:cNvGrpSpPr/>
        <p:nvPr/>
      </p:nvGrpSpPr>
      <p:grpSpPr>
        <a:xfrm>
          <a:off x="0" y="0"/>
          <a:ext cx="0" cy="0"/>
          <a:chOff x="0" y="0"/>
          <a:chExt cx="0" cy="0"/>
        </a:xfrm>
      </p:grpSpPr>
      <p:pic>
        <p:nvPicPr>
          <p:cNvPr id="15" name="Picture 14" descr="bg-3B.jpg"/>
          <p:cNvPicPr>
            <a:picLocks noChangeAspect="1"/>
          </p:cNvPicPr>
          <p:nvPr userDrawn="1"/>
        </p:nvPicPr>
        <p:blipFill>
          <a:blip r:embed="rId2" cstate="print"/>
          <a:srcRect t="55158"/>
          <a:stretch>
            <a:fillRect/>
          </a:stretch>
        </p:blipFill>
        <p:spPr>
          <a:xfrm>
            <a:off x="0" y="0"/>
            <a:ext cx="12192000" cy="1053108"/>
          </a:xfrm>
          <a:prstGeom prst="rect">
            <a:avLst/>
          </a:prstGeom>
        </p:spPr>
      </p:pic>
      <p:sp>
        <p:nvSpPr>
          <p:cNvPr id="10" name="Rectangle 9"/>
          <p:cNvSpPr/>
          <p:nvPr userDrawn="1"/>
        </p:nvSpPr>
        <p:spPr>
          <a:xfrm>
            <a:off x="0" y="1083731"/>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3" name="Rectangle 12"/>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4" name="Straight Connector 13"/>
          <p:cNvCxnSpPr/>
          <p:nvPr userDrawn="1"/>
        </p:nvCxnSpPr>
        <p:spPr>
          <a:xfrm>
            <a:off x="0" y="1437745"/>
            <a:ext cx="12192000" cy="1588"/>
          </a:xfrm>
          <a:prstGeom prst="line">
            <a:avLst/>
          </a:prstGeom>
          <a:ln w="762000" cap="flat">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pic>
        <p:nvPicPr>
          <p:cNvPr id="7" name="Picture 6"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2" name="Title 11"/>
          <p:cNvSpPr>
            <a:spLocks noGrp="1"/>
          </p:cNvSpPr>
          <p:nvPr>
            <p:ph type="title" hasCustomPrompt="1"/>
          </p:nvPr>
        </p:nvSpPr>
        <p:spPr>
          <a:xfrm>
            <a:off x="406400" y="228600"/>
            <a:ext cx="10972800" cy="838200"/>
          </a:xfrm>
          <a:prstGeom prst="rect">
            <a:avLst/>
          </a:prstGeom>
        </p:spPr>
        <p:txBody>
          <a:bodyPr vert="horz" anchor="b"/>
          <a:lstStyle>
            <a:lvl1pPr algn="l">
              <a:defRPr sz="3600" b="0">
                <a:solidFill>
                  <a:schemeClr val="tx1"/>
                </a:solidFill>
              </a:defRPr>
            </a:lvl1pPr>
          </a:lstStyle>
          <a:p>
            <a:r>
              <a:rPr lang="en-US" dirty="0"/>
              <a:t>Click to Edit Master Title Style</a:t>
            </a:r>
          </a:p>
        </p:txBody>
      </p:sp>
      <p:sp>
        <p:nvSpPr>
          <p:cNvPr id="16" name="Content Placeholder 8"/>
          <p:cNvSpPr>
            <a:spLocks noGrp="1"/>
          </p:cNvSpPr>
          <p:nvPr>
            <p:ph sz="quarter" idx="10"/>
          </p:nvPr>
        </p:nvSpPr>
        <p:spPr>
          <a:xfrm>
            <a:off x="1117600" y="1981200"/>
            <a:ext cx="4775200" cy="38862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7" name="Content Placeholder 8"/>
          <p:cNvSpPr>
            <a:spLocks noGrp="1"/>
          </p:cNvSpPr>
          <p:nvPr>
            <p:ph sz="quarter" idx="11"/>
          </p:nvPr>
        </p:nvSpPr>
        <p:spPr>
          <a:xfrm>
            <a:off x="6502400" y="1981200"/>
            <a:ext cx="4775200" cy="38862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24" name="Content Placeholder 8"/>
          <p:cNvSpPr>
            <a:spLocks noGrp="1"/>
          </p:cNvSpPr>
          <p:nvPr>
            <p:ph sz="quarter" idx="12" hasCustomPrompt="1"/>
          </p:nvPr>
        </p:nvSpPr>
        <p:spPr>
          <a:xfrm>
            <a:off x="1117600" y="1219200"/>
            <a:ext cx="4775200" cy="457200"/>
          </a:xfrm>
          <a:prstGeom prst="rect">
            <a:avLst/>
          </a:prstGeom>
          <a:noFill/>
          <a:ln w="15240" cap="rnd">
            <a:noFill/>
            <a:prstDash val="sysDot"/>
          </a:ln>
        </p:spPr>
        <p:txBody>
          <a:bodyPr vert="horz" lIns="0" tIns="0" rIns="0" bIns="0" anchor="b"/>
          <a:lstStyle>
            <a:lvl1pPr>
              <a:lnSpc>
                <a:spcPts val="2700"/>
              </a:lnSpc>
              <a:spcBef>
                <a:spcPts val="1500"/>
              </a:spcBef>
              <a:buSzPct val="100000"/>
              <a:buFont typeface="Lucida Grande"/>
              <a:buNone/>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dirty="0"/>
              <a:t>Click to Edit Master Text</a:t>
            </a:r>
          </a:p>
        </p:txBody>
      </p:sp>
      <p:sp>
        <p:nvSpPr>
          <p:cNvPr id="25" name="Content Placeholder 8"/>
          <p:cNvSpPr>
            <a:spLocks noGrp="1"/>
          </p:cNvSpPr>
          <p:nvPr>
            <p:ph sz="quarter" idx="13" hasCustomPrompt="1"/>
          </p:nvPr>
        </p:nvSpPr>
        <p:spPr>
          <a:xfrm>
            <a:off x="6502400" y="1219200"/>
            <a:ext cx="4775200" cy="457200"/>
          </a:xfrm>
          <a:prstGeom prst="rect">
            <a:avLst/>
          </a:prstGeom>
          <a:noFill/>
          <a:ln w="15240" cap="rnd">
            <a:noFill/>
            <a:prstDash val="sysDot"/>
          </a:ln>
        </p:spPr>
        <p:txBody>
          <a:bodyPr vert="horz" lIns="0" tIns="0" rIns="0" bIns="0" anchor="b"/>
          <a:lstStyle>
            <a:lvl1pPr>
              <a:lnSpc>
                <a:spcPts val="2700"/>
              </a:lnSpc>
              <a:spcBef>
                <a:spcPts val="1500"/>
              </a:spcBef>
              <a:buSzPct val="100000"/>
              <a:buFont typeface="Lucida Grande"/>
              <a:buNone/>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dirty="0"/>
              <a:t>Click to Edit Master Text</a:t>
            </a:r>
          </a:p>
        </p:txBody>
      </p:sp>
      <p:sp>
        <p:nvSpPr>
          <p:cNvPr id="18"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for Large Graphics">
    <p:spTree>
      <p:nvGrpSpPr>
        <p:cNvPr id="1" name=""/>
        <p:cNvGrpSpPr/>
        <p:nvPr/>
      </p:nvGrpSpPr>
      <p:grpSpPr>
        <a:xfrm>
          <a:off x="0" y="0"/>
          <a:ext cx="0" cy="0"/>
          <a:chOff x="0" y="0"/>
          <a:chExt cx="0" cy="0"/>
        </a:xfrm>
      </p:grpSpPr>
      <p:sp>
        <p:nvSpPr>
          <p:cNvPr id="6" name="Rectangle 5"/>
          <p:cNvSpPr/>
          <p:nvPr userDrawn="1"/>
        </p:nvSpPr>
        <p:spPr>
          <a:xfrm>
            <a:off x="0" y="152400"/>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0" name="Rectangle 9"/>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12" name="Picture 11" descr="relwest-at-wested.tif"/>
          <p:cNvPicPr>
            <a:picLocks noChangeAspect="1"/>
          </p:cNvPicPr>
          <p:nvPr userDrawn="1"/>
        </p:nvPicPr>
        <p:blipFill>
          <a:blip r:embed="rId2" cstate="print"/>
          <a:stretch>
            <a:fillRect/>
          </a:stretch>
        </p:blipFill>
        <p:spPr>
          <a:xfrm>
            <a:off x="8802624" y="6248401"/>
            <a:ext cx="3186176" cy="494079"/>
          </a:xfrm>
          <a:prstGeom prst="rect">
            <a:avLst/>
          </a:prstGeom>
        </p:spPr>
      </p:pic>
      <p:sp>
        <p:nvSpPr>
          <p:cNvPr id="5"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bg>
      <p:bgRef idx="1001">
        <a:schemeClr val="bg1"/>
      </p:bgRef>
    </p:bg>
    <p:spTree>
      <p:nvGrpSpPr>
        <p:cNvPr id="1" name=""/>
        <p:cNvGrpSpPr/>
        <p:nvPr/>
      </p:nvGrpSpPr>
      <p:grpSpPr>
        <a:xfrm>
          <a:off x="0" y="0"/>
          <a:ext cx="0" cy="0"/>
          <a:chOff x="0" y="0"/>
          <a:chExt cx="0" cy="0"/>
        </a:xfrm>
      </p:grpSpPr>
      <p:sp>
        <p:nvSpPr>
          <p:cNvPr id="13" name="Rectangle 12"/>
          <p:cNvSpPr/>
          <p:nvPr userDrawn="1"/>
        </p:nvSpPr>
        <p:spPr>
          <a:xfrm>
            <a:off x="0" y="152400"/>
            <a:ext cx="4064000" cy="6705600"/>
          </a:xfrm>
          <a:prstGeom prst="rect">
            <a:avLst/>
          </a:prstGeom>
          <a:solidFill>
            <a:schemeClr val="accent5">
              <a:lumMod val="90000"/>
            </a:schemeClr>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1" name="Rectangle 10"/>
          <p:cNvSpPr/>
          <p:nvPr userDrawn="1"/>
        </p:nvSpPr>
        <p:spPr>
          <a:xfrm>
            <a:off x="4064000" y="152400"/>
            <a:ext cx="8128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2" name="Rectangle 11"/>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2" name="Title 1"/>
          <p:cNvSpPr>
            <a:spLocks noGrp="1"/>
          </p:cNvSpPr>
          <p:nvPr>
            <p:ph type="title" hasCustomPrompt="1"/>
          </p:nvPr>
        </p:nvSpPr>
        <p:spPr>
          <a:xfrm>
            <a:off x="508000" y="685800"/>
            <a:ext cx="3149600" cy="1143000"/>
          </a:xfrm>
          <a:prstGeom prst="rect">
            <a:avLst/>
          </a:prstGeom>
        </p:spPr>
        <p:txBody>
          <a:bodyPr lIns="0" tIns="0" rIns="0" bIns="0" anchor="t">
            <a:noAutofit/>
          </a:bodyPr>
          <a:lstStyle>
            <a:lvl1pPr algn="l">
              <a:lnSpc>
                <a:spcPts val="2400"/>
              </a:lnSpc>
              <a:buNone/>
              <a:defRPr sz="2300" b="1" i="0">
                <a:solidFill>
                  <a:schemeClr val="tx2"/>
                </a:solidFill>
              </a:defRPr>
            </a:lvl1pPr>
          </a:lstStyle>
          <a:p>
            <a:r>
              <a:rPr kumimoji="0" lang="en-US" dirty="0"/>
              <a:t>Click to Edit Master Title Style</a:t>
            </a:r>
          </a:p>
        </p:txBody>
      </p:sp>
      <p:sp>
        <p:nvSpPr>
          <p:cNvPr id="20" name="Content Placeholder 19"/>
          <p:cNvSpPr>
            <a:spLocks noGrp="1"/>
          </p:cNvSpPr>
          <p:nvPr>
            <p:ph sz="quarter" idx="1"/>
          </p:nvPr>
        </p:nvSpPr>
        <p:spPr>
          <a:xfrm>
            <a:off x="4368800" y="2667000"/>
            <a:ext cx="7315200" cy="3429000"/>
          </a:xfrm>
          <a:prstGeom prst="rect">
            <a:avLst/>
          </a:prstGeom>
        </p:spPr>
        <p:txBody>
          <a:bodyPr/>
          <a:lstStyle>
            <a:lvl1pPr marL="182880" indent="-182880">
              <a:lnSpc>
                <a:spcPts val="2000"/>
              </a:lnSpc>
              <a:spcBef>
                <a:spcPts val="0"/>
              </a:spcBef>
              <a:spcAft>
                <a:spcPts val="800"/>
              </a:spcAft>
              <a:defRPr sz="1800"/>
            </a:lvl1pPr>
          </a:lstStyle>
          <a:p>
            <a:pPr lvl="0" eaLnBrk="1" latinLnBrk="0" hangingPunct="1"/>
            <a:r>
              <a:rPr lang="en-US"/>
              <a:t>Click to edit Master text styles</a:t>
            </a:r>
          </a:p>
        </p:txBody>
      </p:sp>
      <p:pic>
        <p:nvPicPr>
          <p:cNvPr id="23" name="Picture 22" descr="relwest-at-wested.tif"/>
          <p:cNvPicPr>
            <a:picLocks noChangeAspect="1"/>
          </p:cNvPicPr>
          <p:nvPr userDrawn="1"/>
        </p:nvPicPr>
        <p:blipFill>
          <a:blip r:embed="rId2" cstate="print"/>
          <a:stretch>
            <a:fillRect/>
          </a:stretch>
        </p:blipFill>
        <p:spPr>
          <a:xfrm>
            <a:off x="8802624" y="6248401"/>
            <a:ext cx="3186176" cy="494079"/>
          </a:xfrm>
          <a:prstGeom prst="rect">
            <a:avLst/>
          </a:prstGeom>
        </p:spPr>
      </p:pic>
      <p:sp>
        <p:nvSpPr>
          <p:cNvPr id="8" name="Text Placeholder 7"/>
          <p:cNvSpPr>
            <a:spLocks noGrp="1"/>
          </p:cNvSpPr>
          <p:nvPr>
            <p:ph type="body" sz="quarter" idx="10"/>
          </p:nvPr>
        </p:nvSpPr>
        <p:spPr>
          <a:xfrm>
            <a:off x="508000" y="1981200"/>
            <a:ext cx="3149600" cy="4267200"/>
          </a:xfrm>
          <a:prstGeom prst="rect">
            <a:avLst/>
          </a:prstGeom>
        </p:spPr>
        <p:txBody>
          <a:bodyPr vert="horz" lIns="0" tIns="0" rIns="0" bIns="0"/>
          <a:lstStyle>
            <a:lvl1pPr marL="182880" indent="-182880">
              <a:lnSpc>
                <a:spcPts val="1700"/>
              </a:lnSpc>
              <a:spcBef>
                <a:spcPts val="0"/>
              </a:spcBef>
              <a:spcAft>
                <a:spcPts val="800"/>
              </a:spcAft>
              <a:defRPr sz="1600">
                <a:solidFill>
                  <a:schemeClr val="accent1"/>
                </a:solidFill>
              </a:defRPr>
            </a:lvl1pPr>
          </a:lstStyle>
          <a:p>
            <a:pPr lvl="0"/>
            <a:r>
              <a:rPr lang="en-US"/>
              <a:t>Click to edit Master text styles</a:t>
            </a:r>
          </a:p>
        </p:txBody>
      </p:sp>
      <p:sp>
        <p:nvSpPr>
          <p:cNvPr id="17" name="TextBox 16"/>
          <p:cNvSpPr txBox="1"/>
          <p:nvPr userDrawn="1"/>
        </p:nvSpPr>
        <p:spPr>
          <a:xfrm>
            <a:off x="4368800" y="685801"/>
            <a:ext cx="3149600" cy="246221"/>
          </a:xfrm>
          <a:prstGeom prst="rect">
            <a:avLst/>
          </a:prstGeom>
          <a:noFill/>
        </p:spPr>
        <p:txBody>
          <a:bodyPr wrap="square" lIns="0" tIns="0" rIns="0" bIns="0" rtlCol="0" anchor="t">
            <a:spAutoFit/>
          </a:bodyPr>
          <a:lstStyle/>
          <a:p>
            <a:r>
              <a:rPr lang="en-US" sz="1600" b="1" i="0" spc="300" dirty="0">
                <a:solidFill>
                  <a:schemeClr val="accent5">
                    <a:lumMod val="50000"/>
                  </a:schemeClr>
                </a:solidFill>
                <a:latin typeface="Calibri"/>
              </a:rPr>
              <a:t>GOAL</a:t>
            </a:r>
          </a:p>
        </p:txBody>
      </p:sp>
      <p:sp>
        <p:nvSpPr>
          <p:cNvPr id="19" name="Content Placeholder 18"/>
          <p:cNvSpPr>
            <a:spLocks noGrp="1"/>
          </p:cNvSpPr>
          <p:nvPr>
            <p:ph sz="quarter" idx="11"/>
          </p:nvPr>
        </p:nvSpPr>
        <p:spPr>
          <a:xfrm>
            <a:off x="4368800" y="990600"/>
            <a:ext cx="7213600" cy="1219200"/>
          </a:xfrm>
          <a:prstGeom prst="rect">
            <a:avLst/>
          </a:prstGeom>
        </p:spPr>
        <p:txBody>
          <a:bodyPr vert="horz" lIns="0" tIns="0" rIns="0" bIns="0"/>
          <a:lstStyle>
            <a:lvl1pPr marL="0" indent="0">
              <a:buFontTx/>
              <a:buNone/>
              <a:defRPr sz="1800">
                <a:solidFill>
                  <a:schemeClr val="tx2"/>
                </a:solidFill>
              </a:defRPr>
            </a:lvl1pPr>
          </a:lstStyle>
          <a:p>
            <a:pPr lvl="0"/>
            <a:r>
              <a:rPr lang="en-US"/>
              <a:t>Click to edit Master text styles</a:t>
            </a:r>
          </a:p>
        </p:txBody>
      </p:sp>
      <p:sp>
        <p:nvSpPr>
          <p:cNvPr id="29" name="Rectangle 28"/>
          <p:cNvSpPr/>
          <p:nvPr userDrawn="1"/>
        </p:nvSpPr>
        <p:spPr>
          <a:xfrm>
            <a:off x="4064000" y="0"/>
            <a:ext cx="8128000" cy="152400"/>
          </a:xfrm>
          <a:prstGeom prst="rect">
            <a:avLst/>
          </a:prstGeom>
          <a:solidFill>
            <a:schemeClr val="bg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2857" dirty="0"/>
          </a:p>
        </p:txBody>
      </p:sp>
      <p:sp>
        <p:nvSpPr>
          <p:cNvPr id="14"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10" name="Picture 9" descr="pic4.jpg"/>
          <p:cNvPicPr>
            <a:picLocks noChangeAspect="1"/>
          </p:cNvPicPr>
          <p:nvPr userDrawn="1"/>
        </p:nvPicPr>
        <p:blipFill>
          <a:blip r:embed="rId2" cstate="print"/>
          <a:srcRect l="16319" t="17576" b="15480"/>
          <a:stretch>
            <a:fillRect/>
          </a:stretch>
        </p:blipFill>
        <p:spPr>
          <a:xfrm>
            <a:off x="0" y="1219200"/>
            <a:ext cx="12192000" cy="4876800"/>
          </a:xfrm>
          <a:prstGeom prst="rect">
            <a:avLst/>
          </a:prstGeom>
        </p:spPr>
      </p:pic>
      <p:pic>
        <p:nvPicPr>
          <p:cNvPr id="9" name="Picture 8"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1" name="Content Placeholder 8"/>
          <p:cNvSpPr>
            <a:spLocks noGrp="1"/>
          </p:cNvSpPr>
          <p:nvPr>
            <p:ph sz="quarter" idx="11"/>
          </p:nvPr>
        </p:nvSpPr>
        <p:spPr>
          <a:xfrm>
            <a:off x="5080000" y="1447800"/>
            <a:ext cx="6604000" cy="44196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pic>
        <p:nvPicPr>
          <p:cNvPr id="12" name="Picture 11" descr="bg-3B.jpg"/>
          <p:cNvPicPr>
            <a:picLocks noChangeAspect="1"/>
          </p:cNvPicPr>
          <p:nvPr userDrawn="1"/>
        </p:nvPicPr>
        <p:blipFill>
          <a:blip r:embed="rId4" cstate="print"/>
          <a:srcRect t="55158"/>
          <a:stretch>
            <a:fillRect/>
          </a:stretch>
        </p:blipFill>
        <p:spPr>
          <a:xfrm>
            <a:off x="0" y="0"/>
            <a:ext cx="12192000" cy="1219200"/>
          </a:xfrm>
          <a:prstGeom prst="rect">
            <a:avLst/>
          </a:prstGeom>
        </p:spPr>
      </p:pic>
      <p:sp>
        <p:nvSpPr>
          <p:cNvPr id="13" name="Rectangle 12"/>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4" name="Straight Connector 13"/>
          <p:cNvCxnSpPr/>
          <p:nvPr userDrawn="1"/>
        </p:nvCxnSpPr>
        <p:spPr>
          <a:xfrm>
            <a:off x="0" y="1217612"/>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5" name="Title 11"/>
          <p:cNvSpPr>
            <a:spLocks noGrp="1"/>
          </p:cNvSpPr>
          <p:nvPr>
            <p:ph type="title" hasCustomPrompt="1"/>
          </p:nvPr>
        </p:nvSpPr>
        <p:spPr>
          <a:xfrm>
            <a:off x="406400" y="228600"/>
            <a:ext cx="11277600" cy="838200"/>
          </a:xfrm>
          <a:prstGeom prst="rect">
            <a:avLst/>
          </a:prstGeom>
        </p:spPr>
        <p:txBody>
          <a:bodyPr vert="horz" anchor="b"/>
          <a:lstStyle>
            <a:lvl1pPr algn="l">
              <a:defRPr sz="3600" b="0">
                <a:solidFill>
                  <a:schemeClr val="tx1"/>
                </a:solidFill>
              </a:defRPr>
            </a:lvl1pPr>
          </a:lstStyle>
          <a:p>
            <a:r>
              <a:rPr lang="en-US" dirty="0"/>
              <a:t>Click to Edit Master Title Style</a:t>
            </a:r>
          </a:p>
        </p:txBody>
      </p:sp>
      <p:sp>
        <p:nvSpPr>
          <p:cNvPr id="16"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 y="1423"/>
            <a:ext cx="12187277" cy="6855157"/>
          </a:xfrm>
          <a:prstGeom prst="rect">
            <a:avLst/>
          </a:prstGeom>
        </p:spPr>
      </p:pic>
      <p:sp>
        <p:nvSpPr>
          <p:cNvPr id="2" name="Title 1"/>
          <p:cNvSpPr>
            <a:spLocks noGrp="1"/>
          </p:cNvSpPr>
          <p:nvPr>
            <p:ph type="ctrTitle"/>
          </p:nvPr>
        </p:nvSpPr>
        <p:spPr>
          <a:xfrm>
            <a:off x="803232" y="2399321"/>
            <a:ext cx="9293939" cy="1916012"/>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803230" y="4492554"/>
            <a:ext cx="9293940" cy="1591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57355104"/>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Ref idx="1001">
        <a:schemeClr val="bg1"/>
      </p:bgRef>
    </p:bg>
    <p:spTree>
      <p:nvGrpSpPr>
        <p:cNvPr id="1" name=""/>
        <p:cNvGrpSpPr/>
        <p:nvPr/>
      </p:nvGrpSpPr>
      <p:grpSpPr>
        <a:xfrm>
          <a:off x="0" y="0"/>
          <a:ext cx="0" cy="0"/>
          <a:chOff x="0" y="0"/>
          <a:chExt cx="0" cy="0"/>
        </a:xfrm>
      </p:grpSpPr>
      <p:pic>
        <p:nvPicPr>
          <p:cNvPr id="24" name="Picture 23" descr="relwest-at-wested.tif"/>
          <p:cNvPicPr>
            <a:picLocks noChangeAspect="1"/>
          </p:cNvPicPr>
          <p:nvPr userDrawn="1"/>
        </p:nvPicPr>
        <p:blipFill>
          <a:blip r:embed="rId2" cstate="print"/>
          <a:stretch>
            <a:fillRect/>
          </a:stretch>
        </p:blipFill>
        <p:spPr>
          <a:xfrm>
            <a:off x="8802624" y="6248401"/>
            <a:ext cx="3186176" cy="494079"/>
          </a:xfrm>
          <a:prstGeom prst="rect">
            <a:avLst/>
          </a:prstGeom>
        </p:spPr>
      </p:pic>
      <p:pic>
        <p:nvPicPr>
          <p:cNvPr id="6" name="Picture 5" descr="pic2.jpg"/>
          <p:cNvPicPr>
            <a:picLocks noChangeAspect="1"/>
          </p:cNvPicPr>
          <p:nvPr userDrawn="1"/>
        </p:nvPicPr>
        <p:blipFill>
          <a:blip r:embed="rId3" cstate="print"/>
          <a:srcRect l="8281" r="8906"/>
          <a:stretch>
            <a:fillRect/>
          </a:stretch>
        </p:blipFill>
        <p:spPr>
          <a:xfrm>
            <a:off x="0" y="2565402"/>
            <a:ext cx="12192000" cy="3429000"/>
          </a:xfrm>
          <a:prstGeom prst="rect">
            <a:avLst/>
          </a:prstGeom>
        </p:spPr>
      </p:pic>
      <p:pic>
        <p:nvPicPr>
          <p:cNvPr id="7" name="Picture 6" descr="bg-3B.jpg"/>
          <p:cNvPicPr>
            <a:picLocks noChangeAspect="1"/>
          </p:cNvPicPr>
          <p:nvPr userDrawn="1"/>
        </p:nvPicPr>
        <p:blipFill>
          <a:blip r:embed="rId4" cstate="print"/>
          <a:stretch>
            <a:fillRect/>
          </a:stretch>
        </p:blipFill>
        <p:spPr>
          <a:xfrm>
            <a:off x="0" y="0"/>
            <a:ext cx="12192000" cy="2590800"/>
          </a:xfrm>
          <a:prstGeom prst="rect">
            <a:avLst/>
          </a:prstGeom>
        </p:spPr>
      </p:pic>
      <p:sp>
        <p:nvSpPr>
          <p:cNvPr id="8" name="Title 7"/>
          <p:cNvSpPr>
            <a:spLocks noGrp="1"/>
          </p:cNvSpPr>
          <p:nvPr>
            <p:ph type="ctrTitle" hasCustomPrompt="1"/>
          </p:nvPr>
        </p:nvSpPr>
        <p:spPr>
          <a:xfrm>
            <a:off x="609600" y="609600"/>
            <a:ext cx="10972800" cy="1752600"/>
          </a:xfrm>
          <a:prstGeom prst="rect">
            <a:avLst/>
          </a:prstGeom>
        </p:spPr>
        <p:txBody>
          <a:bodyPr anchor="b"/>
          <a:lstStyle>
            <a:lvl1pPr algn="ctr">
              <a:lnSpc>
                <a:spcPts val="5000"/>
              </a:lnSpc>
              <a:spcAft>
                <a:spcPts val="0"/>
              </a:spcAft>
              <a:defRPr sz="4800" b="0">
                <a:solidFill>
                  <a:schemeClr val="tx1"/>
                </a:solidFill>
                <a:latin typeface="+mj-lt"/>
                <a:cs typeface="Helvetica"/>
              </a:defRPr>
            </a:lvl1pPr>
          </a:lstStyle>
          <a:p>
            <a:r>
              <a:rPr kumimoji="0" lang="en-US" dirty="0"/>
              <a:t>Click to Edit Master Title Style</a:t>
            </a:r>
          </a:p>
        </p:txBody>
      </p:sp>
      <p:sp>
        <p:nvSpPr>
          <p:cNvPr id="9" name="Rectangle 8"/>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0" name="Straight Connector 9"/>
          <p:cNvCxnSpPr/>
          <p:nvPr userDrawn="1"/>
        </p:nvCxnSpPr>
        <p:spPr>
          <a:xfrm>
            <a:off x="0" y="2572278"/>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bg-6.jpg"/>
          <p:cNvPicPr>
            <a:picLocks noChangeAspect="1"/>
          </p:cNvPicPr>
          <p:nvPr userDrawn="1"/>
        </p:nvPicPr>
        <p:blipFill>
          <a:blip r:embed="rId2" cstate="print"/>
          <a:srcRect r="60463"/>
          <a:stretch>
            <a:fillRect/>
          </a:stretch>
        </p:blipFill>
        <p:spPr>
          <a:xfrm>
            <a:off x="1" y="0"/>
            <a:ext cx="4820356" cy="6858000"/>
          </a:xfrm>
          <a:prstGeom prst="rect">
            <a:avLst/>
          </a:prstGeom>
        </p:spPr>
      </p:pic>
      <p:pic>
        <p:nvPicPr>
          <p:cNvPr id="4" name="Picture 3"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pic>
        <p:nvPicPr>
          <p:cNvPr id="9" name="Picture 8" descr="bg-3B.jpg"/>
          <p:cNvPicPr>
            <a:picLocks noChangeAspect="1"/>
          </p:cNvPicPr>
          <p:nvPr userDrawn="1"/>
        </p:nvPicPr>
        <p:blipFill>
          <a:blip r:embed="rId4" cstate="print"/>
          <a:srcRect t="42180"/>
          <a:stretch>
            <a:fillRect/>
          </a:stretch>
        </p:blipFill>
        <p:spPr>
          <a:xfrm>
            <a:off x="4876800" y="76200"/>
            <a:ext cx="7315200" cy="1357908"/>
          </a:xfrm>
          <a:prstGeom prst="rect">
            <a:avLst/>
          </a:prstGeom>
        </p:spPr>
      </p:pic>
      <p:sp>
        <p:nvSpPr>
          <p:cNvPr id="10" name="Rectangle 9"/>
          <p:cNvSpPr/>
          <p:nvPr userDrawn="1"/>
        </p:nvSpPr>
        <p:spPr>
          <a:xfrm>
            <a:off x="4876801" y="1464731"/>
            <a:ext cx="7315199"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1" name="Rectangle 10"/>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cxnSp>
        <p:nvCxnSpPr>
          <p:cNvPr id="12" name="Straight Connector 11"/>
          <p:cNvCxnSpPr/>
          <p:nvPr userDrawn="1"/>
        </p:nvCxnSpPr>
        <p:spPr>
          <a:xfrm>
            <a:off x="4876800" y="1447801"/>
            <a:ext cx="7315200" cy="1589"/>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5" name="Title 11"/>
          <p:cNvSpPr>
            <a:spLocks noGrp="1"/>
          </p:cNvSpPr>
          <p:nvPr>
            <p:ph type="title" hasCustomPrompt="1"/>
          </p:nvPr>
        </p:nvSpPr>
        <p:spPr>
          <a:xfrm>
            <a:off x="5181600" y="304800"/>
            <a:ext cx="6807200" cy="1143000"/>
          </a:xfrm>
          <a:prstGeom prst="rect">
            <a:avLst/>
          </a:prstGeom>
        </p:spPr>
        <p:txBody>
          <a:bodyPr vert="horz" anchor="b"/>
          <a:lstStyle>
            <a:lvl1pPr algn="ctr">
              <a:lnSpc>
                <a:spcPts val="3200"/>
              </a:lnSpc>
              <a:defRPr sz="3000" b="0">
                <a:solidFill>
                  <a:schemeClr val="tx1"/>
                </a:solidFill>
              </a:defRPr>
            </a:lvl1pPr>
          </a:lstStyle>
          <a:p>
            <a:r>
              <a:rPr lang="en-US" dirty="0"/>
              <a:t>Click to Edit Master Title Style</a:t>
            </a:r>
          </a:p>
        </p:txBody>
      </p:sp>
      <p:sp>
        <p:nvSpPr>
          <p:cNvPr id="22" name="Content Placeholder 8"/>
          <p:cNvSpPr>
            <a:spLocks noGrp="1"/>
          </p:cNvSpPr>
          <p:nvPr>
            <p:ph sz="quarter" idx="11"/>
          </p:nvPr>
        </p:nvSpPr>
        <p:spPr>
          <a:xfrm>
            <a:off x="5689600" y="1676400"/>
            <a:ext cx="5994400" cy="4191000"/>
          </a:xfrm>
          <a:prstGeom prst="rect">
            <a:avLst/>
          </a:prstGeom>
          <a:solidFill>
            <a:schemeClr val="bg1"/>
          </a:solidFill>
          <a:ln w="15240" cap="rnd">
            <a:solidFill>
              <a:schemeClr val="bg2"/>
            </a:solidFill>
            <a:prstDash val="sysDot"/>
          </a:ln>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2438400"/>
            <a:ext cx="12192000"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8" name="Picture 7" descr="bg-3B.jpg"/>
          <p:cNvPicPr>
            <a:picLocks noChangeAspect="1"/>
          </p:cNvPicPr>
          <p:nvPr userDrawn="1"/>
        </p:nvPicPr>
        <p:blipFill>
          <a:blip r:embed="rId2" cstate="print"/>
          <a:srcRect/>
          <a:stretch>
            <a:fillRect/>
          </a:stretch>
        </p:blipFill>
        <p:spPr>
          <a:xfrm>
            <a:off x="0" y="152400"/>
            <a:ext cx="12192000" cy="2348508"/>
          </a:xfrm>
          <a:prstGeom prst="rect">
            <a:avLst/>
          </a:prstGeom>
        </p:spPr>
      </p:pic>
      <p:sp>
        <p:nvSpPr>
          <p:cNvPr id="10" name="Rectangle 9"/>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12" name="Picture 11"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3" name="Content Placeholder 8"/>
          <p:cNvSpPr>
            <a:spLocks noGrp="1"/>
          </p:cNvSpPr>
          <p:nvPr>
            <p:ph sz="quarter" idx="10"/>
          </p:nvPr>
        </p:nvSpPr>
        <p:spPr>
          <a:xfrm>
            <a:off x="3454400" y="2743200"/>
            <a:ext cx="7924800" cy="3200400"/>
          </a:xfrm>
          <a:prstGeom prst="rect">
            <a:avLst/>
          </a:prstGeom>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4" name="Title 11"/>
          <p:cNvSpPr>
            <a:spLocks noGrp="1"/>
          </p:cNvSpPr>
          <p:nvPr>
            <p:ph type="title" hasCustomPrompt="1"/>
          </p:nvPr>
        </p:nvSpPr>
        <p:spPr>
          <a:xfrm>
            <a:off x="3454400" y="304800"/>
            <a:ext cx="7924800" cy="2209800"/>
          </a:xfrm>
          <a:prstGeom prst="rect">
            <a:avLst/>
          </a:prstGeom>
        </p:spPr>
        <p:txBody>
          <a:bodyPr vert="horz" anchor="b"/>
          <a:lstStyle>
            <a:lvl1pPr algn="ctr">
              <a:defRPr sz="3600" b="0">
                <a:solidFill>
                  <a:schemeClr val="tx1"/>
                </a:solidFill>
              </a:defRPr>
            </a:lvl1pPr>
          </a:lstStyle>
          <a:p>
            <a:r>
              <a:rPr lang="en-US" dirty="0"/>
              <a:t>Click to Edit Master Title Style</a:t>
            </a:r>
          </a:p>
        </p:txBody>
      </p:sp>
      <p:pic>
        <p:nvPicPr>
          <p:cNvPr id="24" name="Picture 23"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pic>
        <p:nvPicPr>
          <p:cNvPr id="6" name="Picture 5" descr="pic3.jpg"/>
          <p:cNvPicPr>
            <a:picLocks noChangeAspect="1"/>
          </p:cNvPicPr>
          <p:nvPr userDrawn="1"/>
        </p:nvPicPr>
        <p:blipFill>
          <a:blip r:embed="rId4" cstate="print"/>
          <a:stretch>
            <a:fillRect/>
          </a:stretch>
        </p:blipFill>
        <p:spPr>
          <a:xfrm>
            <a:off x="0" y="127000"/>
            <a:ext cx="3149600" cy="2362200"/>
          </a:xfrm>
          <a:prstGeom prst="rect">
            <a:avLst/>
          </a:prstGeom>
        </p:spPr>
      </p:pic>
      <p:cxnSp>
        <p:nvCxnSpPr>
          <p:cNvPr id="11" name="Straight Connector 10"/>
          <p:cNvCxnSpPr/>
          <p:nvPr userDrawn="1"/>
        </p:nvCxnSpPr>
        <p:spPr>
          <a:xfrm>
            <a:off x="0" y="2504545"/>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5"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wo Content">
    <p:bg>
      <p:bgRef idx="1001">
        <a:schemeClr val="bg1"/>
      </p:bgRef>
    </p:bg>
    <p:spTree>
      <p:nvGrpSpPr>
        <p:cNvPr id="1" name=""/>
        <p:cNvGrpSpPr/>
        <p:nvPr/>
      </p:nvGrpSpPr>
      <p:grpSpPr>
        <a:xfrm>
          <a:off x="0" y="0"/>
          <a:ext cx="0" cy="0"/>
          <a:chOff x="0" y="0"/>
          <a:chExt cx="0" cy="0"/>
        </a:xfrm>
      </p:grpSpPr>
      <p:pic>
        <p:nvPicPr>
          <p:cNvPr id="7" name="Picture 6" descr="bg-3B.jpg"/>
          <p:cNvPicPr>
            <a:picLocks noChangeAspect="1"/>
          </p:cNvPicPr>
          <p:nvPr userDrawn="1"/>
        </p:nvPicPr>
        <p:blipFill>
          <a:blip r:embed="rId2" cstate="print"/>
          <a:srcRect t="42180"/>
          <a:stretch>
            <a:fillRect/>
          </a:stretch>
        </p:blipFill>
        <p:spPr>
          <a:xfrm>
            <a:off x="0" y="76200"/>
            <a:ext cx="12192000" cy="1357908"/>
          </a:xfrm>
          <a:prstGeom prst="rect">
            <a:avLst/>
          </a:prstGeom>
        </p:spPr>
      </p:pic>
      <p:sp>
        <p:nvSpPr>
          <p:cNvPr id="8" name="Rectangle 7"/>
          <p:cNvSpPr/>
          <p:nvPr userDrawn="1"/>
        </p:nvSpPr>
        <p:spPr>
          <a:xfrm>
            <a:off x="4515557" y="1464731"/>
            <a:ext cx="7676444"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2" name="Rectangle 11"/>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15" name="Picture 14"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sp>
        <p:nvSpPr>
          <p:cNvPr id="16" name="Content Placeholder 8"/>
          <p:cNvSpPr>
            <a:spLocks noGrp="1"/>
          </p:cNvSpPr>
          <p:nvPr>
            <p:ph sz="quarter" idx="10"/>
          </p:nvPr>
        </p:nvSpPr>
        <p:spPr>
          <a:xfrm>
            <a:off x="4775200" y="1676400"/>
            <a:ext cx="6705600" cy="4343400"/>
          </a:xfrm>
          <a:prstGeom prst="rect">
            <a:avLst/>
          </a:prstGeom>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7" name="Title 11"/>
          <p:cNvSpPr>
            <a:spLocks noGrp="1"/>
          </p:cNvSpPr>
          <p:nvPr>
            <p:ph type="title" hasCustomPrompt="1"/>
          </p:nvPr>
        </p:nvSpPr>
        <p:spPr>
          <a:xfrm>
            <a:off x="406400" y="304800"/>
            <a:ext cx="11074400" cy="1143000"/>
          </a:xfrm>
          <a:prstGeom prst="rect">
            <a:avLst/>
          </a:prstGeom>
        </p:spPr>
        <p:txBody>
          <a:bodyPr vert="horz" anchor="b"/>
          <a:lstStyle>
            <a:lvl1pPr algn="l">
              <a:defRPr sz="3600" b="0">
                <a:solidFill>
                  <a:schemeClr val="tx1"/>
                </a:solidFill>
              </a:defRPr>
            </a:lvl1pPr>
          </a:lstStyle>
          <a:p>
            <a:r>
              <a:rPr lang="en-US" dirty="0"/>
              <a:t>Click to Edit Master Title Style</a:t>
            </a:r>
          </a:p>
        </p:txBody>
      </p:sp>
      <p:pic>
        <p:nvPicPr>
          <p:cNvPr id="13" name="Picture 12" descr="relwest-at-wested.tif"/>
          <p:cNvPicPr>
            <a:picLocks noChangeAspect="1"/>
          </p:cNvPicPr>
          <p:nvPr userDrawn="1"/>
        </p:nvPicPr>
        <p:blipFill>
          <a:blip r:embed="rId3" cstate="print"/>
          <a:stretch>
            <a:fillRect/>
          </a:stretch>
        </p:blipFill>
        <p:spPr>
          <a:xfrm>
            <a:off x="8802624" y="6248401"/>
            <a:ext cx="3186176" cy="494079"/>
          </a:xfrm>
          <a:prstGeom prst="rect">
            <a:avLst/>
          </a:prstGeom>
        </p:spPr>
      </p:pic>
      <p:pic>
        <p:nvPicPr>
          <p:cNvPr id="10" name="Picture 9" descr="pic1.jpg"/>
          <p:cNvPicPr>
            <a:picLocks noChangeAspect="1"/>
          </p:cNvPicPr>
          <p:nvPr userDrawn="1"/>
        </p:nvPicPr>
        <p:blipFill>
          <a:blip r:embed="rId4" cstate="print"/>
          <a:srcRect l="12000" t="17916" b="3909"/>
          <a:stretch>
            <a:fillRect/>
          </a:stretch>
        </p:blipFill>
        <p:spPr>
          <a:xfrm>
            <a:off x="-11289" y="1464734"/>
            <a:ext cx="4470400" cy="4572000"/>
          </a:xfrm>
          <a:prstGeom prst="rect">
            <a:avLst/>
          </a:prstGeom>
        </p:spPr>
      </p:pic>
      <p:cxnSp>
        <p:nvCxnSpPr>
          <p:cNvPr id="14" name="Straight Connector 13"/>
          <p:cNvCxnSpPr/>
          <p:nvPr userDrawn="1"/>
        </p:nvCxnSpPr>
        <p:spPr>
          <a:xfrm>
            <a:off x="0" y="1447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wo Content">
    <p:bg>
      <p:bgRef idx="1001">
        <a:schemeClr val="bg1"/>
      </p:bgRef>
    </p:bg>
    <p:spTree>
      <p:nvGrpSpPr>
        <p:cNvPr id="1" name=""/>
        <p:cNvGrpSpPr/>
        <p:nvPr/>
      </p:nvGrpSpPr>
      <p:grpSpPr>
        <a:xfrm>
          <a:off x="0" y="0"/>
          <a:ext cx="0" cy="0"/>
          <a:chOff x="0" y="0"/>
          <a:chExt cx="0" cy="0"/>
        </a:xfrm>
      </p:grpSpPr>
      <p:pic>
        <p:nvPicPr>
          <p:cNvPr id="8" name="Picture 7" descr="pic5.jpg"/>
          <p:cNvPicPr>
            <a:picLocks noChangeAspect="1"/>
          </p:cNvPicPr>
          <p:nvPr userDrawn="1"/>
        </p:nvPicPr>
        <p:blipFill>
          <a:blip r:embed="rId2" cstate="print"/>
          <a:srcRect l="10600" r="11863"/>
          <a:stretch>
            <a:fillRect/>
          </a:stretch>
        </p:blipFill>
        <p:spPr>
          <a:xfrm>
            <a:off x="1" y="1447800"/>
            <a:ext cx="4459111" cy="4572000"/>
          </a:xfrm>
          <a:prstGeom prst="rect">
            <a:avLst/>
          </a:prstGeom>
        </p:spPr>
      </p:pic>
      <p:pic>
        <p:nvPicPr>
          <p:cNvPr id="7" name="Picture 6" descr="bg-3B.jpg"/>
          <p:cNvPicPr>
            <a:picLocks noChangeAspect="1"/>
          </p:cNvPicPr>
          <p:nvPr userDrawn="1"/>
        </p:nvPicPr>
        <p:blipFill>
          <a:blip r:embed="rId3" cstate="print"/>
          <a:srcRect t="42180"/>
          <a:stretch>
            <a:fillRect/>
          </a:stretch>
        </p:blipFill>
        <p:spPr>
          <a:xfrm>
            <a:off x="0" y="76200"/>
            <a:ext cx="12192000" cy="1357908"/>
          </a:xfrm>
          <a:prstGeom prst="rect">
            <a:avLst/>
          </a:prstGeom>
        </p:spPr>
      </p:pic>
      <p:sp>
        <p:nvSpPr>
          <p:cNvPr id="10" name="Rectangle 9"/>
          <p:cNvSpPr/>
          <p:nvPr userDrawn="1"/>
        </p:nvSpPr>
        <p:spPr>
          <a:xfrm>
            <a:off x="4515557" y="1464731"/>
            <a:ext cx="7676444" cy="2971800"/>
          </a:xfrm>
          <a:prstGeom prst="rect">
            <a:avLst/>
          </a:prstGeom>
          <a:gradFill flip="none" rotWithShape="1">
            <a:gsLst>
              <a:gs pos="0">
                <a:srgbClr val="D0DFDD"/>
              </a:gs>
              <a:gs pos="100000">
                <a:srgbClr val="FFFFFF"/>
              </a:gs>
            </a:gsLst>
            <a:lin ang="5400000" scaled="0"/>
            <a:tileRect/>
          </a:gra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sp>
        <p:nvSpPr>
          <p:cNvPr id="12" name="Rectangle 11"/>
          <p:cNvSpPr/>
          <p:nvPr userDrawn="1"/>
        </p:nvSpPr>
        <p:spPr>
          <a:xfrm>
            <a:off x="0" y="0"/>
            <a:ext cx="12192000" cy="152400"/>
          </a:xfrm>
          <a:prstGeom prst="rect">
            <a:avLst/>
          </a:prstGeom>
          <a:solidFill>
            <a:schemeClr val="accent2"/>
          </a:solidFill>
          <a:ln>
            <a:noFill/>
          </a:ln>
          <a:effectLst/>
          <a:scene3d>
            <a:camera prst="orthographicFront" fov="0">
              <a:rot lat="0" lon="0" rev="0"/>
            </a:camera>
            <a:lightRig rig="threePt" dir="t">
              <a:rot lat="0" lon="0" rev="0"/>
            </a:lightRig>
          </a:scene3d>
          <a:sp3d prstMaterial="matte">
            <a:bevelT w="0" h="0"/>
            <a:contourClr>
              <a:schemeClr val="accent1">
                <a:shade val="70000"/>
                <a:satMod val="105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57" dirty="0"/>
          </a:p>
        </p:txBody>
      </p:sp>
      <p:pic>
        <p:nvPicPr>
          <p:cNvPr id="14" name="Picture 13" descr="relwest-at-wested.tif"/>
          <p:cNvPicPr>
            <a:picLocks noChangeAspect="1"/>
          </p:cNvPicPr>
          <p:nvPr userDrawn="1"/>
        </p:nvPicPr>
        <p:blipFill>
          <a:blip r:embed="rId4" cstate="print"/>
          <a:stretch>
            <a:fillRect/>
          </a:stretch>
        </p:blipFill>
        <p:spPr>
          <a:xfrm>
            <a:off x="8802624" y="6248401"/>
            <a:ext cx="3186176" cy="494079"/>
          </a:xfrm>
          <a:prstGeom prst="rect">
            <a:avLst/>
          </a:prstGeom>
        </p:spPr>
      </p:pic>
      <p:sp>
        <p:nvSpPr>
          <p:cNvPr id="15" name="Content Placeholder 8"/>
          <p:cNvSpPr>
            <a:spLocks noGrp="1"/>
          </p:cNvSpPr>
          <p:nvPr>
            <p:ph sz="quarter" idx="10"/>
          </p:nvPr>
        </p:nvSpPr>
        <p:spPr>
          <a:xfrm>
            <a:off x="4775200" y="1676400"/>
            <a:ext cx="6705600" cy="4343400"/>
          </a:xfrm>
          <a:prstGeom prst="rect">
            <a:avLst/>
          </a:prstGeom>
        </p:spPr>
        <p:txBody>
          <a:bodyPr vert="horz"/>
          <a:lstStyle>
            <a:lvl1pPr>
              <a:lnSpc>
                <a:spcPts val="2700"/>
              </a:lnSpc>
              <a:spcBef>
                <a:spcPts val="1500"/>
              </a:spcBef>
              <a:buSzPct val="100000"/>
              <a:buFont typeface="Lucida Grande"/>
              <a:buChar char="»"/>
              <a:defRPr sz="2500">
                <a:solidFill>
                  <a:schemeClr val="accent1"/>
                </a:solidFill>
              </a:defRPr>
            </a:lvl1pPr>
            <a:lvl2pPr marL="548640" indent="-182880">
              <a:lnSpc>
                <a:spcPts val="2400"/>
              </a:lnSpc>
              <a:spcBef>
                <a:spcPts val="500"/>
              </a:spcBef>
              <a:spcAft>
                <a:spcPts val="500"/>
              </a:spcAft>
              <a:buClr>
                <a:schemeClr val="accent6"/>
              </a:buClr>
              <a:buSzPct val="100000"/>
              <a:buFont typeface="Arial"/>
              <a:buChar char="•"/>
              <a:defRPr kumimoji="0" lang="en-US" sz="2200" b="0" i="0" u="none" strike="noStrike" kern="1200" cap="none" spc="0" normalizeH="0" baseline="0" noProof="0" dirty="0" smtClean="0">
                <a:ln>
                  <a:noFill/>
                </a:ln>
                <a:solidFill>
                  <a:schemeClr val="bg2">
                    <a:lumMod val="75000"/>
                  </a:schemeClr>
                </a:solidFill>
                <a:effectLst/>
                <a:uLnTx/>
                <a:uFillTx/>
                <a:latin typeface="+mn-lt"/>
                <a:ea typeface="+mn-ea"/>
                <a:cs typeface="+mn-cs"/>
              </a:defRPr>
            </a:lvl2pPr>
            <a:lvl3pPr>
              <a:lnSpc>
                <a:spcPts val="1800"/>
              </a:lnSpc>
              <a:spcBef>
                <a:spcPts val="500"/>
              </a:spcBef>
              <a:buClr>
                <a:schemeClr val="bg1">
                  <a:lumMod val="50000"/>
                </a:schemeClr>
              </a:buClr>
              <a:buSzPct val="100000"/>
              <a:buFont typeface="Lucida Grande"/>
              <a:buChar char="-"/>
              <a:defRPr sz="1800">
                <a:solidFill>
                  <a:schemeClr val="bg1">
                    <a:lumMod val="50000"/>
                  </a:schemeClr>
                </a:solidFill>
              </a:defRPr>
            </a:lvl3pPr>
          </a:lstStyle>
          <a:p>
            <a:pPr lvl="0"/>
            <a:r>
              <a:rPr lang="en-US"/>
              <a:t>Click to edit Master text styles</a:t>
            </a:r>
          </a:p>
          <a:p>
            <a:pPr lvl="1"/>
            <a:r>
              <a:rPr lang="en-US"/>
              <a:t>Second level</a:t>
            </a:r>
          </a:p>
          <a:p>
            <a:pPr lvl="2"/>
            <a:r>
              <a:rPr lang="en-US"/>
              <a:t>Third level</a:t>
            </a:r>
          </a:p>
        </p:txBody>
      </p:sp>
      <p:sp>
        <p:nvSpPr>
          <p:cNvPr id="16" name="Title 11"/>
          <p:cNvSpPr>
            <a:spLocks noGrp="1"/>
          </p:cNvSpPr>
          <p:nvPr>
            <p:ph type="title" hasCustomPrompt="1"/>
          </p:nvPr>
        </p:nvSpPr>
        <p:spPr>
          <a:xfrm>
            <a:off x="406400" y="304800"/>
            <a:ext cx="11074400" cy="1143000"/>
          </a:xfrm>
          <a:prstGeom prst="rect">
            <a:avLst/>
          </a:prstGeom>
        </p:spPr>
        <p:txBody>
          <a:bodyPr vert="horz" anchor="b"/>
          <a:lstStyle>
            <a:lvl1pPr algn="l">
              <a:defRPr sz="3600" b="0">
                <a:solidFill>
                  <a:schemeClr val="tx1"/>
                </a:solidFill>
              </a:defRPr>
            </a:lvl1pPr>
          </a:lstStyle>
          <a:p>
            <a:r>
              <a:rPr lang="en-US" dirty="0"/>
              <a:t>Click to Edit Master Title Style</a:t>
            </a:r>
          </a:p>
        </p:txBody>
      </p:sp>
      <p:pic>
        <p:nvPicPr>
          <p:cNvPr id="17" name="Picture 16" descr="relwest-at-wested.tif"/>
          <p:cNvPicPr>
            <a:picLocks noChangeAspect="1"/>
          </p:cNvPicPr>
          <p:nvPr userDrawn="1"/>
        </p:nvPicPr>
        <p:blipFill>
          <a:blip r:embed="rId4" cstate="print"/>
          <a:stretch>
            <a:fillRect/>
          </a:stretch>
        </p:blipFill>
        <p:spPr>
          <a:xfrm>
            <a:off x="8802624" y="6248401"/>
            <a:ext cx="3186176" cy="494079"/>
          </a:xfrm>
          <a:prstGeom prst="rect">
            <a:avLst/>
          </a:prstGeom>
        </p:spPr>
      </p:pic>
      <p:cxnSp>
        <p:nvCxnSpPr>
          <p:cNvPr id="19" name="Straight Connector 18"/>
          <p:cNvCxnSpPr/>
          <p:nvPr userDrawn="1"/>
        </p:nvCxnSpPr>
        <p:spPr>
          <a:xfrm>
            <a:off x="0" y="1447800"/>
            <a:ext cx="12192000" cy="1588"/>
          </a:xfrm>
          <a:prstGeom prst="line">
            <a:avLst/>
          </a:prstGeom>
          <a:ln w="31750" cap="rnd">
            <a:solidFill>
              <a:schemeClr val="bg2"/>
            </a:solidFill>
            <a:prstDash val="solid"/>
          </a:ln>
          <a:effectLst/>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4"/>
          </p:nvPr>
        </p:nvSpPr>
        <p:spPr>
          <a:xfrm>
            <a:off x="203200" y="6356351"/>
            <a:ext cx="508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F17B8-507F-E644-928E-C5CCEC3C812F}"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44FFCD-198F-3F4E-92A5-5C9ECCF96784}" type="datetimeFigureOut">
              <a:rPr lang="en-US" smtClean="0"/>
              <a:t>9/10/19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E02CFF8-EB0A-6D4D-B85F-BBB7154A448E}" type="slidenum">
              <a:rPr lang="en-US" smtClean="0"/>
              <a:t>‹#›</a:t>
            </a:fld>
            <a:endParaRPr lang="en-US" dirty="0"/>
          </a:p>
        </p:txBody>
      </p:sp>
      <p:sp>
        <p:nvSpPr>
          <p:cNvPr id="5" name="Title 4">
            <a:extLst>
              <a:ext uri="{FF2B5EF4-FFF2-40B4-BE49-F238E27FC236}">
                <a16:creationId xmlns:a16="http://schemas.microsoft.com/office/drawing/2014/main" id="{9C3FE291-D065-4540-8F3F-18A15BDF3A98}"/>
              </a:ext>
            </a:extLst>
          </p:cNvPr>
          <p:cNvSpPr>
            <a:spLocks noGrp="1"/>
          </p:cNvSpPr>
          <p:nvPr>
            <p:ph type="title"/>
          </p:nvPr>
        </p:nvSpPr>
        <p:spPr>
          <a:xfrm>
            <a:off x="609601" y="702734"/>
            <a:ext cx="10401880" cy="1245337"/>
          </a:xfrm>
        </p:spPr>
        <p:txBody>
          <a:bodyPr/>
          <a:lstStyle/>
          <a:p>
            <a:endParaRPr lang="en-US" dirty="0"/>
          </a:p>
        </p:txBody>
      </p:sp>
      <p:sp>
        <p:nvSpPr>
          <p:cNvPr id="6" name="Content Placeholder 5">
            <a:extLst>
              <a:ext uri="{FF2B5EF4-FFF2-40B4-BE49-F238E27FC236}">
                <a16:creationId xmlns:a16="http://schemas.microsoft.com/office/drawing/2014/main" id="{6BBCD4D9-DD4E-5940-BC81-EAA7910BD28C}"/>
              </a:ext>
            </a:extLst>
          </p:cNvPr>
          <p:cNvSpPr>
            <a:spLocks noGrp="1"/>
          </p:cNvSpPr>
          <p:nvPr>
            <p:ph idx="1"/>
          </p:nvPr>
        </p:nvSpPr>
        <p:spPr>
          <a:xfrm>
            <a:off x="609601" y="2276063"/>
            <a:ext cx="10972800" cy="3850103"/>
          </a:xfrm>
        </p:spPr>
        <p:txBody>
          <a:bodyPr/>
          <a:lstStyle/>
          <a:p>
            <a:endParaRPr lang="en-US"/>
          </a:p>
        </p:txBody>
      </p:sp>
    </p:spTree>
    <p:extLst>
      <p:ext uri="{BB962C8B-B14F-4D97-AF65-F5344CB8AC3E}">
        <p14:creationId xmlns:p14="http://schemas.microsoft.com/office/powerpoint/2010/main" val="4015724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0" y="1517"/>
            <a:ext cx="12186945" cy="6854969"/>
          </a:xfrm>
          <a:prstGeom prst="rect">
            <a:avLst/>
          </a:prstGeom>
        </p:spPr>
      </p:pic>
      <p:sp>
        <p:nvSpPr>
          <p:cNvPr id="2" name="Title 1"/>
          <p:cNvSpPr>
            <a:spLocks noGrp="1"/>
          </p:cNvSpPr>
          <p:nvPr>
            <p:ph type="ctrTitle"/>
          </p:nvPr>
        </p:nvSpPr>
        <p:spPr>
          <a:xfrm>
            <a:off x="685733" y="2301305"/>
            <a:ext cx="10241912" cy="2109828"/>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685733" y="4411133"/>
            <a:ext cx="10241913"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724246048"/>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2" y="1423"/>
            <a:ext cx="12187277" cy="6855157"/>
          </a:xfrm>
          <a:prstGeom prst="rect">
            <a:avLst/>
          </a:prstGeom>
        </p:spPr>
      </p:pic>
      <p:sp>
        <p:nvSpPr>
          <p:cNvPr id="2" name="Title 1"/>
          <p:cNvSpPr>
            <a:spLocks noGrp="1"/>
          </p:cNvSpPr>
          <p:nvPr>
            <p:ph type="ctrTitle"/>
          </p:nvPr>
        </p:nvSpPr>
        <p:spPr>
          <a:xfrm>
            <a:off x="852923" y="2227929"/>
            <a:ext cx="8862267" cy="1847116"/>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852922" y="4180877"/>
            <a:ext cx="8862268"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053754174"/>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8" y="1423"/>
            <a:ext cx="12186945" cy="6855157"/>
          </a:xfrm>
          <a:prstGeom prst="rect">
            <a:avLst/>
          </a:prstGeom>
        </p:spPr>
      </p:pic>
      <p:sp>
        <p:nvSpPr>
          <p:cNvPr id="2" name="Title 1"/>
          <p:cNvSpPr>
            <a:spLocks noGrp="1"/>
          </p:cNvSpPr>
          <p:nvPr>
            <p:ph type="ctrTitle"/>
          </p:nvPr>
        </p:nvSpPr>
        <p:spPr>
          <a:xfrm>
            <a:off x="2065378" y="1581885"/>
            <a:ext cx="8862267" cy="1847116"/>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2065377" y="3534833"/>
            <a:ext cx="8862268"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01815302"/>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21955" y="1627515"/>
            <a:ext cx="6660445" cy="2109828"/>
          </a:xfrm>
        </p:spPr>
        <p:txBody>
          <a:bodyPr anchor="t" anchorCtr="0">
            <a:normAutofit/>
          </a:bodyPr>
          <a:lstStyle>
            <a:lvl1pPr algn="l">
              <a:lnSpc>
                <a:spcPct val="100000"/>
              </a:lnSpc>
              <a:spcAft>
                <a:spcPts val="337"/>
              </a:spcAft>
              <a:defRPr sz="2250">
                <a:solidFill>
                  <a:srgbClr val="525E6E"/>
                </a:solidFill>
              </a:defRPr>
            </a:lvl1pPr>
          </a:lstStyle>
          <a:p>
            <a:r>
              <a:rPr lang="en-US"/>
              <a:t>Click to edit Master title style</a:t>
            </a:r>
            <a:endParaRPr lang="en-US" dirty="0"/>
          </a:p>
        </p:txBody>
      </p:sp>
      <p:sp>
        <p:nvSpPr>
          <p:cNvPr id="3" name="Subtitle 2"/>
          <p:cNvSpPr>
            <a:spLocks noGrp="1"/>
          </p:cNvSpPr>
          <p:nvPr>
            <p:ph type="subTitle" idx="1"/>
          </p:nvPr>
        </p:nvSpPr>
        <p:spPr>
          <a:xfrm>
            <a:off x="4921955" y="4089400"/>
            <a:ext cx="6660445" cy="1752600"/>
          </a:xfrm>
        </p:spPr>
        <p:txBody>
          <a:bodyPr lIns="0">
            <a:normAutofit/>
          </a:bodyPr>
          <a:lstStyle>
            <a:lvl1pPr marL="0" indent="0" algn="l">
              <a:buNone/>
              <a:defRPr sz="1294"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141898258"/>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 y="1423"/>
            <a:ext cx="12187277" cy="6855157"/>
          </a:xfrm>
          <a:prstGeom prst="rect">
            <a:avLst/>
          </a:prstGeom>
        </p:spPr>
      </p:pic>
      <p:sp>
        <p:nvSpPr>
          <p:cNvPr id="2" name="Title 1"/>
          <p:cNvSpPr>
            <a:spLocks noGrp="1"/>
          </p:cNvSpPr>
          <p:nvPr>
            <p:ph type="ctrTitle"/>
          </p:nvPr>
        </p:nvSpPr>
        <p:spPr>
          <a:xfrm>
            <a:off x="970848" y="1319173"/>
            <a:ext cx="8862267" cy="2724347"/>
          </a:xfrm>
        </p:spPr>
        <p:txBody>
          <a:bodyPr anchor="t" anchorCtr="0">
            <a:normAutofit/>
          </a:bodyPr>
          <a:lstStyle>
            <a:lvl1pPr algn="l">
              <a:lnSpc>
                <a:spcPct val="100000"/>
              </a:lnSpc>
              <a:spcAft>
                <a:spcPts val="337"/>
              </a:spcAft>
              <a:defRPr sz="2250">
                <a:solidFill>
                  <a:srgbClr val="525E6E"/>
                </a:solidFill>
              </a:defRPr>
            </a:lvl1pPr>
          </a:lstStyle>
          <a:p>
            <a:r>
              <a:rPr lang="en-US" dirty="0"/>
              <a:t>Click to edit Master title style</a:t>
            </a:r>
          </a:p>
        </p:txBody>
      </p:sp>
      <p:sp>
        <p:nvSpPr>
          <p:cNvPr id="3" name="Subtitle 2"/>
          <p:cNvSpPr>
            <a:spLocks noGrp="1"/>
          </p:cNvSpPr>
          <p:nvPr>
            <p:ph type="subTitle" idx="1"/>
          </p:nvPr>
        </p:nvSpPr>
        <p:spPr>
          <a:xfrm>
            <a:off x="970846" y="3034487"/>
            <a:ext cx="8862268" cy="2263071"/>
          </a:xfrm>
        </p:spPr>
        <p:txBody>
          <a:bodyPr lIns="0">
            <a:normAutofit/>
          </a:bodyPr>
          <a:lstStyle>
            <a:lvl1pPr marL="0" indent="0" algn="l">
              <a:buNone/>
              <a:defRPr sz="1125"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
        <p:nvSpPr>
          <p:cNvPr id="6" name="Slide Number Placeholder 5"/>
          <p:cNvSpPr>
            <a:spLocks noGrp="1"/>
          </p:cNvSpPr>
          <p:nvPr>
            <p:ph type="sldNum" sz="quarter" idx="12"/>
          </p:nvPr>
        </p:nvSpPr>
        <p:spPr>
          <a:xfrm>
            <a:off x="245360" y="6491455"/>
            <a:ext cx="2844800" cy="365125"/>
          </a:xfrm>
        </p:spPr>
        <p:txBody>
          <a:bodyPr/>
          <a:lstStyle>
            <a:lvl1pPr>
              <a:defRPr baseline="0"/>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1701377993"/>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45"/>
            <a:ext cx="12187277" cy="6855157"/>
          </a:xfrm>
          <a:prstGeom prst="rect">
            <a:avLst/>
          </a:prstGeom>
        </p:spPr>
      </p:pic>
      <p:sp>
        <p:nvSpPr>
          <p:cNvPr id="2" name="Title 1"/>
          <p:cNvSpPr>
            <a:spLocks noGrp="1"/>
          </p:cNvSpPr>
          <p:nvPr>
            <p:ph type="ctrTitle"/>
          </p:nvPr>
        </p:nvSpPr>
        <p:spPr>
          <a:xfrm>
            <a:off x="5576133" y="1685553"/>
            <a:ext cx="5892799" cy="2109828"/>
          </a:xfrm>
        </p:spPr>
        <p:txBody>
          <a:bodyPr anchor="t" anchorCtr="0">
            <a:normAutofit/>
          </a:bodyPr>
          <a:lstStyle>
            <a:lvl1pPr algn="l">
              <a:lnSpc>
                <a:spcPct val="100000"/>
              </a:lnSpc>
              <a:spcAft>
                <a:spcPts val="337"/>
              </a:spcAft>
              <a:defRPr sz="2250">
                <a:solidFill>
                  <a:srgbClr val="525E6E"/>
                </a:solidFill>
              </a:defRPr>
            </a:lvl1pPr>
          </a:lstStyle>
          <a:p>
            <a:r>
              <a:rPr lang="en-US" dirty="0"/>
              <a:t>Click to edit Master title style</a:t>
            </a:r>
          </a:p>
        </p:txBody>
      </p:sp>
      <p:sp>
        <p:nvSpPr>
          <p:cNvPr id="3" name="Subtitle 2"/>
          <p:cNvSpPr>
            <a:spLocks noGrp="1"/>
          </p:cNvSpPr>
          <p:nvPr>
            <p:ph type="subTitle" idx="1"/>
          </p:nvPr>
        </p:nvSpPr>
        <p:spPr>
          <a:xfrm>
            <a:off x="5576129" y="3564467"/>
            <a:ext cx="5892800" cy="1752600"/>
          </a:xfrm>
        </p:spPr>
        <p:txBody>
          <a:bodyPr lIns="0">
            <a:normAutofit/>
          </a:bodyPr>
          <a:lstStyle>
            <a:lvl1pPr marL="0" indent="0" algn="l">
              <a:buNone/>
              <a:defRPr sz="1125" b="1">
                <a:solidFill>
                  <a:srgbClr val="60B262"/>
                </a:solidFill>
              </a:defRPr>
            </a:lvl1pPr>
            <a:lvl2pPr marL="257129" indent="0" algn="ctr">
              <a:buNone/>
              <a:defRPr>
                <a:solidFill>
                  <a:schemeClr val="tx1">
                    <a:tint val="75000"/>
                  </a:schemeClr>
                </a:solidFill>
              </a:defRPr>
            </a:lvl2pPr>
            <a:lvl3pPr marL="514259" indent="0" algn="ctr">
              <a:buNone/>
              <a:defRPr>
                <a:solidFill>
                  <a:schemeClr val="tx1">
                    <a:tint val="75000"/>
                  </a:schemeClr>
                </a:solidFill>
              </a:defRPr>
            </a:lvl3pPr>
            <a:lvl4pPr marL="771388" indent="0" algn="ctr">
              <a:buNone/>
              <a:defRPr>
                <a:solidFill>
                  <a:schemeClr val="tx1">
                    <a:tint val="75000"/>
                  </a:schemeClr>
                </a:solidFill>
              </a:defRPr>
            </a:lvl4pPr>
            <a:lvl5pPr marL="1028517" indent="0" algn="ctr">
              <a:buNone/>
              <a:defRPr>
                <a:solidFill>
                  <a:schemeClr val="tx1">
                    <a:tint val="75000"/>
                  </a:schemeClr>
                </a:solidFill>
              </a:defRPr>
            </a:lvl5pPr>
            <a:lvl6pPr marL="1285646" indent="0" algn="ctr">
              <a:buNone/>
              <a:defRPr>
                <a:solidFill>
                  <a:schemeClr val="tx1">
                    <a:tint val="75000"/>
                  </a:schemeClr>
                </a:solidFill>
              </a:defRPr>
            </a:lvl6pPr>
            <a:lvl7pPr marL="1542776" indent="0" algn="ctr">
              <a:buNone/>
              <a:defRPr>
                <a:solidFill>
                  <a:schemeClr val="tx1">
                    <a:tint val="75000"/>
                  </a:schemeClr>
                </a:solidFill>
              </a:defRPr>
            </a:lvl7pPr>
            <a:lvl8pPr marL="1799905" indent="0" algn="ctr">
              <a:buNone/>
              <a:defRPr>
                <a:solidFill>
                  <a:schemeClr val="tx1">
                    <a:tint val="75000"/>
                  </a:schemeClr>
                </a:solidFill>
              </a:defRPr>
            </a:lvl8pPr>
            <a:lvl9pPr marL="2057034" indent="0" algn="ctr">
              <a:buNone/>
              <a:defRPr>
                <a:solidFill>
                  <a:schemeClr val="tx1">
                    <a:tint val="75000"/>
                  </a:schemeClr>
                </a:solidFill>
              </a:defRPr>
            </a:lvl9pPr>
          </a:lstStyle>
          <a:p>
            <a:r>
              <a:rPr lang="en-US"/>
              <a:t>Click to edit Master subtitle style</a:t>
            </a:r>
            <a:endParaRPr lang="en-US" dirty="0"/>
          </a:p>
        </p:txBody>
      </p:sp>
      <p:sp>
        <p:nvSpPr>
          <p:cNvPr id="7" name="Slide Number Placeholder 5"/>
          <p:cNvSpPr>
            <a:spLocks noGrp="1"/>
          </p:cNvSpPr>
          <p:nvPr>
            <p:ph type="sldNum" sz="quarter" idx="12"/>
          </p:nvPr>
        </p:nvSpPr>
        <p:spPr>
          <a:xfrm>
            <a:off x="245360" y="6491455"/>
            <a:ext cx="2844800" cy="365125"/>
          </a:xfrm>
        </p:spPr>
        <p:txBody>
          <a:bodyPr/>
          <a:lstStyle>
            <a:lvl1pPr>
              <a:defRPr baseline="0"/>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2265008515"/>
      </p:ext>
    </p:extLst>
  </p:cSld>
  <p:clrMapOvr>
    <a:masterClrMapping/>
  </p:clrMapOvr>
  <p:hf hd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38"/>
            <a:ext cx="10972800" cy="1143000"/>
          </a:xfrm>
          <a:prstGeom prst="rect">
            <a:avLst/>
          </a:prstGeom>
        </p:spPr>
        <p:txBody>
          <a:bodyPr vert="horz" lIns="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1" y="6356352"/>
            <a:ext cx="28448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62531DA9-39E9-164C-B0EC-0931725A15C1}" type="datetimeFigureOut">
              <a:rPr lang="en-US" smtClean="0"/>
              <a:pPr/>
              <a:t>9/10/19</a:t>
            </a:fld>
            <a:endParaRPr lang="en-US" dirty="0"/>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EB5F17B8-507F-E644-928E-C5CCEC3C812F}" type="slidenum">
              <a:rPr lang="en-US" smtClean="0"/>
              <a:t>‹#›</a:t>
            </a:fld>
            <a:endParaRPr lang="en-US" dirty="0"/>
          </a:p>
        </p:txBody>
      </p:sp>
    </p:spTree>
    <p:extLst>
      <p:ext uri="{BB962C8B-B14F-4D97-AF65-F5344CB8AC3E}">
        <p14:creationId xmlns:p14="http://schemas.microsoft.com/office/powerpoint/2010/main" val="3967970067"/>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 id="2147483822" r:id="rId16"/>
    <p:sldLayoutId id="2147483823" r:id="rId17"/>
    <p:sldLayoutId id="2147483824" r:id="rId18"/>
    <p:sldLayoutId id="2147483825" r:id="rId19"/>
    <p:sldLayoutId id="2147483826" r:id="rId20"/>
    <p:sldLayoutId id="2147483783" r:id="rId21"/>
    <p:sldLayoutId id="2147483782" r:id="rId22"/>
    <p:sldLayoutId id="2147483805" r:id="rId23"/>
    <p:sldLayoutId id="2147483802" r:id="rId24"/>
    <p:sldLayoutId id="2147483803" r:id="rId25"/>
    <p:sldLayoutId id="2147483804" r:id="rId26"/>
    <p:sldLayoutId id="2147483786" r:id="rId27"/>
    <p:sldLayoutId id="2147483788" r:id="rId28"/>
    <p:sldLayoutId id="2147483799" r:id="rId29"/>
    <p:sldLayoutId id="2147483795" r:id="rId30"/>
    <p:sldLayoutId id="2147483791" r:id="rId31"/>
    <p:sldLayoutId id="2147483794" r:id="rId32"/>
    <p:sldLayoutId id="2147483792" r:id="rId33"/>
    <p:sldLayoutId id="2147483800" r:id="rId34"/>
    <p:sldLayoutId id="2147483827" r:id="rId35"/>
  </p:sldLayoutIdLst>
  <p:hf hdr="0" dt="0"/>
  <p:txStyles>
    <p:titleStyle>
      <a:lvl1pPr algn="ctr" defTabSz="257129" rtl="0" eaLnBrk="1" latinLnBrk="0" hangingPunct="1">
        <a:spcBef>
          <a:spcPct val="0"/>
        </a:spcBef>
        <a:buNone/>
        <a:defRPr sz="2475" kern="1200">
          <a:solidFill>
            <a:srgbClr val="5A5E5F"/>
          </a:solidFill>
          <a:latin typeface="Trebuchet MS"/>
          <a:ea typeface="+mj-ea"/>
          <a:cs typeface="Trebuchet MS"/>
        </a:defRPr>
      </a:lvl1pPr>
    </p:titleStyle>
    <p:bodyStyle>
      <a:lvl1pPr marL="192847" indent="-192847" algn="l" defTabSz="257129" rtl="0" eaLnBrk="1" latinLnBrk="0" hangingPunct="1">
        <a:spcBef>
          <a:spcPct val="20000"/>
        </a:spcBef>
        <a:buFont typeface="Arial"/>
        <a:buChar char="•"/>
        <a:defRPr sz="1800" kern="1200">
          <a:solidFill>
            <a:srgbClr val="5A5E5F"/>
          </a:solidFill>
          <a:latin typeface="Trebuchet MS"/>
          <a:ea typeface="+mn-ea"/>
          <a:cs typeface="Trebuchet MS"/>
        </a:defRPr>
      </a:lvl1pPr>
      <a:lvl2pPr marL="417835" indent="-160706" algn="l" defTabSz="257129" rtl="0" eaLnBrk="1" latinLnBrk="0" hangingPunct="1">
        <a:spcBef>
          <a:spcPct val="20000"/>
        </a:spcBef>
        <a:buFont typeface="Arial"/>
        <a:buChar char="–"/>
        <a:defRPr sz="1575" kern="1200">
          <a:solidFill>
            <a:srgbClr val="5A5E5F"/>
          </a:solidFill>
          <a:latin typeface="Palatino"/>
          <a:ea typeface="+mn-ea"/>
          <a:cs typeface="Palatino"/>
        </a:defRPr>
      </a:lvl2pPr>
      <a:lvl3pPr marL="642823" indent="-128565" algn="l" defTabSz="257129" rtl="0" eaLnBrk="1" latinLnBrk="0" hangingPunct="1">
        <a:spcBef>
          <a:spcPct val="20000"/>
        </a:spcBef>
        <a:buFont typeface="Arial"/>
        <a:buChar char="•"/>
        <a:defRPr sz="1350" kern="1200">
          <a:solidFill>
            <a:srgbClr val="5A5E5F"/>
          </a:solidFill>
          <a:latin typeface="Palatino"/>
          <a:ea typeface="+mn-ea"/>
          <a:cs typeface="Palatino"/>
        </a:defRPr>
      </a:lvl3pPr>
      <a:lvl4pPr marL="899952" indent="-128565" algn="l" defTabSz="257129" rtl="0" eaLnBrk="1" latinLnBrk="0" hangingPunct="1">
        <a:spcBef>
          <a:spcPct val="20000"/>
        </a:spcBef>
        <a:buFont typeface="Arial"/>
        <a:buChar char="–"/>
        <a:defRPr sz="1125" kern="1200">
          <a:solidFill>
            <a:srgbClr val="5A5E5F"/>
          </a:solidFill>
          <a:latin typeface="Palatino"/>
          <a:ea typeface="+mn-ea"/>
          <a:cs typeface="Palatino"/>
        </a:defRPr>
      </a:lvl4pPr>
      <a:lvl5pPr marL="1157082" indent="-128565" algn="l" defTabSz="257129" rtl="0" eaLnBrk="1" latinLnBrk="0" hangingPunct="1">
        <a:spcBef>
          <a:spcPct val="20000"/>
        </a:spcBef>
        <a:buFont typeface="Arial"/>
        <a:buChar char="»"/>
        <a:defRPr sz="1125" kern="1200">
          <a:solidFill>
            <a:srgbClr val="5A5E5F"/>
          </a:solidFill>
          <a:latin typeface="Palatino"/>
          <a:ea typeface="+mn-ea"/>
          <a:cs typeface="Palatino"/>
        </a:defRPr>
      </a:lvl5pPr>
      <a:lvl6pPr marL="1414211" indent="-128565" algn="l" defTabSz="257129" rtl="0" eaLnBrk="1" latinLnBrk="0" hangingPunct="1">
        <a:spcBef>
          <a:spcPct val="20000"/>
        </a:spcBef>
        <a:buFont typeface="Arial"/>
        <a:buChar char="•"/>
        <a:defRPr sz="1125" kern="1200">
          <a:solidFill>
            <a:schemeClr val="tx1"/>
          </a:solidFill>
          <a:latin typeface="+mn-lt"/>
          <a:ea typeface="+mn-ea"/>
          <a:cs typeface="+mn-cs"/>
        </a:defRPr>
      </a:lvl6pPr>
      <a:lvl7pPr marL="1671340" indent="-128565" algn="l" defTabSz="257129" rtl="0" eaLnBrk="1" latinLnBrk="0" hangingPunct="1">
        <a:spcBef>
          <a:spcPct val="20000"/>
        </a:spcBef>
        <a:buFont typeface="Arial"/>
        <a:buChar char="•"/>
        <a:defRPr sz="1125" kern="1200">
          <a:solidFill>
            <a:schemeClr val="tx1"/>
          </a:solidFill>
          <a:latin typeface="+mn-lt"/>
          <a:ea typeface="+mn-ea"/>
          <a:cs typeface="+mn-cs"/>
        </a:defRPr>
      </a:lvl7pPr>
      <a:lvl8pPr marL="1928470" indent="-128565" algn="l" defTabSz="257129" rtl="0" eaLnBrk="1" latinLnBrk="0" hangingPunct="1">
        <a:spcBef>
          <a:spcPct val="20000"/>
        </a:spcBef>
        <a:buFont typeface="Arial"/>
        <a:buChar char="•"/>
        <a:defRPr sz="1125" kern="1200">
          <a:solidFill>
            <a:schemeClr val="tx1"/>
          </a:solidFill>
          <a:latin typeface="+mn-lt"/>
          <a:ea typeface="+mn-ea"/>
          <a:cs typeface="+mn-cs"/>
        </a:defRPr>
      </a:lvl8pPr>
      <a:lvl9pPr marL="2185599" indent="-128565" algn="l" defTabSz="257129"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29" rtl="0" eaLnBrk="1" latinLnBrk="0" hangingPunct="1">
        <a:defRPr sz="1012" kern="1200">
          <a:solidFill>
            <a:schemeClr val="tx1"/>
          </a:solidFill>
          <a:latin typeface="+mn-lt"/>
          <a:ea typeface="+mn-ea"/>
          <a:cs typeface="+mn-cs"/>
        </a:defRPr>
      </a:lvl1pPr>
      <a:lvl2pPr marL="257129" algn="l" defTabSz="257129" rtl="0" eaLnBrk="1" latinLnBrk="0" hangingPunct="1">
        <a:defRPr sz="1012" kern="1200">
          <a:solidFill>
            <a:schemeClr val="tx1"/>
          </a:solidFill>
          <a:latin typeface="+mn-lt"/>
          <a:ea typeface="+mn-ea"/>
          <a:cs typeface="+mn-cs"/>
        </a:defRPr>
      </a:lvl2pPr>
      <a:lvl3pPr marL="514259" algn="l" defTabSz="257129" rtl="0" eaLnBrk="1" latinLnBrk="0" hangingPunct="1">
        <a:defRPr sz="1012" kern="1200">
          <a:solidFill>
            <a:schemeClr val="tx1"/>
          </a:solidFill>
          <a:latin typeface="+mn-lt"/>
          <a:ea typeface="+mn-ea"/>
          <a:cs typeface="+mn-cs"/>
        </a:defRPr>
      </a:lvl3pPr>
      <a:lvl4pPr marL="771388" algn="l" defTabSz="257129" rtl="0" eaLnBrk="1" latinLnBrk="0" hangingPunct="1">
        <a:defRPr sz="1012" kern="1200">
          <a:solidFill>
            <a:schemeClr val="tx1"/>
          </a:solidFill>
          <a:latin typeface="+mn-lt"/>
          <a:ea typeface="+mn-ea"/>
          <a:cs typeface="+mn-cs"/>
        </a:defRPr>
      </a:lvl4pPr>
      <a:lvl5pPr marL="1028517" algn="l" defTabSz="257129" rtl="0" eaLnBrk="1" latinLnBrk="0" hangingPunct="1">
        <a:defRPr sz="1012" kern="1200">
          <a:solidFill>
            <a:schemeClr val="tx1"/>
          </a:solidFill>
          <a:latin typeface="+mn-lt"/>
          <a:ea typeface="+mn-ea"/>
          <a:cs typeface="+mn-cs"/>
        </a:defRPr>
      </a:lvl5pPr>
      <a:lvl6pPr marL="1285646" algn="l" defTabSz="257129" rtl="0" eaLnBrk="1" latinLnBrk="0" hangingPunct="1">
        <a:defRPr sz="1012" kern="1200">
          <a:solidFill>
            <a:schemeClr val="tx1"/>
          </a:solidFill>
          <a:latin typeface="+mn-lt"/>
          <a:ea typeface="+mn-ea"/>
          <a:cs typeface="+mn-cs"/>
        </a:defRPr>
      </a:lvl6pPr>
      <a:lvl7pPr marL="1542776" algn="l" defTabSz="257129" rtl="0" eaLnBrk="1" latinLnBrk="0" hangingPunct="1">
        <a:defRPr sz="1012" kern="1200">
          <a:solidFill>
            <a:schemeClr val="tx1"/>
          </a:solidFill>
          <a:latin typeface="+mn-lt"/>
          <a:ea typeface="+mn-ea"/>
          <a:cs typeface="+mn-cs"/>
        </a:defRPr>
      </a:lvl7pPr>
      <a:lvl8pPr marL="1799905" algn="l" defTabSz="257129" rtl="0" eaLnBrk="1" latinLnBrk="0" hangingPunct="1">
        <a:defRPr sz="1012" kern="1200">
          <a:solidFill>
            <a:schemeClr val="tx1"/>
          </a:solidFill>
          <a:latin typeface="+mn-lt"/>
          <a:ea typeface="+mn-ea"/>
          <a:cs typeface="+mn-cs"/>
        </a:defRPr>
      </a:lvl8pPr>
      <a:lvl9pPr marL="2057034" algn="l" defTabSz="257129" rtl="0" eaLnBrk="1" latinLnBrk="0" hangingPunct="1">
        <a:defRPr sz="101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hyperlink" Target="http://eric.ed.gov/?id=ED542543"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hyperlink" Target="https://web.stanford.edu/~paunesku/articles/yeager_2016-national-pilot.pdf" TargetMode="External"/><Relationship Id="rId4" Type="http://schemas.openxmlformats.org/officeDocument/2006/relationships/hyperlink" Target="https://www.impaqint.com/sites/default/files/project-reports/impaq%20student%20academic%20%20mindset%20interventions%20report%20august%202012_0.pdf"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mailto:jsnipes@wested.org"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Early Indicators of High School Graduation and Academic Mindsets in CCSD</a:t>
            </a:r>
          </a:p>
        </p:txBody>
      </p:sp>
      <p:sp>
        <p:nvSpPr>
          <p:cNvPr id="8" name="Subtitle 7"/>
          <p:cNvSpPr>
            <a:spLocks noGrp="1"/>
          </p:cNvSpPr>
          <p:nvPr>
            <p:ph type="subTitle" idx="1"/>
          </p:nvPr>
        </p:nvSpPr>
        <p:spPr/>
        <p:txBody>
          <a:bodyPr/>
          <a:lstStyle/>
          <a:p>
            <a:r>
              <a:rPr lang="en-US" dirty="0"/>
              <a:t>Community Partners Meeting</a:t>
            </a:r>
          </a:p>
          <a:p>
            <a:r>
              <a:rPr lang="en-US" dirty="0"/>
              <a:t>November 28, 2018</a:t>
            </a:r>
          </a:p>
          <a:p>
            <a:pPr>
              <a:spcBef>
                <a:spcPts val="2400"/>
              </a:spcBef>
            </a:pPr>
            <a:r>
              <a:rPr lang="en-US" dirty="0"/>
              <a:t>Jason Snipes, REL West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7B3C6-B0C3-F745-B7BC-1A660EDDCD44}"/>
              </a:ext>
            </a:extLst>
          </p:cNvPr>
          <p:cNvSpPr>
            <a:spLocks noGrp="1"/>
          </p:cNvSpPr>
          <p:nvPr>
            <p:ph type="title"/>
          </p:nvPr>
        </p:nvSpPr>
        <p:spPr/>
        <p:txBody>
          <a:bodyPr>
            <a:normAutofit/>
          </a:bodyPr>
          <a:lstStyle/>
          <a:p>
            <a:r>
              <a:rPr lang="en-US" sz="3000" dirty="0"/>
              <a:t>Interventions targeting socio-emotional learning have been shown to be effective strategies for supporting student success</a:t>
            </a:r>
          </a:p>
        </p:txBody>
      </p:sp>
      <p:sp>
        <p:nvSpPr>
          <p:cNvPr id="3" name="Content Placeholder 2">
            <a:extLst>
              <a:ext uri="{FF2B5EF4-FFF2-40B4-BE49-F238E27FC236}">
                <a16:creationId xmlns:a16="http://schemas.microsoft.com/office/drawing/2014/main" id="{1AF2975D-F23A-074A-B2ED-E7211D60C703}"/>
              </a:ext>
            </a:extLst>
          </p:cNvPr>
          <p:cNvSpPr>
            <a:spLocks noGrp="1"/>
          </p:cNvSpPr>
          <p:nvPr>
            <p:ph idx="1"/>
          </p:nvPr>
        </p:nvSpPr>
        <p:spPr>
          <a:xfrm>
            <a:off x="609600" y="2141346"/>
            <a:ext cx="10972800" cy="3600323"/>
          </a:xfrm>
        </p:spPr>
        <p:txBody>
          <a:bodyPr>
            <a:normAutofit/>
          </a:bodyPr>
          <a:lstStyle/>
          <a:p>
            <a:pPr marL="342854" indent="-342854">
              <a:spcAft>
                <a:spcPts val="1400"/>
              </a:spcAft>
              <a:buFont typeface="Arial" panose="020B0604020202020204" pitchFamily="34" charset="0"/>
              <a:buChar char="•"/>
            </a:pPr>
            <a:r>
              <a:rPr lang="en-US" sz="2400" dirty="0"/>
              <a:t>Short duration </a:t>
            </a:r>
          </a:p>
          <a:p>
            <a:pPr marL="342854" indent="-342854">
              <a:spcAft>
                <a:spcPts val="1400"/>
              </a:spcAft>
              <a:buFont typeface="Arial" panose="020B0604020202020204" pitchFamily="34" charset="0"/>
              <a:buChar char="•"/>
            </a:pPr>
            <a:r>
              <a:rPr lang="en-US" sz="2400" dirty="0"/>
              <a:t>Low cost</a:t>
            </a:r>
          </a:p>
          <a:p>
            <a:pPr marL="342854" indent="-342854">
              <a:spcAft>
                <a:spcPts val="1400"/>
              </a:spcAft>
              <a:buFont typeface="Arial" panose="020B0604020202020204" pitchFamily="34" charset="0"/>
              <a:buChar char="•"/>
            </a:pPr>
            <a:r>
              <a:rPr lang="en-US" sz="2400" dirty="0"/>
              <a:t>Easy to implement</a:t>
            </a:r>
          </a:p>
          <a:p>
            <a:pPr marL="342854" indent="-342854">
              <a:spcAft>
                <a:spcPts val="1400"/>
              </a:spcAft>
              <a:buFont typeface="Arial" panose="020B0604020202020204" pitchFamily="34" charset="0"/>
              <a:buChar char="•"/>
            </a:pPr>
            <a:r>
              <a:rPr lang="en-US" sz="2400" dirty="0"/>
              <a:t>Consistently effective in multiple studies</a:t>
            </a:r>
          </a:p>
          <a:p>
            <a:pPr marL="342854" indent="-342854">
              <a:spcAft>
                <a:spcPts val="1400"/>
              </a:spcAft>
              <a:buFont typeface="Arial" panose="020B0604020202020204" pitchFamily="34" charset="0"/>
              <a:buChar char="•"/>
            </a:pPr>
            <a:r>
              <a:rPr lang="en-US" sz="2400" dirty="0"/>
              <a:t>Impacts larger among disadvantaged, low achieving, and minority students</a:t>
            </a:r>
          </a:p>
        </p:txBody>
      </p:sp>
      <p:sp>
        <p:nvSpPr>
          <p:cNvPr id="4" name="Slide Number Placeholder 3">
            <a:extLst>
              <a:ext uri="{FF2B5EF4-FFF2-40B4-BE49-F238E27FC236}">
                <a16:creationId xmlns:a16="http://schemas.microsoft.com/office/drawing/2014/main" id="{40706710-03EA-3840-B246-DDA2F669D2C9}"/>
              </a:ext>
            </a:extLst>
          </p:cNvPr>
          <p:cNvSpPr>
            <a:spLocks noGrp="1"/>
          </p:cNvSpPr>
          <p:nvPr>
            <p:ph type="sldNum" sz="quarter" idx="12"/>
          </p:nvPr>
        </p:nvSpPr>
        <p:spPr/>
        <p:txBody>
          <a:bodyPr/>
          <a:lstStyle/>
          <a:p>
            <a:fld id="{EB5F17B8-507F-E644-928E-C5CCEC3C812F}" type="slidenum">
              <a:rPr lang="en-US" smtClean="0"/>
              <a:t>10</a:t>
            </a:fld>
            <a:endParaRPr lang="en-US" dirty="0"/>
          </a:p>
        </p:txBody>
      </p:sp>
    </p:spTree>
    <p:extLst>
      <p:ext uri="{BB962C8B-B14F-4D97-AF65-F5344CB8AC3E}">
        <p14:creationId xmlns:p14="http://schemas.microsoft.com/office/powerpoint/2010/main" val="2928228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555D8-8003-DF4C-99F4-BACAC66AA361}"/>
              </a:ext>
            </a:extLst>
          </p:cNvPr>
          <p:cNvSpPr>
            <a:spLocks noGrp="1"/>
          </p:cNvSpPr>
          <p:nvPr>
            <p:ph type="title"/>
          </p:nvPr>
        </p:nvSpPr>
        <p:spPr/>
        <p:txBody>
          <a:bodyPr/>
          <a:lstStyle/>
          <a:p>
            <a:r>
              <a:rPr lang="en-US" sz="2700" dirty="0"/>
              <a:t>Example I: Growth Mindset Intervention </a:t>
            </a:r>
            <a:endParaRPr lang="en-US" dirty="0"/>
          </a:p>
        </p:txBody>
      </p:sp>
      <p:sp>
        <p:nvSpPr>
          <p:cNvPr id="3" name="Content Placeholder 2">
            <a:extLst>
              <a:ext uri="{FF2B5EF4-FFF2-40B4-BE49-F238E27FC236}">
                <a16:creationId xmlns:a16="http://schemas.microsoft.com/office/drawing/2014/main" id="{7B323EA7-995B-6E43-837C-329D4D02B836}"/>
              </a:ext>
            </a:extLst>
          </p:cNvPr>
          <p:cNvSpPr>
            <a:spLocks noGrp="1"/>
          </p:cNvSpPr>
          <p:nvPr>
            <p:ph idx="1"/>
          </p:nvPr>
        </p:nvSpPr>
        <p:spPr>
          <a:xfrm>
            <a:off x="609600" y="1524000"/>
            <a:ext cx="5145024" cy="4572000"/>
          </a:xfrm>
        </p:spPr>
        <p:txBody>
          <a:bodyPr>
            <a:normAutofit/>
          </a:bodyPr>
          <a:lstStyle/>
          <a:p>
            <a:pPr marL="0" indent="0" algn="ctr"/>
            <a:r>
              <a:rPr lang="en-US" sz="2100" b="1" dirty="0"/>
              <a:t>What it does</a:t>
            </a:r>
            <a:endParaRPr lang="en-US" sz="2100" dirty="0"/>
          </a:p>
          <a:p>
            <a:pPr marL="342854" indent="-342854">
              <a:spcBef>
                <a:spcPts val="2000"/>
              </a:spcBef>
              <a:buFont typeface="Arial" panose="020B0604020202020204" pitchFamily="34" charset="0"/>
              <a:buChar char="•"/>
            </a:pPr>
            <a:r>
              <a:rPr lang="en-US" sz="2100" dirty="0"/>
              <a:t>Focuses on common misconception that intelligence is fixed </a:t>
            </a:r>
          </a:p>
          <a:p>
            <a:pPr marL="342854" indent="-342854">
              <a:spcBef>
                <a:spcPts val="2000"/>
              </a:spcBef>
              <a:buFont typeface="Arial" panose="020B0604020202020204" pitchFamily="34" charset="0"/>
              <a:buChar char="•"/>
            </a:pPr>
            <a:r>
              <a:rPr lang="en-US" sz="2100" dirty="0"/>
              <a:t>Increases motivation by targeting growth mindset</a:t>
            </a:r>
          </a:p>
          <a:p>
            <a:pPr marL="342854" indent="-342854">
              <a:spcBef>
                <a:spcPts val="2000"/>
              </a:spcBef>
              <a:buFont typeface="Arial" panose="020B0604020202020204" pitchFamily="34" charset="0"/>
              <a:buChar char="•"/>
            </a:pPr>
            <a:r>
              <a:rPr lang="en-US" sz="2100" dirty="0"/>
              <a:t>Targets 9th graders</a:t>
            </a:r>
          </a:p>
        </p:txBody>
      </p:sp>
      <p:sp>
        <p:nvSpPr>
          <p:cNvPr id="4" name="Content Placeholder 3">
            <a:extLst>
              <a:ext uri="{FF2B5EF4-FFF2-40B4-BE49-F238E27FC236}">
                <a16:creationId xmlns:a16="http://schemas.microsoft.com/office/drawing/2014/main" id="{53B5CCA3-3A50-1449-83F2-05F84AD62CA0}"/>
              </a:ext>
            </a:extLst>
          </p:cNvPr>
          <p:cNvSpPr>
            <a:spLocks noGrp="1"/>
          </p:cNvSpPr>
          <p:nvPr>
            <p:ph idx="13"/>
          </p:nvPr>
        </p:nvSpPr>
        <p:spPr>
          <a:xfrm>
            <a:off x="6458509" y="1524000"/>
            <a:ext cx="5145024" cy="4572000"/>
          </a:xfrm>
        </p:spPr>
        <p:txBody>
          <a:bodyPr>
            <a:normAutofit/>
          </a:bodyPr>
          <a:lstStyle/>
          <a:p>
            <a:pPr algn="ctr"/>
            <a:r>
              <a:rPr lang="en-US" sz="2300" b="1" dirty="0">
                <a:solidFill>
                  <a:schemeClr val="accent4"/>
                </a:solidFill>
                <a:latin typeface="Trebuchet MS" panose="020B0603020202020204" pitchFamily="34" charset="0"/>
              </a:rPr>
              <a:t>How it does it</a:t>
            </a:r>
            <a:endParaRPr lang="en-US" sz="2300" dirty="0">
              <a:solidFill>
                <a:schemeClr val="accent4"/>
              </a:solidFill>
              <a:latin typeface="Trebuchet MS" panose="020B0603020202020204" pitchFamily="34" charset="0"/>
            </a:endParaRPr>
          </a:p>
          <a:p>
            <a:pPr marL="0" indent="0">
              <a:spcBef>
                <a:spcPts val="2000"/>
              </a:spcBef>
            </a:pPr>
            <a:r>
              <a:rPr lang="en-US" sz="2100" dirty="0">
                <a:solidFill>
                  <a:schemeClr val="accent4"/>
                </a:solidFill>
                <a:latin typeface="Trebuchet MS" panose="020B0603020202020204" pitchFamily="34" charset="0"/>
              </a:rPr>
              <a:t>Two 30 minute sessions, 1–4 weeks apart</a:t>
            </a:r>
          </a:p>
          <a:p>
            <a:pPr marL="0" indent="0">
              <a:spcBef>
                <a:spcPts val="2000"/>
              </a:spcBef>
            </a:pPr>
            <a:r>
              <a:rPr lang="en-US" sz="2100" dirty="0">
                <a:solidFill>
                  <a:schemeClr val="accent4"/>
                </a:solidFill>
                <a:latin typeface="Trebuchet MS" panose="020B0603020202020204" pitchFamily="34" charset="0"/>
              </a:rPr>
              <a:t>Free and delivered online</a:t>
            </a:r>
          </a:p>
          <a:p>
            <a:pPr marL="0" indent="0">
              <a:spcBef>
                <a:spcPts val="2000"/>
              </a:spcBef>
            </a:pPr>
            <a:r>
              <a:rPr lang="en-US" sz="2100" dirty="0">
                <a:solidFill>
                  <a:schemeClr val="accent4"/>
                </a:solidFill>
                <a:latin typeface="Trebuchet MS" panose="020B0603020202020204" pitchFamily="34" charset="0"/>
              </a:rPr>
              <a:t>Short reading passages with survey questions and brief reflection exercises</a:t>
            </a:r>
          </a:p>
          <a:p>
            <a:pPr marL="0" indent="0">
              <a:spcBef>
                <a:spcPts val="2000"/>
              </a:spcBef>
            </a:pPr>
            <a:r>
              <a:rPr lang="en-US" sz="2100" dirty="0">
                <a:solidFill>
                  <a:schemeClr val="accent4"/>
                </a:solidFill>
                <a:latin typeface="Trebuchet MS" panose="020B0603020202020204" pitchFamily="34" charset="0"/>
              </a:rPr>
              <a:t>Students learn about </a:t>
            </a:r>
          </a:p>
          <a:p>
            <a:pPr marL="428614" lvl="1" indent="-342900">
              <a:buFont typeface="Arial" panose="020B0604020202020204" pitchFamily="34" charset="0"/>
              <a:buChar char="•"/>
            </a:pPr>
            <a:r>
              <a:rPr lang="en-US" sz="2000" dirty="0">
                <a:solidFill>
                  <a:schemeClr val="accent4"/>
                </a:solidFill>
                <a:latin typeface="Trebuchet MS" panose="020B0603020202020204" pitchFamily="34" charset="0"/>
              </a:rPr>
              <a:t>Science showing that the brain is malleable </a:t>
            </a:r>
          </a:p>
          <a:p>
            <a:pPr marL="428614" lvl="1" indent="-342900">
              <a:buFont typeface="Arial" panose="020B0604020202020204" pitchFamily="34" charset="0"/>
              <a:buChar char="•"/>
            </a:pPr>
            <a:r>
              <a:rPr lang="en-US" sz="2000" dirty="0">
                <a:solidFill>
                  <a:schemeClr val="accent4"/>
                </a:solidFill>
                <a:latin typeface="Trebuchet MS" panose="020B0603020202020204" pitchFamily="34" charset="0"/>
              </a:rPr>
              <a:t>Strategies for growing their intelligence</a:t>
            </a:r>
          </a:p>
        </p:txBody>
      </p:sp>
      <p:sp>
        <p:nvSpPr>
          <p:cNvPr id="9" name="Slide Number Placeholder 8">
            <a:extLst>
              <a:ext uri="{FF2B5EF4-FFF2-40B4-BE49-F238E27FC236}">
                <a16:creationId xmlns:a16="http://schemas.microsoft.com/office/drawing/2014/main" id="{2CD869FB-6E8A-BE41-B662-6EA92EA0B0D5}"/>
              </a:ext>
            </a:extLst>
          </p:cNvPr>
          <p:cNvSpPr>
            <a:spLocks noGrp="1"/>
          </p:cNvSpPr>
          <p:nvPr>
            <p:ph type="sldNum" sz="quarter" idx="12"/>
          </p:nvPr>
        </p:nvSpPr>
        <p:spPr/>
        <p:txBody>
          <a:bodyPr/>
          <a:lstStyle/>
          <a:p>
            <a:fld id="{EB5F17B8-507F-E644-928E-C5CCEC3C812F}" type="slidenum">
              <a:rPr lang="en-US" smtClean="0"/>
              <a:t>11</a:t>
            </a:fld>
            <a:endParaRPr lang="en-US" dirty="0"/>
          </a:p>
        </p:txBody>
      </p:sp>
    </p:spTree>
    <p:extLst>
      <p:ext uri="{BB962C8B-B14F-4D97-AF65-F5344CB8AC3E}">
        <p14:creationId xmlns:p14="http://schemas.microsoft.com/office/powerpoint/2010/main" val="2961843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7B3C6-B0C3-F745-B7BC-1A660EDDCD44}"/>
              </a:ext>
            </a:extLst>
          </p:cNvPr>
          <p:cNvSpPr>
            <a:spLocks noGrp="1"/>
          </p:cNvSpPr>
          <p:nvPr>
            <p:ph type="title"/>
          </p:nvPr>
        </p:nvSpPr>
        <p:spPr/>
        <p:txBody>
          <a:bodyPr>
            <a:normAutofit/>
          </a:bodyPr>
          <a:lstStyle/>
          <a:p>
            <a:r>
              <a:rPr lang="en-US" sz="3000" dirty="0"/>
              <a:t>Example II: Belonging Intervention </a:t>
            </a:r>
          </a:p>
        </p:txBody>
      </p:sp>
      <p:sp>
        <p:nvSpPr>
          <p:cNvPr id="3" name="Content Placeholder 2">
            <a:extLst>
              <a:ext uri="{FF2B5EF4-FFF2-40B4-BE49-F238E27FC236}">
                <a16:creationId xmlns:a16="http://schemas.microsoft.com/office/drawing/2014/main" id="{1AF2975D-F23A-074A-B2ED-E7211D60C703}"/>
              </a:ext>
            </a:extLst>
          </p:cNvPr>
          <p:cNvSpPr>
            <a:spLocks noGrp="1"/>
          </p:cNvSpPr>
          <p:nvPr>
            <p:ph idx="1"/>
          </p:nvPr>
        </p:nvSpPr>
        <p:spPr>
          <a:xfrm>
            <a:off x="609600" y="2178546"/>
            <a:ext cx="5145024" cy="4067251"/>
          </a:xfrm>
        </p:spPr>
        <p:txBody>
          <a:bodyPr>
            <a:normAutofit fontScale="92500" lnSpcReduction="20000"/>
          </a:bodyPr>
          <a:lstStyle/>
          <a:p>
            <a:pPr marL="0" indent="0" algn="ctr">
              <a:spcBef>
                <a:spcPts val="2000"/>
              </a:spcBef>
            </a:pPr>
            <a:r>
              <a:rPr lang="en-US" sz="2850" b="1" dirty="0"/>
              <a:t>What it does</a:t>
            </a:r>
          </a:p>
          <a:p>
            <a:pPr marL="342854" indent="-342854">
              <a:spcBef>
                <a:spcPts val="2000"/>
              </a:spcBef>
              <a:buFont typeface="Arial" panose="020B0604020202020204" pitchFamily="34" charset="0"/>
              <a:buChar char="•"/>
            </a:pPr>
            <a:r>
              <a:rPr lang="en-US" sz="2400" dirty="0"/>
              <a:t>Designed to alleviate stress of belonging uncertainty by normalizing adversity and reminding students that support is available</a:t>
            </a:r>
          </a:p>
          <a:p>
            <a:pPr marL="342854" indent="-342854">
              <a:spcBef>
                <a:spcPts val="2000"/>
              </a:spcBef>
              <a:buFont typeface="Arial" panose="020B0604020202020204" pitchFamily="34" charset="0"/>
              <a:buChar char="•"/>
            </a:pPr>
            <a:r>
              <a:rPr lang="en-US" sz="2400" dirty="0"/>
              <a:t>Prompts students to rethink adversity</a:t>
            </a:r>
          </a:p>
          <a:p>
            <a:pPr marL="342854" indent="-342854">
              <a:spcBef>
                <a:spcPts val="2000"/>
              </a:spcBef>
              <a:buFont typeface="Arial" panose="020B0604020202020204" pitchFamily="34" charset="0"/>
              <a:buChar char="•"/>
            </a:pPr>
            <a:r>
              <a:rPr lang="en-US" sz="2400" dirty="0"/>
              <a:t>Reminds students that support is available </a:t>
            </a:r>
          </a:p>
          <a:p>
            <a:pPr marL="342854" indent="-342854">
              <a:spcBef>
                <a:spcPts val="2000"/>
              </a:spcBef>
              <a:buFont typeface="Arial" panose="020B0604020202020204" pitchFamily="34" charset="0"/>
              <a:buChar char="•"/>
            </a:pPr>
            <a:r>
              <a:rPr lang="en-US" sz="2400" dirty="0"/>
              <a:t>Targets academic transitions</a:t>
            </a:r>
          </a:p>
        </p:txBody>
      </p:sp>
      <p:sp>
        <p:nvSpPr>
          <p:cNvPr id="5" name="Content Placeholder 4">
            <a:extLst>
              <a:ext uri="{FF2B5EF4-FFF2-40B4-BE49-F238E27FC236}">
                <a16:creationId xmlns:a16="http://schemas.microsoft.com/office/drawing/2014/main" id="{AAF5248A-4323-1247-80CD-84738001E1B5}"/>
              </a:ext>
            </a:extLst>
          </p:cNvPr>
          <p:cNvSpPr>
            <a:spLocks noGrp="1"/>
          </p:cNvSpPr>
          <p:nvPr>
            <p:ph idx="13"/>
          </p:nvPr>
        </p:nvSpPr>
        <p:spPr>
          <a:xfrm>
            <a:off x="6458509" y="2178546"/>
            <a:ext cx="5145024" cy="4067251"/>
          </a:xfrm>
        </p:spPr>
        <p:txBody>
          <a:bodyPr>
            <a:normAutofit/>
          </a:bodyPr>
          <a:lstStyle/>
          <a:p>
            <a:pPr algn="ctr">
              <a:spcBef>
                <a:spcPts val="2000"/>
              </a:spcBef>
            </a:pPr>
            <a:r>
              <a:rPr lang="en-US" sz="2600" b="1" dirty="0">
                <a:solidFill>
                  <a:schemeClr val="accent4"/>
                </a:solidFill>
                <a:latin typeface="Trebuchet MS" panose="020B0603020202020204" pitchFamily="34" charset="0"/>
              </a:rPr>
              <a:t>How it does it</a:t>
            </a:r>
          </a:p>
          <a:p>
            <a:pPr marL="342854" indent="-342854">
              <a:spcBef>
                <a:spcPts val="2000"/>
              </a:spcBef>
              <a:buFont typeface="Arial" panose="020B0604020202020204" pitchFamily="34" charset="0"/>
              <a:buChar char="•"/>
            </a:pPr>
            <a:r>
              <a:rPr lang="en-US" sz="2200" dirty="0">
                <a:solidFill>
                  <a:schemeClr val="accent4"/>
                </a:solidFill>
                <a:latin typeface="Trebuchet MS" panose="020B0603020202020204" pitchFamily="34" charset="0"/>
              </a:rPr>
              <a:t>15–20 minute reading and student writing exercises </a:t>
            </a:r>
          </a:p>
          <a:p>
            <a:pPr marL="342854" indent="-342854">
              <a:spcBef>
                <a:spcPts val="2000"/>
              </a:spcBef>
              <a:buFont typeface="Arial" panose="020B0604020202020204" pitchFamily="34" charset="0"/>
              <a:buChar char="•"/>
            </a:pPr>
            <a:r>
              <a:rPr lang="en-US" sz="2200" dirty="0">
                <a:solidFill>
                  <a:schemeClr val="accent4"/>
                </a:solidFill>
                <a:latin typeface="Trebuchet MS" panose="020B0603020202020204" pitchFamily="34" charset="0"/>
              </a:rPr>
              <a:t>Delivered by teacher at beginning of school year and one month later</a:t>
            </a:r>
          </a:p>
          <a:p>
            <a:pPr marL="342854" indent="-342854">
              <a:spcBef>
                <a:spcPts val="2000"/>
              </a:spcBef>
              <a:buFont typeface="Arial" panose="020B0604020202020204" pitchFamily="34" charset="0"/>
              <a:buChar char="•"/>
            </a:pPr>
            <a:r>
              <a:rPr lang="en-US" sz="2200" dirty="0">
                <a:solidFill>
                  <a:schemeClr val="accent4"/>
                </a:solidFill>
                <a:latin typeface="Trebuchet MS" panose="020B0603020202020204" pitchFamily="34" charset="0"/>
              </a:rPr>
              <a:t>Prompts target either worries about fitting in academically or social worries</a:t>
            </a:r>
          </a:p>
        </p:txBody>
      </p:sp>
      <p:sp>
        <p:nvSpPr>
          <p:cNvPr id="6" name="Slide Number Placeholder 5">
            <a:extLst>
              <a:ext uri="{FF2B5EF4-FFF2-40B4-BE49-F238E27FC236}">
                <a16:creationId xmlns:a16="http://schemas.microsoft.com/office/drawing/2014/main" id="{C55DB88D-03C5-014D-ABB6-A51AE6CE495E}"/>
              </a:ext>
            </a:extLst>
          </p:cNvPr>
          <p:cNvSpPr>
            <a:spLocks noGrp="1"/>
          </p:cNvSpPr>
          <p:nvPr>
            <p:ph type="sldNum" sz="quarter" idx="12"/>
          </p:nvPr>
        </p:nvSpPr>
        <p:spPr/>
        <p:txBody>
          <a:bodyPr/>
          <a:lstStyle/>
          <a:p>
            <a:fld id="{EB5F17B8-507F-E644-928E-C5CCEC3C812F}" type="slidenum">
              <a:rPr lang="en-US" smtClean="0"/>
              <a:t>12</a:t>
            </a:fld>
            <a:endParaRPr lang="en-US" dirty="0"/>
          </a:p>
        </p:txBody>
      </p:sp>
    </p:spTree>
    <p:extLst>
      <p:ext uri="{BB962C8B-B14F-4D97-AF65-F5344CB8AC3E}">
        <p14:creationId xmlns:p14="http://schemas.microsoft.com/office/powerpoint/2010/main" val="2426264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of Growth Mindset Interventions </a:t>
            </a:r>
            <a:br>
              <a:rPr lang="en-US" dirty="0"/>
            </a:br>
            <a:r>
              <a:rPr lang="en-US" dirty="0"/>
              <a:t>or Belonging Interventions</a:t>
            </a:r>
          </a:p>
        </p:txBody>
      </p:sp>
      <p:sp>
        <p:nvSpPr>
          <p:cNvPr id="3" name="Content Placeholder 2"/>
          <p:cNvSpPr>
            <a:spLocks noGrp="1"/>
          </p:cNvSpPr>
          <p:nvPr>
            <p:ph idx="1"/>
          </p:nvPr>
        </p:nvSpPr>
        <p:spPr/>
        <p:txBody>
          <a:bodyPr>
            <a:normAutofit fontScale="92500" lnSpcReduction="10000"/>
          </a:bodyPr>
          <a:lstStyle/>
          <a:p>
            <a:pPr>
              <a:spcBef>
                <a:spcPts val="822"/>
              </a:spcBef>
            </a:pPr>
            <a:r>
              <a:rPr lang="en-US" sz="2400" dirty="0"/>
              <a:t>Higher GPAs</a:t>
            </a:r>
          </a:p>
          <a:p>
            <a:pPr>
              <a:spcBef>
                <a:spcPts val="822"/>
              </a:spcBef>
            </a:pPr>
            <a:r>
              <a:rPr lang="en-US" sz="2400" dirty="0"/>
              <a:t>Fewer Ds and Fs</a:t>
            </a:r>
          </a:p>
          <a:p>
            <a:pPr>
              <a:spcBef>
                <a:spcPts val="822"/>
              </a:spcBef>
            </a:pPr>
            <a:r>
              <a:rPr lang="en-US" sz="2400" dirty="0"/>
              <a:t>Fewer behavioral referrals</a:t>
            </a:r>
          </a:p>
          <a:p>
            <a:pPr>
              <a:spcBef>
                <a:spcPts val="822"/>
              </a:spcBef>
            </a:pPr>
            <a:r>
              <a:rPr lang="en-US" sz="2400" dirty="0"/>
              <a:t>Increased attendance</a:t>
            </a:r>
          </a:p>
          <a:p>
            <a:pPr>
              <a:spcBef>
                <a:spcPts val="822"/>
              </a:spcBef>
            </a:pPr>
            <a:r>
              <a:rPr lang="en-US" sz="2400" dirty="0"/>
              <a:t>Greater reported trust in the adults in the school</a:t>
            </a:r>
          </a:p>
          <a:p>
            <a:pPr>
              <a:spcBef>
                <a:spcPts val="822"/>
              </a:spcBef>
            </a:pPr>
            <a:r>
              <a:rPr lang="en-US" sz="2400" dirty="0"/>
              <a:t>Higher levels of social belonging</a:t>
            </a:r>
          </a:p>
          <a:p>
            <a:pPr>
              <a:spcBef>
                <a:spcPts val="822"/>
              </a:spcBef>
            </a:pPr>
            <a:r>
              <a:rPr lang="en-US" sz="2400" dirty="0"/>
              <a:t>Lower levels of evaluation anxiety</a:t>
            </a:r>
          </a:p>
          <a:p>
            <a:pPr>
              <a:spcBef>
                <a:spcPts val="822"/>
              </a:spcBef>
            </a:pPr>
            <a:r>
              <a:rPr lang="en-US" sz="2400" dirty="0"/>
              <a:t>Greater valuing of doing well at school</a:t>
            </a:r>
          </a:p>
          <a:p>
            <a:pPr>
              <a:spcBef>
                <a:spcPts val="822"/>
              </a:spcBef>
            </a:pPr>
            <a:r>
              <a:rPr lang="en-US" sz="2400" dirty="0"/>
              <a:t>Reduced “fixed mindset” and “performance avoidance” </a:t>
            </a:r>
          </a:p>
        </p:txBody>
      </p:sp>
      <p:sp>
        <p:nvSpPr>
          <p:cNvPr id="8" name="Slide Number Placeholder 7">
            <a:extLst>
              <a:ext uri="{FF2B5EF4-FFF2-40B4-BE49-F238E27FC236}">
                <a16:creationId xmlns:a16="http://schemas.microsoft.com/office/drawing/2014/main" id="{6CD98B93-45B1-5346-9AA7-1ED9BC645EEA}"/>
              </a:ext>
            </a:extLst>
          </p:cNvPr>
          <p:cNvSpPr>
            <a:spLocks noGrp="1"/>
          </p:cNvSpPr>
          <p:nvPr>
            <p:ph type="sldNum" sz="quarter" idx="12"/>
          </p:nvPr>
        </p:nvSpPr>
        <p:spPr/>
        <p:txBody>
          <a:bodyPr/>
          <a:lstStyle/>
          <a:p>
            <a:fld id="{EB5F17B8-507F-E644-928E-C5CCEC3C812F}" type="slidenum">
              <a:rPr lang="en-US" smtClean="0"/>
              <a:t>13</a:t>
            </a:fld>
            <a:endParaRPr lang="en-US" dirty="0"/>
          </a:p>
        </p:txBody>
      </p:sp>
    </p:spTree>
    <p:extLst>
      <p:ext uri="{BB962C8B-B14F-4D97-AF65-F5344CB8AC3E}">
        <p14:creationId xmlns:p14="http://schemas.microsoft.com/office/powerpoint/2010/main" val="2895319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a:xfrm>
            <a:off x="609601" y="1600200"/>
            <a:ext cx="10972800" cy="4525965"/>
          </a:xfrm>
        </p:spPr>
        <p:txBody>
          <a:bodyPr>
            <a:normAutofit/>
          </a:bodyPr>
          <a:lstStyle/>
          <a:p>
            <a:pPr marL="342854" indent="-342854">
              <a:buFont typeface="Arial" panose="020B0604020202020204" pitchFamily="34" charset="0"/>
              <a:buChar char="•"/>
            </a:pPr>
            <a:r>
              <a:rPr lang="en-US" sz="2400" dirty="0"/>
              <a:t>EWI systems can accurately identify at-risk students.</a:t>
            </a:r>
          </a:p>
          <a:p>
            <a:pPr marL="342854" indent="-342854">
              <a:buFont typeface="Arial" panose="020B0604020202020204" pitchFamily="34" charset="0"/>
              <a:buChar char="•"/>
            </a:pPr>
            <a:r>
              <a:rPr lang="en-US" sz="2400" dirty="0"/>
              <a:t>CCSD and REL West plan to continue to build out earlier indicator systems at the middle grade level.</a:t>
            </a:r>
          </a:p>
          <a:p>
            <a:pPr marL="342854" indent="-342854">
              <a:buFont typeface="Arial" panose="020B0604020202020204" pitchFamily="34" charset="0"/>
              <a:buChar char="•"/>
            </a:pPr>
            <a:r>
              <a:rPr lang="en-US" sz="2400" dirty="0"/>
              <a:t>Identifying students is not enough. </a:t>
            </a:r>
          </a:p>
          <a:p>
            <a:pPr marL="342854" indent="-342854">
              <a:buFont typeface="Arial" panose="020B0604020202020204" pitchFamily="34" charset="0"/>
              <a:buChar char="•"/>
            </a:pPr>
            <a:r>
              <a:rPr lang="en-US" sz="2400" dirty="0"/>
              <a:t>To make a difference in graduation rates at-risk students need supports that will help them address barriers to success. </a:t>
            </a:r>
          </a:p>
          <a:p>
            <a:pPr marL="342854" indent="-342854">
              <a:buFont typeface="Arial" panose="020B0604020202020204" pitchFamily="34" charset="0"/>
              <a:buChar char="•"/>
            </a:pPr>
            <a:r>
              <a:rPr lang="en-US" sz="2400" dirty="0"/>
              <a:t>CCSD schools might consider: </a:t>
            </a:r>
          </a:p>
          <a:p>
            <a:pPr marL="631825" lvl="1" indent="-342900">
              <a:buFont typeface="Courier New" panose="02070309020205020404" pitchFamily="49" charset="0"/>
              <a:buChar char="o"/>
            </a:pPr>
            <a:r>
              <a:rPr lang="en-US" sz="2344" dirty="0"/>
              <a:t>Coaching supports around using EWI systems to understand student needs and connect them to appropriate supports; </a:t>
            </a:r>
          </a:p>
          <a:p>
            <a:pPr marL="631825" lvl="1" indent="-342900">
              <a:buFont typeface="Courier New" panose="02070309020205020404" pitchFamily="49" charset="0"/>
              <a:buChar char="o"/>
            </a:pPr>
            <a:r>
              <a:rPr lang="en-US" sz="2344" dirty="0"/>
              <a:t>Piloting and testing low cost short duration interventions that address key challenges students face as they make the transitions to secondary school.</a:t>
            </a:r>
          </a:p>
        </p:txBody>
      </p:sp>
      <p:sp>
        <p:nvSpPr>
          <p:cNvPr id="4" name="Slide Number Placeholder 3"/>
          <p:cNvSpPr>
            <a:spLocks noGrp="1"/>
          </p:cNvSpPr>
          <p:nvPr>
            <p:ph type="sldNum" sz="quarter" idx="12"/>
          </p:nvPr>
        </p:nvSpPr>
        <p:spPr/>
        <p:txBody>
          <a:bodyPr/>
          <a:lstStyle/>
          <a:p>
            <a:fld id="{C94E7A6E-2215-436C-9A57-E632F5879D87}" type="slidenum">
              <a:rPr lang="en-US" smtClean="0"/>
              <a:pPr/>
              <a:t>14</a:t>
            </a:fld>
            <a:endParaRPr lang="en-US" dirty="0"/>
          </a:p>
        </p:txBody>
      </p:sp>
    </p:spTree>
    <p:extLst>
      <p:ext uri="{BB962C8B-B14F-4D97-AF65-F5344CB8AC3E}">
        <p14:creationId xmlns:p14="http://schemas.microsoft.com/office/powerpoint/2010/main" val="2235500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1" y="702734"/>
            <a:ext cx="10972800" cy="821266"/>
          </a:xfrm>
        </p:spPr>
        <p:txBody>
          <a:bodyPr/>
          <a:lstStyle/>
          <a:p>
            <a:r>
              <a:rPr lang="en-US" dirty="0"/>
              <a:t>References</a:t>
            </a:r>
          </a:p>
        </p:txBody>
      </p:sp>
      <p:sp>
        <p:nvSpPr>
          <p:cNvPr id="2" name="Content Placeholder 1"/>
          <p:cNvSpPr>
            <a:spLocks noGrp="1"/>
          </p:cNvSpPr>
          <p:nvPr>
            <p:ph idx="1"/>
          </p:nvPr>
        </p:nvSpPr>
        <p:spPr>
          <a:xfrm>
            <a:off x="457200" y="1219200"/>
            <a:ext cx="11201400" cy="5181600"/>
          </a:xfrm>
        </p:spPr>
        <p:txBody>
          <a:bodyPr rIns="0">
            <a:normAutofit fontScale="85000" lnSpcReduction="10000"/>
          </a:bodyPr>
          <a:lstStyle/>
          <a:p>
            <a:pPr>
              <a:lnSpc>
                <a:spcPct val="112000"/>
              </a:lnSpc>
              <a:spcBef>
                <a:spcPts val="1400"/>
              </a:spcBef>
            </a:pPr>
            <a:r>
              <a:rPr lang="en-US" sz="1800" dirty="0">
                <a:solidFill>
                  <a:schemeClr val="tx1"/>
                </a:solidFill>
              </a:rPr>
              <a:t>Dweck, C., Walton, G. M., &amp; Cohen, G. L. (2011). </a:t>
            </a:r>
            <a:r>
              <a:rPr lang="en-US" sz="1800" i="1" dirty="0">
                <a:solidFill>
                  <a:schemeClr val="tx1"/>
                </a:solidFill>
              </a:rPr>
              <a:t>Academic tenacity: Mindsets and skills that promote long-term learning</a:t>
            </a:r>
            <a:r>
              <a:rPr lang="en-US" sz="1800" dirty="0">
                <a:solidFill>
                  <a:schemeClr val="tx1"/>
                </a:solidFill>
              </a:rPr>
              <a:t>. Seattle, WA: Gates Foundation. </a:t>
            </a:r>
          </a:p>
          <a:p>
            <a:pPr>
              <a:lnSpc>
                <a:spcPct val="112000"/>
              </a:lnSpc>
              <a:spcBef>
                <a:spcPts val="1400"/>
              </a:spcBef>
            </a:pPr>
            <a:r>
              <a:rPr lang="en-US" sz="1800" dirty="0">
                <a:solidFill>
                  <a:schemeClr val="tx1"/>
                </a:solidFill>
              </a:rPr>
              <a:t>Faria, A.-M., Sorensen, N., Heppen, J., Bowdon, J., Taylor, S., Eisner, R., &amp; Foster, S. (2017). Getting students on track for graduation: Impacts of the Early Warning Intervention and Monitoring System after one year (REL 2017–272). Washington, DC: U.S. Department of Education, Institute of Education Sciences, National Center for Education Evaluation and Regional Assistance, Regional Educational Laboratory Midwest. Retrieved from http://ies. ed.gov/ncee/</a:t>
            </a:r>
            <a:r>
              <a:rPr lang="en-US" sz="1800" dirty="0" err="1">
                <a:solidFill>
                  <a:schemeClr val="tx1"/>
                </a:solidFill>
              </a:rPr>
              <a:t>edlabs</a:t>
            </a:r>
            <a:endParaRPr lang="en-US" sz="1800" dirty="0">
              <a:solidFill>
                <a:schemeClr val="tx1"/>
              </a:solidFill>
            </a:endParaRPr>
          </a:p>
          <a:p>
            <a:pPr>
              <a:lnSpc>
                <a:spcPct val="112000"/>
              </a:lnSpc>
              <a:spcBef>
                <a:spcPts val="1400"/>
              </a:spcBef>
            </a:pPr>
            <a:r>
              <a:rPr lang="en-US" sz="1800" dirty="0">
                <a:solidFill>
                  <a:schemeClr val="tx1"/>
                </a:solidFill>
              </a:rPr>
              <a:t>Farrington, C. A., Roderick, M., Allensworth, E., Nagaoka, J., Seneca Keyes, T., Johnson, D. W., et al. (2012). </a:t>
            </a:r>
            <a:r>
              <a:rPr lang="en-US" sz="1800" i="1" dirty="0">
                <a:solidFill>
                  <a:schemeClr val="tx1"/>
                </a:solidFill>
              </a:rPr>
              <a:t>Teaching adolescents to become learners: The role of noncognitive factors in academic performance. A critical literature review</a:t>
            </a:r>
            <a:r>
              <a:rPr lang="en-US" sz="1800" dirty="0">
                <a:solidFill>
                  <a:schemeClr val="tx1"/>
                </a:solidFill>
              </a:rPr>
              <a:t>. Chicago, IL: Consortium on Chicago School Research. </a:t>
            </a:r>
            <a:r>
              <a:rPr lang="en-US" sz="1800" u="sng" dirty="0">
                <a:solidFill>
                  <a:srgbClr val="1F497D"/>
                </a:solidFill>
                <a:hlinkClick r:id="rId3">
                  <a:extLst>
                    <a:ext uri="{A12FA001-AC4F-418D-AE19-62706E023703}">
                      <ahyp:hlinkClr xmlns:ahyp="http://schemas.microsoft.com/office/drawing/2018/hyperlinkcolor" val="tx"/>
                    </a:ext>
                  </a:extLst>
                </a:hlinkClick>
              </a:rPr>
              <a:t>http://eric.ed.gov/?id=ED542543</a:t>
            </a:r>
            <a:endParaRPr lang="en-US" sz="1800" u="sng" dirty="0">
              <a:solidFill>
                <a:srgbClr val="1F497D"/>
              </a:solidFill>
            </a:endParaRPr>
          </a:p>
          <a:p>
            <a:pPr>
              <a:lnSpc>
                <a:spcPct val="112000"/>
              </a:lnSpc>
              <a:spcBef>
                <a:spcPts val="1400"/>
              </a:spcBef>
            </a:pPr>
            <a:r>
              <a:rPr lang="en-US" sz="1800" dirty="0">
                <a:solidFill>
                  <a:schemeClr val="tx1"/>
                </a:solidFill>
              </a:rPr>
              <a:t>Snipes, J., Fancsali, C., &amp; Stoker, G. (2012). </a:t>
            </a:r>
            <a:r>
              <a:rPr lang="en-US" sz="1800" i="1" dirty="0">
                <a:solidFill>
                  <a:schemeClr val="tx1"/>
                </a:solidFill>
              </a:rPr>
              <a:t>Student academic mindset interventions–A review of the current landscape</a:t>
            </a:r>
            <a:r>
              <a:rPr lang="en-US" sz="1800" dirty="0">
                <a:solidFill>
                  <a:schemeClr val="tx1"/>
                </a:solidFill>
              </a:rPr>
              <a:t>. San Francisco, CA: Stupski Foundation. Retrieved July 30, 2015, from </a:t>
            </a:r>
            <a:r>
              <a:rPr lang="en-US" sz="1800" u="sng" dirty="0">
                <a:solidFill>
                  <a:srgbClr val="1F497D"/>
                </a:solidFill>
                <a:hlinkClick r:id="rId4">
                  <a:extLst>
                    <a:ext uri="{A12FA001-AC4F-418D-AE19-62706E023703}">
                      <ahyp:hlinkClr xmlns:ahyp="http://schemas.microsoft.com/office/drawing/2018/hyperlinkcolor" val="tx"/>
                    </a:ext>
                  </a:extLst>
                </a:hlinkClick>
              </a:rPr>
              <a:t>https://www.impaqint.com/sites/default/files/project-reports/impaq%20student%20academic%20 mindset%20interventions%20report%20august%202012_0.pdf</a:t>
            </a:r>
            <a:r>
              <a:rPr lang="en-US" sz="1800" u="sng" dirty="0">
                <a:solidFill>
                  <a:schemeClr val="tx1"/>
                </a:solidFill>
              </a:rPr>
              <a:t> </a:t>
            </a:r>
            <a:endParaRPr lang="en-US" dirty="0"/>
          </a:p>
          <a:p>
            <a:pPr>
              <a:lnSpc>
                <a:spcPct val="112000"/>
              </a:lnSpc>
              <a:spcBef>
                <a:spcPts val="1400"/>
              </a:spcBef>
            </a:pPr>
            <a:r>
              <a:rPr lang="en-US" sz="1800" dirty="0"/>
              <a:t>Snipes, J., &amp; Tran, L. (2016). </a:t>
            </a:r>
            <a:r>
              <a:rPr lang="en-US" sz="1800" i="1" dirty="0"/>
              <a:t>Early indicators and academic mindsets in the Clark County School District. </a:t>
            </a:r>
            <a:r>
              <a:rPr lang="en-US" sz="1800" dirty="0"/>
              <a:t>San Francisco, CA: REL West @ WestEd.</a:t>
            </a:r>
          </a:p>
          <a:p>
            <a:pPr>
              <a:lnSpc>
                <a:spcPct val="112000"/>
              </a:lnSpc>
              <a:spcBef>
                <a:spcPts val="1400"/>
              </a:spcBef>
            </a:pPr>
            <a:r>
              <a:rPr lang="en-US" sz="1800" dirty="0"/>
              <a:t>Yeager et al. (2016). </a:t>
            </a:r>
            <a:r>
              <a:rPr lang="en-US" sz="1800" dirty="0">
                <a:solidFill>
                  <a:schemeClr val="tx1"/>
                </a:solidFill>
              </a:rPr>
              <a:t>Using Design Thinking to Improve Psychological Interventions: The Case of the Growth Mindset During the Transition to High School. </a:t>
            </a:r>
            <a:r>
              <a:rPr lang="en-US" sz="1800" i="1" dirty="0">
                <a:solidFill>
                  <a:schemeClr val="tx1"/>
                </a:solidFill>
              </a:rPr>
              <a:t>Journal of Educational Psychology</a:t>
            </a:r>
            <a:r>
              <a:rPr lang="en-US" sz="1800" dirty="0">
                <a:solidFill>
                  <a:schemeClr val="tx1"/>
                </a:solidFill>
              </a:rPr>
              <a:t>. Vol. 108, No. 3, 374-391. Originally retrieved from </a:t>
            </a:r>
            <a:r>
              <a:rPr lang="en-US" sz="1800" dirty="0">
                <a:solidFill>
                  <a:srgbClr val="1F497D"/>
                </a:solidFill>
                <a:hlinkClick r:id="rId5">
                  <a:extLst>
                    <a:ext uri="{A12FA001-AC4F-418D-AE19-62706E023703}">
                      <ahyp:hlinkClr xmlns:ahyp="http://schemas.microsoft.com/office/drawing/2018/hyperlinkcolor" val="tx"/>
                    </a:ext>
                  </a:extLst>
                </a:hlinkClick>
              </a:rPr>
              <a:t>https://web.stanford.edu/~paunesku/articles/yeager_2016-national-pilot.pdf</a:t>
            </a:r>
            <a:r>
              <a:rPr lang="en-US" sz="1800" dirty="0">
                <a:solidFill>
                  <a:schemeClr val="tx1"/>
                </a:solidFill>
              </a:rPr>
              <a:t> April 20, 2018</a:t>
            </a:r>
            <a:endParaRPr lang="en-US" sz="1800" dirty="0"/>
          </a:p>
        </p:txBody>
      </p:sp>
      <p:sp>
        <p:nvSpPr>
          <p:cNvPr id="4" name="Slide Number Placeholder 3"/>
          <p:cNvSpPr>
            <a:spLocks noGrp="1"/>
          </p:cNvSpPr>
          <p:nvPr>
            <p:ph type="sldNum" sz="quarter" idx="12"/>
          </p:nvPr>
        </p:nvSpPr>
        <p:spPr/>
        <p:txBody>
          <a:bodyPr/>
          <a:lstStyle/>
          <a:p>
            <a:fld id="{EB5F17B8-507F-E644-928E-C5CCEC3C812F}" type="slidenum">
              <a:rPr lang="en-US" smtClean="0"/>
              <a:pPr/>
              <a:t>15</a:t>
            </a:fld>
            <a:endParaRPr lang="en-US" dirty="0"/>
          </a:p>
        </p:txBody>
      </p:sp>
    </p:spTree>
    <p:extLst>
      <p:ext uri="{BB962C8B-B14F-4D97-AF65-F5344CB8AC3E}">
        <p14:creationId xmlns:p14="http://schemas.microsoft.com/office/powerpoint/2010/main" val="1943807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idx="4294967295"/>
          </p:nvPr>
        </p:nvSpPr>
        <p:spPr>
          <a:xfrm>
            <a:off x="914400" y="533400"/>
            <a:ext cx="10363200" cy="1752600"/>
          </a:xfrm>
        </p:spPr>
        <p:txBody>
          <a:bodyPr/>
          <a:lstStyle/>
          <a:p>
            <a:r>
              <a:rPr lang="en-US" dirty="0"/>
              <a:t>Questions, Comments, Requests</a:t>
            </a:r>
          </a:p>
        </p:txBody>
      </p:sp>
      <p:sp>
        <p:nvSpPr>
          <p:cNvPr id="8" name="Subtitle 7"/>
          <p:cNvSpPr>
            <a:spLocks noGrp="1"/>
          </p:cNvSpPr>
          <p:nvPr>
            <p:ph idx="1"/>
          </p:nvPr>
        </p:nvSpPr>
        <p:spPr>
          <a:xfrm>
            <a:off x="1371600" y="3733800"/>
            <a:ext cx="9906000" cy="2743200"/>
          </a:xfrm>
        </p:spPr>
        <p:txBody>
          <a:bodyPr>
            <a:normAutofit/>
          </a:bodyPr>
          <a:lstStyle/>
          <a:p>
            <a:pPr algn="ctr"/>
            <a:r>
              <a:rPr lang="en-US" sz="1800" dirty="0"/>
              <a:t>Jason Snipes                   </a:t>
            </a:r>
            <a:r>
              <a:rPr lang="en-US" sz="1800" dirty="0">
                <a:solidFill>
                  <a:srgbClr val="1F497D"/>
                </a:solidFill>
                <a:hlinkClick r:id="rId3">
                  <a:extLst>
                    <a:ext uri="{A12FA001-AC4F-418D-AE19-62706E023703}">
                      <ahyp:hlinkClr xmlns:ahyp="http://schemas.microsoft.com/office/drawing/2018/hyperlinkcolor" val="tx"/>
                    </a:ext>
                  </a:extLst>
                </a:hlinkClick>
              </a:rPr>
              <a:t>jsnipes@wested.org</a:t>
            </a:r>
            <a:r>
              <a:rPr lang="en-US" sz="1800" dirty="0"/>
              <a:t>               415-615-3321</a:t>
            </a:r>
            <a:endParaRPr lang="en-US" sz="1400" dirty="0"/>
          </a:p>
          <a:p>
            <a:pPr marL="0" indent="0">
              <a:spcBef>
                <a:spcPts val="6022"/>
              </a:spcBef>
            </a:pPr>
            <a:r>
              <a:rPr lang="en-US" sz="1400" dirty="0"/>
              <a:t>The Regional Educational Laboratory West (REL West) at WestEd provides scientifically valid research findings that help meet the education needs in Arizona, California, Nevada, and Utah. Our staff draw from existing high-quality research, as well as conduct research and development projects and experimental studies. We also help stakeholders interpret evidence and build their own research capacity. This presentation was prepared for the Institute of Education Sciences (IES) under Contract ED-IES-17-C-0012. The content of the presentation does not necessarily reflect the views or policies of IES or the U.S. Department of Education, nor does mention of trade names, commercial products, or organizations imply endorsement by the U.S. Government. </a:t>
            </a:r>
          </a:p>
        </p:txBody>
      </p:sp>
    </p:spTree>
    <p:extLst>
      <p:ext uri="{BB962C8B-B14F-4D97-AF65-F5344CB8AC3E}">
        <p14:creationId xmlns:p14="http://schemas.microsoft.com/office/powerpoint/2010/main" val="1161722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11D1814-F17E-DB49-B8CF-7D861E266A97}"/>
              </a:ext>
            </a:extLst>
          </p:cNvPr>
          <p:cNvSpPr>
            <a:spLocks noGrp="1"/>
          </p:cNvSpPr>
          <p:nvPr>
            <p:ph type="title"/>
          </p:nvPr>
        </p:nvSpPr>
        <p:spPr/>
        <p:txBody>
          <a:bodyPr>
            <a:normAutofit fontScale="90000"/>
          </a:bodyPr>
          <a:lstStyle/>
          <a:p>
            <a:pPr defTabSz="914256">
              <a:spcBef>
                <a:spcPts val="2000"/>
              </a:spcBef>
              <a:spcAft>
                <a:spcPts val="2000"/>
              </a:spcAft>
            </a:pPr>
            <a:r>
              <a:rPr lang="en-US" sz="2800" b="1" dirty="0">
                <a:solidFill>
                  <a:prstClr val="black"/>
                </a:solidFill>
                <a:latin typeface="Calibri"/>
              </a:rPr>
              <a:t>Example Prompt from Belonging Intervention</a:t>
            </a:r>
            <a:br>
              <a:rPr lang="en-US" sz="2800" b="1" dirty="0">
                <a:solidFill>
                  <a:prstClr val="black"/>
                </a:solidFill>
                <a:latin typeface="Calibri"/>
              </a:rPr>
            </a:br>
            <a:br>
              <a:rPr lang="en-US" sz="2800" b="1" dirty="0">
                <a:solidFill>
                  <a:prstClr val="black"/>
                </a:solidFill>
                <a:latin typeface="Calibri"/>
              </a:rPr>
            </a:br>
            <a:r>
              <a:rPr lang="en-US" sz="2800" b="1" dirty="0">
                <a:solidFill>
                  <a:prstClr val="black"/>
                </a:solidFill>
                <a:latin typeface="Calibri"/>
              </a:rPr>
              <a:t>Quote from a Typical 7th Grader </a:t>
            </a:r>
            <a:br>
              <a:rPr lang="en-US" sz="2800" b="1" dirty="0">
                <a:solidFill>
                  <a:prstClr val="black"/>
                </a:solidFill>
                <a:latin typeface="Calibri"/>
              </a:rPr>
            </a:br>
            <a:r>
              <a:rPr lang="en-US" sz="2800" b="1" dirty="0">
                <a:solidFill>
                  <a:prstClr val="black"/>
                </a:solidFill>
                <a:latin typeface="Calibri"/>
              </a:rPr>
              <a:t>Please take your time and read this carefully </a:t>
            </a:r>
            <a:endParaRPr lang="en-US" dirty="0"/>
          </a:p>
        </p:txBody>
      </p:sp>
      <p:sp>
        <p:nvSpPr>
          <p:cNvPr id="8" name="Content Placeholder 7">
            <a:extLst>
              <a:ext uri="{FF2B5EF4-FFF2-40B4-BE49-F238E27FC236}">
                <a16:creationId xmlns:a16="http://schemas.microsoft.com/office/drawing/2014/main" id="{E654A39E-2588-3F49-9ABF-44C3D162A1C7}"/>
              </a:ext>
            </a:extLst>
          </p:cNvPr>
          <p:cNvSpPr>
            <a:spLocks noGrp="1"/>
          </p:cNvSpPr>
          <p:nvPr>
            <p:ph idx="1"/>
          </p:nvPr>
        </p:nvSpPr>
        <p:spPr/>
        <p:txBody>
          <a:bodyPr>
            <a:normAutofit/>
          </a:bodyPr>
          <a:lstStyle/>
          <a:p>
            <a:pPr marL="0" indent="0" defTabSz="914256">
              <a:lnSpc>
                <a:spcPct val="125000"/>
              </a:lnSpc>
              <a:buNone/>
            </a:pPr>
            <a:r>
              <a:rPr lang="en-US" sz="2400" dirty="0">
                <a:solidFill>
                  <a:prstClr val="black"/>
                </a:solidFill>
                <a:latin typeface="Trebuchet MS" panose="020B0703020202090204" pitchFamily="34" charset="0"/>
              </a:rPr>
              <a:t>“I felt like I had a knot in my stomach in my first few months at Kerry Middle School. I was afraid to talk to my teachers. I didn’t know them, and the classes are harder. I worried that they thought I was dumb. But they believe in you even when you get bad grades. They want to help you get better, and they helped me do better in the second quarter. Teachers are there for you at Kerry Middle School.”</a:t>
            </a:r>
          </a:p>
        </p:txBody>
      </p:sp>
      <p:sp>
        <p:nvSpPr>
          <p:cNvPr id="2" name="Slide Number Placeholder 1"/>
          <p:cNvSpPr>
            <a:spLocks noGrp="1"/>
          </p:cNvSpPr>
          <p:nvPr>
            <p:ph type="sldNum" sz="quarter" idx="12"/>
          </p:nvPr>
        </p:nvSpPr>
        <p:spPr/>
        <p:txBody>
          <a:bodyPr/>
          <a:lstStyle/>
          <a:p>
            <a:fld id="{C94E7A6E-2215-436C-9A57-E632F5879D87}" type="slidenum">
              <a:rPr lang="en-US"/>
              <a:pPr/>
              <a:t>17</a:t>
            </a:fld>
            <a:endParaRPr lang="en-US" dirty="0"/>
          </a:p>
        </p:txBody>
      </p:sp>
    </p:spTree>
    <p:extLst>
      <p:ext uri="{BB962C8B-B14F-4D97-AF65-F5344CB8AC3E}">
        <p14:creationId xmlns:p14="http://schemas.microsoft.com/office/powerpoint/2010/main" val="1583825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t>Overview</a:t>
            </a:r>
            <a:endParaRPr lang="en-US" dirty="0"/>
          </a:p>
        </p:txBody>
      </p:sp>
      <p:sp>
        <p:nvSpPr>
          <p:cNvPr id="2" name="Content Placeholder 1"/>
          <p:cNvSpPr>
            <a:spLocks noGrp="1"/>
          </p:cNvSpPr>
          <p:nvPr>
            <p:ph idx="1"/>
          </p:nvPr>
        </p:nvSpPr>
        <p:spPr>
          <a:xfrm>
            <a:off x="609601" y="1295400"/>
            <a:ext cx="10972800" cy="4830765"/>
          </a:xfrm>
        </p:spPr>
        <p:txBody>
          <a:bodyPr>
            <a:normAutofit/>
          </a:bodyPr>
          <a:lstStyle/>
          <a:p>
            <a:pPr marL="342900" indent="-342900">
              <a:spcAft>
                <a:spcPts val="1900"/>
              </a:spcAft>
              <a:buFont typeface="Arial" panose="020B0604020202020204" pitchFamily="34" charset="0"/>
              <a:buChar char="•"/>
            </a:pPr>
            <a:r>
              <a:rPr lang="en-US" sz="2000" dirty="0"/>
              <a:t>Improving high school graduation rates is a high priority</a:t>
            </a:r>
          </a:p>
          <a:p>
            <a:pPr marL="342900" indent="-342900">
              <a:spcAft>
                <a:spcPts val="1900"/>
              </a:spcAft>
              <a:buFont typeface="Arial" panose="020B0604020202020204" pitchFamily="34" charset="0"/>
              <a:buChar char="•"/>
            </a:pPr>
            <a:r>
              <a:rPr lang="en-US" sz="2000" dirty="0"/>
              <a:t>Many districts including CCSD use 9</a:t>
            </a:r>
            <a:r>
              <a:rPr lang="en-US" sz="2000" baseline="30000" dirty="0"/>
              <a:t>th</a:t>
            </a:r>
            <a:r>
              <a:rPr lang="en-US" sz="2000" dirty="0"/>
              <a:t> grade on-track indicators</a:t>
            </a:r>
          </a:p>
          <a:p>
            <a:pPr marL="342900" indent="-342900">
              <a:spcAft>
                <a:spcPts val="1900"/>
              </a:spcAft>
              <a:buFont typeface="Arial" panose="020B0604020202020204" pitchFamily="34" charset="0"/>
              <a:buChar char="•"/>
            </a:pPr>
            <a:r>
              <a:rPr lang="en-US" sz="2000" dirty="0"/>
              <a:t>However, the problem of school disengagement begins well before high school</a:t>
            </a:r>
          </a:p>
          <a:p>
            <a:pPr marL="342900" indent="-342900">
              <a:buFont typeface="Arial" panose="020B0604020202020204" pitchFamily="34" charset="0"/>
              <a:buChar char="•"/>
            </a:pPr>
            <a:r>
              <a:rPr lang="en-US" sz="2000" dirty="0"/>
              <a:t>CCSD and REL West are working to answer three questions:</a:t>
            </a:r>
          </a:p>
          <a:p>
            <a:pPr marL="863600" lvl="1" indent="-355600">
              <a:spcAft>
                <a:spcPts val="1400"/>
              </a:spcAft>
              <a:buFont typeface="Arial" panose="020B0604020202020204" pitchFamily="34" charset="0"/>
              <a:buChar char="•"/>
            </a:pPr>
            <a:r>
              <a:rPr lang="en-US" sz="1944" dirty="0"/>
              <a:t>How can we identify and support student engagement and success as they make the transition to middle school as well as high school? </a:t>
            </a:r>
            <a:endParaRPr lang="en-US" sz="2000" dirty="0"/>
          </a:p>
          <a:p>
            <a:pPr marL="863600" lvl="1" indent="-355600">
              <a:spcAft>
                <a:spcPts val="1400"/>
              </a:spcAft>
              <a:buFont typeface="Arial" panose="020B0604020202020204" pitchFamily="34" charset="0"/>
              <a:buChar char="•"/>
            </a:pPr>
            <a:r>
              <a:rPr lang="en-US" sz="1944" dirty="0"/>
              <a:t>What role do students’ beliefs about themselves and school “academic mindsets” play in this process? </a:t>
            </a:r>
            <a:endParaRPr lang="en-US" sz="2000" dirty="0"/>
          </a:p>
          <a:p>
            <a:pPr marL="863600" lvl="1" indent="-355600">
              <a:buFont typeface="Arial" panose="020B0604020202020204" pitchFamily="34" charset="0"/>
              <a:buChar char="•"/>
            </a:pPr>
            <a:r>
              <a:rPr lang="en-US" sz="1944" dirty="0"/>
              <a:t>What can we do to support the development of academic mindsets and behaviors that can help CCSD students succeed in school? </a:t>
            </a:r>
          </a:p>
        </p:txBody>
      </p:sp>
    </p:spTree>
    <p:extLst>
      <p:ext uri="{BB962C8B-B14F-4D97-AF65-F5344CB8AC3E}">
        <p14:creationId xmlns:p14="http://schemas.microsoft.com/office/powerpoint/2010/main" val="4140943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9th grade on-track rates are lower for students with 8th grade risk factors</a:t>
            </a:r>
          </a:p>
        </p:txBody>
      </p:sp>
      <p:graphicFrame>
        <p:nvGraphicFramePr>
          <p:cNvPr id="9" name="Content Placeholder 6" descr="This is a bar chart with 5 columns. The first column represents the overall on-track rate, showing that the overall 9th grade on-track rate for this cohort of 8th graders was 71 percent. The second to fifth columns represents the on-track rates for four different risk indictors, namely, attendance lower than 90 percent, credits lower than 6, one or more Fs, and GPA lower than 2.0. The on-track rates for these four columns were 45, 43, 39, and 30 percent, respectively. "/>
          <p:cNvGraphicFramePr>
            <a:graphicFrameLocks noGrp="1"/>
          </p:cNvGraphicFramePr>
          <p:nvPr>
            <p:ph idx="1"/>
            <p:extLst>
              <p:ext uri="{D42A27DB-BD31-4B8C-83A1-F6EECF244321}">
                <p14:modId xmlns:p14="http://schemas.microsoft.com/office/powerpoint/2010/main" val="684369058"/>
              </p:ext>
            </p:extLst>
          </p:nvPr>
        </p:nvGraphicFramePr>
        <p:xfrm>
          <a:off x="609600" y="2260600"/>
          <a:ext cx="10972800" cy="3865563"/>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fld id="{EB5F17B8-507F-E644-928E-C5CCEC3C812F}" type="slidenum">
              <a:rPr lang="en-US" smtClean="0"/>
              <a:pPr/>
              <a:t>3</a:t>
            </a:fld>
            <a:endParaRPr lang="en-US" dirty="0"/>
          </a:p>
        </p:txBody>
      </p:sp>
    </p:spTree>
    <p:extLst>
      <p:ext uri="{BB962C8B-B14F-4D97-AF65-F5344CB8AC3E}">
        <p14:creationId xmlns:p14="http://schemas.microsoft.com/office/powerpoint/2010/main" val="111027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1" y="702734"/>
            <a:ext cx="10972800" cy="821266"/>
          </a:xfrm>
        </p:spPr>
        <p:txBody>
          <a:bodyPr/>
          <a:lstStyle/>
          <a:p>
            <a:r>
              <a:rPr lang="en-US" sz="2400" b="1" dirty="0"/>
              <a:t>REL West &amp; CCSD Collaborated to Create 8th Grade Risk Indicator </a:t>
            </a:r>
            <a:r>
              <a:rPr lang="en-US" sz="2400" b="1"/>
              <a:t>and EWI Dashboard</a:t>
            </a:r>
            <a:endParaRPr lang="en-US" dirty="0"/>
          </a:p>
        </p:txBody>
      </p:sp>
      <p:sp>
        <p:nvSpPr>
          <p:cNvPr id="2" name="Content Placeholder 1"/>
          <p:cNvSpPr>
            <a:spLocks noGrp="1"/>
          </p:cNvSpPr>
          <p:nvPr>
            <p:ph idx="1"/>
          </p:nvPr>
        </p:nvSpPr>
        <p:spPr>
          <a:xfrm>
            <a:off x="457200" y="1905000"/>
            <a:ext cx="10972800" cy="4648200"/>
          </a:xfrm>
        </p:spPr>
        <p:txBody>
          <a:bodyPr>
            <a:normAutofit/>
          </a:bodyPr>
          <a:lstStyle/>
          <a:p>
            <a:pPr>
              <a:spcAft>
                <a:spcPts val="1400"/>
              </a:spcAft>
            </a:pPr>
            <a:r>
              <a:rPr lang="en-US" sz="2000" dirty="0"/>
              <a:t>8th grade attendance by itself, identifies only 32 percent of CCSD students who fall off track</a:t>
            </a:r>
          </a:p>
          <a:p>
            <a:pPr>
              <a:spcAft>
                <a:spcPts val="1400"/>
              </a:spcAft>
            </a:pPr>
            <a:r>
              <a:rPr lang="en-US" sz="2000" dirty="0"/>
              <a:t>Used together, attendance, credits, GPA, and Fs identify 75 percent of CCSD students who will fall off track in the 9th grade, </a:t>
            </a:r>
            <a:r>
              <a:rPr lang="en-US" sz="2000" b="1" i="1" dirty="0"/>
              <a:t>by the end of the first semester of the 8th grade</a:t>
            </a:r>
            <a:endParaRPr lang="en-US" sz="2000" dirty="0"/>
          </a:p>
          <a:p>
            <a:pPr>
              <a:spcAft>
                <a:spcPts val="1400"/>
              </a:spcAft>
            </a:pPr>
            <a:r>
              <a:rPr lang="en-US" sz="2000" dirty="0"/>
              <a:t>CCSD Assessment and Research team used this to create an early warning dashboard that’s been disseminated to all CCSD high schools</a:t>
            </a:r>
          </a:p>
          <a:p>
            <a:pPr>
              <a:spcAft>
                <a:spcPts val="1400"/>
              </a:spcAft>
            </a:pPr>
            <a:r>
              <a:rPr lang="en-US" sz="2000" dirty="0"/>
              <a:t>Previous research suggests that student disengagement begins early and can be identified during the transition to middle school (6th grade) </a:t>
            </a:r>
          </a:p>
          <a:p>
            <a:r>
              <a:rPr lang="en-US" sz="2000" dirty="0"/>
              <a:t>Next Steps</a:t>
            </a:r>
          </a:p>
          <a:p>
            <a:pPr marL="523875" lvl="1" indent="-203200"/>
            <a:r>
              <a:rPr lang="en-US" sz="1800" dirty="0"/>
              <a:t>Create indicator system at the middle grade level (6th grade transition)</a:t>
            </a:r>
          </a:p>
          <a:p>
            <a:pPr marL="523875" lvl="1" indent="-203200"/>
            <a:r>
              <a:rPr lang="en-US" sz="1800" dirty="0"/>
              <a:t>Develop and implement effective supports for students with elevated risk</a:t>
            </a:r>
          </a:p>
          <a:p>
            <a:pPr marL="523875" lvl="1" indent="-203200"/>
            <a:r>
              <a:rPr lang="en-US" sz="1800" dirty="0"/>
              <a:t>Work to change school data culture and ensure uptake and use of EWI data systems </a:t>
            </a:r>
          </a:p>
        </p:txBody>
      </p:sp>
      <p:sp>
        <p:nvSpPr>
          <p:cNvPr id="4" name="Slide Number Placeholder 3"/>
          <p:cNvSpPr>
            <a:spLocks noGrp="1"/>
          </p:cNvSpPr>
          <p:nvPr>
            <p:ph type="sldNum" sz="quarter" idx="12"/>
          </p:nvPr>
        </p:nvSpPr>
        <p:spPr/>
        <p:txBody>
          <a:bodyPr/>
          <a:lstStyle/>
          <a:p>
            <a:fld id="{EB5F17B8-507F-E644-928E-C5CCEC3C812F}" type="slidenum">
              <a:rPr lang="en-US" smtClean="0"/>
              <a:pPr/>
              <a:t>4</a:t>
            </a:fld>
            <a:endParaRPr lang="en-US" dirty="0"/>
          </a:p>
        </p:txBody>
      </p:sp>
    </p:spTree>
    <p:extLst>
      <p:ext uri="{BB962C8B-B14F-4D97-AF65-F5344CB8AC3E}">
        <p14:creationId xmlns:p14="http://schemas.microsoft.com/office/powerpoint/2010/main" val="1425914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Issue – Responding to Early Warning Data</a:t>
            </a:r>
          </a:p>
        </p:txBody>
      </p:sp>
      <p:sp>
        <p:nvSpPr>
          <p:cNvPr id="2" name="Content Placeholder 1"/>
          <p:cNvSpPr>
            <a:spLocks noGrp="1"/>
          </p:cNvSpPr>
          <p:nvPr>
            <p:ph idx="1"/>
          </p:nvPr>
        </p:nvSpPr>
        <p:spPr>
          <a:xfrm>
            <a:off x="609601" y="1600200"/>
            <a:ext cx="10972800" cy="4525965"/>
          </a:xfrm>
        </p:spPr>
        <p:txBody>
          <a:bodyPr>
            <a:normAutofit/>
          </a:bodyPr>
          <a:lstStyle/>
          <a:p>
            <a:r>
              <a:rPr lang="en-US" sz="1800" dirty="0"/>
              <a:t>A recent randomized trial of early warning systems suggest only very modest effects course failure and no effects on student progress</a:t>
            </a:r>
          </a:p>
          <a:p>
            <a:pPr lvl="1"/>
            <a:r>
              <a:rPr lang="en-US" sz="1600" dirty="0"/>
              <a:t>No differences in actual student supports between schools with and without EWI systems</a:t>
            </a:r>
          </a:p>
          <a:p>
            <a:pPr lvl="1"/>
            <a:r>
              <a:rPr lang="en-US" sz="1600" dirty="0"/>
              <a:t>No differences in school data culture </a:t>
            </a:r>
          </a:p>
          <a:p>
            <a:pPr lvl="1"/>
            <a:r>
              <a:rPr lang="en-US" sz="1600" dirty="0"/>
              <a:t>In schools with EWI systems, only 30 percent of identified “at-risk” students received any supplementary supports</a:t>
            </a:r>
          </a:p>
          <a:p>
            <a:pPr>
              <a:spcBef>
                <a:spcPts val="1422"/>
              </a:spcBef>
            </a:pPr>
            <a:r>
              <a:rPr lang="en-US" sz="1800" dirty="0"/>
              <a:t>The patterns in this study suggests that a key issue is moving beyond simply having systems that identify students to:</a:t>
            </a:r>
          </a:p>
          <a:p>
            <a:pPr lvl="1"/>
            <a:r>
              <a:rPr lang="en-US" sz="1744" dirty="0"/>
              <a:t>Ensure the understanding and uptake of the EWI systems </a:t>
            </a:r>
          </a:p>
          <a:p>
            <a:pPr lvl="1"/>
            <a:r>
              <a:rPr lang="en-US" sz="1744" dirty="0"/>
              <a:t>Connect at-risk students to the appropriate services and supports</a:t>
            </a:r>
          </a:p>
          <a:p>
            <a:pPr>
              <a:spcBef>
                <a:spcPts val="1422"/>
              </a:spcBef>
            </a:pPr>
            <a:r>
              <a:rPr lang="en-US" sz="1800" dirty="0"/>
              <a:t>REL West and the College and Career and Equity Unit intend to work with CCSD schools to provide support for making these connections</a:t>
            </a:r>
          </a:p>
          <a:p>
            <a:pPr>
              <a:spcBef>
                <a:spcPts val="1422"/>
              </a:spcBef>
            </a:pPr>
            <a:r>
              <a:rPr lang="en-US" sz="1800" dirty="0"/>
              <a:t>REL West and CCEU also intend to explore strategies for addressing the academic mindsets that can undermine success</a:t>
            </a:r>
          </a:p>
        </p:txBody>
      </p:sp>
      <p:sp>
        <p:nvSpPr>
          <p:cNvPr id="4" name="Slide Number Placeholder 3"/>
          <p:cNvSpPr>
            <a:spLocks noGrp="1"/>
          </p:cNvSpPr>
          <p:nvPr>
            <p:ph type="sldNum" sz="quarter" idx="12"/>
          </p:nvPr>
        </p:nvSpPr>
        <p:spPr/>
        <p:txBody>
          <a:bodyPr/>
          <a:lstStyle/>
          <a:p>
            <a:fld id="{EB5F17B8-507F-E644-928E-C5CCEC3C812F}" type="slidenum">
              <a:rPr lang="en-US" smtClean="0"/>
              <a:pPr/>
              <a:t>5</a:t>
            </a:fld>
            <a:endParaRPr lang="en-US" dirty="0"/>
          </a:p>
        </p:txBody>
      </p:sp>
    </p:spTree>
    <p:extLst>
      <p:ext uri="{BB962C8B-B14F-4D97-AF65-F5344CB8AC3E}">
        <p14:creationId xmlns:p14="http://schemas.microsoft.com/office/powerpoint/2010/main" val="23975358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E2FAB-C66A-D749-923E-FA3891C73B47}"/>
              </a:ext>
            </a:extLst>
          </p:cNvPr>
          <p:cNvSpPr>
            <a:spLocks noGrp="1"/>
          </p:cNvSpPr>
          <p:nvPr>
            <p:ph type="title"/>
          </p:nvPr>
        </p:nvSpPr>
        <p:spPr/>
        <p:txBody>
          <a:bodyPr>
            <a:normAutofit fontScale="90000"/>
          </a:bodyPr>
          <a:lstStyle/>
          <a:p>
            <a:r>
              <a:rPr lang="en-US" sz="2700" dirty="0"/>
              <a:t>Students face social and emotional challenges as they enter middle and high school that undermine school success and result in negative consequences</a:t>
            </a:r>
            <a:endParaRPr lang="en-US" dirty="0"/>
          </a:p>
        </p:txBody>
      </p:sp>
      <p:sp>
        <p:nvSpPr>
          <p:cNvPr id="3" name="Content Placeholder 2">
            <a:extLst>
              <a:ext uri="{FF2B5EF4-FFF2-40B4-BE49-F238E27FC236}">
                <a16:creationId xmlns:a16="http://schemas.microsoft.com/office/drawing/2014/main" id="{801BAC34-E992-2F47-8DCA-2374719CD967}"/>
              </a:ext>
            </a:extLst>
          </p:cNvPr>
          <p:cNvSpPr>
            <a:spLocks noGrp="1"/>
          </p:cNvSpPr>
          <p:nvPr>
            <p:ph idx="1"/>
          </p:nvPr>
        </p:nvSpPr>
        <p:spPr>
          <a:xfrm>
            <a:off x="609600" y="2088345"/>
            <a:ext cx="5145024" cy="4067251"/>
          </a:xfrm>
        </p:spPr>
        <p:txBody>
          <a:bodyPr>
            <a:normAutofit/>
          </a:bodyPr>
          <a:lstStyle/>
          <a:p>
            <a:pPr marL="342854" indent="-342854">
              <a:lnSpc>
                <a:spcPct val="120000"/>
              </a:lnSpc>
              <a:spcBef>
                <a:spcPts val="0"/>
              </a:spcBef>
              <a:spcAft>
                <a:spcPts val="900"/>
              </a:spcAft>
              <a:buFont typeface="Arial" panose="020B0604020202020204" pitchFamily="34" charset="0"/>
              <a:buChar char="•"/>
            </a:pPr>
            <a:r>
              <a:rPr lang="en-US" sz="2600" dirty="0">
                <a:latin typeface="Trebuchet MS" panose="020B0603020202020204" pitchFamily="34" charset="0"/>
              </a:rPr>
              <a:t>Academic demands increase</a:t>
            </a:r>
          </a:p>
          <a:p>
            <a:pPr marL="342854" indent="-342854">
              <a:lnSpc>
                <a:spcPct val="120000"/>
              </a:lnSpc>
              <a:spcBef>
                <a:spcPts val="0"/>
              </a:spcBef>
              <a:spcAft>
                <a:spcPts val="900"/>
              </a:spcAft>
              <a:buFont typeface="Arial" panose="020B0604020202020204" pitchFamily="34" charset="0"/>
              <a:buChar char="•"/>
            </a:pPr>
            <a:r>
              <a:rPr lang="en-US" sz="2600" dirty="0">
                <a:latin typeface="Trebuchet MS" panose="020B0603020202020204" pitchFamily="34" charset="0"/>
              </a:rPr>
              <a:t>School environment becomes more challenging and complex</a:t>
            </a:r>
          </a:p>
          <a:p>
            <a:pPr marL="342854" indent="-342854">
              <a:lnSpc>
                <a:spcPct val="120000"/>
              </a:lnSpc>
              <a:spcBef>
                <a:spcPts val="0"/>
              </a:spcBef>
              <a:spcAft>
                <a:spcPts val="900"/>
              </a:spcAft>
              <a:buFont typeface="Arial" panose="020B0604020202020204" pitchFamily="34" charset="0"/>
              <a:buChar char="•"/>
            </a:pPr>
            <a:r>
              <a:rPr lang="en-US" sz="2600" dirty="0">
                <a:latin typeface="Trebuchet MS" panose="020B0603020202020204" pitchFamily="34" charset="0"/>
              </a:rPr>
              <a:t>Students feel less supported by their teachers</a:t>
            </a:r>
          </a:p>
          <a:p>
            <a:pPr marL="342854" indent="-342854">
              <a:lnSpc>
                <a:spcPct val="120000"/>
              </a:lnSpc>
              <a:spcBef>
                <a:spcPts val="0"/>
              </a:spcBef>
              <a:spcAft>
                <a:spcPts val="900"/>
              </a:spcAft>
              <a:buFont typeface="Arial" panose="020B0604020202020204" pitchFamily="34" charset="0"/>
              <a:buChar char="•"/>
            </a:pPr>
            <a:r>
              <a:rPr lang="en-US" sz="2600" dirty="0">
                <a:latin typeface="Trebuchet MS" panose="020B0603020202020204" pitchFamily="34" charset="0"/>
              </a:rPr>
              <a:t>Academic identity and sense of belonging often threatened</a:t>
            </a:r>
          </a:p>
        </p:txBody>
      </p:sp>
      <p:sp>
        <p:nvSpPr>
          <p:cNvPr id="11" name="Right Arrow 10" descr="Results in">
            <a:extLst>
              <a:ext uri="{FF2B5EF4-FFF2-40B4-BE49-F238E27FC236}">
                <a16:creationId xmlns:a16="http://schemas.microsoft.com/office/drawing/2014/main" id="{1FC3E838-C51E-9148-BB60-10276C685B90}"/>
              </a:ext>
            </a:extLst>
          </p:cNvPr>
          <p:cNvSpPr/>
          <p:nvPr/>
        </p:nvSpPr>
        <p:spPr>
          <a:xfrm>
            <a:off x="5733492" y="3361772"/>
            <a:ext cx="972108" cy="94160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42" dirty="0"/>
          </a:p>
        </p:txBody>
      </p:sp>
      <p:sp>
        <p:nvSpPr>
          <p:cNvPr id="4" name="Content Placeholder 3">
            <a:extLst>
              <a:ext uri="{FF2B5EF4-FFF2-40B4-BE49-F238E27FC236}">
                <a16:creationId xmlns:a16="http://schemas.microsoft.com/office/drawing/2014/main" id="{47C3657C-D35B-4848-82C4-339E557CC556}"/>
              </a:ext>
            </a:extLst>
          </p:cNvPr>
          <p:cNvSpPr>
            <a:spLocks noGrp="1"/>
          </p:cNvSpPr>
          <p:nvPr>
            <p:ph idx="13"/>
          </p:nvPr>
        </p:nvSpPr>
        <p:spPr>
          <a:xfrm>
            <a:off x="6705600" y="2088345"/>
            <a:ext cx="5145024" cy="4067251"/>
          </a:xfrm>
        </p:spPr>
        <p:txBody>
          <a:bodyPr>
            <a:normAutofit/>
          </a:bodyPr>
          <a:lstStyle/>
          <a:p>
            <a:pPr marL="342854" indent="-342854">
              <a:spcAft>
                <a:spcPts val="900"/>
              </a:spcAft>
              <a:buFont typeface="Arial" panose="020B0604020202020204" pitchFamily="34" charset="0"/>
              <a:buChar char="•"/>
            </a:pPr>
            <a:r>
              <a:rPr lang="en-US" sz="2600" dirty="0">
                <a:solidFill>
                  <a:schemeClr val="accent4"/>
                </a:solidFill>
                <a:latin typeface="Trebuchet MS" panose="020B0603020202020204" pitchFamily="34" charset="0"/>
              </a:rPr>
              <a:t>Decreased motivation, engagement, and effort</a:t>
            </a:r>
          </a:p>
          <a:p>
            <a:pPr marL="342854" indent="-342854">
              <a:spcAft>
                <a:spcPts val="900"/>
              </a:spcAft>
              <a:buFont typeface="Arial" panose="020B0604020202020204" pitchFamily="34" charset="0"/>
              <a:buChar char="•"/>
            </a:pPr>
            <a:r>
              <a:rPr lang="en-US" sz="2600" dirty="0">
                <a:solidFill>
                  <a:schemeClr val="accent4"/>
                </a:solidFill>
                <a:latin typeface="Trebuchet MS" panose="020B0603020202020204" pitchFamily="34" charset="0"/>
              </a:rPr>
              <a:t>Reduced attendance</a:t>
            </a:r>
          </a:p>
          <a:p>
            <a:pPr marL="342854" indent="-342854">
              <a:spcAft>
                <a:spcPts val="900"/>
              </a:spcAft>
              <a:buFont typeface="Arial" panose="020B0604020202020204" pitchFamily="34" charset="0"/>
              <a:buChar char="•"/>
            </a:pPr>
            <a:r>
              <a:rPr lang="en-US" sz="2600" dirty="0">
                <a:solidFill>
                  <a:schemeClr val="accent4"/>
                </a:solidFill>
                <a:latin typeface="Trebuchet MS" panose="020B0603020202020204" pitchFamily="34" charset="0"/>
              </a:rPr>
              <a:t>More Ds and Fs </a:t>
            </a:r>
          </a:p>
          <a:p>
            <a:pPr marL="342854" indent="-342854">
              <a:spcAft>
                <a:spcPts val="900"/>
              </a:spcAft>
              <a:buFont typeface="Arial" panose="020B0604020202020204" pitchFamily="34" charset="0"/>
              <a:buChar char="•"/>
            </a:pPr>
            <a:r>
              <a:rPr lang="en-US" sz="2600" dirty="0">
                <a:solidFill>
                  <a:schemeClr val="accent4"/>
                </a:solidFill>
                <a:latin typeface="Trebuchet MS" panose="020B0603020202020204" pitchFamily="34" charset="0"/>
              </a:rPr>
              <a:t>Behavior problems</a:t>
            </a:r>
          </a:p>
          <a:p>
            <a:pPr marL="342854" indent="-342854">
              <a:spcAft>
                <a:spcPts val="900"/>
              </a:spcAft>
              <a:buFont typeface="Arial" panose="020B0604020202020204" pitchFamily="34" charset="0"/>
              <a:buChar char="•"/>
            </a:pPr>
            <a:r>
              <a:rPr lang="en-US" sz="2600" dirty="0">
                <a:solidFill>
                  <a:schemeClr val="accent4"/>
                </a:solidFill>
                <a:latin typeface="Trebuchet MS" panose="020B0603020202020204" pitchFamily="34" charset="0"/>
              </a:rPr>
              <a:t>Reduced on-track and graduation rates</a:t>
            </a:r>
          </a:p>
        </p:txBody>
      </p:sp>
    </p:spTree>
    <p:extLst>
      <p:ext uri="{BB962C8B-B14F-4D97-AF65-F5344CB8AC3E}">
        <p14:creationId xmlns:p14="http://schemas.microsoft.com/office/powerpoint/2010/main" val="4253918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7B3C6-B0C3-F745-B7BC-1A660EDDCD44}"/>
              </a:ext>
            </a:extLst>
          </p:cNvPr>
          <p:cNvSpPr>
            <a:spLocks noGrp="1"/>
          </p:cNvSpPr>
          <p:nvPr>
            <p:ph type="title"/>
          </p:nvPr>
        </p:nvSpPr>
        <p:spPr/>
        <p:txBody>
          <a:bodyPr>
            <a:normAutofit/>
          </a:bodyPr>
          <a:lstStyle/>
          <a:p>
            <a:r>
              <a:rPr lang="en-US" sz="3000" dirty="0"/>
              <a:t>Students’ attitudes and beliefs about themselves and school can mitigate these negative consequences </a:t>
            </a:r>
          </a:p>
        </p:txBody>
      </p:sp>
      <p:sp>
        <p:nvSpPr>
          <p:cNvPr id="3" name="Content Placeholder 2">
            <a:extLst>
              <a:ext uri="{FF2B5EF4-FFF2-40B4-BE49-F238E27FC236}">
                <a16:creationId xmlns:a16="http://schemas.microsoft.com/office/drawing/2014/main" id="{1AF2975D-F23A-074A-B2ED-E7211D60C703}"/>
              </a:ext>
            </a:extLst>
          </p:cNvPr>
          <p:cNvSpPr>
            <a:spLocks noGrp="1"/>
          </p:cNvSpPr>
          <p:nvPr>
            <p:ph idx="1"/>
          </p:nvPr>
        </p:nvSpPr>
        <p:spPr>
          <a:xfrm>
            <a:off x="609600" y="2142217"/>
            <a:ext cx="10972800" cy="3859665"/>
          </a:xfrm>
        </p:spPr>
        <p:txBody>
          <a:bodyPr>
            <a:normAutofit/>
          </a:bodyPr>
          <a:lstStyle/>
          <a:p>
            <a:pPr marL="0" indent="0">
              <a:lnSpc>
                <a:spcPct val="120000"/>
              </a:lnSpc>
              <a:spcBef>
                <a:spcPts val="0"/>
              </a:spcBef>
              <a:spcAft>
                <a:spcPts val="900"/>
              </a:spcAft>
            </a:pPr>
            <a:r>
              <a:rPr lang="en-US" sz="2000" dirty="0"/>
              <a:t>Students with greater socio-emotional resources are more likely to successfully navigate transitions through secondary school</a:t>
            </a:r>
          </a:p>
          <a:p>
            <a:pPr marL="342854" indent="-342854">
              <a:lnSpc>
                <a:spcPct val="120000"/>
              </a:lnSpc>
              <a:spcBef>
                <a:spcPts val="0"/>
              </a:spcBef>
              <a:spcAft>
                <a:spcPts val="900"/>
              </a:spcAft>
              <a:buFont typeface="Arial" panose="020B0604020202020204" pitchFamily="34" charset="0"/>
              <a:buChar char="•"/>
            </a:pPr>
            <a:r>
              <a:rPr lang="en-US" sz="1800" dirty="0"/>
              <a:t>Beliefs that academic “ability” can change and that their effort matters (growth mindset)</a:t>
            </a:r>
          </a:p>
          <a:p>
            <a:pPr marL="342854" indent="-342854">
              <a:lnSpc>
                <a:spcPct val="120000"/>
              </a:lnSpc>
              <a:spcBef>
                <a:spcPts val="0"/>
              </a:spcBef>
              <a:spcAft>
                <a:spcPts val="900"/>
              </a:spcAft>
              <a:buFont typeface="Arial" panose="020B0604020202020204" pitchFamily="34" charset="0"/>
              <a:buChar char="•"/>
            </a:pPr>
            <a:r>
              <a:rPr lang="en-US" sz="1800" dirty="0"/>
              <a:t>A sense of attachment, belonging, or purpose in school (belonging, purpose)</a:t>
            </a:r>
            <a:endParaRPr lang="en-US" sz="2000" dirty="0"/>
          </a:p>
          <a:p>
            <a:pPr marL="0" indent="0">
              <a:lnSpc>
                <a:spcPct val="120000"/>
              </a:lnSpc>
              <a:spcBef>
                <a:spcPts val="4800"/>
              </a:spcBef>
              <a:spcAft>
                <a:spcPts val="900"/>
              </a:spcAft>
            </a:pPr>
            <a:r>
              <a:rPr lang="en-US" sz="2000" dirty="0"/>
              <a:t>Students with higher levels of growth mindset and greater sense of belonging</a:t>
            </a:r>
          </a:p>
          <a:p>
            <a:pPr marL="342854" indent="-342854">
              <a:lnSpc>
                <a:spcPct val="120000"/>
              </a:lnSpc>
              <a:spcBef>
                <a:spcPts val="0"/>
              </a:spcBef>
              <a:spcAft>
                <a:spcPts val="900"/>
              </a:spcAft>
              <a:buFont typeface="Arial" panose="020B0604020202020204" pitchFamily="34" charset="0"/>
              <a:buChar char="•"/>
            </a:pPr>
            <a:r>
              <a:rPr lang="en-US" sz="1800" dirty="0"/>
              <a:t>Exert greater levels of academic effort and persistence</a:t>
            </a:r>
          </a:p>
          <a:p>
            <a:pPr marL="342854" indent="-342854">
              <a:lnSpc>
                <a:spcPct val="120000"/>
              </a:lnSpc>
              <a:spcBef>
                <a:spcPts val="0"/>
              </a:spcBef>
              <a:spcAft>
                <a:spcPts val="900"/>
              </a:spcAft>
              <a:buFont typeface="Arial" panose="020B0604020202020204" pitchFamily="34" charset="0"/>
              <a:buChar char="•"/>
            </a:pPr>
            <a:r>
              <a:rPr lang="en-US" sz="1800" dirty="0"/>
              <a:t>More successfully navigate the transition to high school</a:t>
            </a:r>
          </a:p>
        </p:txBody>
      </p:sp>
    </p:spTree>
    <p:extLst>
      <p:ext uri="{BB962C8B-B14F-4D97-AF65-F5344CB8AC3E}">
        <p14:creationId xmlns:p14="http://schemas.microsoft.com/office/powerpoint/2010/main" val="1614913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8th grade growth mindsets predict 9th grade on-track rates</a:t>
            </a:r>
          </a:p>
        </p:txBody>
      </p:sp>
      <p:graphicFrame>
        <p:nvGraphicFramePr>
          <p:cNvPr id="7" name="Content Placeholder 6" descr="This is a bar chart with 5 columns. The horizontal axis represents students’ scores on growth mindset, namely, 1, 2, 3, 4, and 5. The vertical axis represents the probability of being on track at the end of 9th grade. For instance, the probability of being on track was 48 percent among students who scored 1 on the 5-point growth-mindset scale; for students who scored 2, 3, 4, or 5 on the 5-point growth mindset scale, the probabilities of being on track was 58, 68, 76, and 83 percent respectively. "/>
          <p:cNvGraphicFramePr>
            <a:graphicFrameLocks noGrp="1"/>
          </p:cNvGraphicFramePr>
          <p:nvPr>
            <p:ph idx="1"/>
            <p:extLst>
              <p:ext uri="{D42A27DB-BD31-4B8C-83A1-F6EECF244321}">
                <p14:modId xmlns:p14="http://schemas.microsoft.com/office/powerpoint/2010/main" val="3328153486"/>
              </p:ext>
            </p:extLst>
          </p:nvPr>
        </p:nvGraphicFramePr>
        <p:xfrm>
          <a:off x="609600" y="2260600"/>
          <a:ext cx="10972800" cy="3865563"/>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p:txBody>
          <a:bodyPr/>
          <a:lstStyle/>
          <a:p>
            <a:fld id="{EB5F17B8-507F-E644-928E-C5CCEC3C812F}" type="slidenum">
              <a:rPr lang="en-US" smtClean="0"/>
              <a:pPr/>
              <a:t>8</a:t>
            </a:fld>
            <a:endParaRPr lang="en-US" dirty="0"/>
          </a:p>
        </p:txBody>
      </p:sp>
    </p:spTree>
    <p:extLst>
      <p:ext uri="{BB962C8B-B14F-4D97-AF65-F5344CB8AC3E}">
        <p14:creationId xmlns:p14="http://schemas.microsoft.com/office/powerpoint/2010/main" val="2325650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8th grade academic behavior self-reports predict 9th grade on-track rates</a:t>
            </a:r>
          </a:p>
        </p:txBody>
      </p:sp>
      <p:graphicFrame>
        <p:nvGraphicFramePr>
          <p:cNvPr id="8" name="Content Placeholder 7" descr="This a bar chart with 5 columns. The horizontal axis represents students’ scores on academic-behavior, namely, 1, 2, 3, 4, and 5. The vertical axis represents the probability of being on track at the end of 9th grade. For instance, the probability of being on track at the end of the 9th grade varied from a low of 31 percent for students who scored 1 on the 5-point academic-behavior scale to 87 percent for students who scored 5 on this scale. For students who scored 2, 3, or 4 on this scale, the probabilities of being on track was 47, 64, and 78 percent respectively. "/>
          <p:cNvGraphicFramePr>
            <a:graphicFrameLocks noGrp="1"/>
          </p:cNvGraphicFramePr>
          <p:nvPr>
            <p:ph idx="1"/>
            <p:extLst>
              <p:ext uri="{D42A27DB-BD31-4B8C-83A1-F6EECF244321}">
                <p14:modId xmlns:p14="http://schemas.microsoft.com/office/powerpoint/2010/main" val="2325212671"/>
              </p:ext>
            </p:extLst>
          </p:nvPr>
        </p:nvGraphicFramePr>
        <p:xfrm>
          <a:off x="609600" y="2260600"/>
          <a:ext cx="10972800" cy="3865563"/>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12"/>
          </p:nvPr>
        </p:nvSpPr>
        <p:spPr/>
        <p:txBody>
          <a:bodyPr/>
          <a:lstStyle/>
          <a:p>
            <a:fld id="{EB5F17B8-507F-E644-928E-C5CCEC3C812F}" type="slidenum">
              <a:rPr lang="en-US" smtClean="0"/>
              <a:pPr/>
              <a:t>9</a:t>
            </a:fld>
            <a:endParaRPr lang="en-US" dirty="0"/>
          </a:p>
        </p:txBody>
      </p:sp>
    </p:spTree>
    <p:extLst>
      <p:ext uri="{BB962C8B-B14F-4D97-AF65-F5344CB8AC3E}">
        <p14:creationId xmlns:p14="http://schemas.microsoft.com/office/powerpoint/2010/main" val="3876109785"/>
      </p:ext>
    </p:extLst>
  </p:cSld>
  <p:clrMapOvr>
    <a:masterClrMapping/>
  </p:clrMapOvr>
</p:sld>
</file>

<file path=ppt/theme/theme1.xml><?xml version="1.0" encoding="utf-8"?>
<a:theme xmlns:a="http://schemas.openxmlformats.org/drawingml/2006/main" name="REL_Powerpoint_Template_2018Revision">
  <a:themeElements>
    <a:clrScheme name="REL West Color Palette">
      <a:dk1>
        <a:srgbClr val="5A5E5F"/>
      </a:dk1>
      <a:lt1>
        <a:srgbClr val="C9DDC9"/>
      </a:lt1>
      <a:dk2>
        <a:srgbClr val="AAB3AF"/>
      </a:dk2>
      <a:lt2>
        <a:srgbClr val="C9DDC9"/>
      </a:lt2>
      <a:accent1>
        <a:srgbClr val="708AAB"/>
      </a:accent1>
      <a:accent2>
        <a:srgbClr val="60B262"/>
      </a:accent2>
      <a:accent3>
        <a:srgbClr val="BADEAD"/>
      </a:accent3>
      <a:accent4>
        <a:srgbClr val="525E6E"/>
      </a:accent4>
      <a:accent5>
        <a:srgbClr val="8FA1AB"/>
      </a:accent5>
      <a:accent6>
        <a:srgbClr val="F2A624"/>
      </a:accent6>
      <a:hlink>
        <a:srgbClr val="3DAAB9"/>
      </a:hlink>
      <a:folHlink>
        <a:srgbClr val="78514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15001</TotalTime>
  <Words>2358</Words>
  <Application>Microsoft Macintosh PowerPoint</Application>
  <PresentationFormat>Widescreen</PresentationFormat>
  <Paragraphs>165</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Courier New</vt:lpstr>
      <vt:lpstr>Lucida Grande</vt:lpstr>
      <vt:lpstr>Palatino</vt:lpstr>
      <vt:lpstr>Times New Roman</vt:lpstr>
      <vt:lpstr>Trebuchet MS</vt:lpstr>
      <vt:lpstr>REL_Powerpoint_Template_2018Revision</vt:lpstr>
      <vt:lpstr>Early Indicators of High School Graduation and Academic Mindsets in CCSD</vt:lpstr>
      <vt:lpstr>Overview</vt:lpstr>
      <vt:lpstr>9th grade on-track rates are lower for students with 8th grade risk factors</vt:lpstr>
      <vt:lpstr>REL West &amp; CCSD Collaborated to Create 8th Grade Risk Indicator and EWI Dashboard</vt:lpstr>
      <vt:lpstr>Key Issue – Responding to Early Warning Data</vt:lpstr>
      <vt:lpstr>Students face social and emotional challenges as they enter middle and high school that undermine school success and result in negative consequences</vt:lpstr>
      <vt:lpstr>Students’ attitudes and beliefs about themselves and school can mitigate these negative consequences </vt:lpstr>
      <vt:lpstr>8th grade growth mindsets predict 9th grade on-track rates</vt:lpstr>
      <vt:lpstr>8th grade academic behavior self-reports predict 9th grade on-track rates</vt:lpstr>
      <vt:lpstr>Interventions targeting socio-emotional learning have been shown to be effective strategies for supporting student success</vt:lpstr>
      <vt:lpstr>Example I: Growth Mindset Intervention </vt:lpstr>
      <vt:lpstr>Example II: Belonging Intervention </vt:lpstr>
      <vt:lpstr>Impacts of Growth Mindset Interventions  or Belonging Interventions</vt:lpstr>
      <vt:lpstr>Conclusions</vt:lpstr>
      <vt:lpstr>References</vt:lpstr>
      <vt:lpstr>Questions, Comments, Requests</vt:lpstr>
      <vt:lpstr>Example Prompt from Belonging Intervention  Quote from a Typical 7th Grader  Please take your time and read this carefully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Indicators of High School Graduation and Academic Mindsets in CCSD</dc:title>
  <dc:subject/>
  <dc:creator>Regional Educational Laboratory at WestEd (REL West)</dc:creator>
  <cp:keywords/>
  <dc:description/>
  <cp:lastModifiedBy>Microsoft Office User</cp:lastModifiedBy>
  <cp:revision>255</cp:revision>
  <cp:lastPrinted>2017-02-13T23:30:42Z</cp:lastPrinted>
  <dcterms:created xsi:type="dcterms:W3CDTF">2014-04-01T17:00:47Z</dcterms:created>
  <dcterms:modified xsi:type="dcterms:W3CDTF">2019-09-10T23:40:28Z</dcterms:modified>
  <cp:category/>
</cp:coreProperties>
</file>