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6" r:id="rId4"/>
  </p:sldMasterIdLst>
  <p:notesMasterIdLst>
    <p:notesMasterId r:id="rId33"/>
  </p:notesMasterIdLst>
  <p:handoutMasterIdLst>
    <p:handoutMasterId r:id="rId34"/>
  </p:handoutMasterIdLst>
  <p:sldIdLst>
    <p:sldId id="503" r:id="rId5"/>
    <p:sldId id="307" r:id="rId6"/>
    <p:sldId id="501" r:id="rId7"/>
    <p:sldId id="322" r:id="rId8"/>
    <p:sldId id="323" r:id="rId9"/>
    <p:sldId id="479" r:id="rId10"/>
    <p:sldId id="480" r:id="rId11"/>
    <p:sldId id="481"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8" r:id="rId29"/>
    <p:sldId id="337" r:id="rId30"/>
    <p:sldId id="502" r:id="rId31"/>
    <p:sldId id="339" r:id="rId32"/>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ee Groover" initials="BG" lastIdx="3" clrIdx="0">
    <p:extLst>
      <p:ext uri="{19B8F6BF-5375-455C-9EA6-DF929625EA0E}">
        <p15:presenceInfo xmlns:p15="http://schemas.microsoft.com/office/powerpoint/2012/main" userId="S::bonnee.groover@sri.com::1242c41d-f292-47a1-977e-552438744c7f" providerId="AD"/>
      </p:ext>
    </p:extLst>
  </p:cmAuthor>
  <p:cmAuthor id="2" name="Kerry Friedman" initials="KF" lastIdx="5" clrIdx="1">
    <p:extLst>
      <p:ext uri="{19B8F6BF-5375-455C-9EA6-DF929625EA0E}">
        <p15:presenceInfo xmlns:p15="http://schemas.microsoft.com/office/powerpoint/2012/main" userId="Kerry Friedman" providerId="None"/>
      </p:ext>
    </p:extLst>
  </p:cmAuthor>
  <p:cmAuthor id="3" name="Aliya Pilchen" initials="AP" lastIdx="3" clrIdx="2">
    <p:extLst>
      <p:ext uri="{19B8F6BF-5375-455C-9EA6-DF929625EA0E}">
        <p15:presenceInfo xmlns:p15="http://schemas.microsoft.com/office/powerpoint/2012/main" userId="S::aliya.pilchen@sri.com::83a3115b-6ebe-458f-aef1-120714a94992" providerId="AD"/>
      </p:ext>
    </p:extLst>
  </p:cmAuthor>
  <p:cmAuthor id="4" name="Miya Warner" initials="MW" lastIdx="11" clrIdx="3">
    <p:extLst>
      <p:ext uri="{19B8F6BF-5375-455C-9EA6-DF929625EA0E}">
        <p15:presenceInfo xmlns:p15="http://schemas.microsoft.com/office/powerpoint/2012/main" userId="S::miya.warner@sri.com::dd65e410-e0a2-4d6f-a5a6-e31f8410c460" providerId="AD"/>
      </p:ext>
    </p:extLst>
  </p:cmAuthor>
  <p:cmAuthor id="5" name="kshakman@21mead.com" initials="ks" lastIdx="63" clrIdx="4">
    <p:extLst>
      <p:ext uri="{19B8F6BF-5375-455C-9EA6-DF929625EA0E}">
        <p15:presenceInfo xmlns:p15="http://schemas.microsoft.com/office/powerpoint/2012/main" userId="S::kshakman_21mead.com#ext#@sriit.onmicrosoft.com::187f07c6-22d4-42ee-892b-0d7ca71ef904" providerId="AD"/>
      </p:ext>
    </p:extLst>
  </p:cmAuthor>
  <p:cmAuthor id="6" name="Ashley Campbell" initials="AC" lastIdx="3" clrIdx="5">
    <p:extLst>
      <p:ext uri="{19B8F6BF-5375-455C-9EA6-DF929625EA0E}">
        <p15:presenceInfo xmlns:p15="http://schemas.microsoft.com/office/powerpoint/2012/main" userId="S::ashley.campbell@sri.com::b60f961c-0d00-47c0-be85-3b99d7b2d3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3B"/>
    <a:srgbClr val="000000"/>
    <a:srgbClr val="576F7F"/>
    <a:srgbClr val="4CAC87"/>
    <a:srgbClr val="3F9C74"/>
    <a:srgbClr val="A1A1A1"/>
    <a:srgbClr val="999999"/>
    <a:srgbClr val="A0AB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40" autoAdjust="0"/>
    <p:restoredTop sz="80964" autoAdjust="0"/>
  </p:normalViewPr>
  <p:slideViewPr>
    <p:cSldViewPr snapToGrid="0">
      <p:cViewPr varScale="1">
        <p:scale>
          <a:sx n="45" d="100"/>
          <a:sy n="45" d="100"/>
        </p:scale>
        <p:origin x="108" y="54"/>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0" d="100"/>
        <a:sy n="60" d="100"/>
      </p:scale>
      <p:origin x="0" y="0"/>
    </p:cViewPr>
  </p:sorterViewPr>
  <p:notesViewPr>
    <p:cSldViewPr snapToGrid="0">
      <p:cViewPr>
        <p:scale>
          <a:sx n="1" d="2"/>
          <a:sy n="1" d="2"/>
        </p:scale>
        <p:origin x="3403" y="4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16CDD-BDB9-4FB0-B84E-D196DB68C96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BD33428-A071-47AC-9DBF-A2AC971018E6}">
      <dgm:prSet phldrT="[Text]"/>
      <dgm:spPr/>
      <dgm:t>
        <a:bodyPr/>
        <a:lstStyle/>
        <a:p>
          <a:r>
            <a:rPr lang="en-US" dirty="0">
              <a:latin typeface="+mj-lt"/>
            </a:rPr>
            <a:t>Laying the foundation for postsecondary success</a:t>
          </a:r>
        </a:p>
      </dgm:t>
      <dgm:extLst>
        <a:ext uri="{E40237B7-FDA0-4F09-8148-C483321AD2D9}">
          <dgm14:cNvPr xmlns:dgm14="http://schemas.microsoft.com/office/drawing/2010/diagram" id="0" name="" descr="Laying the foundation for postsecondary success. Supporting students with the nuts and bolts of postsecondary transitions. Building a postsecondary mindset."/>
        </a:ext>
      </dgm:extLst>
    </dgm:pt>
    <dgm:pt modelId="{841CACC4-ACBE-4904-B432-886BBB5F03FF}" type="parTrans" cxnId="{D53DB597-D688-4646-8803-A35587547D09}">
      <dgm:prSet/>
      <dgm:spPr/>
      <dgm:t>
        <a:bodyPr/>
        <a:lstStyle/>
        <a:p>
          <a:endParaRPr lang="en-US"/>
        </a:p>
      </dgm:t>
    </dgm:pt>
    <dgm:pt modelId="{23C31FF9-ACE5-41E4-A029-A84295E2484B}" type="sibTrans" cxnId="{D53DB597-D688-4646-8803-A35587547D09}">
      <dgm:prSet/>
      <dgm:spPr/>
      <dgm:t>
        <a:bodyPr/>
        <a:lstStyle/>
        <a:p>
          <a:endParaRPr lang="en-US"/>
        </a:p>
      </dgm:t>
    </dgm:pt>
    <dgm:pt modelId="{99CCF5FA-02D6-4FAD-8883-6465FB145B1E}">
      <dgm:prSet phldrT="[Text]"/>
      <dgm:spPr/>
      <dgm:t>
        <a:bodyPr/>
        <a:lstStyle/>
        <a:p>
          <a:pPr rtl="0"/>
          <a:r>
            <a:rPr lang="en-US" dirty="0">
              <a:latin typeface="+mj-lt"/>
            </a:rPr>
            <a:t>Supporting students with the nuts and bolts of postsecondary transitions</a:t>
          </a:r>
        </a:p>
      </dgm:t>
      <dgm:extLst>
        <a:ext uri="{E40237B7-FDA0-4F09-8148-C483321AD2D9}">
          <dgm14:cNvPr xmlns:dgm14="http://schemas.microsoft.com/office/drawing/2010/diagram" id="0" name="" descr="Laying the foundation for postsecondary success. Supporting students with the nuts and bolts of postsecondary transitions. Building a postsecondary mindset."/>
        </a:ext>
      </dgm:extLst>
    </dgm:pt>
    <dgm:pt modelId="{9222101F-33CA-43A0-9B29-BCB01A53F2CE}" type="parTrans" cxnId="{1FBF7B4E-3F6C-46C8-9C74-49C61C7CCDBC}">
      <dgm:prSet/>
      <dgm:spPr/>
      <dgm:t>
        <a:bodyPr/>
        <a:lstStyle/>
        <a:p>
          <a:endParaRPr lang="en-US"/>
        </a:p>
      </dgm:t>
    </dgm:pt>
    <dgm:pt modelId="{5F5283CB-8279-4BAF-BD5C-0942DDFA03DD}" type="sibTrans" cxnId="{1FBF7B4E-3F6C-46C8-9C74-49C61C7CCDBC}">
      <dgm:prSet/>
      <dgm:spPr/>
      <dgm:t>
        <a:bodyPr/>
        <a:lstStyle/>
        <a:p>
          <a:endParaRPr lang="en-US"/>
        </a:p>
      </dgm:t>
    </dgm:pt>
    <dgm:pt modelId="{2A2C6860-85C2-401C-B12B-8A70F2ED547D}">
      <dgm:prSet phldrT="[Text]"/>
      <dgm:spPr/>
      <dgm:t>
        <a:bodyPr/>
        <a:lstStyle/>
        <a:p>
          <a:r>
            <a:rPr lang="en-US" dirty="0">
              <a:latin typeface="+mj-lt"/>
            </a:rPr>
            <a:t>Building a postsecondary mindset</a:t>
          </a:r>
        </a:p>
      </dgm:t>
      <dgm:extLst>
        <a:ext uri="{E40237B7-FDA0-4F09-8148-C483321AD2D9}">
          <dgm14:cNvPr xmlns:dgm14="http://schemas.microsoft.com/office/drawing/2010/diagram" id="0" name="" descr="Laying the foundation for postsecondary success. Supporting students with the nuts and bolts of postsecondary transitions. Building a postsecondary mindset."/>
        </a:ext>
      </dgm:extLst>
    </dgm:pt>
    <dgm:pt modelId="{DC84BBDA-8DF0-4E53-9917-D99A569B283B}" type="parTrans" cxnId="{0F1E9950-F4E2-4B5D-AAEB-4BCBA8D8A802}">
      <dgm:prSet/>
      <dgm:spPr/>
      <dgm:t>
        <a:bodyPr/>
        <a:lstStyle/>
        <a:p>
          <a:endParaRPr lang="en-US"/>
        </a:p>
      </dgm:t>
    </dgm:pt>
    <dgm:pt modelId="{13A79CEF-2475-4206-A1A7-BA7331BDF9F4}" type="sibTrans" cxnId="{0F1E9950-F4E2-4B5D-AAEB-4BCBA8D8A802}">
      <dgm:prSet/>
      <dgm:spPr/>
      <dgm:t>
        <a:bodyPr/>
        <a:lstStyle/>
        <a:p>
          <a:endParaRPr lang="en-US"/>
        </a:p>
      </dgm:t>
    </dgm:pt>
    <dgm:pt modelId="{9F6877FA-54BE-4B8D-BE09-6DD03A2540E8}" type="pres">
      <dgm:prSet presAssocID="{CE116CDD-BDB9-4FB0-B84E-D196DB68C961}" presName="Name0" presStyleCnt="0">
        <dgm:presLayoutVars>
          <dgm:chMax val="7"/>
          <dgm:chPref val="7"/>
          <dgm:dir/>
        </dgm:presLayoutVars>
      </dgm:prSet>
      <dgm:spPr/>
    </dgm:pt>
    <dgm:pt modelId="{78554218-9E16-4B9A-B0EF-069F4C47BABB}" type="pres">
      <dgm:prSet presAssocID="{CE116CDD-BDB9-4FB0-B84E-D196DB68C961}" presName="Name1" presStyleCnt="0"/>
      <dgm:spPr/>
    </dgm:pt>
    <dgm:pt modelId="{BBE3C341-4BF7-45E4-8E54-2D298BCB4EB5}" type="pres">
      <dgm:prSet presAssocID="{CE116CDD-BDB9-4FB0-B84E-D196DB68C961}" presName="cycle" presStyleCnt="0"/>
      <dgm:spPr/>
    </dgm:pt>
    <dgm:pt modelId="{57D7467C-BD11-4EB9-A64B-89AB7FEAA845}" type="pres">
      <dgm:prSet presAssocID="{CE116CDD-BDB9-4FB0-B84E-D196DB68C961}" presName="srcNode" presStyleLbl="node1" presStyleIdx="0" presStyleCnt="3"/>
      <dgm:spPr/>
    </dgm:pt>
    <dgm:pt modelId="{4A063ADB-2A47-4BAF-BE65-0F386E82DB63}" type="pres">
      <dgm:prSet presAssocID="{CE116CDD-BDB9-4FB0-B84E-D196DB68C961}" presName="conn" presStyleLbl="parChTrans1D2" presStyleIdx="0" presStyleCnt="1"/>
      <dgm:spPr/>
    </dgm:pt>
    <dgm:pt modelId="{EFA62DF8-D8A1-4BC3-8529-4F13A108B314}" type="pres">
      <dgm:prSet presAssocID="{CE116CDD-BDB9-4FB0-B84E-D196DB68C961}" presName="extraNode" presStyleLbl="node1" presStyleIdx="0" presStyleCnt="3"/>
      <dgm:spPr/>
    </dgm:pt>
    <dgm:pt modelId="{EC15BBC5-4531-4E6C-976D-3D05357B5A6F}" type="pres">
      <dgm:prSet presAssocID="{CE116CDD-BDB9-4FB0-B84E-D196DB68C961}" presName="dstNode" presStyleLbl="node1" presStyleIdx="0" presStyleCnt="3"/>
      <dgm:spPr/>
    </dgm:pt>
    <dgm:pt modelId="{82A8D786-FB7D-4EB1-BE08-C2A4F76DC9E6}" type="pres">
      <dgm:prSet presAssocID="{2BD33428-A071-47AC-9DBF-A2AC971018E6}" presName="text_1" presStyleLbl="node1" presStyleIdx="0" presStyleCnt="3">
        <dgm:presLayoutVars>
          <dgm:bulletEnabled val="1"/>
        </dgm:presLayoutVars>
      </dgm:prSet>
      <dgm:spPr/>
    </dgm:pt>
    <dgm:pt modelId="{A4E6517C-227D-4D08-A4C0-F3B1A31A731A}" type="pres">
      <dgm:prSet presAssocID="{2BD33428-A071-47AC-9DBF-A2AC971018E6}" presName="accent_1" presStyleCnt="0"/>
      <dgm:spPr/>
    </dgm:pt>
    <dgm:pt modelId="{7612FDB0-57DA-460A-BC12-8CBBDA46D39B}" type="pres">
      <dgm:prSet presAssocID="{2BD33428-A071-47AC-9DBF-A2AC971018E6}" presName="accentRepeatNode" presStyleLbl="solidFgAcc1" presStyleIdx="0" presStyleCnt="3"/>
      <dgm:spPr>
        <a:solidFill>
          <a:schemeClr val="bg1"/>
        </a:solidFill>
      </dgm:spPr>
    </dgm:pt>
    <dgm:pt modelId="{A71E3CA4-5CE9-46E3-82BC-5BA0B223C81C}" type="pres">
      <dgm:prSet presAssocID="{99CCF5FA-02D6-4FAD-8883-6465FB145B1E}" presName="text_2" presStyleLbl="node1" presStyleIdx="1" presStyleCnt="3">
        <dgm:presLayoutVars>
          <dgm:bulletEnabled val="1"/>
        </dgm:presLayoutVars>
      </dgm:prSet>
      <dgm:spPr/>
    </dgm:pt>
    <dgm:pt modelId="{8FDFF798-3018-4F6B-A373-9298244CF0B3}" type="pres">
      <dgm:prSet presAssocID="{99CCF5FA-02D6-4FAD-8883-6465FB145B1E}" presName="accent_2" presStyleCnt="0"/>
      <dgm:spPr/>
    </dgm:pt>
    <dgm:pt modelId="{4221E365-2786-42DC-B44F-0110AC287458}" type="pres">
      <dgm:prSet presAssocID="{99CCF5FA-02D6-4FAD-8883-6465FB145B1E}" presName="accentRepeatNode" presStyleLbl="solidFgAcc1" presStyleIdx="1" presStyleCnt="3"/>
      <dgm:spPr>
        <a:solidFill>
          <a:srgbClr val="002060"/>
        </a:solidFill>
      </dgm:spPr>
    </dgm:pt>
    <dgm:pt modelId="{70461F5E-5F60-4AAA-A72C-96BCB7CFE552}" type="pres">
      <dgm:prSet presAssocID="{2A2C6860-85C2-401C-B12B-8A70F2ED547D}" presName="text_3" presStyleLbl="node1" presStyleIdx="2" presStyleCnt="3">
        <dgm:presLayoutVars>
          <dgm:bulletEnabled val="1"/>
        </dgm:presLayoutVars>
      </dgm:prSet>
      <dgm:spPr/>
    </dgm:pt>
    <dgm:pt modelId="{22134FF3-E0A1-445C-909B-7137B4950371}" type="pres">
      <dgm:prSet presAssocID="{2A2C6860-85C2-401C-B12B-8A70F2ED547D}" presName="accent_3" presStyleCnt="0"/>
      <dgm:spPr/>
    </dgm:pt>
    <dgm:pt modelId="{635609F6-3E1E-45FA-96F0-4CE3932977E7}" type="pres">
      <dgm:prSet presAssocID="{2A2C6860-85C2-401C-B12B-8A70F2ED547D}" presName="accentRepeatNode" presStyleLbl="solidFgAcc1" presStyleIdx="2" presStyleCnt="3"/>
      <dgm:spPr/>
    </dgm:pt>
  </dgm:ptLst>
  <dgm:cxnLst>
    <dgm:cxn modelId="{1FBF7B4E-3F6C-46C8-9C74-49C61C7CCDBC}" srcId="{CE116CDD-BDB9-4FB0-B84E-D196DB68C961}" destId="{99CCF5FA-02D6-4FAD-8883-6465FB145B1E}" srcOrd="1" destOrd="0" parTransId="{9222101F-33CA-43A0-9B29-BCB01A53F2CE}" sibTransId="{5F5283CB-8279-4BAF-BD5C-0942DDFA03DD}"/>
    <dgm:cxn modelId="{3A174D70-13AD-4E01-90CC-2733BBA8E1A8}" type="presOf" srcId="{23C31FF9-ACE5-41E4-A029-A84295E2484B}" destId="{4A063ADB-2A47-4BAF-BE65-0F386E82DB63}" srcOrd="0" destOrd="0" presId="urn:microsoft.com/office/officeart/2008/layout/VerticalCurvedList"/>
    <dgm:cxn modelId="{0F1E9950-F4E2-4B5D-AAEB-4BCBA8D8A802}" srcId="{CE116CDD-BDB9-4FB0-B84E-D196DB68C961}" destId="{2A2C6860-85C2-401C-B12B-8A70F2ED547D}" srcOrd="2" destOrd="0" parTransId="{DC84BBDA-8DF0-4E53-9917-D99A569B283B}" sibTransId="{13A79CEF-2475-4206-A1A7-BA7331BDF9F4}"/>
    <dgm:cxn modelId="{DED12285-CAE1-45B9-A38D-D220098402F4}" type="presOf" srcId="{2BD33428-A071-47AC-9DBF-A2AC971018E6}" destId="{82A8D786-FB7D-4EB1-BE08-C2A4F76DC9E6}" srcOrd="0" destOrd="0" presId="urn:microsoft.com/office/officeart/2008/layout/VerticalCurvedList"/>
    <dgm:cxn modelId="{78276285-A40E-49A2-9BDE-0116F8469736}" type="presOf" srcId="{CE116CDD-BDB9-4FB0-B84E-D196DB68C961}" destId="{9F6877FA-54BE-4B8D-BE09-6DD03A2540E8}" srcOrd="0" destOrd="0" presId="urn:microsoft.com/office/officeart/2008/layout/VerticalCurvedList"/>
    <dgm:cxn modelId="{D53DB597-D688-4646-8803-A35587547D09}" srcId="{CE116CDD-BDB9-4FB0-B84E-D196DB68C961}" destId="{2BD33428-A071-47AC-9DBF-A2AC971018E6}" srcOrd="0" destOrd="0" parTransId="{841CACC4-ACBE-4904-B432-886BBB5F03FF}" sibTransId="{23C31FF9-ACE5-41E4-A029-A84295E2484B}"/>
    <dgm:cxn modelId="{EFD7E1C2-026A-4222-BBAD-0F01555EF764}" type="presOf" srcId="{99CCF5FA-02D6-4FAD-8883-6465FB145B1E}" destId="{A71E3CA4-5CE9-46E3-82BC-5BA0B223C81C}" srcOrd="0" destOrd="0" presId="urn:microsoft.com/office/officeart/2008/layout/VerticalCurvedList"/>
    <dgm:cxn modelId="{E9ECDCFF-EB10-472F-8E83-B6CA8A7448CD}" type="presOf" srcId="{2A2C6860-85C2-401C-B12B-8A70F2ED547D}" destId="{70461F5E-5F60-4AAA-A72C-96BCB7CFE552}" srcOrd="0" destOrd="0" presId="urn:microsoft.com/office/officeart/2008/layout/VerticalCurvedList"/>
    <dgm:cxn modelId="{09E0DF05-3503-499D-8370-0156E1B91AA1}" type="presParOf" srcId="{9F6877FA-54BE-4B8D-BE09-6DD03A2540E8}" destId="{78554218-9E16-4B9A-B0EF-069F4C47BABB}" srcOrd="0" destOrd="0" presId="urn:microsoft.com/office/officeart/2008/layout/VerticalCurvedList"/>
    <dgm:cxn modelId="{32E72D6E-F318-4500-887C-6C9E8E0D11FA}" type="presParOf" srcId="{78554218-9E16-4B9A-B0EF-069F4C47BABB}" destId="{BBE3C341-4BF7-45E4-8E54-2D298BCB4EB5}" srcOrd="0" destOrd="0" presId="urn:microsoft.com/office/officeart/2008/layout/VerticalCurvedList"/>
    <dgm:cxn modelId="{994C8765-622A-4D8F-AF1D-B9428BD8BBAE}" type="presParOf" srcId="{BBE3C341-4BF7-45E4-8E54-2D298BCB4EB5}" destId="{57D7467C-BD11-4EB9-A64B-89AB7FEAA845}" srcOrd="0" destOrd="0" presId="urn:microsoft.com/office/officeart/2008/layout/VerticalCurvedList"/>
    <dgm:cxn modelId="{7A9A5D18-E77D-47BE-8A71-583C6DA5FFF3}" type="presParOf" srcId="{BBE3C341-4BF7-45E4-8E54-2D298BCB4EB5}" destId="{4A063ADB-2A47-4BAF-BE65-0F386E82DB63}" srcOrd="1" destOrd="0" presId="urn:microsoft.com/office/officeart/2008/layout/VerticalCurvedList"/>
    <dgm:cxn modelId="{1FEF431F-AB99-41BD-AD6B-BC6441E21943}" type="presParOf" srcId="{BBE3C341-4BF7-45E4-8E54-2D298BCB4EB5}" destId="{EFA62DF8-D8A1-4BC3-8529-4F13A108B314}" srcOrd="2" destOrd="0" presId="urn:microsoft.com/office/officeart/2008/layout/VerticalCurvedList"/>
    <dgm:cxn modelId="{2F1D0C6B-17AF-4E2C-8E5B-9FE6A5F2CA06}" type="presParOf" srcId="{BBE3C341-4BF7-45E4-8E54-2D298BCB4EB5}" destId="{EC15BBC5-4531-4E6C-976D-3D05357B5A6F}" srcOrd="3" destOrd="0" presId="urn:microsoft.com/office/officeart/2008/layout/VerticalCurvedList"/>
    <dgm:cxn modelId="{8143EC37-7326-444E-AB66-C54B5A0CDA8E}" type="presParOf" srcId="{78554218-9E16-4B9A-B0EF-069F4C47BABB}" destId="{82A8D786-FB7D-4EB1-BE08-C2A4F76DC9E6}" srcOrd="1" destOrd="0" presId="urn:microsoft.com/office/officeart/2008/layout/VerticalCurvedList"/>
    <dgm:cxn modelId="{E46C1AB6-6662-4A55-B3B6-6C94226C3CB9}" type="presParOf" srcId="{78554218-9E16-4B9A-B0EF-069F4C47BABB}" destId="{A4E6517C-227D-4D08-A4C0-F3B1A31A731A}" srcOrd="2" destOrd="0" presId="urn:microsoft.com/office/officeart/2008/layout/VerticalCurvedList"/>
    <dgm:cxn modelId="{061F1F19-287F-47C8-A8DF-3FAFB7A957B1}" type="presParOf" srcId="{A4E6517C-227D-4D08-A4C0-F3B1A31A731A}" destId="{7612FDB0-57DA-460A-BC12-8CBBDA46D39B}" srcOrd="0" destOrd="0" presId="urn:microsoft.com/office/officeart/2008/layout/VerticalCurvedList"/>
    <dgm:cxn modelId="{6CBF38D3-DD04-42FF-AD40-6496B0368C44}" type="presParOf" srcId="{78554218-9E16-4B9A-B0EF-069F4C47BABB}" destId="{A71E3CA4-5CE9-46E3-82BC-5BA0B223C81C}" srcOrd="3" destOrd="0" presId="urn:microsoft.com/office/officeart/2008/layout/VerticalCurvedList"/>
    <dgm:cxn modelId="{21345B8E-7B7A-4030-8878-771F530D199E}" type="presParOf" srcId="{78554218-9E16-4B9A-B0EF-069F4C47BABB}" destId="{8FDFF798-3018-4F6B-A373-9298244CF0B3}" srcOrd="4" destOrd="0" presId="urn:microsoft.com/office/officeart/2008/layout/VerticalCurvedList"/>
    <dgm:cxn modelId="{8289323D-B497-41D3-807E-D0CBA9540576}" type="presParOf" srcId="{8FDFF798-3018-4F6B-A373-9298244CF0B3}" destId="{4221E365-2786-42DC-B44F-0110AC287458}" srcOrd="0" destOrd="0" presId="urn:microsoft.com/office/officeart/2008/layout/VerticalCurvedList"/>
    <dgm:cxn modelId="{3891EE75-7930-40AF-872D-758F8C0FCD23}" type="presParOf" srcId="{78554218-9E16-4B9A-B0EF-069F4C47BABB}" destId="{70461F5E-5F60-4AAA-A72C-96BCB7CFE552}" srcOrd="5" destOrd="0" presId="urn:microsoft.com/office/officeart/2008/layout/VerticalCurvedList"/>
    <dgm:cxn modelId="{E7086833-7741-4857-AC74-4143F05CEE4A}" type="presParOf" srcId="{78554218-9E16-4B9A-B0EF-069F4C47BABB}" destId="{22134FF3-E0A1-445C-909B-7137B4950371}" srcOrd="6" destOrd="0" presId="urn:microsoft.com/office/officeart/2008/layout/VerticalCurvedList"/>
    <dgm:cxn modelId="{3629EE1D-4DA5-469A-8216-26E418B66C42}" type="presParOf" srcId="{22134FF3-E0A1-445C-909B-7137B4950371}" destId="{635609F6-3E1E-45FA-96F0-4CE3932977E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F63884B-9CE2-9448-A0E5-0AA42D9D1579}"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n-US"/>
        </a:p>
      </dgm:t>
    </dgm:pt>
    <dgm:pt modelId="{DA3CE04D-9135-DA4C-A388-D94A1F9248A1}">
      <dgm:prSet phldrT="[Text]" custT="1"/>
      <dgm:spPr/>
      <dgm:t>
        <a:bodyPr/>
        <a:lstStyle/>
        <a:p>
          <a:pPr>
            <a:lnSpc>
              <a:spcPct val="100000"/>
            </a:lnSpc>
          </a:pPr>
          <a:r>
            <a:rPr lang="en-US" sz="4800" dirty="0">
              <a:latin typeface="Corbel" panose="020B0503020204020204" pitchFamily="34" charset="0"/>
              <a:cs typeface="Times New Roman" panose="02020603050405020304" pitchFamily="18" charset="0"/>
            </a:rPr>
            <a:t>Application &amp; Assessment</a:t>
          </a:r>
        </a:p>
      </dgm:t>
      <dgm:extLst>
        <a:ext uri="{E40237B7-FDA0-4F09-8148-C483321AD2D9}">
          <dgm14:cNvPr xmlns:dgm14="http://schemas.microsoft.com/office/drawing/2010/diagram" id="0" name="" descr="This is a list of nuts and bults supports needed: Selection, Application &amp; Assessment, Financial."/>
        </a:ext>
      </dgm:extLst>
    </dgm:pt>
    <dgm:pt modelId="{D2CBF3CC-BFDC-504F-A2FA-9F08B7AB956D}" type="parTrans" cxnId="{5E971D99-651A-9641-B73D-21A7FA37F2FA}">
      <dgm:prSet/>
      <dgm:spPr/>
      <dgm:t>
        <a:bodyPr/>
        <a:lstStyle/>
        <a:p>
          <a:endParaRPr lang="en-US"/>
        </a:p>
      </dgm:t>
    </dgm:pt>
    <dgm:pt modelId="{0BFFA326-2AC5-0C4C-A916-8054087E960E}" type="sibTrans" cxnId="{5E971D99-651A-9641-B73D-21A7FA37F2FA}">
      <dgm:prSet/>
      <dgm:spPr/>
      <dgm:t>
        <a:bodyPr/>
        <a:lstStyle/>
        <a:p>
          <a:endParaRPr lang="en-US"/>
        </a:p>
      </dgm:t>
    </dgm:pt>
    <dgm:pt modelId="{7FFC92D1-1013-404D-BA06-7564F457958E}">
      <dgm:prSet phldrT="[Text]" custT="1"/>
      <dgm:spPr/>
      <dgm:t>
        <a:bodyPr/>
        <a:lstStyle/>
        <a:p>
          <a:r>
            <a:rPr lang="en-US" sz="4800" dirty="0">
              <a:latin typeface="Corbel" panose="020B0503020204020204" pitchFamily="34" charset="0"/>
              <a:cs typeface="Times New Roman" panose="02020603050405020304" pitchFamily="18" charset="0"/>
            </a:rPr>
            <a:t>Financial</a:t>
          </a:r>
        </a:p>
      </dgm:t>
      <dgm:extLst>
        <a:ext uri="{E40237B7-FDA0-4F09-8148-C483321AD2D9}">
          <dgm14:cNvPr xmlns:dgm14="http://schemas.microsoft.com/office/drawing/2010/diagram" id="0" name="" descr="This is a list of nuts and bults supports needed: Selection, Application &amp; Assessment, Financial."/>
        </a:ext>
      </dgm:extLst>
    </dgm:pt>
    <dgm:pt modelId="{809EF569-4C76-6E4E-88E9-DFEE14FB3586}" type="parTrans" cxnId="{72CB9B10-8D3A-D548-8C69-54644CCE4B12}">
      <dgm:prSet/>
      <dgm:spPr/>
      <dgm:t>
        <a:bodyPr/>
        <a:lstStyle/>
        <a:p>
          <a:endParaRPr lang="en-US"/>
        </a:p>
      </dgm:t>
    </dgm:pt>
    <dgm:pt modelId="{6B70D4FA-729B-7346-857B-435D964A5058}" type="sibTrans" cxnId="{72CB9B10-8D3A-D548-8C69-54644CCE4B12}">
      <dgm:prSet/>
      <dgm:spPr/>
      <dgm:t>
        <a:bodyPr/>
        <a:lstStyle/>
        <a:p>
          <a:endParaRPr lang="en-US"/>
        </a:p>
      </dgm:t>
    </dgm:pt>
    <dgm:pt modelId="{3482C002-90D6-D347-9E22-46C03D3CB725}">
      <dgm:prSet phldrT="[Text]" custT="1"/>
      <dgm:spPr/>
      <dgm:t>
        <a:bodyPr/>
        <a:lstStyle/>
        <a:p>
          <a:r>
            <a:rPr lang="en-US" sz="4800" dirty="0">
              <a:latin typeface="Corbel" panose="020B0503020204020204" pitchFamily="34" charset="0"/>
              <a:cs typeface="Times New Roman" panose="02020603050405020304" pitchFamily="18" charset="0"/>
            </a:rPr>
            <a:t>Selection</a:t>
          </a:r>
        </a:p>
      </dgm:t>
      <dgm:extLst>
        <a:ext uri="{E40237B7-FDA0-4F09-8148-C483321AD2D9}">
          <dgm14:cNvPr xmlns:dgm14="http://schemas.microsoft.com/office/drawing/2010/diagram" id="0" name="" descr="This is a list of nuts and bults supports needed: Selection, Application &amp; Assessment, Financial."/>
        </a:ext>
      </dgm:extLst>
    </dgm:pt>
    <dgm:pt modelId="{9B097107-B67A-7241-BFC6-0399D845437E}" type="parTrans" cxnId="{4E152544-7583-D942-90CB-939AF5ACD50F}">
      <dgm:prSet/>
      <dgm:spPr/>
      <dgm:t>
        <a:bodyPr/>
        <a:lstStyle/>
        <a:p>
          <a:endParaRPr lang="en-US"/>
        </a:p>
      </dgm:t>
    </dgm:pt>
    <dgm:pt modelId="{0C434ACF-B674-C74F-A083-390B0CAD7D49}" type="sibTrans" cxnId="{4E152544-7583-D942-90CB-939AF5ACD50F}">
      <dgm:prSet/>
      <dgm:spPr/>
      <dgm:t>
        <a:bodyPr/>
        <a:lstStyle/>
        <a:p>
          <a:endParaRPr lang="en-US"/>
        </a:p>
      </dgm:t>
    </dgm:pt>
    <dgm:pt modelId="{500AE49B-3696-6249-8FBC-353F7301DE86}" type="pres">
      <dgm:prSet presAssocID="{5F63884B-9CE2-9448-A0E5-0AA42D9D1579}" presName="rootnode" presStyleCnt="0">
        <dgm:presLayoutVars>
          <dgm:chMax/>
          <dgm:chPref/>
          <dgm:dir/>
          <dgm:animLvl val="lvl"/>
        </dgm:presLayoutVars>
      </dgm:prSet>
      <dgm:spPr/>
    </dgm:pt>
    <dgm:pt modelId="{16693839-521F-9A40-B72C-6AD1FDF2FCFD}" type="pres">
      <dgm:prSet presAssocID="{3482C002-90D6-D347-9E22-46C03D3CB725}" presName="composite" presStyleCnt="0"/>
      <dgm:spPr/>
    </dgm:pt>
    <dgm:pt modelId="{78EBCC13-ABFD-0249-809F-BBA4A5B383C1}" type="pres">
      <dgm:prSet presAssocID="{3482C002-90D6-D347-9E22-46C03D3CB725}" presName="LShape" presStyleLbl="alignNode1" presStyleIdx="0" presStyleCnt="5"/>
      <dgm:spPr>
        <a:solidFill>
          <a:srgbClr val="071D49"/>
        </a:solidFill>
        <a:ln>
          <a:solidFill>
            <a:srgbClr val="002060"/>
          </a:solidFill>
        </a:ln>
      </dgm:spPr>
    </dgm:pt>
    <dgm:pt modelId="{0D37F5A5-E4A1-E647-ADCD-59688BD749AE}" type="pres">
      <dgm:prSet presAssocID="{3482C002-90D6-D347-9E22-46C03D3CB725}" presName="ParentText" presStyleLbl="revTx" presStyleIdx="0" presStyleCnt="3">
        <dgm:presLayoutVars>
          <dgm:chMax val="0"/>
          <dgm:chPref val="0"/>
          <dgm:bulletEnabled val="1"/>
        </dgm:presLayoutVars>
      </dgm:prSet>
      <dgm:spPr/>
    </dgm:pt>
    <dgm:pt modelId="{6B9A6A44-7BC2-9B49-922E-187824A7F1A9}" type="pres">
      <dgm:prSet presAssocID="{3482C002-90D6-D347-9E22-46C03D3CB725}" presName="Triangle" presStyleLbl="alignNode1" presStyleIdx="1" presStyleCnt="5"/>
      <dgm:spPr>
        <a:solidFill>
          <a:srgbClr val="071D49"/>
        </a:solidFill>
        <a:ln>
          <a:solidFill>
            <a:srgbClr val="002060"/>
          </a:solidFill>
        </a:ln>
      </dgm:spPr>
    </dgm:pt>
    <dgm:pt modelId="{49652EAF-8580-8441-B057-3BAC177757DF}" type="pres">
      <dgm:prSet presAssocID="{0C434ACF-B674-C74F-A083-390B0CAD7D49}" presName="sibTrans" presStyleCnt="0"/>
      <dgm:spPr/>
    </dgm:pt>
    <dgm:pt modelId="{7819DDB0-9F8A-F644-B48C-A363BE9D8C41}" type="pres">
      <dgm:prSet presAssocID="{0C434ACF-B674-C74F-A083-390B0CAD7D49}" presName="space" presStyleCnt="0"/>
      <dgm:spPr/>
    </dgm:pt>
    <dgm:pt modelId="{4903C69F-2602-064D-B83F-C84E8C7661EC}" type="pres">
      <dgm:prSet presAssocID="{DA3CE04D-9135-DA4C-A388-D94A1F9248A1}" presName="composite" presStyleCnt="0"/>
      <dgm:spPr/>
    </dgm:pt>
    <dgm:pt modelId="{38685E66-A1BE-CD4F-9388-5E31B863262F}" type="pres">
      <dgm:prSet presAssocID="{DA3CE04D-9135-DA4C-A388-D94A1F9248A1}" presName="LShape" presStyleLbl="alignNode1" presStyleIdx="2" presStyleCnt="5"/>
      <dgm:spPr>
        <a:solidFill>
          <a:srgbClr val="071D49"/>
        </a:solidFill>
        <a:ln>
          <a:solidFill>
            <a:srgbClr val="002060"/>
          </a:solidFill>
        </a:ln>
      </dgm:spPr>
    </dgm:pt>
    <dgm:pt modelId="{0D9D1E26-20C2-E84D-A455-7AF259570752}" type="pres">
      <dgm:prSet presAssocID="{DA3CE04D-9135-DA4C-A388-D94A1F9248A1}" presName="ParentText" presStyleLbl="revTx" presStyleIdx="1" presStyleCnt="3">
        <dgm:presLayoutVars>
          <dgm:chMax val="0"/>
          <dgm:chPref val="0"/>
          <dgm:bulletEnabled val="1"/>
        </dgm:presLayoutVars>
      </dgm:prSet>
      <dgm:spPr/>
    </dgm:pt>
    <dgm:pt modelId="{581065A8-6341-5C49-8F25-FCE6BE389981}" type="pres">
      <dgm:prSet presAssocID="{DA3CE04D-9135-DA4C-A388-D94A1F9248A1}" presName="Triangle" presStyleLbl="alignNode1" presStyleIdx="3" presStyleCnt="5"/>
      <dgm:spPr>
        <a:solidFill>
          <a:srgbClr val="071D49"/>
        </a:solidFill>
        <a:ln>
          <a:solidFill>
            <a:srgbClr val="002060"/>
          </a:solidFill>
        </a:ln>
      </dgm:spPr>
    </dgm:pt>
    <dgm:pt modelId="{21EE0D84-6D30-744A-9C85-49C69FAF101E}" type="pres">
      <dgm:prSet presAssocID="{0BFFA326-2AC5-0C4C-A916-8054087E960E}" presName="sibTrans" presStyleCnt="0"/>
      <dgm:spPr/>
    </dgm:pt>
    <dgm:pt modelId="{53E02360-ED1C-9642-A2A2-36137C567511}" type="pres">
      <dgm:prSet presAssocID="{0BFFA326-2AC5-0C4C-A916-8054087E960E}" presName="space" presStyleCnt="0"/>
      <dgm:spPr/>
    </dgm:pt>
    <dgm:pt modelId="{65CFBAEE-AB12-604B-8A7B-8A942CB10802}" type="pres">
      <dgm:prSet presAssocID="{7FFC92D1-1013-404D-BA06-7564F457958E}" presName="composite" presStyleCnt="0"/>
      <dgm:spPr/>
    </dgm:pt>
    <dgm:pt modelId="{D5DE29D7-87B9-4A41-97ED-3C8F8A214762}" type="pres">
      <dgm:prSet presAssocID="{7FFC92D1-1013-404D-BA06-7564F457958E}" presName="LShape" presStyleLbl="alignNode1" presStyleIdx="4" presStyleCnt="5"/>
      <dgm:spPr>
        <a:solidFill>
          <a:srgbClr val="071D49"/>
        </a:solidFill>
        <a:ln>
          <a:solidFill>
            <a:srgbClr val="002060"/>
          </a:solidFill>
        </a:ln>
      </dgm:spPr>
    </dgm:pt>
    <dgm:pt modelId="{E8EBE033-EE8F-3641-9629-3CBFFD90EB00}" type="pres">
      <dgm:prSet presAssocID="{7FFC92D1-1013-404D-BA06-7564F457958E}" presName="ParentText" presStyleLbl="revTx" presStyleIdx="2" presStyleCnt="3">
        <dgm:presLayoutVars>
          <dgm:chMax val="0"/>
          <dgm:chPref val="0"/>
          <dgm:bulletEnabled val="1"/>
        </dgm:presLayoutVars>
      </dgm:prSet>
      <dgm:spPr/>
    </dgm:pt>
  </dgm:ptLst>
  <dgm:cxnLst>
    <dgm:cxn modelId="{72CB9B10-8D3A-D548-8C69-54644CCE4B12}" srcId="{5F63884B-9CE2-9448-A0E5-0AA42D9D1579}" destId="{7FFC92D1-1013-404D-BA06-7564F457958E}" srcOrd="2" destOrd="0" parTransId="{809EF569-4C76-6E4E-88E9-DFEE14FB3586}" sibTransId="{6B70D4FA-729B-7346-857B-435D964A5058}"/>
    <dgm:cxn modelId="{BA9C6035-27FE-3046-A9F2-B308987F0FD1}" type="presOf" srcId="{3482C002-90D6-D347-9E22-46C03D3CB725}" destId="{0D37F5A5-E4A1-E647-ADCD-59688BD749AE}" srcOrd="0" destOrd="0" presId="urn:microsoft.com/office/officeart/2009/3/layout/StepUpProcess"/>
    <dgm:cxn modelId="{4E152544-7583-D942-90CB-939AF5ACD50F}" srcId="{5F63884B-9CE2-9448-A0E5-0AA42D9D1579}" destId="{3482C002-90D6-D347-9E22-46C03D3CB725}" srcOrd="0" destOrd="0" parTransId="{9B097107-B67A-7241-BFC6-0399D845437E}" sibTransId="{0C434ACF-B674-C74F-A083-390B0CAD7D49}"/>
    <dgm:cxn modelId="{5BACA781-C1CB-8B4B-8ED7-57376B746EBF}" type="presOf" srcId="{7FFC92D1-1013-404D-BA06-7564F457958E}" destId="{E8EBE033-EE8F-3641-9629-3CBFFD90EB00}" srcOrd="0" destOrd="0" presId="urn:microsoft.com/office/officeart/2009/3/layout/StepUpProcess"/>
    <dgm:cxn modelId="{5E971D99-651A-9641-B73D-21A7FA37F2FA}" srcId="{5F63884B-9CE2-9448-A0E5-0AA42D9D1579}" destId="{DA3CE04D-9135-DA4C-A388-D94A1F9248A1}" srcOrd="1" destOrd="0" parTransId="{D2CBF3CC-BFDC-504F-A2FA-9F08B7AB956D}" sibTransId="{0BFFA326-2AC5-0C4C-A916-8054087E960E}"/>
    <dgm:cxn modelId="{E33EA0B7-90BB-2D4B-9D21-9EAE17846DCC}" type="presOf" srcId="{5F63884B-9CE2-9448-A0E5-0AA42D9D1579}" destId="{500AE49B-3696-6249-8FBC-353F7301DE86}" srcOrd="0" destOrd="0" presId="urn:microsoft.com/office/officeart/2009/3/layout/StepUpProcess"/>
    <dgm:cxn modelId="{CDE7AEDD-906B-8E43-8ADC-6A04C53CCE71}" type="presOf" srcId="{DA3CE04D-9135-DA4C-A388-D94A1F9248A1}" destId="{0D9D1E26-20C2-E84D-A455-7AF259570752}" srcOrd="0" destOrd="0" presId="urn:microsoft.com/office/officeart/2009/3/layout/StepUpProcess"/>
    <dgm:cxn modelId="{CCC915C7-95A9-EC4A-BB2F-76B1A6A9B05F}" type="presParOf" srcId="{500AE49B-3696-6249-8FBC-353F7301DE86}" destId="{16693839-521F-9A40-B72C-6AD1FDF2FCFD}" srcOrd="0" destOrd="0" presId="urn:microsoft.com/office/officeart/2009/3/layout/StepUpProcess"/>
    <dgm:cxn modelId="{9973ABA0-B5AB-E142-9973-60EB4610783A}" type="presParOf" srcId="{16693839-521F-9A40-B72C-6AD1FDF2FCFD}" destId="{78EBCC13-ABFD-0249-809F-BBA4A5B383C1}" srcOrd="0" destOrd="0" presId="urn:microsoft.com/office/officeart/2009/3/layout/StepUpProcess"/>
    <dgm:cxn modelId="{CAA78F9A-87D7-3443-B65B-361C3D82F235}" type="presParOf" srcId="{16693839-521F-9A40-B72C-6AD1FDF2FCFD}" destId="{0D37F5A5-E4A1-E647-ADCD-59688BD749AE}" srcOrd="1" destOrd="0" presId="urn:microsoft.com/office/officeart/2009/3/layout/StepUpProcess"/>
    <dgm:cxn modelId="{DFE9A810-1172-8941-AD39-3E8FFDCBC6DD}" type="presParOf" srcId="{16693839-521F-9A40-B72C-6AD1FDF2FCFD}" destId="{6B9A6A44-7BC2-9B49-922E-187824A7F1A9}" srcOrd="2" destOrd="0" presId="urn:microsoft.com/office/officeart/2009/3/layout/StepUpProcess"/>
    <dgm:cxn modelId="{1799BBAA-FDE9-FC42-A80D-C571F4E51E32}" type="presParOf" srcId="{500AE49B-3696-6249-8FBC-353F7301DE86}" destId="{49652EAF-8580-8441-B057-3BAC177757DF}" srcOrd="1" destOrd="0" presId="urn:microsoft.com/office/officeart/2009/3/layout/StepUpProcess"/>
    <dgm:cxn modelId="{6779694F-3EC6-B94B-B93B-D94A0DADC2BC}" type="presParOf" srcId="{49652EAF-8580-8441-B057-3BAC177757DF}" destId="{7819DDB0-9F8A-F644-B48C-A363BE9D8C41}" srcOrd="0" destOrd="0" presId="urn:microsoft.com/office/officeart/2009/3/layout/StepUpProcess"/>
    <dgm:cxn modelId="{FBCF94A1-2721-654D-8C44-B1902C652347}" type="presParOf" srcId="{500AE49B-3696-6249-8FBC-353F7301DE86}" destId="{4903C69F-2602-064D-B83F-C84E8C7661EC}" srcOrd="2" destOrd="0" presId="urn:microsoft.com/office/officeart/2009/3/layout/StepUpProcess"/>
    <dgm:cxn modelId="{80282340-2307-EE47-993D-7D1F0F66E947}" type="presParOf" srcId="{4903C69F-2602-064D-B83F-C84E8C7661EC}" destId="{38685E66-A1BE-CD4F-9388-5E31B863262F}" srcOrd="0" destOrd="0" presId="urn:microsoft.com/office/officeart/2009/3/layout/StepUpProcess"/>
    <dgm:cxn modelId="{168A29B5-9A34-EC4C-8FE6-A70995367214}" type="presParOf" srcId="{4903C69F-2602-064D-B83F-C84E8C7661EC}" destId="{0D9D1E26-20C2-E84D-A455-7AF259570752}" srcOrd="1" destOrd="0" presId="urn:microsoft.com/office/officeart/2009/3/layout/StepUpProcess"/>
    <dgm:cxn modelId="{EE0CA885-FA97-234D-A10D-D551FED2ED10}" type="presParOf" srcId="{4903C69F-2602-064D-B83F-C84E8C7661EC}" destId="{581065A8-6341-5C49-8F25-FCE6BE389981}" srcOrd="2" destOrd="0" presId="urn:microsoft.com/office/officeart/2009/3/layout/StepUpProcess"/>
    <dgm:cxn modelId="{0B4E116B-CCAD-5B40-816F-5881FF84F135}" type="presParOf" srcId="{500AE49B-3696-6249-8FBC-353F7301DE86}" destId="{21EE0D84-6D30-744A-9C85-49C69FAF101E}" srcOrd="3" destOrd="0" presId="urn:microsoft.com/office/officeart/2009/3/layout/StepUpProcess"/>
    <dgm:cxn modelId="{BB9AE521-9011-BC4D-A05B-42B60C2C1246}" type="presParOf" srcId="{21EE0D84-6D30-744A-9C85-49C69FAF101E}" destId="{53E02360-ED1C-9642-A2A2-36137C567511}" srcOrd="0" destOrd="0" presId="urn:microsoft.com/office/officeart/2009/3/layout/StepUpProcess"/>
    <dgm:cxn modelId="{ADA1AE42-0B35-3849-9DBC-D47BE76CDBDA}" type="presParOf" srcId="{500AE49B-3696-6249-8FBC-353F7301DE86}" destId="{65CFBAEE-AB12-604B-8A7B-8A942CB10802}" srcOrd="4" destOrd="0" presId="urn:microsoft.com/office/officeart/2009/3/layout/StepUpProcess"/>
    <dgm:cxn modelId="{B78E2BF3-51EC-1C44-B164-832922FF8AE0}" type="presParOf" srcId="{65CFBAEE-AB12-604B-8A7B-8A942CB10802}" destId="{D5DE29D7-87B9-4A41-97ED-3C8F8A214762}" srcOrd="0" destOrd="0" presId="urn:microsoft.com/office/officeart/2009/3/layout/StepUpProcess"/>
    <dgm:cxn modelId="{495DE014-CB2B-1044-BF6C-DAF06340F5B4}" type="presParOf" srcId="{65CFBAEE-AB12-604B-8A7B-8A942CB10802}" destId="{E8EBE033-EE8F-3641-9629-3CBFFD90EB00}" srcOrd="1" destOrd="0" presId="urn:microsoft.com/office/officeart/2009/3/layout/StepUpProcess"/>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63ADB-2A47-4BAF-BE65-0F386E82DB63}">
      <dsp:nvSpPr>
        <dsp:cNvPr id="0" name=""/>
        <dsp:cNvSpPr/>
      </dsp:nvSpPr>
      <dsp:spPr>
        <a:xfrm>
          <a:off x="-11821351" y="-1605514"/>
          <a:ext cx="14072079" cy="14072079"/>
        </a:xfrm>
        <a:prstGeom prst="blockArc">
          <a:avLst>
            <a:gd name="adj1" fmla="val 18900000"/>
            <a:gd name="adj2" fmla="val 2700000"/>
            <a:gd name="adj3" fmla="val 153"/>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A8D786-FB7D-4EB1-BE08-C2A4F76DC9E6}">
      <dsp:nvSpPr>
        <dsp:cNvPr id="0" name=""/>
        <dsp:cNvSpPr/>
      </dsp:nvSpPr>
      <dsp:spPr>
        <a:xfrm>
          <a:off x="1452161" y="1245621"/>
          <a:ext cx="6773267" cy="209245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0884"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rPr>
            <a:t>Laying the foundation for postsecondary success</a:t>
          </a:r>
        </a:p>
      </dsp:txBody>
      <dsp:txXfrm>
        <a:off x="1452161" y="1245621"/>
        <a:ext cx="6773267" cy="2092452"/>
      </dsp:txXfrm>
    </dsp:sp>
    <dsp:sp modelId="{7612FDB0-57DA-460A-BC12-8CBBDA46D39B}">
      <dsp:nvSpPr>
        <dsp:cNvPr id="0" name=""/>
        <dsp:cNvSpPr/>
      </dsp:nvSpPr>
      <dsp:spPr>
        <a:xfrm>
          <a:off x="144379" y="984064"/>
          <a:ext cx="2615565" cy="2615565"/>
        </a:xfrm>
        <a:prstGeom prst="ellipse">
          <a:avLst/>
        </a:prstGeom>
        <a:solidFill>
          <a:schemeClr val="bg1"/>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E3CA4-5CE9-46E3-82BC-5BA0B223C81C}">
      <dsp:nvSpPr>
        <dsp:cNvPr id="0" name=""/>
        <dsp:cNvSpPr/>
      </dsp:nvSpPr>
      <dsp:spPr>
        <a:xfrm>
          <a:off x="2212768" y="4384299"/>
          <a:ext cx="6012661" cy="209245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0884" tIns="86360" rIns="86360" bIns="86360" numCol="1" spcCol="1270" anchor="ctr" anchorCtr="0">
          <a:noAutofit/>
        </a:bodyPr>
        <a:lstStyle/>
        <a:p>
          <a:pPr marL="0" lvl="0" indent="0" algn="l" defTabSz="1511300" rtl="0">
            <a:lnSpc>
              <a:spcPct val="90000"/>
            </a:lnSpc>
            <a:spcBef>
              <a:spcPct val="0"/>
            </a:spcBef>
            <a:spcAft>
              <a:spcPct val="35000"/>
            </a:spcAft>
            <a:buNone/>
          </a:pPr>
          <a:r>
            <a:rPr lang="en-US" sz="3400" kern="1200" dirty="0">
              <a:latin typeface="+mj-lt"/>
            </a:rPr>
            <a:t>Supporting students with the nuts and bolts of postsecondary transitions</a:t>
          </a:r>
        </a:p>
      </dsp:txBody>
      <dsp:txXfrm>
        <a:off x="2212768" y="4384299"/>
        <a:ext cx="6012661" cy="2092452"/>
      </dsp:txXfrm>
    </dsp:sp>
    <dsp:sp modelId="{4221E365-2786-42DC-B44F-0110AC287458}">
      <dsp:nvSpPr>
        <dsp:cNvPr id="0" name=""/>
        <dsp:cNvSpPr/>
      </dsp:nvSpPr>
      <dsp:spPr>
        <a:xfrm>
          <a:off x="904985" y="4122742"/>
          <a:ext cx="2615565" cy="2615565"/>
        </a:xfrm>
        <a:prstGeom prst="ellipse">
          <a:avLst/>
        </a:prstGeom>
        <a:solidFill>
          <a:srgbClr val="002060"/>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461F5E-5F60-4AAA-A72C-96BCB7CFE552}">
      <dsp:nvSpPr>
        <dsp:cNvPr id="0" name=""/>
        <dsp:cNvSpPr/>
      </dsp:nvSpPr>
      <dsp:spPr>
        <a:xfrm>
          <a:off x="1452161" y="7522977"/>
          <a:ext cx="6773267" cy="209245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0884"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mj-lt"/>
            </a:rPr>
            <a:t>Building a postsecondary mindset</a:t>
          </a:r>
        </a:p>
      </dsp:txBody>
      <dsp:txXfrm>
        <a:off x="1452161" y="7522977"/>
        <a:ext cx="6773267" cy="2092452"/>
      </dsp:txXfrm>
    </dsp:sp>
    <dsp:sp modelId="{635609F6-3E1E-45FA-96F0-4CE3932977E7}">
      <dsp:nvSpPr>
        <dsp:cNvPr id="0" name=""/>
        <dsp:cNvSpPr/>
      </dsp:nvSpPr>
      <dsp:spPr>
        <a:xfrm>
          <a:off x="144379" y="7261421"/>
          <a:ext cx="2615565" cy="2615565"/>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BCC13-ABFD-0249-809F-BBA4A5B383C1}">
      <dsp:nvSpPr>
        <dsp:cNvPr id="0" name=""/>
        <dsp:cNvSpPr/>
      </dsp:nvSpPr>
      <dsp:spPr>
        <a:xfrm rot="5400000">
          <a:off x="961792" y="3567333"/>
          <a:ext cx="2895880" cy="4818680"/>
        </a:xfrm>
        <a:prstGeom prst="corner">
          <a:avLst>
            <a:gd name="adj1" fmla="val 16120"/>
            <a:gd name="adj2" fmla="val 16110"/>
          </a:avLst>
        </a:prstGeom>
        <a:solidFill>
          <a:srgbClr val="071D49"/>
        </a:solidFill>
        <a:ln w="1079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0D37F5A5-E4A1-E647-ADCD-59688BD749AE}">
      <dsp:nvSpPr>
        <dsp:cNvPr id="0" name=""/>
        <dsp:cNvSpPr/>
      </dsp:nvSpPr>
      <dsp:spPr>
        <a:xfrm>
          <a:off x="478398" y="5007080"/>
          <a:ext cx="4350332" cy="381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latin typeface="Corbel" panose="020B0503020204020204" pitchFamily="34" charset="0"/>
              <a:cs typeface="Times New Roman" panose="02020603050405020304" pitchFamily="18" charset="0"/>
            </a:rPr>
            <a:t>Selection</a:t>
          </a:r>
        </a:p>
      </dsp:txBody>
      <dsp:txXfrm>
        <a:off x="478398" y="5007080"/>
        <a:ext cx="4350332" cy="3813321"/>
      </dsp:txXfrm>
    </dsp:sp>
    <dsp:sp modelId="{6B9A6A44-7BC2-9B49-922E-187824A7F1A9}">
      <dsp:nvSpPr>
        <dsp:cNvPr id="0" name=""/>
        <dsp:cNvSpPr/>
      </dsp:nvSpPr>
      <dsp:spPr>
        <a:xfrm>
          <a:off x="4007913" y="3212576"/>
          <a:ext cx="820817" cy="820817"/>
        </a:xfrm>
        <a:prstGeom prst="triangle">
          <a:avLst>
            <a:gd name="adj" fmla="val 100000"/>
          </a:avLst>
        </a:prstGeom>
        <a:solidFill>
          <a:srgbClr val="071D49"/>
        </a:solidFill>
        <a:ln w="1079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38685E66-A1BE-CD4F-9388-5E31B863262F}">
      <dsp:nvSpPr>
        <dsp:cNvPr id="0" name=""/>
        <dsp:cNvSpPr/>
      </dsp:nvSpPr>
      <dsp:spPr>
        <a:xfrm rot="5400000">
          <a:off x="6287449" y="2249494"/>
          <a:ext cx="2895880" cy="4818680"/>
        </a:xfrm>
        <a:prstGeom prst="corner">
          <a:avLst>
            <a:gd name="adj1" fmla="val 16120"/>
            <a:gd name="adj2" fmla="val 16110"/>
          </a:avLst>
        </a:prstGeom>
        <a:solidFill>
          <a:srgbClr val="071D49"/>
        </a:solidFill>
        <a:ln w="1079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0D9D1E26-20C2-E84D-A455-7AF259570752}">
      <dsp:nvSpPr>
        <dsp:cNvPr id="0" name=""/>
        <dsp:cNvSpPr/>
      </dsp:nvSpPr>
      <dsp:spPr>
        <a:xfrm>
          <a:off x="5804054" y="3689241"/>
          <a:ext cx="4350332" cy="381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100000"/>
            </a:lnSpc>
            <a:spcBef>
              <a:spcPct val="0"/>
            </a:spcBef>
            <a:spcAft>
              <a:spcPct val="35000"/>
            </a:spcAft>
            <a:buNone/>
          </a:pPr>
          <a:r>
            <a:rPr lang="en-US" sz="4800" kern="1200" dirty="0">
              <a:latin typeface="Corbel" panose="020B0503020204020204" pitchFamily="34" charset="0"/>
              <a:cs typeface="Times New Roman" panose="02020603050405020304" pitchFamily="18" charset="0"/>
            </a:rPr>
            <a:t>Application &amp; Assessment</a:t>
          </a:r>
        </a:p>
      </dsp:txBody>
      <dsp:txXfrm>
        <a:off x="5804054" y="3689241"/>
        <a:ext cx="4350332" cy="3813321"/>
      </dsp:txXfrm>
    </dsp:sp>
    <dsp:sp modelId="{581065A8-6341-5C49-8F25-FCE6BE389981}">
      <dsp:nvSpPr>
        <dsp:cNvPr id="0" name=""/>
        <dsp:cNvSpPr/>
      </dsp:nvSpPr>
      <dsp:spPr>
        <a:xfrm>
          <a:off x="9333569" y="1894737"/>
          <a:ext cx="820817" cy="820817"/>
        </a:xfrm>
        <a:prstGeom prst="triangle">
          <a:avLst>
            <a:gd name="adj" fmla="val 100000"/>
          </a:avLst>
        </a:prstGeom>
        <a:solidFill>
          <a:srgbClr val="071D49"/>
        </a:solidFill>
        <a:ln w="1079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D5DE29D7-87B9-4A41-97ED-3C8F8A214762}">
      <dsp:nvSpPr>
        <dsp:cNvPr id="0" name=""/>
        <dsp:cNvSpPr/>
      </dsp:nvSpPr>
      <dsp:spPr>
        <a:xfrm rot="5400000">
          <a:off x="11613105" y="931655"/>
          <a:ext cx="2895880" cy="4818680"/>
        </a:xfrm>
        <a:prstGeom prst="corner">
          <a:avLst>
            <a:gd name="adj1" fmla="val 16120"/>
            <a:gd name="adj2" fmla="val 16110"/>
          </a:avLst>
        </a:prstGeom>
        <a:solidFill>
          <a:srgbClr val="071D49"/>
        </a:solidFill>
        <a:ln w="1079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E8EBE033-EE8F-3641-9629-3CBFFD90EB00}">
      <dsp:nvSpPr>
        <dsp:cNvPr id="0" name=""/>
        <dsp:cNvSpPr/>
      </dsp:nvSpPr>
      <dsp:spPr>
        <a:xfrm>
          <a:off x="11129710" y="2371402"/>
          <a:ext cx="4350332" cy="381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latin typeface="Corbel" panose="020B0503020204020204" pitchFamily="34" charset="0"/>
              <a:cs typeface="Times New Roman" panose="02020603050405020304" pitchFamily="18" charset="0"/>
            </a:rPr>
            <a:t>Financial</a:t>
          </a:r>
        </a:p>
      </dsp:txBody>
      <dsp:txXfrm>
        <a:off x="11129710" y="2371402"/>
        <a:ext cx="4350332" cy="381332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94F52-1885-8F40-913E-43837C1C5129}" type="datetime1">
              <a:rPr lang="en-US" smtClean="0"/>
              <a:t>2/19/2021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5D7771-19C7-D84F-898C-8B0CDC6F6003}" type="slidenum">
              <a:rPr lang="en-US" smtClean="0"/>
              <a:t>‹#›</a:t>
            </a:fld>
            <a:endParaRPr lang="en-US"/>
          </a:p>
        </p:txBody>
      </p:sp>
    </p:spTree>
    <p:extLst>
      <p:ext uri="{BB962C8B-B14F-4D97-AF65-F5344CB8AC3E}">
        <p14:creationId xmlns:p14="http://schemas.microsoft.com/office/powerpoint/2010/main" val="41021671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8D6E9-C2FC-A24A-8A5C-F7FDBF924036}" type="datetime1">
              <a:rPr lang="en-US" smtClean="0"/>
              <a:t>2/19/2021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dirty="0"/>
              <a:t>Click to edit Master text styles</a:t>
            </a:r>
          </a:p>
          <a:p>
            <a:pPr lvl="1"/>
            <a:r>
              <a:rPr lang="tr-TR" dirty="0"/>
              <a:t>Second level</a:t>
            </a:r>
          </a:p>
          <a:p>
            <a:pPr lvl="2"/>
            <a:r>
              <a:rPr lang="tr-TR" dirty="0"/>
              <a:t>Third level</a:t>
            </a:r>
          </a:p>
          <a:p>
            <a:pPr lvl="3"/>
            <a:r>
              <a:rPr lang="tr-TR" dirty="0"/>
              <a:t>Fourth level</a:t>
            </a:r>
          </a:p>
          <a:p>
            <a:pPr lvl="4"/>
            <a:r>
              <a:rPr lang="tr-TR"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4DCFB-13A1-154D-ADC1-C6BA798FD344}" type="slidenum">
              <a:rPr lang="en-US" smtClean="0"/>
              <a:t>‹#›</a:t>
            </a:fld>
            <a:endParaRPr lang="en-US"/>
          </a:p>
        </p:txBody>
      </p:sp>
    </p:spTree>
    <p:extLst>
      <p:ext uri="{BB962C8B-B14F-4D97-AF65-F5344CB8AC3E}">
        <p14:creationId xmlns:p14="http://schemas.microsoft.com/office/powerpoint/2010/main" val="1122356958"/>
      </p:ext>
    </p:extLst>
  </p:cSld>
  <p:clrMap bg1="lt1" tx1="dk1" bg2="lt2" tx2="dk2" accent1="accent1" accent2="accent2" accent3="accent3" accent4="accent4" accent5="accent5" accent6="accent6" hlink="hlink" folHlink="folHlink"/>
  <p:hf sldNum="0" hdr="0" ftr="0" dt="0"/>
  <p:notesStyle>
    <a:lvl1pPr marL="0" algn="l" defTabSz="1219261" rtl="0" eaLnBrk="1" latinLnBrk="0" hangingPunct="1">
      <a:defRPr sz="1200" kern="1200">
        <a:solidFill>
          <a:schemeClr val="tx1"/>
        </a:solidFill>
        <a:latin typeface="+mn-lt"/>
        <a:ea typeface="+mn-ea"/>
        <a:cs typeface="+mn-cs"/>
      </a:defRPr>
    </a:lvl1pPr>
    <a:lvl2pPr marL="234950" indent="0" algn="l" defTabSz="1219261" rtl="0" eaLnBrk="1" latinLnBrk="0" hangingPunct="1">
      <a:defRPr sz="1200" kern="1200">
        <a:solidFill>
          <a:schemeClr val="tx1"/>
        </a:solidFill>
        <a:latin typeface="+mn-lt"/>
        <a:ea typeface="+mn-ea"/>
        <a:cs typeface="+mn-cs"/>
      </a:defRPr>
    </a:lvl2pPr>
    <a:lvl3pPr marL="457200" indent="0" algn="l" defTabSz="1219261" rtl="0" eaLnBrk="1" latinLnBrk="0" hangingPunct="1">
      <a:defRPr sz="1200" kern="1200">
        <a:solidFill>
          <a:schemeClr val="tx1"/>
        </a:solidFill>
        <a:latin typeface="+mn-lt"/>
        <a:ea typeface="+mn-ea"/>
        <a:cs typeface="+mn-cs"/>
      </a:defRPr>
    </a:lvl3pPr>
    <a:lvl4pPr marL="692150" indent="0" algn="l" defTabSz="1219261" rtl="0" eaLnBrk="1" latinLnBrk="0" hangingPunct="1">
      <a:defRPr sz="1200" kern="1200">
        <a:solidFill>
          <a:schemeClr val="tx1"/>
        </a:solidFill>
        <a:latin typeface="+mn-lt"/>
        <a:ea typeface="+mn-ea"/>
        <a:cs typeface="+mn-cs"/>
      </a:defRPr>
    </a:lvl4pPr>
    <a:lvl5pPr marL="914400" indent="0" algn="l" defTabSz="1219261" rtl="0" eaLnBrk="1" latinLnBrk="0" hangingPunct="1">
      <a:defRPr sz="1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16/j.econedurev.2016.02.009"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ies.ed.gov/ncee/wwc/Docs/PracticeGuide/higher_ed_pg_091509.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i.org/10.1016/j.econedurev.2016.02.009"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ies.ed.gov/ncee/wwc/Docs/PracticeGuide/higher_ed_pg_091509.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es.ed.gov/ncee/wwc/Docs/PracticeGuide/higher_ed_pg_091509.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can.org/page/NationalFAFSACompletionRatesforHighSchoolSeniorsandGraduat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erdwallet.com/blog/2018-fafsa-study/"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can.org/page/NationalFAFSACompletionRatesforHighSchoolSeniorsandGraduat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ir.library.louisville.edu/jsfa/vol44/iss3/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cholarshipamerica.org/blog/you-can-boost-fafsa-completion-in-your-community-heres-how/"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strivetogether.org/library/strategies-increase-fafsa-completion/"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trivetogether.org/library/strategies-increase-fafsa-comple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ock.adobe.com/search?filters%5Bcontent_type%3Aphoto%5D=1&amp;filters%5Bcontent_type%3Aillustration%5D=1&amp;filters%5Bcontent_type%3Azip_vector%5D=1&amp;filters%5Bcontent_type%3Avideo%5D=1&amp;filters%5Bcontent_type%3Atemplate%5D=1&amp;filters%5Bcontent_type%3A3d%5D=1&amp;filters%5Bcontent_type%3Aimage%5D=1&amp;filters%5Binclude_stock_enterprise%5D=0&amp;filters%5Bis_editorial%5D=0&amp;k=construction+teacher&amp;order=relevance&amp;safe_search=1&amp;search_page=1&amp;search_type=usertyped&amp;acp=&amp;aco=construction+teacher&amp;limit=100&amp;get_facets=0&amp;asset_id=26532993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51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263640" cy="4114800"/>
          </a:xfrm>
        </p:spPr>
        <p:txBody>
          <a:bodyPr/>
          <a:lstStyle/>
          <a:p>
            <a:r>
              <a:rPr lang="en-US" sz="1100" b="1" dirty="0"/>
              <a:t>Talking points: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Supporting students to make intentional and informed choices in selecting postsecondary institutions first starts by helping students identify postsecondary programs that match their qualifications, interests, and goals. While this seems intuitive, students might not fully understand the matching process or why some institutions might be a better fit.</a:t>
            </a:r>
            <a:r>
              <a:rPr lang="en-US" sz="1100" dirty="0"/>
              <a:t> </a:t>
            </a:r>
            <a:endParaRPr lang="en-US" sz="1100" kern="1200" dirty="0">
              <a:solidFill>
                <a:schemeClr val="tx1"/>
              </a:solidFill>
              <a:effectLst/>
              <a:latin typeface="+mn-lt"/>
              <a:cs typeface="Calibri"/>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For example, academically successful, low-income students “undermatching” or attending an institution that is not as academically rigorous as they could because it is familiar or nearby is a common phenomenon. This is particularly important for college completion, as some research shows that students who undermatch are less likely to persist to graduation. However, </a:t>
            </a:r>
            <a:r>
              <a:rPr lang="en-US" sz="1100" dirty="0"/>
              <a:t>students </a:t>
            </a:r>
            <a:r>
              <a:rPr lang="en-US" sz="1100" kern="1200" dirty="0">
                <a:solidFill>
                  <a:schemeClr val="tx1"/>
                </a:solidFill>
                <a:effectLst/>
                <a:latin typeface="+mn-lt"/>
                <a:ea typeface="+mn-ea"/>
                <a:cs typeface="+mn-cs"/>
              </a:rPr>
              <a:t>may have compelling reasons to stay </a:t>
            </a:r>
            <a:r>
              <a:rPr lang="en-US" sz="1100" dirty="0"/>
              <a:t>local (such</a:t>
            </a:r>
            <a:r>
              <a:rPr lang="en-US" sz="1100" kern="1200" dirty="0">
                <a:solidFill>
                  <a:schemeClr val="tx1"/>
                </a:solidFill>
                <a:effectLst/>
                <a:latin typeface="+mn-lt"/>
                <a:ea typeface="+mn-ea"/>
                <a:cs typeface="+mn-cs"/>
              </a:rPr>
              <a:t> as a need to care for </a:t>
            </a:r>
            <a:r>
              <a:rPr lang="en-US" sz="1100" dirty="0"/>
              <a:t>family);</a:t>
            </a:r>
            <a:r>
              <a:rPr lang="en-US" sz="1100" kern="1200" dirty="0">
                <a:solidFill>
                  <a:schemeClr val="tx1"/>
                </a:solidFill>
                <a:effectLst/>
                <a:latin typeface="+mn-lt"/>
                <a:ea typeface="+mn-ea"/>
                <a:cs typeface="+mn-cs"/>
              </a:rPr>
              <a:t> so </a:t>
            </a:r>
            <a:r>
              <a:rPr lang="en-US" sz="1100" dirty="0"/>
              <a:t>engage</a:t>
            </a:r>
            <a:r>
              <a:rPr lang="en-US" sz="1100" kern="1200" dirty="0">
                <a:solidFill>
                  <a:schemeClr val="tx1"/>
                </a:solidFill>
                <a:effectLst/>
                <a:latin typeface="+mn-lt"/>
                <a:ea typeface="+mn-ea"/>
                <a:cs typeface="+mn-cs"/>
              </a:rPr>
              <a:t> students and </a:t>
            </a:r>
            <a:r>
              <a:rPr lang="en-US" sz="1100" dirty="0"/>
              <a:t>help</a:t>
            </a:r>
            <a:r>
              <a:rPr lang="en-US" sz="1100" kern="1200" dirty="0">
                <a:solidFill>
                  <a:schemeClr val="tx1"/>
                </a:solidFill>
                <a:effectLst/>
                <a:latin typeface="+mn-lt"/>
                <a:ea typeface="+mn-ea"/>
                <a:cs typeface="+mn-cs"/>
              </a:rPr>
              <a:t> to understand their particular context and concerns.</a:t>
            </a:r>
            <a:r>
              <a:rPr lang="en-US" sz="1100" dirty="0"/>
              <a:t> </a:t>
            </a:r>
            <a:endParaRPr lang="en-US" sz="1100" kern="1200" dirty="0">
              <a:solidFill>
                <a:schemeClr val="tx1"/>
              </a:solidFill>
              <a:effectLst/>
              <a:latin typeface="+mn-lt"/>
              <a:cs typeface="Calibri"/>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Once students identify a set of matching programs, encourage students to apply to </a:t>
            </a:r>
            <a:r>
              <a:rPr lang="en-US" sz="1100" dirty="0"/>
              <a:t>a range</a:t>
            </a:r>
            <a:r>
              <a:rPr lang="en-US" sz="1100" kern="1200" dirty="0">
                <a:solidFill>
                  <a:schemeClr val="tx1"/>
                </a:solidFill>
                <a:effectLst/>
                <a:latin typeface="+mn-lt"/>
                <a:ea typeface="+mn-ea"/>
                <a:cs typeface="+mn-cs"/>
              </a:rPr>
              <a:t> of options given their qualifications. This includes a set of safety schools that students will almost certainly get into, ones that match the students’ qualifications, and ones a student might wish to attend but would be considered a reach given the student’s qualifications. Applying to more colleges increases chances of students getting in and ending up in a good fit.</a:t>
            </a:r>
            <a:endParaRPr lang="en-US" sz="1100" kern="1200" dirty="0">
              <a:solidFill>
                <a:schemeClr val="tx1"/>
              </a:solidFill>
              <a:effectLst/>
              <a:latin typeface="+mn-lt"/>
              <a:cs typeface="Calibri"/>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Sharing information on the net costs</a:t>
            </a:r>
            <a:r>
              <a:rPr lang="en-US" sz="1100" dirty="0"/>
              <a:t> </a:t>
            </a:r>
            <a:r>
              <a:rPr lang="en-US" sz="1100" kern="1200" dirty="0">
                <a:solidFill>
                  <a:schemeClr val="tx1"/>
                </a:solidFill>
                <a:effectLst/>
                <a:latin typeface="+mn-lt"/>
                <a:ea typeface="+mn-ea"/>
                <a:cs typeface="+mn-cs"/>
              </a:rPr>
              <a:t>– what the student might pay after financial aid versus the advertised sticker price of college can potentially help students see college as an option and a broader range of schools as an option.</a:t>
            </a:r>
            <a:r>
              <a:rPr lang="en-US" sz="1100" dirty="0"/>
              <a:t>  </a:t>
            </a:r>
            <a:endParaRPr lang="en-US" sz="1100" kern="1200" dirty="0">
              <a:solidFill>
                <a:schemeClr val="tx1"/>
              </a:solidFill>
              <a:effectLst/>
              <a:latin typeface="+mn-lt"/>
              <a:cs typeface="Calibri"/>
            </a:endParaRPr>
          </a:p>
          <a:p>
            <a:endParaRPr lang="en-US" sz="1100" dirty="0"/>
          </a:p>
          <a:p>
            <a:r>
              <a:rPr lang="en-US" sz="1100" b="1" dirty="0"/>
              <a:t>References:</a:t>
            </a:r>
            <a:endParaRPr lang="en-US" sz="1100" b="1" dirty="0">
              <a:cs typeface="Calibri"/>
            </a:endParaRPr>
          </a:p>
          <a:p>
            <a:pPr marL="171450" indent="-171450">
              <a:buFont typeface="Arial" panose="020B0604020202020204" pitchFamily="34" charset="0"/>
              <a:buChar char="•"/>
            </a:pPr>
            <a:r>
              <a:rPr lang="en-US" sz="1100" i="0" dirty="0"/>
              <a:t>Page, L. C., &amp; Scott-Clayton, J. (2016). Improving college access in the United States: Barriers and policy responses. </a:t>
            </a:r>
            <a:r>
              <a:rPr lang="en-US" sz="1100" i="1" dirty="0"/>
              <a:t>Economics of Education Review, 51</a:t>
            </a:r>
            <a:r>
              <a:rPr lang="en-US" sz="1100" i="0" dirty="0"/>
              <a:t>, 4–22. </a:t>
            </a:r>
            <a:endParaRPr lang="en-US" sz="1100" i="0" dirty="0">
              <a:cs typeface="Calibri"/>
            </a:endParaRPr>
          </a:p>
          <a:p>
            <a:pPr marL="171450" indent="-171450">
              <a:buFont typeface="Arial" panose="020B0604020202020204" pitchFamily="34" charset="0"/>
              <a:buChar char="•"/>
            </a:pPr>
            <a:r>
              <a:rPr lang="en-US" sz="1100" i="0" dirty="0"/>
              <a:t>Tierney, W. G., Bailey, T., Constantine, J., Finkelstein, N., &amp; Hurd, N. F. (2009). </a:t>
            </a:r>
            <a:r>
              <a:rPr lang="en-US" sz="1100" i="1" dirty="0"/>
              <a:t>Helping students navigate the path to college: What high schools can do: A practice guide </a:t>
            </a:r>
            <a:r>
              <a:rPr lang="en-US" sz="1100" i="0" dirty="0"/>
              <a:t>(NCEE #2009-4066). U.S. Department of Education, Institute of Education Sciences, National Center for Education Evaluation and Regional Assistance. </a:t>
            </a:r>
            <a:endParaRPr lang="en-US" sz="1100" i="0" dirty="0">
              <a:cs typeface="Calibri"/>
            </a:endParaRPr>
          </a:p>
        </p:txBody>
      </p:sp>
    </p:spTree>
    <p:extLst>
      <p:ext uri="{BB962C8B-B14F-4D97-AF65-F5344CB8AC3E}">
        <p14:creationId xmlns:p14="http://schemas.microsoft.com/office/powerpoint/2010/main" val="244119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Talking points:</a:t>
            </a:r>
          </a:p>
          <a:p>
            <a:pPr marL="171450" indent="-171450">
              <a:buFont typeface="Arial" panose="020B0604020202020204" pitchFamily="34" charset="0"/>
              <a:buChar char="•"/>
              <a:defRPr/>
            </a:pPr>
            <a:r>
              <a:rPr lang="en-US" dirty="0"/>
              <a:t>Once students have identified an appropriate and varied set of options, students benefit from supports in completing all the requirements of the application.   </a:t>
            </a:r>
            <a:endParaRPr lang="en-US" dirty="0">
              <a:cs typeface="Calibri"/>
            </a:endParaRPr>
          </a:p>
        </p:txBody>
      </p:sp>
    </p:spTree>
    <p:extLst>
      <p:ext uri="{BB962C8B-B14F-4D97-AF65-F5344CB8AC3E}">
        <p14:creationId xmlns:p14="http://schemas.microsoft.com/office/powerpoint/2010/main" val="99033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Before looking at the research-based strategies, consider your experiences: What do you see as the biggest barrier to students completing their postsecondary applications?</a:t>
            </a:r>
            <a:endParaRPr lang="en-US" dirty="0">
              <a:cs typeface="Calibri"/>
            </a:endParaRPr>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Facilitator notes:</a:t>
            </a:r>
            <a:endParaRPr lang="en-US" b="1" dirty="0">
              <a:cs typeface="Calibri"/>
            </a:endParaRPr>
          </a:p>
          <a:p>
            <a:pPr marL="171450" indent="-171450">
              <a:buFont typeface="Arial"/>
              <a:buChar char="•"/>
            </a:pPr>
            <a:r>
              <a:rPr lang="en-US" dirty="0"/>
              <a:t>If working in a group, discuss. As people share comments (either posting in person or through discussion or in a chat box for virtual meetings), read ideas out loud and reflect on common themes emerging. Relate back to those ideas when presenting the next few slides.</a:t>
            </a:r>
            <a:endParaRPr lang="en-US" dirty="0">
              <a:cs typeface="Calibri"/>
            </a:endParaRPr>
          </a:p>
        </p:txBody>
      </p:sp>
    </p:spTree>
    <p:extLst>
      <p:ext uri="{BB962C8B-B14F-4D97-AF65-F5344CB8AC3E}">
        <p14:creationId xmlns:p14="http://schemas.microsoft.com/office/powerpoint/2010/main" val="2933002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We know that supporting students to complete the complex paperwork, navigate deadlines, and make decisions is an important role for school counselors and other support providers.</a:t>
            </a:r>
            <a:endParaRPr lang="en-US" dirty="0">
              <a:cs typeface="Calibri"/>
            </a:endParaRPr>
          </a:p>
          <a:p>
            <a:pPr marL="171450" indent="-171450">
              <a:buFont typeface="Arial" panose="020B0604020202020204" pitchFamily="34" charset="0"/>
              <a:buChar char="•"/>
            </a:pPr>
            <a:r>
              <a:rPr lang="en-US" dirty="0"/>
              <a:t>Recent survey data also show that this is particularly important for high-achieving, low-incomes students. Many reported that it is a challenge for them. </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References:</a:t>
            </a:r>
            <a:endParaRPr lang="en-US" b="1" dirty="0">
              <a:cs typeface="Calibri"/>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Giancola</a:t>
            </a:r>
            <a:r>
              <a:rPr lang="en-US" sz="1200" b="0" i="0" kern="1200" dirty="0">
                <a:solidFill>
                  <a:schemeClr val="tx1"/>
                </a:solidFill>
                <a:effectLst/>
                <a:latin typeface="+mn-lt"/>
                <a:ea typeface="+mn-ea"/>
                <a:cs typeface="+mn-cs"/>
              </a:rPr>
              <a:t>, J., &amp; </a:t>
            </a:r>
            <a:r>
              <a:rPr lang="en-US" sz="1200" b="0" i="0" kern="1200" dirty="0" err="1">
                <a:solidFill>
                  <a:schemeClr val="tx1"/>
                </a:solidFill>
                <a:effectLst/>
                <a:latin typeface="+mn-lt"/>
                <a:ea typeface="+mn-ea"/>
                <a:cs typeface="+mn-cs"/>
              </a:rPr>
              <a:t>Kahlenberg</a:t>
            </a:r>
            <a:r>
              <a:rPr lang="en-US" sz="1200" b="0" i="0" kern="1200" dirty="0">
                <a:solidFill>
                  <a:schemeClr val="tx1"/>
                </a:solidFill>
                <a:effectLst/>
                <a:latin typeface="+mn-lt"/>
                <a:ea typeface="+mn-ea"/>
                <a:cs typeface="+mn-cs"/>
              </a:rPr>
              <a:t>, R. D. (2016). </a:t>
            </a:r>
            <a:r>
              <a:rPr lang="en-US" sz="1200" b="0" i="1" kern="1200" dirty="0">
                <a:solidFill>
                  <a:schemeClr val="tx1"/>
                </a:solidFill>
                <a:effectLst/>
                <a:latin typeface="+mn-lt"/>
                <a:ea typeface="+mn-ea"/>
                <a:cs typeface="+mn-cs"/>
              </a:rPr>
              <a:t>True merit: Ensuring our brightest students have access to our best colleges and universities. </a:t>
            </a:r>
            <a:r>
              <a:rPr lang="en-US" sz="1200" b="0" i="0" kern="1200" dirty="0">
                <a:solidFill>
                  <a:schemeClr val="tx1"/>
                </a:solidFill>
                <a:effectLst/>
                <a:latin typeface="+mn-lt"/>
                <a:ea typeface="+mn-ea"/>
                <a:cs typeface="+mn-cs"/>
              </a:rPr>
              <a:t>The Jack Kent Cooke Foundation.</a:t>
            </a:r>
            <a:r>
              <a:rPr lang="en-US" i="0" dirty="0"/>
              <a:t> </a:t>
            </a:r>
            <a:endParaRPr lang="en-US" sz="1200" b="0" i="0" kern="1200" dirty="0">
              <a:solidFill>
                <a:schemeClr val="tx1"/>
              </a:solidFill>
              <a:effectLst/>
              <a:latin typeface="+mn-lt"/>
              <a:cs typeface="Calibri"/>
            </a:endParaRPr>
          </a:p>
          <a:p>
            <a:pPr marL="171450" indent="-171450">
              <a:buFont typeface="Arial" panose="020B0604020202020204" pitchFamily="34" charset="0"/>
              <a:buChar char="•"/>
            </a:pPr>
            <a:r>
              <a:rPr lang="en-US" i="0" dirty="0"/>
              <a:t>Corrigan, M. E. (2003). Beyond access: Persistence challenges and the diversity of low-income students. </a:t>
            </a:r>
            <a:r>
              <a:rPr lang="en-US" i="1" dirty="0"/>
              <a:t>New Directions for Higher Education, 121</a:t>
            </a:r>
            <a:r>
              <a:rPr lang="en-US" i="0" dirty="0"/>
              <a:t>, 25-34.</a:t>
            </a:r>
            <a:endParaRPr lang="en-US" i="0" dirty="0">
              <a:cs typeface="Calibri"/>
            </a:endParaRPr>
          </a:p>
        </p:txBody>
      </p:sp>
    </p:spTree>
    <p:extLst>
      <p:ext uri="{BB962C8B-B14F-4D97-AF65-F5344CB8AC3E}">
        <p14:creationId xmlns:p14="http://schemas.microsoft.com/office/powerpoint/2010/main" val="38307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Students can benefit from comprehensive supports through the entire application. This includes supports such as:</a:t>
            </a:r>
            <a:endParaRPr lang="en-US" dirty="0">
              <a:cs typeface="Calibri"/>
            </a:endParaRPr>
          </a:p>
          <a:p>
            <a:pPr marL="628650" lvl="1" indent="-171450">
              <a:buFont typeface="Arial" panose="020B0604020202020204" pitchFamily="34" charset="0"/>
              <a:buChar char="•"/>
            </a:pPr>
            <a:r>
              <a:rPr lang="en-US" dirty="0"/>
              <a:t>Creating an email to track their applications. Often students don't use email much anymore but having and checking an email is an important part of the application process and teachers or counselors can help students to set up an email for that purpose.</a:t>
            </a:r>
            <a:endParaRPr lang="en-US" dirty="0">
              <a:cs typeface="Calibri"/>
            </a:endParaRPr>
          </a:p>
          <a:p>
            <a:pPr marL="628650" lvl="1" indent="-171450">
              <a:buFont typeface="Arial" panose="020B0604020202020204" pitchFamily="34" charset="0"/>
              <a:buChar char="•"/>
            </a:pPr>
            <a:r>
              <a:rPr lang="en-US" dirty="0"/>
              <a:t>Creating timelines and communicating deadlines can be invaluable in the process. Provide students with a timeline to follow and help them keep track of deadlines. </a:t>
            </a:r>
            <a:endParaRPr lang="en-US" dirty="0">
              <a:cs typeface="Calibri"/>
            </a:endParaRPr>
          </a:p>
          <a:p>
            <a:pPr marL="628650" lvl="1" indent="-171450">
              <a:buFont typeface="Arial" panose="020B0604020202020204" pitchFamily="34" charset="0"/>
              <a:buChar char="•"/>
            </a:pPr>
            <a:r>
              <a:rPr lang="en-US" dirty="0"/>
              <a:t>Seeking application and testing fee waivers to remove that barrier to applying.</a:t>
            </a:r>
            <a:endParaRPr lang="en-US" dirty="0">
              <a:cs typeface="Calibri"/>
            </a:endParaRPr>
          </a:p>
          <a:p>
            <a:pPr marL="628650" lvl="1" indent="-171450">
              <a:buFont typeface="Arial" panose="020B0604020202020204" pitchFamily="34" charset="0"/>
              <a:buChar char="•"/>
            </a:pPr>
            <a:r>
              <a:rPr lang="en-US" dirty="0"/>
              <a:t>Supporting students in the essay writing process.</a:t>
            </a:r>
            <a:endParaRPr lang="en-US" dirty="0">
              <a:cs typeface="Calibri"/>
            </a:endParaRPr>
          </a:p>
          <a:p>
            <a:pPr marL="628650" lvl="1" indent="-171450">
              <a:buFont typeface="Arial" panose="020B0604020202020204" pitchFamily="34" charset="0"/>
              <a:buChar char="•"/>
            </a:pPr>
            <a:r>
              <a:rPr lang="en-US" dirty="0"/>
              <a:t>Supporting students in asking for letters of recommendations in a timely way.</a:t>
            </a:r>
            <a:endParaRPr lang="en-US" dirty="0">
              <a:cs typeface="Calibri"/>
            </a:endParaRPr>
          </a:p>
          <a:p>
            <a:pPr marL="628650" lvl="1" indent="-171450">
              <a:buFont typeface="Arial" panose="020B0604020202020204" pitchFamily="34" charset="0"/>
              <a:buChar char="•"/>
            </a:pPr>
            <a:r>
              <a:rPr lang="en-US" dirty="0"/>
              <a:t>Assigning or allocating staff to review students' applications to ensure they are complete and ready for submission. </a:t>
            </a:r>
            <a:endParaRPr lang="en-US" dirty="0">
              <a:cs typeface="Calibri"/>
            </a:endParaRPr>
          </a:p>
          <a:p>
            <a:endParaRPr lang="en-US" dirty="0"/>
          </a:p>
          <a:p>
            <a:r>
              <a:rPr lang="en-US" b="1" dirty="0"/>
              <a:t>References:</a:t>
            </a:r>
            <a:endParaRPr lang="en-US" b="1" dirty="0">
              <a:cs typeface="Calibri"/>
            </a:endParaRPr>
          </a:p>
          <a:p>
            <a:pPr marL="171450" indent="-171450">
              <a:buFont typeface="Arial" panose="020B0604020202020204" pitchFamily="34" charset="0"/>
              <a:buChar char="•"/>
            </a:pPr>
            <a:r>
              <a:rPr lang="en-US" i="0" dirty="0"/>
              <a:t>Page, L. C., &amp; Scott-Clayton, J. (2016). Improving college access in the United States: Barriers and policy responses. </a:t>
            </a:r>
            <a:r>
              <a:rPr lang="en-US" i="1" dirty="0"/>
              <a:t>Economics of Education Review, 51</a:t>
            </a:r>
            <a:r>
              <a:rPr lang="en-US" i="0" dirty="0"/>
              <a:t>, 4–22. </a:t>
            </a:r>
          </a:p>
          <a:p>
            <a:pPr marL="171450" indent="-171450">
              <a:buFont typeface="Arial" panose="020B0604020202020204" pitchFamily="34" charset="0"/>
              <a:buChar char="•"/>
            </a:pPr>
            <a:r>
              <a:rPr lang="en-US" i="0" dirty="0"/>
              <a:t>Tierney, W. G., Bailey, T., Constantine, J., Finkelstein, N., &amp; Hurd, N. F. (2009). </a:t>
            </a:r>
            <a:r>
              <a:rPr lang="en-US" i="1" dirty="0"/>
              <a:t>Helping students navigate the path to college: What high schools can do: A practice guide (</a:t>
            </a:r>
            <a:r>
              <a:rPr lang="en-US" i="0" dirty="0"/>
              <a:t>NCEE #2009-4066). U.S. Department of Education, Institute of Education Sciences, National Center for Education Evaluation and Regional Assistance. </a:t>
            </a:r>
            <a:endParaRPr lang="en-US" i="0" dirty="0">
              <a:cs typeface="Calibri"/>
            </a:endParaRPr>
          </a:p>
        </p:txBody>
      </p:sp>
    </p:spTree>
    <p:extLst>
      <p:ext uri="{BB962C8B-B14F-4D97-AF65-F5344CB8AC3E}">
        <p14:creationId xmlns:p14="http://schemas.microsoft.com/office/powerpoint/2010/main" val="2554672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202680" cy="4114800"/>
          </a:xfrm>
        </p:spPr>
        <p:txBody>
          <a:bodyPr/>
          <a:lstStyle/>
          <a:p>
            <a:r>
              <a:rPr lang="en-US" b="1" dirty="0"/>
              <a:t>Talking Points:</a:t>
            </a:r>
          </a:p>
          <a:p>
            <a:pPr marL="171450" indent="-171450">
              <a:buFont typeface="Arial" panose="020B0604020202020204" pitchFamily="34" charset="0"/>
              <a:buChar char="•"/>
            </a:pPr>
            <a:r>
              <a:rPr lang="en-US" dirty="0"/>
              <a:t>It can be challenging to provide all supports for each individual student, but a few concrete ways to provide them using your existing system are:</a:t>
            </a:r>
            <a:endParaRPr lang="en-US" dirty="0">
              <a:cs typeface="Calibri"/>
            </a:endParaRPr>
          </a:p>
          <a:p>
            <a:pPr marL="628650" lvl="1" indent="-171450">
              <a:buFont typeface="Arial" panose="020B0604020202020204" pitchFamily="34" charset="0"/>
              <a:buChar char="•"/>
            </a:pPr>
            <a:r>
              <a:rPr lang="en-US" dirty="0"/>
              <a:t>Integrating these steps in the application process into courses, such as using English classes to draft college essays or an advisory period to set a timeline or to review applications.</a:t>
            </a:r>
            <a:endParaRPr lang="en-US" dirty="0">
              <a:cs typeface="Calibri"/>
            </a:endParaRPr>
          </a:p>
          <a:p>
            <a:pPr marL="628650" lvl="1" indent="-171450">
              <a:buFont typeface="Arial" panose="020B0604020202020204" pitchFamily="34" charset="0"/>
              <a:buChar char="•"/>
            </a:pPr>
            <a:r>
              <a:rPr lang="en-US" dirty="0"/>
              <a:t>A school might also hold postsecondary application weeks, whereby several classes or activities may focus on completing applications. (Note: In Virginia, the state has a college application week designated for this purpose)</a:t>
            </a:r>
            <a:endParaRPr lang="en-US" dirty="0">
              <a:cs typeface="Calibri"/>
            </a:endParaRPr>
          </a:p>
          <a:p>
            <a:pPr marL="628650" lvl="1" indent="-171450">
              <a:buFont typeface="Arial" panose="020B0604020202020204" pitchFamily="34" charset="0"/>
              <a:buChar char="•"/>
            </a:pPr>
            <a:r>
              <a:rPr lang="en-US" dirty="0"/>
              <a:t>Knowing that caseloads for counselors at high schools are high—it may be difficult to provide the comprehensive supports described here to navigate the application process, so consider partnering with a college access or postsecondary institution that may help bring those resources to some or all of your students.</a:t>
            </a:r>
            <a:endParaRPr lang="en-US" dirty="0">
              <a:cs typeface="Calibri"/>
            </a:endParaRPr>
          </a:p>
          <a:p>
            <a:endParaRPr lang="en-US" dirty="0"/>
          </a:p>
          <a:p>
            <a:r>
              <a:rPr lang="en-US" b="1" dirty="0"/>
              <a:t>References:</a:t>
            </a:r>
            <a:endParaRPr lang="en-US" b="1" dirty="0">
              <a:cs typeface="Calibri"/>
            </a:endParaRPr>
          </a:p>
          <a:p>
            <a:pPr marL="171450" indent="-171450">
              <a:buFont typeface="Arial" panose="020B0604020202020204" pitchFamily="34" charset="0"/>
              <a:buChar char="•"/>
            </a:pPr>
            <a:r>
              <a:rPr lang="en-US" i="0" dirty="0"/>
              <a:t>Page, L. C., &amp; Scott-Clayton, J. (2016). Improving college access in the United States: Barriers and policy responses</a:t>
            </a:r>
            <a:r>
              <a:rPr lang="en-US" i="1" dirty="0"/>
              <a:t>. Economics of Education Review, 51</a:t>
            </a:r>
            <a:r>
              <a:rPr lang="en-US" i="0" dirty="0"/>
              <a:t>, 4–22. </a:t>
            </a:r>
            <a:r>
              <a:rPr lang="en-US" i="1" dirty="0">
                <a:hlinkClick r:id="rId3"/>
              </a:rPr>
              <a:t>https://doi.org/10.1016/j.econedurev.2016.02.009</a:t>
            </a:r>
            <a:r>
              <a:rPr lang="en-US" i="1" dirty="0"/>
              <a:t> </a:t>
            </a:r>
            <a:endParaRPr lang="en-US" i="1" dirty="0">
              <a:cs typeface="Calibri"/>
            </a:endParaRPr>
          </a:p>
          <a:p>
            <a:pPr marL="171450" indent="-171450">
              <a:buFont typeface="Arial" panose="020B0604020202020204" pitchFamily="34" charset="0"/>
              <a:buChar char="•"/>
            </a:pPr>
            <a:r>
              <a:rPr lang="en-US" dirty="0"/>
              <a:t>Tierney, W. G., Bailey, T., Constantine, J., Finkelstein, N., &amp; Hurd, N. F. (2009). Helping students navigate the path to college: What high schools can do: A practice guide (NCEE #2009-4066). U.S. Department of Education, Institute of Education Sciences, National Center for Education Evaluation and Regional Assistance. </a:t>
            </a:r>
            <a:r>
              <a:rPr lang="en-US" dirty="0">
                <a:hlinkClick r:id="rId4"/>
              </a:rPr>
              <a:t>https://ies.ed.gov/ncee/wwc/Docs/PracticeGuide/higher_ed_pg_091509.pdf</a:t>
            </a:r>
            <a:r>
              <a:rPr lang="en-US" dirty="0"/>
              <a:t>   </a:t>
            </a:r>
            <a:endParaRPr lang="en-US" dirty="0">
              <a:cs typeface="Calibri"/>
            </a:endParaRPr>
          </a:p>
        </p:txBody>
      </p:sp>
    </p:spTree>
    <p:extLst>
      <p:ext uri="{BB962C8B-B14F-4D97-AF65-F5344CB8AC3E}">
        <p14:creationId xmlns:p14="http://schemas.microsoft.com/office/powerpoint/2010/main" val="2589163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274638"/>
            <a:ext cx="5149850" cy="2897187"/>
          </a:xfrm>
        </p:spPr>
      </p:sp>
      <p:sp>
        <p:nvSpPr>
          <p:cNvPr id="3" name="Notes Placeholder 2"/>
          <p:cNvSpPr>
            <a:spLocks noGrp="1"/>
          </p:cNvSpPr>
          <p:nvPr>
            <p:ph type="body" idx="1"/>
          </p:nvPr>
        </p:nvSpPr>
        <p:spPr>
          <a:xfrm>
            <a:off x="381000" y="3322320"/>
            <a:ext cx="6096000" cy="5135880"/>
          </a:xfrm>
        </p:spPr>
        <p:txBody>
          <a:bodyPr/>
          <a:lstStyle/>
          <a:p>
            <a:r>
              <a:rPr lang="en-US" sz="1100" b="1" dirty="0">
                <a:latin typeface="+mj-lt"/>
              </a:rPr>
              <a:t>Talking points:</a:t>
            </a:r>
          </a:p>
          <a:p>
            <a:pPr marL="171450" indent="-171450">
              <a:buFont typeface="Arial" panose="020B0604020202020204" pitchFamily="34" charset="0"/>
              <a:buChar char="•"/>
            </a:pPr>
            <a:r>
              <a:rPr lang="en-US" sz="1100" dirty="0">
                <a:latin typeface="+mj-lt"/>
              </a:rPr>
              <a:t>There are ways to help ensure students take the test:</a:t>
            </a:r>
            <a:endParaRPr lang="en-US" sz="1100" dirty="0">
              <a:latin typeface="+mj-lt"/>
              <a:cs typeface="Calibri"/>
            </a:endParaRPr>
          </a:p>
          <a:p>
            <a:pPr marL="457200" lvl="1" indent="-171450">
              <a:buFont typeface="Arial" panose="020B0604020202020204" pitchFamily="34" charset="0"/>
              <a:buChar char="•"/>
            </a:pPr>
            <a:r>
              <a:rPr lang="en-US" sz="1100" dirty="0">
                <a:latin typeface="+mj-lt"/>
              </a:rPr>
              <a:t>Implement universal school-day test taking. That is, all students take the test during a designated school day. These testing policies can impact whether and where students enroll in college. One study reported significant impacts of universal testing on college enrollment in Illinois and positive although insignificant effects in Colorado and Maine (</a:t>
            </a:r>
            <a:r>
              <a:rPr lang="en-US" sz="1100" dirty="0" err="1">
                <a:latin typeface="+mj-lt"/>
              </a:rPr>
              <a:t>Klasik</a:t>
            </a:r>
            <a:r>
              <a:rPr lang="en-US" sz="1100" dirty="0">
                <a:latin typeface="+mj-lt"/>
              </a:rPr>
              <a:t>, 2013). </a:t>
            </a:r>
          </a:p>
          <a:p>
            <a:pPr marL="457200" lvl="1" indent="-171450">
              <a:buFont typeface="Arial" panose="020B0604020202020204" pitchFamily="34" charset="0"/>
              <a:buChar char="•"/>
            </a:pPr>
            <a:r>
              <a:rPr lang="en-US" sz="1100" dirty="0">
                <a:latin typeface="+mj-lt"/>
              </a:rPr>
              <a:t>Helping students apply for testing fee waivers eliminates the financial barrier. This might be done as part of an advisory period or "application week" as described on the prior slide.</a:t>
            </a:r>
            <a:endParaRPr lang="en-US" sz="1100" dirty="0">
              <a:latin typeface="+mj-lt"/>
              <a:cs typeface="Calibri"/>
            </a:endParaRPr>
          </a:p>
          <a:p>
            <a:pPr marL="457200" lvl="1" indent="-171450">
              <a:buFont typeface="Arial" panose="020B0604020202020204" pitchFamily="34" charset="0"/>
              <a:buChar char="•"/>
            </a:pPr>
            <a:r>
              <a:rPr lang="en-US" sz="1100" dirty="0">
                <a:latin typeface="+mj-lt"/>
              </a:rPr>
              <a:t>Ease the process and reduce anxiety for students by establishing a testing center on your high school campus. Students come to the high school for the test rather than having to travel to an unfamiliar location.</a:t>
            </a:r>
            <a:endParaRPr lang="en-US" sz="1100" dirty="0">
              <a:latin typeface="+mj-lt"/>
              <a:cs typeface="Calibri"/>
            </a:endParaRPr>
          </a:p>
          <a:p>
            <a:pPr marL="457200" lvl="1" indent="-171450">
              <a:buFont typeface="Arial" panose="020B0604020202020204" pitchFamily="34" charset="0"/>
              <a:buChar char="•"/>
            </a:pPr>
            <a:r>
              <a:rPr lang="en-US" sz="1100" dirty="0">
                <a:latin typeface="+mj-lt"/>
              </a:rPr>
              <a:t>Provide a clear testing schedule and timeline and remind students with email and phone blasts to ensure they don’t miss important dates. </a:t>
            </a:r>
            <a:endParaRPr lang="en-US" sz="1100" dirty="0">
              <a:latin typeface="+mj-lt"/>
              <a:cs typeface="Calibri"/>
            </a:endParaRPr>
          </a:p>
          <a:p>
            <a:pPr marL="457200" lvl="1" indent="-171450">
              <a:buFont typeface="Arial" panose="020B0604020202020204" pitchFamily="34" charset="0"/>
              <a:buChar char="•"/>
            </a:pPr>
            <a:r>
              <a:rPr lang="en-US" sz="1100" dirty="0">
                <a:latin typeface="+mj-lt"/>
              </a:rPr>
              <a:t>Have an information table at events students and families attend, such as sporting events. These tables can provide all necessary the information, so students and families get the information.</a:t>
            </a:r>
            <a:endParaRPr lang="en-US" sz="1100" dirty="0">
              <a:latin typeface="+mj-lt"/>
              <a:cs typeface="Calibri"/>
            </a:endParaRPr>
          </a:p>
          <a:p>
            <a:endParaRPr lang="en-US" sz="1100" dirty="0">
              <a:latin typeface="+mj-lt"/>
            </a:endParaRPr>
          </a:p>
          <a:p>
            <a:pPr marL="171450" indent="-171450">
              <a:buFont typeface="Arial" panose="020B0604020202020204" pitchFamily="34" charset="0"/>
              <a:buChar char="•"/>
            </a:pPr>
            <a:r>
              <a:rPr lang="en-US" sz="1100" dirty="0">
                <a:latin typeface="+mj-lt"/>
              </a:rPr>
              <a:t>You can also help students prepare to take the exams:</a:t>
            </a:r>
            <a:endParaRPr lang="en-US" sz="1100" dirty="0">
              <a:latin typeface="+mj-lt"/>
              <a:cs typeface="Calibri"/>
            </a:endParaRPr>
          </a:p>
          <a:p>
            <a:pPr marL="457200" lvl="1" indent="-171450">
              <a:buFont typeface="Arial" panose="020B0604020202020204" pitchFamily="34" charset="0"/>
              <a:buChar char="•"/>
            </a:pPr>
            <a:r>
              <a:rPr lang="en-US" sz="1100" dirty="0">
                <a:latin typeface="+mj-lt"/>
              </a:rPr>
              <a:t>Offer training on test taking strategies during class time.</a:t>
            </a:r>
            <a:endParaRPr lang="en-US" sz="1100" dirty="0">
              <a:latin typeface="+mj-lt"/>
              <a:cs typeface="Calibri"/>
            </a:endParaRPr>
          </a:p>
          <a:p>
            <a:pPr marL="457200" lvl="1" indent="-171450">
              <a:buFont typeface="Arial" panose="020B0604020202020204" pitchFamily="34" charset="0"/>
              <a:buChar char="•"/>
            </a:pPr>
            <a:r>
              <a:rPr lang="en-US" sz="1100" dirty="0">
                <a:latin typeface="+mj-lt"/>
              </a:rPr>
              <a:t>Offer exam preparation classes or workshops, either directly through the school or by partnering with college access programs. Test preparation can include providing direct tutoring, ordering practice tests, or using training software.</a:t>
            </a:r>
            <a:endParaRPr lang="en-US" sz="1100" dirty="0">
              <a:latin typeface="+mj-lt"/>
              <a:cs typeface="Calibri"/>
            </a:endParaRPr>
          </a:p>
          <a:p>
            <a:endParaRPr lang="en-US" sz="1100" dirty="0">
              <a:latin typeface="+mj-lt"/>
            </a:endParaRPr>
          </a:p>
          <a:p>
            <a:r>
              <a:rPr lang="en-US" sz="1100" b="1" dirty="0">
                <a:latin typeface="+mj-lt"/>
              </a:rPr>
              <a:t>References:</a:t>
            </a:r>
            <a:endParaRPr lang="en-US" sz="1100" b="1" dirty="0">
              <a:latin typeface="+mj-lt"/>
              <a:cs typeface="Calibri"/>
            </a:endParaRPr>
          </a:p>
          <a:p>
            <a:pPr marL="171450" marR="0" indent="-171450">
              <a:spcBef>
                <a:spcPts val="0"/>
              </a:spcBef>
              <a:spcAft>
                <a:spcPts val="0"/>
              </a:spcAft>
              <a:buFont typeface="Arial" panose="020B0604020202020204" pitchFamily="34" charset="0"/>
              <a:buChar char="•"/>
            </a:pPr>
            <a:r>
              <a:rPr lang="en-US" sz="1100" dirty="0" err="1">
                <a:solidFill>
                  <a:srgbClr val="000000"/>
                </a:solidFill>
                <a:effectLst/>
                <a:latin typeface="+mj-lt"/>
                <a:ea typeface="Calibri" panose="020F0502020204030204" pitchFamily="34" charset="0"/>
                <a:cs typeface="Arial" panose="020B0604020202020204" pitchFamily="34" charset="0"/>
              </a:rPr>
              <a:t>Klasik</a:t>
            </a:r>
            <a:r>
              <a:rPr lang="en-US" sz="1100" dirty="0">
                <a:solidFill>
                  <a:srgbClr val="000000"/>
                </a:solidFill>
                <a:effectLst/>
                <a:latin typeface="+mj-lt"/>
                <a:ea typeface="Calibri" panose="020F0502020204030204" pitchFamily="34" charset="0"/>
                <a:cs typeface="Arial" panose="020B0604020202020204" pitchFamily="34" charset="0"/>
              </a:rPr>
              <a:t>, D. (2013). The ACT of enrollment: The college enrollment effects of state-required college entrance exam testing. </a:t>
            </a:r>
            <a:r>
              <a:rPr lang="en-US" sz="1100" i="1" dirty="0">
                <a:solidFill>
                  <a:srgbClr val="000000"/>
                </a:solidFill>
                <a:effectLst/>
                <a:latin typeface="+mj-lt"/>
                <a:ea typeface="Calibri" panose="020F0502020204030204" pitchFamily="34" charset="0"/>
                <a:cs typeface="Arial" panose="020B0604020202020204" pitchFamily="34" charset="0"/>
              </a:rPr>
              <a:t>Educational Researcher, 42</a:t>
            </a:r>
            <a:r>
              <a:rPr lang="en-US" sz="1100" dirty="0">
                <a:solidFill>
                  <a:srgbClr val="000000"/>
                </a:solidFill>
                <a:effectLst/>
                <a:latin typeface="+mj-lt"/>
                <a:ea typeface="Calibri" panose="020F0502020204030204" pitchFamily="34" charset="0"/>
                <a:cs typeface="Arial" panose="020B0604020202020204" pitchFamily="34" charset="0"/>
              </a:rPr>
              <a:t>(3), 151</a:t>
            </a:r>
            <a:r>
              <a:rPr lang="en-US" sz="1100" dirty="0">
                <a:effectLst/>
                <a:latin typeface="+mj-lt"/>
                <a:ea typeface="Calibri" panose="020F0502020204030204" pitchFamily="34" charset="0"/>
                <a:cs typeface="Arial" panose="020B0604020202020204" pitchFamily="34" charset="0"/>
              </a:rPr>
              <a:t>–</a:t>
            </a:r>
            <a:r>
              <a:rPr lang="en-US" sz="1100" dirty="0">
                <a:solidFill>
                  <a:srgbClr val="000000"/>
                </a:solidFill>
                <a:effectLst/>
                <a:latin typeface="+mj-lt"/>
                <a:ea typeface="Calibri" panose="020F0502020204030204" pitchFamily="34" charset="0"/>
                <a:cs typeface="Arial" panose="020B0604020202020204" pitchFamily="34" charset="0"/>
              </a:rPr>
              <a:t>160.</a:t>
            </a:r>
            <a:endParaRPr lang="en-US" sz="1100" dirty="0">
              <a:effectLst/>
              <a:latin typeface="+mj-l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100" i="0" dirty="0">
                <a:latin typeface="+mj-lt"/>
              </a:rPr>
              <a:t>Page, L. C., &amp; Scott-Clayton, J. (2016). Improving college access in the United States: Barriers and policy responses. </a:t>
            </a:r>
            <a:r>
              <a:rPr lang="en-US" sz="1100" i="1" dirty="0">
                <a:latin typeface="+mj-lt"/>
              </a:rPr>
              <a:t>Economics of Education Review, 51, 4–22. </a:t>
            </a:r>
            <a:r>
              <a:rPr lang="en-US" sz="1100" i="1" dirty="0">
                <a:latin typeface="+mj-lt"/>
                <a:hlinkClick r:id="rId3"/>
              </a:rPr>
              <a:t>https://doi.org/10.1016/j.econedurev.2016.02.009</a:t>
            </a:r>
            <a:r>
              <a:rPr lang="en-US" sz="1100" i="1" dirty="0">
                <a:latin typeface="+mj-lt"/>
              </a:rPr>
              <a:t> </a:t>
            </a:r>
            <a:endParaRPr lang="en-US" sz="1100" i="1" dirty="0">
              <a:latin typeface="+mj-lt"/>
              <a:cs typeface="Calibri"/>
            </a:endParaRPr>
          </a:p>
          <a:p>
            <a:pPr marL="171450" indent="-171450">
              <a:buFont typeface="Arial" panose="020B0604020202020204" pitchFamily="34" charset="0"/>
              <a:buChar char="•"/>
            </a:pPr>
            <a:r>
              <a:rPr lang="en-US" sz="1100" i="0" dirty="0">
                <a:latin typeface="+mj-lt"/>
              </a:rPr>
              <a:t>Tierney, W. G., Bailey, T., Constantine, J., Finkelstein, N., &amp; Hurd, N. F. (2009). </a:t>
            </a:r>
            <a:r>
              <a:rPr lang="en-US" sz="1100" i="1" dirty="0">
                <a:latin typeface="+mj-lt"/>
              </a:rPr>
              <a:t>Helping students navigate the path to college: What high schools can do: A practice guide </a:t>
            </a:r>
            <a:r>
              <a:rPr lang="en-US" sz="1100" i="0" dirty="0">
                <a:latin typeface="+mj-lt"/>
              </a:rPr>
              <a:t>(NCEE #2009-4066). U.S. Department of Education, Institute of Education Sciences, National Center for Education Evaluation and Regional Assistance. </a:t>
            </a:r>
            <a:r>
              <a:rPr lang="en-US" sz="1100" i="0" dirty="0">
                <a:latin typeface="+mj-lt"/>
                <a:hlinkClick r:id="rId4"/>
              </a:rPr>
              <a:t>https://ies.ed.gov/ncee/wwc/Docs/PracticeGuide/higher_ed_pg_091509.pdf</a:t>
            </a:r>
            <a:r>
              <a:rPr lang="en-US" sz="1100" i="0" dirty="0">
                <a:latin typeface="+mj-lt"/>
              </a:rPr>
              <a:t> </a:t>
            </a:r>
            <a:r>
              <a:rPr lang="en-US" sz="1100" dirty="0">
                <a:latin typeface="+mj-lt"/>
              </a:rPr>
              <a:t> </a:t>
            </a:r>
            <a:endParaRPr lang="en-US" sz="1100" i="0" dirty="0">
              <a:latin typeface="+mj-lt"/>
              <a:cs typeface="Calibri"/>
            </a:endParaRPr>
          </a:p>
        </p:txBody>
      </p:sp>
    </p:spTree>
    <p:extLst>
      <p:ext uri="{BB962C8B-B14F-4D97-AF65-F5344CB8AC3E}">
        <p14:creationId xmlns:p14="http://schemas.microsoft.com/office/powerpoint/2010/main" val="279131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This is an example timeline and schedule to support students in completing the application and assessment requirements. </a:t>
            </a:r>
          </a:p>
          <a:p>
            <a:pPr marL="171450" indent="-171450">
              <a:buFont typeface="Arial" panose="020B0604020202020204" pitchFamily="34" charset="0"/>
              <a:buChar char="•"/>
            </a:pPr>
            <a:endParaRPr lang="en-US" dirty="0">
              <a:cs typeface="Calibri"/>
            </a:endParaRPr>
          </a:p>
          <a:p>
            <a:r>
              <a:rPr lang="en-US" b="1" dirty="0">
                <a:cs typeface="Calibri" panose="020F0502020204030204"/>
              </a:rPr>
              <a:t>References:</a:t>
            </a:r>
          </a:p>
          <a:p>
            <a:r>
              <a:rPr lang="en-US" dirty="0"/>
              <a:t>These example timelines are from the IES practice guide: </a:t>
            </a:r>
            <a:r>
              <a:rPr lang="en-US" dirty="0">
                <a:hlinkClick r:id="rId3"/>
              </a:rPr>
              <a:t>https://ies.ed.gov/ncee/wwc/Docs/PracticeGuide/higher_ed_pg_091509.pdf</a:t>
            </a:r>
            <a:endParaRPr lang="en-US" dirty="0">
              <a:cs typeface="Calibri" panose="020F0502020204030204"/>
            </a:endParaRPr>
          </a:p>
        </p:txBody>
      </p:sp>
    </p:spTree>
    <p:extLst>
      <p:ext uri="{BB962C8B-B14F-4D97-AF65-F5344CB8AC3E}">
        <p14:creationId xmlns:p14="http://schemas.microsoft.com/office/powerpoint/2010/main" val="2283701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a:buChar char="•"/>
            </a:pPr>
            <a:r>
              <a:rPr lang="en-US" dirty="0">
                <a:cs typeface="Calibri" panose="020F0502020204030204"/>
              </a:rPr>
              <a:t>Research shows that completion rates for high school seniors have risen over time, and that a significantly larger percentage of students who complete the FAFSA ultimately enroll in college compared to those who do not.</a:t>
            </a:r>
          </a:p>
          <a:p>
            <a:pPr marL="171450" indent="-171450">
              <a:buFont typeface="Arial"/>
              <a:buChar char="•"/>
            </a:pPr>
            <a:endParaRPr lang="en-US" dirty="0">
              <a:cs typeface="Calibri" panose="020F0502020204030204"/>
            </a:endParaRPr>
          </a:p>
          <a:p>
            <a:r>
              <a:rPr lang="en-US" b="1" dirty="0">
                <a:cs typeface="Calibri" panose="020F0502020204030204"/>
              </a:rPr>
              <a:t>Reference</a:t>
            </a:r>
          </a:p>
          <a:p>
            <a:r>
              <a:rPr lang="en-US" i="0" dirty="0"/>
              <a:t>National College Attainment Network. (2019). National FAFSA completion rates for high school seniors.</a:t>
            </a:r>
          </a:p>
          <a:p>
            <a:r>
              <a:rPr lang="en-US" i="0" dirty="0">
                <a:hlinkClick r:id="rId3"/>
              </a:rPr>
              <a:t>https://www.ncan.org/page/NationalFAFSACompletionRatesforHighSchoolSeniorsandGraduates</a:t>
            </a:r>
            <a:endParaRPr lang="en-US" i="0" dirty="0"/>
          </a:p>
          <a:p>
            <a:endParaRPr lang="en-US" b="1" dirty="0">
              <a:cs typeface="Calibri" panose="020F0502020204030204"/>
            </a:endParaRPr>
          </a:p>
          <a:p>
            <a:endParaRPr lang="en-US" dirty="0"/>
          </a:p>
        </p:txBody>
      </p:sp>
    </p:spTree>
    <p:extLst>
      <p:ext uri="{BB962C8B-B14F-4D97-AF65-F5344CB8AC3E}">
        <p14:creationId xmlns:p14="http://schemas.microsoft.com/office/powerpoint/2010/main" val="1702312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Completion rates for high school seniors has gone up slightly in last four years. </a:t>
            </a:r>
            <a:endParaRPr lang="en-US" dirty="0">
              <a:cs typeface="Calibri"/>
            </a:endParaRPr>
          </a:p>
          <a:p>
            <a:pPr marL="171450" indent="-171450">
              <a:buFont typeface="Arial" panose="020B0604020202020204" pitchFamily="34" charset="0"/>
              <a:buChar char="•"/>
            </a:pPr>
            <a:r>
              <a:rPr lang="en-US" dirty="0"/>
              <a:t>Research shows that completing the FAFSA is related to enrolling in college, and many students who do not complete it would have qualified for aid. These students are missing out on an average of $4000. (Note: Another study calculated missed funding at over $9,000 when including Pell plus other funding sources.  https://papers.ssrn.com/sol3/papers.cfm?abstract_id=2353846).</a:t>
            </a:r>
            <a:endParaRPr lang="en-US" dirty="0">
              <a:cs typeface="Calibri"/>
            </a:endParaRPr>
          </a:p>
          <a:p>
            <a:pPr marL="171450" indent="-171450">
              <a:buFont typeface="Arial" panose="020B0604020202020204" pitchFamily="34" charset="0"/>
              <a:buChar char="•"/>
            </a:pPr>
            <a:r>
              <a:rPr lang="en-US" dirty="0"/>
              <a:t>Funds left behind are calculated annually by nerd wallet. Data presented are 2018/19 school year. </a:t>
            </a:r>
            <a:r>
              <a:rPr lang="en-US" dirty="0">
                <a:hlinkClick r:id="rId3"/>
              </a:rPr>
              <a:t>https://www.nerdwallet.com/blog/2018-fafsa-study/</a:t>
            </a:r>
            <a:endParaRPr lang="en-US" dirty="0">
              <a:cs typeface="Calibri"/>
            </a:endParaRPr>
          </a:p>
          <a:p>
            <a:endParaRPr lang="en-US" dirty="0"/>
          </a:p>
          <a:p>
            <a:r>
              <a:rPr lang="en-US" b="1" dirty="0"/>
              <a:t>References:</a:t>
            </a:r>
            <a:endParaRPr lang="en-US" b="1" dirty="0">
              <a:cs typeface="Calibri"/>
            </a:endParaRPr>
          </a:p>
          <a:p>
            <a:pPr marL="171450" indent="-171450">
              <a:buFont typeface="Arial" panose="020B0604020202020204" pitchFamily="34" charset="0"/>
              <a:buChar char="•"/>
            </a:pPr>
            <a:r>
              <a:rPr lang="en-US" i="0" dirty="0"/>
              <a:t>National College Attainment Network. (2019). National FAFSA completion rates for high school seniors.</a:t>
            </a:r>
            <a:r>
              <a:rPr lang="en-US" i="0" dirty="0">
                <a:cs typeface="Calibri"/>
              </a:rPr>
              <a:t> </a:t>
            </a:r>
            <a:r>
              <a:rPr lang="en-US" i="0" dirty="0">
                <a:hlinkClick r:id="rId4"/>
              </a:rPr>
              <a:t>https://www.ncan.org/page/NationalFAFSACompletionRatesforHighSchoolSeniorsandGraduates</a:t>
            </a:r>
            <a:endParaRPr lang="en-US"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err="1"/>
              <a:t>Helhoski</a:t>
            </a:r>
            <a:r>
              <a:rPr lang="en-US" i="0" dirty="0"/>
              <a:t>, A. (2018). </a:t>
            </a:r>
            <a:r>
              <a:rPr lang="en-US" sz="1200" b="0" i="1" kern="1200" dirty="0">
                <a:solidFill>
                  <a:schemeClr val="tx1"/>
                </a:solidFill>
                <a:effectLst/>
                <a:latin typeface="+mn-lt"/>
                <a:ea typeface="+mn-ea"/>
                <a:cs typeface="+mn-cs"/>
              </a:rPr>
              <a:t>Students missed out on $2.6 billion in free college money. </a:t>
            </a:r>
            <a:r>
              <a:rPr lang="en-US" sz="1200" b="0" i="0" kern="1200" dirty="0">
                <a:solidFill>
                  <a:schemeClr val="tx1"/>
                </a:solidFill>
                <a:effectLst/>
                <a:latin typeface="+mn-lt"/>
                <a:ea typeface="+mn-ea"/>
                <a:cs typeface="+mn-cs"/>
              </a:rPr>
              <a:t>Nerd Wallet. </a:t>
            </a:r>
            <a:r>
              <a:rPr lang="en-US" sz="1200" b="1" i="0" kern="1200" dirty="0">
                <a:solidFill>
                  <a:schemeClr val="tx1"/>
                </a:solidFill>
                <a:effectLst/>
                <a:latin typeface="+mn-lt"/>
                <a:ea typeface="+mn-ea"/>
                <a:cs typeface="+mn-cs"/>
              </a:rPr>
              <a:t> </a:t>
            </a:r>
            <a:r>
              <a:rPr lang="en-US" i="0" dirty="0">
                <a:hlinkClick r:id="rId3"/>
              </a:rPr>
              <a:t>https://www.nerdwallet.com/blog/2018-fafsa-study/</a:t>
            </a:r>
            <a:endParaRPr lang="en-US" i="0" dirty="0"/>
          </a:p>
          <a:p>
            <a:pPr marL="171450" indent="-171450">
              <a:buFont typeface="Arial" panose="020B0604020202020204" pitchFamily="34" charset="0"/>
              <a:buChar char="•"/>
            </a:pPr>
            <a:endParaRPr lang="en-US" i="0" dirty="0"/>
          </a:p>
          <a:p>
            <a:endParaRPr lang="en-US" dirty="0">
              <a:cs typeface="Calibri"/>
            </a:endParaRPr>
          </a:p>
          <a:p>
            <a:endParaRPr lang="en-US" dirty="0">
              <a:cs typeface="Calibri"/>
            </a:endParaRPr>
          </a:p>
          <a:p>
            <a:endParaRPr lang="en-US" dirty="0"/>
          </a:p>
        </p:txBody>
      </p:sp>
    </p:spTree>
    <p:extLst>
      <p:ext uri="{BB962C8B-B14F-4D97-AF65-F5344CB8AC3E}">
        <p14:creationId xmlns:p14="http://schemas.microsoft.com/office/powerpoint/2010/main" val="184900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marL="342900" indent="-342900">
              <a:buFont typeface="Arial,Sans-Serif"/>
              <a:buChar char="•"/>
            </a:pPr>
            <a:r>
              <a:rPr lang="en-US" dirty="0"/>
              <a:t>Welcome to “Supporting Students with the Nuts and Bolts of Postsecondary Transitions,” </a:t>
            </a:r>
            <a:r>
              <a:rPr lang="en-US" sz="1200" dirty="0"/>
              <a:t>session two in the Paving the Pathway to College and Careers virtual training series.</a:t>
            </a:r>
            <a:endParaRPr lang="en-US" dirty="0"/>
          </a:p>
          <a:p>
            <a:pPr marL="342900" indent="-342900">
              <a:buFont typeface="Arial,Sans-Serif"/>
              <a:buChar char="•"/>
            </a:pPr>
            <a:r>
              <a:rPr lang="en-US" dirty="0"/>
              <a:t>Introductions if a group.</a:t>
            </a:r>
            <a:endParaRPr lang="en-US" dirty="0">
              <a:cs typeface="Calibri"/>
            </a:endParaRPr>
          </a:p>
        </p:txBody>
      </p:sp>
    </p:spTree>
    <p:extLst>
      <p:ext uri="{BB962C8B-B14F-4D97-AF65-F5344CB8AC3E}">
        <p14:creationId xmlns:p14="http://schemas.microsoft.com/office/powerpoint/2010/main" val="291972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Before we look at research-based strategies, let's consider: What is the biggest barrier to students completing the FAFSA application? </a:t>
            </a:r>
            <a:endParaRPr lang="en-US" dirty="0">
              <a:cs typeface="Calibri"/>
            </a:endParaRPr>
          </a:p>
          <a:p>
            <a:pPr marL="0" indent="0">
              <a:buFont typeface="Arial" panose="020B0604020202020204" pitchFamily="34" charset="0"/>
              <a:buNone/>
            </a:pPr>
            <a:endParaRPr lang="en-US" b="1" dirty="0">
              <a:cs typeface="Calibri"/>
            </a:endParaRPr>
          </a:p>
          <a:p>
            <a:pPr marL="0" indent="0">
              <a:buFont typeface="Arial" panose="020B0604020202020204" pitchFamily="34" charset="0"/>
              <a:buNone/>
            </a:pPr>
            <a:r>
              <a:rPr lang="en-US" b="1" dirty="0"/>
              <a:t>Facilitator notes:</a:t>
            </a:r>
            <a:endParaRPr lang="en-US" b="1" dirty="0">
              <a:cs typeface="Calibri"/>
            </a:endParaRPr>
          </a:p>
          <a:p>
            <a:pPr marL="171450" indent="-171450">
              <a:buFont typeface="Arial"/>
              <a:buChar char="•"/>
            </a:pPr>
            <a:r>
              <a:rPr lang="en-US" dirty="0"/>
              <a:t>If you are working in a group, as people share comments (either posting in person or through discussion or in a chat box for virtual meetings), read ideas out loud and reflect on common themes emerging. Relate back to those ideas when presenting the next few slides.</a:t>
            </a:r>
            <a:endParaRPr lang="en-US" dirty="0">
              <a:cs typeface="Calibri" panose="020F0502020204030204"/>
            </a:endParaRPr>
          </a:p>
        </p:txBody>
      </p:sp>
    </p:spTree>
    <p:extLst>
      <p:ext uri="{BB962C8B-B14F-4D97-AF65-F5344CB8AC3E}">
        <p14:creationId xmlns:p14="http://schemas.microsoft.com/office/powerpoint/2010/main" val="4174051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Research tells us some of the reasons students don’t complete the FAFSA: </a:t>
            </a:r>
            <a:endParaRPr lang="en-US" dirty="0">
              <a:cs typeface="Calibri"/>
            </a:endParaRPr>
          </a:p>
          <a:p>
            <a:pPr marL="628650" lvl="1" indent="-171450">
              <a:buFont typeface="Arial" panose="020B0604020202020204" pitchFamily="34" charset="0"/>
              <a:buChar char="•"/>
            </a:pPr>
            <a:r>
              <a:rPr lang="en-US" dirty="0"/>
              <a:t>They might not know it exists, or it seems too long and complicated. </a:t>
            </a:r>
            <a:endParaRPr lang="en-US" dirty="0">
              <a:cs typeface="Calibri"/>
            </a:endParaRPr>
          </a:p>
          <a:p>
            <a:pPr marL="628650" lvl="1" indent="-171450">
              <a:buFont typeface="Arial" panose="020B0604020202020204" pitchFamily="34" charset="0"/>
              <a:buChar char="•"/>
            </a:pPr>
            <a:r>
              <a:rPr lang="en-US" dirty="0"/>
              <a:t>They may be afraid of the cost of college and fear student debt. </a:t>
            </a:r>
            <a:endParaRPr lang="en-US" dirty="0">
              <a:cs typeface="Calibri"/>
            </a:endParaRPr>
          </a:p>
          <a:p>
            <a:pPr marL="628650" lvl="1" indent="-171450">
              <a:buFont typeface="Arial" panose="020B0604020202020204" pitchFamily="34" charset="0"/>
              <a:buChar char="•"/>
            </a:pPr>
            <a:r>
              <a:rPr lang="en-US" dirty="0"/>
              <a:t>They may think they wouldn’t qualify anyway. </a:t>
            </a:r>
          </a:p>
          <a:p>
            <a:pPr marL="628650" lvl="1" indent="-171450">
              <a:buFont typeface="Arial" panose="020B0604020202020204" pitchFamily="34" charset="0"/>
              <a:buChar char="•"/>
            </a:pPr>
            <a:r>
              <a:rPr lang="en-US" dirty="0"/>
              <a:t>They may miss deadlines. </a:t>
            </a:r>
            <a:endParaRPr lang="en-US" dirty="0">
              <a:cs typeface="Calibri"/>
            </a:endParaRPr>
          </a:p>
          <a:p>
            <a:pPr marL="628650" lvl="1" indent="-171450">
              <a:buFont typeface="Arial" panose="020B0604020202020204" pitchFamily="34" charset="0"/>
              <a:buChar char="•"/>
            </a:pPr>
            <a:r>
              <a:rPr lang="en-US" dirty="0"/>
              <a:t>They may not want to share personal information. </a:t>
            </a:r>
            <a:endParaRPr lang="en-US" dirty="0">
              <a:cs typeface="Calibri"/>
            </a:endParaRP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References:</a:t>
            </a:r>
            <a:endParaRPr lang="en-US" b="1" dirty="0">
              <a:cs typeface="Calibri"/>
            </a:endParaRPr>
          </a:p>
          <a:p>
            <a:pPr marL="171450" indent="-171450">
              <a:buFont typeface="Arial" panose="020B0604020202020204" pitchFamily="34" charset="0"/>
              <a:buChar char="•"/>
            </a:pPr>
            <a:r>
              <a:rPr lang="en-US" i="0" dirty="0" err="1"/>
              <a:t>Hodara</a:t>
            </a:r>
            <a:r>
              <a:rPr lang="en-US" i="0" dirty="0"/>
              <a:t>, M. (2017, January 17). What does the research say about barriers to FAFSA completion and strategies to boost completion? </a:t>
            </a:r>
            <a:r>
              <a:rPr lang="en-US" i="1" dirty="0"/>
              <a:t>Education Northwest</a:t>
            </a:r>
            <a:r>
              <a:rPr lang="en-US" i="0" dirty="0"/>
              <a:t>. </a:t>
            </a:r>
          </a:p>
          <a:p>
            <a:pPr marL="171450" indent="-171450">
              <a:buFont typeface="Arial" panose="020B0604020202020204" pitchFamily="34" charset="0"/>
              <a:buChar char="•"/>
            </a:pPr>
            <a:r>
              <a:rPr lang="en-US" i="0" dirty="0"/>
              <a:t>Davidson, J. C. (2013). Increasing FAFSA completion rates: Research, policies and practices. </a:t>
            </a:r>
            <a:r>
              <a:rPr lang="en-US" i="1" dirty="0"/>
              <a:t>Journal of Student Financial Aid, 43</a:t>
            </a:r>
            <a:r>
              <a:rPr lang="en-US" i="0" dirty="0"/>
              <a:t>(1).</a:t>
            </a:r>
          </a:p>
        </p:txBody>
      </p:sp>
    </p:spTree>
    <p:extLst>
      <p:ext uri="{BB962C8B-B14F-4D97-AF65-F5344CB8AC3E}">
        <p14:creationId xmlns:p14="http://schemas.microsoft.com/office/powerpoint/2010/main" val="662152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36550"/>
            <a:ext cx="6096000" cy="3429000"/>
          </a:xfrm>
        </p:spPr>
      </p:sp>
      <p:sp>
        <p:nvSpPr>
          <p:cNvPr id="3" name="Notes Placeholder 2"/>
          <p:cNvSpPr>
            <a:spLocks noGrp="1"/>
          </p:cNvSpPr>
          <p:nvPr>
            <p:ph type="body" idx="1"/>
          </p:nvPr>
        </p:nvSpPr>
        <p:spPr>
          <a:xfrm>
            <a:off x="381000" y="4008120"/>
            <a:ext cx="6096000" cy="4799330"/>
          </a:xfrm>
        </p:spPr>
        <p:txBody>
          <a:bodyPr/>
          <a:lstStyle/>
          <a:p>
            <a:r>
              <a:rPr lang="en-US" b="1" dirty="0"/>
              <a:t>Talking points:</a:t>
            </a:r>
          </a:p>
          <a:p>
            <a:pPr marL="171450" indent="-171450">
              <a:buFont typeface="Arial" panose="020B0604020202020204" pitchFamily="34" charset="0"/>
              <a:buChar char="•"/>
            </a:pPr>
            <a:r>
              <a:rPr lang="en-US" dirty="0"/>
              <a:t>Research that has examined the value of supporting families in completing the FAFSA has shown that personalized assistance in completing the FAFSA has increased the number of completed FAFSAs for low- and moderate-income families. </a:t>
            </a:r>
            <a:endParaRPr lang="en-US" dirty="0">
              <a:cs typeface="Calibri"/>
            </a:endParaRPr>
          </a:p>
          <a:p>
            <a:pPr marL="171450" indent="-171450">
              <a:buFont typeface="Arial" panose="020B0604020202020204" pitchFamily="34" charset="0"/>
              <a:buChar char="•"/>
            </a:pPr>
            <a:r>
              <a:rPr lang="en-US" dirty="0"/>
              <a:t>Researchers placed participants, who had come to a well-known accounting firm for tax assistance, into three randomly-assigned groups:</a:t>
            </a:r>
            <a:endParaRPr lang="en-US" dirty="0">
              <a:cs typeface="Calibri"/>
            </a:endParaRPr>
          </a:p>
          <a:p>
            <a:pPr lvl="1"/>
            <a:r>
              <a:rPr lang="en-US" dirty="0"/>
              <a:t>No information and no assistance with FAFSA</a:t>
            </a:r>
            <a:endParaRPr lang="en-US" dirty="0">
              <a:cs typeface="Calibri"/>
            </a:endParaRPr>
          </a:p>
          <a:p>
            <a:pPr lvl="1"/>
            <a:r>
              <a:rPr lang="en-US" dirty="0"/>
              <a:t>Information only</a:t>
            </a:r>
            <a:endParaRPr lang="en-US" dirty="0">
              <a:cs typeface="Calibri"/>
            </a:endParaRPr>
          </a:p>
          <a:p>
            <a:pPr lvl="1"/>
            <a:r>
              <a:rPr lang="en-US" dirty="0"/>
              <a:t>Information and completion assistance</a:t>
            </a:r>
            <a:endParaRPr lang="en-US" dirty="0">
              <a:cs typeface="Calibri"/>
            </a:endParaRPr>
          </a:p>
          <a:p>
            <a:pPr marL="171450" lvl="0" indent="-171450">
              <a:buFont typeface="Arial" panose="020B0604020202020204" pitchFamily="34" charset="0"/>
              <a:buChar char="•"/>
            </a:pPr>
            <a:r>
              <a:rPr lang="en-US" dirty="0"/>
              <a:t>The researchers found that those participants who received information and additional personal support had significant increases in FAFSA completion compared to those who just had information but no extra help.</a:t>
            </a:r>
            <a:endParaRPr lang="en-US" dirty="0">
              <a:cs typeface="Calibri"/>
            </a:endParaRPr>
          </a:p>
          <a:p>
            <a:pPr marL="171450" lvl="0" indent="-171450">
              <a:buFont typeface="Arial" panose="020B0604020202020204" pitchFamily="34" charset="0"/>
              <a:buChar char="•"/>
            </a:pPr>
            <a:r>
              <a:rPr lang="en-US" dirty="0"/>
              <a:t>Other research (a literature review of financial aid research published between 2000 and 2013, George-Jackson, 2015) has shown some evidence that providing students and families the information about FAFSA early, in other words -- during middle school and early high school instead of waiting until senior year – can give families more accurate information and is linked to increased applications for financial aid.  </a:t>
            </a:r>
            <a:endParaRPr lang="en-US" dirty="0">
              <a:cs typeface="Calibri"/>
            </a:endParaRP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b="1" dirty="0"/>
              <a:t>References:</a:t>
            </a:r>
            <a:endParaRPr lang="en-US" b="1" dirty="0">
              <a:cs typeface="Calibri"/>
            </a:endParaRPr>
          </a:p>
          <a:p>
            <a:pPr marL="171450" indent="-171450">
              <a:buFont typeface="Arial" panose="020B0604020202020204" pitchFamily="34" charset="0"/>
              <a:buChar char="•"/>
            </a:pPr>
            <a:r>
              <a:rPr lang="en-US" dirty="0" err="1"/>
              <a:t>Bettinger</a:t>
            </a:r>
            <a:r>
              <a:rPr lang="en-US" dirty="0"/>
              <a:t>, E. P., Long, B. T., </a:t>
            </a:r>
            <a:r>
              <a:rPr lang="en-US" dirty="0" err="1"/>
              <a:t>Oreopoulos</a:t>
            </a:r>
            <a:r>
              <a:rPr lang="en-US" dirty="0"/>
              <a:t>, P., &amp; </a:t>
            </a:r>
            <a:r>
              <a:rPr lang="en-US" dirty="0" err="1"/>
              <a:t>Sanbonmatsu</a:t>
            </a:r>
            <a:r>
              <a:rPr lang="en-US" dirty="0"/>
              <a:t>, L. (2012). The role of application assistance and information in college decisions: Results from the H&amp;R Block FAFSA experiment. </a:t>
            </a:r>
            <a:r>
              <a:rPr lang="en-US" i="1" dirty="0"/>
              <a:t>The Quarterly Journal of Economics</a:t>
            </a:r>
            <a:r>
              <a:rPr lang="en-US" dirty="0"/>
              <a:t>, </a:t>
            </a:r>
            <a:r>
              <a:rPr lang="en-US" i="1" dirty="0"/>
              <a:t>127</a:t>
            </a:r>
            <a:r>
              <a:rPr lang="en-US" dirty="0"/>
              <a:t>(3), 1205–1242.</a:t>
            </a:r>
            <a:endParaRPr lang="en-US" i="1" dirty="0"/>
          </a:p>
          <a:p>
            <a:pPr marL="171450" indent="-171450">
              <a:buFont typeface="Arial" panose="020B0604020202020204" pitchFamily="34" charset="0"/>
              <a:buChar char="•"/>
            </a:pPr>
            <a:r>
              <a:rPr lang="en-US" i="0" dirty="0"/>
              <a:t>George-Jackson, C., &amp; Gast, M. J. (2016). Addressing information gaps: Disparities in financial awareness and preparedness on the road to college. </a:t>
            </a:r>
            <a:r>
              <a:rPr lang="en-US" i="1" dirty="0"/>
              <a:t>Journal of Financial Aid, 44</a:t>
            </a:r>
            <a:r>
              <a:rPr lang="en-US" i="0" dirty="0"/>
              <a:t>(3). </a:t>
            </a:r>
            <a:r>
              <a:rPr lang="en-US" i="0" dirty="0">
                <a:hlinkClick r:id="rId3"/>
              </a:rPr>
              <a:t>https://ir.library.louisville.edu/jsfa/vol44/iss3/3</a:t>
            </a:r>
            <a:r>
              <a:rPr lang="en-US" i="0" dirty="0"/>
              <a:t> </a:t>
            </a:r>
          </a:p>
        </p:txBody>
      </p:sp>
    </p:spTree>
    <p:extLst>
      <p:ext uri="{BB962C8B-B14F-4D97-AF65-F5344CB8AC3E}">
        <p14:creationId xmlns:p14="http://schemas.microsoft.com/office/powerpoint/2010/main" val="16153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There are several activities that can support students to complete their FAFSAs.</a:t>
            </a:r>
            <a:endParaRPr lang="en-US" dirty="0">
              <a:cs typeface="Calibri"/>
            </a:endParaRPr>
          </a:p>
          <a:p>
            <a:pPr lvl="1" indent="-171450">
              <a:buFont typeface="Arial" panose="020B0604020202020204" pitchFamily="34" charset="0"/>
              <a:buChar char="•"/>
            </a:pPr>
            <a:r>
              <a:rPr lang="en-US" dirty="0"/>
              <a:t>Implement school-based supports, such as preparing detailed timelines for students</a:t>
            </a:r>
            <a:endParaRPr lang="en-US" dirty="0">
              <a:cs typeface="Calibri"/>
            </a:endParaRPr>
          </a:p>
          <a:p>
            <a:pPr lvl="1" indent="-171450">
              <a:buFont typeface="Arial" panose="020B0604020202020204" pitchFamily="34" charset="0"/>
              <a:buChar char="•"/>
            </a:pPr>
            <a:r>
              <a:rPr lang="en-US" dirty="0"/>
              <a:t>Implement FAFSA-completion as a classroom assignment, perhaps for social studies or economics.</a:t>
            </a:r>
            <a:endParaRPr lang="en-US" dirty="0">
              <a:cs typeface="Calibri"/>
            </a:endParaRPr>
          </a:p>
          <a:p>
            <a:pPr lvl="1" indent="-171450">
              <a:buFont typeface="Arial" panose="020B0604020202020204" pitchFamily="34" charset="0"/>
              <a:buChar char="•"/>
            </a:pPr>
            <a:r>
              <a:rPr lang="en-US" dirty="0"/>
              <a:t>Building a school-based team familiar with the FAFSA.</a:t>
            </a:r>
            <a:endParaRPr lang="en-US" dirty="0">
              <a:cs typeface="Calibri"/>
            </a:endParaRPr>
          </a:p>
          <a:p>
            <a:pPr lvl="1" indent="-171450">
              <a:buFont typeface="Arial" panose="020B0604020202020204" pitchFamily="34" charset="0"/>
              <a:buChar char="•"/>
            </a:pPr>
            <a:r>
              <a:rPr lang="en-US" dirty="0"/>
              <a:t>Track data about student completion can help ensure students get it done.</a:t>
            </a:r>
            <a:endParaRPr lang="en-US" dirty="0">
              <a:cs typeface="Calibri"/>
            </a:endParaRPr>
          </a:p>
          <a:p>
            <a:pPr lvl="1" indent="-171450">
              <a:buFont typeface="Arial" panose="020B0604020202020204" pitchFamily="34" charset="0"/>
              <a:buChar char="•"/>
            </a:pPr>
            <a:r>
              <a:rPr lang="en-US" dirty="0">
                <a:cs typeface="Calibri"/>
              </a:rPr>
              <a:t>Host a FAFSA-completion night to give students and families some devoted time and support on hand to complete the requirements and get their questions answered in the moment.</a:t>
            </a:r>
            <a:endParaRPr lang="en-US" dirty="0"/>
          </a:p>
          <a:p>
            <a:pPr lvl="1" indent="-171450">
              <a:buFont typeface="Arial" panose="020B0604020202020204" pitchFamily="34" charset="0"/>
              <a:buChar char="•"/>
            </a:pPr>
            <a:r>
              <a:rPr lang="en-US" dirty="0"/>
              <a:t>Partner with local institutions where financial aid experts can help students with the FAFSA and answer questions.</a:t>
            </a:r>
            <a:endParaRPr lang="en-US" dirty="0">
              <a:cs typeface="Calibri" panose="020F0502020204030204"/>
            </a:endParaRPr>
          </a:p>
          <a:p>
            <a:pPr lvl="1" indent="-171450">
              <a:buFont typeface="Arial" panose="020B0604020202020204" pitchFamily="34" charset="0"/>
              <a:buChar char="•"/>
            </a:pPr>
            <a:r>
              <a:rPr lang="en-US" dirty="0">
                <a:cs typeface="Calibri" panose="020F0502020204030204"/>
              </a:rPr>
              <a:t>Consider starting with a focus on a certain group of students, to pilot these strategies and see what's most effective.</a:t>
            </a:r>
          </a:p>
          <a:p>
            <a:endParaRPr lang="en-US" b="1" dirty="0">
              <a:cs typeface="Calibri" panose="020F0502020204030204"/>
            </a:endParaRPr>
          </a:p>
          <a:p>
            <a:r>
              <a:rPr lang="en-US" b="1" dirty="0"/>
              <a:t>References:</a:t>
            </a:r>
            <a:endParaRPr lang="en-US" b="1" i="0" dirty="0">
              <a:cs typeface="Calibri"/>
            </a:endParaRPr>
          </a:p>
          <a:p>
            <a:pPr marL="171450" indent="-171450">
              <a:buFont typeface="Arial" panose="020B0604020202020204" pitchFamily="34" charset="0"/>
              <a:buChar char="•"/>
              <a:defRPr/>
            </a:pPr>
            <a:r>
              <a:rPr lang="en-US" sz="1200" b="0" i="0" kern="1200" dirty="0">
                <a:solidFill>
                  <a:schemeClr val="tx1"/>
                </a:solidFill>
                <a:effectLst/>
                <a:latin typeface="+mn-lt"/>
                <a:ea typeface="+mn-ea"/>
                <a:cs typeface="+mn-cs"/>
              </a:rPr>
              <a:t>Scholarship America. (2020, June). </a:t>
            </a:r>
            <a:r>
              <a:rPr lang="en-US" sz="1200" b="0" i="1" kern="1200" dirty="0">
                <a:solidFill>
                  <a:schemeClr val="tx1"/>
                </a:solidFill>
                <a:effectLst/>
                <a:latin typeface="+mn-lt"/>
                <a:ea typeface="+mn-ea"/>
                <a:cs typeface="+mn-cs"/>
              </a:rPr>
              <a:t>You can boost FAFSA completion in your Community. Here’s how. </a:t>
            </a:r>
            <a:r>
              <a:rPr lang="en-US" sz="1200" i="0" kern="1200" dirty="0">
                <a:solidFill>
                  <a:schemeClr val="tx1"/>
                </a:solidFill>
                <a:effectLst/>
                <a:latin typeface="+mn-lt"/>
                <a:ea typeface="+mn-ea"/>
                <a:cs typeface="+mn-cs"/>
                <a:hlinkClick r:id="rId3"/>
              </a:rPr>
              <a:t>https://scholarshipamerica.org/blog/you-can-boost-fafsa-completion-in-your-community-heres-how/</a:t>
            </a:r>
            <a:r>
              <a:rPr lang="en-US" i="0" dirty="0"/>
              <a:t> </a:t>
            </a:r>
            <a:endParaRPr lang="en-US" b="0" i="0" dirty="0">
              <a:effectLs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rPr>
              <a:t>Black, H. (2016). </a:t>
            </a:r>
            <a:r>
              <a:rPr lang="en-US" sz="1200" b="0" i="1" kern="1200" dirty="0">
                <a:solidFill>
                  <a:schemeClr val="tx1"/>
                </a:solidFill>
                <a:effectLst/>
                <a:latin typeface="+mn-lt"/>
                <a:ea typeface="+mn-ea"/>
                <a:cs typeface="+mn-cs"/>
              </a:rPr>
              <a:t>10 effective strategies to increase FAFSA completion in your community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StriveTogether</a:t>
            </a:r>
            <a:r>
              <a:rPr lang="en-US" sz="1200" b="0" i="0" kern="1200" dirty="0">
                <a:solidFill>
                  <a:schemeClr val="tx1"/>
                </a:solidFill>
                <a:effectLst/>
                <a:latin typeface="+mn-lt"/>
                <a:ea typeface="+mn-ea"/>
                <a:cs typeface="+mn-cs"/>
              </a:rPr>
              <a:t>.</a:t>
            </a:r>
            <a:r>
              <a:rPr lang="en-US" sz="1200" b="0" i="0" u="none" kern="1200" dirty="0">
                <a:solidFill>
                  <a:schemeClr val="tx1"/>
                </a:solidFill>
                <a:effectLst/>
                <a:latin typeface="+mn-lt"/>
                <a:ea typeface="+mn-ea"/>
                <a:cs typeface="Calibri" panose="020F0502020204030204"/>
              </a:rPr>
              <a:t> </a:t>
            </a:r>
            <a:r>
              <a:rPr lang="en-US" sz="1200" i="0" u="sng" kern="1200" dirty="0">
                <a:solidFill>
                  <a:schemeClr val="tx1"/>
                </a:solidFill>
                <a:effectLst/>
                <a:latin typeface="+mn-lt"/>
                <a:ea typeface="+mn-ea"/>
                <a:cs typeface="+mn-cs"/>
                <a:hlinkClick r:id="rId4"/>
              </a:rPr>
              <a:t>https://www.strivetogether.org/library/strategies-increase-fafsa-completion/</a:t>
            </a:r>
            <a:r>
              <a:rPr lang="en-US" i="0" dirty="0"/>
              <a:t> </a:t>
            </a:r>
            <a:endParaRPr lang="en-US" i="0" dirty="0">
              <a:effectLst/>
              <a:cs typeface="Calibri"/>
            </a:endParaRPr>
          </a:p>
          <a:p>
            <a:endParaRPr lang="en-US" dirty="0"/>
          </a:p>
        </p:txBody>
      </p:sp>
    </p:spTree>
    <p:extLst>
      <p:ext uri="{BB962C8B-B14F-4D97-AF65-F5344CB8AC3E}">
        <p14:creationId xmlns:p14="http://schemas.microsoft.com/office/powerpoint/2010/main" val="2245568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r>
              <a:rPr lang="en-US" dirty="0">
                <a:cs typeface="Calibri" panose="020F0502020204030204"/>
              </a:rPr>
              <a:t>Using data can help support FAFSA completion</a:t>
            </a:r>
          </a:p>
          <a:p>
            <a:r>
              <a:rPr lang="en-US" dirty="0">
                <a:cs typeface="Calibri" panose="020F0502020204030204"/>
              </a:rPr>
              <a:t>-FAFSA data can help school-based practitioners target their support. </a:t>
            </a:r>
          </a:p>
          <a:p>
            <a:r>
              <a:rPr lang="en-US" dirty="0">
                <a:cs typeface="Calibri" panose="020F0502020204030204"/>
              </a:rPr>
              <a:t>-Accessing and regularly monitoring these data on who has completed the FAFSA has become more available and these data can be useful in focusing on the students who need the support.</a:t>
            </a:r>
            <a:endParaRPr lang="en-US" dirty="0"/>
          </a:p>
          <a:p>
            <a:r>
              <a:rPr lang="en-US" dirty="0">
                <a:cs typeface="Calibri"/>
              </a:rPr>
              <a:t>-And, keeping track of who is completing the FAFSA, and what supports they had, can help you to determine the interventions that are the most effective.</a:t>
            </a:r>
          </a:p>
          <a:p>
            <a:endParaRPr lang="en-US" dirty="0"/>
          </a:p>
          <a:p>
            <a:r>
              <a:rPr lang="en-US" b="1" dirty="0"/>
              <a:t>References:</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rPr>
              <a:t>Black, H. (2016). </a:t>
            </a:r>
            <a:r>
              <a:rPr lang="en-US" sz="1200" b="0" i="0" kern="1200" dirty="0">
                <a:solidFill>
                  <a:schemeClr val="tx1"/>
                </a:solidFill>
                <a:effectLst/>
                <a:latin typeface="+mn-lt"/>
                <a:ea typeface="+mn-ea"/>
                <a:cs typeface="+mn-cs"/>
              </a:rPr>
              <a:t>10 effective strategies to increase FAFSA completion in your community. </a:t>
            </a:r>
            <a:r>
              <a:rPr lang="en-US" sz="1200" b="0" i="0" kern="1200" dirty="0" err="1">
                <a:solidFill>
                  <a:schemeClr val="tx1"/>
                </a:solidFill>
                <a:effectLst/>
                <a:latin typeface="+mn-lt"/>
                <a:ea typeface="+mn-ea"/>
                <a:cs typeface="+mn-cs"/>
              </a:rPr>
              <a:t>StriveTogether</a:t>
            </a:r>
            <a:r>
              <a:rPr lang="en-US" sz="1200" b="0" i="0" kern="1200" dirty="0">
                <a:solidFill>
                  <a:schemeClr val="tx1"/>
                </a:solidFill>
                <a:effectLst/>
                <a:latin typeface="+mn-lt"/>
                <a:ea typeface="+mn-ea"/>
                <a:cs typeface="+mn-cs"/>
              </a:rPr>
              <a:t>.</a:t>
            </a:r>
            <a:endParaRPr lang="en-US" b="0" i="0" dirty="0">
              <a:effectLst/>
              <a:cs typeface="Calibri"/>
            </a:endParaRPr>
          </a:p>
          <a:p>
            <a:r>
              <a:rPr lang="en-US" sz="1200" i="0" u="sng" kern="1200" dirty="0">
                <a:solidFill>
                  <a:schemeClr val="tx1"/>
                </a:solidFill>
                <a:effectLst/>
                <a:latin typeface="+mn-lt"/>
                <a:ea typeface="+mn-ea"/>
                <a:cs typeface="+mn-cs"/>
                <a:hlinkClick r:id="rId3"/>
              </a:rPr>
              <a:t>https://www.strivetogether.org/library/strategies-increase-fafsa-completion/</a:t>
            </a:r>
            <a:r>
              <a:rPr lang="en-US" i="0" dirty="0"/>
              <a:t> </a:t>
            </a:r>
          </a:p>
        </p:txBody>
      </p:sp>
    </p:spTree>
    <p:extLst>
      <p:ext uri="{BB962C8B-B14F-4D97-AF65-F5344CB8AC3E}">
        <p14:creationId xmlns:p14="http://schemas.microsoft.com/office/powerpoint/2010/main" val="1831649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Talking points:</a:t>
            </a:r>
          </a:p>
          <a:p>
            <a:pPr marL="171450" indent="-171450">
              <a:buFont typeface="Arial" panose="020B0604020202020204" pitchFamily="34" charset="0"/>
              <a:buChar char="•"/>
            </a:pPr>
            <a:r>
              <a:rPr lang="en-US" dirty="0">
                <a:cs typeface="Calibri"/>
              </a:rPr>
              <a:t>There are several resources to support the use of FAFSA data. The US Department of Education has several resources, including access to data that is up to date, timelines, and other resources. The link is provided in this slide.</a:t>
            </a:r>
          </a:p>
          <a:p>
            <a:pPr marL="171450" indent="-171450">
              <a:buFont typeface="Arial" panose="020B0604020202020204" pitchFamily="34" charset="0"/>
              <a:buChar char="•"/>
            </a:pPr>
            <a:r>
              <a:rPr lang="en-US" dirty="0">
                <a:cs typeface="Calibri"/>
              </a:rPr>
              <a:t>NCAN provides a range of additional resources, such as data displays that track FAFSA completion in your state or district. The link to “Form Your Future” offers various data displays created by NCAN as well as a FAFSA tracker and tips for encouraging students to complete the FAFSA.</a:t>
            </a:r>
          </a:p>
          <a:p>
            <a:endParaRPr lang="en-US" dirty="0"/>
          </a:p>
        </p:txBody>
      </p:sp>
    </p:spTree>
    <p:extLst>
      <p:ext uri="{BB962C8B-B14F-4D97-AF65-F5344CB8AC3E}">
        <p14:creationId xmlns:p14="http://schemas.microsoft.com/office/powerpoint/2010/main" val="217376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Facilitator notes:</a:t>
            </a:r>
            <a:endParaRPr lang="en-US" dirty="0"/>
          </a:p>
          <a:p>
            <a:pPr>
              <a:defRPr/>
            </a:pPr>
            <a:r>
              <a:rPr lang="en-US" dirty="0">
                <a:cs typeface="Calibri"/>
              </a:rPr>
              <a:t>Transition slide</a:t>
            </a:r>
          </a:p>
          <a:p>
            <a:endParaRPr lang="en-US" dirty="0"/>
          </a:p>
        </p:txBody>
      </p:sp>
    </p:spTree>
    <p:extLst>
      <p:ext uri="{BB962C8B-B14F-4D97-AF65-F5344CB8AC3E}">
        <p14:creationId xmlns:p14="http://schemas.microsoft.com/office/powerpoint/2010/main" val="429128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 notes:</a:t>
            </a:r>
          </a:p>
          <a:p>
            <a:pPr marL="171450" indent="-171450">
              <a:buFont typeface="Arial"/>
              <a:buChar char="•"/>
            </a:pPr>
            <a:r>
              <a:rPr lang="en-US" dirty="0">
                <a:cs typeface="Calibri"/>
              </a:rPr>
              <a:t>Pause to take any questions if working with a group.</a:t>
            </a:r>
          </a:p>
          <a:p>
            <a:endParaRPr lang="en-US" dirty="0"/>
          </a:p>
        </p:txBody>
      </p:sp>
    </p:spTree>
    <p:extLst>
      <p:ext uri="{BB962C8B-B14F-4D97-AF65-F5344CB8AC3E}">
        <p14:creationId xmlns:p14="http://schemas.microsoft.com/office/powerpoint/2010/main" val="2514152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cs typeface="Calibri"/>
            </a:endParaRPr>
          </a:p>
          <a:p>
            <a:pPr marL="171450" indent="-171450">
              <a:buFont typeface="Arial"/>
              <a:buChar char="•"/>
            </a:pPr>
            <a:r>
              <a:rPr lang="en-US" dirty="0"/>
              <a:t>Now it's time to continue the journey.</a:t>
            </a:r>
            <a:endParaRPr lang="en-US" dirty="0">
              <a:cs typeface="Calibri"/>
            </a:endParaRPr>
          </a:p>
          <a:p>
            <a:pPr marL="171450" indent="-171450">
              <a:buFont typeface="Arial"/>
              <a:buChar char="•"/>
            </a:pPr>
            <a:r>
              <a:rPr lang="en-US" dirty="0"/>
              <a:t>The resource includes a template for action planning. The action-planning template provides a table for action steps and some guiding questions. A sample is also provided.</a:t>
            </a:r>
            <a:endParaRPr lang="en-US" dirty="0">
              <a:cs typeface="Calibri" panose="020F0502020204030204"/>
            </a:endParaRPr>
          </a:p>
          <a:p>
            <a:pPr marL="171450" indent="-171450">
              <a:buFont typeface="Arial"/>
              <a:buChar char="•"/>
            </a:pPr>
            <a:r>
              <a:rPr lang="en-US" dirty="0">
                <a:cs typeface="Calibri" panose="020F0502020204030204"/>
              </a:rPr>
              <a:t>In addition, the student scenarios are also available for review and consideration in light of the content of this deck.</a:t>
            </a:r>
            <a:endParaRPr lang="en-US" dirty="0"/>
          </a:p>
          <a:p>
            <a:endParaRPr lang="en-US" b="1" dirty="0"/>
          </a:p>
          <a:p>
            <a:r>
              <a:rPr lang="en-US" b="1" dirty="0"/>
              <a:t>Facilitator's Note</a:t>
            </a:r>
            <a:endParaRPr lang="en-US" dirty="0">
              <a:cs typeface="Calibri"/>
            </a:endParaRPr>
          </a:p>
          <a:p>
            <a:r>
              <a:rPr lang="en-US" dirty="0"/>
              <a:t>• If working as a group, a discussion here can help the participants to move to action. Ask participants to share which area they may focus on and some of the ideas they are most interested in pursuing.</a:t>
            </a:r>
            <a:endParaRPr lang="en-US" dirty="0">
              <a:cs typeface="Calibri"/>
            </a:endParaRPr>
          </a:p>
          <a:p>
            <a:r>
              <a:rPr lang="en-US" dirty="0"/>
              <a:t>• Also consider engaging the group in a discussion of the student scenarios (see Supplemental materials). The student scenarios can help to concretize and deepen the discussion.</a:t>
            </a:r>
          </a:p>
          <a:p>
            <a:endParaRPr lang="en-US" dirty="0"/>
          </a:p>
        </p:txBody>
      </p:sp>
    </p:spTree>
    <p:extLst>
      <p:ext uri="{BB962C8B-B14F-4D97-AF65-F5344CB8AC3E}">
        <p14:creationId xmlns:p14="http://schemas.microsoft.com/office/powerpoint/2010/main" val="218170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83228">
              <a:defRPr/>
            </a:pPr>
            <a:r>
              <a:rPr lang="en-US" b="1" dirty="0"/>
              <a:t>Talking Points:</a:t>
            </a:r>
          </a:p>
          <a:p>
            <a:pPr marL="171450" indent="-171450" defTabSz="1683228">
              <a:buFont typeface="Arial" panose="020B0604020202020204" pitchFamily="34" charset="0"/>
              <a:buChar char="•"/>
              <a:defRPr/>
            </a:pPr>
            <a:r>
              <a:rPr lang="en-US" dirty="0"/>
              <a:t>Goal of series: to build understanding and encourage the </a:t>
            </a:r>
            <a:r>
              <a:rPr lang="en-US" dirty="0">
                <a:solidFill>
                  <a:srgbClr val="000000"/>
                </a:solidFill>
              </a:rPr>
              <a:t>use</a:t>
            </a:r>
            <a:r>
              <a:rPr lang="en-US" dirty="0"/>
              <a:t> of evidence-based postsecondary success interventions that improve transition to postsecondary education and training programs. </a:t>
            </a:r>
            <a:endParaRPr lang="en-US" dirty="0">
              <a:cs typeface="Calibri"/>
            </a:endParaRPr>
          </a:p>
          <a:p>
            <a:endParaRPr lang="en-US" dirty="0"/>
          </a:p>
          <a:p>
            <a:endParaRPr lang="en-US" dirty="0"/>
          </a:p>
          <a:p>
            <a:pPr defTabSz="1683228">
              <a:defRPr/>
            </a:pPr>
            <a:r>
              <a:rPr lang="en-US" dirty="0">
                <a:hlinkClick r:id="rId3"/>
              </a:rPr>
              <a:t>https://stock.adobe.com/search?filters%5Bcontent_type%3Aphoto%5D=1&amp;filters%5Bcontent_type%3Aillustration%5D=1&amp;filters%5Bcontent_type%3Azip_vector%5D=1&amp;filters%5Bcontent_type%3Avideo%5D=1&amp;filters%5Bcontent_type%3Atemplate%5D=1&amp;filters%5Bcontent_type%3A3d%5D=1&amp;filters%5Bcontent_type%3Aimage%5D=1&amp;filters%5Binclude_stock_enterprise%5D=0&amp;filters%5Bis_editorial%5D=0&amp;k=construction+teacher&amp;order=relevance&amp;safe_search=1&amp;search_page=1&amp;search_type=usertyped&amp;acp=&amp;aco=construction+teacher&amp;limit=100&amp;get_facets=0&amp;asset_id=265329933</a:t>
            </a:r>
            <a:r>
              <a:rPr lang="en-US" dirty="0"/>
              <a:t> </a:t>
            </a:r>
            <a:endParaRPr lang="en-US" dirty="0">
              <a:cs typeface="Calibri"/>
            </a:endParaRPr>
          </a:p>
        </p:txBody>
      </p:sp>
    </p:spTree>
    <p:extLst>
      <p:ext uri="{BB962C8B-B14F-4D97-AF65-F5344CB8AC3E}">
        <p14:creationId xmlns:p14="http://schemas.microsoft.com/office/powerpoint/2010/main" val="288275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Talking points:</a:t>
            </a:r>
          </a:p>
          <a:p>
            <a:pPr marL="171450" indent="-171450">
              <a:buFont typeface="Arial" panose="020B0604020202020204" pitchFamily="34" charset="0"/>
              <a:buChar char="•"/>
            </a:pPr>
            <a:r>
              <a:rPr lang="en-US" sz="1100" dirty="0"/>
              <a:t>Here is our agenda. We'll provide an overview and then dive into three topics: postsecondary selection; application and assessment; and finally, financial aid. </a:t>
            </a:r>
          </a:p>
        </p:txBody>
      </p:sp>
    </p:spTree>
    <p:extLst>
      <p:ext uri="{BB962C8B-B14F-4D97-AF65-F5344CB8AC3E}">
        <p14:creationId xmlns:p14="http://schemas.microsoft.com/office/powerpoint/2010/main" val="191156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These are our goals for today. We will cover evidence-based strategies for several steps in the college enrollment process. </a:t>
            </a:r>
          </a:p>
          <a:p>
            <a:pPr marL="171450" indent="-171450">
              <a:buFont typeface="Arial" panose="020B0604020202020204" pitchFamily="34" charset="0"/>
              <a:buChar char="•"/>
            </a:pPr>
            <a:r>
              <a:rPr lang="en-US" dirty="0"/>
              <a:t>You should look for at least one strategy to try.</a:t>
            </a:r>
          </a:p>
        </p:txBody>
      </p:sp>
    </p:spTree>
    <p:extLst>
      <p:ext uri="{BB962C8B-B14F-4D97-AF65-F5344CB8AC3E}">
        <p14:creationId xmlns:p14="http://schemas.microsoft.com/office/powerpoint/2010/main" val="229446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Consider that young people have a tendency to think in the here and now and are less likely to see and/or value the delayed benefits of a degree that is several years down the road. It's not surprising that they might lose momentum with the many steps, requirements, and deadlines associated with the application process. </a:t>
            </a:r>
          </a:p>
          <a:p>
            <a:pPr marL="171450" indent="-171450">
              <a:buFont typeface="Arial" panose="020B0604020202020204" pitchFamily="34" charset="0"/>
              <a:buChar char="•"/>
            </a:pPr>
            <a:r>
              <a:rPr lang="en-US" dirty="0"/>
              <a:t>And unfortunately, throughout the process from college consideration to enrollment, research tells us that low-income students fall behind their better-off peers in completing these steps. For example, an estimated 30 percent of students in the bottom income quartile take the SAT, while 70 percent of students in the top income quartile do so (Goodman 2013, quoted from Page, et al). So there's significant support needed, all along the way, to address this inequity in access.</a:t>
            </a:r>
          </a:p>
          <a:p>
            <a:pPr marL="171450" indent="-171450">
              <a:buFont typeface="Arial" panose="020B0604020202020204" pitchFamily="34" charset="0"/>
              <a:buChar char="•"/>
            </a:pPr>
            <a:r>
              <a:rPr lang="en-US" dirty="0"/>
              <a:t>In this training, we are focused on the non-academic nuts and bolts of postsecondary transitions. Rather than the kinds of academic supports that students need, today we’re focused on the supports we can provide to help students take the steps they must take to successfully transition. Specifically, we focus on three areas: Selection, Application (which includes completing the appropriate entrance exams and assessments) and Financial supports. </a:t>
            </a:r>
          </a:p>
          <a:p>
            <a:pPr marL="171450" indent="-171450">
              <a:buFont typeface="Arial" panose="020B0604020202020204" pitchFamily="34" charset="0"/>
              <a:buChar char="•"/>
            </a:pPr>
            <a:r>
              <a:rPr lang="en-US" dirty="0"/>
              <a:t>This slides shows the topics as somewhat discrete, but they are overlapping—considering where to apply, and applying are all wrapped up in the financials, but we will cover each of these topics separately.</a:t>
            </a:r>
          </a:p>
        </p:txBody>
      </p:sp>
    </p:spTree>
    <p:extLst>
      <p:ext uri="{BB962C8B-B14F-4D97-AF65-F5344CB8AC3E}">
        <p14:creationId xmlns:p14="http://schemas.microsoft.com/office/powerpoint/2010/main" val="412775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Talking points:</a:t>
            </a:r>
          </a:p>
          <a:p>
            <a:pPr marL="171450" indent="-171450">
              <a:buFont typeface="Arial" panose="020B0604020202020204" pitchFamily="34" charset="0"/>
              <a:buChar char="•"/>
              <a:defRPr/>
            </a:pPr>
            <a:r>
              <a:rPr lang="en-US" dirty="0"/>
              <a:t>The process of selecting a college is not only complex but it is overwhelming for students and their families. </a:t>
            </a:r>
            <a:endParaRPr lang="en-US" dirty="0">
              <a:cs typeface="Calibri"/>
            </a:endParaRPr>
          </a:p>
          <a:p>
            <a:pPr marL="171450" indent="-171450">
              <a:buFont typeface="Arial" panose="020B0604020202020204" pitchFamily="34" charset="0"/>
              <a:buChar char="•"/>
            </a:pPr>
            <a:r>
              <a:rPr lang="en-US" dirty="0"/>
              <a:t>In a research study, student satisfaction with the institution of their choice had a greater impact on academic performance than academic performance had on student satisfaction (Bean &amp; Bradley, 1986).</a:t>
            </a:r>
            <a:endParaRPr lang="en-US" dirty="0">
              <a:cs typeface="Calibri"/>
            </a:endParaRPr>
          </a:p>
          <a:p>
            <a:pPr marL="171450" indent="-171450">
              <a:buFont typeface="Arial" panose="020B0604020202020204" pitchFamily="34" charset="0"/>
              <a:buChar char="•"/>
            </a:pPr>
            <a:r>
              <a:rPr lang="en-US" dirty="0"/>
              <a:t>A weak, inaccurate search increases the risk of choosing the wrong institution to attend, becoming dissatisfied with the institution, and withdrawing before graduation. (</a:t>
            </a:r>
            <a:r>
              <a:rPr lang="en-US" dirty="0" err="1"/>
              <a:t>Hossler</a:t>
            </a:r>
            <a:r>
              <a:rPr lang="en-US" dirty="0"/>
              <a:t>, 1984; Villella &amp; Hu, 1990). </a:t>
            </a:r>
            <a:endParaRPr lang="en-US" dirty="0">
              <a:cs typeface="Calibri"/>
            </a:endParaRPr>
          </a:p>
          <a:p>
            <a:pPr marL="171450" indent="-171450">
              <a:buFont typeface="Arial" panose="020B0604020202020204" pitchFamily="34" charset="0"/>
              <a:buChar char="•"/>
              <a:defRPr/>
            </a:pPr>
            <a:r>
              <a:rPr lang="en-US" dirty="0"/>
              <a:t>Even students with a wide range of resources at their fingertips often do not know how to navigate this process effectively. </a:t>
            </a:r>
            <a:endParaRPr lang="en-US" dirty="0">
              <a:cs typeface="Calibri"/>
            </a:endParaRPr>
          </a:p>
          <a:p>
            <a:pPr marL="171450" indent="-171450">
              <a:buFont typeface="Arial" panose="020B0604020202020204" pitchFamily="34" charset="0"/>
              <a:buChar char="•"/>
              <a:defRPr/>
            </a:pPr>
            <a:r>
              <a:rPr lang="en-US" dirty="0"/>
              <a:t>Rather than make active informed choices resulting in applications to colleges that fit their personal needs and skills, they may apply to postsecondary programs that they’re familiar with or that have the easiest application process.  </a:t>
            </a:r>
            <a:endParaRPr lang="en-US" dirty="0">
              <a:cs typeface="Calibri"/>
            </a:endParaRPr>
          </a:p>
          <a:p>
            <a:pPr marL="171450" indent="-171450">
              <a:buFont typeface="Arial" panose="020B0604020202020204" pitchFamily="34" charset="0"/>
              <a:buChar char="•"/>
              <a:defRPr/>
            </a:pPr>
            <a:r>
              <a:rPr lang="en-US" dirty="0"/>
              <a:t>Research-based strategies that support students through this complicated process will be presented in upcoming slides. </a:t>
            </a:r>
            <a:endParaRPr lang="en-US" dirty="0">
              <a:cs typeface="Calibri"/>
            </a:endParaRPr>
          </a:p>
          <a:p>
            <a:pPr marL="171450" indent="-171450">
              <a:buFont typeface="Arial" panose="020B0604020202020204" pitchFamily="34" charset="0"/>
              <a:buChar char="•"/>
              <a:defRPr/>
            </a:pPr>
            <a:endParaRPr lang="en-US" b="1" dirty="0">
              <a:cs typeface="Calibri"/>
            </a:endParaRPr>
          </a:p>
          <a:p>
            <a:pPr marL="0" indent="0">
              <a:buFont typeface="Arial" panose="020B0604020202020204" pitchFamily="34" charset="0"/>
              <a:buNone/>
              <a:defRPr/>
            </a:pPr>
            <a:r>
              <a:rPr lang="en-US" b="1" dirty="0"/>
              <a:t>References:</a:t>
            </a:r>
            <a:endParaRPr lang="en-US" b="1" dirty="0">
              <a:cs typeface="Calibri"/>
            </a:endParaRPr>
          </a:p>
          <a:p>
            <a:pPr marL="171450" indent="-171450">
              <a:buFont typeface="Arial" panose="020B0604020202020204" pitchFamily="34" charset="0"/>
              <a:buChar char="•"/>
              <a:defRPr/>
            </a:pPr>
            <a:r>
              <a:rPr lang="en-US" dirty="0"/>
              <a:t>Bean, J. P., &amp; Bradley, R. K. (1986). Untangling the satisfaction-performance relationship for college students. </a:t>
            </a:r>
            <a:r>
              <a:rPr lang="en-US" i="1" dirty="0"/>
              <a:t>Journal of Higher Education, 57, </a:t>
            </a:r>
            <a:r>
              <a:rPr lang="en-US" dirty="0"/>
              <a:t>393–412.</a:t>
            </a:r>
            <a:endParaRPr lang="en-US" dirty="0">
              <a:cs typeface="Calibri"/>
            </a:endParaRPr>
          </a:p>
          <a:p>
            <a:pPr marL="171450" indent="-171450">
              <a:buFont typeface="Arial" panose="020B0604020202020204" pitchFamily="34" charset="0"/>
              <a:buChar char="•"/>
              <a:defRPr/>
            </a:pPr>
            <a:r>
              <a:rPr lang="en-US" dirty="0" err="1"/>
              <a:t>Hossler</a:t>
            </a:r>
            <a:r>
              <a:rPr lang="en-US" dirty="0"/>
              <a:t>, D. (1984). Enrollment management: An integrated approach. College Board Publications. </a:t>
            </a:r>
            <a:endParaRPr lang="en-US" dirty="0">
              <a:cs typeface="Calibri"/>
            </a:endParaRPr>
          </a:p>
          <a:p>
            <a:pPr marL="171450" indent="-171450">
              <a:buFont typeface="Arial" panose="020B0604020202020204" pitchFamily="34" charset="0"/>
              <a:buChar char="•"/>
              <a:defRPr/>
            </a:pPr>
            <a:r>
              <a:rPr lang="en-US" dirty="0"/>
              <a:t>Villella, E. F., &amp; Hu, M. (1990). College choice as a linking variable between recruitment and retention. </a:t>
            </a:r>
            <a:r>
              <a:rPr lang="en-US" i="1" dirty="0"/>
              <a:t>Journal of Marketing for Higher Education, 3</a:t>
            </a:r>
            <a:r>
              <a:rPr lang="en-US" i="0" dirty="0"/>
              <a:t>(1</a:t>
            </a:r>
            <a:r>
              <a:rPr lang="en-US" dirty="0"/>
              <a:t>), 79–88. </a:t>
            </a:r>
            <a:endParaRPr lang="en-US" dirty="0">
              <a:cs typeface="Calibri" panose="020F0502020204030204"/>
            </a:endParaRPr>
          </a:p>
        </p:txBody>
      </p:sp>
    </p:spTree>
    <p:extLst>
      <p:ext uri="{BB962C8B-B14F-4D97-AF65-F5344CB8AC3E}">
        <p14:creationId xmlns:p14="http://schemas.microsoft.com/office/powerpoint/2010/main" val="217243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Before reviewing these research-based strategies, let's consider the students you know. </a:t>
            </a:r>
            <a:endParaRPr lang="en-US" dirty="0">
              <a:cs typeface="Calibri"/>
            </a:endParaRPr>
          </a:p>
          <a:p>
            <a:pPr lvl="1" indent="-171450">
              <a:buFont typeface="Arial" panose="020B0604020202020204" pitchFamily="34" charset="0"/>
              <a:buChar char="•"/>
            </a:pPr>
            <a:r>
              <a:rPr lang="en-US" dirty="0"/>
              <a:t>How do they make decisions about where to apply for postsecondary training? </a:t>
            </a:r>
            <a:endParaRPr lang="en-US" dirty="0">
              <a:cs typeface="Calibri" panose="020F0502020204030204"/>
            </a:endParaRPr>
          </a:p>
          <a:p>
            <a:pPr lvl="1" indent="-171450">
              <a:buFont typeface="Arial" panose="020B0604020202020204" pitchFamily="34" charset="0"/>
              <a:buChar char="•"/>
            </a:pPr>
            <a:r>
              <a:rPr lang="en-US" dirty="0"/>
              <a:t>How do they go about the process of selecting a school or program? </a:t>
            </a:r>
            <a:endParaRPr lang="en-US" dirty="0">
              <a:cs typeface="Calibri" panose="020F0502020204030204"/>
            </a:endParaRPr>
          </a:p>
          <a:p>
            <a:pPr marL="0" indent="0">
              <a:buFont typeface="Arial" panose="020B0604020202020204" pitchFamily="34" charset="0"/>
              <a:buNone/>
            </a:pPr>
            <a:endParaRPr lang="en-US" dirty="0"/>
          </a:p>
          <a:p>
            <a:pPr marL="0" indent="0">
              <a:buFont typeface="Arial" panose="020B0604020202020204" pitchFamily="34" charset="0"/>
              <a:buNone/>
            </a:pPr>
            <a:r>
              <a:rPr lang="en-US" b="1" dirty="0"/>
              <a:t>Facilitator notes:</a:t>
            </a:r>
            <a:endParaRPr lang="en-US" b="1" dirty="0">
              <a:cs typeface="Calibri"/>
            </a:endParaRPr>
          </a:p>
          <a:p>
            <a:pPr marL="171450" indent="-171450">
              <a:buFont typeface="Arial"/>
              <a:buChar char="•"/>
            </a:pPr>
            <a:r>
              <a:rPr lang="en-US" dirty="0"/>
              <a:t>If you are working with a group, discuss. As people share comments (either through sharing ideas in person, writing on a board, or in a chat box for virtual meetings), read ideas out loud and reflect on common themes emerging. Relate back to those ideas when presenting the next few slides.</a:t>
            </a:r>
            <a:endParaRPr lang="en-US" dirty="0">
              <a:cs typeface="Calibri" panose="020F0502020204030204"/>
            </a:endParaRPr>
          </a:p>
        </p:txBody>
      </p:sp>
    </p:spTree>
    <p:extLst>
      <p:ext uri="{BB962C8B-B14F-4D97-AF65-F5344CB8AC3E}">
        <p14:creationId xmlns:p14="http://schemas.microsoft.com/office/powerpoint/2010/main" val="127689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are more likely to enroll and persist if they choose an institution that is a good match.</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Low-income students are less likely to have access to information to help make these choices and are less likely to find a school that is a good match.</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References:</a:t>
            </a:r>
            <a:endParaRPr lang="en-US" b="1" dirty="0">
              <a:cs typeface="Calibri"/>
            </a:endParaRPr>
          </a:p>
          <a:p>
            <a:pPr>
              <a:defRPr/>
            </a:pPr>
            <a:r>
              <a:rPr lang="en-US" dirty="0"/>
              <a:t>Bowen, W., </a:t>
            </a:r>
            <a:r>
              <a:rPr lang="en-US" dirty="0" err="1"/>
              <a:t>Chingos</a:t>
            </a:r>
            <a:r>
              <a:rPr lang="en-US" dirty="0"/>
              <a:t>, M., &amp; McPherson, M. (2009). Crossing the finish line: Completing college at America’s public universities. Princeton University Press.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Light, A., &amp; Strayer, W. (2000). Determinants of college completion: School quality or student ability? </a:t>
            </a:r>
            <a:r>
              <a:rPr lang="en-US" i="1" dirty="0"/>
              <a:t>Journal of Human Resources</a:t>
            </a:r>
            <a:r>
              <a:rPr lang="en-US" dirty="0"/>
              <a:t>, 299–332. </a:t>
            </a:r>
            <a:endParaRPr lang="en-US" dirty="0">
              <a:cs typeface="Calibri"/>
            </a:endParaRPr>
          </a:p>
        </p:txBody>
      </p:sp>
    </p:spTree>
    <p:extLst>
      <p:ext uri="{BB962C8B-B14F-4D97-AF65-F5344CB8AC3E}">
        <p14:creationId xmlns:p14="http://schemas.microsoft.com/office/powerpoint/2010/main" val="150201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1523999"/>
            <a:ext cx="18285619"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542940" y="1523999"/>
            <a:ext cx="5851398" cy="10668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139975" y="2596896"/>
            <a:ext cx="14632305" cy="6510528"/>
          </a:xfrm>
        </p:spPr>
        <p:txBody>
          <a:bodyPr anchor="b">
            <a:normAutofit/>
          </a:bodyPr>
          <a:lstStyle>
            <a:lvl1pPr algn="l">
              <a:defRPr sz="11800" spc="-2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2200316" y="9340492"/>
            <a:ext cx="14632305" cy="1828800"/>
          </a:xfrm>
        </p:spPr>
        <p:txBody>
          <a:bodyPr anchor="t">
            <a:normAutofit/>
          </a:bodyPr>
          <a:lstStyle>
            <a:lvl1pPr marL="0" indent="0" algn="l">
              <a:buNone/>
              <a:defRPr sz="4400" cap="none" spc="0" baseline="0">
                <a:solidFill>
                  <a:schemeClr val="accent1">
                    <a:lumMod val="20000"/>
                    <a:lumOff val="80000"/>
                  </a:schemeClr>
                </a:solidFill>
              </a:defRPr>
            </a:lvl1pPr>
            <a:lvl2pPr marL="914400" indent="0" algn="ctr">
              <a:buNone/>
              <a:defRPr sz="4400"/>
            </a:lvl2pPr>
            <a:lvl3pPr marL="1828800" indent="0" algn="ctr">
              <a:buNone/>
              <a:defRPr sz="4400"/>
            </a:lvl3pPr>
            <a:lvl4pPr marL="2743200" indent="0" algn="ctr">
              <a:buNone/>
              <a:defRPr sz="4000"/>
            </a:lvl4pPr>
            <a:lvl5pPr marL="3657600" indent="0" algn="ctr">
              <a:buNone/>
              <a:defRPr sz="4000"/>
            </a:lvl5pPr>
            <a:lvl6pPr marL="4572000" indent="0" algn="ctr">
              <a:buNone/>
              <a:defRPr sz="4000"/>
            </a:lvl6pPr>
            <a:lvl7pPr marL="5486400" indent="0" algn="ctr">
              <a:buNone/>
              <a:defRPr sz="4000"/>
            </a:lvl7pPr>
            <a:lvl8pPr marL="6400800" indent="0" algn="ctr">
              <a:buNone/>
              <a:defRPr sz="4000"/>
            </a:lvl8pPr>
            <a:lvl9pPr marL="7315200" indent="0" algn="ctr">
              <a:buNone/>
              <a:defRPr sz="4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40940560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236647300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99" y="1981200"/>
            <a:ext cx="5639534" cy="9906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36831" y="1737360"/>
            <a:ext cx="14632305" cy="1024128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17283406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Gray">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2268538" y="8458200"/>
            <a:ext cx="2914649" cy="2968950"/>
          </a:xfrm>
          <a:prstGeom prst="rect">
            <a:avLst/>
          </a:prstGeo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5330714" y="8458200"/>
            <a:ext cx="2914649" cy="2968950"/>
          </a:xfrm>
          <a:prstGeom prst="rect">
            <a:avLst/>
          </a:prstGeo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109208048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hasCustomPrompt="1"/>
          </p:nvPr>
        </p:nvSpPr>
        <p:spPr>
          <a:xfrm>
            <a:off x="1144586" y="3152752"/>
            <a:ext cx="22098002" cy="7607594"/>
          </a:xfrm>
          <a:prstGeom prst="rect">
            <a:avLst/>
          </a:prstGeom>
        </p:spPr>
        <p:txBody>
          <a:bodyPr>
            <a:normAutofit/>
          </a:bodyPr>
          <a:lstStyle>
            <a:lvl1pPr marL="457200" indent="-365760">
              <a:spcBef>
                <a:spcPts val="600"/>
              </a:spcBef>
              <a:spcAft>
                <a:spcPts val="300"/>
              </a:spcAft>
              <a:buFont typeface="Arial" panose="020B0604020202020204" pitchFamily="34" charset="0"/>
              <a:buChar char="•"/>
              <a:defRPr sz="4800">
                <a:solidFill>
                  <a:srgbClr val="576F7F"/>
                </a:solidFill>
                <a:latin typeface="Times New Roman" panose="02020603050405020304" pitchFamily="18" charset="0"/>
                <a:cs typeface="Times New Roman" panose="02020603050405020304" pitchFamily="18" charset="0"/>
              </a:defRPr>
            </a:lvl1pPr>
            <a:lvl2pPr marL="822960" indent="-365125">
              <a:spcBef>
                <a:spcPts val="300"/>
              </a:spcBef>
              <a:spcAft>
                <a:spcPts val="300"/>
              </a:spcAft>
              <a:buFont typeface="Times New Roman" panose="02020603050405020304" pitchFamily="18" charset="0"/>
              <a:buChar char="–"/>
              <a:defRPr sz="4000">
                <a:latin typeface="Times New Roman" panose="02020603050405020304" pitchFamily="18" charset="0"/>
                <a:cs typeface="Times New Roman" panose="02020603050405020304" pitchFamily="18" charset="0"/>
              </a:defRPr>
            </a:lvl2pPr>
            <a:lvl3pPr marL="1188720" indent="-365760" algn="l">
              <a:spcBef>
                <a:spcPts val="300"/>
              </a:spcBef>
              <a:spcAft>
                <a:spcPts val="300"/>
              </a:spcAft>
              <a:buFont typeface="Courier New" panose="02070309020205020404" pitchFamily="49" charset="0"/>
              <a:buChar char="o"/>
              <a:defRPr sz="3600">
                <a:solidFill>
                  <a:srgbClr val="576F7F"/>
                </a:solidFill>
                <a:latin typeface="Times New Roman" panose="02020603050405020304" pitchFamily="18" charset="0"/>
                <a:cs typeface="Times New Roman" panose="02020603050405020304" pitchFamily="18" charset="0"/>
              </a:defRPr>
            </a:lvl3pPr>
            <a:lvl4pPr marL="1554480" indent="-365760">
              <a:spcBef>
                <a:spcPts val="0"/>
              </a:spcBef>
              <a:buFont typeface="Wingdings" panose="05000000000000000000" pitchFamily="2" charset="2"/>
              <a:buChar char="§"/>
              <a:defRPr sz="3200">
                <a:latin typeface="Times New Roman" panose="02020603050405020304" pitchFamily="18" charset="0"/>
                <a:cs typeface="Times New Roman" panose="02020603050405020304" pitchFamily="18" charset="0"/>
              </a:defRPr>
            </a:lvl4pPr>
            <a:lvl5pPr marL="1920240" indent="-365760">
              <a:spcBef>
                <a:spcPts val="0"/>
              </a:spcBef>
              <a:buFont typeface="Times New Roman" panose="02020603050405020304" pitchFamily="18" charset="0"/>
              <a:buChar char="‣"/>
              <a:defRPr sz="3200">
                <a:latin typeface="Times New Roman" panose="02020603050405020304" pitchFamily="18" charset="0"/>
                <a:cs typeface="Times New Roman" panose="02020603050405020304" pitchFamily="18" charset="0"/>
              </a:defRPr>
            </a:lvl5pPr>
          </a:lstStyle>
          <a:p>
            <a:pPr lvl="0"/>
            <a:r>
              <a:rPr lang="en-US"/>
              <a:t>First level bullet</a:t>
            </a:r>
          </a:p>
          <a:p>
            <a:pPr lvl="1"/>
            <a:r>
              <a:rPr lang="en-US"/>
              <a:t>Second level bullet</a:t>
            </a:r>
          </a:p>
          <a:p>
            <a:pPr lvl="2"/>
            <a:r>
              <a:rPr lang="en-US"/>
              <a:t>Third level bullet</a:t>
            </a:r>
          </a:p>
          <a:p>
            <a:pPr lvl="3"/>
            <a:r>
              <a:rPr lang="en-US"/>
              <a:t>Fourth level bullet</a:t>
            </a:r>
          </a:p>
          <a:p>
            <a:pPr lvl="4"/>
            <a:r>
              <a:rPr lang="en-US"/>
              <a:t>Fifth level bullet</a:t>
            </a:r>
            <a:endParaRPr lang="tr-TR"/>
          </a:p>
        </p:txBody>
      </p:sp>
    </p:spTree>
    <p:extLst>
      <p:ext uri="{BB962C8B-B14F-4D97-AF65-F5344CB8AC3E}">
        <p14:creationId xmlns:p14="http://schemas.microsoft.com/office/powerpoint/2010/main" val="92282280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Slide — Whit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238195433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139167615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31941" y="362172"/>
            <a:ext cx="24419116" cy="11826977"/>
          </a:xfrm>
          <a:prstGeom prst="rect">
            <a:avLst/>
          </a:prstGeom>
        </p:spPr>
        <p:txBody>
          <a:bodyPr/>
          <a:lstStyle/>
          <a:p>
            <a:endParaRPr lang="en-US"/>
          </a:p>
        </p:txBody>
      </p:sp>
    </p:spTree>
    <p:extLst>
      <p:ext uri="{BB962C8B-B14F-4D97-AF65-F5344CB8AC3E}">
        <p14:creationId xmlns:p14="http://schemas.microsoft.com/office/powerpoint/2010/main" val="180142368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144588" y="1143001"/>
            <a:ext cx="22083252" cy="10287000"/>
          </a:xfrm>
          <a:prstGeom prst="rect">
            <a:avLst/>
          </a:prstGeom>
        </p:spPr>
        <p:txBody>
          <a:bodyPr/>
          <a:lstStyle/>
          <a:p>
            <a:endParaRPr lang="en-US"/>
          </a:p>
        </p:txBody>
      </p:sp>
    </p:spTree>
    <p:extLst>
      <p:ext uri="{BB962C8B-B14F-4D97-AF65-F5344CB8AC3E}">
        <p14:creationId xmlns:p14="http://schemas.microsoft.com/office/powerpoint/2010/main" val="337049030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1144586" y="3152752"/>
            <a:ext cx="22098002" cy="3860491"/>
          </a:xfrm>
          <a:prstGeom prst="rect">
            <a:avLst/>
          </a:prstGeo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1144586" y="7781903"/>
            <a:ext cx="10682748" cy="3648098"/>
          </a:xfrm>
          <a:prstGeom prst="rect">
            <a:avLst/>
          </a:prstGeo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a:t>Click to edit Master text styles</a:t>
            </a:r>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12574586" y="7781903"/>
            <a:ext cx="10682748" cy="3648098"/>
          </a:xfrm>
          <a:prstGeom prst="rect">
            <a:avLst/>
          </a:prstGeo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1466649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9" name="Title 1">
            <a:extLst>
              <a:ext uri="{FF2B5EF4-FFF2-40B4-BE49-F238E27FC236}">
                <a16:creationId xmlns:a16="http://schemas.microsoft.com/office/drawing/2014/main" id="{34A48D0E-5040-A74B-9BAD-A067B3500D16}"/>
              </a:ext>
            </a:extLst>
          </p:cNvPr>
          <p:cNvSpPr>
            <a:spLocks noGrp="1"/>
          </p:cNvSpPr>
          <p:nvPr>
            <p:ph type="ctrTitle" hasCustomPrompt="1"/>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en-US"/>
              <a:t>Table slide layout example</a:t>
            </a:r>
          </a:p>
        </p:txBody>
      </p:sp>
      <p:sp>
        <p:nvSpPr>
          <p:cNvPr id="7" name="Table Placeholder 6">
            <a:extLst>
              <a:ext uri="{FF2B5EF4-FFF2-40B4-BE49-F238E27FC236}">
                <a16:creationId xmlns:a16="http://schemas.microsoft.com/office/drawing/2014/main" id="{265AE6CD-F192-1C4A-826B-6BC3AEEF0FC5}"/>
              </a:ext>
            </a:extLst>
          </p:cNvPr>
          <p:cNvSpPr>
            <a:spLocks noGrp="1"/>
          </p:cNvSpPr>
          <p:nvPr>
            <p:ph type="tbl" sz="quarter" idx="13"/>
          </p:nvPr>
        </p:nvSpPr>
        <p:spPr>
          <a:xfrm>
            <a:off x="1144587" y="3124177"/>
            <a:ext cx="22097999" cy="6107113"/>
          </a:xfrm>
          <a:prstGeom prst="rect">
            <a:avLst/>
          </a:prstGeom>
        </p:spPr>
        <p:txBody>
          <a:bodyPr/>
          <a:lstStyle/>
          <a:p>
            <a:endParaRPr lang="en-US"/>
          </a:p>
        </p:txBody>
      </p:sp>
      <p:sp>
        <p:nvSpPr>
          <p:cNvPr id="19" name="Text Placeholder 18">
            <a:extLst>
              <a:ext uri="{FF2B5EF4-FFF2-40B4-BE49-F238E27FC236}">
                <a16:creationId xmlns:a16="http://schemas.microsoft.com/office/drawing/2014/main" id="{F5D49D9F-6673-6B49-911D-32D4796888B0}"/>
              </a:ext>
            </a:extLst>
          </p:cNvPr>
          <p:cNvSpPr>
            <a:spLocks noGrp="1"/>
          </p:cNvSpPr>
          <p:nvPr>
            <p:ph type="body" sz="quarter" idx="14" hasCustomPrompt="1"/>
          </p:nvPr>
        </p:nvSpPr>
        <p:spPr>
          <a:xfrm>
            <a:off x="744280" y="10930290"/>
            <a:ext cx="22859999" cy="765523"/>
          </a:xfrm>
          <a:prstGeom prst="rect">
            <a:avLst/>
          </a:prstGeom>
        </p:spPr>
        <p:txBody>
          <a:bodyPr/>
          <a:lstStyle>
            <a:lvl1pPr>
              <a:defRPr/>
            </a:lvl1pPr>
            <a:lvl2pPr marL="514350" indent="0">
              <a:buNone/>
              <a:defRPr/>
            </a:lvl2pPr>
          </a:lstStyle>
          <a:p>
            <a:pPr lvl="0"/>
            <a:r>
              <a:rPr lang="en-US"/>
              <a:t>Be sure to update the font to Times New Roman when you add a table! Delete note during formatting</a:t>
            </a:r>
          </a:p>
        </p:txBody>
      </p:sp>
    </p:spTree>
    <p:extLst>
      <p:ext uri="{BB962C8B-B14F-4D97-AF65-F5344CB8AC3E}">
        <p14:creationId xmlns:p14="http://schemas.microsoft.com/office/powerpoint/2010/main" val="159917768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p15:clr>
            <a:srgbClr val="FBAE40"/>
          </p15:clr>
        </p15:guide>
        <p15:guide id="12" pos="7921">
          <p15:clr>
            <a:srgbClr val="FBAE40"/>
          </p15:clr>
        </p15:guide>
        <p15:guide id="13" pos="5521">
          <p15:clr>
            <a:srgbClr val="FBAE40"/>
          </p15:clr>
        </p15:guide>
        <p15:guide id="14" pos="5041">
          <p15:clr>
            <a:srgbClr val="FBAE40"/>
          </p15:clr>
        </p15:guide>
        <p15:guide id="15" pos="9841">
          <p15:clr>
            <a:srgbClr val="FBAE40"/>
          </p15:clr>
        </p15:guide>
        <p15:guide id="16" pos="1032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409753862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2574588" y="1143001"/>
            <a:ext cx="10653252" cy="10287000"/>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1144586" y="3152752"/>
            <a:ext cx="10682748" cy="3860491"/>
          </a:xfrm>
          <a:prstGeom prst="rect">
            <a:avLst/>
          </a:prstGeo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1144586" y="7781903"/>
            <a:ext cx="10682748" cy="3648098"/>
          </a:xfrm>
          <a:prstGeom prst="rect">
            <a:avLst/>
          </a:prstGeo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6576368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22083252" cy="4648213"/>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12574586" y="8531537"/>
            <a:ext cx="10682748" cy="2898463"/>
          </a:xfrm>
          <a:prstGeom prst="rect">
            <a:avLst/>
          </a:prstGeo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1144586" y="8531537"/>
            <a:ext cx="10682748" cy="2898463"/>
          </a:xfrm>
          <a:prstGeom prst="rect">
            <a:avLst/>
          </a:prstGeo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33083696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10668000" cy="4648213"/>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12592876" y="3124175"/>
            <a:ext cx="10668000" cy="4648213"/>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1144586" y="8531537"/>
            <a:ext cx="10682748" cy="2898463"/>
          </a:xfrm>
          <a:prstGeom prst="rect">
            <a:avLst/>
          </a:prstGeo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12574586" y="8531537"/>
            <a:ext cx="10682748" cy="2898463"/>
          </a:xfrm>
          <a:prstGeom prst="rect">
            <a:avLst/>
          </a:prstGeo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00559081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6858000" cy="4648213"/>
          </a:xfrm>
          <a:prstGeom prst="rect">
            <a:avLst/>
          </a:prstGeom>
        </p:spPr>
        <p:txBody>
          <a:bodyPr/>
          <a:lstStyle/>
          <a:p>
            <a:endParaRPr lang="en-US"/>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8764587" y="3124175"/>
            <a:ext cx="6858000" cy="4648213"/>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16384587" y="3124175"/>
            <a:ext cx="6858000" cy="4648213"/>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1144586" y="8531537"/>
            <a:ext cx="6858002" cy="2898463"/>
          </a:xfrm>
          <a:prstGeom prst="rect">
            <a:avLst/>
          </a:prstGeo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8774111" y="8531537"/>
            <a:ext cx="6858002" cy="2898463"/>
          </a:xfrm>
          <a:prstGeom prst="rect">
            <a:avLst/>
          </a:prstGeo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16375061" y="8531537"/>
            <a:ext cx="6858002" cy="2898463"/>
          </a:xfrm>
          <a:prstGeom prst="rect">
            <a:avLst/>
          </a:prstGeo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844426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1144587" y="3121326"/>
            <a:ext cx="10667999" cy="8305799"/>
          </a:xfrm>
          <a:prstGeom prst="rect">
            <a:avLst/>
          </a:prstGeom>
        </p:spPr>
        <p:txBody>
          <a:bodyPr>
            <a:normAutofit/>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tr-TR"/>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12574588" y="3121326"/>
            <a:ext cx="10667998" cy="8305798"/>
          </a:xfrm>
          <a:prstGeom prst="rect">
            <a:avLst/>
          </a:prstGeo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28230933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36831" y="2596896"/>
            <a:ext cx="14632305" cy="6510528"/>
          </a:xfrm>
        </p:spPr>
        <p:txBody>
          <a:bodyPr anchor="b">
            <a:normAutofit/>
          </a:bodyPr>
          <a:lstStyle>
            <a:lvl1pPr>
              <a:defRPr sz="11800" b="0" spc="-2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773412" y="9345168"/>
            <a:ext cx="14632305" cy="1828800"/>
          </a:xfrm>
        </p:spPr>
        <p:txBody>
          <a:bodyPr anchor="t">
            <a:normAutofit/>
          </a:bodyPr>
          <a:lstStyle>
            <a:lvl1pPr marL="0" indent="0">
              <a:buNone/>
              <a:defRPr sz="4400" cap="none" spc="0" baseline="0">
                <a:solidFill>
                  <a:schemeClr val="tx1">
                    <a:lumMod val="65000"/>
                    <a:lumOff val="3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12904293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736831" y="1737360"/>
            <a:ext cx="6950345" cy="1024128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638276" y="1737360"/>
            <a:ext cx="6950345" cy="1024128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2/19/2021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115405894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736831" y="2047172"/>
            <a:ext cx="6950345" cy="1615440"/>
          </a:xfrm>
        </p:spPr>
        <p:txBody>
          <a:bodyPr anchor="b">
            <a:normAutofit/>
          </a:bodyPr>
          <a:lstStyle>
            <a:lvl1pPr marL="0" indent="0">
              <a:spcBef>
                <a:spcPts val="0"/>
              </a:spcBef>
              <a:buNone/>
              <a:defRPr sz="4000" b="1">
                <a:solidFill>
                  <a:schemeClr val="tx1">
                    <a:lumMod val="65000"/>
                    <a:lumOff val="35000"/>
                  </a:schemeClr>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7736831" y="3861872"/>
            <a:ext cx="6950345" cy="804672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638962" y="2047173"/>
            <a:ext cx="6950345" cy="1626342"/>
          </a:xfrm>
        </p:spPr>
        <p:txBody>
          <a:bodyPr anchor="b">
            <a:normAutofit/>
          </a:bodyPr>
          <a:lstStyle>
            <a:lvl1pPr marL="0" indent="0">
              <a:spcBef>
                <a:spcPts val="0"/>
              </a:spcBef>
              <a:buNone/>
              <a:defRPr sz="4000" b="1">
                <a:solidFill>
                  <a:schemeClr val="tx1">
                    <a:lumMod val="65000"/>
                    <a:lumOff val="35000"/>
                  </a:schemeClr>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5638962" y="3861872"/>
            <a:ext cx="6950345" cy="804672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2/19/2021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330955352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2/19/2021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37190107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35275313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131" y="2286000"/>
            <a:ext cx="5670018" cy="4754880"/>
          </a:xfrm>
        </p:spPr>
        <p:txBody>
          <a:bodyPr anchor="b">
            <a:normAutofit/>
          </a:bodyPr>
          <a:lstStyle>
            <a:lvl1pPr>
              <a:defRPr sz="6400" b="0" baseline="0"/>
            </a:lvl1pPr>
          </a:lstStyle>
          <a:p>
            <a:r>
              <a:rPr lang="en-US"/>
              <a:t>Click to edit Master title style</a:t>
            </a:r>
            <a:endParaRPr lang="en-US" dirty="0"/>
          </a:p>
        </p:txBody>
      </p:sp>
      <p:sp>
        <p:nvSpPr>
          <p:cNvPr id="3" name="Content Placeholder 2"/>
          <p:cNvSpPr>
            <a:spLocks noGrp="1"/>
          </p:cNvSpPr>
          <p:nvPr>
            <p:ph idx="1"/>
          </p:nvPr>
        </p:nvSpPr>
        <p:spPr>
          <a:xfrm>
            <a:off x="7736831" y="1737360"/>
            <a:ext cx="14632305" cy="10241280"/>
          </a:xfrm>
        </p:spPr>
        <p:txBody>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2131" y="6988352"/>
            <a:ext cx="5670018" cy="4643980"/>
          </a:xfrm>
        </p:spPr>
        <p:txBody>
          <a:bodyPr anchor="t">
            <a:normAutofit/>
          </a:bodyPr>
          <a:lstStyle>
            <a:lvl1pPr marL="0" indent="0">
              <a:lnSpc>
                <a:spcPct val="100000"/>
              </a:lnSpc>
              <a:buNone/>
              <a:defRPr sz="2800">
                <a:solidFill>
                  <a:srgbClr val="FFFFFF"/>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80491191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131" y="2286000"/>
            <a:ext cx="5670018" cy="4754880"/>
          </a:xfrm>
        </p:spPr>
        <p:txBody>
          <a:bodyPr anchor="b">
            <a:normAutofit/>
          </a:bodyPr>
          <a:lstStyle>
            <a:lvl1pPr>
              <a:defRPr sz="6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142218" y="1534838"/>
            <a:ext cx="16232573" cy="10661904"/>
          </a:xfrm>
          <a:solidFill>
            <a:schemeClr val="bg1">
              <a:lumMod val="75000"/>
            </a:schemeClr>
          </a:solidFill>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512131" y="6986016"/>
            <a:ext cx="5670018" cy="4645152"/>
          </a:xfrm>
        </p:spPr>
        <p:txBody>
          <a:bodyPr anchor="t">
            <a:normAutofit/>
          </a:bodyPr>
          <a:lstStyle>
            <a:lvl1pPr marL="0" indent="0">
              <a:lnSpc>
                <a:spcPct val="100000"/>
              </a:lnSpc>
              <a:buNone/>
              <a:defRPr sz="2800">
                <a:solidFill>
                  <a:srgbClr val="FFFFFF"/>
                </a:solidFil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2/19/2021</a:t>
            </a:fld>
            <a:endParaRPr lang="en-US" dirty="0"/>
          </a:p>
        </p:txBody>
      </p:sp>
      <p:sp>
        <p:nvSpPr>
          <p:cNvPr id="9" name="Footer Placeholder 8"/>
          <p:cNvSpPr>
            <a:spLocks noGrp="1"/>
          </p:cNvSpPr>
          <p:nvPr>
            <p:ph type="ftr" sz="quarter" idx="11"/>
          </p:nvPr>
        </p:nvSpPr>
        <p:spPr>
          <a:xfrm>
            <a:off x="6999114" y="12712701"/>
            <a:ext cx="11824573" cy="730250"/>
          </a:xfrm>
        </p:spPr>
        <p:txBody>
          <a:bodyPr/>
          <a:lstStyle/>
          <a:p>
            <a:endParaRPr lang="en-US" dirty="0"/>
          </a:p>
        </p:txBody>
      </p:sp>
      <p:sp>
        <p:nvSpPr>
          <p:cNvPr id="10" name="Slide Number Placeholder 9"/>
          <p:cNvSpPr>
            <a:spLocks noGrp="1"/>
          </p:cNvSpPr>
          <p:nvPr>
            <p:ph type="sldNum" sz="quarter" idx="12"/>
          </p:nvPr>
        </p:nvSpPr>
        <p:spPr/>
        <p:txBody>
          <a:bodyPr/>
          <a:lstStyle/>
          <a:p>
            <a:fld id="{BA8CF1B3-96A0-D24B-B5C9-B5B93FF4523E}" type="slidenum">
              <a:rPr lang="uk-UA" smtClean="0"/>
              <a:pPr/>
              <a:t>‹#›</a:t>
            </a:fld>
            <a:endParaRPr lang="uk-UA"/>
          </a:p>
        </p:txBody>
      </p:sp>
    </p:spTree>
    <p:extLst>
      <p:ext uri="{BB962C8B-B14F-4D97-AF65-F5344CB8AC3E}">
        <p14:creationId xmlns:p14="http://schemas.microsoft.com/office/powerpoint/2010/main" val="115771460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1517904"/>
            <a:ext cx="6888077" cy="10661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05904" y="2247675"/>
            <a:ext cx="5895732" cy="92023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23634805" y="1517904"/>
            <a:ext cx="768196" cy="1066190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7739544" y="1728216"/>
            <a:ext cx="14632305" cy="1024128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4999" y="12712701"/>
            <a:ext cx="5487114" cy="730250"/>
          </a:xfrm>
          <a:prstGeom prst="rect">
            <a:avLst/>
          </a:prstGeom>
        </p:spPr>
        <p:txBody>
          <a:bodyPr vert="horz" lIns="91440" tIns="45720" rIns="91440" bIns="45720" rtlCol="0" anchor="ctr"/>
          <a:lstStyle>
            <a:lvl1pPr algn="l">
              <a:defRPr sz="2200">
                <a:solidFill>
                  <a:schemeClr val="tx1">
                    <a:lumMod val="50000"/>
                    <a:lumOff val="50000"/>
                  </a:schemeClr>
                </a:solidFill>
              </a:defRPr>
            </a:lvl1pPr>
          </a:lstStyle>
          <a:p>
            <a:fld id="{5586B75A-687E-405C-8A0B-8D00578BA2C3}" type="datetimeFigureOut">
              <a:rPr lang="en-US" dirty="0"/>
              <a:pPr/>
              <a:t>2/19/2021</a:t>
            </a:fld>
            <a:endParaRPr lang="en-US" dirty="0"/>
          </a:p>
        </p:txBody>
      </p:sp>
      <p:sp>
        <p:nvSpPr>
          <p:cNvPr id="5" name="Footer Placeholder 4"/>
          <p:cNvSpPr>
            <a:spLocks noGrp="1"/>
          </p:cNvSpPr>
          <p:nvPr>
            <p:ph type="ftr" sz="quarter" idx="3"/>
          </p:nvPr>
        </p:nvSpPr>
        <p:spPr>
          <a:xfrm>
            <a:off x="7739545" y="12712701"/>
            <a:ext cx="11824573" cy="730250"/>
          </a:xfrm>
          <a:prstGeom prst="rect">
            <a:avLst/>
          </a:prstGeom>
        </p:spPr>
        <p:txBody>
          <a:bodyPr vert="horz" lIns="91440" tIns="45720" rIns="91440" bIns="45720" rtlCol="0" anchor="ctr"/>
          <a:lstStyle>
            <a:lvl1pPr algn="l">
              <a:defRPr sz="22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21271040" y="12712701"/>
            <a:ext cx="3062253" cy="730250"/>
          </a:xfrm>
          <a:prstGeom prst="rect">
            <a:avLst/>
          </a:prstGeom>
        </p:spPr>
        <p:txBody>
          <a:bodyPr vert="horz" lIns="91440" tIns="45720" rIns="91440" bIns="45720" rtlCol="0" anchor="ctr"/>
          <a:lstStyle>
            <a:lvl1pPr algn="r">
              <a:defRPr sz="2400" b="1">
                <a:solidFill>
                  <a:schemeClr val="accent1"/>
                </a:solidFill>
              </a:defRPr>
            </a:lvl1pPr>
          </a:lstStyle>
          <a:p>
            <a:fld id="{BA8CF1B3-96A0-D24B-B5C9-B5B93FF4523E}" type="slidenum">
              <a:rPr lang="uk-UA" smtClean="0"/>
              <a:pPr/>
              <a:t>‹#›</a:t>
            </a:fld>
            <a:endParaRPr lang="uk-UA"/>
          </a:p>
        </p:txBody>
      </p:sp>
    </p:spTree>
    <p:extLst>
      <p:ext uri="{BB962C8B-B14F-4D97-AF65-F5344CB8AC3E}">
        <p14:creationId xmlns:p14="http://schemas.microsoft.com/office/powerpoint/2010/main" val="400760572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80" r:id="rId13"/>
    <p:sldLayoutId id="2147483781" r:id="rId14"/>
    <p:sldLayoutId id="2147483763" r:id="rId15"/>
    <p:sldLayoutId id="2147483755" r:id="rId16"/>
    <p:sldLayoutId id="2147483760" r:id="rId17"/>
    <p:sldLayoutId id="2147483754" r:id="rId18"/>
    <p:sldLayoutId id="2147483765" r:id="rId19"/>
    <p:sldLayoutId id="2147483759" r:id="rId20"/>
    <p:sldLayoutId id="2147483756" r:id="rId21"/>
    <p:sldLayoutId id="2147483757" r:id="rId22"/>
    <p:sldLayoutId id="2147483758" r:id="rId23"/>
    <p:sldLayoutId id="2147483761" r:id="rId24"/>
  </p:sldLayoutIdLst>
  <p:hf hdr="0" ftr="0" dt="0"/>
  <p:txStyles>
    <p:titleStyle>
      <a:lvl1pPr algn="l" defTabSz="1828800" rtl="0" eaLnBrk="1" latinLnBrk="0" hangingPunct="1">
        <a:lnSpc>
          <a:spcPct val="90000"/>
        </a:lnSpc>
        <a:spcBef>
          <a:spcPct val="0"/>
        </a:spcBef>
        <a:buNone/>
        <a:defRPr sz="7200" kern="1200" spc="-120" baseline="0">
          <a:solidFill>
            <a:srgbClr val="FFFFFF"/>
          </a:solidFill>
          <a:latin typeface="+mj-lt"/>
          <a:ea typeface="+mj-ea"/>
          <a:cs typeface="+mj-cs"/>
        </a:defRPr>
      </a:lvl1pPr>
    </p:titleStyle>
    <p:bodyStyle>
      <a:lvl1pPr marL="365760" indent="-365760" algn="l" defTabSz="1828800" rtl="0" eaLnBrk="1" latinLnBrk="0" hangingPunct="1">
        <a:lnSpc>
          <a:spcPct val="90000"/>
        </a:lnSpc>
        <a:spcBef>
          <a:spcPts val="2400"/>
        </a:spcBef>
        <a:buClr>
          <a:schemeClr val="accent1"/>
        </a:buClr>
        <a:buFont typeface="Wingdings 2" pitchFamily="18" charset="2"/>
        <a:buChar char=""/>
        <a:defRPr sz="4000" kern="1200">
          <a:solidFill>
            <a:schemeClr val="tx1">
              <a:lumMod val="65000"/>
              <a:lumOff val="35000"/>
            </a:schemeClr>
          </a:solidFill>
          <a:latin typeface="+mn-lt"/>
          <a:ea typeface="+mn-ea"/>
          <a:cs typeface="+mn-cs"/>
        </a:defRPr>
      </a:lvl1pPr>
      <a:lvl2pPr marL="13716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3600" kern="1200">
          <a:solidFill>
            <a:schemeClr val="tx1">
              <a:lumMod val="65000"/>
              <a:lumOff val="35000"/>
            </a:schemeClr>
          </a:solidFill>
          <a:latin typeface="+mn-lt"/>
          <a:ea typeface="+mn-ea"/>
          <a:cs typeface="+mn-cs"/>
        </a:defRPr>
      </a:lvl2pPr>
      <a:lvl3pPr marL="22860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3200" kern="1200">
          <a:solidFill>
            <a:schemeClr val="tx1">
              <a:lumMod val="65000"/>
              <a:lumOff val="35000"/>
            </a:schemeClr>
          </a:solidFill>
          <a:latin typeface="+mn-lt"/>
          <a:ea typeface="+mn-ea"/>
          <a:cs typeface="+mn-cs"/>
        </a:defRPr>
      </a:lvl3pPr>
      <a:lvl4pPr marL="32004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4pPr>
      <a:lvl5pPr marL="41148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8pPr>
      <a:lvl9pPr marL="77724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es.ed.gov/ncee/edlabs/regions/appalachia/events/materials/03-16-21_counselors-postsecondary-resources_deck-B-slides_acc.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formyourfuture.org/" TargetMode="External"/><Relationship Id="rId5" Type="http://schemas.openxmlformats.org/officeDocument/2006/relationships/image" Target="../media/image29.png"/><Relationship Id="rId4" Type="http://schemas.openxmlformats.org/officeDocument/2006/relationships/hyperlink" Target="https://studentaid.ed.gov/sa/about/data-center/student/application-volume/fafsa-completion-high-schoo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8.svg"/><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512731-98E3-9947-AD5B-802AE36680A9}"/>
              </a:ext>
            </a:extLst>
          </p:cNvPr>
          <p:cNvSpPr>
            <a:spLocks noGrp="1"/>
          </p:cNvSpPr>
          <p:nvPr>
            <p:ph type="sldNum" sz="quarter" idx="12"/>
          </p:nvPr>
        </p:nvSpPr>
        <p:spPr/>
        <p:txBody>
          <a:bodyPr/>
          <a:lstStyle/>
          <a:p>
            <a:fld id="{BA8CF1B3-96A0-D24B-B5C9-B5B93FF4523E}" type="slidenum">
              <a:rPr lang="uk-UA" smtClean="0"/>
              <a:pPr/>
              <a:t>1</a:t>
            </a:fld>
            <a:endParaRPr lang="uk-UA"/>
          </a:p>
        </p:txBody>
      </p:sp>
      <p:sp>
        <p:nvSpPr>
          <p:cNvPr id="5" name="Title 4" hidden="1">
            <a:extLst>
              <a:ext uri="{FF2B5EF4-FFF2-40B4-BE49-F238E27FC236}">
                <a16:creationId xmlns:a16="http://schemas.microsoft.com/office/drawing/2014/main" id="{43F1908C-7D5F-4190-88AA-86DDA3932555}"/>
              </a:ext>
            </a:extLst>
          </p:cNvPr>
          <p:cNvSpPr>
            <a:spLocks noGrp="1"/>
          </p:cNvSpPr>
          <p:nvPr>
            <p:ph type="title"/>
          </p:nvPr>
        </p:nvSpPr>
        <p:spPr/>
        <p:txBody>
          <a:bodyPr/>
          <a:lstStyle/>
          <a:p>
            <a:r>
              <a:rPr lang="en-US" dirty="0"/>
              <a:t>IES</a:t>
            </a:r>
            <a:r>
              <a:rPr lang="en-US" baseline="0" dirty="0"/>
              <a:t> Contract Number</a:t>
            </a:r>
            <a:endParaRPr lang="en-US" dirty="0"/>
          </a:p>
        </p:txBody>
      </p:sp>
      <p:sp>
        <p:nvSpPr>
          <p:cNvPr id="3" name="Content Placeholder 2" descr="https://ies.ed.gov/ncee/edlabs/regions/appalachia/events/materials/03-16-21_counselors-postsecondary-resources_deck-B-slides_acc.pdf">
            <a:extLst>
              <a:ext uri="{FF2B5EF4-FFF2-40B4-BE49-F238E27FC236}">
                <a16:creationId xmlns:a16="http://schemas.microsoft.com/office/drawing/2014/main" id="{B42283D1-4096-3142-9F53-7769D9C2F973}"/>
              </a:ext>
            </a:extLst>
          </p:cNvPr>
          <p:cNvSpPr>
            <a:spLocks noGrp="1"/>
          </p:cNvSpPr>
          <p:nvPr>
            <p:ph idx="1"/>
          </p:nvPr>
        </p:nvSpPr>
        <p:spPr/>
        <p:txBody>
          <a:bodyPr>
            <a:normAutofit lnSpcReduction="10000"/>
          </a:bodyPr>
          <a:lstStyle/>
          <a:p>
            <a:pPr marL="0" indent="0">
              <a:lnSpc>
                <a:spcPct val="100000"/>
              </a:lnSpc>
              <a:buNone/>
            </a:pPr>
            <a:r>
              <a:rPr lang="en-US" sz="3600"/>
              <a:t>This presentation was prepared for the Institute of Education Sciences (IES) under Contract ED-IES-17-C-0004 by the Regional Educational Laboratory (REL) Appalachia administered by SRI International. The content of the presentation does not necessarily reflect the views or policies of IES or the U.S. Department of Education nor does mention of trade names, commercial products, or organizations imply endorsement by the U.S. Government. </a:t>
            </a:r>
          </a:p>
          <a:p>
            <a:pPr marL="0" indent="0">
              <a:lnSpc>
                <a:spcPct val="100000"/>
              </a:lnSpc>
              <a:buNone/>
            </a:pPr>
            <a:r>
              <a:rPr lang="en-US" sz="3600"/>
              <a:t>The original version of the presentation can be found on the REL Appalachia website here: </a:t>
            </a:r>
            <a:r>
              <a:rPr lang="en-US" sz="3600">
                <a:ea typeface="+mn-lt"/>
                <a:cs typeface="+mn-lt"/>
                <a:hlinkClick r:id="rId3"/>
              </a:rPr>
              <a:t>https://ies.ed.gov/ncee/edlabs/regions/appalachia/events/materials/03-16-21_counselors-postsecondary-resources_deck-B-slides_acc.pdf</a:t>
            </a:r>
            <a:r>
              <a:rPr lang="en-US" sz="3600">
                <a:ea typeface="+mn-lt"/>
                <a:cs typeface="+mn-lt"/>
              </a:rPr>
              <a:t> </a:t>
            </a:r>
          </a:p>
          <a:p>
            <a:pPr marL="0" indent="0">
              <a:lnSpc>
                <a:spcPct val="100000"/>
              </a:lnSpc>
              <a:buNone/>
            </a:pPr>
            <a:r>
              <a:rPr lang="en-US" sz="3600" dirty="0"/>
              <a:t>If you plan to use these slides to facilitate a training or professional development session, please retain this disclaimer at the beginning of the presentation, even if you choose to add your organization’s logo or make revisions to the slides to meet the needs of your audience. In the occurrence that changes are made, please add a note that: Amendments to the original slides have been made as necessary in order to specifically address the purpose of this presentation.</a:t>
            </a:r>
          </a:p>
        </p:txBody>
      </p:sp>
    </p:spTree>
    <p:extLst>
      <p:ext uri="{BB962C8B-B14F-4D97-AF65-F5344CB8AC3E}">
        <p14:creationId xmlns:p14="http://schemas.microsoft.com/office/powerpoint/2010/main" val="104089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10</a:t>
            </a:fld>
            <a:endParaRPr lang="uk-UA"/>
          </a:p>
        </p:txBody>
      </p:sp>
      <p:sp>
        <p:nvSpPr>
          <p:cNvPr id="7" name="Title 6">
            <a:extLst>
              <a:ext uri="{FF2B5EF4-FFF2-40B4-BE49-F238E27FC236}">
                <a16:creationId xmlns:a16="http://schemas.microsoft.com/office/drawing/2014/main" id="{434693ED-5769-3349-AF65-4632FAC4E133}"/>
              </a:ext>
            </a:extLst>
          </p:cNvPr>
          <p:cNvSpPr>
            <a:spLocks noGrp="1"/>
          </p:cNvSpPr>
          <p:nvPr>
            <p:ph type="title"/>
          </p:nvPr>
        </p:nvSpPr>
        <p:spPr/>
        <p:txBody>
          <a:bodyPr/>
          <a:lstStyle/>
          <a:p>
            <a:r>
              <a:rPr lang="en-US" dirty="0"/>
              <a:t>Supports for school selection</a:t>
            </a:r>
          </a:p>
        </p:txBody>
      </p:sp>
      <p:sp>
        <p:nvSpPr>
          <p:cNvPr id="8" name="Text Placeholder 7">
            <a:extLst>
              <a:ext uri="{FF2B5EF4-FFF2-40B4-BE49-F238E27FC236}">
                <a16:creationId xmlns:a16="http://schemas.microsoft.com/office/drawing/2014/main" id="{D7C1EC8E-FE48-8E47-845F-A48CFBA83368}"/>
              </a:ext>
            </a:extLst>
          </p:cNvPr>
          <p:cNvSpPr>
            <a:spLocks noGrp="1"/>
          </p:cNvSpPr>
          <p:nvPr>
            <p:ph idx="1"/>
          </p:nvPr>
        </p:nvSpPr>
        <p:spPr>
          <a:xfrm>
            <a:off x="7739544" y="1728216"/>
            <a:ext cx="12943313" cy="10241280"/>
          </a:xfrm>
        </p:spPr>
        <p:txBody>
          <a:bodyPr/>
          <a:lstStyle/>
          <a:p>
            <a:pPr marL="91440" indent="0">
              <a:lnSpc>
                <a:spcPct val="100000"/>
              </a:lnSpc>
              <a:spcAft>
                <a:spcPts val="600"/>
              </a:spcAft>
              <a:buNone/>
            </a:pPr>
            <a:r>
              <a:rPr lang="en-US" sz="5400" dirty="0"/>
              <a:t>Assist students in their college search by:</a:t>
            </a:r>
          </a:p>
          <a:p>
            <a:pPr marL="635000" indent="-542925">
              <a:lnSpc>
                <a:spcPct val="100000"/>
              </a:lnSpc>
              <a:spcAft>
                <a:spcPts val="600"/>
              </a:spcAft>
            </a:pPr>
            <a:r>
              <a:rPr lang="en-US" sz="4800" dirty="0"/>
              <a:t>Helping students identify postsecondary programs that </a:t>
            </a:r>
            <a:r>
              <a:rPr lang="en-US" sz="4800" b="1" dirty="0">
                <a:solidFill>
                  <a:srgbClr val="002060"/>
                </a:solidFill>
              </a:rPr>
              <a:t>match</a:t>
            </a:r>
            <a:r>
              <a:rPr lang="en-US" sz="4800" dirty="0"/>
              <a:t> their </a:t>
            </a:r>
            <a:r>
              <a:rPr lang="en-US" sz="4800" b="1" dirty="0">
                <a:solidFill>
                  <a:srgbClr val="002060"/>
                </a:solidFill>
              </a:rPr>
              <a:t>qualifications</a:t>
            </a:r>
            <a:r>
              <a:rPr lang="en-US" sz="4800" dirty="0"/>
              <a:t>, </a:t>
            </a:r>
            <a:r>
              <a:rPr lang="en-US" sz="4800" b="1" dirty="0">
                <a:solidFill>
                  <a:srgbClr val="002060"/>
                </a:solidFill>
              </a:rPr>
              <a:t>interests</a:t>
            </a:r>
            <a:r>
              <a:rPr lang="en-US" sz="4800" dirty="0"/>
              <a:t>, and </a:t>
            </a:r>
            <a:r>
              <a:rPr lang="en-US" sz="4800" b="1" dirty="0">
                <a:solidFill>
                  <a:srgbClr val="002060"/>
                </a:solidFill>
              </a:rPr>
              <a:t>goals</a:t>
            </a:r>
            <a:r>
              <a:rPr lang="en-US" sz="4800" dirty="0"/>
              <a:t>. </a:t>
            </a:r>
          </a:p>
          <a:p>
            <a:pPr marL="635000" indent="-542925">
              <a:lnSpc>
                <a:spcPct val="100000"/>
              </a:lnSpc>
              <a:spcAft>
                <a:spcPts val="600"/>
              </a:spcAft>
            </a:pPr>
            <a:r>
              <a:rPr lang="en-US" sz="4800" dirty="0"/>
              <a:t>Encouraging students to apply to a </a:t>
            </a:r>
            <a:r>
              <a:rPr lang="en-US" sz="4800" b="1" dirty="0">
                <a:solidFill>
                  <a:srgbClr val="002060"/>
                </a:solidFill>
              </a:rPr>
              <a:t>range</a:t>
            </a:r>
            <a:r>
              <a:rPr lang="en-US" sz="4800" dirty="0"/>
              <a:t> of programs: </a:t>
            </a:r>
            <a:r>
              <a:rPr lang="en-US" sz="4800" b="1" dirty="0">
                <a:solidFill>
                  <a:srgbClr val="002060"/>
                </a:solidFill>
              </a:rPr>
              <a:t>safety</a:t>
            </a:r>
            <a:r>
              <a:rPr lang="en-US" sz="4800" dirty="0"/>
              <a:t>, </a:t>
            </a:r>
            <a:r>
              <a:rPr lang="en-US" sz="4800" b="1" dirty="0">
                <a:solidFill>
                  <a:srgbClr val="002060"/>
                </a:solidFill>
              </a:rPr>
              <a:t>match</a:t>
            </a:r>
            <a:r>
              <a:rPr lang="en-US" sz="4800" dirty="0"/>
              <a:t>, </a:t>
            </a:r>
            <a:r>
              <a:rPr lang="en-US" sz="4800" b="1" dirty="0">
                <a:solidFill>
                  <a:srgbClr val="002060"/>
                </a:solidFill>
              </a:rPr>
              <a:t>reach</a:t>
            </a:r>
            <a:r>
              <a:rPr lang="en-US" sz="4800" dirty="0"/>
              <a:t>.</a:t>
            </a:r>
          </a:p>
          <a:p>
            <a:pPr marL="635000" indent="-542925">
              <a:lnSpc>
                <a:spcPct val="100000"/>
              </a:lnSpc>
              <a:spcAft>
                <a:spcPts val="600"/>
              </a:spcAft>
            </a:pPr>
            <a:r>
              <a:rPr lang="en-US" sz="4800" dirty="0"/>
              <a:t>Sharing information on </a:t>
            </a:r>
            <a:r>
              <a:rPr lang="en-US" sz="4800" b="1" dirty="0">
                <a:solidFill>
                  <a:srgbClr val="002060"/>
                </a:solidFill>
              </a:rPr>
              <a:t>net vs. sticker price</a:t>
            </a:r>
            <a:r>
              <a:rPr lang="en-US" sz="4800" dirty="0"/>
              <a:t>. </a:t>
            </a:r>
            <a:endParaRPr lang="en-US" dirty="0"/>
          </a:p>
        </p:txBody>
      </p:sp>
      <p:sp>
        <p:nvSpPr>
          <p:cNvPr id="6" name="TextBox 5">
            <a:extLst>
              <a:ext uri="{FF2B5EF4-FFF2-40B4-BE49-F238E27FC236}">
                <a16:creationId xmlns:a16="http://schemas.microsoft.com/office/drawing/2014/main" id="{57E100C9-81CF-4137-ADAC-CB333021FD03}"/>
              </a:ext>
            </a:extLst>
          </p:cNvPr>
          <p:cNvSpPr txBox="1"/>
          <p:nvPr/>
        </p:nvSpPr>
        <p:spPr>
          <a:xfrm>
            <a:off x="7739544" y="11889759"/>
            <a:ext cx="9165009" cy="461665"/>
          </a:xfrm>
          <a:prstGeom prst="rect">
            <a:avLst/>
          </a:prstGeom>
          <a:noFill/>
        </p:spPr>
        <p:txBody>
          <a:bodyPr wrap="square" rtlCol="0">
            <a:spAutoFit/>
          </a:bodyPr>
          <a:lstStyle/>
          <a:p>
            <a:r>
              <a:rPr lang="en-US" sz="2400" i="1" dirty="0">
                <a:solidFill>
                  <a:srgbClr val="576F7F"/>
                </a:solidFill>
                <a:latin typeface="Times New Roman" panose="02020603050405020304" pitchFamily="18" charset="0"/>
                <a:cs typeface="Times New Roman" panose="02020603050405020304" pitchFamily="18" charset="0"/>
              </a:rPr>
              <a:t>(Page &amp; Scott-Clayton, 2016; Tierney, et al., 2009)</a:t>
            </a:r>
          </a:p>
        </p:txBody>
      </p:sp>
      <p:pic>
        <p:nvPicPr>
          <p:cNvPr id="5" name="Graphic 4" descr="&quot; &quot;">
            <a:extLst>
              <a:ext uri="{FF2B5EF4-FFF2-40B4-BE49-F238E27FC236}">
                <a16:creationId xmlns:a16="http://schemas.microsoft.com/office/drawing/2014/main" id="{7ABB6021-2192-4C83-8AC6-314E5EA2EF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99947" y="4563492"/>
            <a:ext cx="5133346" cy="5793794"/>
          </a:xfrm>
          <a:prstGeom prst="rect">
            <a:avLst/>
          </a:prstGeom>
        </p:spPr>
      </p:pic>
    </p:spTree>
    <p:extLst>
      <p:ext uri="{BB962C8B-B14F-4D97-AF65-F5344CB8AC3E}">
        <p14:creationId xmlns:p14="http://schemas.microsoft.com/office/powerpoint/2010/main" val="1467661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3998"/>
            <a:ext cx="18285618"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42940" y="1523998"/>
            <a:ext cx="5851397" cy="10668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523998"/>
            <a:ext cx="9285664"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a:xfrm>
            <a:off x="21271039" y="12712700"/>
            <a:ext cx="3062252" cy="730250"/>
          </a:xfrm>
        </p:spPr>
        <p:txBody>
          <a:bodyPr vert="horz" lIns="91440" tIns="45720" rIns="91440" bIns="45720" rtlCol="0" anchor="ctr">
            <a:normAutofit/>
          </a:bodyPr>
          <a:lstStyle/>
          <a:p>
            <a:pPr>
              <a:spcAft>
                <a:spcPts val="600"/>
              </a:spcAft>
            </a:pPr>
            <a:fld id="{BA8CF1B3-96A0-D24B-B5C9-B5B93FF4523E}" type="slidenum">
              <a:rPr lang="en-US" b="1" kern="1200" dirty="0">
                <a:solidFill>
                  <a:schemeClr val="accent1"/>
                </a:solidFill>
                <a:latin typeface="+mn-lt"/>
                <a:ea typeface="+mn-ea"/>
                <a:cs typeface="+mn-cs"/>
              </a:rPr>
              <a:pPr>
                <a:spcAft>
                  <a:spcPts val="600"/>
                </a:spcAft>
              </a:pPr>
              <a:t>11</a:t>
            </a:fld>
            <a:endParaRPr lang="en-US" b="1" kern="1200" dirty="0">
              <a:solidFill>
                <a:schemeClr val="accent1"/>
              </a:solidFill>
              <a:latin typeface="+mn-lt"/>
              <a:ea typeface="+mn-ea"/>
              <a:cs typeface="+mn-cs"/>
            </a:endParaRPr>
          </a:p>
        </p:txBody>
      </p:sp>
      <p:sp>
        <p:nvSpPr>
          <p:cNvPr id="9" name="Title 8">
            <a:extLst>
              <a:ext uri="{FF2B5EF4-FFF2-40B4-BE49-F238E27FC236}">
                <a16:creationId xmlns:a16="http://schemas.microsoft.com/office/drawing/2014/main" id="{65438D26-B297-634D-B49B-38716F904FB1}"/>
              </a:ext>
            </a:extLst>
          </p:cNvPr>
          <p:cNvSpPr>
            <a:spLocks noGrp="1"/>
          </p:cNvSpPr>
          <p:nvPr>
            <p:ph type="title"/>
          </p:nvPr>
        </p:nvSpPr>
        <p:spPr>
          <a:xfrm>
            <a:off x="2139976" y="2596896"/>
            <a:ext cx="6518225" cy="6510528"/>
          </a:xfrm>
        </p:spPr>
        <p:txBody>
          <a:bodyPr vert="horz" lIns="91440" tIns="45720" rIns="91440" bIns="45720" rtlCol="0" anchor="b">
            <a:normAutofit/>
          </a:bodyPr>
          <a:lstStyle/>
          <a:p>
            <a:pPr defTabSz="914400"/>
            <a:r>
              <a:rPr lang="en-US" spc="-100" dirty="0"/>
              <a:t>Application and assessment supports</a:t>
            </a:r>
          </a:p>
        </p:txBody>
      </p:sp>
      <p:pic>
        <p:nvPicPr>
          <p:cNvPr id="4" name="Content Placeholder 3" descr="&quot; &quot;">
            <a:extLst>
              <a:ext uri="{FF2B5EF4-FFF2-40B4-BE49-F238E27FC236}">
                <a16:creationId xmlns:a16="http://schemas.microsoft.com/office/drawing/2014/main" id="{C291C4E0-ECEB-4B5D-A038-7050F8C987DF}"/>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1280063" y="1519198"/>
            <a:ext cx="10661300" cy="10661300"/>
          </a:xfrm>
          <a:prstGeom prst="rect">
            <a:avLst/>
          </a:prstGeom>
        </p:spPr>
      </p:pic>
      <p:sp>
        <p:nvSpPr>
          <p:cNvPr id="22" name="Rectangle 21">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34805" y="1517904"/>
            <a:ext cx="768196" cy="1066190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034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12</a:t>
            </a:fld>
            <a:endParaRPr lang="uk-UA"/>
          </a:p>
        </p:txBody>
      </p:sp>
      <p:sp>
        <p:nvSpPr>
          <p:cNvPr id="6" name="Title 5">
            <a:extLst>
              <a:ext uri="{FF2B5EF4-FFF2-40B4-BE49-F238E27FC236}">
                <a16:creationId xmlns:a16="http://schemas.microsoft.com/office/drawing/2014/main" id="{1F4F141F-29B2-1047-9758-D59DF89851F3}"/>
              </a:ext>
            </a:extLst>
          </p:cNvPr>
          <p:cNvSpPr>
            <a:spLocks noGrp="1"/>
          </p:cNvSpPr>
          <p:nvPr>
            <p:ph type="title"/>
          </p:nvPr>
        </p:nvSpPr>
        <p:spPr/>
        <p:txBody>
          <a:bodyPr/>
          <a:lstStyle/>
          <a:p>
            <a:r>
              <a:rPr lang="en-US" dirty="0"/>
              <a:t>What do you think?</a:t>
            </a:r>
          </a:p>
        </p:txBody>
      </p:sp>
      <p:sp>
        <p:nvSpPr>
          <p:cNvPr id="9" name="Text Placeholder 6">
            <a:extLst>
              <a:ext uri="{FF2B5EF4-FFF2-40B4-BE49-F238E27FC236}">
                <a16:creationId xmlns:a16="http://schemas.microsoft.com/office/drawing/2014/main" id="{4862AE84-953E-A846-A6E7-711F21828722}"/>
              </a:ext>
            </a:extLst>
          </p:cNvPr>
          <p:cNvSpPr txBox="1">
            <a:spLocks/>
          </p:cNvSpPr>
          <p:nvPr/>
        </p:nvSpPr>
        <p:spPr>
          <a:xfrm>
            <a:off x="7891944" y="1880616"/>
            <a:ext cx="14632305" cy="10241280"/>
          </a:xfrm>
          <a:prstGeom prst="rect">
            <a:avLst/>
          </a:prstGeom>
        </p:spPr>
        <p:txBody>
          <a:bodyPr vert="horz" lIns="91440" tIns="45720" rIns="91440" bIns="45720" rtlCol="0" anchor="ctr">
            <a:normAutofit/>
          </a:bodyPr>
          <a:lstStyle>
            <a:lvl1pPr marL="365760" indent="-365760" algn="l" defTabSz="1828800" rtl="0" eaLnBrk="1" latinLnBrk="0" hangingPunct="1">
              <a:lnSpc>
                <a:spcPct val="90000"/>
              </a:lnSpc>
              <a:spcBef>
                <a:spcPts val="2400"/>
              </a:spcBef>
              <a:buClr>
                <a:schemeClr val="accent1"/>
              </a:buClr>
              <a:buFont typeface="Wingdings 2" pitchFamily="18" charset="2"/>
              <a:buChar char=""/>
              <a:defRPr sz="4000" kern="1200">
                <a:solidFill>
                  <a:schemeClr val="tx1">
                    <a:lumMod val="65000"/>
                    <a:lumOff val="35000"/>
                  </a:schemeClr>
                </a:solidFill>
                <a:latin typeface="+mn-lt"/>
                <a:ea typeface="+mn-ea"/>
                <a:cs typeface="+mn-cs"/>
              </a:defRPr>
            </a:lvl1pPr>
            <a:lvl2pPr marL="13716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3600" kern="1200">
                <a:solidFill>
                  <a:schemeClr val="tx1">
                    <a:lumMod val="65000"/>
                    <a:lumOff val="35000"/>
                  </a:schemeClr>
                </a:solidFill>
                <a:latin typeface="+mn-lt"/>
                <a:ea typeface="+mn-ea"/>
                <a:cs typeface="+mn-cs"/>
              </a:defRPr>
            </a:lvl2pPr>
            <a:lvl3pPr marL="22860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3200" kern="1200">
                <a:solidFill>
                  <a:schemeClr val="tx1">
                    <a:lumMod val="65000"/>
                    <a:lumOff val="35000"/>
                  </a:schemeClr>
                </a:solidFill>
                <a:latin typeface="+mn-lt"/>
                <a:ea typeface="+mn-ea"/>
                <a:cs typeface="+mn-cs"/>
              </a:defRPr>
            </a:lvl3pPr>
            <a:lvl4pPr marL="32004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4pPr>
            <a:lvl5pPr marL="41148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8pPr>
            <a:lvl9pPr marL="77724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9pPr>
          </a:lstStyle>
          <a:p>
            <a:pPr marL="91440" indent="0" algn="ctr">
              <a:lnSpc>
                <a:spcPct val="100000"/>
              </a:lnSpc>
              <a:buFont typeface="Wingdings 2" pitchFamily="18" charset="2"/>
              <a:buNone/>
            </a:pPr>
            <a:r>
              <a:rPr lang="en-US" sz="5400" b="1" dirty="0">
                <a:solidFill>
                  <a:srgbClr val="002060"/>
                </a:solidFill>
              </a:rPr>
              <a:t>The biggest barrier to students completing their postsecondary applications is _____________.</a:t>
            </a:r>
          </a:p>
          <a:p>
            <a:pPr marL="91440" indent="0">
              <a:buFont typeface="Wingdings 2" pitchFamily="18" charset="2"/>
              <a:buNone/>
            </a:pPr>
            <a:endParaRPr lang="en-US" sz="5400" b="1" dirty="0">
              <a:solidFill>
                <a:srgbClr val="002060"/>
              </a:solidFill>
            </a:endParaRPr>
          </a:p>
          <a:p>
            <a:pPr marL="91440" indent="0">
              <a:buFont typeface="Wingdings 2" pitchFamily="18" charset="2"/>
              <a:buNone/>
            </a:pPr>
            <a:endParaRPr lang="en-US" sz="5400" b="1" dirty="0">
              <a:solidFill>
                <a:srgbClr val="002060"/>
              </a:solidFill>
            </a:endParaRPr>
          </a:p>
          <a:p>
            <a:pPr marL="91440" indent="0">
              <a:buFont typeface="Wingdings 2" pitchFamily="18" charset="2"/>
              <a:buNone/>
            </a:pPr>
            <a:endParaRPr lang="en-US" sz="5400" b="1" dirty="0">
              <a:solidFill>
                <a:srgbClr val="002060"/>
              </a:solidFill>
            </a:endParaRPr>
          </a:p>
          <a:p>
            <a:pPr marL="91440" indent="0">
              <a:buFont typeface="Wingdings 2" pitchFamily="18" charset="2"/>
              <a:buNone/>
            </a:pPr>
            <a:endParaRPr lang="en-US" sz="5400" b="1" dirty="0">
              <a:solidFill>
                <a:srgbClr val="002060"/>
              </a:solidFill>
            </a:endParaRPr>
          </a:p>
          <a:p>
            <a:pPr marL="91440" indent="0">
              <a:buFont typeface="Wingdings 2" pitchFamily="18" charset="2"/>
              <a:buNone/>
            </a:pPr>
            <a:endParaRPr lang="en-US" sz="5400" b="1" dirty="0">
              <a:solidFill>
                <a:srgbClr val="002060"/>
              </a:solidFill>
            </a:endParaRPr>
          </a:p>
        </p:txBody>
      </p:sp>
      <p:pic>
        <p:nvPicPr>
          <p:cNvPr id="10" name="Graphic 9" descr="&quot; &quot;">
            <a:extLst>
              <a:ext uri="{FF2B5EF4-FFF2-40B4-BE49-F238E27FC236}">
                <a16:creationId xmlns:a16="http://schemas.microsoft.com/office/drawing/2014/main" id="{E3A03E3E-254C-CA44-A54C-52CFD8BEFF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62244" y="5863138"/>
            <a:ext cx="5586903" cy="5586903"/>
          </a:xfrm>
          <a:prstGeom prst="rect">
            <a:avLst/>
          </a:prstGeom>
        </p:spPr>
      </p:pic>
    </p:spTree>
    <p:extLst>
      <p:ext uri="{BB962C8B-B14F-4D97-AF65-F5344CB8AC3E}">
        <p14:creationId xmlns:p14="http://schemas.microsoft.com/office/powerpoint/2010/main" val="197844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13</a:t>
            </a:fld>
            <a:endParaRPr lang="uk-UA"/>
          </a:p>
        </p:txBody>
      </p:sp>
      <p:sp>
        <p:nvSpPr>
          <p:cNvPr id="6" name="Title 5">
            <a:extLst>
              <a:ext uri="{FF2B5EF4-FFF2-40B4-BE49-F238E27FC236}">
                <a16:creationId xmlns:a16="http://schemas.microsoft.com/office/drawing/2014/main" id="{125395F2-0E56-C444-B8AB-ED723B01DB46}"/>
              </a:ext>
            </a:extLst>
          </p:cNvPr>
          <p:cNvSpPr>
            <a:spLocks noGrp="1"/>
          </p:cNvSpPr>
          <p:nvPr>
            <p:ph type="title"/>
          </p:nvPr>
        </p:nvSpPr>
        <p:spPr/>
        <p:txBody>
          <a:bodyPr>
            <a:normAutofit/>
          </a:bodyPr>
          <a:lstStyle/>
          <a:p>
            <a:r>
              <a:rPr lang="en-US" dirty="0"/>
              <a:t>How can application and assessment supports encourage postsecondary enrollment?</a:t>
            </a:r>
          </a:p>
        </p:txBody>
      </p:sp>
      <p:sp>
        <p:nvSpPr>
          <p:cNvPr id="7" name="Text Placeholder 6">
            <a:extLst>
              <a:ext uri="{FF2B5EF4-FFF2-40B4-BE49-F238E27FC236}">
                <a16:creationId xmlns:a16="http://schemas.microsoft.com/office/drawing/2014/main" id="{4ADEC55D-8060-CE4B-8B13-71D1D9F558E5}"/>
              </a:ext>
            </a:extLst>
          </p:cNvPr>
          <p:cNvSpPr>
            <a:spLocks noGrp="1"/>
          </p:cNvSpPr>
          <p:nvPr>
            <p:ph idx="1"/>
          </p:nvPr>
        </p:nvSpPr>
        <p:spPr/>
        <p:txBody>
          <a:bodyPr>
            <a:normAutofit/>
          </a:bodyPr>
          <a:lstStyle/>
          <a:p>
            <a:pPr marL="630238" indent="-538163">
              <a:lnSpc>
                <a:spcPct val="100000"/>
              </a:lnSpc>
              <a:spcAft>
                <a:spcPts val="600"/>
              </a:spcAft>
            </a:pPr>
            <a:r>
              <a:rPr lang="en-US" sz="4800" dirty="0"/>
              <a:t>57 percent of high-achieving, low-income students reported that the application process was somewhat of a challenge, and 10 percent said it was a major challenge. </a:t>
            </a:r>
          </a:p>
          <a:p>
            <a:pPr marL="630238" indent="-538163">
              <a:lnSpc>
                <a:spcPct val="100000"/>
              </a:lnSpc>
              <a:spcAft>
                <a:spcPts val="600"/>
              </a:spcAft>
            </a:pPr>
            <a:r>
              <a:rPr lang="en-US" sz="4800" dirty="0"/>
              <a:t>90 percent of economically disadvantaged students do not enter college the first semester after high school, in part due to missing application deadlines. </a:t>
            </a:r>
          </a:p>
        </p:txBody>
      </p:sp>
      <p:sp>
        <p:nvSpPr>
          <p:cNvPr id="5" name="Rectangle 4">
            <a:extLst>
              <a:ext uri="{FF2B5EF4-FFF2-40B4-BE49-F238E27FC236}">
                <a16:creationId xmlns:a16="http://schemas.microsoft.com/office/drawing/2014/main" id="{3AEDDF50-874D-4599-994E-403453D6D6CB}"/>
              </a:ext>
            </a:extLst>
          </p:cNvPr>
          <p:cNvSpPr/>
          <p:nvPr/>
        </p:nvSpPr>
        <p:spPr>
          <a:xfrm>
            <a:off x="7706858" y="11854768"/>
            <a:ext cx="8940800" cy="461665"/>
          </a:xfrm>
          <a:prstGeom prst="rect">
            <a:avLst/>
          </a:prstGeom>
        </p:spPr>
        <p:txBody>
          <a:bodyPr>
            <a:spAutoFit/>
          </a:bodyPr>
          <a:lstStyle/>
          <a:p>
            <a:pPr marL="23815" lvl="1" defTabSz="893997"/>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(Corrigan; 2003; </a:t>
            </a:r>
            <a:r>
              <a:rPr lang="en-US" sz="2400" i="1" dirty="0" err="1">
                <a:solidFill>
                  <a:schemeClr val="tx1">
                    <a:lumMod val="65000"/>
                    <a:lumOff val="35000"/>
                  </a:schemeClr>
                </a:solidFill>
                <a:latin typeface="Times New Roman" panose="02020603050405020304" pitchFamily="18" charset="0"/>
                <a:cs typeface="Times New Roman" panose="02020603050405020304" pitchFamily="18" charset="0"/>
              </a:rPr>
              <a:t>Giancola</a:t>
            </a:r>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 &amp; </a:t>
            </a:r>
            <a:r>
              <a:rPr lang="en-US" sz="2400" i="1" dirty="0" err="1">
                <a:solidFill>
                  <a:schemeClr val="tx1">
                    <a:lumMod val="65000"/>
                    <a:lumOff val="35000"/>
                  </a:schemeClr>
                </a:solidFill>
                <a:latin typeface="Times New Roman" panose="02020603050405020304" pitchFamily="18" charset="0"/>
                <a:cs typeface="Times New Roman" panose="02020603050405020304" pitchFamily="18" charset="0"/>
              </a:rPr>
              <a:t>Kahlenberg</a:t>
            </a:r>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 2016)</a:t>
            </a:r>
          </a:p>
        </p:txBody>
      </p:sp>
    </p:spTree>
    <p:extLst>
      <p:ext uri="{BB962C8B-B14F-4D97-AF65-F5344CB8AC3E}">
        <p14:creationId xmlns:p14="http://schemas.microsoft.com/office/powerpoint/2010/main" val="296606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14</a:t>
            </a:fld>
            <a:endParaRPr lang="uk-UA"/>
          </a:p>
        </p:txBody>
      </p:sp>
      <p:sp>
        <p:nvSpPr>
          <p:cNvPr id="6" name="Title 5">
            <a:extLst>
              <a:ext uri="{FF2B5EF4-FFF2-40B4-BE49-F238E27FC236}">
                <a16:creationId xmlns:a16="http://schemas.microsoft.com/office/drawing/2014/main" id="{4011E8F6-1301-F84C-901F-B1871CAF0DAD}"/>
              </a:ext>
            </a:extLst>
          </p:cNvPr>
          <p:cNvSpPr>
            <a:spLocks noGrp="1"/>
          </p:cNvSpPr>
          <p:nvPr>
            <p:ph type="title"/>
          </p:nvPr>
        </p:nvSpPr>
        <p:spPr/>
        <p:txBody>
          <a:bodyPr/>
          <a:lstStyle/>
          <a:p>
            <a:r>
              <a:rPr lang="en-US" dirty="0"/>
              <a:t>Student-level supports for college applications</a:t>
            </a:r>
          </a:p>
        </p:txBody>
      </p:sp>
      <p:sp>
        <p:nvSpPr>
          <p:cNvPr id="7" name="Text Placeholder 6">
            <a:extLst>
              <a:ext uri="{FF2B5EF4-FFF2-40B4-BE49-F238E27FC236}">
                <a16:creationId xmlns:a16="http://schemas.microsoft.com/office/drawing/2014/main" id="{3C04F691-7347-634A-931F-26A08230BBBB}"/>
              </a:ext>
            </a:extLst>
          </p:cNvPr>
          <p:cNvSpPr>
            <a:spLocks noGrp="1"/>
          </p:cNvSpPr>
          <p:nvPr>
            <p:ph idx="1"/>
          </p:nvPr>
        </p:nvSpPr>
        <p:spPr>
          <a:xfrm>
            <a:off x="7739544" y="1728216"/>
            <a:ext cx="15047304" cy="10241280"/>
          </a:xfrm>
        </p:spPr>
        <p:txBody>
          <a:bodyPr>
            <a:normAutofit/>
          </a:bodyPr>
          <a:lstStyle/>
          <a:p>
            <a:pPr marL="628650" indent="-536575">
              <a:lnSpc>
                <a:spcPct val="100000"/>
              </a:lnSpc>
              <a:spcAft>
                <a:spcPts val="600"/>
              </a:spcAft>
            </a:pPr>
            <a:r>
              <a:rPr lang="en-US" sz="4800" dirty="0"/>
              <a:t>Help students create an email account for the application process. </a:t>
            </a:r>
          </a:p>
          <a:p>
            <a:pPr marL="628650" indent="-536575">
              <a:lnSpc>
                <a:spcPct val="100000"/>
              </a:lnSpc>
              <a:spcAft>
                <a:spcPts val="600"/>
              </a:spcAft>
            </a:pPr>
            <a:r>
              <a:rPr lang="en-US" sz="4800" dirty="0"/>
              <a:t>Create clear timelines for the process and communicate deadlines. </a:t>
            </a:r>
          </a:p>
          <a:p>
            <a:pPr marL="628650" indent="-536575">
              <a:lnSpc>
                <a:spcPct val="100000"/>
              </a:lnSpc>
              <a:spcAft>
                <a:spcPts val="600"/>
              </a:spcAft>
            </a:pPr>
            <a:r>
              <a:rPr lang="en-US" sz="4800" dirty="0"/>
              <a:t>Seek application fee waivers. </a:t>
            </a:r>
          </a:p>
          <a:p>
            <a:pPr marL="628650" indent="-536575">
              <a:lnSpc>
                <a:spcPct val="100000"/>
              </a:lnSpc>
              <a:spcAft>
                <a:spcPts val="600"/>
              </a:spcAft>
            </a:pPr>
            <a:r>
              <a:rPr lang="en-US" sz="4800" dirty="0"/>
              <a:t>Support students with essays. </a:t>
            </a:r>
          </a:p>
          <a:p>
            <a:pPr marL="628650" indent="-536575">
              <a:lnSpc>
                <a:spcPct val="100000"/>
              </a:lnSpc>
              <a:spcAft>
                <a:spcPts val="600"/>
              </a:spcAft>
            </a:pPr>
            <a:r>
              <a:rPr lang="en-US" sz="4800" dirty="0"/>
              <a:t>Support requests for letters of recommendation. </a:t>
            </a:r>
          </a:p>
          <a:p>
            <a:pPr marL="628650" indent="-536575">
              <a:lnSpc>
                <a:spcPct val="100000"/>
              </a:lnSpc>
              <a:spcAft>
                <a:spcPts val="600"/>
              </a:spcAft>
            </a:pPr>
            <a:r>
              <a:rPr lang="en-US" sz="4800" dirty="0"/>
              <a:t>Assign staff to ensure student applications are complete and of sufficient quality. </a:t>
            </a:r>
          </a:p>
        </p:txBody>
      </p:sp>
      <p:sp>
        <p:nvSpPr>
          <p:cNvPr id="8" name="Rectangle 7">
            <a:extLst>
              <a:ext uri="{FF2B5EF4-FFF2-40B4-BE49-F238E27FC236}">
                <a16:creationId xmlns:a16="http://schemas.microsoft.com/office/drawing/2014/main" id="{9E06511F-175D-A14B-949F-BD4B2145DD6E}"/>
              </a:ext>
            </a:extLst>
          </p:cNvPr>
          <p:cNvSpPr/>
          <p:nvPr/>
        </p:nvSpPr>
        <p:spPr>
          <a:xfrm>
            <a:off x="7706858" y="11854768"/>
            <a:ext cx="8940800" cy="461665"/>
          </a:xfrm>
          <a:prstGeom prst="rect">
            <a:avLst/>
          </a:prstGeom>
        </p:spPr>
        <p:txBody>
          <a:bodyPr>
            <a:spAutoFit/>
          </a:bodyPr>
          <a:lstStyle/>
          <a:p>
            <a:pPr marL="23815" lvl="1" defTabSz="893997"/>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(Page &amp; Scott-Clayton, 2016; Tierney et al., 2009)</a:t>
            </a:r>
          </a:p>
        </p:txBody>
      </p:sp>
    </p:spTree>
    <p:extLst>
      <p:ext uri="{BB962C8B-B14F-4D97-AF65-F5344CB8AC3E}">
        <p14:creationId xmlns:p14="http://schemas.microsoft.com/office/powerpoint/2010/main" val="155863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15</a:t>
            </a:fld>
            <a:endParaRPr lang="uk-UA"/>
          </a:p>
        </p:txBody>
      </p:sp>
      <p:sp>
        <p:nvSpPr>
          <p:cNvPr id="5" name="Title 4">
            <a:extLst>
              <a:ext uri="{FF2B5EF4-FFF2-40B4-BE49-F238E27FC236}">
                <a16:creationId xmlns:a16="http://schemas.microsoft.com/office/drawing/2014/main" id="{EF7C2C73-B0E2-FD40-846E-7CE9041AD74A}"/>
              </a:ext>
            </a:extLst>
          </p:cNvPr>
          <p:cNvSpPr>
            <a:spLocks noGrp="1"/>
          </p:cNvSpPr>
          <p:nvPr>
            <p:ph type="title"/>
          </p:nvPr>
        </p:nvSpPr>
        <p:spPr/>
        <p:txBody>
          <a:bodyPr/>
          <a:lstStyle/>
          <a:p>
            <a:r>
              <a:rPr lang="en-US" dirty="0"/>
              <a:t>System-level supports for college applications</a:t>
            </a:r>
          </a:p>
        </p:txBody>
      </p:sp>
      <p:sp>
        <p:nvSpPr>
          <p:cNvPr id="7" name="Text Placeholder 6">
            <a:extLst>
              <a:ext uri="{FF2B5EF4-FFF2-40B4-BE49-F238E27FC236}">
                <a16:creationId xmlns:a16="http://schemas.microsoft.com/office/drawing/2014/main" id="{20334B0D-D001-6440-B66C-F064C3D1C909}"/>
              </a:ext>
            </a:extLst>
          </p:cNvPr>
          <p:cNvSpPr>
            <a:spLocks noGrp="1"/>
          </p:cNvSpPr>
          <p:nvPr>
            <p:ph idx="1"/>
          </p:nvPr>
        </p:nvSpPr>
        <p:spPr/>
        <p:txBody>
          <a:bodyPr>
            <a:normAutofit/>
          </a:bodyPr>
          <a:lstStyle/>
          <a:p>
            <a:pPr marL="635000" indent="-542925">
              <a:lnSpc>
                <a:spcPct val="100000"/>
              </a:lnSpc>
              <a:spcAft>
                <a:spcPts val="600"/>
              </a:spcAft>
            </a:pPr>
            <a:r>
              <a:rPr lang="en-US" sz="4800" dirty="0"/>
              <a:t>Integrate application steps into course requirements (e.g., English classes to write essays; advisory to set a timeline). </a:t>
            </a:r>
          </a:p>
          <a:p>
            <a:pPr marL="635000" indent="-542925">
              <a:lnSpc>
                <a:spcPct val="100000"/>
              </a:lnSpc>
              <a:spcAft>
                <a:spcPts val="600"/>
              </a:spcAft>
            </a:pPr>
            <a:r>
              <a:rPr lang="en-US" sz="4800" dirty="0"/>
              <a:t>Hold postsecondary application weeks. </a:t>
            </a:r>
          </a:p>
          <a:p>
            <a:pPr marL="635000" indent="-542925">
              <a:lnSpc>
                <a:spcPct val="100000"/>
              </a:lnSpc>
              <a:spcAft>
                <a:spcPts val="600"/>
              </a:spcAft>
            </a:pPr>
            <a:r>
              <a:rPr lang="en-US" sz="4800" dirty="0"/>
              <a:t>Partner with college access organizations and/or postsecondary institutions. </a:t>
            </a:r>
          </a:p>
        </p:txBody>
      </p:sp>
      <p:sp>
        <p:nvSpPr>
          <p:cNvPr id="8" name="Rectangle 7">
            <a:extLst>
              <a:ext uri="{FF2B5EF4-FFF2-40B4-BE49-F238E27FC236}">
                <a16:creationId xmlns:a16="http://schemas.microsoft.com/office/drawing/2014/main" id="{BAFD8AFD-46E8-DB41-80D1-64730131D7F8}"/>
              </a:ext>
            </a:extLst>
          </p:cNvPr>
          <p:cNvSpPr/>
          <p:nvPr/>
        </p:nvSpPr>
        <p:spPr>
          <a:xfrm>
            <a:off x="7706858" y="11854768"/>
            <a:ext cx="8940800" cy="461665"/>
          </a:xfrm>
          <a:prstGeom prst="rect">
            <a:avLst/>
          </a:prstGeom>
        </p:spPr>
        <p:txBody>
          <a:bodyPr>
            <a:spAutoFit/>
          </a:bodyPr>
          <a:lstStyle/>
          <a:p>
            <a:pPr marL="23815" lvl="1" defTabSz="893997"/>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(Page &amp; Scott-Clayton, 2016; Tierney et al., 2009)</a:t>
            </a:r>
          </a:p>
        </p:txBody>
      </p:sp>
    </p:spTree>
    <p:extLst>
      <p:ext uri="{BB962C8B-B14F-4D97-AF65-F5344CB8AC3E}">
        <p14:creationId xmlns:p14="http://schemas.microsoft.com/office/powerpoint/2010/main" val="195713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16</a:t>
            </a:fld>
            <a:endParaRPr lang="uk-UA"/>
          </a:p>
        </p:txBody>
      </p:sp>
      <p:sp>
        <p:nvSpPr>
          <p:cNvPr id="8" name="Title 7">
            <a:extLst>
              <a:ext uri="{FF2B5EF4-FFF2-40B4-BE49-F238E27FC236}">
                <a16:creationId xmlns:a16="http://schemas.microsoft.com/office/drawing/2014/main" id="{0B952FDF-7AB5-EC45-94DF-42BCE3910BB5}"/>
              </a:ext>
            </a:extLst>
          </p:cNvPr>
          <p:cNvSpPr>
            <a:spLocks noGrp="1"/>
          </p:cNvSpPr>
          <p:nvPr>
            <p:ph type="title"/>
          </p:nvPr>
        </p:nvSpPr>
        <p:spPr/>
        <p:txBody>
          <a:bodyPr/>
          <a:lstStyle/>
          <a:p>
            <a:r>
              <a:rPr lang="en-US" dirty="0"/>
              <a:t>Supports for assessment preparation and completion</a:t>
            </a:r>
          </a:p>
        </p:txBody>
      </p:sp>
      <p:sp>
        <p:nvSpPr>
          <p:cNvPr id="9" name="Text Placeholder 8">
            <a:extLst>
              <a:ext uri="{FF2B5EF4-FFF2-40B4-BE49-F238E27FC236}">
                <a16:creationId xmlns:a16="http://schemas.microsoft.com/office/drawing/2014/main" id="{C3E991E3-0A25-9E45-BEE6-6986C863FEE9}"/>
              </a:ext>
            </a:extLst>
          </p:cNvPr>
          <p:cNvSpPr>
            <a:spLocks noGrp="1"/>
          </p:cNvSpPr>
          <p:nvPr>
            <p:ph idx="1"/>
          </p:nvPr>
        </p:nvSpPr>
        <p:spPr>
          <a:xfrm>
            <a:off x="7739544" y="1728216"/>
            <a:ext cx="15503045" cy="10241280"/>
          </a:xfrm>
        </p:spPr>
        <p:txBody>
          <a:bodyPr>
            <a:normAutofit/>
          </a:bodyPr>
          <a:lstStyle/>
          <a:p>
            <a:pPr marL="628650" indent="-536575">
              <a:lnSpc>
                <a:spcPct val="100000"/>
              </a:lnSpc>
            </a:pPr>
            <a:r>
              <a:rPr lang="en-US" sz="4200" dirty="0"/>
              <a:t>Implement </a:t>
            </a:r>
            <a:r>
              <a:rPr lang="en-US" sz="4200" b="1" dirty="0">
                <a:solidFill>
                  <a:srgbClr val="002060"/>
                </a:solidFill>
              </a:rPr>
              <a:t>universal school-day</a:t>
            </a:r>
            <a:br>
              <a:rPr lang="en-US" sz="4200" b="1" dirty="0">
                <a:solidFill>
                  <a:srgbClr val="002060"/>
                </a:solidFill>
              </a:rPr>
            </a:br>
            <a:r>
              <a:rPr lang="en-US" sz="4200" b="1" dirty="0">
                <a:solidFill>
                  <a:srgbClr val="002060"/>
                </a:solidFill>
              </a:rPr>
              <a:t>testing </a:t>
            </a:r>
            <a:r>
              <a:rPr lang="en-US" sz="4200" dirty="0"/>
              <a:t>policy. </a:t>
            </a:r>
          </a:p>
          <a:p>
            <a:pPr marL="628650" indent="-536575">
              <a:lnSpc>
                <a:spcPct val="100000"/>
              </a:lnSpc>
            </a:pPr>
            <a:r>
              <a:rPr lang="en-US" sz="4200" dirty="0"/>
              <a:t>Offer assistance with </a:t>
            </a:r>
            <a:r>
              <a:rPr lang="en-US" sz="4200" b="1" dirty="0">
                <a:solidFill>
                  <a:srgbClr val="002060"/>
                </a:solidFill>
              </a:rPr>
              <a:t>testing fee</a:t>
            </a:r>
            <a:br>
              <a:rPr lang="en-US" sz="4200" b="1" dirty="0">
                <a:solidFill>
                  <a:srgbClr val="002060"/>
                </a:solidFill>
              </a:rPr>
            </a:br>
            <a:r>
              <a:rPr lang="en-US" sz="4200" b="1" dirty="0">
                <a:solidFill>
                  <a:srgbClr val="002060"/>
                </a:solidFill>
              </a:rPr>
              <a:t>waivers</a:t>
            </a:r>
            <a:r>
              <a:rPr lang="en-US" sz="4200" dirty="0"/>
              <a:t>. </a:t>
            </a:r>
          </a:p>
          <a:p>
            <a:pPr marL="628650" indent="-536575">
              <a:lnSpc>
                <a:spcPct val="100000"/>
              </a:lnSpc>
            </a:pPr>
            <a:r>
              <a:rPr lang="en-US" sz="4200" dirty="0"/>
              <a:t>Establish a </a:t>
            </a:r>
            <a:r>
              <a:rPr lang="en-US" sz="4200" b="1" dirty="0">
                <a:solidFill>
                  <a:srgbClr val="002060"/>
                </a:solidFill>
              </a:rPr>
              <a:t>testing center</a:t>
            </a:r>
            <a:r>
              <a:rPr lang="en-US" sz="4200" dirty="0">
                <a:solidFill>
                  <a:srgbClr val="002060"/>
                </a:solidFill>
              </a:rPr>
              <a:t> </a:t>
            </a:r>
            <a:r>
              <a:rPr lang="en-US" sz="4200" dirty="0"/>
              <a:t>on your high school campus. </a:t>
            </a:r>
          </a:p>
          <a:p>
            <a:pPr marL="628650" indent="-536575">
              <a:lnSpc>
                <a:spcPct val="100000"/>
              </a:lnSpc>
            </a:pPr>
            <a:r>
              <a:rPr lang="en-US" sz="4200" b="1" dirty="0">
                <a:solidFill>
                  <a:srgbClr val="002060"/>
                </a:solidFill>
              </a:rPr>
              <a:t>Communicate</a:t>
            </a:r>
            <a:r>
              <a:rPr lang="en-US" sz="4200" b="1" dirty="0"/>
              <a:t> </a:t>
            </a:r>
            <a:r>
              <a:rPr lang="en-US" sz="4200" dirty="0"/>
              <a:t>testing schedule and timeline through:</a:t>
            </a:r>
          </a:p>
          <a:p>
            <a:pPr marL="1258888" lvl="1" indent="-342900">
              <a:lnSpc>
                <a:spcPct val="100000"/>
              </a:lnSpc>
              <a:buFont typeface="System Font Regular"/>
              <a:buChar char="-"/>
            </a:pPr>
            <a:r>
              <a:rPr lang="en-US" sz="4200" dirty="0"/>
              <a:t>Emails and phone blasts.</a:t>
            </a:r>
          </a:p>
          <a:p>
            <a:pPr marL="1258888" lvl="1" indent="-342900">
              <a:lnSpc>
                <a:spcPct val="100000"/>
              </a:lnSpc>
              <a:buFont typeface="System Font Regular"/>
              <a:buChar char="-"/>
            </a:pPr>
            <a:r>
              <a:rPr lang="en-US" sz="4200" dirty="0"/>
              <a:t>Information tables at athletic events.</a:t>
            </a:r>
          </a:p>
          <a:p>
            <a:pPr marL="628650" indent="-536575">
              <a:lnSpc>
                <a:spcPct val="100000"/>
              </a:lnSpc>
            </a:pPr>
            <a:r>
              <a:rPr lang="en-US" sz="4200" dirty="0"/>
              <a:t>Help students prepare with:</a:t>
            </a:r>
          </a:p>
          <a:p>
            <a:pPr marL="1258888" lvl="1" indent="-342900">
              <a:lnSpc>
                <a:spcPct val="100000"/>
              </a:lnSpc>
              <a:buFont typeface="System Font Regular"/>
              <a:buChar char="-"/>
            </a:pPr>
            <a:r>
              <a:rPr lang="en-US" sz="4200" b="1" dirty="0">
                <a:solidFill>
                  <a:srgbClr val="002060"/>
                </a:solidFill>
              </a:rPr>
              <a:t>Training</a:t>
            </a:r>
            <a:r>
              <a:rPr lang="en-US" sz="4200" b="1" dirty="0"/>
              <a:t> </a:t>
            </a:r>
            <a:r>
              <a:rPr lang="en-US" sz="4200" dirty="0"/>
              <a:t>on test-taking. </a:t>
            </a:r>
          </a:p>
          <a:p>
            <a:pPr marL="1258888" lvl="1" indent="-342900">
              <a:lnSpc>
                <a:spcPct val="100000"/>
              </a:lnSpc>
              <a:buFont typeface="System Font Regular"/>
              <a:buChar char="-"/>
            </a:pPr>
            <a:r>
              <a:rPr lang="en-US" sz="4200" dirty="0"/>
              <a:t>Exam preparation or </a:t>
            </a:r>
            <a:r>
              <a:rPr lang="en-US" sz="4200" b="1" dirty="0">
                <a:solidFill>
                  <a:srgbClr val="002060"/>
                </a:solidFill>
              </a:rPr>
              <a:t>workshops</a:t>
            </a:r>
            <a:r>
              <a:rPr lang="en-US" sz="4200" dirty="0"/>
              <a:t> (including direct tutoring, ordering practice tests, or using training software). </a:t>
            </a:r>
          </a:p>
        </p:txBody>
      </p:sp>
      <p:sp>
        <p:nvSpPr>
          <p:cNvPr id="10" name="Rectangle 9">
            <a:extLst>
              <a:ext uri="{FF2B5EF4-FFF2-40B4-BE49-F238E27FC236}">
                <a16:creationId xmlns:a16="http://schemas.microsoft.com/office/drawing/2014/main" id="{460609EA-3907-004E-B87D-4DCD35BBF257}"/>
              </a:ext>
            </a:extLst>
          </p:cNvPr>
          <p:cNvSpPr/>
          <p:nvPr/>
        </p:nvSpPr>
        <p:spPr>
          <a:xfrm>
            <a:off x="7706858" y="11854768"/>
            <a:ext cx="8940800" cy="461665"/>
          </a:xfrm>
          <a:prstGeom prst="rect">
            <a:avLst/>
          </a:prstGeom>
        </p:spPr>
        <p:txBody>
          <a:bodyPr>
            <a:spAutoFit/>
          </a:bodyPr>
          <a:lstStyle/>
          <a:p>
            <a:pPr marL="23815" lvl="1" defTabSz="893997"/>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(Page &amp; Scott-Clayton, 2016; Tierney et al., 2009; </a:t>
            </a:r>
            <a:r>
              <a:rPr lang="en-US" sz="2400" i="1" dirty="0" err="1">
                <a:solidFill>
                  <a:schemeClr val="tx1">
                    <a:lumMod val="65000"/>
                    <a:lumOff val="35000"/>
                  </a:schemeClr>
                </a:solidFill>
                <a:latin typeface="Times New Roman" panose="02020603050405020304" pitchFamily="18" charset="0"/>
                <a:cs typeface="Times New Roman" panose="02020603050405020304" pitchFamily="18" charset="0"/>
              </a:rPr>
              <a:t>Klasik</a:t>
            </a:r>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 2013)</a:t>
            </a:r>
          </a:p>
        </p:txBody>
      </p:sp>
      <p:pic>
        <p:nvPicPr>
          <p:cNvPr id="6" name="Picture 7" descr="Contact the Nudge Hotline for free assistance: hotline@nudge4.org, 434.233.0165 (phone), 434.233.0165 (SMS).">
            <a:extLst>
              <a:ext uri="{FF2B5EF4-FFF2-40B4-BE49-F238E27FC236}">
                <a16:creationId xmlns:a16="http://schemas.microsoft.com/office/drawing/2014/main" id="{3271723B-36AC-4A6C-A3C8-D702FCA6B62E}"/>
              </a:ext>
            </a:extLst>
          </p:cNvPr>
          <p:cNvPicPr>
            <a:picLocks noChangeAspect="1"/>
          </p:cNvPicPr>
          <p:nvPr/>
        </p:nvPicPr>
        <p:blipFill>
          <a:blip r:embed="rId3"/>
          <a:stretch>
            <a:fillRect/>
          </a:stretch>
        </p:blipFill>
        <p:spPr>
          <a:xfrm>
            <a:off x="16261683" y="1250868"/>
            <a:ext cx="3509242" cy="3523659"/>
          </a:xfrm>
          <a:prstGeom prst="rect">
            <a:avLst/>
          </a:prstGeom>
        </p:spPr>
      </p:pic>
      <p:pic>
        <p:nvPicPr>
          <p:cNvPr id="5" name="Graphic 4" descr="&quot; &quot;">
            <a:extLst>
              <a:ext uri="{FF2B5EF4-FFF2-40B4-BE49-F238E27FC236}">
                <a16:creationId xmlns:a16="http://schemas.microsoft.com/office/drawing/2014/main" id="{3FCFA85B-63D2-4240-96AE-4D4270728E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720210" y="985011"/>
            <a:ext cx="3555065" cy="3555065"/>
          </a:xfrm>
          <a:prstGeom prst="rect">
            <a:avLst/>
          </a:prstGeom>
        </p:spPr>
      </p:pic>
    </p:spTree>
    <p:extLst>
      <p:ext uri="{BB962C8B-B14F-4D97-AF65-F5344CB8AC3E}">
        <p14:creationId xmlns:p14="http://schemas.microsoft.com/office/powerpoint/2010/main" val="2693571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17</a:t>
            </a:fld>
            <a:endParaRPr lang="uk-UA"/>
          </a:p>
        </p:txBody>
      </p:sp>
      <p:sp>
        <p:nvSpPr>
          <p:cNvPr id="6" name="Title 5">
            <a:extLst>
              <a:ext uri="{FF2B5EF4-FFF2-40B4-BE49-F238E27FC236}">
                <a16:creationId xmlns:a16="http://schemas.microsoft.com/office/drawing/2014/main" id="{559A8B6C-8E27-214D-B214-90B45231E45B}"/>
              </a:ext>
            </a:extLst>
          </p:cNvPr>
          <p:cNvSpPr>
            <a:spLocks noGrp="1"/>
          </p:cNvSpPr>
          <p:nvPr>
            <p:ph type="ctrTitle" idx="4294967295"/>
          </p:nvPr>
        </p:nvSpPr>
        <p:spPr>
          <a:xfrm>
            <a:off x="786778" y="1143000"/>
            <a:ext cx="21311221" cy="1219200"/>
          </a:xfrm>
        </p:spPr>
        <p:txBody>
          <a:bodyPr/>
          <a:lstStyle/>
          <a:p>
            <a:r>
              <a:rPr lang="en-US" dirty="0">
                <a:solidFill>
                  <a:schemeClr val="accent1"/>
                </a:solidFill>
              </a:rPr>
              <a:t>Sample schedules</a:t>
            </a:r>
          </a:p>
        </p:txBody>
      </p:sp>
      <p:pic>
        <p:nvPicPr>
          <p:cNvPr id="4" name="Picture 9" descr="Sample of college entrance exam schedule. ">
            <a:extLst>
              <a:ext uri="{FF2B5EF4-FFF2-40B4-BE49-F238E27FC236}">
                <a16:creationId xmlns:a16="http://schemas.microsoft.com/office/drawing/2014/main" id="{BDB1000F-D38E-45ED-876C-F3AC3CF3D5FC}"/>
              </a:ext>
            </a:extLst>
          </p:cNvPr>
          <p:cNvPicPr>
            <a:picLocks noChangeAspect="1"/>
          </p:cNvPicPr>
          <p:nvPr/>
        </p:nvPicPr>
        <p:blipFill>
          <a:blip r:embed="rId3"/>
          <a:stretch>
            <a:fillRect/>
          </a:stretch>
        </p:blipFill>
        <p:spPr>
          <a:xfrm>
            <a:off x="786779" y="2954653"/>
            <a:ext cx="13609650" cy="9618347"/>
          </a:xfrm>
          <a:prstGeom prst="rect">
            <a:avLst/>
          </a:prstGeom>
        </p:spPr>
      </p:pic>
      <p:pic>
        <p:nvPicPr>
          <p:cNvPr id="5" name="Picture 4" descr="Screenshot of example college admissions timeline. ">
            <a:extLst>
              <a:ext uri="{FF2B5EF4-FFF2-40B4-BE49-F238E27FC236}">
                <a16:creationId xmlns:a16="http://schemas.microsoft.com/office/drawing/2014/main" id="{AA0C3189-77CF-4B8B-84D2-0E77A35E3A54}"/>
              </a:ext>
            </a:extLst>
          </p:cNvPr>
          <p:cNvPicPr>
            <a:picLocks noChangeAspect="1"/>
          </p:cNvPicPr>
          <p:nvPr/>
        </p:nvPicPr>
        <p:blipFill>
          <a:blip r:embed="rId4"/>
          <a:stretch>
            <a:fillRect/>
          </a:stretch>
        </p:blipFill>
        <p:spPr>
          <a:xfrm>
            <a:off x="15186272" y="1026462"/>
            <a:ext cx="8056316" cy="11738113"/>
          </a:xfrm>
          <a:prstGeom prst="rect">
            <a:avLst/>
          </a:prstGeom>
        </p:spPr>
      </p:pic>
    </p:spTree>
    <p:extLst>
      <p:ext uri="{BB962C8B-B14F-4D97-AF65-F5344CB8AC3E}">
        <p14:creationId xmlns:p14="http://schemas.microsoft.com/office/powerpoint/2010/main" val="352601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3998"/>
            <a:ext cx="18285618"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42940" y="1523998"/>
            <a:ext cx="5851397" cy="10668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523998"/>
            <a:ext cx="9285664"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a:xfrm>
            <a:off x="21271039" y="12712700"/>
            <a:ext cx="3062252" cy="730250"/>
          </a:xfrm>
        </p:spPr>
        <p:txBody>
          <a:bodyPr vert="horz" lIns="91440" tIns="45720" rIns="91440" bIns="45720" rtlCol="0" anchor="ctr">
            <a:normAutofit/>
          </a:bodyPr>
          <a:lstStyle/>
          <a:p>
            <a:pPr>
              <a:spcAft>
                <a:spcPts val="600"/>
              </a:spcAft>
            </a:pPr>
            <a:fld id="{BA8CF1B3-96A0-D24B-B5C9-B5B93FF4523E}" type="slidenum">
              <a:rPr lang="en-US" b="1" kern="1200" dirty="0">
                <a:solidFill>
                  <a:schemeClr val="accent1"/>
                </a:solidFill>
                <a:latin typeface="+mn-lt"/>
                <a:ea typeface="+mn-ea"/>
                <a:cs typeface="+mn-cs"/>
              </a:rPr>
              <a:pPr>
                <a:spcAft>
                  <a:spcPts val="600"/>
                </a:spcAft>
              </a:pPr>
              <a:t>18</a:t>
            </a:fld>
            <a:endParaRPr lang="en-US" b="1" kern="1200" dirty="0">
              <a:solidFill>
                <a:schemeClr val="accent1"/>
              </a:solidFill>
              <a:latin typeface="+mn-lt"/>
              <a:ea typeface="+mn-ea"/>
              <a:cs typeface="+mn-cs"/>
            </a:endParaRPr>
          </a:p>
        </p:txBody>
      </p:sp>
      <p:sp>
        <p:nvSpPr>
          <p:cNvPr id="6" name="Title 8">
            <a:extLst>
              <a:ext uri="{FF2B5EF4-FFF2-40B4-BE49-F238E27FC236}">
                <a16:creationId xmlns:a16="http://schemas.microsoft.com/office/drawing/2014/main" id="{C14A2D27-30C5-9044-A73C-94552D2B00D7}"/>
              </a:ext>
            </a:extLst>
          </p:cNvPr>
          <p:cNvSpPr>
            <a:spLocks noGrp="1"/>
          </p:cNvSpPr>
          <p:nvPr>
            <p:ph type="title"/>
          </p:nvPr>
        </p:nvSpPr>
        <p:spPr>
          <a:xfrm>
            <a:off x="2139976" y="2596896"/>
            <a:ext cx="6518225" cy="6510528"/>
          </a:xfrm>
        </p:spPr>
        <p:txBody>
          <a:bodyPr vert="horz" lIns="91440" tIns="45720" rIns="91440" bIns="45720" rtlCol="0" anchor="b">
            <a:normAutofit/>
          </a:bodyPr>
          <a:lstStyle/>
          <a:p>
            <a:pPr defTabSz="914400"/>
            <a:r>
              <a:rPr lang="en-US" spc="-100" dirty="0"/>
              <a:t>Financial supports</a:t>
            </a:r>
          </a:p>
        </p:txBody>
      </p:sp>
      <p:pic>
        <p:nvPicPr>
          <p:cNvPr id="4" name="Content Placeholder 3" descr="&quot; &quot;">
            <a:extLst>
              <a:ext uri="{FF2B5EF4-FFF2-40B4-BE49-F238E27FC236}">
                <a16:creationId xmlns:a16="http://schemas.microsoft.com/office/drawing/2014/main" id="{084A81E7-3D8B-4C17-8ACB-D1B0F0FBECB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1280063" y="1519198"/>
            <a:ext cx="10661300" cy="10661300"/>
          </a:xfrm>
          <a:prstGeom prst="rect">
            <a:avLst/>
          </a:prstGeom>
        </p:spPr>
      </p:pic>
      <p:sp>
        <p:nvSpPr>
          <p:cNvPr id="19" name="Rectangle 1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34805" y="1517904"/>
            <a:ext cx="768196" cy="1066190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6151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19</a:t>
            </a:fld>
            <a:endParaRPr lang="uk-UA"/>
          </a:p>
        </p:txBody>
      </p:sp>
      <p:sp>
        <p:nvSpPr>
          <p:cNvPr id="8" name="Title 7">
            <a:extLst>
              <a:ext uri="{FF2B5EF4-FFF2-40B4-BE49-F238E27FC236}">
                <a16:creationId xmlns:a16="http://schemas.microsoft.com/office/drawing/2014/main" id="{16CFB02D-FB46-7647-9B90-F22B4CD96AAD}"/>
              </a:ext>
            </a:extLst>
          </p:cNvPr>
          <p:cNvSpPr>
            <a:spLocks noGrp="1"/>
          </p:cNvSpPr>
          <p:nvPr>
            <p:ph type="title"/>
          </p:nvPr>
        </p:nvSpPr>
        <p:spPr/>
        <p:txBody>
          <a:bodyPr/>
          <a:lstStyle/>
          <a:p>
            <a:r>
              <a:rPr lang="en-US" dirty="0"/>
              <a:t>FAFSA completion matters</a:t>
            </a:r>
          </a:p>
        </p:txBody>
      </p:sp>
      <p:sp>
        <p:nvSpPr>
          <p:cNvPr id="9" name="Text Placeholder 8">
            <a:extLst>
              <a:ext uri="{FF2B5EF4-FFF2-40B4-BE49-F238E27FC236}">
                <a16:creationId xmlns:a16="http://schemas.microsoft.com/office/drawing/2014/main" id="{8B167A1F-E118-3040-9C5A-F7F707FCD6B7}"/>
              </a:ext>
            </a:extLst>
          </p:cNvPr>
          <p:cNvSpPr>
            <a:spLocks noGrp="1"/>
          </p:cNvSpPr>
          <p:nvPr>
            <p:ph idx="1"/>
          </p:nvPr>
        </p:nvSpPr>
        <p:spPr>
          <a:xfrm>
            <a:off x="7739544" y="1728216"/>
            <a:ext cx="12405945" cy="10241280"/>
          </a:xfrm>
        </p:spPr>
        <p:txBody>
          <a:bodyPr>
            <a:normAutofit/>
          </a:bodyPr>
          <a:lstStyle/>
          <a:p>
            <a:pPr marL="630238" indent="-538163">
              <a:lnSpc>
                <a:spcPct val="100000"/>
              </a:lnSpc>
              <a:spcAft>
                <a:spcPts val="600"/>
              </a:spcAft>
            </a:pPr>
            <a:r>
              <a:rPr lang="en-US" sz="4200" b="1" dirty="0">
                <a:solidFill>
                  <a:srgbClr val="002060"/>
                </a:solidFill>
              </a:rPr>
              <a:t>Completion rates </a:t>
            </a:r>
            <a:r>
              <a:rPr lang="en-US" sz="4200" dirty="0"/>
              <a:t>for graduating seniors </a:t>
            </a:r>
            <a:r>
              <a:rPr lang="en-US" sz="4200" b="1" dirty="0">
                <a:solidFill>
                  <a:srgbClr val="002060"/>
                </a:solidFill>
              </a:rPr>
              <a:t>have risen </a:t>
            </a:r>
            <a:r>
              <a:rPr lang="en-US" sz="4200" dirty="0"/>
              <a:t>from 57.2 percent in the class of 2015 to 61.2 percent for the graduating class of 2019. </a:t>
            </a:r>
          </a:p>
          <a:p>
            <a:pPr marL="630238" indent="-538163">
              <a:lnSpc>
                <a:spcPct val="100000"/>
              </a:lnSpc>
              <a:spcAft>
                <a:spcPts val="600"/>
              </a:spcAft>
            </a:pPr>
            <a:r>
              <a:rPr lang="en-US" sz="4200" b="1" dirty="0">
                <a:solidFill>
                  <a:srgbClr val="002060"/>
                </a:solidFill>
              </a:rPr>
              <a:t>91.5 percent of students who complete the FAFSA </a:t>
            </a:r>
            <a:r>
              <a:rPr lang="en-US" sz="4200" dirty="0"/>
              <a:t>enroll in college in the fall, compared to </a:t>
            </a:r>
            <a:r>
              <a:rPr lang="en-US" sz="4200" b="1" dirty="0">
                <a:solidFill>
                  <a:srgbClr val="002060"/>
                </a:solidFill>
              </a:rPr>
              <a:t>only 49.7 percent of students who do not </a:t>
            </a:r>
            <a:r>
              <a:rPr lang="en-US" sz="4200" dirty="0"/>
              <a:t>complete the FAFSA. </a:t>
            </a:r>
          </a:p>
          <a:p>
            <a:pPr marL="630238" indent="-538163">
              <a:lnSpc>
                <a:spcPct val="100000"/>
              </a:lnSpc>
              <a:spcAft>
                <a:spcPts val="600"/>
              </a:spcAft>
            </a:pPr>
            <a:r>
              <a:rPr lang="en-US" sz="4200" dirty="0"/>
              <a:t>Many students who do not complete the FAFSA would have qualified for federal Pell Grants. Estimates suggest </a:t>
            </a:r>
            <a:r>
              <a:rPr lang="en-US" sz="4200" b="1" dirty="0">
                <a:solidFill>
                  <a:srgbClr val="002060"/>
                </a:solidFill>
              </a:rPr>
              <a:t>students are missing out on up to $2.6 billion in college funding</a:t>
            </a:r>
            <a:r>
              <a:rPr lang="en-US" sz="4200" dirty="0"/>
              <a:t>, with each student leaving behind an average of $4,000. </a:t>
            </a:r>
          </a:p>
        </p:txBody>
      </p:sp>
      <p:sp>
        <p:nvSpPr>
          <p:cNvPr id="10" name="Rectangle 9">
            <a:extLst>
              <a:ext uri="{FF2B5EF4-FFF2-40B4-BE49-F238E27FC236}">
                <a16:creationId xmlns:a16="http://schemas.microsoft.com/office/drawing/2014/main" id="{48B3B639-582D-D840-AD9C-48068CB5F08F}"/>
              </a:ext>
            </a:extLst>
          </p:cNvPr>
          <p:cNvSpPr/>
          <p:nvPr/>
        </p:nvSpPr>
        <p:spPr>
          <a:xfrm>
            <a:off x="7706858" y="11854768"/>
            <a:ext cx="8940800" cy="461665"/>
          </a:xfrm>
          <a:prstGeom prst="rect">
            <a:avLst/>
          </a:prstGeom>
        </p:spPr>
        <p:txBody>
          <a:bodyPr>
            <a:spAutoFit/>
          </a:bodyPr>
          <a:lstStyle/>
          <a:p>
            <a:pPr marL="23815" lvl="1" defTabSz="893997"/>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400" i="1" dirty="0" err="1">
                <a:solidFill>
                  <a:schemeClr val="tx1">
                    <a:lumMod val="65000"/>
                    <a:lumOff val="35000"/>
                  </a:schemeClr>
                </a:solidFill>
                <a:latin typeface="Times New Roman" panose="02020603050405020304" pitchFamily="18" charset="0"/>
                <a:cs typeface="Times New Roman" panose="02020603050405020304" pitchFamily="18" charset="0"/>
              </a:rPr>
              <a:t>Helhoski</a:t>
            </a:r>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 2018; NCAN, 2019)</a:t>
            </a:r>
          </a:p>
        </p:txBody>
      </p:sp>
      <p:pic>
        <p:nvPicPr>
          <p:cNvPr id="6" name="Graphic 5" descr="&quot; &quot;">
            <a:extLst>
              <a:ext uri="{FF2B5EF4-FFF2-40B4-BE49-F238E27FC236}">
                <a16:creationId xmlns:a16="http://schemas.microsoft.com/office/drawing/2014/main" id="{31694EFD-97B4-4642-8C25-829F28C486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459319">
            <a:off x="20517429" y="2955554"/>
            <a:ext cx="2742826" cy="2742826"/>
          </a:xfrm>
          <a:prstGeom prst="rect">
            <a:avLst/>
          </a:prstGeom>
        </p:spPr>
      </p:pic>
      <p:pic>
        <p:nvPicPr>
          <p:cNvPr id="5" name="Graphic 4" descr="&quot; &quot;">
            <a:extLst>
              <a:ext uri="{FF2B5EF4-FFF2-40B4-BE49-F238E27FC236}">
                <a16:creationId xmlns:a16="http://schemas.microsoft.com/office/drawing/2014/main" id="{AEEC3D5F-579C-4C15-99A4-AABEE05ADA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445550" y="7645680"/>
            <a:ext cx="2886583" cy="2886583"/>
          </a:xfrm>
          <a:prstGeom prst="rect">
            <a:avLst/>
          </a:prstGeom>
        </p:spPr>
      </p:pic>
    </p:spTree>
    <p:extLst>
      <p:ext uri="{BB962C8B-B14F-4D97-AF65-F5344CB8AC3E}">
        <p14:creationId xmlns:p14="http://schemas.microsoft.com/office/powerpoint/2010/main" val="242728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a:extLst>
              <a:ext uri="{FF2B5EF4-FFF2-40B4-BE49-F238E27FC236}">
                <a16:creationId xmlns:a16="http://schemas.microsoft.com/office/drawing/2014/main" id="{F98FB380-A52E-304E-BBA0-A9CEEFAC7C33}"/>
              </a:ext>
            </a:extLst>
          </p:cNvPr>
          <p:cNvSpPr>
            <a:spLocks noGrp="1"/>
          </p:cNvSpPr>
          <p:nvPr>
            <p:ph type="ctrTitle"/>
          </p:nvPr>
        </p:nvSpPr>
        <p:spPr>
          <a:xfrm>
            <a:off x="2003225" y="2596896"/>
            <a:ext cx="14251478" cy="6510528"/>
          </a:xfrm>
        </p:spPr>
        <p:txBody>
          <a:bodyPr vert="horz" lIns="91440" tIns="45720" rIns="91440" bIns="45720" rtlCol="0" anchor="b">
            <a:normAutofit/>
          </a:bodyPr>
          <a:lstStyle/>
          <a:p>
            <a:pPr algn="r" defTabSz="914400">
              <a:lnSpc>
                <a:spcPct val="100000"/>
              </a:lnSpc>
            </a:pPr>
            <a:r>
              <a:rPr lang="en-US" spc="-100" dirty="0">
                <a:solidFill>
                  <a:schemeClr val="accent1"/>
                </a:solidFill>
                <a:latin typeface="+mj-lt"/>
                <a:cs typeface="+mj-cs"/>
              </a:rPr>
              <a:t>Supporting Students with the Nuts and Bolts of Postsecondary Transitions  </a:t>
            </a:r>
            <a:br>
              <a:rPr lang="en-US" sz="5900" spc="-100" dirty="0">
                <a:solidFill>
                  <a:schemeClr val="accent1"/>
                </a:solidFill>
                <a:latin typeface="+mj-lt"/>
                <a:cs typeface="+mj-cs"/>
              </a:rPr>
            </a:br>
            <a:r>
              <a:rPr lang="en-US" sz="5900" i="1" spc="-100" dirty="0">
                <a:solidFill>
                  <a:schemeClr val="accent1"/>
                </a:solidFill>
                <a:latin typeface="+mj-lt"/>
                <a:cs typeface="+mj-cs"/>
              </a:rPr>
              <a:t>Paving the Pathway to College and Careers</a:t>
            </a:r>
            <a:br>
              <a:rPr lang="en-US" sz="5900" i="1" spc="-100" dirty="0">
                <a:solidFill>
                  <a:schemeClr val="accent1"/>
                </a:solidFill>
                <a:latin typeface="+mj-lt"/>
                <a:cs typeface="+mj-cs"/>
              </a:rPr>
            </a:br>
            <a:r>
              <a:rPr lang="en-US" sz="5900" i="1" spc="-100" dirty="0">
                <a:solidFill>
                  <a:schemeClr val="accent1"/>
                </a:solidFill>
                <a:latin typeface="+mj-lt"/>
                <a:cs typeface="+mj-cs"/>
              </a:rPr>
              <a:t>Training Series</a:t>
            </a:r>
          </a:p>
        </p:txBody>
      </p:sp>
      <p:sp>
        <p:nvSpPr>
          <p:cNvPr id="24" name="Freeform: Shape 2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64" y="1505496"/>
            <a:ext cx="2003225" cy="9488502"/>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Shape 2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76267" y="1523998"/>
            <a:ext cx="8418074" cy="10668002"/>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8348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20</a:t>
            </a:fld>
            <a:endParaRPr lang="uk-UA"/>
          </a:p>
        </p:txBody>
      </p:sp>
      <p:sp>
        <p:nvSpPr>
          <p:cNvPr id="6" name="Title 5">
            <a:extLst>
              <a:ext uri="{FF2B5EF4-FFF2-40B4-BE49-F238E27FC236}">
                <a16:creationId xmlns:a16="http://schemas.microsoft.com/office/drawing/2014/main" id="{4A666ACC-3877-134E-A5F0-3F726348DE16}"/>
              </a:ext>
            </a:extLst>
          </p:cNvPr>
          <p:cNvSpPr>
            <a:spLocks noGrp="1"/>
          </p:cNvSpPr>
          <p:nvPr>
            <p:ph type="title"/>
          </p:nvPr>
        </p:nvSpPr>
        <p:spPr/>
        <p:txBody>
          <a:bodyPr/>
          <a:lstStyle/>
          <a:p>
            <a:r>
              <a:rPr lang="en-US" dirty="0"/>
              <a:t>What do you think?</a:t>
            </a:r>
          </a:p>
        </p:txBody>
      </p:sp>
      <p:sp>
        <p:nvSpPr>
          <p:cNvPr id="9" name="Text Placeholder 6">
            <a:extLst>
              <a:ext uri="{FF2B5EF4-FFF2-40B4-BE49-F238E27FC236}">
                <a16:creationId xmlns:a16="http://schemas.microsoft.com/office/drawing/2014/main" id="{6E1FE96E-1CD0-644F-8921-1E05CC857C9F}"/>
              </a:ext>
            </a:extLst>
          </p:cNvPr>
          <p:cNvSpPr txBox="1">
            <a:spLocks/>
          </p:cNvSpPr>
          <p:nvPr/>
        </p:nvSpPr>
        <p:spPr>
          <a:xfrm>
            <a:off x="7891944" y="1880616"/>
            <a:ext cx="14632305" cy="10241280"/>
          </a:xfrm>
          <a:prstGeom prst="rect">
            <a:avLst/>
          </a:prstGeom>
        </p:spPr>
        <p:txBody>
          <a:bodyPr vert="horz" lIns="91440" tIns="45720" rIns="91440" bIns="45720" rtlCol="0" anchor="ctr">
            <a:normAutofit/>
          </a:bodyPr>
          <a:lstStyle>
            <a:lvl1pPr marL="365760" indent="-365760" algn="l" defTabSz="1828800" rtl="0" eaLnBrk="1" latinLnBrk="0" hangingPunct="1">
              <a:lnSpc>
                <a:spcPct val="90000"/>
              </a:lnSpc>
              <a:spcBef>
                <a:spcPts val="2400"/>
              </a:spcBef>
              <a:buClr>
                <a:schemeClr val="accent1"/>
              </a:buClr>
              <a:buFont typeface="Wingdings 2" pitchFamily="18" charset="2"/>
              <a:buChar char=""/>
              <a:defRPr sz="4000" kern="1200">
                <a:solidFill>
                  <a:schemeClr val="tx1">
                    <a:lumMod val="65000"/>
                    <a:lumOff val="35000"/>
                  </a:schemeClr>
                </a:solidFill>
                <a:latin typeface="+mn-lt"/>
                <a:ea typeface="+mn-ea"/>
                <a:cs typeface="+mn-cs"/>
              </a:defRPr>
            </a:lvl1pPr>
            <a:lvl2pPr marL="13716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3600" kern="1200">
                <a:solidFill>
                  <a:schemeClr val="tx1">
                    <a:lumMod val="65000"/>
                    <a:lumOff val="35000"/>
                  </a:schemeClr>
                </a:solidFill>
                <a:latin typeface="+mn-lt"/>
                <a:ea typeface="+mn-ea"/>
                <a:cs typeface="+mn-cs"/>
              </a:defRPr>
            </a:lvl2pPr>
            <a:lvl3pPr marL="22860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3200" kern="1200">
                <a:solidFill>
                  <a:schemeClr val="tx1">
                    <a:lumMod val="65000"/>
                    <a:lumOff val="35000"/>
                  </a:schemeClr>
                </a:solidFill>
                <a:latin typeface="+mn-lt"/>
                <a:ea typeface="+mn-ea"/>
                <a:cs typeface="+mn-cs"/>
              </a:defRPr>
            </a:lvl3pPr>
            <a:lvl4pPr marL="32004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4pPr>
            <a:lvl5pPr marL="4114800" indent="-36576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8pPr>
            <a:lvl9pPr marL="7772400" indent="-457200" algn="l" defTabSz="1828800" rtl="0" eaLnBrk="1" latinLnBrk="0" hangingPunct="1">
              <a:lnSpc>
                <a:spcPct val="90000"/>
              </a:lnSpc>
              <a:spcBef>
                <a:spcPts val="500"/>
              </a:spcBef>
              <a:spcAft>
                <a:spcPts val="50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9pPr>
          </a:lstStyle>
          <a:p>
            <a:pPr marL="91440" indent="0" algn="ctr">
              <a:lnSpc>
                <a:spcPct val="100000"/>
              </a:lnSpc>
              <a:buFont typeface="Wingdings 2" pitchFamily="18" charset="2"/>
              <a:buNone/>
            </a:pPr>
            <a:r>
              <a:rPr lang="en-US" sz="5400" b="1" dirty="0">
                <a:solidFill>
                  <a:srgbClr val="002060"/>
                </a:solidFill>
              </a:rPr>
              <a:t>The biggest barrier to students completing their FAFSA application is _____________.</a:t>
            </a:r>
          </a:p>
          <a:p>
            <a:pPr marL="91440" indent="0">
              <a:buFont typeface="Wingdings 2" pitchFamily="18" charset="2"/>
              <a:buNone/>
            </a:pPr>
            <a:endParaRPr lang="en-US" sz="5400" b="1" dirty="0">
              <a:solidFill>
                <a:srgbClr val="002060"/>
              </a:solidFill>
            </a:endParaRPr>
          </a:p>
          <a:p>
            <a:pPr marL="91440" indent="0">
              <a:buFont typeface="Wingdings 2" pitchFamily="18" charset="2"/>
              <a:buNone/>
            </a:pPr>
            <a:endParaRPr lang="en-US" sz="5400" b="1" dirty="0">
              <a:solidFill>
                <a:srgbClr val="002060"/>
              </a:solidFill>
            </a:endParaRPr>
          </a:p>
          <a:p>
            <a:pPr marL="91440" indent="0">
              <a:buFont typeface="Wingdings 2" pitchFamily="18" charset="2"/>
              <a:buNone/>
            </a:pPr>
            <a:endParaRPr lang="en-US" sz="5400" b="1" dirty="0">
              <a:solidFill>
                <a:srgbClr val="002060"/>
              </a:solidFill>
            </a:endParaRPr>
          </a:p>
          <a:p>
            <a:pPr marL="91440" indent="0">
              <a:buFont typeface="Wingdings 2" pitchFamily="18" charset="2"/>
              <a:buNone/>
            </a:pPr>
            <a:endParaRPr lang="en-US" sz="5400" b="1" dirty="0">
              <a:solidFill>
                <a:srgbClr val="002060"/>
              </a:solidFill>
            </a:endParaRPr>
          </a:p>
          <a:p>
            <a:pPr marL="91440" indent="0">
              <a:buFont typeface="Wingdings 2" pitchFamily="18" charset="2"/>
              <a:buNone/>
            </a:pPr>
            <a:endParaRPr lang="en-US" sz="5400" b="1" dirty="0">
              <a:solidFill>
                <a:srgbClr val="002060"/>
              </a:solidFill>
            </a:endParaRPr>
          </a:p>
        </p:txBody>
      </p:sp>
      <p:pic>
        <p:nvPicPr>
          <p:cNvPr id="10" name="Graphic 9" descr="&quot; &quot;">
            <a:extLst>
              <a:ext uri="{FF2B5EF4-FFF2-40B4-BE49-F238E27FC236}">
                <a16:creationId xmlns:a16="http://schemas.microsoft.com/office/drawing/2014/main" id="{25317C90-AF82-7644-B2B9-FD77D6B087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62244" y="5863138"/>
            <a:ext cx="5586903" cy="5586903"/>
          </a:xfrm>
          <a:prstGeom prst="rect">
            <a:avLst/>
          </a:prstGeom>
        </p:spPr>
      </p:pic>
    </p:spTree>
    <p:extLst>
      <p:ext uri="{BB962C8B-B14F-4D97-AF65-F5344CB8AC3E}">
        <p14:creationId xmlns:p14="http://schemas.microsoft.com/office/powerpoint/2010/main" val="886566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21</a:t>
            </a:fld>
            <a:endParaRPr lang="uk-UA"/>
          </a:p>
        </p:txBody>
      </p:sp>
      <p:sp>
        <p:nvSpPr>
          <p:cNvPr id="7" name="Title 6">
            <a:extLst>
              <a:ext uri="{FF2B5EF4-FFF2-40B4-BE49-F238E27FC236}">
                <a16:creationId xmlns:a16="http://schemas.microsoft.com/office/drawing/2014/main" id="{9BBC76CB-AC4A-E64C-B7B0-5220EBE0A040}"/>
              </a:ext>
            </a:extLst>
          </p:cNvPr>
          <p:cNvSpPr>
            <a:spLocks noGrp="1"/>
          </p:cNvSpPr>
          <p:nvPr>
            <p:ph type="title"/>
          </p:nvPr>
        </p:nvSpPr>
        <p:spPr/>
        <p:txBody>
          <a:bodyPr/>
          <a:lstStyle/>
          <a:p>
            <a:r>
              <a:rPr lang="en-US" dirty="0"/>
              <a:t>Why don’t students complete the FAFSA?</a:t>
            </a:r>
          </a:p>
        </p:txBody>
      </p:sp>
      <p:sp>
        <p:nvSpPr>
          <p:cNvPr id="8" name="Text Placeholder 7">
            <a:extLst>
              <a:ext uri="{FF2B5EF4-FFF2-40B4-BE49-F238E27FC236}">
                <a16:creationId xmlns:a16="http://schemas.microsoft.com/office/drawing/2014/main" id="{3C7372B1-337F-0E41-8C70-09C2B024408A}"/>
              </a:ext>
            </a:extLst>
          </p:cNvPr>
          <p:cNvSpPr>
            <a:spLocks noGrp="1"/>
          </p:cNvSpPr>
          <p:nvPr>
            <p:ph idx="1"/>
          </p:nvPr>
        </p:nvSpPr>
        <p:spPr/>
        <p:txBody>
          <a:bodyPr>
            <a:normAutofit/>
          </a:bodyPr>
          <a:lstStyle/>
          <a:p>
            <a:pPr marL="641350" indent="-549275">
              <a:lnSpc>
                <a:spcPct val="100000"/>
              </a:lnSpc>
              <a:spcAft>
                <a:spcPts val="600"/>
              </a:spcAft>
            </a:pPr>
            <a:r>
              <a:rPr lang="en-US" sz="4800" b="1" dirty="0">
                <a:solidFill>
                  <a:srgbClr val="002060"/>
                </a:solidFill>
              </a:rPr>
              <a:t>Don’t know about it</a:t>
            </a:r>
            <a:r>
              <a:rPr lang="en-US" sz="4800" dirty="0"/>
              <a:t>.</a:t>
            </a:r>
            <a:endParaRPr lang="en-US" sz="4800" b="1" dirty="0"/>
          </a:p>
          <a:p>
            <a:pPr marL="641350" indent="-549275">
              <a:lnSpc>
                <a:spcPct val="100000"/>
              </a:lnSpc>
              <a:spcAft>
                <a:spcPts val="600"/>
              </a:spcAft>
            </a:pPr>
            <a:r>
              <a:rPr lang="en-US" sz="4800" dirty="0"/>
              <a:t>It’s </a:t>
            </a:r>
            <a:r>
              <a:rPr lang="en-US" sz="4800" b="1" dirty="0">
                <a:solidFill>
                  <a:srgbClr val="002060"/>
                </a:solidFill>
              </a:rPr>
              <a:t>too long </a:t>
            </a:r>
            <a:r>
              <a:rPr lang="en-US" sz="4800" dirty="0"/>
              <a:t>and </a:t>
            </a:r>
            <a:r>
              <a:rPr lang="en-US" sz="4800" b="1" dirty="0">
                <a:solidFill>
                  <a:srgbClr val="002060"/>
                </a:solidFill>
              </a:rPr>
              <a:t>too complicated</a:t>
            </a:r>
            <a:r>
              <a:rPr lang="en-US" sz="4800" dirty="0"/>
              <a:t>.</a:t>
            </a:r>
            <a:endParaRPr lang="en-US" sz="4800" b="1" dirty="0"/>
          </a:p>
          <a:p>
            <a:pPr marL="641350" indent="-549275">
              <a:lnSpc>
                <a:spcPct val="100000"/>
              </a:lnSpc>
              <a:spcAft>
                <a:spcPts val="600"/>
              </a:spcAft>
            </a:pPr>
            <a:r>
              <a:rPr lang="en-US" sz="4800" b="1" dirty="0">
                <a:solidFill>
                  <a:srgbClr val="002060"/>
                </a:solidFill>
              </a:rPr>
              <a:t>Fear</a:t>
            </a:r>
            <a:r>
              <a:rPr lang="en-US" sz="4800" b="1" dirty="0"/>
              <a:t> </a:t>
            </a:r>
            <a:r>
              <a:rPr lang="en-US" sz="4800" dirty="0"/>
              <a:t>of the cost of college and student debt.</a:t>
            </a:r>
          </a:p>
          <a:p>
            <a:pPr marL="641350" indent="-549275">
              <a:lnSpc>
                <a:spcPct val="100000"/>
              </a:lnSpc>
              <a:spcAft>
                <a:spcPts val="600"/>
              </a:spcAft>
            </a:pPr>
            <a:r>
              <a:rPr lang="en-US" sz="4800" b="1" dirty="0">
                <a:solidFill>
                  <a:srgbClr val="002060"/>
                </a:solidFill>
              </a:rPr>
              <a:t>Believe they don’t qualify </a:t>
            </a:r>
            <a:r>
              <a:rPr lang="en-US" sz="4800" dirty="0"/>
              <a:t>for funds. </a:t>
            </a:r>
          </a:p>
          <a:p>
            <a:pPr marL="641350" indent="-549275">
              <a:lnSpc>
                <a:spcPct val="100000"/>
              </a:lnSpc>
              <a:spcAft>
                <a:spcPts val="600"/>
              </a:spcAft>
            </a:pPr>
            <a:r>
              <a:rPr lang="en-US" sz="4800" b="1" dirty="0">
                <a:solidFill>
                  <a:srgbClr val="002060"/>
                </a:solidFill>
              </a:rPr>
              <a:t>Missed deadlines</a:t>
            </a:r>
            <a:r>
              <a:rPr lang="en-US" sz="4800" dirty="0"/>
              <a:t>. </a:t>
            </a:r>
          </a:p>
          <a:p>
            <a:pPr marL="641350" indent="-549275">
              <a:lnSpc>
                <a:spcPct val="100000"/>
              </a:lnSpc>
              <a:spcAft>
                <a:spcPts val="600"/>
              </a:spcAft>
            </a:pPr>
            <a:r>
              <a:rPr lang="en-US" sz="4800" b="1" dirty="0">
                <a:solidFill>
                  <a:srgbClr val="002060"/>
                </a:solidFill>
              </a:rPr>
              <a:t>Unwillingness to share personal information </a:t>
            </a:r>
            <a:r>
              <a:rPr lang="en-US" sz="4800" dirty="0"/>
              <a:t>with the government. </a:t>
            </a:r>
            <a:endParaRPr lang="en-US" sz="4800" b="1" dirty="0"/>
          </a:p>
        </p:txBody>
      </p:sp>
      <p:sp>
        <p:nvSpPr>
          <p:cNvPr id="9" name="Rectangle 8">
            <a:extLst>
              <a:ext uri="{FF2B5EF4-FFF2-40B4-BE49-F238E27FC236}">
                <a16:creationId xmlns:a16="http://schemas.microsoft.com/office/drawing/2014/main" id="{3A3A87D0-9AB7-864D-963C-4A1FD7021841}"/>
              </a:ext>
            </a:extLst>
          </p:cNvPr>
          <p:cNvSpPr/>
          <p:nvPr/>
        </p:nvSpPr>
        <p:spPr>
          <a:xfrm>
            <a:off x="7706858" y="11854768"/>
            <a:ext cx="8940800" cy="461665"/>
          </a:xfrm>
          <a:prstGeom prst="rect">
            <a:avLst/>
          </a:prstGeom>
        </p:spPr>
        <p:txBody>
          <a:bodyPr>
            <a:spAutoFit/>
          </a:bodyPr>
          <a:lstStyle/>
          <a:p>
            <a:pPr marL="23815" lvl="1" defTabSz="893997"/>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(Davidson, 2013; </a:t>
            </a:r>
            <a:r>
              <a:rPr lang="en-US" sz="2400" i="1" dirty="0" err="1">
                <a:solidFill>
                  <a:schemeClr val="tx1">
                    <a:lumMod val="65000"/>
                    <a:lumOff val="35000"/>
                  </a:schemeClr>
                </a:solidFill>
                <a:latin typeface="Times New Roman" panose="02020603050405020304" pitchFamily="18" charset="0"/>
                <a:cs typeface="Times New Roman" panose="02020603050405020304" pitchFamily="18" charset="0"/>
              </a:rPr>
              <a:t>Hodara</a:t>
            </a:r>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 2017)</a:t>
            </a:r>
          </a:p>
        </p:txBody>
      </p:sp>
      <p:pic>
        <p:nvPicPr>
          <p:cNvPr id="5" name="Graphic 4" descr="&quot; &quot;">
            <a:extLst>
              <a:ext uri="{FF2B5EF4-FFF2-40B4-BE49-F238E27FC236}">
                <a16:creationId xmlns:a16="http://schemas.microsoft.com/office/drawing/2014/main" id="{09AC5646-3E54-4121-927D-91C307FD16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98539" y="985011"/>
            <a:ext cx="4185031" cy="4185031"/>
          </a:xfrm>
          <a:prstGeom prst="rect">
            <a:avLst/>
          </a:prstGeom>
        </p:spPr>
      </p:pic>
    </p:spTree>
    <p:extLst>
      <p:ext uri="{BB962C8B-B14F-4D97-AF65-F5344CB8AC3E}">
        <p14:creationId xmlns:p14="http://schemas.microsoft.com/office/powerpoint/2010/main" val="71795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22</a:t>
            </a:fld>
            <a:endParaRPr lang="uk-UA"/>
          </a:p>
        </p:txBody>
      </p:sp>
      <p:sp>
        <p:nvSpPr>
          <p:cNvPr id="7" name="Title 6">
            <a:extLst>
              <a:ext uri="{FF2B5EF4-FFF2-40B4-BE49-F238E27FC236}">
                <a16:creationId xmlns:a16="http://schemas.microsoft.com/office/drawing/2014/main" id="{8FE3257B-0555-EC43-BF91-97AF030CFC5A}"/>
              </a:ext>
            </a:extLst>
          </p:cNvPr>
          <p:cNvSpPr>
            <a:spLocks noGrp="1"/>
          </p:cNvSpPr>
          <p:nvPr>
            <p:ph type="title"/>
          </p:nvPr>
        </p:nvSpPr>
        <p:spPr/>
        <p:txBody>
          <a:bodyPr>
            <a:noAutofit/>
          </a:bodyPr>
          <a:lstStyle/>
          <a:p>
            <a:r>
              <a:rPr lang="en-US" dirty="0"/>
              <a:t>Families need information </a:t>
            </a:r>
            <a:r>
              <a:rPr lang="en-US" b="1" dirty="0"/>
              <a:t>and </a:t>
            </a:r>
            <a:r>
              <a:rPr lang="en-US" dirty="0"/>
              <a:t>personalized assistance with FAFSA</a:t>
            </a:r>
          </a:p>
        </p:txBody>
      </p:sp>
      <p:sp>
        <p:nvSpPr>
          <p:cNvPr id="10" name="Text Placeholder 9">
            <a:extLst>
              <a:ext uri="{FF2B5EF4-FFF2-40B4-BE49-F238E27FC236}">
                <a16:creationId xmlns:a16="http://schemas.microsoft.com/office/drawing/2014/main" id="{C20C5D80-4A2D-2E49-AEC6-D5322E7BEAF5}"/>
              </a:ext>
            </a:extLst>
          </p:cNvPr>
          <p:cNvSpPr>
            <a:spLocks noGrp="1"/>
          </p:cNvSpPr>
          <p:nvPr>
            <p:ph idx="1"/>
          </p:nvPr>
        </p:nvSpPr>
        <p:spPr>
          <a:xfrm>
            <a:off x="7739544" y="1728216"/>
            <a:ext cx="14632305" cy="8233861"/>
          </a:xfrm>
        </p:spPr>
        <p:txBody>
          <a:bodyPr>
            <a:normAutofit/>
          </a:bodyPr>
          <a:lstStyle/>
          <a:p>
            <a:pPr marL="635000" indent="-542925">
              <a:lnSpc>
                <a:spcPct val="100000"/>
              </a:lnSpc>
              <a:spcAft>
                <a:spcPts val="600"/>
              </a:spcAft>
            </a:pPr>
            <a:r>
              <a:rPr lang="en-US" sz="4800" dirty="0"/>
              <a:t>Compared with participants who received no information, or received only information without additional supports, </a:t>
            </a:r>
            <a:r>
              <a:rPr lang="en-US" sz="4800" b="1" i="1" dirty="0">
                <a:solidFill>
                  <a:srgbClr val="002060"/>
                </a:solidFill>
              </a:rPr>
              <a:t>participants who received information and personalized assistance had significant increases in FAFSA completion and college enrollment</a:t>
            </a:r>
            <a:r>
              <a:rPr lang="en-US" sz="4800" i="1" dirty="0"/>
              <a:t>. </a:t>
            </a:r>
          </a:p>
          <a:p>
            <a:pPr marL="635000" indent="-542925">
              <a:lnSpc>
                <a:spcPct val="100000"/>
              </a:lnSpc>
              <a:spcAft>
                <a:spcPts val="600"/>
              </a:spcAft>
            </a:pPr>
            <a:r>
              <a:rPr lang="en-US" sz="4800" dirty="0"/>
              <a:t>Early and accurate information has shown some evidence for improving FAFSA completion rates. </a:t>
            </a:r>
          </a:p>
        </p:txBody>
      </p:sp>
      <p:sp>
        <p:nvSpPr>
          <p:cNvPr id="11" name="Rectangle 10">
            <a:extLst>
              <a:ext uri="{FF2B5EF4-FFF2-40B4-BE49-F238E27FC236}">
                <a16:creationId xmlns:a16="http://schemas.microsoft.com/office/drawing/2014/main" id="{8FF47581-19D4-0045-8444-6C9429EF1C36}"/>
              </a:ext>
            </a:extLst>
          </p:cNvPr>
          <p:cNvSpPr/>
          <p:nvPr/>
        </p:nvSpPr>
        <p:spPr>
          <a:xfrm>
            <a:off x="7706858" y="11854768"/>
            <a:ext cx="8940800" cy="461665"/>
          </a:xfrm>
          <a:prstGeom prst="rect">
            <a:avLst/>
          </a:prstGeom>
        </p:spPr>
        <p:txBody>
          <a:bodyPr>
            <a:spAutoFit/>
          </a:bodyPr>
          <a:lstStyle/>
          <a:p>
            <a:pPr marL="23815" lvl="1" defTabSz="893997"/>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400" i="1" dirty="0" err="1">
                <a:solidFill>
                  <a:schemeClr val="tx1">
                    <a:lumMod val="65000"/>
                    <a:lumOff val="35000"/>
                  </a:schemeClr>
                </a:solidFill>
                <a:latin typeface="Times New Roman" panose="02020603050405020304" pitchFamily="18" charset="0"/>
                <a:cs typeface="Times New Roman" panose="02020603050405020304" pitchFamily="18" charset="0"/>
              </a:rPr>
              <a:t>Bettinger</a:t>
            </a:r>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 et al., 2012; George-Jackson &amp; Gast, 2016)</a:t>
            </a:r>
          </a:p>
        </p:txBody>
      </p:sp>
      <p:grpSp>
        <p:nvGrpSpPr>
          <p:cNvPr id="9" name="Group 8" descr="&quot; &quot;">
            <a:extLst>
              <a:ext uri="{FF2B5EF4-FFF2-40B4-BE49-F238E27FC236}">
                <a16:creationId xmlns:a16="http://schemas.microsoft.com/office/drawing/2014/main" id="{3BD5C057-D0B0-4CB3-A82F-C15E51588233}"/>
              </a:ext>
            </a:extLst>
          </p:cNvPr>
          <p:cNvGrpSpPr/>
          <p:nvPr/>
        </p:nvGrpSpPr>
        <p:grpSpPr>
          <a:xfrm>
            <a:off x="18617930" y="9302363"/>
            <a:ext cx="4184236" cy="4140588"/>
            <a:chOff x="21524976" y="1867201"/>
            <a:chExt cx="2432773" cy="3222479"/>
          </a:xfrm>
        </p:grpSpPr>
        <p:pic>
          <p:nvPicPr>
            <p:cNvPr id="5" name="Graphic 4" descr="Coins">
              <a:extLst>
                <a:ext uri="{FF2B5EF4-FFF2-40B4-BE49-F238E27FC236}">
                  <a16:creationId xmlns:a16="http://schemas.microsoft.com/office/drawing/2014/main" id="{52139259-584C-4111-A524-70458186F1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24976" y="1867201"/>
              <a:ext cx="2100199" cy="2100199"/>
            </a:xfrm>
            <a:prstGeom prst="rect">
              <a:avLst/>
            </a:prstGeom>
          </p:spPr>
        </p:pic>
        <p:pic>
          <p:nvPicPr>
            <p:cNvPr id="8" name="Graphic 7" descr="Open hand">
              <a:extLst>
                <a:ext uri="{FF2B5EF4-FFF2-40B4-BE49-F238E27FC236}">
                  <a16:creationId xmlns:a16="http://schemas.microsoft.com/office/drawing/2014/main" id="{AACA2612-27A4-4985-A044-AE364DD774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802654" y="2934585"/>
              <a:ext cx="2155095" cy="2155095"/>
            </a:xfrm>
            <a:prstGeom prst="rect">
              <a:avLst/>
            </a:prstGeom>
          </p:spPr>
        </p:pic>
      </p:grpSp>
    </p:spTree>
    <p:extLst>
      <p:ext uri="{BB962C8B-B14F-4D97-AF65-F5344CB8AC3E}">
        <p14:creationId xmlns:p14="http://schemas.microsoft.com/office/powerpoint/2010/main" val="1007115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23</a:t>
            </a:fld>
            <a:endParaRPr lang="uk-UA"/>
          </a:p>
        </p:txBody>
      </p:sp>
      <p:sp>
        <p:nvSpPr>
          <p:cNvPr id="6" name="Title 5">
            <a:extLst>
              <a:ext uri="{FF2B5EF4-FFF2-40B4-BE49-F238E27FC236}">
                <a16:creationId xmlns:a16="http://schemas.microsoft.com/office/drawing/2014/main" id="{AA22A846-9628-4D48-9F8D-CB49BE69522B}"/>
              </a:ext>
            </a:extLst>
          </p:cNvPr>
          <p:cNvSpPr>
            <a:spLocks noGrp="1"/>
          </p:cNvSpPr>
          <p:nvPr>
            <p:ph type="title"/>
          </p:nvPr>
        </p:nvSpPr>
        <p:spPr/>
        <p:txBody>
          <a:bodyPr/>
          <a:lstStyle/>
          <a:p>
            <a:r>
              <a:rPr lang="en-US" dirty="0"/>
              <a:t>School-based activities to support FAFSA completion</a:t>
            </a:r>
          </a:p>
        </p:txBody>
      </p:sp>
      <p:sp>
        <p:nvSpPr>
          <p:cNvPr id="7" name="Text Placeholder 6">
            <a:extLst>
              <a:ext uri="{FF2B5EF4-FFF2-40B4-BE49-F238E27FC236}">
                <a16:creationId xmlns:a16="http://schemas.microsoft.com/office/drawing/2014/main" id="{0270D37F-E051-874C-83BC-E58A87BEAEC6}"/>
              </a:ext>
            </a:extLst>
          </p:cNvPr>
          <p:cNvSpPr>
            <a:spLocks noGrp="1"/>
          </p:cNvSpPr>
          <p:nvPr>
            <p:ph idx="1"/>
          </p:nvPr>
        </p:nvSpPr>
        <p:spPr/>
        <p:txBody>
          <a:bodyPr>
            <a:normAutofit/>
          </a:bodyPr>
          <a:lstStyle/>
          <a:p>
            <a:pPr marL="628650" indent="-536575">
              <a:lnSpc>
                <a:spcPct val="100000"/>
              </a:lnSpc>
              <a:spcAft>
                <a:spcPts val="600"/>
              </a:spcAft>
            </a:pPr>
            <a:r>
              <a:rPr lang="en-US" sz="4800" dirty="0"/>
              <a:t>Provide detailed timelines for students and families. </a:t>
            </a:r>
          </a:p>
          <a:p>
            <a:pPr marL="628650" indent="-536575">
              <a:lnSpc>
                <a:spcPct val="100000"/>
              </a:lnSpc>
              <a:spcAft>
                <a:spcPts val="600"/>
              </a:spcAft>
            </a:pPr>
            <a:r>
              <a:rPr lang="en-US" sz="4800" dirty="0"/>
              <a:t>Implement in-class interventions. </a:t>
            </a:r>
          </a:p>
          <a:p>
            <a:pPr marL="628650" indent="-536575">
              <a:lnSpc>
                <a:spcPct val="100000"/>
              </a:lnSpc>
              <a:spcAft>
                <a:spcPts val="600"/>
              </a:spcAft>
            </a:pPr>
            <a:r>
              <a:rPr lang="en-US" sz="4800" dirty="0"/>
              <a:t>Build a school-based FAFSA team. </a:t>
            </a:r>
          </a:p>
          <a:p>
            <a:pPr marL="628650" indent="-536575">
              <a:lnSpc>
                <a:spcPct val="100000"/>
              </a:lnSpc>
              <a:spcAft>
                <a:spcPts val="600"/>
              </a:spcAft>
            </a:pPr>
            <a:r>
              <a:rPr lang="en-US" sz="4800" dirty="0"/>
              <a:t>Host FAFSA completion nights. </a:t>
            </a:r>
          </a:p>
          <a:p>
            <a:pPr marL="628650" indent="-536575">
              <a:lnSpc>
                <a:spcPct val="100000"/>
              </a:lnSpc>
              <a:spcAft>
                <a:spcPts val="600"/>
              </a:spcAft>
            </a:pPr>
            <a:r>
              <a:rPr lang="en-US" sz="4800" dirty="0"/>
              <a:t>Partner with local postsecondary institutions. </a:t>
            </a:r>
          </a:p>
          <a:p>
            <a:pPr marL="628650" indent="-536575">
              <a:lnSpc>
                <a:spcPct val="100000"/>
              </a:lnSpc>
              <a:spcAft>
                <a:spcPts val="600"/>
              </a:spcAft>
            </a:pPr>
            <a:r>
              <a:rPr lang="en-US" sz="4800" dirty="0"/>
              <a:t>Test small before going big. </a:t>
            </a:r>
          </a:p>
        </p:txBody>
      </p:sp>
      <p:sp>
        <p:nvSpPr>
          <p:cNvPr id="8" name="Rectangle 7">
            <a:extLst>
              <a:ext uri="{FF2B5EF4-FFF2-40B4-BE49-F238E27FC236}">
                <a16:creationId xmlns:a16="http://schemas.microsoft.com/office/drawing/2014/main" id="{FC2147A1-A71B-664F-ABDA-8D183BDF390B}"/>
              </a:ext>
            </a:extLst>
          </p:cNvPr>
          <p:cNvSpPr/>
          <p:nvPr/>
        </p:nvSpPr>
        <p:spPr>
          <a:xfrm>
            <a:off x="7706858" y="11854768"/>
            <a:ext cx="8940800" cy="461665"/>
          </a:xfrm>
          <a:prstGeom prst="rect">
            <a:avLst/>
          </a:prstGeom>
        </p:spPr>
        <p:txBody>
          <a:bodyPr>
            <a:spAutoFit/>
          </a:bodyPr>
          <a:lstStyle/>
          <a:p>
            <a:pPr marL="23815" lvl="1" defTabSz="893997"/>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(Black, 2016; Scholarship America, 2020)</a:t>
            </a:r>
          </a:p>
        </p:txBody>
      </p:sp>
    </p:spTree>
    <p:extLst>
      <p:ext uri="{BB962C8B-B14F-4D97-AF65-F5344CB8AC3E}">
        <p14:creationId xmlns:p14="http://schemas.microsoft.com/office/powerpoint/2010/main" val="2470874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24</a:t>
            </a:fld>
            <a:endParaRPr lang="uk-UA"/>
          </a:p>
        </p:txBody>
      </p:sp>
      <p:sp>
        <p:nvSpPr>
          <p:cNvPr id="6" name="Title 5">
            <a:extLst>
              <a:ext uri="{FF2B5EF4-FFF2-40B4-BE49-F238E27FC236}">
                <a16:creationId xmlns:a16="http://schemas.microsoft.com/office/drawing/2014/main" id="{4B430FA7-2931-324F-8E58-A9414DC46B56}"/>
              </a:ext>
            </a:extLst>
          </p:cNvPr>
          <p:cNvSpPr>
            <a:spLocks noGrp="1"/>
          </p:cNvSpPr>
          <p:nvPr>
            <p:ph type="title"/>
          </p:nvPr>
        </p:nvSpPr>
        <p:spPr/>
        <p:txBody>
          <a:bodyPr/>
          <a:lstStyle/>
          <a:p>
            <a:r>
              <a:rPr lang="en-US" dirty="0"/>
              <a:t>Using data to track and encourage FAFSA completion</a:t>
            </a:r>
          </a:p>
        </p:txBody>
      </p:sp>
      <p:sp>
        <p:nvSpPr>
          <p:cNvPr id="7" name="Text Placeholder 6">
            <a:extLst>
              <a:ext uri="{FF2B5EF4-FFF2-40B4-BE49-F238E27FC236}">
                <a16:creationId xmlns:a16="http://schemas.microsoft.com/office/drawing/2014/main" id="{2B45C54E-632F-9F47-A93F-798E667FCD7E}"/>
              </a:ext>
            </a:extLst>
          </p:cNvPr>
          <p:cNvSpPr>
            <a:spLocks noGrp="1"/>
          </p:cNvSpPr>
          <p:nvPr>
            <p:ph idx="1"/>
          </p:nvPr>
        </p:nvSpPr>
        <p:spPr/>
        <p:txBody>
          <a:bodyPr>
            <a:normAutofit/>
          </a:bodyPr>
          <a:lstStyle/>
          <a:p>
            <a:pPr marL="628650" indent="-536575">
              <a:lnSpc>
                <a:spcPct val="100000"/>
              </a:lnSpc>
              <a:spcAft>
                <a:spcPts val="600"/>
              </a:spcAft>
            </a:pPr>
            <a:r>
              <a:rPr lang="en-US" sz="4800" dirty="0"/>
              <a:t>Use student and school-level data to know who’s completed. </a:t>
            </a:r>
          </a:p>
          <a:p>
            <a:pPr marL="628650" indent="-536575">
              <a:lnSpc>
                <a:spcPct val="100000"/>
              </a:lnSpc>
              <a:spcAft>
                <a:spcPts val="600"/>
              </a:spcAft>
            </a:pPr>
            <a:r>
              <a:rPr lang="en-US" sz="4800" dirty="0"/>
              <a:t>Frequently monitor data. </a:t>
            </a:r>
          </a:p>
          <a:p>
            <a:pPr marL="628650" indent="-536575">
              <a:lnSpc>
                <a:spcPct val="100000"/>
              </a:lnSpc>
              <a:spcAft>
                <a:spcPts val="600"/>
              </a:spcAft>
            </a:pPr>
            <a:r>
              <a:rPr lang="en-US" sz="4800" dirty="0"/>
              <a:t>Track progress and impact of your interventions with data visuals (for example, charts). </a:t>
            </a:r>
          </a:p>
        </p:txBody>
      </p:sp>
      <p:sp>
        <p:nvSpPr>
          <p:cNvPr id="9" name="Rectangle 8">
            <a:extLst>
              <a:ext uri="{FF2B5EF4-FFF2-40B4-BE49-F238E27FC236}">
                <a16:creationId xmlns:a16="http://schemas.microsoft.com/office/drawing/2014/main" id="{A8EE28A7-3EA2-F543-883E-F8F0CD7DF1ED}"/>
              </a:ext>
            </a:extLst>
          </p:cNvPr>
          <p:cNvSpPr/>
          <p:nvPr/>
        </p:nvSpPr>
        <p:spPr>
          <a:xfrm>
            <a:off x="7706858" y="11909636"/>
            <a:ext cx="8940800" cy="461665"/>
          </a:xfrm>
          <a:prstGeom prst="rect">
            <a:avLst/>
          </a:prstGeom>
        </p:spPr>
        <p:txBody>
          <a:bodyPr>
            <a:spAutoFit/>
          </a:bodyPr>
          <a:lstStyle/>
          <a:p>
            <a:pPr marL="23815" lvl="1" defTabSz="893997"/>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(Black, 2016)</a:t>
            </a:r>
          </a:p>
        </p:txBody>
      </p:sp>
    </p:spTree>
    <p:extLst>
      <p:ext uri="{BB962C8B-B14F-4D97-AF65-F5344CB8AC3E}">
        <p14:creationId xmlns:p14="http://schemas.microsoft.com/office/powerpoint/2010/main" val="1877623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25</a:t>
            </a:fld>
            <a:endParaRPr lang="uk-UA"/>
          </a:p>
        </p:txBody>
      </p:sp>
      <p:sp>
        <p:nvSpPr>
          <p:cNvPr id="3" name="Title 2">
            <a:extLst>
              <a:ext uri="{FF2B5EF4-FFF2-40B4-BE49-F238E27FC236}">
                <a16:creationId xmlns:a16="http://schemas.microsoft.com/office/drawing/2014/main" id="{DAF3DC86-8F4C-5B4F-A0E3-A961197EFF8B}"/>
              </a:ext>
            </a:extLst>
          </p:cNvPr>
          <p:cNvSpPr>
            <a:spLocks noGrp="1"/>
          </p:cNvSpPr>
          <p:nvPr>
            <p:ph type="title"/>
          </p:nvPr>
        </p:nvSpPr>
        <p:spPr/>
        <p:txBody>
          <a:bodyPr/>
          <a:lstStyle/>
          <a:p>
            <a:r>
              <a:rPr lang="en-US" dirty="0"/>
              <a:t>FAFSA tracking resources</a:t>
            </a:r>
          </a:p>
        </p:txBody>
      </p:sp>
      <p:sp>
        <p:nvSpPr>
          <p:cNvPr id="6" name="Content Placeholder 5">
            <a:extLst>
              <a:ext uri="{FF2B5EF4-FFF2-40B4-BE49-F238E27FC236}">
                <a16:creationId xmlns:a16="http://schemas.microsoft.com/office/drawing/2014/main" id="{DA972938-F448-4080-95ED-05E9790FCB5C}"/>
              </a:ext>
            </a:extLst>
          </p:cNvPr>
          <p:cNvSpPr txBox="1">
            <a:spLocks/>
          </p:cNvSpPr>
          <p:nvPr/>
        </p:nvSpPr>
        <p:spPr>
          <a:xfrm>
            <a:off x="7277772" y="2247675"/>
            <a:ext cx="15951380" cy="10500723"/>
          </a:xfrm>
          <a:prstGeom prst="rect">
            <a:avLst/>
          </a:prstGeom>
        </p:spPr>
        <p:txBody>
          <a:bodyPr vert="horz" lIns="0" tIns="0" rIns="0" bIns="0" rtlCol="0" anchor="t">
            <a:normAutofit/>
          </a:bodyPr>
          <a:lstStyle>
            <a:lvl1pPr marL="502829" indent="-502829" algn="l" defTabSz="893930" rtl="0" eaLnBrk="1" latinLnBrk="0" hangingPunct="1">
              <a:lnSpc>
                <a:spcPct val="100000"/>
              </a:lnSpc>
              <a:spcBef>
                <a:spcPts val="0"/>
              </a:spcBef>
              <a:buFont typeface="Arial" panose="020B0604020202020204" pitchFamily="34" charset="0"/>
              <a:buChar char="•"/>
              <a:tabLst/>
              <a:defRPr lang="tr-TR" sz="3520" b="0" i="0" kern="1200">
                <a:solidFill>
                  <a:srgbClr val="576F7F"/>
                </a:solidFill>
                <a:latin typeface="Times New Roman" panose="02020603050405020304" pitchFamily="18" charset="0"/>
                <a:ea typeface="+mn-ea"/>
                <a:cs typeface="Times New Roman" panose="02020603050405020304" pitchFamily="18" charset="0"/>
              </a:defRPr>
            </a:lvl1pPr>
            <a:lvl2pPr marL="1452637" indent="-667343" algn="l" defTabSz="893930" rtl="0" eaLnBrk="1" latinLnBrk="0" hangingPunct="1">
              <a:lnSpc>
                <a:spcPct val="100000"/>
              </a:lnSpc>
              <a:spcBef>
                <a:spcPts val="0"/>
              </a:spcBef>
              <a:buFont typeface="Arial"/>
              <a:buChar char="–"/>
              <a:tabLst/>
              <a:defRPr lang="tr-TR" sz="1956" b="0" i="0" kern="1200">
                <a:solidFill>
                  <a:srgbClr val="576F7F"/>
                </a:solidFill>
                <a:latin typeface="Times New Roman" panose="02020603050405020304" pitchFamily="18" charset="0"/>
                <a:ea typeface="+mn-ea"/>
                <a:cs typeface="Times New Roman" panose="02020603050405020304" pitchFamily="18" charset="0"/>
              </a:defRPr>
            </a:lvl2pPr>
            <a:lvl3pPr marL="1787860" indent="0" algn="l" defTabSz="893930" rtl="0" eaLnBrk="1" latinLnBrk="0" hangingPunct="1">
              <a:lnSpc>
                <a:spcPct val="100000"/>
              </a:lnSpc>
              <a:spcBef>
                <a:spcPts val="0"/>
              </a:spcBef>
              <a:buFont typeface="Arial"/>
              <a:buNone/>
              <a:tabLst/>
              <a:defRPr lang="tr-TR" sz="2055" b="0" i="0" kern="1200">
                <a:solidFill>
                  <a:srgbClr val="000000"/>
                </a:solidFill>
                <a:latin typeface="Times New Roman" panose="02020603050405020304" pitchFamily="18" charset="0"/>
                <a:ea typeface="+mn-ea"/>
                <a:cs typeface="Times New Roman" panose="02020603050405020304" pitchFamily="18" charset="0"/>
              </a:defRPr>
            </a:lvl3pPr>
            <a:lvl4pPr marL="3128756" indent="-446966" algn="l" defTabSz="893930" rtl="0" eaLnBrk="1" latinLnBrk="0" hangingPunct="1">
              <a:spcBef>
                <a:spcPct val="20000"/>
              </a:spcBef>
              <a:buFont typeface="Arial"/>
              <a:buChar char="–"/>
              <a:defRPr sz="3911" kern="1200">
                <a:solidFill>
                  <a:schemeClr val="tx1"/>
                </a:solidFill>
                <a:latin typeface="Times New Roman" panose="02020603050405020304" pitchFamily="18" charset="0"/>
                <a:ea typeface="+mn-ea"/>
                <a:cs typeface="Times New Roman" panose="02020603050405020304" pitchFamily="18" charset="0"/>
              </a:defRPr>
            </a:lvl4pPr>
            <a:lvl5pPr marL="4022687" indent="-446966" algn="l" defTabSz="893930" rtl="0" eaLnBrk="1" latinLnBrk="0" hangingPunct="1">
              <a:spcBef>
                <a:spcPct val="20000"/>
              </a:spcBef>
              <a:buFont typeface="Arial"/>
              <a:buChar char="»"/>
              <a:defRPr sz="3911" kern="1200">
                <a:solidFill>
                  <a:schemeClr val="tx1"/>
                </a:solidFill>
                <a:latin typeface="Times New Roman" panose="02020603050405020304" pitchFamily="18" charset="0"/>
                <a:ea typeface="+mn-ea"/>
                <a:cs typeface="Times New Roman" panose="02020603050405020304" pitchFamily="18" charset="0"/>
              </a:defRPr>
            </a:lvl5pPr>
            <a:lvl6pPr marL="4916617" indent="-446966" algn="l" defTabSz="893930" rtl="0" eaLnBrk="1" latinLnBrk="0" hangingPunct="1">
              <a:spcBef>
                <a:spcPct val="20000"/>
              </a:spcBef>
              <a:buFont typeface="Arial"/>
              <a:buChar char="•"/>
              <a:defRPr sz="3911" kern="1200">
                <a:solidFill>
                  <a:schemeClr val="tx1"/>
                </a:solidFill>
                <a:latin typeface="+mn-lt"/>
                <a:ea typeface="+mn-ea"/>
                <a:cs typeface="+mn-cs"/>
              </a:defRPr>
            </a:lvl6pPr>
            <a:lvl7pPr marL="5810547" indent="-446966" algn="l" defTabSz="893930" rtl="0" eaLnBrk="1" latinLnBrk="0" hangingPunct="1">
              <a:spcBef>
                <a:spcPct val="20000"/>
              </a:spcBef>
              <a:buFont typeface="Arial"/>
              <a:buChar char="•"/>
              <a:defRPr sz="3911" kern="1200">
                <a:solidFill>
                  <a:schemeClr val="tx1"/>
                </a:solidFill>
                <a:latin typeface="+mn-lt"/>
                <a:ea typeface="+mn-ea"/>
                <a:cs typeface="+mn-cs"/>
              </a:defRPr>
            </a:lvl7pPr>
            <a:lvl8pPr marL="6704479" indent="-446966" algn="l" defTabSz="893930" rtl="0" eaLnBrk="1" latinLnBrk="0" hangingPunct="1">
              <a:spcBef>
                <a:spcPct val="20000"/>
              </a:spcBef>
              <a:buFont typeface="Arial"/>
              <a:buChar char="•"/>
              <a:defRPr sz="3911" kern="1200">
                <a:solidFill>
                  <a:schemeClr val="tx1"/>
                </a:solidFill>
                <a:latin typeface="+mn-lt"/>
                <a:ea typeface="+mn-ea"/>
                <a:cs typeface="+mn-cs"/>
              </a:defRPr>
            </a:lvl8pPr>
            <a:lvl9pPr marL="7598409" indent="-446966" algn="l" defTabSz="893930" rtl="0" eaLnBrk="1" latinLnBrk="0" hangingPunct="1">
              <a:spcBef>
                <a:spcPct val="20000"/>
              </a:spcBef>
              <a:buFont typeface="Arial"/>
              <a:buChar char="•"/>
              <a:defRPr sz="3911" kern="1200">
                <a:solidFill>
                  <a:schemeClr val="tx1"/>
                </a:solidFill>
                <a:latin typeface="+mn-lt"/>
                <a:ea typeface="+mn-ea"/>
                <a:cs typeface="+mn-cs"/>
              </a:defRPr>
            </a:lvl9pPr>
          </a:lstStyle>
          <a:p>
            <a:pPr marL="509489" lvl="1" indent="-509489" defTabSz="685800">
              <a:spcBef>
                <a:spcPts val="600"/>
              </a:spcBef>
              <a:spcAft>
                <a:spcPts val="600"/>
              </a:spcAft>
              <a:buClr>
                <a:schemeClr val="accent1"/>
              </a:buClr>
              <a:buSzPct val="110000"/>
              <a:buNone/>
            </a:pPr>
            <a:r>
              <a:rPr lang="en-US" sz="4800" b="1" dirty="0">
                <a:solidFill>
                  <a:srgbClr val="002060"/>
                </a:solidFill>
                <a:latin typeface="Corbel" panose="020B0503020204020204" pitchFamily="34" charset="0"/>
                <a:cs typeface="Arial"/>
              </a:rPr>
              <a:t>U.S. Department of Education’s Federal Student Aid website</a:t>
            </a:r>
          </a:p>
          <a:p>
            <a:pPr marL="457200" indent="-457200">
              <a:spcBef>
                <a:spcPts val="600"/>
              </a:spcBef>
              <a:spcAft>
                <a:spcPts val="600"/>
              </a:spcAft>
              <a:buClr>
                <a:schemeClr val="accent1"/>
              </a:buClr>
            </a:pPr>
            <a:r>
              <a:rPr lang="en-US" sz="4200" dirty="0">
                <a:latin typeface="Corbel" panose="020B0503020204020204" pitchFamily="34" charset="0"/>
              </a:rPr>
              <a:t>Provides current state and school-level data about FAFSA submissions and completions, updated regularly.</a:t>
            </a:r>
          </a:p>
          <a:p>
            <a:pPr marL="457200" indent="-457200">
              <a:spcBef>
                <a:spcPts val="600"/>
              </a:spcBef>
              <a:spcAft>
                <a:spcPts val="600"/>
              </a:spcAft>
              <a:buClr>
                <a:schemeClr val="accent1"/>
              </a:buClr>
            </a:pPr>
            <a:r>
              <a:rPr lang="en-US" sz="4200" dirty="0">
                <a:latin typeface="Corbel" panose="020B0503020204020204" pitchFamily="34" charset="0"/>
              </a:rPr>
              <a:t>Schools can obtain student-level data on completion status, but must first enter into a data sharing agreement.</a:t>
            </a:r>
            <a:endParaRPr lang="en-US" sz="4800" b="1" dirty="0">
              <a:solidFill>
                <a:schemeClr val="accent2"/>
              </a:solidFill>
              <a:latin typeface="Corbel" panose="020B0503020204020204" pitchFamily="34" charset="0"/>
            </a:endParaRPr>
          </a:p>
          <a:p>
            <a:pPr marL="509489" lvl="1" indent="-509489" defTabSz="685800">
              <a:spcBef>
                <a:spcPts val="2400"/>
              </a:spcBef>
              <a:spcAft>
                <a:spcPts val="600"/>
              </a:spcAft>
              <a:buClr>
                <a:schemeClr val="accent1"/>
              </a:buClr>
              <a:buSzPct val="110000"/>
              <a:buNone/>
            </a:pPr>
            <a:r>
              <a:rPr lang="en-US" sz="4800" b="1" dirty="0">
                <a:solidFill>
                  <a:srgbClr val="002060"/>
                </a:solidFill>
                <a:latin typeface="Corbel" panose="020B0503020204020204" pitchFamily="34" charset="0"/>
                <a:cs typeface="Arial"/>
              </a:rPr>
              <a:t>Form your Future, sponsored by the National College Access Network</a:t>
            </a:r>
          </a:p>
          <a:p>
            <a:pPr marL="502955" indent="-502955">
              <a:spcBef>
                <a:spcPts val="600"/>
              </a:spcBef>
              <a:spcAft>
                <a:spcPts val="600"/>
              </a:spcAft>
              <a:buClr>
                <a:schemeClr val="accent1"/>
              </a:buClr>
            </a:pPr>
            <a:r>
              <a:rPr lang="en-US" sz="4200" dirty="0">
                <a:latin typeface="Corbel" panose="020B0503020204020204" pitchFamily="34" charset="0"/>
                <a:cs typeface="Times New Roman"/>
              </a:rPr>
              <a:t>Provides data displays that track change over time at the state, district, and city level.</a:t>
            </a:r>
          </a:p>
          <a:p>
            <a:pPr marL="502955" indent="-502955"/>
            <a:endParaRPr lang="en-US" dirty="0"/>
          </a:p>
        </p:txBody>
      </p:sp>
      <p:pic>
        <p:nvPicPr>
          <p:cNvPr id="8" name="Picture 4" descr="Federal Student Aid an Office of the Department of Education Logo">
            <a:extLst>
              <a:ext uri="{FF2B5EF4-FFF2-40B4-BE49-F238E27FC236}">
                <a16:creationId xmlns:a16="http://schemas.microsoft.com/office/drawing/2014/main" id="{CCBF870F-0F07-4B7D-B3EE-281817962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772" y="10175000"/>
            <a:ext cx="8265711" cy="106570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descr="https://studentaid.ed.gov/sa/about/data-center/student/application-volume/fafsa-completion-high-school&#10;">
            <a:extLst>
              <a:ext uri="{FF2B5EF4-FFF2-40B4-BE49-F238E27FC236}">
                <a16:creationId xmlns:a16="http://schemas.microsoft.com/office/drawing/2014/main" id="{73D169C0-4C8D-4088-ACAE-8AEFCCD99175}"/>
              </a:ext>
            </a:extLst>
          </p:cNvPr>
          <p:cNvSpPr/>
          <p:nvPr/>
        </p:nvSpPr>
        <p:spPr>
          <a:xfrm>
            <a:off x="7277772" y="11334833"/>
            <a:ext cx="8265711" cy="1446358"/>
          </a:xfrm>
          <a:prstGeom prst="rect">
            <a:avLst/>
          </a:prstGeom>
        </p:spPr>
        <p:txBody>
          <a:bodyPr wrap="square">
            <a:spAutoFit/>
          </a:bodyPr>
          <a:lstStyle/>
          <a:p>
            <a:r>
              <a:rPr lang="en-US" sz="2933"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https://studentaid.ed.gov/sa/about/data-center/student/application-volume/fafsa-completion-high-school</a:t>
            </a:r>
            <a:endParaRPr lang="en-US" sz="2933"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Form Your Future logo">
            <a:extLst>
              <a:ext uri="{FF2B5EF4-FFF2-40B4-BE49-F238E27FC236}">
                <a16:creationId xmlns:a16="http://schemas.microsoft.com/office/drawing/2014/main" id="{F184402E-49C9-4FDC-994B-858D006C73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9619" y="10175000"/>
            <a:ext cx="2501841" cy="258664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https://formyourfuture.org">
            <a:extLst>
              <a:ext uri="{FF2B5EF4-FFF2-40B4-BE49-F238E27FC236}">
                <a16:creationId xmlns:a16="http://schemas.microsoft.com/office/drawing/2014/main" id="{FB5E473A-D23A-414D-8528-86FEC1462DFD}"/>
              </a:ext>
            </a:extLst>
          </p:cNvPr>
          <p:cNvSpPr/>
          <p:nvPr/>
        </p:nvSpPr>
        <p:spPr>
          <a:xfrm>
            <a:off x="19003882" y="11196486"/>
            <a:ext cx="5134993" cy="543675"/>
          </a:xfrm>
          <a:prstGeom prst="rect">
            <a:avLst/>
          </a:prstGeom>
        </p:spPr>
        <p:txBody>
          <a:bodyPr wrap="square">
            <a:spAutoFit/>
          </a:bodyPr>
          <a:lstStyle/>
          <a:p>
            <a:r>
              <a:rPr lang="en-US" sz="2933"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https://formyourfuture.org/</a:t>
            </a:r>
            <a:endParaRPr lang="en-US" sz="2933"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48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3998"/>
            <a:ext cx="18285618"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42940" y="1523998"/>
            <a:ext cx="5851397" cy="10668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523998"/>
            <a:ext cx="9285664"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FB8833BA-2CE6-A64C-A55A-31E1ECF69D61}"/>
              </a:ext>
            </a:extLst>
          </p:cNvPr>
          <p:cNvSpPr>
            <a:spLocks noGrp="1"/>
          </p:cNvSpPr>
          <p:nvPr>
            <p:ph type="sldNum" sz="quarter" idx="12"/>
          </p:nvPr>
        </p:nvSpPr>
        <p:spPr>
          <a:xfrm>
            <a:off x="21271039" y="12712700"/>
            <a:ext cx="3062252" cy="730250"/>
          </a:xfrm>
        </p:spPr>
        <p:txBody>
          <a:bodyPr vert="horz" lIns="91440" tIns="45720" rIns="91440" bIns="45720" rtlCol="0" anchor="ctr">
            <a:normAutofit/>
          </a:bodyPr>
          <a:lstStyle/>
          <a:p>
            <a:pPr>
              <a:spcAft>
                <a:spcPts val="600"/>
              </a:spcAft>
            </a:pPr>
            <a:fld id="{BA8CF1B3-96A0-D24B-B5C9-B5B93FF4523E}" type="slidenum">
              <a:rPr lang="en-US" b="1" kern="1200" dirty="0">
                <a:solidFill>
                  <a:schemeClr val="accent1"/>
                </a:solidFill>
                <a:latin typeface="+mn-lt"/>
                <a:ea typeface="+mn-ea"/>
                <a:cs typeface="+mn-cs"/>
              </a:rPr>
              <a:pPr>
                <a:spcAft>
                  <a:spcPts val="600"/>
                </a:spcAft>
              </a:pPr>
              <a:t>26</a:t>
            </a:fld>
            <a:endParaRPr lang="en-US" b="1" kern="1200" dirty="0">
              <a:solidFill>
                <a:schemeClr val="accent1"/>
              </a:solidFill>
              <a:latin typeface="+mn-lt"/>
              <a:ea typeface="+mn-ea"/>
              <a:cs typeface="+mn-cs"/>
            </a:endParaRPr>
          </a:p>
        </p:txBody>
      </p:sp>
      <p:sp>
        <p:nvSpPr>
          <p:cNvPr id="4" name="Title 3">
            <a:extLst>
              <a:ext uri="{FF2B5EF4-FFF2-40B4-BE49-F238E27FC236}">
                <a16:creationId xmlns:a16="http://schemas.microsoft.com/office/drawing/2014/main" id="{4DE00074-E519-DA40-8F93-B21F17B42AB1}"/>
              </a:ext>
            </a:extLst>
          </p:cNvPr>
          <p:cNvSpPr>
            <a:spLocks noGrp="1"/>
          </p:cNvSpPr>
          <p:nvPr>
            <p:ph type="title"/>
          </p:nvPr>
        </p:nvSpPr>
        <p:spPr>
          <a:xfrm>
            <a:off x="2139976" y="2596896"/>
            <a:ext cx="6518225" cy="6510528"/>
          </a:xfrm>
        </p:spPr>
        <p:txBody>
          <a:bodyPr vert="horz" lIns="91440" tIns="45720" rIns="91440" bIns="45720" rtlCol="0" anchor="b">
            <a:normAutofit/>
          </a:bodyPr>
          <a:lstStyle/>
          <a:p>
            <a:pPr defTabSz="914400"/>
            <a:r>
              <a:rPr lang="en-US" spc="-100" dirty="0"/>
              <a:t>Wrap-up and next steps</a:t>
            </a:r>
          </a:p>
        </p:txBody>
      </p:sp>
      <p:pic>
        <p:nvPicPr>
          <p:cNvPr id="6" name="Content Placeholder 5" descr="&quot; &quot;">
            <a:extLst>
              <a:ext uri="{FF2B5EF4-FFF2-40B4-BE49-F238E27FC236}">
                <a16:creationId xmlns:a16="http://schemas.microsoft.com/office/drawing/2014/main" id="{01E8A774-092C-4F76-9240-46F74502A6C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1280063" y="1519198"/>
            <a:ext cx="10661300" cy="10661300"/>
          </a:xfrm>
          <a:prstGeom prst="rect">
            <a:avLst/>
          </a:prstGeom>
        </p:spPr>
      </p:pic>
      <p:sp>
        <p:nvSpPr>
          <p:cNvPr id="19" name="Rectangle 1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34805" y="1517904"/>
            <a:ext cx="768196" cy="1066190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0044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3998"/>
            <a:ext cx="18285618"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42940" y="1523998"/>
            <a:ext cx="5851397" cy="10668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523998"/>
            <a:ext cx="9285664"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FB8833BA-2CE6-A64C-A55A-31E1ECF69D61}"/>
              </a:ext>
            </a:extLst>
          </p:cNvPr>
          <p:cNvSpPr>
            <a:spLocks noGrp="1"/>
          </p:cNvSpPr>
          <p:nvPr>
            <p:ph type="sldNum" sz="quarter" idx="12"/>
          </p:nvPr>
        </p:nvSpPr>
        <p:spPr>
          <a:xfrm>
            <a:off x="21271039" y="12712700"/>
            <a:ext cx="3062252" cy="730250"/>
          </a:xfrm>
        </p:spPr>
        <p:txBody>
          <a:bodyPr vert="horz" lIns="91440" tIns="45720" rIns="91440" bIns="45720" rtlCol="0" anchor="ctr">
            <a:normAutofit/>
          </a:bodyPr>
          <a:lstStyle/>
          <a:p>
            <a:pPr>
              <a:spcAft>
                <a:spcPts val="600"/>
              </a:spcAft>
            </a:pPr>
            <a:fld id="{BA8CF1B3-96A0-D24B-B5C9-B5B93FF4523E}" type="slidenum">
              <a:rPr lang="en-US" b="1" kern="1200" dirty="0">
                <a:solidFill>
                  <a:schemeClr val="accent1"/>
                </a:solidFill>
                <a:latin typeface="+mn-lt"/>
                <a:ea typeface="+mn-ea"/>
                <a:cs typeface="+mn-cs"/>
              </a:rPr>
              <a:pPr>
                <a:spcAft>
                  <a:spcPts val="600"/>
                </a:spcAft>
              </a:pPr>
              <a:t>27</a:t>
            </a:fld>
            <a:endParaRPr lang="en-US" b="1" kern="1200" dirty="0">
              <a:solidFill>
                <a:schemeClr val="accent1"/>
              </a:solidFill>
              <a:latin typeface="+mn-lt"/>
              <a:ea typeface="+mn-ea"/>
              <a:cs typeface="+mn-cs"/>
            </a:endParaRPr>
          </a:p>
        </p:txBody>
      </p:sp>
      <p:sp>
        <p:nvSpPr>
          <p:cNvPr id="5" name="Title 4">
            <a:extLst>
              <a:ext uri="{FF2B5EF4-FFF2-40B4-BE49-F238E27FC236}">
                <a16:creationId xmlns:a16="http://schemas.microsoft.com/office/drawing/2014/main" id="{2604FF54-43F5-254D-AC67-C1B30727CD4F}"/>
              </a:ext>
            </a:extLst>
          </p:cNvPr>
          <p:cNvSpPr>
            <a:spLocks noGrp="1"/>
          </p:cNvSpPr>
          <p:nvPr>
            <p:ph type="title"/>
          </p:nvPr>
        </p:nvSpPr>
        <p:spPr>
          <a:xfrm>
            <a:off x="2139976" y="2596896"/>
            <a:ext cx="6518225" cy="6510528"/>
          </a:xfrm>
        </p:spPr>
        <p:txBody>
          <a:bodyPr vert="horz" lIns="91440" tIns="45720" rIns="91440" bIns="45720" rtlCol="0" anchor="b">
            <a:normAutofit/>
          </a:bodyPr>
          <a:lstStyle/>
          <a:p>
            <a:pPr defTabSz="914400"/>
            <a:r>
              <a:rPr lang="en-US" spc="-100" dirty="0"/>
              <a:t>Question and answer</a:t>
            </a:r>
          </a:p>
        </p:txBody>
      </p:sp>
      <p:pic>
        <p:nvPicPr>
          <p:cNvPr id="6" name="Picture 4" descr="&quot; &quot;">
            <a:extLst>
              <a:ext uri="{FF2B5EF4-FFF2-40B4-BE49-F238E27FC236}">
                <a16:creationId xmlns:a16="http://schemas.microsoft.com/office/drawing/2014/main" id="{7F0ED0D7-4407-6C4B-AC68-251909DC4E7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242613" y="2599142"/>
            <a:ext cx="12736200" cy="850141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34805" y="1517904"/>
            <a:ext cx="768196" cy="1066190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6995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8833BA-2CE6-A64C-A55A-31E1ECF69D61}"/>
              </a:ext>
            </a:extLst>
          </p:cNvPr>
          <p:cNvSpPr>
            <a:spLocks noGrp="1"/>
          </p:cNvSpPr>
          <p:nvPr>
            <p:ph type="sldNum" sz="quarter" idx="12"/>
          </p:nvPr>
        </p:nvSpPr>
        <p:spPr/>
        <p:txBody>
          <a:bodyPr/>
          <a:lstStyle/>
          <a:p>
            <a:fld id="{BA8CF1B3-96A0-D24B-B5C9-B5B93FF4523E}" type="slidenum">
              <a:rPr lang="uk-UA" smtClean="0"/>
              <a:pPr/>
              <a:t>28</a:t>
            </a:fld>
            <a:endParaRPr lang="uk-UA"/>
          </a:p>
        </p:txBody>
      </p:sp>
      <p:sp>
        <p:nvSpPr>
          <p:cNvPr id="6" name="Title 5">
            <a:extLst>
              <a:ext uri="{FF2B5EF4-FFF2-40B4-BE49-F238E27FC236}">
                <a16:creationId xmlns:a16="http://schemas.microsoft.com/office/drawing/2014/main" id="{1F80276D-1E24-8246-BBD7-3175F984F33F}"/>
              </a:ext>
            </a:extLst>
          </p:cNvPr>
          <p:cNvSpPr>
            <a:spLocks noGrp="1"/>
          </p:cNvSpPr>
          <p:nvPr>
            <p:ph type="title"/>
          </p:nvPr>
        </p:nvSpPr>
        <p:spPr/>
        <p:txBody>
          <a:bodyPr/>
          <a:lstStyle/>
          <a:p>
            <a:pPr>
              <a:spcBef>
                <a:spcPts val="600"/>
              </a:spcBef>
              <a:spcAft>
                <a:spcPts val="1800"/>
              </a:spcAft>
            </a:pPr>
            <a:r>
              <a:rPr lang="en-US" dirty="0"/>
              <a:t>Continuing this journey</a:t>
            </a:r>
            <a:br>
              <a:rPr lang="en-US" dirty="0"/>
            </a:br>
            <a:br>
              <a:rPr lang="en-US" sz="1200" dirty="0"/>
            </a:br>
            <a:r>
              <a:rPr lang="en-US" sz="4000" dirty="0"/>
              <a:t>How can you use what we discussed today?</a:t>
            </a:r>
          </a:p>
        </p:txBody>
      </p:sp>
      <p:sp>
        <p:nvSpPr>
          <p:cNvPr id="7" name="Text Placeholder 6">
            <a:extLst>
              <a:ext uri="{FF2B5EF4-FFF2-40B4-BE49-F238E27FC236}">
                <a16:creationId xmlns:a16="http://schemas.microsoft.com/office/drawing/2014/main" id="{1CA73C47-AC98-1D4D-9A7C-66D8802F0033}"/>
              </a:ext>
            </a:extLst>
          </p:cNvPr>
          <p:cNvSpPr>
            <a:spLocks noGrp="1"/>
          </p:cNvSpPr>
          <p:nvPr>
            <p:ph idx="1"/>
          </p:nvPr>
        </p:nvSpPr>
        <p:spPr>
          <a:xfrm>
            <a:off x="7739545" y="1728216"/>
            <a:ext cx="9039696" cy="10241280"/>
          </a:xfrm>
        </p:spPr>
        <p:txBody>
          <a:bodyPr/>
          <a:lstStyle/>
          <a:p>
            <a:pPr marL="0" indent="0">
              <a:spcBef>
                <a:spcPts val="600"/>
              </a:spcBef>
              <a:spcAft>
                <a:spcPts val="600"/>
              </a:spcAft>
              <a:buNone/>
            </a:pPr>
            <a:r>
              <a:rPr lang="en-US" b="1" dirty="0">
                <a:solidFill>
                  <a:srgbClr val="002060"/>
                </a:solidFill>
              </a:rPr>
              <a:t>Develop an action plan</a:t>
            </a:r>
          </a:p>
          <a:p>
            <a:pPr>
              <a:lnSpc>
                <a:spcPct val="100000"/>
              </a:lnSpc>
              <a:spcBef>
                <a:spcPts val="600"/>
              </a:spcBef>
              <a:spcAft>
                <a:spcPts val="600"/>
              </a:spcAft>
            </a:pPr>
            <a:r>
              <a:rPr lang="en-US" dirty="0"/>
              <a:t>In which area do you want to improve?</a:t>
            </a:r>
          </a:p>
          <a:p>
            <a:pPr>
              <a:lnSpc>
                <a:spcPct val="100000"/>
              </a:lnSpc>
              <a:spcBef>
                <a:spcPts val="600"/>
              </a:spcBef>
              <a:spcAft>
                <a:spcPts val="600"/>
              </a:spcAft>
            </a:pPr>
            <a:r>
              <a:rPr lang="en-US" dirty="0"/>
              <a:t>What specific strategies or considerations from today’s presentation do you want to employ?</a:t>
            </a:r>
          </a:p>
          <a:p>
            <a:pPr marL="1150938" lvl="1" indent="-461963">
              <a:lnSpc>
                <a:spcPct val="100000"/>
              </a:lnSpc>
              <a:spcBef>
                <a:spcPts val="600"/>
              </a:spcBef>
              <a:spcAft>
                <a:spcPts val="600"/>
              </a:spcAft>
              <a:buFont typeface="System Font Regular"/>
              <a:buChar char="-"/>
            </a:pPr>
            <a:r>
              <a:rPr lang="en-US" sz="4000" dirty="0"/>
              <a:t>Refer to the Strategies and Possible Applications section of the resource compilation for more ideas. </a:t>
            </a:r>
          </a:p>
          <a:p>
            <a:pPr>
              <a:lnSpc>
                <a:spcPct val="100000"/>
              </a:lnSpc>
              <a:spcBef>
                <a:spcPts val="600"/>
              </a:spcBef>
              <a:spcAft>
                <a:spcPts val="600"/>
              </a:spcAft>
            </a:pPr>
            <a:r>
              <a:rPr lang="en-US" dirty="0"/>
              <a:t>What’s your plan?</a:t>
            </a:r>
          </a:p>
          <a:p>
            <a:pPr marL="1200150" lvl="1" indent="-511175">
              <a:lnSpc>
                <a:spcPct val="100000"/>
              </a:lnSpc>
              <a:spcBef>
                <a:spcPts val="600"/>
              </a:spcBef>
              <a:spcAft>
                <a:spcPts val="600"/>
              </a:spcAft>
              <a:buFont typeface="System Font Regular"/>
              <a:buChar char="-"/>
            </a:pPr>
            <a:r>
              <a:rPr lang="en-US" sz="4000" dirty="0"/>
              <a:t>Identify next steps. </a:t>
            </a:r>
          </a:p>
          <a:p>
            <a:pPr marL="1200150" lvl="1" indent="-511175">
              <a:lnSpc>
                <a:spcPct val="100000"/>
              </a:lnSpc>
              <a:spcBef>
                <a:spcPts val="600"/>
              </a:spcBef>
              <a:spcAft>
                <a:spcPts val="600"/>
              </a:spcAft>
              <a:buFont typeface="System Font Regular"/>
              <a:buChar char="-"/>
            </a:pPr>
            <a:r>
              <a:rPr lang="en-US" sz="4000" dirty="0"/>
              <a:t>Assign responsible parties and due dates. </a:t>
            </a:r>
          </a:p>
          <a:p>
            <a:pPr marL="1200150" lvl="1" indent="-511175">
              <a:lnSpc>
                <a:spcPct val="100000"/>
              </a:lnSpc>
              <a:spcBef>
                <a:spcPts val="600"/>
              </a:spcBef>
              <a:spcAft>
                <a:spcPts val="600"/>
              </a:spcAft>
              <a:buFont typeface="System Font Regular"/>
              <a:buChar char="-"/>
            </a:pPr>
            <a:r>
              <a:rPr lang="en-US" sz="4000" dirty="0"/>
              <a:t>Track progress. </a:t>
            </a:r>
          </a:p>
        </p:txBody>
      </p:sp>
      <p:pic>
        <p:nvPicPr>
          <p:cNvPr id="5" name="Picture 2" descr="&quot; &quot;">
            <a:extLst>
              <a:ext uri="{FF2B5EF4-FFF2-40B4-BE49-F238E27FC236}">
                <a16:creationId xmlns:a16="http://schemas.microsoft.com/office/drawing/2014/main" id="{F3BA6151-67A2-42B7-A468-7FA3171C6BD5}"/>
              </a:ext>
            </a:extLst>
          </p:cNvPr>
          <p:cNvPicPr>
            <a:picLocks noChangeAspect="1"/>
          </p:cNvPicPr>
          <p:nvPr/>
        </p:nvPicPr>
        <p:blipFill>
          <a:blip r:embed="rId3"/>
          <a:stretch>
            <a:fillRect/>
          </a:stretch>
        </p:blipFill>
        <p:spPr>
          <a:xfrm>
            <a:off x="17405748" y="3855627"/>
            <a:ext cx="6233287" cy="6737656"/>
          </a:xfrm>
          <a:prstGeom prst="rect">
            <a:avLst/>
          </a:prstGeom>
        </p:spPr>
      </p:pic>
    </p:spTree>
    <p:extLst>
      <p:ext uri="{BB962C8B-B14F-4D97-AF65-F5344CB8AC3E}">
        <p14:creationId xmlns:p14="http://schemas.microsoft.com/office/powerpoint/2010/main" val="262012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898D5-99A7-4596-99E8-379C3D78D78A}"/>
              </a:ext>
            </a:extLst>
          </p:cNvPr>
          <p:cNvSpPr>
            <a:spLocks noGrp="1"/>
          </p:cNvSpPr>
          <p:nvPr>
            <p:ph type="sldNum" sz="quarter" idx="12"/>
          </p:nvPr>
        </p:nvSpPr>
        <p:spPr/>
        <p:txBody>
          <a:bodyPr/>
          <a:lstStyle/>
          <a:p>
            <a:fld id="{BA8CF1B3-96A0-D24B-B5C9-B5B93FF4523E}" type="slidenum">
              <a:rPr lang="uk-UA" smtClean="0"/>
              <a:pPr/>
              <a:t>3</a:t>
            </a:fld>
            <a:endParaRPr lang="uk-UA" dirty="0"/>
          </a:p>
        </p:txBody>
      </p:sp>
      <p:sp>
        <p:nvSpPr>
          <p:cNvPr id="3" name="Title 2">
            <a:extLst>
              <a:ext uri="{FF2B5EF4-FFF2-40B4-BE49-F238E27FC236}">
                <a16:creationId xmlns:a16="http://schemas.microsoft.com/office/drawing/2014/main" id="{3796B6DE-1713-4B5F-B08C-CE21B941F787}"/>
              </a:ext>
            </a:extLst>
          </p:cNvPr>
          <p:cNvSpPr>
            <a:spLocks noGrp="1"/>
          </p:cNvSpPr>
          <p:nvPr>
            <p:ph type="title" idx="4294967295"/>
          </p:nvPr>
        </p:nvSpPr>
        <p:spPr>
          <a:xfrm>
            <a:off x="2098584" y="10844172"/>
            <a:ext cx="9023683" cy="590931"/>
          </a:xfrm>
          <a:noFill/>
        </p:spPr>
        <p:txBody>
          <a:bodyPr wrap="square" rtlCol="0" anchor="t">
            <a:spAutoFit/>
          </a:bodyPr>
          <a:lstStyle/>
          <a:p>
            <a:pPr algn="ctr" defTabSz="457200"/>
            <a:r>
              <a:rPr lang="en-US" sz="3600" b="1" dirty="0">
                <a:solidFill>
                  <a:srgbClr val="002060"/>
                </a:solidFill>
                <a:ea typeface="+mn-ea"/>
                <a:cs typeface="+mn-cs"/>
              </a:rPr>
              <a:t>Paving the pathway to college and careers</a:t>
            </a:r>
          </a:p>
        </p:txBody>
      </p:sp>
      <p:graphicFrame>
        <p:nvGraphicFramePr>
          <p:cNvPr id="6" name="Content Placeholder 11" descr="Laying the foundation for postsecondary success. Supporting students with the nuts and bolts of postsecondary transitions. Building a postsecondary mindset.">
            <a:extLst>
              <a:ext uri="{FF2B5EF4-FFF2-40B4-BE49-F238E27FC236}">
                <a16:creationId xmlns:a16="http://schemas.microsoft.com/office/drawing/2014/main" id="{FBC43467-BF28-41A5-A4F8-EA0E3B2161F9}"/>
              </a:ext>
            </a:extLst>
          </p:cNvPr>
          <p:cNvGraphicFramePr>
            <a:graphicFrameLocks/>
          </p:cNvGraphicFramePr>
          <p:nvPr>
            <p:extLst>
              <p:ext uri="{D42A27DB-BD31-4B8C-83A1-F6EECF244321}">
                <p14:modId xmlns:p14="http://schemas.microsoft.com/office/powerpoint/2010/main" val="646549059"/>
              </p:ext>
            </p:extLst>
          </p:nvPr>
        </p:nvGraphicFramePr>
        <p:xfrm>
          <a:off x="15105888" y="883801"/>
          <a:ext cx="8369809" cy="10861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quot; &quot;">
            <a:extLst>
              <a:ext uri="{FF2B5EF4-FFF2-40B4-BE49-F238E27FC236}">
                <a16:creationId xmlns:a16="http://schemas.microsoft.com/office/drawing/2014/main" id="{73F4C25A-F9AF-4050-9EA2-FAB2064FD89B}"/>
              </a:ext>
            </a:extLst>
          </p:cNvPr>
          <p:cNvPicPr>
            <a:picLocks noChangeAspect="1"/>
          </p:cNvPicPr>
          <p:nvPr/>
        </p:nvPicPr>
        <p:blipFill>
          <a:blip r:embed="rId8"/>
          <a:stretch>
            <a:fillRect/>
          </a:stretch>
        </p:blipFill>
        <p:spPr>
          <a:xfrm>
            <a:off x="90854" y="2825074"/>
            <a:ext cx="15824002" cy="7653949"/>
          </a:xfrm>
          <a:prstGeom prst="rect">
            <a:avLst/>
          </a:prstGeom>
        </p:spPr>
      </p:pic>
    </p:spTree>
    <p:extLst>
      <p:ext uri="{BB962C8B-B14F-4D97-AF65-F5344CB8AC3E}">
        <p14:creationId xmlns:p14="http://schemas.microsoft.com/office/powerpoint/2010/main" val="272733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8833BA-2CE6-A64C-A55A-31E1ECF69D61}"/>
              </a:ext>
            </a:extLst>
          </p:cNvPr>
          <p:cNvSpPr>
            <a:spLocks noGrp="1"/>
          </p:cNvSpPr>
          <p:nvPr>
            <p:ph type="sldNum" sz="quarter" idx="12"/>
          </p:nvPr>
        </p:nvSpPr>
        <p:spPr/>
        <p:txBody>
          <a:bodyPr/>
          <a:lstStyle/>
          <a:p>
            <a:fld id="{BA8CF1B3-96A0-D24B-B5C9-B5B93FF4523E}" type="slidenum">
              <a:rPr lang="uk-UA" smtClean="0"/>
              <a:pPr/>
              <a:t>4</a:t>
            </a:fld>
            <a:endParaRPr lang="uk-UA"/>
          </a:p>
        </p:txBody>
      </p:sp>
      <p:sp>
        <p:nvSpPr>
          <p:cNvPr id="5" name="Title 4">
            <a:extLst>
              <a:ext uri="{FF2B5EF4-FFF2-40B4-BE49-F238E27FC236}">
                <a16:creationId xmlns:a16="http://schemas.microsoft.com/office/drawing/2014/main" id="{5BE49D30-FF81-AC43-91AC-B5B8A6085AB6}"/>
              </a:ext>
            </a:extLst>
          </p:cNvPr>
          <p:cNvSpPr>
            <a:spLocks noGrp="1"/>
          </p:cNvSpPr>
          <p:nvPr>
            <p:ph type="title"/>
          </p:nvPr>
        </p:nvSpPr>
        <p:spPr/>
        <p:txBody>
          <a:bodyPr/>
          <a:lstStyle/>
          <a:p>
            <a:r>
              <a:rPr lang="en-US" dirty="0"/>
              <a:t>Agenda</a:t>
            </a:r>
          </a:p>
        </p:txBody>
      </p:sp>
      <p:sp>
        <p:nvSpPr>
          <p:cNvPr id="8" name="Text Placeholder 7">
            <a:extLst>
              <a:ext uri="{FF2B5EF4-FFF2-40B4-BE49-F238E27FC236}">
                <a16:creationId xmlns:a16="http://schemas.microsoft.com/office/drawing/2014/main" id="{5CD205D9-ED1D-594F-9793-573C6B0FBC46}"/>
              </a:ext>
            </a:extLst>
          </p:cNvPr>
          <p:cNvSpPr>
            <a:spLocks noGrp="1"/>
          </p:cNvSpPr>
          <p:nvPr>
            <p:ph idx="1"/>
          </p:nvPr>
        </p:nvSpPr>
        <p:spPr/>
        <p:txBody>
          <a:bodyPr>
            <a:normAutofit/>
          </a:bodyPr>
          <a:lstStyle/>
          <a:p>
            <a:pPr>
              <a:lnSpc>
                <a:spcPct val="100000"/>
              </a:lnSpc>
              <a:spcBef>
                <a:spcPts val="600"/>
              </a:spcBef>
              <a:spcAft>
                <a:spcPts val="600"/>
              </a:spcAft>
            </a:pPr>
            <a:r>
              <a:rPr lang="en-US" sz="4800" dirty="0"/>
              <a:t>Welcome and overview</a:t>
            </a:r>
          </a:p>
          <a:p>
            <a:pPr>
              <a:lnSpc>
                <a:spcPct val="100000"/>
              </a:lnSpc>
              <a:spcBef>
                <a:spcPts val="600"/>
              </a:spcBef>
              <a:spcAft>
                <a:spcPts val="600"/>
              </a:spcAft>
            </a:pPr>
            <a:r>
              <a:rPr lang="en-US" sz="4800" dirty="0"/>
              <a:t>Selection supports</a:t>
            </a:r>
          </a:p>
          <a:p>
            <a:pPr>
              <a:lnSpc>
                <a:spcPct val="100000"/>
              </a:lnSpc>
              <a:spcBef>
                <a:spcPts val="600"/>
              </a:spcBef>
              <a:spcAft>
                <a:spcPts val="600"/>
              </a:spcAft>
            </a:pPr>
            <a:r>
              <a:rPr lang="en-US" sz="4800" dirty="0"/>
              <a:t>Application and assessment supports</a:t>
            </a:r>
          </a:p>
          <a:p>
            <a:pPr>
              <a:lnSpc>
                <a:spcPct val="100000"/>
              </a:lnSpc>
              <a:spcBef>
                <a:spcPts val="600"/>
              </a:spcBef>
              <a:spcAft>
                <a:spcPts val="600"/>
              </a:spcAft>
            </a:pPr>
            <a:r>
              <a:rPr lang="en-US" sz="4800" dirty="0"/>
              <a:t>Financial supports</a:t>
            </a:r>
          </a:p>
          <a:p>
            <a:pPr>
              <a:lnSpc>
                <a:spcPct val="100000"/>
              </a:lnSpc>
              <a:spcBef>
                <a:spcPts val="600"/>
              </a:spcBef>
              <a:spcAft>
                <a:spcPts val="600"/>
              </a:spcAft>
            </a:pPr>
            <a:r>
              <a:rPr lang="en-US" sz="4800" dirty="0"/>
              <a:t>Wrap-up and next steps</a:t>
            </a:r>
          </a:p>
        </p:txBody>
      </p:sp>
      <p:pic>
        <p:nvPicPr>
          <p:cNvPr id="3" name="Picture 4" descr="&quot; &quot;">
            <a:extLst>
              <a:ext uri="{FF2B5EF4-FFF2-40B4-BE49-F238E27FC236}">
                <a16:creationId xmlns:a16="http://schemas.microsoft.com/office/drawing/2014/main" id="{EB21BE88-F088-472E-9018-B8245C0D4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8714" y="1143000"/>
            <a:ext cx="4041055" cy="372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5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8833BA-2CE6-A64C-A55A-31E1ECF69D61}"/>
              </a:ext>
            </a:extLst>
          </p:cNvPr>
          <p:cNvSpPr>
            <a:spLocks noGrp="1"/>
          </p:cNvSpPr>
          <p:nvPr>
            <p:ph type="sldNum" sz="quarter" idx="12"/>
          </p:nvPr>
        </p:nvSpPr>
        <p:spPr/>
        <p:txBody>
          <a:bodyPr/>
          <a:lstStyle/>
          <a:p>
            <a:fld id="{BA8CF1B3-96A0-D24B-B5C9-B5B93FF4523E}" type="slidenum">
              <a:rPr lang="uk-UA" smtClean="0"/>
              <a:pPr/>
              <a:t>5</a:t>
            </a:fld>
            <a:endParaRPr lang="uk-UA"/>
          </a:p>
        </p:txBody>
      </p:sp>
      <p:sp>
        <p:nvSpPr>
          <p:cNvPr id="4" name="Title 3">
            <a:extLst>
              <a:ext uri="{FF2B5EF4-FFF2-40B4-BE49-F238E27FC236}">
                <a16:creationId xmlns:a16="http://schemas.microsoft.com/office/drawing/2014/main" id="{848B0EE6-472E-8F48-9FF7-230C87BCA757}"/>
              </a:ext>
            </a:extLst>
          </p:cNvPr>
          <p:cNvSpPr>
            <a:spLocks noGrp="1"/>
          </p:cNvSpPr>
          <p:nvPr>
            <p:ph type="title"/>
          </p:nvPr>
        </p:nvSpPr>
        <p:spPr/>
        <p:txBody>
          <a:bodyPr/>
          <a:lstStyle/>
          <a:p>
            <a:r>
              <a:rPr lang="en-US" dirty="0"/>
              <a:t>Meeting goals</a:t>
            </a:r>
          </a:p>
        </p:txBody>
      </p:sp>
      <p:sp>
        <p:nvSpPr>
          <p:cNvPr id="5" name="Text Placeholder 4">
            <a:extLst>
              <a:ext uri="{FF2B5EF4-FFF2-40B4-BE49-F238E27FC236}">
                <a16:creationId xmlns:a16="http://schemas.microsoft.com/office/drawing/2014/main" id="{AB1E33E7-21FD-1345-9053-C5FA313093C0}"/>
              </a:ext>
            </a:extLst>
          </p:cNvPr>
          <p:cNvSpPr>
            <a:spLocks noGrp="1"/>
          </p:cNvSpPr>
          <p:nvPr>
            <p:ph idx="1"/>
          </p:nvPr>
        </p:nvSpPr>
        <p:spPr/>
        <p:txBody>
          <a:bodyPr/>
          <a:lstStyle/>
          <a:p>
            <a:pPr marL="628650" indent="-536575">
              <a:lnSpc>
                <a:spcPct val="100000"/>
              </a:lnSpc>
              <a:spcAft>
                <a:spcPts val="600"/>
              </a:spcAft>
            </a:pPr>
            <a:r>
              <a:rPr lang="en-US" sz="4800" dirty="0"/>
              <a:t>Provide an overview of </a:t>
            </a:r>
            <a:r>
              <a:rPr lang="en-US" sz="4800" b="1" dirty="0">
                <a:solidFill>
                  <a:srgbClr val="002060"/>
                </a:solidFill>
              </a:rPr>
              <a:t>research-based strategies </a:t>
            </a:r>
            <a:r>
              <a:rPr lang="en-US" sz="4800" dirty="0"/>
              <a:t>related to the nuts and bolts of the postsecondary transition: </a:t>
            </a:r>
            <a:r>
              <a:rPr lang="en-US" sz="4800" b="1" dirty="0">
                <a:solidFill>
                  <a:srgbClr val="002060"/>
                </a:solidFill>
              </a:rPr>
              <a:t>selection</a:t>
            </a:r>
            <a:r>
              <a:rPr lang="en-US" sz="4800" dirty="0"/>
              <a:t>, </a:t>
            </a:r>
            <a:r>
              <a:rPr lang="en-US" sz="4800" b="1" dirty="0">
                <a:solidFill>
                  <a:srgbClr val="002060"/>
                </a:solidFill>
              </a:rPr>
              <a:t>application and assessment</a:t>
            </a:r>
            <a:r>
              <a:rPr lang="en-US" sz="4800" dirty="0"/>
              <a:t>, and </a:t>
            </a:r>
            <a:r>
              <a:rPr lang="en-US" sz="4800" b="1" dirty="0">
                <a:solidFill>
                  <a:srgbClr val="002060"/>
                </a:solidFill>
              </a:rPr>
              <a:t>financial supports</a:t>
            </a:r>
            <a:r>
              <a:rPr lang="en-US" sz="4800" dirty="0"/>
              <a:t>. </a:t>
            </a:r>
          </a:p>
          <a:p>
            <a:pPr marL="628650" indent="-536575">
              <a:lnSpc>
                <a:spcPct val="100000"/>
              </a:lnSpc>
              <a:spcAft>
                <a:spcPts val="600"/>
              </a:spcAft>
            </a:pPr>
            <a:r>
              <a:rPr lang="en-US" sz="4800" dirty="0"/>
              <a:t>Walk away with at least one </a:t>
            </a:r>
            <a:r>
              <a:rPr lang="en-US" sz="4800" b="1" dirty="0">
                <a:solidFill>
                  <a:srgbClr val="002060"/>
                </a:solidFill>
              </a:rPr>
              <a:t>strategy to try</a:t>
            </a:r>
            <a:r>
              <a:rPr lang="en-US" sz="4800" dirty="0"/>
              <a:t>.</a:t>
            </a:r>
          </a:p>
        </p:txBody>
      </p:sp>
      <p:pic>
        <p:nvPicPr>
          <p:cNvPr id="3" name="Graphic 2" descr="&quot; &quot;">
            <a:extLst>
              <a:ext uri="{FF2B5EF4-FFF2-40B4-BE49-F238E27FC236}">
                <a16:creationId xmlns:a16="http://schemas.microsoft.com/office/drawing/2014/main" id="{8E56C3C3-178A-4431-82FC-4C9A046C81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91723" y="1143000"/>
            <a:ext cx="3833452" cy="3813621"/>
          </a:xfrm>
          <a:prstGeom prst="rect">
            <a:avLst/>
          </a:prstGeom>
        </p:spPr>
      </p:pic>
    </p:spTree>
    <p:extLst>
      <p:ext uri="{BB962C8B-B14F-4D97-AF65-F5344CB8AC3E}">
        <p14:creationId xmlns:p14="http://schemas.microsoft.com/office/powerpoint/2010/main" val="348056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6</a:t>
            </a:fld>
            <a:endParaRPr lang="uk-UA"/>
          </a:p>
        </p:txBody>
      </p:sp>
      <p:sp>
        <p:nvSpPr>
          <p:cNvPr id="8" name="Title 7">
            <a:extLst>
              <a:ext uri="{FF2B5EF4-FFF2-40B4-BE49-F238E27FC236}">
                <a16:creationId xmlns:a16="http://schemas.microsoft.com/office/drawing/2014/main" id="{DDBD3F8B-2313-3046-A99C-38F4A398A1D9}"/>
              </a:ext>
            </a:extLst>
          </p:cNvPr>
          <p:cNvSpPr>
            <a:spLocks noGrp="1"/>
          </p:cNvSpPr>
          <p:nvPr>
            <p:ph type="title"/>
          </p:nvPr>
        </p:nvSpPr>
        <p:spPr/>
        <p:txBody>
          <a:bodyPr/>
          <a:lstStyle/>
          <a:p>
            <a:r>
              <a:rPr lang="en-US" dirty="0"/>
              <a:t>What kinds of nuts and bolts supports are needed?</a:t>
            </a:r>
          </a:p>
        </p:txBody>
      </p:sp>
      <p:graphicFrame>
        <p:nvGraphicFramePr>
          <p:cNvPr id="4" name="Diagram 3" descr="This is a list of nuts and bults supports needed: Selection, Application &amp; Assessment, Financial.">
            <a:extLst>
              <a:ext uri="{FF2B5EF4-FFF2-40B4-BE49-F238E27FC236}">
                <a16:creationId xmlns:a16="http://schemas.microsoft.com/office/drawing/2014/main" id="{4ACE602D-A7EC-4F3D-BEE3-A38232BB9D8E}"/>
              </a:ext>
            </a:extLst>
          </p:cNvPr>
          <p:cNvGraphicFramePr/>
          <p:nvPr>
            <p:extLst>
              <p:ext uri="{D42A27DB-BD31-4B8C-83A1-F6EECF244321}">
                <p14:modId xmlns:p14="http://schemas.microsoft.com/office/powerpoint/2010/main" val="2754955877"/>
              </p:ext>
            </p:extLst>
          </p:nvPr>
        </p:nvGraphicFramePr>
        <p:xfrm>
          <a:off x="7640821" y="1999244"/>
          <a:ext cx="15480436" cy="10713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quot; &quot;">
            <a:extLst>
              <a:ext uri="{FF2B5EF4-FFF2-40B4-BE49-F238E27FC236}">
                <a16:creationId xmlns:a16="http://schemas.microsoft.com/office/drawing/2014/main" id="{150C06E5-0261-4164-BA92-C56681C4AA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94375" y="7827431"/>
            <a:ext cx="2606299" cy="2606299"/>
          </a:xfrm>
          <a:prstGeom prst="rect">
            <a:avLst/>
          </a:prstGeom>
        </p:spPr>
      </p:pic>
      <p:pic>
        <p:nvPicPr>
          <p:cNvPr id="6" name="Graphic 5" descr="&quot; &quot;">
            <a:extLst>
              <a:ext uri="{FF2B5EF4-FFF2-40B4-BE49-F238E27FC236}">
                <a16:creationId xmlns:a16="http://schemas.microsoft.com/office/drawing/2014/main" id="{38601EB9-5C3F-4A2B-9B3C-92B7D37DC4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045426" y="7469896"/>
            <a:ext cx="2671226" cy="2671226"/>
          </a:xfrm>
          <a:prstGeom prst="rect">
            <a:avLst/>
          </a:prstGeom>
        </p:spPr>
      </p:pic>
      <p:pic>
        <p:nvPicPr>
          <p:cNvPr id="7" name="Graphic 6" descr="&quot; &quot;">
            <a:extLst>
              <a:ext uri="{FF2B5EF4-FFF2-40B4-BE49-F238E27FC236}">
                <a16:creationId xmlns:a16="http://schemas.microsoft.com/office/drawing/2014/main" id="{7C8F5DC3-2BCE-41E5-B730-306F16DBD8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586940" y="5283903"/>
            <a:ext cx="2185993" cy="2185993"/>
          </a:xfrm>
          <a:prstGeom prst="rect">
            <a:avLst/>
          </a:prstGeom>
        </p:spPr>
      </p:pic>
    </p:spTree>
    <p:extLst>
      <p:ext uri="{BB962C8B-B14F-4D97-AF65-F5344CB8AC3E}">
        <p14:creationId xmlns:p14="http://schemas.microsoft.com/office/powerpoint/2010/main" val="73135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3998"/>
            <a:ext cx="18285618"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42940" y="1523998"/>
            <a:ext cx="5851397" cy="10668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523998"/>
            <a:ext cx="9285664" cy="1066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a:xfrm>
            <a:off x="21271039" y="12712700"/>
            <a:ext cx="3062252" cy="730250"/>
          </a:xfrm>
        </p:spPr>
        <p:txBody>
          <a:bodyPr vert="horz" lIns="91440" tIns="45720" rIns="91440" bIns="45720" rtlCol="0" anchor="ctr">
            <a:normAutofit/>
          </a:bodyPr>
          <a:lstStyle/>
          <a:p>
            <a:pPr>
              <a:spcAft>
                <a:spcPts val="600"/>
              </a:spcAft>
            </a:pPr>
            <a:fld id="{BA8CF1B3-96A0-D24B-B5C9-B5B93FF4523E}" type="slidenum">
              <a:rPr lang="en-US" b="1" kern="1200" dirty="0">
                <a:solidFill>
                  <a:schemeClr val="accent1"/>
                </a:solidFill>
                <a:latin typeface="+mn-lt"/>
                <a:ea typeface="+mn-ea"/>
                <a:cs typeface="+mn-cs"/>
              </a:rPr>
              <a:pPr>
                <a:spcAft>
                  <a:spcPts val="600"/>
                </a:spcAft>
              </a:pPr>
              <a:t>7</a:t>
            </a:fld>
            <a:endParaRPr lang="en-US" b="1" kern="1200" dirty="0">
              <a:solidFill>
                <a:schemeClr val="accent1"/>
              </a:solidFill>
              <a:latin typeface="+mn-lt"/>
              <a:ea typeface="+mn-ea"/>
              <a:cs typeface="+mn-cs"/>
            </a:endParaRPr>
          </a:p>
        </p:txBody>
      </p:sp>
      <p:sp>
        <p:nvSpPr>
          <p:cNvPr id="5" name="Title 4">
            <a:extLst>
              <a:ext uri="{FF2B5EF4-FFF2-40B4-BE49-F238E27FC236}">
                <a16:creationId xmlns:a16="http://schemas.microsoft.com/office/drawing/2014/main" id="{CD5EFB4C-2977-5643-BA66-1C0BCC62A462}"/>
              </a:ext>
            </a:extLst>
          </p:cNvPr>
          <p:cNvSpPr>
            <a:spLocks noGrp="1"/>
          </p:cNvSpPr>
          <p:nvPr>
            <p:ph type="title"/>
          </p:nvPr>
        </p:nvSpPr>
        <p:spPr>
          <a:xfrm>
            <a:off x="2139976" y="2596896"/>
            <a:ext cx="6518225" cy="6510528"/>
          </a:xfrm>
        </p:spPr>
        <p:txBody>
          <a:bodyPr vert="horz" lIns="91440" tIns="45720" rIns="91440" bIns="45720" rtlCol="0" anchor="b">
            <a:normAutofit/>
          </a:bodyPr>
          <a:lstStyle/>
          <a:p>
            <a:pPr defTabSz="914400"/>
            <a:r>
              <a:rPr lang="en-US" spc="-100" dirty="0"/>
              <a:t>Selection supports</a:t>
            </a:r>
          </a:p>
        </p:txBody>
      </p:sp>
      <p:pic>
        <p:nvPicPr>
          <p:cNvPr id="4" name="Content Placeholder 3" descr="&quot; &quot;">
            <a:extLst>
              <a:ext uri="{FF2B5EF4-FFF2-40B4-BE49-F238E27FC236}">
                <a16:creationId xmlns:a16="http://schemas.microsoft.com/office/drawing/2014/main" id="{4CF268F9-534F-4D30-A4C5-6FE42E435B6C}"/>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1280063" y="1519198"/>
            <a:ext cx="10661300" cy="10661300"/>
          </a:xfrm>
          <a:prstGeom prst="rect">
            <a:avLst/>
          </a:prstGeom>
        </p:spPr>
      </p:pic>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34805" y="1517904"/>
            <a:ext cx="768196" cy="1066190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44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8</a:t>
            </a:fld>
            <a:endParaRPr lang="uk-UA"/>
          </a:p>
        </p:txBody>
      </p:sp>
      <p:sp>
        <p:nvSpPr>
          <p:cNvPr id="6" name="Title 5">
            <a:extLst>
              <a:ext uri="{FF2B5EF4-FFF2-40B4-BE49-F238E27FC236}">
                <a16:creationId xmlns:a16="http://schemas.microsoft.com/office/drawing/2014/main" id="{BB791EFF-5B33-5B44-83E3-884652E6DBDE}"/>
              </a:ext>
            </a:extLst>
          </p:cNvPr>
          <p:cNvSpPr>
            <a:spLocks noGrp="1"/>
          </p:cNvSpPr>
          <p:nvPr>
            <p:ph type="title"/>
          </p:nvPr>
        </p:nvSpPr>
        <p:spPr/>
        <p:txBody>
          <a:bodyPr/>
          <a:lstStyle/>
          <a:p>
            <a:r>
              <a:rPr lang="en-US" dirty="0"/>
              <a:t>What do you think?</a:t>
            </a:r>
          </a:p>
        </p:txBody>
      </p:sp>
      <p:sp>
        <p:nvSpPr>
          <p:cNvPr id="7" name="Text Placeholder 6">
            <a:extLst>
              <a:ext uri="{FF2B5EF4-FFF2-40B4-BE49-F238E27FC236}">
                <a16:creationId xmlns:a16="http://schemas.microsoft.com/office/drawing/2014/main" id="{FEA04FAD-CF7E-BF47-ADB2-E0DA15AF8F02}"/>
              </a:ext>
            </a:extLst>
          </p:cNvPr>
          <p:cNvSpPr>
            <a:spLocks noGrp="1"/>
          </p:cNvSpPr>
          <p:nvPr>
            <p:ph idx="1"/>
          </p:nvPr>
        </p:nvSpPr>
        <p:spPr>
          <a:xfrm>
            <a:off x="7739544" y="1515980"/>
            <a:ext cx="14632305" cy="5799140"/>
          </a:xfrm>
        </p:spPr>
        <p:txBody>
          <a:bodyPr>
            <a:normAutofit/>
          </a:bodyPr>
          <a:lstStyle/>
          <a:p>
            <a:pPr marL="91440" indent="0" algn="ctr">
              <a:lnSpc>
                <a:spcPct val="100000"/>
              </a:lnSpc>
              <a:buNone/>
            </a:pPr>
            <a:r>
              <a:rPr lang="en-US" sz="5400" b="1" dirty="0">
                <a:solidFill>
                  <a:srgbClr val="002060"/>
                </a:solidFill>
              </a:rPr>
              <a:t>How do your students make decisions about where to apply to school?</a:t>
            </a:r>
          </a:p>
        </p:txBody>
      </p:sp>
      <p:pic>
        <p:nvPicPr>
          <p:cNvPr id="5" name="Graphic 4" descr="&quot; &quot;">
            <a:extLst>
              <a:ext uri="{FF2B5EF4-FFF2-40B4-BE49-F238E27FC236}">
                <a16:creationId xmlns:a16="http://schemas.microsoft.com/office/drawing/2014/main" id="{12D02CD4-10FC-476B-A9B7-B92AEFC6AC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62244" y="5863138"/>
            <a:ext cx="5586903" cy="5586903"/>
          </a:xfrm>
          <a:prstGeom prst="rect">
            <a:avLst/>
          </a:prstGeom>
        </p:spPr>
      </p:pic>
    </p:spTree>
    <p:extLst>
      <p:ext uri="{BB962C8B-B14F-4D97-AF65-F5344CB8AC3E}">
        <p14:creationId xmlns:p14="http://schemas.microsoft.com/office/powerpoint/2010/main" val="212924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16C81-5E4F-4F1B-970D-0D5B0C42796D}"/>
              </a:ext>
            </a:extLst>
          </p:cNvPr>
          <p:cNvSpPr>
            <a:spLocks noGrp="1"/>
          </p:cNvSpPr>
          <p:nvPr>
            <p:ph type="sldNum" sz="quarter" idx="12"/>
          </p:nvPr>
        </p:nvSpPr>
        <p:spPr/>
        <p:txBody>
          <a:bodyPr/>
          <a:lstStyle/>
          <a:p>
            <a:fld id="{BA8CF1B3-96A0-D24B-B5C9-B5B93FF4523E}" type="slidenum">
              <a:rPr lang="uk-UA" smtClean="0"/>
              <a:pPr/>
              <a:t>9</a:t>
            </a:fld>
            <a:endParaRPr lang="uk-UA"/>
          </a:p>
        </p:txBody>
      </p:sp>
      <p:sp>
        <p:nvSpPr>
          <p:cNvPr id="5" name="Title 4">
            <a:extLst>
              <a:ext uri="{FF2B5EF4-FFF2-40B4-BE49-F238E27FC236}">
                <a16:creationId xmlns:a16="http://schemas.microsoft.com/office/drawing/2014/main" id="{437E7648-4B73-E840-AC39-3826DB82DB81}"/>
              </a:ext>
            </a:extLst>
          </p:cNvPr>
          <p:cNvSpPr>
            <a:spLocks noGrp="1"/>
          </p:cNvSpPr>
          <p:nvPr>
            <p:ph type="title"/>
          </p:nvPr>
        </p:nvSpPr>
        <p:spPr/>
        <p:txBody>
          <a:bodyPr/>
          <a:lstStyle/>
          <a:p>
            <a:r>
              <a:rPr lang="en-US" dirty="0"/>
              <a:t>Why do fit and match matter?</a:t>
            </a:r>
          </a:p>
        </p:txBody>
      </p:sp>
      <p:sp>
        <p:nvSpPr>
          <p:cNvPr id="6" name="Text Placeholder 5">
            <a:extLst>
              <a:ext uri="{FF2B5EF4-FFF2-40B4-BE49-F238E27FC236}">
                <a16:creationId xmlns:a16="http://schemas.microsoft.com/office/drawing/2014/main" id="{C83A9506-4375-354A-92B4-049EAAD79D67}"/>
              </a:ext>
            </a:extLst>
          </p:cNvPr>
          <p:cNvSpPr>
            <a:spLocks noGrp="1"/>
          </p:cNvSpPr>
          <p:nvPr>
            <p:ph idx="1"/>
          </p:nvPr>
        </p:nvSpPr>
        <p:spPr/>
        <p:txBody>
          <a:bodyPr>
            <a:normAutofit/>
          </a:bodyPr>
          <a:lstStyle/>
          <a:p>
            <a:pPr marL="635000" indent="-542925">
              <a:lnSpc>
                <a:spcPct val="100000"/>
              </a:lnSpc>
              <a:spcAft>
                <a:spcPts val="600"/>
              </a:spcAft>
            </a:pPr>
            <a:r>
              <a:rPr lang="en-US" sz="4800" dirty="0"/>
              <a:t>Low-income, college-ready students are less likely to enroll in an institution that is a good match with their needs and interests. </a:t>
            </a:r>
          </a:p>
          <a:p>
            <a:pPr marL="635000" indent="-542925">
              <a:lnSpc>
                <a:spcPct val="100000"/>
              </a:lnSpc>
              <a:spcAft>
                <a:spcPts val="600"/>
              </a:spcAft>
            </a:pPr>
            <a:r>
              <a:rPr lang="en-US" sz="4800" dirty="0"/>
              <a:t>Students are more likely to persist in college if the institution is a good match, fitting their social, academic, and financial needs. </a:t>
            </a:r>
          </a:p>
        </p:txBody>
      </p:sp>
      <p:sp>
        <p:nvSpPr>
          <p:cNvPr id="7" name="TextBox 6">
            <a:extLst>
              <a:ext uri="{FF2B5EF4-FFF2-40B4-BE49-F238E27FC236}">
                <a16:creationId xmlns:a16="http://schemas.microsoft.com/office/drawing/2014/main" id="{6889FC34-257D-C644-A699-F29CE713F037}"/>
              </a:ext>
            </a:extLst>
          </p:cNvPr>
          <p:cNvSpPr txBox="1"/>
          <p:nvPr/>
        </p:nvSpPr>
        <p:spPr>
          <a:xfrm>
            <a:off x="7739544" y="11887368"/>
            <a:ext cx="9165009" cy="461665"/>
          </a:xfrm>
          <a:prstGeom prst="rect">
            <a:avLst/>
          </a:prstGeom>
          <a:noFill/>
        </p:spPr>
        <p:txBody>
          <a:bodyPr wrap="square" rtlCol="0">
            <a:spAutoFit/>
          </a:bodyPr>
          <a:lstStyle/>
          <a:p>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(Bowen et al., 2009; Light &amp; Strayer, 2000)</a:t>
            </a:r>
          </a:p>
        </p:txBody>
      </p:sp>
    </p:spTree>
    <p:extLst>
      <p:ext uri="{BB962C8B-B14F-4D97-AF65-F5344CB8AC3E}">
        <p14:creationId xmlns:p14="http://schemas.microsoft.com/office/powerpoint/2010/main" val="344020430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f2b5 xmlns="8ac2dc4b-c6ef-44d0-a2b1-169bf62cf2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15073D6D0F6C4BB2BF80B9F0076A84" ma:contentTypeVersion="9" ma:contentTypeDescription="Create a new document." ma:contentTypeScope="" ma:versionID="428ad1d25d071d65c365f45779b40329">
  <xsd:schema xmlns:xsd="http://www.w3.org/2001/XMLSchema" xmlns:xs="http://www.w3.org/2001/XMLSchema" xmlns:p="http://schemas.microsoft.com/office/2006/metadata/properties" xmlns:ns1="http://schemas.microsoft.com/sharepoint/v3" xmlns:ns2="8ac2dc4b-c6ef-44d0-a2b1-169bf62cf2a3" xmlns:ns3="9389f5b4-ce8b-4c9c-9f0b-be74c383084a" targetNamespace="http://schemas.microsoft.com/office/2006/metadata/properties" ma:root="true" ma:fieldsID="3740906bd292efb5a21a9af6f8b3db36" ns1:_="" ns2:_="" ns3:_="">
    <xsd:import namespace="http://schemas.microsoft.com/sharepoint/v3"/>
    <xsd:import namespace="8ac2dc4b-c6ef-44d0-a2b1-169bf62cf2a3"/>
    <xsd:import namespace="9389f5b4-ce8b-4c9c-9f0b-be74c383084a"/>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f2b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c2dc4b-c6ef-44d0-a2b1-169bf62cf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f2b5" ma:index="16" nillable="true" ma:displayName="Approved?" ma:internalName="f2b5">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89f5b4-ce8b-4c9c-9f0b-be74c383084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9C1287-A8AF-4316-BE44-D64D3834703F}">
  <ds:schemaRefs>
    <ds:schemaRef ds:uri="http://schemas.microsoft.com/sharepoint/v3/contenttype/forms"/>
  </ds:schemaRefs>
</ds:datastoreItem>
</file>

<file path=customXml/itemProps2.xml><?xml version="1.0" encoding="utf-8"?>
<ds:datastoreItem xmlns:ds="http://schemas.openxmlformats.org/officeDocument/2006/customXml" ds:itemID="{706E8308-8B59-4F6C-827D-6997565E6036}">
  <ds:schemaRefs>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9389f5b4-ce8b-4c9c-9f0b-be74c383084a"/>
    <ds:schemaRef ds:uri="8ac2dc4b-c6ef-44d0-a2b1-169bf62cf2a3"/>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43298AD-CD78-4EDC-BDBC-8A478ACC65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ac2dc4b-c6ef-44d0-a2b1-169bf62cf2a3"/>
    <ds:schemaRef ds:uri="9389f5b4-ce8b-4c9c-9f0b-be74c3830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802</TotalTime>
  <Words>5386</Words>
  <Application>Microsoft Office PowerPoint</Application>
  <PresentationFormat>Custom</PresentationFormat>
  <Paragraphs>343</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Arial,Sans-Serif</vt:lpstr>
      <vt:lpstr>Calibri</vt:lpstr>
      <vt:lpstr>Corbel</vt:lpstr>
      <vt:lpstr>Courier New</vt:lpstr>
      <vt:lpstr>System Font Regular</vt:lpstr>
      <vt:lpstr>Times New Roman</vt:lpstr>
      <vt:lpstr>Wingdings</vt:lpstr>
      <vt:lpstr>Wingdings 2</vt:lpstr>
      <vt:lpstr>Frame</vt:lpstr>
      <vt:lpstr>IES Contract Number</vt:lpstr>
      <vt:lpstr>Supporting Students with the Nuts and Bolts of Postsecondary Transitions   Paving the Pathway to College and Careers Training Series</vt:lpstr>
      <vt:lpstr>Paving the pathway to college and careers</vt:lpstr>
      <vt:lpstr>Agenda</vt:lpstr>
      <vt:lpstr>Meeting goals</vt:lpstr>
      <vt:lpstr>What kinds of nuts and bolts supports are needed?</vt:lpstr>
      <vt:lpstr>Selection supports</vt:lpstr>
      <vt:lpstr>What do you think?</vt:lpstr>
      <vt:lpstr>Why do fit and match matter?</vt:lpstr>
      <vt:lpstr>Supports for school selection</vt:lpstr>
      <vt:lpstr>Application and assessment supports</vt:lpstr>
      <vt:lpstr>What do you think?</vt:lpstr>
      <vt:lpstr>How can application and assessment supports encourage postsecondary enrollment?</vt:lpstr>
      <vt:lpstr>Student-level supports for college applications</vt:lpstr>
      <vt:lpstr>System-level supports for college applications</vt:lpstr>
      <vt:lpstr>Supports for assessment preparation and completion</vt:lpstr>
      <vt:lpstr>Sample schedules</vt:lpstr>
      <vt:lpstr>Financial supports</vt:lpstr>
      <vt:lpstr>FAFSA completion matters</vt:lpstr>
      <vt:lpstr>What do you think?</vt:lpstr>
      <vt:lpstr>Why don’t students complete the FAFSA?</vt:lpstr>
      <vt:lpstr>Families need information and personalized assistance with FAFSA</vt:lpstr>
      <vt:lpstr>School-based activities to support FAFSA completion</vt:lpstr>
      <vt:lpstr>Using data to track and encourage FAFSA completion</vt:lpstr>
      <vt:lpstr>FAFSA tracking resources</vt:lpstr>
      <vt:lpstr>Wrap-up and next steps</vt:lpstr>
      <vt:lpstr>Question and answer</vt:lpstr>
      <vt:lpstr>Continuing this journey  How can you use what we discussed today?</vt:lpstr>
    </vt:vector>
  </TitlesOfParts>
  <Company>SRI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with the Nuts and Bolts of Postsecondary Transitions   Paving the Pathway to College and Careers Training Series</dc:title>
  <dc:creator>REL Appalachia</dc:creator>
  <cp:lastModifiedBy>Katie Roberts</cp:lastModifiedBy>
  <cp:revision>25</cp:revision>
  <dcterms:created xsi:type="dcterms:W3CDTF">2021-01-17T02:21:57Z</dcterms:created>
  <dcterms:modified xsi:type="dcterms:W3CDTF">2021-02-19T16:51:52Z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0x0101000615073D6D0F6C4BB2BF80B9F0076A84</vt:lpwstr>
  </property>
  <property fmtid="{D5CDD505-2E9C-101B-9397-08002B2CF9AE}" pid="3" name="Language">
    <vt:lpwstr>English</vt:lpwstr>
  </property>
  <property fmtid="{D5CDD505-2E9C-101B-9397-08002B2CF9AE}" pid="4" name="Status">
    <vt:lpwstr>Final</vt:lpwstr>
  </property>
</Properties>
</file>