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modernComment_1E6_C8C533ED.xml" ContentType="application/vnd.ms-powerpoint.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526" r:id="rId5"/>
    <p:sldId id="256" r:id="rId6"/>
    <p:sldId id="301" r:id="rId7"/>
    <p:sldId id="486" r:id="rId8"/>
    <p:sldId id="487" r:id="rId9"/>
    <p:sldId id="488" r:id="rId10"/>
    <p:sldId id="313" r:id="rId11"/>
    <p:sldId id="521" r:id="rId12"/>
    <p:sldId id="328" r:id="rId13"/>
    <p:sldId id="323" r:id="rId14"/>
    <p:sldId id="525" r:id="rId15"/>
    <p:sldId id="524" r:id="rId16"/>
    <p:sldId id="523" r:id="rId17"/>
  </p:sldIdLst>
  <p:sldSz cx="12192000" cy="6858000"/>
  <p:notesSz cx="6858000" cy="22955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A0AA0C-5C3D-8846-120E-EE0AA35B9E72}" name="Stephanie Suarez" initials="SS" userId="Stephanie Suarez" providerId="None"/>
  <p188:author id="{5934FE30-8353-ECF6-B59D-CA7CD745B2F3}" name="Laura Kassner" initials="LK" userId="S::lkassner@sriinternational.com::f8b761b6-2b2d-41c0-a144-09d97c2ae6de" providerId="AD"/>
  <p188:author id="{0AA1ED97-6FF9-6729-9231-B09BE86BF396}" name="Laura Kassner" initials="LK" userId="Laura Kassner"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EC8EB-0FF9-486D-94ED-1A5FF96C6D1C}" v="122" dt="2022-10-14T23:20:31.9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86395" autoAdjust="0"/>
  </p:normalViewPr>
  <p:slideViewPr>
    <p:cSldViewPr snapToGrid="0">
      <p:cViewPr varScale="1">
        <p:scale>
          <a:sx n="105" d="100"/>
          <a:sy n="105" d="100"/>
        </p:scale>
        <p:origin x="280" y="192"/>
      </p:cViewPr>
      <p:guideLst/>
    </p:cSldViewPr>
  </p:slideViewPr>
  <p:outlineViewPr>
    <p:cViewPr>
      <p:scale>
        <a:sx n="33" d="100"/>
        <a:sy n="33" d="100"/>
      </p:scale>
      <p:origin x="0" y="-555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modernComment_1E6_C8C533ED.xml><?xml version="1.0" encoding="utf-8"?>
<p188:cmLst xmlns:a="http://schemas.openxmlformats.org/drawingml/2006/main" xmlns:r="http://schemas.openxmlformats.org/officeDocument/2006/relationships" xmlns:p188="http://schemas.microsoft.com/office/powerpoint/2018/8/main">
  <p188:cm id="{27FCCBFE-FA6D-4170-8C34-B3CEEA0C373B}" authorId="{DDA0AA0C-5C3D-8846-120E-EE0AA35B9E72}" status="resolved" created="2022-05-09T22:59:26.538" complete="100000">
    <ac:deMkLst xmlns:ac="http://schemas.microsoft.com/office/drawing/2013/main/command">
      <pc:docMk xmlns:pc="http://schemas.microsoft.com/office/powerpoint/2013/main/command"/>
      <pc:sldMk xmlns:pc="http://schemas.microsoft.com/office/powerpoint/2013/main/command" cId="3368367085" sldId="486"/>
      <ac:picMk id="10" creationId="{4D7715D6-8B32-4DEB-950C-04326F9DA406}"/>
    </ac:deMkLst>
    <p188:pos x="11099456" y="0"/>
    <p188:replyLst>
      <p188:reply id="{40145E5C-2C50-4198-8F1E-7321378A7F9B}" authorId="{0AA1ED97-6FF9-6729-9231-B09BE86BF396}" created="2022-07-28T15:18:37.283">
        <p188:txBody>
          <a:bodyPr/>
          <a:lstStyle/>
          <a:p>
            <a:r>
              <a:rPr lang="en-US"/>
              <a:t>Flagging for design help.</a:t>
            </a:r>
          </a:p>
        </p188:txBody>
      </p188:reply>
    </p188:replyLst>
    <p188:txBody>
      <a:bodyPr/>
      <a:lstStyle/>
      <a:p>
        <a:r>
          <a:rPr lang="en-US"/>
          <a:t>The text in textboxes was not translated, and I don't know if that was intentional? See suggested translations below. I supposed you can add them as text boxes over the text in English.</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90DF7F-144F-490F-A95A-7F5622EB153E}" type="datetimeFigureOut">
              <a:rPr lang="en-US" smtClean="0"/>
              <a:t>10/17/22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DE0FA6-93E7-4233-A5FA-A1254CBDD139}" type="slidenum">
              <a:rPr lang="en-US" smtClean="0"/>
              <a:t>‹#›</a:t>
            </a:fld>
            <a:endParaRPr lang="en-US"/>
          </a:p>
        </p:txBody>
      </p:sp>
    </p:spTree>
    <p:extLst>
      <p:ext uri="{BB962C8B-B14F-4D97-AF65-F5344CB8AC3E}">
        <p14:creationId xmlns:p14="http://schemas.microsoft.com/office/powerpoint/2010/main" val="4871866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DFDE0FA6-93E7-4233-A5FA-A1254CBDD139}" type="slidenum">
              <a:rPr/>
              <a:t>1</a:t>
            </a:fld>
            <a:endParaRPr/>
          </a:p>
        </p:txBody>
      </p:sp>
    </p:spTree>
    <p:extLst>
      <p:ext uri="{BB962C8B-B14F-4D97-AF65-F5344CB8AC3E}">
        <p14:creationId xmlns:p14="http://schemas.microsoft.com/office/powerpoint/2010/main" val="39987634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 clave</a:t>
            </a:r>
            <a:r>
              <a:rPr lang="es-US" b="1" dirty="0"/>
              <a:t>: </a:t>
            </a:r>
            <a:r>
              <a:rPr lang="es-US" dirty="0"/>
              <a:t> </a:t>
            </a:r>
            <a:r>
              <a:rPr lang="es-US" b="0" kern="1200" dirty="0">
                <a:effectLst/>
              </a:rPr>
              <a:t>Ayuden</a:t>
            </a:r>
            <a:r>
              <a:rPr lang="es-US" kern="1200" dirty="0">
                <a:effectLst/>
              </a:rPr>
              <a:t> a los niños a que reconozcan la relación entre el trabajo duro y los resultados positivos. </a:t>
            </a:r>
          </a:p>
          <a:p>
            <a:endParaRPr lang="en-US" dirty="0"/>
          </a:p>
          <a:p>
            <a:pPr rtl="0"/>
            <a:r>
              <a:rPr lang="es-US" b="1" kern="1200" dirty="0">
                <a:effectLst/>
              </a:rPr>
              <a:t>Guion recomendado:</a:t>
            </a:r>
            <a:r>
              <a:rPr lang="es-US" kern="1200" dirty="0">
                <a:effectLst/>
              </a:rPr>
              <a:t> Hablemos de estas dos frases. Son más parecidas que las últimas dos. Hable con su vecino: ¿Cuál cree que elogia el esfuerzo?</a:t>
            </a:r>
            <a:r>
              <a:rPr lang="es-US" dirty="0"/>
              <a:t> </a:t>
            </a:r>
          </a:p>
          <a:p>
            <a:endParaRPr lang="en-US" dirty="0"/>
          </a:p>
          <a:p>
            <a:pPr rtl="0"/>
            <a:r>
              <a:rPr lang="es-US" kern="1200" dirty="0">
                <a:effectLst/>
              </a:rPr>
              <a:t>Todos debemos decirles a nuestros hijos </a:t>
            </a:r>
            <a:r>
              <a:rPr lang="es-US" dirty="0"/>
              <a:t>que </a:t>
            </a:r>
            <a:r>
              <a:rPr lang="es-US" kern="1200" dirty="0">
                <a:effectLst/>
              </a:rPr>
              <a:t>son inteligentes, pero para hacer énfasis en la mentalidad de crecimiento, debemos asegurarnos de </a:t>
            </a:r>
            <a:r>
              <a:rPr lang="es-US" dirty="0"/>
              <a:t>que </a:t>
            </a:r>
            <a:r>
              <a:rPr lang="es-US" kern="1200" dirty="0">
                <a:effectLst/>
              </a:rPr>
              <a:t>también </a:t>
            </a:r>
            <a:r>
              <a:rPr lang="es-US" dirty="0"/>
              <a:t>elogiemos </a:t>
            </a:r>
            <a:r>
              <a:rPr lang="es-US" kern="1200" dirty="0">
                <a:effectLst/>
              </a:rPr>
              <a:t>el esfuerzo y el trabajo duro. </a:t>
            </a:r>
          </a:p>
          <a:p>
            <a:endParaRPr lang="en-US" dirty="0"/>
          </a:p>
          <a:p>
            <a:r>
              <a:rPr lang="es-US" kern="1200" dirty="0">
                <a:effectLst/>
              </a:rPr>
              <a:t>De nuevo, puede ampliar la manera en la que habla del esfuerzo de su hijo</a:t>
            </a:r>
            <a:r>
              <a:rPr lang="es-US" dirty="0"/>
              <a:t>/a</a:t>
            </a:r>
            <a:r>
              <a:rPr lang="es-US" kern="1200" dirty="0">
                <a:effectLst/>
              </a:rPr>
              <a:t> e incluir preguntas </a:t>
            </a:r>
            <a:r>
              <a:rPr lang="es-US" dirty="0"/>
              <a:t>como </a:t>
            </a:r>
            <a:r>
              <a:rPr lang="es-US" kern="1200" dirty="0">
                <a:effectLst/>
              </a:rPr>
              <a:t>“¿Qué piensas? ¿Trabajaste duro?”.</a:t>
            </a:r>
            <a:r>
              <a:rPr lang="es-US" dirty="0"/>
              <a:t> </a:t>
            </a:r>
            <a:endParaRPr lang="es-US" kern="1200" dirty="0">
              <a:effectLst/>
              <a:cs typeface="Calibri"/>
            </a:endParaRPr>
          </a:p>
          <a:p>
            <a:endParaRPr lang="en-US" dirty="0"/>
          </a:p>
          <a:p>
            <a:pPr rtl="0"/>
            <a:r>
              <a:rPr lang="es-US" dirty="0"/>
              <a:t>(1 minuto)</a:t>
            </a:r>
          </a:p>
        </p:txBody>
      </p:sp>
      <p:sp>
        <p:nvSpPr>
          <p:cNvPr id="4" name="Slide Number Placeholder 3"/>
          <p:cNvSpPr>
            <a:spLocks noGrp="1"/>
          </p:cNvSpPr>
          <p:nvPr>
            <p:ph type="sldNum" sz="quarter" idx="5"/>
          </p:nvPr>
        </p:nvSpPr>
        <p:spPr/>
        <p:txBody>
          <a:bodyPr/>
          <a:lstStyle/>
          <a:p>
            <a:pPr rtl="0"/>
            <a:fld id="{CCA9A9FD-F91A-9D4E-A797-3B3AF3D4F154}" type="slidenum">
              <a:rPr/>
              <a:t>10</a:t>
            </a:fld>
            <a:endParaRPr/>
          </a:p>
        </p:txBody>
      </p:sp>
    </p:spTree>
    <p:extLst>
      <p:ext uri="{BB962C8B-B14F-4D97-AF65-F5344CB8AC3E}">
        <p14:creationId xmlns:p14="http://schemas.microsoft.com/office/powerpoint/2010/main" val="3621330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dirty="0"/>
              <a:t>Puntos clave: </a:t>
            </a:r>
            <a:r>
              <a:rPr lang="es-US" kern="1200" dirty="0">
                <a:effectLst/>
              </a:rPr>
              <a:t>Cuando los niños trabajan duro y no logran la meta deseada, recuérdeles el poder del “aún</a:t>
            </a:r>
            <a:r>
              <a:rPr lang="es-US" dirty="0"/>
              <a:t>.”</a:t>
            </a:r>
            <a:r>
              <a:rPr lang="es-US" kern="1200" dirty="0">
                <a:effectLst/>
              </a:rPr>
              <a:t> Los niños </a:t>
            </a:r>
            <a:r>
              <a:rPr lang="es-US" dirty="0"/>
              <a:t>quizá </a:t>
            </a:r>
            <a:r>
              <a:rPr lang="es-US" kern="1200" dirty="0">
                <a:effectLst/>
              </a:rPr>
              <a:t>no han alcanzado su meta “aún</a:t>
            </a:r>
            <a:r>
              <a:rPr lang="es-US" dirty="0"/>
              <a:t>,”</a:t>
            </a:r>
            <a:r>
              <a:rPr lang="es-US" kern="1200" dirty="0">
                <a:effectLst/>
              </a:rPr>
              <a:t> pero sus esfuerzos los </a:t>
            </a:r>
            <a:r>
              <a:rPr lang="es-US" dirty="0"/>
              <a:t>acercan </a:t>
            </a:r>
            <a:r>
              <a:rPr lang="es-US" kern="1200" dirty="0">
                <a:effectLst/>
              </a:rPr>
              <a:t>a su meta.</a:t>
            </a:r>
            <a:r>
              <a:rPr lang="es-US" dirty="0"/>
              <a:t> </a:t>
            </a:r>
          </a:p>
          <a:p>
            <a:endParaRPr lang="en-US" dirty="0"/>
          </a:p>
          <a:p>
            <a:pPr rtl="0"/>
            <a:r>
              <a:rPr lang="es-US" kern="1200" dirty="0">
                <a:effectLst/>
              </a:rPr>
              <a:t>Hable de la conversación entre </a:t>
            </a:r>
            <a:r>
              <a:rPr lang="es-US" b="0" kern="1200" dirty="0">
                <a:effectLst/>
              </a:rPr>
              <a:t>la madre e hija</a:t>
            </a:r>
            <a:r>
              <a:rPr lang="es-US" b="1" kern="1200" dirty="0">
                <a:effectLst/>
              </a:rPr>
              <a:t> </a:t>
            </a:r>
            <a:r>
              <a:rPr lang="es-US" kern="1200" dirty="0">
                <a:effectLst/>
              </a:rPr>
              <a:t>que se mostró en la diapositiva, y después comparta el mensaje a continuación</a:t>
            </a:r>
            <a:r>
              <a:rPr lang="es-US" dirty="0"/>
              <a:t>.</a:t>
            </a:r>
          </a:p>
          <a:p>
            <a:pPr rtl="0"/>
            <a:r>
              <a:rPr lang="es-US" dirty="0"/>
              <a:t> </a:t>
            </a:r>
          </a:p>
          <a:p>
            <a:pPr rtl="0"/>
            <a:r>
              <a:rPr lang="es-US" b="1" kern="1200" dirty="0">
                <a:effectLst/>
              </a:rPr>
              <a:t>Guion recomendado:</a:t>
            </a:r>
            <a:r>
              <a:rPr lang="es-US" kern="1200" dirty="0">
                <a:effectLst/>
              </a:rPr>
              <a:t> Todos hemos pasado por momentos en los que trabajamos duro para lograr una meta, pero </a:t>
            </a:r>
            <a:r>
              <a:rPr lang="es-US" dirty="0"/>
              <a:t>seguimos sin </a:t>
            </a:r>
            <a:r>
              <a:rPr lang="es-US" kern="1200" dirty="0">
                <a:effectLst/>
              </a:rPr>
              <a:t>alcanzarla. Puede ser frustrante y afectar la confianza de una persona. Cuando sus hijos experimenten resultados frustrantes, incluso cuando </a:t>
            </a:r>
            <a:r>
              <a:rPr lang="es-US" dirty="0"/>
              <a:t>sí </a:t>
            </a:r>
            <a:r>
              <a:rPr lang="es-US" kern="1200" dirty="0">
                <a:effectLst/>
              </a:rPr>
              <a:t>trabajaron duro, ayúdelos a aprovechar el poder del “aún”, recordándoles </a:t>
            </a:r>
            <a:r>
              <a:rPr lang="es-US" dirty="0"/>
              <a:t>que piensen </a:t>
            </a:r>
            <a:r>
              <a:rPr lang="es-US" kern="1200" dirty="0">
                <a:effectLst/>
              </a:rPr>
              <a:t>en el progreso que han hecho y cómo mejorar (pedir ayuda, practicar más, intentar otra estrategia de estudio). Ayudar a los niños a desarrollar su </a:t>
            </a:r>
            <a:r>
              <a:rPr lang="es-US" dirty="0"/>
              <a:t>resiliencia </a:t>
            </a:r>
            <a:r>
              <a:rPr lang="es-US" kern="1200" dirty="0">
                <a:effectLst/>
              </a:rPr>
              <a:t>cuando enfrentan decepciones les brinda lecciones de vida más allá del salón de clases. </a:t>
            </a:r>
            <a:r>
              <a:rPr lang="es-US" dirty="0">
                <a:effectLst/>
              </a:rPr>
              <a:t> </a:t>
            </a:r>
          </a:p>
          <a:p>
            <a:endParaRPr lang="en-US" dirty="0"/>
          </a:p>
          <a:p>
            <a:pPr rtl="0"/>
            <a:r>
              <a:rPr lang="es-US" dirty="0"/>
              <a:t>(2 minutos)</a:t>
            </a:r>
          </a:p>
        </p:txBody>
      </p:sp>
      <p:sp>
        <p:nvSpPr>
          <p:cNvPr id="4" name="Slide Number Placeholder 3"/>
          <p:cNvSpPr>
            <a:spLocks noGrp="1"/>
          </p:cNvSpPr>
          <p:nvPr>
            <p:ph type="sldNum" sz="quarter" idx="5"/>
          </p:nvPr>
        </p:nvSpPr>
        <p:spPr/>
        <p:txBody>
          <a:bodyPr/>
          <a:lstStyle/>
          <a:p>
            <a:pPr rtl="0"/>
            <a:fld id="{DFDE0FA6-93E7-4233-A5FA-A1254CBDD139}" type="slidenum">
              <a:rPr/>
              <a:t>11</a:t>
            </a:fld>
            <a:endParaRPr/>
          </a:p>
        </p:txBody>
      </p:sp>
    </p:spTree>
    <p:extLst>
      <p:ext uri="{BB962C8B-B14F-4D97-AF65-F5344CB8AC3E}">
        <p14:creationId xmlns:p14="http://schemas.microsoft.com/office/powerpoint/2010/main" val="10048786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sz="1200" b="1" kern="1200">
                <a:solidFill>
                  <a:schemeClr val="tx1"/>
                </a:solidFill>
                <a:effectLst/>
                <a:latin typeface="+mn-lt"/>
                <a:ea typeface="+mn-ea"/>
                <a:cs typeface="+mn-cs"/>
              </a:rPr>
              <a:t>Punto(s) clave: </a:t>
            </a:r>
            <a:r>
              <a:rPr lang="es-US" sz="1200" kern="1200">
                <a:solidFill>
                  <a:schemeClr val="tx1"/>
                </a:solidFill>
                <a:effectLst/>
                <a:latin typeface="+mn-lt"/>
                <a:ea typeface="+mn-ea"/>
                <a:cs typeface="+mn-cs"/>
              </a:rPr>
              <a:t>Comparta los mensajes para llevar a casa que aparecen en la diapositiva. </a:t>
            </a:r>
          </a:p>
          <a:p>
            <a:endParaRPr lang="en-US" dirty="0">
              <a:cs typeface="Calibri"/>
            </a:endParaRPr>
          </a:p>
          <a:p>
            <a:pPr rtl="0"/>
            <a:r>
              <a:rPr lang="es-US"/>
              <a:t>(1 minuto)</a:t>
            </a:r>
          </a:p>
        </p:txBody>
      </p:sp>
      <p:sp>
        <p:nvSpPr>
          <p:cNvPr id="4" name="Slide Number Placeholder 3"/>
          <p:cNvSpPr>
            <a:spLocks noGrp="1"/>
          </p:cNvSpPr>
          <p:nvPr>
            <p:ph type="sldNum" sz="quarter" idx="5"/>
          </p:nvPr>
        </p:nvSpPr>
        <p:spPr/>
        <p:txBody>
          <a:bodyPr/>
          <a:lstStyle/>
          <a:p>
            <a:pPr rtl="0"/>
            <a:fld id="{DFDE0FA6-93E7-4233-A5FA-A1254CBDD139}" type="slidenum">
              <a:rPr/>
              <a:t>12</a:t>
            </a:fld>
            <a:endParaRPr/>
          </a:p>
        </p:txBody>
      </p:sp>
    </p:spTree>
    <p:extLst>
      <p:ext uri="{BB962C8B-B14F-4D97-AF65-F5344CB8AC3E}">
        <p14:creationId xmlns:p14="http://schemas.microsoft.com/office/powerpoint/2010/main" val="261679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DFDE0FA6-93E7-4233-A5FA-A1254CBDD139}" type="slidenum">
              <a:rPr/>
              <a:t>13</a:t>
            </a:fld>
            <a:endParaRPr/>
          </a:p>
        </p:txBody>
      </p:sp>
    </p:spTree>
    <p:extLst>
      <p:ext uri="{BB962C8B-B14F-4D97-AF65-F5344CB8AC3E}">
        <p14:creationId xmlns:p14="http://schemas.microsoft.com/office/powerpoint/2010/main" val="2432248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a:t>Bienvenidos, familias, personal y miembros de la comunidad.</a:t>
            </a:r>
          </a:p>
        </p:txBody>
      </p:sp>
      <p:sp>
        <p:nvSpPr>
          <p:cNvPr id="4" name="Slide Number Placeholder 3"/>
          <p:cNvSpPr>
            <a:spLocks noGrp="1"/>
          </p:cNvSpPr>
          <p:nvPr>
            <p:ph type="sldNum" sz="quarter" idx="5"/>
          </p:nvPr>
        </p:nvSpPr>
        <p:spPr/>
        <p:txBody>
          <a:bodyPr/>
          <a:lstStyle/>
          <a:p>
            <a:pPr rtl="0"/>
            <a:fld id="{DFDE0FA6-93E7-4233-A5FA-A1254CBDD139}" type="slidenum">
              <a:rPr/>
              <a:t>2</a:t>
            </a:fld>
            <a:endParaRPr/>
          </a:p>
        </p:txBody>
      </p:sp>
    </p:spTree>
    <p:extLst>
      <p:ext uri="{BB962C8B-B14F-4D97-AF65-F5344CB8AC3E}">
        <p14:creationId xmlns:p14="http://schemas.microsoft.com/office/powerpoint/2010/main" val="8221084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 clave</a:t>
            </a:r>
            <a:r>
              <a:rPr lang="es-US" b="1" dirty="0"/>
              <a:t>:</a:t>
            </a:r>
            <a:r>
              <a:rPr lang="es-US" dirty="0"/>
              <a:t> </a:t>
            </a:r>
            <a:r>
              <a:rPr lang="es-US" kern="1200" dirty="0">
                <a:effectLst/>
              </a:rPr>
              <a:t>Una base sólida en matemáticas es importante para el éxito de los estudiantes en la escuela y en la vida.</a:t>
            </a:r>
            <a:r>
              <a:rPr lang="es-US" dirty="0"/>
              <a:t> </a:t>
            </a:r>
          </a:p>
          <a:p>
            <a:endParaRPr lang="en-US" b="1" dirty="0"/>
          </a:p>
          <a:p>
            <a:pPr rtl="0"/>
            <a:r>
              <a:rPr lang="es-US" b="1" kern="1200" dirty="0">
                <a:effectLst/>
              </a:rPr>
              <a:t>Guion recomendado:</a:t>
            </a:r>
            <a:r>
              <a:rPr lang="es-US" kern="1200" dirty="0">
                <a:effectLst/>
              </a:rPr>
              <a:t> En el pasado, las matemáticas se enseñaban con frecuencia como un conjunto de reglas a seguir</a:t>
            </a:r>
            <a:r>
              <a:rPr lang="es-US" dirty="0"/>
              <a:t>. Eso </a:t>
            </a:r>
            <a:r>
              <a:rPr lang="es-US" kern="1200" dirty="0">
                <a:effectLst/>
              </a:rPr>
              <a:t>no es en realidad lo que son las matemáticas ni cómo </a:t>
            </a:r>
            <a:r>
              <a:rPr lang="es-US" dirty="0"/>
              <a:t>las enseñamos </a:t>
            </a:r>
            <a:r>
              <a:rPr lang="es-US" kern="1200" dirty="0">
                <a:effectLst/>
              </a:rPr>
              <a:t>hoy. </a:t>
            </a:r>
            <a:r>
              <a:rPr lang="es-US" dirty="0"/>
              <a:t>Las matemáticas </a:t>
            </a:r>
            <a:r>
              <a:rPr lang="es-US" kern="1200" dirty="0">
                <a:effectLst/>
              </a:rPr>
              <a:t>consisten en pensar </a:t>
            </a:r>
            <a:r>
              <a:rPr lang="es-US" dirty="0"/>
              <a:t>problemas </a:t>
            </a:r>
            <a:r>
              <a:rPr lang="es-US" kern="1200" dirty="0">
                <a:effectLst/>
              </a:rPr>
              <a:t>cuantitativos, usar varias estrategias y encontrar soluciones.</a:t>
            </a:r>
            <a:r>
              <a:rPr lang="es-US" dirty="0"/>
              <a:t> </a:t>
            </a:r>
          </a:p>
          <a:p>
            <a:pPr rtl="0"/>
            <a:r>
              <a:rPr lang="es-US" kern="1200" dirty="0">
                <a:effectLst/>
              </a:rPr>
              <a:t>Tener una base sólida en matemáticas es particularmente importante para el éxito de los estudiantes en la escuela y en la vida.</a:t>
            </a:r>
            <a:r>
              <a:rPr lang="es-US" dirty="0"/>
              <a:t> </a:t>
            </a:r>
          </a:p>
          <a:p>
            <a:endParaRPr lang="en-US" dirty="0"/>
          </a:p>
          <a:p>
            <a:pPr rtl="0"/>
            <a:r>
              <a:rPr lang="es-US" dirty="0"/>
              <a:t>(1 minuto)</a:t>
            </a:r>
          </a:p>
        </p:txBody>
      </p:sp>
      <p:sp>
        <p:nvSpPr>
          <p:cNvPr id="4" name="Slide Number Placeholder 3"/>
          <p:cNvSpPr>
            <a:spLocks noGrp="1"/>
          </p:cNvSpPr>
          <p:nvPr>
            <p:ph type="sldNum" sz="quarter" idx="5"/>
          </p:nvPr>
        </p:nvSpPr>
        <p:spPr/>
        <p:txBody>
          <a:bodyPr/>
          <a:lstStyle/>
          <a:p>
            <a:pPr rtl="0"/>
            <a:fld id="{8236D9A6-1F9C-1D41-93F0-C45702000BBB}" type="slidenum">
              <a:rPr/>
              <a:t>3</a:t>
            </a:fld>
            <a:endParaRPr/>
          </a:p>
        </p:txBody>
      </p:sp>
    </p:spTree>
    <p:extLst>
      <p:ext uri="{BB962C8B-B14F-4D97-AF65-F5344CB8AC3E}">
        <p14:creationId xmlns:p14="http://schemas.microsoft.com/office/powerpoint/2010/main" val="42400079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Puntos </a:t>
            </a:r>
            <a:r>
              <a:rPr lang="es-US" b="1" dirty="0"/>
              <a:t>clave:</a:t>
            </a:r>
            <a:r>
              <a:rPr lang="es-US" dirty="0"/>
              <a:t> </a:t>
            </a:r>
            <a:r>
              <a:rPr lang="es-US" kern="1200" dirty="0">
                <a:effectLst/>
              </a:rPr>
              <a:t>Los estudiantes que son buenos en matemáticas a</a:t>
            </a:r>
            <a:r>
              <a:rPr lang="es-US" dirty="0"/>
              <a:t> nivel primaria </a:t>
            </a:r>
            <a:r>
              <a:rPr lang="es-US" kern="1200" dirty="0">
                <a:effectLst/>
              </a:rPr>
              <a:t>tienden a tener un mejor desempeño en matemáticas en secundaria y preparatoria, </a:t>
            </a:r>
            <a:r>
              <a:rPr lang="es-US" dirty="0"/>
              <a:t>así como en otras materias</a:t>
            </a:r>
            <a:r>
              <a:rPr lang="es-US" kern="1200" dirty="0">
                <a:effectLst/>
              </a:rPr>
              <a:t>. Tomar cursos avanzados de matemáticas </a:t>
            </a:r>
            <a:r>
              <a:rPr lang="es-US" dirty="0"/>
              <a:t>puede llevar </a:t>
            </a:r>
            <a:r>
              <a:rPr lang="es-US" kern="1200" dirty="0">
                <a:effectLst/>
              </a:rPr>
              <a:t>a mayores ingresos y </a:t>
            </a:r>
            <a:r>
              <a:rPr lang="es-US" dirty="0"/>
              <a:t>más </a:t>
            </a:r>
            <a:r>
              <a:rPr lang="es-US" kern="1200" dirty="0">
                <a:effectLst/>
              </a:rPr>
              <a:t>oportunidades laborales.</a:t>
            </a:r>
            <a:r>
              <a:rPr lang="es-US" dirty="0"/>
              <a:t> </a:t>
            </a:r>
          </a:p>
          <a:p>
            <a:endParaRPr lang="en-US" dirty="0">
              <a:cs typeface="Calibri"/>
            </a:endParaRPr>
          </a:p>
          <a:p>
            <a:pPr rtl="0"/>
            <a:r>
              <a:rPr lang="es-US" b="1" kern="1200" dirty="0">
                <a:effectLst/>
              </a:rPr>
              <a:t>Guion recomendado:</a:t>
            </a:r>
            <a:r>
              <a:rPr lang="es-US" kern="1200" dirty="0">
                <a:effectLst/>
              </a:rPr>
              <a:t> Las investigaciones demuestran que los niños que creen </a:t>
            </a:r>
            <a:r>
              <a:rPr lang="es-US" dirty="0"/>
              <a:t>que </a:t>
            </a:r>
            <a:r>
              <a:rPr lang="es-US" kern="1200" dirty="0">
                <a:effectLst/>
              </a:rPr>
              <a:t>son exitosos en matemáticas tienden a persistir cuando se enfrentan a un problema matemático, lo que a su vez lleva a un mejor </a:t>
            </a:r>
            <a:r>
              <a:rPr lang="es-US" dirty="0"/>
              <a:t>desempeño </a:t>
            </a:r>
            <a:r>
              <a:rPr lang="es-US" kern="1200" dirty="0">
                <a:effectLst/>
              </a:rPr>
              <a:t>en matemáticas. Es más probable que los estudiantes que tienen un mejor desempeño en matemáticas en la escuela primaria tengan éxito en </a:t>
            </a:r>
            <a:r>
              <a:rPr lang="es-US" dirty="0"/>
              <a:t>secundaria </a:t>
            </a:r>
            <a:r>
              <a:rPr lang="es-US" kern="1200" dirty="0">
                <a:effectLst/>
              </a:rPr>
              <a:t>y preparatoria</a:t>
            </a:r>
            <a:r>
              <a:rPr lang="es-US" dirty="0"/>
              <a:t>,</a:t>
            </a:r>
            <a:r>
              <a:rPr lang="es-US" kern="1200" dirty="0">
                <a:effectLst/>
              </a:rPr>
              <a:t> tanto en matemáticas como en otras materias. Tomar cursos avanzados de matemáticas en preparatoria </a:t>
            </a:r>
            <a:r>
              <a:rPr lang="es-US" dirty="0"/>
              <a:t>puede llevar </a:t>
            </a:r>
            <a:r>
              <a:rPr lang="es-US" kern="1200" dirty="0">
                <a:effectLst/>
              </a:rPr>
              <a:t>a mayores ingresos y </a:t>
            </a:r>
            <a:r>
              <a:rPr lang="es-US" dirty="0"/>
              <a:t>mejores oportunidades </a:t>
            </a:r>
            <a:r>
              <a:rPr lang="es-US" kern="1200" dirty="0">
                <a:effectLst/>
              </a:rPr>
              <a:t>en una cantidad creciente de empleos.</a:t>
            </a:r>
            <a:r>
              <a:rPr lang="es-US" dirty="0">
                <a:effectLst/>
              </a:rPr>
              <a:t> </a:t>
            </a:r>
          </a:p>
          <a:p>
            <a:endParaRPr lang="en-US" dirty="0"/>
          </a:p>
          <a:p>
            <a:pPr rtl="0"/>
            <a:r>
              <a:rPr lang="es-US" dirty="0"/>
              <a:t>(2 minutos)</a:t>
            </a:r>
          </a:p>
        </p:txBody>
      </p:sp>
      <p:sp>
        <p:nvSpPr>
          <p:cNvPr id="4" name="Slide Number Placeholder 3"/>
          <p:cNvSpPr>
            <a:spLocks noGrp="1"/>
          </p:cNvSpPr>
          <p:nvPr>
            <p:ph type="sldNum" sz="quarter" idx="5"/>
          </p:nvPr>
        </p:nvSpPr>
        <p:spPr/>
        <p:txBody>
          <a:bodyPr/>
          <a:lstStyle/>
          <a:p>
            <a:pPr rtl="0"/>
            <a:fld id="{8236D9A6-1F9C-1D41-93F0-C45702000BBB}" type="slidenum">
              <a:rPr/>
              <a:t>4</a:t>
            </a:fld>
            <a:endParaRPr/>
          </a:p>
        </p:txBody>
      </p:sp>
    </p:spTree>
    <p:extLst>
      <p:ext uri="{BB962C8B-B14F-4D97-AF65-F5344CB8AC3E}">
        <p14:creationId xmlns:p14="http://schemas.microsoft.com/office/powerpoint/2010/main" val="34752890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Puntos </a:t>
            </a:r>
            <a:r>
              <a:rPr lang="es-US" b="1" dirty="0"/>
              <a:t>clave: </a:t>
            </a:r>
            <a:r>
              <a:rPr lang="es-US" kern="1200" dirty="0">
                <a:effectLst/>
              </a:rPr>
              <a:t>Las familias son modelos naturales de matemáticas para sus hijos y pueden ayudar a los niños a desarrollar actitudes positivas para aprender matemáticas.</a:t>
            </a:r>
            <a:r>
              <a:rPr lang="es-US" dirty="0"/>
              <a:t> </a:t>
            </a:r>
          </a:p>
          <a:p>
            <a:pPr rtl="0"/>
            <a:r>
              <a:rPr lang="es-US" kern="1200" dirty="0">
                <a:effectLst/>
              </a:rPr>
              <a:t>Queremos que todas las familias entiendan la importancia de las matemáticas, además de que se sientan cómodas y confiadas al apoyar a sus hijos en </a:t>
            </a:r>
            <a:r>
              <a:rPr lang="es-US" dirty="0"/>
              <a:t>el aprendizaje </a:t>
            </a:r>
            <a:r>
              <a:rPr lang="es-US" kern="1200" dirty="0">
                <a:effectLst/>
              </a:rPr>
              <a:t>de las matemáticas.</a:t>
            </a:r>
            <a:r>
              <a:rPr lang="es-US" dirty="0"/>
              <a:t> </a:t>
            </a:r>
          </a:p>
          <a:p>
            <a:endParaRPr lang="en-US" b="1" dirty="0"/>
          </a:p>
          <a:p>
            <a:pPr rtl="0"/>
            <a:r>
              <a:rPr lang="es-US" b="1" kern="1200" dirty="0">
                <a:effectLst/>
              </a:rPr>
              <a:t>Guion recomendado:</a:t>
            </a:r>
            <a:r>
              <a:rPr lang="es-US" kern="1200" dirty="0">
                <a:effectLst/>
              </a:rPr>
              <a:t> Conforme las familias realizan actividades en casa </a:t>
            </a:r>
            <a:r>
              <a:rPr lang="es-US" dirty="0"/>
              <a:t>como </a:t>
            </a:r>
            <a:r>
              <a:rPr lang="es-US" kern="1200" dirty="0">
                <a:effectLst/>
              </a:rPr>
              <a:t>cocinar, hacer las compras, jardinería </a:t>
            </a:r>
            <a:r>
              <a:rPr lang="es-US" dirty="0"/>
              <a:t>y </a:t>
            </a:r>
            <a:r>
              <a:rPr lang="es-US" kern="1200" dirty="0">
                <a:effectLst/>
              </a:rPr>
              <a:t>carpintería, sirven como modelos naturales de matemáticas y pueden </a:t>
            </a:r>
            <a:r>
              <a:rPr lang="es-US" dirty="0"/>
              <a:t>invalidar </a:t>
            </a:r>
            <a:r>
              <a:rPr lang="es-US" kern="1200" dirty="0">
                <a:effectLst/>
              </a:rPr>
              <a:t>los estereotipos sobre quién es bueno para las matemáticas. Las familias también pueden modelar actitudes positivas hacia las matemáticas y animar a los niños a que intenten nuevas estrategias, persistan en los retos y busquen ayuda, si la necesitan.</a:t>
            </a:r>
            <a:r>
              <a:rPr lang="es-US" dirty="0"/>
              <a:t> </a:t>
            </a:r>
          </a:p>
          <a:p>
            <a:pPr rtl="0"/>
            <a:r>
              <a:rPr lang="es-US" kern="1200" dirty="0">
                <a:effectLst/>
              </a:rPr>
              <a:t>Esta noche queremos que entiendan la importancia de las matemáticas, además de que se sientan cómodos y confiados al apoyar a sus hijos en </a:t>
            </a:r>
            <a:r>
              <a:rPr lang="es-US" dirty="0"/>
              <a:t>el aprendizaje </a:t>
            </a:r>
            <a:r>
              <a:rPr lang="es-US" kern="1200" dirty="0">
                <a:effectLst/>
              </a:rPr>
              <a:t>de las matemáticas.</a:t>
            </a:r>
            <a:r>
              <a:rPr lang="es-US" dirty="0">
                <a:effectLst/>
              </a:rPr>
              <a:t> </a:t>
            </a:r>
          </a:p>
          <a:p>
            <a:endParaRPr lang="en-US" dirty="0"/>
          </a:p>
          <a:p>
            <a:pPr rtl="0"/>
            <a:r>
              <a:rPr lang="es-US" dirty="0"/>
              <a:t>(2 minutos)</a:t>
            </a:r>
          </a:p>
        </p:txBody>
      </p:sp>
      <p:sp>
        <p:nvSpPr>
          <p:cNvPr id="4" name="Slide Number Placeholder 3"/>
          <p:cNvSpPr>
            <a:spLocks noGrp="1"/>
          </p:cNvSpPr>
          <p:nvPr>
            <p:ph type="sldNum" sz="quarter" idx="5"/>
          </p:nvPr>
        </p:nvSpPr>
        <p:spPr/>
        <p:txBody>
          <a:bodyPr/>
          <a:lstStyle/>
          <a:p>
            <a:pPr rtl="0"/>
            <a:fld id="{8236D9A6-1F9C-1D41-93F0-C45702000BBB}" type="slidenum">
              <a:rPr/>
              <a:t>5</a:t>
            </a:fld>
            <a:endParaRPr/>
          </a:p>
        </p:txBody>
      </p:sp>
    </p:spTree>
    <p:extLst>
      <p:ext uri="{BB962C8B-B14F-4D97-AF65-F5344CB8AC3E}">
        <p14:creationId xmlns:p14="http://schemas.microsoft.com/office/powerpoint/2010/main" val="15061730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a:t>Guion recomendado:</a:t>
            </a:r>
            <a:r>
              <a:rPr lang="es-US"/>
              <a:t> Antes de entrar en las actividades matemáticas, pensamos que es importante hablar un poco más sobre cómo las actitudes hacia las matemáticas pueden influir en su aprendizaje. </a:t>
            </a:r>
          </a:p>
          <a:p>
            <a:endParaRPr lang="en-US" dirty="0"/>
          </a:p>
          <a:p>
            <a:pPr rtl="0"/>
            <a:r>
              <a:rPr lang="es-US"/>
              <a:t>(1 minuto)</a:t>
            </a:r>
          </a:p>
        </p:txBody>
      </p:sp>
      <p:sp>
        <p:nvSpPr>
          <p:cNvPr id="4" name="Slide Number Placeholder 3"/>
          <p:cNvSpPr>
            <a:spLocks noGrp="1"/>
          </p:cNvSpPr>
          <p:nvPr>
            <p:ph type="sldNum" sz="quarter" idx="5"/>
          </p:nvPr>
        </p:nvSpPr>
        <p:spPr/>
        <p:txBody>
          <a:bodyPr/>
          <a:lstStyle/>
          <a:p>
            <a:pPr rtl="0"/>
            <a:fld id="{8236D9A6-1F9C-1D41-93F0-C45702000BBB}" type="slidenum">
              <a:rPr/>
              <a:t>6</a:t>
            </a:fld>
            <a:endParaRPr/>
          </a:p>
        </p:txBody>
      </p:sp>
    </p:spTree>
    <p:extLst>
      <p:ext uri="{BB962C8B-B14F-4D97-AF65-F5344CB8AC3E}">
        <p14:creationId xmlns:p14="http://schemas.microsoft.com/office/powerpoint/2010/main" val="35351850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Puntos </a:t>
            </a:r>
            <a:r>
              <a:rPr lang="es-US" b="1" dirty="0"/>
              <a:t>clave: </a:t>
            </a:r>
            <a:r>
              <a:rPr lang="es-US" kern="1200" dirty="0">
                <a:effectLst/>
              </a:rPr>
              <a:t>Las investigaciones han encontrado que las reacciones de los adultos ante el trabajo de los niños </a:t>
            </a:r>
            <a:r>
              <a:rPr lang="es-US" dirty="0"/>
              <a:t>afectan </a:t>
            </a:r>
            <a:r>
              <a:rPr lang="es-US" kern="1200" dirty="0">
                <a:effectLst/>
              </a:rPr>
              <a:t>el desempeño y la actitud del niño</a:t>
            </a:r>
            <a:r>
              <a:rPr lang="es-US" dirty="0"/>
              <a:t>/a</a:t>
            </a:r>
            <a:r>
              <a:rPr lang="es-US" kern="1200" dirty="0">
                <a:effectLst/>
              </a:rPr>
              <a:t> hacia la materia.</a:t>
            </a:r>
            <a:r>
              <a:rPr lang="es-US" dirty="0"/>
              <a:t> </a:t>
            </a:r>
          </a:p>
          <a:p>
            <a:pPr rtl="0"/>
            <a:r>
              <a:rPr lang="es-US" kern="1200" dirty="0">
                <a:effectLst/>
              </a:rPr>
              <a:t>Para ayudar a los niños a que desarrollen actitudes positivas hacia las matemáticas y motivarlos a que las aprendan, los adultos deben comunicar su confianza a los niños como aprendices de matemáticas, además de </a:t>
            </a:r>
            <a:r>
              <a:rPr lang="es-US" dirty="0"/>
              <a:t>reforzar su creencia </a:t>
            </a:r>
            <a:r>
              <a:rPr lang="es-US" kern="1200" dirty="0">
                <a:effectLst/>
              </a:rPr>
              <a:t>de que todos los niños pueden aprender matemáticas.</a:t>
            </a:r>
            <a:r>
              <a:rPr lang="es-US" dirty="0"/>
              <a:t> </a:t>
            </a:r>
            <a:endParaRPr lang="es-US" dirty="0">
              <a:cs typeface="Calibri"/>
            </a:endParaRPr>
          </a:p>
          <a:p>
            <a:endParaRPr lang="en-US" dirty="0">
              <a:cs typeface="Calibri"/>
            </a:endParaRPr>
          </a:p>
          <a:p>
            <a:pPr rtl="0"/>
            <a:r>
              <a:rPr lang="es-US" b="1" kern="1200" dirty="0">
                <a:effectLst/>
              </a:rPr>
              <a:t>Guion recomendado:</a:t>
            </a:r>
            <a:r>
              <a:rPr lang="es-US" kern="1200" dirty="0">
                <a:effectLst/>
              </a:rPr>
              <a:t> Cuando los estudiantes aprenden matemáticas, la manera en que hablamos con </a:t>
            </a:r>
            <a:r>
              <a:rPr lang="es-US" dirty="0"/>
              <a:t>ellos </a:t>
            </a:r>
            <a:r>
              <a:rPr lang="es-US" kern="1200" dirty="0">
                <a:effectLst/>
              </a:rPr>
              <a:t>sobre las matemáticas es muy importante. Las investigaciones han encontrado que las reacciones de los adultos ante el trabajo de los niños </a:t>
            </a:r>
            <a:r>
              <a:rPr lang="es-US" dirty="0"/>
              <a:t>afectan</a:t>
            </a:r>
            <a:r>
              <a:rPr lang="es-US" kern="1200" dirty="0">
                <a:effectLst/>
              </a:rPr>
              <a:t> el desempeño y la actitud del niño</a:t>
            </a:r>
            <a:r>
              <a:rPr lang="es-US" dirty="0"/>
              <a:t>/a</a:t>
            </a:r>
            <a:r>
              <a:rPr lang="es-US" kern="1200" dirty="0">
                <a:effectLst/>
              </a:rPr>
              <a:t> hacia la materia. Por ejemplo, si un niño</a:t>
            </a:r>
            <a:r>
              <a:rPr lang="es-US" dirty="0"/>
              <a:t>/a</a:t>
            </a:r>
            <a:r>
              <a:rPr lang="es-US" kern="1200" dirty="0">
                <a:effectLst/>
              </a:rPr>
              <a:t> está aprendiendo algo nuevo en matemáticas y le pide ayuda a </a:t>
            </a:r>
            <a:r>
              <a:rPr lang="es-US" dirty="0"/>
              <a:t>un adulto, </a:t>
            </a:r>
            <a:r>
              <a:rPr lang="es-US" kern="1200" dirty="0">
                <a:effectLst/>
              </a:rPr>
              <a:t>algunos </a:t>
            </a:r>
            <a:r>
              <a:rPr lang="es-US" dirty="0"/>
              <a:t>adultos podrían </a:t>
            </a:r>
            <a:r>
              <a:rPr lang="es-US" kern="1200" dirty="0">
                <a:effectLst/>
              </a:rPr>
              <a:t>reaccionar diciendo </a:t>
            </a:r>
            <a:r>
              <a:rPr lang="es-US" dirty="0"/>
              <a:t>que </a:t>
            </a:r>
            <a:r>
              <a:rPr lang="es-US" kern="1200" dirty="0">
                <a:effectLst/>
              </a:rPr>
              <a:t>no son buenos para las matemáticas o </a:t>
            </a:r>
            <a:r>
              <a:rPr lang="es-US" dirty="0"/>
              <a:t>que </a:t>
            </a:r>
            <a:r>
              <a:rPr lang="es-US" kern="1200" dirty="0">
                <a:effectLst/>
              </a:rPr>
              <a:t>no saben cómo son las “nuevas matemáticas</a:t>
            </a:r>
            <a:r>
              <a:rPr lang="es-US" dirty="0"/>
              <a:t>”.</a:t>
            </a:r>
            <a:r>
              <a:rPr lang="es-US" kern="1200" dirty="0">
                <a:effectLst/>
              </a:rPr>
              <a:t> Aunque es cierto que </a:t>
            </a:r>
            <a:r>
              <a:rPr lang="es-US" dirty="0"/>
              <a:t>pueden </a:t>
            </a:r>
            <a:r>
              <a:rPr lang="es-US" kern="1200" dirty="0">
                <a:effectLst/>
              </a:rPr>
              <a:t>sentirse </a:t>
            </a:r>
            <a:r>
              <a:rPr lang="es-US" dirty="0"/>
              <a:t>de </a:t>
            </a:r>
            <a:r>
              <a:rPr lang="es-US" kern="1200" dirty="0">
                <a:effectLst/>
              </a:rPr>
              <a:t>esa manera, es importante </a:t>
            </a:r>
            <a:r>
              <a:rPr lang="es-US" dirty="0"/>
              <a:t>que </a:t>
            </a:r>
            <a:r>
              <a:rPr lang="es-US" kern="1200" dirty="0">
                <a:effectLst/>
              </a:rPr>
              <a:t>piensen lo que esto comunica al niño</a:t>
            </a:r>
            <a:r>
              <a:rPr lang="es-US" dirty="0"/>
              <a:t>/a</a:t>
            </a:r>
            <a:r>
              <a:rPr lang="es-US" kern="1200" dirty="0">
                <a:effectLst/>
              </a:rPr>
              <a:t>. Si el </a:t>
            </a:r>
            <a:r>
              <a:rPr lang="es-US" dirty="0"/>
              <a:t>miembro adulto de la familia no </a:t>
            </a:r>
            <a:r>
              <a:rPr lang="es-US" kern="1200" dirty="0">
                <a:effectLst/>
              </a:rPr>
              <a:t>reacciona de manera positiva, ¿cómo espera que el niño</a:t>
            </a:r>
            <a:r>
              <a:rPr lang="es-US" dirty="0"/>
              <a:t>/a</a:t>
            </a:r>
            <a:r>
              <a:rPr lang="es-US" kern="1200" dirty="0">
                <a:effectLst/>
              </a:rPr>
              <a:t> reaccione positivamente?</a:t>
            </a:r>
            <a:r>
              <a:rPr lang="es-US" dirty="0"/>
              <a:t> </a:t>
            </a:r>
            <a:endParaRPr lang="es-US" dirty="0">
              <a:cs typeface="Calibri"/>
            </a:endParaRPr>
          </a:p>
          <a:p>
            <a:pPr rtl="0"/>
            <a:r>
              <a:rPr lang="es-US" kern="1200" dirty="0">
                <a:effectLst/>
              </a:rPr>
              <a:t>Además de poner atención a cómo reaccionamos cuando un niño</a:t>
            </a:r>
            <a:r>
              <a:rPr lang="es-US" dirty="0"/>
              <a:t>/a</a:t>
            </a:r>
            <a:r>
              <a:rPr lang="es-US" kern="1200" dirty="0">
                <a:effectLst/>
              </a:rPr>
              <a:t> nos pide ayuda con su tarea, debemos poner atención a cómo les comunicamos nuestras expectativas. Cuando un niño</a:t>
            </a:r>
            <a:r>
              <a:rPr lang="es-US" dirty="0"/>
              <a:t>/a</a:t>
            </a:r>
            <a:r>
              <a:rPr lang="es-US" kern="1200" dirty="0">
                <a:effectLst/>
              </a:rPr>
              <a:t> tiene problemas con las matemáticas, los padres o maestros </a:t>
            </a:r>
            <a:r>
              <a:rPr lang="es-US" dirty="0"/>
              <a:t>pueden </a:t>
            </a:r>
            <a:r>
              <a:rPr lang="es-US" kern="1200" dirty="0">
                <a:effectLst/>
              </a:rPr>
              <a:t>tratar de tranquilizar al estudiante, en lugar de ofrecer estrategias </a:t>
            </a:r>
            <a:r>
              <a:rPr lang="es-US" dirty="0"/>
              <a:t>que le ayuden a </a:t>
            </a:r>
            <a:r>
              <a:rPr lang="es-US" kern="1200" dirty="0">
                <a:effectLst/>
              </a:rPr>
              <a:t>tener éxito en matemáticas.</a:t>
            </a:r>
            <a:r>
              <a:rPr lang="es-US" dirty="0"/>
              <a:t> </a:t>
            </a:r>
            <a:endParaRPr lang="es-US" dirty="0">
              <a:cs typeface="Calibri"/>
            </a:endParaRPr>
          </a:p>
          <a:p>
            <a:r>
              <a:rPr lang="es-US" kern="1200" dirty="0">
                <a:effectLst/>
              </a:rPr>
              <a:t>Por ejemplo, consideremos la frase que </a:t>
            </a:r>
            <a:r>
              <a:rPr lang="es-US" dirty="0"/>
              <a:t>quizá </a:t>
            </a:r>
            <a:r>
              <a:rPr lang="es-US" kern="1200" dirty="0">
                <a:effectLst/>
              </a:rPr>
              <a:t>todos hemos escuchado: “No soy bueno para las matemáticas, pero me fue bien”. Esto comunica que tiene pocas expectativas en el estudiante sobre las matemáticas, entonces, ¿por qué </a:t>
            </a:r>
            <a:r>
              <a:rPr lang="es-US" dirty="0"/>
              <a:t>el estudiante </a:t>
            </a:r>
            <a:r>
              <a:rPr lang="es-US" kern="1200" dirty="0">
                <a:effectLst/>
              </a:rPr>
              <a:t>tendría que esforzarse más? Las familias pueden usar frases como “Sé que es difícil, pero quizá podrías buscar otra manera de resolver el problema” o “Sé que es difícil, pero estás aprendiendo algo nuevo y, a veces, eso requiere mucho trabajo”.</a:t>
            </a:r>
            <a:r>
              <a:rPr lang="es-US" dirty="0"/>
              <a:t> </a:t>
            </a:r>
            <a:endParaRPr lang="es-US" dirty="0">
              <a:cs typeface="Calibri"/>
            </a:endParaRPr>
          </a:p>
          <a:p>
            <a:endParaRPr lang="en-US" dirty="0"/>
          </a:p>
          <a:p>
            <a:pPr rtl="0"/>
            <a:r>
              <a:rPr lang="es-US" dirty="0"/>
              <a:t>(3 minutos)</a:t>
            </a:r>
            <a:endParaRPr lang="es-US" dirty="0">
              <a:cs typeface="Calibri"/>
            </a:endParaRPr>
          </a:p>
        </p:txBody>
      </p:sp>
      <p:sp>
        <p:nvSpPr>
          <p:cNvPr id="4" name="Slide Number Placeholder 3"/>
          <p:cNvSpPr>
            <a:spLocks noGrp="1"/>
          </p:cNvSpPr>
          <p:nvPr>
            <p:ph type="sldNum" sz="quarter" idx="5"/>
          </p:nvPr>
        </p:nvSpPr>
        <p:spPr/>
        <p:txBody>
          <a:bodyPr/>
          <a:lstStyle/>
          <a:p>
            <a:pPr rtl="0"/>
            <a:fld id="{8236D9A6-1F9C-1D41-93F0-C45702000BBB}" type="slidenum">
              <a:rPr/>
              <a:t>7</a:t>
            </a:fld>
            <a:endParaRPr/>
          </a:p>
        </p:txBody>
      </p:sp>
    </p:spTree>
    <p:extLst>
      <p:ext uri="{BB962C8B-B14F-4D97-AF65-F5344CB8AC3E}">
        <p14:creationId xmlns:p14="http://schemas.microsoft.com/office/powerpoint/2010/main" val="20088505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sz="1200" b="1" kern="1200" dirty="0">
                <a:solidFill>
                  <a:schemeClr val="tx1"/>
                </a:solidFill>
                <a:effectLst/>
                <a:latin typeface="+mn-lt"/>
                <a:ea typeface="+mn-ea"/>
                <a:cs typeface="+mn-cs"/>
              </a:rPr>
              <a:t>Punto(s) clave: </a:t>
            </a:r>
            <a:r>
              <a:rPr lang="es-US" sz="1200" kern="1200" dirty="0">
                <a:solidFill>
                  <a:schemeClr val="tx1"/>
                </a:solidFill>
                <a:effectLst/>
                <a:latin typeface="+mn-lt"/>
                <a:ea typeface="+mn-ea"/>
                <a:cs typeface="+mn-cs"/>
              </a:rPr>
              <a:t>Demostrar una mentalidad de crecimiento, la creencia de que las personas pueden lograr más mediante trabajo duro puede ayudar a los niños a persistir mediante desafíos de aprendizaje y reconocer que cualquiera puede aprender matemáticas con el apoyo adecuado.</a:t>
            </a:r>
          </a:p>
          <a:p>
            <a:endParaRPr lang="en-US" sz="1200" b="1" kern="1200" dirty="0">
              <a:solidFill>
                <a:schemeClr val="tx1"/>
              </a:solidFill>
              <a:effectLst/>
              <a:latin typeface="+mn-lt"/>
              <a:ea typeface="+mn-ea"/>
              <a:cs typeface="+mn-cs"/>
            </a:endParaRPr>
          </a:p>
          <a:p>
            <a:pPr rtl="0"/>
            <a:r>
              <a:rPr lang="es-US" sz="1200" b="1" kern="1200" dirty="0">
                <a:solidFill>
                  <a:schemeClr val="tx1"/>
                </a:solidFill>
                <a:effectLst/>
                <a:latin typeface="+mn-lt"/>
                <a:ea typeface="+mn-ea"/>
                <a:cs typeface="+mn-cs"/>
              </a:rPr>
              <a:t>Guion recomendado:</a:t>
            </a:r>
            <a:r>
              <a:rPr lang="es-US" sz="1200" kern="1200" dirty="0">
                <a:solidFill>
                  <a:schemeClr val="tx1"/>
                </a:solidFill>
                <a:effectLst/>
                <a:latin typeface="+mn-lt"/>
                <a:ea typeface="+mn-ea"/>
                <a:cs typeface="+mn-cs"/>
              </a:rPr>
              <a:t> Cuando participamos en el aprendizaje de las matemáticas con nuestros hijos, es importante pensar cómo abordamos la materia y las actitudes que expresamos sobre las matemáticas. Categorizamos estas actitudes de dos maneras: una mentalidad fija y una mentalidad de crecimiento.</a:t>
            </a:r>
          </a:p>
          <a:p>
            <a:pPr rtl="0"/>
            <a:r>
              <a:rPr lang="es-US" sz="1200" kern="1200" dirty="0">
                <a:solidFill>
                  <a:schemeClr val="tx1"/>
                </a:solidFill>
                <a:effectLst/>
                <a:latin typeface="+mn-lt"/>
                <a:ea typeface="+mn-ea"/>
                <a:cs typeface="+mn-cs"/>
              </a:rPr>
              <a:t>Cuando alguien tiene una mentalidad fija, cree que sus logros se basan en algunos rasgos innatos y que sus éxitos los realiza con poco o ningún esfuerzo, ya que se basan en su inteligencia. Las personas son quienes son. La gente exitosa nace para tener éxito. La gente que es buena para las matemáticas nace así.</a:t>
            </a:r>
          </a:p>
          <a:p>
            <a:endParaRPr lang="en-US" dirty="0"/>
          </a:p>
          <a:p>
            <a:pPr rtl="0"/>
            <a:r>
              <a:rPr lang="es-US" sz="1200" kern="1200" dirty="0">
                <a:solidFill>
                  <a:schemeClr val="tx1"/>
                </a:solidFill>
                <a:effectLst/>
                <a:latin typeface="+mn-lt"/>
                <a:ea typeface="+mn-ea"/>
                <a:cs typeface="+mn-cs"/>
              </a:rPr>
              <a:t>Con una mentalidad de crecimiento, las personas creen que tienen la habilidad de lograr más mediante el trabajo duro. Aunque la inteligencia y los rasgos innatos pueden jugar un papel importante, el éxito es resultado del trabajo duro, buenas estrategias y el tiempo invertido en la tarea o la materia. Las personas exitosas no nacen, se hacen. </a:t>
            </a:r>
          </a:p>
          <a:p>
            <a:endParaRPr lang="en-US" dirty="0"/>
          </a:p>
          <a:p>
            <a:pPr rtl="0"/>
            <a:r>
              <a:rPr lang="es-US" sz="1200" kern="1200" dirty="0">
                <a:solidFill>
                  <a:schemeClr val="tx1"/>
                </a:solidFill>
                <a:effectLst/>
                <a:latin typeface="+mn-lt"/>
                <a:ea typeface="+mn-ea"/>
                <a:cs typeface="+mn-cs"/>
              </a:rPr>
              <a:t>Con frecuencia, los adultos hablan de la capacidad de aprender matemáticas como algo fijo en el niño</a:t>
            </a:r>
            <a:r>
              <a:rPr lang="es-US" dirty="0"/>
              <a:t>/a,</a:t>
            </a:r>
            <a:r>
              <a:rPr lang="es-US" sz="1200" kern="1200" dirty="0">
                <a:solidFill>
                  <a:schemeClr val="tx1"/>
                </a:solidFill>
                <a:effectLst/>
                <a:latin typeface="+mn-lt"/>
                <a:ea typeface="+mn-ea"/>
                <a:cs typeface="+mn-cs"/>
              </a:rPr>
              <a:t> posiblemente con frases que suenan tranquilizadoras, como “Terminaste ese problema porque eres muy inteligente” o “Eres bueno en muchas otras cosas, quizá las matemáticas no son lo tuyo</a:t>
            </a:r>
            <a:r>
              <a:rPr lang="es-US" dirty="0"/>
              <a:t>.”</a:t>
            </a:r>
            <a:r>
              <a:rPr lang="es-US" sz="1200" kern="1200" dirty="0">
                <a:solidFill>
                  <a:schemeClr val="tx1"/>
                </a:solidFill>
                <a:effectLst/>
                <a:latin typeface="+mn-lt"/>
                <a:ea typeface="+mn-ea"/>
                <a:cs typeface="+mn-cs"/>
              </a:rPr>
              <a:t> Sin embargo, estas frases no son una buena manera de animar a los niños pequeños. Promueven la mentalidad fija. Frases como “Terminaste el problema más difícil, seguro trabajaste mucho” o “Sé que tienes problemas con las matemáticas, pero quizá debes intentar una nueva estrategia o método de estudio para mejorar” son frases que promueven la mentalidad de crecimiento.</a:t>
            </a:r>
            <a:endParaRPr lang="es-US" sz="1200" kern="1200" dirty="0">
              <a:solidFill>
                <a:schemeClr val="tx1"/>
              </a:solidFill>
              <a:effectLst/>
              <a:latin typeface="+mn-lt"/>
              <a:cs typeface="Calibri"/>
            </a:endParaRPr>
          </a:p>
          <a:p>
            <a:endParaRPr lang="en-US" sz="1200" kern="1200" dirty="0">
              <a:solidFill>
                <a:schemeClr val="tx1"/>
              </a:solidFill>
              <a:effectLst/>
              <a:latin typeface="+mn-lt"/>
              <a:ea typeface="+mn-ea"/>
              <a:cs typeface="+mn-cs"/>
            </a:endParaRPr>
          </a:p>
          <a:p>
            <a:pPr rtl="0"/>
            <a:r>
              <a:rPr lang="es-US" sz="1200" kern="1200" dirty="0">
                <a:solidFill>
                  <a:schemeClr val="tx1"/>
                </a:solidFill>
                <a:effectLst/>
                <a:latin typeface="+mn-lt"/>
                <a:ea typeface="+mn-ea"/>
                <a:cs typeface="+mn-cs"/>
              </a:rPr>
              <a:t>El mensaje principal es que queremos elogiar la persistencia de los niños para aprender y reconocer que cualquiera puede ser bueno en matemáticas con el apoyo adecuado. </a:t>
            </a:r>
          </a:p>
          <a:p>
            <a:endParaRPr lang="en-US" dirty="0"/>
          </a:p>
          <a:p>
            <a:pPr rtl="0"/>
            <a:r>
              <a:rPr lang="es-US" dirty="0"/>
              <a:t>(3 minutos)</a:t>
            </a:r>
          </a:p>
          <a:p>
            <a:pPr>
              <a:spcAft>
                <a:spcPts val="400"/>
              </a:spcAft>
            </a:pPr>
            <a:endParaRPr lang="en-US" dirty="0">
              <a:cs typeface="Calibri" panose="020F0502020204030204"/>
            </a:endParaRPr>
          </a:p>
        </p:txBody>
      </p:sp>
      <p:sp>
        <p:nvSpPr>
          <p:cNvPr id="4" name="Slide Number Placeholder 3"/>
          <p:cNvSpPr>
            <a:spLocks noGrp="1"/>
          </p:cNvSpPr>
          <p:nvPr>
            <p:ph type="sldNum" sz="quarter" idx="5"/>
          </p:nvPr>
        </p:nvSpPr>
        <p:spPr/>
        <p:txBody>
          <a:bodyPr/>
          <a:lstStyle/>
          <a:p>
            <a:pPr rtl="0"/>
            <a:fld id="{8236D9A6-1F9C-1D41-93F0-C45702000BBB}" type="slidenum">
              <a:rPr/>
              <a:t>8</a:t>
            </a:fld>
            <a:endParaRPr/>
          </a:p>
        </p:txBody>
      </p:sp>
    </p:spTree>
    <p:extLst>
      <p:ext uri="{BB962C8B-B14F-4D97-AF65-F5344CB8AC3E}">
        <p14:creationId xmlns:p14="http://schemas.microsoft.com/office/powerpoint/2010/main" val="32178958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s-US" b="1" kern="1200" dirty="0">
                <a:effectLst/>
              </a:rPr>
              <a:t>Punto clave</a:t>
            </a:r>
            <a:r>
              <a:rPr lang="es-US" b="1" dirty="0"/>
              <a:t>: </a:t>
            </a:r>
            <a:r>
              <a:rPr lang="es-US" dirty="0"/>
              <a:t> </a:t>
            </a:r>
            <a:r>
              <a:rPr lang="es-US" kern="1200" dirty="0">
                <a:effectLst/>
              </a:rPr>
              <a:t>Los adultos pueden ayudar a los niños a desarrollar una mentalidad de crecimiento para aprender matemáticas mediante las palabras y frases que usan. </a:t>
            </a:r>
          </a:p>
          <a:p>
            <a:endParaRPr lang="en-US" dirty="0"/>
          </a:p>
          <a:p>
            <a:pPr rtl="0"/>
            <a:r>
              <a:rPr lang="es-US" b="1" kern="1200" dirty="0">
                <a:effectLst/>
              </a:rPr>
              <a:t>Guion recomendado:</a:t>
            </a:r>
            <a:r>
              <a:rPr lang="es-US" kern="1200" dirty="0">
                <a:effectLst/>
              </a:rPr>
              <a:t> Veamos ahora algunas frases diferentes. Lea cada frase en la pantalla y coméntela con la persona a su lado. ¿Cuál promueve una mentalidad de crecimiento? </a:t>
            </a:r>
          </a:p>
          <a:p>
            <a:pPr rtl="0"/>
            <a:r>
              <a:rPr lang="es-US" kern="1200" dirty="0">
                <a:effectLst/>
              </a:rPr>
              <a:t>Es importante notar las </a:t>
            </a:r>
            <a:r>
              <a:rPr lang="es-US" dirty="0"/>
              <a:t>diferentes </a:t>
            </a:r>
            <a:r>
              <a:rPr lang="es-US" kern="1200" dirty="0">
                <a:effectLst/>
              </a:rPr>
              <a:t>estrategias que los niños </a:t>
            </a:r>
            <a:r>
              <a:rPr lang="es-US" dirty="0"/>
              <a:t>usan para resolver </a:t>
            </a:r>
            <a:r>
              <a:rPr lang="es-US" kern="1200" dirty="0">
                <a:effectLst/>
              </a:rPr>
              <a:t>los problemas. Puede hacer preguntas como:</a:t>
            </a:r>
            <a:r>
              <a:rPr lang="es-US" dirty="0"/>
              <a:t> </a:t>
            </a:r>
          </a:p>
          <a:p>
            <a:pPr marL="285750" indent="-285750" rtl="0">
              <a:buFont typeface="Arial"/>
              <a:buChar char="•"/>
            </a:pPr>
            <a:r>
              <a:rPr lang="es-US" kern="1200" dirty="0">
                <a:effectLst/>
              </a:rPr>
              <a:t>¿Qué habilidades para resolver problemas usaste en este problema? </a:t>
            </a:r>
            <a:r>
              <a:rPr lang="es-US" dirty="0"/>
              <a:t>¿Podrías intentarlo con </a:t>
            </a:r>
            <a:r>
              <a:rPr lang="es-US" kern="1200" dirty="0">
                <a:effectLst/>
              </a:rPr>
              <a:t>una estrategia diferente?</a:t>
            </a:r>
          </a:p>
          <a:p>
            <a:pPr marL="285750" indent="-285750" rtl="0">
              <a:buFont typeface="Arial"/>
              <a:buChar char="•"/>
            </a:pPr>
            <a:r>
              <a:rPr lang="es-US" kern="1200" dirty="0">
                <a:effectLst/>
              </a:rPr>
              <a:t>En una escala del 1 al 10, donde 10 </a:t>
            </a:r>
            <a:r>
              <a:rPr lang="es-US" b="0" kern="1200" dirty="0">
                <a:effectLst/>
              </a:rPr>
              <a:t>siendo</a:t>
            </a:r>
            <a:r>
              <a:rPr lang="es-US" kern="1200" dirty="0">
                <a:effectLst/>
              </a:rPr>
              <a:t> el mayor esfuerzo que has puesto para hacer algo, ¿cuánto te esforzaste en esta tarea?</a:t>
            </a:r>
          </a:p>
          <a:p>
            <a:endParaRPr lang="en-US" dirty="0"/>
          </a:p>
          <a:p>
            <a:pPr rtl="0"/>
            <a:r>
              <a:rPr lang="es-US" dirty="0"/>
              <a:t>(1 minuto)</a:t>
            </a:r>
          </a:p>
        </p:txBody>
      </p:sp>
      <p:sp>
        <p:nvSpPr>
          <p:cNvPr id="4" name="Slide Number Placeholder 3"/>
          <p:cNvSpPr>
            <a:spLocks noGrp="1"/>
          </p:cNvSpPr>
          <p:nvPr>
            <p:ph type="sldNum" sz="quarter" idx="5"/>
          </p:nvPr>
        </p:nvSpPr>
        <p:spPr/>
        <p:txBody>
          <a:bodyPr/>
          <a:lstStyle/>
          <a:p>
            <a:pPr rtl="0"/>
            <a:fld id="{CCA9A9FD-F91A-9D4E-A797-3B3AF3D4F154}" type="slidenum">
              <a:rPr/>
              <a:t>9</a:t>
            </a:fld>
            <a:endParaRPr/>
          </a:p>
        </p:txBody>
      </p:sp>
    </p:spTree>
    <p:extLst>
      <p:ext uri="{BB962C8B-B14F-4D97-AF65-F5344CB8AC3E}">
        <p14:creationId xmlns:p14="http://schemas.microsoft.com/office/powerpoint/2010/main" val="8803731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5A6C9-44F8-484D-95F4-5B5CF48E85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613D99-06C7-4D5E-A325-E56047D590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43E033-595F-4EC6-ACC9-D1520C05B3C2}"/>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2F73502C-96FE-419B-B0BD-D0B422E8CB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6697C6-4003-4845-A486-277FAAF23EE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3363934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9ED6BA-20C7-4B31-B0FB-23510C0142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F530630-EE18-4F39-989F-A0F82D27E6B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480132-16AD-4654-A5D0-485A6609F98D}"/>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4FF1FB2F-66BD-4BEA-B02D-FC546FB63A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EF3DCC-CB43-4848-883C-438FCA84EF2E}"/>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15441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AFCCA42-0C07-4534-BC02-974EC8F8C8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D7E5CD1-2B5E-40CC-82C2-7DF343E7E9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E33FF4-E5B8-4BD2-B6BB-AB9C59B92DF3}"/>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8777776A-89B9-4F05-B77B-85BE481F26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4F7875-BC4F-4C88-B750-EDB65C325675}"/>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99318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D4CDE-E09C-42F7-B59F-745C8A53B91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D23240-A364-47CC-AF18-9284C0BBE9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7CC5E0-C3CD-451F-9E45-34F2766F2635}"/>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61441093-0332-4F2A-B51A-B5F48E3E2D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BCA87D8-3D18-48AE-811D-07DEBC895F8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446011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C933CD-E71A-4828-B8B3-6CEAEDF0DB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0BFC95C-10E6-4192-BC75-284F5535FBF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ED4076-14F1-4196-A043-2837DEFBE7FC}"/>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828A44AE-DAF2-4500-8208-7CBA328DE5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57750A-02A7-4969-93BD-0680BD7F24BD}"/>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122816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DD972-F7CB-4B92-8D38-79F896D149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FD0053B-885C-4B2D-83D3-1C5CC2A38E7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2CD547F-8885-4CB2-A70F-03558AA97C0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94DDFE-352D-40F6-8C07-DEBAE6712DFE}"/>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6" name="Footer Placeholder 5">
            <a:extLst>
              <a:ext uri="{FF2B5EF4-FFF2-40B4-BE49-F238E27FC236}">
                <a16:creationId xmlns:a16="http://schemas.microsoft.com/office/drawing/2014/main" id="{A8B1C588-BECF-4FE7-B14A-C454D9929A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8ACA7A4-9F53-4168-8382-8742D9625D54}"/>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692464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90A44-850E-425E-B695-C71DDDA63B4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A933D8-B710-4D7E-AF4E-4FB66474D0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A14B25F-8FCE-4F05-B245-F90F5886D5D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39DAE2-ABC4-4AD9-9BAE-50F7F8966F9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327EBD-04F2-48C8-8D09-7EB0D7BB641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E548C-9A46-4040-AD93-48498E598776}"/>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8" name="Footer Placeholder 7">
            <a:extLst>
              <a:ext uri="{FF2B5EF4-FFF2-40B4-BE49-F238E27FC236}">
                <a16:creationId xmlns:a16="http://schemas.microsoft.com/office/drawing/2014/main" id="{1CEB2ECD-82F7-40B3-9A10-C6337C1CE37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9CB702B-78EF-4320-83BC-7E161CE828DB}"/>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204379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86E0DE-A18F-42CC-8256-FC7BA5889B7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A3072D-FC2E-4FE0-AB88-A30F47061959}"/>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4" name="Footer Placeholder 3">
            <a:extLst>
              <a:ext uri="{FF2B5EF4-FFF2-40B4-BE49-F238E27FC236}">
                <a16:creationId xmlns:a16="http://schemas.microsoft.com/office/drawing/2014/main" id="{4663C0C8-1303-4F31-A365-43D0022844A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226B1C4-BADA-402C-AA5F-416FCD29E771}"/>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4483514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572E78-DBB4-4CED-9A94-245E1114DE86}"/>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3" name="Footer Placeholder 2">
            <a:extLst>
              <a:ext uri="{FF2B5EF4-FFF2-40B4-BE49-F238E27FC236}">
                <a16:creationId xmlns:a16="http://schemas.microsoft.com/office/drawing/2014/main" id="{470D2B5D-30DD-4AE6-B451-9943AD26F97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DE932C8-546F-4E36-A40E-173C9B4A882E}"/>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421768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45CA-7DFD-48ED-BF08-3ED4E514BC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019B15-2448-466E-8C5A-C14AA86819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25634CF-889B-44D5-8C04-C4C1B595C97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A2416E-214C-4461-9479-2AD52153AA21}"/>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6" name="Footer Placeholder 5">
            <a:extLst>
              <a:ext uri="{FF2B5EF4-FFF2-40B4-BE49-F238E27FC236}">
                <a16:creationId xmlns:a16="http://schemas.microsoft.com/office/drawing/2014/main" id="{83A09DAD-2486-4DA8-B161-6AE6965125E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FEA2AB-A3A8-406B-A2B1-A6E5D67B640B}"/>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1301687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8CB0A-863E-43B0-92F9-719FD60B87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ABE209A-104B-43A1-A6E6-D0665B8AE3B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4D81843-03F6-4C27-A457-787987A7BF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8A2D0-8ACB-472D-A5A1-09F93BF51FA5}"/>
              </a:ext>
            </a:extLst>
          </p:cNvPr>
          <p:cNvSpPr>
            <a:spLocks noGrp="1"/>
          </p:cNvSpPr>
          <p:nvPr>
            <p:ph type="dt" sz="half" idx="10"/>
          </p:nvPr>
        </p:nvSpPr>
        <p:spPr/>
        <p:txBody>
          <a:bodyPr/>
          <a:lstStyle/>
          <a:p>
            <a:fld id="{C1CFF077-864C-4EBB-9D39-0D0A7E900EC2}" type="datetimeFigureOut">
              <a:rPr lang="en-US" smtClean="0"/>
              <a:t>10/17/22</a:t>
            </a:fld>
            <a:endParaRPr lang="en-US"/>
          </a:p>
        </p:txBody>
      </p:sp>
      <p:sp>
        <p:nvSpPr>
          <p:cNvPr id="6" name="Footer Placeholder 5">
            <a:extLst>
              <a:ext uri="{FF2B5EF4-FFF2-40B4-BE49-F238E27FC236}">
                <a16:creationId xmlns:a16="http://schemas.microsoft.com/office/drawing/2014/main" id="{D2F43077-3D9E-409C-90C9-15050D6B74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038072-06D3-4098-83DC-F089FCAFFB08}"/>
              </a:ext>
            </a:extLst>
          </p:cNvPr>
          <p:cNvSpPr>
            <a:spLocks noGrp="1"/>
          </p:cNvSpPr>
          <p:nvPr>
            <p:ph type="sldNum" sz="quarter" idx="12"/>
          </p:nvPr>
        </p:nvSpPr>
        <p:spPr/>
        <p:txBody>
          <a:bodyPr/>
          <a:lstStyle/>
          <a:p>
            <a:fld id="{A461EA90-0848-4AD0-90AD-7E89C066EB31}" type="slidenum">
              <a:rPr lang="en-US" smtClean="0"/>
              <a:t>‹#›</a:t>
            </a:fld>
            <a:endParaRPr lang="en-US"/>
          </a:p>
        </p:txBody>
      </p:sp>
    </p:spTree>
    <p:extLst>
      <p:ext uri="{BB962C8B-B14F-4D97-AF65-F5344CB8AC3E}">
        <p14:creationId xmlns:p14="http://schemas.microsoft.com/office/powerpoint/2010/main" val="3570140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6861AEE-001A-4495-B3BC-A84E532B89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B6330C-F15C-47E5-B447-EFCCA7CF71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DD9F4C-E4C5-4048-B289-C2E2DB76A5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CFF077-864C-4EBB-9D39-0D0A7E900EC2}" type="datetimeFigureOut">
              <a:rPr lang="en-US" smtClean="0"/>
              <a:t>10/17/22</a:t>
            </a:fld>
            <a:endParaRPr lang="en-US"/>
          </a:p>
        </p:txBody>
      </p:sp>
      <p:sp>
        <p:nvSpPr>
          <p:cNvPr id="5" name="Footer Placeholder 4">
            <a:extLst>
              <a:ext uri="{FF2B5EF4-FFF2-40B4-BE49-F238E27FC236}">
                <a16:creationId xmlns:a16="http://schemas.microsoft.com/office/drawing/2014/main" id="{4BB8BF5E-E0AD-41DA-AC74-B783CC0AF0E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7533D98-69E0-47E8-AAD0-575EBF2E04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61EA90-0848-4AD0-90AD-7E89C066EB31}" type="slidenum">
              <a:rPr lang="en-US" smtClean="0"/>
              <a:t>‹#›</a:t>
            </a:fld>
            <a:endParaRPr lang="en-US"/>
          </a:p>
        </p:txBody>
      </p:sp>
    </p:spTree>
    <p:extLst>
      <p:ext uri="{BB962C8B-B14F-4D97-AF65-F5344CB8AC3E}">
        <p14:creationId xmlns:p14="http://schemas.microsoft.com/office/powerpoint/2010/main" val="561131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ies.ed.gov/ncee/edlabs/projects/project.asp?projectID=668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9.sv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hyperlink" Target="https://pxhere.com/en/photo/1439035"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achieve.org/files/50-state-06-Final.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eric.ed.gov/?id=ED552898" TargetMode="External"/><Relationship Id="rId5" Type="http://schemas.openxmlformats.org/officeDocument/2006/relationships/hyperlink" Target="https://doi.org/10.1037/0012-1649.43.6.1428" TargetMode="External"/><Relationship Id="rId4" Type="http://schemas.openxmlformats.org/officeDocument/2006/relationships/hyperlink" Target="https://lincs.ed.gov/professional-development/resource-collections/profile-53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microsoft.com/office/2018/10/relationships/comments" Target="../comments/modernComment_1E6_C8C533ED.xm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hyperlink" Target="https://ies.ed.gov/ncee/edlabs/infographics/pdf/REL_AP_Supporting_Your_Child_in_Developing_Math_Skills_for_Future_Success.pdf"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ies.ed.gov/ncee/edlabs/infographics/pdf/REL_AP_Supporting_Your_Child_in_Developing_Math_Skills_for_Future_Success.pdf"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8.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hidden="1">
            <a:extLst>
              <a:ext uri="{FF2B5EF4-FFF2-40B4-BE49-F238E27FC236}">
                <a16:creationId xmlns:a16="http://schemas.microsoft.com/office/drawing/2014/main" id="{86ED5B9A-5587-4D90-AB41-D4EF69AF02E1}"/>
              </a:ext>
            </a:extLst>
          </p:cNvPr>
          <p:cNvSpPr>
            <a:spLocks noGrp="1"/>
          </p:cNvSpPr>
          <p:nvPr>
            <p:ph type="title"/>
          </p:nvPr>
        </p:nvSpPr>
        <p:spPr/>
        <p:txBody>
          <a:bodyPr/>
          <a:lstStyle/>
          <a:p>
            <a:r>
              <a:rPr lang="en-US" dirty="0"/>
              <a:t>Introduction</a:t>
            </a:r>
          </a:p>
        </p:txBody>
      </p:sp>
      <p:sp>
        <p:nvSpPr>
          <p:cNvPr id="5" name="Content Placeholder 2" descr="https://ies.ed.gov/ncee/edlabs/regions/appalachia/events/materials/12-08-20_Workshop-1_student-engage_slides_acc.pdf">
            <a:extLst>
              <a:ext uri="{FF2B5EF4-FFF2-40B4-BE49-F238E27FC236}">
                <a16:creationId xmlns:a16="http://schemas.microsoft.com/office/drawing/2014/main" id="{3B19CD62-89B9-4EAC-BEA4-19E68F482D80}"/>
              </a:ext>
            </a:extLst>
          </p:cNvPr>
          <p:cNvSpPr>
            <a:spLocks noGrp="1"/>
          </p:cNvSpPr>
          <p:nvPr>
            <p:ph idx="1"/>
          </p:nvPr>
        </p:nvSpPr>
        <p:spPr>
          <a:xfrm>
            <a:off x="838200" y="827768"/>
            <a:ext cx="10515600" cy="5349195"/>
          </a:xfrm>
        </p:spPr>
        <p:txBody>
          <a:bodyPr vert="horz" lIns="91440" tIns="45720" rIns="91440" bIns="45720" rtlCol="0" anchor="t">
            <a:noAutofit/>
          </a:bodyPr>
          <a:lstStyle/>
          <a:p>
            <a:pPr marL="0" indent="0" rtl="0">
              <a:lnSpc>
                <a:spcPct val="100000"/>
              </a:lnSpc>
              <a:spcAft>
                <a:spcPts val="1200"/>
              </a:spcAft>
              <a:buNone/>
            </a:pPr>
            <a:r>
              <a:rPr lang="es-US" sz="2200" dirty="0"/>
              <a:t>Esta presentación</a:t>
            </a:r>
            <a:r>
              <a:rPr lang="es-US" sz="2200" dirty="0">
                <a:solidFill>
                  <a:srgbClr val="FF0000"/>
                </a:solidFill>
              </a:rPr>
              <a:t> </a:t>
            </a:r>
            <a:r>
              <a:rPr lang="es-US" sz="2200" dirty="0"/>
              <a:t>fue preparada para</a:t>
            </a:r>
            <a:r>
              <a:rPr lang="es-US" sz="2200" dirty="0">
                <a:solidFill>
                  <a:srgbClr val="FF0000"/>
                </a:solidFill>
              </a:rPr>
              <a:t> </a:t>
            </a:r>
            <a:r>
              <a:rPr lang="es-US" sz="2200" dirty="0"/>
              <a:t>el Instituto de Ciencias de la Educación (</a:t>
            </a:r>
            <a:r>
              <a:rPr lang="es-US" sz="2200" dirty="0" err="1"/>
              <a:t>Institute</a:t>
            </a:r>
            <a:r>
              <a:rPr lang="es-US" sz="2200" dirty="0"/>
              <a:t> of Education </a:t>
            </a:r>
            <a:r>
              <a:rPr lang="es-US" sz="2200" dirty="0" err="1"/>
              <a:t>Sciences</a:t>
            </a:r>
            <a:r>
              <a:rPr lang="es-US" sz="2200" dirty="0"/>
              <a:t>, IES), según el Contrato ED-IES-17-C-0004 del Laboratorio Educativo Regional (Regional </a:t>
            </a:r>
            <a:r>
              <a:rPr lang="es-US" sz="2200" dirty="0" err="1"/>
              <a:t>Educational</a:t>
            </a:r>
            <a:r>
              <a:rPr lang="es-US" sz="2200" dirty="0"/>
              <a:t> </a:t>
            </a:r>
            <a:r>
              <a:rPr lang="es-US" sz="2200" dirty="0" err="1"/>
              <a:t>Laboratory</a:t>
            </a:r>
            <a:r>
              <a:rPr lang="es-US" sz="2200" dirty="0"/>
              <a:t>, REL) Appalachia, administrado por SRI International. El contenido de la presentación no refleja necesariamente las opiniones o políticas del IES o del Departamento de Educación de EE. UU. La mención de nombres de marcas, productos comerciales u organizaciones tampoco implica promoción por parte del Gobierno de EE. UU. </a:t>
            </a:r>
          </a:p>
          <a:p>
            <a:pPr marL="0" indent="0" rtl="0">
              <a:lnSpc>
                <a:spcPct val="100000"/>
              </a:lnSpc>
              <a:spcAft>
                <a:spcPts val="1200"/>
              </a:spcAft>
              <a:buNone/>
            </a:pPr>
            <a:r>
              <a:rPr lang="es-US" sz="2200" dirty="0"/>
              <a:t>La versión original de la presentación se puede encontrar en el sitio web del IES, aquí: </a:t>
            </a:r>
            <a:r>
              <a:rPr lang="es-US" sz="2200" dirty="0">
                <a:hlinkClick r:id="rId3" tooltip="Community Math Nights Facilitators' Toolkit"/>
              </a:rPr>
              <a:t>https://ies.ed.gov/ncee/edlabs/projects/project.asp?projectID=6685</a:t>
            </a:r>
            <a:r>
              <a:rPr lang="es-US" sz="2200" dirty="0"/>
              <a:t>. </a:t>
            </a:r>
          </a:p>
          <a:p>
            <a:pPr marL="0" indent="0" rtl="0">
              <a:lnSpc>
                <a:spcPct val="100000"/>
              </a:lnSpc>
              <a:spcAft>
                <a:spcPts val="1200"/>
              </a:spcAft>
              <a:buNone/>
            </a:pPr>
            <a:r>
              <a:rPr lang="es-US" sz="2200" dirty="0"/>
              <a:t>Si planea usar estas diapositivas para facilitar una capacitación o sesiones de desarrollo profesional, conserve este descargo de responsabilidad al inicio de la presentación, incluso si elige agregar el logotipo de su organización o cambiar las diapositivas para satisfacer las necesidades de su público. En caso de que se hagan cambios, agregue una nota que diga: Se realizaron enmiendas a las diapositivas originales, según fue necesario, para abordar específicamente el objetivo de esta presentación.</a:t>
            </a:r>
          </a:p>
        </p:txBody>
      </p:sp>
    </p:spTree>
    <p:extLst>
      <p:ext uri="{BB962C8B-B14F-4D97-AF65-F5344CB8AC3E}">
        <p14:creationId xmlns:p14="http://schemas.microsoft.com/office/powerpoint/2010/main" val="32617517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336E1-9592-4C8C-8566-E649C94AA30E}"/>
              </a:ext>
            </a:extLst>
          </p:cNvPr>
          <p:cNvSpPr>
            <a:spLocks noGrp="1"/>
          </p:cNvSpPr>
          <p:nvPr>
            <p:ph type="title"/>
          </p:nvPr>
        </p:nvSpPr>
        <p:spPr/>
        <p:txBody>
          <a:bodyPr/>
          <a:lstStyle/>
          <a:p>
            <a:pPr algn="ctr" rtl="0" eaLnBrk="1" latinLnBrk="0" hangingPunct="1"/>
            <a:r>
              <a:rPr lang="es-US" sz="5400" kern="1200" dirty="0">
                <a:ln>
                  <a:noFill/>
                </a:ln>
                <a:solidFill>
                  <a:srgbClr val="000000"/>
                </a:solidFill>
                <a:effectLst>
                  <a:outerShdw blurRad="38100" dist="19050" dir="2700000" algn="tl" rotWithShape="0">
                    <a:schemeClr val="dk1">
                      <a:alpha val="40000"/>
                    </a:schemeClr>
                  </a:outerShdw>
                </a:effectLst>
                <a:latin typeface="Calibri" panose="020F0502020204030204" pitchFamily="34" charset="0"/>
                <a:ea typeface="+mn-ea"/>
                <a:cs typeface="+mn-cs"/>
              </a:rPr>
              <a:t>Elogie el esfuerzo y el aprendizaje</a:t>
            </a:r>
          </a:p>
        </p:txBody>
      </p:sp>
      <p:sp>
        <p:nvSpPr>
          <p:cNvPr id="7" name="Content Placeholder 6">
            <a:extLst>
              <a:ext uri="{FF2B5EF4-FFF2-40B4-BE49-F238E27FC236}">
                <a16:creationId xmlns:a16="http://schemas.microsoft.com/office/drawing/2014/main" id="{81EB3A21-0884-4EFC-AEE0-6F854D036E92}"/>
              </a:ext>
            </a:extLst>
          </p:cNvPr>
          <p:cNvSpPr>
            <a:spLocks noGrp="1"/>
          </p:cNvSpPr>
          <p:nvPr>
            <p:ph sz="half" idx="2"/>
          </p:nvPr>
        </p:nvSpPr>
        <p:spPr>
          <a:xfrm>
            <a:off x="602618" y="1799279"/>
            <a:ext cx="5181600" cy="4392763"/>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a:pPr>
            <a:endParaRPr lang="en-US" sz="3600" dirty="0"/>
          </a:p>
          <a:p>
            <a:pPr marL="742950" indent="-742950" rtl="0">
              <a:buFont typeface="+mj-lt"/>
              <a:buAutoNum type="arabicPeriod"/>
            </a:pPr>
            <a:r>
              <a:rPr lang="es-US" sz="3600" dirty="0"/>
              <a:t>Tuviste una calificación más alta en esta tarea. Debiste haber trabajado</a:t>
            </a:r>
            <a:r>
              <a:rPr lang="es-US" sz="3600" dirty="0">
                <a:solidFill>
                  <a:srgbClr val="FF0000"/>
                </a:solidFill>
              </a:rPr>
              <a:t> </a:t>
            </a:r>
            <a:r>
              <a:rPr lang="es-US" sz="3600" dirty="0"/>
              <a:t>muy duro.</a:t>
            </a:r>
          </a:p>
        </p:txBody>
      </p:sp>
      <p:sp>
        <p:nvSpPr>
          <p:cNvPr id="5" name="Content Placeholder 4">
            <a:extLst>
              <a:ext uri="{FF2B5EF4-FFF2-40B4-BE49-F238E27FC236}">
                <a16:creationId xmlns:a16="http://schemas.microsoft.com/office/drawing/2014/main" id="{E8A16B86-2CCB-4441-B04A-2C8D317B93D7}"/>
              </a:ext>
            </a:extLst>
          </p:cNvPr>
          <p:cNvSpPr>
            <a:spLocks noGrp="1"/>
          </p:cNvSpPr>
          <p:nvPr>
            <p:ph sz="half" idx="1"/>
          </p:nvPr>
        </p:nvSpPr>
        <p:spPr>
          <a:xfrm>
            <a:off x="6416730" y="1796610"/>
            <a:ext cx="5181600" cy="439543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startAt="2"/>
            </a:pPr>
            <a:endParaRPr lang="en-US" sz="3600" dirty="0"/>
          </a:p>
          <a:p>
            <a:pPr marL="742950" indent="-742950" rtl="0">
              <a:buFont typeface="+mj-lt"/>
              <a:buAutoNum type="arabicPeriod" startAt="2"/>
            </a:pPr>
            <a:r>
              <a:rPr lang="es-US" sz="3600"/>
              <a:t>Tuviste una calificación más alta en esta tarea. Debes ser bastante inteligente.</a:t>
            </a:r>
          </a:p>
        </p:txBody>
      </p:sp>
      <p:pic>
        <p:nvPicPr>
          <p:cNvPr id="10" name="Graphic 9" descr="Marca de verificación que indica que el elemento 1 es la respuesta correcta">
            <a:extLst>
              <a:ext uri="{FF2B5EF4-FFF2-40B4-BE49-F238E27FC236}">
                <a16:creationId xmlns:a16="http://schemas.microsoft.com/office/drawing/2014/main" id="{8ACDFFD7-7B8A-490E-BCB9-C34A0098DE7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788228" y="3986840"/>
            <a:ext cx="2205202" cy="2205202"/>
          </a:xfrm>
          <a:prstGeom prst="rect">
            <a:avLst/>
          </a:prstGeom>
        </p:spPr>
      </p:pic>
    </p:spTree>
    <p:extLst>
      <p:ext uri="{BB962C8B-B14F-4D97-AF65-F5344CB8AC3E}">
        <p14:creationId xmlns:p14="http://schemas.microsoft.com/office/powerpoint/2010/main" val="2307547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8529C-9E2D-374C-9BE0-41A3A1627CA0}"/>
              </a:ext>
            </a:extLst>
          </p:cNvPr>
          <p:cNvSpPr>
            <a:spLocks noGrp="1"/>
          </p:cNvSpPr>
          <p:nvPr>
            <p:ph type="title"/>
          </p:nvPr>
        </p:nvSpPr>
        <p:spPr>
          <a:xfrm>
            <a:off x="589559" y="657638"/>
            <a:ext cx="4599427" cy="1326610"/>
          </a:xfrm>
        </p:spPr>
        <p:txBody>
          <a:bodyPr vert="horz" lIns="91440" tIns="45720" rIns="91440" bIns="45720" rtlCol="0" anchor="ctr">
            <a:noAutofit/>
          </a:bodyPr>
          <a:lstStyle/>
          <a:p>
            <a:pPr rtl="0"/>
            <a:r>
              <a:rPr lang="es-US" sz="4800" dirty="0"/>
              <a:t>Aproveche el poder del “aún”</a:t>
            </a:r>
          </a:p>
        </p:txBody>
      </p:sp>
      <p:sp>
        <p:nvSpPr>
          <p:cNvPr id="5" name="Content Placeholder 4">
            <a:extLst>
              <a:ext uri="{FF2B5EF4-FFF2-40B4-BE49-F238E27FC236}">
                <a16:creationId xmlns:a16="http://schemas.microsoft.com/office/drawing/2014/main" id="{20D2BD49-2AB9-4440-8D64-D7774EB3E88A}"/>
              </a:ext>
            </a:extLst>
          </p:cNvPr>
          <p:cNvSpPr>
            <a:spLocks noGrp="1"/>
          </p:cNvSpPr>
          <p:nvPr>
            <p:ph sz="half" idx="2"/>
          </p:nvPr>
        </p:nvSpPr>
        <p:spPr>
          <a:xfrm>
            <a:off x="570400" y="2340665"/>
            <a:ext cx="4392366" cy="3999905"/>
          </a:xfrm>
        </p:spPr>
        <p:txBody>
          <a:bodyPr vert="horz" lIns="91440" tIns="45720" rIns="91440" bIns="45720" rtlCol="0" anchor="ctr">
            <a:normAutofit lnSpcReduction="10000"/>
          </a:bodyPr>
          <a:lstStyle/>
          <a:p>
            <a:pPr rtl="0"/>
            <a:r>
              <a:rPr lang="es-US" sz="2600" dirty="0"/>
              <a:t>¡Estoy tan decepcionado! Trabajé mucho y no pude sacar 10 en la tarea. </a:t>
            </a:r>
          </a:p>
          <a:p>
            <a:endParaRPr lang="en-US" sz="2600" dirty="0"/>
          </a:p>
          <a:p>
            <a:pPr rtl="0"/>
            <a:r>
              <a:rPr lang="es-US" sz="2600" u="sng" dirty="0"/>
              <a:t>Aún</a:t>
            </a:r>
            <a:r>
              <a:rPr lang="es-US" sz="2600" dirty="0"/>
              <a:t> no sacas un 10. Sin embargo, aprendiste mucho y ahora estás más preparado para la siguiente tarea. Pídele a tu maestro que te dé sugerencias sobre cómo mejorar.</a:t>
            </a:r>
          </a:p>
        </p:txBody>
      </p:sp>
      <p:grpSp>
        <p:nvGrpSpPr>
          <p:cNvPr id="23" name="Group 22">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24" name="Rectangle 2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Rectangle 26">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Content Placeholder 15" descr="&quot; &quot;">
            <a:extLst>
              <a:ext uri="{FF2B5EF4-FFF2-40B4-BE49-F238E27FC236}">
                <a16:creationId xmlns:a16="http://schemas.microsoft.com/office/drawing/2014/main" id="{33BD4F74-1E0C-5748-A166-B5650D1EB124}"/>
              </a:ext>
            </a:extLst>
          </p:cNvPr>
          <p:cNvPicPr>
            <a:picLocks noGrp="1" noChangeAspect="1"/>
          </p:cNvPicPr>
          <p:nvPr>
            <p:ph sz="half" idx="1"/>
          </p:nvPr>
        </p:nvPicPr>
        <p:blipFill rotWithShape="1">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t="3062" r="4" b="4"/>
          <a:stretch/>
        </p:blipFill>
        <p:spPr>
          <a:xfrm>
            <a:off x="5977788" y="799352"/>
            <a:ext cx="5425410" cy="5259296"/>
          </a:xfrm>
          <a:prstGeom prst="rect">
            <a:avLst/>
          </a:prstGeom>
        </p:spPr>
      </p:pic>
    </p:spTree>
    <p:extLst>
      <p:ext uri="{BB962C8B-B14F-4D97-AF65-F5344CB8AC3E}">
        <p14:creationId xmlns:p14="http://schemas.microsoft.com/office/powerpoint/2010/main" val="7499210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D02DD-F64B-4244-BEE9-0CDE4190683F}"/>
              </a:ext>
            </a:extLst>
          </p:cNvPr>
          <p:cNvSpPr>
            <a:spLocks noGrp="1"/>
          </p:cNvSpPr>
          <p:nvPr>
            <p:ph type="title"/>
          </p:nvPr>
        </p:nvSpPr>
        <p:spPr>
          <a:xfrm>
            <a:off x="832476" y="365124"/>
            <a:ext cx="5393361" cy="1325563"/>
          </a:xfrm>
        </p:spPr>
        <p:txBody>
          <a:bodyPr>
            <a:normAutofit/>
          </a:bodyPr>
          <a:lstStyle/>
          <a:p>
            <a:pPr rtl="0"/>
            <a:r>
              <a:rPr lang="es-US" dirty="0"/>
              <a:t>Lleve mensajes a casa</a:t>
            </a:r>
          </a:p>
        </p:txBody>
      </p:sp>
      <p:sp>
        <p:nvSpPr>
          <p:cNvPr id="3" name="Content Placeholder 2">
            <a:extLst>
              <a:ext uri="{FF2B5EF4-FFF2-40B4-BE49-F238E27FC236}">
                <a16:creationId xmlns:a16="http://schemas.microsoft.com/office/drawing/2014/main" id="{CDEC0126-42A1-4EC9-9943-78C5B50445EC}"/>
              </a:ext>
            </a:extLst>
          </p:cNvPr>
          <p:cNvSpPr>
            <a:spLocks noGrp="1"/>
          </p:cNvSpPr>
          <p:nvPr>
            <p:ph idx="1"/>
          </p:nvPr>
        </p:nvSpPr>
        <p:spPr>
          <a:xfrm>
            <a:off x="838200" y="1825625"/>
            <a:ext cx="5393361" cy="4351338"/>
          </a:xfrm>
        </p:spPr>
        <p:txBody>
          <a:bodyPr vert="horz" lIns="91440" tIns="45720" rIns="91440" bIns="45720" rtlCol="0" anchor="t">
            <a:normAutofit lnSpcReduction="10000"/>
          </a:bodyPr>
          <a:lstStyle/>
          <a:p>
            <a:pPr rtl="0"/>
            <a:r>
              <a:rPr lang="es-US" sz="2600" dirty="0"/>
              <a:t>Las actitudes de los adultos hacia las matemáticas pueden influir en el desempeño de los niños en las matemáticas.</a:t>
            </a:r>
          </a:p>
          <a:p>
            <a:pPr rtl="0"/>
            <a:r>
              <a:rPr lang="es-US" sz="2600" dirty="0"/>
              <a:t>La retroalimentación de la familia y el maestro </a:t>
            </a:r>
            <a:r>
              <a:rPr lang="es-US" sz="2600" b="1" dirty="0"/>
              <a:t>es importante </a:t>
            </a:r>
            <a:r>
              <a:rPr lang="es-US" sz="2600" dirty="0"/>
              <a:t>para el aprendizaje de las matemáticas.</a:t>
            </a:r>
          </a:p>
          <a:p>
            <a:pPr rtl="0"/>
            <a:r>
              <a:rPr lang="es-US" sz="2600" b="1" dirty="0"/>
              <a:t>Al brindar</a:t>
            </a:r>
            <a:r>
              <a:rPr lang="es-US" sz="2600" dirty="0"/>
              <a:t> </a:t>
            </a:r>
            <a:r>
              <a:rPr lang="es-US" sz="2600" b="1" dirty="0"/>
              <a:t>retroalimentación orientada al crecimiento</a:t>
            </a:r>
            <a:r>
              <a:rPr lang="es-US" sz="2600" dirty="0"/>
              <a:t>, puede ayudar a sus hijos a tener éxito en matemáticas.</a:t>
            </a:r>
          </a:p>
          <a:p>
            <a:pPr rtl="0"/>
            <a:r>
              <a:rPr lang="es-US" sz="2600" dirty="0"/>
              <a:t>¡Elogie el esfuerzo y el aprendizaje!</a:t>
            </a:r>
          </a:p>
        </p:txBody>
      </p:sp>
      <p:pic>
        <p:nvPicPr>
          <p:cNvPr id="4" name="Picture 3" descr="&quot; &quot;">
            <a:extLst>
              <a:ext uri="{FF2B5EF4-FFF2-40B4-BE49-F238E27FC236}">
                <a16:creationId xmlns:a16="http://schemas.microsoft.com/office/drawing/2014/main" id="{D2C41C0C-52C4-4936-D81D-52252E2DBEFB}"/>
              </a:ext>
            </a:extLst>
          </p:cNvPr>
          <p:cNvPicPr>
            <a:picLocks noChangeAspect="1"/>
          </p:cNvPicPr>
          <p:nvPr/>
        </p:nvPicPr>
        <p:blipFill>
          <a:blip r:embed="rId3"/>
          <a:stretch>
            <a:fillRect/>
          </a:stretch>
        </p:blipFill>
        <p:spPr>
          <a:xfrm>
            <a:off x="6728460" y="0"/>
            <a:ext cx="5463540" cy="6858000"/>
          </a:xfrm>
          <a:prstGeom prst="rect">
            <a:avLst/>
          </a:prstGeom>
        </p:spPr>
      </p:pic>
    </p:spTree>
    <p:extLst>
      <p:ext uri="{BB962C8B-B14F-4D97-AF65-F5344CB8AC3E}">
        <p14:creationId xmlns:p14="http://schemas.microsoft.com/office/powerpoint/2010/main" val="39552045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D862-55B4-4F6D-8E22-1639F9B99690}"/>
              </a:ext>
            </a:extLst>
          </p:cNvPr>
          <p:cNvSpPr>
            <a:spLocks noGrp="1"/>
          </p:cNvSpPr>
          <p:nvPr>
            <p:ph type="title"/>
          </p:nvPr>
        </p:nvSpPr>
        <p:spPr/>
        <p:txBody>
          <a:bodyPr/>
          <a:lstStyle/>
          <a:p>
            <a:pPr rtl="0"/>
            <a:r>
              <a:rPr lang="es-US" dirty="0"/>
              <a:t>Referencias</a:t>
            </a:r>
          </a:p>
        </p:txBody>
      </p:sp>
      <p:sp>
        <p:nvSpPr>
          <p:cNvPr id="3" name="Content Placeholder 2">
            <a:extLst>
              <a:ext uri="{FF2B5EF4-FFF2-40B4-BE49-F238E27FC236}">
                <a16:creationId xmlns:a16="http://schemas.microsoft.com/office/drawing/2014/main" id="{566AD36B-EAAF-4F93-95BB-544E872FE2A4}"/>
              </a:ext>
            </a:extLst>
          </p:cNvPr>
          <p:cNvSpPr>
            <a:spLocks noGrp="1"/>
          </p:cNvSpPr>
          <p:nvPr>
            <p:ph idx="1"/>
          </p:nvPr>
        </p:nvSpPr>
        <p:spPr>
          <a:xfrm>
            <a:off x="838199" y="1503680"/>
            <a:ext cx="10810461" cy="4989195"/>
          </a:xfrm>
        </p:spPr>
        <p:txBody>
          <a:bodyPr vert="horz" lIns="91440" tIns="45720" rIns="91440" bIns="45720" rtlCol="0" anchor="t">
            <a:normAutofit fontScale="55000" lnSpcReduction="20000"/>
          </a:bodyPr>
          <a:lstStyle/>
          <a:p>
            <a:pPr marL="0" indent="0" rtl="0" fontAlgn="base">
              <a:lnSpc>
                <a:spcPct val="100000"/>
              </a:lnSpc>
              <a:spcBef>
                <a:spcPts val="0"/>
              </a:spcBef>
              <a:spcAft>
                <a:spcPts val="1800"/>
              </a:spcAft>
              <a:buNone/>
              <a:defRPr/>
            </a:pPr>
            <a:r>
              <a:rPr lang="es-US" sz="2900" dirty="0" err="1"/>
              <a:t>Achieve</a:t>
            </a:r>
            <a:r>
              <a:rPr lang="es-US" sz="2900" dirty="0"/>
              <a:t>, Inc. (2006). </a:t>
            </a:r>
            <a:r>
              <a:rPr lang="es-US" sz="2900" i="1" dirty="0" err="1"/>
              <a:t>Closing</a:t>
            </a:r>
            <a:r>
              <a:rPr lang="es-US" sz="2900" i="1" dirty="0"/>
              <a:t> </a:t>
            </a:r>
            <a:r>
              <a:rPr lang="es-US" sz="2900" i="1" dirty="0" err="1"/>
              <a:t>the</a:t>
            </a:r>
            <a:r>
              <a:rPr lang="es-US" sz="2900" i="1" dirty="0"/>
              <a:t> </a:t>
            </a:r>
            <a:r>
              <a:rPr lang="es-US" sz="2900" i="1" dirty="0" err="1"/>
              <a:t>expectations</a:t>
            </a:r>
            <a:r>
              <a:rPr lang="es-US" sz="2900" i="1" dirty="0"/>
              <a:t> gap: </a:t>
            </a:r>
            <a:r>
              <a:rPr lang="es-US" sz="2900" i="1" dirty="0" err="1"/>
              <a:t>An</a:t>
            </a:r>
            <a:r>
              <a:rPr lang="es-US" sz="2900" i="1" dirty="0"/>
              <a:t> </a:t>
            </a:r>
            <a:r>
              <a:rPr lang="es-US" sz="2900" i="1" dirty="0" err="1"/>
              <a:t>annual</a:t>
            </a:r>
            <a:r>
              <a:rPr lang="es-US" sz="2900" i="1" dirty="0"/>
              <a:t> 50-state </a:t>
            </a:r>
            <a:r>
              <a:rPr lang="es-US" sz="2900" i="1" dirty="0" err="1"/>
              <a:t>progress</a:t>
            </a:r>
            <a:r>
              <a:rPr lang="es-US" sz="2900" i="1" dirty="0"/>
              <a:t> </a:t>
            </a:r>
            <a:r>
              <a:rPr lang="es-US" sz="2900" i="1" dirty="0" err="1"/>
              <a:t>report</a:t>
            </a:r>
            <a:r>
              <a:rPr lang="es-US" sz="2900" i="1" dirty="0"/>
              <a:t> </a:t>
            </a:r>
            <a:r>
              <a:rPr lang="es-US" sz="2900" i="1" dirty="0" err="1"/>
              <a:t>on</a:t>
            </a:r>
            <a:r>
              <a:rPr lang="es-US" sz="2900" i="1" dirty="0"/>
              <a:t> </a:t>
            </a:r>
            <a:r>
              <a:rPr lang="es-US" sz="2900" i="1" dirty="0" err="1"/>
              <a:t>the</a:t>
            </a:r>
            <a:r>
              <a:rPr lang="es-US" sz="2900" i="1" dirty="0"/>
              <a:t> </a:t>
            </a:r>
            <a:r>
              <a:rPr lang="es-US" sz="2900" i="1" dirty="0" err="1"/>
              <a:t>alignment</a:t>
            </a:r>
            <a:r>
              <a:rPr lang="es-US" sz="2900" i="1" dirty="0"/>
              <a:t> </a:t>
            </a:r>
            <a:r>
              <a:rPr lang="es-US" sz="2900" i="1" dirty="0" err="1"/>
              <a:t>of</a:t>
            </a:r>
            <a:r>
              <a:rPr lang="es-US" sz="2900" i="1" dirty="0"/>
              <a:t> </a:t>
            </a:r>
            <a:r>
              <a:rPr lang="es-US" sz="2900" i="1" dirty="0" err="1"/>
              <a:t>high</a:t>
            </a:r>
            <a:r>
              <a:rPr lang="es-US" sz="2900" i="1" dirty="0"/>
              <a:t> </a:t>
            </a:r>
            <a:r>
              <a:rPr lang="es-US" sz="2900" i="1" dirty="0" err="1"/>
              <a:t>school</a:t>
            </a:r>
            <a:r>
              <a:rPr lang="es-US" sz="2900" i="1" dirty="0"/>
              <a:t> </a:t>
            </a:r>
            <a:r>
              <a:rPr lang="es-US" sz="2900" i="1" dirty="0" err="1"/>
              <a:t>policies</a:t>
            </a:r>
            <a:r>
              <a:rPr lang="es-US" sz="2900" i="1" dirty="0"/>
              <a:t> </a:t>
            </a:r>
            <a:r>
              <a:rPr lang="es-US" sz="2900" i="1" dirty="0" err="1"/>
              <a:t>with</a:t>
            </a:r>
            <a:r>
              <a:rPr lang="es-US" sz="2900" i="1" dirty="0"/>
              <a:t> </a:t>
            </a:r>
            <a:r>
              <a:rPr lang="es-US" sz="2900" i="1" dirty="0" err="1"/>
              <a:t>the</a:t>
            </a:r>
            <a:r>
              <a:rPr lang="es-US" sz="2900" i="1" dirty="0"/>
              <a:t> </a:t>
            </a:r>
            <a:r>
              <a:rPr lang="es-US" sz="2900" i="1" dirty="0" err="1"/>
              <a:t>demands</a:t>
            </a:r>
            <a:r>
              <a:rPr lang="es-US" sz="2900" i="1" dirty="0"/>
              <a:t> </a:t>
            </a:r>
            <a:r>
              <a:rPr lang="es-US" sz="2900" i="1" dirty="0" err="1"/>
              <a:t>of</a:t>
            </a:r>
            <a:r>
              <a:rPr lang="es-US" sz="2900" i="1" dirty="0"/>
              <a:t> </a:t>
            </a:r>
            <a:r>
              <a:rPr lang="es-US" sz="2900" i="1" dirty="0" err="1"/>
              <a:t>college</a:t>
            </a:r>
            <a:r>
              <a:rPr lang="es-US" sz="2900" i="1" dirty="0"/>
              <a:t> and </a:t>
            </a:r>
            <a:r>
              <a:rPr lang="es-US" sz="2900" i="1" dirty="0" err="1"/>
              <a:t>work</a:t>
            </a:r>
            <a:r>
              <a:rPr lang="es-US" sz="2900" dirty="0"/>
              <a:t>. </a:t>
            </a:r>
            <a:r>
              <a:rPr lang="es-US" sz="2900" dirty="0">
                <a:ea typeface="+mn-lt"/>
                <a:cs typeface="+mn-lt"/>
                <a:hlinkClick r:id="rId3" tooltip="Closing the expectations gap: An annual 50-state progress report on the alignment of high school policies with the demands of college and work (PDF)"/>
              </a:rPr>
              <a:t>https://www.achieve.org/files/50-state-06-Final.pdf</a:t>
            </a:r>
            <a:r>
              <a:rPr lang="es-US" sz="2900" dirty="0">
                <a:ea typeface="+mn-lt"/>
                <a:cs typeface="+mn-lt"/>
              </a:rPr>
              <a:t> </a:t>
            </a:r>
          </a:p>
          <a:p>
            <a:pPr marL="0" indent="0" rtl="0" fontAlgn="base">
              <a:lnSpc>
                <a:spcPct val="100000"/>
              </a:lnSpc>
              <a:spcBef>
                <a:spcPts val="0"/>
              </a:spcBef>
              <a:spcAft>
                <a:spcPts val="1800"/>
              </a:spcAft>
              <a:buNone/>
              <a:defRPr/>
            </a:pPr>
            <a:r>
              <a:rPr lang="es-US" sz="2900" dirty="0"/>
              <a:t>Blackwell, L. S., </a:t>
            </a:r>
            <a:r>
              <a:rPr lang="es-US" sz="2900" dirty="0" err="1"/>
              <a:t>Trzesniewski</a:t>
            </a:r>
            <a:r>
              <a:rPr lang="es-US" sz="2900" dirty="0"/>
              <a:t>, K. H., &amp; </a:t>
            </a:r>
            <a:r>
              <a:rPr lang="es-US" sz="2900" dirty="0" err="1"/>
              <a:t>Dweck</a:t>
            </a:r>
            <a:r>
              <a:rPr lang="es-US" sz="2900" dirty="0"/>
              <a:t>, C. S. (2007). </a:t>
            </a:r>
            <a:r>
              <a:rPr lang="es-US" sz="2900" dirty="0" err="1"/>
              <a:t>Implicit</a:t>
            </a:r>
            <a:r>
              <a:rPr lang="es-US" sz="2900" dirty="0"/>
              <a:t> </a:t>
            </a:r>
            <a:r>
              <a:rPr lang="es-US" sz="2900" dirty="0" err="1"/>
              <a:t>theories</a:t>
            </a:r>
            <a:r>
              <a:rPr lang="es-US" sz="2900" dirty="0"/>
              <a:t> </a:t>
            </a:r>
            <a:r>
              <a:rPr lang="es-US" sz="2900" dirty="0" err="1"/>
              <a:t>of</a:t>
            </a:r>
            <a:r>
              <a:rPr lang="es-US" sz="2900" dirty="0"/>
              <a:t> </a:t>
            </a:r>
            <a:r>
              <a:rPr lang="es-US" sz="2900" dirty="0" err="1"/>
              <a:t>intelligence</a:t>
            </a:r>
            <a:r>
              <a:rPr lang="es-US" sz="2900" dirty="0"/>
              <a:t> </a:t>
            </a:r>
            <a:r>
              <a:rPr lang="es-US" sz="2900" dirty="0" err="1"/>
              <a:t>predict</a:t>
            </a:r>
            <a:r>
              <a:rPr lang="es-US" sz="2900" dirty="0"/>
              <a:t> </a:t>
            </a:r>
            <a:r>
              <a:rPr lang="es-US" sz="2900" dirty="0" err="1"/>
              <a:t>achievement</a:t>
            </a:r>
            <a:r>
              <a:rPr lang="es-US" sz="2900" dirty="0"/>
              <a:t> </a:t>
            </a:r>
            <a:r>
              <a:rPr lang="es-US" sz="2900" dirty="0" err="1"/>
              <a:t>across</a:t>
            </a:r>
            <a:r>
              <a:rPr lang="es-US" sz="2900" dirty="0"/>
              <a:t> </a:t>
            </a:r>
            <a:r>
              <a:rPr lang="es-US" sz="2900" dirty="0" err="1"/>
              <a:t>an</a:t>
            </a:r>
            <a:r>
              <a:rPr lang="es-US" sz="2900" dirty="0"/>
              <a:t> </a:t>
            </a:r>
            <a:r>
              <a:rPr lang="es-US" sz="2900" dirty="0" err="1"/>
              <a:t>adolescent</a:t>
            </a:r>
            <a:r>
              <a:rPr lang="es-US" sz="2900" dirty="0"/>
              <a:t> </a:t>
            </a:r>
            <a:r>
              <a:rPr lang="es-US" sz="2900" dirty="0" err="1"/>
              <a:t>transition</a:t>
            </a:r>
            <a:r>
              <a:rPr lang="es-US" sz="2900" dirty="0"/>
              <a:t>: A longitudinal </a:t>
            </a:r>
            <a:r>
              <a:rPr lang="es-US" sz="2900" dirty="0" err="1"/>
              <a:t>study</a:t>
            </a:r>
            <a:r>
              <a:rPr lang="es-US" sz="2900" dirty="0"/>
              <a:t> and </a:t>
            </a:r>
            <a:r>
              <a:rPr lang="es-US" sz="2900" dirty="0" err="1"/>
              <a:t>an</a:t>
            </a:r>
            <a:r>
              <a:rPr lang="es-US" sz="2900" dirty="0"/>
              <a:t> </a:t>
            </a:r>
            <a:r>
              <a:rPr lang="es-US" sz="2900" dirty="0" err="1"/>
              <a:t>intervention</a:t>
            </a:r>
            <a:r>
              <a:rPr lang="es-US" sz="2900" dirty="0"/>
              <a:t>. </a:t>
            </a:r>
            <a:r>
              <a:rPr lang="es-US" sz="2900" i="1" dirty="0"/>
              <a:t>Child </a:t>
            </a:r>
            <a:r>
              <a:rPr lang="es-US" sz="2900" i="1" dirty="0" err="1"/>
              <a:t>Development</a:t>
            </a:r>
            <a:r>
              <a:rPr lang="es-US" sz="2900" dirty="0"/>
              <a:t>, 78, 246–263.</a:t>
            </a:r>
          </a:p>
          <a:p>
            <a:pPr marL="0" indent="0" rtl="0" fontAlgn="base">
              <a:lnSpc>
                <a:spcPct val="100000"/>
              </a:lnSpc>
              <a:spcBef>
                <a:spcPts val="0"/>
              </a:spcBef>
              <a:spcAft>
                <a:spcPts val="1800"/>
              </a:spcAft>
              <a:buNone/>
              <a:defRPr/>
            </a:pPr>
            <a:r>
              <a:rPr lang="es-US" sz="2900" dirty="0" err="1"/>
              <a:t>Boaler</a:t>
            </a:r>
            <a:r>
              <a:rPr lang="es-US" sz="2900" dirty="0"/>
              <a:t>, J. (2015). </a:t>
            </a:r>
            <a:r>
              <a:rPr lang="es-US" sz="2900" i="1" dirty="0" err="1"/>
              <a:t>Mathematical</a:t>
            </a:r>
            <a:r>
              <a:rPr lang="es-US" sz="2900" i="1" dirty="0"/>
              <a:t> </a:t>
            </a:r>
            <a:r>
              <a:rPr lang="es-US" sz="2900" i="1" dirty="0" err="1"/>
              <a:t>mindsets</a:t>
            </a:r>
            <a:r>
              <a:rPr lang="es-US" sz="2900" i="1" dirty="0"/>
              <a:t>: </a:t>
            </a:r>
            <a:r>
              <a:rPr lang="es-US" sz="2900" i="1" dirty="0" err="1"/>
              <a:t>Unleashing</a:t>
            </a:r>
            <a:r>
              <a:rPr lang="es-US" sz="2900" i="1" dirty="0"/>
              <a:t> </a:t>
            </a:r>
            <a:r>
              <a:rPr lang="es-US" sz="2900" i="1" dirty="0" err="1"/>
              <a:t>students</a:t>
            </a:r>
            <a:r>
              <a:rPr lang="es-US" sz="2900" i="1" dirty="0"/>
              <a:t>' </a:t>
            </a:r>
            <a:r>
              <a:rPr lang="es-US" sz="2900" i="1" dirty="0" err="1"/>
              <a:t>potential</a:t>
            </a:r>
            <a:r>
              <a:rPr lang="es-US" sz="2900" i="1" dirty="0"/>
              <a:t> </a:t>
            </a:r>
            <a:r>
              <a:rPr lang="es-US" sz="2900" i="1" dirty="0" err="1"/>
              <a:t>through</a:t>
            </a:r>
            <a:r>
              <a:rPr lang="es-US" sz="2900" i="1" dirty="0"/>
              <a:t> creative </a:t>
            </a:r>
            <a:r>
              <a:rPr lang="es-US" sz="2900" i="1" dirty="0" err="1"/>
              <a:t>math</a:t>
            </a:r>
            <a:r>
              <a:rPr lang="es-US" sz="2900" i="1" dirty="0"/>
              <a:t>, </a:t>
            </a:r>
            <a:r>
              <a:rPr lang="es-US" sz="2900" i="1" dirty="0" err="1"/>
              <a:t>inspiring</a:t>
            </a:r>
            <a:r>
              <a:rPr lang="es-US" sz="2900" i="1" dirty="0"/>
              <a:t> </a:t>
            </a:r>
            <a:r>
              <a:rPr lang="es-US" sz="2900" i="1" dirty="0" err="1"/>
              <a:t>messages</a:t>
            </a:r>
            <a:r>
              <a:rPr lang="es-US" sz="2900" i="1" dirty="0"/>
              <a:t> and innovative </a:t>
            </a:r>
            <a:r>
              <a:rPr lang="es-US" sz="2900" i="1" dirty="0" err="1"/>
              <a:t>teaching</a:t>
            </a:r>
            <a:r>
              <a:rPr lang="es-US" sz="2900" dirty="0"/>
              <a:t>. John Wiley &amp; </a:t>
            </a:r>
            <a:r>
              <a:rPr lang="es-US" sz="2900" dirty="0" err="1"/>
              <a:t>Sons</a:t>
            </a:r>
            <a:r>
              <a:rPr lang="es-US" sz="2900" dirty="0"/>
              <a:t>.</a:t>
            </a:r>
          </a:p>
          <a:p>
            <a:pPr marL="0" indent="0" rtl="0">
              <a:lnSpc>
                <a:spcPct val="100000"/>
              </a:lnSpc>
              <a:spcBef>
                <a:spcPts val="0"/>
              </a:spcBef>
              <a:spcAft>
                <a:spcPts val="1800"/>
              </a:spcAft>
              <a:buNone/>
              <a:defRPr/>
            </a:pPr>
            <a:r>
              <a:rPr lang="es-US" sz="2900" dirty="0" err="1">
                <a:cs typeface="Calibri"/>
              </a:rPr>
              <a:t>Dweck</a:t>
            </a:r>
            <a:r>
              <a:rPr lang="es-US" sz="2900" dirty="0">
                <a:cs typeface="Calibri"/>
              </a:rPr>
              <a:t>, C. S. (2008). </a:t>
            </a:r>
            <a:r>
              <a:rPr lang="es-US" sz="2900" i="1" dirty="0" err="1">
                <a:cs typeface="Calibri"/>
              </a:rPr>
              <a:t>Mindsets</a:t>
            </a:r>
            <a:r>
              <a:rPr lang="es-US" sz="2900" i="1" dirty="0">
                <a:cs typeface="Calibri"/>
              </a:rPr>
              <a:t> and </a:t>
            </a:r>
            <a:r>
              <a:rPr lang="es-US" sz="2900" i="1" dirty="0" err="1">
                <a:cs typeface="Calibri"/>
              </a:rPr>
              <a:t>math</a:t>
            </a:r>
            <a:r>
              <a:rPr lang="es-US" sz="2900" i="1" dirty="0">
                <a:cs typeface="Calibri"/>
              </a:rPr>
              <a:t>/</a:t>
            </a:r>
            <a:r>
              <a:rPr lang="es-US" sz="2900" i="1" dirty="0" err="1">
                <a:cs typeface="Calibri"/>
              </a:rPr>
              <a:t>science</a:t>
            </a:r>
            <a:r>
              <a:rPr lang="es-US" sz="2900" i="1" dirty="0">
                <a:cs typeface="Calibri"/>
              </a:rPr>
              <a:t> </a:t>
            </a:r>
            <a:r>
              <a:rPr lang="es-US" sz="2900" i="1" dirty="0" err="1">
                <a:cs typeface="Calibri"/>
              </a:rPr>
              <a:t>achievement</a:t>
            </a:r>
            <a:r>
              <a:rPr lang="es-US" sz="2900" dirty="0">
                <a:cs typeface="Calibri"/>
              </a:rPr>
              <a:t>. </a:t>
            </a:r>
            <a:r>
              <a:rPr lang="en-US" sz="2900" u="sng" dirty="0">
                <a:solidFill>
                  <a:srgbClr val="0563C1"/>
                </a:solidFill>
                <a:effectLst/>
                <a:ea typeface="Calibri" panose="020F0502020204030204" pitchFamily="34" charset="0"/>
                <a:hlinkClick r:id="rId4" tooltip="Mindsets and math/science achievement"/>
              </a:rPr>
              <a:t>https://lincs.ed.gov/professional-development/resource-collections/profile-534</a:t>
            </a:r>
            <a:endParaRPr lang="es-US" sz="2900" dirty="0">
              <a:ea typeface="+mn-lt"/>
              <a:cs typeface="+mn-lt"/>
            </a:endParaRPr>
          </a:p>
          <a:p>
            <a:pPr marL="0" lvl="0" indent="0" rtl="0">
              <a:lnSpc>
                <a:spcPct val="100000"/>
              </a:lnSpc>
              <a:spcBef>
                <a:spcPts val="0"/>
              </a:spcBef>
              <a:spcAft>
                <a:spcPts val="1800"/>
              </a:spcAft>
              <a:buNone/>
              <a:defRPr/>
            </a:pPr>
            <a:r>
              <a:rPr lang="es-US" sz="2900" dirty="0" err="1"/>
              <a:t>Claessens</a:t>
            </a:r>
            <a:r>
              <a:rPr lang="es-US" sz="2900" dirty="0"/>
              <a:t>, A., &amp; Engel, M. (2013). </a:t>
            </a:r>
            <a:r>
              <a:rPr lang="es-US" sz="2900" dirty="0" err="1"/>
              <a:t>How</a:t>
            </a:r>
            <a:r>
              <a:rPr lang="es-US" sz="2900" dirty="0"/>
              <a:t> </a:t>
            </a:r>
            <a:r>
              <a:rPr lang="es-US" sz="2900" dirty="0" err="1"/>
              <a:t>important</a:t>
            </a:r>
            <a:r>
              <a:rPr lang="es-US" sz="2900" dirty="0"/>
              <a:t> </a:t>
            </a:r>
            <a:r>
              <a:rPr lang="es-US" sz="2900" dirty="0" err="1"/>
              <a:t>is</a:t>
            </a:r>
            <a:r>
              <a:rPr lang="es-US" sz="2900" dirty="0"/>
              <a:t> </a:t>
            </a:r>
            <a:r>
              <a:rPr lang="es-US" sz="2900" dirty="0" err="1"/>
              <a:t>where</a:t>
            </a:r>
            <a:r>
              <a:rPr lang="es-US" sz="2900" dirty="0"/>
              <a:t> </a:t>
            </a:r>
            <a:r>
              <a:rPr lang="es-US" sz="2900" dirty="0" err="1"/>
              <a:t>you</a:t>
            </a:r>
            <a:r>
              <a:rPr lang="es-US" sz="2900" dirty="0"/>
              <a:t> </a:t>
            </a:r>
            <a:r>
              <a:rPr lang="es-US" sz="2900" dirty="0" err="1"/>
              <a:t>start</a:t>
            </a:r>
            <a:r>
              <a:rPr lang="es-US" sz="2900" dirty="0"/>
              <a:t>? </a:t>
            </a:r>
            <a:r>
              <a:rPr lang="es-US" sz="2900" dirty="0" err="1"/>
              <a:t>Early</a:t>
            </a:r>
            <a:r>
              <a:rPr lang="es-US" sz="2900" dirty="0"/>
              <a:t> </a:t>
            </a:r>
            <a:r>
              <a:rPr lang="es-US" sz="2900" dirty="0" err="1"/>
              <a:t>mathematics</a:t>
            </a:r>
            <a:r>
              <a:rPr lang="es-US" sz="2900" dirty="0"/>
              <a:t> </a:t>
            </a:r>
            <a:r>
              <a:rPr lang="es-US" sz="2900" dirty="0" err="1"/>
              <a:t>knowledge</a:t>
            </a:r>
            <a:r>
              <a:rPr lang="es-US" sz="2900" dirty="0"/>
              <a:t> and </a:t>
            </a:r>
            <a:r>
              <a:rPr lang="es-US" sz="2900" dirty="0" err="1"/>
              <a:t>later</a:t>
            </a:r>
            <a:r>
              <a:rPr lang="es-US" sz="2900" dirty="0"/>
              <a:t> </a:t>
            </a:r>
            <a:r>
              <a:rPr lang="es-US" sz="2900" dirty="0" err="1"/>
              <a:t>school</a:t>
            </a:r>
            <a:r>
              <a:rPr lang="es-US" sz="2900" dirty="0"/>
              <a:t> </a:t>
            </a:r>
            <a:r>
              <a:rPr lang="es-US" sz="2900" dirty="0" err="1"/>
              <a:t>success</a:t>
            </a:r>
            <a:r>
              <a:rPr lang="es-US" sz="2900" dirty="0"/>
              <a:t>. </a:t>
            </a:r>
            <a:r>
              <a:rPr lang="es-US" sz="2900" i="1" dirty="0" err="1"/>
              <a:t>Teachers</a:t>
            </a:r>
            <a:r>
              <a:rPr lang="es-US" sz="2900" i="1" dirty="0"/>
              <a:t> </a:t>
            </a:r>
            <a:r>
              <a:rPr lang="es-US" sz="2900" i="1" dirty="0" err="1"/>
              <a:t>College</a:t>
            </a:r>
            <a:r>
              <a:rPr lang="es-US" sz="2900" i="1" dirty="0"/>
              <a:t> </a:t>
            </a:r>
            <a:r>
              <a:rPr lang="es-US" sz="2900" i="1" dirty="0" err="1"/>
              <a:t>Record</a:t>
            </a:r>
            <a:r>
              <a:rPr lang="es-US" sz="2900" dirty="0"/>
              <a:t>, 115(6).</a:t>
            </a:r>
          </a:p>
          <a:p>
            <a:pPr marL="0" indent="0" rtl="0">
              <a:lnSpc>
                <a:spcPct val="100000"/>
              </a:lnSpc>
              <a:spcBef>
                <a:spcPts val="0"/>
              </a:spcBef>
              <a:spcAft>
                <a:spcPts val="1800"/>
              </a:spcAft>
              <a:buNone/>
              <a:defRPr/>
            </a:pPr>
            <a:r>
              <a:rPr lang="es-US" sz="2900" dirty="0"/>
              <a:t>Duncan, G. J., </a:t>
            </a:r>
            <a:r>
              <a:rPr lang="es-US" sz="2900" dirty="0" err="1"/>
              <a:t>Dowsett</a:t>
            </a:r>
            <a:r>
              <a:rPr lang="es-US" sz="2900" dirty="0"/>
              <a:t>, C. J., </a:t>
            </a:r>
            <a:r>
              <a:rPr lang="es-US" sz="2900" dirty="0" err="1"/>
              <a:t>Claessens</a:t>
            </a:r>
            <a:r>
              <a:rPr lang="es-US" sz="2900" dirty="0"/>
              <a:t>, A., Magnuson, K., Huston, A. C., </a:t>
            </a:r>
            <a:r>
              <a:rPr lang="es-US" sz="2900" dirty="0" err="1"/>
              <a:t>Klebanov</a:t>
            </a:r>
            <a:r>
              <a:rPr lang="es-US" sz="2900" dirty="0"/>
              <a:t>, P., </a:t>
            </a:r>
            <a:r>
              <a:rPr lang="es-US" sz="2900" dirty="0">
                <a:ea typeface="+mn-lt"/>
                <a:cs typeface="+mn-lt"/>
              </a:rPr>
              <a:t>Pagani, L. S., Feinstein, L., Engel, M., Brooks-Gunn, J., </a:t>
            </a:r>
            <a:r>
              <a:rPr lang="es-US" sz="2900" dirty="0" err="1">
                <a:ea typeface="+mn-lt"/>
                <a:cs typeface="+mn-lt"/>
              </a:rPr>
              <a:t>Sexton</a:t>
            </a:r>
            <a:r>
              <a:rPr lang="es-US" sz="2900" dirty="0">
                <a:ea typeface="+mn-lt"/>
                <a:cs typeface="+mn-lt"/>
              </a:rPr>
              <a:t>, H., Duckworth, K., &amp; </a:t>
            </a:r>
            <a:r>
              <a:rPr lang="es-US" sz="2900" dirty="0" err="1">
                <a:ea typeface="+mn-lt"/>
                <a:cs typeface="+mn-lt"/>
              </a:rPr>
              <a:t>Japel</a:t>
            </a:r>
            <a:r>
              <a:rPr lang="es-US" sz="2900" dirty="0">
                <a:ea typeface="+mn-lt"/>
                <a:cs typeface="+mn-lt"/>
              </a:rPr>
              <a:t>, C. (2007). School </a:t>
            </a:r>
            <a:r>
              <a:rPr lang="es-US" sz="2900" dirty="0" err="1">
                <a:ea typeface="+mn-lt"/>
                <a:cs typeface="+mn-lt"/>
              </a:rPr>
              <a:t>readiness</a:t>
            </a:r>
            <a:r>
              <a:rPr lang="es-US" sz="2900" dirty="0">
                <a:ea typeface="+mn-lt"/>
                <a:cs typeface="+mn-lt"/>
              </a:rPr>
              <a:t> and </a:t>
            </a:r>
            <a:r>
              <a:rPr lang="es-US" sz="2900" dirty="0" err="1">
                <a:ea typeface="+mn-lt"/>
                <a:cs typeface="+mn-lt"/>
              </a:rPr>
              <a:t>later</a:t>
            </a:r>
            <a:r>
              <a:rPr lang="es-US" sz="2900" dirty="0">
                <a:ea typeface="+mn-lt"/>
                <a:cs typeface="+mn-lt"/>
              </a:rPr>
              <a:t> </a:t>
            </a:r>
            <a:r>
              <a:rPr lang="es-US" sz="2900" dirty="0" err="1">
                <a:ea typeface="+mn-lt"/>
                <a:cs typeface="+mn-lt"/>
              </a:rPr>
              <a:t>achievement</a:t>
            </a:r>
            <a:r>
              <a:rPr lang="es-US" sz="2900" dirty="0">
                <a:ea typeface="+mn-lt"/>
                <a:cs typeface="+mn-lt"/>
              </a:rPr>
              <a:t>. </a:t>
            </a:r>
            <a:r>
              <a:rPr lang="es-US" sz="2900" i="1" dirty="0" err="1">
                <a:ea typeface="+mn-lt"/>
                <a:cs typeface="+mn-lt"/>
              </a:rPr>
              <a:t>Developmental</a:t>
            </a:r>
            <a:r>
              <a:rPr lang="es-US" sz="2900" i="1" dirty="0">
                <a:ea typeface="+mn-lt"/>
                <a:cs typeface="+mn-lt"/>
              </a:rPr>
              <a:t> </a:t>
            </a:r>
            <a:r>
              <a:rPr lang="es-US" sz="2900" i="1" dirty="0" err="1">
                <a:ea typeface="+mn-lt"/>
                <a:cs typeface="+mn-lt"/>
              </a:rPr>
              <a:t>Psychology</a:t>
            </a:r>
            <a:r>
              <a:rPr lang="es-US" sz="2900" dirty="0">
                <a:ea typeface="+mn-lt"/>
                <a:cs typeface="+mn-lt"/>
              </a:rPr>
              <a:t>, </a:t>
            </a:r>
            <a:r>
              <a:rPr lang="es-US" sz="2900" i="1" dirty="0">
                <a:ea typeface="+mn-lt"/>
                <a:cs typeface="+mn-lt"/>
              </a:rPr>
              <a:t>43</a:t>
            </a:r>
            <a:r>
              <a:rPr lang="es-US" sz="2900" dirty="0">
                <a:ea typeface="+mn-lt"/>
                <a:cs typeface="+mn-lt"/>
              </a:rPr>
              <a:t>(6), 1428–1446. </a:t>
            </a:r>
            <a:r>
              <a:rPr lang="es-US" sz="2900" dirty="0">
                <a:ea typeface="+mn-lt"/>
                <a:cs typeface="+mn-lt"/>
                <a:hlinkClick r:id="rId5" tooltip="School readiness and later achievement "/>
              </a:rPr>
              <a:t>https://doi.org/10.1037/0012-1649.43.6.1428</a:t>
            </a:r>
          </a:p>
          <a:p>
            <a:pPr marL="0" indent="0" rtl="0" fontAlgn="base">
              <a:lnSpc>
                <a:spcPct val="100000"/>
              </a:lnSpc>
              <a:spcBef>
                <a:spcPts val="0"/>
              </a:spcBef>
              <a:spcAft>
                <a:spcPts val="1800"/>
              </a:spcAft>
              <a:buNone/>
              <a:defRPr/>
            </a:pPr>
            <a:r>
              <a:rPr lang="es-US" sz="2900" dirty="0"/>
              <a:t>Epstein, </a:t>
            </a:r>
            <a:r>
              <a:rPr lang="es-US" sz="2900" dirty="0" err="1"/>
              <a:t>J.L</a:t>
            </a:r>
            <a:r>
              <a:rPr lang="es-US" sz="2900" dirty="0"/>
              <a:t>. (2001). </a:t>
            </a:r>
            <a:r>
              <a:rPr lang="es-US" sz="2900" i="1" dirty="0"/>
              <a:t>School, </a:t>
            </a:r>
            <a:r>
              <a:rPr lang="es-US" sz="2900" i="1" dirty="0" err="1"/>
              <a:t>family</a:t>
            </a:r>
            <a:r>
              <a:rPr lang="es-US" sz="2900" i="1" dirty="0"/>
              <a:t>, and </a:t>
            </a:r>
            <a:r>
              <a:rPr lang="es-US" sz="2900" i="1" dirty="0" err="1"/>
              <a:t>community</a:t>
            </a:r>
            <a:r>
              <a:rPr lang="es-US" sz="2900" i="1" dirty="0"/>
              <a:t> </a:t>
            </a:r>
            <a:r>
              <a:rPr lang="es-US" sz="2900" i="1" dirty="0" err="1"/>
              <a:t>partnerships</a:t>
            </a:r>
            <a:r>
              <a:rPr lang="es-US" sz="2900" i="1" dirty="0"/>
              <a:t> </a:t>
            </a:r>
            <a:r>
              <a:rPr lang="es-US" sz="2900" dirty="0"/>
              <a:t>(1st ed.). </a:t>
            </a:r>
            <a:r>
              <a:rPr lang="es-US" sz="2900" dirty="0" err="1"/>
              <a:t>Westview</a:t>
            </a:r>
            <a:r>
              <a:rPr lang="es-US" sz="2900" dirty="0"/>
              <a:t> </a:t>
            </a:r>
            <a:r>
              <a:rPr lang="es-US" sz="2900" dirty="0" err="1"/>
              <a:t>Press</a:t>
            </a:r>
            <a:r>
              <a:rPr lang="es-US" sz="2900" dirty="0"/>
              <a:t>. </a:t>
            </a:r>
          </a:p>
          <a:p>
            <a:pPr marL="0" indent="0" rtl="0">
              <a:lnSpc>
                <a:spcPct val="100000"/>
              </a:lnSpc>
              <a:spcBef>
                <a:spcPts val="0"/>
              </a:spcBef>
              <a:spcAft>
                <a:spcPts val="1800"/>
              </a:spcAft>
              <a:buNone/>
              <a:defRPr/>
            </a:pPr>
            <a:r>
              <a:rPr lang="es-US" sz="2900" dirty="0">
                <a:ea typeface="+mn-lt"/>
                <a:cs typeface="+mn-lt"/>
              </a:rPr>
              <a:t>Siegler, R. S., Duncan, G., Davis-Kean, P. E., Duckworth, K., </a:t>
            </a:r>
            <a:r>
              <a:rPr lang="es-US" sz="2900" dirty="0" err="1">
                <a:ea typeface="+mn-lt"/>
                <a:cs typeface="+mn-lt"/>
              </a:rPr>
              <a:t>Claessens</a:t>
            </a:r>
            <a:r>
              <a:rPr lang="es-US" sz="2900" dirty="0">
                <a:ea typeface="+mn-lt"/>
                <a:cs typeface="+mn-lt"/>
              </a:rPr>
              <a:t>, A., Engel, M., Susperreguy, </a:t>
            </a:r>
            <a:r>
              <a:rPr lang="es-US" sz="2900" dirty="0" err="1">
                <a:ea typeface="+mn-lt"/>
                <a:cs typeface="+mn-lt"/>
              </a:rPr>
              <a:t>M.I</a:t>
            </a:r>
            <a:r>
              <a:rPr lang="es-US" sz="2900" dirty="0">
                <a:ea typeface="+mn-lt"/>
                <a:cs typeface="+mn-lt"/>
              </a:rPr>
              <a:t>., &amp; </a:t>
            </a:r>
            <a:r>
              <a:rPr lang="es-US" sz="2900" dirty="0" err="1">
                <a:ea typeface="+mn-lt"/>
                <a:cs typeface="+mn-lt"/>
              </a:rPr>
              <a:t>Meichu</a:t>
            </a:r>
            <a:r>
              <a:rPr lang="es-US" sz="2900" dirty="0">
                <a:ea typeface="+mn-lt"/>
                <a:cs typeface="+mn-lt"/>
              </a:rPr>
              <a:t>, C. (2012). </a:t>
            </a:r>
            <a:r>
              <a:rPr lang="es-US" sz="2900" dirty="0" err="1">
                <a:ea typeface="+mn-lt"/>
                <a:cs typeface="+mn-lt"/>
              </a:rPr>
              <a:t>Early</a:t>
            </a:r>
            <a:r>
              <a:rPr lang="es-US" sz="2900" dirty="0">
                <a:ea typeface="+mn-lt"/>
                <a:cs typeface="+mn-lt"/>
              </a:rPr>
              <a:t> </a:t>
            </a:r>
            <a:r>
              <a:rPr lang="es-US" sz="2900" dirty="0" err="1">
                <a:ea typeface="+mn-lt"/>
                <a:cs typeface="+mn-lt"/>
              </a:rPr>
              <a:t>predictors</a:t>
            </a:r>
            <a:r>
              <a:rPr lang="es-US" sz="2900" dirty="0">
                <a:ea typeface="+mn-lt"/>
                <a:cs typeface="+mn-lt"/>
              </a:rPr>
              <a:t> </a:t>
            </a:r>
            <a:r>
              <a:rPr lang="es-US" sz="2900" dirty="0" err="1">
                <a:ea typeface="+mn-lt"/>
                <a:cs typeface="+mn-lt"/>
              </a:rPr>
              <a:t>of</a:t>
            </a:r>
            <a:r>
              <a:rPr lang="es-US" sz="2900" dirty="0">
                <a:ea typeface="+mn-lt"/>
                <a:cs typeface="+mn-lt"/>
              </a:rPr>
              <a:t> </a:t>
            </a:r>
            <a:r>
              <a:rPr lang="es-US" sz="2900" dirty="0" err="1">
                <a:ea typeface="+mn-lt"/>
                <a:cs typeface="+mn-lt"/>
              </a:rPr>
              <a:t>high</a:t>
            </a:r>
            <a:r>
              <a:rPr lang="es-US" sz="2900" dirty="0">
                <a:ea typeface="+mn-lt"/>
                <a:cs typeface="+mn-lt"/>
              </a:rPr>
              <a:t> </a:t>
            </a:r>
            <a:r>
              <a:rPr lang="es-US" sz="2900" dirty="0" err="1">
                <a:ea typeface="+mn-lt"/>
                <a:cs typeface="+mn-lt"/>
              </a:rPr>
              <a:t>school</a:t>
            </a:r>
            <a:r>
              <a:rPr lang="es-US" sz="2900" dirty="0">
                <a:ea typeface="+mn-lt"/>
                <a:cs typeface="+mn-lt"/>
              </a:rPr>
              <a:t> </a:t>
            </a:r>
            <a:r>
              <a:rPr lang="es-US" sz="2900" dirty="0" err="1">
                <a:ea typeface="+mn-lt"/>
                <a:cs typeface="+mn-lt"/>
              </a:rPr>
              <a:t>mathematics</a:t>
            </a:r>
            <a:r>
              <a:rPr lang="es-US" sz="2900" dirty="0">
                <a:ea typeface="+mn-lt"/>
                <a:cs typeface="+mn-lt"/>
              </a:rPr>
              <a:t> </a:t>
            </a:r>
            <a:r>
              <a:rPr lang="es-US" sz="2900" dirty="0" err="1">
                <a:ea typeface="+mn-lt"/>
                <a:cs typeface="+mn-lt"/>
              </a:rPr>
              <a:t>achievement</a:t>
            </a:r>
            <a:r>
              <a:rPr lang="es-US" sz="2900" dirty="0">
                <a:ea typeface="+mn-lt"/>
                <a:cs typeface="+mn-lt"/>
              </a:rPr>
              <a:t>. </a:t>
            </a:r>
            <a:r>
              <a:rPr lang="es-US" sz="2900" i="1" dirty="0" err="1">
                <a:ea typeface="+mn-lt"/>
                <a:cs typeface="+mn-lt"/>
              </a:rPr>
              <a:t>Psychological</a:t>
            </a:r>
            <a:r>
              <a:rPr lang="es-US" sz="2900" i="1" dirty="0">
                <a:ea typeface="+mn-lt"/>
                <a:cs typeface="+mn-lt"/>
              </a:rPr>
              <a:t> </a:t>
            </a:r>
            <a:r>
              <a:rPr lang="es-US" sz="2900" i="1" dirty="0" err="1">
                <a:ea typeface="+mn-lt"/>
                <a:cs typeface="+mn-lt"/>
              </a:rPr>
              <a:t>Science</a:t>
            </a:r>
            <a:r>
              <a:rPr lang="es-US" sz="2900" i="1" dirty="0">
                <a:ea typeface="+mn-lt"/>
                <a:cs typeface="+mn-lt"/>
              </a:rPr>
              <a:t>, 23</a:t>
            </a:r>
            <a:r>
              <a:rPr lang="es-US" sz="2900" dirty="0">
                <a:ea typeface="+mn-lt"/>
                <a:cs typeface="+mn-lt"/>
              </a:rPr>
              <a:t>(7), 691–697. </a:t>
            </a:r>
            <a:r>
              <a:rPr lang="es-US" sz="2900" dirty="0">
                <a:ea typeface="+mn-lt"/>
                <a:cs typeface="+mn-lt"/>
                <a:hlinkClick r:id="rId6" tooltip="Early predictors of high school mathematics achievement"/>
              </a:rPr>
              <a:t>https://eric.ed.gov/?id=ED552898</a:t>
            </a:r>
            <a:r>
              <a:rPr lang="es-US" sz="2900" dirty="0">
                <a:ea typeface="+mn-lt"/>
                <a:cs typeface="+mn-lt"/>
              </a:rPr>
              <a:t> </a:t>
            </a:r>
          </a:p>
        </p:txBody>
      </p:sp>
    </p:spTree>
    <p:extLst>
      <p:ext uri="{BB962C8B-B14F-4D97-AF65-F5344CB8AC3E}">
        <p14:creationId xmlns:p14="http://schemas.microsoft.com/office/powerpoint/2010/main" val="33214673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9905B-5837-40BA-A4D6-4B508A1089B6}"/>
              </a:ext>
            </a:extLst>
          </p:cNvPr>
          <p:cNvSpPr>
            <a:spLocks noGrp="1"/>
          </p:cNvSpPr>
          <p:nvPr>
            <p:ph type="ctrTitle"/>
          </p:nvPr>
        </p:nvSpPr>
        <p:spPr>
          <a:xfrm>
            <a:off x="970908" y="1220919"/>
            <a:ext cx="5425781" cy="2387600"/>
          </a:xfrm>
        </p:spPr>
        <p:txBody>
          <a:bodyPr>
            <a:normAutofit/>
          </a:bodyPr>
          <a:lstStyle/>
          <a:p>
            <a:pPr rtl="0"/>
            <a:r>
              <a:rPr lang="es-US" dirty="0"/>
              <a:t>Mentalidades y matemáticas</a:t>
            </a:r>
          </a:p>
        </p:txBody>
      </p:sp>
      <p:sp>
        <p:nvSpPr>
          <p:cNvPr id="3" name="Subtitle 2">
            <a:extLst>
              <a:ext uri="{FF2B5EF4-FFF2-40B4-BE49-F238E27FC236}">
                <a16:creationId xmlns:a16="http://schemas.microsoft.com/office/drawing/2014/main" id="{BBDDAF75-747A-4A6A-8A88-09DF49784DAC}"/>
              </a:ext>
            </a:extLst>
          </p:cNvPr>
          <p:cNvSpPr>
            <a:spLocks noGrp="1"/>
          </p:cNvSpPr>
          <p:nvPr>
            <p:ph type="subTitle" idx="1"/>
          </p:nvPr>
        </p:nvSpPr>
        <p:spPr>
          <a:xfrm>
            <a:off x="970908" y="3700594"/>
            <a:ext cx="5425781" cy="1655762"/>
          </a:xfrm>
        </p:spPr>
        <p:txBody>
          <a:bodyPr>
            <a:normAutofit/>
          </a:bodyPr>
          <a:lstStyle/>
          <a:p>
            <a:pPr rtl="0"/>
            <a:r>
              <a:rPr lang="es-US" i="1"/>
              <a:t>[Agregue el nombre de la escuela, fecha y cualquier otra información útil.]</a:t>
            </a:r>
          </a:p>
        </p:txBody>
      </p:sp>
      <p:pic>
        <p:nvPicPr>
          <p:cNvPr id="12" name="Picture 11" descr="&quot; &quot;">
            <a:extLst>
              <a:ext uri="{FF2B5EF4-FFF2-40B4-BE49-F238E27FC236}">
                <a16:creationId xmlns:a16="http://schemas.microsoft.com/office/drawing/2014/main" id="{CA4CF46E-2CD0-0EA3-3FDF-6ACFCF6576B0}"/>
              </a:ext>
            </a:extLst>
          </p:cNvPr>
          <p:cNvPicPr>
            <a:picLocks noChangeAspect="1"/>
          </p:cNvPicPr>
          <p:nvPr/>
        </p:nvPicPr>
        <p:blipFill>
          <a:blip r:embed="rId3"/>
          <a:stretch>
            <a:fillRect/>
          </a:stretch>
        </p:blipFill>
        <p:spPr>
          <a:xfrm>
            <a:off x="6748132" y="0"/>
            <a:ext cx="5433060" cy="6858000"/>
          </a:xfrm>
          <a:prstGeom prst="rect">
            <a:avLst/>
          </a:prstGeom>
        </p:spPr>
      </p:pic>
    </p:spTree>
    <p:extLst>
      <p:ext uri="{BB962C8B-B14F-4D97-AF65-F5344CB8AC3E}">
        <p14:creationId xmlns:p14="http://schemas.microsoft.com/office/powerpoint/2010/main" val="189785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24A7B4E7-F3EF-8140-BF8D-570AADD64EE1}"/>
              </a:ext>
            </a:extLst>
          </p:cNvPr>
          <p:cNvSpPr>
            <a:spLocks noGrp="1"/>
          </p:cNvSpPr>
          <p:nvPr>
            <p:ph type="sldNum" sz="quarter" idx="12"/>
          </p:nvPr>
        </p:nvSpPr>
        <p:spPr>
          <a:xfrm>
            <a:off x="10208694" y="6356350"/>
            <a:ext cx="1145105" cy="365125"/>
          </a:xfrm>
        </p:spPr>
        <p:txBody>
          <a:bodyPr vert="horz" lIns="91440" tIns="45720" rIns="91440" bIns="45720" rtlCol="0" anchor="ctr">
            <a:normAutofit/>
          </a:bodyPr>
          <a:lstStyle/>
          <a:p>
            <a:pPr rtl="0">
              <a:spcAft>
                <a:spcPts val="600"/>
              </a:spcAft>
            </a:pPr>
            <a:fld id="{CBC9E272-4806-0342-9BA3-151523D2E9AC}" type="slidenum">
              <a:rPr>
                <a:solidFill>
                  <a:srgbClr val="FFFFFF"/>
                </a:solidFill>
              </a:rPr>
              <a:pPr>
                <a:spcAft>
                  <a:spcPts val="600"/>
                </a:spcAft>
              </a:pPr>
              <a:t>3</a:t>
            </a:fld>
            <a:endParaRPr>
              <a:solidFill>
                <a:srgbClr val="FFFFFF"/>
              </a:solidFill>
            </a:endParaRPr>
          </a:p>
        </p:txBody>
      </p:sp>
      <p:pic>
        <p:nvPicPr>
          <p:cNvPr id="3" name="Picture 2" descr="&quot; &quot;">
            <a:extLst>
              <a:ext uri="{FF2B5EF4-FFF2-40B4-BE49-F238E27FC236}">
                <a16:creationId xmlns:a16="http://schemas.microsoft.com/office/drawing/2014/main" id="{B982E12F-8236-17AD-C669-22F9CA9ECF9D}"/>
              </a:ext>
            </a:extLst>
          </p:cNvPr>
          <p:cNvPicPr>
            <a:picLocks noChangeAspect="1"/>
          </p:cNvPicPr>
          <p:nvPr/>
        </p:nvPicPr>
        <p:blipFill>
          <a:blip r:embed="rId3"/>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F0DCBB2-47FE-4544-B4F5-95CE469B2436}"/>
              </a:ext>
            </a:extLst>
          </p:cNvPr>
          <p:cNvSpPr>
            <a:spLocks noGrp="1"/>
          </p:cNvSpPr>
          <p:nvPr>
            <p:ph type="title"/>
          </p:nvPr>
        </p:nvSpPr>
        <p:spPr>
          <a:xfrm>
            <a:off x="5093520" y="2744662"/>
            <a:ext cx="6589707" cy="2387600"/>
          </a:xfrm>
        </p:spPr>
        <p:txBody>
          <a:bodyPr vert="horz" lIns="91440" tIns="45720" rIns="91440" bIns="45720" rtlCol="0" anchor="b">
            <a:normAutofit/>
          </a:bodyPr>
          <a:lstStyle/>
          <a:p>
            <a:pPr algn="r" rtl="0"/>
            <a:r>
              <a:rPr lang="es-US" kern="1200" dirty="0">
                <a:latin typeface="+mj-lt"/>
                <a:ea typeface="+mj-ea"/>
                <a:cs typeface="+mj-cs"/>
              </a:rPr>
              <a:t>¿Por qué las matemáticas?</a:t>
            </a:r>
          </a:p>
        </p:txBody>
      </p:sp>
    </p:spTree>
    <p:extLst>
      <p:ext uri="{BB962C8B-B14F-4D97-AF65-F5344CB8AC3E}">
        <p14:creationId xmlns:p14="http://schemas.microsoft.com/office/powerpoint/2010/main" val="3297904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BBE452A-D6E7-4EFA-A638-D8A0A0524F04}"/>
              </a:ext>
            </a:extLst>
          </p:cNvPr>
          <p:cNvSpPr>
            <a:spLocks noGrp="1"/>
          </p:cNvSpPr>
          <p:nvPr>
            <p:ph type="sldNum" sz="quarter" idx="12"/>
          </p:nvPr>
        </p:nvSpPr>
        <p:spPr/>
        <p:txBody>
          <a:bodyPr/>
          <a:lstStyle/>
          <a:p>
            <a:pPr rtl="0"/>
            <a:fld id="{CBC9E272-4806-0342-9BA3-151523D2E9AC}" type="slidenum">
              <a:rPr/>
              <a:pPr/>
              <a:t>4</a:t>
            </a:fld>
            <a:endParaRPr/>
          </a:p>
        </p:txBody>
      </p:sp>
      <p:sp>
        <p:nvSpPr>
          <p:cNvPr id="2" name="Title 1" hidden="1">
            <a:extLst>
              <a:ext uri="{FF2B5EF4-FFF2-40B4-BE49-F238E27FC236}">
                <a16:creationId xmlns:a16="http://schemas.microsoft.com/office/drawing/2014/main" id="{5441AD1A-1C99-43F4-8359-63BFCBBC5A66}"/>
              </a:ext>
            </a:extLst>
          </p:cNvPr>
          <p:cNvSpPr>
            <a:spLocks noGrp="1"/>
          </p:cNvSpPr>
          <p:nvPr>
            <p:ph type="title"/>
          </p:nvPr>
        </p:nvSpPr>
        <p:spPr/>
        <p:txBody>
          <a:bodyPr/>
          <a:lstStyle/>
          <a:p>
            <a:r>
              <a:rPr lang="en-US" dirty="0">
                <a:effectLst/>
                <a:latin typeface="Arial" panose="020B0604020202020204" pitchFamily="34" charset="0"/>
              </a:rPr>
              <a:t>Math success opens doors to college and careers</a:t>
            </a:r>
            <a:endParaRPr lang="en-US" dirty="0"/>
          </a:p>
        </p:txBody>
      </p:sp>
      <p:sp>
        <p:nvSpPr>
          <p:cNvPr id="9" name="Footer Placeholder 4">
            <a:extLst>
              <a:ext uri="{FF2B5EF4-FFF2-40B4-BE49-F238E27FC236}">
                <a16:creationId xmlns:a16="http://schemas.microsoft.com/office/drawing/2014/main" id="{1B7C1630-78CA-42D5-9C6B-17309DC3B543}"/>
              </a:ext>
            </a:extLst>
          </p:cNvPr>
          <p:cNvSpPr>
            <a:spLocks noGrp="1"/>
          </p:cNvSpPr>
          <p:nvPr>
            <p:ph type="ftr" sz="quarter" idx="11"/>
          </p:nvPr>
        </p:nvSpPr>
        <p:spPr>
          <a:xfrm>
            <a:off x="182945" y="6484070"/>
            <a:ext cx="10223797" cy="237405"/>
          </a:xfrm>
        </p:spPr>
        <p:txBody>
          <a:bodyPr/>
          <a:lstStyle/>
          <a:p>
            <a:pPr algn="l" rtl="0"/>
            <a:r>
              <a:rPr lang="es-US" sz="1400" dirty="0"/>
              <a:t>Para obtener todo el material infográfico y las referencias, consulte: </a:t>
            </a:r>
            <a:r>
              <a:rPr lang="es-US" sz="1400" dirty="0">
                <a:hlinkClick r:id="rId4"/>
              </a:rPr>
              <a:t>https://ies.ed.gov/ncee/edlabs/infographics/pdf/REL_AP_Supporting_Your_Child_in_Developing_Math_Skills_for_Future_Success.pdf</a:t>
            </a:r>
            <a:r>
              <a:rPr lang="es-US" sz="1400" dirty="0"/>
              <a:t>.</a:t>
            </a:r>
          </a:p>
          <a:p>
            <a:pPr algn="l" rtl="0"/>
            <a:r>
              <a:rPr lang="es-US" sz="1400" dirty="0"/>
              <a:t> </a:t>
            </a:r>
          </a:p>
        </p:txBody>
      </p:sp>
      <p:pic>
        <p:nvPicPr>
          <p:cNvPr id="10" name="Picture 9" descr="Una infografía que muestra el trayecto de un estudiante desde que le va bien en matemáticas en la escuela primaria hasta que le va bien en su carrera. La infografía contiene los siguientes cuadros de texto: los niños que creen que pueden tener éxito en matemáticas están más dispuestos a esforzarse, incluso cuando tienen dificultades, y esto da como resultado un mejor desempeño; los estudiantes que completan matemáticas de nivel superior en la escuela secundaria tienen más probabilidades de inscribirse en la universidad; y los cursos de matemáticas que toman los estudiantes en la escuela secundaria están relacionados con sus ganancias diez años después.">
            <a:extLst>
              <a:ext uri="{FF2B5EF4-FFF2-40B4-BE49-F238E27FC236}">
                <a16:creationId xmlns:a16="http://schemas.microsoft.com/office/drawing/2014/main" id="{4D7715D6-8B32-4DEB-950C-04326F9DA406}"/>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465088" y="397653"/>
            <a:ext cx="11173918" cy="5557810"/>
          </a:xfrm>
          <a:prstGeom prst="rect">
            <a:avLst/>
          </a:prstGeom>
        </p:spPr>
      </p:pic>
    </p:spTree>
    <p:extLst>
      <p:ext uri="{BB962C8B-B14F-4D97-AF65-F5344CB8AC3E}">
        <p14:creationId xmlns:p14="http://schemas.microsoft.com/office/powerpoint/2010/main" val="3368367085"/>
      </p:ext>
    </p:extLst>
  </p:cSld>
  <p:clrMapOvr>
    <a:masterClrMapping/>
  </p:clrMapOvr>
  <p:extLst>
    <p:ext uri="{6950BFC3-D8DA-4A85-94F7-54DA5524770B}">
      <p188:commentRel xmlns:p188="http://schemas.microsoft.com/office/powerpoint/2018/8/main" r:id="rId3"/>
    </p:ext>
  </p:extLs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BB99FB8E-4500-412D-8AA7-5129DFCDDECF}"/>
              </a:ext>
            </a:extLst>
          </p:cNvPr>
          <p:cNvSpPr>
            <a:spLocks noGrp="1"/>
          </p:cNvSpPr>
          <p:nvPr>
            <p:ph type="sldNum" sz="quarter" idx="12"/>
          </p:nvPr>
        </p:nvSpPr>
        <p:spPr/>
        <p:txBody>
          <a:bodyPr/>
          <a:lstStyle/>
          <a:p>
            <a:pPr rtl="0"/>
            <a:fld id="{CBC9E272-4806-0342-9BA3-151523D2E9AC}" type="slidenum">
              <a:rPr/>
              <a:pPr/>
              <a:t>5</a:t>
            </a:fld>
            <a:endParaRPr/>
          </a:p>
        </p:txBody>
      </p:sp>
      <p:sp>
        <p:nvSpPr>
          <p:cNvPr id="3" name="Title 2" hidden="1">
            <a:extLst>
              <a:ext uri="{FF2B5EF4-FFF2-40B4-BE49-F238E27FC236}">
                <a16:creationId xmlns:a16="http://schemas.microsoft.com/office/drawing/2014/main" id="{351A7C5D-B04D-400B-B87C-A8553AF24DBC}"/>
              </a:ext>
            </a:extLst>
          </p:cNvPr>
          <p:cNvSpPr>
            <a:spLocks noGrp="1"/>
          </p:cNvSpPr>
          <p:nvPr>
            <p:ph type="title"/>
          </p:nvPr>
        </p:nvSpPr>
        <p:spPr/>
        <p:txBody>
          <a:bodyPr/>
          <a:lstStyle/>
          <a:p>
            <a:r>
              <a:rPr lang="en-US" dirty="0">
                <a:effectLst/>
                <a:latin typeface="Arial" panose="020B0604020202020204" pitchFamily="34" charset="0"/>
              </a:rPr>
              <a:t>Families can support children in developing math skills</a:t>
            </a:r>
            <a:endParaRPr lang="en-US" dirty="0"/>
          </a:p>
        </p:txBody>
      </p:sp>
      <p:pic>
        <p:nvPicPr>
          <p:cNvPr id="8" name="Picture 7" descr="Una infografía que muestra que las familias son modelos matemáticos naturales para sus hijos y pueden ayudar a los niños a desarrollar actitudes positivas para aprender matemáticas. Las familias pueden elogiar el esfuerzo y modelar actitudes matemáticas positivas; animar a los niños a buscar ayuda y probar nuevas estrategias cuando estén estancados; y confrontar los estereotipos sobre quién es bueno en matemáticas.">
            <a:extLst>
              <a:ext uri="{FF2B5EF4-FFF2-40B4-BE49-F238E27FC236}">
                <a16:creationId xmlns:a16="http://schemas.microsoft.com/office/drawing/2014/main" id="{AF810F5B-8A4D-4CA9-822E-CA506424120A}"/>
              </a:ext>
            </a:extLst>
          </p:cNvPr>
          <p:cNvPicPr>
            <a:picLocks noChangeAspect="1"/>
          </p:cNvPicPr>
          <p:nvPr/>
        </p:nvPicPr>
        <p:blipFill rotWithShape="1">
          <a:blip r:embed="rId3">
            <a:extLst>
              <a:ext uri="{28A0092B-C50C-407E-A947-70E740481C1C}">
                <a14:useLocalDpi xmlns:a14="http://schemas.microsoft.com/office/drawing/2010/main" val="0"/>
              </a:ext>
            </a:extLst>
          </a:blip>
          <a:srcRect l="-760" t="-3329" r="-535" b="-3103"/>
          <a:stretch/>
        </p:blipFill>
        <p:spPr>
          <a:xfrm>
            <a:off x="0" y="1011936"/>
            <a:ext cx="12192000" cy="4514690"/>
          </a:xfrm>
          <a:prstGeom prst="rect">
            <a:avLst/>
          </a:prstGeom>
        </p:spPr>
      </p:pic>
      <p:sp>
        <p:nvSpPr>
          <p:cNvPr id="9" name="Footer Placeholder 4">
            <a:extLst>
              <a:ext uri="{FF2B5EF4-FFF2-40B4-BE49-F238E27FC236}">
                <a16:creationId xmlns:a16="http://schemas.microsoft.com/office/drawing/2014/main" id="{D49071B8-3588-41A2-922E-354E735C0881}"/>
              </a:ext>
            </a:extLst>
          </p:cNvPr>
          <p:cNvSpPr>
            <a:spLocks noGrp="1"/>
          </p:cNvSpPr>
          <p:nvPr>
            <p:ph type="ftr" sz="quarter" idx="11"/>
          </p:nvPr>
        </p:nvSpPr>
        <p:spPr>
          <a:xfrm>
            <a:off x="182945" y="6484070"/>
            <a:ext cx="10223797" cy="237405"/>
          </a:xfrm>
        </p:spPr>
        <p:txBody>
          <a:bodyPr/>
          <a:lstStyle/>
          <a:p>
            <a:pPr algn="l" rtl="0"/>
            <a:r>
              <a:rPr lang="es-US" sz="1400"/>
              <a:t>Para obtener todo el material infográfico y las referencias, consulte: </a:t>
            </a:r>
            <a:r>
              <a:rPr lang="es-US" sz="1400">
                <a:hlinkClick r:id="rId4"/>
              </a:rPr>
              <a:t>https://ies.ed.gov/ncee/edlabs/infographics/pdf/REL_AP_Supporting_Your_Child_in_Developing_Math_Skills_for_Future_Success.pdf</a:t>
            </a:r>
            <a:r>
              <a:rPr lang="es-US" sz="1400"/>
              <a:t>.</a:t>
            </a:r>
          </a:p>
          <a:p>
            <a:pPr algn="l" rtl="0"/>
            <a:r>
              <a:rPr lang="es-US" sz="1400"/>
              <a:t> </a:t>
            </a:r>
          </a:p>
        </p:txBody>
      </p:sp>
    </p:spTree>
    <p:extLst>
      <p:ext uri="{BB962C8B-B14F-4D97-AF65-F5344CB8AC3E}">
        <p14:creationId xmlns:p14="http://schemas.microsoft.com/office/powerpoint/2010/main" val="208348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69FB62F5-1B0F-5E48-B648-7AC2D0DC1245}"/>
              </a:ext>
            </a:extLst>
          </p:cNvPr>
          <p:cNvSpPr>
            <a:spLocks noGrp="1"/>
          </p:cNvSpPr>
          <p:nvPr>
            <p:ph type="sldNum" sz="quarter" idx="12"/>
          </p:nvPr>
        </p:nvSpPr>
        <p:spPr>
          <a:xfrm>
            <a:off x="8610600" y="6356350"/>
            <a:ext cx="2743200" cy="365125"/>
          </a:xfrm>
        </p:spPr>
        <p:txBody>
          <a:bodyPr vert="horz" lIns="91440" tIns="45720" rIns="91440" bIns="45720" rtlCol="0" anchor="ctr">
            <a:normAutofit/>
          </a:bodyPr>
          <a:lstStyle/>
          <a:p>
            <a:pPr rtl="0">
              <a:spcAft>
                <a:spcPts val="600"/>
              </a:spcAft>
            </a:pPr>
            <a:fld id="{CBC9E272-4806-0342-9BA3-151523D2E9AC}" type="slidenum">
              <a:rPr/>
              <a:pPr>
                <a:spcAft>
                  <a:spcPts val="600"/>
                </a:spcAft>
              </a:pPr>
              <a:t>6</a:t>
            </a:fld>
            <a:endParaRPr/>
          </a:p>
        </p:txBody>
      </p:sp>
      <p:pic>
        <p:nvPicPr>
          <p:cNvPr id="3" name="Picture 2" descr="&quot; &quot;">
            <a:extLst>
              <a:ext uri="{FF2B5EF4-FFF2-40B4-BE49-F238E27FC236}">
                <a16:creationId xmlns:a16="http://schemas.microsoft.com/office/drawing/2014/main" id="{6801B6F8-A383-2FAB-4826-86453538C310}"/>
              </a:ext>
            </a:extLst>
          </p:cNvPr>
          <p:cNvPicPr>
            <a:picLocks noChangeAspect="1"/>
          </p:cNvPicPr>
          <p:nvPr/>
        </p:nvPicPr>
        <p:blipFill>
          <a:blip r:embed="rId3"/>
          <a:stretch>
            <a:fillRect/>
          </a:stretch>
        </p:blipFill>
        <p:spPr>
          <a:xfrm>
            <a:off x="10817" y="0"/>
            <a:ext cx="12170365" cy="6858000"/>
          </a:xfrm>
          <a:prstGeom prst="rect">
            <a:avLst/>
          </a:prstGeom>
        </p:spPr>
      </p:pic>
      <p:sp>
        <p:nvSpPr>
          <p:cNvPr id="2" name="Title 1">
            <a:extLst>
              <a:ext uri="{FF2B5EF4-FFF2-40B4-BE49-F238E27FC236}">
                <a16:creationId xmlns:a16="http://schemas.microsoft.com/office/drawing/2014/main" id="{5947C648-25C3-8D47-B0C3-2FE8B43D9015}"/>
              </a:ext>
            </a:extLst>
          </p:cNvPr>
          <p:cNvSpPr>
            <a:spLocks noGrp="1"/>
          </p:cNvSpPr>
          <p:nvPr>
            <p:ph type="title"/>
          </p:nvPr>
        </p:nvSpPr>
        <p:spPr>
          <a:xfrm>
            <a:off x="4038600" y="1939159"/>
            <a:ext cx="7644627" cy="2751086"/>
          </a:xfrm>
        </p:spPr>
        <p:txBody>
          <a:bodyPr vert="horz" lIns="91440" tIns="45720" rIns="91440" bIns="45720" rtlCol="0" anchor="b">
            <a:normAutofit fontScale="90000"/>
          </a:bodyPr>
          <a:lstStyle/>
          <a:p>
            <a:pPr algn="r" rtl="0"/>
            <a:r>
              <a:rPr lang="es-US" kern="1200" dirty="0">
                <a:latin typeface="+mj-lt"/>
                <a:ea typeface="+mj-ea"/>
                <a:cs typeface="+mj-cs"/>
              </a:rPr>
              <a:t>Actitudes hacia las matemáticas y </a:t>
            </a:r>
            <a:r>
              <a:rPr lang="es-US" dirty="0"/>
              <a:t>una mentalidad</a:t>
            </a:r>
            <a:r>
              <a:rPr lang="es-US" kern="1200" dirty="0">
                <a:latin typeface="+mj-lt"/>
                <a:ea typeface="+mj-ea"/>
                <a:cs typeface="+mj-cs"/>
              </a:rPr>
              <a:t> de crecimiento</a:t>
            </a:r>
          </a:p>
        </p:txBody>
      </p:sp>
    </p:spTree>
    <p:extLst>
      <p:ext uri="{BB962C8B-B14F-4D97-AF65-F5344CB8AC3E}">
        <p14:creationId xmlns:p14="http://schemas.microsoft.com/office/powerpoint/2010/main" val="21587469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58B2939-F24D-42D5-B8E2-80F96FD5F205}"/>
              </a:ext>
            </a:extLst>
          </p:cNvPr>
          <p:cNvSpPr>
            <a:spLocks noGrp="1"/>
          </p:cNvSpPr>
          <p:nvPr>
            <p:ph type="sldNum" sz="quarter" idx="12"/>
          </p:nvPr>
        </p:nvSpPr>
        <p:spPr>
          <a:xfrm>
            <a:off x="9481741" y="6492240"/>
            <a:ext cx="1003377" cy="365125"/>
          </a:xfrm>
        </p:spPr>
        <p:txBody>
          <a:bodyPr vert="horz" lIns="91440" tIns="45720" rIns="91440" bIns="45720" rtlCol="0" anchor="ctr">
            <a:normAutofit/>
          </a:bodyPr>
          <a:lstStyle/>
          <a:p>
            <a:pPr rtl="0">
              <a:spcAft>
                <a:spcPts val="600"/>
              </a:spcAft>
            </a:pPr>
            <a:fld id="{CBC9E272-4806-0342-9BA3-151523D2E9AC}" type="slidenum">
              <a:rPr/>
              <a:pPr>
                <a:spcAft>
                  <a:spcPts val="600"/>
                </a:spcAft>
              </a:pPr>
              <a:t>7</a:t>
            </a:fld>
            <a:endParaRPr/>
          </a:p>
        </p:txBody>
      </p:sp>
      <p:sp useBgFill="1">
        <p:nvSpPr>
          <p:cNvPr id="26" name="Rectangle 25">
            <a:extLst>
              <a:ext uri="{FF2B5EF4-FFF2-40B4-BE49-F238E27FC236}">
                <a16:creationId xmlns:a16="http://schemas.microsoft.com/office/drawing/2014/main" id="{7515D20E-1AB7-4E74-9236-2B72B63D60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81BDAFC1-E06E-4CA4-ABD4-12CD7CC654AD}"/>
              </a:ext>
            </a:extLst>
          </p:cNvPr>
          <p:cNvSpPr>
            <a:spLocks noGrp="1"/>
          </p:cNvSpPr>
          <p:nvPr>
            <p:ph type="title"/>
          </p:nvPr>
        </p:nvSpPr>
        <p:spPr>
          <a:xfrm>
            <a:off x="1045028" y="1336329"/>
            <a:ext cx="4143960" cy="4382588"/>
          </a:xfrm>
        </p:spPr>
        <p:txBody>
          <a:bodyPr vert="horz" lIns="91440" tIns="45720" rIns="91440" bIns="45720" rtlCol="0" anchor="ctr">
            <a:normAutofit fontScale="90000"/>
          </a:bodyPr>
          <a:lstStyle/>
          <a:p>
            <a:pPr rtl="0"/>
            <a:r>
              <a:rPr lang="es-US" sz="5000" kern="1200" dirty="0">
                <a:solidFill>
                  <a:schemeClr val="tx1"/>
                </a:solidFill>
                <a:latin typeface="+mj-lt"/>
                <a:ea typeface="+mj-ea"/>
                <a:cs typeface="+mj-cs"/>
              </a:rPr>
              <a:t>Las actitudes de los adultos hacia las matemáticas pueden influir en el desempeño de los niños en las matemáticas. </a:t>
            </a:r>
          </a:p>
        </p:txBody>
      </p:sp>
      <p:sp>
        <p:nvSpPr>
          <p:cNvPr id="42" name="Rectangle 32">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34">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982976"/>
            <a:ext cx="6009366" cy="512063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Content Placeholder 7">
            <a:extLst>
              <a:ext uri="{FF2B5EF4-FFF2-40B4-BE49-F238E27FC236}">
                <a16:creationId xmlns:a16="http://schemas.microsoft.com/office/drawing/2014/main" id="{FCD8B287-6785-4580-B27F-B70751F13700}"/>
              </a:ext>
            </a:extLst>
          </p:cNvPr>
          <p:cNvSpPr>
            <a:spLocks noGrp="1"/>
          </p:cNvSpPr>
          <p:nvPr>
            <p:ph idx="1"/>
          </p:nvPr>
        </p:nvSpPr>
        <p:spPr>
          <a:xfrm>
            <a:off x="6096001" y="1336329"/>
            <a:ext cx="5260848" cy="4382588"/>
          </a:xfrm>
        </p:spPr>
        <p:txBody>
          <a:bodyPr vert="horz" lIns="91440" tIns="45720" rIns="91440" bIns="45720" rtlCol="0" anchor="ctr">
            <a:normAutofit fontScale="92500" lnSpcReduction="20000"/>
          </a:bodyPr>
          <a:lstStyle/>
          <a:p>
            <a:pPr rtl="0">
              <a:spcAft>
                <a:spcPts val="3600"/>
              </a:spcAft>
            </a:pPr>
            <a:r>
              <a:rPr lang="es-US" sz="2800" dirty="0"/>
              <a:t>Diversos estudios sugieren que las </a:t>
            </a:r>
            <a:r>
              <a:rPr lang="es-US" sz="2800" b="1" dirty="0"/>
              <a:t>reacciones de los adultos</a:t>
            </a:r>
            <a:r>
              <a:rPr lang="es-US" sz="2800" dirty="0"/>
              <a:t> ante el trabajo de los niños</a:t>
            </a:r>
            <a:r>
              <a:rPr lang="es-US" sz="2800" b="1" dirty="0"/>
              <a:t> afectan el desempeño y la actitud del niño/a</a:t>
            </a:r>
            <a:r>
              <a:rPr lang="es-US" sz="2800" dirty="0"/>
              <a:t> hacia la materia.</a:t>
            </a:r>
          </a:p>
          <a:p>
            <a:pPr rtl="0"/>
            <a:r>
              <a:rPr lang="es-US" sz="2800" dirty="0"/>
              <a:t>Cuando usted tiene una actitud negativa, los niños pueden sentir que tiene </a:t>
            </a:r>
            <a:r>
              <a:rPr lang="es-US" sz="2800" b="1" dirty="0"/>
              <a:t>pocas expectativas </a:t>
            </a:r>
            <a:r>
              <a:rPr lang="es-US" sz="2800" dirty="0"/>
              <a:t>en ellos, lo que los </a:t>
            </a:r>
            <a:r>
              <a:rPr lang="es-US" sz="2800" b="1" dirty="0"/>
              <a:t>puede llevar a disminuir su motivación y sus expectativas </a:t>
            </a:r>
            <a:r>
              <a:rPr lang="es-US" sz="2800" dirty="0"/>
              <a:t>en su propio éxito en matemáticas.</a:t>
            </a:r>
          </a:p>
        </p:txBody>
      </p:sp>
      <p:pic>
        <p:nvPicPr>
          <p:cNvPr id="2" name="Picture 1" descr="&quot; &quot;">
            <a:extLst>
              <a:ext uri="{FF2B5EF4-FFF2-40B4-BE49-F238E27FC236}">
                <a16:creationId xmlns:a16="http://schemas.microsoft.com/office/drawing/2014/main" id="{09DBFDBE-D45C-B762-211A-5D405843AA92}"/>
              </a:ext>
            </a:extLst>
          </p:cNvPr>
          <p:cNvPicPr>
            <a:picLocks noChangeAspect="1"/>
          </p:cNvPicPr>
          <p:nvPr/>
        </p:nvPicPr>
        <p:blipFill>
          <a:blip r:embed="rId3"/>
          <a:stretch>
            <a:fillRect/>
          </a:stretch>
        </p:blipFill>
        <p:spPr>
          <a:xfrm>
            <a:off x="-3670" y="3174019"/>
            <a:ext cx="731520" cy="678180"/>
          </a:xfrm>
          <a:prstGeom prst="rect">
            <a:avLst/>
          </a:prstGeom>
        </p:spPr>
      </p:pic>
    </p:spTree>
    <p:extLst>
      <p:ext uri="{BB962C8B-B14F-4D97-AF65-F5344CB8AC3E}">
        <p14:creationId xmlns:p14="http://schemas.microsoft.com/office/powerpoint/2010/main" val="386263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BFECF82-2BB5-451A-B562-F83A46A465D5}"/>
              </a:ext>
            </a:extLst>
          </p:cNvPr>
          <p:cNvSpPr>
            <a:spLocks noGrp="1"/>
          </p:cNvSpPr>
          <p:nvPr>
            <p:ph type="title"/>
          </p:nvPr>
        </p:nvSpPr>
        <p:spPr>
          <a:xfrm>
            <a:off x="1097280" y="286606"/>
            <a:ext cx="10058400" cy="1101324"/>
          </a:xfrm>
        </p:spPr>
        <p:txBody>
          <a:bodyPr>
            <a:normAutofit/>
          </a:bodyPr>
          <a:lstStyle/>
          <a:p>
            <a:pPr rtl="0"/>
            <a:r>
              <a:rPr lang="es-US" sz="4000" dirty="0"/>
              <a:t>La mentalidad en matemáticas es importante</a:t>
            </a:r>
          </a:p>
        </p:txBody>
      </p:sp>
      <p:sp>
        <p:nvSpPr>
          <p:cNvPr id="2" name="Text Placeholder 1">
            <a:extLst>
              <a:ext uri="{FF2B5EF4-FFF2-40B4-BE49-F238E27FC236}">
                <a16:creationId xmlns:a16="http://schemas.microsoft.com/office/drawing/2014/main" id="{6174EA49-628B-5341-B879-54DCEF90956B}"/>
              </a:ext>
            </a:extLst>
          </p:cNvPr>
          <p:cNvSpPr>
            <a:spLocks noGrp="1"/>
          </p:cNvSpPr>
          <p:nvPr>
            <p:ph type="body" idx="1"/>
          </p:nvPr>
        </p:nvSpPr>
        <p:spPr/>
        <p:txBody>
          <a:bodyPr/>
          <a:lstStyle/>
          <a:p>
            <a:pPr rtl="0"/>
            <a:r>
              <a:rPr lang="es-US" sz="2800" b="1"/>
              <a:t>Mentalidad fija</a:t>
            </a:r>
          </a:p>
        </p:txBody>
      </p:sp>
      <p:sp>
        <p:nvSpPr>
          <p:cNvPr id="5" name="Content Placeholder 4">
            <a:extLst>
              <a:ext uri="{FF2B5EF4-FFF2-40B4-BE49-F238E27FC236}">
                <a16:creationId xmlns:a16="http://schemas.microsoft.com/office/drawing/2014/main" id="{2CED506E-BFA5-4458-8DA0-2DA1022C26D6}"/>
              </a:ext>
            </a:extLst>
          </p:cNvPr>
          <p:cNvSpPr>
            <a:spLocks noGrp="1"/>
          </p:cNvSpPr>
          <p:nvPr>
            <p:ph sz="half" idx="2"/>
          </p:nvPr>
        </p:nvSpPr>
        <p:spPr>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150876" lvl="1" indent="0">
              <a:buNone/>
            </a:pPr>
            <a:endParaRPr lang="en-US" sz="2800" dirty="0"/>
          </a:p>
          <a:p>
            <a:pPr marL="150876" lvl="1" indent="0" rtl="0">
              <a:buNone/>
            </a:pPr>
            <a:r>
              <a:rPr lang="es-US" sz="2800"/>
              <a:t>Es la creencia de que las personas nacen con la inteligencia que tienen y no se puede hacer mucho para cambiarla.</a:t>
            </a:r>
          </a:p>
        </p:txBody>
      </p:sp>
      <p:sp>
        <p:nvSpPr>
          <p:cNvPr id="3" name="Text Placeholder 2">
            <a:extLst>
              <a:ext uri="{FF2B5EF4-FFF2-40B4-BE49-F238E27FC236}">
                <a16:creationId xmlns:a16="http://schemas.microsoft.com/office/drawing/2014/main" id="{5BD8ACBF-21F6-4941-BE64-1A813E2A7CCB}"/>
              </a:ext>
            </a:extLst>
          </p:cNvPr>
          <p:cNvSpPr>
            <a:spLocks noGrp="1"/>
          </p:cNvSpPr>
          <p:nvPr>
            <p:ph type="body" sz="quarter" idx="3"/>
          </p:nvPr>
        </p:nvSpPr>
        <p:spPr/>
        <p:txBody>
          <a:bodyPr/>
          <a:lstStyle/>
          <a:p>
            <a:pPr rtl="0"/>
            <a:r>
              <a:rPr lang="es-US" sz="2800" b="1"/>
              <a:t>Mentalidad de crecimiento</a:t>
            </a:r>
          </a:p>
        </p:txBody>
      </p:sp>
      <p:sp>
        <p:nvSpPr>
          <p:cNvPr id="6" name="Content Placeholder 5">
            <a:extLst>
              <a:ext uri="{FF2B5EF4-FFF2-40B4-BE49-F238E27FC236}">
                <a16:creationId xmlns:a16="http://schemas.microsoft.com/office/drawing/2014/main" id="{1B51BD43-81BB-4013-AFA9-B936B8665BE1}"/>
              </a:ext>
            </a:extLst>
          </p:cNvPr>
          <p:cNvSpPr>
            <a:spLocks noGrp="1"/>
          </p:cNvSpPr>
          <p:nvPr>
            <p:ph sz="quarter" idx="4"/>
          </p:nvPr>
        </p:nvSpPr>
        <p:spPr>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152019" lvl="1" indent="0">
              <a:buNone/>
            </a:pPr>
            <a:endParaRPr lang="en-US" sz="2800"/>
          </a:p>
          <a:p>
            <a:pPr marL="152019" lvl="1" indent="0" rtl="0">
              <a:buNone/>
            </a:pPr>
            <a:r>
              <a:rPr lang="es-US" sz="2800"/>
              <a:t>Es la creencia de que las personas pueden aumentar su inteligencia mediante trabajo duro y persistencia. Puede ejercitar el cerebro como lo hace con los músculos.</a:t>
            </a:r>
          </a:p>
        </p:txBody>
      </p:sp>
    </p:spTree>
    <p:extLst>
      <p:ext uri="{BB962C8B-B14F-4D97-AF65-F5344CB8AC3E}">
        <p14:creationId xmlns:p14="http://schemas.microsoft.com/office/powerpoint/2010/main" val="1516406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D2AA-9354-4EE3-8281-7C2B04044ED0}"/>
              </a:ext>
            </a:extLst>
          </p:cNvPr>
          <p:cNvSpPr>
            <a:spLocks noGrp="1"/>
          </p:cNvSpPr>
          <p:nvPr>
            <p:ph type="title"/>
          </p:nvPr>
        </p:nvSpPr>
        <p:spPr>
          <a:xfrm>
            <a:off x="1516284" y="349627"/>
            <a:ext cx="9837515" cy="1325563"/>
          </a:xfrm>
        </p:spPr>
        <p:txBody>
          <a:bodyPr/>
          <a:lstStyle/>
          <a:p>
            <a:pPr rtl="0" eaLnBrk="1" latinLnBrk="0" hangingPunct="1"/>
            <a:r>
              <a:rPr lang="es-US" sz="5400" kern="1200" dirty="0">
                <a:ln>
                  <a:noFill/>
                </a:ln>
                <a:solidFill>
                  <a:srgbClr val="000000"/>
                </a:solidFill>
                <a:effectLst>
                  <a:outerShdw blurRad="38100" dist="19050" dir="2700000" algn="tl" rotWithShape="0">
                    <a:schemeClr val="dk1">
                      <a:alpha val="40000"/>
                    </a:schemeClr>
                  </a:outerShdw>
                </a:effectLst>
                <a:latin typeface="Calibri" panose="020F0502020204030204" pitchFamily="34" charset="0"/>
                <a:ea typeface="+mn-ea"/>
                <a:cs typeface="+mn-cs"/>
              </a:rPr>
              <a:t>Anime el esfuerzo y el aprendizaje</a:t>
            </a:r>
          </a:p>
        </p:txBody>
      </p:sp>
      <p:sp>
        <p:nvSpPr>
          <p:cNvPr id="7" name="Content Placeholder 6">
            <a:extLst>
              <a:ext uri="{FF2B5EF4-FFF2-40B4-BE49-F238E27FC236}">
                <a16:creationId xmlns:a16="http://schemas.microsoft.com/office/drawing/2014/main" id="{81EB3A21-0884-4EFC-AEE0-6F854D036E92}"/>
              </a:ext>
            </a:extLst>
          </p:cNvPr>
          <p:cNvSpPr>
            <a:spLocks noGrp="1"/>
          </p:cNvSpPr>
          <p:nvPr>
            <p:ph sz="half" idx="2"/>
          </p:nvPr>
        </p:nvSpPr>
        <p:spPr>
          <a:xfrm>
            <a:off x="602618" y="1799280"/>
            <a:ext cx="5181600" cy="439276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a:pPr>
            <a:endParaRPr lang="en-US" sz="3600" dirty="0"/>
          </a:p>
          <a:p>
            <a:pPr marL="742950" indent="-742950" rtl="0">
              <a:buFont typeface="+mj-lt"/>
              <a:buAutoNum type="arabicPeriod"/>
            </a:pPr>
            <a:r>
              <a:rPr lang="es-US" sz="3600"/>
              <a:t>No todos son buenos para las matemáticas, eres muy bueno en otras materias.</a:t>
            </a:r>
          </a:p>
        </p:txBody>
      </p:sp>
      <p:sp>
        <p:nvSpPr>
          <p:cNvPr id="5" name="Content Placeholder 4">
            <a:extLst>
              <a:ext uri="{FF2B5EF4-FFF2-40B4-BE49-F238E27FC236}">
                <a16:creationId xmlns:a16="http://schemas.microsoft.com/office/drawing/2014/main" id="{E8A16B86-2CCB-4441-B04A-2C8D317B93D7}"/>
              </a:ext>
            </a:extLst>
          </p:cNvPr>
          <p:cNvSpPr>
            <a:spLocks noGrp="1"/>
          </p:cNvSpPr>
          <p:nvPr>
            <p:ph sz="half" idx="1"/>
          </p:nvPr>
        </p:nvSpPr>
        <p:spPr>
          <a:xfrm>
            <a:off x="6407784" y="1796611"/>
            <a:ext cx="5190546" cy="4392762"/>
          </a:xfrm>
          <a:solidFill>
            <a:schemeClr val="accent4">
              <a:lumMod val="60000"/>
              <a:lumOff val="40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txBody>
          <a:bodyPr>
            <a:normAutofit/>
          </a:bodyPr>
          <a:lstStyle/>
          <a:p>
            <a:pPr marL="742950" indent="-742950">
              <a:buFont typeface="+mj-lt"/>
              <a:buAutoNum type="arabicPeriod" startAt="2"/>
            </a:pPr>
            <a:endParaRPr lang="en-US" sz="3600" dirty="0"/>
          </a:p>
          <a:p>
            <a:pPr marL="742950" indent="-742950" rtl="0">
              <a:buFont typeface="+mj-lt"/>
              <a:buAutoNum type="arabicPeriod" startAt="2"/>
            </a:pPr>
            <a:r>
              <a:rPr lang="es-US" sz="3600" dirty="0"/>
              <a:t>¡Puedes hacerlo! Intentemos otra estrategia. </a:t>
            </a:r>
          </a:p>
        </p:txBody>
      </p:sp>
      <p:pic>
        <p:nvPicPr>
          <p:cNvPr id="3" name="Graphic 2" descr="Marca de verificación que indica que el elemento 2 es la respuesta correcta">
            <a:extLst>
              <a:ext uri="{FF2B5EF4-FFF2-40B4-BE49-F238E27FC236}">
                <a16:creationId xmlns:a16="http://schemas.microsoft.com/office/drawing/2014/main" id="{7F511DEC-57DB-4030-965E-20CC6FC4E12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873343" y="3722914"/>
            <a:ext cx="2205202" cy="2205202"/>
          </a:xfrm>
          <a:prstGeom prst="rect">
            <a:avLst/>
          </a:prstGeom>
        </p:spPr>
      </p:pic>
    </p:spTree>
    <p:extLst>
      <p:ext uri="{BB962C8B-B14F-4D97-AF65-F5344CB8AC3E}">
        <p14:creationId xmlns:p14="http://schemas.microsoft.com/office/powerpoint/2010/main" val="1877262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9389f5b4-ce8b-4c9c-9f0b-be74c383084a" xsi:nil="true"/>
    <lcf76f155ced4ddcb4097134ff3c332f xmlns="b68748d0-6ca3-4f62-a45a-b15e38884bd8">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FB3465AC5A814EADDFED47BB3BECC3" ma:contentTypeVersion="" ma:contentTypeDescription="Create a new document." ma:contentTypeScope="" ma:versionID="28725e998ceab149b1c302aa587aa74c">
  <xsd:schema xmlns:xsd="http://www.w3.org/2001/XMLSchema" xmlns:xs="http://www.w3.org/2001/XMLSchema" xmlns:p="http://schemas.microsoft.com/office/2006/metadata/properties" xmlns:ns2="b68748d0-6ca3-4f62-a45a-b15e38884bd8" xmlns:ns3="9389f5b4-ce8b-4c9c-9f0b-be74c383084a" targetNamespace="http://schemas.microsoft.com/office/2006/metadata/properties" ma:root="true" ma:fieldsID="5b2521ba600e1f31e2cef81597860363" ns2:_="" ns3:_="">
    <xsd:import namespace="b68748d0-6ca3-4f62-a45a-b15e38884bd8"/>
    <xsd:import namespace="9389f5b4-ce8b-4c9c-9f0b-be74c383084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8748d0-6ca3-4f62-a45a-b15e38884bd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2445cae-00a8-41b2-b692-3298960a865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389f5b4-ce8b-4c9c-9f0b-be74c383084a"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99b5793-c82e-43e6-8580-f136cc3fd639}" ma:internalName="TaxCatchAll" ma:showField="CatchAllData" ma:web="9389f5b4-ce8b-4c9c-9f0b-be74c383084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1E2AB58-4D2B-412D-88BD-2A1AD9768B06}">
  <ds:schemaRefs>
    <ds:schemaRef ds:uri="http://schemas.microsoft.com/office/2006/documentManagement/types"/>
    <ds:schemaRef ds:uri="http://schemas.microsoft.com/office/2006/metadata/properties"/>
    <ds:schemaRef ds:uri="http://www.w3.org/XML/1998/namespace"/>
    <ds:schemaRef ds:uri="b68748d0-6ca3-4f62-a45a-b15e38884bd8"/>
    <ds:schemaRef ds:uri="http://purl.org/dc/dcmitype/"/>
    <ds:schemaRef ds:uri="9389f5b4-ce8b-4c9c-9f0b-be74c383084a"/>
    <ds:schemaRef ds:uri="http://purl.org/dc/terms/"/>
    <ds:schemaRef ds:uri="http://schemas.microsoft.com/office/infopath/2007/PartnerControls"/>
    <ds:schemaRef ds:uri="http://schemas.openxmlformats.org/package/2006/metadata/core-properties"/>
    <ds:schemaRef ds:uri="http://purl.org/dc/elements/1.1/"/>
  </ds:schemaRefs>
</ds:datastoreItem>
</file>

<file path=customXml/itemProps2.xml><?xml version="1.0" encoding="utf-8"?>
<ds:datastoreItem xmlns:ds="http://schemas.openxmlformats.org/officeDocument/2006/customXml" ds:itemID="{6B67E0EA-9D1A-483D-A019-B5D613F972E4}">
  <ds:schemaRefs>
    <ds:schemaRef ds:uri="http://schemas.microsoft.com/sharepoint/v3/contenttype/forms"/>
  </ds:schemaRefs>
</ds:datastoreItem>
</file>

<file path=customXml/itemProps3.xml><?xml version="1.0" encoding="utf-8"?>
<ds:datastoreItem xmlns:ds="http://schemas.openxmlformats.org/officeDocument/2006/customXml" ds:itemID="{EE5A493A-2CEC-44BF-A03E-A56A3F88A1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8748d0-6ca3-4f62-a45a-b15e38884bd8"/>
    <ds:schemaRef ds:uri="9389f5b4-ce8b-4c9c-9f0b-be74c38308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273</TotalTime>
  <Words>2756</Words>
  <Application>Microsoft Macintosh PowerPoint</Application>
  <PresentationFormat>Widescreen</PresentationFormat>
  <Paragraphs>139</Paragraphs>
  <Slides>13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Introduction</vt:lpstr>
      <vt:lpstr>Mentalidades y matemáticas</vt:lpstr>
      <vt:lpstr>¿Por qué las matemáticas?</vt:lpstr>
      <vt:lpstr>Math success opens doors to college and careers</vt:lpstr>
      <vt:lpstr>Families can support children in developing math skills</vt:lpstr>
      <vt:lpstr>Actitudes hacia las matemáticas y una mentalidad de crecimiento</vt:lpstr>
      <vt:lpstr>Las actitudes de los adultos hacia las matemáticas pueden influir en el desempeño de los niños en las matemáticas. </vt:lpstr>
      <vt:lpstr>La mentalidad en matemáticas es importante</vt:lpstr>
      <vt:lpstr>Anime el esfuerzo y el aprendizaje</vt:lpstr>
      <vt:lpstr>Elogie el esfuerzo y el aprendizaje</vt:lpstr>
      <vt:lpstr>Aproveche el poder del “aún”</vt:lpstr>
      <vt:lpstr>Lleve mensajes a casa</vt:lpstr>
      <vt:lpstr>Referencias</vt:lpstr>
    </vt:vector>
  </TitlesOfParts>
  <Company>SRI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Mentalidades y matemáticas (Mindsets and Math)</dc:title>
  <dc:creator>REL Appalachia at SRI International</dc:creator>
  <cp:lastModifiedBy>REL Appalachia</cp:lastModifiedBy>
  <cp:revision>107</cp:revision>
  <dcterms:created xsi:type="dcterms:W3CDTF">2020-08-07T15:23:24Z</dcterms:created>
  <dcterms:modified xsi:type="dcterms:W3CDTF">2022-10-17T18:17:22Z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0x01010029FB3465AC5A814EADDFED47BB3BECC3</vt:lpwstr>
  </property>
  <property fmtid="{D5CDD505-2E9C-101B-9397-08002B2CF9AE}" pid="3" name="Status">
    <vt:lpwstr>Final</vt:lpwstr>
  </property>
  <property fmtid="{D5CDD505-2E9C-101B-9397-08002B2CF9AE}" pid="4" name="MediaServiceImageTags">
    <vt:lpwstr/>
  </property>
  <property fmtid="{D5CDD505-2E9C-101B-9397-08002B2CF9AE}" pid="5" name="Language">
    <vt:lpwstr>Spanish</vt:lpwstr>
  </property>
</Properties>
</file>