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06"/>
  </p:notesMasterIdLst>
  <p:sldIdLst>
    <p:sldId id="360" r:id="rId6"/>
    <p:sldId id="411" r:id="rId7"/>
    <p:sldId id="363" r:id="rId8"/>
    <p:sldId id="361" r:id="rId9"/>
    <p:sldId id="362" r:id="rId10"/>
    <p:sldId id="364" r:id="rId11"/>
    <p:sldId id="365" r:id="rId12"/>
    <p:sldId id="366" r:id="rId13"/>
    <p:sldId id="367" r:id="rId14"/>
    <p:sldId id="369" r:id="rId15"/>
    <p:sldId id="370" r:id="rId16"/>
    <p:sldId id="371" r:id="rId17"/>
    <p:sldId id="372" r:id="rId18"/>
    <p:sldId id="373" r:id="rId19"/>
    <p:sldId id="368" r:id="rId20"/>
    <p:sldId id="481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482" r:id="rId35"/>
    <p:sldId id="389" r:id="rId36"/>
    <p:sldId id="390" r:id="rId37"/>
    <p:sldId id="472" r:id="rId38"/>
    <p:sldId id="392" r:id="rId39"/>
    <p:sldId id="393" r:id="rId40"/>
    <p:sldId id="394" r:id="rId41"/>
    <p:sldId id="396" r:id="rId42"/>
    <p:sldId id="397" r:id="rId43"/>
    <p:sldId id="398" r:id="rId44"/>
    <p:sldId id="400" r:id="rId45"/>
    <p:sldId id="406" r:id="rId46"/>
    <p:sldId id="407" r:id="rId47"/>
    <p:sldId id="408" r:id="rId48"/>
    <p:sldId id="410" r:id="rId49"/>
    <p:sldId id="412" r:id="rId50"/>
    <p:sldId id="413" r:id="rId51"/>
    <p:sldId id="415" r:id="rId52"/>
    <p:sldId id="414" r:id="rId53"/>
    <p:sldId id="416" r:id="rId54"/>
    <p:sldId id="476" r:id="rId55"/>
    <p:sldId id="485" r:id="rId56"/>
    <p:sldId id="421" r:id="rId57"/>
    <p:sldId id="422" r:id="rId58"/>
    <p:sldId id="423" r:id="rId59"/>
    <p:sldId id="424" r:id="rId60"/>
    <p:sldId id="425" r:id="rId61"/>
    <p:sldId id="426" r:id="rId62"/>
    <p:sldId id="428" r:id="rId63"/>
    <p:sldId id="429" r:id="rId64"/>
    <p:sldId id="430" r:id="rId65"/>
    <p:sldId id="431" r:id="rId66"/>
    <p:sldId id="432" r:id="rId67"/>
    <p:sldId id="473" r:id="rId68"/>
    <p:sldId id="433" r:id="rId69"/>
    <p:sldId id="434" r:id="rId70"/>
    <p:sldId id="435" r:id="rId71"/>
    <p:sldId id="436" r:id="rId72"/>
    <p:sldId id="437" r:id="rId73"/>
    <p:sldId id="438" r:id="rId74"/>
    <p:sldId id="439" r:id="rId75"/>
    <p:sldId id="440" r:id="rId76"/>
    <p:sldId id="441" r:id="rId77"/>
    <p:sldId id="442" r:id="rId78"/>
    <p:sldId id="443" r:id="rId79"/>
    <p:sldId id="444" r:id="rId80"/>
    <p:sldId id="478" r:id="rId81"/>
    <p:sldId id="446" r:id="rId82"/>
    <p:sldId id="447" r:id="rId83"/>
    <p:sldId id="448" r:id="rId84"/>
    <p:sldId id="449" r:id="rId85"/>
    <p:sldId id="450" r:id="rId86"/>
    <p:sldId id="452" r:id="rId87"/>
    <p:sldId id="480" r:id="rId88"/>
    <p:sldId id="453" r:id="rId89"/>
    <p:sldId id="454" r:id="rId90"/>
    <p:sldId id="455" r:id="rId91"/>
    <p:sldId id="457" r:id="rId92"/>
    <p:sldId id="458" r:id="rId93"/>
    <p:sldId id="459" r:id="rId94"/>
    <p:sldId id="460" r:id="rId95"/>
    <p:sldId id="474" r:id="rId96"/>
    <p:sldId id="461" r:id="rId97"/>
    <p:sldId id="462" r:id="rId98"/>
    <p:sldId id="483" r:id="rId99"/>
    <p:sldId id="467" r:id="rId100"/>
    <p:sldId id="468" r:id="rId101"/>
    <p:sldId id="469" r:id="rId102"/>
    <p:sldId id="471" r:id="rId103"/>
    <p:sldId id="470" r:id="rId104"/>
    <p:sldId id="484" r:id="rId105"/>
  </p:sldIdLst>
  <p:sldSz cx="9144000" cy="6858000" type="screen4x3"/>
  <p:notesSz cx="68580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>
          <p15:clr>
            <a:srgbClr val="A4A3A4"/>
          </p15:clr>
        </p15:guide>
        <p15:guide id="2" pos="29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909"/>
    <a:srgbClr val="7C9B3F"/>
    <a:srgbClr val="0000CC"/>
    <a:srgbClr val="FF00FF"/>
    <a:srgbClr val="009B46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67" autoAdjust="0"/>
  </p:normalViewPr>
  <p:slideViewPr>
    <p:cSldViewPr snapToGrid="0" snapToObjects="1">
      <p:cViewPr varScale="1">
        <p:scale>
          <a:sx n="96" d="100"/>
          <a:sy n="96" d="100"/>
        </p:scale>
        <p:origin x="1608" y="96"/>
      </p:cViewPr>
      <p:guideLst>
        <p:guide orient="horz" pos="1587"/>
        <p:guide pos="2905"/>
      </p:guideLst>
    </p:cSldViewPr>
  </p:slideViewPr>
  <p:outlineViewPr>
    <p:cViewPr>
      <p:scale>
        <a:sx n="33" d="100"/>
        <a:sy n="33" d="100"/>
      </p:scale>
      <p:origin x="0" y="-32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150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openxmlformats.org/officeDocument/2006/relationships/presProps" Target="presProps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1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viewProps" Target="viewProp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theme" Target="theme/theme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ADD3E7-C0FB-417D-A4CD-C9EF83EDD2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EA276-FEF4-4EC8-94BA-D6AE209341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55D1876-0700-4C9B-B1AE-85389B5D80F4}" type="datetimeFigureOut">
              <a:rPr lang="en-US" altLang="en-US"/>
              <a:pPr/>
              <a:t>3/17/2022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CF64FC1-2E4A-406F-9D4C-15836560AA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E381F3-C7BB-4A14-B786-F4A3FD58F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CF2C1-2127-4D58-AC79-4CDF8CB210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F185A-BFC6-4EC1-83E9-4FDFCAAA3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03BF33B-4781-4ACA-B645-460ECE8711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534C31EB-C2BB-4EE8-A0EE-B34062B130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C71EAFFA-BB40-449A-B6EF-8D00F16062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20FDE2E7-97F9-4484-96A4-B55DAA139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9C7DD6E-933C-4702-BE33-1E4B4E33979F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FA4FE6E3-929B-4514-B9A5-DCF17AE9ED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9CCC6D3A-2E2E-4D5C-A28C-471D0F7C43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8EA2826-5D6A-4630-8AC2-4FD4DD75D5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E3733BD-FF71-4F5C-AE7B-54523B6FAC94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74D3E7F5-EBC0-4ADC-9D16-B52F83AA8B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707E7ADE-2E9F-4EBB-B7E4-77C18573EC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E44DF0B-D2DE-468D-B4C7-9F34161EF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B55B083-97A6-4615-A6E3-B170EB76A8EB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767E783D-5CE0-4400-A91D-A6833626C3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DAE7F468-37A8-434C-A300-1EC4240EF0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C5A609D7-E508-4991-A7B4-93A2D3874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541DAE4-D80D-468D-B221-9259EB8399E5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732CF5D3-2C8A-4506-AAA4-183FF1D7D8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5C7984F7-C64A-42A5-9AA3-D60F28D9A7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7331D01-797F-43BD-878B-60B07F634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7E85C5F-B94C-417D-BA5E-E8C3ACB24E39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A801C16-0938-45F2-8C2B-2810A3ED26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06CB907D-38AF-4FB3-83C1-079ADDFCF4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06F820ED-62DE-4629-B2D4-A5AF4F257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2F34A5B-5826-4FC8-882E-DE7E763AFF46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231C4A8B-1FD8-4795-9C76-CC44DA745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4037D37E-2A4A-4EB4-8DC4-214889861E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37D101CF-65CF-4872-9AFF-1D015145A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CA0BADC-39DF-4A39-950A-72505F02BD5C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A3F6F82F-F8FA-4C58-A6AC-BABB8B19D4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F40A6B01-731D-451F-968E-262AE055D4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64852030-5213-4FA8-85E4-3C9B339C6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C47A6F3-FEFC-4A69-8D26-C44EAC88F359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9434B4EB-04EA-4B07-A164-6FD837AB11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E3C770FB-BCF7-42FF-A52B-96F317180F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DC2CCD74-F28C-4F61-B0CF-553CADC91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4560675-E46D-46D9-8005-8778820657CE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6C4EA3BB-2E8C-44D2-8CE5-FF1A47C1DF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5865906F-1A19-4B6F-B94D-52FF69D709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358EE416-EDEC-49B6-96A0-8BC92E93E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9A5408F-57AE-4171-916F-D42C564448AE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C04D2097-3225-4309-8275-4ED0DBFE2B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7D61495F-70D3-4CC8-A4C3-B721EDAF7F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288C398B-376C-41C7-847F-56E025A05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BD00CBF-543E-4301-BE35-5214944FFBFF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130C2C0F-96F0-4CD3-B1C8-553C1D7FF2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D35EC702-7B48-4791-AD46-071F38A67F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0868415-5AB4-4A2D-8470-776CF8628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6029019-1E17-4E50-A8FA-3F4D5D2447CE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DBC1A5B8-BCF7-4051-8F7E-A99576AC32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04C4007E-C9AC-45E0-9A3E-02A4C733A6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DCF05861-E82A-45E9-BAF1-217DA4581E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5D01146-8C68-482B-AC9C-20F66470A240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75ACCA94-1F71-47D3-A7D8-5E0B7F458B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6F1BA147-7F93-4AE0-BC37-905970ECA0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14A580E8-7C0C-4922-907D-EAFAC0368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D7F099A-F903-415D-B95C-DD4CDDD34909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BFFC1D46-1CCB-4463-AE2D-A35D6EA91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DB2A0C90-6CCD-47F8-AC73-3BA27599F7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4BD4DE09-13AC-4501-8198-CF0EF741B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3D98EE2-33D0-412D-8901-5F39CBC9C191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19C6884B-DD62-4932-8C93-693651BD51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79F99AAC-E08A-4456-8C70-E6C44E1D0E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2F791333-ED5D-480C-A456-AFCD73E71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E8DD2D6-DE08-4CD6-89BB-FC08F90ABB8C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AA0571A4-C072-4BDE-A9B8-F3628FB6E6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A6BE70B3-5670-46EA-8202-5500810E8C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7E27F614-2A09-4EB9-8B44-5DF1140B2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99F07C1-4B3F-43D3-B562-60D6CFD1C44B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3756A23-D250-4421-AF19-EC9FFDA88C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EBC19659-6281-4766-98B3-CB560448D7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652168FD-C8AA-4CBB-BF24-F5C8D1477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C431E7-67B8-4434-9880-AA12B95B5E99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96FBDEDA-3A55-492F-93F8-0187466FB5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E819B430-6E30-4423-A534-FE38337FC7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74669209-34B4-42D5-893D-DED507AD0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6FC04D8-854F-4801-AA9D-34F9A936DAC6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61FF4CCE-D5D9-45CB-96B9-D121605152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A69AAF97-C792-4690-9FC4-1504BE07C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43CE889C-1288-4D7B-9780-068253FC2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EA33C15-73C1-4BF1-AA21-6088FDA16609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810B86D4-2063-4397-ABED-5229169A7D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07740870-25DF-4EC5-9F84-4B6FDC789A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E341D071-FB47-41FC-B89A-8BAA24E10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DDF122F-C112-490F-A183-50D5076AFE37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8223B0A4-61A3-4D83-A218-F59F210890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026D9379-0D13-47F4-A473-5AA4876552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30CAE48C-F424-481C-9629-82FCAB57A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B46906A-D9DC-4DB3-83B3-4E607056C4DE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D4F8E9DA-D226-4868-B09B-28102FCC19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5D0436D5-B2B5-41E8-84BF-13FE17D5E8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84C6997-DB35-4133-94DA-F1717EF1B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95A7D8C-6F74-4628-9BC2-06AA875CCB86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6A583C2C-32F8-4170-883E-86CCEA0618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6BEA869A-2F91-49C4-8892-3CA0376258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FD4E238B-71DA-4411-AFCF-B928CDA1A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CD62E9E-D6C1-4994-BCAA-9AA8C6617F89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DAD2F59F-9BE5-4EBF-8E0A-EF8869D006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34D57A72-B156-40E3-B9CE-B7BA798132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848BFFE6-8E61-4DB8-ADF6-3299BDC32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814FEBE-4216-4723-9917-029ABC468616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DBB9028C-946F-4273-93DC-DB4ABD9B5D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EC7855A4-18F5-4C1F-B00B-2C95569589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8C460498-8D47-4E25-97FD-66B87D914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602AD34-9952-4831-B2CC-8ECE41F0B9E6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2E3478D2-27FE-461B-A0F6-8DF231B961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0FAD507C-1281-4FF0-B9BE-4516F4F9CC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D7DFBE0B-F2E8-4B97-997F-0E6E8C601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F030B44-7A38-4C39-BFBC-79C5E921DBEF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E29B2F94-2E02-471E-89E1-2329D06DC2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1F8955FF-2978-46B4-A724-6A0744C71A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6409992A-119E-432A-8778-D944EE5AA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E6759B2-5FD8-4DC7-A51C-25B6B0B958D7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D9D2541F-7632-4229-A476-09E68A882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F4F662BD-2A1E-48C2-8CD7-65BAFC5932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BF5D36AA-E963-440E-BFC9-E5CB8A69D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E7133AB-F16C-4581-A15F-8A8697E1D115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C9A064DC-2CA5-45EF-A581-B7273C80C0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9757FBA4-41D5-46B8-8E3A-AEC31301E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987B8018-8022-4E04-B85C-FBCF86BD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590764E-A299-49E9-9EFF-E2F1A2814248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2EF1C0CF-7A41-427F-9FEE-98ED9EC9B2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B7109755-13F4-4613-8F3B-D5282B04FD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767C9FC5-DAF0-4E22-A9D6-16EC7AD2A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6D93CC6-C7AA-4940-B943-F5A743605638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F414BFD9-D021-4508-A689-F9C3F9D530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98B8D55F-F404-4E90-AD79-340C2ECD9F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5FFF9F81-84B8-4BD7-893D-E888621C2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8078BE0-8633-4DBB-8FF2-80DC6A84D9B3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8A076D6C-11A1-41B7-9748-F2900AED63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279A8372-B9DE-4BC8-8CDA-9D3B258E41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B609A0C5-B2BE-488F-871E-93F492C17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793B8B2-740B-47DF-8D19-A85EAA7720E4}" type="slidenum">
              <a:rPr lang="en-US" altLang="en-US" sz="1200"/>
              <a:pPr/>
              <a:t>42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AA0DF306-E7B1-4CF4-B87A-0EC85D953A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81E0FF46-C308-4F28-9E17-6116B332E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887D0EB6-0A96-4CA4-B7EF-C7CA1B141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AC2A85F-B4F6-4C4C-A55B-4A0A2CCC4E43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>
            <a:extLst>
              <a:ext uri="{FF2B5EF4-FFF2-40B4-BE49-F238E27FC236}">
                <a16:creationId xmlns:a16="http://schemas.microsoft.com/office/drawing/2014/main" id="{6A522D58-D59D-4CE6-A714-3F8168E0C2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>
            <a:extLst>
              <a:ext uri="{FF2B5EF4-FFF2-40B4-BE49-F238E27FC236}">
                <a16:creationId xmlns:a16="http://schemas.microsoft.com/office/drawing/2014/main" id="{70C658B7-2CE6-42F3-B11A-D082A304B3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4211" name="Slide Number Placeholder 3">
            <a:extLst>
              <a:ext uri="{FF2B5EF4-FFF2-40B4-BE49-F238E27FC236}">
                <a16:creationId xmlns:a16="http://schemas.microsoft.com/office/drawing/2014/main" id="{F85F2741-0020-4937-9A11-75E43DE75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C7FC5BB-56AC-4EA3-9FE2-BA05BA96CC2F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>
            <a:extLst>
              <a:ext uri="{FF2B5EF4-FFF2-40B4-BE49-F238E27FC236}">
                <a16:creationId xmlns:a16="http://schemas.microsoft.com/office/drawing/2014/main" id="{66644894-8DDD-4E4F-AE23-3E7DBAD037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>
            <a:extLst>
              <a:ext uri="{FF2B5EF4-FFF2-40B4-BE49-F238E27FC236}">
                <a16:creationId xmlns:a16="http://schemas.microsoft.com/office/drawing/2014/main" id="{7FDDB970-A332-45B9-AAF4-97759157CD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7F10B7E0-6A95-408D-B2BF-53E3AF1E8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F589182-8C4C-4FFE-B792-6BEB275B42C7}" type="slidenum">
              <a:rPr lang="en-US" altLang="en-US" sz="1200"/>
              <a:pPr/>
              <a:t>48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EC9CB6DA-2DD9-427E-A1FD-DEB89B6C8B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64F9947A-91A1-4ED0-B661-D620B3FB5B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id="{DCA99E06-F741-496E-833C-7998E0373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02D54CF-529B-4578-B6DB-DDDAC23DC17A}" type="slidenum">
              <a:rPr lang="en-US" altLang="en-US" sz="1200"/>
              <a:pPr/>
              <a:t>50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>
            <a:extLst>
              <a:ext uri="{FF2B5EF4-FFF2-40B4-BE49-F238E27FC236}">
                <a16:creationId xmlns:a16="http://schemas.microsoft.com/office/drawing/2014/main" id="{DA60032A-13FE-4FD8-9C57-F98EBE8F5D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Notes Placeholder 2">
            <a:extLst>
              <a:ext uri="{FF2B5EF4-FFF2-40B4-BE49-F238E27FC236}">
                <a16:creationId xmlns:a16="http://schemas.microsoft.com/office/drawing/2014/main" id="{4C2537BB-9FF5-4000-BC60-40E6AFB021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5475" name="Slide Number Placeholder 3">
            <a:extLst>
              <a:ext uri="{FF2B5EF4-FFF2-40B4-BE49-F238E27FC236}">
                <a16:creationId xmlns:a16="http://schemas.microsoft.com/office/drawing/2014/main" id="{8BA17723-F862-41F5-BAC5-CAFF66AF9A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F7A70AB-F000-471A-A0EF-01E03DD167EF}" type="slidenum">
              <a:rPr lang="en-US" altLang="en-US" sz="1200"/>
              <a:pPr/>
              <a:t>51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>
            <a:extLst>
              <a:ext uri="{FF2B5EF4-FFF2-40B4-BE49-F238E27FC236}">
                <a16:creationId xmlns:a16="http://schemas.microsoft.com/office/drawing/2014/main" id="{BE654A6B-AB83-461B-8353-6001DED361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2" name="Notes Placeholder 2">
            <a:extLst>
              <a:ext uri="{FF2B5EF4-FFF2-40B4-BE49-F238E27FC236}">
                <a16:creationId xmlns:a16="http://schemas.microsoft.com/office/drawing/2014/main" id="{A92FBD65-A09F-4DA1-9D5E-F68850F1C6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7523" name="Slide Number Placeholder 3">
            <a:extLst>
              <a:ext uri="{FF2B5EF4-FFF2-40B4-BE49-F238E27FC236}">
                <a16:creationId xmlns:a16="http://schemas.microsoft.com/office/drawing/2014/main" id="{B7CB0383-C25F-4857-B04F-E5621C45F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DB9C51F-7670-482E-A99E-72A10F58F626}" type="slidenum">
              <a:rPr lang="en-US" altLang="en-US" sz="1200"/>
              <a:pPr/>
              <a:t>52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>
            <a:extLst>
              <a:ext uri="{FF2B5EF4-FFF2-40B4-BE49-F238E27FC236}">
                <a16:creationId xmlns:a16="http://schemas.microsoft.com/office/drawing/2014/main" id="{4E2C87B4-2CCA-47C3-81F7-4A58A660D6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8" name="Notes Placeholder 2">
            <a:extLst>
              <a:ext uri="{FF2B5EF4-FFF2-40B4-BE49-F238E27FC236}">
                <a16:creationId xmlns:a16="http://schemas.microsoft.com/office/drawing/2014/main" id="{07ED747E-02CB-4EE5-BECF-215B4B8FA0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D2BB2655-7E13-4B6A-B617-61A75AD1C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3308423-F4AD-4F30-8812-D641DD8B8395}" type="slidenum">
              <a:rPr lang="en-US" altLang="en-US" sz="1200"/>
              <a:pPr/>
              <a:t>55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>
            <a:extLst>
              <a:ext uri="{FF2B5EF4-FFF2-40B4-BE49-F238E27FC236}">
                <a16:creationId xmlns:a16="http://schemas.microsoft.com/office/drawing/2014/main" id="{ABC1C26A-EA84-4659-83C4-FE7835FC8E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82CB3-BDA3-4725-8886-1F8A7CB7E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2E31A811-EEC4-4347-88DA-5A3568BFF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E9F654B-41AA-48E1-8C5B-3FB05CECD34C}" type="slidenum">
              <a:rPr lang="en-US" altLang="en-US" sz="1200"/>
              <a:pPr/>
              <a:t>56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>
            <a:extLst>
              <a:ext uri="{FF2B5EF4-FFF2-40B4-BE49-F238E27FC236}">
                <a16:creationId xmlns:a16="http://schemas.microsoft.com/office/drawing/2014/main" id="{458179B3-94B8-4ACB-A37C-4CAB2480FA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72DD5-5E91-42C8-A7AF-F5E78540F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15715" name="Slide Number Placeholder 3">
            <a:extLst>
              <a:ext uri="{FF2B5EF4-FFF2-40B4-BE49-F238E27FC236}">
                <a16:creationId xmlns:a16="http://schemas.microsoft.com/office/drawing/2014/main" id="{B4164343-1A59-4E5A-9CD8-1D1421E8C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93032B3-BF6E-4F41-8A19-EFCEEBBF0E7E}" type="slidenum">
              <a:rPr lang="en-US" altLang="en-US" sz="1200"/>
              <a:pPr/>
              <a:t>57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>
            <a:extLst>
              <a:ext uri="{FF2B5EF4-FFF2-40B4-BE49-F238E27FC236}">
                <a16:creationId xmlns:a16="http://schemas.microsoft.com/office/drawing/2014/main" id="{D91B99CD-7F4A-4B21-9ED1-B877C331BE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2" name="Notes Placeholder 2">
            <a:extLst>
              <a:ext uri="{FF2B5EF4-FFF2-40B4-BE49-F238E27FC236}">
                <a16:creationId xmlns:a16="http://schemas.microsoft.com/office/drawing/2014/main" id="{BC3EE760-682B-4661-B3B7-AC790A247E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17763" name="Slide Number Placeholder 3">
            <a:extLst>
              <a:ext uri="{FF2B5EF4-FFF2-40B4-BE49-F238E27FC236}">
                <a16:creationId xmlns:a16="http://schemas.microsoft.com/office/drawing/2014/main" id="{AFF2F00A-DA5C-45CC-84C6-DC10D2A7E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B3CCC7F-FF99-4963-9A6C-4CFEF9C2FE7F}" type="slidenum">
              <a:rPr lang="en-US" altLang="en-US" sz="1200"/>
              <a:pPr/>
              <a:t>58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>
            <a:extLst>
              <a:ext uri="{FF2B5EF4-FFF2-40B4-BE49-F238E27FC236}">
                <a16:creationId xmlns:a16="http://schemas.microsoft.com/office/drawing/2014/main" id="{C8168559-66E2-40B8-8AE7-CB8CA74076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0" name="Notes Placeholder 2">
            <a:extLst>
              <a:ext uri="{FF2B5EF4-FFF2-40B4-BE49-F238E27FC236}">
                <a16:creationId xmlns:a16="http://schemas.microsoft.com/office/drawing/2014/main" id="{2A54078E-733D-4570-A2D8-8EE68F6137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9811" name="Slide Number Placeholder 3">
            <a:extLst>
              <a:ext uri="{FF2B5EF4-FFF2-40B4-BE49-F238E27FC236}">
                <a16:creationId xmlns:a16="http://schemas.microsoft.com/office/drawing/2014/main" id="{67C3627C-21AE-4B5C-AF5F-07314AA51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7CD4948-D97D-428B-A175-E680CCAE7BFA}" type="slidenum">
              <a:rPr lang="en-US" altLang="en-US" sz="1200"/>
              <a:pPr/>
              <a:t>59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B809F63D-84E7-4B50-A133-6D8327E949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BF701BF9-DC54-448C-8F3B-D172551305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A5D46992-8A51-4727-BE09-5D68C36C1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904F109-CFED-4D84-83FF-6B4651257E5D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>
            <a:extLst>
              <a:ext uri="{FF2B5EF4-FFF2-40B4-BE49-F238E27FC236}">
                <a16:creationId xmlns:a16="http://schemas.microsoft.com/office/drawing/2014/main" id="{43965399-997B-4EDC-BCB0-F760976C7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FBAC94-A6F6-4D27-AD72-4F461D232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601109E1-6B48-46E9-88CB-B6775C008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CFCD79E-4CE8-43E9-BA7D-4DAD49F525AF}" type="slidenum">
              <a:rPr lang="en-US" altLang="en-US" sz="1200"/>
              <a:pPr/>
              <a:t>60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>
            <a:extLst>
              <a:ext uri="{FF2B5EF4-FFF2-40B4-BE49-F238E27FC236}">
                <a16:creationId xmlns:a16="http://schemas.microsoft.com/office/drawing/2014/main" id="{E3AF0E53-3DF9-4352-A733-529635B793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6" name="Notes Placeholder 2">
            <a:extLst>
              <a:ext uri="{FF2B5EF4-FFF2-40B4-BE49-F238E27FC236}">
                <a16:creationId xmlns:a16="http://schemas.microsoft.com/office/drawing/2014/main" id="{8349085D-D655-48C8-A464-55370C3AB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3907" name="Slide Number Placeholder 3">
            <a:extLst>
              <a:ext uri="{FF2B5EF4-FFF2-40B4-BE49-F238E27FC236}">
                <a16:creationId xmlns:a16="http://schemas.microsoft.com/office/drawing/2014/main" id="{0EEDDB24-D49D-4716-ADD8-0F8F834E1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E1ADF44-E368-4D76-92AA-401779BFEC73}" type="slidenum">
              <a:rPr lang="en-US" altLang="en-US" sz="1200"/>
              <a:pPr/>
              <a:t>61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>
            <a:extLst>
              <a:ext uri="{FF2B5EF4-FFF2-40B4-BE49-F238E27FC236}">
                <a16:creationId xmlns:a16="http://schemas.microsoft.com/office/drawing/2014/main" id="{8D434AB7-624E-47D6-91D3-098B562751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4" name="Notes Placeholder 2">
            <a:extLst>
              <a:ext uri="{FF2B5EF4-FFF2-40B4-BE49-F238E27FC236}">
                <a16:creationId xmlns:a16="http://schemas.microsoft.com/office/drawing/2014/main" id="{CACD2535-5E1F-4A54-A436-5B41B5EEDC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5955" name="Slide Number Placeholder 3">
            <a:extLst>
              <a:ext uri="{FF2B5EF4-FFF2-40B4-BE49-F238E27FC236}">
                <a16:creationId xmlns:a16="http://schemas.microsoft.com/office/drawing/2014/main" id="{047FE152-F4BA-43B1-9C0C-55F2C3C5D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6BBFFF4-FACD-48E3-A4B4-D2831F05937E}" type="slidenum">
              <a:rPr lang="en-US" altLang="en-US" sz="1200"/>
              <a:pPr/>
              <a:t>62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>
            <a:extLst>
              <a:ext uri="{FF2B5EF4-FFF2-40B4-BE49-F238E27FC236}">
                <a16:creationId xmlns:a16="http://schemas.microsoft.com/office/drawing/2014/main" id="{F8739B64-EEC2-441B-AE31-CE969D3160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6" name="Notes Placeholder 2">
            <a:extLst>
              <a:ext uri="{FF2B5EF4-FFF2-40B4-BE49-F238E27FC236}">
                <a16:creationId xmlns:a16="http://schemas.microsoft.com/office/drawing/2014/main" id="{9E20B94A-5CBC-45A5-8A2E-23AD5B968B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9027" name="Slide Number Placeholder 3">
            <a:extLst>
              <a:ext uri="{FF2B5EF4-FFF2-40B4-BE49-F238E27FC236}">
                <a16:creationId xmlns:a16="http://schemas.microsoft.com/office/drawing/2014/main" id="{17A5634E-887A-49FA-9338-123A0F8D3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D32937D-F5CD-460A-8B44-63BAAD3408B6}" type="slidenum">
              <a:rPr lang="en-US" altLang="en-US" sz="1200"/>
              <a:pPr/>
              <a:t>64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>
            <a:extLst>
              <a:ext uri="{FF2B5EF4-FFF2-40B4-BE49-F238E27FC236}">
                <a16:creationId xmlns:a16="http://schemas.microsoft.com/office/drawing/2014/main" id="{18BE97EC-FC8D-49EF-AB16-73E5E356DA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>
            <a:extLst>
              <a:ext uri="{FF2B5EF4-FFF2-40B4-BE49-F238E27FC236}">
                <a16:creationId xmlns:a16="http://schemas.microsoft.com/office/drawing/2014/main" id="{C01116FF-5652-4C68-9FE0-D6ABF1645A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31075" name="Slide Number Placeholder 3">
            <a:extLst>
              <a:ext uri="{FF2B5EF4-FFF2-40B4-BE49-F238E27FC236}">
                <a16:creationId xmlns:a16="http://schemas.microsoft.com/office/drawing/2014/main" id="{BB1263FB-D257-4FC4-912A-455EE8B9B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ED9E80F-41FB-4C23-9FDC-2C8571877BCD}" type="slidenum">
              <a:rPr lang="en-US" altLang="en-US" sz="1200"/>
              <a:pPr/>
              <a:t>65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>
            <a:extLst>
              <a:ext uri="{FF2B5EF4-FFF2-40B4-BE49-F238E27FC236}">
                <a16:creationId xmlns:a16="http://schemas.microsoft.com/office/drawing/2014/main" id="{90C03B40-967A-499F-A6EB-8B29D6E165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Notes Placeholder 2">
            <a:extLst>
              <a:ext uri="{FF2B5EF4-FFF2-40B4-BE49-F238E27FC236}">
                <a16:creationId xmlns:a16="http://schemas.microsoft.com/office/drawing/2014/main" id="{F0A38828-FC48-44DD-82B1-4FC4B14478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33123" name="Slide Number Placeholder 3">
            <a:extLst>
              <a:ext uri="{FF2B5EF4-FFF2-40B4-BE49-F238E27FC236}">
                <a16:creationId xmlns:a16="http://schemas.microsoft.com/office/drawing/2014/main" id="{191EC003-7B83-45D6-B1FA-B1BD2814C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985A46E-C41F-4F32-A3CC-AF88456573E8}" type="slidenum">
              <a:rPr lang="en-US" altLang="en-US" sz="1200"/>
              <a:pPr/>
              <a:t>66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>
            <a:extLst>
              <a:ext uri="{FF2B5EF4-FFF2-40B4-BE49-F238E27FC236}">
                <a16:creationId xmlns:a16="http://schemas.microsoft.com/office/drawing/2014/main" id="{1EDD34B5-CB8F-4796-9840-EE7870255F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>
            <a:extLst>
              <a:ext uri="{FF2B5EF4-FFF2-40B4-BE49-F238E27FC236}">
                <a16:creationId xmlns:a16="http://schemas.microsoft.com/office/drawing/2014/main" id="{EEC9C636-055E-447B-B008-044D973E2C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F0FE302B-5041-4AFA-9CB0-DD882CFEE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000471E-F9F8-4B59-910A-92FF3C8DF354}" type="slidenum">
              <a:rPr lang="en-US" altLang="en-US" sz="1200"/>
              <a:pPr/>
              <a:t>67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>
            <a:extLst>
              <a:ext uri="{FF2B5EF4-FFF2-40B4-BE49-F238E27FC236}">
                <a16:creationId xmlns:a16="http://schemas.microsoft.com/office/drawing/2014/main" id="{0D18D211-63C2-41F5-B1D4-2DCE6FAD57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8" name="Notes Placeholder 2">
            <a:extLst>
              <a:ext uri="{FF2B5EF4-FFF2-40B4-BE49-F238E27FC236}">
                <a16:creationId xmlns:a16="http://schemas.microsoft.com/office/drawing/2014/main" id="{87A5DFFC-F493-41CC-8B18-F873E056DC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37219" name="Slide Number Placeholder 3">
            <a:extLst>
              <a:ext uri="{FF2B5EF4-FFF2-40B4-BE49-F238E27FC236}">
                <a16:creationId xmlns:a16="http://schemas.microsoft.com/office/drawing/2014/main" id="{8C149D70-A399-4B3F-A17D-8B7C5E014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788B03F-2197-4034-A42A-BFD80CDEEC02}" type="slidenum">
              <a:rPr lang="en-US" altLang="en-US" sz="1200"/>
              <a:pPr/>
              <a:t>68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>
            <a:extLst>
              <a:ext uri="{FF2B5EF4-FFF2-40B4-BE49-F238E27FC236}">
                <a16:creationId xmlns:a16="http://schemas.microsoft.com/office/drawing/2014/main" id="{7DCE90C0-9525-47D8-9765-56DA84DA00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>
            <a:extLst>
              <a:ext uri="{FF2B5EF4-FFF2-40B4-BE49-F238E27FC236}">
                <a16:creationId xmlns:a16="http://schemas.microsoft.com/office/drawing/2014/main" id="{1253468B-CCA7-4887-BC18-1F62D37C61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01012598-5BF5-4307-9707-13A4DEB84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2D17EDF-A6EF-4A03-B1D0-9CCE9F426139}" type="slidenum">
              <a:rPr lang="en-US" altLang="en-US" sz="1200"/>
              <a:pPr/>
              <a:t>69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>
            <a:extLst>
              <a:ext uri="{FF2B5EF4-FFF2-40B4-BE49-F238E27FC236}">
                <a16:creationId xmlns:a16="http://schemas.microsoft.com/office/drawing/2014/main" id="{02A92C50-434E-4CE2-B5BD-09928A1CDF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Notes Placeholder 2">
            <a:extLst>
              <a:ext uri="{FF2B5EF4-FFF2-40B4-BE49-F238E27FC236}">
                <a16:creationId xmlns:a16="http://schemas.microsoft.com/office/drawing/2014/main" id="{68E9BA99-4B78-474F-8E0D-F7E727700C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41315" name="Slide Number Placeholder 3">
            <a:extLst>
              <a:ext uri="{FF2B5EF4-FFF2-40B4-BE49-F238E27FC236}">
                <a16:creationId xmlns:a16="http://schemas.microsoft.com/office/drawing/2014/main" id="{3A220A48-5141-4F65-841D-5E9C0E298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EB9F37B-A392-43F3-8B54-37A39AD6EF0A}" type="slidenum">
              <a:rPr lang="en-US" altLang="en-US" sz="1200"/>
              <a:pPr/>
              <a:t>70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EB12ACF4-6A90-432B-A523-F27651FD1D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4B6DB7A8-6528-478D-9C8E-D10955A79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563DE314-22E3-4115-AE83-3A5F0D2B6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0803056-C033-4B6F-9D21-06D3162FD8E5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>
            <a:extLst>
              <a:ext uri="{FF2B5EF4-FFF2-40B4-BE49-F238E27FC236}">
                <a16:creationId xmlns:a16="http://schemas.microsoft.com/office/drawing/2014/main" id="{12B554C2-EC48-4652-90A5-5AECCFE0B9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2" name="Notes Placeholder 2">
            <a:extLst>
              <a:ext uri="{FF2B5EF4-FFF2-40B4-BE49-F238E27FC236}">
                <a16:creationId xmlns:a16="http://schemas.microsoft.com/office/drawing/2014/main" id="{8C024522-1232-4187-8347-575E9D7D1A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43363" name="Slide Number Placeholder 3">
            <a:extLst>
              <a:ext uri="{FF2B5EF4-FFF2-40B4-BE49-F238E27FC236}">
                <a16:creationId xmlns:a16="http://schemas.microsoft.com/office/drawing/2014/main" id="{CCBD3532-BB44-4128-9E84-C4A949B09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3FFAE50-A2AB-413B-BCAF-2E5730A3540B}" type="slidenum">
              <a:rPr lang="en-US" altLang="en-US" sz="1200"/>
              <a:pPr/>
              <a:t>71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90938BA4-D734-42D4-B907-32DE6A4A14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8917156C-990E-4258-B8FC-B931943FEB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5F4139A-B575-468F-A755-5E7487796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05E7195-DEA8-4184-8096-479483BC9D11}" type="slidenum">
              <a:rPr lang="en-US" altLang="en-US" sz="1200"/>
              <a:pPr/>
              <a:t>72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>
            <a:extLst>
              <a:ext uri="{FF2B5EF4-FFF2-40B4-BE49-F238E27FC236}">
                <a16:creationId xmlns:a16="http://schemas.microsoft.com/office/drawing/2014/main" id="{96E333A6-3E77-41BE-B98B-826BA4640A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Notes Placeholder 2">
            <a:extLst>
              <a:ext uri="{FF2B5EF4-FFF2-40B4-BE49-F238E27FC236}">
                <a16:creationId xmlns:a16="http://schemas.microsoft.com/office/drawing/2014/main" id="{B2F38B16-1F0D-4B23-A765-28A8416E28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51555" name="Slide Number Placeholder 3">
            <a:extLst>
              <a:ext uri="{FF2B5EF4-FFF2-40B4-BE49-F238E27FC236}">
                <a16:creationId xmlns:a16="http://schemas.microsoft.com/office/drawing/2014/main" id="{B0EDA007-AFF4-406C-9C8E-740E84775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693EF37-FC12-414F-A42C-6820C69F0872}" type="slidenum">
              <a:rPr lang="en-US" altLang="en-US" sz="1200"/>
              <a:pPr/>
              <a:t>77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>
            <a:extLst>
              <a:ext uri="{FF2B5EF4-FFF2-40B4-BE49-F238E27FC236}">
                <a16:creationId xmlns:a16="http://schemas.microsoft.com/office/drawing/2014/main" id="{F5CB65C5-6A98-4469-91DF-ED30B5109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2" name="Notes Placeholder 2">
            <a:extLst>
              <a:ext uri="{FF2B5EF4-FFF2-40B4-BE49-F238E27FC236}">
                <a16:creationId xmlns:a16="http://schemas.microsoft.com/office/drawing/2014/main" id="{0525ACB8-9142-46A2-B8BC-2F5E805913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53603" name="Slide Number Placeholder 3">
            <a:extLst>
              <a:ext uri="{FF2B5EF4-FFF2-40B4-BE49-F238E27FC236}">
                <a16:creationId xmlns:a16="http://schemas.microsoft.com/office/drawing/2014/main" id="{BA80494E-78F0-4798-B16B-D9A4550663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B09A4AD-5C65-4715-A9ED-74B0E764531E}" type="slidenum">
              <a:rPr lang="en-US" altLang="en-US" sz="1200"/>
              <a:pPr/>
              <a:t>78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>
            <a:extLst>
              <a:ext uri="{FF2B5EF4-FFF2-40B4-BE49-F238E27FC236}">
                <a16:creationId xmlns:a16="http://schemas.microsoft.com/office/drawing/2014/main" id="{5CEE4216-BFE6-4C90-A859-72E79D71BD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0" name="Notes Placeholder 2">
            <a:extLst>
              <a:ext uri="{FF2B5EF4-FFF2-40B4-BE49-F238E27FC236}">
                <a16:creationId xmlns:a16="http://schemas.microsoft.com/office/drawing/2014/main" id="{76FECC71-7727-424B-B90F-1B1B1903A7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55651" name="Slide Number Placeholder 3">
            <a:extLst>
              <a:ext uri="{FF2B5EF4-FFF2-40B4-BE49-F238E27FC236}">
                <a16:creationId xmlns:a16="http://schemas.microsoft.com/office/drawing/2014/main" id="{36B0F43B-E2A2-4224-8BB2-2FD84A429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2F7D859-601F-420C-81E0-FBA48FE637B6}" type="slidenum">
              <a:rPr lang="en-US" altLang="en-US" sz="1200"/>
              <a:pPr/>
              <a:t>79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>
            <a:extLst>
              <a:ext uri="{FF2B5EF4-FFF2-40B4-BE49-F238E27FC236}">
                <a16:creationId xmlns:a16="http://schemas.microsoft.com/office/drawing/2014/main" id="{A014A776-A2C8-42EB-9807-3F862312DE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8" name="Notes Placeholder 2">
            <a:extLst>
              <a:ext uri="{FF2B5EF4-FFF2-40B4-BE49-F238E27FC236}">
                <a16:creationId xmlns:a16="http://schemas.microsoft.com/office/drawing/2014/main" id="{EB53B3DF-6382-45D4-B3C7-C3086F3967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7699" name="Slide Number Placeholder 3">
            <a:extLst>
              <a:ext uri="{FF2B5EF4-FFF2-40B4-BE49-F238E27FC236}">
                <a16:creationId xmlns:a16="http://schemas.microsoft.com/office/drawing/2014/main" id="{3730FFAF-AD88-486A-81EF-54E83ABA7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3954AD6-14AF-4BB4-BA61-260B5C20CF44}" type="slidenum">
              <a:rPr lang="en-US" altLang="en-US" sz="1200"/>
              <a:pPr/>
              <a:t>80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>
            <a:extLst>
              <a:ext uri="{FF2B5EF4-FFF2-40B4-BE49-F238E27FC236}">
                <a16:creationId xmlns:a16="http://schemas.microsoft.com/office/drawing/2014/main" id="{BF0C3A43-7C85-455E-952A-CEEB23688A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6" name="Notes Placeholder 2">
            <a:extLst>
              <a:ext uri="{FF2B5EF4-FFF2-40B4-BE49-F238E27FC236}">
                <a16:creationId xmlns:a16="http://schemas.microsoft.com/office/drawing/2014/main" id="{08E61F83-A801-4CC4-9B2A-42BD1C7058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9747" name="Slide Number Placeholder 3">
            <a:extLst>
              <a:ext uri="{FF2B5EF4-FFF2-40B4-BE49-F238E27FC236}">
                <a16:creationId xmlns:a16="http://schemas.microsoft.com/office/drawing/2014/main" id="{500D9E63-BC8E-4606-8A3E-ACF5A4ECF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93BD563-10D1-49E7-9B8E-FE7C6257579A}" type="slidenum">
              <a:rPr lang="en-US" altLang="en-US" sz="1200"/>
              <a:pPr/>
              <a:t>81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>
            <a:extLst>
              <a:ext uri="{FF2B5EF4-FFF2-40B4-BE49-F238E27FC236}">
                <a16:creationId xmlns:a16="http://schemas.microsoft.com/office/drawing/2014/main" id="{C476EF2F-70CA-41F4-84A6-4A0A947579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>
            <a:extLst>
              <a:ext uri="{FF2B5EF4-FFF2-40B4-BE49-F238E27FC236}">
                <a16:creationId xmlns:a16="http://schemas.microsoft.com/office/drawing/2014/main" id="{F50DA715-9F60-4892-AC12-4AF9A062AD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1795" name="Slide Number Placeholder 3">
            <a:extLst>
              <a:ext uri="{FF2B5EF4-FFF2-40B4-BE49-F238E27FC236}">
                <a16:creationId xmlns:a16="http://schemas.microsoft.com/office/drawing/2014/main" id="{408DF5D7-7C2C-445D-A640-4F35D5EE9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51B1B7A-2E89-41C0-92E8-84475618FDBD}" type="slidenum">
              <a:rPr lang="en-US" altLang="en-US" sz="1200"/>
              <a:pPr/>
              <a:t>82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>
            <a:extLst>
              <a:ext uri="{FF2B5EF4-FFF2-40B4-BE49-F238E27FC236}">
                <a16:creationId xmlns:a16="http://schemas.microsoft.com/office/drawing/2014/main" id="{005AEFB3-DF26-4B4C-88CC-CE9A2E8A2E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2" name="Notes Placeholder 2">
            <a:extLst>
              <a:ext uri="{FF2B5EF4-FFF2-40B4-BE49-F238E27FC236}">
                <a16:creationId xmlns:a16="http://schemas.microsoft.com/office/drawing/2014/main" id="{DF0F5BF8-9D67-4C7F-9807-8B678EC89D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43" name="Slide Number Placeholder 3">
            <a:extLst>
              <a:ext uri="{FF2B5EF4-FFF2-40B4-BE49-F238E27FC236}">
                <a16:creationId xmlns:a16="http://schemas.microsoft.com/office/drawing/2014/main" id="{1D3EA013-62D6-4D83-8DE3-3706FC153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9871015-64D3-437A-8AB9-2EEBCE1646D6}" type="slidenum">
              <a:rPr lang="en-US" altLang="en-US" sz="1200"/>
              <a:pPr/>
              <a:t>83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>
            <a:extLst>
              <a:ext uri="{FF2B5EF4-FFF2-40B4-BE49-F238E27FC236}">
                <a16:creationId xmlns:a16="http://schemas.microsoft.com/office/drawing/2014/main" id="{98174CE3-5872-4456-931F-28F86F12D4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0" name="Notes Placeholder 2">
            <a:extLst>
              <a:ext uri="{FF2B5EF4-FFF2-40B4-BE49-F238E27FC236}">
                <a16:creationId xmlns:a16="http://schemas.microsoft.com/office/drawing/2014/main" id="{711D5BE6-2C60-48ED-98F7-F7BFB6BF87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5891" name="Slide Number Placeholder 3">
            <a:extLst>
              <a:ext uri="{FF2B5EF4-FFF2-40B4-BE49-F238E27FC236}">
                <a16:creationId xmlns:a16="http://schemas.microsoft.com/office/drawing/2014/main" id="{6C7A11BC-2F58-49BE-8066-8DCC03175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9B83EE1-E57C-48CD-867A-780A8B9AA5F2}" type="slidenum">
              <a:rPr lang="en-US" altLang="en-US" sz="1200"/>
              <a:pPr/>
              <a:t>84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64656645-003A-462F-B348-34AE0C023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8B08323-6692-4F12-AA48-30BD92855E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36237369-220F-41EF-B120-71CDA6760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7DC3A5E-66E1-4D15-B5EE-1AA2044FCFF1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7DA521A0-2342-4DA3-BE65-7692615044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0CBAC84C-769B-4E0F-86AA-4B16C47D91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90DBC5C8-4DC4-42AA-B0B8-D2CB81DCF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1C638BF-4DF8-4F70-AA71-A3BE5C220213}" type="slidenum">
              <a:rPr lang="en-US" altLang="en-US" sz="1200"/>
              <a:pPr/>
              <a:t>85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>
            <a:extLst>
              <a:ext uri="{FF2B5EF4-FFF2-40B4-BE49-F238E27FC236}">
                <a16:creationId xmlns:a16="http://schemas.microsoft.com/office/drawing/2014/main" id="{72EC9E6D-C84C-472E-98A8-CBC5A7B524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6" name="Notes Placeholder 2">
            <a:extLst>
              <a:ext uri="{FF2B5EF4-FFF2-40B4-BE49-F238E27FC236}">
                <a16:creationId xmlns:a16="http://schemas.microsoft.com/office/drawing/2014/main" id="{F0221EEE-50AE-4940-B77C-9903685151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9987" name="Slide Number Placeholder 3">
            <a:extLst>
              <a:ext uri="{FF2B5EF4-FFF2-40B4-BE49-F238E27FC236}">
                <a16:creationId xmlns:a16="http://schemas.microsoft.com/office/drawing/2014/main" id="{6780D496-7F4D-48BD-AFF1-8E1C33ADE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58D2987-7206-48DA-A036-AAF1FBF91D16}" type="slidenum">
              <a:rPr lang="en-US" altLang="en-US" sz="1200"/>
              <a:pPr/>
              <a:t>86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>
            <a:extLst>
              <a:ext uri="{FF2B5EF4-FFF2-40B4-BE49-F238E27FC236}">
                <a16:creationId xmlns:a16="http://schemas.microsoft.com/office/drawing/2014/main" id="{4B7E9D25-0EE5-4323-A4DB-07A1EB995C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4" name="Notes Placeholder 2">
            <a:extLst>
              <a:ext uri="{FF2B5EF4-FFF2-40B4-BE49-F238E27FC236}">
                <a16:creationId xmlns:a16="http://schemas.microsoft.com/office/drawing/2014/main" id="{62946926-5B4A-47EA-A742-974508D2F6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2035" name="Slide Number Placeholder 3">
            <a:extLst>
              <a:ext uri="{FF2B5EF4-FFF2-40B4-BE49-F238E27FC236}">
                <a16:creationId xmlns:a16="http://schemas.microsoft.com/office/drawing/2014/main" id="{1E671AC2-C497-43DE-9ECB-0DED39727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6A3C958-C4C8-4A93-9368-4E1B3732D4F6}" type="slidenum">
              <a:rPr lang="en-US" altLang="en-US" sz="1200"/>
              <a:pPr/>
              <a:t>87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>
            <a:extLst>
              <a:ext uri="{FF2B5EF4-FFF2-40B4-BE49-F238E27FC236}">
                <a16:creationId xmlns:a16="http://schemas.microsoft.com/office/drawing/2014/main" id="{58E26811-8DCF-4827-B3B7-FF0F118917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2" name="Notes Placeholder 2">
            <a:extLst>
              <a:ext uri="{FF2B5EF4-FFF2-40B4-BE49-F238E27FC236}">
                <a16:creationId xmlns:a16="http://schemas.microsoft.com/office/drawing/2014/main" id="{CD9A2FA6-8BD8-4876-9757-CCAD4BEC04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083" name="Slide Number Placeholder 3">
            <a:extLst>
              <a:ext uri="{FF2B5EF4-FFF2-40B4-BE49-F238E27FC236}">
                <a16:creationId xmlns:a16="http://schemas.microsoft.com/office/drawing/2014/main" id="{675528F7-E9C2-462E-9362-C5503A6D4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DBF57C6-D5B1-4EFA-B200-2986057D6FE6}" type="slidenum">
              <a:rPr lang="en-US" altLang="en-US" sz="1200"/>
              <a:pPr/>
              <a:t>88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>
            <a:extLst>
              <a:ext uri="{FF2B5EF4-FFF2-40B4-BE49-F238E27FC236}">
                <a16:creationId xmlns:a16="http://schemas.microsoft.com/office/drawing/2014/main" id="{5A8B8099-506F-4847-81DF-D87B3810F1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0" name="Notes Placeholder 2">
            <a:extLst>
              <a:ext uri="{FF2B5EF4-FFF2-40B4-BE49-F238E27FC236}">
                <a16:creationId xmlns:a16="http://schemas.microsoft.com/office/drawing/2014/main" id="{92E4DCE8-40BD-4C95-87F3-3D2D99C5E1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6131" name="Slide Number Placeholder 3">
            <a:extLst>
              <a:ext uri="{FF2B5EF4-FFF2-40B4-BE49-F238E27FC236}">
                <a16:creationId xmlns:a16="http://schemas.microsoft.com/office/drawing/2014/main" id="{A51BBAF3-97AF-4B27-83A9-1CAFF871E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E80D9C9-DF8B-4D8C-BE7C-D8C07F4D9B39}" type="slidenum">
              <a:rPr lang="en-US" altLang="en-US" sz="1200"/>
              <a:pPr/>
              <a:t>89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>
            <a:extLst>
              <a:ext uri="{FF2B5EF4-FFF2-40B4-BE49-F238E27FC236}">
                <a16:creationId xmlns:a16="http://schemas.microsoft.com/office/drawing/2014/main" id="{4B2009A4-67A9-45BC-82E4-09C5595DE5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8" name="Notes Placeholder 2">
            <a:extLst>
              <a:ext uri="{FF2B5EF4-FFF2-40B4-BE49-F238E27FC236}">
                <a16:creationId xmlns:a16="http://schemas.microsoft.com/office/drawing/2014/main" id="{A9E3D23F-A61F-4ADC-AE5D-C618223669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8179" name="Slide Number Placeholder 3">
            <a:extLst>
              <a:ext uri="{FF2B5EF4-FFF2-40B4-BE49-F238E27FC236}">
                <a16:creationId xmlns:a16="http://schemas.microsoft.com/office/drawing/2014/main" id="{589A7F02-62FE-4562-9596-AC6749EBA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94CC924-90F5-4BA4-A18D-986645C71EEA}" type="slidenum">
              <a:rPr lang="en-US" altLang="en-US" sz="1200"/>
              <a:pPr/>
              <a:t>90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>
            <a:extLst>
              <a:ext uri="{FF2B5EF4-FFF2-40B4-BE49-F238E27FC236}">
                <a16:creationId xmlns:a16="http://schemas.microsoft.com/office/drawing/2014/main" id="{7D42AF62-ACCF-4A5D-8645-5D38A2CB6E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0" name="Notes Placeholder 2">
            <a:extLst>
              <a:ext uri="{FF2B5EF4-FFF2-40B4-BE49-F238E27FC236}">
                <a16:creationId xmlns:a16="http://schemas.microsoft.com/office/drawing/2014/main" id="{45579F2E-BF29-42C8-99D0-A7BFAF6D6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1251" name="Slide Number Placeholder 3">
            <a:extLst>
              <a:ext uri="{FF2B5EF4-FFF2-40B4-BE49-F238E27FC236}">
                <a16:creationId xmlns:a16="http://schemas.microsoft.com/office/drawing/2014/main" id="{A2596FA8-3DB3-4319-A7BF-3041FA141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F818810-F167-415A-83CA-4C412A602671}" type="slidenum">
              <a:rPr lang="en-US" altLang="en-US" sz="1200"/>
              <a:pPr/>
              <a:t>92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>
            <a:extLst>
              <a:ext uri="{FF2B5EF4-FFF2-40B4-BE49-F238E27FC236}">
                <a16:creationId xmlns:a16="http://schemas.microsoft.com/office/drawing/2014/main" id="{A9F5BC46-0E94-4B5E-AA94-D09FCA6A1B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8" name="Notes Placeholder 2">
            <a:extLst>
              <a:ext uri="{FF2B5EF4-FFF2-40B4-BE49-F238E27FC236}">
                <a16:creationId xmlns:a16="http://schemas.microsoft.com/office/drawing/2014/main" id="{C8E67E75-72B9-46FB-B411-E6A329AA6D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3299" name="Slide Number Placeholder 3">
            <a:extLst>
              <a:ext uri="{FF2B5EF4-FFF2-40B4-BE49-F238E27FC236}">
                <a16:creationId xmlns:a16="http://schemas.microsoft.com/office/drawing/2014/main" id="{EC9E5C7D-C3D7-495E-86A6-F6BD5D86B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1A3BDC-5D53-45F6-BFD5-4DE2BDFECEA4}" type="slidenum">
              <a:rPr lang="en-US" altLang="en-US" sz="1200"/>
              <a:pPr/>
              <a:t>93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>
            <a:extLst>
              <a:ext uri="{FF2B5EF4-FFF2-40B4-BE49-F238E27FC236}">
                <a16:creationId xmlns:a16="http://schemas.microsoft.com/office/drawing/2014/main" id="{AFB1BF0C-53D6-4AAC-989A-88565D4694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2" name="Notes Placeholder 2">
            <a:extLst>
              <a:ext uri="{FF2B5EF4-FFF2-40B4-BE49-F238E27FC236}">
                <a16:creationId xmlns:a16="http://schemas.microsoft.com/office/drawing/2014/main" id="{70BA9ECB-ADE4-4DCE-8A94-A81D18B739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/>
          </a:p>
        </p:txBody>
      </p:sp>
      <p:sp>
        <p:nvSpPr>
          <p:cNvPr id="189443" name="Slide Number Placeholder 3">
            <a:extLst>
              <a:ext uri="{FF2B5EF4-FFF2-40B4-BE49-F238E27FC236}">
                <a16:creationId xmlns:a16="http://schemas.microsoft.com/office/drawing/2014/main" id="{D10E3D13-7D50-4D55-AB0A-ED4F81383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66BAB95-4756-4B2A-81CC-5DADCD6FD0C0}" type="slidenum">
              <a:rPr lang="en-US" altLang="en-US" sz="1200"/>
              <a:pPr/>
              <a:t>98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>
            <a:extLst>
              <a:ext uri="{FF2B5EF4-FFF2-40B4-BE49-F238E27FC236}">
                <a16:creationId xmlns:a16="http://schemas.microsoft.com/office/drawing/2014/main" id="{6777F844-F490-46D9-824A-C960E06F69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0" name="Notes Placeholder 2">
            <a:extLst>
              <a:ext uri="{FF2B5EF4-FFF2-40B4-BE49-F238E27FC236}">
                <a16:creationId xmlns:a16="http://schemas.microsoft.com/office/drawing/2014/main" id="{25374787-97DD-4D8D-91C4-24F1932DB1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1491" name="Slide Number Placeholder 3">
            <a:extLst>
              <a:ext uri="{FF2B5EF4-FFF2-40B4-BE49-F238E27FC236}">
                <a16:creationId xmlns:a16="http://schemas.microsoft.com/office/drawing/2014/main" id="{9E4D59E0-974E-4D0C-8CE8-920BA91AF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8C21249-BE8C-4A13-A6A7-8E0326CFEDEE}" type="slidenum">
              <a:rPr lang="en-US" altLang="en-US" sz="1200"/>
              <a:pPr/>
              <a:t>99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4253692A-3268-431E-8006-6C07E7EE74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6DD5D77D-7C8E-4E76-9B98-8121B385AE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19872389-0429-498F-A31C-AFFCBD64F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F7E1831-AF39-4362-B3E3-4BB19890061A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BFB02E86-78DC-4388-9B69-C9249E829E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FA341094-6DFE-4220-A109-12BA3F8604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37A15C61-D415-4719-8043-405142ED9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F59F447-01B4-44F1-BE8E-79905E3F66BC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rgbClr val="009B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FEF072-EC07-4890-BDEF-051ABB0B58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2905E-95F9-475F-BB05-387599FCD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6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dge Ev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8952" y="1850118"/>
            <a:ext cx="7885188" cy="1487488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28650" y="3725863"/>
            <a:ext cx="7885113" cy="1463675"/>
          </a:xfr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3284E8-CC22-4733-8AF3-DBB4EE4115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8FF40-A2B8-4C8A-AE13-4F4C5D71C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0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9B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CC1124E-DFFB-448E-A5A2-ED643B580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63B48-EA4E-493D-8A29-9987A15F2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B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72FAC6-7AFA-4931-813A-67D2C575FC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9B1B1-0EF0-4EA8-B553-64158760C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26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B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BDC520-2B2E-4E76-9780-DDB1E0E66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A8417-5C71-4B5C-A249-D2A737900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90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B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18C288-076D-4111-B52E-6E6097CC7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DA859-D2CA-46D4-82D7-714651B27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29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B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B7556EC-EBAE-4E0E-B2CE-84240023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73490-E250-4AA6-836E-B6AC1735B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04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CBC010-D517-41FF-8049-3C2E16F04D69}"/>
              </a:ext>
            </a:extLst>
          </p:cNvPr>
          <p:cNvSpPr/>
          <p:nvPr/>
        </p:nvSpPr>
        <p:spPr>
          <a:xfrm>
            <a:off x="0" y="0"/>
            <a:ext cx="9144000" cy="1122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AA4CEAB-D1BC-47AA-9B9A-9CC3BB8BE6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7163"/>
            <a:ext cx="8229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85C357A-35E4-4644-9613-CAEB56AB81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F01DB-3F07-4FF1-B545-357D2E888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9950" y="6200775"/>
            <a:ext cx="555625" cy="36512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8A79EE-9A48-4B0B-BD7D-7C1A0303E07F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73409D-930C-4DA3-8D8E-13F854062924}"/>
              </a:ext>
            </a:extLst>
          </p:cNvPr>
          <p:cNvCxnSpPr/>
          <p:nvPr/>
        </p:nvCxnSpPr>
        <p:spPr>
          <a:xfrm>
            <a:off x="0" y="1196975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D85716-2BC3-47F5-B9A7-CE31336F24E9}"/>
              </a:ext>
            </a:extLst>
          </p:cNvPr>
          <p:cNvCxnSpPr/>
          <p:nvPr/>
        </p:nvCxnSpPr>
        <p:spPr>
          <a:xfrm>
            <a:off x="0" y="6137275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12" descr="REL Northeast and Islands logo.png" title="REL Northeast and Islands logo">
            <a:extLst>
              <a:ext uri="{FF2B5EF4-FFF2-40B4-BE49-F238E27FC236}">
                <a16:creationId xmlns:a16="http://schemas.microsoft.com/office/drawing/2014/main" id="{992BF8B8-D3D1-4CAB-B7F2-0C945E7E757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0538" y="6103938"/>
            <a:ext cx="889000" cy="649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TextBox 13">
            <a:extLst>
              <a:ext uri="{FF2B5EF4-FFF2-40B4-BE49-F238E27FC236}">
                <a16:creationId xmlns:a16="http://schemas.microsoft.com/office/drawing/2014/main" id="{3132795C-610E-4353-ADA3-9F88CBB9F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38" y="6110288"/>
            <a:ext cx="1668462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" b="1" dirty="0">
                <a:solidFill>
                  <a:srgbClr val="009B46"/>
                </a:solidFill>
              </a:rPr>
              <a:t>Regional Educational 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9B46"/>
                </a:solidFill>
              </a:rPr>
              <a:t>Laboratory at EDC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7F7F7F"/>
                </a:solidFill>
              </a:rPr>
              <a:t>relnei.org</a:t>
            </a:r>
          </a:p>
        </p:txBody>
      </p:sp>
      <p:pic>
        <p:nvPicPr>
          <p:cNvPr id="2" name="Picture 14" descr="Map of REL-NEI Region.png" title="Map of REL-NEI Region">
            <a:extLst>
              <a:ext uri="{FF2B5EF4-FFF2-40B4-BE49-F238E27FC236}">
                <a16:creationId xmlns:a16="http://schemas.microsoft.com/office/drawing/2014/main" id="{1FE024FA-9FC3-490A-8AD8-D6A63B4D839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93013" y="5880100"/>
            <a:ext cx="1193800" cy="8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6E769D4-21E8-4336-AAF9-12EAA1F2F0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6267450"/>
            <a:ext cx="33115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B46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B46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B46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B46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B46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D42EF6A4-7509-45DA-BD8F-3670EDC80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550" y="1614488"/>
            <a:ext cx="7772400" cy="1755775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latin typeface="Arial" panose="020B0604020202020204" pitchFamily="34" charset="0"/>
              </a:rPr>
              <a:t>Logic Models to Support Program Design, Implementation, and Evaluation</a:t>
            </a:r>
            <a:br>
              <a:rPr lang="en-US" altLang="en-US" sz="3000" dirty="0">
                <a:latin typeface="Arial" panose="020B0604020202020204" pitchFamily="34" charset="0"/>
              </a:rPr>
            </a:br>
            <a:br>
              <a:rPr lang="en-US" altLang="en-US" sz="3000" dirty="0">
                <a:latin typeface="Arial" panose="020B0604020202020204" pitchFamily="34" charset="0"/>
              </a:rPr>
            </a:br>
            <a:r>
              <a:rPr lang="en-US" altLang="en-US" sz="3000" dirty="0">
                <a:latin typeface="Arial" panose="020B0604020202020204" pitchFamily="34" charset="0"/>
              </a:rPr>
              <a:t>Session I: Learning about Logic Models</a:t>
            </a:r>
          </a:p>
        </p:txBody>
      </p:sp>
      <p:sp>
        <p:nvSpPr>
          <p:cNvPr id="10242" name="Subtitle 2">
            <a:extLst>
              <a:ext uri="{FF2B5EF4-FFF2-40B4-BE49-F238E27FC236}">
                <a16:creationId xmlns:a16="http://schemas.microsoft.com/office/drawing/2014/main" id="{6FEF2698-C05D-4A6A-9550-1B95D1070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6400800" cy="1993900"/>
          </a:xfrm>
        </p:spPr>
        <p:txBody>
          <a:bodyPr/>
          <a:lstStyle/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Hosted by the [insert alliance here]</a:t>
            </a:r>
            <a:br>
              <a:rPr lang="en-US" altLang="en-US" sz="2200">
                <a:latin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</a:rPr>
              <a:t>Moderator:</a:t>
            </a:r>
            <a:br>
              <a:rPr lang="en-US" altLang="en-US" sz="2200">
                <a:latin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</a:rPr>
              <a:t>Presenter:</a:t>
            </a:r>
          </a:p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Date</a:t>
            </a:r>
            <a:br>
              <a:rPr lang="en-US" altLang="en-US" sz="2200">
                <a:latin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82B3E287-C457-4524-B7DE-8F4E880FC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68C02AF-87C6-46E9-9CC9-0E64FF9F7237}" type="slidenum">
              <a:rPr lang="en-US" altLang="en-US" sz="1400">
                <a:latin typeface="Arial" panose="020B0604020202020204" pitchFamily="34" charset="0"/>
              </a:rPr>
              <a:pPr/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1163D9E-80FE-47AC-AE4F-7FD19C84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What Is a Logic Model?   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CBBFFE99-AA86-4EAF-B8D0-570FF216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The simplest form of a logic model: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INPUTS</a:t>
            </a:r>
            <a:r>
              <a:rPr lang="en-US" altLang="en-US">
                <a:latin typeface="Arial" panose="020B0604020202020204" pitchFamily="34" charset="0"/>
              </a:rPr>
              <a:t> 				</a:t>
            </a:r>
            <a:r>
              <a:rPr lang="en-US" altLang="en-US" b="1">
                <a:latin typeface="Arial" panose="020B0604020202020204" pitchFamily="34" charset="0"/>
              </a:rPr>
              <a:t>OUTPUTS</a:t>
            </a:r>
            <a:r>
              <a:rPr lang="en-US" altLang="en-US">
                <a:latin typeface="Arial" panose="020B0604020202020204" pitchFamily="34" charset="0"/>
              </a:rPr>
              <a:t>				</a:t>
            </a:r>
            <a:r>
              <a:rPr lang="en-US" altLang="en-US" b="1">
                <a:latin typeface="Arial" panose="020B0604020202020204" pitchFamily="34" charset="0"/>
              </a:rPr>
              <a:t>OUTCOMES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Right Arrow 1" descr="Arrow pointing right">
            <a:extLst>
              <a:ext uri="{FF2B5EF4-FFF2-40B4-BE49-F238E27FC236}">
                <a16:creationId xmlns:a16="http://schemas.microsoft.com/office/drawing/2014/main" id="{56C8D0F8-41B3-4ADC-A172-CF8D5DAD5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2654300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ight Arrow 5" descr="Arrow pointing right">
            <a:extLst>
              <a:ext uri="{FF2B5EF4-FFF2-40B4-BE49-F238E27FC236}">
                <a16:creationId xmlns:a16="http://schemas.microsoft.com/office/drawing/2014/main" id="{3F87500F-816C-4DCD-975B-5B73E9380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438" y="2625725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4F458CDF-8DB3-4BD4-B164-8B2A027B8D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F548CFF-3099-4775-8C7A-033354F7BACC}" type="slidenum">
              <a:rPr lang="en-US" altLang="en-US" sz="1400">
                <a:latin typeface="Arial" panose="020B0604020202020204" pitchFamily="34" charset="0"/>
              </a:rPr>
              <a:pPr/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le 1">
            <a:extLst>
              <a:ext uri="{FF2B5EF4-FFF2-40B4-BE49-F238E27FC236}">
                <a16:creationId xmlns:a16="http://schemas.microsoft.com/office/drawing/2014/main" id="{C2D3D428-52BE-4722-A9DD-1AE90AA4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9148-6892-40EC-B1ED-46C72AF1E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Contact Information: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For any questions: [Place name title and email here]</a:t>
            </a:r>
          </a:p>
        </p:txBody>
      </p:sp>
      <p:sp>
        <p:nvSpPr>
          <p:cNvPr id="192515" name="Slide Number Placeholder 3">
            <a:extLst>
              <a:ext uri="{FF2B5EF4-FFF2-40B4-BE49-F238E27FC236}">
                <a16:creationId xmlns:a16="http://schemas.microsoft.com/office/drawing/2014/main" id="{B7771167-3389-4073-B3C1-456023C1D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90C7217-2B5C-4876-94E6-55E52DED5DBF}" type="slidenum">
              <a:rPr lang="en-US" altLang="en-US" sz="1400">
                <a:latin typeface="Arial" panose="020B0604020202020204" pitchFamily="34" charset="0"/>
              </a:rPr>
              <a:pPr/>
              <a:t>100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49F7F2A7-0C23-4FD2-A079-797DD20D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What Is a Logic Model?  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9EFF253D-E2F0-452A-B367-FCF9945F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The simplest form of a logic model: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INPUTS</a:t>
            </a:r>
            <a:r>
              <a:rPr lang="en-US" altLang="en-US">
                <a:latin typeface="Arial" panose="020B0604020202020204" pitchFamily="34" charset="0"/>
              </a:rPr>
              <a:t> 				</a:t>
            </a:r>
            <a:r>
              <a:rPr lang="en-US" altLang="en-US" b="1">
                <a:latin typeface="Arial" panose="020B0604020202020204" pitchFamily="34" charset="0"/>
              </a:rPr>
              <a:t>OUTPUTS</a:t>
            </a:r>
            <a:r>
              <a:rPr lang="en-US" altLang="en-US">
                <a:latin typeface="Arial" panose="020B0604020202020204" pitchFamily="34" charset="0"/>
              </a:rPr>
              <a:t>				</a:t>
            </a:r>
            <a:r>
              <a:rPr lang="en-US" altLang="en-US" b="1">
                <a:latin typeface="Arial" panose="020B0604020202020204" pitchFamily="34" charset="0"/>
              </a:rPr>
              <a:t>OUTCOMES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Inputs</a:t>
            </a:r>
            <a:r>
              <a:rPr lang="en-US" altLang="en-US">
                <a:latin typeface="Arial" panose="020B0604020202020204" pitchFamily="34" charset="0"/>
              </a:rPr>
              <a:t>: What is invested in the program (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e.g., </a:t>
            </a:r>
            <a:r>
              <a:rPr lang="en-US" altLang="en-US">
                <a:latin typeface="Arial" panose="020B0604020202020204" pitchFamily="34" charset="0"/>
              </a:rPr>
              <a:t>money, people, time, and space)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Outputs</a:t>
            </a:r>
            <a:r>
              <a:rPr lang="en-US" altLang="en-US">
                <a:latin typeface="Arial" panose="020B0604020202020204" pitchFamily="34" charset="0"/>
              </a:rPr>
              <a:t>: What is done in the program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(e.g., program strategies and activities)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Outcomes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: What results from the program (i.e.,</a:t>
            </a: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short- and long-term outcomes)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Right Arrow 1" descr="Arrow pointing right">
            <a:extLst>
              <a:ext uri="{FF2B5EF4-FFF2-40B4-BE49-F238E27FC236}">
                <a16:creationId xmlns:a16="http://schemas.microsoft.com/office/drawing/2014/main" id="{1616A777-AFA7-4511-AB40-A0284A71C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2654300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ight Arrow 5" descr="Arrow pointing right">
            <a:extLst>
              <a:ext uri="{FF2B5EF4-FFF2-40B4-BE49-F238E27FC236}">
                <a16:creationId xmlns:a16="http://schemas.microsoft.com/office/drawing/2014/main" id="{7EF399A6-075B-4330-8F83-B851E4106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438" y="2625725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B2820C30-1E4E-4C0D-8EF0-EF0AC6E614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D95C12F-CDF5-4A5B-A031-4BBB1975292E}" type="slidenum">
              <a:rPr lang="en-US" altLang="en-US" sz="1400">
                <a:latin typeface="Arial" panose="020B0604020202020204" pitchFamily="34" charset="0"/>
              </a:rPr>
              <a:pPr/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F1E6B96-AE82-47E9-9F70-CD0819EB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What Is a Logic Model?   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30737" name="TextBox 3">
            <a:extLst>
              <a:ext uri="{FF2B5EF4-FFF2-40B4-BE49-F238E27FC236}">
                <a16:creationId xmlns:a16="http://schemas.microsoft.com/office/drawing/2014/main" id="{45FDC8EB-5C09-433E-AF13-A41AA127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412875"/>
            <a:ext cx="4741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Case: Blended-Learning Program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C09B09-49BD-4940-A6F7-B0AB4AC5F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26119"/>
              </p:ext>
            </p:extLst>
          </p:nvPr>
        </p:nvGraphicFramePr>
        <p:xfrm>
          <a:off x="725488" y="1997075"/>
          <a:ext cx="7764462" cy="3879850"/>
        </p:xfrm>
        <a:graphic>
          <a:graphicData uri="http://schemas.openxmlformats.org/drawingml/2006/table">
            <a:tbl>
              <a:tblPr firstRow="1"/>
              <a:tblGrid>
                <a:gridCol w="2587625">
                  <a:extLst>
                    <a:ext uri="{9D8B030D-6E8A-4147-A177-3AD203B41FA5}">
                      <a16:colId xmlns:a16="http://schemas.microsoft.com/office/drawing/2014/main" val="2550908819"/>
                    </a:ext>
                  </a:extLst>
                </a:gridCol>
                <a:gridCol w="2589212">
                  <a:extLst>
                    <a:ext uri="{9D8B030D-6E8A-4147-A177-3AD203B41FA5}">
                      <a16:colId xmlns:a16="http://schemas.microsoft.com/office/drawing/2014/main" val="1461015880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556292551"/>
                    </a:ext>
                  </a:extLst>
                </a:gridCol>
              </a:tblGrid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Inputs</a:t>
                      </a: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Outputs</a:t>
                      </a: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Outcomes</a:t>
                      </a: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99235"/>
                  </a:ext>
                </a:extLst>
              </a:tr>
              <a:tr h="344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Existing technology infrastructure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Technology integration staff person for three schools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Teachers’ enthusiasm in three schools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Technology integration grant</a:t>
                      </a: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Infrastructure audit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completed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Six days of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summer teacher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professional development completed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Six blende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d-lea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rning classrooms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established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Teachers’ reported use of diverse instruction strategies increases.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Student engagement increases.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Student achievement on districtwide assessments improves.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17525"/>
                  </a:ext>
                </a:extLst>
              </a:tr>
            </a:tbl>
          </a:graphicData>
        </a:graphic>
      </p:graphicFrame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04587B1C-C3D2-4C0B-BC43-F6CF9156E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2B0306D-EFB0-4153-941A-D3949C2B1E4D}" type="slidenum">
              <a:rPr lang="en-US" altLang="en-US" sz="1400">
                <a:latin typeface="Arial" panose="020B0604020202020204" pitchFamily="34" charset="0"/>
              </a:rPr>
              <a:pPr/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4FA0C8C-DF07-4719-B105-035A20AD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What Is a Logic Model?   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32785" name="TextBox 3">
            <a:extLst>
              <a:ext uri="{FF2B5EF4-FFF2-40B4-BE49-F238E27FC236}">
                <a16:creationId xmlns:a16="http://schemas.microsoft.com/office/drawing/2014/main" id="{BEA85EC6-D514-4DAB-97E6-82D15D37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12875"/>
            <a:ext cx="7535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Activity I.2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Inputs – Outputs – Outcomes</a:t>
            </a:r>
            <a:endParaRPr lang="en-US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B4A7C6-EEFB-47A9-8EF9-2EB3C2490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1484"/>
              </p:ext>
            </p:extLst>
          </p:nvPr>
        </p:nvGraphicFramePr>
        <p:xfrm>
          <a:off x="725488" y="1997075"/>
          <a:ext cx="7764462" cy="3297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57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Inputs</a:t>
                      </a: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</a:p>
                  </a:txBody>
                  <a:tcPr marL="91432" marR="9143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667">
                <a:tc>
                  <a:txBody>
                    <a:bodyPr/>
                    <a:lstStyle/>
                    <a:p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7" marB="4571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EE9E9D19-6449-4075-AB08-AB9A716FF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A70970D-6E9F-4534-85D1-BD94DEABC331}" type="slidenum">
              <a:rPr lang="en-US" altLang="en-US" sz="1400">
                <a:latin typeface="Arial" panose="020B0604020202020204" pitchFamily="34" charset="0"/>
              </a:rPr>
              <a:pPr/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2294C3C-B7D8-445A-BA34-63484C7A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What Is a Logic Model?   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sp>
        <p:nvSpPr>
          <p:cNvPr id="34833" name="TextBox 3">
            <a:extLst>
              <a:ext uri="{FF2B5EF4-FFF2-40B4-BE49-F238E27FC236}">
                <a16:creationId xmlns:a16="http://schemas.microsoft.com/office/drawing/2014/main" id="{105B34C5-901A-4214-915E-7910C2BB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412875"/>
            <a:ext cx="438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Case: College-Ready Program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A40118-7D2C-4A60-8F1B-53F30E76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27549"/>
              </p:ext>
            </p:extLst>
          </p:nvPr>
        </p:nvGraphicFramePr>
        <p:xfrm>
          <a:off x="725488" y="1997075"/>
          <a:ext cx="7764462" cy="35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61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Inputs</a:t>
                      </a: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</a:p>
                  </a:txBody>
                  <a:tcPr marL="91432" marR="91432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7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Volunteer mentors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space and resources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time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2" marB="45722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parents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b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Mentoring for students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Guidance meetings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meetings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involvement increases.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applications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increase.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acceptances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increase.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attendance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increases.</a:t>
                      </a:r>
                    </a:p>
                  </a:txBody>
                  <a:tcPr marL="91432" marR="91432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74953D28-A783-421D-81E9-43DE775522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849A05A-59F1-4752-86BA-A7CB71344504}" type="slidenum">
              <a:rPr lang="en-US" altLang="en-US" sz="1400">
                <a:latin typeface="Arial" panose="020B0604020202020204" pitchFamily="34" charset="0"/>
              </a:rPr>
              <a:pPr/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D3702B0C-C193-46C8-8A9D-A342773B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</a:t>
            </a:r>
          </a:p>
        </p:txBody>
      </p:sp>
      <p:grpSp>
        <p:nvGrpSpPr>
          <p:cNvPr id="36867" name="Group 3" descr="Elements of a Logic Model graphic with 8 rectangular text boxes. ">
            <a:extLst>
              <a:ext uri="{FF2B5EF4-FFF2-40B4-BE49-F238E27FC236}">
                <a16:creationId xmlns:a16="http://schemas.microsoft.com/office/drawing/2014/main" id="{B5812EA0-04C1-4217-A502-833039F518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1875" y="1752600"/>
            <a:ext cx="6511925" cy="3657600"/>
            <a:chOff x="3207" y="812"/>
            <a:chExt cx="7325" cy="4320"/>
          </a:xfrm>
        </p:grpSpPr>
        <p:sp>
          <p:nvSpPr>
            <p:cNvPr id="36868" name="AutoShape 4">
              <a:extLst>
                <a:ext uri="{FF2B5EF4-FFF2-40B4-BE49-F238E27FC236}">
                  <a16:creationId xmlns:a16="http://schemas.microsoft.com/office/drawing/2014/main" id="{CDA7ED80-1ED1-4E04-8515-81D718DF3A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32" y="812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36869" name="Text Box 5">
              <a:extLst>
                <a:ext uri="{FF2B5EF4-FFF2-40B4-BE49-F238E27FC236}">
                  <a16:creationId xmlns:a16="http://schemas.microsoft.com/office/drawing/2014/main" id="{5DA9604E-4E0A-4AA0-A721-28852C3EC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" y="1253"/>
              <a:ext cx="42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 Statement</a:t>
              </a:r>
              <a:endParaRPr lang="en-US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0" name="Text Box 6" descr="Elements of Logic Model graphic with text boxes. ">
              <a:extLst>
                <a:ext uri="{FF2B5EF4-FFF2-40B4-BE49-F238E27FC236}">
                  <a16:creationId xmlns:a16="http://schemas.microsoft.com/office/drawing/2014/main" id="{A986A645-5AA3-4AEB-8717-1C9C30C3C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28" y="2362"/>
              <a:ext cx="788" cy="1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Ctr="1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Resources</a:t>
              </a:r>
            </a:p>
            <a:p>
              <a:pPr algn="ctr" eaLnBrk="1" hangingPunct="1"/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(inputs)</a:t>
              </a:r>
              <a:endPara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1" name="Text Box 7">
              <a:extLst>
                <a:ext uri="{FF2B5EF4-FFF2-40B4-BE49-F238E27FC236}">
                  <a16:creationId xmlns:a16="http://schemas.microsoft.com/office/drawing/2014/main" id="{078799EA-4AFE-4D49-8005-5FFBD3C00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529" y="2361"/>
              <a:ext cx="788" cy="1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Ctr="1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Strategies</a:t>
              </a:r>
              <a:b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</a:p>
          </p:txBody>
        </p:sp>
        <p:sp>
          <p:nvSpPr>
            <p:cNvPr id="36872" name="Text Box 8">
              <a:extLst>
                <a:ext uri="{FF2B5EF4-FFF2-40B4-BE49-F238E27FC236}">
                  <a16:creationId xmlns:a16="http://schemas.microsoft.com/office/drawing/2014/main" id="{24B13A2A-A274-4144-86AB-C7C69586E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729" y="2361"/>
              <a:ext cx="788" cy="1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Ctr="1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Outputs</a:t>
              </a:r>
            </a:p>
          </p:txBody>
        </p:sp>
        <p:sp>
          <p:nvSpPr>
            <p:cNvPr id="36873" name="Text Box 9">
              <a:extLst>
                <a:ext uri="{FF2B5EF4-FFF2-40B4-BE49-F238E27FC236}">
                  <a16:creationId xmlns:a16="http://schemas.microsoft.com/office/drawing/2014/main" id="{BD37D8D3-969D-4679-AD41-ED66E3935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929" y="2361"/>
              <a:ext cx="788" cy="1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Ctr="1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Short-Term Outcomes</a:t>
              </a:r>
            </a:p>
          </p:txBody>
        </p:sp>
        <p:sp>
          <p:nvSpPr>
            <p:cNvPr id="36874" name="Text Box 10">
              <a:extLst>
                <a:ext uri="{FF2B5EF4-FFF2-40B4-BE49-F238E27FC236}">
                  <a16:creationId xmlns:a16="http://schemas.microsoft.com/office/drawing/2014/main" id="{CD213C15-69FD-40C3-996B-7A4AD30D7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128" y="2363"/>
              <a:ext cx="788" cy="1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Ctr="1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Long-Term Outcomes</a:t>
              </a:r>
            </a:p>
          </p:txBody>
        </p:sp>
        <p:sp>
          <p:nvSpPr>
            <p:cNvPr id="36875" name="Text Box 11">
              <a:extLst>
                <a:ext uri="{FF2B5EF4-FFF2-40B4-BE49-F238E27FC236}">
                  <a16:creationId xmlns:a16="http://schemas.microsoft.com/office/drawing/2014/main" id="{8412B7A9-01F2-42E0-BF31-BB5D5A3F2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9327" y="2361"/>
              <a:ext cx="788" cy="1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Ctr="1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Impacts</a:t>
              </a:r>
            </a:p>
          </p:txBody>
        </p:sp>
        <p:sp>
          <p:nvSpPr>
            <p:cNvPr id="36876" name="Text Box 12">
              <a:extLst>
                <a:ext uri="{FF2B5EF4-FFF2-40B4-BE49-F238E27FC236}">
                  <a16:creationId xmlns:a16="http://schemas.microsoft.com/office/drawing/2014/main" id="{5980AC1D-1A26-4A5D-A183-7EBF38726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2" y="3901"/>
              <a:ext cx="3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Assumptions</a:t>
              </a:r>
            </a:p>
          </p:txBody>
        </p:sp>
      </p:grpSp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37FD2A34-9162-4D5B-A887-1F6D2D3F3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7722CD7-4418-4B46-890C-FE1D4FB12F59}" type="slidenum">
              <a:rPr lang="en-US" altLang="en-US" sz="1400">
                <a:latin typeface="Arial" panose="020B0604020202020204" pitchFamily="34" charset="0"/>
              </a:rPr>
              <a:pPr/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7CE827CC-B0CA-48B4-B747-F5ED20B2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BD7167F-759F-4C0C-A315-3B98C286F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0950"/>
            <a:ext cx="8229600" cy="473075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The elements of a logic model: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Problem statement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Short- and long-term outcomes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Impacts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Outputs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Strategies and activities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Resources (inputs)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Assumptions</a:t>
            </a:r>
          </a:p>
          <a:p>
            <a:pPr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29C8F0C-010A-4B87-8F40-772C7DA836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7731B4D-7C5D-4ADF-8971-BEDAF2B84BFD}" type="slidenum">
              <a:rPr lang="en-US" altLang="en-US" sz="1400">
                <a:latin typeface="Arial" panose="020B0604020202020204" pitchFamily="34" charset="0"/>
              </a:rPr>
              <a:pPr/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CA7E8208-0703-4116-A251-68FF9B69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7F1F-E74F-4867-A91A-FF231412D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6675"/>
            <a:ext cx="8229600" cy="464502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b="1" dirty="0"/>
              <a:t>Problem statement: </a:t>
            </a:r>
            <a:r>
              <a:rPr lang="en-US" dirty="0"/>
              <a:t>The problem or challenge that the program or policy is designed to address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dirty="0"/>
              <a:t>Questions to ask in defining the problem: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/>
              <a:t>What is the problem or issue?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/>
              <a:t>Why is this a problem?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/>
              <a:t>For whom does this problem exist?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/>
              <a:t>Who has a stake in the problem?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/>
              <a:t>What is known about the problem (through previous work, research, etc.)?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136D9E93-5C9C-4E2C-9A0A-0D31F3996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90D449F-88F3-4C74-8C09-A37BD442798C}" type="slidenum">
              <a:rPr lang="en-US" altLang="en-US" sz="1400">
                <a:latin typeface="Arial" panose="020B0604020202020204" pitchFamily="34" charset="0"/>
              </a:rPr>
              <a:pPr/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F0B40A09-B8B0-4DC1-A1C7-87E025C1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Problem Statement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91CB714B-9C20-4410-86AD-06F1EA47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662487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Problem statement: </a:t>
            </a:r>
            <a:r>
              <a:rPr lang="en-US" altLang="en-US">
                <a:latin typeface="Arial" panose="020B0604020202020204" pitchFamily="34" charset="0"/>
              </a:rPr>
              <a:t>The problem or challenge that the program or policy is designed to address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Case: </a:t>
            </a:r>
            <a:r>
              <a:rPr lang="en-US" altLang="en-US">
                <a:latin typeface="Arial" panose="020B0604020202020204" pitchFamily="34" charset="0"/>
              </a:rPr>
              <a:t>Blended-Learning Program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47F9F0-D2A0-46C9-B46C-5F5BB4B9BE0F}"/>
              </a:ext>
            </a:extLst>
          </p:cNvPr>
          <p:cNvGraphicFramePr>
            <a:graphicFrameLocks noGrp="1"/>
          </p:cNvGraphicFramePr>
          <p:nvPr/>
        </p:nvGraphicFramePr>
        <p:xfrm>
          <a:off x="596900" y="3041650"/>
          <a:ext cx="7893050" cy="2587625"/>
        </p:xfrm>
        <a:graphic>
          <a:graphicData uri="http://schemas.openxmlformats.org/drawingml/2006/table">
            <a:tbl>
              <a:tblPr/>
              <a:tblGrid>
                <a:gridCol w="7893050">
                  <a:extLst>
                    <a:ext uri="{9D8B030D-6E8A-4147-A177-3AD203B41FA5}">
                      <a16:colId xmlns:a16="http://schemas.microsoft.com/office/drawing/2014/main" val="543078290"/>
                    </a:ext>
                  </a:extLst>
                </a:gridCol>
              </a:tblGrid>
              <a:tr h="2587625">
                <a:tc>
                  <a:txBody>
                    <a:bodyPr/>
                    <a:lstStyle>
                      <a:lvl1pPr marL="593725" indent="-346075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593725" marR="0" lvl="0" indent="-3460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Students are not actively engaged in their learning.</a:t>
                      </a:r>
                    </a:p>
                    <a:p>
                      <a:pPr marL="593725" marR="0" lvl="0" indent="-3460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Courses are sometimes monotonous.</a:t>
                      </a:r>
                    </a:p>
                    <a:p>
                      <a:pPr marL="593725" marR="0" lvl="0" indent="-3460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Students have limited one-on-one attention from adults.</a:t>
                      </a:r>
                    </a:p>
                    <a:p>
                      <a:pPr marL="593725" marR="0" lvl="0" indent="-3460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Students’ courses are not personalized.</a:t>
                      </a:r>
                    </a:p>
                    <a:p>
                      <a:pPr marL="593725" marR="0" lvl="0" indent="-3460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Students are all expected to work at the same pace.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4" marR="91434" marT="45691" marB="4569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391681"/>
                  </a:ext>
                </a:extLst>
              </a:tr>
            </a:tbl>
          </a:graphicData>
        </a:graphic>
      </p:graphicFrame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BFB03F86-D1B3-4992-B1BF-4584760FDC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9B86296-27CF-4BE4-BE16-4D0934AA6E76}" type="slidenum">
              <a:rPr lang="en-US" altLang="en-US" sz="1400">
                <a:latin typeface="Arial" panose="020B0604020202020204" pitchFamily="34" charset="0"/>
              </a:rPr>
              <a:pPr/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B48D79E8-3D94-43C7-B5E9-3285EAE3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FA455-C28C-47E8-AE42-8321D0A92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/>
              <a:t>Problem statement: </a:t>
            </a:r>
            <a:r>
              <a:rPr lang="en-US" dirty="0"/>
              <a:t>The problem or challenge that the program or policy is designed to address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600" b="1" dirty="0"/>
              <a:t>Activity I.3</a:t>
            </a:r>
            <a:r>
              <a:rPr lang="en-US" altLang="en-US" sz="2600" dirty="0"/>
              <a:t>: </a:t>
            </a:r>
            <a:r>
              <a:rPr lang="en-US" altLang="en-US" sz="2600" b="1" dirty="0"/>
              <a:t>Problem Statement</a:t>
            </a:r>
            <a:endParaRPr lang="en-US" sz="2600" dirty="0"/>
          </a:p>
          <a:p>
            <a:pPr marL="0" indent="0" algn="ctr">
              <a:buFont typeface="Arial" charset="0"/>
              <a:buNone/>
              <a:defRPr/>
            </a:pPr>
            <a:endParaRPr lang="en-US" b="1" dirty="0"/>
          </a:p>
          <a:p>
            <a:pPr marL="0" indent="0" algn="ctr">
              <a:buFont typeface="Arial" charset="0"/>
              <a:buNone/>
              <a:defRPr/>
            </a:pPr>
            <a:endParaRPr lang="en-US" i="1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3BC0C4-03E9-4CAA-8E79-BCB78CB1EE00}"/>
              </a:ext>
            </a:extLst>
          </p:cNvPr>
          <p:cNvGraphicFramePr>
            <a:graphicFrameLocks noGrp="1"/>
          </p:cNvGraphicFramePr>
          <p:nvPr/>
        </p:nvGraphicFramePr>
        <p:xfrm>
          <a:off x="596900" y="3349625"/>
          <a:ext cx="7893050" cy="904875"/>
        </p:xfrm>
        <a:graphic>
          <a:graphicData uri="http://schemas.openxmlformats.org/drawingml/2006/table">
            <a:tbl>
              <a:tblPr/>
              <a:tblGrid>
                <a:gridCol w="789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4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Articulate a targeted and specific problem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Avoid a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problem statement that restates the program as a need</a:t>
                      </a: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4" marR="9143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4786D936-1206-4D8E-A692-809813A2A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45EFBA5-4F57-4A9A-984E-009A0B751B2A}" type="slidenum">
              <a:rPr lang="en-US" altLang="en-US" sz="1400">
                <a:latin typeface="Arial" panose="020B0604020202020204" pitchFamily="34" charset="0"/>
              </a:rPr>
              <a:pPr/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37B6B4EA-C285-46FC-A0AB-E9B5DD73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Arial" panose="020B0604020202020204" pitchFamily="34" charset="0"/>
              </a:rPr>
              <a:t>Introductions</a:t>
            </a:r>
          </a:p>
        </p:txBody>
      </p:sp>
      <p:sp>
        <p:nvSpPr>
          <p:cNvPr id="11267" name="Text Placeholder 3">
            <a:extLst>
              <a:ext uri="{FF2B5EF4-FFF2-40B4-BE49-F238E27FC236}">
                <a16:creationId xmlns:a16="http://schemas.microsoft.com/office/drawing/2014/main" id="{2979CD4C-DA03-4249-85D5-903B750C27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849438"/>
            <a:ext cx="7885113" cy="148748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Workshop facilitator:</a:t>
            </a:r>
          </a:p>
        </p:txBody>
      </p:sp>
      <p:sp>
        <p:nvSpPr>
          <p:cNvPr id="11268" name="Text Placeholder 4">
            <a:extLst>
              <a:ext uri="{FF2B5EF4-FFF2-40B4-BE49-F238E27FC236}">
                <a16:creationId xmlns:a16="http://schemas.microsoft.com/office/drawing/2014/main" id="{949CD003-62DB-4A3F-8E22-F8E945E13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Participants: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Name and affiliation</a:t>
            </a:r>
          </a:p>
        </p:txBody>
      </p:sp>
      <p:sp>
        <p:nvSpPr>
          <p:cNvPr id="11266" name="Slide Number Placeholder 2">
            <a:extLst>
              <a:ext uri="{FF2B5EF4-FFF2-40B4-BE49-F238E27FC236}">
                <a16:creationId xmlns:a16="http://schemas.microsoft.com/office/drawing/2014/main" id="{67F9129B-0779-446B-AE9F-DC486A6F5C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32B9BCF-FA57-4A94-AA1C-50243786D3C4}" type="slidenum">
              <a:rPr lang="en-US" altLang="en-US" sz="1400">
                <a:latin typeface="Arial" panose="020B0604020202020204" pitchFamily="34" charset="0"/>
              </a:rPr>
              <a:pPr/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127E52A8-2166-4B3E-884F-FCEA6561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Outcomes  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477C4FB0-A660-470C-9A83-9CF842EE1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Outcomes: </a:t>
            </a:r>
            <a:r>
              <a:rPr lang="en-US" altLang="en-US">
                <a:latin typeface="Arial" panose="020B0604020202020204" pitchFamily="34" charset="0"/>
              </a:rPr>
              <a:t>What difference does it make?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23D86864-432F-490B-B030-CD6FB3650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29669D-E25E-4975-B42C-877A03671E72}" type="slidenum">
              <a:rPr lang="en-US" altLang="en-US" sz="1400">
                <a:latin typeface="Arial" panose="020B0604020202020204" pitchFamily="34" charset="0"/>
              </a:rPr>
              <a:pPr/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1">
            <a:extLst>
              <a:ext uri="{FF2B5EF4-FFF2-40B4-BE49-F238E27FC236}">
                <a16:creationId xmlns:a16="http://schemas.microsoft.com/office/drawing/2014/main" id="{D962AE54-E2B1-4F4B-8334-A1E0762D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Outcomes </a:t>
            </a:r>
          </a:p>
        </p:txBody>
      </p:sp>
      <p:sp>
        <p:nvSpPr>
          <p:cNvPr id="49154" name="Content Placeholder 32">
            <a:extLst>
              <a:ext uri="{FF2B5EF4-FFF2-40B4-BE49-F238E27FC236}">
                <a16:creationId xmlns:a16="http://schemas.microsoft.com/office/drawing/2014/main" id="{E2E11CE4-B222-43C1-8BA3-A0F84E5F6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Outcomes: </a:t>
            </a:r>
            <a:r>
              <a:rPr lang="en-US" altLang="en-US">
                <a:latin typeface="Arial" panose="020B0604020202020204" pitchFamily="34" charset="0"/>
              </a:rPr>
              <a:t>What difference does it make?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  Short-term			 	 Long-term				Impacts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500">
              <a:latin typeface="Arial" panose="020B0604020202020204" pitchFamily="34" charset="0"/>
            </a:endParaRPr>
          </a:p>
        </p:txBody>
      </p:sp>
      <p:sp>
        <p:nvSpPr>
          <p:cNvPr id="14" name="Right Arrow 13" descr="Arrow pointing right">
            <a:extLst>
              <a:ext uri="{FF2B5EF4-FFF2-40B4-BE49-F238E27FC236}">
                <a16:creationId xmlns:a16="http://schemas.microsoft.com/office/drawing/2014/main" id="{6EA68599-30AD-4EF1-A73A-72B45B0B8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2625725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ight Arrow 14" descr="Arrow pointing right">
            <a:extLst>
              <a:ext uri="{FF2B5EF4-FFF2-40B4-BE49-F238E27FC236}">
                <a16:creationId xmlns:a16="http://schemas.microsoft.com/office/drawing/2014/main" id="{A2E709D4-5B2D-4731-B1F6-5D35F7E26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88" y="2625725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155" name="Slide Number Placeholder 4">
            <a:extLst>
              <a:ext uri="{FF2B5EF4-FFF2-40B4-BE49-F238E27FC236}">
                <a16:creationId xmlns:a16="http://schemas.microsoft.com/office/drawing/2014/main" id="{197BF93A-DF5A-4718-815B-261F5C39D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83D4CF2-BB09-4FD1-A006-E0E19DC4849D}" type="slidenum">
              <a:rPr lang="en-US" altLang="en-US" sz="1400">
                <a:latin typeface="Arial" panose="020B0604020202020204" pitchFamily="34" charset="0"/>
              </a:rPr>
              <a:pPr/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1">
            <a:extLst>
              <a:ext uri="{FF2B5EF4-FFF2-40B4-BE49-F238E27FC236}">
                <a16:creationId xmlns:a16="http://schemas.microsoft.com/office/drawing/2014/main" id="{BD182578-92E2-4417-904A-C4E3D993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Outcomes </a:t>
            </a:r>
          </a:p>
        </p:txBody>
      </p:sp>
      <p:sp>
        <p:nvSpPr>
          <p:cNvPr id="51202" name="Content Placeholder 32">
            <a:extLst>
              <a:ext uri="{FF2B5EF4-FFF2-40B4-BE49-F238E27FC236}">
                <a16:creationId xmlns:a16="http://schemas.microsoft.com/office/drawing/2014/main" id="{243086C8-2187-45BF-850E-1A55C8FAD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Outcomes: </a:t>
            </a:r>
            <a:r>
              <a:rPr lang="en-US" altLang="en-US">
                <a:latin typeface="Arial" panose="020B0604020202020204" pitchFamily="34" charset="0"/>
              </a:rPr>
              <a:t>What difference does it make?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  Short-term			 	 Long-term				Impacts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500">
              <a:latin typeface="Arial" panose="020B0604020202020204" pitchFamily="34" charset="0"/>
            </a:endParaRPr>
          </a:p>
        </p:txBody>
      </p:sp>
      <p:sp>
        <p:nvSpPr>
          <p:cNvPr id="14" name="Right Arrow 13" descr="Arrow pointing right">
            <a:extLst>
              <a:ext uri="{FF2B5EF4-FFF2-40B4-BE49-F238E27FC236}">
                <a16:creationId xmlns:a16="http://schemas.microsoft.com/office/drawing/2014/main" id="{06B94F7E-B3DF-4E93-9E94-7C44F70E4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2625725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ight Arrow 14" descr="Arrow pointing right">
            <a:extLst>
              <a:ext uri="{FF2B5EF4-FFF2-40B4-BE49-F238E27FC236}">
                <a16:creationId xmlns:a16="http://schemas.microsoft.com/office/drawing/2014/main" id="{665B7BC3-5321-43D8-B82C-3BCC07A2A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88" y="2625725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 descr="Blue square text box">
            <a:extLst>
              <a:ext uri="{FF2B5EF4-FFF2-40B4-BE49-F238E27FC236}">
                <a16:creationId xmlns:a16="http://schemas.microsoft.com/office/drawing/2014/main" id="{9B1A6516-80F3-48C7-AAE0-3456D54F9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3249613"/>
            <a:ext cx="2578100" cy="27336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immediate and measurable results for participants that can be attributed to strategies and activities</a:t>
            </a:r>
          </a:p>
        </p:txBody>
      </p:sp>
      <p:sp>
        <p:nvSpPr>
          <p:cNvPr id="12" name="Rectangle 11" descr="Blue square text box">
            <a:extLst>
              <a:ext uri="{FF2B5EF4-FFF2-40B4-BE49-F238E27FC236}">
                <a16:creationId xmlns:a16="http://schemas.microsoft.com/office/drawing/2014/main" id="{2A2F5E8F-DAA8-406B-BC99-792B7C096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3249613"/>
            <a:ext cx="2578100" cy="27336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 descr="Blue square text box">
            <a:extLst>
              <a:ext uri="{FF2B5EF4-FFF2-40B4-BE49-F238E27FC236}">
                <a16:creationId xmlns:a16="http://schemas.microsoft.com/office/drawing/2014/main" id="{8A9E5084-C087-4189-AE8F-220C78CD8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3263900"/>
            <a:ext cx="2578100" cy="27320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203" name="Slide Number Placeholder 4">
            <a:extLst>
              <a:ext uri="{FF2B5EF4-FFF2-40B4-BE49-F238E27FC236}">
                <a16:creationId xmlns:a16="http://schemas.microsoft.com/office/drawing/2014/main" id="{4C1BDA2A-77BB-4EF4-9DFB-CBB46612A9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4F0C462-7981-41A9-AB2D-8A8941F6C451}" type="slidenum">
              <a:rPr lang="en-US" altLang="en-US" sz="1400">
                <a:latin typeface="Arial" panose="020B0604020202020204" pitchFamily="34" charset="0"/>
              </a:rPr>
              <a:pPr/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1">
            <a:extLst>
              <a:ext uri="{FF2B5EF4-FFF2-40B4-BE49-F238E27FC236}">
                <a16:creationId xmlns:a16="http://schemas.microsoft.com/office/drawing/2014/main" id="{E3624ACC-51C5-4400-9B08-D6764FBA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Outcomes </a:t>
            </a:r>
          </a:p>
        </p:txBody>
      </p:sp>
      <p:sp>
        <p:nvSpPr>
          <p:cNvPr id="53250" name="Content Placeholder 32">
            <a:extLst>
              <a:ext uri="{FF2B5EF4-FFF2-40B4-BE49-F238E27FC236}">
                <a16:creationId xmlns:a16="http://schemas.microsoft.com/office/drawing/2014/main" id="{F10A29C1-6A53-4C01-9ACF-FEC509552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Outcomes: </a:t>
            </a:r>
            <a:r>
              <a:rPr lang="en-US" altLang="en-US">
                <a:latin typeface="Arial" panose="020B0604020202020204" pitchFamily="34" charset="0"/>
              </a:rPr>
              <a:t>What difference does it make?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  Short-term			 	 Long-term				Impacts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500">
              <a:latin typeface="Arial" panose="020B0604020202020204" pitchFamily="34" charset="0"/>
            </a:endParaRPr>
          </a:p>
        </p:txBody>
      </p:sp>
      <p:sp>
        <p:nvSpPr>
          <p:cNvPr id="14" name="Right Arrow 13" descr="Arrow pointing right">
            <a:extLst>
              <a:ext uri="{FF2B5EF4-FFF2-40B4-BE49-F238E27FC236}">
                <a16:creationId xmlns:a16="http://schemas.microsoft.com/office/drawing/2014/main" id="{FF372942-0453-4D77-9353-0433FDCB9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2625725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ight Arrow 14" descr="Arrow pointing right">
            <a:extLst>
              <a:ext uri="{FF2B5EF4-FFF2-40B4-BE49-F238E27FC236}">
                <a16:creationId xmlns:a16="http://schemas.microsoft.com/office/drawing/2014/main" id="{A1B56D1C-0CDC-4E28-B375-444B2BE4C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88" y="2625725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 descr="Blue square text box">
            <a:extLst>
              <a:ext uri="{FF2B5EF4-FFF2-40B4-BE49-F238E27FC236}">
                <a16:creationId xmlns:a16="http://schemas.microsoft.com/office/drawing/2014/main" id="{3CFA9B4F-6AD4-4360-AD9A-085B19AC6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3249613"/>
            <a:ext cx="2578100" cy="27336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immediate and measurable results for participants that can be attributed to strategies and activities</a:t>
            </a:r>
          </a:p>
        </p:txBody>
      </p:sp>
      <p:sp>
        <p:nvSpPr>
          <p:cNvPr id="12" name="Rectangle 11" descr="Blue square text box">
            <a:extLst>
              <a:ext uri="{FF2B5EF4-FFF2-40B4-BE49-F238E27FC236}">
                <a16:creationId xmlns:a16="http://schemas.microsoft.com/office/drawing/2014/main" id="{BD15BEDB-A1B8-4648-B130-31C32DCDE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3249613"/>
            <a:ext cx="2578100" cy="27336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distant, though anticipated, results of participation in strategies and activities</a:t>
            </a:r>
          </a:p>
        </p:txBody>
      </p:sp>
      <p:sp>
        <p:nvSpPr>
          <p:cNvPr id="13" name="Rectangle 12" descr="Blue square text box">
            <a:extLst>
              <a:ext uri="{FF2B5EF4-FFF2-40B4-BE49-F238E27FC236}">
                <a16:creationId xmlns:a16="http://schemas.microsoft.com/office/drawing/2014/main" id="{D50D541B-B9F6-4C09-BD08-EA12D5B4B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3249613"/>
            <a:ext cx="2578100" cy="27320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22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251" name="Slide Number Placeholder 4">
            <a:extLst>
              <a:ext uri="{FF2B5EF4-FFF2-40B4-BE49-F238E27FC236}">
                <a16:creationId xmlns:a16="http://schemas.microsoft.com/office/drawing/2014/main" id="{19560839-6FDB-4020-AC6A-388E2900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A8B604B-EED0-4639-8C7F-09B081844B81}" type="slidenum">
              <a:rPr lang="en-US" altLang="en-US" sz="1400">
                <a:latin typeface="Arial" panose="020B0604020202020204" pitchFamily="34" charset="0"/>
              </a:rPr>
              <a:pPr/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1">
            <a:extLst>
              <a:ext uri="{FF2B5EF4-FFF2-40B4-BE49-F238E27FC236}">
                <a16:creationId xmlns:a16="http://schemas.microsoft.com/office/drawing/2014/main" id="{75251FFE-4BC7-44E4-B00A-11B8E471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Outcomes </a:t>
            </a:r>
          </a:p>
        </p:txBody>
      </p:sp>
      <p:sp>
        <p:nvSpPr>
          <p:cNvPr id="55298" name="Content Placeholder 32">
            <a:extLst>
              <a:ext uri="{FF2B5EF4-FFF2-40B4-BE49-F238E27FC236}">
                <a16:creationId xmlns:a16="http://schemas.microsoft.com/office/drawing/2014/main" id="{F05FE0BD-166F-46E0-ADEC-3A0475B06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Outcomes: </a:t>
            </a:r>
            <a:r>
              <a:rPr lang="en-US" altLang="en-US">
                <a:latin typeface="Arial" panose="020B0604020202020204" pitchFamily="34" charset="0"/>
              </a:rPr>
              <a:t>What difference does it make?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  Short-term			 	 Long-term				Impacts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500">
              <a:latin typeface="Arial" panose="020B0604020202020204" pitchFamily="34" charset="0"/>
            </a:endParaRPr>
          </a:p>
        </p:txBody>
      </p:sp>
      <p:sp>
        <p:nvSpPr>
          <p:cNvPr id="14" name="Right Arrow 13" descr="Arrow pointing right">
            <a:extLst>
              <a:ext uri="{FF2B5EF4-FFF2-40B4-BE49-F238E27FC236}">
                <a16:creationId xmlns:a16="http://schemas.microsoft.com/office/drawing/2014/main" id="{4000F65A-7138-48ED-B455-166775329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2625725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ight Arrow 14" descr="Arrow pointing right">
            <a:extLst>
              <a:ext uri="{FF2B5EF4-FFF2-40B4-BE49-F238E27FC236}">
                <a16:creationId xmlns:a16="http://schemas.microsoft.com/office/drawing/2014/main" id="{058A9A21-2CD6-4C84-8E8E-2EA9064A5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88" y="2625725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 descr="Blue square text box">
            <a:extLst>
              <a:ext uri="{FF2B5EF4-FFF2-40B4-BE49-F238E27FC236}">
                <a16:creationId xmlns:a16="http://schemas.microsoft.com/office/drawing/2014/main" id="{9082C6B1-6CC5-4823-A67B-FC5C711E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3249613"/>
            <a:ext cx="2578100" cy="27336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immediate and measurable results for participants that can be attributed to strategies and activities</a:t>
            </a:r>
          </a:p>
        </p:txBody>
      </p:sp>
      <p:sp>
        <p:nvSpPr>
          <p:cNvPr id="12" name="Rectangle 11" descr="Blue square text box">
            <a:extLst>
              <a:ext uri="{FF2B5EF4-FFF2-40B4-BE49-F238E27FC236}">
                <a16:creationId xmlns:a16="http://schemas.microsoft.com/office/drawing/2014/main" id="{FEE985DB-2524-4081-895D-0CB94B94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3249613"/>
            <a:ext cx="2578100" cy="27336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distant, though anticipated, results of participation in strategies and activities</a:t>
            </a:r>
          </a:p>
        </p:txBody>
      </p:sp>
      <p:sp>
        <p:nvSpPr>
          <p:cNvPr id="13" name="Rectangle 12" descr="Blue square text box">
            <a:extLst>
              <a:ext uri="{FF2B5EF4-FFF2-40B4-BE49-F238E27FC236}">
                <a16:creationId xmlns:a16="http://schemas.microsoft.com/office/drawing/2014/main" id="{869F7445-75B7-4B28-83CD-E4C716F17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3249613"/>
            <a:ext cx="2578100" cy="273208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Desired outcomes of long-term implementation of strategies and activities, dependent on conditions beyond the scope of the program</a:t>
            </a:r>
          </a:p>
        </p:txBody>
      </p:sp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BDDC7123-3506-46A8-B8F5-5C919FA80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D34DBAF-EAF1-492F-AC29-14CB2AA52ACB}" type="slidenum">
              <a:rPr lang="en-US" altLang="en-US" sz="1400">
                <a:latin typeface="Arial" panose="020B0604020202020204" pitchFamily="34" charset="0"/>
              </a:rPr>
              <a:pPr/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1">
            <a:extLst>
              <a:ext uri="{FF2B5EF4-FFF2-40B4-BE49-F238E27FC236}">
                <a16:creationId xmlns:a16="http://schemas.microsoft.com/office/drawing/2014/main" id="{E7980D9D-27F3-43B2-9AE0-06848EC1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Outcomes </a:t>
            </a:r>
          </a:p>
        </p:txBody>
      </p:sp>
      <p:sp>
        <p:nvSpPr>
          <p:cNvPr id="57346" name="Content Placeholder 32">
            <a:extLst>
              <a:ext uri="{FF2B5EF4-FFF2-40B4-BE49-F238E27FC236}">
                <a16:creationId xmlns:a16="http://schemas.microsoft.com/office/drawing/2014/main" id="{4A0E7734-E689-490D-825E-8B64AED25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4138"/>
            <a:ext cx="8229600" cy="4627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Outcomes: </a:t>
            </a:r>
            <a:r>
              <a:rPr lang="en-US" altLang="en-US" dirty="0">
                <a:latin typeface="Arial" panose="020B0604020202020204" pitchFamily="34" charset="0"/>
              </a:rPr>
              <a:t>What difference does it make?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Case: </a:t>
            </a:r>
            <a:r>
              <a:rPr lang="en-US" altLang="en-US" dirty="0">
                <a:latin typeface="Arial" panose="020B0604020202020204" pitchFamily="34" charset="0"/>
              </a:rPr>
              <a:t>College-Ready Program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</a:rPr>
              <a:t> Short-term			 	 Long-term				Impacts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500" dirty="0">
              <a:latin typeface="Arial" panose="020B0604020202020204" pitchFamily="34" charset="0"/>
            </a:endParaRPr>
          </a:p>
        </p:txBody>
      </p:sp>
      <p:sp>
        <p:nvSpPr>
          <p:cNvPr id="14" name="Right Arrow 13" descr="Arrow pointing right">
            <a:extLst>
              <a:ext uri="{FF2B5EF4-FFF2-40B4-BE49-F238E27FC236}">
                <a16:creationId xmlns:a16="http://schemas.microsoft.com/office/drawing/2014/main" id="{B6C2CAD7-DF69-4546-843E-BB52F3A0F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2816225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ight Arrow 14" descr="Arrow pointing right">
            <a:extLst>
              <a:ext uri="{FF2B5EF4-FFF2-40B4-BE49-F238E27FC236}">
                <a16:creationId xmlns:a16="http://schemas.microsoft.com/office/drawing/2014/main" id="{0F6F5464-DB79-4E51-8D39-6A952A755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88" y="2816225"/>
            <a:ext cx="628650" cy="171450"/>
          </a:xfrm>
          <a:prstGeom prst="rightArrow">
            <a:avLst>
              <a:gd name="adj1" fmla="val 50000"/>
              <a:gd name="adj2" fmla="val 4999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 descr="Blue square text box">
            <a:extLst>
              <a:ext uri="{FF2B5EF4-FFF2-40B4-BE49-F238E27FC236}">
                <a16:creationId xmlns:a16="http://schemas.microsoft.com/office/drawing/2014/main" id="{2112EB4D-F353-44D7-9940-2EE3DDC67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3249613"/>
            <a:ext cx="2578100" cy="27336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contact with parents or guardians </a:t>
            </a:r>
          </a:p>
        </p:txBody>
      </p:sp>
      <p:sp>
        <p:nvSpPr>
          <p:cNvPr id="12" name="Rectangle 11" descr="Blue square text box">
            <a:extLst>
              <a:ext uri="{FF2B5EF4-FFF2-40B4-BE49-F238E27FC236}">
                <a16:creationId xmlns:a16="http://schemas.microsoft.com/office/drawing/2014/main" id="{1ED6F745-6BEA-4130-A6A5-DE4A4DDFD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3249613"/>
            <a:ext cx="2578100" cy="27336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attendance and academic performance </a:t>
            </a:r>
          </a:p>
        </p:txBody>
      </p:sp>
      <p:sp>
        <p:nvSpPr>
          <p:cNvPr id="13" name="Rectangle 12" descr="Blue square text box">
            <a:extLst>
              <a:ext uri="{FF2B5EF4-FFF2-40B4-BE49-F238E27FC236}">
                <a16:creationId xmlns:a16="http://schemas.microsoft.com/office/drawing/2014/main" id="{771A7CBA-CF4D-4E7D-9931-9149EA12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3249613"/>
            <a:ext cx="2578100" cy="273367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percentage of students graduating from postsecondary institutions</a:t>
            </a:r>
          </a:p>
        </p:txBody>
      </p:sp>
      <p:sp>
        <p:nvSpPr>
          <p:cNvPr id="57347" name="Slide Number Placeholder 4">
            <a:extLst>
              <a:ext uri="{FF2B5EF4-FFF2-40B4-BE49-F238E27FC236}">
                <a16:creationId xmlns:a16="http://schemas.microsoft.com/office/drawing/2014/main" id="{01294E42-C413-4C09-B0A8-56D55E5E8E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9B38882-6D1C-4115-A96C-C3580C8ECD05}" type="slidenum">
              <a:rPr lang="en-US" altLang="en-US" sz="1400">
                <a:latin typeface="Arial" panose="020B0604020202020204" pitchFamily="34" charset="0"/>
              </a:rPr>
              <a:pPr/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1">
            <a:extLst>
              <a:ext uri="{FF2B5EF4-FFF2-40B4-BE49-F238E27FC236}">
                <a16:creationId xmlns:a16="http://schemas.microsoft.com/office/drawing/2014/main" id="{8973065E-68A2-47ED-A292-6A2A792C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Outcomes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EA630EC-5C92-4255-958D-BDC1B52091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392118"/>
          <a:ext cx="8229600" cy="36804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is the target?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</a:t>
                      </a:r>
                      <a:br>
                        <a:rPr lang="en-US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desired 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hange?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(action verb)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what? (results)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when?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school seniors in three urban comprehensive high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to postsecondary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June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396" name="Rectangle 7">
            <a:extLst>
              <a:ext uri="{FF2B5EF4-FFF2-40B4-BE49-F238E27FC236}">
                <a16:creationId xmlns:a16="http://schemas.microsoft.com/office/drawing/2014/main" id="{B25C6B20-9F5E-4BDF-8948-4FAD97B4C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1198563"/>
            <a:ext cx="77406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Outcomes: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What difference does it make?</a:t>
            </a:r>
          </a:p>
          <a:p>
            <a:pPr eaLnBrk="1" hangingPunct="1">
              <a:lnSpc>
                <a:spcPct val="60000"/>
              </a:lnSpc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Activity I.4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b="1">
                <a:latin typeface="Arial" panose="020B0604020202020204" pitchFamily="34" charset="0"/>
                <a:cs typeface="Arial" panose="020B0604020202020204" pitchFamily="34" charset="0"/>
              </a:rPr>
              <a:t>Focus on Outcomes</a:t>
            </a:r>
          </a:p>
        </p:txBody>
      </p:sp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B778E4EC-1D23-469E-B131-BABF105FD5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243B373-880C-4BAA-9317-97B215CE5669}" type="slidenum">
              <a:rPr lang="en-US" altLang="en-US" sz="1400">
                <a:latin typeface="Arial" panose="020B0604020202020204" pitchFamily="34" charset="0"/>
              </a:rPr>
              <a:pPr/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1">
            <a:extLst>
              <a:ext uri="{FF2B5EF4-FFF2-40B4-BE49-F238E27FC236}">
                <a16:creationId xmlns:a16="http://schemas.microsoft.com/office/drawing/2014/main" id="{6ACE61DB-16F2-4613-8C79-F660B853D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Outcomes 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8F2118C0-A4A5-40F4-96BD-FBF643D2E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endParaRPr lang="en-US" b="1" dirty="0"/>
          </a:p>
          <a:p>
            <a:pPr marL="0" indent="0">
              <a:buFont typeface="Arial" charset="0"/>
              <a:buNone/>
              <a:defRPr/>
            </a:pPr>
            <a:endParaRPr lang="en-US" b="1" dirty="0"/>
          </a:p>
          <a:p>
            <a:pPr marL="0" indent="0">
              <a:buFont typeface="Arial" charset="0"/>
              <a:buNone/>
              <a:defRPr/>
            </a:pPr>
            <a:r>
              <a:rPr lang="en-US" b="1" dirty="0"/>
              <a:t>Outcomes Checklist</a:t>
            </a:r>
          </a:p>
          <a:p>
            <a:pPr marL="594360">
              <a:buFont typeface="Arial" charset="0"/>
              <a:buChar char="•"/>
              <a:defRPr/>
            </a:pPr>
            <a:r>
              <a:rPr lang="en-US" dirty="0"/>
              <a:t>Important</a:t>
            </a:r>
          </a:p>
          <a:p>
            <a:pPr marL="594360">
              <a:buFont typeface="Arial" charset="0"/>
              <a:buChar char="•"/>
              <a:defRPr/>
            </a:pPr>
            <a:r>
              <a:rPr lang="en-US" dirty="0"/>
              <a:t>Reasonable</a:t>
            </a:r>
          </a:p>
          <a:p>
            <a:pPr marL="594360">
              <a:buFont typeface="Arial" charset="0"/>
              <a:buChar char="•"/>
              <a:defRPr/>
            </a:pPr>
            <a:r>
              <a:rPr lang="en-US" dirty="0"/>
              <a:t>Realistic</a:t>
            </a:r>
          </a:p>
          <a:p>
            <a:pPr marL="594360">
              <a:buFont typeface="Arial" charset="0"/>
              <a:buChar char="•"/>
              <a:defRPr/>
            </a:pPr>
            <a:r>
              <a:rPr lang="en-US" dirty="0"/>
              <a:t>Unintentional, possibly negative</a:t>
            </a:r>
          </a:p>
        </p:txBody>
      </p:sp>
      <p:pic>
        <p:nvPicPr>
          <p:cNvPr id="61444" name="Picture 1" descr="Checkmark">
            <a:extLst>
              <a:ext uri="{FF2B5EF4-FFF2-40B4-BE49-F238E27FC236}">
                <a16:creationId xmlns:a16="http://schemas.microsoft.com/office/drawing/2014/main" id="{F401D59E-8D8D-4027-B67B-C50BE6834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324100"/>
            <a:ext cx="32131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Slide Number Placeholder 4">
            <a:extLst>
              <a:ext uri="{FF2B5EF4-FFF2-40B4-BE49-F238E27FC236}">
                <a16:creationId xmlns:a16="http://schemas.microsoft.com/office/drawing/2014/main" id="{4ADC4EC4-A8D6-4326-814A-74F681BFF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BA83424-4F34-436D-8648-9FBBA1D8F434}" type="slidenum">
              <a:rPr lang="en-US" altLang="en-US" sz="1400">
                <a:latin typeface="Arial" panose="020B0604020202020204" pitchFamily="34" charset="0"/>
              </a:rPr>
              <a:pPr/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CBC9954F-F84E-4C86-AB96-90496E23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 Strategies and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6095-B682-4704-B0B2-E42A732F3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b="1" dirty="0"/>
              <a:t>Strategies and activities: </a:t>
            </a:r>
            <a:r>
              <a:rPr lang="en-US" dirty="0"/>
              <a:t>What you propose to do to address the problem 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Activities, services, events, and products: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Are designed to address the problem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Are, together, intended to lead to certain outcomes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EB22A0ED-3FD1-42EA-A18D-6075F31C08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686DA01-C26A-489F-8252-287411BC0195}" type="slidenum">
              <a:rPr lang="en-US" altLang="en-US" sz="1400">
                <a:latin typeface="Arial" panose="020B0604020202020204" pitchFamily="34" charset="0"/>
              </a:rPr>
              <a:pPr/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83D1C378-A5BD-4B80-B9FC-5AD3CAE0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 Strategies and Activities 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20CC4D6F-5CCD-4DA9-A8DE-65662549F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4138"/>
            <a:ext cx="8229600" cy="4079875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Strategies and activities</a:t>
            </a:r>
            <a:r>
              <a:rPr lang="en-US" altLang="en-US">
                <a:latin typeface="Arial" panose="020B0604020202020204" pitchFamily="34" charset="0"/>
              </a:rPr>
              <a:t>: What you propose to do to address the problem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Example: Blended-Learning Program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D03476-88D6-4DE1-A9F0-C77EE9FA67D4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3008313"/>
          <a:ext cx="7564437" cy="209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10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</a:p>
                  </a:txBody>
                  <a:tcPr marL="91451" marR="91451" marT="45762" marB="4576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Sequence</a:t>
                      </a:r>
                    </a:p>
                  </a:txBody>
                  <a:tcPr marL="91451" marR="91451" marT="45762" marB="4576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</a:p>
                  </a:txBody>
                  <a:tcPr marL="91451" marR="91451" marT="45762" marB="457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7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teacher training materials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62" marB="45762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 </a:t>
                      </a:r>
                    </a:p>
                  </a:txBody>
                  <a:tcPr marL="91451" marR="91451" marT="45762" marB="4576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training</a:t>
                      </a:r>
                    </a:p>
                  </a:txBody>
                  <a:tcPr marL="91451" marR="91451" marT="45762" marB="457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33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summer institute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62" marB="45762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2nd </a:t>
                      </a:r>
                    </a:p>
                  </a:txBody>
                  <a:tcPr marL="91451" marR="91451" marT="45762" marB="4576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training</a:t>
                      </a:r>
                    </a:p>
                  </a:txBody>
                  <a:tcPr marL="91451" marR="91451" marT="45762" marB="457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8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technology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62" marB="45762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 </a:t>
                      </a:r>
                    </a:p>
                  </a:txBody>
                  <a:tcPr marL="91451" marR="91451" marT="45762" marB="45762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62" marB="457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5562" name="Rectangle 3">
            <a:extLst>
              <a:ext uri="{FF2B5EF4-FFF2-40B4-BE49-F238E27FC236}">
                <a16:creationId xmlns:a16="http://schemas.microsoft.com/office/drawing/2014/main" id="{88C577C9-6FFB-41C3-A03C-7C8D0E605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5341938"/>
            <a:ext cx="216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And so forth…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7344B8B7-9D71-477B-A412-3B3C0C08A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5E31F14-1A7B-4F94-9A43-372F3DD4792A}" type="slidenum">
              <a:rPr lang="en-US" altLang="en-US" sz="1400">
                <a:latin typeface="Arial" panose="020B0604020202020204" pitchFamily="34" charset="0"/>
              </a:rPr>
              <a:pPr/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66178204-5489-464F-BFF0-ED62B468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Agenda</a:t>
            </a:r>
          </a:p>
        </p:txBody>
      </p:sp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FE1D9686-B519-4E45-8E40-927CA353DCF6}"/>
              </a:ext>
            </a:extLst>
          </p:cNvPr>
          <p:cNvGraphicFramePr>
            <a:graphicFrameLocks noGrp="1"/>
          </p:cNvGraphicFramePr>
          <p:nvPr/>
        </p:nvGraphicFramePr>
        <p:xfrm>
          <a:off x="350838" y="1376363"/>
          <a:ext cx="8489950" cy="3852864"/>
        </p:xfrm>
        <a:graphic>
          <a:graphicData uri="http://schemas.openxmlformats.org/drawingml/2006/table">
            <a:tbl>
              <a:tblPr/>
              <a:tblGrid>
                <a:gridCol w="424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1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Introduction and goals</a:t>
                      </a:r>
                    </a:p>
                  </a:txBody>
                  <a:tcPr marT="45721" marB="45721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1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Introducing the cases</a:t>
                      </a:r>
                    </a:p>
                  </a:txBody>
                  <a:tcPr marT="45721" marB="45721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124348" marB="45721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1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What is a logic model?</a:t>
                      </a:r>
                    </a:p>
                  </a:txBody>
                  <a:tcPr marT="45721" marB="45721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1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Elements of a logic model</a:t>
                      </a:r>
                    </a:p>
                  </a:txBody>
                  <a:tcPr marT="45721" marB="45721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1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The logic in a logic model</a:t>
                      </a:r>
                    </a:p>
                  </a:txBody>
                  <a:tcPr marT="45721" marB="45721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MS PGothic" charset="0"/>
                      </a:endParaRPr>
                    </a:p>
                  </a:txBody>
                  <a:tcPr marT="45721" marB="45721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1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Next steps</a:t>
                      </a:r>
                    </a:p>
                  </a:txBody>
                  <a:tcPr marT="45721" marB="45721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4FAF9D69-54EE-4CD8-B1A2-915A20C80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89950" y="6220653"/>
            <a:ext cx="555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202D3E5-F358-47C7-BFA0-36B788C24B06}" type="slidenum">
              <a:rPr lang="en-US" altLang="en-US" sz="1400">
                <a:latin typeface="Arial" panose="020B0604020202020204" pitchFamily="34" charset="0"/>
              </a:rPr>
              <a:pPr/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31">
            <a:extLst>
              <a:ext uri="{FF2B5EF4-FFF2-40B4-BE49-F238E27FC236}">
                <a16:creationId xmlns:a16="http://schemas.microsoft.com/office/drawing/2014/main" id="{860966B4-F4F6-4C0C-905C-2DEF7356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 Strategies and Activities 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2F17A184-9A6C-4270-ABD0-42DCCEE15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>
                <a:latin typeface="Arial" panose="020B0604020202020204" pitchFamily="34" charset="0"/>
              </a:rPr>
              <a:t>Any questions so far?</a:t>
            </a:r>
          </a:p>
        </p:txBody>
      </p:sp>
      <p:pic>
        <p:nvPicPr>
          <p:cNvPr id="67588" name="Picture 1" descr="Question mark">
            <a:extLst>
              <a:ext uri="{FF2B5EF4-FFF2-40B4-BE49-F238E27FC236}">
                <a16:creationId xmlns:a16="http://schemas.microsoft.com/office/drawing/2014/main" id="{E5A6B731-80F7-433A-ADB7-17AE05F55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49500"/>
            <a:ext cx="506412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Slide Number Placeholder 4">
            <a:extLst>
              <a:ext uri="{FF2B5EF4-FFF2-40B4-BE49-F238E27FC236}">
                <a16:creationId xmlns:a16="http://schemas.microsoft.com/office/drawing/2014/main" id="{3E376599-6331-40D8-8D03-449369E295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75F49BC-13B0-4514-87A1-8E50096672DF}" type="slidenum">
              <a:rPr lang="en-US" altLang="en-US" sz="1400">
                <a:latin typeface="Arial" panose="020B0604020202020204" pitchFamily="34" charset="0"/>
              </a:rPr>
              <a:pPr/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6018E9CB-C3F3-44EE-8537-378693BA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 Resources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45DA127D-5F91-4C27-8559-796F5D83B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>
                <a:latin typeface="Arial" charset="0"/>
                <a:ea typeface="MS PGothic" charset="0"/>
              </a:rPr>
              <a:t>Resources (inputs)</a:t>
            </a:r>
            <a:r>
              <a:rPr lang="en-US" dirty="0">
                <a:latin typeface="Arial" charset="0"/>
                <a:ea typeface="MS PGothic" charset="0"/>
              </a:rPr>
              <a:t>: The material and intangible contributions that are or could reasonably be expected to be available to address the problem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Examples: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Money, materials, and equipment (material/tangible)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People, time, and partnerships </a:t>
            </a:r>
            <a:r>
              <a:rPr lang="en-US" dirty="0"/>
              <a:t>(intangible)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Resources are the inputs that enable the </a:t>
            </a:r>
            <a:r>
              <a:rPr lang="en-US" dirty="0"/>
              <a:t>creation of the strategies and activities that are designed to respond to the stated problem.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DFF816CD-D8F5-4284-987A-2131ADAA1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DA120CF-DF61-420C-95D2-348F745E021B}" type="slidenum">
              <a:rPr lang="en-US" altLang="en-US" sz="1400">
                <a:latin typeface="Arial" panose="020B0604020202020204" pitchFamily="34" charset="0"/>
              </a:rPr>
              <a:pPr/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202080B7-4EDF-451C-BD74-27AF4682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 Resources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B2D16A7C-BDF5-439A-A46D-6092078F9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Resources (inputs)</a:t>
            </a:r>
            <a:r>
              <a:rPr lang="en-US" altLang="en-US">
                <a:latin typeface="Arial" panose="020B0604020202020204" pitchFamily="34" charset="0"/>
              </a:rPr>
              <a:t>: The material and intangible contributions that are or could reasonably be expected to be available to address the problem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Case: College-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Ready Program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FD051D-9467-41AA-9244-4DE428F268E9}"/>
              </a:ext>
            </a:extLst>
          </p:cNvPr>
          <p:cNvGraphicFramePr>
            <a:graphicFrameLocks noGrp="1"/>
          </p:cNvGraphicFramePr>
          <p:nvPr/>
        </p:nvGraphicFramePr>
        <p:xfrm>
          <a:off x="596900" y="3567113"/>
          <a:ext cx="7893050" cy="164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6237">
                <a:tc>
                  <a:txBody>
                    <a:bodyPr/>
                    <a:lstStyle/>
                    <a:p>
                      <a:pPr marL="347472" lvl="0" indent="-347472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Community mentors </a:t>
                      </a:r>
                    </a:p>
                    <a:p>
                      <a:pPr marL="347472" lvl="0" indent="-347472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 university space for parent meetings</a:t>
                      </a:r>
                    </a:p>
                    <a:p>
                      <a:pPr marL="347472" lvl="0" indent="-347472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Volunteer college admissions directors for application workshop</a:t>
                      </a:r>
                    </a:p>
                    <a:p>
                      <a:pPr marL="347472" indent="-347472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 volunteers for childcare at parent meetings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4" marR="91434" marT="45737" marB="45737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7E29972D-488C-4D55-95AC-DFD0EA4BA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B77F0DF-19EA-4F42-9722-59C9CC611E0E}" type="slidenum">
              <a:rPr lang="en-US" altLang="en-US" sz="1400">
                <a:latin typeface="Arial" panose="020B0604020202020204" pitchFamily="34" charset="0"/>
              </a:rPr>
              <a:pPr/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EC76A872-0529-40A3-8E71-B4AFCBAB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 Resources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E40D30DD-5428-44AE-940E-EA9822B3E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Intangible resources</a:t>
            </a:r>
            <a:r>
              <a:rPr lang="en-US" altLang="en-US">
                <a:latin typeface="Arial" panose="020B0604020202020204" pitchFamily="34" charset="0"/>
              </a:rPr>
              <a:t>: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What intangible resources are at your disposal?</a:t>
            </a: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Activity I.5: Intangible Resources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b="1"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B2180B-68CB-4655-8FAC-52092D57DCE7}"/>
              </a:ext>
            </a:extLst>
          </p:cNvPr>
          <p:cNvGraphicFramePr>
            <a:graphicFrameLocks noGrp="1"/>
          </p:cNvGraphicFramePr>
          <p:nvPr/>
        </p:nvGraphicFramePr>
        <p:xfrm>
          <a:off x="676275" y="3273425"/>
          <a:ext cx="7813675" cy="186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4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Brainstorm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least five nonmonetary resources that are available to you in a program you operate or manage.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5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4220F282-B57A-4F91-B13A-4528AE61DF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E83008D-D583-4F3E-832B-87E1E971DF7E}" type="slidenum">
              <a:rPr lang="en-US" altLang="en-US" sz="1400">
                <a:latin typeface="Arial" panose="020B0604020202020204" pitchFamily="34" charset="0"/>
              </a:rPr>
              <a:pPr/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31">
            <a:extLst>
              <a:ext uri="{FF2B5EF4-FFF2-40B4-BE49-F238E27FC236}">
                <a16:creationId xmlns:a16="http://schemas.microsoft.com/office/drawing/2014/main" id="{E808FA73-0FBD-4296-8ED3-2299B9F7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 Assumptions </a:t>
            </a:r>
          </a:p>
        </p:txBody>
      </p:sp>
      <p:sp>
        <p:nvSpPr>
          <p:cNvPr id="58370" name="Content Placeholder 32">
            <a:extLst>
              <a:ext uri="{FF2B5EF4-FFF2-40B4-BE49-F238E27FC236}">
                <a16:creationId xmlns:a16="http://schemas.microsoft.com/office/drawing/2014/main" id="{21673E67-2DFA-49E6-89FA-7E9075B1F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b="1" dirty="0">
                <a:latin typeface="Arial" charset="0"/>
                <a:ea typeface="MS PGothic" charset="0"/>
              </a:rPr>
              <a:t>Assumptions: </a:t>
            </a:r>
            <a:r>
              <a:rPr lang="en-US" dirty="0">
                <a:latin typeface="Arial" charset="0"/>
                <a:ea typeface="MS PGothic" charset="0"/>
              </a:rPr>
              <a:t>Beliefs about participants, staff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, the program, and how change or improvement may be </a:t>
            </a:r>
            <a:r>
              <a:rPr lang="en-US" dirty="0">
                <a:latin typeface="Arial" charset="0"/>
                <a:ea typeface="MS PGothic" charset="0"/>
              </a:rPr>
              <a:t>realized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dirty="0">
                <a:latin typeface="Arial" charset="0"/>
                <a:ea typeface="MS PGothic" charset="0"/>
              </a:rPr>
              <a:t>Make explicit all implicit assumptions: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MS PGothic" charset="0"/>
              </a:rPr>
              <a:t>Assumptions can be internal and external.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MS PGothic" charset="0"/>
              </a:rPr>
              <a:t>Ask: What is known, and what is being assumed?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74755" name="Slide Number Placeholder 4">
            <a:extLst>
              <a:ext uri="{FF2B5EF4-FFF2-40B4-BE49-F238E27FC236}">
                <a16:creationId xmlns:a16="http://schemas.microsoft.com/office/drawing/2014/main" id="{586698F3-FDC6-430E-9CDD-FDF4868C9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C82016E-093F-4844-BBAC-A49E3CE9D2AA}" type="slidenum">
              <a:rPr lang="en-US" altLang="en-US" sz="1400">
                <a:latin typeface="Arial" panose="020B0604020202020204" pitchFamily="34" charset="0"/>
              </a:rPr>
              <a:pPr/>
              <a:t>34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31">
            <a:extLst>
              <a:ext uri="{FF2B5EF4-FFF2-40B4-BE49-F238E27FC236}">
                <a16:creationId xmlns:a16="http://schemas.microsoft.com/office/drawing/2014/main" id="{F4904553-0250-4345-945B-77BA0457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 Assumptions </a:t>
            </a:r>
          </a:p>
        </p:txBody>
      </p:sp>
      <p:sp>
        <p:nvSpPr>
          <p:cNvPr id="76802" name="Content Placeholder 32">
            <a:extLst>
              <a:ext uri="{FF2B5EF4-FFF2-40B4-BE49-F238E27FC236}">
                <a16:creationId xmlns:a16="http://schemas.microsoft.com/office/drawing/2014/main" id="{34A79116-1643-469A-BE5F-B016A5D88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Assumptions: </a:t>
            </a:r>
            <a:r>
              <a:rPr lang="en-US" altLang="en-US">
                <a:latin typeface="Arial" panose="020B0604020202020204" pitchFamily="34" charset="0"/>
              </a:rPr>
              <a:t>Beliefs about participants, staff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, the program, and how c</a:t>
            </a:r>
            <a:r>
              <a:rPr lang="en-US" altLang="en-US">
                <a:latin typeface="Arial" panose="020B0604020202020204" pitchFamily="34" charset="0"/>
              </a:rPr>
              <a:t>hange or improvement may be realized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Case: Blended-Learning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Program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15FBAA-5D6B-4B5B-AE5F-894E95B84064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267075"/>
          <a:ext cx="7948614" cy="217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4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1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 Assumptions</a:t>
                      </a:r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Assumptions</a:t>
                      </a:r>
                    </a:p>
                  </a:txBody>
                  <a:tcPr marL="91435" marR="91435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823">
                <a:tc>
                  <a:txBody>
                    <a:bodyPr/>
                    <a:lstStyle/>
                    <a:p>
                      <a:pPr marL="347472" indent="-347472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participating school leadership will continue to support the program.</a:t>
                      </a:r>
                    </a:p>
                    <a:p>
                      <a:pPr marL="347472" indent="-347472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staff members will be sufficient to support the program in three schools.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pPr marL="347472" indent="-347472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a range of modalities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will increase student engagement.</a:t>
                      </a:r>
                    </a:p>
                    <a:p>
                      <a:pPr marL="347472" indent="-347472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student engagement will increase academic achievement.</a:t>
                      </a:r>
                    </a:p>
                  </a:txBody>
                  <a:tcPr marL="91435" marR="91435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803" name="Slide Number Placeholder 4">
            <a:extLst>
              <a:ext uri="{FF2B5EF4-FFF2-40B4-BE49-F238E27FC236}">
                <a16:creationId xmlns:a16="http://schemas.microsoft.com/office/drawing/2014/main" id="{59CF61CC-52D8-4580-9CB9-514C1ACF3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1694E8D-64F9-48F6-86B8-ADAA19349807}" type="slidenum">
              <a:rPr lang="en-US" altLang="en-US" sz="1400">
                <a:latin typeface="Arial" panose="020B0604020202020204" pitchFamily="34" charset="0"/>
              </a:rPr>
              <a:pPr/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31">
            <a:extLst>
              <a:ext uri="{FF2B5EF4-FFF2-40B4-BE49-F238E27FC236}">
                <a16:creationId xmlns:a16="http://schemas.microsoft.com/office/drawing/2014/main" id="{A2CF7A67-5A26-4F3B-8B92-1EB8A444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Elements of a Logic model: Assumptions </a:t>
            </a:r>
          </a:p>
        </p:txBody>
      </p:sp>
      <p:sp>
        <p:nvSpPr>
          <p:cNvPr id="78850" name="Content Placeholder 32">
            <a:extLst>
              <a:ext uri="{FF2B5EF4-FFF2-40B4-BE49-F238E27FC236}">
                <a16:creationId xmlns:a16="http://schemas.microsoft.com/office/drawing/2014/main" id="{89D4C3DE-6C40-4A27-89F6-8E109AED0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Assumptions: </a:t>
            </a:r>
            <a:r>
              <a:rPr lang="en-US" altLang="en-US">
                <a:latin typeface="Arial" panose="020B0604020202020204" pitchFamily="34" charset="0"/>
              </a:rPr>
              <a:t>Beliefs about participants,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staff, the program, and how change or improvement may be </a:t>
            </a:r>
            <a:r>
              <a:rPr lang="en-US" altLang="en-US">
                <a:latin typeface="Arial" panose="020B0604020202020204" pitchFamily="34" charset="0"/>
              </a:rPr>
              <a:t>realized</a:t>
            </a: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Activity I.6: Uncovering Internal and External Assumptions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What assumptions are you or your program making?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1" name="Slide Number Placeholder 4">
            <a:extLst>
              <a:ext uri="{FF2B5EF4-FFF2-40B4-BE49-F238E27FC236}">
                <a16:creationId xmlns:a16="http://schemas.microsoft.com/office/drawing/2014/main" id="{CC2BA9C9-5500-4708-AFB5-FD51BF5D7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233B106-FB7D-4AD0-8885-F1486A23B6C2}" type="slidenum">
              <a:rPr lang="en-US" altLang="en-US" sz="1400">
                <a:latin typeface="Arial" panose="020B0604020202020204" pitchFamily="34" charset="0"/>
              </a:rPr>
              <a:pPr/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5D967BA5-3643-46AE-A4CA-6D3BCD38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The Logic in a Logic Model</a:t>
            </a:r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AB6E07B9-E25E-4419-8480-9EB8E81E8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>
                <a:latin typeface="Arial" panose="020B0604020202020204" pitchFamily="34" charset="0"/>
              </a:rPr>
              <a:t>The theory embedded in the model…</a:t>
            </a:r>
            <a:endParaRPr lang="en-US" altLang="en-US" sz="2600">
              <a:latin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2600">
              <a:latin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2600">
              <a:latin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>
                <a:latin typeface="Arial" panose="020B0604020202020204" pitchFamily="34" charset="0"/>
              </a:rPr>
              <a:t>A series of if-then statements across the model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EE277BC2-25F6-4F6D-9674-AEA651075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197EF13-6E89-4977-99C6-EBD31514D0E9}" type="slidenum">
              <a:rPr lang="en-US" altLang="en-US" sz="1400">
                <a:latin typeface="Arial" panose="020B0604020202020204" pitchFamily="34" charset="0"/>
              </a:rPr>
              <a:pPr/>
              <a:t>37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664545C4-0FF3-4E6C-8FBD-F05C25FF9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The Logic in a Logic Model</a:t>
            </a:r>
          </a:p>
        </p:txBody>
      </p:sp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2E84E14C-2003-47F4-95C8-379CC865B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1425"/>
            <a:ext cx="8229600" cy="474027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800">
                <a:latin typeface="Arial" panose="020B0604020202020204" pitchFamily="34" charset="0"/>
              </a:rPr>
              <a:t>The theory embedded in the model…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>
                <a:latin typeface="Arial" panose="020B0604020202020204" pitchFamily="34" charset="0"/>
              </a:rPr>
              <a:t>A series of if-then statements across the model</a:t>
            </a:r>
            <a:endParaRPr lang="en-US" altLang="en-US">
              <a:latin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Case: Blended-Learning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Program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If:	                           Then:    </a:t>
            </a:r>
            <a:r>
              <a:rPr lang="en-US" altLang="en-US">
                <a:latin typeface="Arial" panose="020B0604020202020204" pitchFamily="34" charset="0"/>
              </a:rPr>
              <a:t>and    </a:t>
            </a:r>
            <a:r>
              <a:rPr lang="en-US" altLang="en-US" b="1">
                <a:latin typeface="Arial" panose="020B0604020202020204" pitchFamily="34" charset="0"/>
              </a:rPr>
              <a:t> If:      Then:</a:t>
            </a:r>
          </a:p>
        </p:txBody>
      </p:sp>
      <p:sp>
        <p:nvSpPr>
          <p:cNvPr id="5" name="Rectangle 4" descr="Blue square text box">
            <a:extLst>
              <a:ext uri="{FF2B5EF4-FFF2-40B4-BE49-F238E27FC236}">
                <a16:creationId xmlns:a16="http://schemas.microsoft.com/office/drawing/2014/main" id="{C84D9659-109A-40F4-84EB-0A296668C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3478213"/>
            <a:ext cx="2578100" cy="23320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District invests in blended learning in three schools</a:t>
            </a:r>
          </a:p>
        </p:txBody>
      </p:sp>
      <p:sp>
        <p:nvSpPr>
          <p:cNvPr id="6" name="Rectangle 5" descr="Blue square text box">
            <a:extLst>
              <a:ext uri="{FF2B5EF4-FFF2-40B4-BE49-F238E27FC236}">
                <a16:creationId xmlns:a16="http://schemas.microsoft.com/office/drawing/2014/main" id="{97740A1D-21A9-4E73-BCF3-41F3413A9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3478213"/>
            <a:ext cx="2578100" cy="23320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 will be personalized and participating students will be more engaged</a:t>
            </a:r>
          </a:p>
        </p:txBody>
      </p:sp>
      <p:sp>
        <p:nvSpPr>
          <p:cNvPr id="7" name="Rectangle 6" descr="Blue square text box">
            <a:extLst>
              <a:ext uri="{FF2B5EF4-FFF2-40B4-BE49-F238E27FC236}">
                <a16:creationId xmlns:a16="http://schemas.microsoft.com/office/drawing/2014/main" id="{C90CBB9C-82B4-4504-92DA-21A57BCD6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3478213"/>
            <a:ext cx="2578100" cy="23320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achievement will increase </a:t>
            </a: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measured by standardized assessment</a:t>
            </a: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C957E253-5C8A-465C-AC2C-EE6A869DEA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AEE69FF-77CF-4615-B232-30F9C194179A}" type="slidenum">
              <a:rPr lang="en-US" altLang="en-US" sz="1400">
                <a:latin typeface="Arial" panose="020B0604020202020204" pitchFamily="34" charset="0"/>
              </a:rPr>
              <a:pPr/>
              <a:t>38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F5FBE72F-3AD8-456A-911E-BA9D1728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The Logic in a Logic Model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9ABAE50B-5832-4C17-B3E7-2BDEEBF02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Activity I.7: If-Then Statements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Order the if-then statements in the example from the College-Ready Program</a:t>
            </a: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case</a:t>
            </a:r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52491985-6E50-4832-B8BC-542C2380FD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DA5ABF9-6683-4A5F-B195-8EA64E695EB7}" type="slidenum">
              <a:rPr lang="en-US" altLang="en-US" sz="1400">
                <a:latin typeface="Arial" panose="020B0604020202020204" pitchFamily="34" charset="0"/>
              </a:rPr>
              <a:pPr/>
              <a:t>39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5540315D-1B23-4471-9911-FC692324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Session I </a:t>
            </a:r>
            <a:r>
              <a:rPr lang="en-US" altLang="en-US" dirty="0">
                <a:latin typeface="Calibri" panose="020F0502020204030204" pitchFamily="34" charset="0"/>
              </a:rPr>
              <a:t>– </a:t>
            </a:r>
            <a:r>
              <a:rPr lang="en-US" altLang="en-US" dirty="0">
                <a:latin typeface="Arial" panose="020B0604020202020204" pitchFamily="34" charset="0"/>
              </a:rPr>
              <a:t>Goals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C4EEF4C4-7AAF-4986-AE47-01CF566E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0100"/>
            <a:ext cx="8229600" cy="36433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600">
                <a:latin typeface="Arial" panose="020B0604020202020204" pitchFamily="34" charset="0"/>
              </a:rPr>
              <a:t>Introduce logic models as an effective tool for program and policy design, implementation, and evaluation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600">
                <a:latin typeface="Arial" panose="020B0604020202020204" pitchFamily="34" charset="0"/>
              </a:rPr>
              <a:t>Practice the elements of a logic model</a:t>
            </a:r>
          </a:p>
          <a:p>
            <a:r>
              <a:rPr lang="en-US" altLang="en-US" sz="2600">
                <a:latin typeface="Arial" panose="020B0604020202020204" pitchFamily="34" charset="0"/>
              </a:rPr>
              <a:t>Provide guidance on the appropriate steps for building a logic model for a program or initiative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75ED2C00-94F2-4C73-A114-33B148742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E21CAF5-465C-4EA6-842C-D8E47415AAB7}" type="slidenum">
              <a:rPr lang="en-US" altLang="en-US" sz="1400">
                <a:latin typeface="Arial" panose="020B0604020202020204" pitchFamily="34" charset="0"/>
              </a:rPr>
              <a:pPr/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76FEC4EC-4A67-453A-B7A9-8F513B45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Next Steps 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459595F7-ADDF-4C12-9CB0-721048746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we have accomplished so far?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Discussed the purpose of a logic model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Presented the elements of a logic model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Considered the logic embedded in a logic model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3511C081-444F-47D4-B33D-6A41CCFFD7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C3602E0-85F3-44DA-BABB-7A90B3EEEF89}" type="slidenum">
              <a:rPr lang="en-US" altLang="en-US" sz="1400">
                <a:latin typeface="Arial" panose="020B0604020202020204" pitchFamily="34" charset="0"/>
              </a:rPr>
              <a:pPr/>
              <a:t>40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B380071B-AD08-456A-A26F-10C31339F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Next Steps 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C52D3D64-8A4A-4095-B89C-D7C54C104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50" y="1250950"/>
            <a:ext cx="8229600" cy="4848225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b="1" dirty="0">
                <a:latin typeface="Arial" charset="0"/>
                <a:cs typeface="Arial" charset="0"/>
              </a:rPr>
              <a:t>Ask yourself the following: </a:t>
            </a:r>
          </a:p>
          <a:p>
            <a:pPr marL="594360" indent="-347472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Do I understand the elements of the logic model and how they differ?</a:t>
            </a:r>
          </a:p>
          <a:p>
            <a:pPr marL="594360" indent="-347472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Who should I consult in developing the model? What colleagues and stakeholders should be participants in developing the logic model? </a:t>
            </a:r>
          </a:p>
          <a:p>
            <a:pPr marL="594360" indent="-347472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Who will shepherd or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see through </a:t>
            </a:r>
            <a:r>
              <a:rPr lang="en-US" altLang="en-US" dirty="0">
                <a:latin typeface="Arial" charset="0"/>
                <a:cs typeface="Arial" charset="0"/>
              </a:rPr>
              <a:t>the development of the logic model?</a:t>
            </a:r>
          </a:p>
          <a:p>
            <a:pPr marL="594360" indent="-347472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How do I know we have captured the theory of action? </a:t>
            </a:r>
          </a:p>
          <a:p>
            <a:pPr marL="594360" indent="-347472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How will we use the logic model? </a:t>
            </a:r>
          </a:p>
          <a:p>
            <a:pPr marL="594360" indent="-347472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How will we ensure we make it a living document?</a:t>
            </a:r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E6CCC262-3CFB-4A9A-AC06-9F7D0D628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7E89D31-561E-458D-AB73-B786FA5ACE7B}" type="slidenum">
              <a:rPr lang="en-US" altLang="en-US" sz="1400">
                <a:latin typeface="Arial" panose="020B0604020202020204" pitchFamily="34" charset="0"/>
              </a:rPr>
              <a:pPr/>
              <a:t>41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86AB329E-5BDC-4B80-AFAF-52FC50FD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Next Steps 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1C0FBE25-9314-446D-A2D4-0C7D0889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50" y="1339850"/>
            <a:ext cx="8539163" cy="4381500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Your next steps…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Activity I.8: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What Are Your Next Steps with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</a:rPr>
              <a:t>Regard to </a:t>
            </a:r>
            <a:r>
              <a:rPr lang="en-US" altLang="en-US" sz="2600" b="1">
                <a:latin typeface="Arial" panose="020B0604020202020204" pitchFamily="34" charset="0"/>
              </a:rPr>
              <a:t>Logic Models?</a:t>
            </a:r>
          </a:p>
        </p:txBody>
      </p:sp>
      <p:pic>
        <p:nvPicPr>
          <p:cNvPr id="91140" name="Picture 1" descr="Spiral fire escape staircases ">
            <a:extLst>
              <a:ext uri="{FF2B5EF4-FFF2-40B4-BE49-F238E27FC236}">
                <a16:creationId xmlns:a16="http://schemas.microsoft.com/office/drawing/2014/main" id="{D954F27E-CC00-4048-8598-3FA09A3FB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1536700"/>
            <a:ext cx="29829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Slide Number Placeholder 3">
            <a:extLst>
              <a:ext uri="{FF2B5EF4-FFF2-40B4-BE49-F238E27FC236}">
                <a16:creationId xmlns:a16="http://schemas.microsoft.com/office/drawing/2014/main" id="{675BFAC8-F071-475B-8FCD-7DF013365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71D3F0A-7ED9-4428-A0F1-EB9F4EB3C027}" type="slidenum">
              <a:rPr lang="en-US" altLang="en-US" sz="1400">
                <a:latin typeface="Arial" panose="020B0604020202020204" pitchFamily="34" charset="0"/>
              </a:rPr>
              <a:pPr/>
              <a:t>42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31">
            <a:extLst>
              <a:ext uri="{FF2B5EF4-FFF2-40B4-BE49-F238E27FC236}">
                <a16:creationId xmlns:a16="http://schemas.microsoft.com/office/drawing/2014/main" id="{2CD297F1-9F98-4F2A-97C5-B775789F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Final Thoughts on Logic Models</a:t>
            </a:r>
          </a:p>
        </p:txBody>
      </p:sp>
      <p:sp>
        <p:nvSpPr>
          <p:cNvPr id="93186" name="Content Placeholder 32">
            <a:extLst>
              <a:ext uri="{FF2B5EF4-FFF2-40B4-BE49-F238E27FC236}">
                <a16:creationId xmlns:a16="http://schemas.microsoft.com/office/drawing/2014/main" id="{B364D339-4AD3-4268-BE17-23C4204A7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7775"/>
            <a:ext cx="8229600" cy="4733925"/>
          </a:xfrm>
        </p:spPr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Some final thoughts…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Logic models are tools for program design, implementation, and evaluation.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The process of developing a logic model is important: Engage stakeholders in developing a logic model.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Logic models should be living documents and returned to frequently.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Logic models are useful for evaluation but best when developed at the program design phase.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3187" name="Slide Number Placeholder 4">
            <a:extLst>
              <a:ext uri="{FF2B5EF4-FFF2-40B4-BE49-F238E27FC236}">
                <a16:creationId xmlns:a16="http://schemas.microsoft.com/office/drawing/2014/main" id="{1AC0A173-EB27-46FF-AE4E-14621DFEF3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E31601B-0C6F-42DB-930A-36B888EB6526}" type="slidenum">
              <a:rPr lang="en-US" altLang="en-US" sz="1400">
                <a:latin typeface="Arial" panose="020B0604020202020204" pitchFamily="34" charset="0"/>
              </a:rPr>
              <a:pPr/>
              <a:t>43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18DC767A-CA9E-49FD-A327-D5F7B372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Thank You!</a:t>
            </a:r>
          </a:p>
        </p:txBody>
      </p:sp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37BF610D-C6C5-475B-B6BA-76A84DF18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3788"/>
            <a:ext cx="8229600" cy="36179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For any questions about this workshop, contact: 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5235" name="Slide Number Placeholder 3">
            <a:extLst>
              <a:ext uri="{FF2B5EF4-FFF2-40B4-BE49-F238E27FC236}">
                <a16:creationId xmlns:a16="http://schemas.microsoft.com/office/drawing/2014/main" id="{45C56D36-42AE-4F0A-B653-E355C3C23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724C7A-0261-458F-8D1A-5178264C8501}" type="slidenum">
              <a:rPr lang="en-US" altLang="en-US" sz="1400">
                <a:latin typeface="Arial" panose="020B0604020202020204" pitchFamily="34" charset="0"/>
              </a:rPr>
              <a:pPr/>
              <a:t>44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A5440B0D-4AF9-4477-B343-570C5936F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76425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latin typeface="Arial" panose="020B0604020202020204" pitchFamily="34" charset="0"/>
              </a:rPr>
              <a:t>Logic Models to Support Program Design, Implementation, and Evaluation</a:t>
            </a:r>
            <a:br>
              <a:rPr lang="en-US" altLang="en-US" sz="3000" dirty="0">
                <a:latin typeface="Arial" panose="020B0604020202020204" pitchFamily="34" charset="0"/>
              </a:rPr>
            </a:br>
            <a:br>
              <a:rPr lang="en-US" altLang="en-US" sz="3000" dirty="0">
                <a:latin typeface="Arial" panose="020B0604020202020204" pitchFamily="34" charset="0"/>
              </a:rPr>
            </a:br>
            <a:r>
              <a:rPr lang="en-US" altLang="en-US" sz="3000" dirty="0">
                <a:latin typeface="Arial" panose="020B0604020202020204" pitchFamily="34" charset="0"/>
              </a:rPr>
              <a:t>Session II: From Logic Models to Program and Policy Evaluation</a:t>
            </a:r>
          </a:p>
        </p:txBody>
      </p:sp>
      <p:sp>
        <p:nvSpPr>
          <p:cNvPr id="96258" name="Subtitle 2">
            <a:extLst>
              <a:ext uri="{FF2B5EF4-FFF2-40B4-BE49-F238E27FC236}">
                <a16:creationId xmlns:a16="http://schemas.microsoft.com/office/drawing/2014/main" id="{C0F36269-F3E7-46AE-A1EB-22A83B419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6400800" cy="1993900"/>
          </a:xfrm>
        </p:spPr>
        <p:txBody>
          <a:bodyPr/>
          <a:lstStyle/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Hosted by the [insert alliance here]</a:t>
            </a:r>
            <a:br>
              <a:rPr lang="en-US" altLang="en-US" sz="2200">
                <a:latin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</a:rPr>
              <a:t>Moderator:</a:t>
            </a:r>
            <a:br>
              <a:rPr lang="en-US" altLang="en-US" sz="2200">
                <a:latin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</a:rPr>
              <a:t>Presenter:</a:t>
            </a:r>
          </a:p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Date</a:t>
            </a:r>
            <a:br>
              <a:rPr lang="en-US" altLang="en-US" sz="2200">
                <a:latin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DD5DC29A-3A2C-4E25-98EB-67CB59DF0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AB74218-1033-44CD-B9C3-86A59A94C24B}" type="slidenum">
              <a:rPr lang="en-US" altLang="en-US" sz="1400">
                <a:latin typeface="Arial" panose="020B0604020202020204" pitchFamily="34" charset="0"/>
              </a:rPr>
              <a:pPr/>
              <a:t>45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0CBEBCA4-A17C-485F-A7DF-02ABA7B3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latin typeface="Arial" panose="020B0604020202020204" pitchFamily="34" charset="0"/>
              </a:rPr>
              <a:t>Introductions</a:t>
            </a:r>
          </a:p>
        </p:txBody>
      </p:sp>
      <p:sp>
        <p:nvSpPr>
          <p:cNvPr id="97283" name="Text Placeholder 3">
            <a:extLst>
              <a:ext uri="{FF2B5EF4-FFF2-40B4-BE49-F238E27FC236}">
                <a16:creationId xmlns:a16="http://schemas.microsoft.com/office/drawing/2014/main" id="{349542F4-E861-4E7A-9813-26D1EB9F1C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849438"/>
            <a:ext cx="7885113" cy="1487487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Workshop facilitator: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Participants:</a:t>
            </a:r>
          </a:p>
          <a:p>
            <a:r>
              <a:rPr lang="en-US" altLang="en-US">
                <a:latin typeface="Arial" panose="020B0604020202020204" pitchFamily="34" charset="0"/>
              </a:rPr>
              <a:t>Name and affiliation</a:t>
            </a:r>
          </a:p>
        </p:txBody>
      </p:sp>
      <p:sp>
        <p:nvSpPr>
          <p:cNvPr id="97284" name="Slide Number Placeholder 2">
            <a:extLst>
              <a:ext uri="{FF2B5EF4-FFF2-40B4-BE49-F238E27FC236}">
                <a16:creationId xmlns:a16="http://schemas.microsoft.com/office/drawing/2014/main" id="{AC3E4C26-2010-4B54-AE35-A9CDFAE30F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72DED0B-8F12-4B1A-A332-4522DD2BB698}" type="slidenum">
              <a:rPr lang="en-US" altLang="en-US" sz="1400">
                <a:latin typeface="Arial" panose="020B0604020202020204" pitchFamily="34" charset="0"/>
              </a:rPr>
              <a:pPr/>
              <a:t>46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1F4BA011-8730-4364-ACFB-051A6773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Agenda</a:t>
            </a:r>
          </a:p>
        </p:txBody>
      </p:sp>
      <p:graphicFrame>
        <p:nvGraphicFramePr>
          <p:cNvPr id="7" name="Group 3">
            <a:extLst>
              <a:ext uri="{FF2B5EF4-FFF2-40B4-BE49-F238E27FC236}">
                <a16:creationId xmlns:a16="http://schemas.microsoft.com/office/drawing/2014/main" id="{58EA4156-B8E1-4011-8AA2-C055979122AF}"/>
              </a:ext>
            </a:extLst>
          </p:cNvPr>
          <p:cNvGraphicFramePr>
            <a:graphicFrameLocks noGrp="1"/>
          </p:cNvGraphicFramePr>
          <p:nvPr/>
        </p:nvGraphicFramePr>
        <p:xfrm>
          <a:off x="338138" y="1500188"/>
          <a:ext cx="8489950" cy="4037013"/>
        </p:xfrm>
        <a:graphic>
          <a:graphicData uri="http://schemas.openxmlformats.org/drawingml/2006/table">
            <a:tbl>
              <a:tblPr/>
              <a:tblGrid>
                <a:gridCol w="424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6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Introduction and goals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Review of logic models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124351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Introducing evaluations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90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Moving from logic models to evaluation questions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Generating indicators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MS PGothic" charset="0"/>
                      </a:endParaRP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6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Building an evaluation design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68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Putting it all together</a:t>
                      </a:r>
                    </a:p>
                  </a:txBody>
                  <a:tcPr marT="45722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124351" marB="45722" anchor="ctr" horzOverflow="overflow">
                    <a:lnL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8306" name="Slide Number Placeholder 3">
            <a:extLst>
              <a:ext uri="{FF2B5EF4-FFF2-40B4-BE49-F238E27FC236}">
                <a16:creationId xmlns:a16="http://schemas.microsoft.com/office/drawing/2014/main" id="{0B85CDCA-A0C6-41CD-BC9C-8736FB696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EC78E73-5497-4C6B-BAF6-ACF10C4C0C95}" type="slidenum">
              <a:rPr lang="en-US" altLang="en-US" sz="1400">
                <a:latin typeface="Arial" panose="020B0604020202020204" pitchFamily="34" charset="0"/>
              </a:rPr>
              <a:pPr/>
              <a:t>47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3370587E-B962-4A4C-B0C8-8185AD18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Session II </a:t>
            </a:r>
            <a:r>
              <a:rPr lang="en-US" altLang="en-US" dirty="0">
                <a:latin typeface="Calibri" panose="020F0502020204030204" pitchFamily="34" charset="0"/>
              </a:rPr>
              <a:t>– G</a:t>
            </a:r>
            <a:r>
              <a:rPr lang="en-US" altLang="en-US" dirty="0">
                <a:latin typeface="Arial" panose="020B0604020202020204" pitchFamily="34" charset="0"/>
              </a:rPr>
              <a:t>oals</a:t>
            </a:r>
          </a:p>
        </p:txBody>
      </p:sp>
      <p:sp>
        <p:nvSpPr>
          <p:cNvPr id="99330" name="Content Placeholder 2">
            <a:extLst>
              <a:ext uri="{FF2B5EF4-FFF2-40B4-BE49-F238E27FC236}">
                <a16:creationId xmlns:a16="http://schemas.microsoft.com/office/drawing/2014/main" id="{8D4EBEDD-BAD9-4968-BE31-383A06599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913"/>
            <a:ext cx="8229600" cy="43815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600">
                <a:latin typeface="Arial" panose="020B0604020202020204" pitchFamily="34" charset="0"/>
              </a:rPr>
              <a:t>Reintroduce logic models as an effective tool, specifically for evaluation.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600">
                <a:latin typeface="Arial" panose="020B0604020202020204" pitchFamily="34" charset="0"/>
              </a:rPr>
              <a:t>Practice using logic models to develop evaluation questions and indicators of success.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600">
                <a:latin typeface="Arial" panose="020B0604020202020204" pitchFamily="34" charset="0"/>
              </a:rPr>
              <a:t>Provide guidance on how to determine the appropriate evaluation for a specific program or policy. 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071DFF22-4CB1-44D5-BA04-5A9FF17E3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9C78829-8410-4F25-A768-6F8604527320}" type="slidenum">
              <a:rPr lang="en-US" altLang="en-US" sz="1400">
                <a:latin typeface="Arial" panose="020B0604020202020204" pitchFamily="34" charset="0"/>
              </a:rPr>
              <a:pPr/>
              <a:t>48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961F540A-650D-406D-8184-40FCC293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Review of Logic Models 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C04539BE-F170-4377-A7D7-D8CB79D5D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Arial" charset="0"/>
                <a:ea typeface="MS PGothic" charset="0"/>
              </a:rPr>
              <a:t>A logic model is: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latin typeface="Arial" charset="0"/>
                <a:ea typeface="MS PGothic" charset="0"/>
              </a:rPr>
              <a:t>A graphic representation of theory of change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latin typeface="Arial" charset="0"/>
                <a:ea typeface="MS PGothic" charset="0"/>
              </a:rPr>
              <a:t>A framework for planning, implementation, monitoring, and evaluation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latin typeface="Arial" charset="0"/>
                <a:ea typeface="MS PGothic" charset="0"/>
              </a:rPr>
              <a:t>A logic models is not:</a:t>
            </a:r>
          </a:p>
          <a:p>
            <a:pPr marL="346075" indent="-346075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A strategic plan or a fully </a:t>
            </a:r>
          </a:p>
          <a:p>
            <a:pPr marL="347472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developed plan for designing </a:t>
            </a:r>
          </a:p>
          <a:p>
            <a:pPr marL="347472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dirty="0"/>
              <a:t>or managing a program or policy</a:t>
            </a:r>
          </a:p>
          <a:p>
            <a:pPr marL="346075" indent="-3460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An evaluation design or evaluation method</a:t>
            </a:r>
          </a:p>
        </p:txBody>
      </p:sp>
      <p:pic>
        <p:nvPicPr>
          <p:cNvPr id="101381" name="Picture 3" descr="Houseframe">
            <a:extLst>
              <a:ext uri="{FF2B5EF4-FFF2-40B4-BE49-F238E27FC236}">
                <a16:creationId xmlns:a16="http://schemas.microsoft.com/office/drawing/2014/main" id="{BBF42EA2-F13F-497A-889A-B11F7FEE1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6" y="3055938"/>
            <a:ext cx="21494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1" descr="Pins on a map">
            <a:extLst>
              <a:ext uri="{FF2B5EF4-FFF2-40B4-BE49-F238E27FC236}">
                <a16:creationId xmlns:a16="http://schemas.microsoft.com/office/drawing/2014/main" id="{855430A3-5FC1-4BC2-A33D-E09CEC749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1" y="3992563"/>
            <a:ext cx="1849437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4D035DFC-91C7-4007-A968-8B5EF6BEC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4FBDB43-0EBA-4150-BF35-76786C29B702}" type="slidenum">
              <a:rPr lang="en-US" altLang="en-US" sz="1400">
                <a:latin typeface="Arial" panose="020B0604020202020204" pitchFamily="34" charset="0"/>
              </a:rPr>
              <a:pPr/>
              <a:t>49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B9F317E-E995-4A08-997A-39CF6E4D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57163"/>
            <a:ext cx="8229600" cy="84772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Case Examples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2F372C6-3C93-4239-B6DD-F785C4578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283200" cy="43815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itchFamily="34" charset="0"/>
              </a:rPr>
              <a:t>College-Ready and Blended Learning </a:t>
            </a:r>
            <a:r>
              <a:rPr lang="en-US" altLang="en-US" dirty="0">
                <a:solidFill>
                  <a:srgbClr val="000000"/>
                </a:solidFill>
                <a:latin typeface="Arial" pitchFamily="34" charset="0"/>
              </a:rPr>
              <a:t>Programs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latin typeface="Arial" pitchFamily="34" charset="0"/>
              </a:rPr>
              <a:t>Activity I.1: Discussion of Cases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itchFamily="34" charset="0"/>
              </a:rPr>
              <a:t>Consider one of the cases: 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>
                <a:latin typeface="Arial" pitchFamily="34" charset="0"/>
              </a:rPr>
              <a:t>What are the goals of the program or policy? 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>
                <a:latin typeface="Arial" pitchFamily="34" charset="0"/>
              </a:rPr>
              <a:t>What might we want to know about it?</a:t>
            </a:r>
          </a:p>
        </p:txBody>
      </p:sp>
      <p:pic>
        <p:nvPicPr>
          <p:cNvPr id="16388" name="Picture 5" descr="Group of people working in an office conference room.">
            <a:extLst>
              <a:ext uri="{FF2B5EF4-FFF2-40B4-BE49-F238E27FC236}">
                <a16:creationId xmlns:a16="http://schemas.microsoft.com/office/drawing/2014/main" id="{E3EF5B78-1AFA-4070-8223-6B009D2EF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6975"/>
            <a:ext cx="30861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AE4C79AB-1B0B-4976-8479-2D58391DC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71557A0-9226-4E48-B5A1-E189543E9A4B}" type="slidenum">
              <a:rPr lang="en-US" altLang="en-US" sz="1400">
                <a:latin typeface="Arial" panose="020B0604020202020204" pitchFamily="34" charset="0"/>
              </a:rPr>
              <a:pPr/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3775CA3F-8AF4-484B-B5C9-B170EE5C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Review of Logic Models</a:t>
            </a:r>
          </a:p>
        </p:txBody>
      </p:sp>
      <p:grpSp>
        <p:nvGrpSpPr>
          <p:cNvPr id="102403" name="Group 3" descr="Review of Logic Models graphic with 8 rectangular text boxes. ">
            <a:extLst>
              <a:ext uri="{FF2B5EF4-FFF2-40B4-BE49-F238E27FC236}">
                <a16:creationId xmlns:a16="http://schemas.microsoft.com/office/drawing/2014/main" id="{1B12F7E5-9E6C-4530-B151-C8D3FC22E2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1875" y="1752600"/>
            <a:ext cx="6511925" cy="3657600"/>
            <a:chOff x="3207" y="812"/>
            <a:chExt cx="7325" cy="4320"/>
          </a:xfrm>
        </p:grpSpPr>
        <p:sp>
          <p:nvSpPr>
            <p:cNvPr id="102404" name="AutoShape 4">
              <a:extLst>
                <a:ext uri="{FF2B5EF4-FFF2-40B4-BE49-F238E27FC236}">
                  <a16:creationId xmlns:a16="http://schemas.microsoft.com/office/drawing/2014/main" id="{0B157F0A-E314-462E-873B-6D4FD9E4D4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32" y="812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02405" name="Text Box 5">
              <a:extLst>
                <a:ext uri="{FF2B5EF4-FFF2-40B4-BE49-F238E27FC236}">
                  <a16:creationId xmlns:a16="http://schemas.microsoft.com/office/drawing/2014/main" id="{A5A56386-4428-40F5-94D2-9FCB0C99E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" y="1253"/>
              <a:ext cx="42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 Statement</a:t>
              </a:r>
              <a:endParaRPr lang="en-US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06" name="Text Box 6">
              <a:extLst>
                <a:ext uri="{FF2B5EF4-FFF2-40B4-BE49-F238E27FC236}">
                  <a16:creationId xmlns:a16="http://schemas.microsoft.com/office/drawing/2014/main" id="{287EAF93-4BD6-4310-BA00-31C98003C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328" y="2362"/>
              <a:ext cx="788" cy="1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Ctr="1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Resources</a:t>
              </a:r>
            </a:p>
            <a:p>
              <a:pPr algn="ctr" eaLnBrk="1" hangingPunct="1"/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(inputs)</a:t>
              </a:r>
              <a:endParaRPr lang="en-US" alt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407" name="Text Box 7">
              <a:extLst>
                <a:ext uri="{FF2B5EF4-FFF2-40B4-BE49-F238E27FC236}">
                  <a16:creationId xmlns:a16="http://schemas.microsoft.com/office/drawing/2014/main" id="{F63E5B8F-F7D4-47A5-8091-6A14DBABD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529" y="2361"/>
              <a:ext cx="788" cy="1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Ctr="1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Strategies</a:t>
              </a:r>
              <a:b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</a:p>
          </p:txBody>
        </p:sp>
        <p:sp>
          <p:nvSpPr>
            <p:cNvPr id="102408" name="Text Box 8">
              <a:extLst>
                <a:ext uri="{FF2B5EF4-FFF2-40B4-BE49-F238E27FC236}">
                  <a16:creationId xmlns:a16="http://schemas.microsoft.com/office/drawing/2014/main" id="{EBFE99C8-DF83-4705-81AA-E56C8AA90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729" y="2361"/>
              <a:ext cx="788" cy="1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Ctr="1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Outputs</a:t>
              </a:r>
            </a:p>
          </p:txBody>
        </p:sp>
        <p:sp>
          <p:nvSpPr>
            <p:cNvPr id="102409" name="Text Box 9">
              <a:extLst>
                <a:ext uri="{FF2B5EF4-FFF2-40B4-BE49-F238E27FC236}">
                  <a16:creationId xmlns:a16="http://schemas.microsoft.com/office/drawing/2014/main" id="{32792B09-100C-4DF2-8DB4-AA41FBB4B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929" y="2361"/>
              <a:ext cx="788" cy="1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Ctr="1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Short-Term Outcomes</a:t>
              </a:r>
            </a:p>
          </p:txBody>
        </p:sp>
        <p:sp>
          <p:nvSpPr>
            <p:cNvPr id="102410" name="Text Box 10">
              <a:extLst>
                <a:ext uri="{FF2B5EF4-FFF2-40B4-BE49-F238E27FC236}">
                  <a16:creationId xmlns:a16="http://schemas.microsoft.com/office/drawing/2014/main" id="{D82F7719-253B-47D2-A35C-838624DB8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128" y="2363"/>
              <a:ext cx="788" cy="1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Ctr="1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Long-Term Outcomes</a:t>
              </a:r>
            </a:p>
          </p:txBody>
        </p:sp>
        <p:sp>
          <p:nvSpPr>
            <p:cNvPr id="102411" name="Text Box 11">
              <a:extLst>
                <a:ext uri="{FF2B5EF4-FFF2-40B4-BE49-F238E27FC236}">
                  <a16:creationId xmlns:a16="http://schemas.microsoft.com/office/drawing/2014/main" id="{4D671C73-BBCA-4EAB-93AB-56D05BEF8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9327" y="2361"/>
              <a:ext cx="788" cy="10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Ctr="1"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Impacts</a:t>
              </a:r>
            </a:p>
          </p:txBody>
        </p:sp>
        <p:sp>
          <p:nvSpPr>
            <p:cNvPr id="102412" name="Text Box 12">
              <a:extLst>
                <a:ext uri="{FF2B5EF4-FFF2-40B4-BE49-F238E27FC236}">
                  <a16:creationId xmlns:a16="http://schemas.microsoft.com/office/drawing/2014/main" id="{AB542358-11E7-4266-B700-A5A3518FF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2" y="3901"/>
              <a:ext cx="3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Assumptions</a:t>
              </a:r>
            </a:p>
          </p:txBody>
        </p:sp>
      </p:grpSp>
      <p:sp>
        <p:nvSpPr>
          <p:cNvPr id="102402" name="Slide Number Placeholder 3">
            <a:extLst>
              <a:ext uri="{FF2B5EF4-FFF2-40B4-BE49-F238E27FC236}">
                <a16:creationId xmlns:a16="http://schemas.microsoft.com/office/drawing/2014/main" id="{4CB2B6E5-F3C9-4AD1-A57A-0BC54AB90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39B459D-2AA2-4349-BAD8-6B8FD0E24E47}" type="slidenum">
              <a:rPr lang="en-US" altLang="en-US" sz="1400">
                <a:latin typeface="Arial" panose="020B0604020202020204" pitchFamily="34" charset="0"/>
              </a:rPr>
              <a:pPr/>
              <a:t>50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8F1FFE00-9487-4BE7-B03A-EE4955C2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College Ready Logic Model Excerpt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C1729325-D7A0-4EBE-927D-1526009DD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/>
              <a:buChar char="o"/>
              <a:defRPr/>
            </a:pPr>
            <a:endParaRPr lang="en-US" dirty="0">
              <a:latin typeface="Arial" charset="0"/>
              <a:ea typeface="MS PGothic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Arial" charset="0"/>
              <a:ea typeface="MS PGothic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F67CF6-C38A-4AE9-A90B-57BF592F297B}"/>
              </a:ext>
            </a:extLst>
          </p:cNvPr>
          <p:cNvGraphicFramePr>
            <a:graphicFrameLocks noGrp="1"/>
          </p:cNvGraphicFramePr>
          <p:nvPr/>
        </p:nvGraphicFramePr>
        <p:xfrm>
          <a:off x="-15875" y="1068388"/>
          <a:ext cx="9159877" cy="567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4452">
                <a:tc gridSpan="6">
                  <a:txBody>
                    <a:bodyPr/>
                    <a:lstStyle/>
                    <a:p>
                      <a:r>
                        <a:rPr lang="en-US" sz="1800" dirty="0"/>
                        <a:t>Problem Statement: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Low-income high school students in selected communities attend college at a lower rate than their middle-class peers, leading to more limited opportunities, higher rates of unemployment, and lower earnings.</a:t>
                      </a:r>
                      <a:endParaRPr lang="en-US" sz="1800" dirty="0"/>
                    </a:p>
                  </a:txBody>
                  <a:tcPr marL="91442" marR="91442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959">
                <a:tc>
                  <a:txBody>
                    <a:bodyPr/>
                    <a:lstStyle/>
                    <a:p>
                      <a:r>
                        <a:rPr lang="en-US" sz="1800" b="1" dirty="0"/>
                        <a:t>Resources</a:t>
                      </a:r>
                    </a:p>
                  </a:txBody>
                  <a:tcPr marL="91442" marR="91442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Strategies and activities</a:t>
                      </a:r>
                    </a:p>
                  </a:txBody>
                  <a:tcPr marL="91442" marR="91442"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Outputs</a:t>
                      </a:r>
                    </a:p>
                  </a:txBody>
                  <a:tcPr marL="91442" marR="91442"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Short-term outcomes</a:t>
                      </a:r>
                    </a:p>
                  </a:txBody>
                  <a:tcPr marL="91442" marR="91442"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Long-term outcomes</a:t>
                      </a:r>
                    </a:p>
                  </a:txBody>
                  <a:tcPr marL="91442" marR="91442" marT="45722" marB="4572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Impacts</a:t>
                      </a:r>
                    </a:p>
                  </a:txBody>
                  <a:tcPr marL="91442" marR="91442" marT="45722" marB="4572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623">
                <a:tc>
                  <a:txBody>
                    <a:bodyPr/>
                    <a:lstStyle/>
                    <a:p>
                      <a:r>
                        <a:rPr lang="en-US" sz="1800" dirty="0"/>
                        <a:t>Partnership</a:t>
                      </a:r>
                      <a:r>
                        <a:rPr lang="en-US" sz="1800" baseline="0" dirty="0"/>
                        <a:t> with 3 public high schools</a:t>
                      </a:r>
                    </a:p>
                    <a:p>
                      <a:endParaRPr lang="en-US" sz="1800" baseline="0" dirty="0"/>
                    </a:p>
                    <a:p>
                      <a:endParaRPr lang="en-US" sz="1800" baseline="0" dirty="0"/>
                    </a:p>
                  </a:txBody>
                  <a:tcPr marL="91442" marR="91442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Establish local</a:t>
                      </a:r>
                      <a:r>
                        <a:rPr lang="en-US" sz="1800" baseline="0" dirty="0"/>
                        <a:t> college mentorship program.</a:t>
                      </a:r>
                      <a:endParaRPr lang="en-US" sz="1800" dirty="0"/>
                    </a:p>
                  </a:txBody>
                  <a:tcPr marL="91442" marR="91442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Recruited adequate number of mentors for student</a:t>
                      </a:r>
                      <a:r>
                        <a:rPr lang="en-US" sz="1800" baseline="0" dirty="0"/>
                        <a:t> cohort.</a:t>
                      </a:r>
                      <a:endParaRPr lang="en-US" sz="1800" dirty="0"/>
                    </a:p>
                  </a:txBody>
                  <a:tcPr marL="91442" marR="91442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Participating</a:t>
                      </a:r>
                      <a:r>
                        <a:rPr lang="en-US" sz="1800" baseline="0" dirty="0"/>
                        <a:t> students apply to at least one college on time.</a:t>
                      </a:r>
                      <a:endParaRPr lang="en-US" sz="1800" dirty="0"/>
                    </a:p>
                  </a:txBody>
                  <a:tcPr marL="91442" marR="91442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Participating</a:t>
                      </a:r>
                      <a:r>
                        <a:rPr lang="en-US" sz="1800" baseline="0" dirty="0"/>
                        <a:t> students are accepted to and attend college, remaining enrolled into the third semester.</a:t>
                      </a:r>
                      <a:endParaRPr lang="en-US" sz="1800" dirty="0"/>
                    </a:p>
                  </a:txBody>
                  <a:tcPr marL="91442" marR="91442" marT="45722" marB="457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Low-income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students in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participating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communities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attend college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the same rate as middle-class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peers.</a:t>
                      </a:r>
                      <a:endParaRPr lang="en-US" sz="1800" dirty="0"/>
                    </a:p>
                  </a:txBody>
                  <a:tcPr marL="91442" marR="91442" marT="45722" marB="4572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52">
                <a:tc gridSpan="6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Assumptions: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College attendance is desired goal for participating communities; high school leaders will remain consistent and support program; parents will show interest and participate in program.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AB407CD6-CCBA-4C31-A3DF-EDF8BA3E7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A08CC0E-6CA0-4907-9451-D7D04893D3AD}" type="slidenum">
              <a:rPr lang="en-US" altLang="en-US" sz="1400">
                <a:latin typeface="Arial" panose="020B0604020202020204" pitchFamily="34" charset="0"/>
              </a:rPr>
              <a:pPr/>
              <a:t>51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40085346-7BB7-4DE0-8D8B-7902686E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Review of Logic Models</a:t>
            </a:r>
          </a:p>
        </p:txBody>
      </p:sp>
      <p:sp>
        <p:nvSpPr>
          <p:cNvPr id="106498" name="Content Placeholder 2">
            <a:extLst>
              <a:ext uri="{FF2B5EF4-FFF2-40B4-BE49-F238E27FC236}">
                <a16:creationId xmlns:a16="http://schemas.microsoft.com/office/drawing/2014/main" id="{DF94EB9F-0B6A-4896-9D3B-26F784C13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88" y="1322388"/>
            <a:ext cx="8904287" cy="46593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Questions to ask about your logic model: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What elements of the logic model were hardest to develop?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Is the problem statement the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right “grain size”?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Within the strategies and activities, did you identify overarching strategies?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What assumptions did you uncover?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What is the time frame for your outcomes?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What are the impacts?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What was your process for developing the model?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What requires further explanation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discussion?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6499" name="Slide Number Placeholder 3">
            <a:extLst>
              <a:ext uri="{FF2B5EF4-FFF2-40B4-BE49-F238E27FC236}">
                <a16:creationId xmlns:a16="http://schemas.microsoft.com/office/drawing/2014/main" id="{55D21AB4-AC80-41E0-AD1F-5F0CA80EB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AD28374-2E89-4D60-B825-354055F065C5}" type="slidenum">
              <a:rPr lang="en-US" altLang="en-US" sz="1400">
                <a:latin typeface="Arial" panose="020B0604020202020204" pitchFamily="34" charset="0"/>
              </a:rPr>
              <a:pPr/>
              <a:t>52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B9E41C91-AD11-485B-89CB-4C67FB09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Introducing Evaluation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B24F-FA62-4CF2-83F1-77D008821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en-US" dirty="0"/>
              <a:t>Evaluation asks the questions: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Are we </a:t>
            </a:r>
            <a:r>
              <a:rPr lang="en-US" b="1" dirty="0"/>
              <a:t>successful</a:t>
            </a:r>
            <a:r>
              <a:rPr lang="en-US" dirty="0"/>
              <a:t>? 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Have we had an </a:t>
            </a:r>
            <a:r>
              <a:rPr lang="en-US" b="1" dirty="0"/>
              <a:t>impact</a:t>
            </a:r>
            <a:r>
              <a:rPr lang="en-US" dirty="0"/>
              <a:t>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What are the most </a:t>
            </a:r>
            <a:r>
              <a:rPr lang="en-US" b="1" dirty="0"/>
              <a:t>influential aspects </a:t>
            </a:r>
            <a:r>
              <a:rPr lang="en-US" dirty="0"/>
              <a:t>of the program?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08548" name="Picture 1" descr="Question mark">
            <a:extLst>
              <a:ext uri="{FF2B5EF4-FFF2-40B4-BE49-F238E27FC236}">
                <a16:creationId xmlns:a16="http://schemas.microsoft.com/office/drawing/2014/main" id="{C734C26F-3260-4980-BF9D-E7A82A04F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732213"/>
            <a:ext cx="31496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Slide Number Placeholder 3">
            <a:extLst>
              <a:ext uri="{FF2B5EF4-FFF2-40B4-BE49-F238E27FC236}">
                <a16:creationId xmlns:a16="http://schemas.microsoft.com/office/drawing/2014/main" id="{54CE0188-9CDA-4EC2-A20E-6F95E6FF3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1886489-02C6-4BA1-B005-0420080A9510}" type="slidenum">
              <a:rPr lang="en-US" altLang="en-US" sz="1400">
                <a:latin typeface="Arial" panose="020B0604020202020204" pitchFamily="34" charset="0"/>
              </a:rPr>
              <a:pPr/>
              <a:t>53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B0A2FC47-11A2-463E-9F33-D6159290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Introducing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16073-0CD9-4828-A981-9D137E4A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3813"/>
            <a:ext cx="8229600" cy="46878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Consider: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Is the program or policy effective?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Is the program or policy working as intended?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What aspects of the program are working? What aspects are not working?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en-US" dirty="0"/>
              <a:t>Timing: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Ask these questions at the onset of program design.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Involve stakeholders in the evaluation design.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Invest early in designing a good evaluation.</a:t>
            </a:r>
          </a:p>
        </p:txBody>
      </p:sp>
      <p:sp>
        <p:nvSpPr>
          <p:cNvPr id="109571" name="Slide Number Placeholder 3">
            <a:extLst>
              <a:ext uri="{FF2B5EF4-FFF2-40B4-BE49-F238E27FC236}">
                <a16:creationId xmlns:a16="http://schemas.microsoft.com/office/drawing/2014/main" id="{E27CEBDB-3F9A-478C-9017-A62308DBD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58C404E-6BFD-479E-B1CA-BCCCEA994D47}" type="slidenum">
              <a:rPr lang="en-US" altLang="en-US" sz="1400">
                <a:latin typeface="Arial" panose="020B0604020202020204" pitchFamily="34" charset="0"/>
              </a:rPr>
              <a:pPr/>
              <a:t>54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49C69C71-FA23-48B0-BD79-B905BE66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Introducing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433AF-CA62-427B-9F83-FA100B247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Consider: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Is the program or policy effective?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Is the program or policy working as intended?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What aspects of the program are working? What aspects are not working?</a:t>
            </a:r>
          </a:p>
          <a:p>
            <a:pPr marL="0" indent="0" algn="ctr">
              <a:spcBef>
                <a:spcPts val="2400"/>
              </a:spcBef>
              <a:buFont typeface="Arial" charset="0"/>
              <a:buNone/>
              <a:defRPr/>
            </a:pPr>
            <a:r>
              <a:rPr lang="en-US" sz="2600" b="1" dirty="0"/>
              <a:t>Activity II.1: How Will You Know?</a:t>
            </a:r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B1E97DFA-553B-4114-A85D-24DB59FEE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390FE5A-E552-4D9D-A630-828BA26AB36F}" type="slidenum">
              <a:rPr lang="en-US" altLang="en-US" sz="1400">
                <a:latin typeface="Arial" panose="020B0604020202020204" pitchFamily="34" charset="0"/>
              </a:rPr>
              <a:pPr/>
              <a:t>55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31">
            <a:extLst>
              <a:ext uri="{FF2B5EF4-FFF2-40B4-BE49-F238E27FC236}">
                <a16:creationId xmlns:a16="http://schemas.microsoft.com/office/drawing/2014/main" id="{021C2E90-CA32-46BF-A5CC-01954314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Introducing Evaluation 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07A0582-EB4B-4557-9C02-9E0124507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dirty="0"/>
              <a:t>Most evaluations are designed to improve or prove: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/>
              <a:t>Improve: </a:t>
            </a:r>
            <a:r>
              <a:rPr lang="en-US" dirty="0"/>
              <a:t>Formative evaluations focus on strategies, activities, and outputs. They are also called </a:t>
            </a:r>
            <a:r>
              <a:rPr lang="en-US" i="1" dirty="0"/>
              <a:t>process</a:t>
            </a:r>
            <a:r>
              <a:rPr lang="en-US" dirty="0"/>
              <a:t> or </a:t>
            </a:r>
            <a:r>
              <a:rPr lang="en-US" i="1" dirty="0"/>
              <a:t>implementation</a:t>
            </a:r>
            <a:r>
              <a:rPr lang="en-US" dirty="0"/>
              <a:t> evaluations.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/>
              <a:t>Prove: </a:t>
            </a:r>
            <a:r>
              <a:rPr lang="en-US" dirty="0"/>
              <a:t>Summative evaluations focus on outcomes. They are also called </a:t>
            </a:r>
            <a:r>
              <a:rPr lang="en-US" i="1" dirty="0"/>
              <a:t>results</a:t>
            </a:r>
            <a:r>
              <a:rPr lang="en-US" dirty="0"/>
              <a:t> or </a:t>
            </a:r>
            <a:r>
              <a:rPr lang="en-US" i="1" dirty="0"/>
              <a:t>outcomes</a:t>
            </a:r>
            <a:r>
              <a:rPr lang="en-US" dirty="0"/>
              <a:t> evaluations.</a:t>
            </a:r>
          </a:p>
        </p:txBody>
      </p:sp>
      <p:sp>
        <p:nvSpPr>
          <p:cNvPr id="112643" name="Slide Number Placeholder 4">
            <a:extLst>
              <a:ext uri="{FF2B5EF4-FFF2-40B4-BE49-F238E27FC236}">
                <a16:creationId xmlns:a16="http://schemas.microsoft.com/office/drawing/2014/main" id="{6B524F79-4EF7-491E-975D-D24FC8E8F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837A541-B1D9-41D1-BBFB-AC9D82B149A3}" type="slidenum">
              <a:rPr lang="en-US" altLang="en-US" sz="1400">
                <a:latin typeface="Arial" panose="020B0604020202020204" pitchFamily="34" charset="0"/>
              </a:rPr>
              <a:pPr/>
              <a:t>56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31">
            <a:extLst>
              <a:ext uri="{FF2B5EF4-FFF2-40B4-BE49-F238E27FC236}">
                <a16:creationId xmlns:a16="http://schemas.microsoft.com/office/drawing/2014/main" id="{EB9FB51A-D623-483A-B091-77C19643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Introducing Evaluation </a:t>
            </a:r>
          </a:p>
        </p:txBody>
      </p:sp>
      <p:sp>
        <p:nvSpPr>
          <p:cNvPr id="32770" name="Content Placeholder 32">
            <a:extLst>
              <a:ext uri="{FF2B5EF4-FFF2-40B4-BE49-F238E27FC236}">
                <a16:creationId xmlns:a16="http://schemas.microsoft.com/office/drawing/2014/main" id="{3F326B6C-6BB3-4619-9EB8-B7D7631A2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dirty="0">
                <a:latin typeface="Arial" charset="0"/>
                <a:ea typeface="MS PGothic" charset="0"/>
              </a:rPr>
              <a:t>Four types of evaluation: </a:t>
            </a:r>
          </a:p>
          <a:p>
            <a:pPr marL="594360">
              <a:spcBef>
                <a:spcPts val="2400"/>
              </a:spcBef>
              <a:buFont typeface="Arial" charset="0"/>
              <a:buChar char="•"/>
              <a:defRPr/>
            </a:pPr>
            <a:r>
              <a:rPr lang="en-US" sz="2600" dirty="0">
                <a:latin typeface="Arial" charset="0"/>
                <a:ea typeface="MS PGothic" charset="0"/>
              </a:rPr>
              <a:t>Formative</a:t>
            </a:r>
          </a:p>
          <a:p>
            <a:pPr marL="1143000" lvl="1"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latin typeface="Arial" charset="0"/>
                <a:ea typeface="MS PGothic" charset="0"/>
              </a:rPr>
              <a:t>Needs assessment</a:t>
            </a:r>
          </a:p>
          <a:p>
            <a:pPr marL="1143000" lvl="1"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latin typeface="Arial" charset="0"/>
                <a:ea typeface="MS PGothic" charset="0"/>
              </a:rPr>
              <a:t>Process evaluation</a:t>
            </a:r>
          </a:p>
          <a:p>
            <a:pPr marL="594360" lvl="1" indent="-347472"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Arial" charset="0"/>
                <a:ea typeface="MS PGothic" charset="0"/>
              </a:rPr>
              <a:t>Summative</a:t>
            </a:r>
          </a:p>
          <a:p>
            <a:pPr marL="1143000" lvl="1"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latin typeface="Arial" charset="0"/>
                <a:ea typeface="MS PGothic" charset="0"/>
              </a:rPr>
              <a:t>Outcome evaluation</a:t>
            </a:r>
          </a:p>
          <a:p>
            <a:pPr marL="1143000" lvl="1"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latin typeface="Arial" charset="0"/>
                <a:ea typeface="MS PGothic" charset="0"/>
              </a:rPr>
              <a:t>Impact evaluation</a:t>
            </a:r>
          </a:p>
        </p:txBody>
      </p:sp>
      <p:pic>
        <p:nvPicPr>
          <p:cNvPr id="114692" name="Picture 1" descr="Asphalt arrow pointing up">
            <a:extLst>
              <a:ext uri="{FF2B5EF4-FFF2-40B4-BE49-F238E27FC236}">
                <a16:creationId xmlns:a16="http://schemas.microsoft.com/office/drawing/2014/main" id="{3AC4F11E-B244-4C5C-8CA7-CA18D998A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2170113"/>
            <a:ext cx="2335213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Slide Number Placeholder 4">
            <a:extLst>
              <a:ext uri="{FF2B5EF4-FFF2-40B4-BE49-F238E27FC236}">
                <a16:creationId xmlns:a16="http://schemas.microsoft.com/office/drawing/2014/main" id="{DC538919-3719-41CB-9A8A-80770A0B21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471ECD7-5AFC-4526-ADAB-6D9EDFC2D6B6}" type="slidenum">
              <a:rPr lang="en-US" altLang="en-US" sz="1400">
                <a:latin typeface="Arial" panose="020B0604020202020204" pitchFamily="34" charset="0"/>
              </a:rPr>
              <a:pPr/>
              <a:t>57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F6F2F257-7262-4B6C-BFA5-88A6B2B5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Moving from Logic Model to Evaluation Questions </a:t>
            </a:r>
          </a:p>
        </p:txBody>
      </p:sp>
      <p:sp>
        <p:nvSpPr>
          <p:cNvPr id="60419" name="Content Placeholder 32">
            <a:extLst>
              <a:ext uri="{FF2B5EF4-FFF2-40B4-BE49-F238E27FC236}">
                <a16:creationId xmlns:a16="http://schemas.microsoft.com/office/drawing/2014/main" id="{3340C4E8-7321-45C5-A8CF-0333612BB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Formative questions: </a:t>
            </a:r>
          </a:p>
          <a:p>
            <a:pPr marL="594360" lvl="1" indent="-347472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Asked while program is operating</a:t>
            </a:r>
          </a:p>
          <a:p>
            <a:pPr marL="594360" lvl="1" indent="-347472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For program improvement or midcourse correction</a:t>
            </a:r>
          </a:p>
          <a:p>
            <a:pPr marL="0" indent="0">
              <a:spcBef>
                <a:spcPts val="24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Summative questions: 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Asked at completion or after the program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What was the result?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Was it effective?</a:t>
            </a:r>
          </a:p>
        </p:txBody>
      </p:sp>
      <p:sp>
        <p:nvSpPr>
          <p:cNvPr id="116739" name="Slide Number Placeholder 4">
            <a:extLst>
              <a:ext uri="{FF2B5EF4-FFF2-40B4-BE49-F238E27FC236}">
                <a16:creationId xmlns:a16="http://schemas.microsoft.com/office/drawing/2014/main" id="{83A1B18B-7050-445F-A114-31380FB850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3E5003E-2DDD-480E-9C49-483FDF83C988}" type="slidenum">
              <a:rPr lang="en-US" altLang="en-US" sz="1400">
                <a:latin typeface="Arial" panose="020B0604020202020204" pitchFamily="34" charset="0"/>
              </a:rPr>
              <a:pPr/>
              <a:t>58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FFA99941-4791-4B23-898B-AA3E31DA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Moving from Logic Model to Evaluation Questions</a:t>
            </a:r>
          </a:p>
        </p:txBody>
      </p:sp>
      <p:sp>
        <p:nvSpPr>
          <p:cNvPr id="123906" name="Content Placeholder 32">
            <a:extLst>
              <a:ext uri="{FF2B5EF4-FFF2-40B4-BE49-F238E27FC236}">
                <a16:creationId xmlns:a16="http://schemas.microsoft.com/office/drawing/2014/main" id="{8BBB7B68-DF73-4EB1-A07A-5510DDB6C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Arial" charset="0"/>
                <a:ea typeface="MS PGothic" charset="0"/>
              </a:rPr>
              <a:t>Guidelines for good evaluation questions:</a:t>
            </a:r>
          </a:p>
          <a:p>
            <a:pPr marL="59436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>
                <a:latin typeface="Arial" charset="0"/>
                <a:ea typeface="MS PGothic" charset="0"/>
              </a:rPr>
              <a:t>Can the questions be answered given the program?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latin typeface="Arial" charset="0"/>
                <a:ea typeface="MS PGothic" charset="0"/>
              </a:rPr>
              <a:t>Are the questions high priority?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latin typeface="Arial" charset="0"/>
                <a:ea typeface="MS PGothic" charset="0"/>
              </a:rPr>
              <a:t>Are the questions practical and appropriate to the capacity you have to answer them?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latin typeface="Arial" charset="0"/>
                <a:ea typeface="MS PGothic" charset="0"/>
              </a:rPr>
              <a:t>Are the questions clear and free of jargon?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>
              <a:latin typeface="Arial" charset="0"/>
              <a:ea typeface="MS PGothic" charset="0"/>
            </a:endParaRPr>
          </a:p>
        </p:txBody>
      </p:sp>
      <p:pic>
        <p:nvPicPr>
          <p:cNvPr id="118788" name="Picture 1" descr="Question mark">
            <a:extLst>
              <a:ext uri="{FF2B5EF4-FFF2-40B4-BE49-F238E27FC236}">
                <a16:creationId xmlns:a16="http://schemas.microsoft.com/office/drawing/2014/main" id="{90613CE9-5721-413A-8D61-FB7EF332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4330700"/>
            <a:ext cx="27114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Slide Number Placeholder 4">
            <a:extLst>
              <a:ext uri="{FF2B5EF4-FFF2-40B4-BE49-F238E27FC236}">
                <a16:creationId xmlns:a16="http://schemas.microsoft.com/office/drawing/2014/main" id="{EAD26427-2989-4AAD-8D1B-FCFC65C1F0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0B7DDA9-6F0E-42E2-AE2E-8DD6E63CEACC}" type="slidenum">
              <a:rPr lang="en-US" altLang="en-US" sz="1400">
                <a:latin typeface="Arial" panose="020B0604020202020204" pitchFamily="34" charset="0"/>
              </a:rPr>
              <a:pPr/>
              <a:t>59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129F6E2F-8ECA-49C8-B6E3-6FC0B0B8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What Is a Logic Model?  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65609EDE-03CB-451D-86F4-6B62B57CE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27300"/>
            <a:ext cx="5037138" cy="26050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Where are you going?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How will you get there?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What will tell you that you have arrived?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8436" name="Picture 1" descr="Pins on a map">
            <a:extLst>
              <a:ext uri="{FF2B5EF4-FFF2-40B4-BE49-F238E27FC236}">
                <a16:creationId xmlns:a16="http://schemas.microsoft.com/office/drawing/2014/main" id="{B96EADAF-792C-40DB-B9F6-C1CBB6139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365375"/>
            <a:ext cx="25368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37D86DDB-AA1B-406A-BCAD-4E77B2E7E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7F71588-F100-4548-AE3C-D39886742B0F}" type="slidenum">
              <a:rPr lang="en-US" altLang="en-US" sz="1400">
                <a:latin typeface="Arial" panose="020B0604020202020204" pitchFamily="34" charset="0"/>
              </a:rPr>
              <a:pPr/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31">
            <a:extLst>
              <a:ext uri="{FF2B5EF4-FFF2-40B4-BE49-F238E27FC236}">
                <a16:creationId xmlns:a16="http://schemas.microsoft.com/office/drawing/2014/main" id="{A54078A4-C93D-4181-89D3-06D111B6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Moving from Logic Model to Evaluation Questions</a:t>
            </a:r>
          </a:p>
        </p:txBody>
      </p:sp>
      <p:sp>
        <p:nvSpPr>
          <p:cNvPr id="120834" name="Content Placeholder 32">
            <a:extLst>
              <a:ext uri="{FF2B5EF4-FFF2-40B4-BE49-F238E27FC236}">
                <a16:creationId xmlns:a16="http://schemas.microsoft.com/office/drawing/2014/main" id="{B8AA97CC-A758-4D7C-8CCD-6671D89C5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24863" cy="43815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Activity II.2: Formative and Summative Evaluation</a:t>
            </a:r>
          </a:p>
          <a:p>
            <a:pPr marL="0" indent="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a formative evaluation question you have about a program or policy?</a:t>
            </a:r>
          </a:p>
          <a:p>
            <a:pPr marL="0" indent="0"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altLang="en-US" sz="2800">
                <a:latin typeface="Arial" panose="020B0604020202020204" pitchFamily="34" charset="0"/>
              </a:rPr>
              <a:t>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>
                <a:latin typeface="Arial" panose="020B0604020202020204" pitchFamily="34" charset="0"/>
              </a:rPr>
              <a:t>What is a summative evaluation question you have about a program or policy?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20835" name="Slide Number Placeholder 4">
            <a:extLst>
              <a:ext uri="{FF2B5EF4-FFF2-40B4-BE49-F238E27FC236}">
                <a16:creationId xmlns:a16="http://schemas.microsoft.com/office/drawing/2014/main" id="{01B4CBF3-C3C6-45E4-B056-5FF6D48D8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AFE662D-FDE7-4A67-B575-131FC91B6B5A}" type="slidenum">
              <a:rPr lang="en-US" altLang="en-US" sz="1400">
                <a:latin typeface="Arial" panose="020B0604020202020204" pitchFamily="34" charset="0"/>
              </a:rPr>
              <a:pPr/>
              <a:t>60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932E0E24-0D29-4B29-8F28-DC94C54C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Moving from Logic Model to Evaluation Questions 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72786E32-728C-4A38-8026-08FB5F59C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When considering an evaluation, </a:t>
            </a:r>
            <a:r>
              <a:rPr lang="en-US" dirty="0">
                <a:solidFill>
                  <a:srgbClr val="000000"/>
                </a:solidFill>
              </a:rPr>
              <a:t>keep your audience in mind: </a:t>
            </a:r>
          </a:p>
          <a:p>
            <a:pPr marL="594360">
              <a:spcBef>
                <a:spcPts val="1800"/>
              </a:spcBef>
              <a:buFont typeface="Arial" charset="0"/>
              <a:buChar char="•"/>
              <a:defRPr/>
            </a:pPr>
            <a:r>
              <a:rPr lang="en-US" b="1" dirty="0"/>
              <a:t>Audience: </a:t>
            </a:r>
            <a:r>
              <a:rPr lang="en-US" dirty="0"/>
              <a:t>Who wants to know?  </a:t>
            </a:r>
          </a:p>
          <a:p>
            <a:pPr marL="594360" indent="0">
              <a:buFont typeface="Arial" charset="0"/>
              <a:buNone/>
              <a:defRPr/>
            </a:pPr>
            <a:r>
              <a:rPr lang="en-US" dirty="0"/>
              <a:t>(participants, funders, staff)</a:t>
            </a:r>
          </a:p>
          <a:p>
            <a:pPr marL="59436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b="1" dirty="0"/>
              <a:t>Questions: </a:t>
            </a:r>
            <a:r>
              <a:rPr lang="en-US" dirty="0"/>
              <a:t>What does the audience want to know?</a:t>
            </a:r>
          </a:p>
          <a:p>
            <a:pPr marL="594360" indent="0">
              <a:spcBef>
                <a:spcPts val="600"/>
              </a:spcBef>
              <a:buFont typeface="Arial" charset="0"/>
              <a:buNone/>
              <a:defRPr/>
            </a:pPr>
            <a:r>
              <a:rPr lang="en-US" dirty="0"/>
              <a:t>(Is the policy helping? Did we reach the target 	population? How could the program be improved?)</a:t>
            </a:r>
          </a:p>
          <a:p>
            <a:pPr marL="59436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b="1" dirty="0"/>
              <a:t>Use: </a:t>
            </a:r>
            <a:r>
              <a:rPr lang="en-US" dirty="0"/>
              <a:t>How will results be used?</a:t>
            </a:r>
          </a:p>
          <a:p>
            <a:pPr marL="594360" indent="0">
              <a:spcBef>
                <a:spcPts val="600"/>
              </a:spcBef>
              <a:buFont typeface="Arial" charset="0"/>
              <a:buNone/>
              <a:defRPr/>
            </a:pPr>
            <a:r>
              <a:rPr lang="en-US" dirty="0"/>
              <a:t>(continued participation, program changes, funding)</a:t>
            </a:r>
          </a:p>
          <a:p>
            <a:pPr lvl="1">
              <a:buFont typeface="Courier New"/>
              <a:buChar char="o"/>
              <a:defRPr/>
            </a:pPr>
            <a:endParaRPr lang="en-US" dirty="0"/>
          </a:p>
        </p:txBody>
      </p:sp>
      <p:sp>
        <p:nvSpPr>
          <p:cNvPr id="122883" name="Slide Number Placeholder 4">
            <a:extLst>
              <a:ext uri="{FF2B5EF4-FFF2-40B4-BE49-F238E27FC236}">
                <a16:creationId xmlns:a16="http://schemas.microsoft.com/office/drawing/2014/main" id="{52B587A6-93AE-4BB2-825F-07E5B9105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C8542DD-DC48-43CA-B3BD-2BB5FA7006AB}" type="slidenum">
              <a:rPr lang="en-US" altLang="en-US" sz="1400">
                <a:latin typeface="Arial" panose="020B0604020202020204" pitchFamily="34" charset="0"/>
              </a:rPr>
              <a:pPr/>
              <a:t>61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CF29FBB1-8E23-44AB-B777-6DA09F60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Moving from Logic Model to Evaluation Questions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77FBDB6-71A0-4304-874B-ADAC4A3E99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854200"/>
          <a:ext cx="8205789" cy="34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9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 Use</a:t>
                      </a:r>
                    </a:p>
                  </a:txBody>
                  <a:tcPr marL="91447" marR="9144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staff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we reaching our target population?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operations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the program helping people like me?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Participation</a:t>
                      </a:r>
                    </a:p>
                  </a:txBody>
                  <a:tcPr marL="91447" marR="91447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officials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does the program serve?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Support, commitment, scale-up,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duplication</a:t>
                      </a:r>
                    </a:p>
                  </a:txBody>
                  <a:tcPr marL="91447" marR="91447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8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Funders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the program meeting its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goals? Is the program worth the cost?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 funding,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accountability</a:t>
                      </a:r>
                    </a:p>
                  </a:txBody>
                  <a:tcPr marL="91447" marR="91447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4957" name="TextBox 2">
            <a:extLst>
              <a:ext uri="{FF2B5EF4-FFF2-40B4-BE49-F238E27FC236}">
                <a16:creationId xmlns:a16="http://schemas.microsoft.com/office/drawing/2014/main" id="{8A2371AB-8405-4677-87E9-C413A0270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13" y="5226050"/>
            <a:ext cx="3011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cs typeface="Arial" panose="020B0604020202020204" pitchFamily="34" charset="0"/>
              </a:rPr>
              <a:t>Source: W.K. Kellogg Foundation, 2006</a:t>
            </a:r>
          </a:p>
        </p:txBody>
      </p:sp>
      <p:sp>
        <p:nvSpPr>
          <p:cNvPr id="124956" name="Slide Number Placeholder 4">
            <a:extLst>
              <a:ext uri="{FF2B5EF4-FFF2-40B4-BE49-F238E27FC236}">
                <a16:creationId xmlns:a16="http://schemas.microsoft.com/office/drawing/2014/main" id="{982F483C-F3DC-4B6C-9CF3-AE3883CFE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6B5F460-CE1B-48A6-84C8-1AC2BBA72DD1}" type="slidenum">
              <a:rPr lang="en-US" altLang="en-US" sz="1400">
                <a:latin typeface="Arial" panose="020B0604020202020204" pitchFamily="34" charset="0"/>
              </a:rPr>
              <a:pPr/>
              <a:t>62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ABD7128A-02EF-4BC7-8334-E6D9CB65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Moving from Logic Model to Evaluation Questions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BA23200-F2A1-48CD-86B1-349A6A8E8B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212975"/>
          <a:ext cx="8229600" cy="371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90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Questions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 Use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90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staff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90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0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officials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90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Funders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7005" name="TextBox 5">
            <a:extLst>
              <a:ext uri="{FF2B5EF4-FFF2-40B4-BE49-F238E27FC236}">
                <a16:creationId xmlns:a16="http://schemas.microsoft.com/office/drawing/2014/main" id="{6D84E077-2E48-46C8-A3A5-5222B6616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3225"/>
            <a:ext cx="8218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1">
                <a:cs typeface="Arial" panose="020B0604020202020204" pitchFamily="34" charset="0"/>
              </a:rPr>
              <a:t>Activity II.3: Generating Questions for Different Audiences</a:t>
            </a:r>
          </a:p>
        </p:txBody>
      </p:sp>
      <p:sp>
        <p:nvSpPr>
          <p:cNvPr id="127004" name="Slide Number Placeholder 3">
            <a:extLst>
              <a:ext uri="{FF2B5EF4-FFF2-40B4-BE49-F238E27FC236}">
                <a16:creationId xmlns:a16="http://schemas.microsoft.com/office/drawing/2014/main" id="{C21B4901-F3BF-4A15-AFF4-CCCF9D374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8C1F1D8-AA05-459D-B20B-A1251A8EB035}" type="slidenum">
              <a:rPr lang="en-US" altLang="en-US" sz="1400">
                <a:latin typeface="Arial" panose="020B0604020202020204" pitchFamily="34" charset="0"/>
              </a:rPr>
              <a:pPr/>
              <a:t>63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4DC316AD-5A81-4D22-A6E1-290A75A1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Moving from Logic Model to Evaluation Questions</a:t>
            </a:r>
          </a:p>
        </p:txBody>
      </p:sp>
      <p:sp>
        <p:nvSpPr>
          <p:cNvPr id="128003" name="Content Placeholder 2">
            <a:extLst>
              <a:ext uri="{FF2B5EF4-FFF2-40B4-BE49-F238E27FC236}">
                <a16:creationId xmlns:a16="http://schemas.microsoft.com/office/drawing/2014/main" id="{DBFB3F83-8656-40B1-AD8B-3F98FBDE8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>
                <a:latin typeface="Arial" panose="020B0604020202020204" pitchFamily="34" charset="0"/>
              </a:rPr>
              <a:t>Any questions so far?</a:t>
            </a:r>
          </a:p>
        </p:txBody>
      </p:sp>
      <p:pic>
        <p:nvPicPr>
          <p:cNvPr id="128004" name="Picture 1" descr="Question mark">
            <a:extLst>
              <a:ext uri="{FF2B5EF4-FFF2-40B4-BE49-F238E27FC236}">
                <a16:creationId xmlns:a16="http://schemas.microsoft.com/office/drawing/2014/main" id="{C2D08DD3-F9C6-45D9-8DB5-8B6D44CE2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49500"/>
            <a:ext cx="5064125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Slide Number Placeholder 4">
            <a:extLst>
              <a:ext uri="{FF2B5EF4-FFF2-40B4-BE49-F238E27FC236}">
                <a16:creationId xmlns:a16="http://schemas.microsoft.com/office/drawing/2014/main" id="{5ED3B2F1-DA28-48B6-8120-BAE51D608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8CC176D-5878-462A-AAF9-7DC19252719F}" type="slidenum">
              <a:rPr lang="en-US" altLang="en-US" sz="1400">
                <a:latin typeface="Arial" panose="020B0604020202020204" pitchFamily="34" charset="0"/>
              </a:rPr>
              <a:pPr/>
              <a:t>64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31">
            <a:extLst>
              <a:ext uri="{FF2B5EF4-FFF2-40B4-BE49-F238E27FC236}">
                <a16:creationId xmlns:a16="http://schemas.microsoft.com/office/drawing/2014/main" id="{E27AB594-B481-4D5E-A913-EE591A71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Generating Indicators</a:t>
            </a:r>
          </a:p>
        </p:txBody>
      </p:sp>
      <p:sp>
        <p:nvSpPr>
          <p:cNvPr id="130050" name="Content Placeholder 32">
            <a:extLst>
              <a:ext uri="{FF2B5EF4-FFF2-40B4-BE49-F238E27FC236}">
                <a16:creationId xmlns:a16="http://schemas.microsoft.com/office/drawing/2014/main" id="{E7F4310C-8895-457D-81DE-C2E656ED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2738"/>
            <a:ext cx="8229600" cy="43815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Activity II.4: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How Do We Know If a Child Has the flu?</a:t>
            </a:r>
          </a:p>
        </p:txBody>
      </p:sp>
      <p:pic>
        <p:nvPicPr>
          <p:cNvPr id="130052" name="Picture 1" descr="Sick young child with thermometer in their mouth, touching their forehead">
            <a:extLst>
              <a:ext uri="{FF2B5EF4-FFF2-40B4-BE49-F238E27FC236}">
                <a16:creationId xmlns:a16="http://schemas.microsoft.com/office/drawing/2014/main" id="{FDC6BFE3-F936-4AF8-AE95-517322F10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2897188"/>
            <a:ext cx="543242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Slide Number Placeholder 4">
            <a:extLst>
              <a:ext uri="{FF2B5EF4-FFF2-40B4-BE49-F238E27FC236}">
                <a16:creationId xmlns:a16="http://schemas.microsoft.com/office/drawing/2014/main" id="{4EE6EC29-634B-4601-B543-C951FB73F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4BD6F91-9151-419A-BBA6-C85FE4DA1F14}" type="slidenum">
              <a:rPr lang="en-US" altLang="en-US" sz="1400">
                <a:latin typeface="Arial" panose="020B0604020202020204" pitchFamily="34" charset="0"/>
              </a:rPr>
              <a:pPr/>
              <a:t>65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31">
            <a:extLst>
              <a:ext uri="{FF2B5EF4-FFF2-40B4-BE49-F238E27FC236}">
                <a16:creationId xmlns:a16="http://schemas.microsoft.com/office/drawing/2014/main" id="{8FCE9EB2-DE59-4691-8F6A-BE8FEBF3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Generating Indicators</a:t>
            </a:r>
          </a:p>
        </p:txBody>
      </p:sp>
      <p:sp>
        <p:nvSpPr>
          <p:cNvPr id="132098" name="Content Placeholder 32">
            <a:extLst>
              <a:ext uri="{FF2B5EF4-FFF2-40B4-BE49-F238E27FC236}">
                <a16:creationId xmlns:a16="http://schemas.microsoft.com/office/drawing/2014/main" id="{1172190B-5BE9-4136-9BA4-00E196685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How will we know the program is successful?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					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									</a:t>
            </a:r>
            <a:r>
              <a:rPr lang="en-US" altLang="en-US">
                <a:latin typeface="Arial" panose="020B0604020202020204" pitchFamily="34" charset="0"/>
              </a:rPr>
              <a:t>Indicators of success…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2100" name="Picture 1" descr="Gauge">
            <a:extLst>
              <a:ext uri="{FF2B5EF4-FFF2-40B4-BE49-F238E27FC236}">
                <a16:creationId xmlns:a16="http://schemas.microsoft.com/office/drawing/2014/main" id="{2CE03963-2331-43C1-9919-9D5B4DE12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3124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Slide Number Placeholder 4">
            <a:extLst>
              <a:ext uri="{FF2B5EF4-FFF2-40B4-BE49-F238E27FC236}">
                <a16:creationId xmlns:a16="http://schemas.microsoft.com/office/drawing/2014/main" id="{8C3AEC2C-974C-4260-95DC-8955C5407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CFD0533-8A39-4F1F-87BC-C8870D2BCF78}" type="slidenum">
              <a:rPr lang="en-US" altLang="en-US" sz="1400">
                <a:latin typeface="Arial" panose="020B0604020202020204" pitchFamily="34" charset="0"/>
              </a:rPr>
              <a:pPr/>
              <a:t>66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31">
            <a:extLst>
              <a:ext uri="{FF2B5EF4-FFF2-40B4-BE49-F238E27FC236}">
                <a16:creationId xmlns:a16="http://schemas.microsoft.com/office/drawing/2014/main" id="{AFA3EB39-C961-4C56-8020-0367742A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Generating Indicators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8F2E5BCD-C0DD-462A-8A75-17A3EF36A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dirty="0"/>
              <a:t>Indicators are: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Specific, measureable targets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Seen, heard, read, and felt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Connected to strategies, activities, outputs, and outcomes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Evidence representing phenomenon of interest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</a:p>
        </p:txBody>
      </p:sp>
      <p:sp>
        <p:nvSpPr>
          <p:cNvPr id="134147" name="Slide Number Placeholder 4">
            <a:extLst>
              <a:ext uri="{FF2B5EF4-FFF2-40B4-BE49-F238E27FC236}">
                <a16:creationId xmlns:a16="http://schemas.microsoft.com/office/drawing/2014/main" id="{DFC23060-0B94-488D-95B9-11630E9DD1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A2523BA-5584-45C1-BF00-F5156A6D536E}" type="slidenum">
              <a:rPr lang="en-US" altLang="en-US" sz="1400">
                <a:latin typeface="Arial" panose="020B0604020202020204" pitchFamily="34" charset="0"/>
              </a:rPr>
              <a:pPr/>
              <a:t>67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1">
            <a:extLst>
              <a:ext uri="{FF2B5EF4-FFF2-40B4-BE49-F238E27FC236}">
                <a16:creationId xmlns:a16="http://schemas.microsoft.com/office/drawing/2014/main" id="{6DF22F5A-255F-4180-9DAC-E3FA6015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Generating Indicators: Using the Logic Model </a:t>
            </a:r>
          </a:p>
        </p:txBody>
      </p:sp>
      <p:sp>
        <p:nvSpPr>
          <p:cNvPr id="136193" name="Content Placeholder 32">
            <a:extLst>
              <a:ext uri="{FF2B5EF4-FFF2-40B4-BE49-F238E27FC236}">
                <a16:creationId xmlns:a16="http://schemas.microsoft.com/office/drawing/2014/main" id="{2813EDC5-2DBA-4F8E-9679-018C45FC6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6201" name="TextBox 2">
            <a:extLst>
              <a:ext uri="{FF2B5EF4-FFF2-40B4-BE49-F238E27FC236}">
                <a16:creationId xmlns:a16="http://schemas.microsoft.com/office/drawing/2014/main" id="{172CC2A7-1B86-4963-89EE-395C3C186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138238"/>
            <a:ext cx="277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From the logic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53F2E7-A9DB-4A00-8C99-390A02CD6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14488"/>
            <a:ext cx="2168525" cy="6953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1282FF-92D6-4EAE-97BA-D5D45DB75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2050"/>
            <a:ext cx="2168525" cy="15541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resources (tangible and intangible)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9F4106-9731-4CCE-9C3A-FD7235C2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1614488"/>
            <a:ext cx="2339975" cy="695325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Outputs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3F49C-E024-48FB-A250-F949E1E16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432050"/>
            <a:ext cx="2339975" cy="1554163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strategies or activities, participation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9701DB-001A-49F9-91F5-8CBEFD036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1614488"/>
            <a:ext cx="2560637" cy="695325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 or Impact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F9A8BD-772B-4434-980A-A0CA89F8F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2393950"/>
            <a:ext cx="2560637" cy="1554163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short-term,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long-term, </a:t>
            </a: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136194" name="Slide Number Placeholder 4">
            <a:extLst>
              <a:ext uri="{FF2B5EF4-FFF2-40B4-BE49-F238E27FC236}">
                <a16:creationId xmlns:a16="http://schemas.microsoft.com/office/drawing/2014/main" id="{62FC609A-60E5-4963-BAA7-E42D30AEE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6EA0BFD-47E1-463D-A753-72B47C4FDFCD}" type="slidenum">
              <a:rPr lang="en-US" altLang="en-US" sz="1400">
                <a:latin typeface="Arial" panose="020B0604020202020204" pitchFamily="34" charset="0"/>
              </a:rPr>
              <a:pPr/>
              <a:t>68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1">
            <a:extLst>
              <a:ext uri="{FF2B5EF4-FFF2-40B4-BE49-F238E27FC236}">
                <a16:creationId xmlns:a16="http://schemas.microsoft.com/office/drawing/2014/main" id="{6B402DF8-8C85-4CC2-ADF7-21B18B25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Generating Indicators: Using the Logic Model </a:t>
            </a:r>
          </a:p>
        </p:txBody>
      </p:sp>
      <p:sp>
        <p:nvSpPr>
          <p:cNvPr id="138241" name="Content Placeholder 32">
            <a:extLst>
              <a:ext uri="{FF2B5EF4-FFF2-40B4-BE49-F238E27FC236}">
                <a16:creationId xmlns:a16="http://schemas.microsoft.com/office/drawing/2014/main" id="{4E27A959-5CFA-44E0-9ACA-E4064F15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8249" name="TextBox 2">
            <a:extLst>
              <a:ext uri="{FF2B5EF4-FFF2-40B4-BE49-F238E27FC236}">
                <a16:creationId xmlns:a16="http://schemas.microsoft.com/office/drawing/2014/main" id="{0BA7B252-31CE-4434-9E0A-0B45B81E0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166813"/>
            <a:ext cx="277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From the logic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A0D210-2148-41CC-882B-DA1AC8425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2168525" cy="6953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endParaRPr lang="en-US" sz="2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AC96A5-D2BE-40D3-9386-0280662E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2050"/>
            <a:ext cx="2168525" cy="15541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resources (tangible and intangible)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D9CCE-8EBE-4B1F-AE81-E68E91C8F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1600200"/>
            <a:ext cx="2339975" cy="695325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endParaRPr lang="en-US" sz="2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49F51E-A503-4FE0-B5BB-C2551BA9A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432050"/>
            <a:ext cx="2339975" cy="1554163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strategies or activities, participation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7FFB7C-8474-4088-832C-8655D52B7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1600200"/>
            <a:ext cx="2560637" cy="695325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or Impact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21995-4A22-42AB-B935-108D12DFB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2393950"/>
            <a:ext cx="2560637" cy="1554163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short-term,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long-term, </a:t>
            </a: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138246" name="TextBox 6">
            <a:extLst>
              <a:ext uri="{FF2B5EF4-FFF2-40B4-BE49-F238E27FC236}">
                <a16:creationId xmlns:a16="http://schemas.microsoft.com/office/drawing/2014/main" id="{B0ECC149-926D-460B-9855-36F64B910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4033838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04C381-9BE0-40B0-A6FF-F06EE35A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68813"/>
            <a:ext cx="2168525" cy="15541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resources used</a:t>
            </a:r>
          </a:p>
        </p:txBody>
      </p:sp>
      <p:sp>
        <p:nvSpPr>
          <p:cNvPr id="138242" name="Slide Number Placeholder 4">
            <a:extLst>
              <a:ext uri="{FF2B5EF4-FFF2-40B4-BE49-F238E27FC236}">
                <a16:creationId xmlns:a16="http://schemas.microsoft.com/office/drawing/2014/main" id="{4F2F39B9-E356-44DF-B38B-0053E2FF46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18E298-0FBA-4D9D-B67A-AB303C522C5C}" type="slidenum">
              <a:rPr lang="en-US" altLang="en-US" sz="1400">
                <a:latin typeface="Arial" panose="020B0604020202020204" pitchFamily="34" charset="0"/>
              </a:rPr>
              <a:pPr/>
              <a:t>69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49291B1-CA10-4F3F-9AEA-4C1FFADD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What Is a Logic Model?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C30949C-3136-4A43-A56E-8BBA3BA03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13" y="1311275"/>
            <a:ext cx="8532812" cy="46704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A logic model:</a:t>
            </a:r>
          </a:p>
          <a:p>
            <a:pPr marL="594360" indent="-347472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Provides a simplified picture of the relationships between the program inputs and the desired outcomes of the program</a:t>
            </a:r>
          </a:p>
          <a:p>
            <a:pPr marL="594360" indent="-347472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Is a framework for: </a:t>
            </a:r>
          </a:p>
          <a:p>
            <a:pPr marL="1149350" lvl="1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Planning</a:t>
            </a:r>
          </a:p>
          <a:p>
            <a:pPr marL="1149350" lvl="1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Implementation</a:t>
            </a:r>
          </a:p>
          <a:p>
            <a:pPr marL="1149350" lvl="1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Monitoring</a:t>
            </a:r>
          </a:p>
          <a:p>
            <a:pPr marL="1149350" lvl="1"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Evaluation</a:t>
            </a:r>
          </a:p>
          <a:p>
            <a:pPr marL="594360" indent="-344488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Is a graphic and explicit </a:t>
            </a:r>
          </a:p>
          <a:p>
            <a:pPr marL="630238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representation of relationships, </a:t>
            </a:r>
          </a:p>
          <a:p>
            <a:pPr marL="630238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assumptions, and rationale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20484" name="Picture 3" descr="Houseframe">
            <a:extLst>
              <a:ext uri="{FF2B5EF4-FFF2-40B4-BE49-F238E27FC236}">
                <a16:creationId xmlns:a16="http://schemas.microsoft.com/office/drawing/2014/main" id="{56070BD2-790E-47DB-8385-FA575CA9F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2622550"/>
            <a:ext cx="374173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77DA605D-A37B-41F3-A8EB-BFEED3512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5952896-97A4-4FF1-B1C6-94F94A3FC78B}" type="slidenum">
              <a:rPr lang="en-US" altLang="en-US" sz="1400">
                <a:latin typeface="Arial" panose="020B0604020202020204" pitchFamily="34" charset="0"/>
              </a:rPr>
              <a:pPr/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31">
            <a:extLst>
              <a:ext uri="{FF2B5EF4-FFF2-40B4-BE49-F238E27FC236}">
                <a16:creationId xmlns:a16="http://schemas.microsoft.com/office/drawing/2014/main" id="{9571E939-5EA6-4260-AF11-8556B3D3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62"/>
            <a:ext cx="8229600" cy="847725"/>
          </a:xfr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>
                <a:solidFill>
                  <a:srgbClr val="009B46"/>
                </a:solidFill>
                <a:effectLst/>
              </a:rPr>
              <a:t>Generating Indicators: Using the Logic Model </a:t>
            </a:r>
            <a:endParaRPr lang="en-US" sz="3200" dirty="0">
              <a:effectLst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0290" name="Content Placeholder 32">
            <a:extLst>
              <a:ext uri="{FF2B5EF4-FFF2-40B4-BE49-F238E27FC236}">
                <a16:creationId xmlns:a16="http://schemas.microsoft.com/office/drawing/2014/main" id="{107590C7-1AB4-4747-AA8B-106DDD47F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0299" name="TextBox 2">
            <a:extLst>
              <a:ext uri="{FF2B5EF4-FFF2-40B4-BE49-F238E27FC236}">
                <a16:creationId xmlns:a16="http://schemas.microsoft.com/office/drawing/2014/main" id="{8B423CD6-919C-46E4-B2DD-5737A71DC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166813"/>
            <a:ext cx="277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From the logic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6ED3A6-1C92-4DC0-9554-F5160DDA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2168525" cy="6953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047AE-9721-4319-BC50-573C3FAAE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2050"/>
            <a:ext cx="2168525" cy="15541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example, resources (tangible and intangible)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E1A610-70FD-49C5-9D91-FF8C87A0B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1600200"/>
            <a:ext cx="2339975" cy="695325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E2DB52-E103-44B8-8F4C-D03295F0B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432050"/>
            <a:ext cx="2339975" cy="1554163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strategies or activities, participation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D61A88-7258-4562-8DEE-C8B01CCED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1600200"/>
            <a:ext cx="2560637" cy="695325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or Impact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81D074-CB1F-47D4-A918-1E209F4B5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2393950"/>
            <a:ext cx="2560637" cy="1554163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short-term,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long-term, </a:t>
            </a: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140296" name="TextBox 6">
            <a:extLst>
              <a:ext uri="{FF2B5EF4-FFF2-40B4-BE49-F238E27FC236}">
                <a16:creationId xmlns:a16="http://schemas.microsoft.com/office/drawing/2014/main" id="{797C8C9A-020B-4FB4-8912-9A3C1E8A4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4014788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17882F-B4EF-4FB7-A92D-599FE033F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68813"/>
            <a:ext cx="2168525" cy="15541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resources used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4A3D2D-C42E-41E1-8C26-894F1677A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4471988"/>
            <a:ext cx="2339975" cy="1554162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workshops,</a:t>
            </a:r>
            <a:b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participants</a:t>
            </a:r>
          </a:p>
        </p:txBody>
      </p:sp>
      <p:sp>
        <p:nvSpPr>
          <p:cNvPr id="140291" name="Slide Number Placeholder 4">
            <a:extLst>
              <a:ext uri="{FF2B5EF4-FFF2-40B4-BE49-F238E27FC236}">
                <a16:creationId xmlns:a16="http://schemas.microsoft.com/office/drawing/2014/main" id="{FC790B51-2E9D-42F6-9FFD-76D44878EB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306AD40-F233-47D5-9CF2-D8765BE882DF}" type="slidenum">
              <a:rPr lang="en-US" altLang="en-US" sz="1400">
                <a:latin typeface="Arial" panose="020B0604020202020204" pitchFamily="34" charset="0"/>
              </a:rPr>
              <a:pPr/>
              <a:t>70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31">
            <a:extLst>
              <a:ext uri="{FF2B5EF4-FFF2-40B4-BE49-F238E27FC236}">
                <a16:creationId xmlns:a16="http://schemas.microsoft.com/office/drawing/2014/main" id="{F691DC67-609A-4786-9408-D8BEC655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987"/>
            <a:ext cx="8229600" cy="847725"/>
          </a:xfr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>
                <a:solidFill>
                  <a:srgbClr val="009B46"/>
                </a:solidFill>
                <a:effectLst/>
              </a:rPr>
              <a:t>Generating Indicators: Using the Logic Model </a:t>
            </a:r>
            <a:endParaRPr lang="en-US" sz="3200" dirty="0">
              <a:effectLst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2338" name="Content Placeholder 32">
            <a:extLst>
              <a:ext uri="{FF2B5EF4-FFF2-40B4-BE49-F238E27FC236}">
                <a16:creationId xmlns:a16="http://schemas.microsoft.com/office/drawing/2014/main" id="{48996638-4C3E-477B-9B27-2B2857EA7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2348" name="TextBox 2">
            <a:extLst>
              <a:ext uri="{FF2B5EF4-FFF2-40B4-BE49-F238E27FC236}">
                <a16:creationId xmlns:a16="http://schemas.microsoft.com/office/drawing/2014/main" id="{4AF44229-BEA5-44FC-A6F1-471117563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166813"/>
            <a:ext cx="277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From the logic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C1950-F634-4AED-B01F-092A50DC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2168525" cy="6953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endParaRPr lang="en-US" sz="2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7B5B79-EF35-4FFA-94C6-315BC809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2050"/>
            <a:ext cx="2168525" cy="15541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resources (tangible and intangible)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57DE1-3120-4B49-8FF3-B1564091A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1600200"/>
            <a:ext cx="2339975" cy="695325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B5DB1A-756B-469A-93EA-1ACF01A8B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432050"/>
            <a:ext cx="2339975" cy="1554163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strategies or activities, participation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1D6949-9485-4C43-A74F-6206C3CB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1600200"/>
            <a:ext cx="2560637" cy="695325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/>
                <a:cs typeface="Arial"/>
              </a:rPr>
              <a:t>Outcomes or Impact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8BD76A-C1F6-4526-8EDE-04E7E4F45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2393950"/>
            <a:ext cx="2560637" cy="1554163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short-term,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long-term, </a:t>
            </a: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142345" name="TextBox 6">
            <a:extLst>
              <a:ext uri="{FF2B5EF4-FFF2-40B4-BE49-F238E27FC236}">
                <a16:creationId xmlns:a16="http://schemas.microsoft.com/office/drawing/2014/main" id="{DF98E8DE-4C26-4EB3-92F4-0B591FADF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4024313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C8B5E8-9161-4382-B4BC-13EE06E2C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71988"/>
            <a:ext cx="2168525" cy="15541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resources used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7065D1-914A-4022-9FEC-580FF152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4471988"/>
            <a:ext cx="2339975" cy="1554162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workshops,</a:t>
            </a:r>
            <a:b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participants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9AD5E9-77F1-49F8-9B8F-58A5FB0C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4471988"/>
            <a:ext cx="2560637" cy="1554162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&amp; percent who learned material, overall improvement</a:t>
            </a:r>
          </a:p>
        </p:txBody>
      </p:sp>
      <p:sp>
        <p:nvSpPr>
          <p:cNvPr id="142339" name="Slide Number Placeholder 4">
            <a:extLst>
              <a:ext uri="{FF2B5EF4-FFF2-40B4-BE49-F238E27FC236}">
                <a16:creationId xmlns:a16="http://schemas.microsoft.com/office/drawing/2014/main" id="{DD54F02C-8B85-4933-9057-0CF57B577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FA558FE-8477-419F-85CA-8BC06E0887CF}" type="slidenum">
              <a:rPr lang="en-US" altLang="en-US" sz="1400">
                <a:latin typeface="Arial" panose="020B0604020202020204" pitchFamily="34" charset="0"/>
              </a:rPr>
              <a:pPr/>
              <a:t>71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31">
            <a:extLst>
              <a:ext uri="{FF2B5EF4-FFF2-40B4-BE49-F238E27FC236}">
                <a16:creationId xmlns:a16="http://schemas.microsoft.com/office/drawing/2014/main" id="{74E4C890-D0EC-49B3-8886-D8A4A60A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5763"/>
            <a:ext cx="8229600" cy="847725"/>
          </a:xfr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>
                <a:solidFill>
                  <a:srgbClr val="009B46"/>
                </a:solidFill>
                <a:effectLst/>
              </a:rPr>
              <a:t>Generating Indicators: Using the Logic Model </a:t>
            </a:r>
            <a:endParaRPr lang="en-US" sz="3200" dirty="0">
              <a:effectLst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4394" name="TextBox 6">
            <a:extLst>
              <a:ext uri="{FF2B5EF4-FFF2-40B4-BE49-F238E27FC236}">
                <a16:creationId xmlns:a16="http://schemas.microsoft.com/office/drawing/2014/main" id="{73171619-B179-4BD4-B602-C7B1E464E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157288"/>
            <a:ext cx="321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From the logic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533D99-0B06-4B1F-AAFA-34A617D1E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1600200"/>
            <a:ext cx="1968500" cy="695325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8B1AE9-F30E-486A-9321-6026BEC29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2417763"/>
            <a:ext cx="2938462" cy="1889125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 education classes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30AFB8-B84F-4D46-A534-1C0E4AD87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1600200"/>
            <a:ext cx="2339975" cy="695325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C02FA-DBC0-4911-B2EC-27D8A732E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2417763"/>
            <a:ext cx="2808288" cy="1889125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understand college application process</a:t>
            </a:r>
          </a:p>
        </p:txBody>
      </p:sp>
      <p:sp>
        <p:nvSpPr>
          <p:cNvPr id="144393" name="TextBox 6">
            <a:extLst>
              <a:ext uri="{FF2B5EF4-FFF2-40B4-BE49-F238E27FC236}">
                <a16:creationId xmlns:a16="http://schemas.microsoft.com/office/drawing/2014/main" id="{2B0D59B2-1DB0-48B7-A92B-481C7F49A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4306888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EFE200-A4E9-4163-B6ED-A508326B9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988" y="4673600"/>
            <a:ext cx="2938462" cy="1308100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classes delivered, number of parents attended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EA7DDE-E8F8-4DAB-B092-28A5B7B6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4702175"/>
            <a:ext cx="2808288" cy="1279525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parents reporting increased understanding</a:t>
            </a:r>
          </a:p>
        </p:txBody>
      </p:sp>
      <p:sp>
        <p:nvSpPr>
          <p:cNvPr id="144386" name="Slide Number Placeholder 4">
            <a:extLst>
              <a:ext uri="{FF2B5EF4-FFF2-40B4-BE49-F238E27FC236}">
                <a16:creationId xmlns:a16="http://schemas.microsoft.com/office/drawing/2014/main" id="{C69E6682-D8F6-40CD-AC67-21A2FDBCF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94F4222-1FBD-4510-BA6A-DAEAA6D44164}" type="slidenum">
              <a:rPr lang="en-US" altLang="en-US" sz="1400">
                <a:latin typeface="Arial" panose="020B0604020202020204" pitchFamily="34" charset="0"/>
              </a:rPr>
              <a:pPr/>
              <a:t>72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45FE-C7E5-45D4-A023-112A0FE7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dirty="0"/>
              <a:t>Ask these basic questions: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/>
              <a:t>What </a:t>
            </a:r>
            <a:r>
              <a:rPr lang="en-US" dirty="0">
                <a:solidFill>
                  <a:srgbClr val="000000"/>
                </a:solidFill>
              </a:rPr>
              <a:t>would achieving the goal reflected in the outcome look like</a:t>
            </a:r>
            <a:r>
              <a:rPr lang="en-US" dirty="0"/>
              <a:t>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/>
              <a:t>How would we know if we achieved it?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dirty="0"/>
              <a:t>If I were visiting the program, what would I see, hear, or read that would tell me that the program is doing what it intends?</a:t>
            </a:r>
          </a:p>
        </p:txBody>
      </p:sp>
      <p:sp>
        <p:nvSpPr>
          <p:cNvPr id="5" name="Title 31">
            <a:extLst>
              <a:ext uri="{FF2B5EF4-FFF2-40B4-BE49-F238E27FC236}">
                <a16:creationId xmlns:a16="http://schemas.microsoft.com/office/drawing/2014/main" id="{1B54A17F-E7AF-41BC-A6CD-5CB70384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847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>
                <a:latin typeface="Arial" charset="0"/>
                <a:ea typeface="MS PGothic" charset="0"/>
                <a:cs typeface="Arial" charset="0"/>
              </a:rPr>
              <a:t>Generating Indicators: Using the Logic Model</a:t>
            </a:r>
          </a:p>
        </p:txBody>
      </p:sp>
      <p:sp>
        <p:nvSpPr>
          <p:cNvPr id="146434" name="Slide Number Placeholder 3">
            <a:extLst>
              <a:ext uri="{FF2B5EF4-FFF2-40B4-BE49-F238E27FC236}">
                <a16:creationId xmlns:a16="http://schemas.microsoft.com/office/drawing/2014/main" id="{84AB88A1-4BB9-4A75-A246-A11732003A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BEF170E-DA3C-4173-93D5-5844F48B6EF0}" type="slidenum">
              <a:rPr lang="en-US" altLang="en-US" sz="1400">
                <a:latin typeface="Arial" panose="020B0604020202020204" pitchFamily="34" charset="0"/>
              </a:rPr>
              <a:pPr/>
              <a:t>73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1">
            <a:extLst>
              <a:ext uri="{FF2B5EF4-FFF2-40B4-BE49-F238E27FC236}">
                <a16:creationId xmlns:a16="http://schemas.microsoft.com/office/drawing/2014/main" id="{6F6C14C6-F76D-4D94-BDEC-B0674333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>
                <a:latin typeface="Arial" charset="0"/>
                <a:ea typeface="MS PGothic" charset="0"/>
                <a:cs typeface="Arial" charset="0"/>
              </a:rPr>
              <a:t>Generating Indicators: Using the Logic Model</a:t>
            </a:r>
          </a:p>
        </p:txBody>
      </p:sp>
      <p:sp>
        <p:nvSpPr>
          <p:cNvPr id="147458" name="Content Placeholder 4">
            <a:extLst>
              <a:ext uri="{FF2B5EF4-FFF2-40B4-BE49-F238E27FC236}">
                <a16:creationId xmlns:a16="http://schemas.microsoft.com/office/drawing/2014/main" id="{D662BAA0-126A-43BA-9BE6-D627CA184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Activity II.5: Process and Outcome Indicators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Look at the logic model and map a path</a:t>
            </a:r>
            <a:r>
              <a:rPr lang="en-US" altLang="en-US">
                <a:latin typeface="Arial" panose="020B0604020202020204" pitchFamily="34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Activity          Output          Outcome          Indicator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Right Arrow 5" descr="Arrow pointing right">
            <a:extLst>
              <a:ext uri="{FF2B5EF4-FFF2-40B4-BE49-F238E27FC236}">
                <a16:creationId xmlns:a16="http://schemas.microsoft.com/office/drawing/2014/main" id="{5C0B56CB-C149-41E4-A799-B5442559A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3033713"/>
            <a:ext cx="542925" cy="300037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ight Arrow 8" descr="Arrow pointing right">
            <a:extLst>
              <a:ext uri="{FF2B5EF4-FFF2-40B4-BE49-F238E27FC236}">
                <a16:creationId xmlns:a16="http://schemas.microsoft.com/office/drawing/2014/main" id="{395FF488-E8B1-4BEE-9BA3-F52EF5F2E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3033713"/>
            <a:ext cx="541337" cy="300037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ight Arrow 9" descr="Arrow pointing right">
            <a:extLst>
              <a:ext uri="{FF2B5EF4-FFF2-40B4-BE49-F238E27FC236}">
                <a16:creationId xmlns:a16="http://schemas.microsoft.com/office/drawing/2014/main" id="{6044F072-40E9-44FE-B69E-43C2D277F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3033713"/>
            <a:ext cx="542925" cy="300037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7457" name="Slide Number Placeholder 3">
            <a:extLst>
              <a:ext uri="{FF2B5EF4-FFF2-40B4-BE49-F238E27FC236}">
                <a16:creationId xmlns:a16="http://schemas.microsoft.com/office/drawing/2014/main" id="{29545546-192B-441B-92B5-FCB26A9AB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7FA8B10-DEF1-4C38-AF11-0338F7400895}" type="slidenum">
              <a:rPr lang="en-US" altLang="en-US" sz="1400">
                <a:latin typeface="Arial" panose="020B0604020202020204" pitchFamily="34" charset="0"/>
              </a:rPr>
              <a:pPr/>
              <a:t>74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1">
            <a:extLst>
              <a:ext uri="{FF2B5EF4-FFF2-40B4-BE49-F238E27FC236}">
                <a16:creationId xmlns:a16="http://schemas.microsoft.com/office/drawing/2014/main" id="{43B99F3F-10CD-43F4-AFFC-19AD369C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847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>
                <a:latin typeface="Arial" charset="0"/>
                <a:ea typeface="MS PGothic" charset="0"/>
                <a:cs typeface="Arial" charset="0"/>
              </a:rPr>
              <a:t>Generating Indicators: Using the Logic Model</a:t>
            </a:r>
          </a:p>
        </p:txBody>
      </p:sp>
      <p:sp>
        <p:nvSpPr>
          <p:cNvPr id="148499" name="TextBox 3">
            <a:extLst>
              <a:ext uri="{FF2B5EF4-FFF2-40B4-BE49-F238E27FC236}">
                <a16:creationId xmlns:a16="http://schemas.microsoft.com/office/drawing/2014/main" id="{316F6812-4250-4E73-8D27-8962FDB47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2850"/>
            <a:ext cx="436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Example: College-Ready Program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560729F-38BE-4304-8D5F-B60884F71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830095"/>
              </p:ext>
            </p:extLst>
          </p:nvPr>
        </p:nvGraphicFramePr>
        <p:xfrm>
          <a:off x="228600" y="1808163"/>
          <a:ext cx="8604250" cy="4065588"/>
        </p:xfrm>
        <a:graphic>
          <a:graphicData uri="http://schemas.openxmlformats.org/drawingml/2006/table">
            <a:tbl>
              <a:tblPr firstRow="1"/>
              <a:tblGrid>
                <a:gridCol w="1698625">
                  <a:extLst>
                    <a:ext uri="{9D8B030D-6E8A-4147-A177-3AD203B41FA5}">
                      <a16:colId xmlns:a16="http://schemas.microsoft.com/office/drawing/2014/main" val="688828543"/>
                    </a:ext>
                  </a:extLst>
                </a:gridCol>
                <a:gridCol w="6905625">
                  <a:extLst>
                    <a:ext uri="{9D8B030D-6E8A-4147-A177-3AD203B41FA5}">
                      <a16:colId xmlns:a16="http://schemas.microsoft.com/office/drawing/2014/main" val="14012052"/>
                    </a:ext>
                  </a:extLst>
                </a:gridCol>
              </a:tblGrid>
              <a:tr h="958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Deliver a set of parent workshops for college readiness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712616"/>
                  </a:ext>
                </a:extLst>
              </a:tr>
              <a:tr h="958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Six workshops developed and delivered, 100 parents recruited to participate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755974"/>
                  </a:ext>
                </a:extLst>
              </a:tr>
              <a:tr h="958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Parents increase their understanding of college application process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9430"/>
                  </a:ext>
                </a:extLst>
              </a:tr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Process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: 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Outcome: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79550"/>
                  </a:ext>
                </a:extLst>
              </a:tr>
            </a:tbl>
          </a:graphicData>
        </a:graphic>
      </p:graphicFrame>
      <p:sp>
        <p:nvSpPr>
          <p:cNvPr id="148498" name="Slide Number Placeholder 3">
            <a:extLst>
              <a:ext uri="{FF2B5EF4-FFF2-40B4-BE49-F238E27FC236}">
                <a16:creationId xmlns:a16="http://schemas.microsoft.com/office/drawing/2014/main" id="{C5C27206-8362-4272-9DF0-DE983FFB3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94ED0B8-FB13-4C06-B328-99926DE4912B}" type="slidenum">
              <a:rPr lang="en-US" altLang="en-US" sz="1400">
                <a:latin typeface="Arial" panose="020B0604020202020204" pitchFamily="34" charset="0"/>
              </a:rPr>
              <a:pPr/>
              <a:t>75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1">
            <a:extLst>
              <a:ext uri="{FF2B5EF4-FFF2-40B4-BE49-F238E27FC236}">
                <a16:creationId xmlns:a16="http://schemas.microsoft.com/office/drawing/2014/main" id="{DDC6817D-53CB-4037-91F7-C9371893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847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>
                <a:latin typeface="Arial" charset="0"/>
                <a:ea typeface="MS PGothic" charset="0"/>
                <a:cs typeface="Arial" charset="0"/>
              </a:rPr>
              <a:t>Generating Indicators: Using the Logic Model</a:t>
            </a:r>
          </a:p>
        </p:txBody>
      </p:sp>
      <p:sp>
        <p:nvSpPr>
          <p:cNvPr id="149523" name="TextBox 3">
            <a:extLst>
              <a:ext uri="{FF2B5EF4-FFF2-40B4-BE49-F238E27FC236}">
                <a16:creationId xmlns:a16="http://schemas.microsoft.com/office/drawing/2014/main" id="{F68B38D0-D794-45C0-B40C-EF66F685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22375"/>
            <a:ext cx="4367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Example: College-Ready Program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0EEA9A3-8E30-4454-BCC4-62A5F798A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725206"/>
              </p:ext>
            </p:extLst>
          </p:nvPr>
        </p:nvGraphicFramePr>
        <p:xfrm>
          <a:off x="228600" y="1703388"/>
          <a:ext cx="8604250" cy="4217986"/>
        </p:xfrm>
        <a:graphic>
          <a:graphicData uri="http://schemas.openxmlformats.org/drawingml/2006/table">
            <a:tbl>
              <a:tblPr firstRow="1"/>
              <a:tblGrid>
                <a:gridCol w="169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8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Deliver a set of parent workshops for college readiness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Six workshops developed and delivered, 100 parents recruited to participate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Parents increase their understanding of college application process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Process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: 70 percent of parents attend at least five of the six workshops.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Outcome: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 80 percent of students in program complete at least one college application by deadline.</a:t>
                      </a:r>
                    </a:p>
                  </a:txBody>
                  <a:tcPr marL="91441" marR="91441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9522" name="Slide Number Placeholder 3">
            <a:extLst>
              <a:ext uri="{FF2B5EF4-FFF2-40B4-BE49-F238E27FC236}">
                <a16:creationId xmlns:a16="http://schemas.microsoft.com/office/drawing/2014/main" id="{7E8DE555-7CA5-4DD1-BE9B-294D1398B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2A3F3C1-4E27-4939-9EBA-EE38EE058A17}" type="slidenum">
              <a:rPr lang="en-US" altLang="en-US" sz="1400">
                <a:latin typeface="Arial" panose="020B0604020202020204" pitchFamily="34" charset="0"/>
              </a:rPr>
              <a:pPr/>
              <a:t>76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B4019B37-1C3C-498D-9431-BFF49F9C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Generating Indicators: Identifying the Right Indicators</a:t>
            </a:r>
          </a:p>
        </p:txBody>
      </p:sp>
      <p:sp>
        <p:nvSpPr>
          <p:cNvPr id="150530" name="Content Placeholder 32">
            <a:extLst>
              <a:ext uri="{FF2B5EF4-FFF2-40B4-BE49-F238E27FC236}">
                <a16:creationId xmlns:a16="http://schemas.microsoft.com/office/drawing/2014/main" id="{C9CC9290-18AD-4E86-91AD-99A5EEB1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0"/>
            <a:ext cx="8229600" cy="4381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0538" name="TextBox 2">
            <a:extLst>
              <a:ext uri="{FF2B5EF4-FFF2-40B4-BE49-F238E27FC236}">
                <a16:creationId xmlns:a16="http://schemas.microsoft.com/office/drawing/2014/main" id="{75AB46F1-7B6D-4D72-87AF-DF4718B72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138238"/>
            <a:ext cx="277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From the logic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4717C6-527F-4881-845C-0F387FA09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36700"/>
            <a:ext cx="2168525" cy="6953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E74775-1DAD-4A12-BBBF-3DD4AEFAA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1536700"/>
            <a:ext cx="2339975" cy="695325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Outputs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C49997-4E26-494C-80B7-1BC511337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1536700"/>
            <a:ext cx="2444750" cy="695325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 or Impact</a:t>
            </a:r>
          </a:p>
        </p:txBody>
      </p:sp>
      <p:sp>
        <p:nvSpPr>
          <p:cNvPr id="150535" name="TextBox 6">
            <a:extLst>
              <a:ext uri="{FF2B5EF4-FFF2-40B4-BE49-F238E27FC236}">
                <a16:creationId xmlns:a16="http://schemas.microsoft.com/office/drawing/2014/main" id="{A09F4238-1F3C-4C3F-ABF7-B6D538F6C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2176463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A4D725-C0E5-49D8-9573-41C9FD239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86038"/>
            <a:ext cx="2168525" cy="15541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resources used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3824CF-9828-41DA-9A9C-6A45FD031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2586038"/>
            <a:ext cx="2339975" cy="1554162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workshops,</a:t>
            </a:r>
            <a:b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participants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E00098-6B3C-4D00-8DAE-14EBA258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2586038"/>
            <a:ext cx="2560637" cy="1554162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&amp; percent who learned material, overall improvement</a:t>
            </a:r>
          </a:p>
        </p:txBody>
      </p:sp>
      <p:sp>
        <p:nvSpPr>
          <p:cNvPr id="150540" name="TextBox 6">
            <a:extLst>
              <a:ext uri="{FF2B5EF4-FFF2-40B4-BE49-F238E27FC236}">
                <a16:creationId xmlns:a16="http://schemas.microsoft.com/office/drawing/2014/main" id="{2757F51F-2258-4A14-A704-55DC32520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4095750"/>
            <a:ext cx="314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Evaluation questions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8B5A66-5144-4F71-AFDF-82A95D285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89450"/>
            <a:ext cx="2168525" cy="15367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Were the inputs sufficient?</a:t>
            </a:r>
          </a:p>
        </p:txBody>
      </p:sp>
      <p:sp>
        <p:nvSpPr>
          <p:cNvPr id="150531" name="Slide Number Placeholder 4">
            <a:extLst>
              <a:ext uri="{FF2B5EF4-FFF2-40B4-BE49-F238E27FC236}">
                <a16:creationId xmlns:a16="http://schemas.microsoft.com/office/drawing/2014/main" id="{F499AC6F-BE48-411C-9CB9-0A492734B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5481394-7D19-476C-9EA4-6D45ACBE821C}" type="slidenum">
              <a:rPr lang="en-US" altLang="en-US" sz="1400">
                <a:latin typeface="Arial" panose="020B0604020202020204" pitchFamily="34" charset="0"/>
              </a:rPr>
              <a:pPr/>
              <a:t>77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5BEACD5-647F-477E-B928-0D1DC79A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Generating Indicators: Identifying the Right Indicators</a:t>
            </a:r>
          </a:p>
        </p:txBody>
      </p:sp>
      <p:sp>
        <p:nvSpPr>
          <p:cNvPr id="152578" name="Content Placeholder 32">
            <a:extLst>
              <a:ext uri="{FF2B5EF4-FFF2-40B4-BE49-F238E27FC236}">
                <a16:creationId xmlns:a16="http://schemas.microsoft.com/office/drawing/2014/main" id="{7E036573-06E2-4F99-882C-B13A13274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2586" name="TextBox 2">
            <a:extLst>
              <a:ext uri="{FF2B5EF4-FFF2-40B4-BE49-F238E27FC236}">
                <a16:creationId xmlns:a16="http://schemas.microsoft.com/office/drawing/2014/main" id="{C1EBE3ED-1406-46BE-AFD3-8B503AC7E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138238"/>
            <a:ext cx="277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From the logic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246922-F676-4E4B-BA5D-DCFD8F9D5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36700"/>
            <a:ext cx="2168525" cy="6953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BF923A-3BDB-4765-8F75-E1561B226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1536700"/>
            <a:ext cx="2339975" cy="695325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Outputs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7FC9B3-620D-4F91-A68B-254075D7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1536700"/>
            <a:ext cx="2444750" cy="695325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or Impact</a:t>
            </a:r>
          </a:p>
        </p:txBody>
      </p:sp>
      <p:sp>
        <p:nvSpPr>
          <p:cNvPr id="152583" name="TextBox 6">
            <a:extLst>
              <a:ext uri="{FF2B5EF4-FFF2-40B4-BE49-F238E27FC236}">
                <a16:creationId xmlns:a16="http://schemas.microsoft.com/office/drawing/2014/main" id="{1D9A3CDA-3762-40B1-B077-9CBB445C7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2176463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7A9430-206E-40FB-B74B-47383876F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87625"/>
            <a:ext cx="2168525" cy="15541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resources used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4BAFAF-9847-4FE4-87F7-9F3E51BC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2587625"/>
            <a:ext cx="2339975" cy="1554163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workshops,</a:t>
            </a:r>
            <a:b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participants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BFC948-AEC3-465A-A6C2-EC8372F7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2587625"/>
            <a:ext cx="2560637" cy="1554163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&amp; percent who learned material, overall improvement</a:t>
            </a:r>
          </a:p>
        </p:txBody>
      </p:sp>
      <p:sp>
        <p:nvSpPr>
          <p:cNvPr id="152588" name="TextBox 6">
            <a:extLst>
              <a:ext uri="{FF2B5EF4-FFF2-40B4-BE49-F238E27FC236}">
                <a16:creationId xmlns:a16="http://schemas.microsoft.com/office/drawing/2014/main" id="{0645042B-D1BE-4D4B-A427-07BBF8CC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4095750"/>
            <a:ext cx="314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Evaluation questions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C7F46-2971-495A-8603-72F16E945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89450"/>
            <a:ext cx="2168525" cy="15367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Were the inputs sufficient?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296F4C-4A49-4FB2-9A29-0FA63A65F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4489450"/>
            <a:ext cx="2378075" cy="1539875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Were workshops implemented as intended? Well attended?</a:t>
            </a:r>
          </a:p>
        </p:txBody>
      </p:sp>
      <p:sp>
        <p:nvSpPr>
          <p:cNvPr id="152579" name="Slide Number Placeholder 4">
            <a:extLst>
              <a:ext uri="{FF2B5EF4-FFF2-40B4-BE49-F238E27FC236}">
                <a16:creationId xmlns:a16="http://schemas.microsoft.com/office/drawing/2014/main" id="{597D0E4F-8B03-4BCD-9A99-02B5AC33E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2A89A36-3BBA-4C32-8332-1C3935F5BFB0}" type="slidenum">
              <a:rPr lang="en-US" altLang="en-US" sz="1400">
                <a:latin typeface="Arial" panose="020B0604020202020204" pitchFamily="34" charset="0"/>
              </a:rPr>
              <a:pPr/>
              <a:t>78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4580A630-EF56-4380-A767-52F1846C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Generating Indicators: Identifying the Right Indicators</a:t>
            </a:r>
          </a:p>
        </p:txBody>
      </p:sp>
      <p:sp>
        <p:nvSpPr>
          <p:cNvPr id="154626" name="Content Placeholder 32">
            <a:extLst>
              <a:ext uri="{FF2B5EF4-FFF2-40B4-BE49-F238E27FC236}">
                <a16:creationId xmlns:a16="http://schemas.microsoft.com/office/drawing/2014/main" id="{56CB4010-16FF-43FA-98B1-C8F6620CF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4634" name="TextBox 2">
            <a:extLst>
              <a:ext uri="{FF2B5EF4-FFF2-40B4-BE49-F238E27FC236}">
                <a16:creationId xmlns:a16="http://schemas.microsoft.com/office/drawing/2014/main" id="{6CDC838B-579B-4774-9A08-6F41B16F1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138238"/>
            <a:ext cx="2774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From the logic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EABA01-4641-4E72-BF5D-19378B85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36700"/>
            <a:ext cx="2168525" cy="6953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6ED98D-43B9-4449-863D-63571E73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1536700"/>
            <a:ext cx="2339975" cy="695325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Outputs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CF4413-15BB-47AF-9A95-8EBC6E071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1536700"/>
            <a:ext cx="2444750" cy="695325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or Impact</a:t>
            </a:r>
          </a:p>
        </p:txBody>
      </p:sp>
      <p:sp>
        <p:nvSpPr>
          <p:cNvPr id="154631" name="TextBox 6">
            <a:extLst>
              <a:ext uri="{FF2B5EF4-FFF2-40B4-BE49-F238E27FC236}">
                <a16:creationId xmlns:a16="http://schemas.microsoft.com/office/drawing/2014/main" id="{B5453733-E54C-4D39-AB0E-C5912261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217805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9214AA-6E08-4C93-85C5-367FA6FE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87625"/>
            <a:ext cx="2168525" cy="15541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resources used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E3E4BF-52EA-4319-8DB8-DB4BF5FFC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2587625"/>
            <a:ext cx="2339975" cy="1554163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workshops,</a:t>
            </a:r>
            <a:b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participants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B7864-1624-4501-A4B9-722B6801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2587625"/>
            <a:ext cx="2560637" cy="1554163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&amp; percent who learned material, overall improvement</a:t>
            </a:r>
          </a:p>
        </p:txBody>
      </p:sp>
      <p:sp>
        <p:nvSpPr>
          <p:cNvPr id="154636" name="TextBox 6">
            <a:extLst>
              <a:ext uri="{FF2B5EF4-FFF2-40B4-BE49-F238E27FC236}">
                <a16:creationId xmlns:a16="http://schemas.microsoft.com/office/drawing/2014/main" id="{30B1AA6D-1E6A-41A4-948A-2670BE8F5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4098925"/>
            <a:ext cx="314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n-US" altLang="en-US" b="1"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E836D-087A-424C-A8F2-8CAE106FD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02150"/>
            <a:ext cx="2168525" cy="15367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Were the inputs sufficient?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528879-4D03-48CF-9601-548D749E4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4516438"/>
            <a:ext cx="2339975" cy="1539875"/>
          </a:xfrm>
          <a:prstGeom prst="rect">
            <a:avLst/>
          </a:prstGeom>
          <a:solidFill>
            <a:srgbClr val="7C9B3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Were workshops implemented as intended? Well  attended?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99E416-FF49-410C-9275-60BE2C95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4487863"/>
            <a:ext cx="2444750" cy="1568450"/>
          </a:xfrm>
          <a:prstGeom prst="rect">
            <a:avLst/>
          </a:prstGeom>
          <a:solidFill>
            <a:srgbClr val="DD690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Did program change participant knowledge? Skill? </a:t>
            </a:r>
          </a:p>
        </p:txBody>
      </p:sp>
      <p:sp>
        <p:nvSpPr>
          <p:cNvPr id="154627" name="Slide Number Placeholder 4">
            <a:extLst>
              <a:ext uri="{FF2B5EF4-FFF2-40B4-BE49-F238E27FC236}">
                <a16:creationId xmlns:a16="http://schemas.microsoft.com/office/drawing/2014/main" id="{DB797D6D-EC25-40D0-B9DF-E1C99563BC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FDC4C1F-6517-46B6-AC02-1D4C5ABEB5C0}" type="slidenum">
              <a:rPr lang="en-US" altLang="en-US" sz="1400">
                <a:latin typeface="Arial" panose="020B0604020202020204" pitchFamily="34" charset="0"/>
              </a:rPr>
              <a:pPr/>
              <a:t>79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215C0CE0-E697-469F-9FC4-54EBD478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What Is a Logic Model?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23D9D83D-BA5F-4F78-87A3-0994348E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600200"/>
            <a:ext cx="4787900" cy="43815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A logic model is not:</a:t>
            </a:r>
          </a:p>
          <a:p>
            <a:pPr marL="593725" lvl="1" indent="-3460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A strategic plan or a fully developed plan for designing or managing a program or policy</a:t>
            </a:r>
          </a:p>
          <a:p>
            <a:pPr marL="593725" lvl="1" indent="-3460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An evaluation design or an evaluation method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2532" name="Picture 1" descr="Hands holding a globe">
            <a:extLst>
              <a:ext uri="{FF2B5EF4-FFF2-40B4-BE49-F238E27FC236}">
                <a16:creationId xmlns:a16="http://schemas.microsoft.com/office/drawing/2014/main" id="{C27B9737-BC0F-4293-9A2A-48B331BAE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600200"/>
            <a:ext cx="358775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E284ACF0-90D9-4B09-8115-DFB134E8E6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A9E60DE-3CCE-47D1-949A-6B26C6E1DB99}" type="slidenum">
              <a:rPr lang="en-US" altLang="en-US" sz="1400">
                <a:latin typeface="Arial" panose="020B0604020202020204" pitchFamily="34" charset="0"/>
              </a:rPr>
              <a:pPr/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2D7825DE-1853-4879-A831-B731540E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Generating Indicators: Identifying the Right Indicators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4E61CC87-2346-4D76-94BE-334097014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/>
              <a:t>One indicator to measure drop-out reduction =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9600" dirty="0"/>
              <a:t>													</a:t>
            </a:r>
            <a:endParaRPr lang="en-US" sz="3700" dirty="0"/>
          </a:p>
          <a:p>
            <a:pPr marL="0" indent="0">
              <a:buFont typeface="Arial" charset="0"/>
              <a:buNone/>
              <a:defRPr/>
            </a:pPr>
            <a:endParaRPr lang="en-US" sz="5100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</a:p>
        </p:txBody>
      </p:sp>
      <p:sp>
        <p:nvSpPr>
          <p:cNvPr id="156675" name="Slide Number Placeholder 4">
            <a:extLst>
              <a:ext uri="{FF2B5EF4-FFF2-40B4-BE49-F238E27FC236}">
                <a16:creationId xmlns:a16="http://schemas.microsoft.com/office/drawing/2014/main" id="{552F516A-36B1-4E2F-952B-4AC127CED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2EC59D-DB3A-4769-B19B-EAE75BF2F0E9}" type="slidenum">
              <a:rPr lang="en-US" altLang="en-US" sz="1400">
                <a:latin typeface="Arial" panose="020B0604020202020204" pitchFamily="34" charset="0"/>
              </a:rPr>
              <a:pPr/>
              <a:t>80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92EB1229-646E-4B0B-91F8-1DF38CC0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Generating Indicators: Identifying the Right Indicators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E50CBAF2-6928-4B36-9D5F-0ABC9E427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3800" dirty="0">
                <a:latin typeface="Arial" charset="0"/>
                <a:cs typeface="Arial" charset="0"/>
              </a:rPr>
              <a:t>One indicator to measure drop-out reduction = </a:t>
            </a:r>
          </a:p>
          <a:p>
            <a:pPr marL="1139825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3800" dirty="0">
                <a:latin typeface="Arial" charset="0"/>
                <a:cs typeface="Arial" charset="0"/>
              </a:rPr>
              <a:t>	Graduation rate</a:t>
            </a:r>
          </a:p>
          <a:p>
            <a:pPr>
              <a:buFont typeface="Arial" charset="0"/>
              <a:buChar char="•"/>
              <a:defRPr/>
            </a:pPr>
            <a:endParaRPr lang="en-US" sz="9600" dirty="0"/>
          </a:p>
          <a:p>
            <a:pPr>
              <a:buFont typeface="Arial" charset="0"/>
              <a:buChar char="•"/>
              <a:defRPr/>
            </a:pPr>
            <a:endParaRPr lang="en-US" sz="6000" dirty="0"/>
          </a:p>
          <a:p>
            <a:pPr marL="0" indent="0">
              <a:buFont typeface="Arial" charset="0"/>
              <a:buNone/>
              <a:defRPr/>
            </a:pPr>
            <a:endParaRPr lang="en-US" sz="5100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</a:p>
        </p:txBody>
      </p:sp>
      <p:sp>
        <p:nvSpPr>
          <p:cNvPr id="158723" name="Slide Number Placeholder 4">
            <a:extLst>
              <a:ext uri="{FF2B5EF4-FFF2-40B4-BE49-F238E27FC236}">
                <a16:creationId xmlns:a16="http://schemas.microsoft.com/office/drawing/2014/main" id="{143DD500-F1F4-4BEF-A945-D001EB583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35F95B0-3EB5-489D-B3FA-40BF96B312B2}" type="slidenum">
              <a:rPr lang="en-US" altLang="en-US" sz="1400">
                <a:latin typeface="Arial" panose="020B0604020202020204" pitchFamily="34" charset="0"/>
              </a:rPr>
              <a:pPr/>
              <a:t>81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7DEBC7F1-B9AE-4ABF-998D-D29AA715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Generating Indicators: Identifying the Right Indicators</a:t>
            </a:r>
          </a:p>
        </p:txBody>
      </p:sp>
      <p:sp>
        <p:nvSpPr>
          <p:cNvPr id="84995" name="Content Placeholder 32">
            <a:extLst>
              <a:ext uri="{FF2B5EF4-FFF2-40B4-BE49-F238E27FC236}">
                <a16:creationId xmlns:a16="http://schemas.microsoft.com/office/drawing/2014/main" id="{8D2BA902-5FE9-4298-BB96-718D45537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25" y="1600200"/>
            <a:ext cx="8470900" cy="43815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One indicator to measure drop-out reduction = </a:t>
            </a:r>
          </a:p>
          <a:p>
            <a:pPr marL="11430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	Graduation rate</a:t>
            </a:r>
          </a:p>
          <a:p>
            <a:pPr>
              <a:lnSpc>
                <a:spcPct val="80000"/>
              </a:lnSpc>
              <a:spcBef>
                <a:spcPts val="2400"/>
              </a:spcBef>
              <a:buFont typeface="Arial" charset="0"/>
              <a:buChar char="•"/>
              <a:defRPr/>
            </a:pPr>
            <a:r>
              <a:rPr lang="en-US" altLang="en-US" dirty="0">
                <a:latin typeface="Arial" charset="0"/>
                <a:cs typeface="Arial" charset="0"/>
              </a:rPr>
              <a:t>Several indicators to measure parent involvement =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6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6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US" altLang="en-US" sz="6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US" altLang="en-US" sz="6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n-US" altLang="en-US" sz="6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6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0771" name="Slide Number Placeholder 4">
            <a:extLst>
              <a:ext uri="{FF2B5EF4-FFF2-40B4-BE49-F238E27FC236}">
                <a16:creationId xmlns:a16="http://schemas.microsoft.com/office/drawing/2014/main" id="{F9B0C05E-7B5B-4841-ACF2-9EABA21D8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FECA26C-B247-4000-A3AF-72BD6FD9EDC3}" type="slidenum">
              <a:rPr lang="en-US" altLang="en-US" sz="1400">
                <a:latin typeface="Arial" panose="020B0604020202020204" pitchFamily="34" charset="0"/>
              </a:rPr>
              <a:pPr/>
              <a:t>82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F4CDD875-5813-4B15-918C-5F41F122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Generating Indicators: Identifying the Right Indicators</a:t>
            </a:r>
          </a:p>
        </p:txBody>
      </p:sp>
      <p:sp>
        <p:nvSpPr>
          <p:cNvPr id="162818" name="Content Placeholder 32">
            <a:extLst>
              <a:ext uri="{FF2B5EF4-FFF2-40B4-BE49-F238E27FC236}">
                <a16:creationId xmlns:a16="http://schemas.microsoft.com/office/drawing/2014/main" id="{E324E70B-4396-4CB1-B327-E8ACCAE33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15338" cy="4381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>
                <a:latin typeface="Arial" panose="020B0604020202020204" pitchFamily="34" charset="0"/>
              </a:rPr>
              <a:t>One indicator to measure drop-out reduction =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400">
                <a:latin typeface="Arial" panose="020B0604020202020204" pitchFamily="34" charset="0"/>
              </a:rPr>
              <a:t>Graduation rate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altLang="en-US">
                <a:latin typeface="Arial" panose="020B0604020202020204" pitchFamily="34" charset="0"/>
              </a:rPr>
              <a:t>Several indicators to measure parent involvement =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latin typeface="Arial" panose="020B0604020202020204" pitchFamily="34" charset="0"/>
              </a:rPr>
              <a:t>Attendance at school meetings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latin typeface="Arial" panose="020B0604020202020204" pitchFamily="34" charset="0"/>
              </a:rPr>
              <a:t>Participation in parent–school organization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latin typeface="Arial" panose="020B0604020202020204" pitchFamily="34" charset="0"/>
              </a:rPr>
              <a:t>Parent calls made to the school</a:t>
            </a:r>
          </a:p>
          <a:p>
            <a:pPr lvl="1">
              <a:lnSpc>
                <a:spcPct val="80000"/>
              </a:lnSpc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latin typeface="Arial" panose="020B0604020202020204" pitchFamily="34" charset="0"/>
              </a:rPr>
              <a:t>Attendance at school functions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3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6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2819" name="Slide Number Placeholder 4">
            <a:extLst>
              <a:ext uri="{FF2B5EF4-FFF2-40B4-BE49-F238E27FC236}">
                <a16:creationId xmlns:a16="http://schemas.microsoft.com/office/drawing/2014/main" id="{BFA2F722-5C30-4D83-9C34-500D4A40D0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562D22D-7316-4B4A-A589-D4AEC0E69305}" type="slidenum">
              <a:rPr lang="en-US" altLang="en-US" sz="1400">
                <a:latin typeface="Arial" panose="020B0604020202020204" pitchFamily="34" charset="0"/>
              </a:rPr>
              <a:pPr/>
              <a:t>83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A73792FD-0E55-4529-B70B-D335CD21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Generating Indicators: Quantitative and Qualitative</a:t>
            </a:r>
          </a:p>
        </p:txBody>
      </p:sp>
      <p:sp>
        <p:nvSpPr>
          <p:cNvPr id="164866" name="Content Placeholder 32">
            <a:extLst>
              <a:ext uri="{FF2B5EF4-FFF2-40B4-BE49-F238E27FC236}">
                <a16:creationId xmlns:a16="http://schemas.microsoft.com/office/drawing/2014/main" id="{41E63112-44FA-4ECE-A468-2435263AD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Quantitative</a:t>
            </a:r>
            <a:r>
              <a:rPr lang="en-US" altLang="en-US">
                <a:latin typeface="Arial" panose="020B0604020202020204" pitchFamily="34" charset="0"/>
              </a:rPr>
              <a:t>: Outcomes focused and summative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Qualitative</a:t>
            </a:r>
            <a:r>
              <a:rPr lang="en-US" altLang="en-US">
                <a:latin typeface="Arial" panose="020B0604020202020204" pitchFamily="34" charset="0"/>
              </a:rPr>
              <a:t>: Process focused and formative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4867" name="Slide Number Placeholder 4">
            <a:extLst>
              <a:ext uri="{FF2B5EF4-FFF2-40B4-BE49-F238E27FC236}">
                <a16:creationId xmlns:a16="http://schemas.microsoft.com/office/drawing/2014/main" id="{0F6DD206-F6D1-45C0-AA12-B8F768900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68B952D-D0E3-4651-89F0-86B535E3219F}" type="slidenum">
              <a:rPr lang="en-US" altLang="en-US" sz="1400">
                <a:latin typeface="Arial" panose="020B0604020202020204" pitchFamily="34" charset="0"/>
              </a:rPr>
              <a:pPr/>
              <a:t>84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F29C32E8-738E-474A-A701-00651A38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Generating Indicators: Quantitative and Qualitative</a:t>
            </a:r>
          </a:p>
        </p:txBody>
      </p:sp>
      <p:sp>
        <p:nvSpPr>
          <p:cNvPr id="166914" name="Content Placeholder 32">
            <a:extLst>
              <a:ext uri="{FF2B5EF4-FFF2-40B4-BE49-F238E27FC236}">
                <a16:creationId xmlns:a16="http://schemas.microsoft.com/office/drawing/2014/main" id="{9F30573F-B3CA-43CF-B312-F036451DD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Indicators can be quantitative: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9A7F46-69C5-4D7F-A7B0-30EC2DCF2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43641"/>
              </p:ext>
            </p:extLst>
          </p:nvPr>
        </p:nvGraphicFramePr>
        <p:xfrm>
          <a:off x="636588" y="2371725"/>
          <a:ext cx="7853362" cy="2749551"/>
        </p:xfrm>
        <a:graphic>
          <a:graphicData uri="http://schemas.openxmlformats.org/drawingml/2006/table">
            <a:tbl>
              <a:tblPr firstRow="1"/>
              <a:tblGrid>
                <a:gridCol w="3927475">
                  <a:extLst>
                    <a:ext uri="{9D8B030D-6E8A-4147-A177-3AD203B41FA5}">
                      <a16:colId xmlns:a16="http://schemas.microsoft.com/office/drawing/2014/main" val="3132555622"/>
                    </a:ext>
                  </a:extLst>
                </a:gridCol>
                <a:gridCol w="3925887">
                  <a:extLst>
                    <a:ext uri="{9D8B030D-6E8A-4147-A177-3AD203B41FA5}">
                      <a16:colId xmlns:a16="http://schemas.microsoft.com/office/drawing/2014/main" val="898747730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Evaluation Question</a:t>
                      </a:r>
                    </a:p>
                  </a:txBody>
                  <a:tcPr marL="91444" marR="91444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L="91444" marR="91444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153185"/>
                  </a:ext>
                </a:extLst>
              </a:tr>
              <a:tr h="1281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Did the program increase students’ interest in college?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Number of college applications completed</a:t>
                      </a:r>
                    </a:p>
                  </a:txBody>
                  <a:tcPr marL="91444" marR="91444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84431"/>
                  </a:ext>
                </a:extLst>
              </a:tr>
              <a:tr h="949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4" marR="91444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76708"/>
                  </a:ext>
                </a:extLst>
              </a:tr>
            </a:tbl>
          </a:graphicData>
        </a:graphic>
      </p:graphicFrame>
      <p:sp>
        <p:nvSpPr>
          <p:cNvPr id="166915" name="Slide Number Placeholder 4">
            <a:extLst>
              <a:ext uri="{FF2B5EF4-FFF2-40B4-BE49-F238E27FC236}">
                <a16:creationId xmlns:a16="http://schemas.microsoft.com/office/drawing/2014/main" id="{B6B20446-6600-4C40-940D-CACEF2F2C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761E401-458F-4158-A38C-129C71AC8023}" type="slidenum">
              <a:rPr lang="en-US" altLang="en-US" sz="1400">
                <a:latin typeface="Arial" panose="020B0604020202020204" pitchFamily="34" charset="0"/>
              </a:rPr>
              <a:pPr/>
              <a:t>85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A073CC5E-B4D9-4101-ADBF-50C4D72F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Generating Indicators: Quantitative and Qualitative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2D7FEC1F-48B7-421E-A1E4-F879009FC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Indicators can be quantitative or qualitative: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98FDD8-978D-4DF0-9C3C-027BE9A15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80516"/>
              </p:ext>
            </p:extLst>
          </p:nvPr>
        </p:nvGraphicFramePr>
        <p:xfrm>
          <a:off x="636588" y="2371725"/>
          <a:ext cx="7853362" cy="2749551"/>
        </p:xfrm>
        <a:graphic>
          <a:graphicData uri="http://schemas.openxmlformats.org/drawingml/2006/table">
            <a:tbl>
              <a:tblPr firstRow="1"/>
              <a:tblGrid>
                <a:gridCol w="3927475">
                  <a:extLst>
                    <a:ext uri="{9D8B030D-6E8A-4147-A177-3AD203B41FA5}">
                      <a16:colId xmlns:a16="http://schemas.microsoft.com/office/drawing/2014/main" val="461151765"/>
                    </a:ext>
                  </a:extLst>
                </a:gridCol>
                <a:gridCol w="3925887">
                  <a:extLst>
                    <a:ext uri="{9D8B030D-6E8A-4147-A177-3AD203B41FA5}">
                      <a16:colId xmlns:a16="http://schemas.microsoft.com/office/drawing/2014/main" val="2146063702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Evaluation Question</a:t>
                      </a:r>
                    </a:p>
                  </a:txBody>
                  <a:tcPr marL="91444" marR="91444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L="91444" marR="91444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508601"/>
                  </a:ext>
                </a:extLst>
              </a:tr>
              <a:tr h="1281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Did the program increase students’ interest in college?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Number of college applications completed (quantitative)</a:t>
                      </a:r>
                    </a:p>
                  </a:txBody>
                  <a:tcPr marL="91444" marR="91444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659473"/>
                  </a:ext>
                </a:extLst>
              </a:tr>
              <a:tr h="949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44" marR="91444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Guidance counselors report increased student interest (qualitative)</a:t>
                      </a:r>
                    </a:p>
                  </a:txBody>
                  <a:tcPr marL="91444" marR="91444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16821"/>
                  </a:ext>
                </a:extLst>
              </a:tr>
            </a:tbl>
          </a:graphicData>
        </a:graphic>
      </p:graphicFrame>
      <p:sp>
        <p:nvSpPr>
          <p:cNvPr id="168963" name="Slide Number Placeholder 4">
            <a:extLst>
              <a:ext uri="{FF2B5EF4-FFF2-40B4-BE49-F238E27FC236}">
                <a16:creationId xmlns:a16="http://schemas.microsoft.com/office/drawing/2014/main" id="{FDCB469B-C549-49CB-8AB5-5557E0C26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164D435-74E7-4FDD-8077-269E5E933FC0}" type="slidenum">
              <a:rPr lang="en-US" altLang="en-US" sz="1400">
                <a:latin typeface="Arial" panose="020B0604020202020204" pitchFamily="34" charset="0"/>
              </a:rPr>
              <a:pPr/>
              <a:t>86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31">
            <a:extLst>
              <a:ext uri="{FF2B5EF4-FFF2-40B4-BE49-F238E27FC236}">
                <a16:creationId xmlns:a16="http://schemas.microsoft.com/office/drawing/2014/main" id="{E9C5FDA4-0964-443B-8911-156DFF8C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Final Considerations about Indicators	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3DAABA85-C602-4515-8AF3-1DC527791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9600" dirty="0"/>
              <a:t>Remember, indicators may: </a:t>
            </a:r>
          </a:p>
          <a:p>
            <a:pPr marL="59436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9600" dirty="0"/>
              <a:t>Match the outcomes of interest or questions asked</a:t>
            </a:r>
          </a:p>
          <a:p>
            <a:pPr marL="59436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9600" dirty="0"/>
              <a:t>Be singular for a given outcome or question</a:t>
            </a:r>
          </a:p>
          <a:p>
            <a:pPr marL="59436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9600" dirty="0"/>
              <a:t>Be quantitative or qualitative</a:t>
            </a:r>
          </a:p>
          <a:p>
            <a:pPr marL="59436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9600" dirty="0"/>
              <a:t>Vary based on the audience</a:t>
            </a:r>
          </a:p>
          <a:p>
            <a:pPr marL="0" indent="0">
              <a:buFont typeface="Arial" charset="0"/>
              <a:buNone/>
              <a:defRPr/>
            </a:pPr>
            <a:endParaRPr lang="en-US" sz="9600" dirty="0"/>
          </a:p>
          <a:p>
            <a:pPr marL="0" indent="0">
              <a:buFont typeface="Arial" charset="0"/>
              <a:buNone/>
              <a:defRPr/>
            </a:pPr>
            <a:endParaRPr lang="en-US" sz="9600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</a:p>
        </p:txBody>
      </p:sp>
      <p:sp>
        <p:nvSpPr>
          <p:cNvPr id="171011" name="Slide Number Placeholder 4">
            <a:extLst>
              <a:ext uri="{FF2B5EF4-FFF2-40B4-BE49-F238E27FC236}">
                <a16:creationId xmlns:a16="http://schemas.microsoft.com/office/drawing/2014/main" id="{24EB2664-D05D-4A12-AE8D-6B9912D62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6FDF03E-C116-4916-AF40-E018B99F6ED9}" type="slidenum">
              <a:rPr lang="en-US" altLang="en-US" sz="1400">
                <a:latin typeface="Arial" panose="020B0604020202020204" pitchFamily="34" charset="0"/>
              </a:rPr>
              <a:pPr/>
              <a:t>87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31">
            <a:extLst>
              <a:ext uri="{FF2B5EF4-FFF2-40B4-BE49-F238E27FC236}">
                <a16:creationId xmlns:a16="http://schemas.microsoft.com/office/drawing/2014/main" id="{EA08D511-74A1-4508-BB66-27217687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Building an Evaluation Design </a:t>
            </a:r>
          </a:p>
        </p:txBody>
      </p:sp>
      <p:sp>
        <p:nvSpPr>
          <p:cNvPr id="49154" name="Content Placeholder 32">
            <a:extLst>
              <a:ext uri="{FF2B5EF4-FFF2-40B4-BE49-F238E27FC236}">
                <a16:creationId xmlns:a16="http://schemas.microsoft.com/office/drawing/2014/main" id="{FA036D87-1BE3-4C1D-BA13-FB58DA937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3838"/>
            <a:ext cx="8623300" cy="43815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dirty="0">
                <a:latin typeface="Arial" charset="0"/>
                <a:ea typeface="MS PGothic" charset="0"/>
              </a:rPr>
              <a:t>Consider: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>
                <a:latin typeface="Arial" charset="0"/>
                <a:ea typeface="MS PGothic" charset="0"/>
              </a:rPr>
              <a:t>Purpose </a:t>
            </a:r>
            <a:r>
              <a:rPr lang="en-US" dirty="0">
                <a:latin typeface="Arial" charset="0"/>
                <a:ea typeface="MS PGothic" charset="0"/>
              </a:rPr>
              <a:t>of evaluation: Formative? Summative? Hybrid?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>
                <a:latin typeface="Arial" charset="0"/>
                <a:ea typeface="MS PGothic" charset="0"/>
              </a:rPr>
              <a:t>Audience</a:t>
            </a:r>
            <a:r>
              <a:rPr lang="en-US" dirty="0">
                <a:latin typeface="Arial" charset="0"/>
                <a:ea typeface="MS PGothic" charset="0"/>
              </a:rPr>
              <a:t>: </a:t>
            </a:r>
            <a:r>
              <a:rPr lang="en-US" dirty="0"/>
              <a:t>Who is the audience for the evaluation? what do they want to know? How will the information be used?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>
                <a:latin typeface="Arial" charset="0"/>
                <a:ea typeface="MS PGothic" charset="0"/>
              </a:rPr>
              <a:t>Capacity</a:t>
            </a:r>
            <a:r>
              <a:rPr lang="en-US" dirty="0">
                <a:latin typeface="Arial" charset="0"/>
                <a:ea typeface="MS PGothic" charset="0"/>
              </a:rPr>
              <a:t>: </a:t>
            </a:r>
            <a:r>
              <a:rPr lang="en-US" dirty="0"/>
              <a:t>Who will conduct the evaluation? What resources will be use? What is the time frame?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b="1" dirty="0">
                <a:latin typeface="Arial" charset="0"/>
                <a:ea typeface="MS PGothic" charset="0"/>
              </a:rPr>
              <a:t>Priority</a:t>
            </a:r>
            <a:r>
              <a:rPr lang="en-US" dirty="0">
                <a:latin typeface="Arial" charset="0"/>
                <a:ea typeface="MS PGothic" charset="0"/>
              </a:rPr>
              <a:t>: What do you need to know?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Arial" charset="0"/>
                <a:ea typeface="MS PGothic" charset="0"/>
              </a:rPr>
              <a:t> </a:t>
            </a:r>
          </a:p>
        </p:txBody>
      </p:sp>
      <p:sp>
        <p:nvSpPr>
          <p:cNvPr id="173059" name="Slide Number Placeholder 4">
            <a:extLst>
              <a:ext uri="{FF2B5EF4-FFF2-40B4-BE49-F238E27FC236}">
                <a16:creationId xmlns:a16="http://schemas.microsoft.com/office/drawing/2014/main" id="{5738AE17-BC50-4738-BEF5-F0AC934F76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14D8F4F-82F4-491E-91C9-062E6131C382}" type="slidenum">
              <a:rPr lang="en-US" altLang="en-US" sz="1400">
                <a:latin typeface="Arial" panose="020B0604020202020204" pitchFamily="34" charset="0"/>
              </a:rPr>
              <a:pPr/>
              <a:t>88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Title 1">
            <a:extLst>
              <a:ext uri="{FF2B5EF4-FFF2-40B4-BE49-F238E27FC236}">
                <a16:creationId xmlns:a16="http://schemas.microsoft.com/office/drawing/2014/main" id="{5B406E90-3C70-46F3-B131-3B835C12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Building an Evaluation Design:</a:t>
            </a:r>
            <a:br>
              <a:rPr lang="en-US" altLang="en-US" sz="3200" dirty="0">
                <a:latin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</a:rPr>
              <a:t>Identifying Appropriate Data Sources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45E82701-3938-4DEE-8CE3-3A954DDB8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0825"/>
            <a:ext cx="8415338" cy="46783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dirty="0"/>
              <a:t>Data collection: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What are pre-existing data sources (e.g., school attendance records, existing survey data)?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What are existing instruments (e.g., existing surveys measuring same constructs)?</a:t>
            </a:r>
          </a:p>
          <a:p>
            <a:pPr marL="0" indent="0">
              <a:buFont typeface="Arial" charset="0"/>
              <a:buNone/>
              <a:defRPr/>
            </a:pPr>
            <a:endParaRPr lang="en-US" sz="7200" dirty="0"/>
          </a:p>
        </p:txBody>
      </p:sp>
      <p:sp>
        <p:nvSpPr>
          <p:cNvPr id="175106" name="Slide Number Placeholder 4">
            <a:extLst>
              <a:ext uri="{FF2B5EF4-FFF2-40B4-BE49-F238E27FC236}">
                <a16:creationId xmlns:a16="http://schemas.microsoft.com/office/drawing/2014/main" id="{A8A0D997-4C22-44B1-8AF5-51C7870E9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43B010A-779C-4929-8CFB-C0DF70BE14AF}" type="slidenum">
              <a:rPr lang="en-US" altLang="en-US" sz="1400">
                <a:latin typeface="Arial" panose="020B0604020202020204" pitchFamily="34" charset="0"/>
              </a:rPr>
              <a:pPr/>
              <a:t>89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CCF93BD-4168-4F16-B309-9E06FCDC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What Is a Logic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FC8A8-7B67-432C-BF43-69B45935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3" y="1366838"/>
            <a:ext cx="8561387" cy="454818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dirty="0"/>
              <a:t>Types of logic models:</a:t>
            </a:r>
          </a:p>
          <a:p>
            <a:pPr marL="8001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Theory approach model: </a:t>
            </a:r>
            <a:r>
              <a:rPr lang="en-US" dirty="0">
                <a:solidFill>
                  <a:srgbClr val="000000"/>
                </a:solidFill>
              </a:rPr>
              <a:t>Conceptual</a:t>
            </a:r>
            <a:r>
              <a:rPr lang="en-US" dirty="0"/>
              <a:t>, emphasizes theory of change </a:t>
            </a:r>
            <a:r>
              <a:rPr lang="en-US" dirty="0">
                <a:solidFill>
                  <a:srgbClr val="008000"/>
                </a:solidFill>
              </a:rPr>
              <a:t>(program design)</a:t>
            </a:r>
          </a:p>
          <a:p>
            <a:pPr marL="8001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Activities approach model: </a:t>
            </a:r>
            <a:r>
              <a:rPr lang="en-US" dirty="0">
                <a:solidFill>
                  <a:srgbClr val="000000"/>
                </a:solidFill>
              </a:rPr>
              <a:t>Activities </a:t>
            </a:r>
            <a:r>
              <a:rPr lang="en-US" dirty="0"/>
              <a:t>and relationships, detailed steps </a:t>
            </a:r>
            <a:r>
              <a:rPr lang="en-US" dirty="0">
                <a:solidFill>
                  <a:srgbClr val="008000"/>
                </a:solidFill>
              </a:rPr>
              <a:t>(program management and implementation)</a:t>
            </a:r>
          </a:p>
          <a:p>
            <a:pPr marL="8001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Outcomes approach model: </a:t>
            </a:r>
            <a:r>
              <a:rPr lang="en-US" dirty="0">
                <a:solidFill>
                  <a:srgbClr val="000000"/>
                </a:solidFill>
              </a:rPr>
              <a:t>Connects </a:t>
            </a:r>
            <a:r>
              <a:rPr lang="en-US" dirty="0"/>
              <a:t>resources and activities with results and outcomes, may break up outcomes and impacts over time segments </a:t>
            </a:r>
            <a:r>
              <a:rPr lang="en-US" dirty="0">
                <a:solidFill>
                  <a:srgbClr val="008000"/>
                </a:solidFill>
              </a:rPr>
              <a:t>(program evaluation)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817E4760-0424-4E59-B4F6-EA4B04D15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0BD7568-7C32-4C52-990B-7FF5E192567E}" type="slidenum">
              <a:rPr lang="en-US" altLang="en-US" sz="1400">
                <a:latin typeface="Arial" panose="020B0604020202020204" pitchFamily="34" charset="0"/>
              </a:rPr>
              <a:pPr/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Title 1">
            <a:extLst>
              <a:ext uri="{FF2B5EF4-FFF2-40B4-BE49-F238E27FC236}">
                <a16:creationId xmlns:a16="http://schemas.microsoft.com/office/drawing/2014/main" id="{4B60B39A-1589-47CE-A2AB-1E0BFE55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Building an Evaluation Design:</a:t>
            </a:r>
            <a:br>
              <a:rPr lang="en-US" altLang="en-US" sz="3200" dirty="0">
                <a:latin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</a:rPr>
              <a:t>Identifying Appropriate Data Sources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CCCE31D3-DF12-4749-9376-0D02F5E74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0825"/>
            <a:ext cx="8229600" cy="46783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dirty="0"/>
              <a:t>Types of data: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Administrative data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Focus groups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Interviews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Observations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Surveys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Student test scores and grades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Teacher assessments</a:t>
            </a:r>
          </a:p>
          <a:p>
            <a:pPr marL="59436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/>
              <a:t>Other data sources</a:t>
            </a:r>
          </a:p>
          <a:p>
            <a:pPr marL="0" indent="0">
              <a:buFont typeface="Arial" charset="0"/>
              <a:buNone/>
              <a:defRPr/>
            </a:pPr>
            <a:endParaRPr lang="en-US" sz="7200" dirty="0"/>
          </a:p>
        </p:txBody>
      </p:sp>
      <p:sp>
        <p:nvSpPr>
          <p:cNvPr id="177154" name="Slide Number Placeholder 4">
            <a:extLst>
              <a:ext uri="{FF2B5EF4-FFF2-40B4-BE49-F238E27FC236}">
                <a16:creationId xmlns:a16="http://schemas.microsoft.com/office/drawing/2014/main" id="{74CD4530-E31E-4F9D-B40A-E5B919DB5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52CAA6-7BC4-419A-B621-EF80299F720D}" type="slidenum">
              <a:rPr lang="en-US" altLang="en-US" sz="1400">
                <a:latin typeface="Arial" panose="020B0604020202020204" pitchFamily="34" charset="0"/>
              </a:rPr>
              <a:pPr/>
              <a:t>90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>
            <a:extLst>
              <a:ext uri="{FF2B5EF4-FFF2-40B4-BE49-F238E27FC236}">
                <a16:creationId xmlns:a16="http://schemas.microsoft.com/office/drawing/2014/main" id="{D0289A05-9BDF-4B29-AA15-0EC516D2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Building an Evaluation Design:</a:t>
            </a:r>
            <a:br>
              <a:rPr lang="en-US" altLang="en-US" sz="3200" dirty="0">
                <a:latin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</a:rPr>
              <a:t>Identifying Appropriate Data Sources</a:t>
            </a:r>
          </a:p>
        </p:txBody>
      </p:sp>
      <p:sp>
        <p:nvSpPr>
          <p:cNvPr id="179202" name="Content Placeholder 2">
            <a:extLst>
              <a:ext uri="{FF2B5EF4-FFF2-40B4-BE49-F238E27FC236}">
                <a16:creationId xmlns:a16="http://schemas.microsoft.com/office/drawing/2014/main" id="{BA861CFF-09ED-42DB-ABCB-5CB8AB1B3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Activity II.6: Consider Data Sources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0F36D2-613F-4759-AF35-0AE6AA1950FB}"/>
              </a:ext>
            </a:extLst>
          </p:cNvPr>
          <p:cNvGraphicFramePr>
            <a:graphicFrameLocks noGrp="1"/>
          </p:cNvGraphicFramePr>
          <p:nvPr/>
        </p:nvGraphicFramePr>
        <p:xfrm>
          <a:off x="866775" y="2627313"/>
          <a:ext cx="7380288" cy="2744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7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Source Brainstorm</a:t>
                      </a:r>
                    </a:p>
                  </a:txBody>
                  <a:tcPr marL="91456" marR="91456" marT="45666" marB="456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your own program: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relevant data sources do you already collect?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56" marR="91456" marT="45666" marB="4566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9203" name="Slide Number Placeholder 3">
            <a:extLst>
              <a:ext uri="{FF2B5EF4-FFF2-40B4-BE49-F238E27FC236}">
                <a16:creationId xmlns:a16="http://schemas.microsoft.com/office/drawing/2014/main" id="{57E0B490-BB2B-4210-95B8-2091FB83C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55AAE65-560C-4F0F-A7FA-1FC717188114}" type="slidenum">
              <a:rPr lang="en-US" altLang="en-US" sz="1400">
                <a:latin typeface="Arial" panose="020B0604020202020204" pitchFamily="34" charset="0"/>
              </a:rPr>
              <a:pPr/>
              <a:t>91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itle 1">
            <a:extLst>
              <a:ext uri="{FF2B5EF4-FFF2-40B4-BE49-F238E27FC236}">
                <a16:creationId xmlns:a16="http://schemas.microsoft.com/office/drawing/2014/main" id="{9C36FF16-ADC0-4C79-9FE6-A27E2800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Building an Evaluation Design:</a:t>
            </a:r>
            <a:br>
              <a:rPr lang="en-US" altLang="en-US" sz="3200" dirty="0">
                <a:latin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</a:rPr>
              <a:t>Creating a Data Collection Framework </a:t>
            </a:r>
          </a:p>
        </p:txBody>
      </p:sp>
      <p:sp>
        <p:nvSpPr>
          <p:cNvPr id="180225" name="Content Placeholder 32">
            <a:extLst>
              <a:ext uri="{FF2B5EF4-FFF2-40B4-BE49-F238E27FC236}">
                <a16:creationId xmlns:a16="http://schemas.microsoft.com/office/drawing/2014/main" id="{4F5F25A6-6745-4835-A1E5-E1D37585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8" y="1600200"/>
            <a:ext cx="8532812" cy="4381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>
                <a:latin typeface="Arial" panose="020B0604020202020204" pitchFamily="34" charset="0"/>
              </a:rPr>
              <a:t>Data Collection Framework</a:t>
            </a: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0F0A35-2062-461C-9B67-1AFE617CE212}"/>
              </a:ext>
            </a:extLst>
          </p:cNvPr>
          <p:cNvGraphicFramePr>
            <a:graphicFrameLocks noGrp="1"/>
          </p:cNvGraphicFramePr>
          <p:nvPr/>
        </p:nvGraphicFramePr>
        <p:xfrm>
          <a:off x="153988" y="2441575"/>
          <a:ext cx="8847137" cy="2347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6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7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9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891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Formative</a:t>
                      </a:r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Summative</a:t>
                      </a:r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b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b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Collected</a:t>
                      </a:r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Whom</a:t>
                      </a:r>
                    </a:p>
                  </a:txBody>
                  <a:tcPr marL="91438" marR="91438" marT="45742" marB="457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778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8" marR="91438" marT="45742" marB="45742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91438" marR="91438" marT="45742" marB="457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0226" name="Slide Number Placeholder 4">
            <a:extLst>
              <a:ext uri="{FF2B5EF4-FFF2-40B4-BE49-F238E27FC236}">
                <a16:creationId xmlns:a16="http://schemas.microsoft.com/office/drawing/2014/main" id="{5AA9A03B-A2E3-4574-99D8-0F7FE4DF5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74B9481-3C4B-4F16-A473-555BFBEB6D78}" type="slidenum">
              <a:rPr lang="en-US" altLang="en-US" sz="1400">
                <a:latin typeface="Arial" panose="020B0604020202020204" pitchFamily="34" charset="0"/>
              </a:rPr>
              <a:pPr/>
              <a:t>92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itle 1">
            <a:extLst>
              <a:ext uri="{FF2B5EF4-FFF2-40B4-BE49-F238E27FC236}">
                <a16:creationId xmlns:a16="http://schemas.microsoft.com/office/drawing/2014/main" id="{331BB33A-2F7D-410D-A515-A3D9455B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Building an Evaluation Design:</a:t>
            </a:r>
            <a:br>
              <a:rPr lang="en-US" altLang="en-US" sz="3200" dirty="0">
                <a:latin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</a:rPr>
              <a:t>Creating a Data Collection Framework </a:t>
            </a:r>
          </a:p>
        </p:txBody>
      </p:sp>
      <p:sp>
        <p:nvSpPr>
          <p:cNvPr id="182273" name="Content Placeholder 32">
            <a:extLst>
              <a:ext uri="{FF2B5EF4-FFF2-40B4-BE49-F238E27FC236}">
                <a16:creationId xmlns:a16="http://schemas.microsoft.com/office/drawing/2014/main" id="{1D8DE640-B8EB-4A01-ABF7-993F72CE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1411288"/>
            <a:ext cx="8675687" cy="42370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Data Collection Framework Example: College-Ready Program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EFA2E5-E0D5-4AE0-898B-C700D23BC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87693"/>
              </p:ext>
            </p:extLst>
          </p:nvPr>
        </p:nvGraphicFramePr>
        <p:xfrm>
          <a:off x="93663" y="1935163"/>
          <a:ext cx="8961437" cy="4264025"/>
        </p:xfrm>
        <a:graphic>
          <a:graphicData uri="http://schemas.openxmlformats.org/drawingml/2006/table">
            <a:tbl>
              <a:tblPr firstRow="1"/>
              <a:tblGrid>
                <a:gridCol w="949325">
                  <a:extLst>
                    <a:ext uri="{9D8B030D-6E8A-4147-A177-3AD203B41FA5}">
                      <a16:colId xmlns:a16="http://schemas.microsoft.com/office/drawing/2014/main" val="853767225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4271682182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3803555213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1625210788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3173866724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3602958682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3901358084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815514887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4168168085"/>
                    </a:ext>
                  </a:extLst>
                </a:gridCol>
              </a:tblGrid>
              <a:tr h="1092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Strategy</a:t>
                      </a:r>
                      <a:b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or</a:t>
                      </a:r>
                      <a:b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marL="91433" marR="91433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Output</a:t>
                      </a:r>
                      <a:b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or</a:t>
                      </a:r>
                      <a:b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91433" marR="91433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Formative</a:t>
                      </a:r>
                    </a:p>
                  </a:txBody>
                  <a:tcPr marL="91433" marR="91433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Summative</a:t>
                      </a:r>
                    </a:p>
                  </a:txBody>
                  <a:tcPr marL="91433" marR="91433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Indicator</a:t>
                      </a:r>
                    </a:p>
                  </a:txBody>
                  <a:tcPr marL="91433" marR="91433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Data</a:t>
                      </a:r>
                      <a:b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 marL="91433" marR="91433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Data</a:t>
                      </a:r>
                      <a:b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Collection</a:t>
                      </a:r>
                      <a:b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instrument</a:t>
                      </a:r>
                    </a:p>
                  </a:txBody>
                  <a:tcPr marL="91433" marR="91433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When</a:t>
                      </a:r>
                      <a:b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Collected</a:t>
                      </a:r>
                    </a:p>
                  </a:txBody>
                  <a:tcPr marL="91433" marR="91433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By</a:t>
                      </a:r>
                      <a:b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Whom</a:t>
                      </a:r>
                    </a:p>
                  </a:txBody>
                  <a:tcPr marL="91433" marR="91433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87936"/>
                  </a:ext>
                </a:extLst>
              </a:tr>
              <a:tr h="1098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Parent education strategy</a:t>
                      </a:r>
                    </a:p>
                  </a:txBody>
                  <a:tcPr marL="91433" marR="91433" marT="42174" marB="42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High rate of parent attendance at workshops</a:t>
                      </a:r>
                    </a:p>
                  </a:txBody>
                  <a:tcPr marL="91433" marR="91433" marT="42174" marB="42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✔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3" marR="91433" marT="42174" marB="42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3" marR="91433" marT="42174" marB="42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70 percent of parents attend five out of six workshops</a:t>
                      </a:r>
                    </a:p>
                  </a:txBody>
                  <a:tcPr marL="91433" marR="91433" marT="42174" marB="42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Admin-istrative data</a:t>
                      </a:r>
                    </a:p>
                  </a:txBody>
                  <a:tcPr marL="91433" marR="91433" marT="42174" marB="42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Attendance log at workshops</a:t>
                      </a:r>
                    </a:p>
                  </a:txBody>
                  <a:tcPr marL="91433" marR="91433" marT="42174" marB="42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At beginning of each session</a:t>
                      </a:r>
                    </a:p>
                  </a:txBody>
                  <a:tcPr marL="91433" marR="91433" marT="42174" marB="42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Program director</a:t>
                      </a:r>
                    </a:p>
                  </a:txBody>
                  <a:tcPr marL="91433" marR="91433" marT="42174" marB="421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17493"/>
                  </a:ext>
                </a:extLst>
              </a:tr>
              <a:tr h="2073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Parent education strategy</a:t>
                      </a:r>
                    </a:p>
                  </a:txBody>
                  <a:tcPr marL="91438" marR="91438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Increased parent under-standing of college application process</a:t>
                      </a:r>
                    </a:p>
                  </a:txBody>
                  <a:tcPr marL="91438" marR="91438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1438" marR="91438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91438" marR="91438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85 percent of parents who attend more than four workshops report increased understand-ing</a:t>
                      </a:r>
                    </a:p>
                  </a:txBody>
                  <a:tcPr marL="91438" marR="91438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Parent feedback</a:t>
                      </a:r>
                    </a:p>
                  </a:txBody>
                  <a:tcPr marL="91438" marR="91438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Survey and interviews </a:t>
                      </a:r>
                    </a:p>
                  </a:txBody>
                  <a:tcPr marL="91438" marR="91438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Beginning of program, end of program</a:t>
                      </a:r>
                    </a:p>
                  </a:txBody>
                  <a:tcPr marL="91438" marR="91438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Program staff</a:t>
                      </a:r>
                    </a:p>
                  </a:txBody>
                  <a:tcPr marL="91438" marR="91438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97351"/>
                  </a:ext>
                </a:extLst>
              </a:tr>
            </a:tbl>
          </a:graphicData>
        </a:graphic>
      </p:graphicFrame>
      <p:sp>
        <p:nvSpPr>
          <p:cNvPr id="182274" name="Slide Number Placeholder 4">
            <a:extLst>
              <a:ext uri="{FF2B5EF4-FFF2-40B4-BE49-F238E27FC236}">
                <a16:creationId xmlns:a16="http://schemas.microsoft.com/office/drawing/2014/main" id="{5738D455-CA13-475B-A0F6-7FB39BD48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2CCB876-F514-46BD-9C72-E16AE529B258}" type="slidenum">
              <a:rPr lang="en-US" altLang="en-US" sz="1400">
                <a:latin typeface="Arial" panose="020B0604020202020204" pitchFamily="34" charset="0"/>
              </a:rPr>
              <a:pPr/>
              <a:t>93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>
            <a:extLst>
              <a:ext uri="{FF2B5EF4-FFF2-40B4-BE49-F238E27FC236}">
                <a16:creationId xmlns:a16="http://schemas.microsoft.com/office/drawing/2014/main" id="{C662C237-17E2-4882-8111-B08CAD92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panose="020B0604020202020204" pitchFamily="34" charset="0"/>
              </a:rPr>
              <a:t>Building an Evaluation Design:</a:t>
            </a:r>
            <a:br>
              <a:rPr lang="en-US" altLang="en-US" sz="3200" dirty="0">
                <a:latin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</a:rPr>
              <a:t>Creating a Data Collection Framework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6BE90A-3911-49B2-9E1E-196D198543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8463" y="1296988"/>
          <a:ext cx="8386762" cy="475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88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71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Activity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Outcome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Sources</a:t>
                      </a: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Collection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Instrument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Collected</a:t>
                      </a: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Whom</a:t>
                      </a:r>
                    </a:p>
                  </a:txBody>
                  <a:tcPr marL="91448" marR="91448" marT="44603" marB="446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22">
                <a:tc gridSpan="7"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erm</a:t>
                      </a:r>
                    </a:p>
                  </a:txBody>
                  <a:tcPr marL="91448" marR="91448" marT="44603" marB="44603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8" marR="91448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8" marR="914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83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education strategy</a:t>
                      </a: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parent understanding of college application process</a:t>
                      </a: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parents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who attend more than 4 workshops report increased understanding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feedback</a:t>
                      </a: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interviews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of program,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end of program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staff</a:t>
                      </a:r>
                    </a:p>
                  </a:txBody>
                  <a:tcPr marL="91448" marR="91448" marT="44603" marB="446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153">
                <a:tc gridSpan="7"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erm</a:t>
                      </a:r>
                    </a:p>
                  </a:txBody>
                  <a:tcPr marL="91448" marR="91448" marT="44603" marB="44603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8" marR="91448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8" marR="9144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739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education strategy</a:t>
                      </a: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student understanding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college application process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students who attend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workshops apply to college and get accepted to at least one college or university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feedback</a:t>
                      </a: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and interviews</a:t>
                      </a: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program</a:t>
                      </a:r>
                    </a:p>
                  </a:txBody>
                  <a:tcPr marL="91448" marR="91448" marT="44603" marB="4460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staff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4603" marB="446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372" name="Slide Number Placeholder 3">
            <a:extLst>
              <a:ext uri="{FF2B5EF4-FFF2-40B4-BE49-F238E27FC236}">
                <a16:creationId xmlns:a16="http://schemas.microsoft.com/office/drawing/2014/main" id="{F1655812-C994-45FD-8232-563FBC66A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744BEB-6F73-4908-8D92-5DF4F75EF779}" type="slidenum">
              <a:rPr lang="en-US" altLang="en-US" sz="1400">
                <a:latin typeface="Arial" panose="020B0604020202020204" pitchFamily="34" charset="0"/>
              </a:rPr>
              <a:pPr/>
              <a:t>94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>
            <a:extLst>
              <a:ext uri="{FF2B5EF4-FFF2-40B4-BE49-F238E27FC236}">
                <a16:creationId xmlns:a16="http://schemas.microsoft.com/office/drawing/2014/main" id="{F65B69D9-37F1-487D-AA64-8528315A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Putting It All Together</a:t>
            </a:r>
          </a:p>
        </p:txBody>
      </p:sp>
      <p:sp>
        <p:nvSpPr>
          <p:cNvPr id="98307" name="Content Placeholder 2">
            <a:extLst>
              <a:ext uri="{FF2B5EF4-FFF2-40B4-BE49-F238E27FC236}">
                <a16:creationId xmlns:a16="http://schemas.microsoft.com/office/drawing/2014/main" id="{1F8D8B11-13B8-4115-98F4-AB62B6FD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6675"/>
            <a:ext cx="8229600" cy="464502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If you have: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en-US" altLang="en-US" sz="2200">
                <a:latin typeface="Arial" panose="020B0604020202020204" pitchFamily="34" charset="0"/>
              </a:rPr>
              <a:t>Developed a logic model in collaboration with stakeholders</a:t>
            </a:r>
          </a:p>
          <a:p>
            <a:pPr marL="0" indent="0"/>
            <a:r>
              <a:rPr lang="en-US" altLang="en-US" sz="2200">
                <a:latin typeface="Arial" panose="020B0604020202020204" pitchFamily="34" charset="0"/>
              </a:rPr>
              <a:t>Clarified who the audience is for the evaluation and how it will be used</a:t>
            </a:r>
          </a:p>
          <a:p>
            <a:pPr marL="0" indent="0"/>
            <a:r>
              <a:rPr lang="en-US" altLang="en-US" sz="2200">
                <a:latin typeface="Arial" panose="020B0604020202020204" pitchFamily="34" charset="0"/>
              </a:rPr>
              <a:t>Identified and prioritized evaluation questions based on the logic model</a:t>
            </a:r>
          </a:p>
          <a:p>
            <a:pPr marL="0" indent="0"/>
            <a:r>
              <a:rPr lang="en-US" altLang="en-US" sz="2200">
                <a:latin typeface="Arial" panose="020B0604020202020204" pitchFamily="34" charset="0"/>
              </a:rPr>
              <a:t>Selected indicators based on the outcomes of interest</a:t>
            </a:r>
          </a:p>
          <a:p>
            <a:pPr marL="0" indent="0"/>
            <a:r>
              <a:rPr lang="en-US" altLang="en-US" sz="2200">
                <a:latin typeface="Arial" panose="020B0604020202020204" pitchFamily="34" charset="0"/>
              </a:rPr>
              <a:t>Identified data sources and a data collection plan</a:t>
            </a:r>
          </a:p>
          <a:p>
            <a:pPr marL="0" indent="0"/>
            <a:r>
              <a:rPr lang="en-US" altLang="en-US" sz="2200">
                <a:latin typeface="Arial" panose="020B0604020202020204" pitchFamily="34" charset="0"/>
              </a:rPr>
              <a:t>Considered evaluation design, with awareness of resources, capacity, and timeline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200">
                <a:latin typeface="Arial" panose="020B0604020202020204" pitchFamily="34" charset="0"/>
              </a:rPr>
              <a:t>															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Then</a:t>
            </a:r>
            <a:r>
              <a:rPr lang="en-US" altLang="en-US" b="1">
                <a:latin typeface="Arial" panose="020B0604020202020204" pitchFamily="34" charset="0"/>
              </a:rPr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347" name="Slide Number Placeholder 3">
            <a:extLst>
              <a:ext uri="{FF2B5EF4-FFF2-40B4-BE49-F238E27FC236}">
                <a16:creationId xmlns:a16="http://schemas.microsoft.com/office/drawing/2014/main" id="{ED8AC5C4-3135-4052-A36D-B935BA131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9E74AED-B186-4920-B37D-33773CBB77B1}" type="slidenum">
              <a:rPr lang="en-US" altLang="en-US" sz="1400">
                <a:latin typeface="Arial" panose="020B0604020202020204" pitchFamily="34" charset="0"/>
              </a:rPr>
              <a:pPr/>
              <a:t>95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>
            <a:extLst>
              <a:ext uri="{FF2B5EF4-FFF2-40B4-BE49-F238E27FC236}">
                <a16:creationId xmlns:a16="http://schemas.microsoft.com/office/drawing/2014/main" id="{A5E964F2-7E83-454F-A586-75AF5F42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Putting It All Together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75276E3D-58F4-4213-9110-E62C5097F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5550"/>
            <a:ext cx="8229600" cy="475615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200" b="1" dirty="0">
                <a:latin typeface="Arial" charset="0"/>
                <a:ea typeface="MS PGothic" charset="0"/>
              </a:rPr>
              <a:t>Create an evaluation prospectus</a:t>
            </a:r>
            <a:r>
              <a:rPr lang="en-US" sz="2200" dirty="0">
                <a:latin typeface="Arial" charset="0"/>
                <a:ea typeface="MS PGothic" charset="0"/>
              </a:rPr>
              <a:t>:</a:t>
            </a:r>
          </a:p>
          <a:p>
            <a:pPr marL="5943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/>
              <a:t>What are you going to evaluate?</a:t>
            </a:r>
          </a:p>
          <a:p>
            <a:pPr marL="5943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/>
              <a:t>What is the purpose of the evaluation?</a:t>
            </a:r>
          </a:p>
          <a:p>
            <a:pPr marL="5943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/>
              <a:t>How will the results of the evaluation be used?</a:t>
            </a:r>
          </a:p>
          <a:p>
            <a:pPr marL="5943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/>
              <a:t>What specific questions will the evaluation answer?</a:t>
            </a:r>
          </a:p>
          <a:p>
            <a:pPr marL="5943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/>
              <a:t>What data sources will be necessary to answer these questions?</a:t>
            </a:r>
          </a:p>
          <a:p>
            <a:pPr marL="5943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/>
              <a:t>How will the data be analyzed (evaluation design)?</a:t>
            </a:r>
          </a:p>
          <a:p>
            <a:pPr marL="5943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/>
              <a:t>What resources are needed to conduct this evaluation?</a:t>
            </a:r>
          </a:p>
          <a:p>
            <a:pPr marL="5943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/>
              <a:t>What is the timeline for the evaluation?</a:t>
            </a:r>
          </a:p>
          <a:p>
            <a:pPr marL="5943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/>
              <a:t>How will the results be shared or disseminated?</a:t>
            </a:r>
          </a:p>
          <a:p>
            <a:pPr marL="59436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/>
              <a:t>Who will manage the evaluation?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86371" name="Slide Number Placeholder 3">
            <a:extLst>
              <a:ext uri="{FF2B5EF4-FFF2-40B4-BE49-F238E27FC236}">
                <a16:creationId xmlns:a16="http://schemas.microsoft.com/office/drawing/2014/main" id="{9EF49954-CBEA-4C45-B284-E0FED0E59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50F4040-71DC-4D59-A34B-EA590120174C}" type="slidenum">
              <a:rPr lang="en-US" altLang="en-US" sz="1400">
                <a:latin typeface="Arial" panose="020B0604020202020204" pitchFamily="34" charset="0"/>
              </a:rPr>
              <a:pPr/>
              <a:t>96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>
            <a:extLst>
              <a:ext uri="{FF2B5EF4-FFF2-40B4-BE49-F238E27FC236}">
                <a16:creationId xmlns:a16="http://schemas.microsoft.com/office/drawing/2014/main" id="{1D75E6DD-AD91-440E-92BD-B30DFD95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Putting It All Together </a:t>
            </a:r>
          </a:p>
        </p:txBody>
      </p:sp>
      <p:sp>
        <p:nvSpPr>
          <p:cNvPr id="187394" name="Content Placeholder 2">
            <a:extLst>
              <a:ext uri="{FF2B5EF4-FFF2-40B4-BE49-F238E27FC236}">
                <a16:creationId xmlns:a16="http://schemas.microsoft.com/office/drawing/2014/main" id="{FE4BEEE9-53F7-4650-A77F-D12834D1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4413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Timeline: Gantt chart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58693B-CBD0-4FAE-B491-3D8049A0704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39888"/>
          <a:ext cx="8415337" cy="424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1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19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1627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survey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sample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Administer survey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 survey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Compare data to indicators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 up findings</a:t>
                      </a: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5-Point Star 4" descr="Star icon on &quot;July&quot; &quot;Write up findings&quot;">
            <a:extLst>
              <a:ext uri="{FF2B5EF4-FFF2-40B4-BE49-F238E27FC236}">
                <a16:creationId xmlns:a16="http://schemas.microsoft.com/office/drawing/2014/main" id="{D393E7AE-3FCA-456A-AABC-BA12ADE05020}"/>
              </a:ext>
            </a:extLst>
          </p:cNvPr>
          <p:cNvSpPr>
            <a:spLocks/>
          </p:cNvSpPr>
          <p:nvPr/>
        </p:nvSpPr>
        <p:spPr bwMode="auto">
          <a:xfrm>
            <a:off x="8078788" y="5345113"/>
            <a:ext cx="608012" cy="534987"/>
          </a:xfrm>
          <a:custGeom>
            <a:avLst/>
            <a:gdLst>
              <a:gd name="T0" fmla="*/ 1 w 608012"/>
              <a:gd name="T1" fmla="*/ 204346 h 534987"/>
              <a:gd name="T2" fmla="*/ 232241 w 608012"/>
              <a:gd name="T3" fmla="*/ 204348 h 534987"/>
              <a:gd name="T4" fmla="*/ 304006 w 608012"/>
              <a:gd name="T5" fmla="*/ 0 h 534987"/>
              <a:gd name="T6" fmla="*/ 375771 w 608012"/>
              <a:gd name="T7" fmla="*/ 204348 h 534987"/>
              <a:gd name="T8" fmla="*/ 608011 w 608012"/>
              <a:gd name="T9" fmla="*/ 204346 h 534987"/>
              <a:gd name="T10" fmla="*/ 420124 w 608012"/>
              <a:gd name="T11" fmla="*/ 330639 h 534987"/>
              <a:gd name="T12" fmla="*/ 491892 w 608012"/>
              <a:gd name="T13" fmla="*/ 534986 h 534987"/>
              <a:gd name="T14" fmla="*/ 304006 w 608012"/>
              <a:gd name="T15" fmla="*/ 408691 h 534987"/>
              <a:gd name="T16" fmla="*/ 116120 w 608012"/>
              <a:gd name="T17" fmla="*/ 534986 h 534987"/>
              <a:gd name="T18" fmla="*/ 187888 w 608012"/>
              <a:gd name="T19" fmla="*/ 330639 h 534987"/>
              <a:gd name="T20" fmla="*/ 1 w 608012"/>
              <a:gd name="T21" fmla="*/ 204346 h 5349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012" h="534987">
                <a:moveTo>
                  <a:pt x="1" y="204346"/>
                </a:moveTo>
                <a:lnTo>
                  <a:pt x="232241" y="204348"/>
                </a:lnTo>
                <a:lnTo>
                  <a:pt x="304006" y="0"/>
                </a:lnTo>
                <a:lnTo>
                  <a:pt x="375771" y="204348"/>
                </a:lnTo>
                <a:lnTo>
                  <a:pt x="608011" y="204346"/>
                </a:lnTo>
                <a:lnTo>
                  <a:pt x="420124" y="330639"/>
                </a:lnTo>
                <a:lnTo>
                  <a:pt x="491892" y="534986"/>
                </a:lnTo>
                <a:lnTo>
                  <a:pt x="304006" y="408691"/>
                </a:lnTo>
                <a:lnTo>
                  <a:pt x="116120" y="534986"/>
                </a:lnTo>
                <a:lnTo>
                  <a:pt x="187888" y="330639"/>
                </a:lnTo>
                <a:lnTo>
                  <a:pt x="1" y="204346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87395" name="Slide Number Placeholder 3">
            <a:extLst>
              <a:ext uri="{FF2B5EF4-FFF2-40B4-BE49-F238E27FC236}">
                <a16:creationId xmlns:a16="http://schemas.microsoft.com/office/drawing/2014/main" id="{36616D2F-C497-4042-8362-57375481D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211FA7-9B18-47B9-B5DA-8728361FC335}" type="slidenum">
              <a:rPr lang="en-US" altLang="en-US" sz="1400">
                <a:latin typeface="Arial" panose="020B0604020202020204" pitchFamily="34" charset="0"/>
              </a:rPr>
              <a:pPr/>
              <a:t>97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31">
            <a:extLst>
              <a:ext uri="{FF2B5EF4-FFF2-40B4-BE49-F238E27FC236}">
                <a16:creationId xmlns:a16="http://schemas.microsoft.com/office/drawing/2014/main" id="{C867BBD6-4884-48F2-B9FA-F9309AE8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Review </a:t>
            </a:r>
          </a:p>
        </p:txBody>
      </p:sp>
      <p:sp>
        <p:nvSpPr>
          <p:cNvPr id="188418" name="Content Placeholder 32">
            <a:extLst>
              <a:ext uri="{FF2B5EF4-FFF2-40B4-BE49-F238E27FC236}">
                <a16:creationId xmlns:a16="http://schemas.microsoft.com/office/drawing/2014/main" id="{C08B45F8-1165-4592-BB75-1FD31AB1C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Logic models are a useful tool for program design, implementation, and evaluation.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Planning for evaluation at the onset of program or policy development ensures an evaluation that is relevant and, potentially, more rigorous.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</a:rPr>
              <a:t>Engaging stakeholders in the process of developing the logic model and evaluation encourages support and buy-in and increases authenticity.</a:t>
            </a:r>
          </a:p>
        </p:txBody>
      </p:sp>
      <p:sp>
        <p:nvSpPr>
          <p:cNvPr id="188419" name="Slide Number Placeholder 4">
            <a:extLst>
              <a:ext uri="{FF2B5EF4-FFF2-40B4-BE49-F238E27FC236}">
                <a16:creationId xmlns:a16="http://schemas.microsoft.com/office/drawing/2014/main" id="{FD397947-C85D-4756-A72E-C42D33AEF5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494713" y="6199188"/>
            <a:ext cx="557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86D6349-DACD-473A-A699-20B3A9703CAE}" type="slidenum">
              <a:rPr lang="en-US" altLang="en-US" sz="1400">
                <a:latin typeface="Arial" panose="020B0604020202020204" pitchFamily="34" charset="0"/>
              </a:rPr>
              <a:pPr/>
              <a:t>98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>
            <a:extLst>
              <a:ext uri="{FF2B5EF4-FFF2-40B4-BE49-F238E27FC236}">
                <a16:creationId xmlns:a16="http://schemas.microsoft.com/office/drawing/2014/main" id="{EEE9E879-8372-44B8-9065-4839615B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Next Steps</a:t>
            </a:r>
          </a:p>
        </p:txBody>
      </p:sp>
      <p:sp>
        <p:nvSpPr>
          <p:cNvPr id="190466" name="Content Placeholder 2">
            <a:extLst>
              <a:ext uri="{FF2B5EF4-FFF2-40B4-BE49-F238E27FC236}">
                <a16:creationId xmlns:a16="http://schemas.microsoft.com/office/drawing/2014/main" id="{399ACC67-A427-42C9-99E9-B1D470E20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50" y="1339850"/>
            <a:ext cx="8229600" cy="4381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Your next steps…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What is one thing you’ve learned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or will take back with you to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</a:rPr>
              <a:t>your colleagues?</a:t>
            </a:r>
          </a:p>
        </p:txBody>
      </p:sp>
      <p:pic>
        <p:nvPicPr>
          <p:cNvPr id="190468" name="Picture 1" descr="Spiral fire escape staircases ">
            <a:extLst>
              <a:ext uri="{FF2B5EF4-FFF2-40B4-BE49-F238E27FC236}">
                <a16:creationId xmlns:a16="http://schemas.microsoft.com/office/drawing/2014/main" id="{1915AEB2-D17F-4E21-AEE7-E5A8B32D4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1544638"/>
            <a:ext cx="29829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Slide Number Placeholder 3">
            <a:extLst>
              <a:ext uri="{FF2B5EF4-FFF2-40B4-BE49-F238E27FC236}">
                <a16:creationId xmlns:a16="http://schemas.microsoft.com/office/drawing/2014/main" id="{B972BDE6-A733-4EAE-A9FB-81A54E7E1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9B0B18F-5B51-41FC-B96A-690735ADB47B}" type="slidenum">
              <a:rPr lang="en-US" altLang="en-US" sz="1400">
                <a:latin typeface="Arial" panose="020B0604020202020204" pitchFamily="34" charset="0"/>
              </a:rPr>
              <a:pPr/>
              <a:t>99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REL-NEI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158585b1-da01-4e93-a0e9-c59af4ab0c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287EF97F01EF489ED3DF66558CBDE6" ma:contentTypeVersion="1" ma:contentTypeDescription="Create a new document." ma:contentTypeScope="" ma:versionID="bb001347490961f173c4c0a31332461b">
  <xsd:schema xmlns:xsd="http://www.w3.org/2001/XMLSchema" xmlns:xs="http://www.w3.org/2001/XMLSchema" xmlns:p="http://schemas.microsoft.com/office/2006/metadata/properties" xmlns:ns2="158585b1-da01-4e93-a0e9-c59af4ab0c21" targetNamespace="http://schemas.microsoft.com/office/2006/metadata/properties" ma:root="true" ma:fieldsID="146b5517a320960079cc0389a84322da" ns2:_="">
    <xsd:import namespace="158585b1-da01-4e93-a0e9-c59af4ab0c21"/>
    <xsd:element name="properties">
      <xsd:complexType>
        <xsd:sequence>
          <xsd:element name="documentManagement">
            <xsd:complexType>
              <xsd:all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585b1-da01-4e93-a0e9-c59af4ab0c21" elementFormDefault="qualified">
    <xsd:import namespace="http://schemas.microsoft.com/office/2006/documentManagement/types"/>
    <xsd:import namespace="http://schemas.microsoft.com/office/infopath/2007/PartnerControls"/>
    <xsd:element name="Order0" ma:index="8" nillable="true" ma:displayName="Order" ma:internalName="Order0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as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6CA4B99-D30B-48D1-A7C3-8C60E148BF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C900BA-BB43-4E45-B1A2-FC58A9ACED9B}">
  <ds:schemaRefs>
    <ds:schemaRef ds:uri="http://schemas.microsoft.com/office/2006/metadata/properties"/>
    <ds:schemaRef ds:uri="http://schemas.microsoft.com/office/infopath/2007/PartnerControls"/>
    <ds:schemaRef ds:uri="158585b1-da01-4e93-a0e9-c59af4ab0c21"/>
  </ds:schemaRefs>
</ds:datastoreItem>
</file>

<file path=customXml/itemProps3.xml><?xml version="1.0" encoding="utf-8"?>
<ds:datastoreItem xmlns:ds="http://schemas.openxmlformats.org/officeDocument/2006/customXml" ds:itemID="{BB33A6B0-1836-4009-9D74-E5A496182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8585b1-da01-4e93-a0e9-c59af4ab0c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4712CB9-6ADB-498B-B590-3595EB4FBF5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34483</TotalTime>
  <Words>4862</Words>
  <Application>Microsoft Office PowerPoint</Application>
  <PresentationFormat>On-screen Show (4:3)</PresentationFormat>
  <Paragraphs>1037</Paragraphs>
  <Slides>100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Courier New</vt:lpstr>
      <vt:lpstr>Wingdings</vt:lpstr>
      <vt:lpstr>New REL-NEI PowerPoint Template</vt:lpstr>
      <vt:lpstr>Logic Models to Support Program Design, Implementation, and Evaluation  Session I: Learning about Logic Models</vt:lpstr>
      <vt:lpstr>Introductions</vt:lpstr>
      <vt:lpstr>Agenda</vt:lpstr>
      <vt:lpstr>Session I – Goals</vt:lpstr>
      <vt:lpstr>Case Examples</vt:lpstr>
      <vt:lpstr>What Is a Logic Model?  </vt:lpstr>
      <vt:lpstr>What Is a Logic Model?</vt:lpstr>
      <vt:lpstr>What Is a Logic Model?</vt:lpstr>
      <vt:lpstr>What Is a Logic Model?</vt:lpstr>
      <vt:lpstr>What Is a Logic Model?   </vt:lpstr>
      <vt:lpstr>What Is a Logic Model?  </vt:lpstr>
      <vt:lpstr>What Is a Logic Model?   </vt:lpstr>
      <vt:lpstr>What Is a Logic Model?   </vt:lpstr>
      <vt:lpstr>What Is a Logic Model?   </vt:lpstr>
      <vt:lpstr>Elements of a Logic Model</vt:lpstr>
      <vt:lpstr>Elements of a Logic Model</vt:lpstr>
      <vt:lpstr>Elements of a Logic Model: Problem Statement</vt:lpstr>
      <vt:lpstr>Elements of a Logic Model: Problem Statement</vt:lpstr>
      <vt:lpstr>Elements of a Logic Model: Problem Statement</vt:lpstr>
      <vt:lpstr>Elements of a Logic Model: Outcomes  </vt:lpstr>
      <vt:lpstr>Elements of a Logic Model: Outcomes </vt:lpstr>
      <vt:lpstr>Elements of a Logic Model: Outcomes </vt:lpstr>
      <vt:lpstr>Elements of a Logic Model: Outcomes </vt:lpstr>
      <vt:lpstr>Elements of a Logic Model: Outcomes </vt:lpstr>
      <vt:lpstr>Elements of a Logic Model: Outcomes </vt:lpstr>
      <vt:lpstr>Elements of a Logic Model: Outcomes </vt:lpstr>
      <vt:lpstr>Elements of a Logic Model: Outcomes </vt:lpstr>
      <vt:lpstr>Elements of a Logic Model: Strategies and Activities </vt:lpstr>
      <vt:lpstr>Elements of a Logic Model: Strategies and Activities </vt:lpstr>
      <vt:lpstr>Elements of a Logic Model: Strategies and Activities </vt:lpstr>
      <vt:lpstr>Elements of a Logic Model: Resources</vt:lpstr>
      <vt:lpstr>Elements of a Logic Model: Resources</vt:lpstr>
      <vt:lpstr>Elements of a Logic Model: Resources</vt:lpstr>
      <vt:lpstr>Elements of a Logic model: Assumptions </vt:lpstr>
      <vt:lpstr>Elements of a Logic model: Assumptions </vt:lpstr>
      <vt:lpstr>Elements of a Logic model: Assumptions </vt:lpstr>
      <vt:lpstr>The Logic in a Logic Model</vt:lpstr>
      <vt:lpstr>The Logic in a Logic Model</vt:lpstr>
      <vt:lpstr>The Logic in a Logic Model</vt:lpstr>
      <vt:lpstr>Next Steps </vt:lpstr>
      <vt:lpstr>Next Steps </vt:lpstr>
      <vt:lpstr>Next Steps </vt:lpstr>
      <vt:lpstr>Final Thoughts on Logic Models</vt:lpstr>
      <vt:lpstr>Thank You!</vt:lpstr>
      <vt:lpstr>Logic Models to Support Program Design, Implementation, and Evaluation  Session II: From Logic Models to Program and Policy Evaluation</vt:lpstr>
      <vt:lpstr>Introductions</vt:lpstr>
      <vt:lpstr>Agenda</vt:lpstr>
      <vt:lpstr>Session II – Goals</vt:lpstr>
      <vt:lpstr>Review of Logic Models </vt:lpstr>
      <vt:lpstr>Review of Logic Models</vt:lpstr>
      <vt:lpstr>College Ready Logic Model Excerpt</vt:lpstr>
      <vt:lpstr>Review of Logic Models</vt:lpstr>
      <vt:lpstr>Introducing Evaluation  </vt:lpstr>
      <vt:lpstr>Introducing Evaluation </vt:lpstr>
      <vt:lpstr>Introducing Evaluation </vt:lpstr>
      <vt:lpstr>Introducing Evaluation </vt:lpstr>
      <vt:lpstr>Introducing Evaluation </vt:lpstr>
      <vt:lpstr>Moving from Logic Model to Evaluation Questions </vt:lpstr>
      <vt:lpstr>Moving from Logic Model to Evaluation Questions</vt:lpstr>
      <vt:lpstr>Moving from Logic Model to Evaluation Questions</vt:lpstr>
      <vt:lpstr>Moving from Logic Model to Evaluation Questions </vt:lpstr>
      <vt:lpstr>Moving from Logic Model to Evaluation Questions </vt:lpstr>
      <vt:lpstr>Moving from Logic Model to Evaluation Questions </vt:lpstr>
      <vt:lpstr>Moving from Logic Model to Evaluation Questions</vt:lpstr>
      <vt:lpstr>Generating Indicators</vt:lpstr>
      <vt:lpstr>Generating Indicators</vt:lpstr>
      <vt:lpstr>Generating Indicators</vt:lpstr>
      <vt:lpstr>Generating Indicators: Using the Logic Model </vt:lpstr>
      <vt:lpstr>Generating Indicators: Using the Logic Model </vt:lpstr>
      <vt:lpstr>Generating Indicators: Using the Logic Model  </vt:lpstr>
      <vt:lpstr>Generating Indicators: Using the Logic Model  </vt:lpstr>
      <vt:lpstr>Generating Indicators: Using the Logic Model  </vt:lpstr>
      <vt:lpstr>Generating Indicators: Using the Logic Model</vt:lpstr>
      <vt:lpstr>Generating Indicators: Using the Logic Model</vt:lpstr>
      <vt:lpstr>Generating Indicators: Using the Logic Model</vt:lpstr>
      <vt:lpstr>Generating Indicators: Using the Logic Model</vt:lpstr>
      <vt:lpstr>Generating Indicators: Identifying the Right Indicators</vt:lpstr>
      <vt:lpstr>Generating Indicators: Identifying the Right Indicators</vt:lpstr>
      <vt:lpstr>Generating Indicators: Identifying the Right Indicators</vt:lpstr>
      <vt:lpstr>Generating Indicators: Identifying the Right Indicators</vt:lpstr>
      <vt:lpstr>Generating Indicators: Identifying the Right Indicators</vt:lpstr>
      <vt:lpstr>Generating Indicators: Identifying the Right Indicators</vt:lpstr>
      <vt:lpstr>Generating Indicators: Identifying the Right Indicators</vt:lpstr>
      <vt:lpstr>Generating Indicators: Quantitative and Qualitative</vt:lpstr>
      <vt:lpstr>Generating Indicators: Quantitative and Qualitative</vt:lpstr>
      <vt:lpstr>Generating Indicators: Quantitative and Qualitative</vt:lpstr>
      <vt:lpstr>Final Considerations about Indicators </vt:lpstr>
      <vt:lpstr>Building an Evaluation Design </vt:lpstr>
      <vt:lpstr>Building an Evaluation Design: Identifying Appropriate Data Sources</vt:lpstr>
      <vt:lpstr>Building an Evaluation Design: Identifying Appropriate Data Sources</vt:lpstr>
      <vt:lpstr>Building an Evaluation Design: Identifying Appropriate Data Sources</vt:lpstr>
      <vt:lpstr>Building an Evaluation Design: Creating a Data Collection Framework </vt:lpstr>
      <vt:lpstr>Building an Evaluation Design: Creating a Data Collection Framework </vt:lpstr>
      <vt:lpstr>Building an Evaluation Design: Creating a Data Collection Framework </vt:lpstr>
      <vt:lpstr>Putting It All Together</vt:lpstr>
      <vt:lpstr>Putting It All Together</vt:lpstr>
      <vt:lpstr>Putting It All Together </vt:lpstr>
      <vt:lpstr>Review </vt:lpstr>
      <vt:lpstr>Next Steps</vt:lpstr>
      <vt:lpstr>Thank You!</vt:lpstr>
    </vt:vector>
  </TitlesOfParts>
  <Company>EDC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Russ, Shanna</dc:creator>
  <cp:lastModifiedBy>Bhatta, Pradipti</cp:lastModifiedBy>
  <cp:revision>421</cp:revision>
  <cp:lastPrinted>2015-05-04T12:39:44Z</cp:lastPrinted>
  <dcterms:created xsi:type="dcterms:W3CDTF">2012-12-18T21:37:42Z</dcterms:created>
  <dcterms:modified xsi:type="dcterms:W3CDTF">2022-03-17T18:27:58Z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duct Type">
    <vt:lpwstr>;#Template;#</vt:lpwstr>
  </property>
  <property fmtid="{D5CDD505-2E9C-101B-9397-08002B2CF9AE}" pid="3" name="Alliance/s">
    <vt:lpwstr>;#All Alliances;#</vt:lpwstr>
  </property>
  <property fmtid="{D5CDD505-2E9C-101B-9397-08002B2CF9AE}" pid="4" name="State">
    <vt:lpwstr>;#All States;#</vt:lpwstr>
  </property>
  <property fmtid="{D5CDD505-2E9C-101B-9397-08002B2CF9AE}" pid="5" name="Description0">
    <vt:lpwstr>Use this newly designed REL-NEI PPT Template for meetings and webinars. Questions? Contact Shanna Russ ext. 2736.</vt:lpwstr>
  </property>
  <property fmtid="{D5CDD505-2E9C-101B-9397-08002B2CF9AE}" pid="6" name="Document Purpose/Target">
    <vt:lpwstr>Events (Workshops, BEs, Webinars)</vt:lpwstr>
  </property>
  <property fmtid="{D5CDD505-2E9C-101B-9397-08002B2CF9AE}" pid="7" name="Category">
    <vt:lpwstr>;#Presentations;#</vt:lpwstr>
  </property>
  <property fmtid="{D5CDD505-2E9C-101B-9397-08002B2CF9AE}" pid="8" name="URL">
    <vt:lpwstr/>
  </property>
  <property fmtid="{D5CDD505-2E9C-101B-9397-08002B2CF9AE}" pid="9" name="ContentType">
    <vt:lpwstr>Document</vt:lpwstr>
  </property>
  <property fmtid="{D5CDD505-2E9C-101B-9397-08002B2CF9AE}" pid="10" name="Task">
    <vt:lpwstr>;#T5;#</vt:lpwstr>
  </property>
  <property fmtid="{D5CDD505-2E9C-101B-9397-08002B2CF9AE}" pid="11" name="REL">
    <vt:lpwstr>NE</vt:lpwstr>
  </property>
</Properties>
</file>