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34" r:id="rId2"/>
    <p:sldId id="338" r:id="rId3"/>
    <p:sldId id="263" r:id="rId4"/>
    <p:sldId id="340" r:id="rId5"/>
    <p:sldId id="335" r:id="rId6"/>
    <p:sldId id="349" r:id="rId7"/>
    <p:sldId id="337" r:id="rId8"/>
    <p:sldId id="343" r:id="rId9"/>
    <p:sldId id="344" r:id="rId10"/>
    <p:sldId id="345" r:id="rId11"/>
    <p:sldId id="346" r:id="rId12"/>
    <p:sldId id="348" r:id="rId13"/>
    <p:sldId id="347" r:id="rId14"/>
    <p:sldId id="339" r:id="rId15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Renee Cameto" initials="RC" lastIdx="5" clrIdx="0"/>
  <p:cmAuthor id="1" name="Christopher Sanford" initials="CS" lastIdx="5" clrIdx="1"/>
  <p:cmAuthor id="2" name="Kathy Valdes" initials="KV" lastIdx="11" clrIdx="2"/>
  <p:cmAuthor id="3" name="Anne-Marie Knokey" initials="AMK" lastIdx="5" clrIdx="3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39F51"/>
    <a:srgbClr val="CCECFF"/>
    <a:srgbClr val="339933"/>
    <a:srgbClr val="CC0099"/>
    <a:srgbClr val="333399"/>
    <a:srgbClr val="3333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182" autoAdjust="0"/>
    <p:restoredTop sz="94660"/>
  </p:normalViewPr>
  <p:slideViewPr>
    <p:cSldViewPr snapToGrid="0">
      <p:cViewPr>
        <p:scale>
          <a:sx n="100" d="100"/>
          <a:sy n="100" d="100"/>
        </p:scale>
        <p:origin x="-2616" y="-1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-1788" y="-90"/>
      </p:cViewPr>
      <p:guideLst>
        <p:guide orient="horz" pos="2931"/>
        <p:guide pos="2212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70199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t" anchorCtr="0" compatLnSpc="1">
            <a:prstTxWarp prst="textNoShape">
              <a:avLst/>
            </a:prstTxWarp>
          </a:bodyPr>
          <a:lstStyle>
            <a:lvl1pPr algn="ctr" defTabSz="931863"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NLTS2 Data Training</a:t>
            </a:r>
          </a:p>
          <a:p>
            <a:pPr>
              <a:defRPr/>
            </a:pPr>
            <a:r>
              <a:rPr lang="en-US" dirty="0"/>
              <a:t>SRI International</a:t>
            </a:r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798513" y="8770938"/>
            <a:ext cx="52197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b" anchorCtr="0" compatLnSpc="1">
            <a:prstTxWarp prst="textNoShape">
              <a:avLst/>
            </a:prstTxWarp>
          </a:bodyPr>
          <a:lstStyle>
            <a:lvl1pPr algn="ctr" defTabSz="931863"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Preliminary findings—not for citation.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5CF867A0-C37F-4F85-A1A2-D6FBC89033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1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6913"/>
            <a:ext cx="4652963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21188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7613"/>
            <a:ext cx="3041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37613"/>
            <a:ext cx="3041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91BC6742-F445-4C8B-82B1-60F970118C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038EA5-17A6-4738-B436-B233274D2861}" type="slidenum">
              <a:rPr lang="en-US" smtClean="0"/>
              <a:pPr/>
              <a:t>0</a:t>
            </a:fld>
            <a:endParaRPr 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99E7BF-90A3-4916-B8D8-B7F457506EE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684712" cy="3513137"/>
          </a:xfrm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4430713"/>
            <a:ext cx="5130800" cy="4202112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w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AEDD0-CF3F-4862-B92C-332F41989B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155448" y="155448"/>
            <a:ext cx="8805672" cy="2130552"/>
          </a:xfrm>
        </p:spPr>
        <p:txBody>
          <a:bodyPr/>
          <a:lstStyle>
            <a:lvl1pPr>
              <a:defRPr/>
            </a:lvl1pPr>
          </a:lstStyle>
          <a:p>
            <a:pPr eaLnBrk="1" hangingPunct="1"/>
            <a:r>
              <a:rPr lang="en-US" sz="3600" dirty="0" smtClean="0"/>
              <a:t>Title</a:t>
            </a:r>
          </a:p>
        </p:txBody>
      </p:sp>
      <p:pic>
        <p:nvPicPr>
          <p:cNvPr id="7" name="Picture 8" descr="NLTS2-4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924" y="2988221"/>
            <a:ext cx="3014662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8A053-2F9D-4824-B7ED-0A080B79D6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C56D8-7FE5-4FB5-B30D-A740F35067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5AD3B-C1B4-48A5-BB91-0A39F5E905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C3B67-DC16-4094-90BA-8A7D403920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5584"/>
            <a:ext cx="8229600" cy="8157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27063" indent="-285750">
              <a:defRPr/>
            </a:lvl2pPr>
            <a:lvl3pPr marL="911225" indent="-285750" defTabSz="857250">
              <a:defRPr/>
            </a:lvl3pPr>
            <a:lvl4pPr marL="1149350" indent="-234950">
              <a:defRPr/>
            </a:lvl4pPr>
            <a:lvl5pPr marL="1374775" indent="-228600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8371387" y="6416475"/>
            <a:ext cx="506392" cy="3238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79125" y="6409944"/>
            <a:ext cx="630936" cy="457200"/>
          </a:xfrm>
          <a:ln/>
        </p:spPr>
        <p:txBody>
          <a:bodyPr/>
          <a:lstStyle>
            <a:lvl1pPr>
              <a:defRPr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fld id="{E87D79E8-A030-41F7-A8B6-0C69C905812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459129" y="276567"/>
            <a:ext cx="8229600" cy="360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cs typeface="Calibri"/>
              </a:rPr>
              <a:t>1.</a:t>
            </a:r>
            <a:r>
              <a:rPr lang="en-US" sz="2000" b="0" baseline="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cs typeface="Calibri"/>
              </a:rPr>
              <a:t> </a:t>
            </a:r>
            <a:r>
              <a:rPr lang="en-US" sz="2000" b="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cs typeface="Calibri"/>
              </a:rPr>
              <a:t>Introduction to the NLTS2 Training Modules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40000"/>
                  <a:lumOff val="60000"/>
                </a:schemeClr>
              </a:solidFill>
              <a:effectLst/>
              <a:uLnTx/>
              <a:uFillTx/>
              <a:latin typeface="Calibri"/>
              <a:ea typeface="+mj-ea"/>
              <a:cs typeface="Calibri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6026" y="192908"/>
            <a:ext cx="12192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544BD-FC14-4F04-955C-04E1CA8240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8AD7B-31ED-48DB-851A-A26C3664F9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1EE09-078B-4383-9789-E2CF696D08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5CE23-1EF0-46CC-AFC9-E76BE5CC4D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79E97-D885-490F-BC6E-0DE7D2E35E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79A61-AFD4-4E9D-874C-EBEFC736B5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9E310-BC89-4A27-8432-44058AC402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00200" y="6381750"/>
            <a:ext cx="5181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83008" y="6409944"/>
            <a:ext cx="63093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1</a:t>
            </a:r>
            <a:r>
              <a:rPr lang="en-US" dirty="0" smtClean="0">
                <a:solidFill>
                  <a:srgbClr val="606060"/>
                </a:solidFill>
              </a:rPr>
              <a:t>-</a:t>
            </a:r>
            <a:fld id="{2200977B-A6A1-4976-9AB2-3EB0D693564D}" type="slidenum">
              <a:rPr lang="en-US" smtClean="0">
                <a:solidFill>
                  <a:srgbClr val="606060"/>
                </a:solidFill>
                <a:latin typeface="Calibri"/>
                <a:cs typeface="Calibri"/>
              </a:rPr>
              <a:pPr>
                <a:defRPr/>
              </a:pPr>
              <a:t>‹#›</a:t>
            </a:fld>
            <a:endParaRPr lang="en-US" dirty="0">
              <a:solidFill>
                <a:srgbClr val="606060"/>
              </a:solidFill>
              <a:latin typeface="Calibri"/>
              <a:cs typeface="Calibri"/>
            </a:endParaRPr>
          </a:p>
        </p:txBody>
      </p:sp>
      <p:pic>
        <p:nvPicPr>
          <p:cNvPr id="1032" name="Picture 18" descr="sri_logo_1_blu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625376" y="6254496"/>
            <a:ext cx="6921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3" descr="NCSER_logo.jp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57200" y="6132576"/>
            <a:ext cx="2200656" cy="5730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039F51"/>
          </a:solidFill>
          <a:latin typeface="Calibri"/>
          <a:ea typeface="+mj-ea"/>
          <a:cs typeface="Calibri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800">
          <a:solidFill>
            <a:schemeClr val="bg2">
              <a:lumMod val="75000"/>
            </a:schemeClr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39F51"/>
        </a:buClr>
        <a:buFont typeface="Wingdings" pitchFamily="2" charset="2"/>
        <a:buChar char="§"/>
        <a:defRPr sz="2400">
          <a:solidFill>
            <a:schemeClr val="bg2">
              <a:lumMod val="75000"/>
            </a:schemeClr>
          </a:solidFill>
          <a:latin typeface="Calibri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39F51"/>
        </a:buClr>
        <a:buChar char="•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39F51"/>
        </a:buClr>
        <a:buFont typeface="Arial" charset="0"/>
        <a:buChar char="–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39F51"/>
        </a:buClr>
        <a:buChar char="»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nces.ed.gov/statprog/rudman/" TargetMode="External"/><Relationship Id="rId4" Type="http://schemas.openxmlformats.org/officeDocument/2006/relationships/hyperlink" Target="http://nces.ed.gov/statprog/instruct.asp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lts2.org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21673" y="155448"/>
            <a:ext cx="8805672" cy="2130552"/>
          </a:xfrm>
        </p:spPr>
        <p:txBody>
          <a:bodyPr/>
          <a:lstStyle/>
          <a:p>
            <a:pPr marL="566738" indent="-566738" eaLnBrk="1" hangingPunct="1">
              <a:tabLst>
                <a:tab pos="566738" algn="l"/>
              </a:tabLst>
            </a:pPr>
            <a:r>
              <a:rPr lang="en-US" sz="3600" dirty="0" smtClean="0"/>
              <a:t>1.	Introduction to the NLTS2</a:t>
            </a:r>
            <a:br>
              <a:rPr lang="en-US" sz="3600" dirty="0" smtClean="0"/>
            </a:br>
            <a:r>
              <a:rPr lang="en-US" sz="3600" dirty="0" smtClean="0"/>
              <a:t>Training Modules</a:t>
            </a:r>
          </a:p>
        </p:txBody>
      </p:sp>
      <p:sp>
        <p:nvSpPr>
          <p:cNvPr id="2052" name="Text Box 10"/>
          <p:cNvSpPr txBox="1">
            <a:spLocks noChangeArrowheads="1"/>
          </p:cNvSpPr>
          <p:nvPr/>
        </p:nvSpPr>
        <p:spPr bwMode="auto">
          <a:xfrm>
            <a:off x="1505770" y="2224065"/>
            <a:ext cx="2476134" cy="3262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b="0" dirty="0">
                <a:solidFill>
                  <a:srgbClr val="606060"/>
                </a:solidFill>
                <a:latin typeface="Calibri"/>
                <a:cs typeface="Calibri"/>
              </a:rPr>
              <a:t>Jose </a:t>
            </a:r>
            <a:r>
              <a:rPr lang="en-US" sz="2200" b="0" dirty="0" err="1">
                <a:solidFill>
                  <a:srgbClr val="606060"/>
                </a:solidFill>
                <a:latin typeface="Calibri"/>
                <a:cs typeface="Calibri"/>
              </a:rPr>
              <a:t>Blackorby</a:t>
            </a:r>
            <a:endParaRPr lang="en-US" sz="2200" b="0" dirty="0">
              <a:solidFill>
                <a:srgbClr val="606060"/>
              </a:solidFill>
              <a:latin typeface="Calibri"/>
              <a:cs typeface="Calibri"/>
            </a:endParaRPr>
          </a:p>
          <a:p>
            <a:r>
              <a:rPr lang="en-US" sz="2200" b="0" dirty="0" err="1">
                <a:solidFill>
                  <a:srgbClr val="606060"/>
                </a:solidFill>
                <a:latin typeface="Calibri"/>
                <a:cs typeface="Calibri"/>
              </a:rPr>
              <a:t>Renee</a:t>
            </a:r>
            <a:r>
              <a:rPr lang="en-US" sz="2200" b="0" dirty="0">
                <a:solidFill>
                  <a:srgbClr val="606060"/>
                </a:solidFill>
                <a:latin typeface="Calibri"/>
                <a:cs typeface="Calibri"/>
              </a:rPr>
              <a:t> </a:t>
            </a:r>
            <a:r>
              <a:rPr lang="en-US" sz="2200" b="0" dirty="0" err="1">
                <a:solidFill>
                  <a:srgbClr val="606060"/>
                </a:solidFill>
                <a:latin typeface="Calibri"/>
                <a:cs typeface="Calibri"/>
              </a:rPr>
              <a:t>Cameto</a:t>
            </a:r>
            <a:endParaRPr lang="en-US" sz="2200" b="0" dirty="0">
              <a:solidFill>
                <a:srgbClr val="606060"/>
              </a:solidFill>
              <a:latin typeface="Calibri"/>
              <a:cs typeface="Calibri"/>
            </a:endParaRPr>
          </a:p>
          <a:p>
            <a:r>
              <a:rPr lang="en-US" sz="2200" b="0" dirty="0">
                <a:solidFill>
                  <a:srgbClr val="606060"/>
                </a:solidFill>
                <a:latin typeface="Calibri"/>
                <a:cs typeface="Calibri"/>
              </a:rPr>
              <a:t>Camille </a:t>
            </a:r>
            <a:r>
              <a:rPr lang="en-US" sz="2200" b="0" dirty="0" err="1" smtClean="0">
                <a:solidFill>
                  <a:srgbClr val="606060"/>
                </a:solidFill>
                <a:latin typeface="Calibri"/>
                <a:cs typeface="Calibri"/>
              </a:rPr>
              <a:t>Marder</a:t>
            </a:r>
            <a:endParaRPr lang="en-US" sz="2200" b="0" dirty="0" smtClean="0">
              <a:solidFill>
                <a:srgbClr val="606060"/>
              </a:solidFill>
              <a:latin typeface="Calibri"/>
              <a:cs typeface="Calibri"/>
            </a:endParaRPr>
          </a:p>
          <a:p>
            <a:r>
              <a:rPr lang="en-US" sz="2200" b="0" dirty="0" smtClean="0">
                <a:solidFill>
                  <a:srgbClr val="606060"/>
                </a:solidFill>
                <a:latin typeface="Calibri"/>
                <a:cs typeface="Calibri"/>
              </a:rPr>
              <a:t>Christopher Sanford</a:t>
            </a:r>
            <a:endParaRPr lang="en-US" sz="2200" b="0" dirty="0">
              <a:solidFill>
                <a:srgbClr val="606060"/>
              </a:solidFill>
              <a:latin typeface="Calibri"/>
              <a:cs typeface="Calibri"/>
            </a:endParaRPr>
          </a:p>
          <a:p>
            <a:r>
              <a:rPr lang="en-US" sz="2200" b="0" dirty="0">
                <a:solidFill>
                  <a:srgbClr val="606060"/>
                </a:solidFill>
                <a:latin typeface="Calibri"/>
                <a:cs typeface="Calibri"/>
              </a:rPr>
              <a:t>Kathryn </a:t>
            </a:r>
            <a:r>
              <a:rPr lang="en-US" sz="2200" b="0" dirty="0" err="1">
                <a:solidFill>
                  <a:srgbClr val="606060"/>
                </a:solidFill>
                <a:latin typeface="Calibri"/>
                <a:cs typeface="Calibri"/>
              </a:rPr>
              <a:t>Valde</a:t>
            </a:r>
            <a:r>
              <a:rPr lang="en-US" sz="2200" b="0" dirty="0" err="1" smtClean="0">
                <a:solidFill>
                  <a:srgbClr val="606060"/>
                </a:solidFill>
                <a:latin typeface="Calibri"/>
                <a:cs typeface="Calibri"/>
              </a:rPr>
              <a:t>s</a:t>
            </a:r>
            <a:endParaRPr lang="en-US" sz="2200" b="0" dirty="0" smtClean="0">
              <a:solidFill>
                <a:srgbClr val="606060"/>
              </a:solidFill>
              <a:latin typeface="Calibri"/>
              <a:cs typeface="Calibri"/>
            </a:endParaRPr>
          </a:p>
          <a:p>
            <a:r>
              <a:rPr lang="en-US" sz="2200" b="0" dirty="0" smtClean="0">
                <a:solidFill>
                  <a:srgbClr val="606060"/>
                </a:solidFill>
                <a:latin typeface="Calibri"/>
                <a:cs typeface="Calibri"/>
              </a:rPr>
              <a:t>James Van Campen</a:t>
            </a:r>
            <a:endParaRPr lang="en-US" sz="2200" b="0" dirty="0">
              <a:solidFill>
                <a:srgbClr val="606060"/>
              </a:solidFill>
              <a:latin typeface="Calibri"/>
              <a:cs typeface="Calibri"/>
            </a:endParaRPr>
          </a:p>
          <a:p>
            <a:r>
              <a:rPr lang="en-US" sz="2200" dirty="0">
                <a:solidFill>
                  <a:srgbClr val="606060"/>
                </a:solidFill>
                <a:latin typeface="Calibri"/>
                <a:cs typeface="Calibri"/>
              </a:rPr>
              <a:t>SRI International</a:t>
            </a:r>
          </a:p>
          <a:p>
            <a:endParaRPr lang="en-US" sz="2000" b="0" dirty="0">
              <a:solidFill>
                <a:srgbClr val="606060"/>
              </a:solidFill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606060"/>
                </a:solidFill>
                <a:latin typeface="Calibri"/>
                <a:cs typeface="Calibri"/>
              </a:rPr>
              <a:t>Washington, DC</a:t>
            </a:r>
          </a:p>
          <a:p>
            <a:r>
              <a:rPr lang="en-US" sz="1600" dirty="0" smtClean="0">
                <a:solidFill>
                  <a:srgbClr val="606060"/>
                </a:solidFill>
                <a:latin typeface="Calibri"/>
                <a:cs typeface="Calibri"/>
              </a:rPr>
              <a:t>January 19–21, 2011</a:t>
            </a:r>
            <a:endParaRPr lang="en-US" sz="1600" dirty="0">
              <a:solidFill>
                <a:srgbClr val="606060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NLTS2 training modules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Accessing data</a:t>
            </a:r>
          </a:p>
          <a:p>
            <a:pPr marL="565150" lvl="1" indent="-230188">
              <a:tabLst>
                <a:tab pos="1087438" algn="l"/>
              </a:tabLst>
            </a:pPr>
            <a:r>
              <a:rPr lang="en-US" dirty="0" smtClean="0"/>
              <a:t>14.	Accessing Data Files in SPSS</a:t>
            </a:r>
          </a:p>
          <a:p>
            <a:pPr marL="1030288" lvl="2" indent="0">
              <a:buNone/>
              <a:tabLst>
                <a:tab pos="1087438" algn="l"/>
              </a:tabLst>
            </a:pPr>
            <a:r>
              <a:rPr lang="en-US" sz="2400" dirty="0" smtClean="0"/>
              <a:t>	Accessing Data Files in SAS</a:t>
            </a:r>
          </a:p>
          <a:p>
            <a:pPr marL="565150" lvl="1" indent="-230188">
              <a:tabLst>
                <a:tab pos="1087438" algn="l"/>
              </a:tabLst>
            </a:pPr>
            <a:r>
              <a:rPr lang="en-US" dirty="0" smtClean="0"/>
              <a:t>15. 	Accessing Data: Frequencies in SPSS</a:t>
            </a:r>
          </a:p>
          <a:p>
            <a:pPr marL="1030288" lvl="2" indent="0">
              <a:buNone/>
              <a:tabLst>
                <a:tab pos="1087438" algn="l"/>
              </a:tabLst>
            </a:pPr>
            <a:r>
              <a:rPr lang="en-US" sz="2400" dirty="0" smtClean="0"/>
              <a:t>	Accessing Data: Frequencies in SAS</a:t>
            </a:r>
          </a:p>
          <a:p>
            <a:pPr marL="565150" lvl="1" indent="-230188">
              <a:tabLst>
                <a:tab pos="1087438" algn="l"/>
              </a:tabLst>
            </a:pPr>
            <a:r>
              <a:rPr lang="en-US" dirty="0" smtClean="0"/>
              <a:t>16. 	Accessing Data: Means in SPSS</a:t>
            </a:r>
          </a:p>
          <a:p>
            <a:pPr marL="1030288" lvl="2" indent="0">
              <a:buNone/>
              <a:tabLst>
                <a:tab pos="1087438" algn="l"/>
              </a:tabLst>
            </a:pPr>
            <a:r>
              <a:rPr lang="en-US" sz="2400" dirty="0" smtClean="0"/>
              <a:t>	Accessing Data: Means in SAS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7D79E8-A030-41F7-A8B6-0C69C905812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NLTS2 training modules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498602"/>
            <a:ext cx="8229600" cy="4525963"/>
          </a:xfrm>
        </p:spPr>
        <p:txBody>
          <a:bodyPr/>
          <a:lstStyle/>
          <a:p>
            <a:r>
              <a:rPr lang="en-US" dirty="0" smtClean="0"/>
              <a:t>Accessing data (cont’d)</a:t>
            </a:r>
          </a:p>
          <a:p>
            <a:pPr lvl="1">
              <a:tabLst>
                <a:tab pos="1203325" algn="l"/>
              </a:tabLst>
            </a:pPr>
            <a:r>
              <a:rPr lang="en-US" dirty="0" smtClean="0"/>
              <a:t>17. 	Accessing Data: Manipulating Variables in SPSS</a:t>
            </a:r>
          </a:p>
          <a:p>
            <a:pPr lvl="2">
              <a:buNone/>
              <a:tabLst>
                <a:tab pos="1203325" algn="l"/>
              </a:tabLst>
            </a:pPr>
            <a:r>
              <a:rPr lang="en-US" sz="2400" dirty="0" smtClean="0"/>
              <a:t>		Accessing Data: Manipulating Variables in SAS</a:t>
            </a:r>
          </a:p>
          <a:p>
            <a:pPr lvl="1">
              <a:tabLst>
                <a:tab pos="1203325" algn="l"/>
              </a:tabLst>
            </a:pPr>
            <a:r>
              <a:rPr lang="en-US" dirty="0" smtClean="0"/>
              <a:t>18.	Complex Sample Procedures in SPSS</a:t>
            </a:r>
          </a:p>
          <a:p>
            <a:pPr lvl="2">
              <a:buNone/>
              <a:tabLst>
                <a:tab pos="1203325" algn="l"/>
              </a:tabLst>
            </a:pPr>
            <a:r>
              <a:rPr lang="en-US" sz="2400" dirty="0" smtClean="0"/>
              <a:t>		Proc Survey Procedures in SAS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7D79E8-A030-41F7-A8B6-0C69C905812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NLTS2 training modules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498602"/>
            <a:ext cx="8229600" cy="4525963"/>
          </a:xfrm>
        </p:spPr>
        <p:txBody>
          <a:bodyPr/>
          <a:lstStyle/>
          <a:p>
            <a:r>
              <a:rPr lang="en-US" dirty="0" smtClean="0"/>
              <a:t>Multivariate analysis</a:t>
            </a:r>
          </a:p>
          <a:p>
            <a:pPr lvl="1"/>
            <a:r>
              <a:rPr lang="en-US" dirty="0" smtClean="0"/>
              <a:t>19. Multivariate Analysis Using NLTS2 Data</a:t>
            </a:r>
          </a:p>
          <a:p>
            <a:pPr lvl="1"/>
            <a:r>
              <a:rPr lang="en-US" dirty="0" smtClean="0"/>
              <a:t>20. Linear Regression Model: Example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7D79E8-A030-41F7-A8B6-0C69C905812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Topics discussed in this module</a:t>
            </a:r>
          </a:p>
          <a:p>
            <a:pPr lvl="1"/>
            <a:r>
              <a:rPr lang="en-US" dirty="0" smtClean="0"/>
              <a:t>Purpose of NLTS2 training modules</a:t>
            </a:r>
          </a:p>
          <a:p>
            <a:pPr lvl="1"/>
            <a:r>
              <a:rPr lang="en-US" dirty="0" smtClean="0"/>
              <a:t>Introduction to the modules</a:t>
            </a:r>
          </a:p>
          <a:p>
            <a:pPr lvl="1"/>
            <a:r>
              <a:rPr lang="en-US" dirty="0" smtClean="0"/>
              <a:t>Supporting materials</a:t>
            </a:r>
          </a:p>
          <a:p>
            <a:pPr lvl="1"/>
            <a:r>
              <a:rPr lang="en-US" dirty="0" smtClean="0"/>
              <a:t>List of NLTS2 training modules</a:t>
            </a:r>
          </a:p>
          <a:p>
            <a:r>
              <a:rPr lang="en-US" dirty="0" smtClean="0"/>
              <a:t>Next module:</a:t>
            </a:r>
          </a:p>
          <a:p>
            <a:pPr lvl="1"/>
            <a:r>
              <a:rPr lang="en-US" dirty="0" smtClean="0"/>
              <a:t>2. NLTS2 Study Overview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7D79E8-A030-41F7-A8B6-0C69C9058122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512042"/>
            <a:ext cx="8229600" cy="815754"/>
          </a:xfrm>
        </p:spPr>
        <p:txBody>
          <a:bodyPr/>
          <a:lstStyle/>
          <a:p>
            <a:r>
              <a:rPr lang="en-US" dirty="0" smtClean="0"/>
              <a:t>Important information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237350"/>
            <a:ext cx="8229600" cy="4525963"/>
          </a:xfrm>
        </p:spPr>
        <p:txBody>
          <a:bodyPr/>
          <a:lstStyle/>
          <a:p>
            <a:endParaRPr lang="en-US" dirty="0" smtClean="0"/>
          </a:p>
          <a:p>
            <a:pPr lvl="1"/>
            <a:r>
              <a:rPr lang="en-US" dirty="0" smtClean="0"/>
              <a:t>NLTS2 website contains reports, data tables, and other project-related information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solidFill>
                  <a:srgbClr val="339933"/>
                </a:solidFill>
                <a:hlinkClick r:id="rId2"/>
              </a:rPr>
              <a:t>http://nlts2.org/</a:t>
            </a:r>
            <a:endParaRPr lang="en-US" dirty="0" smtClean="0">
              <a:solidFill>
                <a:srgbClr val="339933"/>
              </a:solidFill>
            </a:endParaRPr>
          </a:p>
          <a:p>
            <a:pPr lvl="1"/>
            <a:r>
              <a:rPr lang="en-US" dirty="0" smtClean="0"/>
              <a:t>Information about obtaining the NLTS2 database and documentation can be found on the NCES website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http://nces.ed.gov/statprog/rudman/</a:t>
            </a:r>
            <a:endParaRPr lang="en-US" dirty="0" smtClean="0"/>
          </a:p>
          <a:p>
            <a:pPr lvl="1"/>
            <a:r>
              <a:rPr lang="en-US" dirty="0" smtClean="0"/>
              <a:t>General information about restricted data licenses can be found on the NCES website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http://nces.ed.gov/statprog/instruct.asp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E-mail address: nlts2@sri.com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7D79E8-A030-41F7-A8B6-0C69C9058122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15724" y="1600200"/>
            <a:ext cx="7783975" cy="4525963"/>
          </a:xfrm>
        </p:spPr>
        <p:txBody>
          <a:bodyPr/>
          <a:lstStyle/>
          <a:p>
            <a:pPr lvl="1"/>
            <a:r>
              <a:rPr lang="en-US" sz="2800" dirty="0" smtClean="0"/>
              <a:t>Purpose of NLTS2 training modules</a:t>
            </a:r>
          </a:p>
          <a:p>
            <a:pPr lvl="1"/>
            <a:r>
              <a:rPr lang="en-US" sz="2800" dirty="0" smtClean="0"/>
              <a:t>Introduction to the modules</a:t>
            </a:r>
          </a:p>
          <a:p>
            <a:pPr lvl="1"/>
            <a:r>
              <a:rPr lang="en-US" sz="2800" dirty="0" smtClean="0"/>
              <a:t>Supporting materials</a:t>
            </a:r>
          </a:p>
          <a:p>
            <a:pPr lvl="1"/>
            <a:r>
              <a:rPr lang="en-US" sz="2800" dirty="0" smtClean="0"/>
              <a:t>List of NLTS2 training modules</a:t>
            </a:r>
          </a:p>
          <a:p>
            <a:pPr lvl="1"/>
            <a:r>
              <a:rPr lang="en-US" sz="2800" dirty="0" smtClean="0"/>
              <a:t>Closing</a:t>
            </a:r>
          </a:p>
          <a:p>
            <a:pPr lvl="1"/>
            <a:r>
              <a:rPr lang="en-US" sz="2800" dirty="0" smtClean="0"/>
              <a:t>Important information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7D79E8-A030-41F7-A8B6-0C69C905812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NLTS2 training modules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To gain familiarity with the structure and content of the NLTS2 database</a:t>
            </a:r>
            <a:r>
              <a:rPr lang="en-US" altLang="en-US" dirty="0" smtClean="0"/>
              <a:t> </a:t>
            </a:r>
          </a:p>
          <a:p>
            <a:endParaRPr lang="en-US" altLang="en-US" dirty="0" smtClean="0"/>
          </a:p>
          <a:p>
            <a:pPr marL="342900" lvl="1" indent="-342900">
              <a:buClr>
                <a:srgbClr val="339933"/>
              </a:buClr>
              <a:buFontTx/>
              <a:buChar char="•"/>
            </a:pPr>
            <a:r>
              <a:rPr lang="en-US" altLang="en-US" sz="2800" dirty="0" smtClean="0">
                <a:solidFill>
                  <a:srgbClr val="606060"/>
                </a:solidFill>
                <a:ea typeface="+mn-ea"/>
                <a:cs typeface="+mn-cs"/>
              </a:rPr>
              <a:t>To use the NLTS2 data to address a range of descriptive, longitudinal, and explanatory research questions</a:t>
            </a:r>
          </a:p>
          <a:p>
            <a:endParaRPr lang="en-US" altLang="en-US" dirty="0" smtClean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7D79E8-A030-41F7-A8B6-0C69C905812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NLTS2 training modules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Secondary analysis of NLTS2 can promote knowledge in the field as</a:t>
            </a:r>
          </a:p>
          <a:p>
            <a:pPr lvl="1"/>
            <a:r>
              <a:rPr lang="en-US" altLang="en-US" dirty="0" smtClean="0"/>
              <a:t>Other investigators learn their way around the study database</a:t>
            </a:r>
          </a:p>
          <a:p>
            <a:pPr lvl="1"/>
            <a:r>
              <a:rPr lang="en-US" altLang="en-US" dirty="0" smtClean="0"/>
              <a:t>More researchers gain experience with the analytic methods appropriate to large-scale research</a:t>
            </a:r>
          </a:p>
          <a:p>
            <a:pPr lvl="1"/>
            <a:r>
              <a:rPr lang="en-US" altLang="en-US" dirty="0" smtClean="0"/>
              <a:t>Other investigators research questions beyond those contracted for by OSEP and IES</a:t>
            </a:r>
          </a:p>
          <a:p>
            <a:pPr lvl="1"/>
            <a:r>
              <a:rPr lang="en-US" altLang="en-US" dirty="0" smtClean="0"/>
              <a:t>Multiple dissemination channels are used to reach multiple audiences</a:t>
            </a:r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7D79E8-A030-41F7-A8B6-0C69C905812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the modules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series of training modules will address different topics associated with using the</a:t>
            </a:r>
            <a:br>
              <a:rPr lang="en-US" dirty="0" smtClean="0"/>
            </a:br>
            <a:r>
              <a:rPr lang="en-US" dirty="0" smtClean="0"/>
              <a:t>NLTS2 database</a:t>
            </a:r>
          </a:p>
          <a:p>
            <a:r>
              <a:rPr lang="en-US" dirty="0" smtClean="0"/>
              <a:t>Modules will guide the user through</a:t>
            </a:r>
          </a:p>
          <a:p>
            <a:pPr lvl="1"/>
            <a:r>
              <a:rPr lang="en-US" dirty="0" smtClean="0"/>
              <a:t>Understanding the issues unique to the NLTS2 study</a:t>
            </a:r>
          </a:p>
          <a:p>
            <a:pPr lvl="1"/>
            <a:r>
              <a:rPr lang="en-US" dirty="0" smtClean="0"/>
              <a:t>Learning how to navigate the database and documentation</a:t>
            </a:r>
          </a:p>
          <a:p>
            <a:pPr lvl="1"/>
            <a:r>
              <a:rPr lang="en-US" dirty="0" smtClean="0"/>
              <a:t>Joining and manipulating NLTS2 data</a:t>
            </a:r>
          </a:p>
          <a:p>
            <a:pPr lvl="1"/>
            <a:r>
              <a:rPr lang="en-US" dirty="0" smtClean="0"/>
              <a:t>Examples of analyzing NLTS2 data (e.g., applying weights, locating variables)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7D79E8-A030-41F7-A8B6-0C69C905812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Supporting materials 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each module there are supporting materials to enhance the training.</a:t>
            </a:r>
          </a:p>
          <a:p>
            <a:r>
              <a:rPr lang="en-US" dirty="0" smtClean="0"/>
              <a:t>Include hyperlinked index to materials such as:</a:t>
            </a:r>
          </a:p>
          <a:p>
            <a:pPr lvl="1"/>
            <a:r>
              <a:rPr lang="en-US" dirty="0" smtClean="0"/>
              <a:t>Programming output and/or syntax</a:t>
            </a:r>
          </a:p>
          <a:p>
            <a:pPr lvl="1"/>
            <a:r>
              <a:rPr lang="en-US" dirty="0" smtClean="0"/>
              <a:t>Quiz</a:t>
            </a:r>
          </a:p>
          <a:p>
            <a:pPr lvl="1"/>
            <a:r>
              <a:rPr lang="en-US" dirty="0" smtClean="0"/>
              <a:t>Quiz answers</a:t>
            </a:r>
          </a:p>
          <a:p>
            <a:pPr lvl="1"/>
            <a:r>
              <a:rPr lang="en-US" dirty="0" smtClean="0"/>
              <a:t>Additional materials</a:t>
            </a:r>
          </a:p>
          <a:p>
            <a:pPr lvl="1"/>
            <a:r>
              <a:rPr lang="en-US" dirty="0" smtClean="0"/>
              <a:t>Presentation slides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7D79E8-A030-41F7-A8B6-0C69C905812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NLTS2 training modules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information modules</a:t>
            </a:r>
          </a:p>
          <a:p>
            <a:pPr lvl="1"/>
            <a:r>
              <a:rPr lang="en-US" dirty="0" smtClean="0"/>
              <a:t>2. NLTS2 Study Overview</a:t>
            </a:r>
          </a:p>
          <a:p>
            <a:pPr lvl="1"/>
            <a:r>
              <a:rPr lang="en-US" dirty="0" smtClean="0"/>
              <a:t>3. NLTS2 Study Design and Sampling</a:t>
            </a:r>
          </a:p>
          <a:p>
            <a:pPr lvl="1"/>
            <a:r>
              <a:rPr lang="en-US" dirty="0" smtClean="0"/>
              <a:t>4. NLTS2 Data Sources: Parent and Youth Surveys</a:t>
            </a:r>
          </a:p>
          <a:p>
            <a:pPr lvl="1"/>
            <a:r>
              <a:rPr lang="en-US" dirty="0" smtClean="0"/>
              <a:t>5. NLTS2 Data Sources: School Surveys, Student Assessments, and Transcripts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7D79E8-A030-41F7-A8B6-0C69C905812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NLTS2 training modules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Implications for analysis</a:t>
            </a:r>
          </a:p>
          <a:p>
            <a:pPr lvl="1"/>
            <a:r>
              <a:rPr lang="en-US" dirty="0" smtClean="0"/>
              <a:t>6. Implications for Analysis: Data Content</a:t>
            </a:r>
          </a:p>
          <a:p>
            <a:pPr lvl="1"/>
            <a:r>
              <a:rPr lang="en-US" dirty="0" smtClean="0"/>
              <a:t>7. Implications for Analysis: Parent/Youth Survey Data</a:t>
            </a:r>
          </a:p>
          <a:p>
            <a:pPr lvl="1">
              <a:tabLst>
                <a:tab pos="971550" algn="l"/>
              </a:tabLst>
            </a:pPr>
            <a:r>
              <a:rPr lang="en-US" dirty="0" smtClean="0"/>
              <a:t>8. Implications for Analysis: School Survey, Student</a:t>
            </a:r>
            <a:br>
              <a:rPr lang="en-US" dirty="0" smtClean="0"/>
            </a:br>
            <a:r>
              <a:rPr lang="en-US" dirty="0" smtClean="0"/>
              <a:t>	Assessment, and Transcript Data</a:t>
            </a:r>
          </a:p>
          <a:p>
            <a:pPr lvl="1"/>
            <a:r>
              <a:rPr lang="en-US" dirty="0" smtClean="0"/>
              <a:t>9. Weighting and Weighted Standard Errors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7D79E8-A030-41F7-A8B6-0C69C905812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NLTS2 training modules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Documentation and analysis demonstration</a:t>
            </a:r>
          </a:p>
          <a:p>
            <a:pPr lvl="1"/>
            <a:r>
              <a:rPr lang="en-US" dirty="0" smtClean="0"/>
              <a:t>10. NLTS2 Documentation Overview</a:t>
            </a:r>
          </a:p>
          <a:p>
            <a:pPr lvl="1"/>
            <a:r>
              <a:rPr lang="en-US" dirty="0" smtClean="0"/>
              <a:t>11. NLTS2 Documentation: Data Dictionaries</a:t>
            </a:r>
          </a:p>
          <a:p>
            <a:pPr lvl="1"/>
            <a:r>
              <a:rPr lang="en-US" dirty="0" smtClean="0"/>
              <a:t>12. NLTS2 Documentation: Quick References</a:t>
            </a:r>
          </a:p>
          <a:p>
            <a:pPr lvl="1">
              <a:tabLst>
                <a:tab pos="1100138" algn="l"/>
              </a:tabLst>
            </a:pPr>
            <a:r>
              <a:rPr lang="en-US" dirty="0" smtClean="0"/>
              <a:t>13. Analysis Demonstration: Descriptive/Comparative</a:t>
            </a:r>
            <a:br>
              <a:rPr lang="en-US" dirty="0" smtClean="0"/>
            </a:br>
            <a:r>
              <a:rPr lang="en-US" dirty="0" smtClean="0"/>
              <a:t>	Analysis Using Longitudinal Data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7D79E8-A030-41F7-A8B6-0C69C905812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6690</TotalTime>
  <Words>635</Words>
  <Application>Microsoft Macintosh PowerPoint</Application>
  <PresentationFormat>On-screen Show (4:3)</PresentationFormat>
  <Paragraphs>117</Paragraphs>
  <Slides>14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1. Introduction to the NLTS2 Training Modules</vt:lpstr>
      <vt:lpstr>Overview</vt:lpstr>
      <vt:lpstr>Purpose of NLTS2 training modules</vt:lpstr>
      <vt:lpstr>Purpose of NLTS2 training modules</vt:lpstr>
      <vt:lpstr>Introduction to the modules</vt:lpstr>
      <vt:lpstr>Supporting materials </vt:lpstr>
      <vt:lpstr>List of NLTS2 training modules</vt:lpstr>
      <vt:lpstr>List of NLTS2 training modules</vt:lpstr>
      <vt:lpstr>List of NLTS2 training modules</vt:lpstr>
      <vt:lpstr>List of NLTS2 training modules</vt:lpstr>
      <vt:lpstr>List of NLTS2 training modules</vt:lpstr>
      <vt:lpstr>List of NLTS2 training modules</vt:lpstr>
      <vt:lpstr>Closing</vt:lpstr>
      <vt:lpstr>Important information</vt:lpstr>
    </vt:vector>
  </TitlesOfParts>
  <Company>SRI International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Directors’ Meeting July 2003</dc:title>
  <dc:creator>Policy Division</dc:creator>
  <cp:lastModifiedBy>Fernando Medrano</cp:lastModifiedBy>
  <cp:revision>344</cp:revision>
  <dcterms:created xsi:type="dcterms:W3CDTF">2011-03-30T16:50:48Z</dcterms:created>
  <dcterms:modified xsi:type="dcterms:W3CDTF">2011-03-30T18:06:12Z</dcterms:modified>
</cp:coreProperties>
</file>