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>
  <p:sldMasterIdLst>
    <p:sldMasterId id="2147483661" r:id="rId1"/>
  </p:sldMasterIdLst>
  <p:notesMasterIdLst>
    <p:notesMasterId r:id="rId26"/>
  </p:notesMasterIdLst>
  <p:handoutMasterIdLst>
    <p:handoutMasterId r:id="rId27"/>
  </p:handoutMasterIdLst>
  <p:sldIdLst>
    <p:sldId id="280" r:id="rId2"/>
    <p:sldId id="308" r:id="rId3"/>
    <p:sldId id="297" r:id="rId4"/>
    <p:sldId id="281" r:id="rId5"/>
    <p:sldId id="301" r:id="rId6"/>
    <p:sldId id="258" r:id="rId7"/>
    <p:sldId id="293" r:id="rId8"/>
    <p:sldId id="302" r:id="rId9"/>
    <p:sldId id="259" r:id="rId10"/>
    <p:sldId id="272" r:id="rId11"/>
    <p:sldId id="303" r:id="rId12"/>
    <p:sldId id="304" r:id="rId13"/>
    <p:sldId id="262" r:id="rId14"/>
    <p:sldId id="294" r:id="rId15"/>
    <p:sldId id="276" r:id="rId16"/>
    <p:sldId id="288" r:id="rId17"/>
    <p:sldId id="307" r:id="rId18"/>
    <p:sldId id="260" r:id="rId19"/>
    <p:sldId id="261" r:id="rId20"/>
    <p:sldId id="305" r:id="rId21"/>
    <p:sldId id="287" r:id="rId22"/>
    <p:sldId id="299" r:id="rId23"/>
    <p:sldId id="309" r:id="rId24"/>
    <p:sldId id="300" r:id="rId25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Dave" initials="D" lastIdx="2" clrIdx="0"/>
  <p:cmAuthor id="1" name="Kathy Valdes" initials="KV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0099"/>
    <a:srgbClr val="FF0000"/>
    <a:srgbClr val="339933"/>
    <a:srgbClr val="006600"/>
    <a:srgbClr val="000000"/>
    <a:srgbClr val="333399"/>
    <a:srgbClr val="33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 autoAdjust="0"/>
    <p:restoredTop sz="94622" autoAdjust="0"/>
  </p:normalViewPr>
  <p:slideViewPr>
    <p:cSldViewPr>
      <p:cViewPr>
        <p:scale>
          <a:sx n="100" d="100"/>
          <a:sy n="100" d="100"/>
        </p:scale>
        <p:origin x="-2592" y="-1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776" y="-84"/>
      </p:cViewPr>
      <p:guideLst>
        <p:guide orient="horz" pos="2931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70993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181" tIns="47090" rIns="94181" bIns="47090"/>
          <a:lstStyle/>
          <a:p>
            <a:pPr algn="ctr" defTabSz="941388">
              <a:defRPr/>
            </a:pPr>
            <a:r>
              <a:rPr lang="en-US" sz="1200" dirty="0"/>
              <a:t>NLTS2 Data Training</a:t>
            </a:r>
          </a:p>
          <a:p>
            <a:pPr algn="ctr" defTabSz="941388">
              <a:defRPr/>
            </a:pPr>
            <a:r>
              <a:rPr lang="en-US" sz="1200" dirty="0"/>
              <a:t>SRI International</a:t>
            </a:r>
          </a:p>
        </p:txBody>
      </p:sp>
      <p:sp>
        <p:nvSpPr>
          <p:cNvPr id="68615" name="Rectangle 7"/>
          <p:cNvSpPr>
            <a:spLocks noChangeArrowheads="1"/>
          </p:cNvSpPr>
          <p:nvPr/>
        </p:nvSpPr>
        <p:spPr bwMode="auto">
          <a:xfrm>
            <a:off x="808038" y="8843963"/>
            <a:ext cx="527843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181" tIns="47090" rIns="94181" bIns="47090" anchor="b"/>
          <a:lstStyle/>
          <a:p>
            <a:pPr algn="ctr" defTabSz="941388">
              <a:defRPr/>
            </a:pPr>
            <a:r>
              <a:rPr lang="en-US" sz="1200" dirty="0"/>
              <a:t>Preliminary findings—not for citation.</a:t>
            </a:r>
          </a:p>
        </p:txBody>
      </p:sp>
      <p:sp>
        <p:nvSpPr>
          <p:cNvPr id="68616" name="Rectangle 8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96EDCFB-0A00-479F-8236-DF6C14DAD2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9600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fld id="{B034175A-E76D-420F-89CF-EBE6BE0B2E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0A1027-D8C7-4326-9733-21E4874B11BC}" type="slidenum">
              <a:rPr lang="en-US" smtClean="0"/>
              <a:pPr/>
              <a:t>10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w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n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F984C-310C-40D8-B744-FE5466CD98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02B27-09F9-4B1A-B73F-0F876C3DE7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53AB6-3E12-4198-A75A-7514B55A11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FE865-CBB1-4C84-ADCA-CE47810F8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40E86-8E8F-4790-B288-47CCE8D01D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B62A8D-8B19-4FFE-BFF5-9211059938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NLTS2-4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63" y="3197225"/>
            <a:ext cx="30146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5448" y="155448"/>
            <a:ext cx="8805672" cy="2130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65BF3-7C37-47E0-92E9-B1199F797E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5" name="Content Placeholder 3" descr="NCSER_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52400" y="6132576"/>
            <a:ext cx="2200656" cy="5730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01000" y="6410325"/>
            <a:ext cx="6318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EFFB6-1D1D-416D-AE27-41B6806D91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458788" y="276225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000" dirty="0" smtClean="0">
                <a:solidFill>
                  <a:srgbClr val="CCCCCC"/>
                </a:solidFill>
                <a:latin typeface="Calibri"/>
                <a:cs typeface="Calibri"/>
              </a:rPr>
              <a:t>10. NLTS2 Documentation Overview</a:t>
            </a:r>
            <a:endParaRPr lang="en-US" sz="2000" b="1" kern="0" dirty="0">
              <a:solidFill>
                <a:srgbClr val="CCCCCC"/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55584"/>
            <a:ext cx="8229600" cy="8157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84450"/>
            <a:ext cx="8229600" cy="4525963"/>
          </a:xfrm>
        </p:spPr>
        <p:txBody>
          <a:bodyPr/>
          <a:lstStyle>
            <a:lvl2pPr marL="635000" indent="-285750">
              <a:defRPr/>
            </a:lvl2pPr>
            <a:lvl3pPr marL="860425" indent="-228600">
              <a:defRPr/>
            </a:lvl3pPr>
            <a:lvl4pPr marL="1089025" indent="-228600">
              <a:defRPr/>
            </a:lvl4pPr>
            <a:lvl5pPr marL="1317625" indent="-228600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8486" y="152400"/>
            <a:ext cx="12192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14459-B9C6-4F40-BDAA-E8628BF6D8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AF200-8D19-4C90-904C-CB0B4CF6F5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7F39F-95C0-4270-8495-CE9D64E717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B1CAE-4AFB-4398-BD32-BA1DC2092C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88ABB-57B0-4598-9F5B-D67E72BEB9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FFE23-2562-4E00-B149-6936CDB160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81750"/>
            <a:ext cx="48768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2587" y="6410325"/>
            <a:ext cx="63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90B8D06D-30B8-4ED9-B25F-A40394AD609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18" descr="sri_logo_1_blu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43800" y="6254750"/>
            <a:ext cx="6921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 descr="NCSER_logo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66344" y="6132576"/>
            <a:ext cx="2200656" cy="573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31" r:id="rId2"/>
    <p:sldLayoutId id="2147483730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339933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800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Wingdings" pitchFamily="2" charset="2"/>
        <a:buChar char="§"/>
        <a:defRPr sz="2400">
          <a:solidFill>
            <a:schemeClr val="bg2">
              <a:lumMod val="75000"/>
            </a:schemeClr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000">
          <a:solidFill>
            <a:schemeClr val="bg2">
              <a:lumMod val="75000"/>
            </a:schemeClr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Arial" charset="0"/>
        <a:buChar char="–"/>
        <a:defRPr sz="20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»"/>
        <a:defRPr sz="20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nces.ed.gov/statprog/rudman/" TargetMode="External"/><Relationship Id="rId4" Type="http://schemas.openxmlformats.org/officeDocument/2006/relationships/hyperlink" Target="http://nces.ed.gov/statprog/instruct.asp" TargetMode="External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nlts2.org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66928" y="155448"/>
            <a:ext cx="8805672" cy="2130552"/>
          </a:xfrm>
        </p:spPr>
        <p:txBody>
          <a:bodyPr/>
          <a:lstStyle/>
          <a:p>
            <a:r>
              <a:rPr lang="en-US" dirty="0" smtClean="0"/>
              <a:t>10. NLTS2 Documentation 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AA5C13-DB4E-4079-8D7F-3E5A785B1E22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structures document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458200" cy="4525963"/>
          </a:xfrm>
        </p:spPr>
        <p:txBody>
          <a:bodyPr/>
          <a:lstStyle/>
          <a:p>
            <a:r>
              <a:rPr lang="en-US" sz="2400" dirty="0" smtClean="0"/>
              <a:t>Database structures document contains general information about the database. </a:t>
            </a:r>
          </a:p>
          <a:p>
            <a:r>
              <a:rPr lang="en-US" sz="2400" dirty="0" smtClean="0"/>
              <a:t>Lists all files resulting from data collection for each wave.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Indexed by a letter for wave and number for instrument.</a:t>
            </a:r>
          </a:p>
          <a:p>
            <a:r>
              <a:rPr lang="en-US" sz="2400" dirty="0" smtClean="0"/>
              <a:t>For each file, information includes file name, variable prefix, main weight, number of records, and how file is linked to other files. 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All NLTS2 files link by a single identifier or key variable “ID.” </a:t>
            </a:r>
          </a:p>
          <a:p>
            <a:pPr lvl="1"/>
            <a:r>
              <a:rPr lang="en-US" sz="2200" dirty="0" smtClean="0"/>
              <a:t>Unit of analysis for all files is an individual youth within a wave and data collection instrument.</a:t>
            </a:r>
          </a:p>
          <a:p>
            <a:pPr lvl="1"/>
            <a:r>
              <a:rPr lang="en-US" sz="2200" dirty="0" smtClean="0"/>
              <a:t>Every record in a file represents a youth in the sample for whom there is data for that source.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E1096E-8C8E-4535-BAC0-56E0E2C60C8C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structures document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database structures also includes</a:t>
            </a:r>
          </a:p>
          <a:p>
            <a:pPr lvl="1"/>
            <a:r>
              <a:rPr lang="en-US" dirty="0" smtClean="0"/>
              <a:t>Information about the sample data for calculating weighted standard errors.</a:t>
            </a:r>
          </a:p>
          <a:p>
            <a:pPr lvl="1"/>
            <a:r>
              <a:rPr lang="en-US" dirty="0" smtClean="0"/>
              <a:t>Counts of cases that appear in multiple files.</a:t>
            </a:r>
          </a:p>
          <a:p>
            <a:pPr lvl="2"/>
            <a:r>
              <a:rPr lang="en-US" dirty="0" smtClean="0"/>
              <a:t>For example, the number of cases that have data in the Wave 1 Parent Survey file, School Program Survey file, and Teacher Survey file, or any combination of these.</a:t>
            </a:r>
          </a:p>
          <a:p>
            <a:pPr lvl="1"/>
            <a:r>
              <a:rPr lang="en-US" dirty="0" smtClean="0"/>
              <a:t>Information about value formats and value labels.</a:t>
            </a:r>
          </a:p>
          <a:p>
            <a:pPr lvl="1"/>
            <a:r>
              <a:rPr lang="en-US" dirty="0" smtClean="0"/>
              <a:t>Sources of data for each file.</a:t>
            </a:r>
          </a:p>
          <a:p>
            <a:pPr lvl="2"/>
            <a:r>
              <a:rPr lang="en-US" dirty="0" smtClean="0"/>
              <a:t>For example: Parent/Youth Survey, Teacher Survey, School Program Survey, Direct Assessment, etc.</a:t>
            </a:r>
          </a:p>
          <a:p>
            <a:pPr lvl="1"/>
            <a:r>
              <a:rPr lang="en-US" dirty="0" smtClean="0"/>
              <a:t>Naming conventions for variables within each file.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77D698-F126-4A36-AC61-71892594C14B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structures document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Naming conventions</a:t>
            </a:r>
          </a:p>
          <a:p>
            <a:pPr lvl="1"/>
            <a:r>
              <a:rPr lang="en-US" dirty="0" smtClean="0"/>
              <a:t>Each file name and variable name reflects the study, wave, and data source.</a:t>
            </a:r>
          </a:p>
          <a:p>
            <a:pPr lvl="2"/>
            <a:r>
              <a:rPr lang="en-US" dirty="0" smtClean="0"/>
              <a:t>“N2W2Tchr” is [</a:t>
            </a:r>
            <a:r>
              <a:rPr lang="en-US" dirty="0" smtClean="0">
                <a:solidFill>
                  <a:srgbClr val="3333CC"/>
                </a:solidFill>
              </a:rPr>
              <a:t>n2</a:t>
            </a:r>
            <a:r>
              <a:rPr lang="en-US" dirty="0" smtClean="0"/>
              <a:t>] NLTS2 study [</a:t>
            </a:r>
            <a:r>
              <a:rPr lang="en-US" dirty="0" smtClean="0">
                <a:solidFill>
                  <a:srgbClr val="3333CC"/>
                </a:solidFill>
              </a:rPr>
              <a:t>W2</a:t>
            </a:r>
            <a:r>
              <a:rPr lang="en-US" dirty="0" smtClean="0"/>
              <a:t>] Wave 2  [</a:t>
            </a:r>
            <a:r>
              <a:rPr lang="en-US" dirty="0" smtClean="0">
                <a:solidFill>
                  <a:srgbClr val="3333CC"/>
                </a:solidFill>
              </a:rPr>
              <a:t>Tchr</a:t>
            </a:r>
            <a:r>
              <a:rPr lang="en-US" dirty="0" smtClean="0"/>
              <a:t>] Teacher Survey.</a:t>
            </a:r>
          </a:p>
          <a:p>
            <a:pPr lvl="2"/>
            <a:r>
              <a:rPr lang="en-US" dirty="0" smtClean="0"/>
              <a:t>“N2W1Prog” is [</a:t>
            </a:r>
            <a:r>
              <a:rPr lang="en-US" dirty="0" smtClean="0">
                <a:solidFill>
                  <a:srgbClr val="3333CC"/>
                </a:solidFill>
              </a:rPr>
              <a:t>n2</a:t>
            </a:r>
            <a:r>
              <a:rPr lang="en-US" dirty="0" smtClean="0"/>
              <a:t>] NLTS2 study [</a:t>
            </a:r>
            <a:r>
              <a:rPr lang="en-US" dirty="0" smtClean="0">
                <a:solidFill>
                  <a:srgbClr val="3333CC"/>
                </a:solidFill>
              </a:rPr>
              <a:t>W1</a:t>
            </a:r>
            <a:r>
              <a:rPr lang="en-US" dirty="0" smtClean="0"/>
              <a:t>] Wave 1 [</a:t>
            </a:r>
            <a:r>
              <a:rPr lang="en-US" dirty="0" smtClean="0">
                <a:solidFill>
                  <a:srgbClr val="3333CC"/>
                </a:solidFill>
              </a:rPr>
              <a:t>Prog</a:t>
            </a:r>
            <a:r>
              <a:rPr lang="en-US" dirty="0" smtClean="0"/>
              <a:t>] School Program Survey. </a:t>
            </a:r>
          </a:p>
          <a:p>
            <a:pPr lvl="1"/>
            <a:r>
              <a:rPr lang="en-US" dirty="0" smtClean="0"/>
              <a:t>Prefix of variables within a file indicates the study, wave, and source; if applicable names also refer to a specific section and question number in the source instrument.</a:t>
            </a:r>
          </a:p>
          <a:p>
            <a:pPr lvl="2"/>
            <a:r>
              <a:rPr lang="en-US" dirty="0" smtClean="0"/>
              <a:t>“np1G4e” is [</a:t>
            </a:r>
            <a:r>
              <a:rPr lang="en-US" dirty="0" smtClean="0">
                <a:solidFill>
                  <a:srgbClr val="3333CC"/>
                </a:solidFill>
              </a:rPr>
              <a:t>n</a:t>
            </a:r>
            <a:r>
              <a:rPr lang="en-US" dirty="0" smtClean="0"/>
              <a:t>] NLTS2 study, [</a:t>
            </a:r>
            <a:r>
              <a:rPr lang="en-US" dirty="0" smtClean="0">
                <a:solidFill>
                  <a:srgbClr val="3333CC"/>
                </a:solidFill>
              </a:rPr>
              <a:t>p</a:t>
            </a:r>
            <a:r>
              <a:rPr lang="en-US" dirty="0" smtClean="0"/>
              <a:t>] Parent/guardian interview, [</a:t>
            </a:r>
            <a:r>
              <a:rPr lang="en-US" dirty="0" smtClean="0">
                <a:solidFill>
                  <a:srgbClr val="3333CC"/>
                </a:solidFill>
              </a:rPr>
              <a:t>1</a:t>
            </a:r>
            <a:r>
              <a:rPr lang="en-US" dirty="0" smtClean="0"/>
              <a:t>] Wave 1, [</a:t>
            </a:r>
            <a:r>
              <a:rPr lang="en-US" dirty="0" smtClean="0">
                <a:solidFill>
                  <a:srgbClr val="3333CC"/>
                </a:solidFill>
              </a:rPr>
              <a:t>G</a:t>
            </a:r>
            <a:r>
              <a:rPr lang="en-US" dirty="0" smtClean="0"/>
              <a:t>] Section G, [</a:t>
            </a:r>
            <a:r>
              <a:rPr lang="en-US" dirty="0" smtClean="0">
                <a:solidFill>
                  <a:srgbClr val="3333CC"/>
                </a:solidFill>
              </a:rPr>
              <a:t>4e</a:t>
            </a:r>
            <a:r>
              <a:rPr lang="en-US" dirty="0" smtClean="0"/>
              <a:t>] Question 4e.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CE28C4-475B-40EB-B1B9-70DF87D7F83C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Index of variables</a:t>
            </a:r>
            <a:endParaRPr lang="en-US" dirty="0" smtClean="0"/>
          </a:p>
        </p:txBody>
      </p:sp>
      <p:sp>
        <p:nvSpPr>
          <p:cNvPr id="15363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484450"/>
            <a:ext cx="8382000" cy="4525963"/>
          </a:xfrm>
        </p:spPr>
        <p:txBody>
          <a:bodyPr/>
          <a:lstStyle/>
          <a:p>
            <a:r>
              <a:rPr lang="en-US" sz="2400" dirty="0" smtClean="0"/>
              <a:t>The index is a single document that lists every variable in the database alphabetically.</a:t>
            </a:r>
          </a:p>
          <a:p>
            <a:r>
              <a:rPr lang="en-US" sz="2400" dirty="0" smtClean="0"/>
              <a:t>Variables are indexed to the data dictionaries.</a:t>
            </a:r>
          </a:p>
          <a:p>
            <a:r>
              <a:rPr lang="en-US" sz="2400" dirty="0" smtClean="0"/>
              <a:t>Page numbers match the data dictionary section indexed in the table of contents.</a:t>
            </a:r>
          </a:p>
          <a:p>
            <a:pPr lvl="1"/>
            <a:r>
              <a:rPr lang="en-US" sz="2200" dirty="0" smtClean="0"/>
              <a:t>When there are sections in a data collection instrument, the pages are numbered within the section.</a:t>
            </a:r>
          </a:p>
          <a:p>
            <a:pPr lvl="1"/>
            <a:r>
              <a:rPr lang="en-US" sz="2200" i="1" dirty="0" smtClean="0"/>
              <a:t>Example</a:t>
            </a:r>
            <a:r>
              <a:rPr lang="en-US" sz="2200" dirty="0" smtClean="0"/>
              <a:t>: nts2C8 is indexed to B4-C-2</a:t>
            </a:r>
          </a:p>
          <a:p>
            <a:pPr marL="804863" lvl="2" indent="-173038"/>
            <a:r>
              <a:rPr lang="en-US" sz="1800" dirty="0" smtClean="0"/>
              <a:t>“B4” refers to the Wave and instrument tag in the table of contents [Wave 2, fourth instrument listed], “C” indicates it is from section C within the instrument, and “2” that it is on page 2 of the data dictionary within that section.</a:t>
            </a:r>
          </a:p>
          <a:p>
            <a:pPr marL="804863" lvl="2" indent="-173038"/>
            <a:r>
              <a:rPr lang="en-US" sz="1800" i="1" dirty="0" smtClean="0"/>
              <a:t>Note</a:t>
            </a:r>
            <a:r>
              <a:rPr lang="en-US" sz="1800" dirty="0" smtClean="0"/>
              <a:t>: In the index tags, “A” is Wave 1, “B” is Wave 2, “C” is Wave 3,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7D8A0B-424B-48F6-8AAE-33122518B4BE}" type="slidenum">
              <a:rPr lang="en-US" smtClean="0"/>
              <a:pPr/>
              <a:t>13</a:t>
            </a:fld>
            <a:endParaRPr lang="en-US" dirty="0" smtClean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 of variables: Example</a:t>
            </a:r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pic>
        <p:nvPicPr>
          <p:cNvPr id="16389" name="Picture 1"/>
          <p:cNvPicPr>
            <a:picLocks noChangeAspect="1" noChangeArrowheads="1"/>
          </p:cNvPicPr>
          <p:nvPr/>
        </p:nvPicPr>
        <p:blipFill>
          <a:blip r:embed="rId2" cstate="print"/>
          <a:srcRect l="8595" t="23196" r="6760" b="11418"/>
          <a:stretch>
            <a:fillRect/>
          </a:stretch>
        </p:blipFill>
        <p:spPr bwMode="auto">
          <a:xfrm>
            <a:off x="139700" y="1447800"/>
            <a:ext cx="8851900" cy="4267200"/>
          </a:xfrm>
          <a:prstGeom prst="rect">
            <a:avLst/>
          </a:prstGeom>
          <a:noFill/>
          <a:ln w="6350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75E002-D98D-48AF-9864-E10F85A1E74E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 of variables: Example</a:t>
            </a:r>
          </a:p>
        </p:txBody>
      </p:sp>
      <p:pic>
        <p:nvPicPr>
          <p:cNvPr id="17411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5735" t="20157" r="30537" b="14185"/>
          <a:stretch>
            <a:fillRect/>
          </a:stretch>
        </p:blipFill>
        <p:spPr>
          <a:xfrm>
            <a:off x="924105" y="1484313"/>
            <a:ext cx="6848295" cy="4525962"/>
          </a:xfrm>
          <a:ln w="6350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5CB644-6168-4E93-9D31-CED72EFE87D5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 of variables: Example</a:t>
            </a:r>
          </a:p>
        </p:txBody>
      </p:sp>
      <p:pic>
        <p:nvPicPr>
          <p:cNvPr id="1843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9534" t="27716" r="58215" b="41521"/>
          <a:stretch>
            <a:fillRect/>
          </a:stretch>
        </p:blipFill>
        <p:spPr>
          <a:xfrm>
            <a:off x="1524000" y="1447800"/>
            <a:ext cx="5259583" cy="4545957"/>
          </a:xfrm>
          <a:ln w="6350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F67176-D091-4573-98CC-7A3E1D82DBDD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documents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Notes to SPSS users</a:t>
            </a:r>
          </a:p>
          <a:p>
            <a:pPr lvl="1"/>
            <a:r>
              <a:rPr lang="en-US" dirty="0" smtClean="0"/>
              <a:t>Notes specific to using SPSS files converted from SAS, such as missing values and value labels created from SAS formats library.</a:t>
            </a:r>
          </a:p>
          <a:p>
            <a:r>
              <a:rPr lang="en-US" dirty="0" smtClean="0"/>
              <a:t>Quick references</a:t>
            </a:r>
          </a:p>
          <a:p>
            <a:pPr lvl="1"/>
            <a:r>
              <a:rPr lang="en-US" dirty="0" smtClean="0"/>
              <a:t>Useful information for using these data.</a:t>
            </a:r>
          </a:p>
          <a:p>
            <a:pPr lvl="1"/>
            <a:r>
              <a:rPr lang="en-US" dirty="0" smtClean="0"/>
              <a:t>Discussed in a separate module.</a:t>
            </a:r>
          </a:p>
          <a:p>
            <a:r>
              <a:rPr lang="en-US" dirty="0" smtClean="0"/>
              <a:t>Data dictionaries</a:t>
            </a:r>
          </a:p>
          <a:p>
            <a:pPr lvl="1"/>
            <a:r>
              <a:rPr lang="en-US" dirty="0" smtClean="0"/>
              <a:t>Variable-by-variable description.</a:t>
            </a:r>
          </a:p>
          <a:p>
            <a:pPr lvl="1"/>
            <a:r>
              <a:rPr lang="en-US" dirty="0" smtClean="0"/>
              <a:t>Discussed in in a separate module.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4750E5-73C3-4CA7-97A2-C2B262198DCE}" type="slidenum">
              <a:rPr lang="en-US" smtClean="0"/>
              <a:pPr/>
              <a:t>17</a:t>
            </a:fld>
            <a:endParaRPr lang="en-US" dirty="0" smtClean="0"/>
          </a:p>
        </p:txBody>
      </p:sp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 instruments</a:t>
            </a:r>
          </a:p>
        </p:txBody>
      </p:sp>
      <p:sp>
        <p:nvSpPr>
          <p:cNvPr id="2048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data collection instruments from a given wave are included.</a:t>
            </a:r>
          </a:p>
          <a:p>
            <a:r>
              <a:rPr lang="en-US" dirty="0" smtClean="0"/>
              <a:t>In some instances, instruments for a data collection effort are in multiple formats.</a:t>
            </a:r>
          </a:p>
          <a:p>
            <a:pPr lvl="1"/>
            <a:r>
              <a:rPr lang="en-US" i="1" dirty="0" smtClean="0"/>
              <a:t>Example</a:t>
            </a:r>
            <a:r>
              <a:rPr lang="en-US" dirty="0" smtClean="0"/>
              <a:t>: NLTS2 Parent Interview and Family Mail Survey questionnaire.</a:t>
            </a:r>
          </a:p>
          <a:p>
            <a:pPr lvl="1"/>
            <a:r>
              <a:rPr lang="en-US" dirty="0" smtClean="0"/>
              <a:t>Data from multiple formats are usually blended into a single file.</a:t>
            </a:r>
          </a:p>
          <a:p>
            <a:pPr lvl="2"/>
            <a:r>
              <a:rPr lang="en-US" dirty="0" smtClean="0"/>
              <a:t>There is one file for each data collection effort whether multiple forms or a single form were used to collect the data.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2D86F-FC5D-401E-8D66-D35C34A6DCE9}" type="slidenum">
              <a:rPr lang="en-US" smtClean="0"/>
              <a:pPr/>
              <a:t>18</a:t>
            </a:fld>
            <a:endParaRPr lang="en-US" dirty="0" smtClean="0"/>
          </a:p>
        </p:txBody>
      </p:sp>
      <p:sp>
        <p:nvSpPr>
          <p:cNvPr id="2150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documentation</a:t>
            </a:r>
          </a:p>
        </p:txBody>
      </p:sp>
      <p:sp>
        <p:nvSpPr>
          <p:cNvPr id="21507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One file document for every file in the database.</a:t>
            </a:r>
          </a:p>
          <a:p>
            <a:pPr lvl="1"/>
            <a:r>
              <a:rPr lang="en-US" sz="2200" dirty="0" smtClean="0"/>
              <a:t>Files are by wave and by data source within wave.</a:t>
            </a:r>
          </a:p>
          <a:p>
            <a:r>
              <a:rPr lang="en-US" sz="2600" dirty="0" smtClean="0"/>
              <a:t>File documentation lists the variables in each file alphabetically.</a:t>
            </a:r>
          </a:p>
          <a:p>
            <a:r>
              <a:rPr lang="en-US" sz="2600" dirty="0" smtClean="0"/>
              <a:t>A procedure in SAS (PROC Contents) produces the listing.</a:t>
            </a:r>
          </a:p>
          <a:p>
            <a:r>
              <a:rPr lang="en-US" sz="2600" dirty="0" smtClean="0"/>
              <a:t>For each variable, the contents list</a:t>
            </a:r>
          </a:p>
          <a:p>
            <a:pPr lvl="1"/>
            <a:r>
              <a:rPr lang="en-US" sz="2200" dirty="0" smtClean="0"/>
              <a:t>Name (same in both SAS and SPSS).</a:t>
            </a:r>
          </a:p>
          <a:p>
            <a:pPr lvl="1"/>
            <a:r>
              <a:rPr lang="en-US" sz="2200" dirty="0" smtClean="0"/>
              <a:t>Variable label (same in both SAS and SPSS).</a:t>
            </a:r>
          </a:p>
          <a:p>
            <a:pPr lvl="1"/>
            <a:r>
              <a:rPr lang="en-US" sz="2200" dirty="0" smtClean="0"/>
              <a:t>Associated value formats (stored differently in SAS and SPSS).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CEFFB6-1D1D-416D-AE27-41B6806D915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33400" y="1189037"/>
            <a:ext cx="8229600" cy="4525963"/>
          </a:xfrm>
        </p:spPr>
        <p:txBody>
          <a:bodyPr/>
          <a:lstStyle/>
          <a:p>
            <a:r>
              <a:rPr lang="en-US" sz="2400" dirty="0" smtClean="0"/>
              <a:t>Recommended modules to complete before viewing this module</a:t>
            </a:r>
          </a:p>
          <a:p>
            <a:pPr lvl="1"/>
            <a:r>
              <a:rPr lang="en-US" sz="2000" dirty="0" smtClean="0"/>
              <a:t>1. Introduction to the NLTS2 Training Modules</a:t>
            </a:r>
          </a:p>
          <a:p>
            <a:pPr lvl="1"/>
            <a:r>
              <a:rPr lang="en-US" sz="2000" dirty="0" smtClean="0"/>
              <a:t>2. NLTS2 Study Overview</a:t>
            </a:r>
          </a:p>
          <a:p>
            <a:pPr lvl="1"/>
            <a:r>
              <a:rPr lang="en-US" sz="2000" dirty="0" smtClean="0"/>
              <a:t>3. NLTS2 Study Design and Sampling</a:t>
            </a:r>
          </a:p>
          <a:p>
            <a:pPr lvl="1"/>
            <a:r>
              <a:rPr lang="en-US" sz="2000" dirty="0" smtClean="0"/>
              <a:t>NLTS2 Data Sources, either:</a:t>
            </a:r>
          </a:p>
          <a:p>
            <a:pPr lvl="2"/>
            <a:r>
              <a:rPr lang="en-US" dirty="0" smtClean="0"/>
              <a:t>4. Parent and Youth Surveys or </a:t>
            </a:r>
          </a:p>
          <a:p>
            <a:pPr lvl="2"/>
            <a:r>
              <a:rPr lang="en-US" dirty="0" smtClean="0"/>
              <a:t>5. School Surveys, Student Assessments, and Transcripts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1DDADE-1BF5-492F-BC27-B344D220ABD5}" type="slidenum">
              <a:rPr lang="en-US" smtClean="0"/>
              <a:pPr/>
              <a:t>19</a:t>
            </a:fld>
            <a:endParaRPr lang="en-US" dirty="0" smtClean="0"/>
          </a:p>
        </p:txBody>
      </p:sp>
      <p:sp>
        <p:nvSpPr>
          <p:cNvPr id="2253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documentation</a:t>
            </a:r>
          </a:p>
        </p:txBody>
      </p:sp>
      <p:sp>
        <p:nvSpPr>
          <p:cNvPr id="22531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484450"/>
            <a:ext cx="8534400" cy="4525963"/>
          </a:xfrm>
        </p:spPr>
        <p:txBody>
          <a:bodyPr/>
          <a:lstStyle/>
          <a:p>
            <a:r>
              <a:rPr lang="en-US" dirty="0" smtClean="0"/>
              <a:t>Associated value formats</a:t>
            </a:r>
          </a:p>
          <a:p>
            <a:pPr lvl="1"/>
            <a:r>
              <a:rPr lang="en-US" sz="2300" dirty="0" smtClean="0"/>
              <a:t>An associated format replaces number values with value descriptions in printed output.</a:t>
            </a:r>
          </a:p>
          <a:p>
            <a:pPr lvl="1"/>
            <a:r>
              <a:rPr lang="en-US" sz="2300" i="1" dirty="0" smtClean="0"/>
              <a:t>Example</a:t>
            </a:r>
            <a:r>
              <a:rPr lang="en-US" sz="2300" dirty="0" smtClean="0"/>
              <a:t>: With the format “ynfmt”, “(0) no” and “(1) yes” are listed in output instead of just the numbers “0” and “1.”</a:t>
            </a:r>
          </a:p>
          <a:p>
            <a:pPr lvl="1"/>
            <a:r>
              <a:rPr lang="en-US" sz="2300" dirty="0" smtClean="0"/>
              <a:t>In SAS, formats are in an externally stored format library.</a:t>
            </a:r>
          </a:p>
          <a:p>
            <a:pPr lvl="2"/>
            <a:r>
              <a:rPr lang="en-US" dirty="0" smtClean="0"/>
              <a:t>A program for recompiling the SAS formats library is included with the documentation.</a:t>
            </a:r>
          </a:p>
          <a:p>
            <a:pPr lvl="1"/>
            <a:r>
              <a:rPr lang="en-US" sz="2300" dirty="0" smtClean="0"/>
              <a:t>In SPSS, the value formats are stored with each individual variable.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0EF721-1383-4525-BA06-6A74B4C4EF7E}" type="slidenum">
              <a:rPr lang="en-US" smtClean="0"/>
              <a:pPr/>
              <a:t>20</a:t>
            </a:fld>
            <a:endParaRPr lang="en-US" dirty="0" smtClean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documentation: Example</a:t>
            </a:r>
          </a:p>
        </p:txBody>
      </p:sp>
      <p:pic>
        <p:nvPicPr>
          <p:cNvPr id="23555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 l="6596" t="20184" r="6828" b="13333"/>
          <a:stretch>
            <a:fillRect/>
          </a:stretch>
        </p:blipFill>
        <p:spPr>
          <a:xfrm>
            <a:off x="326991" y="1600200"/>
            <a:ext cx="8588409" cy="41219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56F04E-0AE5-4D82-A5C1-CD68E150E512}" type="slidenum">
              <a:rPr lang="en-US" smtClean="0"/>
              <a:pPr/>
              <a:t>21</a:t>
            </a:fld>
            <a:endParaRPr lang="en-US" dirty="0" smtClean="0"/>
          </a:p>
        </p:txBody>
      </p:sp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Topics discussed in this module</a:t>
            </a:r>
          </a:p>
          <a:p>
            <a:pPr lvl="1"/>
            <a:r>
              <a:rPr lang="en-US" dirty="0" smtClean="0"/>
              <a:t>NLTS2 documentation overview</a:t>
            </a:r>
          </a:p>
          <a:p>
            <a:pPr lvl="1"/>
            <a:r>
              <a:rPr lang="en-US" dirty="0" smtClean="0"/>
              <a:t>What is included in the documentation</a:t>
            </a:r>
          </a:p>
          <a:p>
            <a:pPr lvl="1"/>
            <a:r>
              <a:rPr lang="en-US" dirty="0" smtClean="0"/>
              <a:t>Linked table of contents</a:t>
            </a:r>
          </a:p>
          <a:p>
            <a:pPr lvl="1"/>
            <a:r>
              <a:rPr lang="en-US" dirty="0" smtClean="0"/>
              <a:t>Database overview document</a:t>
            </a:r>
          </a:p>
          <a:p>
            <a:pPr lvl="1"/>
            <a:r>
              <a:rPr lang="en-US" dirty="0" smtClean="0"/>
              <a:t>Database structures document</a:t>
            </a:r>
          </a:p>
          <a:p>
            <a:pPr lvl="1"/>
            <a:r>
              <a:rPr lang="en-US" dirty="0" smtClean="0"/>
              <a:t>Index of variables </a:t>
            </a:r>
          </a:p>
          <a:p>
            <a:pPr lvl="1"/>
            <a:r>
              <a:rPr lang="en-US" dirty="0" smtClean="0"/>
              <a:t>Other resources/documents in the documentation</a:t>
            </a:r>
          </a:p>
          <a:p>
            <a:pPr lvl="1"/>
            <a:r>
              <a:rPr lang="en-US" dirty="0" smtClean="0"/>
              <a:t>Data collection instruments</a:t>
            </a:r>
          </a:p>
          <a:p>
            <a:pPr lvl="1"/>
            <a:r>
              <a:rPr lang="en-US" dirty="0" smtClean="0"/>
              <a:t>File documentation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56F04E-0AE5-4D82-A5C1-CD68E150E512}" type="slidenum">
              <a:rPr lang="en-US" smtClean="0"/>
              <a:pPr/>
              <a:t>22</a:t>
            </a:fld>
            <a:endParaRPr lang="en-US" dirty="0" smtClean="0"/>
          </a:p>
        </p:txBody>
      </p:sp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module:</a:t>
            </a:r>
          </a:p>
          <a:p>
            <a:pPr lvl="1"/>
            <a:r>
              <a:rPr lang="en-US" dirty="0" smtClean="0"/>
              <a:t>11. NLTS2 Documentation: Data Dictionaries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626119-CF53-4ADB-9761-8DA01D781A0E}" type="slidenum">
              <a:rPr lang="en-US" smtClean="0"/>
              <a:pPr/>
              <a:t>23</a:t>
            </a:fld>
            <a:endParaRPr lang="en-US" dirty="0" smtClean="0"/>
          </a:p>
        </p:txBody>
      </p:sp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information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NLTS2 website contains reports, data tables, and other project-related information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http://nlts2.org/</a:t>
            </a:r>
            <a:endParaRPr lang="en-US" dirty="0" smtClean="0"/>
          </a:p>
          <a:p>
            <a:pPr lvl="1"/>
            <a:r>
              <a:rPr lang="en-US" dirty="0" smtClean="0"/>
              <a:t>Information about obtaining the NLTS2 database and documentation can be found on the NCES website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http://nces.ed.gov/statprog/rudman/</a:t>
            </a:r>
            <a:endParaRPr lang="en-US" dirty="0" smtClean="0"/>
          </a:p>
          <a:p>
            <a:pPr lvl="1"/>
            <a:r>
              <a:rPr lang="en-US" dirty="0" smtClean="0"/>
              <a:t>General information about restricted data licenses can be found on the NCES website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http://nces.ed.gov/statprog/instruct.asp</a:t>
            </a:r>
            <a:endParaRPr lang="en-US" dirty="0" smtClean="0"/>
          </a:p>
          <a:p>
            <a:pPr lvl="1"/>
            <a:r>
              <a:rPr lang="en-US" dirty="0" smtClean="0"/>
              <a:t>E-mail address: nlts2@sri.com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80017A-F1D9-42C0-85E2-E8ED98D46985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000" dirty="0" smtClean="0"/>
              <a:t>NLTS2 documentation overview</a:t>
            </a:r>
          </a:p>
          <a:p>
            <a:pPr lvl="1"/>
            <a:r>
              <a:rPr lang="en-US" sz="2000" dirty="0" smtClean="0"/>
              <a:t>What is included in the documentation</a:t>
            </a:r>
          </a:p>
          <a:p>
            <a:pPr lvl="1"/>
            <a:r>
              <a:rPr lang="en-US" sz="2000" dirty="0" smtClean="0"/>
              <a:t>Table of contents</a:t>
            </a:r>
          </a:p>
          <a:p>
            <a:pPr lvl="1"/>
            <a:r>
              <a:rPr lang="en-US" sz="2000" dirty="0" smtClean="0"/>
              <a:t>Database overview document</a:t>
            </a:r>
          </a:p>
          <a:p>
            <a:pPr lvl="1"/>
            <a:r>
              <a:rPr lang="en-US" sz="2000" dirty="0" smtClean="0"/>
              <a:t>Database structures document</a:t>
            </a:r>
          </a:p>
          <a:p>
            <a:pPr lvl="1"/>
            <a:r>
              <a:rPr lang="en-US" sz="2000" dirty="0" smtClean="0"/>
              <a:t>Index of variables </a:t>
            </a:r>
          </a:p>
          <a:p>
            <a:pPr lvl="1"/>
            <a:r>
              <a:rPr lang="en-US" sz="2000" dirty="0" smtClean="0"/>
              <a:t>Other resources/documents in the documentation</a:t>
            </a:r>
          </a:p>
          <a:p>
            <a:pPr lvl="1"/>
            <a:r>
              <a:rPr lang="en-US" sz="2000" dirty="0" smtClean="0"/>
              <a:t>Data collection instruments</a:t>
            </a:r>
          </a:p>
          <a:p>
            <a:pPr lvl="1"/>
            <a:r>
              <a:rPr lang="en-US" sz="2000" dirty="0" smtClean="0"/>
              <a:t>File documentation</a:t>
            </a:r>
          </a:p>
          <a:p>
            <a:pPr lvl="1"/>
            <a:r>
              <a:rPr lang="en-US" sz="2000" dirty="0" smtClean="0"/>
              <a:t>Closing</a:t>
            </a:r>
          </a:p>
          <a:p>
            <a:pPr lvl="1"/>
            <a:r>
              <a:rPr lang="en-US" sz="2000" dirty="0" smtClean="0"/>
              <a:t>Important information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58E5A7-4BE0-4301-9E07-B897A695B449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documentation overview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NLTS2 documentation includes the information necessary for learning about the NLTS2 </a:t>
            </a:r>
            <a:r>
              <a:rPr lang="en-US" sz="3200" smtClean="0"/>
              <a:t>study, the </a:t>
            </a:r>
            <a:r>
              <a:rPr lang="en-US" sz="3200" dirty="0" smtClean="0"/>
              <a:t>sources of data, and the database. </a:t>
            </a:r>
          </a:p>
          <a:p>
            <a:r>
              <a:rPr lang="en-US" sz="3200" dirty="0" smtClean="0"/>
              <a:t>Data documentation is by data source and by wave.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D2CD85-BA1B-48AC-889F-3C7AAB38C994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717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included in the documentation</a:t>
            </a:r>
          </a:p>
        </p:txBody>
      </p:sp>
      <p:sp>
        <p:nvSpPr>
          <p:cNvPr id="7171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HTML table of contents</a:t>
            </a:r>
          </a:p>
          <a:p>
            <a:r>
              <a:rPr lang="en-US" dirty="0" smtClean="0"/>
              <a:t>Database overview document</a:t>
            </a:r>
          </a:p>
          <a:p>
            <a:r>
              <a:rPr lang="en-US" dirty="0" smtClean="0"/>
              <a:t>Database structures document</a:t>
            </a:r>
          </a:p>
          <a:p>
            <a:r>
              <a:rPr lang="en-US" dirty="0" smtClean="0"/>
              <a:t>Data dictionaries</a:t>
            </a:r>
          </a:p>
          <a:p>
            <a:r>
              <a:rPr lang="en-US" dirty="0" smtClean="0"/>
              <a:t>File documentation</a:t>
            </a:r>
          </a:p>
          <a:p>
            <a:r>
              <a:rPr lang="en-US" dirty="0" smtClean="0"/>
              <a:t>Data collection instruments</a:t>
            </a:r>
          </a:p>
          <a:p>
            <a:r>
              <a:rPr lang="en-US" dirty="0" smtClean="0"/>
              <a:t>Index of variables</a:t>
            </a:r>
          </a:p>
          <a:p>
            <a:r>
              <a:rPr lang="en-US" dirty="0" smtClean="0"/>
              <a:t>SPSS user notes</a:t>
            </a:r>
          </a:p>
          <a:p>
            <a:r>
              <a:rPr lang="en-US" dirty="0" smtClean="0"/>
              <a:t>Quick references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04B209-AB07-4B06-9187-7EF12200B969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819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included in the documentation</a:t>
            </a:r>
          </a:p>
        </p:txBody>
      </p:sp>
      <p:sp>
        <p:nvSpPr>
          <p:cNvPr id="8195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One data file for each data source in a wave in both SAS</a:t>
            </a:r>
            <a:r>
              <a:rPr lang="en-US" sz="2200" baseline="30000" dirty="0" smtClean="0"/>
              <a:t>®</a:t>
            </a:r>
            <a:r>
              <a:rPr lang="en-US" sz="2200" dirty="0" smtClean="0"/>
              <a:t> and SPSS</a:t>
            </a:r>
            <a:r>
              <a:rPr lang="en-US" sz="2200" baseline="30000" dirty="0" smtClean="0"/>
              <a:t>®</a:t>
            </a:r>
            <a:r>
              <a:rPr lang="en-US" sz="2200" dirty="0" smtClean="0"/>
              <a:t> formats</a:t>
            </a:r>
          </a:p>
          <a:p>
            <a:r>
              <a:rPr lang="en-US" sz="2200" dirty="0" smtClean="0"/>
              <a:t>SAS version</a:t>
            </a:r>
          </a:p>
          <a:p>
            <a:pPr lvl="1"/>
            <a:r>
              <a:rPr lang="en-US" sz="2000" dirty="0" smtClean="0"/>
              <a:t>SAS format library</a:t>
            </a:r>
          </a:p>
          <a:p>
            <a:pPr lvl="1"/>
            <a:r>
              <a:rPr lang="en-US" sz="2000" dirty="0" smtClean="0"/>
              <a:t>SAS programming code for creating user defined formats</a:t>
            </a:r>
          </a:p>
          <a:p>
            <a:pPr lvl="1"/>
            <a:r>
              <a:rPr lang="en-US" sz="2000" dirty="0" smtClean="0"/>
              <a:t>SAS PROC Contents output for each file lists variable name, variable label, and associated value format.</a:t>
            </a:r>
          </a:p>
          <a:p>
            <a:r>
              <a:rPr lang="en-US" sz="2200" dirty="0" smtClean="0"/>
              <a:t>SPSS version</a:t>
            </a:r>
          </a:p>
          <a:p>
            <a:pPr lvl="1"/>
            <a:r>
              <a:rPr lang="en-US" sz="2000" dirty="0" smtClean="0"/>
              <a:t>SPSS users’ notes</a:t>
            </a:r>
          </a:p>
          <a:p>
            <a:pPr lvl="1"/>
            <a:r>
              <a:rPr lang="en-US" sz="2000" dirty="0" smtClean="0"/>
              <a:t>Variable names, variable labels, missing values ranges, and value labels can be viewed by opening file in the SPSS “Variable View” data window.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6949D1-7E11-480B-8F6D-6701E0F7779F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HTML table of contents</a:t>
            </a:r>
          </a:p>
          <a:p>
            <a:pPr lvl="1"/>
            <a:r>
              <a:rPr lang="en-US" dirty="0" smtClean="0"/>
              <a:t>Documents are accessed via hyperlinks in an HTML table of contents.</a:t>
            </a:r>
          </a:p>
          <a:p>
            <a:pPr lvl="1"/>
            <a:r>
              <a:rPr lang="en-US" dirty="0" smtClean="0"/>
              <a:t>The contents has 2 levels; the top level links to either</a:t>
            </a:r>
          </a:p>
          <a:p>
            <a:pPr lvl="2"/>
            <a:r>
              <a:rPr lang="en-US" dirty="0" smtClean="0"/>
              <a:t>A document that pertains to all waves, such as the overview, index of variables, or quick reference guide.</a:t>
            </a:r>
          </a:p>
          <a:p>
            <a:pPr lvl="2"/>
            <a:r>
              <a:rPr lang="en-US" dirty="0" smtClean="0"/>
              <a:t>A secondary table of contents by data collection wave listing data dictionaries, instruments, and file documentation within that wave.</a:t>
            </a:r>
          </a:p>
          <a:p>
            <a:pPr lvl="1"/>
            <a:r>
              <a:rPr lang="en-US" dirty="0" smtClean="0"/>
              <a:t>To use a hyperlink, click on any blue underlined text to be taken directly to a document or detailed table of contents by Wave.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D1BE5F-9423-4CAF-B458-00F30D31F7D4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</a:t>
            </a:r>
          </a:p>
        </p:txBody>
      </p:sp>
      <p:pic>
        <p:nvPicPr>
          <p:cNvPr id="10243" name="Content Placeholder 9"/>
          <p:cNvPicPr>
            <a:picLocks noGrp="1"/>
          </p:cNvPicPr>
          <p:nvPr>
            <p:ph idx="1"/>
          </p:nvPr>
        </p:nvPicPr>
        <p:blipFill>
          <a:blip r:embed="rId2" cstate="print"/>
          <a:srcRect l="150" t="17713" r="43478" b="14942"/>
          <a:stretch>
            <a:fillRect/>
          </a:stretch>
        </p:blipFill>
        <p:spPr>
          <a:xfrm>
            <a:off x="1077686" y="1683512"/>
            <a:ext cx="5399314" cy="4031488"/>
          </a:xfrm>
          <a:ln w="6350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7BFCE3-C170-4D7A-93D3-10DE2586EA03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overview document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sz="2400" dirty="0" smtClean="0"/>
              <a:t>Provides general and background information about the study.</a:t>
            </a:r>
          </a:p>
          <a:p>
            <a:r>
              <a:rPr lang="en-US" sz="2400" dirty="0" smtClean="0"/>
              <a:t>Addresses sampling, data collection, weighting, response rates, and other important concerns in using these data.</a:t>
            </a:r>
          </a:p>
          <a:p>
            <a:pPr lvl="1"/>
            <a:r>
              <a:rPr lang="en-US" sz="2200" dirty="0" smtClean="0"/>
              <a:t>Describes each data collection effort by wave.</a:t>
            </a:r>
          </a:p>
          <a:p>
            <a:pPr lvl="1"/>
            <a:r>
              <a:rPr lang="en-US" sz="2200" dirty="0" smtClean="0"/>
              <a:t>Discusses weighting and calculating weighted standard errors.</a:t>
            </a:r>
          </a:p>
          <a:p>
            <a:pPr lvl="1"/>
            <a:r>
              <a:rPr lang="en-US" sz="2200" dirty="0" smtClean="0"/>
              <a:t>Includes a table of response rates for each instrument by wave.</a:t>
            </a:r>
          </a:p>
          <a:p>
            <a:r>
              <a:rPr lang="en-US" sz="2400" dirty="0" smtClean="0"/>
              <a:t>Explains disability categorizations and defines the disability categories.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6098</TotalTime>
  <Words>1424</Words>
  <Application>Microsoft Macintosh PowerPoint</Application>
  <PresentationFormat>On-screen Show (4:3)</PresentationFormat>
  <Paragraphs>169</Paragraphs>
  <Slides>24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1_Default Design</vt:lpstr>
      <vt:lpstr>10. NLTS2 Documentation Overview</vt:lpstr>
      <vt:lpstr>Prerequisites</vt:lpstr>
      <vt:lpstr>Overview</vt:lpstr>
      <vt:lpstr>NLTS2 documentation overview</vt:lpstr>
      <vt:lpstr>What is included in the documentation</vt:lpstr>
      <vt:lpstr>What is included in the documentation</vt:lpstr>
      <vt:lpstr>Table of contents</vt:lpstr>
      <vt:lpstr>Table of contents</vt:lpstr>
      <vt:lpstr>Database overview document</vt:lpstr>
      <vt:lpstr>Database structures document</vt:lpstr>
      <vt:lpstr>Database structures document</vt:lpstr>
      <vt:lpstr>Database structures document</vt:lpstr>
      <vt:lpstr>Index of variables</vt:lpstr>
      <vt:lpstr>Index of variables: Example</vt:lpstr>
      <vt:lpstr>Index of variables: Example</vt:lpstr>
      <vt:lpstr>Index of variables: Example</vt:lpstr>
      <vt:lpstr>Other documents</vt:lpstr>
      <vt:lpstr>Data collection instruments</vt:lpstr>
      <vt:lpstr>File documentation</vt:lpstr>
      <vt:lpstr>File documentation</vt:lpstr>
      <vt:lpstr>File documentation: Example</vt:lpstr>
      <vt:lpstr>Closing</vt:lpstr>
      <vt:lpstr>Closing</vt:lpstr>
      <vt:lpstr>Important information</vt:lpstr>
    </vt:vector>
  </TitlesOfParts>
  <Company>SRI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Documentation</dc:title>
  <dc:creator>Policy Division</dc:creator>
  <cp:lastModifiedBy>Fernando Medrano</cp:lastModifiedBy>
  <cp:revision>133</cp:revision>
  <dcterms:created xsi:type="dcterms:W3CDTF">2011-03-31T18:20:49Z</dcterms:created>
  <dcterms:modified xsi:type="dcterms:W3CDTF">2011-04-03T18:33:06Z</dcterms:modified>
</cp:coreProperties>
</file>