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Default Extension="jpeg" ContentType="image/jpeg"/>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61" r:id="rId1"/>
  </p:sldMasterIdLst>
  <p:notesMasterIdLst>
    <p:notesMasterId r:id="rId42"/>
  </p:notesMasterIdLst>
  <p:handoutMasterIdLst>
    <p:handoutMasterId r:id="rId43"/>
  </p:handoutMasterIdLst>
  <p:sldIdLst>
    <p:sldId id="280" r:id="rId2"/>
    <p:sldId id="329" r:id="rId3"/>
    <p:sldId id="297" r:id="rId4"/>
    <p:sldId id="263" r:id="rId5"/>
    <p:sldId id="331" r:id="rId6"/>
    <p:sldId id="264" r:id="rId7"/>
    <p:sldId id="332" r:id="rId8"/>
    <p:sldId id="323" r:id="rId9"/>
    <p:sldId id="296" r:id="rId10"/>
    <p:sldId id="306" r:id="rId11"/>
    <p:sldId id="277" r:id="rId12"/>
    <p:sldId id="307" r:id="rId13"/>
    <p:sldId id="333" r:id="rId14"/>
    <p:sldId id="266" r:id="rId15"/>
    <p:sldId id="308" r:id="rId16"/>
    <p:sldId id="309" r:id="rId17"/>
    <p:sldId id="267" r:id="rId18"/>
    <p:sldId id="279" r:id="rId19"/>
    <p:sldId id="320" r:id="rId20"/>
    <p:sldId id="310" r:id="rId21"/>
    <p:sldId id="334" r:id="rId22"/>
    <p:sldId id="311" r:id="rId23"/>
    <p:sldId id="335" r:id="rId24"/>
    <p:sldId id="269" r:id="rId25"/>
    <p:sldId id="313" r:id="rId26"/>
    <p:sldId id="312" r:id="rId27"/>
    <p:sldId id="314" r:id="rId28"/>
    <p:sldId id="270" r:id="rId29"/>
    <p:sldId id="324" r:id="rId30"/>
    <p:sldId id="315" r:id="rId31"/>
    <p:sldId id="317" r:id="rId32"/>
    <p:sldId id="316" r:id="rId33"/>
    <p:sldId id="318" r:id="rId34"/>
    <p:sldId id="325" r:id="rId35"/>
    <p:sldId id="327" r:id="rId36"/>
    <p:sldId id="326" r:id="rId37"/>
    <p:sldId id="328" r:id="rId38"/>
    <p:sldId id="273" r:id="rId39"/>
    <p:sldId id="299" r:id="rId40"/>
    <p:sldId id="321" r:id="rId41"/>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nne-Marie Knokey" initials="AMK" lastIdx="23" clrIdx="0"/>
  <p:cmAuthor id="1" name="Kathy Valdes" initials="KV" lastIdx="14"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0099"/>
    <a:srgbClr val="FF0000"/>
    <a:srgbClr val="339933"/>
    <a:srgbClr val="006600"/>
    <a:srgbClr val="000000"/>
    <a:srgbClr val="333399"/>
    <a:srgbClr val="33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4622" autoAdjust="0"/>
  </p:normalViewPr>
  <p:slideViewPr>
    <p:cSldViewPr>
      <p:cViewPr>
        <p:scale>
          <a:sx n="100" d="100"/>
          <a:sy n="100" d="100"/>
        </p:scale>
        <p:origin x="-2592" y="-1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98"/>
    </p:cViewPr>
  </p:sorterViewPr>
  <p:notesViewPr>
    <p:cSldViewPr>
      <p:cViewPr varScale="1">
        <p:scale>
          <a:sx n="54" d="100"/>
          <a:sy n="54" d="100"/>
        </p:scale>
        <p:origin x="-1776" y="-84"/>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8614" name="Rectangle 6"/>
          <p:cNvSpPr>
            <a:spLocks noChangeArrowheads="1"/>
          </p:cNvSpPr>
          <p:nvPr/>
        </p:nvSpPr>
        <p:spPr bwMode="auto">
          <a:xfrm>
            <a:off x="0" y="0"/>
            <a:ext cx="7099300" cy="469900"/>
          </a:xfrm>
          <a:prstGeom prst="rect">
            <a:avLst/>
          </a:prstGeom>
          <a:noFill/>
          <a:ln w="9525">
            <a:noFill/>
            <a:miter lim="800000"/>
            <a:headEnd/>
            <a:tailEnd/>
          </a:ln>
          <a:effectLst/>
        </p:spPr>
        <p:txBody>
          <a:bodyPr lIns="94181" tIns="47090" rIns="94181" bIns="47090"/>
          <a:lstStyle/>
          <a:p>
            <a:pPr algn="ctr" defTabSz="941388">
              <a:defRPr/>
            </a:pPr>
            <a:r>
              <a:rPr lang="en-US" sz="1200"/>
              <a:t>NLTS2 Data Training</a:t>
            </a:r>
          </a:p>
          <a:p>
            <a:pPr algn="ctr" defTabSz="941388">
              <a:defRPr/>
            </a:pPr>
            <a:r>
              <a:rPr lang="en-US" sz="1200"/>
              <a:t>SRI International</a:t>
            </a:r>
          </a:p>
        </p:txBody>
      </p:sp>
      <p:sp>
        <p:nvSpPr>
          <p:cNvPr id="68615" name="Rectangle 7"/>
          <p:cNvSpPr>
            <a:spLocks noChangeArrowheads="1"/>
          </p:cNvSpPr>
          <p:nvPr/>
        </p:nvSpPr>
        <p:spPr bwMode="auto">
          <a:xfrm>
            <a:off x="808038" y="8843963"/>
            <a:ext cx="5278437" cy="263525"/>
          </a:xfrm>
          <a:prstGeom prst="rect">
            <a:avLst/>
          </a:prstGeom>
          <a:noFill/>
          <a:ln w="9525">
            <a:noFill/>
            <a:miter lim="800000"/>
            <a:headEnd/>
            <a:tailEnd/>
          </a:ln>
          <a:effectLst/>
        </p:spPr>
        <p:txBody>
          <a:bodyPr lIns="94181" tIns="47090" rIns="94181" bIns="47090" anchor="b"/>
          <a:lstStyle/>
          <a:p>
            <a:pPr algn="ctr" defTabSz="941388">
              <a:defRPr/>
            </a:pPr>
            <a:r>
              <a:rPr lang="en-US" sz="1200"/>
              <a:t>Preliminary findings—not for citation.</a:t>
            </a:r>
          </a:p>
        </p:txBody>
      </p:sp>
      <p:sp>
        <p:nvSpPr>
          <p:cNvPr id="68616" name="Rectangle 8"/>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9A2C9CD-2422-4294-AD45-104DCF1AA77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a:defRPr sz="1200">
                <a:latin typeface="Arial" charset="0"/>
              </a:defRPr>
            </a:lvl1pPr>
          </a:lstStyle>
          <a:p>
            <a:pPr>
              <a:defRPr/>
            </a:pPr>
            <a:endParaRPr lang="en-US"/>
          </a:p>
        </p:txBody>
      </p:sp>
      <p:sp>
        <p:nvSpPr>
          <p:cNvPr id="33795"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a:defRPr sz="1200">
                <a:latin typeface="Arial"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a:defRPr sz="1200">
                <a:latin typeface="Arial" charset="0"/>
              </a:defRPr>
            </a:lvl1pPr>
          </a:lstStyle>
          <a:p>
            <a:pPr>
              <a:defRPr/>
            </a:pPr>
            <a:endParaRPr lang="en-US"/>
          </a:p>
        </p:txBody>
      </p:sp>
      <p:sp>
        <p:nvSpPr>
          <p:cNvPr id="33799"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a:defRPr sz="1200">
                <a:latin typeface="Arial" charset="0"/>
              </a:defRPr>
            </a:lvl1pPr>
          </a:lstStyle>
          <a:p>
            <a:pPr>
              <a:defRPr/>
            </a:pPr>
            <a:fld id="{4DA5AF6D-A195-4BDE-9ED9-5CAC2670853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DA5AF6D-A195-4BDE-9ED9-5CAC2670853D}" type="slidenum">
              <a:rPr lang="en-US" smtClean="0"/>
              <a:pPr>
                <a:defRPr/>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p>
        </p:txBody>
      </p:sp>
      <p:sp>
        <p:nvSpPr>
          <p:cNvPr id="39940" name="Slide Number Placeholder 3"/>
          <p:cNvSpPr>
            <a:spLocks noGrp="1"/>
          </p:cNvSpPr>
          <p:nvPr>
            <p:ph type="sldNum" sz="quarter" idx="5"/>
          </p:nvPr>
        </p:nvSpPr>
        <p:spPr>
          <a:noFill/>
        </p:spPr>
        <p:txBody>
          <a:bodyPr/>
          <a:lstStyle/>
          <a:p>
            <a:fld id="{9D61EB5F-D5C4-46CF-A40E-A881FABCB2C0}" type="slidenum">
              <a:rPr lang="en-US" smtClean="0"/>
              <a:pPr/>
              <a:t>21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dirty="0" smtClean="0"/>
          </a:p>
        </p:txBody>
      </p:sp>
      <p:sp>
        <p:nvSpPr>
          <p:cNvPr id="39940" name="Slide Number Placeholder 3"/>
          <p:cNvSpPr>
            <a:spLocks noGrp="1"/>
          </p:cNvSpPr>
          <p:nvPr>
            <p:ph type="sldNum" sz="quarter" idx="5"/>
          </p:nvPr>
        </p:nvSpPr>
        <p:spPr>
          <a:noFill/>
        </p:spPr>
        <p:txBody>
          <a:bodyPr/>
          <a:lstStyle/>
          <a:p>
            <a:fld id="{9D61EB5F-D5C4-46CF-A40E-A881FABCB2C0}" type="slidenum">
              <a:rPr lang="en-US" smtClean="0"/>
              <a:pPr/>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non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812EFC2C-0E38-4408-A6A9-3B8C33F79AC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0D64749D-D864-42BC-9E9B-2058E27914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DDF264DE-2555-4AA4-841A-EB7AB62EB8B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7810F11C-BFA9-4466-8D7D-307C6524B97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427D584D-8A5C-4CB7-9212-8A25763303D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4C22BB3-747D-4C0C-8267-BD188ECBF21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3" name="Picture 8" descr="NLTS2-4C"/>
          <p:cNvPicPr>
            <a:picLocks noChangeAspect="1" noChangeArrowheads="1"/>
          </p:cNvPicPr>
          <p:nvPr userDrawn="1"/>
        </p:nvPicPr>
        <p:blipFill>
          <a:blip r:embed="rId2" cstate="print"/>
          <a:srcRect/>
          <a:stretch>
            <a:fillRect/>
          </a:stretch>
        </p:blipFill>
        <p:spPr bwMode="auto">
          <a:xfrm>
            <a:off x="5059363" y="3197225"/>
            <a:ext cx="3014662" cy="1563688"/>
          </a:xfrm>
          <a:prstGeom prst="rect">
            <a:avLst/>
          </a:prstGeom>
          <a:noFill/>
          <a:ln w="9525">
            <a:noFill/>
            <a:miter lim="800000"/>
            <a:headEnd/>
            <a:tailEnd/>
          </a:ln>
        </p:spPr>
      </p:pic>
      <p:sp>
        <p:nvSpPr>
          <p:cNvPr id="6" name="Rectangle 4"/>
          <p:cNvSpPr>
            <a:spLocks noGrp="1" noChangeArrowheads="1"/>
          </p:cNvSpPr>
          <p:nvPr>
            <p:ph type="ctrTitle"/>
          </p:nvPr>
        </p:nvSpPr>
        <p:spPr>
          <a:xfrm>
            <a:off x="155448" y="155448"/>
            <a:ext cx="8805672" cy="2130552"/>
          </a:xfrm>
        </p:spPr>
        <p:txBody>
          <a:bodyPr/>
          <a:lstStyle>
            <a:lvl1pPr>
              <a:defRPr/>
            </a:lvl1pPr>
          </a:lstStyle>
          <a:p>
            <a:r>
              <a:rPr lang="en-US" smtClean="0"/>
              <a:t>Click to edit Master title style</a:t>
            </a:r>
            <a:endParaRPr lang="en-US" dirty="0" smtClean="0"/>
          </a:p>
        </p:txBody>
      </p:sp>
      <p:sp>
        <p:nvSpPr>
          <p:cNvPr id="4" name="Rectangle 6"/>
          <p:cNvSpPr>
            <a:spLocks noGrp="1" noChangeArrowheads="1"/>
          </p:cNvSpPr>
          <p:nvPr>
            <p:ph type="sldNum" sz="quarter" idx="10"/>
          </p:nvPr>
        </p:nvSpPr>
        <p:spPr/>
        <p:txBody>
          <a:bodyPr/>
          <a:lstStyle>
            <a:lvl1pPr>
              <a:defRPr/>
            </a:lvl1pPr>
          </a:lstStyle>
          <a:p>
            <a:pPr>
              <a:defRPr/>
            </a:pPr>
            <a:fld id="{50465BF3-7C37-47E0-92E9-B1199F797E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Rectangle 5"/>
          <p:cNvSpPr>
            <a:spLocks noGrp="1" noChangeArrowheads="1"/>
          </p:cNvSpPr>
          <p:nvPr>
            <p:ph type="ftr" sz="quarter"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xfrm>
            <a:off x="8001000" y="6410325"/>
            <a:ext cx="631825" cy="457200"/>
          </a:xfrm>
        </p:spPr>
        <p:txBody>
          <a:bodyPr/>
          <a:lstStyle>
            <a:lvl1pPr>
              <a:defRPr/>
            </a:lvl1pPr>
          </a:lstStyle>
          <a:p>
            <a:pPr>
              <a:defRPr/>
            </a:pPr>
            <a:fld id="{44333BBD-853A-41A0-98C6-D324CC7C853C}" type="slidenum">
              <a:rPr lang="en-US"/>
              <a:pPr>
                <a:defRPr/>
              </a:pPr>
              <a:t>‹#›</a:t>
            </a:fld>
            <a:endParaRPr lang="en-US"/>
          </a:p>
        </p:txBody>
      </p:sp>
      <p:sp>
        <p:nvSpPr>
          <p:cNvPr id="6" name="Title 1"/>
          <p:cNvSpPr txBox="1">
            <a:spLocks/>
          </p:cNvSpPr>
          <p:nvPr userDrawn="1"/>
        </p:nvSpPr>
        <p:spPr bwMode="auto">
          <a:xfrm>
            <a:off x="458788" y="276225"/>
            <a:ext cx="8229600" cy="360363"/>
          </a:xfrm>
          <a:prstGeom prst="rect">
            <a:avLst/>
          </a:prstGeom>
          <a:noFill/>
          <a:ln w="9525">
            <a:noFill/>
            <a:miter lim="800000"/>
            <a:headEnd/>
            <a:tailEnd/>
          </a:ln>
        </p:spPr>
        <p:txBody>
          <a:bodyPr anchor="ctr"/>
          <a:lstStyle/>
          <a:p>
            <a:pPr eaLnBrk="0" hangingPunct="0">
              <a:defRPr/>
            </a:pPr>
            <a:r>
              <a:rPr lang="en-US" sz="2000" dirty="0" smtClean="0">
                <a:solidFill>
                  <a:schemeClr val="bg2">
                    <a:lumMod val="40000"/>
                    <a:lumOff val="60000"/>
                  </a:schemeClr>
                </a:solidFill>
                <a:latin typeface="Calibri"/>
                <a:cs typeface="Calibri"/>
              </a:rPr>
              <a:t>11. NLTS2 Documentation:</a:t>
            </a:r>
            <a:r>
              <a:rPr lang="en-US" sz="2000" baseline="0" dirty="0" smtClean="0">
                <a:solidFill>
                  <a:schemeClr val="bg2">
                    <a:lumMod val="40000"/>
                    <a:lumOff val="60000"/>
                  </a:schemeClr>
                </a:solidFill>
                <a:latin typeface="Calibri"/>
                <a:cs typeface="Calibri"/>
              </a:rPr>
              <a:t> Data Dictionaries</a:t>
            </a:r>
            <a:endParaRPr lang="en-US" sz="2000" b="1" kern="0" dirty="0">
              <a:solidFill>
                <a:schemeClr val="bg2">
                  <a:lumMod val="40000"/>
                  <a:lumOff val="60000"/>
                </a:schemeClr>
              </a:solidFill>
              <a:latin typeface="Calibri"/>
              <a:ea typeface="+mj-ea"/>
              <a:cs typeface="Calibri"/>
            </a:endParaRPr>
          </a:p>
        </p:txBody>
      </p:sp>
      <p:sp>
        <p:nvSpPr>
          <p:cNvPr id="7"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457200" y="1484450"/>
            <a:ext cx="8229600" cy="4525963"/>
          </a:xfrm>
        </p:spPr>
        <p:txBody>
          <a:bodyPr/>
          <a:lstStyle>
            <a:lvl2pPr marL="635000" indent="-285750">
              <a:defRPr/>
            </a:lvl2pPr>
            <a:lvl3pPr marL="860425" indent="-228600">
              <a:defRPr/>
            </a:lvl3pPr>
            <a:lvl4pPr marL="1089025" indent="-228600">
              <a:defRPr/>
            </a:lvl4pPr>
            <a:lvl5pPr marL="1317625" indent="-228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7"/>
          <p:cNvPicPr>
            <a:picLocks noChangeAspect="1" noChangeArrowheads="1"/>
          </p:cNvPicPr>
          <p:nvPr userDrawn="1"/>
        </p:nvPicPr>
        <p:blipFill>
          <a:blip r:embed="rId2" cstate="print"/>
          <a:srcRect/>
          <a:stretch>
            <a:fillRect/>
          </a:stretch>
        </p:blipFill>
        <p:spPr bwMode="auto">
          <a:xfrm>
            <a:off x="7467600" y="228600"/>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40CD8B5E-9CE8-49FB-A0F2-E4C358C07D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AA9BD439-B3FC-4B2C-8BC9-A3E7FCEAAE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F555C5CC-618C-4696-BD21-AE20BC4596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62E96D93-6C8C-4703-9FFB-532ADB90741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C4F9F1E2-5CF9-4DBF-98F1-2338B508D11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60A8E100-7E23-43D8-BA1F-77597E6DE30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2667000" y="6381750"/>
            <a:ext cx="48768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solidFill>
                  <a:srgbClr val="606060"/>
                </a:solidFill>
                <a:latin typeface="Calibri"/>
                <a:cs typeface="Calibri"/>
              </a:defRPr>
            </a:lvl1pPr>
          </a:lstStyle>
          <a:p>
            <a:pPr>
              <a:defRPr/>
            </a:pPr>
            <a:endParaRPr lang="en-US" dirty="0"/>
          </a:p>
        </p:txBody>
      </p:sp>
      <p:sp>
        <p:nvSpPr>
          <p:cNvPr id="1030" name="Rectangle 6"/>
          <p:cNvSpPr>
            <a:spLocks noGrp="1" noChangeArrowheads="1"/>
          </p:cNvSpPr>
          <p:nvPr>
            <p:ph type="sldNum" sz="quarter" idx="4"/>
          </p:nvPr>
        </p:nvSpPr>
        <p:spPr bwMode="auto">
          <a:xfrm>
            <a:off x="8002587" y="6410325"/>
            <a:ext cx="6302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F33A9DFD-A854-4F8B-BD78-78B21791393B}" type="slidenum">
              <a:rPr lang="en-US" smtClean="0"/>
              <a:pPr>
                <a:defRPr/>
              </a:pPr>
              <a:t>‹#›</a:t>
            </a:fld>
            <a:endParaRPr lang="en-US"/>
          </a:p>
        </p:txBody>
      </p:sp>
      <p:pic>
        <p:nvPicPr>
          <p:cNvPr id="1032" name="Picture 18" descr="sri_logo_1_blu"/>
          <p:cNvPicPr>
            <a:picLocks noChangeAspect="1" noChangeArrowheads="1"/>
          </p:cNvPicPr>
          <p:nvPr userDrawn="1"/>
        </p:nvPicPr>
        <p:blipFill>
          <a:blip r:embed="rId16" cstate="print"/>
          <a:srcRect/>
          <a:stretch>
            <a:fillRect/>
          </a:stretch>
        </p:blipFill>
        <p:spPr bwMode="auto">
          <a:xfrm>
            <a:off x="7543800" y="6254750"/>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66344"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718" r:id="rId1"/>
    <p:sldLayoutId id="2147483731" r:id="rId2"/>
    <p:sldLayoutId id="2147483730"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l" rtl="0" eaLnBrk="0" fontAlgn="base" hangingPunct="0">
        <a:spcBef>
          <a:spcPct val="0"/>
        </a:spcBef>
        <a:spcAft>
          <a:spcPct val="0"/>
        </a:spcAft>
        <a:defRPr sz="3200" b="1">
          <a:solidFill>
            <a:srgbClr val="333399"/>
          </a:solidFill>
          <a:latin typeface="Arial" charset="0"/>
        </a:defRPr>
      </a:lvl2pPr>
      <a:lvl3pPr algn="l" rtl="0" eaLnBrk="0" fontAlgn="base" hangingPunct="0">
        <a:spcBef>
          <a:spcPct val="0"/>
        </a:spcBef>
        <a:spcAft>
          <a:spcPct val="0"/>
        </a:spcAft>
        <a:defRPr sz="3200" b="1">
          <a:solidFill>
            <a:srgbClr val="333399"/>
          </a:solidFill>
          <a:latin typeface="Arial" charset="0"/>
        </a:defRPr>
      </a:lvl3pPr>
      <a:lvl4pPr algn="l" rtl="0" eaLnBrk="0" fontAlgn="base" hangingPunct="0">
        <a:spcBef>
          <a:spcPct val="0"/>
        </a:spcBef>
        <a:spcAft>
          <a:spcPct val="0"/>
        </a:spcAft>
        <a:defRPr sz="3200" b="1">
          <a:solidFill>
            <a:srgbClr val="333399"/>
          </a:solidFill>
          <a:latin typeface="Arial" charset="0"/>
        </a:defRPr>
      </a:lvl4pPr>
      <a:lvl5pPr algn="l"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339933"/>
        </a:buClr>
        <a:buChar char="•"/>
        <a:defRPr sz="2800">
          <a:solidFill>
            <a:schemeClr val="bg2">
              <a:lumMod val="75000"/>
            </a:schemeClr>
          </a:solidFill>
          <a:latin typeface="Calibri"/>
          <a:ea typeface="+mn-ea"/>
          <a:cs typeface="Calibri"/>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Calibri"/>
          <a:cs typeface="Calibri"/>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Calibri"/>
          <a:cs typeface="Calibri"/>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nces.ed.gov/statprog/rudman/" TargetMode="External"/><Relationship Id="rId4"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hyperlink" Target="http://nlts2.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155448"/>
            <a:ext cx="8805672" cy="2130552"/>
          </a:xfrm>
        </p:spPr>
        <p:txBody>
          <a:bodyPr/>
          <a:lstStyle/>
          <a:p>
            <a:pPr marL="228600" eaLnBrk="1" hangingPunct="1">
              <a:tabLst>
                <a:tab pos="914400" algn="l"/>
              </a:tabLst>
            </a:pPr>
            <a:r>
              <a:rPr lang="en-US" dirty="0" smtClean="0"/>
              <a:t>11. NLTS2 Documentation: </a:t>
            </a:r>
            <a:br>
              <a:rPr lang="en-US" dirty="0" smtClean="0"/>
            </a:br>
            <a:r>
              <a:rPr lang="en-US" dirty="0" smtClean="0"/>
              <a:t>	Data Dictionaries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4" name="Slide Number Placeholder 3"/>
          <p:cNvSpPr>
            <a:spLocks noGrp="1"/>
          </p:cNvSpPr>
          <p:nvPr>
            <p:ph type="sldNum" sz="quarter" idx="11"/>
          </p:nvPr>
        </p:nvSpPr>
        <p:spPr/>
        <p:txBody>
          <a:bodyPr/>
          <a:lstStyle/>
          <a:p>
            <a:fld id="{41DCAB26-1BBF-4910-AE77-5C226FB8D687}" type="slidenum">
              <a:rPr lang="en-US" smtClean="0"/>
              <a:pPr/>
              <a:t>9</a:t>
            </a:fld>
            <a:endParaRPr lang="en-US" smtClean="0"/>
          </a:p>
        </p:txBody>
      </p:sp>
      <p:sp>
        <p:nvSpPr>
          <p:cNvPr id="10242" name="Title 1"/>
          <p:cNvSpPr>
            <a:spLocks noGrp="1"/>
          </p:cNvSpPr>
          <p:nvPr>
            <p:ph type="title"/>
          </p:nvPr>
        </p:nvSpPr>
        <p:spPr/>
        <p:txBody>
          <a:bodyPr/>
          <a:lstStyle/>
          <a:p>
            <a:r>
              <a:rPr lang="en-US" dirty="0" smtClean="0"/>
              <a:t>File specifications</a:t>
            </a:r>
          </a:p>
        </p:txBody>
      </p:sp>
      <p:sp>
        <p:nvSpPr>
          <p:cNvPr id="10243" name="Content Placeholder 2"/>
          <p:cNvSpPr>
            <a:spLocks noGrp="1"/>
          </p:cNvSpPr>
          <p:nvPr>
            <p:ph idx="1"/>
          </p:nvPr>
        </p:nvSpPr>
        <p:spPr/>
        <p:txBody>
          <a:bodyPr/>
          <a:lstStyle/>
          <a:p>
            <a:r>
              <a:rPr lang="en-US" dirty="0" smtClean="0"/>
              <a:t>Variable prefix</a:t>
            </a:r>
          </a:p>
          <a:p>
            <a:pPr lvl="1"/>
            <a:r>
              <a:rPr lang="en-US" dirty="0" smtClean="0"/>
              <a:t>The prefix for variable names in the file applies to most but not all variables.</a:t>
            </a:r>
          </a:p>
          <a:p>
            <a:pPr lvl="2"/>
            <a:r>
              <a:rPr lang="en-US" dirty="0" smtClean="0"/>
              <a:t>With a few exceptions, variables found in this file begin with the variable prefix.</a:t>
            </a:r>
          </a:p>
          <a:p>
            <a:pPr lvl="3"/>
            <a:r>
              <a:rPr lang="en-US" dirty="0" smtClean="0"/>
              <a:t>There are specialized variables that have another prefix structure, such as wave-specific demographic variables.</a:t>
            </a:r>
          </a:p>
          <a:p>
            <a:pPr lvl="3"/>
            <a:r>
              <a:rPr lang="en-US" i="1" dirty="0" smtClean="0"/>
              <a:t>Example</a:t>
            </a:r>
            <a:r>
              <a:rPr lang="en-US" dirty="0" smtClean="0"/>
              <a:t>: W2_Age2003 is the age of youth during the</a:t>
            </a:r>
            <a:br>
              <a:rPr lang="en-US" dirty="0" smtClean="0"/>
            </a:br>
            <a:r>
              <a:rPr lang="en-US" dirty="0" smtClean="0"/>
              <a:t>Wave 2 Parent/Youth data collection and W2_Age2004 is the age of youth for the Wave 2 school data collection; the prefix is Wave 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1"/>
          </p:nvPr>
        </p:nvSpPr>
        <p:spPr/>
        <p:txBody>
          <a:bodyPr/>
          <a:lstStyle/>
          <a:p>
            <a:fld id="{19C95ED6-0F91-4BAE-91B9-B49D0C48B59C}" type="slidenum">
              <a:rPr lang="en-US" smtClean="0"/>
              <a:pPr/>
              <a:t>10</a:t>
            </a:fld>
            <a:endParaRPr lang="en-US" smtClean="0"/>
          </a:p>
        </p:txBody>
      </p:sp>
      <p:sp>
        <p:nvSpPr>
          <p:cNvPr id="11266" name="Rectangle 2"/>
          <p:cNvSpPr>
            <a:spLocks noGrp="1" noChangeArrowheads="1"/>
          </p:cNvSpPr>
          <p:nvPr>
            <p:ph type="title"/>
          </p:nvPr>
        </p:nvSpPr>
        <p:spPr/>
        <p:txBody>
          <a:bodyPr/>
          <a:lstStyle/>
          <a:p>
            <a:r>
              <a:rPr lang="en-US" dirty="0" smtClean="0"/>
              <a:t>File specifications</a:t>
            </a:r>
          </a:p>
        </p:txBody>
      </p:sp>
      <p:sp>
        <p:nvSpPr>
          <p:cNvPr id="11267" name="Rectangle 3"/>
          <p:cNvSpPr>
            <a:spLocks noGrp="1" noChangeArrowheads="1"/>
          </p:cNvSpPr>
          <p:nvPr>
            <p:ph idx="1"/>
          </p:nvPr>
        </p:nvSpPr>
        <p:spPr/>
        <p:txBody>
          <a:bodyPr/>
          <a:lstStyle/>
          <a:p>
            <a:r>
              <a:rPr lang="en-US" dirty="0" smtClean="0"/>
              <a:t>Missing values</a:t>
            </a:r>
          </a:p>
          <a:p>
            <a:pPr lvl="1"/>
            <a:r>
              <a:rPr lang="en-US" dirty="0" smtClean="0"/>
              <a:t>Can be found in this file.</a:t>
            </a:r>
          </a:p>
          <a:p>
            <a:r>
              <a:rPr lang="en-US" dirty="0" smtClean="0"/>
              <a:t>Note about missing values</a:t>
            </a:r>
          </a:p>
          <a:p>
            <a:pPr lvl="1"/>
            <a:r>
              <a:rPr lang="en-US" dirty="0" smtClean="0"/>
              <a:t>User-defined missing values specify why a variable is missing.</a:t>
            </a:r>
          </a:p>
          <a:p>
            <a:pPr lvl="1"/>
            <a:r>
              <a:rPr lang="en-US" dirty="0" smtClean="0"/>
              <a:t>Missing values are excluded from calculations in procedures unless the user specifies options to include them.</a:t>
            </a:r>
          </a:p>
          <a:p>
            <a:pPr lvl="1"/>
            <a:r>
              <a:rPr lang="en-US" dirty="0" smtClean="0"/>
              <a:t>Data were developed in SAS and converted to SPSS.</a:t>
            </a:r>
          </a:p>
          <a:p>
            <a:pPr lvl="2"/>
            <a:r>
              <a:rPr lang="en-US" dirty="0" smtClean="0"/>
              <a:t>There are differences in how missing values are defined and stored in SAS and SPSS.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2" name="Slide Number Placeholder 3"/>
          <p:cNvSpPr>
            <a:spLocks noGrp="1"/>
          </p:cNvSpPr>
          <p:nvPr>
            <p:ph type="sldNum" sz="quarter" idx="11"/>
          </p:nvPr>
        </p:nvSpPr>
        <p:spPr/>
        <p:txBody>
          <a:bodyPr/>
          <a:lstStyle/>
          <a:p>
            <a:fld id="{4B063BC4-23B9-4376-B1F0-225BDF57F837}" type="slidenum">
              <a:rPr lang="en-US" smtClean="0"/>
              <a:pPr/>
              <a:t>11</a:t>
            </a:fld>
            <a:endParaRPr lang="en-US" smtClean="0"/>
          </a:p>
        </p:txBody>
      </p:sp>
      <p:sp>
        <p:nvSpPr>
          <p:cNvPr id="12290" name="Rectangle 2"/>
          <p:cNvSpPr>
            <a:spLocks noGrp="1" noChangeArrowheads="1"/>
          </p:cNvSpPr>
          <p:nvPr>
            <p:ph type="title"/>
          </p:nvPr>
        </p:nvSpPr>
        <p:spPr/>
        <p:txBody>
          <a:bodyPr/>
          <a:lstStyle/>
          <a:p>
            <a:r>
              <a:rPr lang="en-US" dirty="0" smtClean="0"/>
              <a:t>File specifications</a:t>
            </a:r>
          </a:p>
        </p:txBody>
      </p:sp>
      <p:sp>
        <p:nvSpPr>
          <p:cNvPr id="12291" name="Rectangle 3"/>
          <p:cNvSpPr>
            <a:spLocks noGrp="1" noChangeArrowheads="1"/>
          </p:cNvSpPr>
          <p:nvPr>
            <p:ph idx="1"/>
          </p:nvPr>
        </p:nvSpPr>
        <p:spPr/>
        <p:txBody>
          <a:bodyPr/>
          <a:lstStyle/>
          <a:p>
            <a:r>
              <a:rPr lang="en-US" sz="2400" dirty="0" smtClean="0"/>
              <a:t>Missing values in SAS </a:t>
            </a:r>
          </a:p>
          <a:p>
            <a:pPr lvl="1"/>
            <a:r>
              <a:rPr lang="en-US" dirty="0" smtClean="0"/>
              <a:t>System default missing in SAS is  a “.”</a:t>
            </a:r>
          </a:p>
          <a:p>
            <a:pPr lvl="1"/>
            <a:r>
              <a:rPr lang="en-US" dirty="0" smtClean="0"/>
              <a:t>User-defined missing values in SAS can have a value from “.a” to “.z” </a:t>
            </a:r>
          </a:p>
          <a:p>
            <a:pPr lvl="1"/>
            <a:r>
              <a:rPr lang="en-US" dirty="0" smtClean="0"/>
              <a:t>Missing values in a numeric variable have a numeric value in a SAS logical statement.</a:t>
            </a:r>
          </a:p>
          <a:p>
            <a:pPr lvl="2"/>
            <a:r>
              <a:rPr lang="en-US" dirty="0" smtClean="0"/>
              <a:t>For example, the logical statement “If npr1B4 &lt; 1” would include all cases for which the value is “0”, a negative number, or a missing value.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2" name="Slide Number Placeholder 3"/>
          <p:cNvSpPr>
            <a:spLocks noGrp="1"/>
          </p:cNvSpPr>
          <p:nvPr>
            <p:ph type="sldNum" sz="quarter" idx="11"/>
          </p:nvPr>
        </p:nvSpPr>
        <p:spPr/>
        <p:txBody>
          <a:bodyPr/>
          <a:lstStyle/>
          <a:p>
            <a:fld id="{4B063BC4-23B9-4376-B1F0-225BDF57F837}" type="slidenum">
              <a:rPr lang="en-US" smtClean="0"/>
              <a:pPr/>
              <a:t>12</a:t>
            </a:fld>
            <a:endParaRPr lang="en-US" smtClean="0"/>
          </a:p>
        </p:txBody>
      </p:sp>
      <p:sp>
        <p:nvSpPr>
          <p:cNvPr id="12290" name="Rectangle 2"/>
          <p:cNvSpPr>
            <a:spLocks noGrp="1" noChangeArrowheads="1"/>
          </p:cNvSpPr>
          <p:nvPr>
            <p:ph type="title"/>
          </p:nvPr>
        </p:nvSpPr>
        <p:spPr/>
        <p:txBody>
          <a:bodyPr/>
          <a:lstStyle/>
          <a:p>
            <a:r>
              <a:rPr lang="en-US" dirty="0" smtClean="0"/>
              <a:t>File specifications</a:t>
            </a:r>
          </a:p>
        </p:txBody>
      </p:sp>
      <p:sp>
        <p:nvSpPr>
          <p:cNvPr id="7" name="Content Placeholder 6"/>
          <p:cNvSpPr>
            <a:spLocks noGrp="1"/>
          </p:cNvSpPr>
          <p:nvPr>
            <p:ph idx="1"/>
          </p:nvPr>
        </p:nvSpPr>
        <p:spPr>
          <a:xfrm>
            <a:off x="457200" y="1371600"/>
            <a:ext cx="8229600" cy="4525963"/>
          </a:xfrm>
        </p:spPr>
        <p:txBody>
          <a:bodyPr/>
          <a:lstStyle/>
          <a:p>
            <a:r>
              <a:rPr lang="en-US" sz="2200" dirty="0" smtClean="0"/>
              <a:t>Missing values in SPSS</a:t>
            </a:r>
          </a:p>
          <a:p>
            <a:pPr lvl="1"/>
            <a:r>
              <a:rPr lang="en-US" sz="2000" dirty="0" smtClean="0"/>
              <a:t>SPSS system missing is a “.” in the data and appears as “System” in SPSS analysis output under “Missing.”</a:t>
            </a:r>
          </a:p>
          <a:p>
            <a:pPr lvl="1"/>
            <a:r>
              <a:rPr lang="en-US" sz="2000" dirty="0" smtClean="0"/>
              <a:t>SPSS allows for three distinct user-defined missing values, fewer than SAS.</a:t>
            </a:r>
          </a:p>
          <a:p>
            <a:pPr lvl="1"/>
            <a:r>
              <a:rPr lang="en-US" sz="2000" dirty="0" smtClean="0"/>
              <a:t>With the range option, users can define a range of missing values to work around the limitation of three distinct missing values.</a:t>
            </a:r>
          </a:p>
          <a:p>
            <a:pPr lvl="1"/>
            <a:r>
              <a:rPr lang="en-US" sz="2000" dirty="0" smtClean="0"/>
              <a:t>Missing values are represented as negative numbers in the NLTS2 SPSS data.</a:t>
            </a:r>
          </a:p>
          <a:p>
            <a:pPr lvl="2"/>
            <a:r>
              <a:rPr lang="en-US" dirty="0" smtClean="0"/>
              <a:t>-980 through -999 are in the missing values range.</a:t>
            </a:r>
          </a:p>
          <a:p>
            <a:pPr lvl="1"/>
            <a:r>
              <a:rPr lang="en-US" sz="2000" dirty="0" smtClean="0"/>
              <a:t>Missing values in SPSS do not have a numeric value in a logical statement, unlike in SAS.</a:t>
            </a:r>
          </a:p>
          <a:p>
            <a:pPr lvl="2"/>
            <a:r>
              <a:rPr lang="en-US" dirty="0" smtClean="0"/>
              <a:t>For example, “IF  (npr1B4 &lt; 1) B4New = 0.”  would result in a missing value in B4New if npr1B4 is missing.</a:t>
            </a:r>
          </a:p>
          <a:p>
            <a:endParaRPr lang="en-US" dirty="0" smtClean="0"/>
          </a:p>
          <a:p>
            <a:endParaRPr lang="en-US" dirty="0"/>
          </a:p>
        </p:txBody>
      </p:sp>
      <p:sp>
        <p:nvSpPr>
          <p:cNvPr id="9" name="TextBox 8"/>
          <p:cNvSpPr txBox="1"/>
          <p:nvPr/>
        </p:nvSpPr>
        <p:spPr>
          <a:xfrm>
            <a:off x="4648200" y="1143000"/>
            <a:ext cx="43434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6" name="Slide Number Placeholder 3"/>
          <p:cNvSpPr>
            <a:spLocks noGrp="1"/>
          </p:cNvSpPr>
          <p:nvPr>
            <p:ph type="sldNum" sz="quarter" idx="11"/>
          </p:nvPr>
        </p:nvSpPr>
        <p:spPr/>
        <p:txBody>
          <a:bodyPr/>
          <a:lstStyle/>
          <a:p>
            <a:fld id="{C9A48888-E6FD-4693-85E3-51D1EF94D600}" type="slidenum">
              <a:rPr lang="en-US" smtClean="0"/>
              <a:pPr/>
              <a:t>13</a:t>
            </a:fld>
            <a:endParaRPr lang="en-US" smtClean="0"/>
          </a:p>
        </p:txBody>
      </p:sp>
      <p:sp>
        <p:nvSpPr>
          <p:cNvPr id="13314" name="Rectangle 4"/>
          <p:cNvSpPr>
            <a:spLocks noGrp="1" noChangeArrowheads="1"/>
          </p:cNvSpPr>
          <p:nvPr>
            <p:ph type="title"/>
          </p:nvPr>
        </p:nvSpPr>
        <p:spPr/>
        <p:txBody>
          <a:bodyPr/>
          <a:lstStyle/>
          <a:p>
            <a:r>
              <a:rPr lang="en-US" dirty="0" smtClean="0"/>
              <a:t>Variable documentation</a:t>
            </a:r>
          </a:p>
        </p:txBody>
      </p:sp>
      <p:sp>
        <p:nvSpPr>
          <p:cNvPr id="13315" name="Rectangle 5"/>
          <p:cNvSpPr>
            <a:spLocks noGrp="1" noChangeArrowheads="1"/>
          </p:cNvSpPr>
          <p:nvPr>
            <p:ph idx="1"/>
          </p:nvPr>
        </p:nvSpPr>
        <p:spPr/>
        <p:txBody>
          <a:bodyPr/>
          <a:lstStyle/>
          <a:p>
            <a:r>
              <a:rPr lang="en-US" sz="2400" dirty="0" smtClean="0"/>
              <a:t>After “File specifications,” the dictionary lists all variables in tabular format.</a:t>
            </a:r>
          </a:p>
          <a:p>
            <a:r>
              <a:rPr lang="en-US" sz="2400" dirty="0" smtClean="0"/>
              <a:t>The variables in the data dictionary are organized by section, matching the sections in data collection instruments (source data).</a:t>
            </a:r>
          </a:p>
          <a:p>
            <a:r>
              <a:rPr lang="en-US" sz="2400" dirty="0" smtClean="0"/>
              <a:t>Within each section, there are two sets of variables.</a:t>
            </a:r>
          </a:p>
          <a:p>
            <a:pPr lvl="1"/>
            <a:r>
              <a:rPr lang="en-US" sz="2000" dirty="0" smtClean="0"/>
              <a:t>Variables that come directly from the data collection instruments.</a:t>
            </a:r>
          </a:p>
          <a:p>
            <a:pPr lvl="1"/>
            <a:r>
              <a:rPr lang="en-US" sz="2000" dirty="0" smtClean="0"/>
              <a:t>Variables created from source data within that section.</a:t>
            </a:r>
          </a:p>
          <a:p>
            <a:r>
              <a:rPr lang="en-US" sz="2400" dirty="0" smtClean="0"/>
              <a:t>Variable descriptions include</a:t>
            </a:r>
          </a:p>
          <a:p>
            <a:pPr lvl="1"/>
            <a:r>
              <a:rPr lang="en-US" sz="2000" dirty="0" smtClean="0"/>
              <a:t>Name, variable type, variable values, source(s), and information about skip logic, assignments made, and corresponding variable names in other waves.</a:t>
            </a:r>
          </a:p>
          <a:p>
            <a:pPr lvl="1"/>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40" name="Slide Number Placeholder 3"/>
          <p:cNvSpPr>
            <a:spLocks noGrp="1"/>
          </p:cNvSpPr>
          <p:nvPr>
            <p:ph type="sldNum" sz="quarter" idx="11"/>
          </p:nvPr>
        </p:nvSpPr>
        <p:spPr/>
        <p:txBody>
          <a:bodyPr/>
          <a:lstStyle/>
          <a:p>
            <a:fld id="{DE11B820-886B-48CB-A2C1-C3200C17891A}" type="slidenum">
              <a:rPr lang="en-US" smtClean="0"/>
              <a:pPr/>
              <a:t>14</a:t>
            </a:fld>
            <a:endParaRPr lang="en-US" smtClean="0"/>
          </a:p>
        </p:txBody>
      </p:sp>
      <p:sp>
        <p:nvSpPr>
          <p:cNvPr id="14338" name="Rectangle 4"/>
          <p:cNvSpPr>
            <a:spLocks noGrp="1" noChangeArrowheads="1"/>
          </p:cNvSpPr>
          <p:nvPr>
            <p:ph type="title"/>
          </p:nvPr>
        </p:nvSpPr>
        <p:spPr/>
        <p:txBody>
          <a:bodyPr/>
          <a:lstStyle/>
          <a:p>
            <a:r>
              <a:rPr lang="en-US" dirty="0" smtClean="0"/>
              <a:t>Variable documentation</a:t>
            </a:r>
          </a:p>
        </p:txBody>
      </p:sp>
      <p:sp>
        <p:nvSpPr>
          <p:cNvPr id="14339" name="Rectangle 5"/>
          <p:cNvSpPr>
            <a:spLocks noGrp="1" noChangeArrowheads="1"/>
          </p:cNvSpPr>
          <p:nvPr>
            <p:ph idx="1"/>
          </p:nvPr>
        </p:nvSpPr>
        <p:spPr/>
        <p:txBody>
          <a:bodyPr/>
          <a:lstStyle/>
          <a:p>
            <a:r>
              <a:rPr lang="en-US" dirty="0" smtClean="0"/>
              <a:t>Variables that come directly from the data collection instruments (source data)</a:t>
            </a:r>
          </a:p>
          <a:p>
            <a:pPr lvl="1"/>
            <a:r>
              <a:rPr lang="en-US" dirty="0" smtClean="0"/>
              <a:t>Variable names usually have the uniform variable prefix.</a:t>
            </a:r>
          </a:p>
          <a:p>
            <a:pPr lvl="1"/>
            <a:r>
              <a:rPr lang="en-US" dirty="0" smtClean="0"/>
              <a:t>Source data are drawn from the section, question number, and </a:t>
            </a:r>
            <a:r>
              <a:rPr lang="en-US" dirty="0" err="1" smtClean="0"/>
              <a:t>subitems</a:t>
            </a:r>
            <a:r>
              <a:rPr lang="en-US" dirty="0" smtClean="0"/>
              <a:t> in the source instrument.</a:t>
            </a:r>
          </a:p>
          <a:p>
            <a:pPr lvl="1"/>
            <a:r>
              <a:rPr lang="en-US" dirty="0" smtClean="0"/>
              <a:t>It can be relatively straightforward to find an item in an instrument and locate it in the dictionary.</a:t>
            </a:r>
          </a:p>
          <a:p>
            <a:pPr lvl="1"/>
            <a:r>
              <a:rPr lang="en-US" i="1" dirty="0" smtClean="0"/>
              <a:t>Example</a:t>
            </a:r>
            <a:r>
              <a:rPr lang="en-US" dirty="0" smtClean="0"/>
              <a:t>: variable name np4E2c</a:t>
            </a:r>
          </a:p>
          <a:p>
            <a:pPr lvl="2"/>
            <a:r>
              <a:rPr lang="en-US" dirty="0" smtClean="0"/>
              <a:t>The “np4” prefix is NLTS2 Parent/Youth Survey Wave 4.</a:t>
            </a:r>
          </a:p>
          <a:p>
            <a:pPr lvl="2"/>
            <a:r>
              <a:rPr lang="en-US" dirty="0" smtClean="0"/>
              <a:t>The “E2c” is Section E of the Parent/Youth Instrument, Question 2, </a:t>
            </a:r>
            <a:r>
              <a:rPr lang="en-US" dirty="0" err="1" smtClean="0"/>
              <a:t>subitem</a:t>
            </a:r>
            <a:r>
              <a:rPr lang="en-US" dirty="0" smtClean="0"/>
              <a:t> C.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1"/>
          </p:nvPr>
        </p:nvSpPr>
        <p:spPr/>
        <p:txBody>
          <a:bodyPr/>
          <a:lstStyle/>
          <a:p>
            <a:fld id="{1C1EADF0-FF52-49F5-8D48-74D18D12EAF5}" type="slidenum">
              <a:rPr lang="en-US" smtClean="0"/>
              <a:pPr/>
              <a:t>15</a:t>
            </a:fld>
            <a:endParaRPr lang="en-US" smtClean="0"/>
          </a:p>
        </p:txBody>
      </p:sp>
      <p:sp>
        <p:nvSpPr>
          <p:cNvPr id="15362" name="Rectangle 4"/>
          <p:cNvSpPr>
            <a:spLocks noGrp="1" noChangeArrowheads="1"/>
          </p:cNvSpPr>
          <p:nvPr>
            <p:ph type="title"/>
          </p:nvPr>
        </p:nvSpPr>
        <p:spPr/>
        <p:txBody>
          <a:bodyPr/>
          <a:lstStyle/>
          <a:p>
            <a:r>
              <a:rPr lang="en-US" dirty="0" smtClean="0"/>
              <a:t>Variable documentation</a:t>
            </a:r>
          </a:p>
        </p:txBody>
      </p:sp>
      <p:sp>
        <p:nvSpPr>
          <p:cNvPr id="15363" name="Rectangle 5"/>
          <p:cNvSpPr>
            <a:spLocks noGrp="1" noChangeArrowheads="1"/>
          </p:cNvSpPr>
          <p:nvPr>
            <p:ph idx="1"/>
          </p:nvPr>
        </p:nvSpPr>
        <p:spPr>
          <a:xfrm>
            <a:off x="457200" y="1219200"/>
            <a:ext cx="8229600" cy="4525963"/>
          </a:xfrm>
        </p:spPr>
        <p:txBody>
          <a:bodyPr/>
          <a:lstStyle/>
          <a:p>
            <a:r>
              <a:rPr lang="en-US" sz="2400" dirty="0" smtClean="0"/>
              <a:t>Variables created from source data</a:t>
            </a:r>
          </a:p>
          <a:p>
            <a:pPr lvl="1"/>
            <a:r>
              <a:rPr lang="en-US" sz="2200" dirty="0" smtClean="0"/>
              <a:t>Variables that are created using data from the associated section are listed at the end of the section.</a:t>
            </a:r>
          </a:p>
          <a:p>
            <a:pPr lvl="1"/>
            <a:r>
              <a:rPr lang="en-US" sz="2200" dirty="0" smtClean="0"/>
              <a:t>Created variables typically have names that describe the variable rather than relate to a data collection source, but with the same prefix as the source variables.</a:t>
            </a:r>
          </a:p>
          <a:p>
            <a:pPr lvl="2"/>
            <a:r>
              <a:rPr lang="en-US" sz="1800" dirty="0" smtClean="0"/>
              <a:t>Variable np3_JobCompNow is</a:t>
            </a:r>
            <a:br>
              <a:rPr lang="en-US" sz="1800" dirty="0" smtClean="0"/>
            </a:br>
            <a:r>
              <a:rPr lang="en-US" sz="1800" dirty="0" smtClean="0"/>
              <a:t>[</a:t>
            </a:r>
            <a:r>
              <a:rPr lang="en-US" sz="1800" dirty="0" smtClean="0">
                <a:solidFill>
                  <a:srgbClr val="3333CC"/>
                </a:solidFill>
              </a:rPr>
              <a:t>np3</a:t>
            </a:r>
            <a:r>
              <a:rPr lang="en-US" sz="1800" dirty="0" smtClean="0"/>
              <a:t>] Parent/Youth interview Wave 3 </a:t>
            </a:r>
            <a:r>
              <a:rPr lang="en-US" sz="1800" dirty="0" smtClean="0">
                <a:solidFill>
                  <a:srgbClr val="3333CC"/>
                </a:solidFill>
              </a:rPr>
              <a:t>[</a:t>
            </a:r>
            <a:r>
              <a:rPr lang="en-US" sz="1800" dirty="0" err="1" smtClean="0">
                <a:solidFill>
                  <a:srgbClr val="3333CC"/>
                </a:solidFill>
              </a:rPr>
              <a:t>JobCompNow</a:t>
            </a:r>
            <a:r>
              <a:rPr lang="en-US" sz="1800" dirty="0" smtClean="0"/>
              <a:t>] currently competitively employed</a:t>
            </a:r>
          </a:p>
          <a:p>
            <a:pPr lvl="1"/>
            <a:r>
              <a:rPr lang="en-US" sz="2200" dirty="0" smtClean="0"/>
              <a:t>Collapsed variables, i.e., variables combined from two or more items, sometimes list all contributing variables in the name</a:t>
            </a:r>
          </a:p>
          <a:p>
            <a:pPr lvl="2"/>
            <a:r>
              <a:rPr lang="en-US" sz="1800" dirty="0" smtClean="0"/>
              <a:t>Variable np4U8a_J15a is</a:t>
            </a:r>
            <a:br>
              <a:rPr lang="en-US" sz="1800" dirty="0" smtClean="0"/>
            </a:br>
            <a:r>
              <a:rPr lang="en-US" sz="1800" dirty="0" smtClean="0"/>
              <a:t>[</a:t>
            </a:r>
            <a:r>
              <a:rPr lang="en-US" sz="1800" dirty="0" smtClean="0">
                <a:solidFill>
                  <a:srgbClr val="3333CC"/>
                </a:solidFill>
              </a:rPr>
              <a:t>np4</a:t>
            </a:r>
            <a:r>
              <a:rPr lang="en-US" sz="1800" dirty="0" smtClean="0"/>
              <a:t>] Parent/Youth Wave 4 [</a:t>
            </a:r>
            <a:r>
              <a:rPr lang="en-US" sz="1800" dirty="0" smtClean="0">
                <a:solidFill>
                  <a:srgbClr val="3333CC"/>
                </a:solidFill>
              </a:rPr>
              <a:t>U8a</a:t>
            </a:r>
            <a:r>
              <a:rPr lang="en-US" sz="1800" dirty="0" smtClean="0"/>
              <a:t>] question U8a [</a:t>
            </a:r>
            <a:r>
              <a:rPr lang="en-US" sz="1800" dirty="0" smtClean="0">
                <a:solidFill>
                  <a:srgbClr val="3333CC"/>
                </a:solidFill>
              </a:rPr>
              <a:t>_</a:t>
            </a:r>
            <a:r>
              <a:rPr lang="en-US" sz="1800" dirty="0" smtClean="0"/>
              <a:t>] combined with [</a:t>
            </a:r>
            <a:r>
              <a:rPr lang="en-US" sz="1800" dirty="0" smtClean="0">
                <a:solidFill>
                  <a:srgbClr val="3333CC"/>
                </a:solidFill>
              </a:rPr>
              <a:t>J15a</a:t>
            </a:r>
            <a:r>
              <a:rPr lang="en-US" sz="1800" dirty="0" smtClean="0"/>
              <a:t>] question J15a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8" name="Slide Number Placeholder 3"/>
          <p:cNvSpPr>
            <a:spLocks noGrp="1"/>
          </p:cNvSpPr>
          <p:nvPr>
            <p:ph type="sldNum" sz="quarter" idx="11"/>
          </p:nvPr>
        </p:nvSpPr>
        <p:spPr/>
        <p:txBody>
          <a:bodyPr/>
          <a:lstStyle/>
          <a:p>
            <a:fld id="{F5F20736-6732-48C4-945D-78619B856769}" type="slidenum">
              <a:rPr lang="en-US" smtClean="0"/>
              <a:pPr/>
              <a:t>16</a:t>
            </a:fld>
            <a:endParaRPr lang="en-US" smtClean="0"/>
          </a:p>
        </p:txBody>
      </p:sp>
      <p:sp>
        <p:nvSpPr>
          <p:cNvPr id="16386" name="Rectangle 4"/>
          <p:cNvSpPr>
            <a:spLocks noGrp="1" noChangeArrowheads="1"/>
          </p:cNvSpPr>
          <p:nvPr>
            <p:ph type="title"/>
          </p:nvPr>
        </p:nvSpPr>
        <p:spPr/>
        <p:txBody>
          <a:bodyPr/>
          <a:lstStyle/>
          <a:p>
            <a:r>
              <a:rPr lang="en-US" dirty="0" smtClean="0"/>
              <a:t>Variable documentation</a:t>
            </a:r>
          </a:p>
        </p:txBody>
      </p:sp>
      <p:sp>
        <p:nvSpPr>
          <p:cNvPr id="16387" name="Rectangle 5"/>
          <p:cNvSpPr>
            <a:spLocks noGrp="1" noChangeArrowheads="1"/>
          </p:cNvSpPr>
          <p:nvPr>
            <p:ph idx="1"/>
          </p:nvPr>
        </p:nvSpPr>
        <p:spPr/>
        <p:txBody>
          <a:bodyPr/>
          <a:lstStyle/>
          <a:p>
            <a:r>
              <a:rPr lang="en-US" sz="2600" dirty="0" smtClean="0"/>
              <a:t>In addition to variables related to particular items from data collection instruments, there are some other key variables.</a:t>
            </a:r>
          </a:p>
          <a:p>
            <a:pPr lvl="1"/>
            <a:r>
              <a:rPr lang="en-US" dirty="0" smtClean="0"/>
              <a:t>Demographic variables that are used for many NLTS2 analyses and published Web tables</a:t>
            </a:r>
          </a:p>
          <a:p>
            <a:pPr lvl="1"/>
            <a:r>
              <a:rPr lang="en-US" dirty="0" smtClean="0"/>
              <a:t>Weights, including replicate weights</a:t>
            </a:r>
          </a:p>
          <a:p>
            <a:pPr lvl="1"/>
            <a:r>
              <a:rPr lang="en-US" dirty="0" smtClean="0"/>
              <a:t>Linking variable “ID”</a:t>
            </a:r>
          </a:p>
          <a:p>
            <a:pPr lvl="1"/>
            <a:r>
              <a:rPr lang="en-US" dirty="0" smtClean="0"/>
              <a:t>Preload, CATI, and/or sample variables</a:t>
            </a:r>
          </a:p>
          <a:p>
            <a:r>
              <a:rPr lang="en-US" sz="2600" dirty="0" smtClean="0"/>
              <a:t>The following slide provides a quick glance at the data dictionary with details in following slides.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2" name="Slide Number Placeholder 3"/>
          <p:cNvSpPr>
            <a:spLocks noGrp="1"/>
          </p:cNvSpPr>
          <p:nvPr>
            <p:ph type="sldNum" sz="quarter" idx="11"/>
          </p:nvPr>
        </p:nvSpPr>
        <p:spPr/>
        <p:txBody>
          <a:bodyPr/>
          <a:lstStyle/>
          <a:p>
            <a:fld id="{BBB35378-AA31-4AAB-A975-299942D1E692}" type="slidenum">
              <a:rPr lang="en-US" smtClean="0"/>
              <a:pPr/>
              <a:t>17</a:t>
            </a:fld>
            <a:endParaRPr lang="en-US" smtClean="0"/>
          </a:p>
        </p:txBody>
      </p:sp>
      <p:sp>
        <p:nvSpPr>
          <p:cNvPr id="17410" name="Rectangle 2"/>
          <p:cNvSpPr>
            <a:spLocks noGrp="1" noChangeArrowheads="1"/>
          </p:cNvSpPr>
          <p:nvPr>
            <p:ph type="title"/>
          </p:nvPr>
        </p:nvSpPr>
        <p:spPr>
          <a:xfrm>
            <a:off x="457200" y="632046"/>
            <a:ext cx="8229600" cy="815754"/>
          </a:xfrm>
        </p:spPr>
        <p:txBody>
          <a:bodyPr/>
          <a:lstStyle/>
          <a:p>
            <a:r>
              <a:rPr lang="en-US" dirty="0" smtClean="0"/>
              <a:t>Variable documentation: Quick look</a:t>
            </a:r>
          </a:p>
        </p:txBody>
      </p:sp>
      <p:pic>
        <p:nvPicPr>
          <p:cNvPr id="6" name="Picture 5" descr="QuickGlance.png"/>
          <p:cNvPicPr>
            <a:picLocks noChangeAspect="1"/>
          </p:cNvPicPr>
          <p:nvPr/>
        </p:nvPicPr>
        <p:blipFill>
          <a:blip r:embed="rId3" cstate="print"/>
          <a:stretch>
            <a:fillRect/>
          </a:stretch>
        </p:blipFill>
        <p:spPr>
          <a:xfrm>
            <a:off x="134478" y="1938650"/>
            <a:ext cx="8875043" cy="3395349"/>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21" name="Slide Number Placeholder 4"/>
          <p:cNvSpPr>
            <a:spLocks noGrp="1"/>
          </p:cNvSpPr>
          <p:nvPr>
            <p:ph type="sldNum" sz="quarter" idx="11"/>
          </p:nvPr>
        </p:nvSpPr>
        <p:spPr/>
        <p:txBody>
          <a:bodyPr/>
          <a:lstStyle/>
          <a:p>
            <a:fld id="{1357F83E-F421-4B16-BA2A-07C07977596E}" type="slidenum">
              <a:rPr lang="en-US" smtClean="0"/>
              <a:pPr/>
              <a:t>18</a:t>
            </a:fld>
            <a:endParaRPr lang="en-US" smtClean="0"/>
          </a:p>
        </p:txBody>
      </p:sp>
      <p:sp>
        <p:nvSpPr>
          <p:cNvPr id="34818" name="Title 4"/>
          <p:cNvSpPr>
            <a:spLocks noGrp="1"/>
          </p:cNvSpPr>
          <p:nvPr>
            <p:ph type="title"/>
          </p:nvPr>
        </p:nvSpPr>
        <p:spPr>
          <a:xfrm>
            <a:off x="457200" y="708246"/>
            <a:ext cx="8229600" cy="815754"/>
          </a:xfrm>
        </p:spPr>
        <p:txBody>
          <a:bodyPr/>
          <a:lstStyle/>
          <a:p>
            <a:r>
              <a:rPr lang="en-US" dirty="0" smtClean="0"/>
              <a:t>Variable documentation: Formatting key</a:t>
            </a:r>
          </a:p>
        </p:txBody>
      </p:sp>
      <p:sp>
        <p:nvSpPr>
          <p:cNvPr id="34819" name="Content Placeholder 5"/>
          <p:cNvSpPr>
            <a:spLocks noGrp="1"/>
          </p:cNvSpPr>
          <p:nvPr>
            <p:ph idx="1"/>
          </p:nvPr>
        </p:nvSpPr>
        <p:spPr>
          <a:xfrm>
            <a:off x="457200" y="1371600"/>
            <a:ext cx="8229600" cy="4525963"/>
          </a:xfrm>
        </p:spPr>
        <p:txBody>
          <a:bodyPr/>
          <a:lstStyle/>
          <a:p>
            <a:r>
              <a:rPr lang="en-US" sz="2400" dirty="0" smtClean="0"/>
              <a:t>Bold text in the dictionary indicates a modification to questionnaire categories as a result of coding and categorizing verbatim responses.</a:t>
            </a:r>
          </a:p>
          <a:p>
            <a:r>
              <a:rPr lang="en-US" sz="2400" dirty="0" smtClean="0"/>
              <a:t>Grey text indicates that there are no data for this item in this wave.</a:t>
            </a:r>
          </a:p>
          <a:p>
            <a:pPr lvl="1"/>
            <a:r>
              <a:rPr lang="en-US" sz="2000" dirty="0" smtClean="0"/>
              <a:t>For example, Question R1b was asked in Waves 2 to 4 but not in Wave 5; in Wave 5, R1b is shaded.</a:t>
            </a:r>
          </a:p>
          <a:p>
            <a:pPr lvl="1"/>
            <a:endParaRPr lang="en-US" dirty="0" smtClean="0"/>
          </a:p>
        </p:txBody>
      </p:sp>
      <p:pic>
        <p:nvPicPr>
          <p:cNvPr id="34820" name="Picture 7"/>
          <p:cNvPicPr>
            <a:picLocks noChangeAspect="1" noChangeArrowheads="1"/>
          </p:cNvPicPr>
          <p:nvPr/>
        </p:nvPicPr>
        <p:blipFill>
          <a:blip r:embed="rId2" cstate="print"/>
          <a:srcRect l="8797" t="62222" r="7176" b="18787"/>
          <a:stretch>
            <a:fillRect/>
          </a:stretch>
        </p:blipFill>
        <p:spPr bwMode="auto">
          <a:xfrm>
            <a:off x="358140" y="4191000"/>
            <a:ext cx="863346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CEFFB6-1D1D-416D-AE27-41B6806D915B}" type="slidenum">
              <a:rPr lang="en-US" smtClean="0"/>
              <a:pPr/>
              <a:t>1</a:t>
            </a:fld>
            <a:endParaRPr lang="en-US"/>
          </a:p>
        </p:txBody>
      </p:sp>
      <p:sp>
        <p:nvSpPr>
          <p:cNvPr id="4098" name="Title 1"/>
          <p:cNvSpPr>
            <a:spLocks noGrp="1"/>
          </p:cNvSpPr>
          <p:nvPr>
            <p:ph type="title"/>
          </p:nvPr>
        </p:nvSpPr>
        <p:spPr/>
        <p:txBody>
          <a:bodyPr/>
          <a:lstStyle/>
          <a:p>
            <a:r>
              <a:rPr lang="en-US" dirty="0" smtClean="0"/>
              <a:t>Prerequisites</a:t>
            </a:r>
          </a:p>
        </p:txBody>
      </p:sp>
      <p:sp>
        <p:nvSpPr>
          <p:cNvPr id="4099" name="Content Placeholder 2"/>
          <p:cNvSpPr>
            <a:spLocks noGrp="1"/>
          </p:cNvSpPr>
          <p:nvPr>
            <p:ph idx="1"/>
          </p:nvPr>
        </p:nvSpPr>
        <p:spPr>
          <a:xfrm>
            <a:off x="533400" y="1189037"/>
            <a:ext cx="8229600" cy="4525963"/>
          </a:xfrm>
        </p:spPr>
        <p:txBody>
          <a:bodyPr/>
          <a:lstStyle/>
          <a:p>
            <a:r>
              <a:rPr lang="en-US" dirty="0" smtClean="0"/>
              <a:t>Recommended modules to complete before viewing this module</a:t>
            </a:r>
          </a:p>
          <a:p>
            <a:pPr lvl="1"/>
            <a:r>
              <a:rPr lang="en-US" dirty="0" smtClean="0"/>
              <a:t>1. Introduction to the NLTS2 Training Modules</a:t>
            </a:r>
          </a:p>
          <a:p>
            <a:pPr lvl="1"/>
            <a:r>
              <a:rPr lang="en-US" dirty="0" smtClean="0"/>
              <a:t>2. NLTS2 Study Overview</a:t>
            </a:r>
          </a:p>
          <a:p>
            <a:pPr lvl="1"/>
            <a:r>
              <a:rPr lang="en-US" dirty="0" smtClean="0"/>
              <a:t>3. NLTS2 Study Design and Sampling</a:t>
            </a:r>
          </a:p>
          <a:p>
            <a:pPr lvl="1"/>
            <a:r>
              <a:rPr lang="en-US" dirty="0" smtClean="0"/>
              <a:t>NLTS2 Data Sources, either</a:t>
            </a:r>
          </a:p>
          <a:p>
            <a:pPr lvl="2"/>
            <a:r>
              <a:rPr lang="en-US" dirty="0" smtClean="0"/>
              <a:t>4. Parent and Youth Surveys or</a:t>
            </a:r>
          </a:p>
          <a:p>
            <a:pPr lvl="2"/>
            <a:r>
              <a:rPr lang="en-US" dirty="0" smtClean="0"/>
              <a:t>5. School Surveys, Student Assessments, and Transcripts</a:t>
            </a:r>
          </a:p>
          <a:p>
            <a:pPr lvl="1"/>
            <a:r>
              <a:rPr lang="en-US" dirty="0" smtClean="0"/>
              <a:t>10. NLTS2 Documentation Overview</a:t>
            </a:r>
          </a:p>
          <a:p>
            <a:pPr lvl="2"/>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8" name="Slide Number Placeholder 5"/>
          <p:cNvSpPr>
            <a:spLocks noGrp="1"/>
          </p:cNvSpPr>
          <p:nvPr>
            <p:ph type="sldNum" sz="quarter" idx="11"/>
          </p:nvPr>
        </p:nvSpPr>
        <p:spPr/>
        <p:txBody>
          <a:bodyPr/>
          <a:lstStyle/>
          <a:p>
            <a:fld id="{A0EE6B87-C2E1-42D9-BC5F-802310C4BDE0}" type="slidenum">
              <a:rPr lang="en-US" smtClean="0"/>
              <a:pPr/>
              <a:t>19</a:t>
            </a:fld>
            <a:endParaRPr lang="en-US" smtClean="0"/>
          </a:p>
        </p:txBody>
      </p:sp>
      <p:sp>
        <p:nvSpPr>
          <p:cNvPr id="18434" name="Rectangle 2"/>
          <p:cNvSpPr>
            <a:spLocks noGrp="1" noChangeArrowheads="1"/>
          </p:cNvSpPr>
          <p:nvPr>
            <p:ph type="title"/>
          </p:nvPr>
        </p:nvSpPr>
        <p:spPr/>
        <p:txBody>
          <a:bodyPr/>
          <a:lstStyle/>
          <a:p>
            <a:r>
              <a:rPr lang="en-US" dirty="0" smtClean="0"/>
              <a:t>Variable documentation details</a:t>
            </a:r>
          </a:p>
        </p:txBody>
      </p:sp>
      <p:sp>
        <p:nvSpPr>
          <p:cNvPr id="18435" name="Rectangle 3"/>
          <p:cNvSpPr>
            <a:spLocks noGrp="1" noChangeArrowheads="1"/>
          </p:cNvSpPr>
          <p:nvPr>
            <p:ph idx="1"/>
          </p:nvPr>
        </p:nvSpPr>
        <p:spPr>
          <a:xfrm>
            <a:off x="457200" y="1371600"/>
            <a:ext cx="4495800" cy="4525963"/>
          </a:xfrm>
        </p:spPr>
        <p:txBody>
          <a:bodyPr/>
          <a:lstStyle/>
          <a:p>
            <a:r>
              <a:rPr lang="en-US" dirty="0" smtClean="0"/>
              <a:t>Variable name</a:t>
            </a:r>
          </a:p>
          <a:p>
            <a:pPr lvl="1">
              <a:spcBef>
                <a:spcPts val="0"/>
              </a:spcBef>
            </a:pPr>
            <a:r>
              <a:rPr lang="en-US" dirty="0" smtClean="0"/>
              <a:t>Name of the variable as it appears in the data file.</a:t>
            </a:r>
          </a:p>
          <a:p>
            <a:pPr lvl="1"/>
            <a:r>
              <a:rPr lang="en-US" dirty="0" smtClean="0"/>
              <a:t>In this example, there is a series of variables for item np4F11b, np4F11b_a through np4F11b_h.</a:t>
            </a:r>
          </a:p>
          <a:p>
            <a:pPr lvl="2"/>
            <a:r>
              <a:rPr lang="en-US" dirty="0" smtClean="0"/>
              <a:t>Each variable in the series is listed separately.</a:t>
            </a:r>
          </a:p>
          <a:p>
            <a:pPr lvl="1">
              <a:buNone/>
            </a:pPr>
            <a:endParaRPr lang="en-US" dirty="0" smtClean="0"/>
          </a:p>
        </p:txBody>
      </p:sp>
      <p:pic>
        <p:nvPicPr>
          <p:cNvPr id="18436" name="Content Placeholder 14"/>
          <p:cNvPicPr>
            <a:picLocks noGrp="1"/>
          </p:cNvPicPr>
          <p:nvPr>
            <p:ph sz="half" idx="4294967295"/>
          </p:nvPr>
        </p:nvPicPr>
        <p:blipFill>
          <a:blip r:embed="rId2" cstate="print"/>
          <a:srcRect l="14595" t="27162" r="69637" b="23747"/>
          <a:stretch>
            <a:fillRect/>
          </a:stretch>
        </p:blipFill>
        <p:spPr>
          <a:xfrm>
            <a:off x="5638800" y="1718449"/>
            <a:ext cx="1981200" cy="3892550"/>
          </a:xfrm>
        </p:spPr>
      </p:pic>
      <p:sp>
        <p:nvSpPr>
          <p:cNvPr id="7" name="Rectangle 6"/>
          <p:cNvSpPr/>
          <p:nvPr/>
        </p:nvSpPr>
        <p:spPr bwMode="auto">
          <a:xfrm>
            <a:off x="5486400" y="1572399"/>
            <a:ext cx="2286000" cy="4191000"/>
          </a:xfrm>
          <a:prstGeom prst="rect">
            <a:avLst/>
          </a:prstGeom>
          <a:noFill/>
          <a:ln w="6350" cap="flat" cmpd="sng" algn="ctr">
            <a:solidFill>
              <a:srgbClr val="CCCC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9" name="TextBox 8"/>
          <p:cNvSpPr txBox="1"/>
          <p:nvPr/>
        </p:nvSpPr>
        <p:spPr>
          <a:xfrm>
            <a:off x="5486400" y="1295400"/>
            <a:ext cx="1066800" cy="276999"/>
          </a:xfrm>
          <a:prstGeom prst="rect">
            <a:avLst/>
          </a:prstGeom>
          <a:noFill/>
        </p:spPr>
        <p:txBody>
          <a:bodyPr wrap="square" rtlCol="0">
            <a:spAutoFit/>
          </a:bodyPr>
          <a:lstStyle/>
          <a:p>
            <a:r>
              <a:rPr lang="en-US" sz="1200" b="1" dirty="0" smtClean="0">
                <a:solidFill>
                  <a:schemeClr val="bg2">
                    <a:lumMod val="75000"/>
                  </a:schemeClr>
                </a:solidFill>
                <a:latin typeface="Calibri"/>
                <a:cs typeface="Calibri"/>
              </a:rPr>
              <a:t>Figure  1-A.</a:t>
            </a:r>
            <a:endParaRPr lang="en-US" sz="1200" b="1" dirty="0">
              <a:solidFill>
                <a:schemeClr val="bg2">
                  <a:lumMod val="75000"/>
                </a:schemeClr>
              </a:solidFill>
              <a:latin typeface="Calibri"/>
              <a:cs typeface="Calibri"/>
            </a:endParaRPr>
          </a:p>
        </p:txBody>
      </p:sp>
      <p:sp>
        <p:nvSpPr>
          <p:cNvPr id="8" name="TextBox 7"/>
          <p:cNvSpPr txBox="1"/>
          <p:nvPr/>
        </p:nvSpPr>
        <p:spPr>
          <a:xfrm>
            <a:off x="5410200" y="5791200"/>
            <a:ext cx="2362200" cy="400110"/>
          </a:xfrm>
          <a:prstGeom prst="rect">
            <a:avLst/>
          </a:prstGeom>
          <a:noFill/>
        </p:spPr>
        <p:txBody>
          <a:bodyPr wrap="square" rtlCol="0">
            <a:spAutoFit/>
          </a:bodyPr>
          <a:lstStyle/>
          <a:p>
            <a:r>
              <a:rPr lang="en-US" sz="1000" i="1" dirty="0" smtClean="0"/>
              <a:t>Note</a:t>
            </a:r>
            <a:r>
              <a:rPr lang="en-US" sz="1000" dirty="0" smtClean="0"/>
              <a:t>: See Figure 1, section C in Module 11 Supporting Materials.</a:t>
            </a:r>
            <a:endParaRPr lang="en-US" sz="1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8" name="Slide Number Placeholder 5"/>
          <p:cNvSpPr>
            <a:spLocks noGrp="1"/>
          </p:cNvSpPr>
          <p:nvPr>
            <p:ph type="sldNum" sz="quarter" idx="11"/>
          </p:nvPr>
        </p:nvSpPr>
        <p:spPr/>
        <p:txBody>
          <a:bodyPr/>
          <a:lstStyle/>
          <a:p>
            <a:fld id="{A0EE6B87-C2E1-42D9-BC5F-802310C4BDE0}" type="slidenum">
              <a:rPr lang="en-US" smtClean="0"/>
              <a:pPr/>
              <a:t>20</a:t>
            </a:fld>
            <a:endParaRPr lang="en-US" smtClean="0"/>
          </a:p>
        </p:txBody>
      </p:sp>
      <p:sp>
        <p:nvSpPr>
          <p:cNvPr id="18434" name="Rectangle 2"/>
          <p:cNvSpPr>
            <a:spLocks noGrp="1" noChangeArrowheads="1"/>
          </p:cNvSpPr>
          <p:nvPr>
            <p:ph type="title"/>
          </p:nvPr>
        </p:nvSpPr>
        <p:spPr/>
        <p:txBody>
          <a:bodyPr/>
          <a:lstStyle/>
          <a:p>
            <a:r>
              <a:rPr lang="en-US" dirty="0" smtClean="0"/>
              <a:t>Variable documentation details</a:t>
            </a:r>
          </a:p>
        </p:txBody>
      </p:sp>
      <p:sp>
        <p:nvSpPr>
          <p:cNvPr id="18435" name="Rectangle 3"/>
          <p:cNvSpPr>
            <a:spLocks noGrp="1" noChangeArrowheads="1"/>
          </p:cNvSpPr>
          <p:nvPr>
            <p:ph idx="1"/>
          </p:nvPr>
        </p:nvSpPr>
        <p:spPr>
          <a:xfrm>
            <a:off x="457200" y="1371600"/>
            <a:ext cx="4495800" cy="4525963"/>
          </a:xfrm>
        </p:spPr>
        <p:txBody>
          <a:bodyPr/>
          <a:lstStyle/>
          <a:p>
            <a:r>
              <a:rPr lang="en-US" dirty="0" smtClean="0"/>
              <a:t>Source</a:t>
            </a:r>
          </a:p>
          <a:p>
            <a:pPr lvl="1">
              <a:spcBef>
                <a:spcPts val="0"/>
              </a:spcBef>
            </a:pPr>
            <a:r>
              <a:rPr lang="en-US" dirty="0" smtClean="0"/>
              <a:t>Item from data collection source.</a:t>
            </a:r>
          </a:p>
          <a:p>
            <a:pPr lvl="1"/>
            <a:r>
              <a:rPr lang="en-US" dirty="0" smtClean="0"/>
              <a:t>If multiple instrument sources, items from each data source listed.</a:t>
            </a:r>
          </a:p>
          <a:p>
            <a:pPr lvl="1"/>
            <a:r>
              <a:rPr lang="en-US" dirty="0" smtClean="0"/>
              <a:t>This example comes from the question F11b, </a:t>
            </a:r>
            <a:r>
              <a:rPr lang="en-US" dirty="0" err="1" smtClean="0"/>
              <a:t>subitems</a:t>
            </a:r>
            <a:r>
              <a:rPr lang="en-US" dirty="0" smtClean="0"/>
              <a:t> a-g.</a:t>
            </a:r>
          </a:p>
          <a:p>
            <a:pPr lvl="1"/>
            <a:endParaRPr lang="en-US" dirty="0" smtClean="0"/>
          </a:p>
        </p:txBody>
      </p:sp>
      <p:pic>
        <p:nvPicPr>
          <p:cNvPr id="18437" name="Picture 15"/>
          <p:cNvPicPr>
            <a:picLocks noChangeAspect="1" noChangeArrowheads="1"/>
          </p:cNvPicPr>
          <p:nvPr/>
        </p:nvPicPr>
        <p:blipFill>
          <a:blip r:embed="rId2" cstate="print"/>
          <a:srcRect l="31032" t="24117" r="59203" b="62119"/>
          <a:stretch>
            <a:fillRect/>
          </a:stretch>
        </p:blipFill>
        <p:spPr bwMode="auto">
          <a:xfrm>
            <a:off x="5972175" y="2209800"/>
            <a:ext cx="1190625" cy="1049338"/>
          </a:xfrm>
          <a:prstGeom prst="rect">
            <a:avLst/>
          </a:prstGeom>
          <a:noFill/>
          <a:ln w="9525">
            <a:noFill/>
            <a:miter lim="800000"/>
            <a:headEnd/>
            <a:tailEnd/>
          </a:ln>
        </p:spPr>
      </p:pic>
      <p:sp>
        <p:nvSpPr>
          <p:cNvPr id="7" name="Rectangle 6"/>
          <p:cNvSpPr/>
          <p:nvPr/>
        </p:nvSpPr>
        <p:spPr bwMode="auto">
          <a:xfrm>
            <a:off x="5486400" y="1828800"/>
            <a:ext cx="2286000" cy="1676400"/>
          </a:xfrm>
          <a:prstGeom prst="rect">
            <a:avLst/>
          </a:prstGeom>
          <a:noFill/>
          <a:ln w="6350" cap="flat" cmpd="sng" algn="ctr">
            <a:solidFill>
              <a:srgbClr val="CCCC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8" name="TextBox 7"/>
          <p:cNvSpPr txBox="1"/>
          <p:nvPr/>
        </p:nvSpPr>
        <p:spPr>
          <a:xfrm>
            <a:off x="5410200" y="1551801"/>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1-B.</a:t>
            </a:r>
            <a:endParaRPr lang="en-US" sz="1200" b="1" dirty="0">
              <a:solidFill>
                <a:srgbClr val="606060"/>
              </a:solidFill>
              <a:latin typeface="Calibri"/>
              <a:cs typeface="Calibri"/>
            </a:endParaRPr>
          </a:p>
        </p:txBody>
      </p:sp>
      <p:sp>
        <p:nvSpPr>
          <p:cNvPr id="10" name="TextBox 9"/>
          <p:cNvSpPr txBox="1"/>
          <p:nvPr/>
        </p:nvSpPr>
        <p:spPr>
          <a:xfrm>
            <a:off x="5410200" y="3505200"/>
            <a:ext cx="2362200" cy="400110"/>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61" name="Slide Number Placeholder 4"/>
          <p:cNvSpPr>
            <a:spLocks noGrp="1"/>
          </p:cNvSpPr>
          <p:nvPr>
            <p:ph type="sldNum" sz="quarter" idx="11"/>
          </p:nvPr>
        </p:nvSpPr>
        <p:spPr>
          <a:noFill/>
        </p:spPr>
        <p:txBody>
          <a:bodyPr/>
          <a:lstStyle/>
          <a:p>
            <a:fld id="{F035C679-3F72-4BCE-864C-8DF6A97C045F}" type="slidenum">
              <a:rPr lang="en-US" smtClean="0"/>
              <a:pPr/>
              <a:t>21</a:t>
            </a:fld>
            <a:endParaRPr lang="en-US" smtClean="0"/>
          </a:p>
        </p:txBody>
      </p:sp>
      <p:sp>
        <p:nvSpPr>
          <p:cNvPr id="19458" name="Rectangle 2"/>
          <p:cNvSpPr>
            <a:spLocks noGrp="1" noChangeArrowheads="1"/>
          </p:cNvSpPr>
          <p:nvPr>
            <p:ph type="title"/>
          </p:nvPr>
        </p:nvSpPr>
        <p:spPr/>
        <p:txBody>
          <a:bodyPr/>
          <a:lstStyle/>
          <a:p>
            <a:pPr eaLnBrk="1" hangingPunct="1"/>
            <a:r>
              <a:rPr lang="en-US" dirty="0" smtClean="0"/>
              <a:t>Variable documentation details</a:t>
            </a:r>
          </a:p>
        </p:txBody>
      </p:sp>
      <p:sp>
        <p:nvSpPr>
          <p:cNvPr id="19459" name="Rectangle 3"/>
          <p:cNvSpPr>
            <a:spLocks noGrp="1" noChangeArrowheads="1"/>
          </p:cNvSpPr>
          <p:nvPr>
            <p:ph idx="1"/>
          </p:nvPr>
        </p:nvSpPr>
        <p:spPr>
          <a:xfrm>
            <a:off x="304800" y="1295400"/>
            <a:ext cx="4343400" cy="4525963"/>
          </a:xfrm>
        </p:spPr>
        <p:txBody>
          <a:bodyPr/>
          <a:lstStyle/>
          <a:p>
            <a:pPr eaLnBrk="1" hangingPunct="1"/>
            <a:r>
              <a:rPr lang="en-US" dirty="0" smtClean="0"/>
              <a:t>Variable description</a:t>
            </a:r>
          </a:p>
          <a:p>
            <a:pPr lvl="1" eaLnBrk="1" hangingPunct="1"/>
            <a:r>
              <a:rPr lang="en-US" dirty="0" smtClean="0"/>
              <a:t>Describes the variable.</a:t>
            </a:r>
          </a:p>
          <a:p>
            <a:pPr lvl="2" eaLnBrk="1" hangingPunct="1"/>
            <a:r>
              <a:rPr lang="en-US" sz="1800" dirty="0" smtClean="0"/>
              <a:t>Often the text of the question from the source instrument</a:t>
            </a:r>
          </a:p>
          <a:p>
            <a:pPr lvl="1" eaLnBrk="1" hangingPunct="1"/>
            <a:r>
              <a:rPr lang="en-US" dirty="0" smtClean="0"/>
              <a:t>Variable description corresponds with the variable label in the file contents.</a:t>
            </a:r>
          </a:p>
        </p:txBody>
      </p:sp>
      <p:pic>
        <p:nvPicPr>
          <p:cNvPr id="19460" name="Content Placeholder 5"/>
          <p:cNvPicPr>
            <a:picLocks noGrp="1"/>
          </p:cNvPicPr>
          <p:nvPr>
            <p:ph sz="half" idx="4294967295"/>
          </p:nvPr>
        </p:nvPicPr>
        <p:blipFill>
          <a:blip r:embed="rId3" cstate="print"/>
          <a:srcRect l="41072" t="24117" r="37415" b="50186"/>
          <a:stretch>
            <a:fillRect/>
          </a:stretch>
        </p:blipFill>
        <p:spPr>
          <a:xfrm>
            <a:off x="5257800" y="1905000"/>
            <a:ext cx="2971800" cy="2590800"/>
          </a:xfrm>
          <a:ln w="6350" cap="flat" cmpd="sng" algn="ctr">
            <a:solidFill>
              <a:srgbClr val="CCCCCC"/>
            </a:solidFill>
            <a:prstDash val="solid"/>
            <a:miter lim="800000"/>
            <a:headEnd type="none" w="med" len="med"/>
            <a:tailEnd type="none" w="med" len="med"/>
          </a:ln>
        </p:spPr>
      </p:pic>
      <p:sp>
        <p:nvSpPr>
          <p:cNvPr id="8" name="TextBox 7"/>
          <p:cNvSpPr txBox="1"/>
          <p:nvPr/>
        </p:nvSpPr>
        <p:spPr>
          <a:xfrm>
            <a:off x="5181600" y="1628001"/>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1-C.</a:t>
            </a:r>
            <a:endParaRPr lang="en-US" sz="1200" b="1" dirty="0">
              <a:solidFill>
                <a:srgbClr val="606060"/>
              </a:solidFill>
              <a:latin typeface="Calibri"/>
              <a:cs typeface="Calibri"/>
            </a:endParaRPr>
          </a:p>
        </p:txBody>
      </p:sp>
      <p:sp>
        <p:nvSpPr>
          <p:cNvPr id="9" name="TextBox 8"/>
          <p:cNvSpPr txBox="1"/>
          <p:nvPr/>
        </p:nvSpPr>
        <p:spPr>
          <a:xfrm>
            <a:off x="5181600" y="4552890"/>
            <a:ext cx="2362200" cy="400110"/>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61" name="Slide Number Placeholder 4"/>
          <p:cNvSpPr>
            <a:spLocks noGrp="1"/>
          </p:cNvSpPr>
          <p:nvPr>
            <p:ph type="sldNum" sz="quarter" idx="11"/>
          </p:nvPr>
        </p:nvSpPr>
        <p:spPr>
          <a:noFill/>
        </p:spPr>
        <p:txBody>
          <a:bodyPr/>
          <a:lstStyle/>
          <a:p>
            <a:fld id="{F035C679-3F72-4BCE-864C-8DF6A97C045F}" type="slidenum">
              <a:rPr lang="en-US" smtClean="0"/>
              <a:pPr/>
              <a:t>22</a:t>
            </a:fld>
            <a:endParaRPr lang="en-US" smtClean="0"/>
          </a:p>
        </p:txBody>
      </p:sp>
      <p:sp>
        <p:nvSpPr>
          <p:cNvPr id="19458" name="Rectangle 2"/>
          <p:cNvSpPr>
            <a:spLocks noGrp="1" noChangeArrowheads="1"/>
          </p:cNvSpPr>
          <p:nvPr>
            <p:ph type="title"/>
          </p:nvPr>
        </p:nvSpPr>
        <p:spPr/>
        <p:txBody>
          <a:bodyPr/>
          <a:lstStyle/>
          <a:p>
            <a:pPr eaLnBrk="1" hangingPunct="1"/>
            <a:r>
              <a:rPr lang="en-US" dirty="0" smtClean="0"/>
              <a:t>Variable documentation details</a:t>
            </a:r>
          </a:p>
        </p:txBody>
      </p:sp>
      <p:sp>
        <p:nvSpPr>
          <p:cNvPr id="19459" name="Rectangle 3"/>
          <p:cNvSpPr>
            <a:spLocks noGrp="1" noChangeArrowheads="1"/>
          </p:cNvSpPr>
          <p:nvPr>
            <p:ph idx="1"/>
          </p:nvPr>
        </p:nvSpPr>
        <p:spPr>
          <a:xfrm>
            <a:off x="304800" y="1295400"/>
            <a:ext cx="4343400" cy="4525963"/>
          </a:xfrm>
        </p:spPr>
        <p:txBody>
          <a:bodyPr/>
          <a:lstStyle/>
          <a:p>
            <a:pPr eaLnBrk="1" hangingPunct="1"/>
            <a:r>
              <a:rPr lang="en-US" sz="2400" dirty="0" smtClean="0"/>
              <a:t>Variable description (cont’d)</a:t>
            </a:r>
          </a:p>
          <a:p>
            <a:pPr lvl="1" eaLnBrk="1" hangingPunct="1"/>
            <a:r>
              <a:rPr lang="en-US" sz="2000" dirty="0" smtClean="0"/>
              <a:t>In this example, the item</a:t>
            </a:r>
            <a:br>
              <a:rPr lang="en-US" sz="2000" dirty="0" smtClean="0"/>
            </a:br>
            <a:r>
              <a:rPr lang="en-US" sz="2000" dirty="0" smtClean="0"/>
              <a:t>is described as types of</a:t>
            </a:r>
            <a:br>
              <a:rPr lang="en-US" sz="2000" dirty="0" smtClean="0"/>
            </a:br>
            <a:r>
              <a:rPr lang="en-US" sz="2000" dirty="0" smtClean="0"/>
              <a:t>life skills training, the </a:t>
            </a:r>
            <a:r>
              <a:rPr lang="en-US" sz="2000" dirty="0" err="1" smtClean="0"/>
              <a:t>subitems</a:t>
            </a:r>
            <a:r>
              <a:rPr lang="en-US" sz="2000" dirty="0" smtClean="0"/>
              <a:t> are the individual types of life skills training</a:t>
            </a:r>
            <a:br>
              <a:rPr lang="en-US" sz="2000" dirty="0" smtClean="0"/>
            </a:br>
            <a:r>
              <a:rPr lang="en-US" sz="2000" dirty="0" smtClean="0"/>
              <a:t>listed in this question.</a:t>
            </a:r>
          </a:p>
          <a:p>
            <a:pPr lvl="1" eaLnBrk="1" hangingPunct="1"/>
            <a:r>
              <a:rPr lang="en-US" sz="2000" dirty="0" err="1" smtClean="0"/>
              <a:t>Subitems</a:t>
            </a:r>
            <a:r>
              <a:rPr lang="en-US" sz="2000" dirty="0" smtClean="0"/>
              <a:t> “a-g” come from the source and “h” is created.</a:t>
            </a:r>
          </a:p>
        </p:txBody>
      </p:sp>
      <p:sp>
        <p:nvSpPr>
          <p:cNvPr id="8" name="TextBox 7"/>
          <p:cNvSpPr txBox="1"/>
          <p:nvPr/>
        </p:nvSpPr>
        <p:spPr>
          <a:xfrm>
            <a:off x="4724400" y="1704201"/>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1-D.</a:t>
            </a:r>
            <a:endParaRPr lang="en-US" sz="1200" b="1" dirty="0">
              <a:solidFill>
                <a:srgbClr val="606060"/>
              </a:solidFill>
              <a:latin typeface="Calibri"/>
              <a:cs typeface="Calibri"/>
            </a:endParaRPr>
          </a:p>
        </p:txBody>
      </p:sp>
      <p:sp>
        <p:nvSpPr>
          <p:cNvPr id="9" name="TextBox 8"/>
          <p:cNvSpPr txBox="1"/>
          <p:nvPr/>
        </p:nvSpPr>
        <p:spPr>
          <a:xfrm>
            <a:off x="4724400" y="4343400"/>
            <a:ext cx="41148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pic>
        <p:nvPicPr>
          <p:cNvPr id="11" name="Picture 10" descr="QuickGlance.png"/>
          <p:cNvPicPr>
            <a:picLocks noChangeAspect="1"/>
          </p:cNvPicPr>
          <p:nvPr/>
        </p:nvPicPr>
        <p:blipFill>
          <a:blip r:embed="rId3" cstate="print"/>
          <a:srcRect l="7071" t="49839" r="61718" b="6457"/>
          <a:stretch>
            <a:fillRect/>
          </a:stretch>
        </p:blipFill>
        <p:spPr>
          <a:xfrm>
            <a:off x="4572000" y="1981200"/>
            <a:ext cx="4267200" cy="2286000"/>
          </a:xfrm>
          <a:prstGeom prst="rect">
            <a:avLst/>
          </a:prstGeom>
          <a:ln w="6350" cap="flat" cmpd="sng" algn="ctr">
            <a:solidFill>
              <a:srgbClr val="CCCCCC"/>
            </a:solidFill>
            <a:prstDash val="solid"/>
            <a:round/>
            <a:headEnd type="none" w="med" len="med"/>
            <a:tailEnd type="none" w="med" len="me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5" name="Slide Number Placeholder 4"/>
          <p:cNvSpPr>
            <a:spLocks noGrp="1"/>
          </p:cNvSpPr>
          <p:nvPr>
            <p:ph type="sldNum" sz="quarter" idx="11"/>
          </p:nvPr>
        </p:nvSpPr>
        <p:spPr>
          <a:noFill/>
        </p:spPr>
        <p:txBody>
          <a:bodyPr/>
          <a:lstStyle/>
          <a:p>
            <a:fld id="{359F624C-D971-4D3E-A4FF-6D98EB37957A}" type="slidenum">
              <a:rPr lang="en-US" smtClean="0"/>
              <a:pPr/>
              <a:t>23</a:t>
            </a:fld>
            <a:endParaRPr lang="en-US" smtClean="0"/>
          </a:p>
        </p:txBody>
      </p:sp>
      <p:sp>
        <p:nvSpPr>
          <p:cNvPr id="20482" name="Rectangle 4"/>
          <p:cNvSpPr>
            <a:spLocks noGrp="1" noChangeArrowheads="1"/>
          </p:cNvSpPr>
          <p:nvPr>
            <p:ph type="title"/>
          </p:nvPr>
        </p:nvSpPr>
        <p:spPr/>
        <p:txBody>
          <a:bodyPr/>
          <a:lstStyle/>
          <a:p>
            <a:pPr eaLnBrk="1" hangingPunct="1"/>
            <a:r>
              <a:rPr lang="en-US" dirty="0" smtClean="0"/>
              <a:t>Variable documentation details</a:t>
            </a:r>
          </a:p>
        </p:txBody>
      </p:sp>
      <p:sp>
        <p:nvSpPr>
          <p:cNvPr id="20483" name="Rectangle 5"/>
          <p:cNvSpPr>
            <a:spLocks noGrp="1" noChangeArrowheads="1"/>
          </p:cNvSpPr>
          <p:nvPr>
            <p:ph idx="1"/>
          </p:nvPr>
        </p:nvSpPr>
        <p:spPr>
          <a:xfrm>
            <a:off x="228600" y="1371600"/>
            <a:ext cx="4038600" cy="4525963"/>
          </a:xfrm>
        </p:spPr>
        <p:txBody>
          <a:bodyPr/>
          <a:lstStyle/>
          <a:p>
            <a:pPr eaLnBrk="1" hangingPunct="1"/>
            <a:r>
              <a:rPr lang="en-US" sz="2400" dirty="0" smtClean="0"/>
              <a:t>Variable type and values </a:t>
            </a:r>
          </a:p>
          <a:p>
            <a:pPr lvl="1" eaLnBrk="1" hangingPunct="1"/>
            <a:r>
              <a:rPr lang="en-US" sz="2000" dirty="0" smtClean="0"/>
              <a:t>Shows how the variable is coded and what the codes mean.</a:t>
            </a:r>
          </a:p>
          <a:p>
            <a:pPr lvl="1" eaLnBrk="1" hangingPunct="1"/>
            <a:r>
              <a:rPr lang="en-US" sz="2000" dirty="0" smtClean="0"/>
              <a:t>Variable type is numeric, date, or character.</a:t>
            </a:r>
          </a:p>
          <a:p>
            <a:pPr lvl="1" eaLnBrk="1" hangingPunct="1"/>
            <a:r>
              <a:rPr lang="en-US" sz="2000" dirty="0" smtClean="0"/>
              <a:t>The variable values match the variable’s associated format referred to in the SAS contents.</a:t>
            </a:r>
          </a:p>
          <a:p>
            <a:pPr lvl="1" eaLnBrk="1" hangingPunct="1"/>
            <a:r>
              <a:rPr lang="en-US" sz="2000" dirty="0" smtClean="0"/>
              <a:t>This example is a numeric variable with yes/no values.</a:t>
            </a:r>
          </a:p>
        </p:txBody>
      </p:sp>
      <p:pic>
        <p:nvPicPr>
          <p:cNvPr id="20484" name="Content Placeholder 4"/>
          <p:cNvPicPr>
            <a:picLocks noGrp="1"/>
          </p:cNvPicPr>
          <p:nvPr>
            <p:ph sz="half" idx="4294967295"/>
          </p:nvPr>
        </p:nvPicPr>
        <p:blipFill>
          <a:blip r:embed="rId2" cstate="print"/>
          <a:srcRect l="22765" t="28063" r="40988" b="53219"/>
          <a:stretch>
            <a:fillRect/>
          </a:stretch>
        </p:blipFill>
        <p:spPr>
          <a:xfrm>
            <a:off x="4876800" y="2133600"/>
            <a:ext cx="3657600" cy="1905000"/>
          </a:xfrm>
          <a:ln w="6350" cap="flat" cmpd="sng" algn="ctr">
            <a:solidFill>
              <a:srgbClr val="CCCCCC"/>
            </a:solidFill>
            <a:prstDash val="solid"/>
            <a:miter lim="800000"/>
            <a:headEnd type="none" w="med" len="med"/>
            <a:tailEnd type="none" w="med" len="med"/>
          </a:ln>
        </p:spPr>
      </p:pic>
      <p:sp>
        <p:nvSpPr>
          <p:cNvPr id="8" name="TextBox 7"/>
          <p:cNvSpPr txBox="1"/>
          <p:nvPr/>
        </p:nvSpPr>
        <p:spPr>
          <a:xfrm>
            <a:off x="4800600" y="182880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1-E.</a:t>
            </a:r>
            <a:endParaRPr lang="en-US" sz="1200" b="1" dirty="0">
              <a:solidFill>
                <a:srgbClr val="606060"/>
              </a:solidFill>
              <a:latin typeface="Calibri"/>
              <a:cs typeface="Calibri"/>
            </a:endParaRPr>
          </a:p>
        </p:txBody>
      </p:sp>
      <p:sp>
        <p:nvSpPr>
          <p:cNvPr id="9" name="TextBox 8"/>
          <p:cNvSpPr txBox="1"/>
          <p:nvPr/>
        </p:nvSpPr>
        <p:spPr>
          <a:xfrm>
            <a:off x="4800600" y="4097179"/>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9" name="Slide Number Placeholder 4"/>
          <p:cNvSpPr>
            <a:spLocks noGrp="1"/>
          </p:cNvSpPr>
          <p:nvPr>
            <p:ph type="sldNum" sz="quarter" idx="11"/>
          </p:nvPr>
        </p:nvSpPr>
        <p:spPr/>
        <p:txBody>
          <a:bodyPr/>
          <a:lstStyle/>
          <a:p>
            <a:fld id="{69095A88-A654-4D93-A599-1656A5C31D57}" type="slidenum">
              <a:rPr lang="en-US" smtClean="0"/>
              <a:pPr/>
              <a:t>24</a:t>
            </a:fld>
            <a:endParaRPr lang="en-US" smtClean="0"/>
          </a:p>
        </p:txBody>
      </p:sp>
      <p:sp>
        <p:nvSpPr>
          <p:cNvPr id="21506" name="Rectangle 4"/>
          <p:cNvSpPr>
            <a:spLocks noGrp="1" noChangeArrowheads="1"/>
          </p:cNvSpPr>
          <p:nvPr>
            <p:ph type="title"/>
          </p:nvPr>
        </p:nvSpPr>
        <p:spPr/>
        <p:txBody>
          <a:bodyPr/>
          <a:lstStyle/>
          <a:p>
            <a:r>
              <a:rPr lang="en-US" dirty="0" smtClean="0"/>
              <a:t>Variable documentation details</a:t>
            </a:r>
          </a:p>
        </p:txBody>
      </p:sp>
      <p:sp>
        <p:nvSpPr>
          <p:cNvPr id="21507" name="Rectangle 5"/>
          <p:cNvSpPr>
            <a:spLocks noGrp="1" noChangeArrowheads="1"/>
          </p:cNvSpPr>
          <p:nvPr>
            <p:ph idx="1"/>
          </p:nvPr>
        </p:nvSpPr>
        <p:spPr>
          <a:xfrm>
            <a:off x="152400" y="1798637"/>
            <a:ext cx="4724400" cy="4525963"/>
          </a:xfrm>
        </p:spPr>
        <p:txBody>
          <a:bodyPr/>
          <a:lstStyle/>
          <a:p>
            <a:pPr lvl="1"/>
            <a:r>
              <a:rPr lang="en-US" sz="1800" dirty="0" smtClean="0"/>
              <a:t>Describe any changes made to a variable</a:t>
            </a:r>
          </a:p>
          <a:p>
            <a:pPr lvl="1"/>
            <a:r>
              <a:rPr lang="en-US" sz="1800" dirty="0" smtClean="0"/>
              <a:t>List logic for making an assignment or modification to an existing variable.</a:t>
            </a:r>
          </a:p>
          <a:p>
            <a:pPr lvl="1"/>
            <a:r>
              <a:rPr lang="en-US" sz="1800" dirty="0" smtClean="0"/>
              <a:t>Specify the logic for how new variables were created.</a:t>
            </a:r>
          </a:p>
          <a:p>
            <a:pPr lvl="1"/>
            <a:r>
              <a:rPr lang="en-US" sz="1800" dirty="0" smtClean="0"/>
              <a:t>An assignment might increase or decrease the base.</a:t>
            </a:r>
          </a:p>
          <a:p>
            <a:pPr lvl="1"/>
            <a:r>
              <a:rPr lang="en-US" sz="1800" dirty="0" smtClean="0"/>
              <a:t>In this example, assignments were made to </a:t>
            </a:r>
            <a:r>
              <a:rPr lang="en-US" sz="1800" dirty="0" err="1" smtClean="0"/>
              <a:t>subitems</a:t>
            </a:r>
            <a:r>
              <a:rPr lang="en-US" sz="1800" dirty="0" smtClean="0"/>
              <a:t> np4F14_[a-g] to set values to “no” if np4F11a is “no.”</a:t>
            </a:r>
          </a:p>
          <a:p>
            <a:pPr lvl="1"/>
            <a:r>
              <a:rPr lang="en-US" sz="1800" dirty="0" smtClean="0"/>
              <a:t>A new </a:t>
            </a:r>
            <a:r>
              <a:rPr lang="en-US" sz="1800" dirty="0" err="1" smtClean="0"/>
              <a:t>subitem</a:t>
            </a:r>
            <a:r>
              <a:rPr lang="en-US" sz="1800" dirty="0" smtClean="0"/>
              <a:t> np4F11b_h is created using values from np4F11a and np4F14a_f.</a:t>
            </a:r>
          </a:p>
        </p:txBody>
      </p:sp>
      <p:pic>
        <p:nvPicPr>
          <p:cNvPr id="21508" name="Content Placeholder 4"/>
          <p:cNvPicPr>
            <a:picLocks noGrp="1"/>
          </p:cNvPicPr>
          <p:nvPr>
            <p:ph sz="half" idx="4294967295"/>
          </p:nvPr>
        </p:nvPicPr>
        <p:blipFill>
          <a:blip r:embed="rId2" cstate="print"/>
          <a:srcRect l="22991" t="46882" r="41216" b="12554"/>
          <a:stretch>
            <a:fillRect/>
          </a:stretch>
        </p:blipFill>
        <p:spPr>
          <a:xfrm>
            <a:off x="4953000" y="2268379"/>
            <a:ext cx="3733800" cy="3581400"/>
          </a:xfrm>
          <a:ln w="6350" cap="flat" cmpd="sng" algn="ctr">
            <a:solidFill>
              <a:srgbClr val="CCCCCC"/>
            </a:solidFill>
            <a:prstDash val="solid"/>
            <a:miter lim="800000"/>
            <a:headEnd type="none" w="med" len="med"/>
            <a:tailEnd type="none" w="med" len="med"/>
          </a:ln>
        </p:spPr>
      </p:pic>
      <p:sp>
        <p:nvSpPr>
          <p:cNvPr id="11" name="Rectangle 10"/>
          <p:cNvSpPr/>
          <p:nvPr/>
        </p:nvSpPr>
        <p:spPr>
          <a:xfrm>
            <a:off x="304800" y="1371600"/>
            <a:ext cx="8382000" cy="492443"/>
          </a:xfrm>
          <a:prstGeom prst="rect">
            <a:avLst/>
          </a:prstGeom>
        </p:spPr>
        <p:txBody>
          <a:bodyPr wrap="square">
            <a:spAutoFit/>
          </a:bodyPr>
          <a:lstStyle/>
          <a:p>
            <a:pPr marL="342900" indent="-342900" eaLnBrk="0" hangingPunct="0">
              <a:spcBef>
                <a:spcPct val="20000"/>
              </a:spcBef>
              <a:buChar char="•"/>
            </a:pPr>
            <a:r>
              <a:rPr lang="en-US" sz="2600" dirty="0">
                <a:latin typeface="+mn-lt"/>
              </a:rPr>
              <a:t>Notes: Assignments, </a:t>
            </a:r>
            <a:r>
              <a:rPr lang="en-US" sz="2600" dirty="0" smtClean="0">
                <a:latin typeface="+mn-lt"/>
              </a:rPr>
              <a:t>modifications</a:t>
            </a:r>
            <a:r>
              <a:rPr lang="en-US" sz="2600" dirty="0">
                <a:latin typeface="+mn-lt"/>
              </a:rPr>
              <a:t>, or </a:t>
            </a:r>
            <a:r>
              <a:rPr lang="en-US" sz="2600" dirty="0" smtClean="0">
                <a:latin typeface="+mn-lt"/>
              </a:rPr>
              <a:t>validations</a:t>
            </a:r>
            <a:endParaRPr lang="en-US" sz="2600" dirty="0">
              <a:latin typeface="+mn-lt"/>
            </a:endParaRPr>
          </a:p>
        </p:txBody>
      </p:sp>
      <p:sp>
        <p:nvSpPr>
          <p:cNvPr id="9" name="TextBox 8"/>
          <p:cNvSpPr txBox="1"/>
          <p:nvPr/>
        </p:nvSpPr>
        <p:spPr>
          <a:xfrm>
            <a:off x="4876800" y="199138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1-F.</a:t>
            </a:r>
            <a:endParaRPr lang="en-US" sz="1200" b="1" dirty="0">
              <a:solidFill>
                <a:srgbClr val="606060"/>
              </a:solidFill>
              <a:latin typeface="Calibri"/>
              <a:cs typeface="Calibri"/>
            </a:endParaRPr>
          </a:p>
        </p:txBody>
      </p:sp>
      <p:sp>
        <p:nvSpPr>
          <p:cNvPr id="10" name="TextBox 9"/>
          <p:cNvSpPr txBox="1"/>
          <p:nvPr/>
        </p:nvSpPr>
        <p:spPr>
          <a:xfrm>
            <a:off x="4953000" y="5849779"/>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3" name="Slide Number Placeholder 4"/>
          <p:cNvSpPr>
            <a:spLocks noGrp="1"/>
          </p:cNvSpPr>
          <p:nvPr>
            <p:ph type="sldNum" sz="quarter" idx="11"/>
          </p:nvPr>
        </p:nvSpPr>
        <p:spPr>
          <a:noFill/>
        </p:spPr>
        <p:txBody>
          <a:bodyPr/>
          <a:lstStyle/>
          <a:p>
            <a:fld id="{DDBAF8B3-F412-4EB2-A1DE-6389E6419AAB}" type="slidenum">
              <a:rPr lang="en-US" smtClean="0"/>
              <a:pPr/>
              <a:t>25</a:t>
            </a:fld>
            <a:endParaRPr lang="en-US" smtClean="0"/>
          </a:p>
        </p:txBody>
      </p:sp>
      <p:sp>
        <p:nvSpPr>
          <p:cNvPr id="22530" name="Rectangle 4"/>
          <p:cNvSpPr>
            <a:spLocks noGrp="1" noChangeArrowheads="1"/>
          </p:cNvSpPr>
          <p:nvPr>
            <p:ph type="title"/>
          </p:nvPr>
        </p:nvSpPr>
        <p:spPr/>
        <p:txBody>
          <a:bodyPr/>
          <a:lstStyle/>
          <a:p>
            <a:pPr eaLnBrk="1" hangingPunct="1"/>
            <a:r>
              <a:rPr lang="en-US" dirty="0" smtClean="0"/>
              <a:t>Variable documentation details</a:t>
            </a:r>
          </a:p>
        </p:txBody>
      </p:sp>
      <p:sp>
        <p:nvSpPr>
          <p:cNvPr id="22531" name="Rectangle 5"/>
          <p:cNvSpPr>
            <a:spLocks noGrp="1" noChangeArrowheads="1"/>
          </p:cNvSpPr>
          <p:nvPr>
            <p:ph idx="1"/>
          </p:nvPr>
        </p:nvSpPr>
        <p:spPr/>
        <p:txBody>
          <a:bodyPr/>
          <a:lstStyle/>
          <a:p>
            <a:pPr eaLnBrk="1" hangingPunct="1"/>
            <a:r>
              <a:rPr lang="en-US" sz="2000" dirty="0" smtClean="0"/>
              <a:t>Base: Which respondents asked</a:t>
            </a:r>
          </a:p>
          <a:p>
            <a:pPr lvl="1" eaLnBrk="1" hangingPunct="1"/>
            <a:r>
              <a:rPr lang="en-US" sz="2000" dirty="0" smtClean="0"/>
              <a:t>Logic is expressed as who is</a:t>
            </a:r>
            <a:br>
              <a:rPr lang="en-US" sz="2000" dirty="0" smtClean="0"/>
            </a:br>
            <a:r>
              <a:rPr lang="en-US" sz="2000" dirty="0" smtClean="0"/>
              <a:t>included, not who is skipped.</a:t>
            </a:r>
          </a:p>
          <a:p>
            <a:pPr lvl="1" eaLnBrk="1" hangingPunct="1"/>
            <a:r>
              <a:rPr lang="en-US" sz="2000" dirty="0" smtClean="0"/>
              <a:t>Explains varying </a:t>
            </a:r>
            <a:r>
              <a:rPr lang="en-US" sz="2000" i="1" dirty="0" err="1" smtClean="0"/>
              <a:t>n</a:t>
            </a:r>
            <a:r>
              <a:rPr lang="en-US" sz="2000" dirty="0" err="1" smtClean="0"/>
              <a:t>’s</a:t>
            </a:r>
            <a:r>
              <a:rPr lang="en-US" sz="2000" dirty="0" smtClean="0"/>
              <a:t> due to</a:t>
            </a:r>
            <a:br>
              <a:rPr lang="en-US" sz="2000" dirty="0" smtClean="0"/>
            </a:br>
            <a:r>
              <a:rPr lang="en-US" sz="2000" dirty="0" smtClean="0"/>
              <a:t>skip logic.</a:t>
            </a:r>
          </a:p>
          <a:p>
            <a:pPr lvl="1" eaLnBrk="1" hangingPunct="1"/>
            <a:r>
              <a:rPr lang="en-US" sz="2000" dirty="0" smtClean="0"/>
              <a:t>If “All respondents” is noted, it</a:t>
            </a:r>
            <a:br>
              <a:rPr lang="en-US" sz="2000" dirty="0" smtClean="0"/>
            </a:br>
            <a:r>
              <a:rPr lang="en-US" sz="2000" dirty="0" smtClean="0"/>
              <a:t>means no one is skipped.</a:t>
            </a:r>
          </a:p>
          <a:p>
            <a:pPr lvl="1" eaLnBrk="1" hangingPunct="1"/>
            <a:r>
              <a:rPr lang="en-US" sz="2000" dirty="0" smtClean="0"/>
              <a:t>In this example, the respondents asked this item were limited to those who had not been in secondary school in the past year and had specified this service since leaving high school.</a:t>
            </a:r>
          </a:p>
          <a:p>
            <a:pPr lvl="2" eaLnBrk="1" hangingPunct="1"/>
            <a:r>
              <a:rPr lang="en-US" sz="1600" dirty="0" smtClean="0"/>
              <a:t>However, in the notes column in the previous slide there was an assignment made.</a:t>
            </a:r>
          </a:p>
          <a:p>
            <a:pPr lvl="2" eaLnBrk="1" hangingPunct="1"/>
            <a:r>
              <a:rPr lang="en-US" sz="1600" dirty="0" smtClean="0"/>
              <a:t>Although they were not asked this question, those who were “no” to np4F11a were assigned a “no” to np4F14_[a-g].</a:t>
            </a:r>
          </a:p>
        </p:txBody>
      </p:sp>
      <p:pic>
        <p:nvPicPr>
          <p:cNvPr id="22532" name="Content Placeholder 4"/>
          <p:cNvPicPr>
            <a:picLocks noGrp="1"/>
          </p:cNvPicPr>
          <p:nvPr>
            <p:ph sz="half" idx="4294967295"/>
          </p:nvPr>
        </p:nvPicPr>
        <p:blipFill>
          <a:blip r:embed="rId2" cstate="print"/>
          <a:srcRect l="59589" t="29459" r="3883" b="45238"/>
          <a:stretch>
            <a:fillRect/>
          </a:stretch>
        </p:blipFill>
        <p:spPr>
          <a:xfrm>
            <a:off x="4724400" y="1676400"/>
            <a:ext cx="4191000" cy="1833563"/>
          </a:xfrm>
          <a:ln w="6350" cap="flat" cmpd="sng" algn="ctr">
            <a:solidFill>
              <a:srgbClr val="CCCCCC"/>
            </a:solidFill>
            <a:prstDash val="solid"/>
            <a:miter lim="800000"/>
            <a:headEnd type="none" w="med" len="med"/>
            <a:tailEnd type="none" w="med" len="med"/>
          </a:ln>
        </p:spPr>
      </p:pic>
      <p:sp>
        <p:nvSpPr>
          <p:cNvPr id="8" name="TextBox 7"/>
          <p:cNvSpPr txBox="1"/>
          <p:nvPr/>
        </p:nvSpPr>
        <p:spPr>
          <a:xfrm>
            <a:off x="4648200" y="137160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1-G.</a:t>
            </a:r>
            <a:endParaRPr lang="en-US" sz="1200" b="1" dirty="0">
              <a:solidFill>
                <a:srgbClr val="606060"/>
              </a:solidFill>
              <a:latin typeface="Calibri"/>
              <a:cs typeface="Calibri"/>
            </a:endParaRPr>
          </a:p>
        </p:txBody>
      </p:sp>
      <p:sp>
        <p:nvSpPr>
          <p:cNvPr id="9" name="TextBox 8"/>
          <p:cNvSpPr txBox="1"/>
          <p:nvPr/>
        </p:nvSpPr>
        <p:spPr>
          <a:xfrm>
            <a:off x="4724400" y="3505200"/>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7" name="Slide Number Placeholder 4"/>
          <p:cNvSpPr>
            <a:spLocks noGrp="1"/>
          </p:cNvSpPr>
          <p:nvPr>
            <p:ph type="sldNum" sz="quarter" idx="11"/>
          </p:nvPr>
        </p:nvSpPr>
        <p:spPr>
          <a:noFill/>
        </p:spPr>
        <p:txBody>
          <a:bodyPr/>
          <a:lstStyle/>
          <a:p>
            <a:fld id="{947038C6-14FC-4B80-BCE7-886811F2973E}" type="slidenum">
              <a:rPr lang="en-US" smtClean="0"/>
              <a:pPr/>
              <a:t>26</a:t>
            </a:fld>
            <a:endParaRPr lang="en-US" smtClean="0"/>
          </a:p>
        </p:txBody>
      </p:sp>
      <p:sp>
        <p:nvSpPr>
          <p:cNvPr id="23554" name="Rectangle 4"/>
          <p:cNvSpPr>
            <a:spLocks noGrp="1" noChangeArrowheads="1"/>
          </p:cNvSpPr>
          <p:nvPr>
            <p:ph type="title"/>
          </p:nvPr>
        </p:nvSpPr>
        <p:spPr/>
        <p:txBody>
          <a:bodyPr/>
          <a:lstStyle/>
          <a:p>
            <a:pPr eaLnBrk="1" hangingPunct="1"/>
            <a:r>
              <a:rPr lang="en-US" dirty="0" smtClean="0"/>
              <a:t>Variable documentation details</a:t>
            </a:r>
          </a:p>
        </p:txBody>
      </p:sp>
      <p:sp>
        <p:nvSpPr>
          <p:cNvPr id="23555" name="Rectangle 5"/>
          <p:cNvSpPr>
            <a:spLocks noGrp="1" noChangeArrowheads="1"/>
          </p:cNvSpPr>
          <p:nvPr>
            <p:ph idx="1"/>
          </p:nvPr>
        </p:nvSpPr>
        <p:spPr/>
        <p:txBody>
          <a:bodyPr/>
          <a:lstStyle/>
          <a:p>
            <a:pPr eaLnBrk="1" hangingPunct="1"/>
            <a:r>
              <a:rPr lang="en-US" sz="2400" dirty="0" smtClean="0"/>
              <a:t>Variable name by wave</a:t>
            </a:r>
          </a:p>
          <a:p>
            <a:pPr lvl="1" eaLnBrk="1" hangingPunct="1"/>
            <a:r>
              <a:rPr lang="en-US" sz="2000" dirty="0" smtClean="0"/>
              <a:t>Along with the variable</a:t>
            </a:r>
            <a:br>
              <a:rPr lang="en-US" sz="2000" dirty="0" smtClean="0"/>
            </a:br>
            <a:r>
              <a:rPr lang="en-US" sz="2000" dirty="0" smtClean="0"/>
              <a:t>name for the current</a:t>
            </a:r>
            <a:br>
              <a:rPr lang="en-US" sz="2000" dirty="0" smtClean="0"/>
            </a:br>
            <a:r>
              <a:rPr lang="en-US" sz="2000" dirty="0" smtClean="0"/>
              <a:t>wave, corresponding</a:t>
            </a:r>
            <a:br>
              <a:rPr lang="en-US" sz="2000" dirty="0" smtClean="0"/>
            </a:br>
            <a:r>
              <a:rPr lang="en-US" sz="2000" dirty="0" smtClean="0"/>
              <a:t>variable names are listed</a:t>
            </a:r>
            <a:br>
              <a:rPr lang="en-US" sz="2000" dirty="0" smtClean="0"/>
            </a:br>
            <a:r>
              <a:rPr lang="en-US" sz="2000" dirty="0" smtClean="0"/>
              <a:t>by all other waves.</a:t>
            </a:r>
          </a:p>
          <a:p>
            <a:pPr lvl="1" eaLnBrk="1" hangingPunct="1"/>
            <a:r>
              <a:rPr lang="en-US" sz="2000" dirty="0" smtClean="0"/>
              <a:t>There may be minor differences in the variables between waves, or an item may not have been asked in another wave.</a:t>
            </a:r>
          </a:p>
          <a:p>
            <a:pPr lvl="1" eaLnBrk="1" hangingPunct="1"/>
            <a:r>
              <a:rPr lang="en-US" sz="2000" dirty="0" smtClean="0"/>
              <a:t>In this example, there is no corresponding set of variables for this item in Wave 1, and the item is slightly different in Wave 5.</a:t>
            </a:r>
          </a:p>
        </p:txBody>
      </p:sp>
      <p:pic>
        <p:nvPicPr>
          <p:cNvPr id="23556" name="Content Placeholder 4"/>
          <p:cNvPicPr>
            <a:picLocks noGrp="1"/>
          </p:cNvPicPr>
          <p:nvPr>
            <p:ph sz="half" idx="4294967295"/>
          </p:nvPr>
        </p:nvPicPr>
        <p:blipFill>
          <a:blip r:embed="rId2" cstate="print"/>
          <a:srcRect l="59589" t="54762" r="3883" b="25259"/>
          <a:stretch>
            <a:fillRect/>
          </a:stretch>
        </p:blipFill>
        <p:spPr>
          <a:xfrm>
            <a:off x="4572000" y="1658779"/>
            <a:ext cx="4191000" cy="1447800"/>
          </a:xfrm>
          <a:ln w="6350" cap="flat" cmpd="sng" algn="ctr">
            <a:solidFill>
              <a:srgbClr val="CCCCCC"/>
            </a:solidFill>
            <a:prstDash val="solid"/>
            <a:miter lim="800000"/>
            <a:headEnd type="none" w="med" len="med"/>
            <a:tailEnd type="none" w="med" len="med"/>
          </a:ln>
        </p:spPr>
      </p:pic>
      <p:sp>
        <p:nvSpPr>
          <p:cNvPr id="8" name="TextBox 7"/>
          <p:cNvSpPr txBox="1"/>
          <p:nvPr/>
        </p:nvSpPr>
        <p:spPr>
          <a:xfrm>
            <a:off x="4495800" y="138178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1-H.</a:t>
            </a:r>
            <a:endParaRPr lang="en-US" sz="1200" b="1" dirty="0">
              <a:solidFill>
                <a:srgbClr val="606060"/>
              </a:solidFill>
              <a:latin typeface="Calibri"/>
              <a:cs typeface="Calibri"/>
            </a:endParaRPr>
          </a:p>
        </p:txBody>
      </p:sp>
      <p:sp>
        <p:nvSpPr>
          <p:cNvPr id="9" name="TextBox 8"/>
          <p:cNvSpPr txBox="1"/>
          <p:nvPr/>
        </p:nvSpPr>
        <p:spPr>
          <a:xfrm>
            <a:off x="4495800" y="3106579"/>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1,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80" name="Slide Number Placeholder 3"/>
          <p:cNvSpPr>
            <a:spLocks noGrp="1"/>
          </p:cNvSpPr>
          <p:nvPr>
            <p:ph type="sldNum" sz="quarter" idx="11"/>
          </p:nvPr>
        </p:nvSpPr>
        <p:spPr/>
        <p:txBody>
          <a:bodyPr/>
          <a:lstStyle/>
          <a:p>
            <a:fld id="{5B5C9233-3F77-4477-8103-870F3001B411}" type="slidenum">
              <a:rPr lang="en-US" smtClean="0"/>
              <a:pPr/>
              <a:t>27</a:t>
            </a:fld>
            <a:endParaRPr lang="en-US" smtClean="0"/>
          </a:p>
        </p:txBody>
      </p:sp>
      <p:sp>
        <p:nvSpPr>
          <p:cNvPr id="24578" name="Rectangle 4"/>
          <p:cNvSpPr>
            <a:spLocks noGrp="1" noChangeArrowheads="1"/>
          </p:cNvSpPr>
          <p:nvPr>
            <p:ph type="title"/>
          </p:nvPr>
        </p:nvSpPr>
        <p:spPr/>
        <p:txBody>
          <a:bodyPr/>
          <a:lstStyle/>
          <a:p>
            <a:r>
              <a:rPr lang="en-US" dirty="0" smtClean="0"/>
              <a:t>Variable documentation details</a:t>
            </a:r>
          </a:p>
        </p:txBody>
      </p:sp>
      <p:sp>
        <p:nvSpPr>
          <p:cNvPr id="24579" name="Rectangle 5"/>
          <p:cNvSpPr>
            <a:spLocks noGrp="1" noChangeArrowheads="1"/>
          </p:cNvSpPr>
          <p:nvPr>
            <p:ph idx="1"/>
          </p:nvPr>
        </p:nvSpPr>
        <p:spPr/>
        <p:txBody>
          <a:bodyPr/>
          <a:lstStyle/>
          <a:p>
            <a:r>
              <a:rPr lang="en-US" sz="2400" dirty="0" smtClean="0"/>
              <a:t>Some of the columns noted above contain information not found elsewhere.</a:t>
            </a:r>
          </a:p>
          <a:p>
            <a:pPr lvl="1"/>
            <a:r>
              <a:rPr lang="en-US" dirty="0" smtClean="0"/>
              <a:t>“Base” and “Notes” columns are key for understanding the nature of a variable.</a:t>
            </a:r>
          </a:p>
          <a:p>
            <a:pPr lvl="2"/>
            <a:r>
              <a:rPr lang="en-US" dirty="0" smtClean="0"/>
              <a:t>Provide documentation about who is included in an item and any changes made to the data.</a:t>
            </a:r>
          </a:p>
          <a:p>
            <a:pPr lvl="2"/>
            <a:r>
              <a:rPr lang="en-US" dirty="0" smtClean="0"/>
              <a:t>Particularly important when using CATI data with complex skip logic.</a:t>
            </a:r>
          </a:p>
          <a:p>
            <a:pPr lvl="1"/>
            <a:r>
              <a:rPr lang="en-US" dirty="0" smtClean="0"/>
              <a:t>“Variable name by wave” is a resource for finding longitudinal items.</a:t>
            </a:r>
          </a:p>
          <a:p>
            <a:pPr lvl="2"/>
            <a:r>
              <a:rPr lang="en-US" dirty="0" smtClean="0"/>
              <a:t>Provides wave-by-wave variable names.</a:t>
            </a:r>
          </a:p>
          <a:p>
            <a:pPr lvl="2"/>
            <a:r>
              <a:rPr lang="en-US" dirty="0" smtClean="0"/>
              <a:t>Indicates if item not collected in a given wave and notes if item differs in other waves. </a:t>
            </a:r>
          </a:p>
          <a:p>
            <a:pPr lvl="1"/>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4" name="Slide Number Placeholder 3"/>
          <p:cNvSpPr>
            <a:spLocks noGrp="1"/>
          </p:cNvSpPr>
          <p:nvPr>
            <p:ph type="sldNum" sz="quarter" idx="11"/>
          </p:nvPr>
        </p:nvSpPr>
        <p:spPr/>
        <p:txBody>
          <a:bodyPr/>
          <a:lstStyle/>
          <a:p>
            <a:fld id="{E57896C1-D18C-44F6-8CC9-DDCD33023D3D}" type="slidenum">
              <a:rPr lang="en-US" smtClean="0"/>
              <a:pPr/>
              <a:t>28</a:t>
            </a:fld>
            <a:endParaRPr lang="en-US" smtClean="0"/>
          </a:p>
        </p:txBody>
      </p:sp>
      <p:sp>
        <p:nvSpPr>
          <p:cNvPr id="25602" name="Title 1"/>
          <p:cNvSpPr>
            <a:spLocks noGrp="1"/>
          </p:cNvSpPr>
          <p:nvPr>
            <p:ph type="title"/>
          </p:nvPr>
        </p:nvSpPr>
        <p:spPr>
          <a:xfrm>
            <a:off x="457200" y="632046"/>
            <a:ext cx="8229600" cy="815754"/>
          </a:xfrm>
        </p:spPr>
        <p:txBody>
          <a:bodyPr/>
          <a:lstStyle/>
          <a:p>
            <a:r>
              <a:rPr lang="en-US" sz="2800" dirty="0" smtClean="0"/>
              <a:t>Parent/youth Part 2 documentation</a:t>
            </a:r>
            <a:br>
              <a:rPr lang="en-US" sz="2800" dirty="0" smtClean="0"/>
            </a:br>
            <a:r>
              <a:rPr lang="en-US" sz="2800" dirty="0" smtClean="0"/>
              <a:t>distinctions</a:t>
            </a:r>
          </a:p>
        </p:txBody>
      </p:sp>
      <p:sp>
        <p:nvSpPr>
          <p:cNvPr id="25603" name="Content Placeholder 2"/>
          <p:cNvSpPr>
            <a:spLocks noGrp="1"/>
          </p:cNvSpPr>
          <p:nvPr>
            <p:ph idx="1"/>
          </p:nvPr>
        </p:nvSpPr>
        <p:spPr/>
        <p:txBody>
          <a:bodyPr/>
          <a:lstStyle/>
          <a:p>
            <a:r>
              <a:rPr lang="en-US" sz="2600" dirty="0" smtClean="0"/>
              <a:t>Waves 2 to 5 Parent/Youth Survey has a Part 2 that is completed by either the youth or the parent/guardian.</a:t>
            </a:r>
          </a:p>
          <a:p>
            <a:pPr lvl="1"/>
            <a:r>
              <a:rPr lang="en-US" sz="2200" dirty="0" smtClean="0"/>
              <a:t>Documentation for Part 2 in these waves includes all sources and variable names.</a:t>
            </a:r>
          </a:p>
          <a:p>
            <a:pPr lvl="1"/>
            <a:r>
              <a:rPr lang="en-US" sz="2200" dirty="0" smtClean="0"/>
              <a:t>For each item, variables are listed in the following order: youth item, the parent/guardian item, and a collapsed youth/parent item.</a:t>
            </a:r>
          </a:p>
          <a:p>
            <a:pPr lvl="1"/>
            <a:r>
              <a:rPr lang="en-US" sz="2200" dirty="0" smtClean="0"/>
              <a:t>For collapsed items in cases where there is a value for both items, priority is given to the youth value.</a:t>
            </a:r>
          </a:p>
          <a:p>
            <a:pPr lvl="1"/>
            <a:r>
              <a:rPr lang="en-US" sz="2200" dirty="0" smtClean="0"/>
              <a:t>Usually there is either a parent/guardian value or a youth value.</a:t>
            </a:r>
          </a:p>
          <a:p>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4" name="Slide Number Placeholder 3"/>
          <p:cNvSpPr>
            <a:spLocks noGrp="1"/>
          </p:cNvSpPr>
          <p:nvPr>
            <p:ph type="sldNum" sz="quarter" idx="11"/>
          </p:nvPr>
        </p:nvSpPr>
        <p:spPr/>
        <p:txBody>
          <a:bodyPr/>
          <a:lstStyle/>
          <a:p>
            <a:fld id="{604ADAFE-4191-4C34-BAE7-E5B3303676BA}" type="slidenum">
              <a:rPr lang="en-US" smtClean="0"/>
              <a:pPr/>
              <a:t>2</a:t>
            </a:fld>
            <a:endParaRPr lang="en-US" smtClean="0"/>
          </a:p>
        </p:txBody>
      </p:sp>
      <p:sp>
        <p:nvSpPr>
          <p:cNvPr id="5122" name="Title 1"/>
          <p:cNvSpPr>
            <a:spLocks noGrp="1"/>
          </p:cNvSpPr>
          <p:nvPr>
            <p:ph type="title"/>
          </p:nvPr>
        </p:nvSpPr>
        <p:spPr/>
        <p:txBody>
          <a:bodyPr/>
          <a:lstStyle/>
          <a:p>
            <a:r>
              <a:rPr lang="en-US" dirty="0" smtClean="0"/>
              <a:t>Overview</a:t>
            </a:r>
          </a:p>
        </p:txBody>
      </p:sp>
      <p:sp>
        <p:nvSpPr>
          <p:cNvPr id="5123" name="Content Placeholder 2"/>
          <p:cNvSpPr>
            <a:spLocks noGrp="1"/>
          </p:cNvSpPr>
          <p:nvPr>
            <p:ph idx="1"/>
          </p:nvPr>
        </p:nvSpPr>
        <p:spPr/>
        <p:txBody>
          <a:bodyPr/>
          <a:lstStyle/>
          <a:p>
            <a:pPr lvl="1"/>
            <a:r>
              <a:rPr lang="en-US" sz="2000" dirty="0" smtClean="0"/>
              <a:t>Purpose</a:t>
            </a:r>
          </a:p>
          <a:p>
            <a:pPr lvl="1"/>
            <a:r>
              <a:rPr lang="en-US" sz="2000" dirty="0" smtClean="0"/>
              <a:t>Data dictionary contents</a:t>
            </a:r>
          </a:p>
          <a:p>
            <a:pPr lvl="1"/>
            <a:r>
              <a:rPr lang="en-US" sz="2000" dirty="0" smtClean="0"/>
              <a:t>File specifications</a:t>
            </a:r>
          </a:p>
          <a:p>
            <a:pPr lvl="2"/>
            <a:r>
              <a:rPr lang="en-US" dirty="0" smtClean="0"/>
              <a:t>Variable prefix</a:t>
            </a:r>
          </a:p>
          <a:p>
            <a:pPr lvl="2"/>
            <a:r>
              <a:rPr lang="en-US" dirty="0" smtClean="0"/>
              <a:t>Missing values</a:t>
            </a:r>
          </a:p>
          <a:p>
            <a:pPr lvl="1"/>
            <a:r>
              <a:rPr lang="en-US" sz="2000" dirty="0" smtClean="0"/>
              <a:t>Variable documentation</a:t>
            </a:r>
          </a:p>
          <a:p>
            <a:pPr lvl="1"/>
            <a:r>
              <a:rPr lang="en-US" sz="2000" dirty="0" smtClean="0"/>
              <a:t>Variable documentation details</a:t>
            </a:r>
          </a:p>
          <a:p>
            <a:pPr lvl="1"/>
            <a:r>
              <a:rPr lang="en-US" sz="2000" dirty="0" smtClean="0"/>
              <a:t>Parent/youth Part 2 documentation distinctions</a:t>
            </a:r>
          </a:p>
          <a:p>
            <a:pPr lvl="1"/>
            <a:r>
              <a:rPr lang="en-US" sz="2000" dirty="0" smtClean="0"/>
              <a:t>Transcript data documentation distinctions</a:t>
            </a:r>
          </a:p>
          <a:p>
            <a:pPr lvl="1"/>
            <a:r>
              <a:rPr lang="en-US" sz="2000" dirty="0" smtClean="0"/>
              <a:t>Supplemental documentation</a:t>
            </a:r>
          </a:p>
          <a:p>
            <a:pPr lvl="1"/>
            <a:r>
              <a:rPr lang="en-US" sz="2000" dirty="0" smtClean="0"/>
              <a:t>Closing</a:t>
            </a:r>
          </a:p>
          <a:p>
            <a:pPr lvl="1"/>
            <a:r>
              <a:rPr lang="en-US" sz="2000" dirty="0" smtClean="0"/>
              <a:t>Important information</a:t>
            </a:r>
          </a:p>
          <a:p>
            <a:pPr lvl="1"/>
            <a:endParaRPr lang="en-US" sz="2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8" name="Slide Number Placeholder 3"/>
          <p:cNvSpPr>
            <a:spLocks noGrp="1"/>
          </p:cNvSpPr>
          <p:nvPr>
            <p:ph type="sldNum" sz="quarter" idx="11"/>
          </p:nvPr>
        </p:nvSpPr>
        <p:spPr/>
        <p:txBody>
          <a:bodyPr/>
          <a:lstStyle/>
          <a:p>
            <a:fld id="{AAEDD209-C548-4F3E-852C-479F0F69426E}" type="slidenum">
              <a:rPr lang="en-US" smtClean="0"/>
              <a:pPr/>
              <a:t>29</a:t>
            </a:fld>
            <a:endParaRPr lang="en-US" smtClean="0"/>
          </a:p>
        </p:txBody>
      </p:sp>
      <p:sp>
        <p:nvSpPr>
          <p:cNvPr id="26626" name="Title 1"/>
          <p:cNvSpPr>
            <a:spLocks noGrp="1"/>
          </p:cNvSpPr>
          <p:nvPr>
            <p:ph type="title"/>
          </p:nvPr>
        </p:nvSpPr>
        <p:spPr>
          <a:xfrm>
            <a:off x="457200" y="708246"/>
            <a:ext cx="8229600" cy="815754"/>
          </a:xfrm>
        </p:spPr>
        <p:txBody>
          <a:bodyPr/>
          <a:lstStyle/>
          <a:p>
            <a:r>
              <a:rPr lang="en-US" sz="2800" dirty="0" smtClean="0"/>
              <a:t>Parent/youth Part 2 documentation: Quick look</a:t>
            </a:r>
          </a:p>
        </p:txBody>
      </p:sp>
      <p:pic>
        <p:nvPicPr>
          <p:cNvPr id="1028" name="Picture 4"/>
          <p:cNvPicPr>
            <a:picLocks noChangeAspect="1" noChangeArrowheads="1"/>
          </p:cNvPicPr>
          <p:nvPr/>
        </p:nvPicPr>
        <p:blipFill>
          <a:blip r:embed="rId2" cstate="print"/>
          <a:srcRect l="430" t="24365" r="3008" b="35059"/>
          <a:stretch>
            <a:fillRect/>
          </a:stretch>
        </p:blipFill>
        <p:spPr bwMode="auto">
          <a:xfrm>
            <a:off x="228600" y="2133601"/>
            <a:ext cx="87630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3" name="Slide Number Placeholder 4"/>
          <p:cNvSpPr>
            <a:spLocks noGrp="1"/>
          </p:cNvSpPr>
          <p:nvPr>
            <p:ph type="sldNum" sz="quarter" idx="11"/>
          </p:nvPr>
        </p:nvSpPr>
        <p:spPr/>
        <p:txBody>
          <a:bodyPr/>
          <a:lstStyle/>
          <a:p>
            <a:fld id="{D36A8FA5-D752-48BB-9FA1-323B06800291}" type="slidenum">
              <a:rPr lang="en-US" smtClean="0"/>
              <a:pPr/>
              <a:t>30</a:t>
            </a:fld>
            <a:endParaRPr lang="en-US" smtClean="0"/>
          </a:p>
        </p:txBody>
      </p:sp>
      <p:sp>
        <p:nvSpPr>
          <p:cNvPr id="27650" name="Title 1"/>
          <p:cNvSpPr>
            <a:spLocks noGrp="1"/>
          </p:cNvSpPr>
          <p:nvPr>
            <p:ph type="title"/>
          </p:nvPr>
        </p:nvSpPr>
        <p:spPr/>
        <p:txBody>
          <a:bodyPr/>
          <a:lstStyle/>
          <a:p>
            <a:r>
              <a:rPr lang="en-US" dirty="0" smtClean="0"/>
              <a:t>Parent/youth Part 2 documentation</a:t>
            </a:r>
          </a:p>
        </p:txBody>
      </p:sp>
      <p:sp>
        <p:nvSpPr>
          <p:cNvPr id="27651" name="Content Placeholder 2"/>
          <p:cNvSpPr>
            <a:spLocks noGrp="1"/>
          </p:cNvSpPr>
          <p:nvPr>
            <p:ph idx="1"/>
          </p:nvPr>
        </p:nvSpPr>
        <p:spPr>
          <a:xfrm>
            <a:off x="457200" y="1341437"/>
            <a:ext cx="8686800" cy="4525963"/>
          </a:xfrm>
        </p:spPr>
        <p:txBody>
          <a:bodyPr/>
          <a:lstStyle/>
          <a:p>
            <a:r>
              <a:rPr lang="en-US" sz="2000" dirty="0" smtClean="0"/>
              <a:t>The item is “Youth has done volunteer or community service in the past 12 months”.</a:t>
            </a:r>
          </a:p>
          <a:p>
            <a:r>
              <a:rPr lang="en-US" sz="2000" dirty="0" smtClean="0"/>
              <a:t>np5P8 is the youth item, np5J4 the parent/guardian, and np5P8_J4 is the combined youth/parent guardian item.</a:t>
            </a:r>
          </a:p>
          <a:p>
            <a:r>
              <a:rPr lang="en-US" sz="2000" dirty="0" smtClean="0"/>
              <a:t>Data come from interviews (youth item P8 and parent item J4) and mail questionnaires (youth A7a and parent Q20b).</a:t>
            </a:r>
          </a:p>
          <a:p>
            <a:endParaRPr lang="en-US" sz="2200" dirty="0" smtClean="0"/>
          </a:p>
        </p:txBody>
      </p:sp>
      <p:pic>
        <p:nvPicPr>
          <p:cNvPr id="27652" name="Picture 7"/>
          <p:cNvPicPr>
            <a:picLocks noChangeAspect="1" noChangeArrowheads="1"/>
          </p:cNvPicPr>
          <p:nvPr/>
        </p:nvPicPr>
        <p:blipFill>
          <a:blip r:embed="rId2" cstate="print"/>
          <a:srcRect l="10760" t="22871" r="36028" b="56476"/>
          <a:stretch>
            <a:fillRect/>
          </a:stretch>
        </p:blipFill>
        <p:spPr bwMode="auto">
          <a:xfrm>
            <a:off x="685800" y="3733800"/>
            <a:ext cx="7785129" cy="1888511"/>
          </a:xfrm>
          <a:prstGeom prst="rect">
            <a:avLst/>
          </a:prstGeom>
          <a:noFill/>
          <a:ln w="6350" cap="flat" cmpd="sng" algn="ctr">
            <a:solidFill>
              <a:srgbClr val="CCCCCC"/>
            </a:solidFill>
            <a:prstDash val="solid"/>
            <a:miter lim="800000"/>
            <a:headEnd type="none" w="med" len="med"/>
            <a:tailEnd type="none" w="med" len="med"/>
          </a:ln>
        </p:spPr>
      </p:pic>
      <p:sp>
        <p:nvSpPr>
          <p:cNvPr id="9" name="TextBox 8"/>
          <p:cNvSpPr txBox="1"/>
          <p:nvPr/>
        </p:nvSpPr>
        <p:spPr>
          <a:xfrm>
            <a:off x="609600" y="3456801"/>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2-A.</a:t>
            </a:r>
            <a:endParaRPr lang="en-US" sz="1200" b="1" dirty="0">
              <a:solidFill>
                <a:srgbClr val="606060"/>
              </a:solidFill>
              <a:latin typeface="Calibri"/>
              <a:cs typeface="Calibri"/>
            </a:endParaRPr>
          </a:p>
        </p:txBody>
      </p:sp>
      <p:sp>
        <p:nvSpPr>
          <p:cNvPr id="10" name="TextBox 9"/>
          <p:cNvSpPr txBox="1"/>
          <p:nvPr/>
        </p:nvSpPr>
        <p:spPr>
          <a:xfrm>
            <a:off x="609600" y="5638800"/>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2,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7" name="Slide Number Placeholder 4"/>
          <p:cNvSpPr>
            <a:spLocks noGrp="1"/>
          </p:cNvSpPr>
          <p:nvPr>
            <p:ph type="sldNum" sz="quarter" idx="11"/>
          </p:nvPr>
        </p:nvSpPr>
        <p:spPr>
          <a:noFill/>
        </p:spPr>
        <p:txBody>
          <a:bodyPr/>
          <a:lstStyle/>
          <a:p>
            <a:fld id="{B1108A6D-7398-417B-B42C-B0B3611D87FD}" type="slidenum">
              <a:rPr lang="en-US" smtClean="0"/>
              <a:pPr/>
              <a:t>31</a:t>
            </a:fld>
            <a:endParaRPr lang="en-US" smtClean="0"/>
          </a:p>
        </p:txBody>
      </p:sp>
      <p:sp>
        <p:nvSpPr>
          <p:cNvPr id="28674" name="Title 1"/>
          <p:cNvSpPr>
            <a:spLocks noGrp="1"/>
          </p:cNvSpPr>
          <p:nvPr>
            <p:ph type="title"/>
          </p:nvPr>
        </p:nvSpPr>
        <p:spPr/>
        <p:txBody>
          <a:bodyPr/>
          <a:lstStyle/>
          <a:p>
            <a:r>
              <a:rPr lang="en-US" dirty="0" smtClean="0"/>
              <a:t>Parent/youth Part 2 documentation</a:t>
            </a:r>
          </a:p>
        </p:txBody>
      </p:sp>
      <p:sp>
        <p:nvSpPr>
          <p:cNvPr id="28675" name="Content Placeholder 2"/>
          <p:cNvSpPr>
            <a:spLocks noGrp="1"/>
          </p:cNvSpPr>
          <p:nvPr>
            <p:ph idx="1"/>
          </p:nvPr>
        </p:nvSpPr>
        <p:spPr>
          <a:xfrm>
            <a:off x="457200" y="1484450"/>
            <a:ext cx="4419600" cy="4525963"/>
          </a:xfrm>
        </p:spPr>
        <p:txBody>
          <a:bodyPr/>
          <a:lstStyle/>
          <a:p>
            <a:r>
              <a:rPr lang="en-US" sz="2200" dirty="0" smtClean="0"/>
              <a:t>This example is a numeric variable that has a yes or no value.</a:t>
            </a:r>
          </a:p>
          <a:p>
            <a:r>
              <a:rPr lang="en-US" sz="2200" dirty="0" smtClean="0"/>
              <a:t>Notes: As we have seen in the previous slide, data come from multiple sources.</a:t>
            </a:r>
          </a:p>
          <a:p>
            <a:pPr lvl="1"/>
            <a:r>
              <a:rPr lang="en-US" sz="2000" dirty="0" smtClean="0"/>
              <a:t>Youth interview and youth mail questionnaire, parent/guardian interview, abbreviated interview, and mail questionnaires.</a:t>
            </a:r>
          </a:p>
          <a:p>
            <a:r>
              <a:rPr lang="en-US" sz="2200" dirty="0" smtClean="0"/>
              <a:t>Coding of combined item is described.</a:t>
            </a:r>
          </a:p>
        </p:txBody>
      </p:sp>
      <p:pic>
        <p:nvPicPr>
          <p:cNvPr id="28676" name="Content Placeholder 16"/>
          <p:cNvPicPr>
            <a:picLocks noGrp="1"/>
          </p:cNvPicPr>
          <p:nvPr>
            <p:ph sz="half" idx="4294967295"/>
          </p:nvPr>
        </p:nvPicPr>
        <p:blipFill>
          <a:blip r:embed="rId2" cstate="print"/>
          <a:srcRect l="26073" t="22987" r="37711" b="37430"/>
          <a:stretch>
            <a:fillRect/>
          </a:stretch>
        </p:blipFill>
        <p:spPr>
          <a:xfrm>
            <a:off x="4800600" y="1752600"/>
            <a:ext cx="4114800" cy="3429000"/>
          </a:xfrm>
          <a:ln w="6350" cap="flat" cmpd="sng" algn="ctr">
            <a:solidFill>
              <a:srgbClr val="CCCCCC"/>
            </a:solidFill>
            <a:prstDash val="solid"/>
            <a:miter lim="800000"/>
            <a:headEnd type="none" w="med" len="med"/>
            <a:tailEnd type="none" w="med" len="med"/>
          </a:ln>
        </p:spPr>
      </p:pic>
      <p:sp>
        <p:nvSpPr>
          <p:cNvPr id="7" name="TextBox 6"/>
          <p:cNvSpPr txBox="1"/>
          <p:nvPr/>
        </p:nvSpPr>
        <p:spPr>
          <a:xfrm>
            <a:off x="4724400" y="144780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2-B.</a:t>
            </a:r>
            <a:endParaRPr lang="en-US" sz="1200" b="1" dirty="0">
              <a:solidFill>
                <a:srgbClr val="606060"/>
              </a:solidFill>
              <a:latin typeface="Calibri"/>
              <a:cs typeface="Calibri"/>
            </a:endParaRPr>
          </a:p>
        </p:txBody>
      </p:sp>
      <p:sp>
        <p:nvSpPr>
          <p:cNvPr id="8" name="TextBox 7"/>
          <p:cNvSpPr txBox="1"/>
          <p:nvPr/>
        </p:nvSpPr>
        <p:spPr>
          <a:xfrm>
            <a:off x="4724400" y="5181600"/>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2,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701" name="Slide Number Placeholder 4"/>
          <p:cNvSpPr>
            <a:spLocks noGrp="1"/>
          </p:cNvSpPr>
          <p:nvPr>
            <p:ph type="sldNum" sz="quarter" idx="11"/>
          </p:nvPr>
        </p:nvSpPr>
        <p:spPr/>
        <p:txBody>
          <a:bodyPr/>
          <a:lstStyle/>
          <a:p>
            <a:fld id="{4C460838-2D4B-4515-99FC-5A75D473CD7A}" type="slidenum">
              <a:rPr lang="en-US" smtClean="0"/>
              <a:pPr/>
              <a:t>32</a:t>
            </a:fld>
            <a:endParaRPr lang="en-US" smtClean="0"/>
          </a:p>
        </p:txBody>
      </p:sp>
      <p:sp>
        <p:nvSpPr>
          <p:cNvPr id="29698" name="Title 1"/>
          <p:cNvSpPr>
            <a:spLocks noGrp="1"/>
          </p:cNvSpPr>
          <p:nvPr>
            <p:ph type="title"/>
          </p:nvPr>
        </p:nvSpPr>
        <p:spPr/>
        <p:txBody>
          <a:bodyPr/>
          <a:lstStyle/>
          <a:p>
            <a:r>
              <a:rPr lang="en-US" dirty="0" smtClean="0"/>
              <a:t>Parent/youth Part 2 documentation</a:t>
            </a:r>
          </a:p>
        </p:txBody>
      </p:sp>
      <p:sp>
        <p:nvSpPr>
          <p:cNvPr id="29699" name="Content Placeholder 2"/>
          <p:cNvSpPr>
            <a:spLocks noGrp="1"/>
          </p:cNvSpPr>
          <p:nvPr>
            <p:ph idx="1"/>
          </p:nvPr>
        </p:nvSpPr>
        <p:spPr>
          <a:xfrm>
            <a:off x="457200" y="1484450"/>
            <a:ext cx="4343400" cy="4525963"/>
          </a:xfrm>
        </p:spPr>
        <p:txBody>
          <a:bodyPr/>
          <a:lstStyle/>
          <a:p>
            <a:r>
              <a:rPr lang="en-US" sz="2400" dirty="0" smtClean="0"/>
              <a:t>All youth respondents were asked this question and all Parent Part 2 respondents were asked.</a:t>
            </a:r>
          </a:p>
          <a:p>
            <a:r>
              <a:rPr lang="en-US" sz="2400" dirty="0" smtClean="0"/>
              <a:t>There was no youth interview in Wave 1, but otherwise there are corresponding variable names for each wave for youth, parent/guardian, and combined.</a:t>
            </a:r>
          </a:p>
        </p:txBody>
      </p:sp>
      <p:pic>
        <p:nvPicPr>
          <p:cNvPr id="29700" name="Content Placeholder 4"/>
          <p:cNvPicPr>
            <a:picLocks noGrp="1"/>
          </p:cNvPicPr>
          <p:nvPr>
            <p:ph sz="half" idx="4294967295"/>
          </p:nvPr>
        </p:nvPicPr>
        <p:blipFill>
          <a:blip r:embed="rId2" cstate="print"/>
          <a:srcRect l="62688" t="22641" r="1887" b="15965"/>
          <a:stretch>
            <a:fillRect/>
          </a:stretch>
        </p:blipFill>
        <p:spPr>
          <a:xfrm>
            <a:off x="4953000" y="1828800"/>
            <a:ext cx="3886200" cy="3886200"/>
          </a:xfrm>
          <a:ln w="6350" cap="flat" cmpd="sng" algn="ctr">
            <a:solidFill>
              <a:srgbClr val="CCCCCC"/>
            </a:solidFill>
            <a:prstDash val="solid"/>
            <a:miter lim="800000"/>
            <a:headEnd type="none" w="med" len="med"/>
            <a:tailEnd type="none" w="med" len="med"/>
          </a:ln>
        </p:spPr>
      </p:pic>
      <p:sp>
        <p:nvSpPr>
          <p:cNvPr id="7" name="TextBox 6"/>
          <p:cNvSpPr txBox="1"/>
          <p:nvPr/>
        </p:nvSpPr>
        <p:spPr>
          <a:xfrm>
            <a:off x="4876800" y="1524000"/>
            <a:ext cx="1066800" cy="276999"/>
          </a:xfrm>
          <a:prstGeom prst="rect">
            <a:avLst/>
          </a:prstGeom>
          <a:noFill/>
        </p:spPr>
        <p:txBody>
          <a:bodyPr wrap="square" rtlCol="0">
            <a:spAutoFit/>
          </a:bodyPr>
          <a:lstStyle/>
          <a:p>
            <a:r>
              <a:rPr lang="en-US" sz="1200" b="1" dirty="0" smtClean="0">
                <a:solidFill>
                  <a:srgbClr val="606060"/>
                </a:solidFill>
                <a:latin typeface="Calibri"/>
                <a:cs typeface="Calibri"/>
              </a:rPr>
              <a:t>Figure  2-C.</a:t>
            </a:r>
            <a:endParaRPr lang="en-US" sz="1200" b="1" dirty="0">
              <a:solidFill>
                <a:srgbClr val="606060"/>
              </a:solidFill>
              <a:latin typeface="Calibri"/>
              <a:cs typeface="Calibri"/>
            </a:endParaRPr>
          </a:p>
        </p:txBody>
      </p:sp>
      <p:sp>
        <p:nvSpPr>
          <p:cNvPr id="8" name="TextBox 7"/>
          <p:cNvSpPr txBox="1"/>
          <p:nvPr/>
        </p:nvSpPr>
        <p:spPr>
          <a:xfrm>
            <a:off x="4876800" y="5715000"/>
            <a:ext cx="3962400" cy="246221"/>
          </a:xfrm>
          <a:prstGeom prst="rect">
            <a:avLst/>
          </a:prstGeom>
          <a:noFill/>
        </p:spPr>
        <p:txBody>
          <a:bodyPr wrap="square" rtlCol="0">
            <a:spAutoFit/>
          </a:bodyPr>
          <a:lstStyle/>
          <a:p>
            <a:r>
              <a:rPr lang="en-US" sz="1000" i="1" dirty="0" smtClean="0">
                <a:solidFill>
                  <a:srgbClr val="606060"/>
                </a:solidFill>
                <a:latin typeface="Calibri"/>
                <a:cs typeface="Calibri"/>
              </a:rPr>
              <a:t>Note</a:t>
            </a:r>
            <a:r>
              <a:rPr lang="en-US" sz="1000" dirty="0" smtClean="0">
                <a:solidFill>
                  <a:srgbClr val="606060"/>
                </a:solidFill>
                <a:latin typeface="Calibri"/>
                <a:cs typeface="Calibri"/>
              </a:rPr>
              <a:t>: See Figure 2, section C in Module 11 Supporting Materials.</a:t>
            </a:r>
            <a:endParaRPr lang="en-US" sz="1000" dirty="0">
              <a:solidFill>
                <a:srgbClr val="606060"/>
              </a:solidFill>
              <a:latin typeface="Calibri"/>
              <a:cs typeface="Calibri"/>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4" name="Slide Number Placeholder 3"/>
          <p:cNvSpPr>
            <a:spLocks noGrp="1"/>
          </p:cNvSpPr>
          <p:nvPr>
            <p:ph type="sldNum" sz="quarter" idx="11"/>
          </p:nvPr>
        </p:nvSpPr>
        <p:spPr/>
        <p:txBody>
          <a:bodyPr/>
          <a:lstStyle/>
          <a:p>
            <a:fld id="{E524D6C8-0087-49CD-844D-D2BD6EC41D29}" type="slidenum">
              <a:rPr lang="en-US" smtClean="0"/>
              <a:pPr/>
              <a:t>33</a:t>
            </a:fld>
            <a:endParaRPr lang="en-US" smtClean="0"/>
          </a:p>
        </p:txBody>
      </p:sp>
      <p:sp>
        <p:nvSpPr>
          <p:cNvPr id="30722" name="Title 1"/>
          <p:cNvSpPr>
            <a:spLocks noGrp="1"/>
          </p:cNvSpPr>
          <p:nvPr>
            <p:ph type="title"/>
          </p:nvPr>
        </p:nvSpPr>
        <p:spPr>
          <a:xfrm>
            <a:off x="457200" y="708246"/>
            <a:ext cx="8229600" cy="815754"/>
          </a:xfrm>
        </p:spPr>
        <p:txBody>
          <a:bodyPr/>
          <a:lstStyle/>
          <a:p>
            <a:r>
              <a:rPr lang="en-US" sz="2900" dirty="0" smtClean="0"/>
              <a:t>Transcript data documentation distinctions</a:t>
            </a:r>
          </a:p>
        </p:txBody>
      </p:sp>
      <p:sp>
        <p:nvSpPr>
          <p:cNvPr id="30723" name="Content Placeholder 2"/>
          <p:cNvSpPr>
            <a:spLocks noGrp="1"/>
          </p:cNvSpPr>
          <p:nvPr>
            <p:ph idx="1"/>
          </p:nvPr>
        </p:nvSpPr>
        <p:spPr/>
        <p:txBody>
          <a:bodyPr/>
          <a:lstStyle/>
          <a:p>
            <a:r>
              <a:rPr lang="en-US" dirty="0" smtClean="0"/>
              <a:t>Transcript data are in multiple files.</a:t>
            </a:r>
          </a:p>
          <a:p>
            <a:pPr lvl="1"/>
            <a:r>
              <a:rPr lang="en-US" dirty="0" smtClean="0"/>
              <a:t>Each file is documented in a separate section in the transcript data dictionary.</a:t>
            </a:r>
          </a:p>
          <a:p>
            <a:r>
              <a:rPr lang="en-US" dirty="0" smtClean="0"/>
              <a:t>Files are either from source data or are summarized data </a:t>
            </a:r>
            <a:r>
              <a:rPr lang="en-US" smtClean="0"/>
              <a:t>from course-level </a:t>
            </a:r>
            <a:r>
              <a:rPr lang="en-US" dirty="0" smtClean="0"/>
              <a:t>transcript data.</a:t>
            </a:r>
          </a:p>
          <a:p>
            <a:r>
              <a:rPr lang="en-US" dirty="0" smtClean="0"/>
              <a:t>Files can have a single record or multiple records per student depending on the type of transcript data.</a:t>
            </a:r>
          </a:p>
          <a:p>
            <a:pPr lvl="1"/>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8" name="Slide Number Placeholder 3"/>
          <p:cNvSpPr>
            <a:spLocks noGrp="1"/>
          </p:cNvSpPr>
          <p:nvPr>
            <p:ph type="sldNum" sz="quarter" idx="11"/>
          </p:nvPr>
        </p:nvSpPr>
        <p:spPr/>
        <p:txBody>
          <a:bodyPr/>
          <a:lstStyle/>
          <a:p>
            <a:fld id="{824011D0-FE6D-45C4-A447-0E3691DBF263}" type="slidenum">
              <a:rPr lang="en-US" smtClean="0"/>
              <a:pPr/>
              <a:t>34</a:t>
            </a:fld>
            <a:endParaRPr lang="en-US" smtClean="0"/>
          </a:p>
        </p:txBody>
      </p:sp>
      <p:sp>
        <p:nvSpPr>
          <p:cNvPr id="31746" name="Title 1"/>
          <p:cNvSpPr>
            <a:spLocks noGrp="1"/>
          </p:cNvSpPr>
          <p:nvPr>
            <p:ph type="title"/>
          </p:nvPr>
        </p:nvSpPr>
        <p:spPr/>
        <p:txBody>
          <a:bodyPr/>
          <a:lstStyle/>
          <a:p>
            <a:r>
              <a:rPr lang="en-US" dirty="0" smtClean="0"/>
              <a:t>Transcript data documentation</a:t>
            </a:r>
          </a:p>
        </p:txBody>
      </p:sp>
      <p:sp>
        <p:nvSpPr>
          <p:cNvPr id="31747" name="Content Placeholder 2"/>
          <p:cNvSpPr>
            <a:spLocks noGrp="1"/>
          </p:cNvSpPr>
          <p:nvPr>
            <p:ph idx="1"/>
          </p:nvPr>
        </p:nvSpPr>
        <p:spPr/>
        <p:txBody>
          <a:bodyPr/>
          <a:lstStyle/>
          <a:p>
            <a:r>
              <a:rPr lang="en-US" sz="2400" dirty="0" smtClean="0"/>
              <a:t>Source data files</a:t>
            </a:r>
          </a:p>
          <a:p>
            <a:pPr lvl="1"/>
            <a:r>
              <a:rPr lang="en-US" sz="2000" dirty="0" smtClean="0"/>
              <a:t>Overall: One record per student with any transcript data.</a:t>
            </a:r>
          </a:p>
          <a:p>
            <a:pPr lvl="1"/>
            <a:r>
              <a:rPr lang="en-US" sz="2000" dirty="0" smtClean="0"/>
              <a:t>By year: Multiple records per student with one record for every school year recorded in transcripts.</a:t>
            </a:r>
          </a:p>
          <a:p>
            <a:pPr lvl="1"/>
            <a:r>
              <a:rPr lang="en-US" sz="2000" dirty="0" smtClean="0"/>
              <a:t>Course level: Multiple records per student with one record for every course within a grading period.</a:t>
            </a:r>
          </a:p>
          <a:p>
            <a:r>
              <a:rPr lang="en-US" sz="2400" dirty="0" smtClean="0"/>
              <a:t>Summary data files</a:t>
            </a:r>
          </a:p>
          <a:p>
            <a:pPr lvl="1"/>
            <a:r>
              <a:rPr lang="en-US" sz="2000" dirty="0" smtClean="0"/>
              <a:t>Overall summary: One record per student with complete transcript data summarizing course taking across all grades attended.</a:t>
            </a:r>
          </a:p>
          <a:p>
            <a:pPr lvl="1"/>
            <a:r>
              <a:rPr lang="en-US" sz="2000" dirty="0" smtClean="0"/>
              <a:t>By grade summary: Multiple records per student; one record for every grade attended summarizing course taking within a grade.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1" name="Slide Number Placeholder 3"/>
          <p:cNvSpPr>
            <a:spLocks noGrp="1"/>
          </p:cNvSpPr>
          <p:nvPr>
            <p:ph type="sldNum" sz="quarter" idx="11"/>
          </p:nvPr>
        </p:nvSpPr>
        <p:spPr/>
        <p:txBody>
          <a:bodyPr/>
          <a:lstStyle/>
          <a:p>
            <a:fld id="{B9D35A55-7B2C-445C-B90A-BE192B9BAB67}" type="slidenum">
              <a:rPr lang="en-US" smtClean="0"/>
              <a:pPr/>
              <a:t>35</a:t>
            </a:fld>
            <a:endParaRPr lang="en-US" smtClean="0"/>
          </a:p>
        </p:txBody>
      </p:sp>
      <p:sp>
        <p:nvSpPr>
          <p:cNvPr id="32770" name="Title 1"/>
          <p:cNvSpPr>
            <a:spLocks noGrp="1"/>
          </p:cNvSpPr>
          <p:nvPr>
            <p:ph type="title"/>
          </p:nvPr>
        </p:nvSpPr>
        <p:spPr/>
        <p:txBody>
          <a:bodyPr/>
          <a:lstStyle/>
          <a:p>
            <a:r>
              <a:rPr lang="en-US" sz="3000" dirty="0" smtClean="0"/>
              <a:t>Transcript data documentation: Quick look</a:t>
            </a:r>
          </a:p>
        </p:txBody>
      </p:sp>
      <p:pic>
        <p:nvPicPr>
          <p:cNvPr id="32772" name="Picture 2"/>
          <p:cNvPicPr>
            <a:picLocks noGrp="1" noChangeAspect="1" noChangeArrowheads="1"/>
          </p:cNvPicPr>
          <p:nvPr>
            <p:ph idx="1"/>
          </p:nvPr>
        </p:nvPicPr>
        <p:blipFill>
          <a:blip r:embed="rId2" cstate="print"/>
          <a:srcRect l="6857" t="21887" r="4753" b="10768"/>
          <a:stretch>
            <a:fillRect/>
          </a:stretch>
        </p:blipFill>
        <p:spPr>
          <a:xfrm>
            <a:off x="457200" y="1676400"/>
            <a:ext cx="8229600" cy="3918871"/>
          </a:xfrm>
          <a:ln w="6350" cap="flat" cmpd="sng" algn="ctr">
            <a:solidFill>
              <a:srgbClr val="CCCCCC"/>
            </a:solid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6" name="Slide Number Placeholder 3"/>
          <p:cNvSpPr>
            <a:spLocks noGrp="1"/>
          </p:cNvSpPr>
          <p:nvPr>
            <p:ph type="sldNum" sz="quarter" idx="11"/>
          </p:nvPr>
        </p:nvSpPr>
        <p:spPr/>
        <p:txBody>
          <a:bodyPr/>
          <a:lstStyle/>
          <a:p>
            <a:fld id="{997C8718-012B-4192-BE7D-98F8BA088A0F}" type="slidenum">
              <a:rPr lang="en-US" smtClean="0"/>
              <a:pPr/>
              <a:t>36</a:t>
            </a:fld>
            <a:endParaRPr lang="en-US" smtClean="0"/>
          </a:p>
        </p:txBody>
      </p:sp>
      <p:sp>
        <p:nvSpPr>
          <p:cNvPr id="33794" name="Title 1"/>
          <p:cNvSpPr>
            <a:spLocks noGrp="1"/>
          </p:cNvSpPr>
          <p:nvPr>
            <p:ph type="title"/>
          </p:nvPr>
        </p:nvSpPr>
        <p:spPr/>
        <p:txBody>
          <a:bodyPr/>
          <a:lstStyle/>
          <a:p>
            <a:r>
              <a:rPr lang="en-US" dirty="0" smtClean="0"/>
              <a:t>Supplemental documentation</a:t>
            </a:r>
          </a:p>
        </p:txBody>
      </p:sp>
      <p:sp>
        <p:nvSpPr>
          <p:cNvPr id="33795" name="Content Placeholder 2"/>
          <p:cNvSpPr>
            <a:spLocks noGrp="1"/>
          </p:cNvSpPr>
          <p:nvPr>
            <p:ph idx="1"/>
          </p:nvPr>
        </p:nvSpPr>
        <p:spPr>
          <a:xfrm>
            <a:off x="457200" y="1371600"/>
            <a:ext cx="8229600" cy="4525963"/>
          </a:xfrm>
        </p:spPr>
        <p:txBody>
          <a:bodyPr/>
          <a:lstStyle/>
          <a:p>
            <a:r>
              <a:rPr lang="en-US" dirty="0" smtClean="0"/>
              <a:t>Transcript dictionary</a:t>
            </a:r>
          </a:p>
          <a:p>
            <a:pPr lvl="1"/>
            <a:r>
              <a:rPr lang="en-US" dirty="0" smtClean="0"/>
              <a:t>List of course codes and course categories</a:t>
            </a:r>
          </a:p>
          <a:p>
            <a:pPr lvl="1"/>
            <a:r>
              <a:rPr lang="en-US" dirty="0" smtClean="0"/>
              <a:t>Key to composite variable names in summarized data</a:t>
            </a:r>
          </a:p>
          <a:p>
            <a:r>
              <a:rPr lang="en-US" dirty="0" smtClean="0"/>
              <a:t>Parent/youth survey dictionaries</a:t>
            </a:r>
          </a:p>
          <a:p>
            <a:pPr lvl="1"/>
            <a:r>
              <a:rPr lang="en-US" dirty="0" smtClean="0"/>
              <a:t>Types of medications</a:t>
            </a:r>
          </a:p>
          <a:p>
            <a:pPr lvl="1"/>
            <a:r>
              <a:rPr lang="en-US" dirty="0" smtClean="0"/>
              <a:t>Job codes</a:t>
            </a:r>
          </a:p>
          <a:p>
            <a:r>
              <a:rPr lang="en-US" dirty="0" smtClean="0"/>
              <a:t>Assessment dictionaries</a:t>
            </a:r>
          </a:p>
          <a:p>
            <a:pPr lvl="1"/>
            <a:r>
              <a:rPr lang="en-US" dirty="0" smtClean="0"/>
              <a:t>Direct and alternate assessment references</a:t>
            </a:r>
          </a:p>
          <a:p>
            <a:r>
              <a:rPr lang="en-US" dirty="0" smtClean="0"/>
              <a:t>Cross-instrument data dictionary</a:t>
            </a:r>
          </a:p>
          <a:p>
            <a:pPr lvl="1"/>
            <a:r>
              <a:rPr lang="en-US" dirty="0" smtClean="0"/>
              <a:t>Decision rules for cross-instrument data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4" name="Slide Number Placeholder 3"/>
          <p:cNvSpPr>
            <a:spLocks noGrp="1"/>
          </p:cNvSpPr>
          <p:nvPr>
            <p:ph type="sldNum" sz="quarter" idx="11"/>
          </p:nvPr>
        </p:nvSpPr>
        <p:spPr/>
        <p:txBody>
          <a:bodyPr/>
          <a:lstStyle/>
          <a:p>
            <a:fld id="{60002F21-9E2D-45D9-B4F5-2512FEDEA831}" type="slidenum">
              <a:rPr lang="en-US" smtClean="0"/>
              <a:pPr/>
              <a:t>37</a:t>
            </a:fld>
            <a:endParaRPr lang="en-US" smtClean="0"/>
          </a:p>
        </p:txBody>
      </p:sp>
      <p:sp>
        <p:nvSpPr>
          <p:cNvPr id="35842" name="Rectangle 6"/>
          <p:cNvSpPr>
            <a:spLocks noGrp="1" noChangeArrowheads="1"/>
          </p:cNvSpPr>
          <p:nvPr>
            <p:ph type="title"/>
          </p:nvPr>
        </p:nvSpPr>
        <p:spPr/>
        <p:txBody>
          <a:bodyPr/>
          <a:lstStyle/>
          <a:p>
            <a:r>
              <a:rPr lang="en-US" dirty="0" smtClean="0"/>
              <a:t>Documentation summary</a:t>
            </a:r>
          </a:p>
        </p:txBody>
      </p:sp>
      <p:sp>
        <p:nvSpPr>
          <p:cNvPr id="35843" name="Rectangle 7"/>
          <p:cNvSpPr>
            <a:spLocks noGrp="1" noChangeArrowheads="1"/>
          </p:cNvSpPr>
          <p:nvPr>
            <p:ph idx="1"/>
          </p:nvPr>
        </p:nvSpPr>
        <p:spPr/>
        <p:txBody>
          <a:bodyPr/>
          <a:lstStyle/>
          <a:p>
            <a:r>
              <a:rPr lang="en-US" dirty="0" smtClean="0"/>
              <a:t>The data documentation contains a wealth of information organized in a variety of ways.</a:t>
            </a:r>
          </a:p>
          <a:p>
            <a:r>
              <a:rPr lang="en-US" dirty="0" smtClean="0"/>
              <a:t>It is good practice to refer to the data dictionary before proceeding with analysis.</a:t>
            </a:r>
          </a:p>
          <a:p>
            <a:pPr lvl="1"/>
            <a:r>
              <a:rPr lang="en-US" dirty="0" smtClean="0"/>
              <a:t>Finding a question in a data collection instrument does not provide enough information about that item.</a:t>
            </a:r>
          </a:p>
          <a:p>
            <a:pPr lvl="1"/>
            <a:r>
              <a:rPr lang="en-US" dirty="0" smtClean="0"/>
              <a:t>The data dictionary describes each item, including  information about skip logic and modifications made to variable values.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8" name="Slide Number Placeholder 3"/>
          <p:cNvSpPr>
            <a:spLocks noGrp="1"/>
          </p:cNvSpPr>
          <p:nvPr>
            <p:ph type="sldNum" sz="quarter" idx="11"/>
          </p:nvPr>
        </p:nvSpPr>
        <p:spPr/>
        <p:txBody>
          <a:bodyPr/>
          <a:lstStyle/>
          <a:p>
            <a:fld id="{0DED5624-6477-4F3E-9F4A-F5B52BC9F24F}" type="slidenum">
              <a:rPr lang="en-US" smtClean="0"/>
              <a:pPr/>
              <a:t>38</a:t>
            </a:fld>
            <a:endParaRPr lang="en-US" smtClean="0"/>
          </a:p>
        </p:txBody>
      </p:sp>
      <p:sp>
        <p:nvSpPr>
          <p:cNvPr id="36866" name="Title 1"/>
          <p:cNvSpPr>
            <a:spLocks noGrp="1"/>
          </p:cNvSpPr>
          <p:nvPr>
            <p:ph type="title"/>
          </p:nvPr>
        </p:nvSpPr>
        <p:spPr/>
        <p:txBody>
          <a:bodyPr/>
          <a:lstStyle/>
          <a:p>
            <a:r>
              <a:rPr lang="en-US" dirty="0" smtClean="0"/>
              <a:t>Closing</a:t>
            </a:r>
          </a:p>
        </p:txBody>
      </p:sp>
      <p:sp>
        <p:nvSpPr>
          <p:cNvPr id="36867" name="Content Placeholder 2"/>
          <p:cNvSpPr>
            <a:spLocks noGrp="1"/>
          </p:cNvSpPr>
          <p:nvPr>
            <p:ph idx="1"/>
          </p:nvPr>
        </p:nvSpPr>
        <p:spPr>
          <a:xfrm>
            <a:off x="457200" y="1219200"/>
            <a:ext cx="8229600" cy="4525963"/>
          </a:xfrm>
        </p:spPr>
        <p:txBody>
          <a:bodyPr/>
          <a:lstStyle/>
          <a:p>
            <a:r>
              <a:rPr lang="en-US" dirty="0" smtClean="0"/>
              <a:t>Topics discussed in this module</a:t>
            </a:r>
          </a:p>
          <a:p>
            <a:pPr lvl="1"/>
            <a:r>
              <a:rPr lang="en-US" sz="1800" dirty="0" smtClean="0"/>
              <a:t>Purpose</a:t>
            </a:r>
          </a:p>
          <a:p>
            <a:pPr lvl="1"/>
            <a:r>
              <a:rPr lang="en-US" sz="1800" dirty="0" smtClean="0"/>
              <a:t>Data dictionary contents</a:t>
            </a:r>
          </a:p>
          <a:p>
            <a:pPr lvl="1"/>
            <a:r>
              <a:rPr lang="en-US" sz="1800" dirty="0" smtClean="0"/>
              <a:t>File specifications</a:t>
            </a:r>
          </a:p>
          <a:p>
            <a:pPr lvl="2"/>
            <a:r>
              <a:rPr lang="en-US" sz="1800" dirty="0" smtClean="0"/>
              <a:t>Variable prefix</a:t>
            </a:r>
          </a:p>
          <a:p>
            <a:pPr lvl="2"/>
            <a:r>
              <a:rPr lang="en-US" sz="1800" dirty="0" smtClean="0"/>
              <a:t>Missing values</a:t>
            </a:r>
          </a:p>
          <a:p>
            <a:pPr lvl="1"/>
            <a:r>
              <a:rPr lang="en-US" sz="1800" dirty="0" smtClean="0"/>
              <a:t>Variable documentation</a:t>
            </a:r>
          </a:p>
          <a:p>
            <a:pPr lvl="1"/>
            <a:r>
              <a:rPr lang="en-US" sz="1800" dirty="0" smtClean="0"/>
              <a:t>Variable documentation details</a:t>
            </a:r>
          </a:p>
          <a:p>
            <a:pPr lvl="1"/>
            <a:r>
              <a:rPr lang="en-US" sz="1800" dirty="0" smtClean="0"/>
              <a:t>Parent/youth Part 2 documentation distinctions</a:t>
            </a:r>
          </a:p>
          <a:p>
            <a:pPr lvl="1"/>
            <a:r>
              <a:rPr lang="en-US" sz="1800" dirty="0" smtClean="0"/>
              <a:t>Transcript data documentation distinctions</a:t>
            </a:r>
          </a:p>
          <a:p>
            <a:pPr lvl="1"/>
            <a:r>
              <a:rPr lang="en-US" sz="1800" dirty="0" smtClean="0"/>
              <a:t>Supplemental documentation</a:t>
            </a:r>
          </a:p>
          <a:p>
            <a:r>
              <a:rPr lang="en-US" dirty="0" smtClean="0"/>
              <a:t>Next module:</a:t>
            </a:r>
          </a:p>
          <a:p>
            <a:pPr lvl="1"/>
            <a:r>
              <a:rPr lang="en-US" dirty="0" smtClean="0"/>
              <a:t>12: NLTS2 Documentation: Quick References</a:t>
            </a:r>
          </a:p>
          <a:p>
            <a:pPr lvl="1"/>
            <a:endParaRPr lang="en-US" sz="1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8" name="Slide Number Placeholder 3"/>
          <p:cNvSpPr>
            <a:spLocks noGrp="1"/>
          </p:cNvSpPr>
          <p:nvPr>
            <p:ph type="sldNum" sz="quarter" idx="11"/>
          </p:nvPr>
        </p:nvSpPr>
        <p:spPr/>
        <p:txBody>
          <a:bodyPr/>
          <a:lstStyle/>
          <a:p>
            <a:fld id="{24BEA96E-EEA6-488E-9ACB-E7B7F4BDE7D4}" type="slidenum">
              <a:rPr lang="en-US" smtClean="0"/>
              <a:pPr/>
              <a:t>3</a:t>
            </a:fld>
            <a:endParaRPr lang="en-US" smtClean="0"/>
          </a:p>
        </p:txBody>
      </p:sp>
      <p:sp>
        <p:nvSpPr>
          <p:cNvPr id="6146" name="Rectangle 6"/>
          <p:cNvSpPr>
            <a:spLocks noGrp="1" noChangeArrowheads="1"/>
          </p:cNvSpPr>
          <p:nvPr>
            <p:ph type="title"/>
          </p:nvPr>
        </p:nvSpPr>
        <p:spPr/>
        <p:txBody>
          <a:bodyPr/>
          <a:lstStyle/>
          <a:p>
            <a:r>
              <a:rPr lang="en-US" dirty="0" smtClean="0"/>
              <a:t>Purpose</a:t>
            </a:r>
          </a:p>
        </p:txBody>
      </p:sp>
      <p:sp>
        <p:nvSpPr>
          <p:cNvPr id="6147" name="Rectangle 7"/>
          <p:cNvSpPr>
            <a:spLocks noGrp="1" noChangeArrowheads="1"/>
          </p:cNvSpPr>
          <p:nvPr>
            <p:ph idx="1"/>
          </p:nvPr>
        </p:nvSpPr>
        <p:spPr/>
        <p:txBody>
          <a:bodyPr/>
          <a:lstStyle/>
          <a:p>
            <a:r>
              <a:rPr lang="en-US" sz="2600" dirty="0" smtClean="0"/>
              <a:t>The data dictionary section of the documentation is the most detailed for individual data items.</a:t>
            </a:r>
          </a:p>
          <a:p>
            <a:r>
              <a:rPr lang="en-US" sz="2600" dirty="0" smtClean="0"/>
              <a:t>The data dictionary includes specific information about each item such as</a:t>
            </a:r>
          </a:p>
          <a:p>
            <a:pPr lvl="1"/>
            <a:r>
              <a:rPr lang="en-US" sz="2200" dirty="0" smtClean="0"/>
              <a:t>Which respondents are included in the data element if there is skip logic applied.</a:t>
            </a:r>
          </a:p>
          <a:p>
            <a:pPr lvl="1"/>
            <a:r>
              <a:rPr lang="en-US" sz="2200" dirty="0" smtClean="0"/>
              <a:t>Documentation of any modification made to the data element, such as a logical assignment to change a value.</a:t>
            </a:r>
          </a:p>
          <a:p>
            <a:pPr lvl="1"/>
            <a:r>
              <a:rPr lang="en-US" sz="2200" dirty="0" smtClean="0"/>
              <a:t>Variable names of corresponding items in other Waves.</a:t>
            </a:r>
          </a:p>
          <a:p>
            <a:r>
              <a:rPr lang="en-US" sz="2600" dirty="0" smtClean="0"/>
              <a:t>Users should refer to the data dictionary before specifying any analysis.</a:t>
            </a:r>
          </a:p>
          <a:p>
            <a:pPr lvl="1"/>
            <a:endParaRPr lang="en-US" sz="1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2" name="Slide Number Placeholder 3"/>
          <p:cNvSpPr>
            <a:spLocks noGrp="1"/>
          </p:cNvSpPr>
          <p:nvPr>
            <p:ph type="sldNum" sz="quarter" idx="11"/>
          </p:nvPr>
        </p:nvSpPr>
        <p:spPr/>
        <p:txBody>
          <a:bodyPr/>
          <a:lstStyle/>
          <a:p>
            <a:fld id="{69B84053-0EF3-4B67-A4D0-FE7228DAC64C}" type="slidenum">
              <a:rPr lang="en-US" smtClean="0"/>
              <a:pPr/>
              <a:t>39</a:t>
            </a:fld>
            <a:endParaRPr lang="en-US" smtClean="0"/>
          </a:p>
        </p:txBody>
      </p:sp>
      <p:sp>
        <p:nvSpPr>
          <p:cNvPr id="37890" name="Title 1"/>
          <p:cNvSpPr>
            <a:spLocks noGrp="1"/>
          </p:cNvSpPr>
          <p:nvPr>
            <p:ph type="title"/>
          </p:nvPr>
        </p:nvSpPr>
        <p:spPr/>
        <p:txBody>
          <a:bodyPr/>
          <a:lstStyle/>
          <a:p>
            <a:r>
              <a:rPr lang="en-US" smtClean="0"/>
              <a:t>Important information</a:t>
            </a:r>
            <a:endParaRPr lang="en-US" dirty="0" smtClean="0"/>
          </a:p>
        </p:txBody>
      </p:sp>
      <p:sp>
        <p:nvSpPr>
          <p:cNvPr id="37891" name="Content Placeholder 2"/>
          <p:cNvSpPr>
            <a:spLocks noGrp="1"/>
          </p:cNvSpPr>
          <p:nvPr>
            <p:ph idx="1"/>
          </p:nvPr>
        </p:nvSpPr>
        <p:spPr>
          <a:xfrm>
            <a:off x="457200" y="1219200"/>
            <a:ext cx="8229600" cy="4525963"/>
          </a:xfrm>
        </p:spPr>
        <p:txBody>
          <a:bodyPr/>
          <a:lstStyle/>
          <a:p>
            <a:pPr lvl="1"/>
            <a:r>
              <a:rPr lang="en-US" dirty="0" smtClean="0"/>
              <a:t>NLTS2 website contains reports, data tables, and other project-related information </a:t>
            </a:r>
            <a:br>
              <a:rPr lang="en-US" dirty="0" smtClean="0"/>
            </a:br>
            <a:r>
              <a:rPr lang="en-US" dirty="0" smtClean="0"/>
              <a:t> </a:t>
            </a:r>
            <a:r>
              <a:rPr lang="en-US" dirty="0" smtClean="0">
                <a:hlinkClick r:id="rId2"/>
              </a:rPr>
              <a:t>http://nlts2.org/</a:t>
            </a:r>
            <a:endParaRPr lang="en-US" dirty="0" smtClean="0"/>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3"/>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4"/>
              </a:rPr>
              <a:t>http://nces.ed.gov/statprog/instruct.asp</a:t>
            </a:r>
            <a:endParaRPr lang="en-US" dirty="0" smtClean="0"/>
          </a:p>
          <a:p>
            <a:pPr lvl="1"/>
            <a:r>
              <a:rPr lang="en-US" dirty="0" smtClean="0"/>
              <a:t>E-mail address: nlts2@sri.com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8" name="Slide Number Placeholder 3"/>
          <p:cNvSpPr>
            <a:spLocks noGrp="1"/>
          </p:cNvSpPr>
          <p:nvPr>
            <p:ph type="sldNum" sz="quarter" idx="11"/>
          </p:nvPr>
        </p:nvSpPr>
        <p:spPr/>
        <p:txBody>
          <a:bodyPr/>
          <a:lstStyle/>
          <a:p>
            <a:fld id="{24BEA96E-EEA6-488E-9ACB-E7B7F4BDE7D4}" type="slidenum">
              <a:rPr lang="en-US" smtClean="0"/>
              <a:pPr/>
              <a:t>4</a:t>
            </a:fld>
            <a:endParaRPr lang="en-US" smtClean="0"/>
          </a:p>
        </p:txBody>
      </p:sp>
      <p:sp>
        <p:nvSpPr>
          <p:cNvPr id="6146" name="Rectangle 6"/>
          <p:cNvSpPr>
            <a:spLocks noGrp="1" noChangeArrowheads="1"/>
          </p:cNvSpPr>
          <p:nvPr>
            <p:ph type="title"/>
          </p:nvPr>
        </p:nvSpPr>
        <p:spPr/>
        <p:txBody>
          <a:bodyPr/>
          <a:lstStyle/>
          <a:p>
            <a:r>
              <a:rPr lang="en-US" dirty="0" smtClean="0"/>
              <a:t>Purpose</a:t>
            </a:r>
          </a:p>
        </p:txBody>
      </p:sp>
      <p:sp>
        <p:nvSpPr>
          <p:cNvPr id="6147" name="Rectangle 7"/>
          <p:cNvSpPr>
            <a:spLocks noGrp="1" noChangeArrowheads="1"/>
          </p:cNvSpPr>
          <p:nvPr>
            <p:ph idx="1"/>
          </p:nvPr>
        </p:nvSpPr>
        <p:spPr>
          <a:xfrm>
            <a:off x="457200" y="1219200"/>
            <a:ext cx="8229600" cy="4525963"/>
          </a:xfrm>
        </p:spPr>
        <p:txBody>
          <a:bodyPr/>
          <a:lstStyle/>
          <a:p>
            <a:r>
              <a:rPr lang="en-US" sz="2600" dirty="0" smtClean="0"/>
              <a:t>Why use the data dictionary rather than the data collection instruments?</a:t>
            </a:r>
          </a:p>
          <a:p>
            <a:pPr lvl="1"/>
            <a:r>
              <a:rPr lang="en-US" sz="2200" dirty="0" smtClean="0"/>
              <a:t>Data collection instruments are extremely useful.</a:t>
            </a:r>
          </a:p>
          <a:p>
            <a:pPr lvl="2"/>
            <a:r>
              <a:rPr lang="en-US" dirty="0" smtClean="0"/>
              <a:t>Can be a quick reference for finding an item</a:t>
            </a:r>
          </a:p>
          <a:p>
            <a:pPr lvl="2"/>
            <a:r>
              <a:rPr lang="en-US" dirty="0" smtClean="0"/>
              <a:t>Show the item in the context of other items</a:t>
            </a:r>
          </a:p>
          <a:p>
            <a:pPr lvl="2"/>
            <a:r>
              <a:rPr lang="en-US" dirty="0" smtClean="0"/>
              <a:t>Contain the exact wording of questions that respondents were asked</a:t>
            </a:r>
          </a:p>
          <a:p>
            <a:pPr lvl="1"/>
            <a:r>
              <a:rPr lang="en-US" sz="2200" dirty="0" smtClean="0"/>
              <a:t>However, only the data dictionaries describe</a:t>
            </a:r>
          </a:p>
          <a:p>
            <a:pPr lvl="2"/>
            <a:r>
              <a:rPr lang="en-US" dirty="0" smtClean="0"/>
              <a:t>Complex skip logic, especially from CATI instruments</a:t>
            </a:r>
          </a:p>
          <a:p>
            <a:pPr lvl="2"/>
            <a:r>
              <a:rPr lang="en-US" dirty="0" smtClean="0"/>
              <a:t>Data issues, such as an addition of response categories from one wave to the next </a:t>
            </a:r>
          </a:p>
          <a:p>
            <a:pPr lvl="2"/>
            <a:r>
              <a:rPr lang="en-US" dirty="0" smtClean="0"/>
              <a:t>Any programmatic modifications, assignments, or recoding of the data, such as setting a value to yes if a prior response is yes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Slide Number Placeholder 3"/>
          <p:cNvSpPr>
            <a:spLocks noGrp="1"/>
          </p:cNvSpPr>
          <p:nvPr>
            <p:ph type="sldNum" sz="quarter" idx="11"/>
          </p:nvPr>
        </p:nvSpPr>
        <p:spPr/>
        <p:txBody>
          <a:bodyPr/>
          <a:lstStyle/>
          <a:p>
            <a:fld id="{B3806D00-7036-41FE-98EA-EBD84B493616}" type="slidenum">
              <a:rPr lang="en-US" smtClean="0"/>
              <a:pPr/>
              <a:t>5</a:t>
            </a:fld>
            <a:endParaRPr lang="en-US" smtClean="0"/>
          </a:p>
        </p:txBody>
      </p:sp>
      <p:sp>
        <p:nvSpPr>
          <p:cNvPr id="7170" name="Rectangle 8"/>
          <p:cNvSpPr>
            <a:spLocks noGrp="1" noChangeArrowheads="1"/>
          </p:cNvSpPr>
          <p:nvPr>
            <p:ph type="title"/>
          </p:nvPr>
        </p:nvSpPr>
        <p:spPr/>
        <p:txBody>
          <a:bodyPr/>
          <a:lstStyle/>
          <a:p>
            <a:r>
              <a:rPr lang="en-US" dirty="0" smtClean="0"/>
              <a:t>Data dictionary contents</a:t>
            </a:r>
          </a:p>
        </p:txBody>
      </p:sp>
      <p:sp>
        <p:nvSpPr>
          <p:cNvPr id="7171" name="Rectangle 9"/>
          <p:cNvSpPr>
            <a:spLocks noGrp="1" noChangeArrowheads="1"/>
          </p:cNvSpPr>
          <p:nvPr>
            <p:ph idx="1"/>
          </p:nvPr>
        </p:nvSpPr>
        <p:spPr/>
        <p:txBody>
          <a:bodyPr/>
          <a:lstStyle/>
          <a:p>
            <a:r>
              <a:rPr lang="en-US" dirty="0" smtClean="0"/>
              <a:t>There is a data dictionary for every data collection source within each wave.</a:t>
            </a:r>
          </a:p>
          <a:p>
            <a:r>
              <a:rPr lang="en-US" dirty="0" smtClean="0"/>
              <a:t>Every dictionary begins with a linked contents.</a:t>
            </a:r>
          </a:p>
          <a:p>
            <a:r>
              <a:rPr lang="en-US" dirty="0" smtClean="0"/>
              <a:t>Links go to</a:t>
            </a:r>
          </a:p>
          <a:p>
            <a:pPr lvl="1"/>
            <a:r>
              <a:rPr lang="en-US" dirty="0" smtClean="0"/>
              <a:t>File specifications.</a:t>
            </a:r>
          </a:p>
          <a:p>
            <a:pPr lvl="1"/>
            <a:r>
              <a:rPr lang="en-US" dirty="0" smtClean="0"/>
              <a:t>Variable descriptions by section or topic area.</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Slide Number Placeholder 3"/>
          <p:cNvSpPr>
            <a:spLocks noGrp="1"/>
          </p:cNvSpPr>
          <p:nvPr>
            <p:ph type="sldNum" sz="quarter" idx="11"/>
          </p:nvPr>
        </p:nvSpPr>
        <p:spPr/>
        <p:txBody>
          <a:bodyPr/>
          <a:lstStyle/>
          <a:p>
            <a:fld id="{B3806D00-7036-41FE-98EA-EBD84B493616}" type="slidenum">
              <a:rPr lang="en-US" smtClean="0"/>
              <a:pPr/>
              <a:t>6</a:t>
            </a:fld>
            <a:endParaRPr lang="en-US" smtClean="0"/>
          </a:p>
        </p:txBody>
      </p:sp>
      <p:sp>
        <p:nvSpPr>
          <p:cNvPr id="7170" name="Rectangle 8"/>
          <p:cNvSpPr>
            <a:spLocks noGrp="1" noChangeArrowheads="1"/>
          </p:cNvSpPr>
          <p:nvPr>
            <p:ph type="title"/>
          </p:nvPr>
        </p:nvSpPr>
        <p:spPr/>
        <p:txBody>
          <a:bodyPr/>
          <a:lstStyle/>
          <a:p>
            <a:r>
              <a:rPr lang="en-US" dirty="0" smtClean="0"/>
              <a:t>Data dictionary contents example</a:t>
            </a:r>
          </a:p>
        </p:txBody>
      </p:sp>
      <p:pic>
        <p:nvPicPr>
          <p:cNvPr id="7173" name="Picture 5"/>
          <p:cNvPicPr>
            <a:picLocks noChangeAspect="1" noChangeArrowheads="1"/>
          </p:cNvPicPr>
          <p:nvPr/>
        </p:nvPicPr>
        <p:blipFill>
          <a:blip r:embed="rId2" cstate="print"/>
          <a:srcRect l="31482" t="35216" r="37036" b="48137"/>
          <a:stretch>
            <a:fillRect/>
          </a:stretch>
        </p:blipFill>
        <p:spPr bwMode="auto">
          <a:xfrm>
            <a:off x="358775" y="1676400"/>
            <a:ext cx="8480425" cy="2971800"/>
          </a:xfrm>
          <a:prstGeom prst="rect">
            <a:avLst/>
          </a:prstGeom>
          <a:noFill/>
          <a:ln w="6350" cap="flat" cmpd="sng" algn="ctr">
            <a:solidFill>
              <a:srgbClr val="CCCCCC"/>
            </a:solid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6" name="Slide Number Placeholder 3"/>
          <p:cNvSpPr>
            <a:spLocks noGrp="1"/>
          </p:cNvSpPr>
          <p:nvPr>
            <p:ph type="sldNum" sz="quarter" idx="11"/>
          </p:nvPr>
        </p:nvSpPr>
        <p:spPr/>
        <p:txBody>
          <a:bodyPr/>
          <a:lstStyle/>
          <a:p>
            <a:fld id="{7E931F26-2FFC-45DE-87EF-DD53AB13D5B6}" type="slidenum">
              <a:rPr lang="en-US" smtClean="0"/>
              <a:pPr/>
              <a:t>7</a:t>
            </a:fld>
            <a:endParaRPr lang="en-US" smtClean="0"/>
          </a:p>
        </p:txBody>
      </p:sp>
      <p:sp>
        <p:nvSpPr>
          <p:cNvPr id="8194" name="Rectangle 8"/>
          <p:cNvSpPr>
            <a:spLocks noGrp="1" noChangeArrowheads="1"/>
          </p:cNvSpPr>
          <p:nvPr>
            <p:ph type="title"/>
          </p:nvPr>
        </p:nvSpPr>
        <p:spPr/>
        <p:txBody>
          <a:bodyPr/>
          <a:lstStyle/>
          <a:p>
            <a:r>
              <a:rPr lang="en-US" dirty="0" smtClean="0"/>
              <a:t>File specifications</a:t>
            </a:r>
          </a:p>
        </p:txBody>
      </p:sp>
      <p:sp>
        <p:nvSpPr>
          <p:cNvPr id="8195" name="Rectangle 9"/>
          <p:cNvSpPr>
            <a:spLocks noGrp="1" noChangeArrowheads="1"/>
          </p:cNvSpPr>
          <p:nvPr>
            <p:ph idx="1"/>
          </p:nvPr>
        </p:nvSpPr>
        <p:spPr>
          <a:xfrm>
            <a:off x="457200" y="1484450"/>
            <a:ext cx="8686800" cy="4525963"/>
          </a:xfrm>
        </p:spPr>
        <p:txBody>
          <a:bodyPr/>
          <a:lstStyle/>
          <a:p>
            <a:r>
              <a:rPr lang="en-US" dirty="0" smtClean="0"/>
              <a:t>The first section of the data dictionary is “File Specifications,” which lists</a:t>
            </a:r>
          </a:p>
          <a:p>
            <a:pPr lvl="1"/>
            <a:r>
              <a:rPr lang="en-US" dirty="0" smtClean="0"/>
              <a:t>The associated file name</a:t>
            </a:r>
          </a:p>
          <a:p>
            <a:pPr lvl="1"/>
            <a:r>
              <a:rPr lang="en-US" dirty="0" smtClean="0"/>
              <a:t>The data collection source</a:t>
            </a:r>
          </a:p>
          <a:p>
            <a:pPr lvl="1"/>
            <a:r>
              <a:rPr lang="en-US" dirty="0" smtClean="0"/>
              <a:t>The prefix for variable names in the file</a:t>
            </a:r>
          </a:p>
          <a:p>
            <a:pPr lvl="1"/>
            <a:r>
              <a:rPr lang="en-US" dirty="0" smtClean="0"/>
              <a:t>Linking variable (always “ID”)</a:t>
            </a:r>
          </a:p>
          <a:p>
            <a:pPr lvl="1"/>
            <a:r>
              <a:rPr lang="en-US" dirty="0" smtClean="0"/>
              <a:t>Missing values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20" name="Slide Number Placeholder 3"/>
          <p:cNvSpPr>
            <a:spLocks noGrp="1"/>
          </p:cNvSpPr>
          <p:nvPr>
            <p:ph type="sldNum" sz="quarter" idx="11"/>
          </p:nvPr>
        </p:nvSpPr>
        <p:spPr/>
        <p:txBody>
          <a:bodyPr/>
          <a:lstStyle/>
          <a:p>
            <a:fld id="{57B1B1FA-B3AC-4FC3-9D89-C3C55EF433F8}" type="slidenum">
              <a:rPr lang="en-US" smtClean="0"/>
              <a:pPr/>
              <a:t>8</a:t>
            </a:fld>
            <a:endParaRPr lang="en-US" smtClean="0"/>
          </a:p>
        </p:txBody>
      </p:sp>
      <p:sp>
        <p:nvSpPr>
          <p:cNvPr id="9218" name="Rectangle 2"/>
          <p:cNvSpPr>
            <a:spLocks noGrp="1" noChangeArrowheads="1"/>
          </p:cNvSpPr>
          <p:nvPr>
            <p:ph type="title"/>
          </p:nvPr>
        </p:nvSpPr>
        <p:spPr/>
        <p:txBody>
          <a:bodyPr/>
          <a:lstStyle/>
          <a:p>
            <a:r>
              <a:rPr lang="en-US" dirty="0" smtClean="0"/>
              <a:t>File specifications: Example</a:t>
            </a:r>
          </a:p>
        </p:txBody>
      </p:sp>
      <p:pic>
        <p:nvPicPr>
          <p:cNvPr id="9219" name="Picture 4"/>
          <p:cNvPicPr>
            <a:picLocks noChangeAspect="1" noChangeArrowheads="1"/>
          </p:cNvPicPr>
          <p:nvPr/>
        </p:nvPicPr>
        <p:blipFill>
          <a:blip r:embed="rId2" cstate="print"/>
          <a:srcRect l="27777" t="16683" r="33334" b="55032"/>
          <a:stretch>
            <a:fillRect/>
          </a:stretch>
        </p:blipFill>
        <p:spPr bwMode="auto">
          <a:xfrm>
            <a:off x="381000" y="1447800"/>
            <a:ext cx="8382000" cy="4191000"/>
          </a:xfrm>
          <a:prstGeom prst="rect">
            <a:avLst/>
          </a:prstGeom>
          <a:noFill/>
          <a:ln w="6350" cap="flat" cmpd="sng" algn="ctr">
            <a:solidFill>
              <a:srgbClr val="CCCCCC"/>
            </a:solid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12468</TotalTime>
  <Words>2829</Words>
  <Application>Microsoft Macintosh PowerPoint</Application>
  <PresentationFormat>On-screen Show (4:3)</PresentationFormat>
  <Paragraphs>305</Paragraphs>
  <Slides>40</Slides>
  <Notes>3</Notes>
  <HiddenSlides>0</HiddenSlides>
  <MMClips>0</MMClips>
  <ScaleCrop>false</ScaleCrop>
  <HeadingPairs>
    <vt:vector size="4" baseType="variant">
      <vt:variant>
        <vt:lpstr>Design Template</vt:lpstr>
      </vt:variant>
      <vt:variant>
        <vt:i4>1</vt:i4>
      </vt:variant>
      <vt:variant>
        <vt:lpstr>Slide Titles</vt:lpstr>
      </vt:variant>
      <vt:variant>
        <vt:i4>40</vt:i4>
      </vt:variant>
    </vt:vector>
  </HeadingPairs>
  <TitlesOfParts>
    <vt:vector size="41" baseType="lpstr">
      <vt:lpstr>1_Default Design</vt:lpstr>
      <vt:lpstr>11. NLTS2 Documentation:   Data Dictionaries</vt:lpstr>
      <vt:lpstr>Prerequisites</vt:lpstr>
      <vt:lpstr>Overview</vt:lpstr>
      <vt:lpstr>Purpose</vt:lpstr>
      <vt:lpstr>Purpose</vt:lpstr>
      <vt:lpstr>Data dictionary contents</vt:lpstr>
      <vt:lpstr>Data dictionary contents example</vt:lpstr>
      <vt:lpstr>File specifications</vt:lpstr>
      <vt:lpstr>File specifications: Example</vt:lpstr>
      <vt:lpstr>File specifications</vt:lpstr>
      <vt:lpstr>File specifications</vt:lpstr>
      <vt:lpstr>File specifications</vt:lpstr>
      <vt:lpstr>File specifications</vt:lpstr>
      <vt:lpstr>Variable documentation</vt:lpstr>
      <vt:lpstr>Variable documentation</vt:lpstr>
      <vt:lpstr>Variable documentation</vt:lpstr>
      <vt:lpstr>Variable documentation</vt:lpstr>
      <vt:lpstr>Variable documentation: Quick look</vt:lpstr>
      <vt:lpstr>Variable documentation: Formatting key</vt:lpstr>
      <vt:lpstr>Variable documentation details</vt:lpstr>
      <vt:lpstr>Variable documentation details</vt:lpstr>
      <vt:lpstr>Variable documentation details</vt:lpstr>
      <vt:lpstr>Variable documentation details</vt:lpstr>
      <vt:lpstr>Variable documentation details</vt:lpstr>
      <vt:lpstr>Variable documentation details</vt:lpstr>
      <vt:lpstr>Variable documentation details</vt:lpstr>
      <vt:lpstr>Variable documentation details</vt:lpstr>
      <vt:lpstr>Variable documentation details</vt:lpstr>
      <vt:lpstr>Parent/youth Part 2 documentation distinctions</vt:lpstr>
      <vt:lpstr>Parent/youth Part 2 documentation: Quick look</vt:lpstr>
      <vt:lpstr>Parent/youth Part 2 documentation</vt:lpstr>
      <vt:lpstr>Parent/youth Part 2 documentation</vt:lpstr>
      <vt:lpstr>Parent/youth Part 2 documentation</vt:lpstr>
      <vt:lpstr>Transcript data documentation distinctions</vt:lpstr>
      <vt:lpstr>Transcript data documentation</vt:lpstr>
      <vt:lpstr>Transcript data documentation: Quick look</vt:lpstr>
      <vt:lpstr>Supplemental documentation</vt:lpstr>
      <vt:lpstr>Documentation summary</vt:lpstr>
      <vt:lpstr>Closing</vt:lpstr>
      <vt:lpstr>Important information</vt:lpstr>
    </vt:vector>
  </TitlesOfParts>
  <Company>SRI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Documentation</dc:title>
  <dc:creator>Policy Division</dc:creator>
  <cp:lastModifiedBy>Fernando Medrano</cp:lastModifiedBy>
  <cp:revision>767</cp:revision>
  <dcterms:created xsi:type="dcterms:W3CDTF">2011-03-31T18:20:49Z</dcterms:created>
  <dcterms:modified xsi:type="dcterms:W3CDTF">2011-04-03T18:25:37Z</dcterms:modified>
</cp:coreProperties>
</file>