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p:sldMasterIdLst>
    <p:sldMasterId id="2147483661" r:id="rId1"/>
  </p:sldMasterIdLst>
  <p:notesMasterIdLst>
    <p:notesMasterId r:id="rId22"/>
  </p:notesMasterIdLst>
  <p:handoutMasterIdLst>
    <p:handoutMasterId r:id="rId23"/>
  </p:handoutMasterIdLst>
  <p:sldIdLst>
    <p:sldId id="280" r:id="rId2"/>
    <p:sldId id="332" r:id="rId3"/>
    <p:sldId id="297" r:id="rId4"/>
    <p:sldId id="263" r:id="rId5"/>
    <p:sldId id="295" r:id="rId6"/>
    <p:sldId id="321" r:id="rId7"/>
    <p:sldId id="326" r:id="rId8"/>
    <p:sldId id="264" r:id="rId9"/>
    <p:sldId id="327" r:id="rId10"/>
    <p:sldId id="335" r:id="rId11"/>
    <p:sldId id="328" r:id="rId12"/>
    <p:sldId id="325" r:id="rId13"/>
    <p:sldId id="329" r:id="rId14"/>
    <p:sldId id="306" r:id="rId15"/>
    <p:sldId id="320" r:id="rId16"/>
    <p:sldId id="323" r:id="rId17"/>
    <p:sldId id="324" r:id="rId18"/>
    <p:sldId id="299" r:id="rId19"/>
    <p:sldId id="334" r:id="rId20"/>
    <p:sldId id="331" r:id="rId21"/>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Anne-Marie Knokey" initials="AMK" lastIdx="6" clrIdx="0"/>
  <p:cmAuthor id="1" name="Kathy Valdes" initials="KV" lastIdx="1" clrIdx="1"/>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0000"/>
    <a:srgbClr val="339933"/>
    <a:srgbClr val="006600"/>
    <a:srgbClr val="000000"/>
    <a:srgbClr val="333399"/>
    <a:srgbClr val="CC0099"/>
    <a:srgbClr val="33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autoAdjust="0"/>
    <p:restoredTop sz="94649" autoAdjust="0"/>
  </p:normalViewPr>
  <p:slideViewPr>
    <p:cSldViewPr>
      <p:cViewPr>
        <p:scale>
          <a:sx n="100" d="100"/>
          <a:sy n="100" d="100"/>
        </p:scale>
        <p:origin x="-2592" y="-1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1776" y="-84"/>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8614" name="Rectangle 6"/>
          <p:cNvSpPr>
            <a:spLocks noChangeArrowheads="1"/>
          </p:cNvSpPr>
          <p:nvPr/>
        </p:nvSpPr>
        <p:spPr bwMode="auto">
          <a:xfrm>
            <a:off x="0" y="0"/>
            <a:ext cx="7099300" cy="469900"/>
          </a:xfrm>
          <a:prstGeom prst="rect">
            <a:avLst/>
          </a:prstGeom>
          <a:noFill/>
          <a:ln w="9525">
            <a:noFill/>
            <a:miter lim="800000"/>
            <a:headEnd/>
            <a:tailEnd/>
          </a:ln>
          <a:effectLst/>
        </p:spPr>
        <p:txBody>
          <a:bodyPr lIns="94181" tIns="47090" rIns="94181" bIns="47090"/>
          <a:lstStyle/>
          <a:p>
            <a:pPr algn="ctr" defTabSz="941388">
              <a:defRPr/>
            </a:pPr>
            <a:r>
              <a:rPr lang="en-US" sz="1200"/>
              <a:t>NLTS2 Data Training</a:t>
            </a:r>
          </a:p>
          <a:p>
            <a:pPr algn="ctr" defTabSz="941388">
              <a:defRPr/>
            </a:pPr>
            <a:r>
              <a:rPr lang="en-US" sz="1200"/>
              <a:t>SRI International</a:t>
            </a:r>
          </a:p>
        </p:txBody>
      </p:sp>
      <p:sp>
        <p:nvSpPr>
          <p:cNvPr id="68615" name="Rectangle 7"/>
          <p:cNvSpPr>
            <a:spLocks noChangeArrowheads="1"/>
          </p:cNvSpPr>
          <p:nvPr/>
        </p:nvSpPr>
        <p:spPr bwMode="auto">
          <a:xfrm>
            <a:off x="808038" y="8843963"/>
            <a:ext cx="5278437" cy="263525"/>
          </a:xfrm>
          <a:prstGeom prst="rect">
            <a:avLst/>
          </a:prstGeom>
          <a:noFill/>
          <a:ln w="9525">
            <a:noFill/>
            <a:miter lim="800000"/>
            <a:headEnd/>
            <a:tailEnd/>
          </a:ln>
          <a:effectLst/>
        </p:spPr>
        <p:txBody>
          <a:bodyPr lIns="94181" tIns="47090" rIns="94181" bIns="47090" anchor="b"/>
          <a:lstStyle/>
          <a:p>
            <a:pPr algn="ctr" defTabSz="941388">
              <a:defRPr/>
            </a:pPr>
            <a:r>
              <a:rPr lang="en-US" sz="1200"/>
              <a:t>Preliminary findings—not for citation.</a:t>
            </a:r>
          </a:p>
        </p:txBody>
      </p:sp>
      <p:sp>
        <p:nvSpPr>
          <p:cNvPr id="68616" name="Rectangle 8"/>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F9FD8F26-AE35-4FC4-AAB8-8E0769FF4A7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a:defRPr sz="1200">
                <a:latin typeface="Arial" charset="0"/>
              </a:defRPr>
            </a:lvl1pPr>
          </a:lstStyle>
          <a:p>
            <a:pPr>
              <a:defRPr/>
            </a:pPr>
            <a:endParaRPr lang="en-US"/>
          </a:p>
        </p:txBody>
      </p:sp>
      <p:sp>
        <p:nvSpPr>
          <p:cNvPr id="33795"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a:defRPr sz="1200">
                <a:latin typeface="Arial" charset="0"/>
              </a:defRPr>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a:defRPr sz="1200">
                <a:latin typeface="Arial" charset="0"/>
              </a:defRPr>
            </a:lvl1pPr>
          </a:lstStyle>
          <a:p>
            <a:pPr>
              <a:defRPr/>
            </a:pPr>
            <a:endParaRPr lang="en-US"/>
          </a:p>
        </p:txBody>
      </p:sp>
      <p:sp>
        <p:nvSpPr>
          <p:cNvPr id="33799"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a:defRPr sz="1200">
                <a:latin typeface="Arial" charset="0"/>
              </a:defRPr>
            </a:lvl1pPr>
          </a:lstStyle>
          <a:p>
            <a:pPr>
              <a:defRPr/>
            </a:pPr>
            <a:fld id="{69010082-2315-407D-91C2-C3A6E4571B1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endParaRPr lang="en-US" smtClean="0"/>
          </a:p>
        </p:txBody>
      </p:sp>
      <p:sp>
        <p:nvSpPr>
          <p:cNvPr id="23556" name="Slide Number Placeholder 3"/>
          <p:cNvSpPr>
            <a:spLocks noGrp="1"/>
          </p:cNvSpPr>
          <p:nvPr>
            <p:ph type="sldNum" sz="quarter" idx="5"/>
          </p:nvPr>
        </p:nvSpPr>
        <p:spPr>
          <a:noFill/>
        </p:spPr>
        <p:txBody>
          <a:bodyPr/>
          <a:lstStyle/>
          <a:p>
            <a:fld id="{E1E63192-5616-4554-9538-CB7E75EC844A}" type="slidenum">
              <a:rPr lang="en-US" smtClean="0"/>
              <a:pPr/>
              <a:t>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endParaRPr lang="en-US" smtClean="0"/>
          </a:p>
        </p:txBody>
      </p:sp>
      <p:sp>
        <p:nvSpPr>
          <p:cNvPr id="24580" name="Slide Number Placeholder 3"/>
          <p:cNvSpPr>
            <a:spLocks noGrp="1"/>
          </p:cNvSpPr>
          <p:nvPr>
            <p:ph type="sldNum" sz="quarter" idx="5"/>
          </p:nvPr>
        </p:nvSpPr>
        <p:spPr>
          <a:noFill/>
        </p:spPr>
        <p:txBody>
          <a:bodyPr/>
          <a:lstStyle/>
          <a:p>
            <a:fld id="{80799348-C6BC-4B8A-80B2-0DEB67558BDB}" type="slidenum">
              <a:rPr lang="en-US" smtClean="0"/>
              <a:pPr/>
              <a:t>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non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829B730B-EEB2-44F9-A521-3B384197019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ADC3D068-7BD7-4D5D-BC56-FE529BBD729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AF87272A-79D5-40E6-8BB4-7611500D6A6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CFB9A131-4B9C-490D-949C-86F47A29A9E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B0C522EA-6938-477A-BAD7-D57244DB594E}"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B4789308-6544-4499-B341-FA19BF3B3E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3" name="Picture 8" descr="NLTS2-4C"/>
          <p:cNvPicPr>
            <a:picLocks noChangeAspect="1" noChangeArrowheads="1"/>
          </p:cNvPicPr>
          <p:nvPr userDrawn="1"/>
        </p:nvPicPr>
        <p:blipFill>
          <a:blip r:embed="rId2" cstate="print"/>
          <a:srcRect/>
          <a:stretch>
            <a:fillRect/>
          </a:stretch>
        </p:blipFill>
        <p:spPr bwMode="auto">
          <a:xfrm>
            <a:off x="5059363" y="3197225"/>
            <a:ext cx="3014662" cy="1563688"/>
          </a:xfrm>
          <a:prstGeom prst="rect">
            <a:avLst/>
          </a:prstGeom>
          <a:noFill/>
          <a:ln w="9525">
            <a:noFill/>
            <a:miter lim="800000"/>
            <a:headEnd/>
            <a:tailEnd/>
          </a:ln>
        </p:spPr>
      </p:pic>
      <p:sp>
        <p:nvSpPr>
          <p:cNvPr id="6" name="Rectangle 4"/>
          <p:cNvSpPr>
            <a:spLocks noGrp="1" noChangeArrowheads="1"/>
          </p:cNvSpPr>
          <p:nvPr>
            <p:ph type="ctrTitle"/>
          </p:nvPr>
        </p:nvSpPr>
        <p:spPr>
          <a:xfrm>
            <a:off x="155448" y="155448"/>
            <a:ext cx="8805672" cy="2130552"/>
          </a:xfrm>
        </p:spPr>
        <p:txBody>
          <a:bodyPr/>
          <a:lstStyle>
            <a:lvl1pPr>
              <a:defRPr/>
            </a:lvl1pPr>
          </a:lstStyle>
          <a:p>
            <a:r>
              <a:rPr lang="en-US" smtClean="0"/>
              <a:t>Click to edit Master title style</a:t>
            </a:r>
            <a:endParaRPr lang="en-US" dirty="0" smtClean="0"/>
          </a:p>
        </p:txBody>
      </p:sp>
      <p:sp>
        <p:nvSpPr>
          <p:cNvPr id="4" name="Rectangle 6"/>
          <p:cNvSpPr>
            <a:spLocks noGrp="1" noChangeArrowheads="1"/>
          </p:cNvSpPr>
          <p:nvPr>
            <p:ph type="sldNum" sz="quarter" idx="10"/>
          </p:nvPr>
        </p:nvSpPr>
        <p:spPr/>
        <p:txBody>
          <a:bodyPr/>
          <a:lstStyle>
            <a:lvl1pPr>
              <a:defRPr/>
            </a:lvl1pPr>
          </a:lstStyle>
          <a:p>
            <a:pPr>
              <a:defRPr/>
            </a:pPr>
            <a:fld id="{50465BF3-7C37-47E0-92E9-B1199F797E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Rectangle 5"/>
          <p:cNvSpPr>
            <a:spLocks noGrp="1" noChangeArrowheads="1"/>
          </p:cNvSpPr>
          <p:nvPr>
            <p:ph type="ftr" sz="quarter" idx="10"/>
          </p:nvPr>
        </p:nvSpPr>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xfrm>
            <a:off x="8001000" y="6410325"/>
            <a:ext cx="631825" cy="457200"/>
          </a:xfrm>
        </p:spPr>
        <p:txBody>
          <a:bodyPr/>
          <a:lstStyle>
            <a:lvl1pPr>
              <a:defRPr/>
            </a:lvl1pPr>
          </a:lstStyle>
          <a:p>
            <a:pPr>
              <a:defRPr/>
            </a:pPr>
            <a:fld id="{BB6D96D4-65AA-46D2-9653-85B9CA437D08}" type="slidenum">
              <a:rPr lang="en-US"/>
              <a:pPr>
                <a:defRPr/>
              </a:pPr>
              <a:t>‹#›</a:t>
            </a:fld>
            <a:endParaRPr lang="en-US"/>
          </a:p>
        </p:txBody>
      </p:sp>
      <p:sp>
        <p:nvSpPr>
          <p:cNvPr id="6" name="Title 1"/>
          <p:cNvSpPr txBox="1">
            <a:spLocks/>
          </p:cNvSpPr>
          <p:nvPr userDrawn="1"/>
        </p:nvSpPr>
        <p:spPr bwMode="auto">
          <a:xfrm>
            <a:off x="458788" y="276225"/>
            <a:ext cx="8229600" cy="360363"/>
          </a:xfrm>
          <a:prstGeom prst="rect">
            <a:avLst/>
          </a:prstGeom>
          <a:noFill/>
          <a:ln w="9525">
            <a:noFill/>
            <a:miter lim="800000"/>
            <a:headEnd/>
            <a:tailEnd/>
          </a:ln>
        </p:spPr>
        <p:txBody>
          <a:bodyPr anchor="ctr"/>
          <a:lstStyle/>
          <a:p>
            <a:pPr eaLnBrk="0" hangingPunct="0">
              <a:defRPr/>
            </a:pPr>
            <a:r>
              <a:rPr lang="en-US" sz="2000" dirty="0" smtClean="0">
                <a:solidFill>
                  <a:schemeClr val="bg2">
                    <a:lumMod val="40000"/>
                    <a:lumOff val="60000"/>
                  </a:schemeClr>
                </a:solidFill>
                <a:latin typeface="Calibri"/>
                <a:cs typeface="Calibri"/>
              </a:rPr>
              <a:t>12. NLTS2 Documentation:</a:t>
            </a:r>
            <a:r>
              <a:rPr lang="en-US" sz="2000" baseline="0" dirty="0" smtClean="0">
                <a:solidFill>
                  <a:schemeClr val="bg2">
                    <a:lumMod val="40000"/>
                    <a:lumOff val="60000"/>
                  </a:schemeClr>
                </a:solidFill>
                <a:latin typeface="Calibri"/>
                <a:cs typeface="Calibri"/>
              </a:rPr>
              <a:t> Quick References</a:t>
            </a:r>
            <a:endParaRPr lang="en-US" sz="2000" b="1" kern="0" dirty="0">
              <a:solidFill>
                <a:schemeClr val="bg2">
                  <a:lumMod val="40000"/>
                  <a:lumOff val="60000"/>
                </a:schemeClr>
              </a:solidFill>
              <a:latin typeface="Calibri"/>
              <a:ea typeface="+mj-ea"/>
              <a:cs typeface="Calibri"/>
            </a:endParaRPr>
          </a:p>
        </p:txBody>
      </p:sp>
      <p:sp>
        <p:nvSpPr>
          <p:cNvPr id="7" name="Title 1"/>
          <p:cNvSpPr>
            <a:spLocks noGrp="1"/>
          </p:cNvSpPr>
          <p:nvPr>
            <p:ph type="title"/>
          </p:nvPr>
        </p:nvSpPr>
        <p:spPr>
          <a:xfrm>
            <a:off x="457200" y="555584"/>
            <a:ext cx="8229600" cy="815754"/>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457200" y="1484450"/>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7"/>
          <p:cNvPicPr>
            <a:picLocks noChangeAspect="1" noChangeArrowheads="1"/>
          </p:cNvPicPr>
          <p:nvPr userDrawn="1"/>
        </p:nvPicPr>
        <p:blipFill>
          <a:blip r:embed="rId2" cstate="print"/>
          <a:srcRect/>
          <a:stretch>
            <a:fillRect/>
          </a:stretch>
        </p:blipFill>
        <p:spPr bwMode="auto">
          <a:xfrm>
            <a:off x="7489371" y="206829"/>
            <a:ext cx="1219200" cy="63182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57EB2BBF-29FA-4BE2-9D34-EEF9F7DFE37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9D222E91-8E3A-4673-BE26-DD4D924708B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39F6C8C6-2AFE-403A-88BC-28E3F0F6ED8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5E8DF68B-DD3C-48A8-9B83-0629D4B89C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CD9D210F-D8AE-40AC-AF62-CF53ED97A4F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A7C0BE3F-B7C0-4E37-89B1-2D8F91F6D31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5"/>
          <p:cNvSpPr>
            <a:spLocks noGrp="1" noChangeArrowheads="1"/>
          </p:cNvSpPr>
          <p:nvPr>
            <p:ph type="ftr" sz="quarter" idx="3"/>
          </p:nvPr>
        </p:nvSpPr>
        <p:spPr bwMode="auto">
          <a:xfrm>
            <a:off x="2667000" y="6381750"/>
            <a:ext cx="48768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0">
                <a:solidFill>
                  <a:srgbClr val="606060"/>
                </a:solidFill>
                <a:latin typeface="Calibri"/>
                <a:cs typeface="Calibri"/>
              </a:defRPr>
            </a:lvl1pPr>
          </a:lstStyle>
          <a:p>
            <a:pPr>
              <a:defRPr/>
            </a:pPr>
            <a:endParaRPr lang="en-US" dirty="0"/>
          </a:p>
        </p:txBody>
      </p:sp>
      <p:sp>
        <p:nvSpPr>
          <p:cNvPr id="1030" name="Rectangle 6"/>
          <p:cNvSpPr>
            <a:spLocks noGrp="1" noChangeArrowheads="1"/>
          </p:cNvSpPr>
          <p:nvPr>
            <p:ph type="sldNum" sz="quarter" idx="4"/>
          </p:nvPr>
        </p:nvSpPr>
        <p:spPr bwMode="auto">
          <a:xfrm>
            <a:off x="8002587" y="6410325"/>
            <a:ext cx="63023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606060"/>
                </a:solidFill>
                <a:latin typeface="Calibri"/>
                <a:cs typeface="Calibri"/>
              </a:defRPr>
            </a:lvl1pPr>
          </a:lstStyle>
          <a:p>
            <a:pPr>
              <a:defRPr/>
            </a:pPr>
            <a:fld id="{14D242B7-399A-4DD6-AB32-1439E3C171FC}" type="slidenum">
              <a:rPr lang="en-US" smtClean="0"/>
              <a:pPr>
                <a:defRPr/>
              </a:pPr>
              <a:t>‹#›</a:t>
            </a:fld>
            <a:endParaRPr lang="en-US"/>
          </a:p>
        </p:txBody>
      </p:sp>
      <p:pic>
        <p:nvPicPr>
          <p:cNvPr id="1032" name="Picture 18" descr="sri_logo_1_blu"/>
          <p:cNvPicPr>
            <a:picLocks noChangeAspect="1" noChangeArrowheads="1"/>
          </p:cNvPicPr>
          <p:nvPr userDrawn="1"/>
        </p:nvPicPr>
        <p:blipFill>
          <a:blip r:embed="rId16" cstate="print"/>
          <a:srcRect/>
          <a:stretch>
            <a:fillRect/>
          </a:stretch>
        </p:blipFill>
        <p:spPr bwMode="auto">
          <a:xfrm>
            <a:off x="7543800" y="6254750"/>
            <a:ext cx="692150" cy="487363"/>
          </a:xfrm>
          <a:prstGeom prst="rect">
            <a:avLst/>
          </a:prstGeom>
          <a:noFill/>
          <a:ln w="9525">
            <a:noFill/>
            <a:miter lim="800000"/>
            <a:headEnd/>
            <a:tailEnd/>
          </a:ln>
        </p:spPr>
      </p:pic>
      <p:pic>
        <p:nvPicPr>
          <p:cNvPr id="8" name="Content Placeholder 3" descr="NCSER_logo.jpg"/>
          <p:cNvPicPr>
            <a:picLocks noChangeAspect="1"/>
          </p:cNvPicPr>
          <p:nvPr userDrawn="1"/>
        </p:nvPicPr>
        <p:blipFill>
          <a:blip r:embed="rId17" cstate="print"/>
          <a:stretch>
            <a:fillRect/>
          </a:stretch>
        </p:blipFill>
        <p:spPr>
          <a:xfrm>
            <a:off x="466344" y="6132576"/>
            <a:ext cx="2200656" cy="573024"/>
          </a:xfrm>
          <a:prstGeom prst="rect">
            <a:avLst/>
          </a:prstGeom>
        </p:spPr>
      </p:pic>
    </p:spTree>
  </p:cSld>
  <p:clrMap bg1="lt1" tx1="dk1" bg2="lt2" tx2="dk2" accent1="accent1" accent2="accent2" accent3="accent3" accent4="accent4" accent5="accent5" accent6="accent6" hlink="hlink" folHlink="folHlink"/>
  <p:sldLayoutIdLst>
    <p:sldLayoutId id="2147483718" r:id="rId1"/>
    <p:sldLayoutId id="2147483731" r:id="rId2"/>
    <p:sldLayoutId id="2147483730"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hf hdr="0" ftr="0" dt="0"/>
  <p:txStyles>
    <p:titleStyle>
      <a:lvl1pPr algn="l" rtl="0" eaLnBrk="0" fontAlgn="base" hangingPunct="0">
        <a:spcBef>
          <a:spcPct val="0"/>
        </a:spcBef>
        <a:spcAft>
          <a:spcPct val="0"/>
        </a:spcAft>
        <a:defRPr sz="3400" b="1">
          <a:solidFill>
            <a:srgbClr val="339933"/>
          </a:solidFill>
          <a:latin typeface="Calibri"/>
          <a:ea typeface="+mj-ea"/>
          <a:cs typeface="Calibri"/>
        </a:defRPr>
      </a:lvl1pPr>
      <a:lvl2pPr algn="l" rtl="0" eaLnBrk="0" fontAlgn="base" hangingPunct="0">
        <a:spcBef>
          <a:spcPct val="0"/>
        </a:spcBef>
        <a:spcAft>
          <a:spcPct val="0"/>
        </a:spcAft>
        <a:defRPr sz="3200" b="1">
          <a:solidFill>
            <a:srgbClr val="333399"/>
          </a:solidFill>
          <a:latin typeface="Arial" charset="0"/>
        </a:defRPr>
      </a:lvl2pPr>
      <a:lvl3pPr algn="l" rtl="0" eaLnBrk="0" fontAlgn="base" hangingPunct="0">
        <a:spcBef>
          <a:spcPct val="0"/>
        </a:spcBef>
        <a:spcAft>
          <a:spcPct val="0"/>
        </a:spcAft>
        <a:defRPr sz="3200" b="1">
          <a:solidFill>
            <a:srgbClr val="333399"/>
          </a:solidFill>
          <a:latin typeface="Arial" charset="0"/>
        </a:defRPr>
      </a:lvl3pPr>
      <a:lvl4pPr algn="l" rtl="0" eaLnBrk="0" fontAlgn="base" hangingPunct="0">
        <a:spcBef>
          <a:spcPct val="0"/>
        </a:spcBef>
        <a:spcAft>
          <a:spcPct val="0"/>
        </a:spcAft>
        <a:defRPr sz="3200" b="1">
          <a:solidFill>
            <a:srgbClr val="333399"/>
          </a:solidFill>
          <a:latin typeface="Arial" charset="0"/>
        </a:defRPr>
      </a:lvl4pPr>
      <a:lvl5pPr algn="l" rtl="0" eaLnBrk="0" fontAlgn="base" hangingPunct="0">
        <a:spcBef>
          <a:spcPct val="0"/>
        </a:spcBef>
        <a:spcAft>
          <a:spcPct val="0"/>
        </a:spcAft>
        <a:defRPr sz="3200" b="1">
          <a:solidFill>
            <a:srgbClr val="333399"/>
          </a:solidFill>
          <a:latin typeface="Arial" charset="0"/>
        </a:defRPr>
      </a:lvl5pPr>
      <a:lvl6pPr marL="457200" algn="ctr" rtl="0" fontAlgn="base">
        <a:spcBef>
          <a:spcPct val="0"/>
        </a:spcBef>
        <a:spcAft>
          <a:spcPct val="0"/>
        </a:spcAft>
        <a:defRPr sz="3200" b="1">
          <a:solidFill>
            <a:srgbClr val="333399"/>
          </a:solidFill>
          <a:latin typeface="Arial" charset="0"/>
        </a:defRPr>
      </a:lvl6pPr>
      <a:lvl7pPr marL="914400" algn="ctr" rtl="0" fontAlgn="base">
        <a:spcBef>
          <a:spcPct val="0"/>
        </a:spcBef>
        <a:spcAft>
          <a:spcPct val="0"/>
        </a:spcAft>
        <a:defRPr sz="3200" b="1">
          <a:solidFill>
            <a:srgbClr val="333399"/>
          </a:solidFill>
          <a:latin typeface="Arial" charset="0"/>
        </a:defRPr>
      </a:lvl7pPr>
      <a:lvl8pPr marL="1371600" algn="ctr" rtl="0" fontAlgn="base">
        <a:spcBef>
          <a:spcPct val="0"/>
        </a:spcBef>
        <a:spcAft>
          <a:spcPct val="0"/>
        </a:spcAft>
        <a:defRPr sz="3200" b="1">
          <a:solidFill>
            <a:srgbClr val="333399"/>
          </a:solidFill>
          <a:latin typeface="Arial" charset="0"/>
        </a:defRPr>
      </a:lvl8pPr>
      <a:lvl9pPr marL="1828800" algn="ctr" rtl="0" fontAlgn="base">
        <a:spcBef>
          <a:spcPct val="0"/>
        </a:spcBef>
        <a:spcAft>
          <a:spcPct val="0"/>
        </a:spcAft>
        <a:defRPr sz="3200" b="1">
          <a:solidFill>
            <a:srgbClr val="333399"/>
          </a:solidFill>
          <a:latin typeface="Arial" charset="0"/>
        </a:defRPr>
      </a:lvl9pPr>
    </p:titleStyle>
    <p:bodyStyle>
      <a:lvl1pPr marL="342900" indent="-342900" algn="l" rtl="0" eaLnBrk="0" fontAlgn="base" hangingPunct="0">
        <a:spcBef>
          <a:spcPct val="20000"/>
        </a:spcBef>
        <a:spcAft>
          <a:spcPct val="0"/>
        </a:spcAft>
        <a:buClr>
          <a:srgbClr val="339933"/>
        </a:buClr>
        <a:buChar char="•"/>
        <a:defRPr sz="2800">
          <a:solidFill>
            <a:schemeClr val="bg2">
              <a:lumMod val="75000"/>
            </a:schemeClr>
          </a:solidFill>
          <a:latin typeface="+mn-lt"/>
          <a:ea typeface="+mn-ea"/>
          <a:cs typeface="+mn-cs"/>
        </a:defRPr>
      </a:lvl1pPr>
      <a:lvl2pPr marL="742950" indent="-285750" algn="l" rtl="0" eaLnBrk="0" fontAlgn="base" hangingPunct="0">
        <a:spcBef>
          <a:spcPct val="20000"/>
        </a:spcBef>
        <a:spcAft>
          <a:spcPct val="0"/>
        </a:spcAft>
        <a:buClr>
          <a:srgbClr val="339933"/>
        </a:buClr>
        <a:buFont typeface="Wingdings" pitchFamily="2" charset="2"/>
        <a:buChar char="§"/>
        <a:defRPr sz="2400">
          <a:solidFill>
            <a:schemeClr val="bg2">
              <a:lumMod val="75000"/>
            </a:schemeClr>
          </a:solidFill>
          <a:latin typeface="+mn-lt"/>
        </a:defRPr>
      </a:lvl2pPr>
      <a:lvl3pPr marL="1143000" indent="-228600" algn="l" rtl="0" eaLnBrk="0" fontAlgn="base" hangingPunct="0">
        <a:spcBef>
          <a:spcPct val="20000"/>
        </a:spcBef>
        <a:spcAft>
          <a:spcPct val="0"/>
        </a:spcAft>
        <a:buClr>
          <a:srgbClr val="339933"/>
        </a:buClr>
        <a:buChar char="•"/>
        <a:defRPr sz="2000">
          <a:solidFill>
            <a:schemeClr val="bg2">
              <a:lumMod val="75000"/>
            </a:schemeClr>
          </a:solidFill>
          <a:latin typeface="+mn-lt"/>
        </a:defRPr>
      </a:lvl3pPr>
      <a:lvl4pPr marL="1600200" indent="-228600" algn="l" rtl="0" eaLnBrk="0" fontAlgn="base" hangingPunct="0">
        <a:spcBef>
          <a:spcPct val="20000"/>
        </a:spcBef>
        <a:spcAft>
          <a:spcPct val="0"/>
        </a:spcAft>
        <a:buClr>
          <a:srgbClr val="339933"/>
        </a:buClr>
        <a:buFont typeface="Arial" charset="0"/>
        <a:buChar char="–"/>
        <a:defRPr sz="2000">
          <a:solidFill>
            <a:schemeClr val="bg2">
              <a:lumMod val="75000"/>
            </a:schemeClr>
          </a:solidFill>
          <a:latin typeface="+mn-lt"/>
        </a:defRPr>
      </a:lvl4pPr>
      <a:lvl5pPr marL="2057400" indent="-228600" algn="l" rtl="0" eaLnBrk="0" fontAlgn="base" hangingPunct="0">
        <a:spcBef>
          <a:spcPct val="20000"/>
        </a:spcBef>
        <a:spcAft>
          <a:spcPct val="0"/>
        </a:spcAft>
        <a:buClr>
          <a:srgbClr val="339933"/>
        </a:buClr>
        <a:buChar char="»"/>
        <a:defRPr sz="2000">
          <a:solidFill>
            <a:schemeClr val="bg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nces.ed.gov/statprog/rudman/" TargetMode="External"/><Relationship Id="rId4" Type="http://schemas.openxmlformats.org/officeDocument/2006/relationships/hyperlink" Target="http://nces.ed.gov/statprog/instruct.asp" TargetMode="External"/><Relationship Id="rId1" Type="http://schemas.openxmlformats.org/officeDocument/2006/relationships/slideLayout" Target="../slideLayouts/slideLayout3.xml"/><Relationship Id="rId2" Type="http://schemas.openxmlformats.org/officeDocument/2006/relationships/hyperlink" Target="http://nlts2.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0248" y="155448"/>
            <a:ext cx="8074152" cy="2130552"/>
          </a:xfrm>
        </p:spPr>
        <p:txBody>
          <a:bodyPr/>
          <a:lstStyle/>
          <a:p>
            <a:pPr eaLnBrk="1" hangingPunct="1">
              <a:tabLst>
                <a:tab pos="682625" algn="l"/>
              </a:tabLst>
            </a:pPr>
            <a:r>
              <a:rPr lang="en-US" sz="3200" dirty="0" smtClean="0"/>
              <a:t>12. NLTS2 Documentation:</a:t>
            </a:r>
            <a:br>
              <a:rPr lang="en-US" sz="3200" dirty="0" smtClean="0"/>
            </a:br>
            <a:r>
              <a:rPr lang="en-US" sz="3200" dirty="0" smtClean="0"/>
              <a:t>	Quick References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fld id="{9D222E91-8E3A-4673-BE26-DD4D924708B1}" type="slidenum">
              <a:rPr lang="en-US" smtClean="0"/>
              <a:pPr>
                <a:defRPr/>
              </a:pPr>
              <a:t>9</a:t>
            </a:fld>
            <a:endParaRPr lang="en-US"/>
          </a:p>
        </p:txBody>
      </p:sp>
      <p:sp>
        <p:nvSpPr>
          <p:cNvPr id="11266" name="Title 3"/>
          <p:cNvSpPr>
            <a:spLocks noGrp="1"/>
          </p:cNvSpPr>
          <p:nvPr>
            <p:ph type="title"/>
          </p:nvPr>
        </p:nvSpPr>
        <p:spPr/>
        <p:txBody>
          <a:bodyPr/>
          <a:lstStyle/>
          <a:p>
            <a:r>
              <a:rPr lang="en-US" dirty="0" smtClean="0"/>
              <a:t>Topic areas: Quick references</a:t>
            </a:r>
          </a:p>
        </p:txBody>
      </p:sp>
      <p:pic>
        <p:nvPicPr>
          <p:cNvPr id="11267" name="Content Placeholder 6"/>
          <p:cNvPicPr>
            <a:picLocks noGrp="1"/>
          </p:cNvPicPr>
          <p:nvPr>
            <p:ph idx="1"/>
          </p:nvPr>
        </p:nvPicPr>
        <p:blipFill>
          <a:blip r:embed="rId2" cstate="print"/>
          <a:srcRect l="35447" t="22309" r="33779" b="12452"/>
          <a:stretch>
            <a:fillRect/>
          </a:stretch>
        </p:blipFill>
        <p:spPr>
          <a:xfrm>
            <a:off x="4191000" y="1219200"/>
            <a:ext cx="3810000" cy="5048162"/>
          </a:xfrm>
        </p:spPr>
      </p:pic>
      <p:sp>
        <p:nvSpPr>
          <p:cNvPr id="11268" name="Content Placeholder 4"/>
          <p:cNvSpPr>
            <a:spLocks noGrp="1"/>
          </p:cNvSpPr>
          <p:nvPr>
            <p:ph sz="half" idx="4294967295"/>
          </p:nvPr>
        </p:nvSpPr>
        <p:spPr>
          <a:xfrm>
            <a:off x="0" y="1600200"/>
            <a:ext cx="4038600" cy="4525963"/>
          </a:xfrm>
        </p:spPr>
        <p:txBody>
          <a:bodyPr/>
          <a:lstStyle/>
          <a:p>
            <a:pPr eaLnBrk="1" hangingPunct="1"/>
            <a:r>
              <a:rPr lang="en-US" sz="2400" dirty="0" smtClean="0"/>
              <a:t>Questionnaire topic areas by section letters</a:t>
            </a:r>
          </a:p>
          <a:p>
            <a:pPr lvl="1" eaLnBrk="1" hangingPunct="1"/>
            <a:r>
              <a:rPr lang="en-US" sz="2000" dirty="0" smtClean="0"/>
              <a:t>For each instrument, lists the sections and the topics addressed in each section.</a:t>
            </a:r>
          </a:p>
          <a:p>
            <a:pPr lvl="1" eaLnBrk="1" hangingPunct="1"/>
            <a:r>
              <a:rPr lang="en-US" sz="2000" dirty="0" smtClean="0"/>
              <a:t>For example, the Parent Survey Wave 1 lists Section A with the topic area “Student characteristics” followed by Section B “Disability characteristics/health.”</a:t>
            </a:r>
          </a:p>
          <a:p>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6" name="Slide Number Placeholder 3"/>
          <p:cNvSpPr>
            <a:spLocks noGrp="1"/>
          </p:cNvSpPr>
          <p:nvPr>
            <p:ph type="sldNum" sz="quarter" idx="11"/>
          </p:nvPr>
        </p:nvSpPr>
        <p:spPr/>
        <p:txBody>
          <a:bodyPr/>
          <a:lstStyle/>
          <a:p>
            <a:fld id="{2C97AF71-3330-4223-8F8C-AFFEB725A46E}" type="slidenum">
              <a:rPr lang="en-US" smtClean="0"/>
              <a:pPr/>
              <a:t>10</a:t>
            </a:fld>
            <a:endParaRPr lang="en-US" smtClean="0"/>
          </a:p>
        </p:txBody>
      </p:sp>
      <p:sp>
        <p:nvSpPr>
          <p:cNvPr id="13314" name="Title 3"/>
          <p:cNvSpPr>
            <a:spLocks noGrp="1"/>
          </p:cNvSpPr>
          <p:nvPr>
            <p:ph type="title"/>
          </p:nvPr>
        </p:nvSpPr>
        <p:spPr/>
        <p:txBody>
          <a:bodyPr/>
          <a:lstStyle/>
          <a:p>
            <a:r>
              <a:rPr lang="en-US" dirty="0" smtClean="0"/>
              <a:t>Topic areas: Details</a:t>
            </a:r>
          </a:p>
        </p:txBody>
      </p:sp>
      <p:pic>
        <p:nvPicPr>
          <p:cNvPr id="6" name="Content Placeholder 7"/>
          <p:cNvPicPr>
            <a:picLocks/>
          </p:cNvPicPr>
          <p:nvPr/>
        </p:nvPicPr>
        <p:blipFill>
          <a:blip r:embed="rId2" cstate="print"/>
          <a:srcRect l="15585" t="21336" r="13905" b="14801"/>
          <a:stretch>
            <a:fillRect/>
          </a:stretch>
        </p:blipFill>
        <p:spPr>
          <a:xfrm>
            <a:off x="793750" y="1371601"/>
            <a:ext cx="7588250" cy="426719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40" name="Content Placeholder 7"/>
          <p:cNvPicPr>
            <a:picLocks noGrp="1"/>
          </p:cNvPicPr>
          <p:nvPr>
            <p:ph sz="half" idx="4294967295"/>
          </p:nvPr>
        </p:nvPicPr>
        <p:blipFill>
          <a:blip r:embed="rId2" cstate="print"/>
          <a:srcRect l="29439" t="22520" r="27924" b="11668"/>
          <a:stretch>
            <a:fillRect/>
          </a:stretch>
        </p:blipFill>
        <p:spPr>
          <a:xfrm>
            <a:off x="4419600" y="1371600"/>
            <a:ext cx="4572000" cy="4572000"/>
          </a:xfrm>
        </p:spPr>
      </p:pic>
      <p:sp>
        <p:nvSpPr>
          <p:cNvPr id="14341" name="Slide Number Placeholder 4"/>
          <p:cNvSpPr>
            <a:spLocks noGrp="1"/>
          </p:cNvSpPr>
          <p:nvPr>
            <p:ph type="sldNum" sz="quarter" idx="11"/>
          </p:nvPr>
        </p:nvSpPr>
        <p:spPr/>
        <p:txBody>
          <a:bodyPr/>
          <a:lstStyle/>
          <a:p>
            <a:fld id="{51E28BEB-47D9-4FB6-8D6D-B38BEC575932}" type="slidenum">
              <a:rPr lang="en-US" smtClean="0"/>
              <a:pPr/>
              <a:t>11</a:t>
            </a:fld>
            <a:endParaRPr lang="en-US" smtClean="0"/>
          </a:p>
        </p:txBody>
      </p:sp>
      <p:sp>
        <p:nvSpPr>
          <p:cNvPr id="14338" name="Title 3"/>
          <p:cNvSpPr>
            <a:spLocks noGrp="1"/>
          </p:cNvSpPr>
          <p:nvPr>
            <p:ph type="title"/>
          </p:nvPr>
        </p:nvSpPr>
        <p:spPr/>
        <p:txBody>
          <a:bodyPr/>
          <a:lstStyle/>
          <a:p>
            <a:r>
              <a:rPr lang="en-US" smtClean="0"/>
              <a:t>Sections by wave</a:t>
            </a:r>
            <a:endParaRPr lang="en-US" dirty="0" smtClean="0"/>
          </a:p>
        </p:txBody>
      </p:sp>
      <p:sp>
        <p:nvSpPr>
          <p:cNvPr id="14339" name="Content Placeholder 4"/>
          <p:cNvSpPr>
            <a:spLocks noGrp="1"/>
          </p:cNvSpPr>
          <p:nvPr>
            <p:ph idx="1"/>
          </p:nvPr>
        </p:nvSpPr>
        <p:spPr>
          <a:xfrm>
            <a:off x="457200" y="1484450"/>
            <a:ext cx="4191000" cy="4525963"/>
          </a:xfrm>
        </p:spPr>
        <p:txBody>
          <a:bodyPr>
            <a:normAutofit fontScale="92500"/>
          </a:bodyPr>
          <a:lstStyle/>
          <a:p>
            <a:r>
              <a:rPr lang="en-US" dirty="0" smtClean="0"/>
              <a:t>Parent/youth questionnaire topic area section letters by wave</a:t>
            </a:r>
          </a:p>
          <a:p>
            <a:pPr lvl="1"/>
            <a:r>
              <a:rPr lang="en-US" dirty="0" smtClean="0"/>
              <a:t>By topic area, lists the section letter for parent and youth by Wave 1, Waves 2-4, and Wave 5.</a:t>
            </a:r>
          </a:p>
          <a:p>
            <a:r>
              <a:rPr lang="en-US" dirty="0" smtClean="0"/>
              <a:t>Unlike other surveys in NLTS2, the parent/youth survey sections can vary from wave to wave.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1"/>
          </p:nvPr>
        </p:nvSpPr>
        <p:spPr/>
        <p:txBody>
          <a:bodyPr/>
          <a:lstStyle/>
          <a:p>
            <a:fld id="{D6BDC98C-0C2F-4334-A376-B1DCD0629F40}" type="slidenum">
              <a:rPr lang="en-US" smtClean="0"/>
              <a:pPr/>
              <a:t>12</a:t>
            </a:fld>
            <a:endParaRPr lang="en-US" smtClean="0"/>
          </a:p>
        </p:txBody>
      </p:sp>
      <p:sp>
        <p:nvSpPr>
          <p:cNvPr id="15362" name="Title 3"/>
          <p:cNvSpPr>
            <a:spLocks noGrp="1"/>
          </p:cNvSpPr>
          <p:nvPr>
            <p:ph type="title"/>
          </p:nvPr>
        </p:nvSpPr>
        <p:spPr/>
        <p:txBody>
          <a:bodyPr/>
          <a:lstStyle/>
          <a:p>
            <a:r>
              <a:rPr lang="en-US" dirty="0" smtClean="0"/>
              <a:t>Sections by wave: Detail</a:t>
            </a:r>
          </a:p>
        </p:txBody>
      </p:sp>
      <p:sp>
        <p:nvSpPr>
          <p:cNvPr id="5" name="Content Placeholder 4"/>
          <p:cNvSpPr>
            <a:spLocks noGrp="1"/>
          </p:cNvSpPr>
          <p:nvPr>
            <p:ph idx="1"/>
          </p:nvPr>
        </p:nvSpPr>
        <p:spPr>
          <a:xfrm>
            <a:off x="457200" y="1219201"/>
            <a:ext cx="8229600" cy="990600"/>
          </a:xfrm>
        </p:spPr>
        <p:txBody>
          <a:bodyPr>
            <a:normAutofit fontScale="70000" lnSpcReduction="20000"/>
          </a:bodyPr>
          <a:lstStyle/>
          <a:p>
            <a:r>
              <a:rPr lang="en-US" dirty="0" smtClean="0"/>
              <a:t>Questions about expectation for parents are found in:</a:t>
            </a:r>
          </a:p>
          <a:p>
            <a:pPr lvl="1"/>
            <a:r>
              <a:rPr lang="en-US" dirty="0" smtClean="0"/>
              <a:t>Section J in Wave 1 and G in Waves 2 and 3; they are not in Wave 5.</a:t>
            </a:r>
          </a:p>
          <a:p>
            <a:pPr lvl="1"/>
            <a:r>
              <a:rPr lang="en-US" dirty="0" smtClean="0"/>
              <a:t>Section V in Waves 2 and 3 only.</a:t>
            </a:r>
          </a:p>
          <a:p>
            <a:endParaRPr lang="en-US" dirty="0"/>
          </a:p>
        </p:txBody>
      </p:sp>
      <p:pic>
        <p:nvPicPr>
          <p:cNvPr id="6" name="Content Placeholder 7"/>
          <p:cNvPicPr>
            <a:picLocks/>
          </p:cNvPicPr>
          <p:nvPr/>
        </p:nvPicPr>
        <p:blipFill>
          <a:blip r:embed="rId2" cstate="print"/>
          <a:srcRect l="13808" t="30583" r="11600" b="12091"/>
          <a:stretch>
            <a:fillRect/>
          </a:stretch>
        </p:blipFill>
        <p:spPr>
          <a:xfrm>
            <a:off x="457200" y="2141537"/>
            <a:ext cx="8229600" cy="395446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8" name="Slide Number Placeholder 3"/>
          <p:cNvSpPr>
            <a:spLocks noGrp="1"/>
          </p:cNvSpPr>
          <p:nvPr>
            <p:ph type="sldNum" sz="quarter" idx="11"/>
          </p:nvPr>
        </p:nvSpPr>
        <p:spPr/>
        <p:txBody>
          <a:bodyPr/>
          <a:lstStyle/>
          <a:p>
            <a:fld id="{D88BAA7C-698F-4759-A11C-FC5CEC8E3C13}" type="slidenum">
              <a:rPr lang="en-US" smtClean="0"/>
              <a:pPr/>
              <a:t>13</a:t>
            </a:fld>
            <a:endParaRPr lang="en-US" smtClean="0"/>
          </a:p>
        </p:txBody>
      </p:sp>
      <p:sp>
        <p:nvSpPr>
          <p:cNvPr id="16386" name="Title 1"/>
          <p:cNvSpPr>
            <a:spLocks noGrp="1"/>
          </p:cNvSpPr>
          <p:nvPr>
            <p:ph type="title"/>
          </p:nvPr>
        </p:nvSpPr>
        <p:spPr/>
        <p:txBody>
          <a:bodyPr/>
          <a:lstStyle/>
          <a:p>
            <a:r>
              <a:rPr lang="en-US" smtClean="0"/>
              <a:t>Programming examples</a:t>
            </a:r>
            <a:endParaRPr lang="en-US" dirty="0" smtClean="0"/>
          </a:p>
        </p:txBody>
      </p:sp>
      <p:sp>
        <p:nvSpPr>
          <p:cNvPr id="16387" name="Content Placeholder 2"/>
          <p:cNvSpPr>
            <a:spLocks noGrp="1"/>
          </p:cNvSpPr>
          <p:nvPr>
            <p:ph idx="1"/>
          </p:nvPr>
        </p:nvSpPr>
        <p:spPr/>
        <p:txBody>
          <a:bodyPr/>
          <a:lstStyle/>
          <a:p>
            <a:r>
              <a:rPr lang="en-US" smtClean="0"/>
              <a:t>Basic programming examples</a:t>
            </a:r>
          </a:p>
          <a:p>
            <a:pPr lvl="1"/>
            <a:r>
              <a:rPr lang="en-US" smtClean="0"/>
              <a:t>Include basic programming code for common tasks such as opening a file, joining files, recoding variables, and running routine procedures.</a:t>
            </a:r>
          </a:p>
          <a:p>
            <a:r>
              <a:rPr lang="en-US" smtClean="0"/>
              <a:t>SPSS programming examples are in two sections.</a:t>
            </a:r>
          </a:p>
          <a:p>
            <a:pPr lvl="1"/>
            <a:r>
              <a:rPr lang="en-US" smtClean="0"/>
              <a:t>Menu driven and syntax.</a:t>
            </a:r>
          </a:p>
          <a:p>
            <a:r>
              <a:rPr lang="en-US" smtClean="0"/>
              <a:t>SAS is syntax only.</a:t>
            </a:r>
          </a:p>
          <a:p>
            <a:r>
              <a:rPr lang="en-US" smtClean="0"/>
              <a:t>Both sections include a few programming tips and a warning.</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2" name="Slide Number Placeholder 3"/>
          <p:cNvSpPr>
            <a:spLocks noGrp="1"/>
          </p:cNvSpPr>
          <p:nvPr>
            <p:ph type="sldNum" sz="quarter" idx="11"/>
          </p:nvPr>
        </p:nvSpPr>
        <p:spPr/>
        <p:txBody>
          <a:bodyPr/>
          <a:lstStyle/>
          <a:p>
            <a:fld id="{F543142A-0F20-4562-A442-2CE5F0C24C5E}" type="slidenum">
              <a:rPr lang="en-US" smtClean="0"/>
              <a:pPr/>
              <a:t>14</a:t>
            </a:fld>
            <a:endParaRPr lang="en-US" smtClean="0"/>
          </a:p>
        </p:txBody>
      </p:sp>
      <p:sp>
        <p:nvSpPr>
          <p:cNvPr id="17410" name="Title 1"/>
          <p:cNvSpPr>
            <a:spLocks noGrp="1"/>
          </p:cNvSpPr>
          <p:nvPr>
            <p:ph type="title"/>
          </p:nvPr>
        </p:nvSpPr>
        <p:spPr/>
        <p:txBody>
          <a:bodyPr/>
          <a:lstStyle/>
          <a:p>
            <a:r>
              <a:rPr lang="en-US" dirty="0" smtClean="0"/>
              <a:t>Programming examples</a:t>
            </a:r>
          </a:p>
        </p:txBody>
      </p:sp>
      <p:sp>
        <p:nvSpPr>
          <p:cNvPr id="17411" name="Content Placeholder 2"/>
          <p:cNvSpPr>
            <a:spLocks noGrp="1"/>
          </p:cNvSpPr>
          <p:nvPr>
            <p:ph idx="1"/>
          </p:nvPr>
        </p:nvSpPr>
        <p:spPr/>
        <p:txBody>
          <a:bodyPr/>
          <a:lstStyle/>
          <a:p>
            <a:r>
              <a:rPr lang="en-US" dirty="0" smtClean="0"/>
              <a:t>The examples in the slides are for guidance, but they do not replace your installation software documentation, local programming standards, and procedures, and may not be using the same software version as installed at your site.</a:t>
            </a:r>
          </a:p>
          <a:p>
            <a:pPr lvl="1"/>
            <a:r>
              <a:rPr lang="en-US" dirty="0" smtClean="0"/>
              <a:t>SAS, SPSS, and other software have websites and may have examples of programming code.</a:t>
            </a:r>
          </a:p>
          <a:p>
            <a:pPr lvl="1"/>
            <a:r>
              <a:rPr lang="en-US" dirty="0" smtClean="0"/>
              <a:t>Conferences such as the SAS Global Forum publish presentations with examples of programming code.</a:t>
            </a:r>
          </a:p>
          <a:p>
            <a:pPr lvl="1"/>
            <a:r>
              <a:rPr lang="en-US" dirty="0" smtClean="0"/>
              <a:t>Web searches can provide programming examples to use at your own risk. </a:t>
            </a:r>
          </a:p>
          <a:p>
            <a:pPr lvl="1"/>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5" name="Content Placeholder 3"/>
          <p:cNvPicPr>
            <a:picLocks noGrp="1"/>
          </p:cNvPicPr>
          <p:nvPr>
            <p:ph idx="1"/>
          </p:nvPr>
        </p:nvPicPr>
        <p:blipFill>
          <a:blip r:embed="rId2" cstate="print"/>
          <a:srcRect l="29595" t="25914" r="26667" b="14780"/>
          <a:stretch>
            <a:fillRect/>
          </a:stretch>
        </p:blipFill>
        <p:spPr>
          <a:xfrm>
            <a:off x="1066800" y="914400"/>
            <a:ext cx="7010400" cy="5181600"/>
          </a:xfrm>
        </p:spPr>
      </p:pic>
      <p:sp>
        <p:nvSpPr>
          <p:cNvPr id="18436" name="Slide Number Placeholder 3"/>
          <p:cNvSpPr>
            <a:spLocks noGrp="1"/>
          </p:cNvSpPr>
          <p:nvPr>
            <p:ph type="sldNum" sz="quarter" idx="11"/>
          </p:nvPr>
        </p:nvSpPr>
        <p:spPr/>
        <p:txBody>
          <a:bodyPr/>
          <a:lstStyle/>
          <a:p>
            <a:fld id="{6419E870-2EA8-48A1-8B21-DB127E6D519B}" type="slidenum">
              <a:rPr lang="en-US" smtClean="0"/>
              <a:pPr/>
              <a:t>15</a:t>
            </a:fld>
            <a:endParaRPr lang="en-US" smtClean="0"/>
          </a:p>
        </p:txBody>
      </p:sp>
      <p:sp>
        <p:nvSpPr>
          <p:cNvPr id="18434" name="Title 1"/>
          <p:cNvSpPr>
            <a:spLocks noGrp="1"/>
          </p:cNvSpPr>
          <p:nvPr>
            <p:ph type="title"/>
          </p:nvPr>
        </p:nvSpPr>
        <p:spPr/>
        <p:txBody>
          <a:bodyPr/>
          <a:lstStyle/>
          <a:p>
            <a:r>
              <a:rPr lang="en-US" dirty="0" smtClean="0"/>
              <a:t>Programming examples: Detail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60" name="Slide Number Placeholder 3"/>
          <p:cNvSpPr>
            <a:spLocks noGrp="1"/>
          </p:cNvSpPr>
          <p:nvPr>
            <p:ph type="sldNum" sz="quarter" idx="11"/>
          </p:nvPr>
        </p:nvSpPr>
        <p:spPr/>
        <p:txBody>
          <a:bodyPr/>
          <a:lstStyle/>
          <a:p>
            <a:fld id="{4CFD0A16-FAD9-4B86-9D10-2EC69F9348ED}" type="slidenum">
              <a:rPr lang="en-US" smtClean="0"/>
              <a:pPr/>
              <a:t>16</a:t>
            </a:fld>
            <a:endParaRPr lang="en-US" smtClean="0"/>
          </a:p>
        </p:txBody>
      </p:sp>
      <p:sp>
        <p:nvSpPr>
          <p:cNvPr id="19458" name="Title 1"/>
          <p:cNvSpPr>
            <a:spLocks noGrp="1"/>
          </p:cNvSpPr>
          <p:nvPr>
            <p:ph type="title"/>
          </p:nvPr>
        </p:nvSpPr>
        <p:spPr/>
        <p:txBody>
          <a:bodyPr/>
          <a:lstStyle/>
          <a:p>
            <a:r>
              <a:rPr lang="en-US" dirty="0" smtClean="0"/>
              <a:t>Programming examples: Detail</a:t>
            </a:r>
          </a:p>
        </p:txBody>
      </p:sp>
      <p:pic>
        <p:nvPicPr>
          <p:cNvPr id="6" name="Content Placeholder 3"/>
          <p:cNvPicPr>
            <a:picLocks/>
          </p:cNvPicPr>
          <p:nvPr/>
        </p:nvPicPr>
        <p:blipFill>
          <a:blip r:embed="rId2" cstate="print"/>
          <a:srcRect l="26801" t="22870" r="25517" b="12602"/>
          <a:stretch>
            <a:fillRect/>
          </a:stretch>
        </p:blipFill>
        <p:spPr>
          <a:xfrm>
            <a:off x="1295400" y="1143000"/>
            <a:ext cx="6705600" cy="5334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4" name="Slide Number Placeholder 3"/>
          <p:cNvSpPr>
            <a:spLocks noGrp="1"/>
          </p:cNvSpPr>
          <p:nvPr>
            <p:ph type="sldNum" sz="quarter" idx="11"/>
          </p:nvPr>
        </p:nvSpPr>
        <p:spPr/>
        <p:txBody>
          <a:bodyPr/>
          <a:lstStyle/>
          <a:p>
            <a:fld id="{4038ADAE-0278-40A9-B58B-7BFF0FFD1695}" type="slidenum">
              <a:rPr lang="en-US" smtClean="0"/>
              <a:pPr/>
              <a:t>17</a:t>
            </a:fld>
            <a:endParaRPr lang="en-US" smtClean="0"/>
          </a:p>
        </p:txBody>
      </p:sp>
      <p:sp>
        <p:nvSpPr>
          <p:cNvPr id="20482" name="Title 1"/>
          <p:cNvSpPr>
            <a:spLocks noGrp="1"/>
          </p:cNvSpPr>
          <p:nvPr>
            <p:ph type="title"/>
          </p:nvPr>
        </p:nvSpPr>
        <p:spPr/>
        <p:txBody>
          <a:bodyPr/>
          <a:lstStyle/>
          <a:p>
            <a:r>
              <a:rPr lang="en-US" dirty="0" smtClean="0"/>
              <a:t>Closing</a:t>
            </a:r>
          </a:p>
        </p:txBody>
      </p:sp>
      <p:sp>
        <p:nvSpPr>
          <p:cNvPr id="20483" name="Content Placeholder 2"/>
          <p:cNvSpPr>
            <a:spLocks noGrp="1"/>
          </p:cNvSpPr>
          <p:nvPr>
            <p:ph idx="1"/>
          </p:nvPr>
        </p:nvSpPr>
        <p:spPr/>
        <p:txBody>
          <a:bodyPr/>
          <a:lstStyle/>
          <a:p>
            <a:r>
              <a:rPr lang="en-US" dirty="0" smtClean="0"/>
              <a:t>Topics discussed in this module</a:t>
            </a:r>
          </a:p>
          <a:p>
            <a:pPr lvl="1"/>
            <a:r>
              <a:rPr lang="en-US" dirty="0" smtClean="0"/>
              <a:t>Purpose</a:t>
            </a:r>
          </a:p>
          <a:p>
            <a:pPr lvl="1"/>
            <a:r>
              <a:rPr lang="en-US" dirty="0" smtClean="0"/>
              <a:t>Contents</a:t>
            </a:r>
          </a:p>
          <a:p>
            <a:pPr lvl="1"/>
            <a:r>
              <a:rPr lang="en-US" dirty="0" smtClean="0"/>
              <a:t>Instruments and files</a:t>
            </a:r>
          </a:p>
          <a:p>
            <a:pPr lvl="1"/>
            <a:r>
              <a:rPr lang="en-US" dirty="0" smtClean="0"/>
              <a:t>Demographics</a:t>
            </a:r>
          </a:p>
          <a:p>
            <a:pPr lvl="1"/>
            <a:r>
              <a:rPr lang="en-US" dirty="0" smtClean="0"/>
              <a:t>Topic areas</a:t>
            </a:r>
          </a:p>
          <a:p>
            <a:pPr lvl="1"/>
            <a:r>
              <a:rPr lang="en-US" dirty="0" smtClean="0"/>
              <a:t>Sections by wave</a:t>
            </a:r>
          </a:p>
          <a:p>
            <a:pPr lvl="1"/>
            <a:r>
              <a:rPr lang="en-US" dirty="0" smtClean="0"/>
              <a:t>Programming examples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4" name="Slide Number Placeholder 3"/>
          <p:cNvSpPr>
            <a:spLocks noGrp="1"/>
          </p:cNvSpPr>
          <p:nvPr>
            <p:ph type="sldNum" sz="quarter" idx="11"/>
          </p:nvPr>
        </p:nvSpPr>
        <p:spPr/>
        <p:txBody>
          <a:bodyPr/>
          <a:lstStyle/>
          <a:p>
            <a:fld id="{4038ADAE-0278-40A9-B58B-7BFF0FFD1695}" type="slidenum">
              <a:rPr lang="en-US" smtClean="0"/>
              <a:pPr/>
              <a:t>18</a:t>
            </a:fld>
            <a:endParaRPr lang="en-US" smtClean="0"/>
          </a:p>
        </p:txBody>
      </p:sp>
      <p:sp>
        <p:nvSpPr>
          <p:cNvPr id="20482" name="Title 1"/>
          <p:cNvSpPr>
            <a:spLocks noGrp="1"/>
          </p:cNvSpPr>
          <p:nvPr>
            <p:ph type="title"/>
          </p:nvPr>
        </p:nvSpPr>
        <p:spPr/>
        <p:txBody>
          <a:bodyPr/>
          <a:lstStyle/>
          <a:p>
            <a:r>
              <a:rPr lang="en-US" dirty="0" smtClean="0"/>
              <a:t>Closing</a:t>
            </a:r>
          </a:p>
        </p:txBody>
      </p:sp>
      <p:sp>
        <p:nvSpPr>
          <p:cNvPr id="20483" name="Content Placeholder 2"/>
          <p:cNvSpPr>
            <a:spLocks noGrp="1"/>
          </p:cNvSpPr>
          <p:nvPr>
            <p:ph idx="1"/>
          </p:nvPr>
        </p:nvSpPr>
        <p:spPr/>
        <p:txBody>
          <a:bodyPr/>
          <a:lstStyle/>
          <a:p>
            <a:r>
              <a:rPr lang="en-US" dirty="0" smtClean="0"/>
              <a:t>Next module:</a:t>
            </a:r>
          </a:p>
          <a:p>
            <a:pPr lvl="1"/>
            <a:r>
              <a:rPr lang="en-US" dirty="0" smtClean="0"/>
              <a:t>13. Analysis Demonstration: Descriptive/Comparative Analysis Using Longitudinal Data</a:t>
            </a:r>
          </a:p>
          <a:p>
            <a:pPr>
              <a:buNone/>
            </a:pPr>
            <a:endParaRPr lang="en-US" dirty="0" smtClean="0"/>
          </a:p>
          <a:p>
            <a:endParaRPr lang="en-US" dirty="0" smtClean="0"/>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CECEFFB6-1D1D-416D-AE27-41B6806D915B}" type="slidenum">
              <a:rPr lang="en-US" smtClean="0"/>
              <a:pPr/>
              <a:t>1</a:t>
            </a:fld>
            <a:endParaRPr lang="en-US"/>
          </a:p>
        </p:txBody>
      </p:sp>
      <p:sp>
        <p:nvSpPr>
          <p:cNvPr id="4098" name="Title 1"/>
          <p:cNvSpPr>
            <a:spLocks noGrp="1"/>
          </p:cNvSpPr>
          <p:nvPr>
            <p:ph type="title"/>
          </p:nvPr>
        </p:nvSpPr>
        <p:spPr/>
        <p:txBody>
          <a:bodyPr/>
          <a:lstStyle/>
          <a:p>
            <a:r>
              <a:rPr lang="en-US" dirty="0" smtClean="0"/>
              <a:t>Prerequisites</a:t>
            </a:r>
          </a:p>
        </p:txBody>
      </p:sp>
      <p:sp>
        <p:nvSpPr>
          <p:cNvPr id="4099" name="Content Placeholder 2"/>
          <p:cNvSpPr>
            <a:spLocks noGrp="1"/>
          </p:cNvSpPr>
          <p:nvPr>
            <p:ph idx="1"/>
          </p:nvPr>
        </p:nvSpPr>
        <p:spPr>
          <a:xfrm>
            <a:off x="533400" y="1189037"/>
            <a:ext cx="8229600" cy="4525963"/>
          </a:xfrm>
        </p:spPr>
        <p:txBody>
          <a:bodyPr/>
          <a:lstStyle/>
          <a:p>
            <a:r>
              <a:rPr lang="en-US" dirty="0" smtClean="0"/>
              <a:t>Recommended modules to complete before viewing this module</a:t>
            </a:r>
          </a:p>
          <a:p>
            <a:pPr lvl="1"/>
            <a:r>
              <a:rPr lang="en-US" dirty="0" smtClean="0"/>
              <a:t>1. Introduction to the NLTS2 Training Modules</a:t>
            </a:r>
          </a:p>
          <a:p>
            <a:pPr lvl="1"/>
            <a:r>
              <a:rPr lang="en-US" dirty="0" smtClean="0"/>
              <a:t>2. NLTS2 Study Overview</a:t>
            </a:r>
          </a:p>
          <a:p>
            <a:pPr lvl="1"/>
            <a:r>
              <a:rPr lang="en-US" dirty="0" smtClean="0"/>
              <a:t>3. NLTS2 Study Design and Sampling</a:t>
            </a:r>
          </a:p>
          <a:p>
            <a:pPr lvl="1"/>
            <a:r>
              <a:rPr lang="en-US" dirty="0" smtClean="0"/>
              <a:t>NLTS2 Data Sources, either</a:t>
            </a:r>
          </a:p>
          <a:p>
            <a:pPr lvl="2"/>
            <a:r>
              <a:rPr lang="en-US" dirty="0" smtClean="0"/>
              <a:t>4. Parent and Youth Surveys or</a:t>
            </a:r>
          </a:p>
          <a:p>
            <a:pPr lvl="2"/>
            <a:r>
              <a:rPr lang="en-US" dirty="0" smtClean="0"/>
              <a:t>5. School Surveys, Student Assessments, and Transcripts</a:t>
            </a:r>
          </a:p>
          <a:p>
            <a:pPr lvl="1"/>
            <a:r>
              <a:rPr lang="en-US" dirty="0" smtClean="0"/>
              <a:t>NLTS2 Documentation</a:t>
            </a:r>
          </a:p>
          <a:p>
            <a:pPr lvl="2"/>
            <a:r>
              <a:rPr lang="en-US" dirty="0" smtClean="0"/>
              <a:t>10. Overview</a:t>
            </a:r>
          </a:p>
          <a:p>
            <a:pPr lvl="2"/>
            <a:r>
              <a:rPr lang="en-US" dirty="0" smtClean="0"/>
              <a:t>11. Data Dictionaries</a:t>
            </a:r>
          </a:p>
          <a:p>
            <a:pPr lvl="2">
              <a:buNone/>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8" name="Slide Number Placeholder 3"/>
          <p:cNvSpPr>
            <a:spLocks noGrp="1"/>
          </p:cNvSpPr>
          <p:nvPr>
            <p:ph type="sldNum" sz="quarter" idx="11"/>
          </p:nvPr>
        </p:nvSpPr>
        <p:spPr/>
        <p:txBody>
          <a:bodyPr/>
          <a:lstStyle/>
          <a:p>
            <a:fld id="{6DCC9676-5B54-43F3-B0FC-85353D98B4E4}" type="slidenum">
              <a:rPr lang="en-US" smtClean="0"/>
              <a:pPr/>
              <a:t>19</a:t>
            </a:fld>
            <a:endParaRPr lang="en-US" smtClean="0"/>
          </a:p>
        </p:txBody>
      </p:sp>
      <p:sp>
        <p:nvSpPr>
          <p:cNvPr id="21506" name="Title 1"/>
          <p:cNvSpPr>
            <a:spLocks noGrp="1"/>
          </p:cNvSpPr>
          <p:nvPr>
            <p:ph type="title"/>
          </p:nvPr>
        </p:nvSpPr>
        <p:spPr/>
        <p:txBody>
          <a:bodyPr/>
          <a:lstStyle/>
          <a:p>
            <a:r>
              <a:rPr lang="en-US" dirty="0" smtClean="0"/>
              <a:t>Important information</a:t>
            </a:r>
          </a:p>
        </p:txBody>
      </p:sp>
      <p:sp>
        <p:nvSpPr>
          <p:cNvPr id="21507" name="Content Placeholder 2"/>
          <p:cNvSpPr>
            <a:spLocks noGrp="1"/>
          </p:cNvSpPr>
          <p:nvPr>
            <p:ph idx="1"/>
          </p:nvPr>
        </p:nvSpPr>
        <p:spPr>
          <a:xfrm>
            <a:off x="609600" y="1417637"/>
            <a:ext cx="8229600" cy="4525963"/>
          </a:xfrm>
        </p:spPr>
        <p:txBody>
          <a:bodyPr/>
          <a:lstStyle/>
          <a:p>
            <a:pPr lvl="1"/>
            <a:r>
              <a:rPr lang="en-US" dirty="0" smtClean="0"/>
              <a:t>NLTS2 website contains reports, data tables, and other project-related information </a:t>
            </a:r>
            <a:br>
              <a:rPr lang="en-US" dirty="0" smtClean="0"/>
            </a:br>
            <a:r>
              <a:rPr lang="en-US" dirty="0" smtClean="0"/>
              <a:t> </a:t>
            </a:r>
            <a:r>
              <a:rPr lang="en-US" dirty="0" smtClean="0">
                <a:hlinkClick r:id="rId2"/>
              </a:rPr>
              <a:t>http://nlts2.org/</a:t>
            </a:r>
            <a:endParaRPr lang="en-US" dirty="0" smtClean="0"/>
          </a:p>
          <a:p>
            <a:pPr lvl="1"/>
            <a:r>
              <a:rPr lang="en-US" dirty="0" smtClean="0"/>
              <a:t>Information about obtaining the NLTS2 database and documentation can be found on the NCES website </a:t>
            </a:r>
            <a:br>
              <a:rPr lang="en-US" dirty="0" smtClean="0"/>
            </a:br>
            <a:r>
              <a:rPr lang="en-US" dirty="0" smtClean="0"/>
              <a:t> </a:t>
            </a:r>
            <a:r>
              <a:rPr lang="en-US" dirty="0" smtClean="0">
                <a:hlinkClick r:id="rId3"/>
              </a:rPr>
              <a:t>http://nces.ed.gov/statprog/rudman/</a:t>
            </a:r>
            <a:endParaRPr lang="en-US" dirty="0" smtClean="0"/>
          </a:p>
          <a:p>
            <a:pPr lvl="1"/>
            <a:r>
              <a:rPr lang="en-US" dirty="0" smtClean="0"/>
              <a:t>General information about restricted data licenses can be found on the NCES website</a:t>
            </a:r>
            <a:br>
              <a:rPr lang="en-US" dirty="0" smtClean="0"/>
            </a:br>
            <a:r>
              <a:rPr lang="en-US" dirty="0" smtClean="0"/>
              <a:t> </a:t>
            </a:r>
            <a:r>
              <a:rPr lang="en-US" dirty="0" smtClean="0">
                <a:hlinkClick r:id="rId4"/>
              </a:rPr>
              <a:t>http://nces.ed.gov/statprog/instruct.asp</a:t>
            </a:r>
            <a:endParaRPr lang="en-US" dirty="0" smtClean="0"/>
          </a:p>
          <a:p>
            <a:pPr lvl="1"/>
            <a:r>
              <a:rPr lang="en-US" dirty="0" smtClean="0"/>
              <a:t>E-mail address: nlts2@sri.com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4" name="Slide Number Placeholder 3"/>
          <p:cNvSpPr>
            <a:spLocks noGrp="1"/>
          </p:cNvSpPr>
          <p:nvPr>
            <p:ph type="sldNum" sz="quarter" idx="11"/>
          </p:nvPr>
        </p:nvSpPr>
        <p:spPr/>
        <p:txBody>
          <a:bodyPr/>
          <a:lstStyle/>
          <a:p>
            <a:fld id="{507D82E0-60B5-474C-9CB2-590A0AFA58F5}" type="slidenum">
              <a:rPr lang="en-US" smtClean="0"/>
              <a:pPr/>
              <a:t>2</a:t>
            </a:fld>
            <a:endParaRPr lang="en-US" smtClean="0"/>
          </a:p>
        </p:txBody>
      </p:sp>
      <p:sp>
        <p:nvSpPr>
          <p:cNvPr id="5122" name="Title 1"/>
          <p:cNvSpPr>
            <a:spLocks noGrp="1"/>
          </p:cNvSpPr>
          <p:nvPr>
            <p:ph type="title"/>
          </p:nvPr>
        </p:nvSpPr>
        <p:spPr/>
        <p:txBody>
          <a:bodyPr/>
          <a:lstStyle/>
          <a:p>
            <a:r>
              <a:rPr lang="en-US" dirty="0" smtClean="0"/>
              <a:t>Overview</a:t>
            </a:r>
          </a:p>
        </p:txBody>
      </p:sp>
      <p:sp>
        <p:nvSpPr>
          <p:cNvPr id="5123" name="Content Placeholder 2"/>
          <p:cNvSpPr>
            <a:spLocks noGrp="1"/>
          </p:cNvSpPr>
          <p:nvPr>
            <p:ph idx="1"/>
          </p:nvPr>
        </p:nvSpPr>
        <p:spPr/>
        <p:txBody>
          <a:bodyPr/>
          <a:lstStyle/>
          <a:p>
            <a:pPr lvl="1"/>
            <a:r>
              <a:rPr lang="en-US" dirty="0" smtClean="0"/>
              <a:t>Purpose</a:t>
            </a:r>
          </a:p>
          <a:p>
            <a:pPr lvl="1"/>
            <a:r>
              <a:rPr lang="en-US" dirty="0" smtClean="0"/>
              <a:t>Contents</a:t>
            </a:r>
          </a:p>
          <a:p>
            <a:pPr lvl="1"/>
            <a:r>
              <a:rPr lang="en-US" dirty="0" smtClean="0"/>
              <a:t>Instruments and files</a:t>
            </a:r>
          </a:p>
          <a:p>
            <a:pPr lvl="1"/>
            <a:r>
              <a:rPr lang="en-US" dirty="0" smtClean="0"/>
              <a:t>Demographics</a:t>
            </a:r>
          </a:p>
          <a:p>
            <a:pPr lvl="1"/>
            <a:r>
              <a:rPr lang="en-US" dirty="0" smtClean="0"/>
              <a:t>Topic areas</a:t>
            </a:r>
          </a:p>
          <a:p>
            <a:pPr lvl="1"/>
            <a:r>
              <a:rPr lang="en-US" dirty="0" smtClean="0"/>
              <a:t>Sections by wave</a:t>
            </a:r>
          </a:p>
          <a:p>
            <a:pPr lvl="1"/>
            <a:r>
              <a:rPr lang="en-US" dirty="0" smtClean="0"/>
              <a:t>Programming examples</a:t>
            </a:r>
          </a:p>
          <a:p>
            <a:pPr lvl="1"/>
            <a:r>
              <a:rPr lang="en-US" dirty="0" smtClean="0"/>
              <a:t>Closing</a:t>
            </a:r>
          </a:p>
          <a:p>
            <a:pPr lvl="1"/>
            <a:r>
              <a:rPr lang="en-US" dirty="0" smtClean="0"/>
              <a:t>Important information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8" name="Slide Number Placeholder 3"/>
          <p:cNvSpPr>
            <a:spLocks noGrp="1"/>
          </p:cNvSpPr>
          <p:nvPr>
            <p:ph type="sldNum" sz="quarter" idx="11"/>
          </p:nvPr>
        </p:nvSpPr>
        <p:spPr/>
        <p:txBody>
          <a:bodyPr/>
          <a:lstStyle/>
          <a:p>
            <a:fld id="{51B25DC7-D64B-473B-8BA6-B610C21891C0}" type="slidenum">
              <a:rPr lang="en-US" smtClean="0"/>
              <a:pPr/>
              <a:t>3</a:t>
            </a:fld>
            <a:endParaRPr lang="en-US" smtClean="0"/>
          </a:p>
        </p:txBody>
      </p:sp>
      <p:sp>
        <p:nvSpPr>
          <p:cNvPr id="6146" name="Rectangle 6"/>
          <p:cNvSpPr>
            <a:spLocks noGrp="1" noChangeArrowheads="1"/>
          </p:cNvSpPr>
          <p:nvPr>
            <p:ph type="title"/>
          </p:nvPr>
        </p:nvSpPr>
        <p:spPr/>
        <p:txBody>
          <a:bodyPr/>
          <a:lstStyle/>
          <a:p>
            <a:r>
              <a:rPr lang="en-US" smtClean="0"/>
              <a:t>Purpose</a:t>
            </a:r>
          </a:p>
        </p:txBody>
      </p:sp>
      <p:sp>
        <p:nvSpPr>
          <p:cNvPr id="6147" name="Rectangle 7"/>
          <p:cNvSpPr>
            <a:spLocks noGrp="1" noChangeArrowheads="1"/>
          </p:cNvSpPr>
          <p:nvPr>
            <p:ph idx="1"/>
          </p:nvPr>
        </p:nvSpPr>
        <p:spPr/>
        <p:txBody>
          <a:bodyPr/>
          <a:lstStyle/>
          <a:p>
            <a:r>
              <a:rPr lang="en-US" sz="2600" dirty="0" smtClean="0"/>
              <a:t>Quick References is meant to be a resource to help understand the database and data sources.</a:t>
            </a:r>
          </a:p>
          <a:p>
            <a:r>
              <a:rPr lang="en-US" sz="2600" dirty="0" smtClean="0"/>
              <a:t>Some of this information may appear elsewhere </a:t>
            </a:r>
            <a:br>
              <a:rPr lang="en-US" sz="2600" dirty="0" smtClean="0"/>
            </a:br>
            <a:r>
              <a:rPr lang="en-US" sz="2600" dirty="0" smtClean="0"/>
              <a:t>but not in the same format.</a:t>
            </a:r>
          </a:p>
          <a:p>
            <a:r>
              <a:rPr lang="en-US" sz="2600" dirty="0" smtClean="0"/>
              <a:t>Some of the information included here is not included elsewhere in the documentation, such as programming tips.</a:t>
            </a:r>
          </a:p>
          <a:p>
            <a:r>
              <a:rPr lang="en-US" sz="2600" dirty="0" smtClean="0"/>
              <a:t>Quick References begin with a hyperlinked table of contents.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Slide Number Placeholder 3"/>
          <p:cNvSpPr>
            <a:spLocks noGrp="1"/>
          </p:cNvSpPr>
          <p:nvPr>
            <p:ph type="sldNum" sz="quarter" idx="11"/>
          </p:nvPr>
        </p:nvSpPr>
        <p:spPr/>
        <p:txBody>
          <a:bodyPr/>
          <a:lstStyle/>
          <a:p>
            <a:fld id="{A9A90272-8534-4862-8722-6E1F838C97E5}" type="slidenum">
              <a:rPr lang="en-US" smtClean="0"/>
              <a:pPr/>
              <a:t>4</a:t>
            </a:fld>
            <a:endParaRPr lang="en-US" smtClean="0"/>
          </a:p>
        </p:txBody>
      </p:sp>
      <p:sp>
        <p:nvSpPr>
          <p:cNvPr id="7170" name="Rectangle 2"/>
          <p:cNvSpPr>
            <a:spLocks noGrp="1" noChangeArrowheads="1"/>
          </p:cNvSpPr>
          <p:nvPr>
            <p:ph type="title"/>
          </p:nvPr>
        </p:nvSpPr>
        <p:spPr/>
        <p:txBody>
          <a:bodyPr/>
          <a:lstStyle/>
          <a:p>
            <a:r>
              <a:rPr lang="en-US" dirty="0" smtClean="0"/>
              <a:t>Contents</a:t>
            </a:r>
          </a:p>
        </p:txBody>
      </p:sp>
      <p:pic>
        <p:nvPicPr>
          <p:cNvPr id="7171" name="Picture 5"/>
          <p:cNvPicPr>
            <a:picLocks noChangeAspect="1" noChangeArrowheads="1"/>
          </p:cNvPicPr>
          <p:nvPr/>
        </p:nvPicPr>
        <p:blipFill>
          <a:blip r:embed="rId2" cstate="print"/>
          <a:srcRect l="26665" t="28862" r="26691" b="23535"/>
          <a:stretch>
            <a:fillRect/>
          </a:stretch>
        </p:blipFill>
        <p:spPr bwMode="auto">
          <a:xfrm>
            <a:off x="1066800" y="1219200"/>
            <a:ext cx="73152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195" name="Content Placeholder 9"/>
          <p:cNvPicPr>
            <a:picLocks noGrp="1"/>
          </p:cNvPicPr>
          <p:nvPr>
            <p:ph idx="1"/>
          </p:nvPr>
        </p:nvPicPr>
        <p:blipFill>
          <a:blip r:embed="rId2" cstate="print"/>
          <a:srcRect l="35777" t="23571" r="33707" b="15819"/>
          <a:stretch>
            <a:fillRect/>
          </a:stretch>
        </p:blipFill>
        <p:spPr>
          <a:xfrm>
            <a:off x="4343400" y="1143000"/>
            <a:ext cx="4495800" cy="5108027"/>
          </a:xfrm>
        </p:spPr>
      </p:pic>
      <p:sp>
        <p:nvSpPr>
          <p:cNvPr id="8197" name="Slide Number Placeholder 4"/>
          <p:cNvSpPr>
            <a:spLocks noGrp="1"/>
          </p:cNvSpPr>
          <p:nvPr>
            <p:ph type="sldNum" sz="quarter" idx="11"/>
          </p:nvPr>
        </p:nvSpPr>
        <p:spPr/>
        <p:txBody>
          <a:bodyPr/>
          <a:lstStyle/>
          <a:p>
            <a:fld id="{1F99E5FC-A0B4-467F-B4E3-44EA1CE96818}" type="slidenum">
              <a:rPr lang="en-US" smtClean="0"/>
              <a:pPr/>
              <a:t>5</a:t>
            </a:fld>
            <a:endParaRPr lang="en-US" smtClean="0"/>
          </a:p>
        </p:txBody>
      </p:sp>
      <p:sp>
        <p:nvSpPr>
          <p:cNvPr id="8194" name="Title 6"/>
          <p:cNvSpPr>
            <a:spLocks noGrp="1"/>
          </p:cNvSpPr>
          <p:nvPr>
            <p:ph type="title"/>
          </p:nvPr>
        </p:nvSpPr>
        <p:spPr/>
        <p:txBody>
          <a:bodyPr/>
          <a:lstStyle/>
          <a:p>
            <a:r>
              <a:rPr lang="en-US" dirty="0" smtClean="0"/>
              <a:t>Instruments and files </a:t>
            </a:r>
          </a:p>
        </p:txBody>
      </p:sp>
      <p:sp>
        <p:nvSpPr>
          <p:cNvPr id="8196" name="Content Placeholder 4"/>
          <p:cNvSpPr>
            <a:spLocks noGrp="1"/>
          </p:cNvSpPr>
          <p:nvPr>
            <p:ph sz="half" idx="4294967295"/>
          </p:nvPr>
        </p:nvSpPr>
        <p:spPr>
          <a:xfrm>
            <a:off x="152400" y="1295400"/>
            <a:ext cx="4495800" cy="4525963"/>
          </a:xfrm>
        </p:spPr>
        <p:txBody>
          <a:bodyPr/>
          <a:lstStyle/>
          <a:p>
            <a:r>
              <a:rPr lang="en-US" dirty="0" smtClean="0"/>
              <a:t>Instruments and files in the NLTS2 database</a:t>
            </a:r>
          </a:p>
          <a:p>
            <a:pPr lvl="1"/>
            <a:r>
              <a:rPr lang="en-US" dirty="0" smtClean="0"/>
              <a:t>Lists the </a:t>
            </a:r>
          </a:p>
          <a:p>
            <a:pPr lvl="2"/>
            <a:r>
              <a:rPr lang="en-US" dirty="0" smtClean="0"/>
              <a:t>Data source</a:t>
            </a:r>
          </a:p>
          <a:p>
            <a:pPr lvl="2"/>
            <a:r>
              <a:rPr lang="en-US" dirty="0" smtClean="0"/>
              <a:t>Wave</a:t>
            </a:r>
          </a:p>
          <a:p>
            <a:pPr lvl="2"/>
            <a:r>
              <a:rPr lang="en-US" dirty="0" smtClean="0"/>
              <a:t>File name</a:t>
            </a:r>
          </a:p>
          <a:p>
            <a:pPr lvl="2"/>
            <a:r>
              <a:rPr lang="en-US" dirty="0" smtClean="0"/>
              <a:t>Variable prefix</a:t>
            </a:r>
          </a:p>
          <a:p>
            <a:pPr lvl="2"/>
            <a:r>
              <a:rPr lang="en-US" dirty="0" smtClean="0"/>
              <a:t>Main weight variable.</a:t>
            </a:r>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20" name="Slide Number Placeholder 3"/>
          <p:cNvSpPr>
            <a:spLocks noGrp="1"/>
          </p:cNvSpPr>
          <p:nvPr>
            <p:ph type="sldNum" sz="quarter" idx="11"/>
          </p:nvPr>
        </p:nvSpPr>
        <p:spPr/>
        <p:txBody>
          <a:bodyPr/>
          <a:lstStyle/>
          <a:p>
            <a:fld id="{01B3A2FC-043E-452D-AB31-E2277D697AEE}" type="slidenum">
              <a:rPr lang="en-US" smtClean="0"/>
              <a:pPr/>
              <a:t>6</a:t>
            </a:fld>
            <a:endParaRPr lang="en-US" smtClean="0"/>
          </a:p>
        </p:txBody>
      </p:sp>
      <p:sp>
        <p:nvSpPr>
          <p:cNvPr id="9218" name="Title 6"/>
          <p:cNvSpPr>
            <a:spLocks noGrp="1"/>
          </p:cNvSpPr>
          <p:nvPr>
            <p:ph type="title"/>
          </p:nvPr>
        </p:nvSpPr>
        <p:spPr/>
        <p:txBody>
          <a:bodyPr/>
          <a:lstStyle/>
          <a:p>
            <a:r>
              <a:rPr lang="en-US" dirty="0" smtClean="0"/>
              <a:t>Instruments and files: Example</a:t>
            </a:r>
          </a:p>
        </p:txBody>
      </p:sp>
      <p:sp>
        <p:nvSpPr>
          <p:cNvPr id="5" name="Content Placeholder 4"/>
          <p:cNvSpPr>
            <a:spLocks noGrp="1"/>
          </p:cNvSpPr>
          <p:nvPr>
            <p:ph idx="1"/>
          </p:nvPr>
        </p:nvSpPr>
        <p:spPr>
          <a:xfrm>
            <a:off x="457200" y="1295400"/>
            <a:ext cx="8229600" cy="4525963"/>
          </a:xfrm>
        </p:spPr>
        <p:txBody>
          <a:bodyPr/>
          <a:lstStyle/>
          <a:p>
            <a:r>
              <a:rPr lang="en-US" dirty="0" smtClean="0"/>
              <a:t>Parent survey for Wave 1 lists</a:t>
            </a:r>
          </a:p>
          <a:p>
            <a:pPr lvl="1"/>
            <a:r>
              <a:rPr lang="en-US" dirty="0" smtClean="0"/>
              <a:t>n2w1Parent (file name)</a:t>
            </a:r>
            <a:br>
              <a:rPr lang="en-US" dirty="0" smtClean="0"/>
            </a:br>
            <a:r>
              <a:rPr lang="en-US" dirty="0" smtClean="0"/>
              <a:t>np1 (variable prefix) </a:t>
            </a:r>
            <a:br>
              <a:rPr lang="en-US" dirty="0" smtClean="0"/>
            </a:br>
            <a:r>
              <a:rPr lang="en-US" dirty="0" smtClean="0"/>
              <a:t>np1Weight (weight)</a:t>
            </a:r>
          </a:p>
          <a:p>
            <a:endParaRPr lang="en-US" dirty="0"/>
          </a:p>
        </p:txBody>
      </p:sp>
      <p:pic>
        <p:nvPicPr>
          <p:cNvPr id="6" name="Content Placeholder 5"/>
          <p:cNvPicPr>
            <a:picLocks/>
          </p:cNvPicPr>
          <p:nvPr/>
        </p:nvPicPr>
        <p:blipFill>
          <a:blip r:embed="rId2" cstate="print"/>
          <a:srcRect l="15526" t="19772" r="13684" b="38123"/>
          <a:stretch>
            <a:fillRect/>
          </a:stretch>
        </p:blipFill>
        <p:spPr>
          <a:xfrm>
            <a:off x="381000" y="2971800"/>
            <a:ext cx="8229600" cy="305911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5" name="Slide Number Placeholder 4"/>
          <p:cNvSpPr>
            <a:spLocks noGrp="1"/>
          </p:cNvSpPr>
          <p:nvPr>
            <p:ph type="sldNum" sz="quarter" idx="11"/>
          </p:nvPr>
        </p:nvSpPr>
        <p:spPr/>
        <p:txBody>
          <a:bodyPr/>
          <a:lstStyle/>
          <a:p>
            <a:fld id="{D03099B4-6184-4D2F-A8B5-A25741FC2AFF}" type="slidenum">
              <a:rPr lang="en-US" smtClean="0"/>
              <a:pPr/>
              <a:t>7</a:t>
            </a:fld>
            <a:endParaRPr lang="en-US" smtClean="0"/>
          </a:p>
        </p:txBody>
      </p:sp>
      <p:sp>
        <p:nvSpPr>
          <p:cNvPr id="10242" name="Rectangle 8"/>
          <p:cNvSpPr>
            <a:spLocks noGrp="1" noChangeArrowheads="1"/>
          </p:cNvSpPr>
          <p:nvPr>
            <p:ph type="title"/>
          </p:nvPr>
        </p:nvSpPr>
        <p:spPr/>
        <p:txBody>
          <a:bodyPr/>
          <a:lstStyle/>
          <a:p>
            <a:r>
              <a:rPr lang="en-US" dirty="0" smtClean="0"/>
              <a:t>Demographics</a:t>
            </a:r>
          </a:p>
        </p:txBody>
      </p:sp>
      <p:sp>
        <p:nvSpPr>
          <p:cNvPr id="10243" name="Rectangle 9"/>
          <p:cNvSpPr>
            <a:spLocks noGrp="1" noChangeArrowheads="1"/>
          </p:cNvSpPr>
          <p:nvPr>
            <p:ph idx="1"/>
          </p:nvPr>
        </p:nvSpPr>
        <p:spPr>
          <a:xfrm>
            <a:off x="457200" y="1484450"/>
            <a:ext cx="4191000" cy="4525963"/>
          </a:xfrm>
        </p:spPr>
        <p:txBody>
          <a:bodyPr/>
          <a:lstStyle/>
          <a:p>
            <a:r>
              <a:rPr lang="en-US" dirty="0" smtClean="0"/>
              <a:t>Demographics by data source and wave</a:t>
            </a:r>
          </a:p>
          <a:p>
            <a:pPr lvl="1"/>
            <a:r>
              <a:rPr lang="en-US" sz="2200" dirty="0" smtClean="0"/>
              <a:t>Lists all the demographic variables by </a:t>
            </a:r>
          </a:p>
          <a:p>
            <a:pPr lvl="2"/>
            <a:r>
              <a:rPr lang="en-US" sz="1800" dirty="0" smtClean="0"/>
              <a:t>Type of demographic—such as race/ethnicity</a:t>
            </a:r>
          </a:p>
          <a:p>
            <a:pPr lvl="2"/>
            <a:r>
              <a:rPr lang="en-US" sz="1800" dirty="0" smtClean="0"/>
              <a:t>Data source—such as parent/youth interview, direct assessment, etc.</a:t>
            </a:r>
          </a:p>
          <a:p>
            <a:pPr lvl="2"/>
            <a:r>
              <a:rPr lang="en-US" sz="1800" dirty="0" smtClean="0"/>
              <a:t>Variable name for that wave </a:t>
            </a:r>
          </a:p>
          <a:p>
            <a:pPr lvl="2"/>
            <a:r>
              <a:rPr lang="en-US" sz="1800" dirty="0" smtClean="0"/>
              <a:t>Values for the variable.</a:t>
            </a:r>
          </a:p>
        </p:txBody>
      </p:sp>
      <p:pic>
        <p:nvPicPr>
          <p:cNvPr id="6" name="Content Placeholder 4"/>
          <p:cNvPicPr>
            <a:picLocks/>
          </p:cNvPicPr>
          <p:nvPr/>
        </p:nvPicPr>
        <p:blipFill>
          <a:blip r:embed="rId3" cstate="print"/>
          <a:srcRect l="30841" t="20454" r="28804" b="11983"/>
          <a:stretch>
            <a:fillRect/>
          </a:stretch>
        </p:blipFill>
        <p:spPr>
          <a:xfrm>
            <a:off x="4572000" y="1371600"/>
            <a:ext cx="4267200" cy="445293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8" name="Slide Number Placeholder 3"/>
          <p:cNvSpPr>
            <a:spLocks noGrp="1"/>
          </p:cNvSpPr>
          <p:nvPr>
            <p:ph type="sldNum" sz="quarter" idx="11"/>
          </p:nvPr>
        </p:nvSpPr>
        <p:spPr/>
        <p:txBody>
          <a:bodyPr/>
          <a:lstStyle/>
          <a:p>
            <a:fld id="{6C1E6835-FD02-4E4F-8E83-79012E8E9EF4}" type="slidenum">
              <a:rPr lang="en-US" smtClean="0"/>
              <a:pPr/>
              <a:t>8</a:t>
            </a:fld>
            <a:endParaRPr lang="en-US" smtClean="0"/>
          </a:p>
        </p:txBody>
      </p:sp>
      <p:sp>
        <p:nvSpPr>
          <p:cNvPr id="11266" name="Rectangle 8"/>
          <p:cNvSpPr>
            <a:spLocks noGrp="1" noChangeArrowheads="1"/>
          </p:cNvSpPr>
          <p:nvPr>
            <p:ph type="title"/>
          </p:nvPr>
        </p:nvSpPr>
        <p:spPr/>
        <p:txBody>
          <a:bodyPr/>
          <a:lstStyle/>
          <a:p>
            <a:r>
              <a:rPr lang="en-US" smtClean="0"/>
              <a:t>Demographics: Details</a:t>
            </a:r>
            <a:endParaRPr lang="en-US" dirty="0" smtClean="0"/>
          </a:p>
        </p:txBody>
      </p:sp>
      <p:pic>
        <p:nvPicPr>
          <p:cNvPr id="6" name="Content Placeholder 8"/>
          <p:cNvPicPr>
            <a:picLocks/>
          </p:cNvPicPr>
          <p:nvPr/>
        </p:nvPicPr>
        <p:blipFill>
          <a:blip r:embed="rId3" cstate="print"/>
          <a:srcRect l="14607" t="20483" r="12576" b="37839"/>
          <a:stretch>
            <a:fillRect/>
          </a:stretch>
        </p:blipFill>
        <p:spPr>
          <a:xfrm>
            <a:off x="457200" y="1627187"/>
            <a:ext cx="8229600" cy="294481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3521</TotalTime>
  <Words>704</Words>
  <Application>Microsoft Macintosh PowerPoint</Application>
  <PresentationFormat>On-screen Show (4:3)</PresentationFormat>
  <Paragraphs>113</Paragraphs>
  <Slides>20</Slides>
  <Notes>2</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1_Default Design</vt:lpstr>
      <vt:lpstr>12. NLTS2 Documentation:  Quick References</vt:lpstr>
      <vt:lpstr>Prerequisites</vt:lpstr>
      <vt:lpstr>Overview</vt:lpstr>
      <vt:lpstr>Purpose</vt:lpstr>
      <vt:lpstr>Contents</vt:lpstr>
      <vt:lpstr>Instruments and files </vt:lpstr>
      <vt:lpstr>Instruments and files: Example</vt:lpstr>
      <vt:lpstr>Demographics</vt:lpstr>
      <vt:lpstr>Demographics: Details</vt:lpstr>
      <vt:lpstr>Topic areas: Quick references</vt:lpstr>
      <vt:lpstr>Topic areas: Details</vt:lpstr>
      <vt:lpstr>Sections by wave</vt:lpstr>
      <vt:lpstr>Sections by wave: Detail</vt:lpstr>
      <vt:lpstr>Programming examples</vt:lpstr>
      <vt:lpstr>Programming examples</vt:lpstr>
      <vt:lpstr>Programming examples: Detail</vt:lpstr>
      <vt:lpstr>Programming examples: Detail</vt:lpstr>
      <vt:lpstr>Closing</vt:lpstr>
      <vt:lpstr>Closing</vt:lpstr>
      <vt:lpstr>Important information</vt:lpstr>
    </vt:vector>
  </TitlesOfParts>
  <Company>SRI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Documentation</dc:title>
  <dc:creator>Policy Division</dc:creator>
  <cp:lastModifiedBy>Fernando Medrano</cp:lastModifiedBy>
  <cp:revision>167</cp:revision>
  <dcterms:created xsi:type="dcterms:W3CDTF">2011-03-31T18:20:50Z</dcterms:created>
  <dcterms:modified xsi:type="dcterms:W3CDTF">2011-04-01T21:04:04Z</dcterms:modified>
</cp:coreProperties>
</file>