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2" r:id="rId1"/>
  </p:sldMasterIdLst>
  <p:notesMasterIdLst>
    <p:notesMasterId r:id="rId32"/>
  </p:notesMasterIdLst>
  <p:handoutMasterIdLst>
    <p:handoutMasterId r:id="rId33"/>
  </p:handoutMasterIdLst>
  <p:sldIdLst>
    <p:sldId id="256" r:id="rId2"/>
    <p:sldId id="339" r:id="rId3"/>
    <p:sldId id="340" r:id="rId4"/>
    <p:sldId id="309" r:id="rId5"/>
    <p:sldId id="310" r:id="rId6"/>
    <p:sldId id="311" r:id="rId7"/>
    <p:sldId id="312" r:id="rId8"/>
    <p:sldId id="342" r:id="rId9"/>
    <p:sldId id="343" r:id="rId10"/>
    <p:sldId id="283" r:id="rId11"/>
    <p:sldId id="284" r:id="rId12"/>
    <p:sldId id="260" r:id="rId13"/>
    <p:sldId id="261" r:id="rId14"/>
    <p:sldId id="315" r:id="rId15"/>
    <p:sldId id="276" r:id="rId16"/>
    <p:sldId id="351" r:id="rId17"/>
    <p:sldId id="345" r:id="rId18"/>
    <p:sldId id="346" r:id="rId19"/>
    <p:sldId id="347" r:id="rId20"/>
    <p:sldId id="348" r:id="rId21"/>
    <p:sldId id="349" r:id="rId22"/>
    <p:sldId id="350" r:id="rId23"/>
    <p:sldId id="267" r:id="rId24"/>
    <p:sldId id="304" r:id="rId25"/>
    <p:sldId id="344" r:id="rId26"/>
    <p:sldId id="282" r:id="rId27"/>
    <p:sldId id="322" r:id="rId28"/>
    <p:sldId id="341" r:id="rId29"/>
    <p:sldId id="316" r:id="rId30"/>
    <p:sldId id="317" r:id="rId3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hy Valdes" initials="KV" lastIdx="19" clrIdx="0"/>
  <p:cmAuthor id="1" name="Christopher Sanford" initials="CS" lastIdx="1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339933"/>
    <a:srgbClr val="FF0000"/>
    <a:srgbClr val="333399"/>
    <a:srgbClr val="D60093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8" autoAdjust="0"/>
    <p:restoredTop sz="94638" autoAdjust="0"/>
  </p:normalViewPr>
  <p:slideViewPr>
    <p:cSldViewPr>
      <p:cViewPr>
        <p:scale>
          <a:sx n="100" d="100"/>
          <a:sy n="100" d="100"/>
        </p:scale>
        <p:origin x="-2664" y="-10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74"/>
    </p:cViewPr>
  </p:sorterViewPr>
  <p:notesViewPr>
    <p:cSldViewPr>
      <p:cViewPr varScale="1">
        <p:scale>
          <a:sx n="59" d="100"/>
          <a:sy n="59" d="100"/>
        </p:scale>
        <p:origin x="-1974" y="-7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commentAuthors" Target="commentAuthors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292" y="8830153"/>
            <a:ext cx="3037523" cy="46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5" tIns="46588" rIns="93175" bIns="46588" numCol="1" anchor="b" anchorCtr="0" compatLnSpc="1">
            <a:prstTxWarp prst="textNoShape">
              <a:avLst/>
            </a:prstTxWarp>
          </a:bodyPr>
          <a:lstStyle>
            <a:lvl1pPr algn="r" defTabSz="932330">
              <a:defRPr sz="1200"/>
            </a:lvl1pPr>
          </a:lstStyle>
          <a:p>
            <a:pPr>
              <a:defRPr/>
            </a:pPr>
            <a:fld id="{62D969CE-F6D9-46B9-9F7F-02E300252C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806942" y="8834911"/>
            <a:ext cx="5271275" cy="263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68" tIns="47033" rIns="94068" bIns="47033" numCol="1" anchor="b" anchorCtr="0" compatLnSpc="1">
            <a:prstTxWarp prst="textNoShape">
              <a:avLst/>
            </a:prstTxWarp>
          </a:bodyPr>
          <a:lstStyle>
            <a:lvl1pPr algn="ctr" defTabSz="949772">
              <a:defRPr sz="1200"/>
            </a:lvl1pPr>
          </a:lstStyle>
          <a:p>
            <a:pPr>
              <a:defRPr/>
            </a:pPr>
            <a:r>
              <a:rPr lang="en-US"/>
              <a:t>Preliminary findings—not for citation.</a:t>
            </a:r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0"/>
            <a:ext cx="7344909" cy="482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975" tIns="48487" rIns="96975" bIns="48487"/>
          <a:lstStyle/>
          <a:p>
            <a:pPr algn="ctr" defTabSz="968799">
              <a:defRPr/>
            </a:pPr>
            <a:r>
              <a:rPr lang="en-US" sz="1200" dirty="0"/>
              <a:t>NLTS2 Data Training</a:t>
            </a:r>
          </a:p>
          <a:p>
            <a:pPr algn="ctr" defTabSz="968799">
              <a:defRPr/>
            </a:pPr>
            <a:r>
              <a:rPr lang="en-US" sz="1200" dirty="0"/>
              <a:t>SRI International</a:t>
            </a:r>
          </a:p>
        </p:txBody>
      </p:sp>
    </p:spTree>
    <p:extLst>
      <p:ext uri="{BB962C8B-B14F-4D97-AF65-F5344CB8AC3E}">
        <p14:creationId xmlns:p14="http://schemas.microsoft.com/office/powerpoint/2010/main" val="3941236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523" cy="46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5" tIns="46588" rIns="93175" bIns="46588" numCol="1" anchor="t" anchorCtr="0" compatLnSpc="1">
            <a:prstTxWarp prst="textNoShape">
              <a:avLst/>
            </a:prstTxWarp>
          </a:bodyPr>
          <a:lstStyle>
            <a:lvl1pPr defTabSz="93233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292" y="0"/>
            <a:ext cx="3037523" cy="46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5" tIns="46588" rIns="93175" bIns="46588" numCol="1" anchor="t" anchorCtr="0" compatLnSpc="1">
            <a:prstTxWarp prst="textNoShape">
              <a:avLst/>
            </a:prstTxWarp>
          </a:bodyPr>
          <a:lstStyle>
            <a:lvl1pPr algn="r" defTabSz="93233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8500"/>
            <a:ext cx="4646612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723" y="4415077"/>
            <a:ext cx="5608954" cy="4183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5" tIns="46588" rIns="93175" bIns="465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0153"/>
            <a:ext cx="3037523" cy="46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5" tIns="46588" rIns="93175" bIns="46588" numCol="1" anchor="b" anchorCtr="0" compatLnSpc="1">
            <a:prstTxWarp prst="textNoShape">
              <a:avLst/>
            </a:prstTxWarp>
          </a:bodyPr>
          <a:lstStyle>
            <a:lvl1pPr defTabSz="93233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292" y="8830153"/>
            <a:ext cx="3037523" cy="46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5" tIns="46588" rIns="93175" bIns="46588" numCol="1" anchor="b" anchorCtr="0" compatLnSpc="1">
            <a:prstTxWarp prst="textNoShape">
              <a:avLst/>
            </a:prstTxWarp>
          </a:bodyPr>
          <a:lstStyle>
            <a:lvl1pPr algn="r" defTabSz="932330">
              <a:defRPr sz="1200"/>
            </a:lvl1pPr>
          </a:lstStyle>
          <a:p>
            <a:pPr>
              <a:defRPr/>
            </a:pPr>
            <a:fld id="{1323653D-24BB-4D15-B5BF-843C10E16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9784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2DB0C7-E2AB-44C2-B429-5D8C79B4A7DD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7388"/>
            <a:ext cx="4678363" cy="3508375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916" y="4426178"/>
            <a:ext cx="5123838" cy="4197811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351196-DC05-434C-A0B9-019461E4A3F7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7388"/>
            <a:ext cx="4678363" cy="3508375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916" y="4426178"/>
            <a:ext cx="5123838" cy="4197811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23653D-24BB-4D15-B5BF-843C10E168A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w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A02ED-FA34-4D8F-ABBB-CA753590A1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1600200" y="6096000"/>
            <a:ext cx="6172200" cy="476250"/>
          </a:xfrm>
          <a:prstGeom prst="rect">
            <a:avLst/>
          </a:prstGeom>
        </p:spPr>
        <p:txBody>
          <a:bodyPr/>
          <a:lstStyle>
            <a:lvl1pPr algn="ctr">
              <a:defRPr lang="en-US" sz="1400" smtClean="0"/>
            </a:lvl1pPr>
          </a:lstStyle>
          <a:p>
            <a:pPr>
              <a:defRPr/>
            </a:pPr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589E3-7FE7-44EF-8824-E268CDFC67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1600200" y="6248400"/>
            <a:ext cx="6172200" cy="476250"/>
          </a:xfrm>
          <a:prstGeom prst="rect">
            <a:avLst/>
          </a:prstGeom>
        </p:spPr>
        <p:txBody>
          <a:bodyPr/>
          <a:lstStyle>
            <a:lvl1pPr algn="ctr">
              <a:defRPr lang="en-US" sz="1400" smtClean="0"/>
            </a:lvl1pPr>
          </a:lstStyle>
          <a:p>
            <a:pPr>
              <a:defRPr/>
            </a:pPr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887AC-079F-41DD-9767-49EC8DD488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>
          <a:xfrm>
            <a:off x="1600200" y="6248400"/>
            <a:ext cx="6172200" cy="476250"/>
          </a:xfrm>
          <a:prstGeom prst="rect">
            <a:avLst/>
          </a:prstGeom>
        </p:spPr>
        <p:txBody>
          <a:bodyPr/>
          <a:lstStyle>
            <a:lvl1pPr algn="ctr">
              <a:defRPr lang="en-US" sz="1400" smtClean="0"/>
            </a:lvl1pPr>
          </a:lstStyle>
          <a:p>
            <a:pPr>
              <a:defRPr/>
            </a:pPr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26DC5-727D-4BFD-A7A9-2D3833D0E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>
          <a:xfrm>
            <a:off x="1600200" y="6248400"/>
            <a:ext cx="6172200" cy="476250"/>
          </a:xfrm>
          <a:prstGeom prst="rect">
            <a:avLst/>
          </a:prstGeom>
        </p:spPr>
        <p:txBody>
          <a:bodyPr/>
          <a:lstStyle>
            <a:lvl1pPr algn="ctr">
              <a:defRPr lang="en-US" sz="1400" smtClean="0"/>
            </a:lvl1pPr>
          </a:lstStyle>
          <a:p>
            <a:pPr>
              <a:defRPr/>
            </a:pPr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F21B6-2C74-4255-A0CF-632A6D9512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>
          <a:xfrm>
            <a:off x="1600200" y="6248400"/>
            <a:ext cx="6172200" cy="476250"/>
          </a:xfrm>
          <a:prstGeom prst="rect">
            <a:avLst/>
          </a:prstGeom>
        </p:spPr>
        <p:txBody>
          <a:bodyPr/>
          <a:lstStyle>
            <a:lvl1pPr algn="ctr">
              <a:defRPr lang="en-US" sz="1400" smtClean="0"/>
            </a:lvl1pPr>
          </a:lstStyle>
          <a:p>
            <a:pPr>
              <a:defRPr/>
            </a:pPr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69C80-B0BF-4352-BACA-7F8416E4C9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1600200" y="6248400"/>
            <a:ext cx="6172200" cy="476250"/>
          </a:xfrm>
          <a:prstGeom prst="rect">
            <a:avLst/>
          </a:prstGeom>
        </p:spPr>
        <p:txBody>
          <a:bodyPr/>
          <a:lstStyle>
            <a:lvl1pPr algn="ctr">
              <a:defRPr lang="en-US" sz="1400" smtClean="0"/>
            </a:lvl1pPr>
          </a:lstStyle>
          <a:p>
            <a:pPr>
              <a:defRPr/>
            </a:pPr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3B9E1-D63F-42A3-B4EF-77D16BFFDE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1600200" y="6248400"/>
            <a:ext cx="6172200" cy="476250"/>
          </a:xfrm>
          <a:prstGeom prst="rect">
            <a:avLst/>
          </a:prstGeom>
        </p:spPr>
        <p:txBody>
          <a:bodyPr/>
          <a:lstStyle>
            <a:lvl1pPr algn="ctr">
              <a:defRPr lang="en-US" sz="1400" smtClean="0"/>
            </a:lvl1pPr>
          </a:lstStyle>
          <a:p>
            <a:pPr>
              <a:defRPr/>
            </a:pPr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NLTS2-4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9363" y="3197225"/>
            <a:ext cx="3014662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5448" y="155448"/>
            <a:ext cx="8805672" cy="213055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65BF3-7C37-47E0-92E9-B1199F797E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01000" y="6410325"/>
            <a:ext cx="6318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56E41-57D0-485D-9C9E-72078D7BF1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458788" y="276225"/>
            <a:ext cx="822801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1800" b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13. Demonstration: Descriptive/Comparative Analysis Using Longitudinal Data</a:t>
            </a:r>
            <a:endParaRPr lang="en-US" sz="1800" b="0" kern="1200" dirty="0">
              <a:solidFill>
                <a:schemeClr val="bg2">
                  <a:lumMod val="40000"/>
                  <a:lumOff val="60000"/>
                </a:schemeClr>
              </a:solidFill>
              <a:latin typeface="Calibri"/>
              <a:ea typeface="+mn-ea"/>
              <a:cs typeface="Calibri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555584"/>
            <a:ext cx="8229600" cy="8157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484450"/>
            <a:ext cx="8229600" cy="4525963"/>
          </a:xfrm>
        </p:spPr>
        <p:txBody>
          <a:bodyPr/>
          <a:lstStyle>
            <a:lvl2pPr marL="688975" indent="-285750">
              <a:defRPr/>
            </a:lvl2pPr>
            <a:lvl3pPr marL="914400" indent="-228600">
              <a:defRPr/>
            </a:lvl3pPr>
            <a:lvl4pPr marL="1143000" indent="-228600">
              <a:defRPr/>
            </a:lvl4pPr>
            <a:lvl5pPr marL="1371600" indent="-228600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>
            <a:lvl1pPr algn="ctr">
              <a:defRPr lang="en-US" sz="1200" smtClean="0">
                <a:solidFill>
                  <a:srgbClr val="60606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These results cannot be replicated with full dataset; all output</a:t>
            </a:r>
            <a:br>
              <a:rPr lang="en-US" smtClean="0"/>
            </a:br>
            <a:r>
              <a:rPr lang="en-US" smtClean="0"/>
              <a:t>in modules generated with a random subset of the full data.</a:t>
            </a:r>
            <a:endParaRPr lang="en-US" dirty="0"/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663575"/>
            <a:ext cx="12192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4CCB6-EF2F-4A14-8FF1-CF4DE2D92E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1600200" y="6172200"/>
            <a:ext cx="6172200" cy="476250"/>
          </a:xfrm>
          <a:prstGeom prst="rect">
            <a:avLst/>
          </a:prstGeom>
        </p:spPr>
        <p:txBody>
          <a:bodyPr/>
          <a:lstStyle>
            <a:lvl1pPr algn="ctr">
              <a:defRPr lang="en-US" sz="1400" smtClean="0"/>
            </a:lvl1pPr>
          </a:lstStyle>
          <a:p>
            <a:pPr>
              <a:defRPr/>
            </a:pPr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A3148-AF06-4ACC-A0BC-D8479167F9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1600200" y="6248400"/>
            <a:ext cx="6172200" cy="476250"/>
          </a:xfrm>
          <a:prstGeom prst="rect">
            <a:avLst/>
          </a:prstGeom>
        </p:spPr>
        <p:txBody>
          <a:bodyPr/>
          <a:lstStyle>
            <a:lvl1pPr algn="ctr">
              <a:defRPr lang="en-US" sz="1400" smtClean="0"/>
            </a:lvl1pPr>
          </a:lstStyle>
          <a:p>
            <a:pPr>
              <a:defRPr/>
            </a:pPr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5050C-7816-4399-B704-DDD31131C1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600200" y="6248400"/>
            <a:ext cx="6172200" cy="476250"/>
          </a:xfrm>
          <a:prstGeom prst="rect">
            <a:avLst/>
          </a:prstGeom>
        </p:spPr>
        <p:txBody>
          <a:bodyPr/>
          <a:lstStyle>
            <a:lvl1pPr algn="ctr">
              <a:defRPr lang="en-US" sz="1400" smtClean="0"/>
            </a:lvl1pPr>
          </a:lstStyle>
          <a:p>
            <a:pPr>
              <a:defRPr/>
            </a:pPr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9A231-6F44-4747-86B5-84B9755288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 userDrawn="1"/>
        </p:nvSpPr>
        <p:spPr bwMode="auto">
          <a:xfrm>
            <a:off x="458788" y="152400"/>
            <a:ext cx="82296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2000" b="0" kern="12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charset="0"/>
                <a:ea typeface="+mn-ea"/>
                <a:cs typeface="+mn-cs"/>
              </a:rPr>
              <a:t>Example:</a:t>
            </a:r>
            <a:r>
              <a:rPr lang="en-US" sz="2000" b="0" kern="1200" baseline="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charset="0"/>
                <a:ea typeface="+mn-ea"/>
                <a:cs typeface="+mn-cs"/>
              </a:rPr>
              <a:t> Descriptive/Comparative Using Longitudinal Data</a:t>
            </a:r>
            <a:endParaRPr lang="en-US" sz="2000" b="1" kern="0" dirty="0">
              <a:solidFill>
                <a:srgbClr val="33339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>
          <a:xfrm>
            <a:off x="1600200" y="6248400"/>
            <a:ext cx="6172200" cy="476250"/>
          </a:xfrm>
          <a:prstGeom prst="rect">
            <a:avLst/>
          </a:prstGeom>
        </p:spPr>
        <p:txBody>
          <a:bodyPr/>
          <a:lstStyle>
            <a:lvl1pPr algn="ctr">
              <a:defRPr lang="en-US" sz="1400" smtClean="0"/>
            </a:lvl1pPr>
          </a:lstStyle>
          <a:p>
            <a:pPr>
              <a:defRPr/>
            </a:pPr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2346-9094-4601-B678-A0B82FE5E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1600200" y="6248400"/>
            <a:ext cx="6172200" cy="476250"/>
          </a:xfrm>
          <a:prstGeom prst="rect">
            <a:avLst/>
          </a:prstGeom>
        </p:spPr>
        <p:txBody>
          <a:bodyPr/>
          <a:lstStyle>
            <a:lvl1pPr algn="ctr">
              <a:defRPr lang="en-US" sz="1400" smtClean="0"/>
            </a:lvl1pPr>
          </a:lstStyle>
          <a:p>
            <a:pPr>
              <a:defRPr/>
            </a:pPr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FF76E-F5DA-4B2E-9055-5D4F0CBF26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1600200" y="6248400"/>
            <a:ext cx="6172200" cy="476250"/>
          </a:xfrm>
          <a:prstGeom prst="rect">
            <a:avLst/>
          </a:prstGeom>
        </p:spPr>
        <p:txBody>
          <a:bodyPr/>
          <a:lstStyle>
            <a:lvl1pPr algn="ctr">
              <a:defRPr lang="en-US" sz="1400" smtClean="0"/>
            </a:lvl1pPr>
          </a:lstStyle>
          <a:p>
            <a:pPr>
              <a:defRPr/>
            </a:pPr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jpeg"/><Relationship Id="rId18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2587" y="6410325"/>
            <a:ext cx="630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fld id="{5B9551B4-04D2-4B41-B69D-878EBB34CA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8" descr="sri_logo_1_blu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543800" y="6254750"/>
            <a:ext cx="6921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>
            <a:lvl1pPr algn="ctr">
              <a:defRPr lang="en-US" sz="1200" smtClean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endParaRPr lang="en-US" dirty="0"/>
          </a:p>
        </p:txBody>
      </p:sp>
      <p:pic>
        <p:nvPicPr>
          <p:cNvPr id="8" name="Content Placeholder 3" descr="NCSER_logo.jpg"/>
          <p:cNvPicPr>
            <a:picLocks noChangeAspect="1"/>
          </p:cNvPicPr>
          <p:nvPr userDrawn="1"/>
        </p:nvPicPr>
        <p:blipFill>
          <a:blip r:embed="rId18" cstate="print"/>
          <a:stretch>
            <a:fillRect/>
          </a:stretch>
        </p:blipFill>
        <p:spPr>
          <a:xfrm>
            <a:off x="466344" y="6132576"/>
            <a:ext cx="2200656" cy="5730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93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339933"/>
          </a:solidFill>
          <a:latin typeface="Calibri"/>
          <a:ea typeface="+mj-ea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8000"/>
        </a:buClr>
        <a:buChar char="•"/>
        <a:defRPr sz="2800">
          <a:solidFill>
            <a:schemeClr val="bg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8000"/>
        </a:buClr>
        <a:buFont typeface="Wingdings" pitchFamily="2" charset="2"/>
        <a:buChar char="§"/>
        <a:defRPr sz="2400">
          <a:solidFill>
            <a:schemeClr val="bg2">
              <a:lumMod val="75000"/>
            </a:schemeClr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8000"/>
        </a:buClr>
        <a:buChar char="•"/>
        <a:defRPr sz="2000">
          <a:solidFill>
            <a:schemeClr val="bg2">
              <a:lumMod val="75000"/>
            </a:schemeClr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8000"/>
        </a:buClr>
        <a:buFont typeface="Arial" charset="0"/>
        <a:buChar char="–"/>
        <a:defRPr sz="20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8000"/>
        </a:buClr>
        <a:buChar char="»"/>
        <a:defRPr sz="20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nlts2.org/" TargetMode="External"/><Relationship Id="rId4" Type="http://schemas.openxmlformats.org/officeDocument/2006/relationships/hyperlink" Target="http://nces.ed.gov/statprog/rudman/" TargetMode="External"/><Relationship Id="rId5" Type="http://schemas.openxmlformats.org/officeDocument/2006/relationships/hyperlink" Target="http://nces.ed.gov/statprog/instruct.asp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66928" y="155448"/>
            <a:ext cx="8805672" cy="2130552"/>
          </a:xfrm>
        </p:spPr>
        <p:txBody>
          <a:bodyPr/>
          <a:lstStyle/>
          <a:p>
            <a:pPr marL="682625" indent="-682625" eaLnBrk="1" hangingPunct="1">
              <a:tabLst>
                <a:tab pos="682625" algn="l"/>
              </a:tabLst>
            </a:pPr>
            <a:r>
              <a:rPr lang="en-US" sz="3200" dirty="0" smtClean="0"/>
              <a:t>13.</a:t>
            </a:r>
            <a:r>
              <a:rPr lang="en-US" dirty="0" smtClean="0"/>
              <a:t>	</a:t>
            </a:r>
            <a:r>
              <a:rPr lang="en-US" sz="3200" dirty="0" smtClean="0"/>
              <a:t>Analysis Demonstration: Descriptive/Comparative Analysis</a:t>
            </a:r>
            <a:br>
              <a:rPr lang="en-US" sz="3200" dirty="0" smtClean="0"/>
            </a:br>
            <a:r>
              <a:rPr lang="en-US" sz="3200" dirty="0" smtClean="0"/>
              <a:t>Using Longitudinal Data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8049B4-0274-4DC7-BF01-A3B617DAF8C4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32046"/>
            <a:ext cx="8229600" cy="815754"/>
          </a:xfrm>
        </p:spPr>
        <p:txBody>
          <a:bodyPr/>
          <a:lstStyle/>
          <a:p>
            <a:r>
              <a:rPr lang="en-US" dirty="0" smtClean="0"/>
              <a:t>Analysis demonstration using</a:t>
            </a:r>
            <a:br>
              <a:rPr lang="en-US" dirty="0" smtClean="0"/>
            </a:br>
            <a:r>
              <a:rPr lang="en-US" dirty="0" smtClean="0"/>
              <a:t>longitudinal data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r>
              <a:rPr lang="en-US" dirty="0" smtClean="0"/>
              <a:t>Research questions for this demonstration</a:t>
            </a:r>
          </a:p>
          <a:p>
            <a:pPr lvl="1"/>
            <a:r>
              <a:rPr lang="en-US" altLang="en-US" dirty="0" smtClean="0"/>
              <a:t>How do wages change over time for youth with disabilities as a group?  </a:t>
            </a:r>
          </a:p>
          <a:p>
            <a:pPr lvl="1"/>
            <a:r>
              <a:rPr lang="en-US" altLang="en-US" dirty="0" smtClean="0"/>
              <a:t>How do they change at the individual level?</a:t>
            </a:r>
          </a:p>
          <a:p>
            <a:pPr lvl="1"/>
            <a:r>
              <a:rPr lang="en-US" altLang="en-US" dirty="0" smtClean="0"/>
              <a:t>How do changes in youth wages over time differ by parent’s household income?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263F4F-8B9F-4344-8A90-B2E2695AF32D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 dirty="0" smtClean="0"/>
              <a:t>Analysis plan for this demonstration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procedures that will describe these changes.</a:t>
            </a:r>
          </a:p>
          <a:p>
            <a:pPr lvl="1"/>
            <a:r>
              <a:rPr lang="en-US" dirty="0" smtClean="0"/>
              <a:t>In this demonstration, we will use procedures that provide weighted frequencies, percentages, means, and standard errors.</a:t>
            </a:r>
          </a:p>
          <a:p>
            <a:r>
              <a:rPr lang="en-US" dirty="0" smtClean="0"/>
              <a:t>Select procedures to make comparisons.</a:t>
            </a:r>
          </a:p>
          <a:p>
            <a:pPr lvl="1"/>
            <a:r>
              <a:rPr lang="en-US" dirty="0" smtClean="0"/>
              <a:t>In this demonstration, we will produce </a:t>
            </a:r>
            <a:r>
              <a:rPr lang="en-US" dirty="0" err="1" smtClean="0"/>
              <a:t>crosstabulations</a:t>
            </a:r>
            <a:r>
              <a:rPr lang="en-US" dirty="0" smtClean="0"/>
              <a:t> and means by a comparison variable and determine whether differences are statistically significant.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4DD0D6-F504-405C-B7DA-CB0ADE4B45E5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 dirty="0" smtClean="0"/>
              <a:t>Analysis plan for this demonstration</a:t>
            </a:r>
          </a:p>
        </p:txBody>
      </p:sp>
      <p:sp>
        <p:nvSpPr>
          <p:cNvPr id="26627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484450"/>
            <a:ext cx="8458200" cy="4525963"/>
          </a:xfrm>
        </p:spPr>
        <p:txBody>
          <a:bodyPr/>
          <a:lstStyle/>
          <a:p>
            <a:r>
              <a:rPr lang="en-US" dirty="0" smtClean="0"/>
              <a:t>Select variables that measure change.</a:t>
            </a:r>
          </a:p>
          <a:p>
            <a:pPr lvl="1"/>
            <a:r>
              <a:rPr lang="en-US" sz="2000" dirty="0" smtClean="0"/>
              <a:t>Compare items in Parent/Youth Wave 2 with Parent/Youth Wave 5.</a:t>
            </a:r>
          </a:p>
          <a:p>
            <a:pPr lvl="1"/>
            <a:r>
              <a:rPr lang="en-US" sz="2000" dirty="0" smtClean="0"/>
              <a:t>Wage youth earned at current or most recent job (Wave 2 np2HourlyWage compared with Wave 5 np5T4h_L4h).</a:t>
            </a:r>
          </a:p>
          <a:p>
            <a:endParaRPr lang="en-US" dirty="0" smtClean="0"/>
          </a:p>
          <a:p>
            <a:r>
              <a:rPr lang="en-US" dirty="0" smtClean="0"/>
              <a:t>Select comparison variables.</a:t>
            </a:r>
          </a:p>
          <a:p>
            <a:pPr lvl="1"/>
            <a:r>
              <a:rPr lang="en-US" sz="2000" dirty="0" smtClean="0"/>
              <a:t>Comparison variables are often demographics such as primary disability category, gender, and race/ethnicity.</a:t>
            </a:r>
          </a:p>
          <a:p>
            <a:pPr lvl="1"/>
            <a:r>
              <a:rPr lang="en-US" sz="2000" dirty="0" smtClean="0"/>
              <a:t>Parent/guardian’s household income will be the comparison variable in this demonstration (W5_IncomeHdr2009).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67A727-B292-4AE7-9A4C-C90B7A0AA122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86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 dirty="0" smtClean="0"/>
              <a:t>Analysis plan for this demonstration</a:t>
            </a:r>
          </a:p>
        </p:txBody>
      </p:sp>
      <p:sp>
        <p:nvSpPr>
          <p:cNvPr id="2867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Compare time 1 and time 2.</a:t>
            </a:r>
          </a:p>
          <a:p>
            <a:pPr lvl="1"/>
            <a:r>
              <a:rPr lang="en-US" dirty="0" smtClean="0"/>
              <a:t>One approach to observe a difference between time 1 and time 2 is to compare a time 1 mean with a time 2 mean calculated across the entire sample.</a:t>
            </a:r>
          </a:p>
          <a:p>
            <a:pPr lvl="1"/>
            <a:r>
              <a:rPr lang="en-US" dirty="0" smtClean="0"/>
              <a:t>To measure individual difference, an approach is to calculate the difference between that youth’s time 1 measure and his or her time 2 measure.</a:t>
            </a:r>
          </a:p>
          <a:p>
            <a:pPr lvl="1"/>
            <a:r>
              <a:rPr lang="en-US" dirty="0" smtClean="0"/>
              <a:t>To calculate the difference between time 1 and time 2, there must be a value for both time 1 and time 2 to be included in this analysis.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27DDBA-0C22-4EFC-A2B8-0E3AD79FCA4E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96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 dirty="0" smtClean="0"/>
              <a:t>Analysis plan for this demonstration</a:t>
            </a:r>
          </a:p>
        </p:txBody>
      </p:sp>
      <p:sp>
        <p:nvSpPr>
          <p:cNvPr id="2969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Missing values</a:t>
            </a:r>
          </a:p>
          <a:p>
            <a:pPr lvl="1"/>
            <a:r>
              <a:rPr lang="en-US" dirty="0" smtClean="0"/>
              <a:t>Expect to have fewer cases to analyze in a longitudinal analysis than in a separate analysis of either time 1 or time 2.</a:t>
            </a:r>
          </a:p>
          <a:p>
            <a:pPr lvl="2"/>
            <a:r>
              <a:rPr lang="en-US" dirty="0" smtClean="0"/>
              <a:t>Youth must have data in both waves to be included.</a:t>
            </a:r>
          </a:p>
          <a:p>
            <a:r>
              <a:rPr lang="en-US" dirty="0" smtClean="0"/>
              <a:t>Create new variables</a:t>
            </a:r>
          </a:p>
          <a:p>
            <a:pPr lvl="1"/>
            <a:r>
              <a:rPr lang="en-US" dirty="0" smtClean="0"/>
              <a:t>Difference = time 2 – time1</a:t>
            </a:r>
          </a:p>
          <a:p>
            <a:pPr lvl="1"/>
            <a:r>
              <a:rPr lang="en-US" dirty="0" smtClean="0"/>
              <a:t>The order is important; subtracting time 1 from time 2 will result in a positive number if the change has been in a positive direction.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9DF7B9E-7AB4-4D2B-BAA1-7E09717FA0EB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30722" name="Rectangle 29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000" dirty="0" smtClean="0"/>
              <a:t>Results output for this demonstration</a:t>
            </a:r>
          </a:p>
        </p:txBody>
      </p:sp>
      <p:sp>
        <p:nvSpPr>
          <p:cNvPr id="30723" name="Rectangle 29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Means: hourly wages in Wave 2 and Wave 5</a:t>
            </a:r>
          </a:p>
          <a:p>
            <a:pPr eaLnBrk="1" hangingPunct="1"/>
            <a:r>
              <a:rPr lang="en-US" dirty="0" smtClean="0"/>
              <a:t>Mean: difference in wages between Wave 2 and Wave 5</a:t>
            </a:r>
          </a:p>
          <a:p>
            <a:pPr eaLnBrk="1" hangingPunct="1"/>
            <a:r>
              <a:rPr lang="en-US" dirty="0" smtClean="0"/>
              <a:t>Percentage who had a decrease or increase in wages</a:t>
            </a:r>
          </a:p>
          <a:p>
            <a:pPr eaLnBrk="1" hangingPunct="1"/>
            <a:r>
              <a:rPr lang="en-US" dirty="0" smtClean="0"/>
              <a:t>Crosstabs by parent/guardian household income</a:t>
            </a:r>
          </a:p>
          <a:p>
            <a:pPr eaLnBrk="1" hangingPunct="1">
              <a:buFontTx/>
              <a:buNone/>
            </a:pPr>
            <a:r>
              <a:rPr lang="en-US" i="1" dirty="0" smtClean="0"/>
              <a:t>	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NLTS2 restricted-use data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NLTS2 data are restricted.</a:t>
            </a:r>
          </a:p>
          <a:p>
            <a:r>
              <a:rPr lang="en-US" dirty="0" smtClean="0"/>
              <a:t>Data used in these presentations are from a randomly selected subset of the restricted-use NLTS2 data.</a:t>
            </a:r>
          </a:p>
          <a:p>
            <a:r>
              <a:rPr lang="en-US" dirty="0" smtClean="0"/>
              <a:t>Results in these presentations cannot be replicated with the NLTS2 data licensed by NCES.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533CA1-86E9-41C5-9678-A08136461F6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B56E41-57D0-485D-9C9E-72078D7BF12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0" y="1905000"/>
            <a:ext cx="5562600" cy="457200"/>
          </a:xfrm>
        </p:spPr>
        <p:txBody>
          <a:bodyPr/>
          <a:lstStyle/>
          <a:p>
            <a:r>
              <a:rPr lang="en-US" sz="2000" b="0" dirty="0" smtClean="0">
                <a:solidFill>
                  <a:schemeClr val="bg2">
                    <a:lumMod val="75000"/>
                  </a:schemeClr>
                </a:solidFill>
              </a:rPr>
              <a:t>Means of Hourly Wages in Wave 2 and Wave 5</a:t>
            </a:r>
            <a:endParaRPr lang="en-US" sz="2000" b="0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85800" y="2362200"/>
          <a:ext cx="7696200" cy="1844475"/>
        </p:xfrm>
        <a:graphic>
          <a:graphicData uri="http://schemas.openxmlformats.org/drawingml/2006/table">
            <a:tbl>
              <a:tblPr/>
              <a:tblGrid>
                <a:gridCol w="4648200"/>
                <a:gridCol w="914400"/>
                <a:gridCol w="990600"/>
                <a:gridCol w="1143000"/>
              </a:tblGrid>
              <a:tr h="63096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Calibri"/>
                        </a:rPr>
                        <a:t>Estimate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Calibri"/>
                        </a:rPr>
                        <a:t>Standard Error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Calibri"/>
                        </a:rPr>
                        <a:t>Unweighted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Calibri"/>
                        </a:rPr>
                        <a:t> Count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33"/>
                    </a:solidFill>
                  </a:tcPr>
                </a:tc>
              </a:tr>
              <a:tr h="606755">
                <a:tc>
                  <a:txBody>
                    <a:bodyPr/>
                    <a:lstStyle/>
                    <a:p>
                      <a:pPr marL="571500" marR="0" indent="-57150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Mean	</a:t>
                      </a:r>
                      <a:r>
                        <a:rPr lang="en-US" sz="1400" dirty="0" smtClean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Hourly </a:t>
                      </a: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pay youth earned at job (in or out of </a:t>
                      </a:r>
                      <a:r>
                        <a:rPr lang="en-US" sz="1400" dirty="0" err="1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sch</a:t>
                      </a: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) in </a:t>
                      </a:r>
                      <a:r>
                        <a:rPr lang="en-US" sz="1400" dirty="0" smtClean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Wave 2 (np2HourlyWage) </a:t>
                      </a:r>
                      <a:endParaRPr lang="en-US" sz="1400" dirty="0">
                        <a:solidFill>
                          <a:srgbClr val="60606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7.34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170" algn="dec"/>
                        </a:tabLst>
                      </a:pP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.316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1229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6755">
                <a:tc>
                  <a:txBody>
                    <a:bodyPr/>
                    <a:lstStyle/>
                    <a:p>
                      <a:pPr marL="571500" marR="0" indent="-57150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Mean	</a:t>
                      </a:r>
                      <a:r>
                        <a:rPr lang="en-US" sz="1400" dirty="0" smtClean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Hourly </a:t>
                      </a: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wage young adult earns at current or most recent job in Wave </a:t>
                      </a:r>
                      <a:r>
                        <a:rPr lang="en-US" sz="1400" dirty="0" smtClean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5 (np5T4h_L4h) </a:t>
                      </a:r>
                      <a:endParaRPr lang="en-US" sz="1400" dirty="0">
                        <a:solidFill>
                          <a:srgbClr val="60606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10.17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170" algn="dec"/>
                        </a:tabLst>
                      </a:pP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.255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2189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291"/>
          <p:cNvSpPr txBox="1">
            <a:spLocks noChangeArrowheads="1"/>
          </p:cNvSpPr>
          <p:nvPr/>
        </p:nvSpPr>
        <p:spPr bwMode="auto">
          <a:xfrm>
            <a:off x="457200" y="555584"/>
            <a:ext cx="8229600" cy="81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Results output for this demonstration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0" y="6248400"/>
            <a:ext cx="5257800" cy="47625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B56E41-57D0-485D-9C9E-72078D7BF12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2286000"/>
            <a:ext cx="7696200" cy="457200"/>
          </a:xfrm>
        </p:spPr>
        <p:txBody>
          <a:bodyPr/>
          <a:lstStyle/>
          <a:p>
            <a:pPr algn="ctr"/>
            <a:r>
              <a:rPr lang="en-US" sz="2000" b="0" dirty="0" smtClean="0">
                <a:solidFill>
                  <a:schemeClr val="bg2">
                    <a:lumMod val="75000"/>
                  </a:schemeClr>
                </a:solidFill>
              </a:rPr>
              <a:t>Mean Difference in Wages between Wave 2 and Wave 5</a:t>
            </a:r>
            <a:endParaRPr lang="en-US" sz="2000" b="0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85800" y="2743200"/>
          <a:ext cx="7699248" cy="1371600"/>
        </p:xfrm>
        <a:graphic>
          <a:graphicData uri="http://schemas.openxmlformats.org/drawingml/2006/table">
            <a:tbl>
              <a:tblPr/>
              <a:tblGrid>
                <a:gridCol w="3849624"/>
                <a:gridCol w="1283208"/>
                <a:gridCol w="1283208"/>
                <a:gridCol w="1283208"/>
              </a:tblGrid>
              <a:tr h="685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FFFFFF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Estimate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Standard Error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Unweighted</a:t>
                      </a:r>
                      <a:r>
                        <a:rPr lang="en-US" sz="1400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 Count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33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571500" marR="0" indent="-57150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Mean	</a:t>
                      </a:r>
                      <a:r>
                        <a:rPr lang="en-US" sz="1400" dirty="0" smtClean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Change </a:t>
                      </a: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in wages between Waves 2 and </a:t>
                      </a:r>
                      <a:r>
                        <a:rPr lang="en-US" sz="1400" dirty="0" smtClean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5 (W25_Wage_chg) </a:t>
                      </a:r>
                      <a:endParaRPr lang="en-US" sz="1400" dirty="0">
                        <a:solidFill>
                          <a:srgbClr val="60606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en-US" sz="1400" dirty="0" smtClean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3.40</a:t>
                      </a:r>
                      <a:endParaRPr lang="en-US" sz="1400" dirty="0">
                        <a:solidFill>
                          <a:srgbClr val="60606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170" algn="dec"/>
                        </a:tabLst>
                      </a:pP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.404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967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291"/>
          <p:cNvSpPr txBox="1">
            <a:spLocks noChangeArrowheads="1"/>
          </p:cNvSpPr>
          <p:nvPr/>
        </p:nvSpPr>
        <p:spPr bwMode="auto">
          <a:xfrm>
            <a:off x="457200" y="555584"/>
            <a:ext cx="8229600" cy="81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Results output for this demonstration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0" y="6248400"/>
            <a:ext cx="5257800" cy="47625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B56E41-57D0-485D-9C9E-72078D7BF12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1927446"/>
            <a:ext cx="7086600" cy="815754"/>
          </a:xfrm>
        </p:spPr>
        <p:txBody>
          <a:bodyPr/>
          <a:lstStyle/>
          <a:p>
            <a:pPr algn="ctr"/>
            <a:r>
              <a:rPr lang="en-US" sz="2000" b="0" dirty="0" smtClean="0">
                <a:solidFill>
                  <a:schemeClr val="bg2">
                    <a:lumMod val="75000"/>
                  </a:schemeClr>
                </a:solidFill>
              </a:rPr>
              <a:t>Percentage Who Had a Decrease or Increase in Wages between Waves 2 and 5</a:t>
            </a:r>
            <a:endParaRPr lang="en-US" sz="2000" b="0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2743200"/>
          <a:ext cx="7772401" cy="1828800"/>
        </p:xfrm>
        <a:graphic>
          <a:graphicData uri="http://schemas.openxmlformats.org/drawingml/2006/table">
            <a:tbl>
              <a:tblPr/>
              <a:tblGrid>
                <a:gridCol w="4047295"/>
                <a:gridCol w="1457325"/>
                <a:gridCol w="1052928"/>
                <a:gridCol w="1214853"/>
              </a:tblGrid>
              <a:tr h="57535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W25_Wage_chgCat</a:t>
                      </a:r>
                      <a:endParaRPr lang="en-US" sz="1400" dirty="0">
                        <a:solidFill>
                          <a:srgbClr val="FFFFFF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Estimate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Standard Error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Unweighted</a:t>
                      </a:r>
                      <a:r>
                        <a:rPr lang="en-US" sz="1400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 Count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33"/>
                    </a:solidFill>
                  </a:tcPr>
                </a:tc>
              </a:tr>
              <a:tr h="1253447">
                <a:tc>
                  <a:txBody>
                    <a:bodyPr/>
                    <a:lstStyle/>
                    <a:p>
                      <a:pPr marL="1134110" marR="0" indent="-1134110" algn="l">
                        <a:spcBef>
                          <a:spcPts val="0"/>
                        </a:spcBef>
                        <a:spcAft>
                          <a:spcPts val="200"/>
                        </a:spcAft>
                        <a:tabLst>
                          <a:tab pos="1131570" algn="l"/>
                        </a:tabLst>
                      </a:pPr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% of Total	(1) Decrease in wages</a:t>
                      </a:r>
                    </a:p>
                    <a:p>
                      <a:pPr marL="1134110" marR="0" indent="-1134110" algn="l">
                        <a:spcBef>
                          <a:spcPts val="0"/>
                        </a:spcBef>
                        <a:spcAft>
                          <a:spcPts val="200"/>
                        </a:spcAft>
                        <a:tabLst>
                          <a:tab pos="1131570" algn="l"/>
                        </a:tabLst>
                      </a:pPr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	(2) No change</a:t>
                      </a:r>
                    </a:p>
                    <a:p>
                      <a:pPr marL="1134110" marR="0" indent="-1134110" algn="l">
                        <a:spcBef>
                          <a:spcPts val="0"/>
                        </a:spcBef>
                        <a:spcAft>
                          <a:spcPts val="200"/>
                        </a:spcAft>
                        <a:tabLst>
                          <a:tab pos="1131570" algn="l"/>
                        </a:tabLst>
                      </a:pPr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	(3) Increase in wages</a:t>
                      </a:r>
                    </a:p>
                    <a:p>
                      <a:pPr marL="1131570" marR="0" indent="-113157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31570" algn="l"/>
                        </a:tabLst>
                      </a:pPr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	Total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7.7%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4.6%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87.7%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100.0%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  <a:tabLst>
                          <a:tab pos="102870" algn="dec"/>
                        </a:tabLst>
                      </a:pPr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1.6%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  <a:tabLst>
                          <a:tab pos="102870" algn="dec"/>
                        </a:tabLst>
                      </a:pPr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2.9%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  <a:tabLst>
                          <a:tab pos="102870" algn="dec"/>
                        </a:tabLst>
                      </a:pPr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3.2%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  <a:tabLst>
                          <a:tab pos="102870" algn="dec"/>
                        </a:tabLst>
                      </a:pPr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.0%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125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30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812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  <a:tabLst>
                          <a:tab pos="445770" algn="dec"/>
                        </a:tabLst>
                      </a:pPr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967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291"/>
          <p:cNvSpPr txBox="1">
            <a:spLocks noChangeArrowheads="1"/>
          </p:cNvSpPr>
          <p:nvPr/>
        </p:nvSpPr>
        <p:spPr bwMode="auto">
          <a:xfrm>
            <a:off x="457200" y="555584"/>
            <a:ext cx="8229600" cy="81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Results output for this demonstration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0" y="6248400"/>
            <a:ext cx="5257800" cy="47625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CEFFB6-1D1D-416D-AE27-41B6806D915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533400" y="1265237"/>
            <a:ext cx="8229600" cy="4525963"/>
          </a:xfrm>
        </p:spPr>
        <p:txBody>
          <a:bodyPr/>
          <a:lstStyle/>
          <a:p>
            <a:r>
              <a:rPr lang="en-US" dirty="0" smtClean="0"/>
              <a:t>Recommended modules to complete before viewing this module</a:t>
            </a:r>
          </a:p>
          <a:p>
            <a:pPr lvl="1"/>
            <a:r>
              <a:rPr lang="en-US" dirty="0" smtClean="0"/>
              <a:t>1. Introduction to the NLTS2 Training Modules</a:t>
            </a:r>
          </a:p>
          <a:p>
            <a:pPr lvl="1"/>
            <a:r>
              <a:rPr lang="en-US" dirty="0" smtClean="0"/>
              <a:t>2. NLTS2 Study Overview</a:t>
            </a:r>
          </a:p>
          <a:p>
            <a:pPr lvl="1"/>
            <a:r>
              <a:rPr lang="en-US" dirty="0" smtClean="0"/>
              <a:t>3. NLTS2 Study Design and Sampling</a:t>
            </a:r>
          </a:p>
          <a:p>
            <a:pPr lvl="1"/>
            <a:r>
              <a:rPr lang="en-US" dirty="0" smtClean="0"/>
              <a:t>NLTS2 Data Sources, either</a:t>
            </a:r>
          </a:p>
          <a:p>
            <a:pPr lvl="2"/>
            <a:r>
              <a:rPr lang="en-US" dirty="0" smtClean="0"/>
              <a:t>4. Parent and Youth Surveys or</a:t>
            </a:r>
          </a:p>
          <a:p>
            <a:pPr lvl="2"/>
            <a:r>
              <a:rPr lang="en-US" dirty="0" smtClean="0"/>
              <a:t>5. School Surveys, Student Assessments, and Transcripts</a:t>
            </a:r>
          </a:p>
          <a:p>
            <a:pPr lvl="1"/>
            <a:r>
              <a:rPr lang="en-US" dirty="0" smtClean="0"/>
              <a:t>9. Weighting and Weighted Standard Errors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B56E41-57D0-485D-9C9E-72078D7BF12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1371600"/>
            <a:ext cx="6400800" cy="663354"/>
          </a:xfrm>
        </p:spPr>
        <p:txBody>
          <a:bodyPr/>
          <a:lstStyle/>
          <a:p>
            <a:pPr algn="ctr"/>
            <a:r>
              <a:rPr lang="en-US" sz="1800" b="0" dirty="0" smtClean="0">
                <a:solidFill>
                  <a:schemeClr val="bg2">
                    <a:lumMod val="75000"/>
                  </a:schemeClr>
                </a:solidFill>
              </a:rPr>
              <a:t>Mean Difference in Wages, by Household Income between Wave 2 and Wave 5</a:t>
            </a:r>
            <a:endParaRPr lang="en-US" sz="1800" b="0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3400" y="2057400"/>
          <a:ext cx="7772399" cy="2895600"/>
        </p:xfrm>
        <a:graphic>
          <a:graphicData uri="http://schemas.openxmlformats.org/drawingml/2006/table">
            <a:tbl>
              <a:tblPr/>
              <a:tblGrid>
                <a:gridCol w="1868365"/>
                <a:gridCol w="597877"/>
                <a:gridCol w="2391508"/>
                <a:gridCol w="896815"/>
                <a:gridCol w="896815"/>
                <a:gridCol w="1121019"/>
              </a:tblGrid>
              <a:tr h="526473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Calibri"/>
                        </a:rPr>
                        <a:t>Household Income (W5_IncomeHdr2009) </a:t>
                      </a:r>
                      <a:endParaRPr lang="en-US" sz="14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Calibri"/>
                        </a:rPr>
                        <a:t>Estimate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Calibri"/>
                        </a:rPr>
                        <a:t>Standard Error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Calibri"/>
                        </a:rPr>
                        <a:t>Unweighted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Calibri"/>
                        </a:rPr>
                        <a:t> Count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33"/>
                    </a:solidFill>
                  </a:tcPr>
                </a:tc>
              </a:tr>
              <a:tr h="789709"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Both"/>
                      </a:pP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$25,000 or less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45870" marR="0" indent="-124587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45870" algn="l"/>
                        </a:tabLst>
                      </a:pP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Mean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Change </a:t>
                      </a: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in wages between Waves 2 and </a:t>
                      </a:r>
                      <a:r>
                        <a:rPr lang="en-US" sz="1400" dirty="0" smtClean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5 (W25_Wage_chg) </a:t>
                      </a:r>
                      <a:endParaRPr lang="en-US" sz="1400" dirty="0">
                        <a:solidFill>
                          <a:srgbClr val="60606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" algn="dec"/>
                        </a:tabLst>
                      </a:pP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2.70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2870" algn="dec"/>
                        </a:tabLst>
                      </a:pP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.503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40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194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9709"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Both"/>
                      </a:pP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$25,001 - $50,000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45870" marR="0" indent="-124587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45870" algn="l"/>
                        </a:tabLst>
                      </a:pP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Mean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(Change </a:t>
                      </a: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in wages between Waves 2 and </a:t>
                      </a:r>
                      <a:r>
                        <a:rPr lang="en-US" sz="1400" dirty="0" smtClean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5 W25_Wage_chg) </a:t>
                      </a:r>
                      <a:endParaRPr lang="en-US" sz="1400" dirty="0">
                        <a:solidFill>
                          <a:srgbClr val="60606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" algn="dec"/>
                        </a:tabLst>
                      </a:pP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3.62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2870" algn="dec"/>
                        </a:tabLst>
                      </a:pP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.539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224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9709"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Both"/>
                      </a:pPr>
                      <a:r>
                        <a:rPr lang="en-US" sz="140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More than $50,000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45870" marR="0" indent="-124587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45870" algn="l"/>
                        </a:tabLst>
                      </a:pPr>
                      <a:r>
                        <a:rPr lang="en-US" sz="140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Mean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(Change </a:t>
                      </a: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in wages between Waves 2 and </a:t>
                      </a:r>
                      <a:r>
                        <a:rPr lang="en-US" sz="1400" dirty="0" smtClean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5 W25_Wage_chg) </a:t>
                      </a:r>
                      <a:endParaRPr lang="en-US" sz="1400" dirty="0">
                        <a:solidFill>
                          <a:srgbClr val="60606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" algn="dec"/>
                        </a:tabLst>
                      </a:pPr>
                      <a:r>
                        <a:rPr lang="en-US" sz="140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3.63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2870" algn="dec"/>
                        </a:tabLst>
                      </a:pP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.762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400" dirty="0">
                          <a:solidFill>
                            <a:srgbClr val="606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540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291"/>
          <p:cNvSpPr txBox="1">
            <a:spLocks noChangeArrowheads="1"/>
          </p:cNvSpPr>
          <p:nvPr/>
        </p:nvSpPr>
        <p:spPr bwMode="auto">
          <a:xfrm>
            <a:off x="457200" y="555584"/>
            <a:ext cx="8229600" cy="81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Results output for this demonstration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0" y="6248400"/>
            <a:ext cx="5257800" cy="47625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B56E41-57D0-485D-9C9E-72078D7BF124}" type="slidenum">
              <a:rPr lang="en-US" smtClean="0">
                <a:solidFill>
                  <a:schemeClr val="bg2">
                    <a:lumMod val="75000"/>
                  </a:schemeClr>
                </a:solidFill>
              </a:rPr>
              <a:pPr>
                <a:defRPr/>
              </a:pPr>
              <a:t>20</a:t>
            </a:fld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686800" cy="358554"/>
          </a:xfrm>
        </p:spPr>
        <p:txBody>
          <a:bodyPr/>
          <a:lstStyle/>
          <a:p>
            <a:r>
              <a:rPr lang="en-US" sz="1600" b="0" dirty="0" smtClean="0">
                <a:solidFill>
                  <a:schemeClr val="bg2">
                    <a:lumMod val="75000"/>
                  </a:schemeClr>
                </a:solidFill>
              </a:rPr>
              <a:t>Percentage Decrease or Increase in Wages by Household Income between Waves 2 and 5</a:t>
            </a:r>
            <a:endParaRPr lang="en-US" sz="1600" b="0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" y="1600210"/>
          <a:ext cx="8763000" cy="4419590"/>
        </p:xfrm>
        <a:graphic>
          <a:graphicData uri="http://schemas.openxmlformats.org/drawingml/2006/table">
            <a:tbl>
              <a:tblPr/>
              <a:tblGrid>
                <a:gridCol w="1599087"/>
                <a:gridCol w="1918904"/>
                <a:gridCol w="1407198"/>
                <a:gridCol w="959452"/>
                <a:gridCol w="1023417"/>
                <a:gridCol w="1023417"/>
                <a:gridCol w="831525"/>
              </a:tblGrid>
              <a:tr h="294639">
                <a:tc rowSpan="2"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Calibri"/>
                        </a:rPr>
                        <a:t>(W25_Wage_chgCat) 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3788" marR="53788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33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(W5_IncomeHdr2009 </a:t>
                      </a:r>
                      <a:r>
                        <a:rPr lang="en-US" sz="1200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Income)</a:t>
                      </a:r>
                      <a:endParaRPr lang="en-US" sz="1200" dirty="0">
                        <a:solidFill>
                          <a:srgbClr val="FFFFFF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3788" marR="53788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9283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(1) $25,000 or less</a:t>
                      </a:r>
                    </a:p>
                  </a:txBody>
                  <a:tcPr marL="53788" marR="53788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(2) $25,001–$50,000</a:t>
                      </a:r>
                    </a:p>
                  </a:txBody>
                  <a:tcPr marL="53788" marR="53788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(3) More than $50,000</a:t>
                      </a:r>
                    </a:p>
                  </a:txBody>
                  <a:tcPr marL="53788" marR="53788" marT="0" marB="0" anchor="ctr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Total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639"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(1) Decrease in wages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45870" algn="l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% within (W5_IncomeHdr2009) Income category for tables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Estimate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4.6%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6.8%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10.5%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7.7%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6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Standard Error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1.9%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2.0%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3.2%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1.6%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6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Unweighted Count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27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36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61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124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639"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(2) No change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45870" algn="l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% within (W5_IncomeHdr2009) Income category for tables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Estimate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11.1%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3.4%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1.1%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4.6%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6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Standard Error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9.3%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1.9%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.5%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2.9%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6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Unweighted Count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8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6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16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30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639"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(3) Increase in wages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45870" algn="l"/>
                        </a:tabLst>
                      </a:pPr>
                      <a:r>
                        <a:rPr lang="en-US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% within (W5_IncomeHdr2009) Income category for tables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Estimate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84.3%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89.8%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88.4%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87.6%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6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Standard Error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9.0%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2.9%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3.3%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3.2%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6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Unweighted Count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159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182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463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804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639"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Total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45870" algn="l"/>
                        </a:tabLst>
                      </a:pPr>
                      <a:r>
                        <a:rPr lang="en-US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% within (W5_IncomeHdr2009) Income category for tables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Estimate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100.0%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100.0%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100.0%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100.0%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6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Standard Error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.0%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.0%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.0%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.0%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6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Unweighted</a:t>
                      </a:r>
                      <a:r>
                        <a:rPr lang="en-US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 Count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194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224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45770" algn="dec"/>
                        </a:tabLst>
                      </a:pPr>
                      <a:r>
                        <a:rPr lang="en-US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540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88620" algn="dec"/>
                        </a:tabLst>
                      </a:pPr>
                      <a:r>
                        <a:rPr lang="en-US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958</a:t>
                      </a:r>
                    </a:p>
                  </a:txBody>
                  <a:tcPr marL="53788" marR="53788" marT="0" marB="0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291"/>
          <p:cNvSpPr txBox="1">
            <a:spLocks noChangeArrowheads="1"/>
          </p:cNvSpPr>
          <p:nvPr/>
        </p:nvSpPr>
        <p:spPr bwMode="auto">
          <a:xfrm>
            <a:off x="457200" y="555584"/>
            <a:ext cx="8229600" cy="81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Results output for this demonstration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0" y="6248400"/>
            <a:ext cx="5257800" cy="47625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CA9A231-6F44-4747-86B5-84B9755288E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Interpretation of results for </a:t>
            </a:r>
            <a:r>
              <a:rPr lang="en-US" sz="3000" dirty="0" smtClean="0"/>
              <a:t>this</a:t>
            </a:r>
            <a:br>
              <a:rPr lang="en-US" sz="3000" dirty="0" smtClean="0"/>
            </a:br>
            <a:r>
              <a:rPr lang="en-US" sz="3000" dirty="0" smtClean="0"/>
              <a:t>demonstration</a:t>
            </a:r>
            <a:endParaRPr lang="en-US" sz="3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it significant?</a:t>
            </a:r>
          </a:p>
          <a:p>
            <a:pPr lvl="1" eaLnBrk="1" hangingPunct="1"/>
            <a:r>
              <a:rPr lang="en-US" dirty="0" smtClean="0"/>
              <a:t>We use an Excel worksheet.</a:t>
            </a:r>
            <a:endParaRPr lang="en-US" dirty="0" smtClean="0">
              <a:solidFill>
                <a:srgbClr val="D60093"/>
              </a:solidFill>
            </a:endParaRPr>
          </a:p>
          <a:p>
            <a:pPr lvl="1" eaLnBrk="1" hangingPunct="1"/>
            <a:r>
              <a:rPr lang="en-US" dirty="0" smtClean="0"/>
              <a:t>Enter (1) the percentage and standard error for a category and (2) the percentage and standard error for the comparison category.</a:t>
            </a:r>
          </a:p>
          <a:p>
            <a:pPr lvl="1" eaLnBrk="1" hangingPunct="1"/>
            <a:r>
              <a:rPr lang="en-US" dirty="0" smtClean="0"/>
              <a:t>The significance is calculated by a formula stored in Excel.</a:t>
            </a:r>
          </a:p>
          <a:p>
            <a:pPr lvl="1" eaLnBrk="1" hangingPunct="1"/>
            <a:endParaRPr lang="en-US" dirty="0" smtClean="0"/>
          </a:p>
          <a:p>
            <a:endParaRPr lang="en-US" dirty="0"/>
          </a:p>
        </p:txBody>
      </p:sp>
      <p:pic>
        <p:nvPicPr>
          <p:cNvPr id="6" name="Picture 14" descr="sigtes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629150"/>
            <a:ext cx="8047037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0" y="6248400"/>
            <a:ext cx="5257800" cy="47625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30344D-6F7C-4FFA-8E42-C7F29D89F74F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31746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632046"/>
            <a:ext cx="8229600" cy="815754"/>
          </a:xfrm>
        </p:spPr>
        <p:txBody>
          <a:bodyPr/>
          <a:lstStyle/>
          <a:p>
            <a:r>
              <a:rPr lang="en-US" dirty="0" smtClean="0"/>
              <a:t>Interpretation of results for this demonstration</a:t>
            </a:r>
          </a:p>
        </p:txBody>
      </p:sp>
      <p:sp>
        <p:nvSpPr>
          <p:cNvPr id="31747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sz="2400" dirty="0" smtClean="0"/>
              <a:t>Interpreting longitudinal results.</a:t>
            </a:r>
          </a:p>
          <a:p>
            <a:pPr lvl="1"/>
            <a:r>
              <a:rPr lang="en-US" sz="2200" dirty="0" smtClean="0"/>
              <a:t>A positive number indicates a positive change between </a:t>
            </a:r>
            <a:br>
              <a:rPr lang="en-US" sz="2200" dirty="0" smtClean="0"/>
            </a:br>
            <a:r>
              <a:rPr lang="en-US" sz="2200" dirty="0" smtClean="0"/>
              <a:t>time 1 and time 2 for difference in wage.</a:t>
            </a:r>
          </a:p>
          <a:p>
            <a:pPr lvl="1"/>
            <a:r>
              <a:rPr lang="en-US" sz="2200" dirty="0" smtClean="0"/>
              <a:t>A negative number indicates a negative change between time 1 and time 2.</a:t>
            </a:r>
          </a:p>
          <a:p>
            <a:pPr lvl="1"/>
            <a:r>
              <a:rPr lang="en-US" sz="2200" dirty="0" smtClean="0"/>
              <a:t>Numbers close to 0 indicate little or no change.</a:t>
            </a:r>
          </a:p>
          <a:p>
            <a:r>
              <a:rPr lang="en-US" sz="2400" dirty="0" smtClean="0"/>
              <a:t>What does it mean?</a:t>
            </a:r>
          </a:p>
          <a:p>
            <a:pPr lvl="1"/>
            <a:r>
              <a:rPr lang="en-US" sz="2200" dirty="0" smtClean="0"/>
              <a:t>A positive or negative change may be simple to interpret, but what does little or no change mean?</a:t>
            </a:r>
          </a:p>
          <a:p>
            <a:r>
              <a:rPr lang="en-US" sz="2400" dirty="0" smtClean="0"/>
              <a:t>What explains the change?</a:t>
            </a:r>
          </a:p>
          <a:p>
            <a:pPr lvl="1"/>
            <a:r>
              <a:rPr lang="en-US" sz="2200" dirty="0" smtClean="0"/>
              <a:t>For example, postsecondary attendance might mean a change in employment.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3021CAB-793A-4343-A980-522322FBBCFD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32046"/>
            <a:ext cx="8229600" cy="815754"/>
          </a:xfrm>
        </p:spPr>
        <p:txBody>
          <a:bodyPr/>
          <a:lstStyle/>
          <a:p>
            <a:pPr eaLnBrk="1" hangingPunct="1"/>
            <a:r>
              <a:rPr lang="en-US" dirty="0" smtClean="0"/>
              <a:t>Interpretation of results for this demonstration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Was anything significant	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Not with the randomly selected subset of data.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The full data set might have a different result if the standard errors were smaller.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Or perhaps household income was not the best comparison variable to use.</a:t>
            </a: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Things to think about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What other comparison variables might show significant differences between comparison groups?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Are there other difference in employment measures that might be worth exploring?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Were these the best waves of data to compare?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Should any types of youth be included or excluded from this analysis? </a:t>
            </a:r>
          </a:p>
          <a:p>
            <a:pPr lvl="1" eaLnBrk="1" hangingPunct="1">
              <a:lnSpc>
                <a:spcPct val="90000"/>
              </a:lnSpc>
              <a:buNone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3021CAB-793A-4343-A980-522322FBBCFD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32046"/>
            <a:ext cx="8229600" cy="815754"/>
          </a:xfrm>
        </p:spPr>
        <p:txBody>
          <a:bodyPr/>
          <a:lstStyle/>
          <a:p>
            <a:pPr eaLnBrk="1" hangingPunct="1"/>
            <a:r>
              <a:rPr lang="en-US" dirty="0" smtClean="0"/>
              <a:t>Interpretation of results for this demonstration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200" dirty="0" smtClean="0"/>
              <a:t>More things to think about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/>
              <a:t>Did we have a good comparison group?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Would it have been better to select Waves 3 and 5 instead of 2 and 5 as more youth are out of secondary school in Wave 3 than in 2?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Would it have been better to run the analysis on a subgroup of only those who were out of secondary school at each wave?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/>
              <a:t>The answer is…it is important to select the appropriate subsample as well as to select the appropriate variables.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112E6D-BDCE-4434-8528-24970EC8CBC1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3379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632046"/>
            <a:ext cx="8229600" cy="815754"/>
          </a:xfrm>
        </p:spPr>
        <p:txBody>
          <a:bodyPr/>
          <a:lstStyle/>
          <a:p>
            <a:r>
              <a:rPr lang="en-US" sz="2800" dirty="0" smtClean="0"/>
              <a:t>Review steps required for this</a:t>
            </a:r>
            <a:br>
              <a:rPr lang="en-US" sz="2800" dirty="0" smtClean="0"/>
            </a:br>
            <a:r>
              <a:rPr lang="en-US" sz="2800" dirty="0" smtClean="0"/>
              <a:t>demonstration</a:t>
            </a:r>
          </a:p>
        </p:txBody>
      </p:sp>
      <p:sp>
        <p:nvSpPr>
          <p:cNvPr id="33795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/>
          <a:lstStyle/>
          <a:p>
            <a:r>
              <a:rPr lang="en-US" sz="3200" dirty="0" smtClean="0"/>
              <a:t>Plan for analysis</a:t>
            </a:r>
          </a:p>
          <a:p>
            <a:pPr lvl="1"/>
            <a:r>
              <a:rPr lang="en-US" sz="2800" dirty="0" smtClean="0"/>
              <a:t>Identify the research question.</a:t>
            </a:r>
          </a:p>
          <a:p>
            <a:pPr lvl="1"/>
            <a:r>
              <a:rPr lang="en-US" sz="2800" dirty="0" smtClean="0"/>
              <a:t>Find the variables needed.</a:t>
            </a:r>
          </a:p>
          <a:p>
            <a:pPr lvl="1"/>
            <a:r>
              <a:rPr lang="en-US" sz="2800" dirty="0" smtClean="0"/>
              <a:t>Determine if any variables need to recoded.</a:t>
            </a:r>
          </a:p>
          <a:p>
            <a:pPr lvl="2"/>
            <a:r>
              <a:rPr lang="en-US" sz="2400" dirty="0" smtClean="0"/>
              <a:t>Collapse categories.</a:t>
            </a:r>
          </a:p>
          <a:p>
            <a:pPr lvl="2"/>
            <a:r>
              <a:rPr lang="en-US" sz="2400" dirty="0" smtClean="0"/>
              <a:t>Create a longitudinal measure.</a:t>
            </a:r>
          </a:p>
          <a:p>
            <a:pPr lvl="1"/>
            <a:r>
              <a:rPr lang="en-US" sz="2800" dirty="0" smtClean="0"/>
              <a:t>Identify the appropriate subsample if applicable.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112E6D-BDCE-4434-8528-24970EC8CBC1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33795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/>
          <a:lstStyle/>
          <a:p>
            <a:r>
              <a:rPr lang="en-US" sz="3600" dirty="0" smtClean="0">
                <a:latin typeface="Calibri"/>
                <a:cs typeface="Calibri"/>
              </a:rPr>
              <a:t>Plan for analysis (cont’d)</a:t>
            </a:r>
          </a:p>
          <a:p>
            <a:pPr lvl="1"/>
            <a:r>
              <a:rPr lang="en-US" sz="3200" dirty="0" smtClean="0">
                <a:latin typeface="Calibri"/>
                <a:cs typeface="Calibri"/>
              </a:rPr>
              <a:t>Identify the appropriate procedures.</a:t>
            </a:r>
          </a:p>
          <a:p>
            <a:pPr lvl="2"/>
            <a:r>
              <a:rPr lang="en-US" sz="2800" dirty="0" smtClean="0">
                <a:latin typeface="Calibri"/>
                <a:cs typeface="Calibri"/>
              </a:rPr>
              <a:t>Descriptive</a:t>
            </a:r>
          </a:p>
          <a:p>
            <a:pPr lvl="2"/>
            <a:r>
              <a:rPr lang="en-US" sz="2800" dirty="0" smtClean="0">
                <a:latin typeface="Calibri"/>
                <a:cs typeface="Calibri"/>
              </a:rPr>
              <a:t>Crosstabs</a:t>
            </a:r>
          </a:p>
          <a:p>
            <a:pPr lvl="2"/>
            <a:r>
              <a:rPr lang="en-US" sz="2800" dirty="0" smtClean="0">
                <a:latin typeface="Calibri"/>
                <a:cs typeface="Calibri"/>
              </a:rPr>
              <a:t>Means</a:t>
            </a:r>
          </a:p>
          <a:p>
            <a:pPr lvl="2"/>
            <a:r>
              <a:rPr lang="en-US" sz="2800" dirty="0" smtClean="0">
                <a:latin typeface="Calibri"/>
                <a:cs typeface="Calibri"/>
              </a:rPr>
              <a:t>Means by comparison variables if calculating means</a:t>
            </a:r>
          </a:p>
          <a:p>
            <a:pPr lvl="2"/>
            <a:r>
              <a:rPr lang="en-US" sz="2800" dirty="0" smtClean="0">
                <a:latin typeface="Calibri"/>
                <a:cs typeface="Calibri"/>
              </a:rPr>
              <a:t>Test significance of comparisons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457200" y="632046"/>
            <a:ext cx="8229600" cy="81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Review steps required for this</a:t>
            </a:r>
            <a:br>
              <a:rPr kumimoji="0" lang="en-US" sz="3400" b="1" i="0" u="none" strike="noStrike" kern="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</a:br>
            <a:r>
              <a:rPr kumimoji="0" lang="en-US" sz="3400" b="1" i="0" u="none" strike="noStrike" kern="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demonstration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B56E41-57D0-485D-9C9E-72078D7BF124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Topics discussed in this module</a:t>
            </a:r>
          </a:p>
          <a:p>
            <a:pPr lvl="1"/>
            <a:r>
              <a:rPr lang="en-US" sz="2200" dirty="0" smtClean="0"/>
              <a:t>Posing questions to the NLTS2 database</a:t>
            </a:r>
          </a:p>
          <a:p>
            <a:pPr lvl="1"/>
            <a:r>
              <a:rPr lang="en-US" sz="2200" dirty="0" smtClean="0"/>
              <a:t>Comparative variables</a:t>
            </a:r>
          </a:p>
          <a:p>
            <a:pPr lvl="1"/>
            <a:r>
              <a:rPr lang="en-US" sz="2200" dirty="0" smtClean="0"/>
              <a:t>Analysis demonstration using longitudinal data</a:t>
            </a:r>
          </a:p>
          <a:p>
            <a:pPr lvl="1"/>
            <a:r>
              <a:rPr lang="en-US" sz="2200" dirty="0" smtClean="0"/>
              <a:t>Analysis plan for this demonstration</a:t>
            </a:r>
          </a:p>
          <a:p>
            <a:pPr lvl="1"/>
            <a:r>
              <a:rPr lang="en-US" sz="2200" dirty="0" smtClean="0"/>
              <a:t>Results output for this demonstration</a:t>
            </a:r>
          </a:p>
          <a:p>
            <a:pPr lvl="1"/>
            <a:r>
              <a:rPr lang="en-US" sz="2200" dirty="0" smtClean="0"/>
              <a:t>Interpretation of results for this demonstration</a:t>
            </a:r>
          </a:p>
          <a:p>
            <a:pPr lvl="1"/>
            <a:r>
              <a:rPr lang="en-US" sz="2200" dirty="0" smtClean="0"/>
              <a:t>Review steps required for this demonstration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2FF8D5-2711-4028-ABE0-6D30C81E1ECB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module</a:t>
            </a:r>
          </a:p>
          <a:p>
            <a:pPr lvl="1"/>
            <a:r>
              <a:rPr lang="en-US" dirty="0" smtClean="0"/>
              <a:t>14a. Accessing Data Files in SPSS</a:t>
            </a:r>
          </a:p>
          <a:p>
            <a:pPr marL="739775" lvl="3" indent="0">
              <a:buNone/>
            </a:pPr>
            <a:r>
              <a:rPr lang="en-US" dirty="0" smtClean="0"/>
              <a:t>or</a:t>
            </a:r>
          </a:p>
          <a:p>
            <a:pPr lvl="1"/>
            <a:r>
              <a:rPr lang="en-US" dirty="0" smtClean="0"/>
              <a:t>14b. Accessing Data Files in SAS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333BBD-853A-41A0-98C6-D324CC7C853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Recommended modules to complete before viewing this module (cont’d)</a:t>
            </a:r>
          </a:p>
          <a:p>
            <a:pPr lvl="1"/>
            <a:r>
              <a:rPr lang="en-US" dirty="0" smtClean="0"/>
              <a:t>NLTS2 Documentation</a:t>
            </a:r>
          </a:p>
          <a:p>
            <a:pPr lvl="2"/>
            <a:r>
              <a:rPr lang="en-US" dirty="0" smtClean="0"/>
              <a:t>10. Overview</a:t>
            </a:r>
          </a:p>
          <a:p>
            <a:pPr lvl="2"/>
            <a:r>
              <a:rPr lang="en-US" dirty="0" smtClean="0"/>
              <a:t>11. Data Dictionaries</a:t>
            </a:r>
          </a:p>
          <a:p>
            <a:pPr lvl="2"/>
            <a:r>
              <a:rPr lang="en-US" dirty="0" smtClean="0"/>
              <a:t>12. Quick References</a:t>
            </a:r>
          </a:p>
          <a:p>
            <a:r>
              <a:rPr lang="en-US" dirty="0" smtClean="0"/>
              <a:t>Helpful </a:t>
            </a:r>
          </a:p>
          <a:p>
            <a:pPr lvl="1"/>
            <a:r>
              <a:rPr lang="en-US" dirty="0" smtClean="0"/>
              <a:t>Implications for analysis</a:t>
            </a:r>
          </a:p>
          <a:p>
            <a:pPr lvl="2"/>
            <a:r>
              <a:rPr lang="en-US" dirty="0" smtClean="0"/>
              <a:t>6. Data Content</a:t>
            </a:r>
          </a:p>
          <a:p>
            <a:pPr lvl="2"/>
            <a:r>
              <a:rPr lang="en-US" dirty="0" smtClean="0"/>
              <a:t>7. Parent/Youth Survey Data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92D60C-2A13-4DFD-9421-FC9BAF7D1052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information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533400" y="1493837"/>
            <a:ext cx="8229600" cy="4525963"/>
          </a:xfrm>
        </p:spPr>
        <p:txBody>
          <a:bodyPr/>
          <a:lstStyle/>
          <a:p>
            <a:pPr lvl="1"/>
            <a:r>
              <a:rPr lang="en-US" dirty="0" smtClean="0"/>
              <a:t>NLTS2 website contains reports, data tables, and other project-related information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http://nlts2.org/</a:t>
            </a:r>
            <a:endParaRPr lang="en-US" dirty="0" smtClean="0"/>
          </a:p>
          <a:p>
            <a:pPr lvl="1"/>
            <a:r>
              <a:rPr lang="en-US" dirty="0" smtClean="0"/>
              <a:t>Information about obtaining the NLTS2 database and documentation can be found on the NCES website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http://nces.ed.gov/statprog/rudman/</a:t>
            </a:r>
            <a:endParaRPr lang="en-US" dirty="0" smtClean="0"/>
          </a:p>
          <a:p>
            <a:pPr lvl="1"/>
            <a:r>
              <a:rPr lang="en-US" dirty="0" smtClean="0"/>
              <a:t>General information about restricted data licenses can be found on the NCES website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5"/>
              </a:rPr>
              <a:t>http://nces.ed.gov/statprog/instruct.asp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E-mail address: nlts2@sri.com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51FC13-A4EF-496E-9955-A0A077B0140A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Posing questions to the NLTS2 database</a:t>
            </a:r>
          </a:p>
          <a:p>
            <a:pPr lvl="2"/>
            <a:r>
              <a:rPr lang="en-US" sz="2400" dirty="0" smtClean="0"/>
              <a:t>Types of questions; getting to the answers</a:t>
            </a:r>
          </a:p>
          <a:p>
            <a:pPr lvl="1"/>
            <a:r>
              <a:rPr lang="en-US" dirty="0" smtClean="0"/>
              <a:t>Comparative variables</a:t>
            </a:r>
          </a:p>
          <a:p>
            <a:pPr lvl="1"/>
            <a:r>
              <a:rPr lang="en-US" dirty="0" smtClean="0"/>
              <a:t>Analysis demonstration using longitudinal data</a:t>
            </a:r>
          </a:p>
          <a:p>
            <a:pPr lvl="1"/>
            <a:r>
              <a:rPr lang="en-US" dirty="0" smtClean="0"/>
              <a:t>Analysis plan for this demonstration</a:t>
            </a:r>
          </a:p>
          <a:p>
            <a:pPr lvl="1"/>
            <a:r>
              <a:rPr lang="en-US" dirty="0" smtClean="0"/>
              <a:t>Results output for this demonstration</a:t>
            </a:r>
          </a:p>
          <a:p>
            <a:pPr lvl="1"/>
            <a:r>
              <a:rPr lang="en-US" dirty="0" smtClean="0"/>
              <a:t>Interpretation of results for this demonstration</a:t>
            </a:r>
          </a:p>
          <a:p>
            <a:pPr lvl="1"/>
            <a:r>
              <a:rPr lang="en-US" dirty="0" smtClean="0"/>
              <a:t>Review steps required for this demonstration</a:t>
            </a:r>
          </a:p>
          <a:p>
            <a:pPr lvl="1"/>
            <a:r>
              <a:rPr lang="en-US" dirty="0" smtClean="0"/>
              <a:t>Closing</a:t>
            </a:r>
          </a:p>
          <a:p>
            <a:pPr lvl="1"/>
            <a:r>
              <a:rPr lang="en-US" dirty="0" smtClean="0"/>
              <a:t>Important information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CE4CBC-F9B6-451F-BFD1-8BD0A69466EE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0482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632046"/>
            <a:ext cx="8229600" cy="815754"/>
          </a:xfrm>
        </p:spPr>
        <p:txBody>
          <a:bodyPr/>
          <a:lstStyle/>
          <a:p>
            <a:r>
              <a:rPr lang="en-US" altLang="en-US" dirty="0" smtClean="0"/>
              <a:t>Posing Questions to the NLTS2</a:t>
            </a:r>
            <a:br>
              <a:rPr lang="en-US" altLang="en-US" dirty="0" smtClean="0"/>
            </a:br>
            <a:r>
              <a:rPr lang="en-US" altLang="en-US" dirty="0" smtClean="0"/>
              <a:t>database</a:t>
            </a:r>
            <a:endParaRPr lang="en-US" dirty="0" smtClean="0"/>
          </a:p>
        </p:txBody>
      </p:sp>
      <p:sp>
        <p:nvSpPr>
          <p:cNvPr id="20483" name="Rectangle 8"/>
          <p:cNvSpPr>
            <a:spLocks noGrp="1" noChangeArrowheads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/>
          <a:lstStyle/>
          <a:p>
            <a:r>
              <a:rPr lang="en-US" altLang="en-US" dirty="0" smtClean="0"/>
              <a:t>Types of questions</a:t>
            </a:r>
          </a:p>
          <a:p>
            <a:pPr lvl="1"/>
            <a:r>
              <a:rPr lang="en-US" sz="2200" dirty="0" smtClean="0"/>
              <a:t>Descriptive questions—e.g., means, frequency distributions for an identified group</a:t>
            </a:r>
          </a:p>
          <a:p>
            <a:pPr lvl="1"/>
            <a:r>
              <a:rPr lang="en-US" sz="2200" dirty="0" smtClean="0"/>
              <a:t>Comparative questions—e.g., differences between subgroups of interest, tests of significance</a:t>
            </a:r>
          </a:p>
          <a:p>
            <a:pPr lvl="1"/>
            <a:r>
              <a:rPr lang="en-US" sz="2200" dirty="0" smtClean="0"/>
              <a:t>Longitudinal questions—i.e., relationships between variables measured at different time points</a:t>
            </a:r>
          </a:p>
          <a:p>
            <a:pPr lvl="1"/>
            <a:r>
              <a:rPr lang="en-US" sz="2200" dirty="0" smtClean="0"/>
              <a:t>Explanatory questions—i.e., questions regarding relationships between variables, usually requiring controls for covariates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7F4C49-80EE-4C3C-9695-FB3746B72468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1506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Examples of types of questions</a:t>
            </a:r>
          </a:p>
        </p:txBody>
      </p:sp>
      <p:sp>
        <p:nvSpPr>
          <p:cNvPr id="21507" name="Rectangle 12"/>
          <p:cNvSpPr>
            <a:spLocks noGrp="1" noChangeArrowheads="1"/>
          </p:cNvSpPr>
          <p:nvPr>
            <p:ph idx="1"/>
          </p:nvPr>
        </p:nvSpPr>
        <p:spPr>
          <a:xfrm>
            <a:off x="457200" y="1484450"/>
            <a:ext cx="8229600" cy="4525963"/>
          </a:xfrm>
        </p:spPr>
        <p:txBody>
          <a:bodyPr/>
          <a:lstStyle/>
          <a:p>
            <a:r>
              <a:rPr lang="en-US" altLang="en-US" sz="2400" dirty="0" smtClean="0"/>
              <a:t>Descriptive/comparative</a:t>
            </a:r>
          </a:p>
          <a:p>
            <a:pPr lvl="1"/>
            <a:r>
              <a:rPr lang="en-US" altLang="en-US" sz="1900" dirty="0" smtClean="0"/>
              <a:t>How proficient are high school students with disabilities in reading?  </a:t>
            </a:r>
          </a:p>
          <a:p>
            <a:pPr lvl="1"/>
            <a:r>
              <a:rPr lang="en-US" altLang="en-US" sz="1900" dirty="0" smtClean="0"/>
              <a:t>How does proficiency differ by disability category? By race/ethnicity?</a:t>
            </a:r>
          </a:p>
          <a:p>
            <a:r>
              <a:rPr lang="en-US" altLang="en-US" sz="2400" dirty="0" smtClean="0"/>
              <a:t>Longitudinal/comparative</a:t>
            </a:r>
          </a:p>
          <a:p>
            <a:pPr lvl="1"/>
            <a:r>
              <a:rPr lang="en-US" altLang="en-US" sz="1900" dirty="0" smtClean="0"/>
              <a:t>If youth has been employed, how does income change over time for youth with disabilities as a group? How does it change at the individual level?</a:t>
            </a:r>
          </a:p>
          <a:p>
            <a:pPr lvl="1"/>
            <a:r>
              <a:rPr lang="en-US" altLang="en-US" sz="1900" dirty="0" smtClean="0"/>
              <a:t>How do changes in wages over time differ by disability category?</a:t>
            </a:r>
            <a:br>
              <a:rPr lang="en-US" altLang="en-US" sz="1900" dirty="0" smtClean="0"/>
            </a:br>
            <a:r>
              <a:rPr lang="en-US" altLang="en-US" sz="1900" dirty="0" smtClean="0"/>
              <a:t>By race/ethnicity?</a:t>
            </a:r>
          </a:p>
          <a:p>
            <a:r>
              <a:rPr lang="en-US" altLang="en-US" sz="2400" dirty="0" smtClean="0"/>
              <a:t>Explanatory</a:t>
            </a:r>
          </a:p>
          <a:p>
            <a:pPr lvl="1"/>
            <a:r>
              <a:rPr lang="en-US" altLang="en-US" sz="1900" dirty="0" smtClean="0"/>
              <a:t>What factors relate to variations in the employment of youth with disabilities?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40E6F3-30CD-42FC-9EC1-D959017587C0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253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Getting to the answer</a:t>
            </a:r>
            <a:endParaRPr lang="en-US" dirty="0" smtClean="0"/>
          </a:p>
        </p:txBody>
      </p:sp>
      <p:sp>
        <p:nvSpPr>
          <p:cNvPr id="22531" name="Rectangle 7"/>
          <p:cNvSpPr>
            <a:spLocks noGrp="1" noChangeArrowheads="1"/>
          </p:cNvSpPr>
          <p:nvPr>
            <p:ph idx="1"/>
          </p:nvPr>
        </p:nvSpPr>
        <p:spPr>
          <a:xfrm>
            <a:off x="381000" y="1371600"/>
            <a:ext cx="4343400" cy="452596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en-US" sz="2400" dirty="0" smtClean="0"/>
              <a:t>Develop an analysis plan.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en-US" sz="2400" dirty="0" smtClean="0"/>
              <a:t>Identify/create variables.</a:t>
            </a:r>
          </a:p>
          <a:p>
            <a:pPr lvl="1"/>
            <a:r>
              <a:rPr lang="en-US" altLang="en-US" sz="2000" dirty="0" smtClean="0"/>
              <a:t>Identify data source.</a:t>
            </a:r>
          </a:p>
          <a:p>
            <a:pPr lvl="1"/>
            <a:r>
              <a:rPr lang="en-US" altLang="en-US" sz="2000" dirty="0" smtClean="0"/>
              <a:t>Specify variable names.</a:t>
            </a:r>
          </a:p>
          <a:p>
            <a:pPr lvl="1"/>
            <a:r>
              <a:rPr lang="en-US" altLang="en-US" sz="2000" dirty="0" smtClean="0"/>
              <a:t>Be aware of variable forms (e.g., continuous, categorical,) and respondent subset.</a:t>
            </a:r>
          </a:p>
          <a:p>
            <a:pPr lvl="1"/>
            <a:r>
              <a:rPr lang="en-US" altLang="en-US" sz="2000" dirty="0" smtClean="0"/>
              <a:t>Restructure variables if applicable (e.g., regroup into different categories).</a:t>
            </a:r>
          </a:p>
          <a:p>
            <a:pPr lvl="1"/>
            <a:r>
              <a:rPr lang="en-US" altLang="en-US" sz="2000" dirty="0" smtClean="0"/>
              <a:t>Create variables as needed (e.g., scales from multiple items).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29200" y="1371600"/>
            <a:ext cx="4343400" cy="256685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eaLnBrk="0" hangingPunct="0">
              <a:spcBef>
                <a:spcPct val="20000"/>
              </a:spcBef>
              <a:buFont typeface="+mj-lt"/>
              <a:buAutoNum type="arabicPeriod" startAt="3"/>
            </a:pPr>
            <a:r>
              <a:rPr lang="en-US" altLang="en-US" sz="2400" dirty="0" smtClean="0">
                <a:latin typeface="+mn-lt"/>
              </a:rPr>
              <a:t>Select</a:t>
            </a:r>
            <a:endParaRPr lang="en-US" altLang="en-US" sz="2400" dirty="0"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rgbClr val="339933"/>
              </a:buClr>
              <a:buFont typeface="Wingdings" pitchFamily="2" charset="2"/>
              <a:buChar char="§"/>
            </a:pPr>
            <a:r>
              <a:rPr lang="en-US" altLang="en-US" sz="2000" dirty="0">
                <a:solidFill>
                  <a:srgbClr val="3333CC"/>
                </a:solidFill>
                <a:latin typeface="+mn-lt"/>
              </a:rPr>
              <a:t>Analysis approach from options appropriate to the </a:t>
            </a:r>
            <a:r>
              <a:rPr lang="en-US" altLang="en-US" sz="2000" dirty="0" smtClean="0">
                <a:solidFill>
                  <a:srgbClr val="3333CC"/>
                </a:solidFill>
                <a:latin typeface="+mn-lt"/>
              </a:rPr>
              <a:t>question.</a:t>
            </a:r>
            <a:endParaRPr lang="en-US" altLang="en-US" sz="2000" dirty="0">
              <a:solidFill>
                <a:srgbClr val="3333CC"/>
              </a:solidFill>
              <a:latin typeface="+mn-lt"/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rgbClr val="339933"/>
              </a:buClr>
              <a:buFont typeface="Wingdings" pitchFamily="2" charset="2"/>
              <a:buChar char="§"/>
            </a:pPr>
            <a:r>
              <a:rPr lang="en-US" altLang="en-US" sz="2000" dirty="0">
                <a:solidFill>
                  <a:srgbClr val="3333CC"/>
                </a:solidFill>
                <a:latin typeface="+mn-lt"/>
              </a:rPr>
              <a:t>Software procedure(s) to execute </a:t>
            </a:r>
            <a:r>
              <a:rPr lang="en-US" altLang="en-US" sz="2000" dirty="0" smtClean="0">
                <a:solidFill>
                  <a:srgbClr val="3333CC"/>
                </a:solidFill>
                <a:latin typeface="+mn-lt"/>
              </a:rPr>
              <a:t>approach.</a:t>
            </a:r>
            <a:endParaRPr lang="en-US" altLang="en-US" sz="2000" dirty="0">
              <a:solidFill>
                <a:srgbClr val="3333CC"/>
              </a:solidFill>
              <a:latin typeface="+mn-lt"/>
            </a:endParaRPr>
          </a:p>
          <a:p>
            <a:pPr marL="457200" indent="-457200" eaLnBrk="0" hangingPunct="0">
              <a:spcBef>
                <a:spcPct val="20000"/>
              </a:spcBef>
              <a:buFont typeface="+mj-lt"/>
              <a:buAutoNum type="arabicPeriod" startAt="4"/>
            </a:pPr>
            <a:r>
              <a:rPr lang="en-US" altLang="en-US" sz="2400" dirty="0">
                <a:latin typeface="+mn-lt"/>
              </a:rPr>
              <a:t>Execute </a:t>
            </a:r>
            <a:r>
              <a:rPr lang="en-US" altLang="en-US" sz="2400" dirty="0" smtClean="0">
                <a:latin typeface="+mn-lt"/>
              </a:rPr>
              <a:t>plan.</a:t>
            </a:r>
            <a:endParaRPr lang="en-US" altLang="en-US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C079EF-5D27-4AB5-BED6-40CEF5CE7C94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Comparative variables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sz="2400" dirty="0" smtClean="0"/>
              <a:t>A set of demographic variables are commonly used for comparative analyses in NLTS2 reports and publications.</a:t>
            </a:r>
          </a:p>
          <a:p>
            <a:pPr lvl="1"/>
            <a:r>
              <a:rPr lang="en-US" sz="2000" dirty="0" smtClean="0"/>
              <a:t>NLTS2 demographic variables are by wave and included in every school and parent/youth sourced files.</a:t>
            </a:r>
          </a:p>
          <a:p>
            <a:r>
              <a:rPr lang="en-US" sz="2400" dirty="0" smtClean="0"/>
              <a:t>The  demographic variables are</a:t>
            </a:r>
          </a:p>
          <a:p>
            <a:pPr lvl="1"/>
            <a:r>
              <a:rPr lang="en-US" sz="2000" dirty="0" smtClean="0"/>
              <a:t>Primary disability category</a:t>
            </a:r>
          </a:p>
          <a:p>
            <a:pPr lvl="1"/>
            <a:r>
              <a:rPr lang="en-US" sz="2000" dirty="0" smtClean="0"/>
              <a:t>Age category</a:t>
            </a:r>
          </a:p>
          <a:p>
            <a:pPr lvl="1"/>
            <a:r>
              <a:rPr lang="en-US" sz="2000" dirty="0" smtClean="0"/>
              <a:t>Race/ethnicity</a:t>
            </a:r>
          </a:p>
          <a:p>
            <a:pPr lvl="1"/>
            <a:r>
              <a:rPr lang="en-US" sz="2000" dirty="0" smtClean="0"/>
              <a:t>Gender</a:t>
            </a:r>
          </a:p>
          <a:p>
            <a:pPr lvl="1"/>
            <a:r>
              <a:rPr lang="en-US" sz="2000" dirty="0" smtClean="0"/>
              <a:t>Household income category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C079EF-5D27-4AB5-BED6-40CEF5CE7C94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Comparative variables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7"/>
            <a:ext cx="8229600" cy="4525963"/>
          </a:xfrm>
        </p:spPr>
        <p:txBody>
          <a:bodyPr/>
          <a:lstStyle/>
          <a:p>
            <a:r>
              <a:rPr lang="en-US" sz="2400" dirty="0" smtClean="0"/>
              <a:t>Grade level and </a:t>
            </a:r>
            <a:r>
              <a:rPr lang="en-US" sz="2400" dirty="0" err="1" smtClean="0"/>
              <a:t>urbanicity</a:t>
            </a:r>
            <a:r>
              <a:rPr lang="en-US" sz="2400" dirty="0" smtClean="0"/>
              <a:t> are used with school-based data.</a:t>
            </a:r>
          </a:p>
          <a:p>
            <a:pPr lvl="1"/>
            <a:r>
              <a:rPr lang="en-US" dirty="0" smtClean="0"/>
              <a:t>Demographic variables are based on location of the school district where youth attended secondary school.</a:t>
            </a:r>
          </a:p>
          <a:p>
            <a:pPr lvl="1"/>
            <a:r>
              <a:rPr lang="en-US" dirty="0" smtClean="0"/>
              <a:t>School related demographic variables are included with school data files but not applicable to parent/youth survey files.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14274</TotalTime>
  <Words>1786</Words>
  <Application>Microsoft Macintosh PowerPoint</Application>
  <PresentationFormat>On-screen Show (4:3)</PresentationFormat>
  <Paragraphs>385</Paragraphs>
  <Slides>30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1_Default Design</vt:lpstr>
      <vt:lpstr>13. Analysis Demonstration: Descriptive/Comparative Analysis Using Longitudinal Data</vt:lpstr>
      <vt:lpstr>Prerequisites</vt:lpstr>
      <vt:lpstr>Prerequisites</vt:lpstr>
      <vt:lpstr>Overview</vt:lpstr>
      <vt:lpstr>Posing Questions to the NLTS2 database</vt:lpstr>
      <vt:lpstr>Examples of types of questions</vt:lpstr>
      <vt:lpstr>Getting to the answer</vt:lpstr>
      <vt:lpstr>Comparative variables</vt:lpstr>
      <vt:lpstr>Comparative variables</vt:lpstr>
      <vt:lpstr>Analysis demonstration using longitudinal data</vt:lpstr>
      <vt:lpstr>Analysis plan for this demonstration</vt:lpstr>
      <vt:lpstr>Analysis plan for this demonstration</vt:lpstr>
      <vt:lpstr>Analysis plan for this demonstration</vt:lpstr>
      <vt:lpstr>Analysis plan for this demonstration</vt:lpstr>
      <vt:lpstr>Results output for this demonstration</vt:lpstr>
      <vt:lpstr>NLTS2 restricted-use data</vt:lpstr>
      <vt:lpstr>Means of Hourly Wages in Wave 2 and Wave 5</vt:lpstr>
      <vt:lpstr>Mean Difference in Wages between Wave 2 and Wave 5</vt:lpstr>
      <vt:lpstr>Percentage Who Had a Decrease or Increase in Wages between Waves 2 and 5</vt:lpstr>
      <vt:lpstr>Mean Difference in Wages, by Household Income between Wave 2 and Wave 5</vt:lpstr>
      <vt:lpstr>Percentage Decrease or Increase in Wages by Household Income between Waves 2 and 5</vt:lpstr>
      <vt:lpstr>Interpretation of results for this demonstration</vt:lpstr>
      <vt:lpstr>Interpretation of results for this demonstration</vt:lpstr>
      <vt:lpstr>Interpretation of results for this demonstration</vt:lpstr>
      <vt:lpstr>Interpretation of results for this demonstration</vt:lpstr>
      <vt:lpstr>Review steps required for this demonstration</vt:lpstr>
      <vt:lpstr>PowerPoint Presentation</vt:lpstr>
      <vt:lpstr>Closing</vt:lpstr>
      <vt:lpstr>Closing</vt:lpstr>
      <vt:lpstr>Important information</vt:lpstr>
    </vt:vector>
  </TitlesOfParts>
  <Company>SRI International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Policy Division</dc:creator>
  <cp:lastModifiedBy>Mike Weiner</cp:lastModifiedBy>
  <cp:revision>209</cp:revision>
  <dcterms:created xsi:type="dcterms:W3CDTF">2011-03-31T18:20:51Z</dcterms:created>
  <dcterms:modified xsi:type="dcterms:W3CDTF">2011-04-16T19:01:09Z</dcterms:modified>
</cp:coreProperties>
</file>