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34.xml" ContentType="application/vnd.openxmlformats-officedocument.presentationml.slide+xml"/>
  <Default Extension="jpeg" ContentType="image/jpeg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docProps/app.xml" ContentType="application/vnd.openxmlformats-officedocument.extended-properties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Default Extension="wmf" ContentType="image/x-wmf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firstSlideNum="0" showSpecialPlsOnTitleSld="0" saveSubsetFonts="1">
  <p:sldMasterIdLst>
    <p:sldMasterId id="2147483662" r:id="rId1"/>
  </p:sldMasterIdLst>
  <p:notesMasterIdLst>
    <p:notesMasterId r:id="rId38"/>
  </p:notesMasterIdLst>
  <p:handoutMasterIdLst>
    <p:handoutMasterId r:id="rId39"/>
  </p:handoutMasterIdLst>
  <p:sldIdLst>
    <p:sldId id="256" r:id="rId2"/>
    <p:sldId id="311" r:id="rId3"/>
    <p:sldId id="273" r:id="rId4"/>
    <p:sldId id="310" r:id="rId5"/>
    <p:sldId id="275" r:id="rId6"/>
    <p:sldId id="274" r:id="rId7"/>
    <p:sldId id="276" r:id="rId8"/>
    <p:sldId id="259" r:id="rId9"/>
    <p:sldId id="260" r:id="rId10"/>
    <p:sldId id="281" r:id="rId11"/>
    <p:sldId id="302" r:id="rId12"/>
    <p:sldId id="287" r:id="rId13"/>
    <p:sldId id="282" r:id="rId14"/>
    <p:sldId id="261" r:id="rId15"/>
    <p:sldId id="288" r:id="rId16"/>
    <p:sldId id="277" r:id="rId17"/>
    <p:sldId id="290" r:id="rId18"/>
    <p:sldId id="289" r:id="rId19"/>
    <p:sldId id="264" r:id="rId20"/>
    <p:sldId id="291" r:id="rId21"/>
    <p:sldId id="279" r:id="rId22"/>
    <p:sldId id="292" r:id="rId23"/>
    <p:sldId id="301" r:id="rId24"/>
    <p:sldId id="306" r:id="rId25"/>
    <p:sldId id="284" r:id="rId26"/>
    <p:sldId id="285" r:id="rId27"/>
    <p:sldId id="293" r:id="rId28"/>
    <p:sldId id="307" r:id="rId29"/>
    <p:sldId id="296" r:id="rId30"/>
    <p:sldId id="298" r:id="rId31"/>
    <p:sldId id="303" r:id="rId32"/>
    <p:sldId id="283" r:id="rId33"/>
    <p:sldId id="299" r:id="rId34"/>
    <p:sldId id="300" r:id="rId35"/>
    <p:sldId id="304" r:id="rId36"/>
    <p:sldId id="305" r:id="rId37"/>
  </p:sldIdLst>
  <p:sldSz cx="9144000" cy="6858000" type="screen4x3"/>
  <p:notesSz cx="7019925" cy="93059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CC0099"/>
    <a:srgbClr val="339933"/>
    <a:srgbClr val="FF0000"/>
    <a:srgbClr val="333399"/>
    <a:srgbClr val="3333CC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 autoAdjust="0"/>
    <p:restoredTop sz="99248" autoAdjust="0"/>
  </p:normalViewPr>
  <p:slideViewPr>
    <p:cSldViewPr>
      <p:cViewPr>
        <p:scale>
          <a:sx n="100" d="100"/>
          <a:sy n="100" d="100"/>
        </p:scale>
        <p:origin x="-2592" y="-13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312"/>
    </p:cViewPr>
  </p:sorterViewPr>
  <p:notesViewPr>
    <p:cSldViewPr>
      <p:cViewPr varScale="1">
        <p:scale>
          <a:sx n="54" d="100"/>
          <a:sy n="54" d="100"/>
        </p:scale>
        <p:origin x="-1746" y="-84"/>
      </p:cViewPr>
      <p:guideLst>
        <p:guide orient="horz" pos="2931"/>
        <p:guide pos="221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notesMaster" Target="notesMasters/notesMaster1.xml"/><Relationship Id="rId39" Type="http://schemas.openxmlformats.org/officeDocument/2006/relationships/handoutMaster" Target="handoutMasters/handoutMaster1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6" name="Rectangle 6"/>
          <p:cNvSpPr>
            <a:spLocks noChangeArrowheads="1"/>
          </p:cNvSpPr>
          <p:nvPr/>
        </p:nvSpPr>
        <p:spPr bwMode="auto">
          <a:xfrm>
            <a:off x="0" y="0"/>
            <a:ext cx="7267575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6083" tIns="48041" rIns="96083" bIns="48041"/>
          <a:lstStyle/>
          <a:p>
            <a:pPr algn="ctr" defTabSz="960438">
              <a:defRPr/>
            </a:pPr>
            <a:r>
              <a:rPr lang="en-US" sz="1200" dirty="0"/>
              <a:t>NLTS2 Data Training</a:t>
            </a:r>
          </a:p>
          <a:p>
            <a:pPr algn="ctr" defTabSz="960438">
              <a:defRPr/>
            </a:pPr>
            <a:r>
              <a:rPr lang="en-US" sz="1200" dirty="0"/>
              <a:t>SRI International</a:t>
            </a:r>
          </a:p>
        </p:txBody>
      </p:sp>
      <p:sp>
        <p:nvSpPr>
          <p:cNvPr id="87047" name="Rectangle 7"/>
          <p:cNvSpPr>
            <a:spLocks noChangeArrowheads="1"/>
          </p:cNvSpPr>
          <p:nvPr/>
        </p:nvSpPr>
        <p:spPr bwMode="auto">
          <a:xfrm>
            <a:off x="779463" y="8763000"/>
            <a:ext cx="540385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6083" tIns="48041" rIns="96083" bIns="48041" anchor="b"/>
          <a:lstStyle/>
          <a:p>
            <a:pPr algn="ctr" defTabSz="960438">
              <a:defRPr/>
            </a:pPr>
            <a:r>
              <a:rPr lang="en-US" sz="1200" dirty="0"/>
              <a:t>Preliminary findings—not for citation.</a:t>
            </a:r>
          </a:p>
        </p:txBody>
      </p:sp>
      <p:sp>
        <p:nvSpPr>
          <p:cNvPr id="87048" name="Rectangle 8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28AD08D-259F-42AD-982D-1F56A614E9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6688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60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2963" cy="3489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9600"/>
            <a:ext cx="5616575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6688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D9E56A6A-E51F-4382-9D94-286BD9706B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E5184D-5AE5-4871-BDE4-9C4FCAC5F9F1}" type="slidenum">
              <a:rPr lang="en-US" smtClean="0"/>
              <a:pPr/>
              <a:t>35</a:t>
            </a:fld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w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Randomly selected subset of the NLTS2 data used in all examples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CAD165-9B55-4A96-A06B-E2D5BBEFC1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Randomly selected subset of the NLTS2 data used in all examples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EE43CB-803F-4212-B4B1-E9BF27CA84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Randomly selected subset of the NLTS2 data used in all examples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660B57-50A4-44E2-9622-9D945474BCC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Randomly selected subset of the NLTS2 data used in all examples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0B4F94-B7DF-4B91-B850-AC3EAF7C426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600200" y="6381750"/>
            <a:ext cx="5486400" cy="323850"/>
          </a:xfrm>
        </p:spPr>
        <p:txBody>
          <a:bodyPr/>
          <a:lstStyle>
            <a:lvl1pPr>
              <a:defRPr i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/>
              <a:t>Randomly selected subset of the NLTS2 data used in all examples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47FEA-B0AA-497C-B2DA-2356F6122B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600200" y="6381750"/>
            <a:ext cx="5715000" cy="323850"/>
          </a:xfrm>
        </p:spPr>
        <p:txBody>
          <a:bodyPr/>
          <a:lstStyle>
            <a:lvl1pPr>
              <a:defRPr i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/>
              <a:t>Randomly selected subset of the NLTS2 data used in all examples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CFFC5B-9DAB-40FE-AA18-13AE8D9FAA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NLTS2-4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59363" y="3197225"/>
            <a:ext cx="3014662" cy="156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55448" y="155448"/>
            <a:ext cx="8805672" cy="213055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2667000" y="6248400"/>
            <a:ext cx="4876800" cy="533400"/>
          </a:xfrm>
        </p:spPr>
        <p:txBody>
          <a:bodyPr/>
          <a:lstStyle>
            <a:lvl1pPr>
              <a:defRPr i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These results cannot be replicated with full dataset; all output</a:t>
            </a:r>
            <a:br>
              <a:rPr lang="en-US" smtClean="0"/>
            </a:br>
            <a:r>
              <a:rPr lang="en-US" smtClean="0"/>
              <a:t>in modules generated with a random subset of the full data.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054975" y="6410325"/>
            <a:ext cx="631825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0742D-B0B3-44BA-A175-BF728D2500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 bwMode="auto">
          <a:xfrm>
            <a:off x="458788" y="276225"/>
            <a:ext cx="82296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2000" b="0" kern="12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  <a:ea typeface="+mn-ea"/>
                <a:cs typeface="Calibri"/>
              </a:rPr>
              <a:t>14a. Accessing Data Files in SPSS</a:t>
            </a:r>
            <a:r>
              <a:rPr lang="en-US" sz="2000" b="0" kern="1200" baseline="20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  <a:ea typeface="+mn-ea"/>
                <a:cs typeface="Calibri"/>
              </a:rPr>
              <a:t>®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555584"/>
            <a:ext cx="8229600" cy="81575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484450"/>
            <a:ext cx="8229600" cy="45259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228600"/>
            <a:ext cx="1219200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Randomly selected subset of the NLTS2 data used in all examples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AAFD39-07B7-4207-9E18-7760913860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600200" y="6381750"/>
            <a:ext cx="5486400" cy="323850"/>
          </a:xfrm>
        </p:spPr>
        <p:txBody>
          <a:bodyPr/>
          <a:lstStyle>
            <a:lvl1pPr>
              <a:defRPr i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/>
              <a:t>Randomly selected subset of the NLTS2 data used in all examples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92D61-86ED-4B34-BC36-23CF7E4386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Randomly selected subset of the NLTS2 data used in all examples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DDC666-E715-4232-A17F-4005E2681DC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600200" y="6381750"/>
            <a:ext cx="6248400" cy="323850"/>
          </a:xfrm>
        </p:spPr>
        <p:txBody>
          <a:bodyPr/>
          <a:lstStyle>
            <a:lvl1pPr>
              <a:defRPr i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/>
              <a:t>Randomly selected subset of the NLTS2 data used in all examples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EE600-0ADE-4540-B793-E3C0951636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600200" y="6381750"/>
            <a:ext cx="5562600" cy="323850"/>
          </a:xfrm>
        </p:spPr>
        <p:txBody>
          <a:bodyPr/>
          <a:lstStyle>
            <a:lvl1pPr>
              <a:defRPr i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/>
              <a:t>Randomly selected subset of the NLTS2 data used in all examples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E0439-4CCC-4684-AAA4-51021CB052C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Randomly selected subset of the NLTS2 data used in all examples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872760-9496-4146-B1F0-D350580C20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7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381750"/>
            <a:ext cx="48768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0">
                <a:solidFill>
                  <a:srgbClr val="606060"/>
                </a:solidFill>
                <a:latin typeface="Calibri"/>
                <a:cs typeface="Calibri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2587" y="6410325"/>
            <a:ext cx="630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606060"/>
                </a:solidFill>
                <a:latin typeface="Calibri"/>
                <a:cs typeface="Calibri"/>
              </a:defRPr>
            </a:lvl1pPr>
          </a:lstStyle>
          <a:p>
            <a:pPr>
              <a:defRPr/>
            </a:pPr>
            <a:fld id="{0423D89D-5C88-4837-A147-4635C804C7D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2" name="Picture 18" descr="sri_logo_1_blu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543800" y="6254750"/>
            <a:ext cx="69215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Content Placeholder 3" descr="NCSER_logo.jpg"/>
          <p:cNvPicPr>
            <a:picLocks noChangeAspect="1"/>
          </p:cNvPicPr>
          <p:nvPr userDrawn="1"/>
        </p:nvPicPr>
        <p:blipFill>
          <a:blip r:embed="rId17" cstate="print"/>
          <a:stretch>
            <a:fillRect/>
          </a:stretch>
        </p:blipFill>
        <p:spPr>
          <a:xfrm>
            <a:off x="466344" y="6132576"/>
            <a:ext cx="2200656" cy="57302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808" r:id="rId2"/>
    <p:sldLayoutId id="2147483802" r:id="rId3"/>
    <p:sldLayoutId id="2147483796" r:id="rId4"/>
    <p:sldLayoutId id="2147483803" r:id="rId5"/>
    <p:sldLayoutId id="2147483797" r:id="rId6"/>
    <p:sldLayoutId id="2147483804" r:id="rId7"/>
    <p:sldLayoutId id="2147483805" r:id="rId8"/>
    <p:sldLayoutId id="2147483798" r:id="rId9"/>
    <p:sldLayoutId id="2147483799" r:id="rId10"/>
    <p:sldLayoutId id="2147483800" r:id="rId11"/>
    <p:sldLayoutId id="2147483801" r:id="rId12"/>
    <p:sldLayoutId id="2147483806" r:id="rId13"/>
    <p:sldLayoutId id="2147483807" r:id="rId14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339933"/>
          </a:solidFill>
          <a:latin typeface="Calibri"/>
          <a:ea typeface="+mj-ea"/>
          <a:cs typeface="Calibri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•"/>
        <a:defRPr sz="2800">
          <a:solidFill>
            <a:schemeClr val="bg2">
              <a:lumMod val="75000"/>
            </a:schemeClr>
          </a:solidFill>
          <a:latin typeface="Calibri"/>
          <a:ea typeface="+mn-ea"/>
          <a:cs typeface="Calibri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Font typeface="Wingdings" pitchFamily="2" charset="2"/>
        <a:buChar char="§"/>
        <a:defRPr sz="2400">
          <a:solidFill>
            <a:schemeClr val="bg2">
              <a:lumMod val="75000"/>
            </a:schemeClr>
          </a:solidFill>
          <a:latin typeface="Calibri"/>
          <a:cs typeface="Calibri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•"/>
        <a:defRPr sz="2000">
          <a:solidFill>
            <a:schemeClr val="bg2">
              <a:lumMod val="75000"/>
            </a:schemeClr>
          </a:solidFill>
          <a:latin typeface="Calibri"/>
          <a:cs typeface="Calibri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Font typeface="Arial" charset="0"/>
        <a:buChar char="–"/>
        <a:defRPr sz="2000">
          <a:solidFill>
            <a:schemeClr val="bg2">
              <a:lumMod val="75000"/>
            </a:schemeClr>
          </a:solidFill>
          <a:latin typeface="Calibri"/>
          <a:cs typeface="Calibri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»"/>
        <a:defRPr sz="2000">
          <a:solidFill>
            <a:schemeClr val="bg2">
              <a:lumMod val="75000"/>
            </a:schemeClr>
          </a:solidFill>
          <a:latin typeface="Calibri"/>
          <a:cs typeface="Calibri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nlts2.org/" TargetMode="External"/><Relationship Id="rId4" Type="http://schemas.openxmlformats.org/officeDocument/2006/relationships/hyperlink" Target="http://nces.ed.gov/statprog/rudman/" TargetMode="External"/><Relationship Id="rId5" Type="http://schemas.openxmlformats.org/officeDocument/2006/relationships/hyperlink" Target="http://nces.ed.gov/statprog/instruct.asp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8"/>
          <p:cNvSpPr>
            <a:spLocks noGrp="1" noChangeArrowheads="1"/>
          </p:cNvSpPr>
          <p:nvPr>
            <p:ph type="ctrTitle"/>
          </p:nvPr>
        </p:nvSpPr>
        <p:spPr>
          <a:xfrm>
            <a:off x="490728" y="155448"/>
            <a:ext cx="8805672" cy="2130552"/>
          </a:xfrm>
          <a:noFill/>
        </p:spPr>
        <p:txBody>
          <a:bodyPr/>
          <a:lstStyle/>
          <a:p>
            <a:pPr eaLnBrk="1" hangingPunct="1"/>
            <a:r>
              <a:rPr lang="en-US" sz="3200" dirty="0" smtClean="0"/>
              <a:t>14a. Accessing Data Files in SPSS</a:t>
            </a:r>
            <a:r>
              <a:rPr lang="en-US" sz="3200" baseline="30000" dirty="0" smtClean="0"/>
              <a:t>®</a:t>
            </a: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110742D-B0B3-44BA-A175-BF728D250023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and view data files: Example</a:t>
            </a:r>
          </a:p>
        </p:txBody>
      </p:sp>
      <p:pic>
        <p:nvPicPr>
          <p:cNvPr id="18436" name="Picture 1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8664" r="41580" b="4630"/>
          <a:stretch>
            <a:fillRect/>
          </a:stretch>
        </p:blipFill>
        <p:spPr>
          <a:xfrm>
            <a:off x="3961351" y="1484313"/>
            <a:ext cx="4877849" cy="4525962"/>
          </a:xfrm>
        </p:spPr>
      </p:pic>
      <p:sp>
        <p:nvSpPr>
          <p:cNvPr id="1843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85800" y="1524000"/>
            <a:ext cx="2971800" cy="4114800"/>
          </a:xfrm>
        </p:spPr>
        <p:txBody>
          <a:bodyPr/>
          <a:lstStyle/>
          <a:p>
            <a:pPr marL="457200" indent="-457200" eaLnBrk="1" hangingPunct="1"/>
            <a:r>
              <a:rPr lang="en-US" sz="2400" dirty="0" smtClean="0"/>
              <a:t>Viewing files</a:t>
            </a:r>
          </a:p>
          <a:p>
            <a:pPr lvl="1" eaLnBrk="1" hangingPunct="1"/>
            <a:r>
              <a:rPr lang="en-US" sz="2000" dirty="0" smtClean="0"/>
              <a:t>Open the Wave 1 Teacher file.</a:t>
            </a:r>
          </a:p>
          <a:p>
            <a:pPr lvl="1" eaLnBrk="1" hangingPunct="1"/>
            <a:r>
              <a:rPr lang="en-US" sz="2000" dirty="0" smtClean="0"/>
              <a:t>Look at both the data view and variable view.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2935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Open and view data files: Example</a:t>
            </a:r>
          </a:p>
        </p:txBody>
      </p:sp>
      <p:pic>
        <p:nvPicPr>
          <p:cNvPr id="19459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5296" r="56842" b="55349"/>
          <a:stretch>
            <a:fillRect/>
          </a:stretch>
        </p:blipFill>
        <p:spPr>
          <a:xfrm>
            <a:off x="685800" y="1447800"/>
            <a:ext cx="7669257" cy="4371975"/>
          </a:xfrm>
          <a:noFill/>
          <a:ln w="6350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10742D-B0B3-44BA-A175-BF728D250023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2935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110742D-B0B3-44BA-A175-BF728D250023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Limiting variables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to reduce the number of variables in the file</a:t>
            </a:r>
          </a:p>
          <a:p>
            <a:pPr lvl="1"/>
            <a:r>
              <a:rPr lang="en-US" dirty="0" smtClean="0"/>
              <a:t>Large files with many cases and many variables are unwieldy; simplify.</a:t>
            </a:r>
          </a:p>
          <a:p>
            <a:pPr lvl="2"/>
            <a:r>
              <a:rPr lang="en-US" dirty="0" smtClean="0"/>
              <a:t>Fewer variables to search through </a:t>
            </a:r>
          </a:p>
          <a:p>
            <a:pPr lvl="2"/>
            <a:r>
              <a:rPr lang="en-US" dirty="0" smtClean="0"/>
              <a:t>Fewer cases to process</a:t>
            </a:r>
          </a:p>
          <a:p>
            <a:pPr lvl="1"/>
            <a:r>
              <a:rPr lang="en-US" dirty="0" smtClean="0"/>
              <a:t>Create files that are limited to just those variables needed for analysis.</a:t>
            </a:r>
          </a:p>
          <a:p>
            <a:pPr lvl="1"/>
            <a:r>
              <a:rPr lang="en-US" dirty="0" smtClean="0"/>
              <a:t>You have the choice of drop or keep.</a:t>
            </a:r>
          </a:p>
          <a:p>
            <a:pPr lvl="2"/>
            <a:r>
              <a:rPr lang="en-US" dirty="0" smtClean="0"/>
              <a:t>Which one is best? The one that requires less typing!</a:t>
            </a:r>
          </a:p>
          <a:p>
            <a:pPr lvl="2"/>
            <a:r>
              <a:rPr lang="en-US" dirty="0" smtClean="0"/>
              <a:t>If you are dropping more variables than keeping, use “keep” and vice versa.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2935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110742D-B0B3-44BA-A175-BF728D250023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Limiting variables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Note</a:t>
            </a:r>
            <a:r>
              <a:rPr lang="en-US" dirty="0" smtClean="0"/>
              <a:t>: When making changes to a file</a:t>
            </a:r>
          </a:p>
          <a:p>
            <a:pPr lvl="1"/>
            <a:r>
              <a:rPr lang="en-US" dirty="0" smtClean="0"/>
              <a:t>Use work files for temporary changes.</a:t>
            </a:r>
          </a:p>
          <a:p>
            <a:pPr lvl="2"/>
            <a:r>
              <a:rPr lang="en-US" dirty="0" smtClean="0"/>
              <a:t>Work files are files that are in existence only for the duration of the program or SPSS session.</a:t>
            </a:r>
          </a:p>
          <a:p>
            <a:pPr lvl="2"/>
            <a:r>
              <a:rPr lang="en-US" dirty="0" smtClean="0"/>
              <a:t>An active file is a work file unless it is saved.</a:t>
            </a:r>
          </a:p>
          <a:p>
            <a:pPr lvl="1"/>
            <a:r>
              <a:rPr lang="en-US" dirty="0" smtClean="0"/>
              <a:t>Save the results to a new data file.</a:t>
            </a:r>
          </a:p>
          <a:p>
            <a:pPr lvl="2"/>
            <a:r>
              <a:rPr lang="en-US" dirty="0" smtClean="0"/>
              <a:t>Usually it is best to create a new file rather than to modify the source file.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2935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Limiting variables</a:t>
            </a:r>
          </a:p>
        </p:txBody>
      </p:sp>
      <p:sp>
        <p:nvSpPr>
          <p:cNvPr id="22531" name="Rectangle 10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 eaLnBrk="1" hangingPunct="1"/>
            <a:r>
              <a:rPr lang="en-US" sz="2000" dirty="0" smtClean="0"/>
              <a:t>In syntax editor</a:t>
            </a:r>
            <a:br>
              <a:rPr lang="en-US" sz="2000" dirty="0" smtClean="0"/>
            </a:br>
            <a:r>
              <a:rPr lang="en-US" sz="2000" cap="small" dirty="0" smtClean="0">
                <a:solidFill>
                  <a:srgbClr val="7030A0"/>
                </a:solidFill>
              </a:rPr>
              <a:t> </a:t>
            </a:r>
            <a:r>
              <a:rPr lang="en-US" sz="2000" cap="all" dirty="0" smtClean="0">
                <a:solidFill>
                  <a:srgbClr val="3333CC"/>
                </a:solidFill>
              </a:rPr>
              <a:t>Get File</a:t>
            </a:r>
            <a:r>
              <a:rPr lang="en-US" sz="2000" cap="small" dirty="0" smtClean="0">
                <a:solidFill>
                  <a:srgbClr val="3333CC"/>
                </a:solidFill>
              </a:rPr>
              <a:t> </a:t>
            </a: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= '</a:t>
            </a: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C:\MyProjects\NLTS2\Data</a:t>
            </a: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\n2w1parent.sav' 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/KEEP= ID w1_DisHdr2001 w1_GendHdr2001</a:t>
            </a:r>
            <a:b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</a:t>
            </a:r>
            <a:r>
              <a:rPr lang="fr-FR" sz="2000" dirty="0" smtClean="0">
                <a:solidFill>
                  <a:srgbClr val="3333CC"/>
                </a:solidFill>
                <a:latin typeface="Lucida Console" pitchFamily="49" charset="0"/>
              </a:rPr>
              <a:t>w1_IncomeHdr2001 w1_AgeHdr2001 np1Weight</a:t>
            </a:r>
            <a:br>
              <a:rPr lang="fr-FR" sz="20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fr-FR" sz="2000" dirty="0" smtClean="0">
                <a:solidFill>
                  <a:srgbClr val="3333CC"/>
                </a:solidFill>
                <a:latin typeface="Lucida Console" pitchFamily="49" charset="0"/>
              </a:rPr>
              <a:t> np1HealthProb np1GroupMember np1ProblemCount</a:t>
            </a:r>
            <a:br>
              <a:rPr lang="fr-FR" sz="20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fr-FR" sz="2000" dirty="0" smtClean="0">
                <a:solidFill>
                  <a:srgbClr val="3333CC"/>
                </a:solidFill>
                <a:latin typeface="Lucida Console" pitchFamily="49" charset="0"/>
              </a:rPr>
              <a:t> np1E2a </a:t>
            </a: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np1B2a. 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EXECUTE.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SAVE OUTFILE=</a:t>
            </a:r>
            <a:b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'</a:t>
            </a: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C:\MyProjects\NLTS2\Data\</a:t>
            </a: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Par_w1_lmt_vars.sav'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 /DROP= </a:t>
            </a:r>
            <a:r>
              <a:rPr lang="fr-FR" sz="2000" dirty="0" smtClean="0">
                <a:solidFill>
                  <a:srgbClr val="3333CC"/>
                </a:solidFill>
                <a:latin typeface="Lucida Console" pitchFamily="49" charset="0"/>
              </a:rPr>
              <a:t>np1E2a</a:t>
            </a: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</a:t>
            </a:r>
            <a:r>
              <a:rPr lang="fr-FR" sz="2000" dirty="0" smtClean="0">
                <a:solidFill>
                  <a:srgbClr val="3333CC"/>
                </a:solidFill>
                <a:latin typeface="Lucida Console" pitchFamily="49" charset="0"/>
              </a:rPr>
              <a:t>np1GroupMember</a:t>
            </a: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.</a:t>
            </a:r>
          </a:p>
          <a:p>
            <a:pPr eaLnBrk="1" hangingPunct="1"/>
            <a:r>
              <a:rPr lang="en-US" sz="1800" dirty="0" smtClean="0"/>
              <a:t>Notice that “</a:t>
            </a:r>
            <a:r>
              <a:rPr lang="en-US" sz="1800" cap="small" dirty="0" smtClean="0">
                <a:solidFill>
                  <a:srgbClr val="3333CC"/>
                </a:solidFill>
              </a:rPr>
              <a:t>Keep</a:t>
            </a:r>
            <a:r>
              <a:rPr lang="en-US" sz="1800" dirty="0" smtClean="0"/>
              <a:t>” is on the “</a:t>
            </a:r>
            <a:r>
              <a:rPr lang="en-US" sz="1800" cap="small" dirty="0" smtClean="0">
                <a:solidFill>
                  <a:srgbClr val="3333CC"/>
                </a:solidFill>
              </a:rPr>
              <a:t>Get File</a:t>
            </a:r>
            <a:r>
              <a:rPr lang="en-US" sz="1800" dirty="0" smtClean="0"/>
              <a:t>” and “</a:t>
            </a:r>
            <a:r>
              <a:rPr lang="en-US" sz="1800" cap="small" dirty="0" smtClean="0">
                <a:solidFill>
                  <a:srgbClr val="3333CC"/>
                </a:solidFill>
              </a:rPr>
              <a:t>Drop</a:t>
            </a:r>
            <a:r>
              <a:rPr lang="en-US" sz="1800" dirty="0" smtClean="0"/>
              <a:t>” is on the “</a:t>
            </a:r>
            <a:r>
              <a:rPr lang="en-US" sz="1800" cap="small" dirty="0" smtClean="0">
                <a:solidFill>
                  <a:srgbClr val="3333CC"/>
                </a:solidFill>
              </a:rPr>
              <a:t>Save File</a:t>
            </a:r>
            <a:r>
              <a:rPr lang="en-US" sz="1800" dirty="0" smtClean="0"/>
              <a:t>” commands.</a:t>
            </a:r>
          </a:p>
          <a:p>
            <a:pPr eaLnBrk="1" hangingPunct="1"/>
            <a:r>
              <a:rPr lang="en-US" sz="1800" dirty="0" smtClean="0"/>
              <a:t>Notice that SPSS statements end in a period.</a:t>
            </a:r>
          </a:p>
          <a:p>
            <a:pPr lvl="2" eaLnBrk="1" hangingPunct="1"/>
            <a:endParaRPr lang="en-US" sz="1400" i="1" dirty="0" smtClean="0">
              <a:solidFill>
                <a:srgbClr val="CC009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10742D-B0B3-44BA-A175-BF728D250023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2935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Limiting variables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400" dirty="0" smtClean="0"/>
              <a:t>Menu driven</a:t>
            </a:r>
          </a:p>
          <a:p>
            <a:pPr lvl="1" eaLnBrk="1" hangingPunct="1">
              <a:defRPr/>
            </a:pPr>
            <a:r>
              <a:rPr lang="en-US" sz="2000" dirty="0" smtClean="0"/>
              <a:t>Open a file.</a:t>
            </a:r>
          </a:p>
          <a:p>
            <a:pPr lvl="1" eaLnBrk="1" hangingPunct="1">
              <a:defRPr/>
            </a:pPr>
            <a:r>
              <a:rPr lang="en-US" sz="2000" dirty="0" smtClean="0"/>
              <a:t>From “</a:t>
            </a:r>
            <a:r>
              <a:rPr lang="en-US" sz="2000" cap="small" dirty="0" smtClean="0">
                <a:solidFill>
                  <a:srgbClr val="3333CC"/>
                </a:solidFill>
              </a:rPr>
              <a:t>File</a:t>
            </a:r>
            <a:r>
              <a:rPr lang="en-US" sz="2000" dirty="0" smtClean="0"/>
              <a:t>” select “</a:t>
            </a:r>
            <a:r>
              <a:rPr lang="en-US" sz="2000" cap="small" dirty="0" smtClean="0">
                <a:solidFill>
                  <a:srgbClr val="3333CC"/>
                </a:solidFill>
              </a:rPr>
              <a:t>Save as.</a:t>
            </a:r>
            <a:r>
              <a:rPr lang="en-US" sz="2000" dirty="0" smtClean="0"/>
              <a:t>”</a:t>
            </a:r>
          </a:p>
          <a:p>
            <a:pPr lvl="1" eaLnBrk="1" hangingPunct="1">
              <a:defRPr/>
            </a:pPr>
            <a:r>
              <a:rPr lang="en-US" sz="2000" dirty="0" smtClean="0"/>
              <a:t>Click on “</a:t>
            </a:r>
            <a:r>
              <a:rPr lang="en-US" sz="2000" cap="small" dirty="0" smtClean="0">
                <a:solidFill>
                  <a:srgbClr val="3333CC"/>
                </a:solidFill>
              </a:rPr>
              <a:t>Variables.</a:t>
            </a:r>
            <a:r>
              <a:rPr lang="en-US" sz="2000" dirty="0" smtClean="0"/>
              <a:t>”</a:t>
            </a:r>
          </a:p>
          <a:p>
            <a:pPr lvl="1" eaLnBrk="1" hangingPunct="1">
              <a:defRPr/>
            </a:pPr>
            <a:r>
              <a:rPr lang="en-US" sz="2000" dirty="0" smtClean="0"/>
              <a:t>in next pop-up menu, click on “</a:t>
            </a:r>
            <a:r>
              <a:rPr lang="en-US" sz="2000" cap="small" dirty="0" smtClean="0">
                <a:solidFill>
                  <a:srgbClr val="3333CC"/>
                </a:solidFill>
              </a:rPr>
              <a:t>Drop All.</a:t>
            </a:r>
            <a:r>
              <a:rPr lang="en-US" sz="2000" dirty="0" smtClean="0"/>
              <a:t>”</a:t>
            </a:r>
          </a:p>
          <a:p>
            <a:pPr lvl="1" eaLnBrk="1" hangingPunct="1">
              <a:defRPr/>
            </a:pPr>
            <a:r>
              <a:rPr lang="en-US" sz="2000" dirty="0" smtClean="0"/>
              <a:t>In the large box with the variable list, click in each little box in the “</a:t>
            </a:r>
            <a:r>
              <a:rPr lang="en-US" sz="2000" cap="small" dirty="0" smtClean="0">
                <a:solidFill>
                  <a:srgbClr val="3333CC"/>
                </a:solidFill>
              </a:rPr>
              <a:t>Keep</a:t>
            </a:r>
            <a:r>
              <a:rPr lang="en-US" sz="2000" dirty="0" smtClean="0"/>
              <a:t>” column to select only the variables needed from this file.</a:t>
            </a:r>
          </a:p>
          <a:p>
            <a:pPr lvl="2" eaLnBrk="1" hangingPunct="1">
              <a:defRPr/>
            </a:pPr>
            <a:r>
              <a:rPr lang="en-US" sz="1800" dirty="0" smtClean="0"/>
              <a:t>Little boxes with an “</a:t>
            </a:r>
            <a:r>
              <a:rPr lang="en-US" sz="1800" b="1" cap="small" dirty="0" smtClean="0">
                <a:solidFill>
                  <a:srgbClr val="3333CC"/>
                </a:solidFill>
              </a:rPr>
              <a:t>x</a:t>
            </a:r>
            <a:r>
              <a:rPr lang="en-US" sz="1800" dirty="0" smtClean="0"/>
              <a:t>” indicate the variables are kept; blank boxes indicate the variables are dropped.</a:t>
            </a:r>
          </a:p>
          <a:p>
            <a:pPr lvl="1" eaLnBrk="1" hangingPunct="1">
              <a:defRPr/>
            </a:pPr>
            <a:r>
              <a:rPr lang="en-US" sz="2000" dirty="0" smtClean="0"/>
              <a:t>Click “</a:t>
            </a:r>
            <a:r>
              <a:rPr lang="en-US" sz="2000" cap="small" dirty="0" smtClean="0">
                <a:solidFill>
                  <a:srgbClr val="3333CC"/>
                </a:solidFill>
              </a:rPr>
              <a:t>Continue</a:t>
            </a:r>
            <a:r>
              <a:rPr lang="en-US" sz="2000" dirty="0" smtClean="0"/>
              <a:t>,” give the file a new name in the Browse window, and click “</a:t>
            </a:r>
            <a:r>
              <a:rPr lang="en-US" sz="2000" cap="small" dirty="0" smtClean="0">
                <a:solidFill>
                  <a:srgbClr val="3333CC"/>
                </a:solidFill>
              </a:rPr>
              <a:t>Save.</a:t>
            </a:r>
            <a:r>
              <a:rPr lang="en-US" sz="2000" dirty="0" smtClean="0"/>
              <a:t>”</a:t>
            </a:r>
          </a:p>
          <a:p>
            <a:pPr lvl="1" eaLnBrk="1" hangingPunct="1">
              <a:defRPr/>
            </a:pPr>
            <a:r>
              <a:rPr lang="en-US" sz="2000" dirty="0" smtClean="0"/>
              <a:t>Open a new file.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10742D-B0B3-44BA-A175-BF728D250023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2935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Limiting variables: Example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57200" indent="-457200" eaLnBrk="1" hangingPunct="1">
              <a:lnSpc>
                <a:spcPct val="80000"/>
              </a:lnSpc>
            </a:pPr>
            <a:r>
              <a:rPr lang="en-US" sz="2000" dirty="0" smtClean="0"/>
              <a:t>Limiting variables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Create a file with fewer variables.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Create a new file called “PrScores.sav” from n2w2dirassess.sav.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Keep only the following variables: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ID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ndacalc_pr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ndaPC_PR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ndasyn_pr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NDaF1_friend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na_age4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w2_dis12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w2_gend2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na_grade4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w2_incm3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wt_na.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Open and review the new file in variable view.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10742D-B0B3-44BA-A175-BF728D250023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2935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Limiting variables</a:t>
            </a:r>
          </a:p>
        </p:txBody>
      </p:sp>
      <p:pic>
        <p:nvPicPr>
          <p:cNvPr id="25603" name="Picture 6"/>
          <p:cNvPicPr>
            <a:picLocks noChangeAspect="1" noChangeArrowheads="1"/>
          </p:cNvPicPr>
          <p:nvPr/>
        </p:nvPicPr>
        <p:blipFill>
          <a:blip r:embed="rId2" cstate="print"/>
          <a:srcRect l="2513" t="8600" r="50146" b="62946"/>
          <a:stretch>
            <a:fillRect/>
          </a:stretch>
        </p:blipFill>
        <p:spPr bwMode="auto">
          <a:xfrm>
            <a:off x="228600" y="1828800"/>
            <a:ext cx="8610600" cy="3025775"/>
          </a:xfrm>
          <a:prstGeom prst="rect">
            <a:avLst/>
          </a:prstGeom>
          <a:noFill/>
          <a:ln w="6350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10742D-B0B3-44BA-A175-BF728D250023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2935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Subsetting cases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to reduce the number of cases or records in the file.</a:t>
            </a:r>
          </a:p>
          <a:p>
            <a:pPr lvl="1"/>
            <a:r>
              <a:rPr lang="en-US" dirty="0" smtClean="0"/>
              <a:t>Often analysis is done on a subset; for example:</a:t>
            </a:r>
          </a:p>
          <a:p>
            <a:pPr lvl="2"/>
            <a:r>
              <a:rPr lang="en-US" dirty="0" smtClean="0"/>
              <a:t>Select only youth with visual impairment.</a:t>
            </a:r>
          </a:p>
          <a:p>
            <a:pPr lvl="2"/>
            <a:r>
              <a:rPr lang="en-US" dirty="0" smtClean="0"/>
              <a:t>Select only youth who are out of secondary school.</a:t>
            </a:r>
          </a:p>
          <a:p>
            <a:pPr lvl="2"/>
            <a:r>
              <a:rPr lang="en-US" dirty="0" smtClean="0"/>
              <a:t>Exclude younger students.</a:t>
            </a:r>
          </a:p>
          <a:p>
            <a:r>
              <a:rPr lang="en-US" dirty="0" smtClean="0"/>
              <a:t>All variables are available in the file; only cases are conditionally restricted.</a:t>
            </a:r>
          </a:p>
          <a:p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10742D-B0B3-44BA-A175-BF728D250023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2935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Subsetting cases</a:t>
            </a:r>
          </a:p>
        </p:txBody>
      </p:sp>
      <p:sp>
        <p:nvSpPr>
          <p:cNvPr id="27651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1800" i="1" dirty="0" smtClean="0"/>
              <a:t>Example</a:t>
            </a:r>
            <a:r>
              <a:rPr lang="en-US" sz="1800" dirty="0" smtClean="0"/>
              <a:t>: Limit Wave 4 Parent/Youth interview data to those who are 21 or older, excluding youth who are 19 or 20 (W4_Age2007 = 19 or 20).</a:t>
            </a:r>
          </a:p>
          <a:p>
            <a:pPr eaLnBrk="1" hangingPunct="1"/>
            <a:r>
              <a:rPr lang="en-US" sz="1800" dirty="0" smtClean="0"/>
              <a:t>Code in syntax editor to limit cases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000" dirty="0" smtClean="0"/>
              <a:t>	</a:t>
            </a: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USE ALL.</a:t>
            </a:r>
            <a:b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COMPUTE filter_$=(W4_Age2007&gt;20).</a:t>
            </a:r>
            <a:b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VARIABLE LABEL filter_$ 'W4_Age2007&gt;20 (FILTER)'.</a:t>
            </a:r>
            <a:b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VALUE LABELS filter_$  0 'Not Selected' 1 'Selected'.</a:t>
            </a:r>
            <a:b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FORMAT filter_$ (f1.0).</a:t>
            </a:r>
            <a:b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FILTER BY filter_$.</a:t>
            </a:r>
            <a:b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EXECUTE.</a:t>
            </a:r>
          </a:p>
          <a:p>
            <a:pPr eaLnBrk="1" hangingPunct="1"/>
            <a:r>
              <a:rPr lang="en-US" sz="1800" dirty="0" smtClean="0"/>
              <a:t>Code to select all cases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000" dirty="0" smtClean="0"/>
              <a:t>	</a:t>
            </a: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FILTER OFF.</a:t>
            </a:r>
            <a:b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USE ALL.</a:t>
            </a:r>
            <a:b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EXECUTE.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10742D-B0B3-44BA-A175-BF728D250023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2935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CEFFB6-1D1D-416D-AE27-41B6806D915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Prerequisites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Recommended modules to complete before viewing this module</a:t>
            </a:r>
          </a:p>
          <a:p>
            <a:pPr lvl="1"/>
            <a:r>
              <a:rPr lang="en-US" dirty="0" smtClean="0"/>
              <a:t>1. Introduction to the NLTS2 Training Modules</a:t>
            </a:r>
          </a:p>
          <a:p>
            <a:pPr lvl="1"/>
            <a:r>
              <a:rPr lang="en-US" dirty="0" smtClean="0"/>
              <a:t>2. NLTS2 Study Overview</a:t>
            </a:r>
          </a:p>
          <a:p>
            <a:pPr lvl="1"/>
            <a:r>
              <a:rPr lang="en-US" dirty="0" smtClean="0"/>
              <a:t>3. NLTS2 Study Design and Sampling</a:t>
            </a:r>
          </a:p>
          <a:p>
            <a:pPr lvl="1"/>
            <a:r>
              <a:rPr lang="en-US" dirty="0" smtClean="0"/>
              <a:t>NLTS2 Data Sources, either</a:t>
            </a:r>
          </a:p>
          <a:p>
            <a:pPr lvl="2"/>
            <a:r>
              <a:rPr lang="en-US" dirty="0" smtClean="0"/>
              <a:t>4. Parent and Youth Surveys or</a:t>
            </a:r>
          </a:p>
          <a:p>
            <a:pPr lvl="2"/>
            <a:r>
              <a:rPr lang="en-US" dirty="0" smtClean="0"/>
              <a:t>5. School Surveys, Student Assessments, and Transcripts</a:t>
            </a:r>
          </a:p>
          <a:p>
            <a:pPr lvl="1"/>
            <a:r>
              <a:rPr lang="en-US" dirty="0" smtClean="0"/>
              <a:t>NLTS2 Documentation</a:t>
            </a:r>
          </a:p>
          <a:p>
            <a:pPr lvl="2"/>
            <a:r>
              <a:rPr lang="en-US" dirty="0" smtClean="0"/>
              <a:t>10. Overview</a:t>
            </a:r>
          </a:p>
          <a:p>
            <a:pPr lvl="2"/>
            <a:r>
              <a:rPr lang="en-US" dirty="0" smtClean="0"/>
              <a:t>11. Data Dictionaries</a:t>
            </a:r>
          </a:p>
          <a:p>
            <a:pPr lvl="2"/>
            <a:r>
              <a:rPr lang="en-US" dirty="0" smtClean="0"/>
              <a:t>12. Quick References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Subsetting cases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To limit cases from menu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i="1" dirty="0" smtClean="0">
                <a:solidFill>
                  <a:srgbClr val="3333CC"/>
                </a:solidFill>
              </a:rPr>
              <a:t>Data: Select Cases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Click “</a:t>
            </a:r>
            <a:r>
              <a:rPr lang="en-US" sz="2000" cap="small" dirty="0" smtClean="0">
                <a:solidFill>
                  <a:srgbClr val="3333CC"/>
                </a:solidFill>
              </a:rPr>
              <a:t>If condition is satisfied</a:t>
            </a:r>
            <a:r>
              <a:rPr lang="en-US" sz="2000" dirty="0" smtClean="0"/>
              <a:t>” and “</a:t>
            </a:r>
            <a:r>
              <a:rPr lang="en-US" sz="2000" cap="small" dirty="0" smtClean="0">
                <a:solidFill>
                  <a:srgbClr val="7030A0"/>
                </a:solidFill>
              </a:rPr>
              <a:t>If</a:t>
            </a:r>
            <a:r>
              <a:rPr lang="en-US" sz="2000" dirty="0" smtClean="0"/>
              <a:t>” button.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Build logic condition.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Click “</a:t>
            </a:r>
            <a:r>
              <a:rPr lang="en-US" sz="2000" cap="small" dirty="0" smtClean="0">
                <a:solidFill>
                  <a:srgbClr val="3333CC"/>
                </a:solidFill>
              </a:rPr>
              <a:t>Continue</a:t>
            </a:r>
            <a:r>
              <a:rPr lang="en-US" sz="2000" dirty="0" smtClean="0"/>
              <a:t>” and “</a:t>
            </a:r>
            <a:r>
              <a:rPr lang="en-US" sz="2000" dirty="0" smtClean="0">
                <a:solidFill>
                  <a:srgbClr val="3333CC"/>
                </a:solidFill>
              </a:rPr>
              <a:t>OK.</a:t>
            </a:r>
            <a:r>
              <a:rPr lang="en-US" sz="2000" dirty="0" smtClean="0"/>
              <a:t>”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To select all cases from menu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i="1" dirty="0" smtClean="0">
                <a:solidFill>
                  <a:srgbClr val="3333CC"/>
                </a:solidFill>
              </a:rPr>
              <a:t>Data: Select Cases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Select “</a:t>
            </a:r>
            <a:r>
              <a:rPr lang="en-US" sz="2000" cap="small" dirty="0" smtClean="0">
                <a:solidFill>
                  <a:srgbClr val="3333CC"/>
                </a:solidFill>
              </a:rPr>
              <a:t>All Cases</a:t>
            </a:r>
            <a:r>
              <a:rPr lang="en-US" sz="2000" dirty="0" smtClean="0"/>
              <a:t>” and click “</a:t>
            </a:r>
            <a:r>
              <a:rPr lang="en-US" sz="2000" dirty="0" smtClean="0">
                <a:solidFill>
                  <a:srgbClr val="3333CC"/>
                </a:solidFill>
              </a:rPr>
              <a:t>OK.</a:t>
            </a:r>
            <a:r>
              <a:rPr lang="en-US" sz="2000" dirty="0" smtClean="0"/>
              <a:t>”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To have the best of both worlds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Click “</a:t>
            </a:r>
            <a:r>
              <a:rPr lang="en-US" sz="2000" cap="small" dirty="0" smtClean="0">
                <a:solidFill>
                  <a:srgbClr val="3333CC"/>
                </a:solidFill>
              </a:rPr>
              <a:t>Paste</a:t>
            </a:r>
            <a:r>
              <a:rPr lang="en-US" sz="2000" dirty="0" smtClean="0"/>
              <a:t>” to save code.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Select and run code from syntax editor.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Toggle on and off as needed.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10742D-B0B3-44BA-A175-BF728D250023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2935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Subsetting cases: Example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 dirty="0" smtClean="0"/>
              <a:t>Subsetting cases</a:t>
            </a:r>
          </a:p>
          <a:p>
            <a:pPr lvl="1" eaLnBrk="1" hangingPunct="1"/>
            <a:r>
              <a:rPr lang="en-US" dirty="0" smtClean="0"/>
              <a:t>Create a small data set with a subset of cases.</a:t>
            </a:r>
          </a:p>
          <a:p>
            <a:pPr lvl="1" eaLnBrk="1" hangingPunct="1"/>
            <a:r>
              <a:rPr lang="en-US" dirty="0" smtClean="0"/>
              <a:t>Open “</a:t>
            </a:r>
            <a:r>
              <a:rPr lang="en-US" dirty="0" smtClean="0">
                <a:solidFill>
                  <a:srgbClr val="3333CC"/>
                </a:solidFill>
              </a:rPr>
              <a:t>PrScores.sav</a:t>
            </a:r>
            <a:r>
              <a:rPr lang="en-US" dirty="0" smtClean="0"/>
              <a:t>” created in previous example.</a:t>
            </a:r>
          </a:p>
          <a:p>
            <a:pPr lvl="1" eaLnBrk="1" hangingPunct="1"/>
            <a:r>
              <a:rPr lang="en-US" dirty="0" smtClean="0"/>
              <a:t>Limit cases to those classified with hearing impairment only, i.e., those with a value of “5” for “w2_dis12.”</a:t>
            </a:r>
          </a:p>
          <a:p>
            <a:pPr lvl="1" eaLnBrk="1" hangingPunct="1"/>
            <a:r>
              <a:rPr lang="en-US" dirty="0" smtClean="0"/>
              <a:t>Look at “Variable View” and “Data View” in the data editor.</a:t>
            </a:r>
          </a:p>
          <a:p>
            <a:pPr lvl="2" eaLnBrk="1" hangingPunct="1"/>
            <a:r>
              <a:rPr lang="en-US" dirty="0" smtClean="0"/>
              <a:t>Are there any visual clues that the filter is on?</a:t>
            </a:r>
          </a:p>
          <a:p>
            <a:pPr lvl="1" eaLnBrk="1" hangingPunct="1"/>
            <a:r>
              <a:rPr lang="en-US" dirty="0" smtClean="0"/>
              <a:t>Turn the filter off so all cases are selected.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10742D-B0B3-44BA-A175-BF728D250023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2935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Joining/combining data files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How to bring in data from another file</a:t>
            </a:r>
          </a:p>
          <a:p>
            <a:pPr eaLnBrk="1" hangingPunct="1"/>
            <a:r>
              <a:rPr lang="en-US" dirty="0" smtClean="0"/>
              <a:t>Purpose</a:t>
            </a:r>
          </a:p>
          <a:p>
            <a:pPr lvl="1" eaLnBrk="1" hangingPunct="1"/>
            <a:r>
              <a:rPr lang="en-US" dirty="0" smtClean="0"/>
              <a:t>Learn to combine or join files</a:t>
            </a:r>
          </a:p>
          <a:p>
            <a:pPr lvl="2" eaLnBrk="1" hangingPunct="1"/>
            <a:r>
              <a:rPr lang="en-US" dirty="0" smtClean="0"/>
              <a:t>Bring in data from another source</a:t>
            </a:r>
          </a:p>
          <a:p>
            <a:pPr lvl="2" eaLnBrk="1" hangingPunct="1"/>
            <a:r>
              <a:rPr lang="en-US" dirty="0" smtClean="0"/>
              <a:t>Bring in data from another wave</a:t>
            </a:r>
          </a:p>
          <a:p>
            <a:pPr lvl="1" eaLnBrk="1" hangingPunct="1"/>
            <a:r>
              <a:rPr lang="en-US" dirty="0" smtClean="0"/>
              <a:t>Learn what to watch for</a:t>
            </a:r>
          </a:p>
          <a:p>
            <a:pPr lvl="2" eaLnBrk="1" hangingPunct="1"/>
            <a:r>
              <a:rPr lang="en-US" dirty="0" smtClean="0"/>
              <a:t>Number of cases in the combined file</a:t>
            </a:r>
          </a:p>
          <a:p>
            <a:pPr lvl="2" eaLnBrk="1" hangingPunct="1"/>
            <a:r>
              <a:rPr lang="en-US" dirty="0" smtClean="0"/>
              <a:t>How cases are joined</a:t>
            </a:r>
          </a:p>
          <a:p>
            <a:pPr lvl="3" eaLnBrk="1" hangingPunct="1"/>
            <a:r>
              <a:rPr lang="en-US" dirty="0" smtClean="0"/>
              <a:t>Key variable, i.e., which variable to match on</a:t>
            </a:r>
          </a:p>
          <a:p>
            <a:pPr lvl="3" eaLnBrk="1" hangingPunct="1"/>
            <a:r>
              <a:rPr lang="en-US" dirty="0" smtClean="0"/>
              <a:t>Keyed file, i.e., which cases to keep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10742D-B0B3-44BA-A175-BF728D250023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2935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Joining/combining data files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do this?</a:t>
            </a:r>
          </a:p>
          <a:p>
            <a:pPr lvl="1"/>
            <a:r>
              <a:rPr lang="en-US" dirty="0" smtClean="0"/>
              <a:t>Often it is necessary to combine information from different files to perform comparative analyses, create new variables, or measure differences over time.</a:t>
            </a:r>
          </a:p>
          <a:p>
            <a:r>
              <a:rPr lang="en-US" dirty="0" smtClean="0"/>
              <a:t>For example, you may want to</a:t>
            </a:r>
          </a:p>
          <a:p>
            <a:pPr lvl="1"/>
            <a:r>
              <a:rPr lang="en-US" dirty="0" smtClean="0"/>
              <a:t>Create composite variables from multiple sources.</a:t>
            </a:r>
          </a:p>
          <a:p>
            <a:pPr lvl="1"/>
            <a:r>
              <a:rPr lang="en-US" dirty="0" smtClean="0"/>
              <a:t>Look at similar items at different points in time.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10742D-B0B3-44BA-A175-BF728D250023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2935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Joining/combining data files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dirty="0" smtClean="0"/>
              <a:t>Example of a composite variable from multiple sources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200" dirty="0" smtClean="0"/>
              <a:t>Create a variable for “if parent attended a parent/teacher conference” using Wave 2 teacher survey item nts2C8 and fill in with parent interview item np2E1a_d if teacher data are missing.</a:t>
            </a:r>
            <a:r>
              <a:rPr lang="en-US" dirty="0" smtClean="0"/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/>
              <a:t>Example of items at different points in time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200" dirty="0" smtClean="0"/>
              <a:t>Create a variable to look at the pattern of employment between Waves 2 and 3: employed both waves, either wave, or neither wave.</a:t>
            </a:r>
          </a:p>
          <a:p>
            <a:pPr lvl="2" eaLnBrk="1" hangingPunct="1">
              <a:lnSpc>
                <a:spcPct val="80000"/>
              </a:lnSpc>
            </a:pPr>
            <a:r>
              <a:rPr lang="en-US" dirty="0" smtClean="0"/>
              <a:t>Set to employed both waves if np2HasPdJob (W2) and np3HasJob (W3) are yes.</a:t>
            </a:r>
          </a:p>
          <a:p>
            <a:pPr lvl="2" eaLnBrk="1" hangingPunct="1">
              <a:lnSpc>
                <a:spcPct val="80000"/>
              </a:lnSpc>
            </a:pPr>
            <a:r>
              <a:rPr lang="en-US" dirty="0" smtClean="0"/>
              <a:t>Else set to employed in either wave if np2HasPdJob or np3HasJob are yes.</a:t>
            </a:r>
          </a:p>
          <a:p>
            <a:pPr lvl="2" eaLnBrk="1" hangingPunct="1">
              <a:lnSpc>
                <a:spcPct val="80000"/>
              </a:lnSpc>
            </a:pPr>
            <a:r>
              <a:rPr lang="en-US" dirty="0" smtClean="0"/>
              <a:t>Else set to not employed if np2HasPdJob and np3HasJob are no.</a:t>
            </a:r>
          </a:p>
          <a:p>
            <a:pPr eaLnBrk="1" hangingPunct="1">
              <a:lnSpc>
                <a:spcPct val="90000"/>
              </a:lnSpc>
            </a:pPr>
            <a:endParaRPr lang="en-US" sz="16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10742D-B0B3-44BA-A175-BF728D250023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2935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Joining/combining data files</a:t>
            </a:r>
            <a:endParaRPr lang="en-US" sz="2800" dirty="0" smtClean="0"/>
          </a:p>
        </p:txBody>
      </p:sp>
      <p:graphicFrame>
        <p:nvGraphicFramePr>
          <p:cNvPr id="58" name="Table Placeholder 57"/>
          <p:cNvGraphicFramePr>
            <a:graphicFrameLocks noGrp="1"/>
          </p:cNvGraphicFramePr>
          <p:nvPr>
            <p:ph idx="1"/>
          </p:nvPr>
        </p:nvGraphicFramePr>
        <p:xfrm>
          <a:off x="457200" y="1484313"/>
          <a:ext cx="8229600" cy="4079242"/>
        </p:xfrm>
        <a:graphic>
          <a:graphicData uri="http://schemas.openxmlformats.org/drawingml/2006/table">
            <a:tbl>
              <a:tblPr/>
              <a:tblGrid>
                <a:gridCol w="1644902"/>
                <a:gridCol w="1646599"/>
                <a:gridCol w="2004776"/>
                <a:gridCol w="1288422"/>
                <a:gridCol w="1644901"/>
              </a:tblGrid>
              <a:tr h="571500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Hypothetical Example: Data Availability Across Instruments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Calibri"/>
                          <a:cs typeface="Calibri"/>
                        </a:rPr>
                        <a:t/>
                      </a:r>
                      <a:b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Calibri"/>
                          <a:cs typeface="Calibri"/>
                        </a:rPr>
                      </a:b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Calibri"/>
                          <a:cs typeface="Calibri"/>
                        </a:rPr>
                        <a:t>Youth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Calibri"/>
                          <a:cs typeface="Calibri"/>
                        </a:rPr>
                        <a:t>Interview Data W1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Calibri"/>
                          <a:cs typeface="Calibri"/>
                        </a:rPr>
                        <a:t>Assessment Data W2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Calibri"/>
                          <a:cs typeface="Calibri"/>
                        </a:rPr>
                        <a:t>Interview Data W2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Calibri"/>
                          <a:cs typeface="Calibri"/>
                        </a:rPr>
                        <a:t>Program Data W2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1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Calibri"/>
                          <a:cs typeface="Calibri"/>
                        </a:rPr>
                        <a:t>Yes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Calibri"/>
                          <a:cs typeface="Calibri"/>
                        </a:rPr>
                        <a:t>Yes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Calibri"/>
                          <a:cs typeface="Calibri"/>
                        </a:rPr>
                        <a:t>Yes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No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2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Calibri"/>
                          <a:cs typeface="Calibri"/>
                        </a:rPr>
                        <a:t>Yes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No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Calibri"/>
                          <a:cs typeface="Calibri"/>
                        </a:rPr>
                        <a:t>Yes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No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3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No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No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No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Calibri"/>
                          <a:cs typeface="Calibri"/>
                        </a:rPr>
                        <a:t>Yes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4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Calibri"/>
                          <a:cs typeface="Calibri"/>
                        </a:rPr>
                        <a:t>Yes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No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No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Calibri"/>
                          <a:cs typeface="Calibri"/>
                        </a:rPr>
                        <a:t>Yes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Calibri"/>
                          <a:cs typeface="Calibri"/>
                        </a:rPr>
                        <a:t>Yes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No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Calibri"/>
                          <a:cs typeface="Calibri"/>
                        </a:rPr>
                        <a:t>Yes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No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6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Calibri"/>
                          <a:cs typeface="Calibri"/>
                        </a:rPr>
                        <a:t>Yes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Calibri"/>
                          <a:cs typeface="Calibri"/>
                        </a:rPr>
                        <a:t>Yes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Calibri"/>
                          <a:cs typeface="Calibri"/>
                        </a:rPr>
                        <a:t>Yes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Calibri"/>
                          <a:cs typeface="Calibri"/>
                        </a:rPr>
                        <a:t>Yes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847" name="Rectangle 94"/>
          <p:cNvSpPr>
            <a:spLocks noChangeArrowheads="1"/>
          </p:cNvSpPr>
          <p:nvPr/>
        </p:nvSpPr>
        <p:spPr bwMode="auto">
          <a:xfrm>
            <a:off x="930275" y="1752600"/>
            <a:ext cx="641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>
              <a:spcBef>
                <a:spcPct val="20000"/>
              </a:spcBef>
            </a:pPr>
            <a:endParaRPr lang="en-US" dirty="0"/>
          </a:p>
        </p:txBody>
      </p:sp>
      <p:sp>
        <p:nvSpPr>
          <p:cNvPr id="33848" name="Text Box 96"/>
          <p:cNvSpPr txBox="1">
            <a:spLocks noChangeArrowheads="1"/>
          </p:cNvSpPr>
          <p:nvPr/>
        </p:nvSpPr>
        <p:spPr bwMode="auto">
          <a:xfrm>
            <a:off x="1111250" y="5530850"/>
            <a:ext cx="749435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333399"/>
                </a:solidFill>
              </a:rPr>
              <a:t>There </a:t>
            </a:r>
            <a:r>
              <a:rPr lang="en-US" i="1" dirty="0">
                <a:solidFill>
                  <a:srgbClr val="333399"/>
                </a:solidFill>
              </a:rPr>
              <a:t>will</a:t>
            </a:r>
            <a:r>
              <a:rPr lang="en-US" dirty="0">
                <a:solidFill>
                  <a:srgbClr val="333399"/>
                </a:solidFill>
              </a:rPr>
              <a:t> be missing records across files and missing items within </a:t>
            </a:r>
            <a:r>
              <a:rPr lang="en-US" dirty="0" smtClean="0">
                <a:solidFill>
                  <a:srgbClr val="333399"/>
                </a:solidFill>
              </a:rPr>
              <a:t>files.</a:t>
            </a:r>
            <a:endParaRPr lang="en-US" dirty="0">
              <a:solidFill>
                <a:srgbClr val="333399"/>
              </a:solidFill>
            </a:endParaRPr>
          </a:p>
          <a:p>
            <a:r>
              <a:rPr lang="en-US" dirty="0">
                <a:solidFill>
                  <a:srgbClr val="333399"/>
                </a:solidFill>
              </a:rPr>
              <a:t>If data </a:t>
            </a:r>
            <a:r>
              <a:rPr lang="en-US" dirty="0" smtClean="0">
                <a:solidFill>
                  <a:srgbClr val="333399"/>
                </a:solidFill>
              </a:rPr>
              <a:t>look </a:t>
            </a:r>
            <a:r>
              <a:rPr lang="en-US" dirty="0">
                <a:solidFill>
                  <a:srgbClr val="333399"/>
                </a:solidFill>
              </a:rPr>
              <a:t>like this, </a:t>
            </a:r>
            <a:r>
              <a:rPr lang="en-US" dirty="0" smtClean="0">
                <a:solidFill>
                  <a:srgbClr val="333399"/>
                </a:solidFill>
              </a:rPr>
              <a:t>ask </a:t>
            </a:r>
            <a:r>
              <a:rPr lang="en-US" dirty="0">
                <a:solidFill>
                  <a:srgbClr val="333399"/>
                </a:solidFill>
              </a:rPr>
              <a:t>which file is the </a:t>
            </a:r>
            <a:r>
              <a:rPr lang="en-US" i="1" dirty="0" smtClean="0">
                <a:solidFill>
                  <a:srgbClr val="333399"/>
                </a:solidFill>
              </a:rPr>
              <a:t>main file</a:t>
            </a:r>
            <a:r>
              <a:rPr lang="en-US" dirty="0" smtClean="0">
                <a:solidFill>
                  <a:srgbClr val="333399"/>
                </a:solidFill>
              </a:rPr>
              <a:t> </a:t>
            </a:r>
            <a:r>
              <a:rPr lang="en-US" dirty="0">
                <a:solidFill>
                  <a:srgbClr val="333399"/>
                </a:solidFill>
              </a:rPr>
              <a:t>being </a:t>
            </a:r>
            <a:r>
              <a:rPr lang="en-US" dirty="0" smtClean="0">
                <a:solidFill>
                  <a:srgbClr val="333399"/>
                </a:solidFill>
              </a:rPr>
              <a:t>analyzed.</a:t>
            </a:r>
            <a:endParaRPr lang="en-US" dirty="0">
              <a:solidFill>
                <a:srgbClr val="333399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10742D-B0B3-44BA-A175-BF728D250023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2935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Joining/combining data files</a:t>
            </a:r>
          </a:p>
        </p:txBody>
      </p:sp>
      <p:sp>
        <p:nvSpPr>
          <p:cNvPr id="34819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Data in all files must be sorted by the key variable.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The key variable matches files case by case.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Key variable is “ID.”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Files on CD should be sorted by key variable, but as you work with files they may become unsorted.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Code in syntax editor to sort data.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1800" dirty="0" smtClean="0">
                <a:solidFill>
                  <a:srgbClr val="7030A0"/>
                </a:solidFill>
                <a:latin typeface="Lucida Console" pitchFamily="49" charset="0"/>
              </a:rPr>
              <a:t>	</a:t>
            </a: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SORT CASES BY</a:t>
            </a:r>
            <a:b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ID (A).</a:t>
            </a:r>
            <a:endParaRPr lang="en-US" sz="1400" dirty="0" smtClean="0">
              <a:solidFill>
                <a:srgbClr val="3333CC"/>
              </a:solidFill>
              <a:latin typeface="Lucida Console" pitchFamily="49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To sort data from menu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800" i="1" dirty="0" smtClean="0"/>
              <a:t>Data: Sort Cases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800" dirty="0" smtClean="0"/>
              <a:t>Select “</a:t>
            </a:r>
            <a:r>
              <a:rPr lang="en-US" sz="1800" b="1" cap="small" dirty="0" smtClean="0">
                <a:solidFill>
                  <a:srgbClr val="3333CC"/>
                </a:solidFill>
              </a:rPr>
              <a:t>Sort in ascending order</a:t>
            </a:r>
            <a:r>
              <a:rPr lang="en-US" sz="1800" dirty="0" smtClean="0"/>
              <a:t>” radio button.</a:t>
            </a:r>
            <a:br>
              <a:rPr lang="en-US" sz="1800" dirty="0" smtClean="0"/>
            </a:br>
            <a:r>
              <a:rPr lang="en-US" sz="1800" dirty="0" smtClean="0"/>
              <a:t>Select “</a:t>
            </a:r>
            <a:r>
              <a:rPr lang="en-US" sz="1800" dirty="0" smtClean="0">
                <a:solidFill>
                  <a:srgbClr val="3333CC"/>
                </a:solidFill>
              </a:rPr>
              <a:t>ID</a:t>
            </a:r>
            <a:r>
              <a:rPr lang="en-US" sz="1800" dirty="0" smtClean="0"/>
              <a:t>” and move it to the “</a:t>
            </a:r>
            <a:r>
              <a:rPr lang="en-US" sz="1800" b="1" cap="small" dirty="0" smtClean="0">
                <a:solidFill>
                  <a:srgbClr val="3333CC"/>
                </a:solidFill>
              </a:rPr>
              <a:t>Sort by</a:t>
            </a:r>
            <a:r>
              <a:rPr lang="en-US" sz="1800" dirty="0" smtClean="0"/>
              <a:t>” box by clicking the right-facing arrow.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800" dirty="0" smtClean="0"/>
              <a:t>Click "</a:t>
            </a:r>
            <a:r>
              <a:rPr lang="en-US" sz="1800" dirty="0" smtClean="0">
                <a:solidFill>
                  <a:srgbClr val="3333CC"/>
                </a:solidFill>
              </a:rPr>
              <a:t>OK</a:t>
            </a:r>
            <a:r>
              <a:rPr lang="en-US" sz="1800" dirty="0" smtClean="0"/>
              <a:t>" or “Paste" and run code from syntax editor.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10742D-B0B3-44BA-A175-BF728D250023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2935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Joining/combining data files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Code in syntax editor to join files.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7030A0"/>
                </a:solidFill>
                <a:latin typeface="Lucida Console" pitchFamily="49" charset="0"/>
              </a:rPr>
              <a:t>	</a:t>
            </a: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MATCH FILES /</a:t>
            </a:r>
            <a:b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FILE=C:\MyProjects\NLTS2\Data\n2w1parent.sav‘</a:t>
            </a:r>
            <a:b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  /TABLE='C:\MyProjects\NLTS2\Data\n2w2paryouth.sav'</a:t>
            </a:r>
            <a:b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  /TABLE='C:\MyProjects\NLTS2\Data\n2w3paryouth.sav‘</a:t>
            </a:r>
            <a:b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  /TABLE='C:\MyProjects\NLTS2\Data\n2w4paryouth.sav' </a:t>
            </a:r>
            <a:b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  /BY ID</a:t>
            </a:r>
            <a:b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  /KEEP=ID np1i_3a_7 np2HasPdJob np3HasJob np4HasJob. 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  Execute.</a:t>
            </a:r>
            <a:endParaRPr lang="en-US" sz="2000" dirty="0" smtClean="0">
              <a:solidFill>
                <a:srgbClr val="3333CC"/>
              </a:solidFill>
              <a:latin typeface="Lucida Console" pitchFamily="49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Why “</a:t>
            </a:r>
            <a:r>
              <a:rPr lang="en-US" cap="small" dirty="0" smtClean="0">
                <a:solidFill>
                  <a:srgbClr val="3333CC"/>
                </a:solidFill>
              </a:rPr>
              <a:t>File</a:t>
            </a:r>
            <a:r>
              <a:rPr lang="en-US" dirty="0" smtClean="0"/>
              <a:t>” or “</a:t>
            </a:r>
            <a:r>
              <a:rPr lang="en-US" cap="small" dirty="0" smtClean="0">
                <a:solidFill>
                  <a:srgbClr val="3333CC"/>
                </a:solidFill>
              </a:rPr>
              <a:t>Table</a:t>
            </a:r>
            <a:r>
              <a:rPr lang="en-US" dirty="0" smtClean="0"/>
              <a:t>”?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cap="small" dirty="0" smtClean="0">
                <a:solidFill>
                  <a:srgbClr val="3333CC"/>
                </a:solidFill>
              </a:rPr>
              <a:t>File</a:t>
            </a:r>
            <a:r>
              <a:rPr lang="en-US" dirty="0" smtClean="0">
                <a:solidFill>
                  <a:srgbClr val="3333CC"/>
                </a:solidFill>
              </a:rPr>
              <a:t>: </a:t>
            </a:r>
            <a:r>
              <a:rPr lang="en-US" dirty="0" smtClean="0"/>
              <a:t>All cases in the file are kept.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cap="small" dirty="0" smtClean="0">
                <a:solidFill>
                  <a:srgbClr val="3333CC"/>
                </a:solidFill>
              </a:rPr>
              <a:t>Table</a:t>
            </a:r>
            <a:r>
              <a:rPr lang="en-US" dirty="0" smtClean="0">
                <a:solidFill>
                  <a:srgbClr val="3333CC"/>
                </a:solidFill>
              </a:rPr>
              <a:t>:</a:t>
            </a:r>
            <a:r>
              <a:rPr lang="en-US" dirty="0" smtClean="0"/>
              <a:t> Keeps only the cases that match those found in “</a:t>
            </a:r>
            <a:r>
              <a:rPr lang="en-US" cap="small" dirty="0" smtClean="0">
                <a:solidFill>
                  <a:srgbClr val="3333CC"/>
                </a:solidFill>
              </a:rPr>
              <a:t>File.</a:t>
            </a:r>
            <a:r>
              <a:rPr lang="en-US" dirty="0" smtClean="0"/>
              <a:t>”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000" b="1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10742D-B0B3-44BA-A175-BF728D250023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2935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Joining/combining data files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 dirty="0" smtClean="0"/>
              <a:t>To join data using menu-driven options</a:t>
            </a:r>
          </a:p>
          <a:p>
            <a:pPr lvl="1" eaLnBrk="1" hangingPunct="1"/>
            <a:r>
              <a:rPr lang="en-US" sz="2000" dirty="0" smtClean="0"/>
              <a:t>From active file, go to menu item “</a:t>
            </a:r>
            <a:r>
              <a:rPr lang="en-US" sz="2000" dirty="0" smtClean="0">
                <a:solidFill>
                  <a:srgbClr val="3333CC"/>
                </a:solidFill>
              </a:rPr>
              <a:t>Data</a:t>
            </a:r>
            <a:r>
              <a:rPr lang="en-US" sz="2000" dirty="0" smtClean="0"/>
              <a:t>” and select “</a:t>
            </a:r>
            <a:r>
              <a:rPr lang="en-US" sz="2000" dirty="0" smtClean="0">
                <a:solidFill>
                  <a:srgbClr val="3333CC"/>
                </a:solidFill>
              </a:rPr>
              <a:t>Merge Files</a:t>
            </a:r>
            <a:r>
              <a:rPr lang="en-US" sz="2000" dirty="0" smtClean="0"/>
              <a:t>” and “</a:t>
            </a:r>
            <a:r>
              <a:rPr lang="en-US" sz="2000" dirty="0" smtClean="0">
                <a:solidFill>
                  <a:srgbClr val="3333CC"/>
                </a:solidFill>
              </a:rPr>
              <a:t>Add Variables.</a:t>
            </a:r>
            <a:r>
              <a:rPr lang="en-US" sz="2000" dirty="0" smtClean="0"/>
              <a:t>”</a:t>
            </a:r>
          </a:p>
          <a:p>
            <a:pPr lvl="1" eaLnBrk="1" hangingPunct="1"/>
            <a:r>
              <a:rPr lang="en-US" sz="2000" dirty="0" smtClean="0"/>
              <a:t>Select file from browser window and click “</a:t>
            </a:r>
            <a:r>
              <a:rPr lang="en-US" sz="2000" dirty="0" smtClean="0">
                <a:solidFill>
                  <a:srgbClr val="3333CC"/>
                </a:solidFill>
              </a:rPr>
              <a:t>Open.</a:t>
            </a:r>
            <a:r>
              <a:rPr lang="en-US" sz="2000" dirty="0" smtClean="0"/>
              <a:t>”</a:t>
            </a:r>
          </a:p>
          <a:p>
            <a:pPr lvl="1" eaLnBrk="1" hangingPunct="1"/>
            <a:r>
              <a:rPr lang="en-US" sz="2000" i="1" dirty="0" smtClean="0"/>
              <a:t>Note</a:t>
            </a:r>
            <a:r>
              <a:rPr lang="en-US" sz="2000" dirty="0" smtClean="0"/>
              <a:t>: All variables that appear in both files will automatically be moved to the “</a:t>
            </a:r>
            <a:r>
              <a:rPr lang="en-US" sz="2000" dirty="0" smtClean="0">
                <a:solidFill>
                  <a:srgbClr val="3333CC"/>
                </a:solidFill>
              </a:rPr>
              <a:t>Excluded Variables</a:t>
            </a:r>
            <a:r>
              <a:rPr lang="en-US" sz="2000" dirty="0" smtClean="0"/>
              <a:t>” box.</a:t>
            </a:r>
          </a:p>
          <a:p>
            <a:pPr lvl="1" eaLnBrk="1" hangingPunct="1"/>
            <a:r>
              <a:rPr lang="en-US" sz="2000" dirty="0" smtClean="0"/>
              <a:t>Select “</a:t>
            </a:r>
            <a:r>
              <a:rPr lang="en-US" sz="2000" dirty="0" smtClean="0">
                <a:solidFill>
                  <a:srgbClr val="3333CC"/>
                </a:solidFill>
              </a:rPr>
              <a:t>ID</a:t>
            </a:r>
            <a:r>
              <a:rPr lang="en-US" sz="2000" dirty="0" smtClean="0"/>
              <a:t>” in “</a:t>
            </a:r>
            <a:r>
              <a:rPr lang="en-US" sz="2000" dirty="0" smtClean="0">
                <a:solidFill>
                  <a:srgbClr val="3333CC"/>
                </a:solidFill>
              </a:rPr>
              <a:t>Excluded Variables</a:t>
            </a:r>
            <a:r>
              <a:rPr lang="en-US" sz="2000" dirty="0" smtClean="0"/>
              <a:t>” box and do the following:</a:t>
            </a:r>
          </a:p>
          <a:p>
            <a:pPr lvl="2" eaLnBrk="1" hangingPunct="1"/>
            <a:r>
              <a:rPr lang="en-US" sz="1800" dirty="0" smtClean="0"/>
              <a:t>Click “</a:t>
            </a:r>
            <a:r>
              <a:rPr lang="en-US" sz="1800" dirty="0" smtClean="0">
                <a:solidFill>
                  <a:srgbClr val="3333CC"/>
                </a:solidFill>
              </a:rPr>
              <a:t>Match cases on key variables in sorted file.</a:t>
            </a:r>
            <a:r>
              <a:rPr lang="en-US" sz="1800" dirty="0" smtClean="0"/>
              <a:t>”</a:t>
            </a:r>
          </a:p>
          <a:p>
            <a:pPr lvl="2" eaLnBrk="1" hangingPunct="1"/>
            <a:r>
              <a:rPr lang="en-US" sz="1800" dirty="0" smtClean="0"/>
              <a:t>Select “</a:t>
            </a:r>
            <a:r>
              <a:rPr lang="en-US" sz="1800" dirty="0" smtClean="0">
                <a:solidFill>
                  <a:srgbClr val="3333CC"/>
                </a:solidFill>
              </a:rPr>
              <a:t>External file is keyed table</a:t>
            </a:r>
            <a:r>
              <a:rPr lang="en-US" sz="1800" dirty="0" smtClean="0"/>
              <a:t>” radio button.</a:t>
            </a:r>
          </a:p>
          <a:p>
            <a:pPr lvl="3" eaLnBrk="1" hangingPunct="1"/>
            <a:r>
              <a:rPr lang="en-US" sz="1600" dirty="0" smtClean="0"/>
              <a:t>In some versions of SPSS, “</a:t>
            </a:r>
            <a:r>
              <a:rPr lang="en-US" sz="1600" dirty="0" smtClean="0">
                <a:solidFill>
                  <a:srgbClr val="3333CC"/>
                </a:solidFill>
              </a:rPr>
              <a:t>Non-active dataset is keyed table.</a:t>
            </a:r>
            <a:r>
              <a:rPr lang="en-US" sz="1600" dirty="0" smtClean="0"/>
              <a:t>”</a:t>
            </a:r>
          </a:p>
          <a:p>
            <a:pPr lvl="3" eaLnBrk="1" hangingPunct="1"/>
            <a:r>
              <a:rPr lang="en-US" sz="1600" dirty="0" smtClean="0"/>
              <a:t>Keyed table keeps only those cases that match those in the active file.</a:t>
            </a:r>
          </a:p>
          <a:p>
            <a:pPr lvl="2" eaLnBrk="1" hangingPunct="1"/>
            <a:r>
              <a:rPr lang="en-US" sz="1800" dirty="0" smtClean="0"/>
              <a:t>Click left-facing arrow next to move “</a:t>
            </a:r>
            <a:r>
              <a:rPr lang="en-US" sz="1800" dirty="0" smtClean="0">
                <a:solidFill>
                  <a:srgbClr val="3333CC"/>
                </a:solidFill>
              </a:rPr>
              <a:t>ID</a:t>
            </a:r>
            <a:r>
              <a:rPr lang="en-US" sz="1800" dirty="0" smtClean="0"/>
              <a:t>” to “</a:t>
            </a:r>
            <a:r>
              <a:rPr lang="en-US" sz="1800" dirty="0" smtClean="0">
                <a:solidFill>
                  <a:srgbClr val="3333CC"/>
                </a:solidFill>
              </a:rPr>
              <a:t>Key Variables</a:t>
            </a:r>
            <a:r>
              <a:rPr lang="en-US" sz="1800" dirty="0" smtClean="0"/>
              <a:t>” box.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10742D-B0B3-44BA-A175-BF728D250023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2935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Joining/combining data files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To join data using menu-driven options (cont’d)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Select variables to keep or drop</a:t>
            </a:r>
            <a:r>
              <a:rPr lang="en-US" sz="1600" dirty="0" smtClean="0"/>
              <a:t> 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800" dirty="0" smtClean="0"/>
              <a:t>Active file variables are marked with "</a:t>
            </a:r>
            <a:r>
              <a:rPr lang="en-US" sz="1800" dirty="0" smtClean="0">
                <a:solidFill>
                  <a:srgbClr val="3333CC"/>
                </a:solidFill>
              </a:rPr>
              <a:t>*.</a:t>
            </a:r>
            <a:r>
              <a:rPr lang="en-US" sz="1800" dirty="0" smtClean="0"/>
              <a:t>"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800" dirty="0" smtClean="0"/>
              <a:t>Variables from the keyed or external file are marked with "</a:t>
            </a:r>
            <a:r>
              <a:rPr lang="en-US" sz="1800" dirty="0" smtClean="0">
                <a:solidFill>
                  <a:srgbClr val="3333CC"/>
                </a:solidFill>
              </a:rPr>
              <a:t>+.</a:t>
            </a:r>
            <a:r>
              <a:rPr lang="en-US" sz="1800" dirty="0" smtClean="0"/>
              <a:t>"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800" dirty="0" smtClean="0"/>
              <a:t>To drop items, move variables to "</a:t>
            </a:r>
            <a:r>
              <a:rPr lang="en-US" sz="1800" dirty="0" smtClean="0">
                <a:solidFill>
                  <a:srgbClr val="3333CC"/>
                </a:solidFill>
              </a:rPr>
              <a:t>Excluded Variables</a:t>
            </a:r>
            <a:r>
              <a:rPr lang="en-US" sz="1800" dirty="0" smtClean="0"/>
              <a:t>" box from the "</a:t>
            </a:r>
            <a:r>
              <a:rPr lang="en-US" sz="1800" dirty="0" smtClean="0">
                <a:solidFill>
                  <a:srgbClr val="3333CC"/>
                </a:solidFill>
              </a:rPr>
              <a:t>New</a:t>
            </a:r>
            <a:r>
              <a:rPr lang="en-US" sz="1800" dirty="0" smtClean="0">
                <a:solidFill>
                  <a:srgbClr val="7030A0"/>
                </a:solidFill>
              </a:rPr>
              <a:t> </a:t>
            </a:r>
            <a:r>
              <a:rPr lang="en-US" sz="1800" dirty="0" smtClean="0">
                <a:solidFill>
                  <a:srgbClr val="3333CC"/>
                </a:solidFill>
              </a:rPr>
              <a:t>Active Dataset</a:t>
            </a:r>
            <a:r>
              <a:rPr lang="en-US" sz="1800" dirty="0" smtClean="0"/>
              <a:t>" box by highlighting each variable and clicking the left-facing arrow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If only selecting a few variables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800" dirty="0" smtClean="0"/>
              <a:t>Exclude all those marked with "</a:t>
            </a:r>
            <a:r>
              <a:rPr lang="en-US" sz="1800" dirty="0" smtClean="0">
                <a:solidFill>
                  <a:srgbClr val="7030A0"/>
                </a:solidFill>
              </a:rPr>
              <a:t>+</a:t>
            </a:r>
            <a:r>
              <a:rPr lang="en-US" sz="1800" dirty="0" smtClean="0"/>
              <a:t>" using click/shift click on the first and last variables.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800" dirty="0" smtClean="0"/>
              <a:t>Click left-facing arrow to move variables to the "</a:t>
            </a:r>
            <a:r>
              <a:rPr lang="en-US" sz="1800" dirty="0" smtClean="0">
                <a:solidFill>
                  <a:srgbClr val="3333CC"/>
                </a:solidFill>
              </a:rPr>
              <a:t>Excluded Variables</a:t>
            </a:r>
            <a:r>
              <a:rPr lang="en-US" sz="1800" dirty="0" smtClean="0"/>
              <a:t>" box.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800" dirty="0" smtClean="0"/>
              <a:t>Select each variable to keep in the "</a:t>
            </a:r>
            <a:r>
              <a:rPr lang="en-US" sz="1800" dirty="0" smtClean="0">
                <a:solidFill>
                  <a:srgbClr val="3333CC"/>
                </a:solidFill>
              </a:rPr>
              <a:t>Excluded Variables</a:t>
            </a:r>
            <a:r>
              <a:rPr lang="en-US" sz="1800" dirty="0" smtClean="0"/>
              <a:t>" box.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800" dirty="0" smtClean="0"/>
              <a:t>Click the right-facing arrow to move to the “</a:t>
            </a:r>
            <a:r>
              <a:rPr lang="en-US" sz="1800" dirty="0" smtClean="0">
                <a:solidFill>
                  <a:srgbClr val="3333CC"/>
                </a:solidFill>
              </a:rPr>
              <a:t>New Active Dataset.</a:t>
            </a:r>
            <a:r>
              <a:rPr lang="en-US" sz="1800" dirty="0" smtClean="0"/>
              <a:t>”</a:t>
            </a:r>
            <a:r>
              <a:rPr lang="en-US" sz="1600" dirty="0" smtClean="0"/>
              <a:t>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Press “</a:t>
            </a:r>
            <a:r>
              <a:rPr lang="en-US" sz="2000" dirty="0" smtClean="0">
                <a:solidFill>
                  <a:srgbClr val="3333CC"/>
                </a:solidFill>
              </a:rPr>
              <a:t>OK</a:t>
            </a:r>
            <a:r>
              <a:rPr lang="en-US" sz="2000" dirty="0" smtClean="0"/>
              <a:t>” to run or select “</a:t>
            </a:r>
            <a:r>
              <a:rPr lang="en-US" sz="2000" dirty="0" smtClean="0">
                <a:solidFill>
                  <a:srgbClr val="3333CC"/>
                </a:solidFill>
              </a:rPr>
              <a:t>Paste</a:t>
            </a:r>
            <a:r>
              <a:rPr lang="en-US" sz="2000" dirty="0" smtClean="0"/>
              <a:t>” to run code from syntax editor.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10742D-B0B3-44BA-A175-BF728D250023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2935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110742D-B0B3-44BA-A175-BF728D250023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24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</a:p>
        </p:txBody>
      </p:sp>
      <p:sp>
        <p:nvSpPr>
          <p:cNvPr id="10243" name="Rectangle 9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Purpose</a:t>
            </a:r>
          </a:p>
          <a:p>
            <a:pPr lvl="1"/>
            <a:r>
              <a:rPr lang="en-US" dirty="0" smtClean="0"/>
              <a:t>Open and view data files</a:t>
            </a:r>
          </a:p>
          <a:p>
            <a:pPr lvl="1"/>
            <a:r>
              <a:rPr lang="en-US" dirty="0" smtClean="0"/>
              <a:t>Limiting variables </a:t>
            </a:r>
          </a:p>
          <a:p>
            <a:pPr lvl="1"/>
            <a:r>
              <a:rPr lang="en-US" dirty="0" smtClean="0"/>
              <a:t>Subsetting cases</a:t>
            </a:r>
          </a:p>
          <a:p>
            <a:pPr lvl="1"/>
            <a:r>
              <a:rPr lang="en-US" dirty="0" smtClean="0"/>
              <a:t>Joining/combining data files</a:t>
            </a:r>
          </a:p>
          <a:p>
            <a:pPr lvl="1"/>
            <a:r>
              <a:rPr lang="en-US" dirty="0" smtClean="0"/>
              <a:t>Summary</a:t>
            </a:r>
          </a:p>
          <a:p>
            <a:pPr lvl="1"/>
            <a:r>
              <a:rPr lang="en-US" dirty="0" smtClean="0"/>
              <a:t>Closing</a:t>
            </a:r>
          </a:p>
          <a:p>
            <a:pPr lvl="1"/>
            <a:r>
              <a:rPr lang="en-US" dirty="0" smtClean="0"/>
              <a:t>Important information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Joining/combining data files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dirty="0" smtClean="0"/>
              <a:t>To save your work using menu-driven instructions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Select “</a:t>
            </a:r>
            <a:r>
              <a:rPr lang="en-US" dirty="0" smtClean="0">
                <a:solidFill>
                  <a:srgbClr val="3333CC"/>
                </a:solidFill>
              </a:rPr>
              <a:t>Save as</a:t>
            </a:r>
            <a:r>
              <a:rPr lang="en-US" dirty="0" smtClean="0"/>
              <a:t>” from “</a:t>
            </a:r>
            <a:r>
              <a:rPr lang="en-US" dirty="0" smtClean="0">
                <a:solidFill>
                  <a:srgbClr val="3333CC"/>
                </a:solidFill>
              </a:rPr>
              <a:t>File</a:t>
            </a:r>
            <a:r>
              <a:rPr lang="en-US" dirty="0" smtClean="0"/>
              <a:t>” menu and give the file a name.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If a new file has already been created with a new name using the steps outlined in the subsetting data files, select “</a:t>
            </a:r>
            <a:r>
              <a:rPr lang="en-US" dirty="0" smtClean="0">
                <a:solidFill>
                  <a:srgbClr val="3333CC"/>
                </a:solidFill>
              </a:rPr>
              <a:t>Save</a:t>
            </a:r>
            <a:r>
              <a:rPr lang="en-US" dirty="0" smtClean="0"/>
              <a:t>” under the “</a:t>
            </a:r>
            <a:r>
              <a:rPr lang="en-US" dirty="0" smtClean="0">
                <a:solidFill>
                  <a:srgbClr val="3333CC"/>
                </a:solidFill>
              </a:rPr>
              <a:t>File</a:t>
            </a:r>
            <a:r>
              <a:rPr lang="en-US" dirty="0" smtClean="0"/>
              <a:t>” menu.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/>
              <a:t>To save your work using the syntax editor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A file can be saved using either an existing or new name.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To save a file with the name “MyNewFile”:</a:t>
            </a:r>
            <a:br>
              <a:rPr lang="en-US" dirty="0" smtClean="0"/>
            </a:b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SAVE OUTFILE=</a:t>
            </a:r>
            <a:b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   'C:\MyProjects\NLTS2\Data\MyNewFile.sav'.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10742D-B0B3-44BA-A175-BF728D250023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2935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Joining/combining data files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bringing in data from more than one file, repeat this process for each file.</a:t>
            </a:r>
          </a:p>
          <a:p>
            <a:r>
              <a:rPr lang="en-US" i="1" dirty="0" smtClean="0"/>
              <a:t>Suggestion</a:t>
            </a:r>
            <a:r>
              <a:rPr lang="en-US" dirty="0" smtClean="0"/>
              <a:t>: Name files in a meaningful way, such as</a:t>
            </a:r>
          </a:p>
          <a:p>
            <a:pPr lvl="1"/>
            <a:r>
              <a:rPr lang="en-US" dirty="0" smtClean="0"/>
              <a:t>By date: AnFile_29July.sav</a:t>
            </a:r>
          </a:p>
          <a:p>
            <a:pPr lvl="1"/>
            <a:r>
              <a:rPr lang="en-US" dirty="0" smtClean="0"/>
              <a:t>By type of analysis: PI_CrossWave.sav</a:t>
            </a:r>
          </a:p>
          <a:p>
            <a:pPr lvl="1"/>
            <a:r>
              <a:rPr lang="en-US" dirty="0" smtClean="0"/>
              <a:t>By source: PI_W123.sav</a:t>
            </a:r>
          </a:p>
          <a:p>
            <a:pPr lvl="1"/>
            <a:r>
              <a:rPr lang="en-US" dirty="0" smtClean="0"/>
              <a:t>By sequence: File_5.sav.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10742D-B0B3-44BA-A175-BF728D250023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2935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32046"/>
            <a:ext cx="8229600" cy="815754"/>
          </a:xfrm>
        </p:spPr>
        <p:txBody>
          <a:bodyPr/>
          <a:lstStyle/>
          <a:p>
            <a:r>
              <a:rPr lang="en-US" dirty="0" smtClean="0"/>
              <a:t>Joining/combining data files:</a:t>
            </a:r>
            <a:br>
              <a:rPr lang="en-US" dirty="0" smtClean="0"/>
            </a:br>
            <a:r>
              <a:rPr lang="en-US" dirty="0" smtClean="0"/>
              <a:t>Example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70037"/>
            <a:ext cx="8229600" cy="4525963"/>
          </a:xfrm>
        </p:spPr>
        <p:txBody>
          <a:bodyPr/>
          <a:lstStyle/>
          <a:p>
            <a:r>
              <a:rPr lang="en-US" dirty="0" smtClean="0"/>
              <a:t>Joining/combining data</a:t>
            </a:r>
          </a:p>
          <a:p>
            <a:pPr lvl="1"/>
            <a:r>
              <a:rPr lang="en-US" dirty="0" smtClean="0"/>
              <a:t>Combine data from another file with an existing</a:t>
            </a:r>
            <a:br>
              <a:rPr lang="en-US" dirty="0" smtClean="0"/>
            </a:br>
            <a:r>
              <a:rPr lang="en-US" dirty="0" smtClean="0"/>
              <a:t> file.</a:t>
            </a:r>
          </a:p>
          <a:p>
            <a:pPr lvl="1"/>
            <a:r>
              <a:rPr lang="en-US" dirty="0" smtClean="0"/>
              <a:t>Open and sort PrScores.sav by ID.</a:t>
            </a:r>
          </a:p>
          <a:p>
            <a:pPr lvl="1"/>
            <a:r>
              <a:rPr lang="en-US" dirty="0" smtClean="0"/>
              <a:t>Bring in np2HasPdJob from n2w2paryouth.sav.</a:t>
            </a:r>
          </a:p>
          <a:p>
            <a:pPr lvl="1"/>
            <a:r>
              <a:rPr lang="en-US" dirty="0" smtClean="0"/>
              <a:t>Bring in np3HasJob from n2w3paryouth.</a:t>
            </a:r>
          </a:p>
          <a:p>
            <a:pPr lvl="1"/>
            <a:r>
              <a:rPr lang="en-US" dirty="0" smtClean="0"/>
              <a:t>Save the file as PrScoresEmp.sav.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10742D-B0B3-44BA-A175-BF728D250023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2935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32046"/>
            <a:ext cx="8229600" cy="815754"/>
          </a:xfrm>
        </p:spPr>
        <p:txBody>
          <a:bodyPr/>
          <a:lstStyle/>
          <a:p>
            <a:r>
              <a:rPr lang="en-US" dirty="0" smtClean="0"/>
              <a:t>Joining/combining data files:</a:t>
            </a:r>
            <a:br>
              <a:rPr lang="en-US" dirty="0" smtClean="0"/>
            </a:br>
            <a:r>
              <a:rPr lang="en-US" dirty="0" smtClean="0"/>
              <a:t>Example</a:t>
            </a:r>
          </a:p>
        </p:txBody>
      </p:sp>
      <p:pic>
        <p:nvPicPr>
          <p:cNvPr id="41987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5292" r="54604" b="55553"/>
          <a:stretch>
            <a:fillRect/>
          </a:stretch>
        </p:blipFill>
        <p:spPr>
          <a:xfrm>
            <a:off x="914400" y="1595969"/>
            <a:ext cx="7638895" cy="4119031"/>
          </a:xfrm>
          <a:ln w="6350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10742D-B0B3-44BA-A175-BF728D250023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2935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Congratulations, you have learned to</a:t>
            </a:r>
          </a:p>
          <a:p>
            <a:pPr lvl="1"/>
            <a:r>
              <a:rPr lang="en-US" dirty="0" smtClean="0"/>
              <a:t>Open and view a file</a:t>
            </a:r>
          </a:p>
          <a:p>
            <a:pPr lvl="1"/>
            <a:r>
              <a:rPr lang="en-US" dirty="0" smtClean="0"/>
              <a:t>Create a new file</a:t>
            </a:r>
          </a:p>
          <a:p>
            <a:pPr lvl="1"/>
            <a:r>
              <a:rPr lang="en-US" dirty="0" smtClean="0"/>
              <a:t>Reduce the size of files by specifying the</a:t>
            </a:r>
          </a:p>
          <a:p>
            <a:pPr lvl="2"/>
            <a:r>
              <a:rPr lang="en-US" dirty="0" smtClean="0"/>
              <a:t>Variables needed</a:t>
            </a:r>
          </a:p>
          <a:p>
            <a:pPr lvl="2"/>
            <a:r>
              <a:rPr lang="en-US" dirty="0" smtClean="0"/>
              <a:t>Cases needed</a:t>
            </a:r>
          </a:p>
          <a:p>
            <a:pPr lvl="1"/>
            <a:r>
              <a:rPr lang="en-US" dirty="0" smtClean="0"/>
              <a:t>Join files using a key variable</a:t>
            </a:r>
          </a:p>
          <a:p>
            <a:pPr lvl="1"/>
            <a:r>
              <a:rPr lang="en-US" dirty="0" smtClean="0"/>
              <a:t>Save files with a new name.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10742D-B0B3-44BA-A175-BF728D250023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Topics discussed in this module</a:t>
            </a:r>
          </a:p>
          <a:p>
            <a:pPr lvl="1"/>
            <a:r>
              <a:rPr lang="en-US" dirty="0" smtClean="0"/>
              <a:t>Purpose</a:t>
            </a:r>
          </a:p>
          <a:p>
            <a:pPr lvl="1"/>
            <a:r>
              <a:rPr lang="en-US" dirty="0" smtClean="0"/>
              <a:t>Open and view data files</a:t>
            </a:r>
          </a:p>
          <a:p>
            <a:pPr lvl="1"/>
            <a:r>
              <a:rPr lang="en-US" dirty="0" smtClean="0"/>
              <a:t>Limiting variables </a:t>
            </a:r>
          </a:p>
          <a:p>
            <a:pPr lvl="1"/>
            <a:r>
              <a:rPr lang="en-US" dirty="0" smtClean="0"/>
              <a:t>Subsetting cases</a:t>
            </a:r>
          </a:p>
          <a:p>
            <a:pPr lvl="1"/>
            <a:r>
              <a:rPr lang="en-US" dirty="0" smtClean="0"/>
              <a:t>Joining/combining data files</a:t>
            </a:r>
          </a:p>
          <a:p>
            <a:r>
              <a:rPr lang="en-US" dirty="0" smtClean="0"/>
              <a:t>Next module:</a:t>
            </a:r>
          </a:p>
          <a:p>
            <a:pPr lvl="1"/>
            <a:r>
              <a:rPr lang="en-US" dirty="0" smtClean="0"/>
              <a:t>15a. Accessing Data: Frequencies in SPSS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10742D-B0B3-44BA-A175-BF728D250023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information</a:t>
            </a:r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4525963"/>
          </a:xfrm>
        </p:spPr>
        <p:txBody>
          <a:bodyPr/>
          <a:lstStyle/>
          <a:p>
            <a:pPr lvl="1"/>
            <a:r>
              <a:rPr lang="en-US" dirty="0" smtClean="0"/>
              <a:t>NLTS2 website contains reports, data tables, and other project-related information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http://nlts2.org/</a:t>
            </a:r>
            <a:endParaRPr lang="en-US" dirty="0" smtClean="0"/>
          </a:p>
          <a:p>
            <a:pPr lvl="1"/>
            <a:r>
              <a:rPr lang="en-US" dirty="0" smtClean="0"/>
              <a:t>Information about obtaining the NLTS2 database and documentation can be found on the NCES website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hlinkClick r:id="rId4"/>
              </a:rPr>
              <a:t>http://nces.ed.gov/statprog/rudman/</a:t>
            </a:r>
            <a:endParaRPr lang="en-US" dirty="0" smtClean="0"/>
          </a:p>
          <a:p>
            <a:pPr lvl="1"/>
            <a:r>
              <a:rPr lang="en-US" dirty="0" smtClean="0"/>
              <a:t>General information about restricted data licenses can be found on the NCES website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hlinkClick r:id="rId5"/>
              </a:rPr>
              <a:t>http://nces.ed.gov/statprog/instruct.asp</a:t>
            </a:r>
            <a:endParaRPr lang="en-US" dirty="0" smtClean="0"/>
          </a:p>
          <a:p>
            <a:pPr lvl="1"/>
            <a:r>
              <a:rPr lang="en-US" dirty="0" smtClean="0"/>
              <a:t>E-mail address: nlts2@sri.com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10742D-B0B3-44BA-A175-BF728D250023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110742D-B0B3-44BA-A175-BF728D250023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NLTS2 restricted-use data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NLTS2 data are restricted.</a:t>
            </a:r>
          </a:p>
          <a:p>
            <a:r>
              <a:rPr lang="en-US" dirty="0" smtClean="0"/>
              <a:t>Data used in these presentations are from a randomly selected subset of the restricted-use NLTS2 data.</a:t>
            </a:r>
          </a:p>
          <a:p>
            <a:r>
              <a:rPr lang="en-US" dirty="0" smtClean="0"/>
              <a:t>Results in these presentations cannot be replicated with the NLTS2 data licensed by NCES.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110742D-B0B3-44BA-A175-BF728D25002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 to</a:t>
            </a:r>
          </a:p>
          <a:p>
            <a:pPr lvl="1"/>
            <a:r>
              <a:rPr lang="en-US" dirty="0" smtClean="0"/>
              <a:t>Open a data file</a:t>
            </a:r>
          </a:p>
          <a:p>
            <a:pPr lvl="1"/>
            <a:r>
              <a:rPr lang="en-US" dirty="0" smtClean="0"/>
              <a:t>See what is in a file (i.e., contents of the file)</a:t>
            </a:r>
          </a:p>
          <a:p>
            <a:pPr lvl="1"/>
            <a:r>
              <a:rPr lang="en-US" dirty="0" smtClean="0"/>
              <a:t>“Size” a data file for a perfect fit</a:t>
            </a:r>
          </a:p>
          <a:p>
            <a:pPr lvl="2"/>
            <a:r>
              <a:rPr lang="en-US" dirty="0" smtClean="0"/>
              <a:t>Reduce the number of variables</a:t>
            </a:r>
          </a:p>
          <a:p>
            <a:pPr lvl="2"/>
            <a:r>
              <a:rPr lang="en-US" dirty="0" smtClean="0"/>
              <a:t>Reduce the number of cases (i.e., subset the data)</a:t>
            </a:r>
          </a:p>
          <a:p>
            <a:pPr lvl="1"/>
            <a:r>
              <a:rPr lang="en-US" dirty="0" smtClean="0"/>
              <a:t>Combine information from multiple sources</a:t>
            </a:r>
          </a:p>
          <a:p>
            <a:pPr lvl="2"/>
            <a:r>
              <a:rPr lang="en-US" dirty="0" smtClean="0"/>
              <a:t>Bring in data from another source or another wave</a:t>
            </a:r>
          </a:p>
          <a:p>
            <a:pPr lvl="2"/>
            <a:r>
              <a:rPr lang="en-US" dirty="0" smtClean="0"/>
              <a:t>Join or combine files</a:t>
            </a:r>
          </a:p>
          <a:p>
            <a:pPr lvl="1"/>
            <a:r>
              <a:rPr lang="en-US" dirty="0" smtClean="0"/>
              <a:t>Create a new file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and view data files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SAS</a:t>
            </a:r>
            <a:r>
              <a:rPr lang="en-US" baseline="30000" dirty="0" smtClean="0"/>
              <a:t>®</a:t>
            </a:r>
            <a:r>
              <a:rPr lang="en-US" dirty="0" smtClean="0"/>
              <a:t> and SPSS</a:t>
            </a:r>
            <a:r>
              <a:rPr lang="en-US" baseline="30000" dirty="0" smtClean="0"/>
              <a:t>®</a:t>
            </a:r>
            <a:r>
              <a:rPr lang="en-US" dirty="0" smtClean="0"/>
              <a:t> data are in separate folders.</a:t>
            </a:r>
          </a:p>
          <a:p>
            <a:r>
              <a:rPr lang="en-US" dirty="0" smtClean="0"/>
              <a:t>SPSS data have a “.sav” extension.</a:t>
            </a:r>
          </a:p>
          <a:p>
            <a:r>
              <a:rPr lang="en-US" i="1" dirty="0" smtClean="0"/>
              <a:t>Note</a:t>
            </a:r>
            <a:r>
              <a:rPr lang="en-US" dirty="0" smtClean="0"/>
              <a:t>: Data files were developed in SAS, which</a:t>
            </a:r>
          </a:p>
          <a:p>
            <a:pPr lvl="1"/>
            <a:r>
              <a:rPr lang="en-US" dirty="0" smtClean="0"/>
              <a:t>Allows 28 distinct missing values vs. SPSS’s 3 distinct values or a range of values.</a:t>
            </a:r>
          </a:p>
          <a:p>
            <a:pPr lvl="1"/>
            <a:r>
              <a:rPr lang="en-US" dirty="0" smtClean="0"/>
              <a:t>Has associated user-defined value label formats stored separately in a format library vs. the SPSS convention of storing value labels with the variable.</a:t>
            </a:r>
          </a:p>
          <a:p>
            <a:pPr lvl="1"/>
            <a:r>
              <a:rPr lang="en-US" dirty="0" smtClean="0"/>
              <a:t>See “Notes to SPSS Users” hyperlinked from the table of contents in the data documentation for details.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10742D-B0B3-44BA-A175-BF728D250023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and view data files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Files are either read from or written to.</a:t>
            </a:r>
          </a:p>
          <a:p>
            <a:r>
              <a:rPr lang="en-US" dirty="0" smtClean="0"/>
              <a:t>Files have a name and a location where they are stored.</a:t>
            </a:r>
          </a:p>
          <a:p>
            <a:r>
              <a:rPr lang="en-US" dirty="0" smtClean="0"/>
              <a:t>SPSS needs to know the name of the file and where to find it.</a:t>
            </a:r>
          </a:p>
          <a:p>
            <a:pPr lvl="1"/>
            <a:r>
              <a:rPr lang="en-US" dirty="0" smtClean="0"/>
              <a:t>The path describes the nesting of folders.</a:t>
            </a:r>
          </a:p>
          <a:p>
            <a:pPr lvl="1"/>
            <a:r>
              <a:rPr lang="en-US" dirty="0" smtClean="0"/>
              <a:t>Example: </a:t>
            </a:r>
          </a:p>
          <a:p>
            <a:pPr lvl="2"/>
            <a:r>
              <a:rPr lang="en-US" dirty="0" smtClean="0">
                <a:solidFill>
                  <a:srgbClr val="3333CC"/>
                </a:solidFill>
                <a:latin typeface="Lucida Console" pitchFamily="49" charset="0"/>
              </a:rPr>
              <a:t>C:\myprojects\NLTS2\Data</a:t>
            </a:r>
            <a:r>
              <a:rPr lang="en-US" dirty="0" smtClean="0">
                <a:solidFill>
                  <a:srgbClr val="3333CC"/>
                </a:solidFill>
              </a:rPr>
              <a:t> </a:t>
            </a:r>
            <a:r>
              <a:rPr lang="en-US" dirty="0" smtClean="0"/>
              <a:t>is a path or location.</a:t>
            </a:r>
          </a:p>
          <a:p>
            <a:pPr lvl="3"/>
            <a:r>
              <a:rPr lang="en-US" dirty="0" smtClean="0"/>
              <a:t>i.e., the file is located on Drive “</a:t>
            </a:r>
            <a:r>
              <a:rPr lang="en-US" dirty="0" smtClean="0">
                <a:solidFill>
                  <a:srgbClr val="3333CC"/>
                </a:solidFill>
              </a:rPr>
              <a:t>C</a:t>
            </a:r>
            <a:r>
              <a:rPr lang="en-US" dirty="0" smtClean="0"/>
              <a:t>”, in the folder “</a:t>
            </a:r>
            <a:r>
              <a:rPr lang="en-US" dirty="0" smtClean="0">
                <a:solidFill>
                  <a:srgbClr val="3333CC"/>
                </a:solidFill>
              </a:rPr>
              <a:t>Data,</a:t>
            </a:r>
            <a:r>
              <a:rPr lang="en-US" dirty="0" smtClean="0"/>
              <a:t>” which is nested inside the “</a:t>
            </a:r>
            <a:r>
              <a:rPr lang="en-US" dirty="0" smtClean="0">
                <a:solidFill>
                  <a:srgbClr val="3333CC"/>
                </a:solidFill>
              </a:rPr>
              <a:t>myprojects</a:t>
            </a:r>
            <a:r>
              <a:rPr lang="en-US" dirty="0" smtClean="0"/>
              <a:t>” and “</a:t>
            </a:r>
            <a:r>
              <a:rPr lang="en-US" dirty="0" smtClean="0">
                <a:solidFill>
                  <a:srgbClr val="3333CC"/>
                </a:solidFill>
              </a:rPr>
              <a:t>NLTS2</a:t>
            </a:r>
            <a:r>
              <a:rPr lang="en-US" dirty="0" smtClean="0"/>
              <a:t>” folders.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10742D-B0B3-44BA-A175-BF728D250023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2935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110742D-B0B3-44BA-A175-BF728D25002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638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and view data files</a:t>
            </a:r>
          </a:p>
        </p:txBody>
      </p:sp>
      <p:sp>
        <p:nvSpPr>
          <p:cNvPr id="16387" name="Rectangle 9"/>
          <p:cNvSpPr>
            <a:spLocks noGrp="1" noChangeArrowheads="1"/>
          </p:cNvSpPr>
          <p:nvPr>
            <p:ph idx="1"/>
          </p:nvPr>
        </p:nvSpPr>
        <p:spPr>
          <a:xfrm>
            <a:off x="457200" y="1341437"/>
            <a:ext cx="8229600" cy="4525963"/>
          </a:xfrm>
        </p:spPr>
        <p:txBody>
          <a:bodyPr/>
          <a:lstStyle/>
          <a:p>
            <a:r>
              <a:rPr lang="en-US" dirty="0" smtClean="0"/>
              <a:t>Syntax</a:t>
            </a:r>
          </a:p>
          <a:p>
            <a:pPr lvl="1"/>
            <a:r>
              <a:rPr lang="en-US" dirty="0" smtClean="0"/>
              <a:t>Open file from menu</a:t>
            </a:r>
          </a:p>
          <a:p>
            <a:pPr lvl="1"/>
            <a:r>
              <a:rPr lang="en-US" dirty="0" smtClean="0"/>
              <a:t>Open file command in SPSS syntax editor</a:t>
            </a:r>
          </a:p>
          <a:p>
            <a:pPr lvl="1"/>
            <a:r>
              <a:rPr lang="en-US" dirty="0" smtClean="0"/>
              <a:t>Submit a “</a:t>
            </a:r>
            <a:r>
              <a:rPr lang="en-US" cap="small" dirty="0" smtClean="0">
                <a:solidFill>
                  <a:srgbClr val="3333CC"/>
                </a:solidFill>
              </a:rPr>
              <a:t>Get File</a:t>
            </a:r>
            <a:r>
              <a:rPr lang="en-US" dirty="0" smtClean="0"/>
              <a:t>” command</a:t>
            </a:r>
            <a:br>
              <a:rPr lang="en-US" dirty="0" smtClean="0"/>
            </a:br>
            <a:r>
              <a:rPr lang="en-US" cap="small" dirty="0" smtClean="0">
                <a:solidFill>
                  <a:srgbClr val="7030A0"/>
                </a:solidFill>
              </a:rPr>
              <a:t> </a:t>
            </a:r>
            <a:r>
              <a:rPr lang="en-US" cap="small" dirty="0" smtClean="0">
                <a:solidFill>
                  <a:srgbClr val="3333CC"/>
                </a:solidFill>
              </a:rPr>
              <a:t>Get File</a:t>
            </a:r>
            <a:r>
              <a:rPr lang="en-US" dirty="0" smtClean="0">
                <a:solidFill>
                  <a:srgbClr val="3333CC"/>
                </a:solidFill>
              </a:rPr>
              <a:t> 'C':\myprojects\NLTS2\Data\n2w1tchr.sav'.</a:t>
            </a:r>
          </a:p>
          <a:p>
            <a:r>
              <a:rPr lang="en-US" dirty="0" smtClean="0"/>
              <a:t>Menu command</a:t>
            </a:r>
          </a:p>
          <a:p>
            <a:pPr lvl="1"/>
            <a:r>
              <a:rPr lang="en-US" dirty="0" smtClean="0"/>
              <a:t>From menu:</a:t>
            </a:r>
          </a:p>
          <a:p>
            <a:pPr lvl="2"/>
            <a:r>
              <a:rPr lang="en-US" i="1" dirty="0" smtClean="0"/>
              <a:t>File: Open: Data [select file from browser]</a:t>
            </a:r>
          </a:p>
          <a:p>
            <a:r>
              <a:rPr lang="en-US" dirty="0" smtClean="0"/>
              <a:t>A window opens with spreadsheet type of display.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2935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110742D-B0B3-44BA-A175-BF728D25002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7410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and view data files</a:t>
            </a:r>
          </a:p>
        </p:txBody>
      </p:sp>
      <p:sp>
        <p:nvSpPr>
          <p:cNvPr id="17411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open file is the “active” dataset.</a:t>
            </a:r>
          </a:p>
          <a:p>
            <a:r>
              <a:rPr lang="en-US" dirty="0" smtClean="0"/>
              <a:t>Select the “Variable View” tab for details about variables.</a:t>
            </a:r>
          </a:p>
          <a:p>
            <a:pPr lvl="1"/>
            <a:r>
              <a:rPr lang="en-US" dirty="0" smtClean="0"/>
              <a:t>Rows list the variables.</a:t>
            </a:r>
          </a:p>
          <a:p>
            <a:pPr lvl="1"/>
            <a:r>
              <a:rPr lang="en-US" dirty="0" smtClean="0"/>
              <a:t>Columns contain descriptors and attributes about the variables and values.</a:t>
            </a:r>
          </a:p>
          <a:p>
            <a:r>
              <a:rPr lang="en-US" dirty="0" smtClean="0"/>
              <a:t>“Data View” has case-by-case values for each variable.</a:t>
            </a:r>
          </a:p>
          <a:p>
            <a:pPr lvl="1"/>
            <a:r>
              <a:rPr lang="en-US" dirty="0" smtClean="0"/>
              <a:t>Each row holds data for a single respondent.</a:t>
            </a:r>
          </a:p>
          <a:p>
            <a:pPr lvl="1"/>
            <a:r>
              <a:rPr lang="en-US" dirty="0" smtClean="0"/>
              <a:t>Each column holds the data for a single variable.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2935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10335</TotalTime>
  <Words>3365</Words>
  <Application>Microsoft Macintosh PowerPoint</Application>
  <PresentationFormat>On-screen Show (4:3)</PresentationFormat>
  <Paragraphs>373</Paragraphs>
  <Slides>36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1_Default Design</vt:lpstr>
      <vt:lpstr>14a. Accessing Data Files in SPSS®</vt:lpstr>
      <vt:lpstr>Prerequisites</vt:lpstr>
      <vt:lpstr>Overview</vt:lpstr>
      <vt:lpstr>NLTS2 restricted-use data</vt:lpstr>
      <vt:lpstr>Purpose</vt:lpstr>
      <vt:lpstr>Open and view data files</vt:lpstr>
      <vt:lpstr>Open and view data files</vt:lpstr>
      <vt:lpstr>Open and view data files</vt:lpstr>
      <vt:lpstr>Open and view data files</vt:lpstr>
      <vt:lpstr>Open and view data files: Example</vt:lpstr>
      <vt:lpstr>Open and view data files: Example</vt:lpstr>
      <vt:lpstr>Limiting variables</vt:lpstr>
      <vt:lpstr>Limiting variables</vt:lpstr>
      <vt:lpstr>Limiting variables</vt:lpstr>
      <vt:lpstr>Limiting variables</vt:lpstr>
      <vt:lpstr>Limiting variables: Example</vt:lpstr>
      <vt:lpstr>Limiting variables</vt:lpstr>
      <vt:lpstr>Subsetting cases</vt:lpstr>
      <vt:lpstr>Subsetting cases</vt:lpstr>
      <vt:lpstr>Subsetting cases</vt:lpstr>
      <vt:lpstr>Subsetting cases: Example</vt:lpstr>
      <vt:lpstr>Joining/combining data files</vt:lpstr>
      <vt:lpstr>Joining/combining data files</vt:lpstr>
      <vt:lpstr>Joining/combining data files</vt:lpstr>
      <vt:lpstr>Joining/combining data files</vt:lpstr>
      <vt:lpstr>Joining/combining data files</vt:lpstr>
      <vt:lpstr>Joining/combining data files</vt:lpstr>
      <vt:lpstr>Joining/combining data files</vt:lpstr>
      <vt:lpstr>Joining/combining data files</vt:lpstr>
      <vt:lpstr>Joining/combining data files</vt:lpstr>
      <vt:lpstr>Joining/combining data files</vt:lpstr>
      <vt:lpstr>Joining/combining data files: Example</vt:lpstr>
      <vt:lpstr>Joining/combining data files: Example</vt:lpstr>
      <vt:lpstr>Closing</vt:lpstr>
      <vt:lpstr>Closing</vt:lpstr>
      <vt:lpstr>Important information</vt:lpstr>
    </vt:vector>
  </TitlesOfParts>
  <Company>SRI International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Getting Started</dc:title>
  <dc:creator>Policy Division</dc:creator>
  <cp:lastModifiedBy>Fernando Medrano</cp:lastModifiedBy>
  <cp:revision>156</cp:revision>
  <dcterms:created xsi:type="dcterms:W3CDTF">2011-03-31T18:20:52Z</dcterms:created>
  <dcterms:modified xsi:type="dcterms:W3CDTF">2011-04-01T20:47:19Z</dcterms:modified>
</cp:coreProperties>
</file>