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34.xml" ContentType="application/vnd.openxmlformats-officedocument.presentationml.slide+xml"/>
  <Default Extension="jpeg" ContentType="image/jpeg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Default Extension="wmf" ContentType="image/x-wmf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firstSlideNum="0" showSpecialPlsOnTitleSld="0" saveSubsetFonts="1">
  <p:sldMasterIdLst>
    <p:sldMasterId id="2147483662" r:id="rId1"/>
  </p:sldMasterIdLst>
  <p:notesMasterIdLst>
    <p:notesMasterId r:id="rId37"/>
  </p:notesMasterIdLst>
  <p:handoutMasterIdLst>
    <p:handoutMasterId r:id="rId38"/>
  </p:handoutMasterIdLst>
  <p:sldIdLst>
    <p:sldId id="256" r:id="rId2"/>
    <p:sldId id="322" r:id="rId3"/>
    <p:sldId id="313" r:id="rId4"/>
    <p:sldId id="321" r:id="rId5"/>
    <p:sldId id="275" r:id="rId6"/>
    <p:sldId id="274" r:id="rId7"/>
    <p:sldId id="276" r:id="rId8"/>
    <p:sldId id="259" r:id="rId9"/>
    <p:sldId id="281" r:id="rId10"/>
    <p:sldId id="302" r:id="rId11"/>
    <p:sldId id="304" r:id="rId12"/>
    <p:sldId id="287" r:id="rId13"/>
    <p:sldId id="282" r:id="rId14"/>
    <p:sldId id="261" r:id="rId15"/>
    <p:sldId id="277" r:id="rId16"/>
    <p:sldId id="290" r:id="rId17"/>
    <p:sldId id="289" r:id="rId18"/>
    <p:sldId id="291" r:id="rId19"/>
    <p:sldId id="318" r:id="rId20"/>
    <p:sldId id="279" r:id="rId21"/>
    <p:sldId id="292" r:id="rId22"/>
    <p:sldId id="301" r:id="rId23"/>
    <p:sldId id="316" r:id="rId24"/>
    <p:sldId id="284" r:id="rId25"/>
    <p:sldId id="285" r:id="rId26"/>
    <p:sldId id="309" r:id="rId27"/>
    <p:sldId id="293" r:id="rId28"/>
    <p:sldId id="310" r:id="rId29"/>
    <p:sldId id="311" r:id="rId30"/>
    <p:sldId id="298" r:id="rId31"/>
    <p:sldId id="283" r:id="rId32"/>
    <p:sldId id="299" r:id="rId33"/>
    <p:sldId id="300" r:id="rId34"/>
    <p:sldId id="314" r:id="rId35"/>
    <p:sldId id="315" r:id="rId36"/>
  </p:sldIdLst>
  <p:sldSz cx="9144000" cy="6858000" type="screen4x3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3333CC"/>
    <a:srgbClr val="800080"/>
    <a:srgbClr val="0000FF"/>
    <a:srgbClr val="008080"/>
    <a:srgbClr val="339933"/>
    <a:srgbClr val="FF0000"/>
    <a:srgbClr val="333399"/>
    <a:srgbClr val="CC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 autoAdjust="0"/>
    <p:restoredTop sz="94167" autoAdjust="0"/>
  </p:normalViewPr>
  <p:slideViewPr>
    <p:cSldViewPr>
      <p:cViewPr>
        <p:scale>
          <a:sx n="100" d="100"/>
          <a:sy n="100" d="100"/>
        </p:scale>
        <p:origin x="-2592" y="-1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616"/>
    </p:cViewPr>
  </p:sorterViewPr>
  <p:notesViewPr>
    <p:cSldViewPr>
      <p:cViewPr varScale="1">
        <p:scale>
          <a:sx n="54" d="100"/>
          <a:sy n="54" d="100"/>
        </p:scale>
        <p:origin x="-1746" y="-84"/>
      </p:cViewPr>
      <p:guideLst>
        <p:guide orient="horz" pos="2931"/>
        <p:guide pos="221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handoutMaster" Target="handoutMasters/handoutMaster1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6" name="Rectangle 6"/>
          <p:cNvSpPr>
            <a:spLocks noChangeArrowheads="1"/>
          </p:cNvSpPr>
          <p:nvPr/>
        </p:nvSpPr>
        <p:spPr bwMode="auto">
          <a:xfrm>
            <a:off x="0" y="0"/>
            <a:ext cx="7267575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6083" tIns="48041" rIns="96083" bIns="48041"/>
          <a:lstStyle/>
          <a:p>
            <a:pPr algn="ctr" defTabSz="960438">
              <a:defRPr/>
            </a:pPr>
            <a:r>
              <a:rPr lang="en-US" sz="1200">
                <a:latin typeface="Arial" charset="0"/>
              </a:rPr>
              <a:t>NLTS2 Data Training</a:t>
            </a:r>
          </a:p>
          <a:p>
            <a:pPr algn="ctr" defTabSz="960438">
              <a:defRPr/>
            </a:pPr>
            <a:r>
              <a:rPr lang="en-US" sz="1200">
                <a:latin typeface="Arial" charset="0"/>
              </a:rPr>
              <a:t>SRI International</a:t>
            </a:r>
          </a:p>
        </p:txBody>
      </p:sp>
      <p:sp>
        <p:nvSpPr>
          <p:cNvPr id="87047" name="Rectangle 7"/>
          <p:cNvSpPr>
            <a:spLocks noChangeArrowheads="1"/>
          </p:cNvSpPr>
          <p:nvPr/>
        </p:nvSpPr>
        <p:spPr bwMode="auto">
          <a:xfrm>
            <a:off x="779463" y="8763000"/>
            <a:ext cx="540385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6083" tIns="48041" rIns="96083" bIns="48041" anchor="b"/>
          <a:lstStyle/>
          <a:p>
            <a:pPr algn="ctr" defTabSz="960438">
              <a:defRPr/>
            </a:pPr>
            <a:r>
              <a:rPr lang="en-US" sz="1200">
                <a:latin typeface="Arial" charset="0"/>
              </a:rPr>
              <a:t>Preliminary findings—not for citation.</a:t>
            </a:r>
          </a:p>
        </p:txBody>
      </p:sp>
      <p:sp>
        <p:nvSpPr>
          <p:cNvPr id="87048" name="Rectangle 8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E48666C-CBD0-4D76-ACAD-33294139C2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defTabSz="93345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6688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2963" cy="3489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9600"/>
            <a:ext cx="5616575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defTabSz="93345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6688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>
                <a:latin typeface="Arial" charset="0"/>
              </a:defRPr>
            </a:lvl1pPr>
          </a:lstStyle>
          <a:p>
            <a:pPr>
              <a:defRPr/>
            </a:pPr>
            <a:fld id="{517F7CB0-4843-41BC-BFDB-6A9DC73939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w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Randomly selected subset of the NLTS2 data used in all examples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CAEE5-90CA-46AA-8684-274575E83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Randomly selected subset of the NLTS2 data used in all examples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3CAF7-D4D1-4657-84D2-F0B01D86E3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Randomly selected subset of the NLTS2 data used in all examples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B89D83-A978-4A62-94FA-198E15917E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Randomly selected subset of the NLTS2 data used in all examples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EC59BF-7120-456A-9370-CC4AF59413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Randomly selected subset of the NLTS2 data used in all examples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83A7A-F137-4AD8-A3EC-A90F1AB13F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Randomly selected subset of the NLTS2 data used in all examples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311D0-72A0-45F1-9C19-0DA7D7C368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NLTS2-4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59363" y="3197225"/>
            <a:ext cx="3014662" cy="156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55448" y="155448"/>
            <a:ext cx="8805672" cy="213055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65BF3-7C37-47E0-92E9-B1199F797E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001000" y="6410325"/>
            <a:ext cx="631825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807FC7-7A83-4CFF-B91E-BA0CE0C120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 userDrawn="1"/>
        </p:nvSpPr>
        <p:spPr bwMode="auto">
          <a:xfrm>
            <a:off x="458788" y="276225"/>
            <a:ext cx="82296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2000" b="0" kern="12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ea typeface="+mn-ea"/>
                <a:cs typeface="Calibri"/>
              </a:rPr>
              <a:t>14b. Accessing Data Files in SAS</a:t>
            </a:r>
            <a:r>
              <a:rPr lang="en-US" sz="2000" b="0" kern="1200" baseline="20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ea typeface="+mn-ea"/>
                <a:cs typeface="Calibri"/>
              </a:rPr>
              <a:t>®</a:t>
            </a:r>
            <a:endParaRPr lang="en-US" sz="2000" b="1" kern="0" baseline="20000" dirty="0">
              <a:solidFill>
                <a:schemeClr val="bg2">
                  <a:lumMod val="40000"/>
                  <a:lumOff val="60000"/>
                </a:schemeClr>
              </a:solidFill>
              <a:latin typeface="Calibri"/>
              <a:ea typeface="+mj-ea"/>
              <a:cs typeface="Calibri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555584"/>
            <a:ext cx="8229600" cy="81575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484450"/>
            <a:ext cx="82296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8075" y="209550"/>
            <a:ext cx="1219200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81750"/>
            <a:ext cx="48768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rgbClr val="606060"/>
                </a:solidFill>
                <a:latin typeface="Calibri"/>
                <a:cs typeface="Calibri"/>
              </a:defRPr>
            </a:lvl1pPr>
          </a:lstStyle>
          <a:p>
            <a:pPr>
              <a:defRPr/>
            </a:pPr>
            <a:r>
              <a:rPr lang="en-US" dirty="0" smtClean="0"/>
              <a:t>Randomly selected subset of the NLTS2 data used in all examples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Randomly selected subset of the NLTS2 data used in all examples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1D1B1-6C82-4C87-A1D6-4BCEBDDFD7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Randomly selected subset of the NLTS2 data used in all examples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748DF-29BE-4DFE-9F0C-FD5B8A4732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Randomly selected subset of the NLTS2 data used in all examples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A9FEFD-C192-4C28-BAA7-EB84457648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600200" y="6381750"/>
            <a:ext cx="5562600" cy="323850"/>
          </a:xfrm>
        </p:spPr>
        <p:txBody>
          <a:bodyPr/>
          <a:lstStyle>
            <a:lvl1pPr>
              <a:defRPr i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Randomly selected subset of the NLTS2 data used in all examples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E8A9C-09E4-4809-B6BD-31F58CE1B0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Randomly selected subset of the NLTS2 data used in all examples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14D79-3AF0-49B4-859F-E3438CE8A6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Randomly selected subset of the NLTS2 data used in all examples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4ABA7D-450C-4319-80BE-3A2B4571E6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7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81750"/>
            <a:ext cx="48768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rgbClr val="606060"/>
                </a:solidFill>
                <a:latin typeface="Calibri"/>
                <a:cs typeface="Calibri"/>
              </a:defRPr>
            </a:lvl1pPr>
          </a:lstStyle>
          <a:p>
            <a:pPr>
              <a:defRPr/>
            </a:pPr>
            <a:r>
              <a:rPr lang="en-US" dirty="0" smtClean="0"/>
              <a:t>Randomly selected subset of the NLTS2 data used in all examples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2587" y="6410325"/>
            <a:ext cx="630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606060"/>
                </a:solidFill>
                <a:latin typeface="Calibri"/>
                <a:cs typeface="Calibri"/>
              </a:defRPr>
            </a:lvl1pPr>
          </a:lstStyle>
          <a:p>
            <a:pPr>
              <a:defRPr/>
            </a:pPr>
            <a:fld id="{748C5589-BF4C-4A06-8EDA-D2B5514E73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2" name="Picture 18" descr="sri_logo_1_blu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543800" y="6254750"/>
            <a:ext cx="69215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Content Placeholder 3" descr="NCSER_logo.jpg"/>
          <p:cNvPicPr>
            <a:picLocks noChangeAspect="1"/>
          </p:cNvPicPr>
          <p:nvPr userDrawn="1"/>
        </p:nvPicPr>
        <p:blipFill>
          <a:blip r:embed="rId17" cstate="print"/>
          <a:stretch>
            <a:fillRect/>
          </a:stretch>
        </p:blipFill>
        <p:spPr>
          <a:xfrm>
            <a:off x="466344" y="6132576"/>
            <a:ext cx="2200656" cy="5730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22" r:id="rId2"/>
    <p:sldLayoutId id="2147483820" r:id="rId3"/>
    <p:sldLayoutId id="2147483810" r:id="rId4"/>
    <p:sldLayoutId id="2147483811" r:id="rId5"/>
    <p:sldLayoutId id="2147483812" r:id="rId6"/>
    <p:sldLayoutId id="2147483821" r:id="rId7"/>
    <p:sldLayoutId id="2147483813" r:id="rId8"/>
    <p:sldLayoutId id="2147483814" r:id="rId9"/>
    <p:sldLayoutId id="2147483815" r:id="rId10"/>
    <p:sldLayoutId id="2147483816" r:id="rId11"/>
    <p:sldLayoutId id="2147483817" r:id="rId12"/>
    <p:sldLayoutId id="2147483818" r:id="rId13"/>
    <p:sldLayoutId id="2147483819" r:id="rId14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339933"/>
          </a:solidFill>
          <a:latin typeface="Calibri"/>
          <a:ea typeface="+mj-ea"/>
          <a:cs typeface="Calibri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•"/>
        <a:defRPr sz="2800">
          <a:solidFill>
            <a:schemeClr val="bg2">
              <a:lumMod val="75000"/>
            </a:schemeClr>
          </a:solidFill>
          <a:latin typeface="Calibri"/>
          <a:ea typeface="+mn-ea"/>
          <a:cs typeface="Calibri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Font typeface="Wingdings" pitchFamily="2" charset="2"/>
        <a:buChar char="§"/>
        <a:defRPr sz="2400">
          <a:solidFill>
            <a:schemeClr val="bg2">
              <a:lumMod val="75000"/>
            </a:schemeClr>
          </a:solidFill>
          <a:latin typeface="Calibri"/>
          <a:cs typeface="Calibri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•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Font typeface="Arial" charset="0"/>
        <a:buChar char="–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»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nces.ed.gov/statprog/rudman/" TargetMode="External"/><Relationship Id="rId4" Type="http://schemas.openxmlformats.org/officeDocument/2006/relationships/hyperlink" Target="http://nces.ed.gov/statprog/instruct.asp" TargetMode="External"/><Relationship Id="rId1" Type="http://schemas.openxmlformats.org/officeDocument/2006/relationships/slideLayout" Target="../slideLayouts/slideLayout3.xml"/><Relationship Id="rId2" Type="http://schemas.openxmlformats.org/officeDocument/2006/relationships/hyperlink" Target="http://nlts2.org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8"/>
          <p:cNvSpPr>
            <a:spLocks noGrp="1" noChangeArrowheads="1"/>
          </p:cNvSpPr>
          <p:nvPr>
            <p:ph type="ctrTitle"/>
          </p:nvPr>
        </p:nvSpPr>
        <p:spPr>
          <a:xfrm>
            <a:off x="490728" y="155448"/>
            <a:ext cx="8805672" cy="2130552"/>
          </a:xfrm>
        </p:spPr>
        <p:txBody>
          <a:bodyPr/>
          <a:lstStyle/>
          <a:p>
            <a:pPr eaLnBrk="1" hangingPunct="1"/>
            <a:r>
              <a:rPr lang="en-US" sz="3200" dirty="0" smtClean="0"/>
              <a:t>14b. Accessing Data Files in SAS</a:t>
            </a:r>
            <a:r>
              <a:rPr lang="en-US" sz="3200" baseline="30000" dirty="0" smtClean="0"/>
              <a:t>®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20FFD02-F143-4C9A-BCAF-B9F3819F9B24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Open and view data files: Example</a:t>
            </a:r>
          </a:p>
        </p:txBody>
      </p:sp>
      <p:pic>
        <p:nvPicPr>
          <p:cNvPr id="1536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2209800"/>
            <a:ext cx="7932067" cy="2150904"/>
          </a:xfrm>
          <a:noFill/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67000" y="624840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These results cannot be replicated with full dataset; all output</a:t>
            </a:r>
            <a:br>
              <a:rPr lang="en-US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 modules generated with a random subset of the full data.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66DC6C7-C505-4256-9B09-0F4C5632B12E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Viewing files</a:t>
            </a:r>
          </a:p>
        </p:txBody>
      </p:sp>
      <p:pic>
        <p:nvPicPr>
          <p:cNvPr id="1638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8555" t="52859" r="32107" b="18941"/>
          <a:stretch>
            <a:fillRect/>
          </a:stretch>
        </p:blipFill>
        <p:spPr>
          <a:xfrm>
            <a:off x="252270" y="1981200"/>
            <a:ext cx="8663130" cy="3095625"/>
          </a:xfrm>
          <a:ln w="19050">
            <a:solidFill>
              <a:srgbClr val="7030A0"/>
            </a:solidFill>
          </a:ln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67000" y="624840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These results cannot be replicated with full dataset; all output</a:t>
            </a:r>
            <a:br>
              <a:rPr lang="en-US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 modules generated with a random subset of the full data.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8FF877-C4D9-474E-A561-C260B3BE3BBD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Limiting variables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to reduce the number of variables in the file</a:t>
            </a:r>
          </a:p>
          <a:p>
            <a:pPr lvl="1"/>
            <a:r>
              <a:rPr lang="en-US" dirty="0" smtClean="0"/>
              <a:t>Large files with many cases and many variables are unwieldy; simplify.</a:t>
            </a:r>
          </a:p>
          <a:p>
            <a:pPr lvl="2"/>
            <a:r>
              <a:rPr lang="en-US" dirty="0" smtClean="0"/>
              <a:t>Fewer variables to search through. </a:t>
            </a:r>
          </a:p>
          <a:p>
            <a:pPr lvl="2"/>
            <a:r>
              <a:rPr lang="en-US" dirty="0" smtClean="0"/>
              <a:t>Fewer cases to process.</a:t>
            </a:r>
          </a:p>
          <a:p>
            <a:pPr lvl="1"/>
            <a:r>
              <a:rPr lang="en-US" dirty="0" smtClean="0"/>
              <a:t>Create data files that are limited to just those variables needed for analysis.</a:t>
            </a:r>
          </a:p>
          <a:p>
            <a:pPr lvl="1"/>
            <a:r>
              <a:rPr lang="en-US" dirty="0" smtClean="0"/>
              <a:t>You have the choice of drop or keep.</a:t>
            </a:r>
          </a:p>
          <a:p>
            <a:pPr lvl="2"/>
            <a:r>
              <a:rPr lang="en-US" dirty="0" smtClean="0"/>
              <a:t>Which one is best?  The one that requires less typing!</a:t>
            </a:r>
          </a:p>
          <a:p>
            <a:pPr lvl="2"/>
            <a:r>
              <a:rPr lang="en-US" dirty="0" smtClean="0"/>
              <a:t>If you are dropping more variables than keeping, use “keep” and vice versa.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67000" y="624840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These results cannot be replicated with full dataset; all output</a:t>
            </a:r>
            <a:br>
              <a:rPr lang="en-US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 modules generated with a random subset of the full data.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BA27AB-0BC5-4976-86E1-D7565856BC56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Limiting variables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Note: When making changes to your data</a:t>
            </a:r>
          </a:p>
          <a:p>
            <a:pPr lvl="1"/>
            <a:r>
              <a:rPr lang="en-US" dirty="0" smtClean="0"/>
              <a:t>Use work files for temporary changes.</a:t>
            </a:r>
          </a:p>
          <a:p>
            <a:pPr lvl="2"/>
            <a:r>
              <a:rPr lang="en-US" dirty="0" smtClean="0"/>
              <a:t>Work files are files that are in existence only for the duration of the program or SAS interactive session.</a:t>
            </a:r>
          </a:p>
          <a:p>
            <a:pPr lvl="2"/>
            <a:r>
              <a:rPr lang="en-US" dirty="0" smtClean="0"/>
              <a:t>Work files are temporary files unless they are saved.</a:t>
            </a:r>
          </a:p>
          <a:p>
            <a:pPr lvl="2"/>
            <a:r>
              <a:rPr lang="en-US" dirty="0" smtClean="0"/>
              <a:t>Work files have a one-level name—no </a:t>
            </a:r>
            <a:r>
              <a:rPr lang="en-US" dirty="0" err="1" smtClean="0"/>
              <a:t>ddname</a:t>
            </a:r>
            <a:r>
              <a:rPr lang="en-US" dirty="0" smtClean="0"/>
              <a:t> needed</a:t>
            </a:r>
          </a:p>
          <a:p>
            <a:pPr lvl="1"/>
            <a:r>
              <a:rPr lang="en-US" dirty="0" smtClean="0"/>
              <a:t>To save modified data permanently, create a new permanent data file.</a:t>
            </a:r>
          </a:p>
          <a:p>
            <a:pPr lvl="2"/>
            <a:r>
              <a:rPr lang="en-US" dirty="0" smtClean="0"/>
              <a:t>Usually it is best to create a new file rather than to modify the source file.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67000" y="624840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These results cannot be replicated with full dataset; all output</a:t>
            </a:r>
            <a:br>
              <a:rPr lang="en-US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 modules generated with a random subset of the full data.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E98028D-933C-4B30-8938-89991AE6804F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19458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Limiting variables</a:t>
            </a:r>
          </a:p>
        </p:txBody>
      </p:sp>
      <p:sp>
        <p:nvSpPr>
          <p:cNvPr id="19459" name="Rectangle 10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2296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Syntax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DATA Par_w1_lmt_vars </a:t>
            </a:r>
            <a:b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(DROP= np1E2a np1GroupMember);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SET sasdb.n2w1parent</a:t>
            </a:r>
            <a:b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(KEEP= ID w1_DisHdr2001 w1_GendHdr2001</a:t>
            </a:r>
            <a:b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w1_IncomeHdr2001 w1_AgeHdr2001 np1Weight np1HealthProb np1GroupMember np1ProblemCount np1E2a np1B2a) ; 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run ;</a:t>
            </a:r>
            <a:endParaRPr lang="en-US" sz="1600" dirty="0" smtClean="0">
              <a:solidFill>
                <a:srgbClr val="3333CC"/>
              </a:solidFill>
              <a:latin typeface="Lucida Console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en-US" sz="2000" dirty="0" smtClean="0"/>
              <a:t>A “</a:t>
            </a:r>
            <a:r>
              <a:rPr lang="en-US" sz="2000" dirty="0" smtClean="0">
                <a:solidFill>
                  <a:srgbClr val="3333CC"/>
                </a:solidFill>
              </a:rPr>
              <a:t>KEEP</a:t>
            </a:r>
            <a:r>
              <a:rPr lang="en-US" sz="2000" dirty="0" smtClean="0"/>
              <a:t>” or “</a:t>
            </a:r>
            <a:r>
              <a:rPr lang="en-US" sz="2000" dirty="0" smtClean="0">
                <a:solidFill>
                  <a:srgbClr val="3333CC"/>
                </a:solidFill>
              </a:rPr>
              <a:t>DROP</a:t>
            </a:r>
            <a:r>
              <a:rPr lang="en-US" sz="2000" dirty="0" smtClean="0"/>
              <a:t>” option on a “</a:t>
            </a:r>
            <a:r>
              <a:rPr lang="en-US" sz="2000" dirty="0" smtClean="0">
                <a:solidFill>
                  <a:srgbClr val="3333CC"/>
                </a:solidFill>
              </a:rPr>
              <a:t>SET</a:t>
            </a:r>
            <a:r>
              <a:rPr lang="en-US" sz="2000" dirty="0" smtClean="0"/>
              <a:t>” or “</a:t>
            </a:r>
            <a:r>
              <a:rPr lang="en-US" sz="2000" dirty="0" smtClean="0">
                <a:solidFill>
                  <a:srgbClr val="3333CC"/>
                </a:solidFill>
              </a:rPr>
              <a:t>MERGE</a:t>
            </a:r>
            <a:r>
              <a:rPr lang="en-US" sz="2000" dirty="0" smtClean="0"/>
              <a:t>” statement controls which variables come into the data set.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en-US" sz="2000" dirty="0" smtClean="0"/>
              <a:t>A “</a:t>
            </a:r>
            <a:r>
              <a:rPr lang="en-US" sz="2000" dirty="0" smtClean="0">
                <a:solidFill>
                  <a:srgbClr val="3333CC"/>
                </a:solidFill>
              </a:rPr>
              <a:t>KEEP</a:t>
            </a:r>
            <a:r>
              <a:rPr lang="en-US" sz="2000" dirty="0" smtClean="0"/>
              <a:t>” or “</a:t>
            </a:r>
            <a:r>
              <a:rPr lang="en-US" sz="2000" dirty="0" smtClean="0">
                <a:solidFill>
                  <a:srgbClr val="3333CC"/>
                </a:solidFill>
              </a:rPr>
              <a:t>DROP</a:t>
            </a:r>
            <a:r>
              <a:rPr lang="en-US" sz="2000" dirty="0" smtClean="0"/>
              <a:t>” option on a “</a:t>
            </a:r>
            <a:r>
              <a:rPr lang="en-US" sz="2000" dirty="0" smtClean="0">
                <a:solidFill>
                  <a:srgbClr val="3333CC"/>
                </a:solidFill>
              </a:rPr>
              <a:t>DATA</a:t>
            </a:r>
            <a:r>
              <a:rPr lang="en-US" sz="2000" dirty="0" smtClean="0"/>
              <a:t>” statement controls which variables are saved on the output data set.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en-US" sz="2000" dirty="0" smtClean="0"/>
              <a:t>Notice that SAS statements end in a semicolon.</a:t>
            </a:r>
          </a:p>
          <a:p>
            <a:pPr lvl="2" eaLnBrk="1" hangingPunct="1">
              <a:lnSpc>
                <a:spcPct val="90000"/>
              </a:lnSpc>
            </a:pPr>
            <a:endParaRPr lang="en-US" sz="1400" i="1" dirty="0" smtClean="0">
              <a:solidFill>
                <a:srgbClr val="CC0099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67000" y="624840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These results cannot be replicated with full dataset; all output</a:t>
            </a:r>
            <a:br>
              <a:rPr lang="en-US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 modules generated with a random subset of the full data.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69438C5-3500-4112-885A-8D31D947962C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Limiting Variables: Example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Limiting variables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Create a file with fewer variables.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Create a new file called “</a:t>
            </a:r>
            <a:r>
              <a:rPr lang="en-US" sz="2000" dirty="0" err="1" smtClean="0"/>
              <a:t>PrScores</a:t>
            </a:r>
            <a:r>
              <a:rPr lang="en-US" sz="2000" dirty="0" smtClean="0"/>
              <a:t>” from n2w2dirassess.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Keep only the following variables:</a:t>
            </a:r>
          </a:p>
          <a:p>
            <a:pPr lvl="2" eaLnBrk="1" hangingPunct="1"/>
            <a:r>
              <a:rPr lang="en-US" sz="1800" dirty="0" smtClean="0"/>
              <a:t>ID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800" dirty="0" err="1" smtClean="0"/>
              <a:t>ndacalc_pr</a:t>
            </a:r>
            <a:endParaRPr lang="en-US" sz="1800" dirty="0" smtClean="0"/>
          </a:p>
          <a:p>
            <a:pPr lvl="2" eaLnBrk="1" hangingPunct="1">
              <a:lnSpc>
                <a:spcPct val="80000"/>
              </a:lnSpc>
            </a:pPr>
            <a:r>
              <a:rPr lang="en-US" sz="1800" dirty="0" err="1" smtClean="0"/>
              <a:t>ndaPC_PR</a:t>
            </a:r>
            <a:endParaRPr lang="en-US" sz="1800" dirty="0" smtClean="0"/>
          </a:p>
          <a:p>
            <a:pPr lvl="2" eaLnBrk="1" hangingPunct="1">
              <a:lnSpc>
                <a:spcPct val="80000"/>
              </a:lnSpc>
            </a:pPr>
            <a:r>
              <a:rPr lang="en-US" sz="1800" dirty="0" err="1" smtClean="0"/>
              <a:t>ndasyn_pr</a:t>
            </a:r>
            <a:endParaRPr lang="en-US" sz="1800" dirty="0" smtClean="0"/>
          </a:p>
          <a:p>
            <a:pPr lvl="2" eaLnBrk="1" hangingPunct="1">
              <a:lnSpc>
                <a:spcPct val="80000"/>
              </a:lnSpc>
            </a:pPr>
            <a:r>
              <a:rPr lang="en-US" sz="1800" dirty="0" smtClean="0"/>
              <a:t>NDaF1_friend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800" dirty="0" smtClean="0"/>
              <a:t>na_age4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Save the new file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Review the new file with a PROC CONTENTS</a:t>
            </a:r>
            <a:endParaRPr lang="en-US" sz="2000" dirty="0" smtClean="0">
              <a:solidFill>
                <a:srgbClr val="80008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00400" y="2895600"/>
            <a:ext cx="2514600" cy="14274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0" lvl="2" indent="-228600">
              <a:lnSpc>
                <a:spcPct val="80000"/>
              </a:lnSpc>
              <a:spcBef>
                <a:spcPct val="20000"/>
              </a:spcBef>
              <a:buClr>
                <a:srgbClr val="3333CC"/>
              </a:buClr>
              <a:buChar char="•"/>
            </a:pPr>
            <a:r>
              <a:rPr lang="en-US" dirty="0" smtClean="0">
                <a:solidFill>
                  <a:srgbClr val="3333CC"/>
                </a:solidFill>
                <a:latin typeface="+mn-lt"/>
              </a:rPr>
              <a:t>w2_dis12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marL="1143000" lvl="2" indent="-228600">
              <a:lnSpc>
                <a:spcPct val="80000"/>
              </a:lnSpc>
              <a:spcBef>
                <a:spcPct val="20000"/>
              </a:spcBef>
              <a:buClr>
                <a:srgbClr val="3333CC"/>
              </a:buClr>
              <a:buChar char="•"/>
            </a:pPr>
            <a:r>
              <a:rPr lang="en-US" dirty="0">
                <a:solidFill>
                  <a:srgbClr val="3333CC"/>
                </a:solidFill>
                <a:latin typeface="+mn-lt"/>
              </a:rPr>
              <a:t>w2_gend2</a:t>
            </a:r>
          </a:p>
          <a:p>
            <a:pPr marL="1143000" lvl="2" indent="-228600">
              <a:lnSpc>
                <a:spcPct val="80000"/>
              </a:lnSpc>
              <a:spcBef>
                <a:spcPct val="20000"/>
              </a:spcBef>
              <a:buClr>
                <a:srgbClr val="3333CC"/>
              </a:buClr>
              <a:buChar char="•"/>
            </a:pPr>
            <a:r>
              <a:rPr lang="en-US" dirty="0">
                <a:solidFill>
                  <a:srgbClr val="3333CC"/>
                </a:solidFill>
                <a:latin typeface="+mn-lt"/>
              </a:rPr>
              <a:t>na_grade4</a:t>
            </a:r>
          </a:p>
          <a:p>
            <a:pPr marL="1143000" lvl="2" indent="-228600">
              <a:lnSpc>
                <a:spcPct val="80000"/>
              </a:lnSpc>
              <a:spcBef>
                <a:spcPct val="20000"/>
              </a:spcBef>
              <a:buClr>
                <a:srgbClr val="3333CC"/>
              </a:buClr>
              <a:buChar char="•"/>
            </a:pPr>
            <a:r>
              <a:rPr lang="en-US" dirty="0">
                <a:solidFill>
                  <a:srgbClr val="3333CC"/>
                </a:solidFill>
                <a:latin typeface="+mn-lt"/>
              </a:rPr>
              <a:t>w2_incm3</a:t>
            </a:r>
          </a:p>
          <a:p>
            <a:pPr marL="1143000" lvl="2" indent="-228600">
              <a:lnSpc>
                <a:spcPct val="80000"/>
              </a:lnSpc>
              <a:spcBef>
                <a:spcPct val="20000"/>
              </a:spcBef>
              <a:buClr>
                <a:srgbClr val="3333CC"/>
              </a:buClr>
              <a:buChar char="•"/>
            </a:pPr>
            <a:r>
              <a:rPr lang="en-US" dirty="0" err="1">
                <a:solidFill>
                  <a:srgbClr val="3333CC"/>
                </a:solidFill>
                <a:latin typeface="+mn-lt"/>
              </a:rPr>
              <a:t>wt_na</a:t>
            </a:r>
            <a:endParaRPr lang="en-US" dirty="0">
              <a:solidFill>
                <a:srgbClr val="3333CC"/>
              </a:solidFill>
              <a:latin typeface="+mn-lt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67000" y="624840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These results cannot be replicated with full dataset; all output</a:t>
            </a:r>
            <a:br>
              <a:rPr lang="en-US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 modules generated with a random subset of the full data.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1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297" t="52408" r="29990" b="16752"/>
          <a:stretch>
            <a:fillRect/>
          </a:stretch>
        </p:blipFill>
        <p:spPr bwMode="auto">
          <a:xfrm>
            <a:off x="228600" y="1600200"/>
            <a:ext cx="8705850" cy="4267200"/>
          </a:xfrm>
          <a:prstGeom prst="rect">
            <a:avLst/>
          </a:prstGeom>
          <a:noFill/>
          <a:ln w="6350" cap="flat" cmpd="sng" algn="ctr">
            <a:solidFill>
              <a:schemeClr val="bg2">
                <a:lumMod val="40000"/>
                <a:lumOff val="6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2253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E873B5C-779B-4F18-965B-C2A8D9FC6F2E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Limiting variables: Example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67000" y="624840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These results cannot be replicated with full dataset; all output</a:t>
            </a:r>
            <a:br>
              <a:rPr lang="en-US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 modules generated with a random subset of the full data.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CDC15CE-AF00-48AF-881D-E06CC7EB9956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Subsetting</a:t>
            </a:r>
            <a:r>
              <a:rPr lang="en-US" dirty="0" smtClean="0"/>
              <a:t> cases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How to reduce the number of cases in a data step or in a procedure</a:t>
            </a:r>
          </a:p>
          <a:p>
            <a:pPr eaLnBrk="1" hangingPunct="1"/>
            <a:r>
              <a:rPr lang="en-US" dirty="0" smtClean="0"/>
              <a:t>Often analysis is done on a subset; for example:</a:t>
            </a:r>
          </a:p>
          <a:p>
            <a:pPr lvl="2" eaLnBrk="1" hangingPunct="1"/>
            <a:r>
              <a:rPr lang="en-US" dirty="0" smtClean="0"/>
              <a:t>Select only youth with visual impairment.</a:t>
            </a:r>
          </a:p>
          <a:p>
            <a:pPr lvl="2" eaLnBrk="1" hangingPunct="1"/>
            <a:r>
              <a:rPr lang="en-US" dirty="0" smtClean="0"/>
              <a:t>Select only youth who are out of secondary school.</a:t>
            </a:r>
          </a:p>
          <a:p>
            <a:pPr lvl="2" eaLnBrk="1" hangingPunct="1"/>
            <a:r>
              <a:rPr lang="en-US" dirty="0" smtClean="0"/>
              <a:t>Exclude younger students.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67000" y="624840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These results cannot be replicated with full dataset; all output</a:t>
            </a:r>
            <a:br>
              <a:rPr lang="en-US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 modules generated with a random subset of the full data.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FDDF226-5FD6-4981-AC55-90E70684F318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Subsetting</a:t>
            </a:r>
            <a:r>
              <a:rPr lang="en-US" dirty="0" smtClean="0"/>
              <a:t> cases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sz="2400" dirty="0" smtClean="0"/>
              <a:t>Example: Limit </a:t>
            </a:r>
            <a:r>
              <a:rPr lang="en-US" sz="2400" dirty="0"/>
              <a:t>Wave 4 </a:t>
            </a:r>
            <a:r>
              <a:rPr lang="en-US" sz="2400" dirty="0" smtClean="0"/>
              <a:t>parent/youth </a:t>
            </a:r>
            <a:r>
              <a:rPr lang="en-US" sz="2400" dirty="0"/>
              <a:t>i</a:t>
            </a:r>
            <a:r>
              <a:rPr lang="en-US" sz="2400" dirty="0" smtClean="0"/>
              <a:t>nterview </a:t>
            </a:r>
            <a:r>
              <a:rPr lang="en-US" sz="2400" dirty="0"/>
              <a:t>data to </a:t>
            </a:r>
            <a:r>
              <a:rPr lang="en-US" sz="2400" dirty="0" smtClean="0"/>
              <a:t>those </a:t>
            </a:r>
            <a:r>
              <a:rPr lang="en-US" sz="2400" dirty="0"/>
              <a:t>who are 21 or older, excluding youth who are 19 or 20 (W4_Age2007 = 19 or 20</a:t>
            </a:r>
            <a:r>
              <a:rPr lang="en-US" sz="2400" dirty="0" smtClean="0"/>
              <a:t>).</a:t>
            </a:r>
            <a:endParaRPr lang="en-US" sz="2400" dirty="0"/>
          </a:p>
          <a:p>
            <a:pPr>
              <a:lnSpc>
                <a:spcPct val="90000"/>
              </a:lnSpc>
              <a:defRPr/>
            </a:pPr>
            <a:r>
              <a:rPr lang="en-US" sz="2400" dirty="0"/>
              <a:t>Syntax to limit cases in a </a:t>
            </a:r>
            <a:r>
              <a:rPr lang="en-US" sz="2400" dirty="0" smtClean="0"/>
              <a:t>file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endParaRPr lang="en-US" sz="1200" dirty="0"/>
          </a:p>
          <a:p>
            <a:pPr lvl="1" eaLnBrk="1" hangingPunct="1">
              <a:lnSpc>
                <a:spcPct val="90000"/>
              </a:lnSpc>
              <a:buFontTx/>
              <a:buNone/>
              <a:defRPr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DATA </a:t>
            </a:r>
            <a:r>
              <a:rPr lang="en-US" sz="2000" dirty="0">
                <a:solidFill>
                  <a:srgbClr val="3333CC"/>
                </a:solidFill>
                <a:latin typeface="Lucida Console" pitchFamily="49" charset="0"/>
              </a:rPr>
              <a:t>AgeGT20 ;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000" dirty="0">
                <a:solidFill>
                  <a:srgbClr val="3333CC"/>
                </a:solidFill>
                <a:latin typeface="Lucida Console" pitchFamily="49" charset="0"/>
              </a:rPr>
              <a:t>	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  SET </a:t>
            </a:r>
            <a:r>
              <a:rPr lang="en-US" sz="2000" dirty="0">
                <a:solidFill>
                  <a:srgbClr val="3333CC"/>
                </a:solidFill>
                <a:latin typeface="Lucida Console" pitchFamily="49" charset="0"/>
              </a:rPr>
              <a:t>sasdb.n2w4paryouth 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(WHERE=(</a:t>
            </a:r>
            <a:r>
              <a:rPr lang="en-US" sz="2000" dirty="0">
                <a:solidFill>
                  <a:srgbClr val="3333CC"/>
                </a:solidFill>
                <a:latin typeface="Lucida Console" pitchFamily="49" charset="0"/>
              </a:rPr>
              <a:t>W4_Age2007&gt;20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));</a:t>
            </a:r>
          </a:p>
          <a:p>
            <a:pPr lvl="1" eaLnBrk="1" hangingPunct="1">
              <a:lnSpc>
                <a:spcPct val="90000"/>
              </a:lnSpc>
              <a:buFontTx/>
              <a:buNone/>
              <a:defRPr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run;</a:t>
            </a:r>
          </a:p>
          <a:p>
            <a:pPr marL="801688" lvl="1" eaLnBrk="1" hangingPunct="1">
              <a:lnSpc>
                <a:spcPct val="90000"/>
              </a:lnSpc>
              <a:spcBef>
                <a:spcPts val="800"/>
              </a:spcBef>
              <a:spcAft>
                <a:spcPts val="800"/>
              </a:spcAft>
              <a:buFont typeface="Wingdings" pitchFamily="2" charset="2"/>
              <a:buNone/>
              <a:defRPr/>
            </a:pPr>
            <a:r>
              <a:rPr lang="en-US" sz="2000" dirty="0" smtClean="0">
                <a:solidFill>
                  <a:srgbClr val="3333CC"/>
                </a:solidFill>
              </a:rPr>
              <a:t>    </a:t>
            </a:r>
            <a:r>
              <a:rPr lang="en-US" sz="20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or</a:t>
            </a:r>
          </a:p>
          <a:p>
            <a:pPr lvl="1" eaLnBrk="1" hangingPunct="1">
              <a:lnSpc>
                <a:spcPct val="90000"/>
              </a:lnSpc>
              <a:buNone/>
              <a:defRPr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DATA AgeGT20 ;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	   SET sasdb.n2w4paryouth ;</a:t>
            </a:r>
          </a:p>
          <a:p>
            <a:pPr marL="801688"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   IF </a:t>
            </a:r>
            <a:r>
              <a:rPr lang="en-US" sz="2000" dirty="0">
                <a:solidFill>
                  <a:srgbClr val="3333CC"/>
                </a:solidFill>
                <a:latin typeface="Lucida Console" pitchFamily="49" charset="0"/>
              </a:rPr>
              <a:t>W4_Age2007&gt;20;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000" dirty="0">
                <a:solidFill>
                  <a:srgbClr val="3333CC"/>
                </a:solidFill>
                <a:latin typeface="Lucida Console" pitchFamily="49" charset="0"/>
              </a:rPr>
              <a:t>	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run ;</a:t>
            </a:r>
            <a:endParaRPr lang="en-US" sz="2000" dirty="0">
              <a:solidFill>
                <a:srgbClr val="3333CC"/>
              </a:solidFill>
              <a:latin typeface="Lucida Console" pitchFamily="49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67000" y="624840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These results cannot be replicated with full dataset; all output</a:t>
            </a:r>
            <a:br>
              <a:rPr lang="en-US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 modules generated with a random subset of the full data.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2A0D865-A89C-4E5E-90BD-D31A632E2DE9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Subsetting</a:t>
            </a:r>
            <a:r>
              <a:rPr lang="en-US" dirty="0" smtClean="0"/>
              <a:t> cases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Syntax to limit cases in a procedure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No change to file with this syntax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dirty="0" smtClean="0"/>
          </a:p>
          <a:p>
            <a:pPr marL="801688"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3333CC"/>
                </a:solidFill>
                <a:latin typeface="Lucida Console" pitchFamily="49" charset="0"/>
              </a:rPr>
              <a:t>PROC FREQ data=sasdb.n2w4paryouth ;</a:t>
            </a:r>
          </a:p>
          <a:p>
            <a:pPr marL="801688"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3333CC"/>
                </a:solidFill>
                <a:latin typeface="Lucida Console" pitchFamily="49" charset="0"/>
              </a:rPr>
              <a:t>  WHERE W4_Age2007&gt;20 ;</a:t>
            </a:r>
          </a:p>
          <a:p>
            <a:pPr marL="801688"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3333CC"/>
                </a:solidFill>
                <a:latin typeface="Lucida Console" pitchFamily="49" charset="0"/>
              </a:rPr>
              <a:t>  TABLES W4_Age2007 ;</a:t>
            </a:r>
          </a:p>
          <a:p>
            <a:pPr marL="801688"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3333CC"/>
                </a:solidFill>
                <a:latin typeface="Lucida Console" pitchFamily="49" charset="0"/>
              </a:rPr>
              <a:t>run ;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67000" y="624840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These results cannot be replicated with full dataset; all output</a:t>
            </a:r>
            <a:br>
              <a:rPr lang="en-US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 modules generated with a random subset of the full data.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CEFFB6-1D1D-416D-AE27-41B6806D915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Prerequisites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533400" y="1189037"/>
            <a:ext cx="8229600" cy="4525963"/>
          </a:xfrm>
        </p:spPr>
        <p:txBody>
          <a:bodyPr/>
          <a:lstStyle/>
          <a:p>
            <a:r>
              <a:rPr lang="en-US" dirty="0" smtClean="0"/>
              <a:t>Recommended modules to complete before viewing this module</a:t>
            </a:r>
          </a:p>
          <a:p>
            <a:pPr lvl="1"/>
            <a:r>
              <a:rPr lang="en-US" dirty="0" smtClean="0"/>
              <a:t>1. Introduction to the NLTS2 Training Modules</a:t>
            </a:r>
          </a:p>
          <a:p>
            <a:pPr lvl="1"/>
            <a:r>
              <a:rPr lang="en-US" dirty="0" smtClean="0"/>
              <a:t>2. NLTS2 Study Overview</a:t>
            </a:r>
          </a:p>
          <a:p>
            <a:pPr lvl="1"/>
            <a:r>
              <a:rPr lang="en-US" dirty="0" smtClean="0"/>
              <a:t>3. NLTS2 Study Design and Sampling</a:t>
            </a:r>
          </a:p>
          <a:p>
            <a:pPr lvl="1"/>
            <a:r>
              <a:rPr lang="en-US" dirty="0" smtClean="0"/>
              <a:t>NLTS2 Data Sources, either</a:t>
            </a:r>
          </a:p>
          <a:p>
            <a:pPr lvl="2"/>
            <a:r>
              <a:rPr lang="en-US" dirty="0" smtClean="0"/>
              <a:t>4. Parent and Youth Surveys or</a:t>
            </a:r>
          </a:p>
          <a:p>
            <a:pPr lvl="2"/>
            <a:r>
              <a:rPr lang="en-US" dirty="0" smtClean="0"/>
              <a:t>5. School Surveys, Student Assessments, and Transcripts</a:t>
            </a:r>
          </a:p>
          <a:p>
            <a:pPr lvl="1"/>
            <a:r>
              <a:rPr lang="en-US" dirty="0" smtClean="0"/>
              <a:t>NLTS2 Documentation</a:t>
            </a:r>
          </a:p>
          <a:p>
            <a:pPr lvl="2"/>
            <a:r>
              <a:rPr lang="en-US" dirty="0" smtClean="0"/>
              <a:t>10. Overview</a:t>
            </a:r>
          </a:p>
          <a:p>
            <a:pPr lvl="2"/>
            <a:r>
              <a:rPr lang="en-US" dirty="0" smtClean="0"/>
              <a:t>11. Data Dictionaries</a:t>
            </a:r>
          </a:p>
          <a:p>
            <a:pPr lvl="2"/>
            <a:r>
              <a:rPr lang="en-US" dirty="0" smtClean="0"/>
              <a:t>12. Quick References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BDB92B-2FD9-4B87-8DEC-5831FD09F62C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Subsetting</a:t>
            </a:r>
            <a:r>
              <a:rPr lang="en-US" dirty="0" smtClean="0"/>
              <a:t> cases: Example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err="1" smtClean="0"/>
              <a:t>Subsetting</a:t>
            </a:r>
            <a:r>
              <a:rPr lang="en-US" sz="3200" dirty="0" smtClean="0"/>
              <a:t> cases</a:t>
            </a:r>
          </a:p>
          <a:p>
            <a:pPr lvl="1"/>
            <a:r>
              <a:rPr lang="en-US" sz="2800" dirty="0" smtClean="0"/>
              <a:t>Create a small data set with a subset of cases.</a:t>
            </a:r>
          </a:p>
          <a:p>
            <a:pPr lvl="1"/>
            <a:r>
              <a:rPr lang="en-US" sz="2800" dirty="0" smtClean="0"/>
              <a:t>Use “</a:t>
            </a:r>
            <a:r>
              <a:rPr lang="en-US" sz="2800" dirty="0" err="1" smtClean="0"/>
              <a:t>PrScores</a:t>
            </a:r>
            <a:r>
              <a:rPr lang="en-US" sz="2800" dirty="0" smtClean="0"/>
              <a:t>” created in previous example.</a:t>
            </a:r>
          </a:p>
          <a:p>
            <a:pPr lvl="1"/>
            <a:r>
              <a:rPr lang="en-US" sz="2800" dirty="0" smtClean="0"/>
              <a:t>Limit cases to those classified with hearing. impairment only, i.e., those with a value of “5” for “w2_dis12”.</a:t>
            </a:r>
          </a:p>
          <a:p>
            <a:pPr lvl="1"/>
            <a:r>
              <a:rPr lang="en-US" sz="2800" dirty="0" smtClean="0"/>
              <a:t>Look at notes in the log window.</a:t>
            </a:r>
          </a:p>
          <a:p>
            <a:pPr lvl="2"/>
            <a:r>
              <a:rPr lang="en-US" sz="2400" dirty="0" smtClean="0"/>
              <a:t>Are there any clues that the file has changed?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67000" y="624840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These results cannot be replicated with full dataset; all output</a:t>
            </a:r>
            <a:br>
              <a:rPr lang="en-US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 modules generated with a random subset of the full data.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C3EE0D-7401-4BD8-AA92-8723670A933F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Joining/combining data files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to bring in data from another file</a:t>
            </a:r>
          </a:p>
          <a:p>
            <a:r>
              <a:rPr lang="en-US" dirty="0" smtClean="0"/>
              <a:t>Purpose</a:t>
            </a:r>
          </a:p>
          <a:p>
            <a:pPr lvl="1"/>
            <a:r>
              <a:rPr lang="en-US" dirty="0" smtClean="0"/>
              <a:t>Learn to combine or join files</a:t>
            </a:r>
          </a:p>
          <a:p>
            <a:pPr lvl="2"/>
            <a:r>
              <a:rPr lang="en-US" dirty="0" smtClean="0"/>
              <a:t>Bring in data from another source</a:t>
            </a:r>
          </a:p>
          <a:p>
            <a:pPr lvl="2"/>
            <a:r>
              <a:rPr lang="en-US" dirty="0" smtClean="0"/>
              <a:t>Bring in data from another wave</a:t>
            </a:r>
          </a:p>
          <a:p>
            <a:pPr lvl="1"/>
            <a:r>
              <a:rPr lang="en-US" dirty="0" smtClean="0"/>
              <a:t>Learn what to watch for</a:t>
            </a:r>
          </a:p>
          <a:p>
            <a:pPr lvl="2"/>
            <a:r>
              <a:rPr lang="en-US" dirty="0" smtClean="0"/>
              <a:t>Number of cases in the combined file</a:t>
            </a:r>
          </a:p>
          <a:p>
            <a:pPr lvl="2"/>
            <a:r>
              <a:rPr lang="en-US" dirty="0" smtClean="0"/>
              <a:t>How cases are joined</a:t>
            </a:r>
          </a:p>
          <a:p>
            <a:pPr lvl="3"/>
            <a:r>
              <a:rPr lang="en-US" dirty="0" smtClean="0"/>
              <a:t>Key variable, i.e., which variable to match on</a:t>
            </a:r>
          </a:p>
          <a:p>
            <a:pPr lvl="3"/>
            <a:r>
              <a:rPr lang="en-US" dirty="0" smtClean="0"/>
              <a:t>Keyed file, i.e., which cases to keep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67000" y="624840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These results cannot be replicated with full dataset; all output</a:t>
            </a:r>
            <a:br>
              <a:rPr lang="en-US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 modules generated with a random subset of the full data.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D65B47-CBFB-4E01-9ED5-2D31E63D5BE3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Joining/combining data files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do this?</a:t>
            </a:r>
          </a:p>
          <a:p>
            <a:pPr lvl="1"/>
            <a:r>
              <a:rPr lang="en-US" dirty="0" smtClean="0"/>
              <a:t>Often it is necessary to combine information from different files to perform comparative analyses, create new variables, or measure differences over time.</a:t>
            </a:r>
          </a:p>
          <a:p>
            <a:r>
              <a:rPr lang="en-US" dirty="0" smtClean="0"/>
              <a:t>For example, you may want to</a:t>
            </a:r>
          </a:p>
          <a:p>
            <a:pPr lvl="1"/>
            <a:r>
              <a:rPr lang="en-US" dirty="0" smtClean="0"/>
              <a:t>Create composite variables from multiple sources.</a:t>
            </a:r>
          </a:p>
          <a:p>
            <a:pPr lvl="1"/>
            <a:r>
              <a:rPr lang="en-US" dirty="0" smtClean="0"/>
              <a:t>Look at similar items at different points in time.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67000" y="624840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These results cannot be replicated with full dataset; all output</a:t>
            </a:r>
            <a:br>
              <a:rPr lang="en-US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 modules generated with a random subset of the full data.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E9AF3B6-AE44-41A5-AC95-1AE154E5DC29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15754"/>
          </a:xfrm>
        </p:spPr>
        <p:txBody>
          <a:bodyPr/>
          <a:lstStyle/>
          <a:p>
            <a:pPr eaLnBrk="1" hangingPunct="1"/>
            <a:r>
              <a:rPr lang="en-US" dirty="0" smtClean="0"/>
              <a:t>Joining/combining data files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229600" cy="4800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500" dirty="0" smtClean="0"/>
              <a:t>Example of composite variables from multiple sources.</a:t>
            </a:r>
          </a:p>
          <a:p>
            <a:pPr lvl="1" eaLnBrk="1" hangingPunct="1">
              <a:lnSpc>
                <a:spcPts val="2400"/>
              </a:lnSpc>
              <a:spcBef>
                <a:spcPts val="450"/>
              </a:spcBef>
            </a:pPr>
            <a:r>
              <a:rPr lang="en-US" sz="2100" dirty="0" smtClean="0"/>
              <a:t>Create a variable for “if parent attended a parent/teacher conference” using Wave 2 teacher survey item nts2C8, and fill in with parent interview item np2E1a_d if teacher data are missing. </a:t>
            </a:r>
          </a:p>
          <a:p>
            <a:pPr eaLnBrk="1" hangingPunct="1">
              <a:lnSpc>
                <a:spcPct val="80000"/>
              </a:lnSpc>
              <a:spcBef>
                <a:spcPts val="800"/>
              </a:spcBef>
            </a:pPr>
            <a:r>
              <a:rPr lang="en-US" sz="2500" dirty="0" smtClean="0"/>
              <a:t>Example of items at different points in time.</a:t>
            </a:r>
          </a:p>
          <a:p>
            <a:pPr lvl="1" eaLnBrk="1" hangingPunct="1">
              <a:lnSpc>
                <a:spcPts val="2400"/>
              </a:lnSpc>
              <a:spcBef>
                <a:spcPts val="450"/>
              </a:spcBef>
            </a:pPr>
            <a:r>
              <a:rPr lang="en-US" sz="2100" dirty="0" smtClean="0"/>
              <a:t>Create a variable to look at the pattern of employment between waves 2 and 3: employed both waves, either wave, or neither wave</a:t>
            </a:r>
            <a:r>
              <a:rPr lang="en-US" sz="2200" dirty="0" smtClean="0"/>
              <a:t>.</a:t>
            </a:r>
          </a:p>
          <a:p>
            <a:pPr lvl="2" eaLnBrk="1" hangingPunct="1">
              <a:lnSpc>
                <a:spcPct val="80000"/>
              </a:lnSpc>
            </a:pPr>
            <a:r>
              <a:rPr lang="en-US" dirty="0" smtClean="0"/>
              <a:t>Set to “employed both waves” if np2HasPdJob (W2) and np3HasJob (W3) are “yes.”</a:t>
            </a:r>
          </a:p>
          <a:p>
            <a:pPr lvl="2" eaLnBrk="1" hangingPunct="1">
              <a:lnSpc>
                <a:spcPct val="80000"/>
              </a:lnSpc>
            </a:pPr>
            <a:r>
              <a:rPr lang="en-US" dirty="0" smtClean="0"/>
              <a:t>Else set to “employed in either wave” if np2HasPdJob or np3HasJob are “yes.”</a:t>
            </a:r>
          </a:p>
          <a:p>
            <a:pPr lvl="2" eaLnBrk="1" hangingPunct="1">
              <a:lnSpc>
                <a:spcPct val="80000"/>
              </a:lnSpc>
            </a:pPr>
            <a:r>
              <a:rPr lang="en-US" dirty="0" smtClean="0"/>
              <a:t>Else set to “not employed” if np2HasPdJob and np3HasJob are “no.”</a:t>
            </a:r>
          </a:p>
          <a:p>
            <a:pPr eaLnBrk="1" hangingPunct="1">
              <a:lnSpc>
                <a:spcPct val="90000"/>
              </a:lnSpc>
            </a:pPr>
            <a:endParaRPr lang="en-US" sz="1600" dirty="0" smtClean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67000" y="624840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These results cannot be replicated with full dataset; all output</a:t>
            </a:r>
            <a:br>
              <a:rPr lang="en-US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 modules generated with a random subset of the full data.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25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A892906-9CEC-4A6A-81C6-C16E48CDF4E8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Joining/combining data files</a:t>
            </a:r>
            <a:endParaRPr lang="en-US" sz="2800" dirty="0" smtClean="0"/>
          </a:p>
        </p:txBody>
      </p:sp>
      <p:graphicFrame>
        <p:nvGraphicFramePr>
          <p:cNvPr id="61542" name="Group 102"/>
          <p:cNvGraphicFramePr>
            <a:graphicFrameLocks noGrp="1"/>
          </p:cNvGraphicFramePr>
          <p:nvPr>
            <p:ph idx="1"/>
          </p:nvPr>
        </p:nvGraphicFramePr>
        <p:xfrm>
          <a:off x="457200" y="1371600"/>
          <a:ext cx="8229600" cy="4079242"/>
        </p:xfrm>
        <a:graphic>
          <a:graphicData uri="http://schemas.openxmlformats.org/drawingml/2006/table">
            <a:tbl>
              <a:tblPr/>
              <a:tblGrid>
                <a:gridCol w="1644902"/>
                <a:gridCol w="1646599"/>
                <a:gridCol w="2004776"/>
                <a:gridCol w="1288422"/>
                <a:gridCol w="1644901"/>
              </a:tblGrid>
              <a:tr h="571500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Hypothetical Example: Data Availability Across Instruments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3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Calibri"/>
                          <a:cs typeface="Calibri"/>
                        </a:rPr>
                        <a:t/>
                      </a:r>
                      <a:b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Calibri"/>
                          <a:cs typeface="Calibri"/>
                        </a:rPr>
                      </a:b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Calibri"/>
                          <a:cs typeface="Calibri"/>
                        </a:rPr>
                        <a:t>Youth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Calibri"/>
                          <a:cs typeface="Calibri"/>
                        </a:rPr>
                        <a:t>Interview Data W1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Calibri"/>
                          <a:cs typeface="Calibri"/>
                        </a:rPr>
                        <a:t>Assessment Data W2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Calibri"/>
                          <a:cs typeface="Calibri"/>
                        </a:rPr>
                        <a:t>Interview Data W2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Calibri"/>
                          <a:cs typeface="Calibri"/>
                        </a:rPr>
                        <a:t>Program Data W2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1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Calibri"/>
                          <a:cs typeface="Calibri"/>
                        </a:rPr>
                        <a:t>Yes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Calibri"/>
                          <a:cs typeface="Calibri"/>
                        </a:rPr>
                        <a:t>Yes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Calibri"/>
                          <a:cs typeface="Calibri"/>
                        </a:rPr>
                        <a:t>Yes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No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2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Calibri"/>
                          <a:cs typeface="Calibri"/>
                        </a:rPr>
                        <a:t>Yes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No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Calibri"/>
                          <a:cs typeface="Calibri"/>
                        </a:rPr>
                        <a:t>Yes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No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3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No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No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No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Calibri"/>
                          <a:cs typeface="Calibri"/>
                        </a:rPr>
                        <a:t>Yes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4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Calibri"/>
                          <a:cs typeface="Calibri"/>
                        </a:rPr>
                        <a:t>Yes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No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No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Calibri"/>
                          <a:cs typeface="Calibri"/>
                        </a:rPr>
                        <a:t>Yes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Calibri"/>
                          <a:cs typeface="Calibri"/>
                        </a:rPr>
                        <a:t>Yes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No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Calibri"/>
                          <a:cs typeface="Calibri"/>
                        </a:rPr>
                        <a:t>Yes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No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6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Calibri"/>
                          <a:cs typeface="Calibri"/>
                        </a:rPr>
                        <a:t>Yes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Calibri"/>
                          <a:cs typeface="Calibri"/>
                        </a:rPr>
                        <a:t>Yes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Calibri"/>
                          <a:cs typeface="Calibri"/>
                        </a:rPr>
                        <a:t>Yes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Calibri"/>
                          <a:cs typeface="Calibri"/>
                        </a:rPr>
                        <a:t>Yes</a:t>
                      </a:r>
                    </a:p>
                  </a:txBody>
                  <a:tcPr marL="97777" marR="97777" horzOverflow="overflow">
                    <a:lnL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823" name="Rectangle 94"/>
          <p:cNvSpPr>
            <a:spLocks noChangeArrowheads="1"/>
          </p:cNvSpPr>
          <p:nvPr/>
        </p:nvSpPr>
        <p:spPr bwMode="auto">
          <a:xfrm>
            <a:off x="930275" y="1752600"/>
            <a:ext cx="64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>
              <a:spcBef>
                <a:spcPct val="20000"/>
              </a:spcBef>
            </a:pPr>
            <a:endParaRPr lang="en-US">
              <a:latin typeface="Arial" charset="0"/>
            </a:endParaRPr>
          </a:p>
        </p:txBody>
      </p:sp>
      <p:sp>
        <p:nvSpPr>
          <p:cNvPr id="32824" name="Text Box 96"/>
          <p:cNvSpPr txBox="1">
            <a:spLocks noChangeArrowheads="1"/>
          </p:cNvSpPr>
          <p:nvPr/>
        </p:nvSpPr>
        <p:spPr bwMode="auto">
          <a:xfrm>
            <a:off x="855695" y="5486400"/>
            <a:ext cx="7678705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700" b="1" dirty="0">
                <a:solidFill>
                  <a:srgbClr val="3333CC"/>
                </a:solidFill>
                <a:latin typeface="Arial" charset="0"/>
              </a:rPr>
              <a:t>There </a:t>
            </a:r>
            <a:r>
              <a:rPr lang="en-US" sz="1700" b="1" i="1" dirty="0">
                <a:solidFill>
                  <a:srgbClr val="3333CC"/>
                </a:solidFill>
                <a:latin typeface="Arial" charset="0"/>
              </a:rPr>
              <a:t>will</a:t>
            </a:r>
            <a:r>
              <a:rPr lang="en-US" sz="1700" b="1" dirty="0">
                <a:solidFill>
                  <a:srgbClr val="3333CC"/>
                </a:solidFill>
                <a:latin typeface="Arial" charset="0"/>
              </a:rPr>
              <a:t> be missing records across files and missing items within </a:t>
            </a:r>
            <a:r>
              <a:rPr lang="en-US" sz="1700" b="1" dirty="0" smtClean="0">
                <a:solidFill>
                  <a:srgbClr val="3333CC"/>
                </a:solidFill>
                <a:latin typeface="Arial" charset="0"/>
              </a:rPr>
              <a:t>files.</a:t>
            </a:r>
            <a:endParaRPr lang="en-US" sz="1700" b="1" dirty="0">
              <a:solidFill>
                <a:srgbClr val="3333CC"/>
              </a:solidFill>
              <a:latin typeface="Arial" charset="0"/>
            </a:endParaRPr>
          </a:p>
          <a:p>
            <a:r>
              <a:rPr lang="en-US" sz="1700" b="1" dirty="0">
                <a:solidFill>
                  <a:srgbClr val="3333CC"/>
                </a:solidFill>
                <a:latin typeface="Arial" charset="0"/>
              </a:rPr>
              <a:t>If data </a:t>
            </a:r>
            <a:r>
              <a:rPr lang="en-US" sz="1700" b="1" dirty="0" smtClean="0">
                <a:solidFill>
                  <a:srgbClr val="3333CC"/>
                </a:solidFill>
                <a:latin typeface="Arial" charset="0"/>
              </a:rPr>
              <a:t>look </a:t>
            </a:r>
            <a:r>
              <a:rPr lang="en-US" sz="1700" b="1" dirty="0">
                <a:solidFill>
                  <a:srgbClr val="3333CC"/>
                </a:solidFill>
                <a:latin typeface="Arial" charset="0"/>
              </a:rPr>
              <a:t>like this, </a:t>
            </a:r>
            <a:r>
              <a:rPr lang="en-US" sz="1700" b="1" dirty="0" smtClean="0">
                <a:solidFill>
                  <a:srgbClr val="3333CC"/>
                </a:solidFill>
                <a:latin typeface="Arial" charset="0"/>
              </a:rPr>
              <a:t>ask which </a:t>
            </a:r>
            <a:r>
              <a:rPr lang="en-US" sz="1700" b="1" dirty="0">
                <a:solidFill>
                  <a:srgbClr val="3333CC"/>
                </a:solidFill>
                <a:latin typeface="Arial" charset="0"/>
              </a:rPr>
              <a:t>file is the </a:t>
            </a:r>
            <a:r>
              <a:rPr lang="en-US" sz="1700" b="1" i="1" dirty="0" smtClean="0">
                <a:solidFill>
                  <a:srgbClr val="3333CC"/>
                </a:solidFill>
                <a:latin typeface="Arial" charset="0"/>
              </a:rPr>
              <a:t>main file</a:t>
            </a:r>
            <a:r>
              <a:rPr lang="en-US" sz="1700" b="1" dirty="0" smtClean="0">
                <a:solidFill>
                  <a:srgbClr val="3333CC"/>
                </a:solidFill>
                <a:latin typeface="Arial" charset="0"/>
              </a:rPr>
              <a:t> </a:t>
            </a:r>
            <a:r>
              <a:rPr lang="en-US" sz="1700" b="1" dirty="0">
                <a:solidFill>
                  <a:srgbClr val="3333CC"/>
                </a:solidFill>
                <a:latin typeface="Arial" charset="0"/>
              </a:rPr>
              <a:t>being </a:t>
            </a:r>
            <a:r>
              <a:rPr lang="en-US" sz="1700" b="1" dirty="0" smtClean="0">
                <a:solidFill>
                  <a:srgbClr val="3333CC"/>
                </a:solidFill>
                <a:latin typeface="Arial" charset="0"/>
              </a:rPr>
              <a:t>analyzed.</a:t>
            </a:r>
            <a:endParaRPr lang="en-US" sz="1700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67000" y="624840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These results cannot be replicated with full dataset; all output</a:t>
            </a:r>
            <a:br>
              <a:rPr lang="en-US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 modules generated with a random subset of the full data.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618F387-A556-4F06-BC5F-60C7B88E3840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Joining/combining data files</a:t>
            </a:r>
          </a:p>
        </p:txBody>
      </p:sp>
      <p:sp>
        <p:nvSpPr>
          <p:cNvPr id="33795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686800" cy="4800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200" dirty="0" smtClean="0"/>
              <a:t>Data in all files must be sorted by the key variable.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The key variable matches files case by case.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Key variable is “ID.”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en-US" sz="2200" dirty="0" smtClean="0"/>
              <a:t>Files on CD should be sorted by key variable, but as you work with files they may become unsorted.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en-US" sz="2200" dirty="0" smtClean="0"/>
              <a:t>Syntax to sort data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PROC SORT data=</a:t>
            </a:r>
            <a:r>
              <a:rPr lang="en-US" sz="2000" dirty="0" err="1" smtClean="0">
                <a:solidFill>
                  <a:srgbClr val="3333CC"/>
                </a:solidFill>
                <a:latin typeface="Lucida Console" pitchFamily="49" charset="0"/>
              </a:rPr>
              <a:t>sasdb.PrScores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;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  by ID ;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run ;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en-US" sz="2200" dirty="0" smtClean="0"/>
              <a:t>Note for those who do not want to destroy data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If you use a </a:t>
            </a:r>
            <a:r>
              <a:rPr lang="en-US" sz="2000" b="1" dirty="0" smtClean="0">
                <a:solidFill>
                  <a:srgbClr val="3333CC"/>
                </a:solidFill>
              </a:rPr>
              <a:t>KEEP</a:t>
            </a:r>
            <a:r>
              <a:rPr lang="en-US" sz="2000" dirty="0" smtClean="0">
                <a:solidFill>
                  <a:srgbClr val="800080"/>
                </a:solidFill>
              </a:rPr>
              <a:t> </a:t>
            </a:r>
            <a:r>
              <a:rPr lang="en-US" sz="2000" dirty="0" smtClean="0"/>
              <a:t>or </a:t>
            </a:r>
            <a:r>
              <a:rPr lang="en-US" sz="2000" b="1" dirty="0" smtClean="0">
                <a:solidFill>
                  <a:srgbClr val="3333CC"/>
                </a:solidFill>
              </a:rPr>
              <a:t>DROP</a:t>
            </a:r>
            <a:r>
              <a:rPr lang="en-US" sz="2000" dirty="0" smtClean="0">
                <a:solidFill>
                  <a:srgbClr val="800080"/>
                </a:solidFill>
              </a:rPr>
              <a:t> </a:t>
            </a:r>
            <a:r>
              <a:rPr lang="en-US" sz="2000" dirty="0" smtClean="0"/>
              <a:t>statement, do a temporary sort, or otherwise change the data, </a:t>
            </a:r>
            <a:r>
              <a:rPr lang="en-US" sz="2000" b="1" dirty="0" smtClean="0"/>
              <a:t>save to a new file</a:t>
            </a:r>
            <a:r>
              <a:rPr lang="en-US" sz="2000" dirty="0" smtClean="0"/>
              <a:t>.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000" dirty="0" smtClean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67000" y="624840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These results cannot be replicated with full dataset; all output</a:t>
            </a:r>
            <a:br>
              <a:rPr lang="en-US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 modules generated with a random subset of the full data.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7A66CD9-3A7D-46BC-BE54-C3107C20647E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Joining/combining data files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Syntax to join files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DATA </a:t>
            </a:r>
            <a:r>
              <a:rPr lang="en-US" sz="2000" dirty="0" err="1" smtClean="0">
                <a:solidFill>
                  <a:srgbClr val="3333CC"/>
                </a:solidFill>
                <a:latin typeface="Lucida Console" pitchFamily="49" charset="0"/>
              </a:rPr>
              <a:t>Emplmt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;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MERGE sasdb.n2w1parent  (KEEP=id np1i_3a_7)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    sasdb.n2w2paryouth (KEEP=id np2HasPdJob)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    sasdb.n2w3paryouth (KEEP=id np3HasJob)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    sasdb.n2w4paryouth (KEEP=id np4HasJob) ;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BY ID ;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run ;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67000" y="624840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These results cannot be replicated with full dataset; all output</a:t>
            </a:r>
            <a:br>
              <a:rPr lang="en-US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 modules generated with a random subset of the full data.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B8AF38F-C59D-43B7-9E38-E411B21EEA0E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Joining/combining data files</a:t>
            </a:r>
          </a:p>
        </p:txBody>
      </p:sp>
      <p:sp>
        <p:nvSpPr>
          <p:cNvPr id="35843" name="Rectangle 1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SAS log </a:t>
            </a:r>
          </a:p>
        </p:txBody>
      </p:sp>
      <p:pic>
        <p:nvPicPr>
          <p:cNvPr id="3584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133600"/>
            <a:ext cx="8763000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67000" y="624840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These results cannot be replicated with full dataset; all output</a:t>
            </a:r>
            <a:br>
              <a:rPr lang="en-US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 modules generated with a random subset of the full data.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911A770-6B7A-4D1E-A93B-FFF53A37D39F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Joining/combining data files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7472" indent="-347472" eaLnBrk="1" hangingPunct="1">
              <a:lnSpc>
                <a:spcPct val="90000"/>
              </a:lnSpc>
            </a:pPr>
            <a:r>
              <a:rPr lang="en-US" sz="3200" dirty="0" smtClean="0"/>
              <a:t>Syntax to join files keeping only those who have Wave 4 data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DATA </a:t>
            </a:r>
            <a:r>
              <a:rPr lang="en-US" sz="2000" dirty="0" err="1" smtClean="0">
                <a:solidFill>
                  <a:srgbClr val="3333CC"/>
                </a:solidFill>
                <a:latin typeface="Lucida Console" pitchFamily="49" charset="0"/>
              </a:rPr>
              <a:t>Emplmt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;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MERGE sasdb.n2w1parent (KEEP=id np1i_3a_7)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    sasdb.n2w2paryouth (KEEP=id np2HasPdJob)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    sasdb.n2w3paryouth (KEEP=id np3HasJob)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    sasdb.n2w4paryouth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           (KEEP=id np4HasJob in=inW4) ;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BY ID ;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	  IF inW4 ;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run ;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67000" y="624840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These results cannot be replicated with full dataset; all output</a:t>
            </a:r>
            <a:br>
              <a:rPr lang="en-US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 modules generated with a random subset of the full data.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2723619-A2CF-4500-AA09-76C1C6C705B2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Joining/combining data files</a:t>
            </a:r>
          </a:p>
        </p:txBody>
      </p:sp>
      <p:sp>
        <p:nvSpPr>
          <p:cNvPr id="3789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SAS log</a:t>
            </a:r>
          </a:p>
        </p:txBody>
      </p:sp>
      <p:pic>
        <p:nvPicPr>
          <p:cNvPr id="37893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09800"/>
            <a:ext cx="871855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67000" y="624840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These results cannot be replicated with full dataset; all output</a:t>
            </a:r>
            <a:br>
              <a:rPr lang="en-US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 modules generated with a random subset of the full data.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6C3687C-B13F-4FE6-93DD-555999DCEC59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6146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</a:p>
        </p:txBody>
      </p:sp>
      <p:sp>
        <p:nvSpPr>
          <p:cNvPr id="6147" name="Rectangle 10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91440" lvl="1" indent="-228600">
              <a:spcBef>
                <a:spcPts val="500"/>
              </a:spcBef>
              <a:buFont typeface="Arial" pitchFamily="34" charset="0"/>
              <a:buChar char="•"/>
            </a:pPr>
            <a:r>
              <a:rPr lang="en-US" sz="2800" dirty="0" smtClean="0"/>
              <a:t>Purpose</a:t>
            </a:r>
          </a:p>
          <a:p>
            <a:pPr marL="91440" lvl="1" indent="-228600">
              <a:spcBef>
                <a:spcPts val="500"/>
              </a:spcBef>
              <a:buFont typeface="Arial" pitchFamily="34" charset="0"/>
              <a:buChar char="•"/>
            </a:pPr>
            <a:r>
              <a:rPr lang="en-US" sz="2800" dirty="0" smtClean="0"/>
              <a:t>Opening and viewing data files</a:t>
            </a:r>
          </a:p>
          <a:p>
            <a:pPr marL="91440" lvl="1" indent="-228600">
              <a:spcBef>
                <a:spcPts val="500"/>
              </a:spcBef>
              <a:buFont typeface="Arial" pitchFamily="34" charset="0"/>
              <a:buChar char="•"/>
            </a:pPr>
            <a:r>
              <a:rPr lang="en-US" sz="2800" dirty="0" smtClean="0"/>
              <a:t>Limiting variables </a:t>
            </a:r>
          </a:p>
          <a:p>
            <a:pPr marL="91440" lvl="1" indent="-228600">
              <a:spcBef>
                <a:spcPts val="500"/>
              </a:spcBef>
              <a:buFont typeface="Arial" pitchFamily="34" charset="0"/>
              <a:buChar char="•"/>
            </a:pPr>
            <a:r>
              <a:rPr lang="en-US" sz="2800" dirty="0" err="1" smtClean="0"/>
              <a:t>Subsetting</a:t>
            </a:r>
            <a:r>
              <a:rPr lang="en-US" sz="2800" dirty="0" smtClean="0"/>
              <a:t> cases</a:t>
            </a:r>
          </a:p>
          <a:p>
            <a:pPr marL="91440" lvl="1" indent="-228600">
              <a:spcBef>
                <a:spcPts val="500"/>
              </a:spcBef>
              <a:buFont typeface="Arial" pitchFamily="34" charset="0"/>
              <a:buChar char="•"/>
            </a:pPr>
            <a:r>
              <a:rPr lang="en-US" sz="2800" dirty="0" smtClean="0"/>
              <a:t>Joining/combining data files</a:t>
            </a:r>
          </a:p>
          <a:p>
            <a:pPr marL="91440" lvl="1" indent="-228600">
              <a:spcBef>
                <a:spcPts val="500"/>
              </a:spcBef>
              <a:buFont typeface="Arial" pitchFamily="34" charset="0"/>
              <a:buChar char="•"/>
            </a:pPr>
            <a:r>
              <a:rPr lang="en-US" sz="2800" dirty="0" smtClean="0"/>
              <a:t>Summary</a:t>
            </a:r>
          </a:p>
          <a:p>
            <a:pPr marL="91440" lvl="1" indent="-228600">
              <a:spcBef>
                <a:spcPts val="500"/>
              </a:spcBef>
              <a:buFont typeface="Arial" pitchFamily="34" charset="0"/>
              <a:buChar char="•"/>
            </a:pPr>
            <a:r>
              <a:rPr lang="en-US" sz="2800" dirty="0" smtClean="0"/>
              <a:t>Closing</a:t>
            </a:r>
          </a:p>
          <a:p>
            <a:pPr marL="91440" lvl="1" indent="-228600">
              <a:spcBef>
                <a:spcPts val="500"/>
              </a:spcBef>
              <a:buFont typeface="Arial" pitchFamily="34" charset="0"/>
              <a:buChar char="•"/>
            </a:pPr>
            <a:r>
              <a:rPr lang="en-US" sz="2800" dirty="0" smtClean="0"/>
              <a:t>Important information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0A77120-3061-4023-BB83-DDA57FF707CA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Joining/combining data files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Suggestion: Name files in a meaningful way, such as</a:t>
            </a:r>
          </a:p>
          <a:p>
            <a:pPr lvl="1" eaLnBrk="1" hangingPunct="1"/>
            <a:r>
              <a:rPr lang="en-US" dirty="0" smtClean="0"/>
              <a:t>By date: AnFile_29July</a:t>
            </a:r>
          </a:p>
          <a:p>
            <a:pPr lvl="1" eaLnBrk="1" hangingPunct="1"/>
            <a:r>
              <a:rPr lang="en-US" dirty="0" smtClean="0"/>
              <a:t>By type of Analysis: </a:t>
            </a:r>
            <a:r>
              <a:rPr lang="en-US" dirty="0" err="1" smtClean="0"/>
              <a:t>PI_CrossWave</a:t>
            </a:r>
            <a:endParaRPr lang="en-US" dirty="0" smtClean="0"/>
          </a:p>
          <a:p>
            <a:pPr lvl="1" eaLnBrk="1" hangingPunct="1"/>
            <a:r>
              <a:rPr lang="en-US" dirty="0" smtClean="0"/>
              <a:t>By source: PI_W123</a:t>
            </a:r>
          </a:p>
          <a:p>
            <a:pPr lvl="1" eaLnBrk="1" hangingPunct="1"/>
            <a:r>
              <a:rPr lang="en-US" dirty="0" smtClean="0"/>
              <a:t>By sequence: File_5</a:t>
            </a:r>
          </a:p>
          <a:p>
            <a:pPr eaLnBrk="1" hangingPunct="1"/>
            <a:r>
              <a:rPr lang="en-US" sz="2400" dirty="0" smtClean="0"/>
              <a:t>Be sure to use a two-level data set name (using a </a:t>
            </a:r>
            <a:r>
              <a:rPr lang="en-US" sz="2400" dirty="0" err="1" smtClean="0"/>
              <a:t>ddname</a:t>
            </a:r>
            <a:r>
              <a:rPr lang="en-US" sz="2400" dirty="0" smtClean="0"/>
              <a:t>) to save the file; otherwise, it is a work or temporary file.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7030A0"/>
                </a:solidFill>
                <a:latin typeface="Lucida Console" pitchFamily="49" charset="0"/>
              </a:rPr>
              <a:t>	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DATA </a:t>
            </a:r>
            <a:r>
              <a:rPr lang="en-US" sz="2000" dirty="0" err="1" smtClean="0">
                <a:solidFill>
                  <a:srgbClr val="3333CC"/>
                </a:solidFill>
                <a:latin typeface="Lucida Console" pitchFamily="49" charset="0"/>
              </a:rPr>
              <a:t>Emplmt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;        /* temporary work file */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	DATA </a:t>
            </a:r>
            <a:r>
              <a:rPr lang="en-US" sz="2000" dirty="0" err="1" smtClean="0">
                <a:solidFill>
                  <a:srgbClr val="3333CC"/>
                </a:solidFill>
                <a:latin typeface="Lucida Console" pitchFamily="49" charset="0"/>
              </a:rPr>
              <a:t>sasdb.Emplmt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;   /* saved file */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67000" y="624840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These results cannot be replicated with full dataset; all output</a:t>
            </a:r>
            <a:br>
              <a:rPr lang="en-US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 modules generated with a random subset of the full data.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B8DFC70-9B22-41CF-939B-CF8D60B447AB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32046"/>
            <a:ext cx="8229600" cy="815754"/>
          </a:xfrm>
        </p:spPr>
        <p:txBody>
          <a:bodyPr/>
          <a:lstStyle/>
          <a:p>
            <a:pPr eaLnBrk="1" hangingPunct="1"/>
            <a:r>
              <a:rPr lang="en-US" dirty="0" smtClean="0"/>
              <a:t>Joining/combining data files:</a:t>
            </a:r>
            <a:br>
              <a:rPr lang="en-US" dirty="0" smtClean="0"/>
            </a:br>
            <a:r>
              <a:rPr lang="en-US" dirty="0" smtClean="0"/>
              <a:t>Example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70037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/>
              <a:t>Joining/combining data</a:t>
            </a:r>
          </a:p>
          <a:p>
            <a:pPr lvl="1" eaLnBrk="1" hangingPunct="1"/>
            <a:r>
              <a:rPr lang="en-US" sz="2800" dirty="0" smtClean="0"/>
              <a:t>Combine data from another file</a:t>
            </a:r>
            <a:br>
              <a:rPr lang="en-US" sz="2800" dirty="0" smtClean="0"/>
            </a:br>
            <a:r>
              <a:rPr lang="en-US" sz="2800" dirty="0" smtClean="0"/>
              <a:t> with an existing file.</a:t>
            </a:r>
          </a:p>
          <a:p>
            <a:pPr lvl="1" eaLnBrk="1" hangingPunct="1"/>
            <a:r>
              <a:rPr lang="en-US" sz="2800" dirty="0" smtClean="0"/>
              <a:t>Sort </a:t>
            </a:r>
            <a:r>
              <a:rPr lang="en-US" sz="2800" dirty="0" err="1" smtClean="0"/>
              <a:t>PrScores</a:t>
            </a:r>
            <a:r>
              <a:rPr lang="en-US" sz="2800" dirty="0" smtClean="0"/>
              <a:t> by ID.</a:t>
            </a:r>
          </a:p>
          <a:p>
            <a:pPr lvl="1" eaLnBrk="1" hangingPunct="1"/>
            <a:r>
              <a:rPr lang="en-US" sz="2800" dirty="0" smtClean="0"/>
              <a:t>Bring in np2HasPdJob from n2w2paryouth.</a:t>
            </a:r>
          </a:p>
          <a:p>
            <a:pPr lvl="1" eaLnBrk="1" hangingPunct="1"/>
            <a:r>
              <a:rPr lang="en-US" sz="2800" dirty="0" smtClean="0"/>
              <a:t>Bring in np3HasJob from n2w3paryouth.</a:t>
            </a:r>
          </a:p>
          <a:p>
            <a:pPr lvl="1" eaLnBrk="1" hangingPunct="1"/>
            <a:r>
              <a:rPr lang="en-US" sz="2800" dirty="0" smtClean="0"/>
              <a:t>Save the file as </a:t>
            </a:r>
            <a:r>
              <a:rPr lang="en-US" sz="2800" dirty="0" err="1" smtClean="0"/>
              <a:t>PrScoresEmp</a:t>
            </a:r>
            <a:r>
              <a:rPr lang="en-US" sz="2800" dirty="0" smtClean="0"/>
              <a:t>.</a:t>
            </a:r>
            <a:endParaRPr lang="en-US" dirty="0" smtClean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67000" y="624840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These results cannot be replicated with full dataset; all output</a:t>
            </a:r>
            <a:br>
              <a:rPr lang="en-US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 modules generated with a random subset of the full data.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54D7666-F88A-460B-A33A-47BC8982849A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32046"/>
            <a:ext cx="8229600" cy="815754"/>
          </a:xfrm>
        </p:spPr>
        <p:txBody>
          <a:bodyPr/>
          <a:lstStyle/>
          <a:p>
            <a:pPr eaLnBrk="1" hangingPunct="1"/>
            <a:r>
              <a:rPr lang="en-US" dirty="0" smtClean="0"/>
              <a:t>Joining/combining data files:</a:t>
            </a:r>
            <a:br>
              <a:rPr lang="en-US" dirty="0" smtClean="0"/>
            </a:br>
            <a:r>
              <a:rPr lang="en-US" dirty="0" smtClean="0"/>
              <a:t>Example</a:t>
            </a:r>
          </a:p>
        </p:txBody>
      </p:sp>
      <p:pic>
        <p:nvPicPr>
          <p:cNvPr id="41987" name="Picture 7"/>
          <p:cNvPicPr>
            <a:picLocks noChangeAspect="1" noChangeArrowheads="1"/>
          </p:cNvPicPr>
          <p:nvPr/>
        </p:nvPicPr>
        <p:blipFill>
          <a:blip r:embed="rId2" cstate="print"/>
          <a:srcRect l="18162" t="53139" r="29840" b="10120"/>
          <a:stretch>
            <a:fillRect/>
          </a:stretch>
        </p:blipFill>
        <p:spPr bwMode="auto">
          <a:xfrm>
            <a:off x="228600" y="1600200"/>
            <a:ext cx="8610600" cy="4114800"/>
          </a:xfrm>
          <a:prstGeom prst="rect">
            <a:avLst/>
          </a:prstGeom>
          <a:noFill/>
          <a:ln w="6350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67000" y="624840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These results cannot be replicated with full dataset; all output</a:t>
            </a:r>
            <a:br>
              <a:rPr lang="en-US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 modules generated with a random subset of the full data.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1233B9-326C-4A64-B83B-76B15C94A9B4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  <a:endParaRPr lang="en-US" dirty="0" smtClean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Congratulations! You have learned to</a:t>
            </a:r>
          </a:p>
          <a:p>
            <a:pPr lvl="1"/>
            <a:r>
              <a:rPr lang="en-US" smtClean="0"/>
              <a:t>Open and view a file</a:t>
            </a:r>
          </a:p>
          <a:p>
            <a:pPr lvl="1"/>
            <a:r>
              <a:rPr lang="en-US" smtClean="0"/>
              <a:t>Create a new file</a:t>
            </a:r>
          </a:p>
          <a:p>
            <a:pPr lvl="1"/>
            <a:r>
              <a:rPr lang="en-US" smtClean="0"/>
              <a:t>Reduce the size of files by specifying the</a:t>
            </a:r>
          </a:p>
          <a:p>
            <a:pPr lvl="2"/>
            <a:r>
              <a:rPr lang="en-US" smtClean="0"/>
              <a:t>Variables needed</a:t>
            </a:r>
          </a:p>
          <a:p>
            <a:pPr lvl="2"/>
            <a:r>
              <a:rPr lang="en-US" smtClean="0"/>
              <a:t>Cases needed</a:t>
            </a:r>
          </a:p>
          <a:p>
            <a:pPr lvl="1"/>
            <a:r>
              <a:rPr lang="en-US" smtClean="0"/>
              <a:t>Join files using a key variable</a:t>
            </a:r>
          </a:p>
          <a:p>
            <a:pPr lvl="1"/>
            <a:r>
              <a:rPr lang="en-US" smtClean="0"/>
              <a:t>Save files with a new name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7721E6-67A8-4D96-9F2B-68FF32E8BDE9}" type="slidenum">
              <a:rPr lang="en-US" smtClean="0"/>
              <a:pPr/>
              <a:t>33</a:t>
            </a:fld>
            <a:endParaRPr lang="en-US" smtClean="0"/>
          </a:p>
        </p:txBody>
      </p:sp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Topics discussed in this module</a:t>
            </a:r>
          </a:p>
          <a:p>
            <a:pPr lvl="1"/>
            <a:r>
              <a:rPr lang="en-US" dirty="0" smtClean="0"/>
              <a:t>Purpose</a:t>
            </a:r>
          </a:p>
          <a:p>
            <a:pPr lvl="1"/>
            <a:r>
              <a:rPr lang="en-US" dirty="0" smtClean="0"/>
              <a:t>Opening and viewing data files</a:t>
            </a:r>
          </a:p>
          <a:p>
            <a:pPr lvl="1"/>
            <a:r>
              <a:rPr lang="en-US" dirty="0" smtClean="0"/>
              <a:t>Limiting variables </a:t>
            </a:r>
          </a:p>
          <a:p>
            <a:pPr lvl="1"/>
            <a:r>
              <a:rPr lang="en-US" dirty="0" err="1" smtClean="0"/>
              <a:t>Subsetting</a:t>
            </a:r>
            <a:r>
              <a:rPr lang="en-US" dirty="0" smtClean="0"/>
              <a:t> cases</a:t>
            </a:r>
          </a:p>
          <a:p>
            <a:pPr lvl="1"/>
            <a:r>
              <a:rPr lang="en-US" dirty="0" smtClean="0"/>
              <a:t>Joining/combining data files</a:t>
            </a:r>
          </a:p>
          <a:p>
            <a:r>
              <a:rPr lang="en-US" dirty="0" smtClean="0"/>
              <a:t>Next module</a:t>
            </a:r>
          </a:p>
          <a:p>
            <a:pPr lvl="1"/>
            <a:r>
              <a:rPr lang="en-US" dirty="0" smtClean="0"/>
              <a:t>15b. Accessing Data: Frequencies in SAS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BBA7-C7C1-4229-87D0-B2451AF03040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Important information</a:t>
            </a:r>
            <a:endParaRPr lang="en-US" dirty="0" smtClean="0"/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4525963"/>
          </a:xfrm>
        </p:spPr>
        <p:txBody>
          <a:bodyPr/>
          <a:lstStyle/>
          <a:p>
            <a:pPr lvl="1"/>
            <a:r>
              <a:rPr lang="en-US" dirty="0" smtClean="0"/>
              <a:t>NLTS2 website contains reports, data tables, and other project-related information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http://nlts2.org/</a:t>
            </a:r>
            <a:endParaRPr lang="en-US" dirty="0" smtClean="0"/>
          </a:p>
          <a:p>
            <a:pPr lvl="1"/>
            <a:r>
              <a:rPr lang="en-US" dirty="0" smtClean="0"/>
              <a:t>Information about obtaining the NLTS2 database and documentation can be found on the NCES website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http://nces.ed.gov/statprog/rudman/</a:t>
            </a:r>
            <a:endParaRPr lang="en-US" dirty="0" smtClean="0"/>
          </a:p>
          <a:p>
            <a:pPr lvl="1"/>
            <a:r>
              <a:rPr lang="en-US" dirty="0" smtClean="0"/>
              <a:t>General information about restricted data licenses can be found on the NCES website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4"/>
              </a:rPr>
              <a:t>http://nces.ed.gov/statprog/instruct.asp</a:t>
            </a:r>
            <a:endParaRPr lang="en-US" dirty="0" smtClean="0"/>
          </a:p>
          <a:p>
            <a:pPr lvl="1"/>
            <a:r>
              <a:rPr lang="en-US" dirty="0" smtClean="0"/>
              <a:t>E-mail address: nlts2@sri.com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NLTS2 restricted-use data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NLTS2 data are restricted.</a:t>
            </a:r>
          </a:p>
          <a:p>
            <a:r>
              <a:rPr lang="en-US" dirty="0" smtClean="0"/>
              <a:t>Data used in these presentations are from a randomly selected subset of the restricted-use NLTS2 data.</a:t>
            </a:r>
          </a:p>
          <a:p>
            <a:r>
              <a:rPr lang="en-US" dirty="0" smtClean="0"/>
              <a:t>Results in these presentations cannot be replicated with the NLTS2 data licensed by NCES.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B88AAD-9F2F-4F0A-9357-CF5F5E7E53FB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Purpose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 to</a:t>
            </a:r>
          </a:p>
          <a:p>
            <a:pPr lvl="1"/>
            <a:r>
              <a:rPr lang="en-US" dirty="0" smtClean="0"/>
              <a:t>Open a data file</a:t>
            </a:r>
          </a:p>
          <a:p>
            <a:pPr lvl="1"/>
            <a:r>
              <a:rPr lang="en-US" dirty="0" smtClean="0"/>
              <a:t>See what is in a file (i.e., contents of the file)</a:t>
            </a:r>
          </a:p>
          <a:p>
            <a:pPr lvl="1"/>
            <a:r>
              <a:rPr lang="en-US" dirty="0" smtClean="0"/>
              <a:t>“Size” a data file for a perfect fit</a:t>
            </a:r>
          </a:p>
          <a:p>
            <a:pPr lvl="2"/>
            <a:r>
              <a:rPr lang="en-US" dirty="0" smtClean="0"/>
              <a:t>Reduce the number of variables</a:t>
            </a:r>
          </a:p>
          <a:p>
            <a:pPr lvl="2"/>
            <a:r>
              <a:rPr lang="en-US" dirty="0" smtClean="0"/>
              <a:t>Reduce the number of cases (i.e., subset the data)</a:t>
            </a:r>
          </a:p>
          <a:p>
            <a:pPr lvl="1"/>
            <a:r>
              <a:rPr lang="en-US" dirty="0" smtClean="0"/>
              <a:t>Combine information from multiple sources</a:t>
            </a:r>
          </a:p>
          <a:p>
            <a:pPr lvl="2"/>
            <a:r>
              <a:rPr lang="en-US" dirty="0" smtClean="0"/>
              <a:t>Bring in data from another source or another wave</a:t>
            </a:r>
          </a:p>
          <a:p>
            <a:pPr lvl="2"/>
            <a:r>
              <a:rPr lang="en-US" dirty="0" smtClean="0"/>
              <a:t>Join or combine files</a:t>
            </a:r>
          </a:p>
          <a:p>
            <a:pPr lvl="1"/>
            <a:r>
              <a:rPr lang="en-US" dirty="0" smtClean="0"/>
              <a:t>Create a new file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718B828-6F00-4654-B6C3-FDA369F2369D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Open and view data files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70000"/>
              </a:spcBef>
            </a:pPr>
            <a:r>
              <a:rPr lang="en-US" sz="2400" dirty="0" smtClean="0"/>
              <a:t>SAS</a:t>
            </a:r>
            <a:r>
              <a:rPr lang="en-US" sz="2400" baseline="30000" dirty="0" smtClean="0">
                <a:cs typeface="Arial" charset="0"/>
              </a:rPr>
              <a:t>®</a:t>
            </a:r>
            <a:r>
              <a:rPr lang="en-US" sz="2400" dirty="0" smtClean="0"/>
              <a:t> and SPSS</a:t>
            </a:r>
            <a:r>
              <a:rPr lang="en-US" sz="2400" baseline="30000" dirty="0" smtClean="0">
                <a:cs typeface="Arial" charset="0"/>
              </a:rPr>
              <a:t> ®</a:t>
            </a:r>
            <a:r>
              <a:rPr lang="en-US" sz="2400" dirty="0" smtClean="0"/>
              <a:t> data are in separate folders.</a:t>
            </a:r>
          </a:p>
          <a:p>
            <a:pPr eaLnBrk="1" hangingPunct="1">
              <a:lnSpc>
                <a:spcPct val="90000"/>
              </a:lnSpc>
              <a:spcBef>
                <a:spcPct val="70000"/>
              </a:spcBef>
            </a:pPr>
            <a:r>
              <a:rPr lang="en-US" sz="2400" dirty="0" smtClean="0"/>
              <a:t>SAS data files have a “</a:t>
            </a:r>
            <a:r>
              <a:rPr lang="en-US" sz="2400" dirty="0" smtClean="0">
                <a:solidFill>
                  <a:srgbClr val="3333CC"/>
                </a:solidFill>
              </a:rPr>
              <a:t>.sas7bdat</a:t>
            </a:r>
            <a:r>
              <a:rPr lang="en-US" sz="2400" dirty="0" smtClean="0"/>
              <a:t>” extension.</a:t>
            </a:r>
          </a:p>
          <a:p>
            <a:pPr eaLnBrk="1" hangingPunct="1">
              <a:lnSpc>
                <a:spcPct val="90000"/>
              </a:lnSpc>
              <a:spcBef>
                <a:spcPct val="70000"/>
              </a:spcBef>
            </a:pPr>
            <a:r>
              <a:rPr lang="en-US" sz="2400" dirty="0" smtClean="0"/>
              <a:t>Associated value formats are stored in a SAS library, “</a:t>
            </a:r>
            <a:r>
              <a:rPr lang="en-US" sz="2400" dirty="0" smtClean="0">
                <a:solidFill>
                  <a:srgbClr val="3333CC"/>
                </a:solidFill>
              </a:rPr>
              <a:t>Formats.sas7bcat.</a:t>
            </a:r>
            <a:r>
              <a:rPr lang="en-US" sz="2400" dirty="0" smtClean="0"/>
              <a:t>”</a:t>
            </a:r>
          </a:p>
          <a:p>
            <a:pPr eaLnBrk="1" hangingPunct="1">
              <a:lnSpc>
                <a:spcPct val="90000"/>
              </a:lnSpc>
              <a:spcBef>
                <a:spcPct val="70000"/>
              </a:spcBef>
            </a:pPr>
            <a:r>
              <a:rPr lang="en-US" sz="2400" dirty="0" smtClean="0"/>
              <a:t>SAS programming code is available for re-creating the user-defined formats in the SAS format library.</a:t>
            </a:r>
          </a:p>
          <a:p>
            <a:pPr lvl="1" eaLnBrk="1" hangingPunct="1">
              <a:lnSpc>
                <a:spcPct val="90000"/>
              </a:lnSpc>
              <a:spcBef>
                <a:spcPct val="70000"/>
              </a:spcBef>
            </a:pPr>
            <a:r>
              <a:rPr lang="en-US" dirty="0" smtClean="0"/>
              <a:t>Hyperlinked from the table of contents on the database and documentation disk.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3B48598-F9F3-4D96-963F-15759BBB88A2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Open and view data files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Files are either read from or written to.</a:t>
            </a:r>
          </a:p>
          <a:p>
            <a:pPr eaLnBrk="1" hangingPunct="1">
              <a:spcBef>
                <a:spcPct val="50000"/>
              </a:spcBef>
            </a:pPr>
            <a:r>
              <a:rPr lang="en-US" sz="2400" dirty="0" smtClean="0"/>
              <a:t>Files have a name and a location where they are stored.</a:t>
            </a:r>
          </a:p>
          <a:p>
            <a:pPr lvl="1" eaLnBrk="1" hangingPunct="1"/>
            <a:r>
              <a:rPr lang="en-US" sz="2000" dirty="0" smtClean="0"/>
              <a:t>SAS needs to know the name of the file and where to find it.</a:t>
            </a:r>
          </a:p>
          <a:p>
            <a:pPr eaLnBrk="1" hangingPunct="1">
              <a:spcBef>
                <a:spcPct val="50000"/>
              </a:spcBef>
            </a:pPr>
            <a:r>
              <a:rPr lang="en-US" sz="2400" dirty="0" smtClean="0"/>
              <a:t>SAS uses a LIBNAME statement to identify the path.</a:t>
            </a:r>
          </a:p>
          <a:p>
            <a:pPr lvl="1" eaLnBrk="1" hangingPunct="1"/>
            <a:r>
              <a:rPr lang="en-US" sz="2000" dirty="0" smtClean="0"/>
              <a:t>The path describes the nesting of folders.</a:t>
            </a:r>
          </a:p>
          <a:p>
            <a:pPr lvl="1" eaLnBrk="1" hangingPunct="1"/>
            <a:r>
              <a:rPr lang="en-US" sz="2000" dirty="0" smtClean="0">
                <a:solidFill>
                  <a:srgbClr val="3333CC"/>
                </a:solidFill>
              </a:rPr>
              <a:t>C:\myprojects\NLTS2\Data </a:t>
            </a:r>
            <a:r>
              <a:rPr lang="en-US" sz="2000" dirty="0" smtClean="0"/>
              <a:t>is a path or location.</a:t>
            </a:r>
          </a:p>
          <a:p>
            <a:pPr lvl="2" eaLnBrk="1" hangingPunct="1"/>
            <a:r>
              <a:rPr lang="en-US" dirty="0" smtClean="0"/>
              <a:t>i.e.,  the file is located on Drive “</a:t>
            </a:r>
            <a:r>
              <a:rPr lang="en-US" dirty="0" smtClean="0">
                <a:solidFill>
                  <a:srgbClr val="3333CC"/>
                </a:solidFill>
              </a:rPr>
              <a:t>C</a:t>
            </a:r>
            <a:r>
              <a:rPr lang="en-US" dirty="0" smtClean="0"/>
              <a:t>”, in the folder “</a:t>
            </a:r>
            <a:r>
              <a:rPr lang="en-US" dirty="0" smtClean="0">
                <a:solidFill>
                  <a:srgbClr val="3333CC"/>
                </a:solidFill>
              </a:rPr>
              <a:t>Data,</a:t>
            </a:r>
            <a:r>
              <a:rPr lang="en-US" dirty="0" smtClean="0"/>
              <a:t>” which is nested inside the “</a:t>
            </a:r>
            <a:r>
              <a:rPr lang="en-US" dirty="0" err="1" smtClean="0">
                <a:solidFill>
                  <a:srgbClr val="3333CC"/>
                </a:solidFill>
              </a:rPr>
              <a:t>myprojects</a:t>
            </a:r>
            <a:r>
              <a:rPr lang="en-US" dirty="0" smtClean="0"/>
              <a:t>” and “</a:t>
            </a:r>
            <a:r>
              <a:rPr lang="en-US" dirty="0" smtClean="0">
                <a:solidFill>
                  <a:srgbClr val="3333CC"/>
                </a:solidFill>
              </a:rPr>
              <a:t>NLTS2</a:t>
            </a:r>
            <a:r>
              <a:rPr lang="en-US" dirty="0" smtClean="0"/>
              <a:t>” folders.</a:t>
            </a:r>
          </a:p>
          <a:p>
            <a:pPr eaLnBrk="1" hangingPunct="1">
              <a:spcBef>
                <a:spcPct val="50000"/>
              </a:spcBef>
            </a:pPr>
            <a:r>
              <a:rPr lang="en-US" sz="2400" dirty="0" smtClean="0"/>
              <a:t>An example LIBNAME statement for a path would be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	LIBNAME </a:t>
            </a:r>
            <a:r>
              <a:rPr lang="en-US" sz="2000" dirty="0" err="1" smtClean="0">
                <a:solidFill>
                  <a:srgbClr val="3333CC"/>
                </a:solidFill>
                <a:latin typeface="Lucida Console" pitchFamily="49" charset="0"/>
              </a:rPr>
              <a:t>sasdb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'C:\myprojects\NLTS2\Data' ;</a:t>
            </a:r>
          </a:p>
          <a:p>
            <a:pPr eaLnBrk="1" hangingPunct="1"/>
            <a:endParaRPr lang="en-US" sz="2400" dirty="0" smtClean="0">
              <a:solidFill>
                <a:srgbClr val="800080"/>
              </a:solidFill>
              <a:latin typeface="Courier New" pitchFamily="49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67000" y="624840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These results cannot be replicated with full dataset; all output</a:t>
            </a:r>
            <a:br>
              <a:rPr lang="en-US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 modules generated with a random subset of the full data.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54872BC-5FE0-48DC-B5A8-5A516EFE0E09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1229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Open and view data files</a:t>
            </a:r>
          </a:p>
        </p:txBody>
      </p:sp>
      <p:sp>
        <p:nvSpPr>
          <p:cNvPr id="12291" name="Rectangle 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 eaLnBrk="1" hangingPunct="1"/>
            <a:r>
              <a:rPr lang="en-US" dirty="0" smtClean="0"/>
              <a:t>An easy way to view the contents of the file is </a:t>
            </a:r>
            <a:r>
              <a:rPr lang="en-US" dirty="0" smtClean="0">
                <a:solidFill>
                  <a:srgbClr val="3333CC"/>
                </a:solidFill>
              </a:rPr>
              <a:t>PROC CONTENTS.</a:t>
            </a:r>
          </a:p>
          <a:p>
            <a:pPr lvl="1" eaLnBrk="1" hangingPunct="1">
              <a:spcBef>
                <a:spcPct val="50000"/>
              </a:spcBef>
            </a:pPr>
            <a:r>
              <a:rPr lang="en-US" dirty="0" smtClean="0"/>
              <a:t>Specify LIBNAME statements for the data files and format library.</a:t>
            </a:r>
          </a:p>
          <a:p>
            <a:pPr lvl="2" eaLnBrk="1" hangingPunct="1">
              <a:buFontTx/>
              <a:buNone/>
            </a:pPr>
            <a:r>
              <a:rPr lang="en-US" dirty="0" smtClean="0">
                <a:solidFill>
                  <a:srgbClr val="3333CC"/>
                </a:solidFill>
                <a:latin typeface="Verdana" pitchFamily="34" charset="0"/>
              </a:rPr>
              <a:t>LIBNAME [</a:t>
            </a:r>
            <a:r>
              <a:rPr lang="en-US" dirty="0" err="1" smtClean="0">
                <a:solidFill>
                  <a:srgbClr val="3333CC"/>
                </a:solidFill>
                <a:latin typeface="Verdana" pitchFamily="34" charset="0"/>
              </a:rPr>
              <a:t>ddname</a:t>
            </a:r>
            <a:r>
              <a:rPr lang="en-US" dirty="0" smtClean="0">
                <a:solidFill>
                  <a:srgbClr val="3333CC"/>
                </a:solidFill>
                <a:latin typeface="Verdana" pitchFamily="34" charset="0"/>
              </a:rPr>
              <a:t>] '[path]' ;</a:t>
            </a:r>
          </a:p>
          <a:p>
            <a:pPr lvl="2" eaLnBrk="1" hangingPunct="1">
              <a:buFontTx/>
              <a:buNone/>
            </a:pPr>
            <a:r>
              <a:rPr lang="en-US" dirty="0" smtClean="0">
                <a:solidFill>
                  <a:srgbClr val="3333CC"/>
                </a:solidFill>
                <a:latin typeface="Verdana" pitchFamily="34" charset="0"/>
              </a:rPr>
              <a:t>LIBNAME library '[path]' ;</a:t>
            </a:r>
          </a:p>
          <a:p>
            <a:pPr lvl="1" eaLnBrk="1" hangingPunct="1">
              <a:spcBef>
                <a:spcPct val="50000"/>
              </a:spcBef>
            </a:pPr>
            <a:r>
              <a:rPr lang="en-US" dirty="0" smtClean="0"/>
              <a:t>Syntax</a:t>
            </a:r>
          </a:p>
          <a:p>
            <a:pPr lvl="2" eaLnBrk="1" hangingPunct="1">
              <a:buFontTx/>
              <a:buNone/>
            </a:pPr>
            <a:r>
              <a:rPr lang="en-US" dirty="0" smtClean="0">
                <a:solidFill>
                  <a:srgbClr val="3333CC"/>
                </a:solidFill>
                <a:latin typeface="Verdana" pitchFamily="34" charset="0"/>
              </a:rPr>
              <a:t>PROC CONTENTS DATA = [</a:t>
            </a:r>
            <a:r>
              <a:rPr lang="en-US" dirty="0" err="1" smtClean="0">
                <a:solidFill>
                  <a:srgbClr val="3333CC"/>
                </a:solidFill>
                <a:latin typeface="Verdana" pitchFamily="34" charset="0"/>
              </a:rPr>
              <a:t>ddname</a:t>
            </a:r>
            <a:r>
              <a:rPr lang="en-US" dirty="0" smtClean="0">
                <a:solidFill>
                  <a:srgbClr val="3333CC"/>
                </a:solidFill>
                <a:latin typeface="Verdana" pitchFamily="34" charset="0"/>
              </a:rPr>
              <a:t>].[file name] ;</a:t>
            </a:r>
          </a:p>
          <a:p>
            <a:pPr lvl="2" eaLnBrk="1" hangingPunct="1">
              <a:buFontTx/>
              <a:buNone/>
            </a:pPr>
            <a:r>
              <a:rPr lang="en-US" dirty="0" smtClean="0">
                <a:solidFill>
                  <a:srgbClr val="3333CC"/>
                </a:solidFill>
                <a:latin typeface="Verdana" pitchFamily="34" charset="0"/>
              </a:rPr>
              <a:t>RUN ;</a:t>
            </a:r>
            <a:r>
              <a:rPr lang="en-US" dirty="0" smtClean="0">
                <a:solidFill>
                  <a:srgbClr val="7030A0"/>
                </a:solidFill>
                <a:latin typeface="Lucida Console" pitchFamily="49" charset="0"/>
              </a:rPr>
              <a:t/>
            </a:r>
            <a:br>
              <a:rPr lang="en-US" dirty="0" smtClean="0">
                <a:solidFill>
                  <a:srgbClr val="7030A0"/>
                </a:solidFill>
                <a:latin typeface="Lucida Console" pitchFamily="49" charset="0"/>
              </a:rPr>
            </a:br>
            <a:endParaRPr lang="en-US" dirty="0" smtClean="0">
              <a:solidFill>
                <a:srgbClr val="7030A0"/>
              </a:solidFill>
              <a:latin typeface="Lucida Console" pitchFamily="49" charset="0"/>
            </a:endParaRPr>
          </a:p>
          <a:p>
            <a:pPr lvl="2" eaLnBrk="1" hangingPunct="1"/>
            <a:endParaRPr lang="en-US" dirty="0" smtClean="0">
              <a:solidFill>
                <a:srgbClr val="CC0099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67000" y="624840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These results cannot be replicated with full dataset; all output</a:t>
            </a:r>
            <a:br>
              <a:rPr lang="en-US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 modules generated with a random subset of the full data.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29E322B-C715-4E71-9C79-D0B33856EA23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Open and View Data Files: Example</a:t>
            </a:r>
          </a:p>
        </p:txBody>
      </p:sp>
      <p:pic>
        <p:nvPicPr>
          <p:cNvPr id="13317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0" y="1493838"/>
            <a:ext cx="4729050" cy="4525962"/>
          </a:xfrm>
          <a:noFill/>
        </p:spPr>
      </p:pic>
      <p:sp>
        <p:nvSpPr>
          <p:cNvPr id="1331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81000" y="1676400"/>
            <a:ext cx="3352800" cy="4114800"/>
          </a:xfrm>
        </p:spPr>
        <p:txBody>
          <a:bodyPr/>
          <a:lstStyle/>
          <a:p>
            <a:pPr marL="457200" indent="-457200" eaLnBrk="1" hangingPunct="1"/>
            <a:r>
              <a:rPr lang="en-US" sz="2400" dirty="0" smtClean="0"/>
              <a:t>Viewing files</a:t>
            </a:r>
          </a:p>
          <a:p>
            <a:pPr marL="838200" lvl="1" indent="-381000" eaLnBrk="1" hangingPunct="1"/>
            <a:r>
              <a:rPr lang="en-US" sz="2000" dirty="0" smtClean="0"/>
              <a:t>Use the Wave 1 teacher file</a:t>
            </a:r>
          </a:p>
          <a:p>
            <a:pPr marL="838200" lvl="1" indent="-381000" eaLnBrk="1" hangingPunct="1"/>
            <a:r>
              <a:rPr lang="en-US" sz="2000" dirty="0" smtClean="0"/>
              <a:t>Run a PROC CONTENTS.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67000" y="6248400"/>
            <a:ext cx="48768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These results cannot be replicated with full dataset; all output</a:t>
            </a:r>
            <a:br>
              <a:rPr lang="en-US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 modules generated with a random subset of the full data.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11197</TotalTime>
  <Words>2618</Words>
  <Application>Microsoft Macintosh PowerPoint</Application>
  <PresentationFormat>On-screen Show (4:3)</PresentationFormat>
  <Paragraphs>343</Paragraphs>
  <Slides>35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1_Default Design</vt:lpstr>
      <vt:lpstr>14b. Accessing Data Files in SAS®</vt:lpstr>
      <vt:lpstr>Prerequisites</vt:lpstr>
      <vt:lpstr>Overview</vt:lpstr>
      <vt:lpstr>NLTS2 restricted-use data</vt:lpstr>
      <vt:lpstr>Purpose</vt:lpstr>
      <vt:lpstr>Open and view data files</vt:lpstr>
      <vt:lpstr>Open and view data files</vt:lpstr>
      <vt:lpstr>Open and view data files</vt:lpstr>
      <vt:lpstr>Open and View Data Files: Example</vt:lpstr>
      <vt:lpstr>Open and view data files: Example</vt:lpstr>
      <vt:lpstr>Viewing files</vt:lpstr>
      <vt:lpstr>Limiting variables</vt:lpstr>
      <vt:lpstr>Limiting variables</vt:lpstr>
      <vt:lpstr>Limiting variables</vt:lpstr>
      <vt:lpstr>Limiting Variables: Example</vt:lpstr>
      <vt:lpstr>Limiting variables: Example</vt:lpstr>
      <vt:lpstr>Subsetting cases</vt:lpstr>
      <vt:lpstr>Subsetting cases</vt:lpstr>
      <vt:lpstr>Subsetting cases</vt:lpstr>
      <vt:lpstr>Subsetting cases: Example</vt:lpstr>
      <vt:lpstr>Joining/combining data files</vt:lpstr>
      <vt:lpstr>Joining/combining data files</vt:lpstr>
      <vt:lpstr>Joining/combining data files</vt:lpstr>
      <vt:lpstr>Joining/combining data files</vt:lpstr>
      <vt:lpstr>Joining/combining data files</vt:lpstr>
      <vt:lpstr>Joining/combining data files</vt:lpstr>
      <vt:lpstr>Joining/combining data files</vt:lpstr>
      <vt:lpstr>Joining/combining data files</vt:lpstr>
      <vt:lpstr>Joining/combining data files</vt:lpstr>
      <vt:lpstr>Joining/combining data files</vt:lpstr>
      <vt:lpstr>Joining/combining data files: Example</vt:lpstr>
      <vt:lpstr>Joining/combining data files: Example</vt:lpstr>
      <vt:lpstr>Summary</vt:lpstr>
      <vt:lpstr>Closing</vt:lpstr>
      <vt:lpstr>Important information</vt:lpstr>
    </vt:vector>
  </TitlesOfParts>
  <Company>SRI International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Started</dc:title>
  <dc:creator>Policy Division</dc:creator>
  <cp:lastModifiedBy>Fernando Medrano</cp:lastModifiedBy>
  <cp:revision>216</cp:revision>
  <dcterms:created xsi:type="dcterms:W3CDTF">2011-03-31T18:20:53Z</dcterms:created>
  <dcterms:modified xsi:type="dcterms:W3CDTF">2011-04-01T20:32:54Z</dcterms:modified>
</cp:coreProperties>
</file>