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368" r:id="rId3"/>
    <p:sldId id="367" r:id="rId4"/>
    <p:sldId id="273" r:id="rId5"/>
    <p:sldId id="344" r:id="rId6"/>
    <p:sldId id="297" r:id="rId7"/>
    <p:sldId id="337" r:id="rId8"/>
    <p:sldId id="278" r:id="rId9"/>
    <p:sldId id="342" r:id="rId10"/>
    <p:sldId id="343" r:id="rId11"/>
    <p:sldId id="345" r:id="rId12"/>
    <p:sldId id="299" r:id="rId13"/>
    <p:sldId id="351" r:id="rId14"/>
    <p:sldId id="352" r:id="rId15"/>
    <p:sldId id="301" r:id="rId16"/>
    <p:sldId id="303" r:id="rId17"/>
    <p:sldId id="353" r:id="rId18"/>
    <p:sldId id="354" r:id="rId19"/>
    <p:sldId id="302" r:id="rId20"/>
    <p:sldId id="359" r:id="rId21"/>
    <p:sldId id="360" r:id="rId22"/>
    <p:sldId id="361" r:id="rId23"/>
    <p:sldId id="362" r:id="rId24"/>
    <p:sldId id="305" r:id="rId25"/>
    <p:sldId id="312" r:id="rId26"/>
    <p:sldId id="311" r:id="rId27"/>
    <p:sldId id="363" r:id="rId28"/>
    <p:sldId id="364" r:id="rId29"/>
    <p:sldId id="365" r:id="rId30"/>
    <p:sldId id="366" r:id="rId31"/>
    <p:sldId id="338" r:id="rId32"/>
    <p:sldId id="339" r:id="rId3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nne-Marie Knokey" initials="AMK" lastIdx="3" clrIdx="0"/>
  <p:cmAuthor id="1" name="Kathy Valdes" initials="KV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333CC"/>
    <a:srgbClr val="339933"/>
    <a:srgbClr val="FF0000"/>
    <a:srgbClr val="333399"/>
    <a:srgbClr val="CC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306" autoAdjust="0"/>
    <p:restoredTop sz="94619" autoAdjust="0"/>
  </p:normalViewPr>
  <p:slideViewPr>
    <p:cSldViewPr>
      <p:cViewPr>
        <p:scale>
          <a:sx n="100" d="100"/>
          <a:sy n="100" d="100"/>
        </p:scale>
        <p:origin x="-3752" y="-17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46" y="-8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72675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/>
          <a:lstStyle/>
          <a:p>
            <a:pPr algn="ctr" defTabSz="960438">
              <a:defRPr/>
            </a:pPr>
            <a:r>
              <a:rPr lang="en-US" sz="1200"/>
              <a:t>NLTS2 Data Training</a:t>
            </a:r>
          </a:p>
          <a:p>
            <a:pPr algn="ctr" defTabSz="960438">
              <a:defRPr/>
            </a:pPr>
            <a:r>
              <a:rPr lang="en-US" sz="1200"/>
              <a:t>SRI International</a:t>
            </a:r>
          </a:p>
        </p:txBody>
      </p:sp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779463" y="8763000"/>
            <a:ext cx="54038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083" tIns="48041" rIns="96083" bIns="48041" anchor="b"/>
          <a:lstStyle/>
          <a:p>
            <a:pPr algn="ctr" defTabSz="960438">
              <a:defRPr/>
            </a:pPr>
            <a:r>
              <a:rPr lang="en-US" sz="1200"/>
              <a:t>Preliminary findings—not for citation.</a:t>
            </a:r>
          </a:p>
        </p:txBody>
      </p:sp>
      <p:sp>
        <p:nvSpPr>
          <p:cNvPr id="129033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4F39F5-2053-487A-B867-C5B3BC714AD9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482EFDCE-F355-41D9-9582-61E65C66E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113F4-0167-459B-9DC0-E524C9B70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35C9-AA2F-4B33-8FBA-5B53F30BC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235CA-6523-44EF-ADE8-A8A931043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BC8AA-E0DB-41C6-94A8-61882CAC4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2pPr lvl="1" algn="ctr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DC65F-5594-40AB-839E-FDE9F98B6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0866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00DF2-2D7F-4082-B18F-B79AC7F01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2390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601E-A056-4BD5-8E21-70907C2CA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2pPr lvl="1" algn="ctr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1AC6-5487-4DEE-AED5-1054D3D5A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NLTS2-4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3197225"/>
            <a:ext cx="30146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5448" y="155448"/>
            <a:ext cx="8805672" cy="2130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5BF3-7C37-47E0-92E9-B1199F797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24600"/>
            <a:ext cx="7162800" cy="400050"/>
          </a:xfrm>
        </p:spPr>
        <p:txBody>
          <a:bodyPr/>
          <a:lstStyle>
            <a:lvl1pPr>
              <a:defRPr/>
            </a:lvl1pPr>
            <a:lvl2pPr lvl="1" algn="ctr">
              <a:defRPr sz="1200" baseline="0">
                <a:solidFill>
                  <a:schemeClr val="bg2">
                    <a:lumMod val="75000"/>
                  </a:schemeClr>
                </a:solidFill>
              </a:defRPr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54975" y="6410325"/>
            <a:ext cx="6318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D4673-1766-4C19-811D-C4BC0FDE2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8788" y="276225"/>
            <a:ext cx="82296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15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b. </a:t>
            </a:r>
            <a:r>
              <a:rPr lang="en-US" sz="2000" b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Accessing Data:</a:t>
            </a:r>
            <a:r>
              <a:rPr lang="en-US" sz="2000" b="0" kern="1200" baseline="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 Frequencies in SAS</a:t>
            </a:r>
            <a:r>
              <a:rPr lang="en-US" sz="2000" b="0" kern="1200" baseline="20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  <a:ea typeface="+mn-ea"/>
                <a:cs typeface="Calibri"/>
              </a:rPr>
              <a:t>®</a:t>
            </a:r>
            <a:endParaRPr lang="en-US" sz="2000" b="1" kern="0" baseline="20000" dirty="0">
              <a:solidFill>
                <a:schemeClr val="bg2">
                  <a:lumMod val="40000"/>
                  <a:lumOff val="60000"/>
                </a:schemeClr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55584"/>
            <a:ext cx="8229600" cy="81575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8445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9371" y="152400"/>
            <a:ext cx="12192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6AE4-46F5-48CD-B3DD-3219547A7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24600"/>
            <a:ext cx="7010400" cy="323850"/>
          </a:xfrm>
        </p:spPr>
        <p:txBody>
          <a:bodyPr/>
          <a:lstStyle>
            <a:lvl1pPr>
              <a:defRPr/>
            </a:lvl1pPr>
            <a:lvl2pPr lvl="1" algn="l">
              <a:defRPr baseline="0"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0030C-4674-410E-8F7F-430001E1F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0866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EA4C2-BCD7-4335-910F-ACD41BD34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81750"/>
            <a:ext cx="70104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9CC08-8BB8-47C9-A98D-EE41A1158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914400" y="6381750"/>
            <a:ext cx="7010400" cy="323850"/>
          </a:xfrm>
        </p:spPr>
        <p:txBody>
          <a:bodyPr/>
          <a:lstStyle>
            <a:lvl1pPr>
              <a:defRPr/>
            </a:lvl1pPr>
            <a:lvl2pPr lvl="1" algn="l">
              <a:defRPr/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52D8-3475-4978-894E-1AD500ADD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 i="1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C1EA2-13C8-44B8-8A3E-3C7AA7264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eg"/><Relationship Id="rId19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381750"/>
            <a:ext cx="693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2pPr lvl="1" algn="l">
              <a:defRPr sz="1200" i="0">
                <a:solidFill>
                  <a:srgbClr val="606060"/>
                </a:solidFill>
                <a:latin typeface="Calibri"/>
                <a:cs typeface="Calibri"/>
              </a:defRPr>
            </a:lvl2pPr>
          </a:lstStyle>
          <a:p>
            <a:pPr lvl="1"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6562" y="6410325"/>
            <a:ext cx="63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606060"/>
                </a:solidFill>
                <a:latin typeface="Calibri"/>
                <a:cs typeface="Calibri"/>
              </a:defRPr>
            </a:lvl1pPr>
          </a:lstStyle>
          <a:p>
            <a:pPr>
              <a:defRPr/>
            </a:pPr>
            <a:fld id="{56C1945B-C503-4633-BADE-374BEEF821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8" descr="sri_logo_1_blu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97775" y="6254750"/>
            <a:ext cx="6921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NCSER_logo.jp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466344" y="6132576"/>
            <a:ext cx="2200656" cy="5730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56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  <p:sldLayoutId id="2147483951" r:id="rId12"/>
    <p:sldLayoutId id="2147483952" r:id="rId13"/>
    <p:sldLayoutId id="2147483953" r:id="rId14"/>
    <p:sldLayoutId id="2147483954" r:id="rId15"/>
    <p:sldLayoutId id="2147483955" r:id="rId1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rgbClr val="339933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333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800">
          <a:solidFill>
            <a:schemeClr val="bg2">
              <a:lumMod val="75000"/>
            </a:schemeClr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Wingdings" pitchFamily="2" charset="2"/>
        <a:buChar char="§"/>
        <a:defRPr sz="2400">
          <a:solidFill>
            <a:schemeClr val="bg2">
              <a:lumMod val="75000"/>
            </a:schemeClr>
          </a:solidFill>
          <a:latin typeface="Calibri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•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Font typeface="Arial" charset="0"/>
        <a:buChar char="–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33"/>
        </a:buClr>
        <a:buChar char="»"/>
        <a:defRPr sz="2000">
          <a:solidFill>
            <a:schemeClr val="bg2">
              <a:lumMod val="75000"/>
            </a:schemeClr>
          </a:solidFill>
          <a:latin typeface="Calibri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nces.ed.gov/statprog/rudman/" TargetMode="External"/><Relationship Id="rId4" Type="http://schemas.openxmlformats.org/officeDocument/2006/relationships/hyperlink" Target="http://nces.ed.gov/statprog/instruct.asp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nlts2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90728" y="155448"/>
            <a:ext cx="8805672" cy="2130552"/>
          </a:xfrm>
          <a:noFill/>
        </p:spPr>
        <p:txBody>
          <a:bodyPr/>
          <a:lstStyle/>
          <a:p>
            <a:pPr eaLnBrk="1" hangingPunct="1"/>
            <a:r>
              <a:rPr lang="en-US" sz="3200" dirty="0" smtClean="0"/>
              <a:t>15b. Accessing Data: Frequencies in SAS</a:t>
            </a:r>
            <a:r>
              <a:rPr lang="en-US" sz="3200" baseline="30000" dirty="0" smtClean="0"/>
              <a:t>®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944121F-38B4-4501-92D9-9FE02216DBA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values options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“MISSING” option on TABLES statement</a:t>
            </a:r>
          </a:p>
          <a:p>
            <a:pPr lvl="1"/>
            <a:r>
              <a:rPr lang="en-US" dirty="0" smtClean="0"/>
              <a:t>A “MISSING” option on the TABLES statement includes missing values in the percentages.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PROC FREQ data = sasdb.n2w2paryouth ;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  TABLES W2_IncomeHdr2003/MISSING ;</a:t>
            </a:r>
          </a:p>
          <a:p>
            <a:endParaRPr lang="en-US" dirty="0" smtClean="0"/>
          </a:p>
        </p:txBody>
      </p:sp>
      <p:pic>
        <p:nvPicPr>
          <p:cNvPr id="2765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962400"/>
            <a:ext cx="88392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8CDC265-6FD3-4C2F-BB8F-92D43504D6C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values options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“MISSPRINT” option on TABLES statement</a:t>
            </a:r>
          </a:p>
          <a:p>
            <a:pPr lvl="1"/>
            <a:r>
              <a:rPr lang="en-US" dirty="0" smtClean="0"/>
              <a:t>A MISSPRINT option lists missing values but does not include them in the percentages.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PROC FREQ data = sasdb.n2w2paryouth ;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  TABLES W2_IncomeHdr2003/MISSPRINT ;</a:t>
            </a:r>
            <a:r>
              <a:rPr lang="en-US" sz="1800" b="1" dirty="0" smtClean="0">
                <a:solidFill>
                  <a:srgbClr val="7030A0"/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800" b="1" dirty="0" smtClean="0">
                <a:solidFill>
                  <a:srgbClr val="7030A0"/>
                </a:solidFill>
                <a:latin typeface="Lucida Console" pitchFamily="49" charset="0"/>
                <a:cs typeface="Courier New" pitchFamily="49" charset="0"/>
              </a:rPr>
            </a:br>
            <a:endParaRPr lang="en-US" b="1" dirty="0" smtClean="0">
              <a:solidFill>
                <a:srgbClr val="7030A0"/>
              </a:solidFill>
              <a:latin typeface="Lucida Console" pitchFamily="49" charset="0"/>
              <a:cs typeface="Courier New" pitchFamily="49" charset="0"/>
            </a:endParaRPr>
          </a:p>
          <a:p>
            <a:endParaRPr lang="en-US" dirty="0" smtClean="0"/>
          </a:p>
        </p:txBody>
      </p:sp>
      <p:pic>
        <p:nvPicPr>
          <p:cNvPr id="2970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14800"/>
            <a:ext cx="87630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129B7-AABD-4059-9292-C30973A60F4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Frequencies: Example</a:t>
            </a:r>
            <a:endParaRPr 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Frequencies</a:t>
            </a:r>
          </a:p>
          <a:p>
            <a:pPr lvl="1"/>
            <a:r>
              <a:rPr lang="en-US" dirty="0" smtClean="0"/>
              <a:t>Use the NLTS2 Wave 1 parent interview file.</a:t>
            </a:r>
          </a:p>
          <a:p>
            <a:pPr lvl="1"/>
            <a:r>
              <a:rPr lang="en-US" dirty="0" smtClean="0"/>
              <a:t>Run a frequency distribution on np1B5b and np1G5a. </a:t>
            </a:r>
          </a:p>
          <a:p>
            <a:pPr lvl="1"/>
            <a:r>
              <a:rPr lang="en-US" dirty="0" smtClean="0"/>
              <a:t>What percentage had a little trouble communicating?</a:t>
            </a:r>
          </a:p>
          <a:p>
            <a:pPr lvl="2"/>
            <a:r>
              <a:rPr lang="en-US" dirty="0" smtClean="0"/>
              <a:t>Are the percentages evenly distributed?</a:t>
            </a:r>
          </a:p>
          <a:p>
            <a:pPr lvl="1"/>
            <a:r>
              <a:rPr lang="en-US" dirty="0" smtClean="0"/>
              <a:t>What percentage of youth never fixed their own breakfast?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E0ECFE8-1CE1-4EBA-AFCA-BA19480BFE0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Frequencies: Example</a:t>
            </a:r>
          </a:p>
        </p:txBody>
      </p:sp>
      <p:pic>
        <p:nvPicPr>
          <p:cNvPr id="3277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43050"/>
            <a:ext cx="88392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6F7069F-31F9-4133-A5EA-29BA64B4EBFB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Frequencies: Example</a:t>
            </a:r>
          </a:p>
        </p:txBody>
      </p:sp>
      <p:pic>
        <p:nvPicPr>
          <p:cNvPr id="33796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6724"/>
          <a:stretch>
            <a:fillRect/>
          </a:stretch>
        </p:blipFill>
        <p:spPr bwMode="auto">
          <a:xfrm>
            <a:off x="457200" y="1278857"/>
            <a:ext cx="8229600" cy="481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9312AE-9036-4704-9A2F-D8ABD4AFB93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Crosstabs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How to run a crosstab.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dirty="0" smtClean="0"/>
              <a:t>Frequency distributions show a breakdown of a single variable for all respondents in the file.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dirty="0" smtClean="0"/>
              <a:t>Crosstabs produce separate frequency distributions for subgroups.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For example, compare percentages for boys versus girls or other demographic groups such as income categories, race/ethnicity, age, grade level, etc. 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dirty="0" smtClean="0"/>
              <a:t>The comparison, or by-variable, must be categorical or ordinal.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i="1" dirty="0" smtClean="0"/>
              <a:t>Note</a:t>
            </a:r>
            <a:r>
              <a:rPr lang="en-US" sz="2000" dirty="0" smtClean="0"/>
              <a:t>: The table statement order is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[page variable] * [row variable] * [column variable]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dirty="0" smtClean="0"/>
              <a:t>Column percentages add up to 100% in each column.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dirty="0" smtClean="0"/>
              <a:t>Row percentages add up to 100% in each row.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en-US" sz="2000" dirty="0" smtClean="0"/>
              <a:t>Options on the table statement control the </a:t>
            </a:r>
            <a:r>
              <a:rPr lang="en-US" sz="2000" dirty="0" err="1" smtClean="0"/>
              <a:t>crosstabulation</a:t>
            </a:r>
            <a:r>
              <a:rPr lang="en-US" sz="2000" dirty="0" smtClean="0"/>
              <a:t> output statistics.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3C74E5-FEBC-4767-9133-C36D4FEB948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Crosstabs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229600" cy="4724399"/>
          </a:xfrm>
        </p:spPr>
        <p:txBody>
          <a:bodyPr/>
          <a:lstStyle/>
          <a:p>
            <a:pPr eaLnBrk="1" hangingPunct="1"/>
            <a:r>
              <a:rPr lang="en-US" sz="2000" dirty="0" smtClean="0"/>
              <a:t>Syntax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FREQ data = sasdb.n2w1parent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	TABLES np1G5a * w1_Gendhdr2001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  <a:p>
            <a:pPr eaLnBrk="1" hangingPunct="1">
              <a:spcBef>
                <a:spcPts val="1200"/>
              </a:spcBef>
            </a:pPr>
            <a:r>
              <a:rPr lang="en-US" sz="2000" dirty="0" smtClean="0"/>
              <a:t>TABLES statement options can control which percentages are included in the table.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/* just cell counts and column percents */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TABLES np1G5a * w1_Gendhdr2001 /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nopercent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norow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spcBef>
                <a:spcPts val="1200"/>
              </a:spcBef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/* just cell counts and row percents */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TABLES np1G5a * w1_Gendhdr2001 /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nopercent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nocol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3333CC"/>
                </a:solidFill>
                <a:latin typeface="Lucida Console" pitchFamily="49" charset="0"/>
              </a:rPr>
              <a:t>;</a:t>
            </a:r>
          </a:p>
          <a:p>
            <a:pPr eaLnBrk="1" hangingPunct="1">
              <a:spcBef>
                <a:spcPts val="1200"/>
              </a:spcBef>
            </a:pPr>
            <a:r>
              <a:rPr lang="en-US" sz="2000" i="1" dirty="0" smtClean="0"/>
              <a:t>Suggestion</a:t>
            </a:r>
            <a:r>
              <a:rPr lang="en-US" sz="2000" dirty="0" smtClean="0"/>
              <a:t>: Choose the format that works best for you, but be consistent.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6979FA5-2DCB-46DA-894F-4C101C14B0DF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Crosstabs</a:t>
            </a:r>
            <a:endParaRPr lang="en-US" dirty="0"/>
          </a:p>
        </p:txBody>
      </p:sp>
      <p:pic>
        <p:nvPicPr>
          <p:cNvPr id="3686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14867"/>
            <a:ext cx="5410200" cy="460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6019800" y="2133600"/>
            <a:ext cx="2743200" cy="30480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 smtClean="0">
                <a:latin typeface="+mn-lt"/>
              </a:rPr>
              <a:t>Column </a:t>
            </a:r>
            <a:r>
              <a:rPr lang="en-US" sz="2000" kern="0" dirty="0">
                <a:latin typeface="+mn-lt"/>
              </a:rPr>
              <a:t>percent: 26.3% of males and 29.2 % of females always fix their own </a:t>
            </a:r>
            <a:r>
              <a:rPr lang="en-US" sz="2000" kern="0" dirty="0" smtClean="0">
                <a:latin typeface="+mn-lt"/>
              </a:rPr>
              <a:t>breakfast.</a:t>
            </a: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+mn-lt"/>
              </a:rPr>
              <a:t>Row percent: 62.5% who always fix their own breakfast are male and 37.5% are </a:t>
            </a:r>
            <a:r>
              <a:rPr lang="en-US" sz="2000" kern="0" dirty="0" smtClean="0">
                <a:latin typeface="+mn-lt"/>
              </a:rPr>
              <a:t>female.</a:t>
            </a:r>
            <a:endParaRPr lang="en-US" sz="2000" kern="0" dirty="0">
              <a:latin typeface="+mn-lt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ECB9E67-D45E-4CC4-A76E-3578F1382E2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Crosstabs</a:t>
            </a:r>
            <a:endParaRPr lang="en-US" dirty="0"/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>
          <a:xfrm>
            <a:off x="498475" y="5364163"/>
            <a:ext cx="3560763" cy="5842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000" kern="0">
                <a:latin typeface="+mn-lt"/>
              </a:rPr>
              <a:t>Column percentages only</a:t>
            </a:r>
          </a:p>
        </p:txBody>
      </p:sp>
      <p:sp>
        <p:nvSpPr>
          <p:cNvPr id="37893" name="Rectangle 10"/>
          <p:cNvSpPr>
            <a:spLocks noChangeArrowheads="1"/>
          </p:cNvSpPr>
          <p:nvPr/>
        </p:nvSpPr>
        <p:spPr bwMode="auto">
          <a:xfrm>
            <a:off x="4918075" y="5383213"/>
            <a:ext cx="3560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/>
              <a:t>Row percentages only</a:t>
            </a:r>
          </a:p>
        </p:txBody>
      </p:sp>
      <p:pic>
        <p:nvPicPr>
          <p:cNvPr id="3789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1404938"/>
            <a:ext cx="426402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8850" y="1419225"/>
            <a:ext cx="4222750" cy="364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92F478-A1A4-40E9-ADEE-D78E6C80040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Crosstabs: Example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Crosstabs</a:t>
            </a:r>
          </a:p>
          <a:p>
            <a:pPr lvl="1" eaLnBrk="1" hangingPunct="1"/>
            <a:r>
              <a:rPr lang="en-US" dirty="0" smtClean="0"/>
              <a:t>Use the Wave 1 teacher survey file.</a:t>
            </a:r>
          </a:p>
          <a:p>
            <a:pPr lvl="1" eaLnBrk="1" hangingPunct="1"/>
            <a:r>
              <a:rPr lang="en-US" dirty="0" smtClean="0"/>
              <a:t>Run a crosstab of   nts1D4a   BY   w1_dis12.</a:t>
            </a:r>
          </a:p>
          <a:p>
            <a:pPr lvl="1" eaLnBrk="1" hangingPunct="1"/>
            <a:r>
              <a:rPr lang="en-US" dirty="0" smtClean="0"/>
              <a:t>Are the results what you expected to see?</a:t>
            </a:r>
          </a:p>
          <a:p>
            <a:pPr lvl="1" eaLnBrk="1" hangingPunct="1"/>
            <a:r>
              <a:rPr lang="en-US" dirty="0" smtClean="0"/>
              <a:t>What is the percentage in the Total column for “Strongly agree”?</a:t>
            </a:r>
          </a:p>
          <a:p>
            <a:pPr lvl="2" eaLnBrk="1" hangingPunct="1"/>
            <a:r>
              <a:rPr lang="en-US" dirty="0" smtClean="0"/>
              <a:t>Would you report this percentage?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EFFB6-1D1D-416D-AE27-41B6806D915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3400" y="1189037"/>
            <a:ext cx="8229600" cy="4449763"/>
          </a:xfrm>
        </p:spPr>
        <p:txBody>
          <a:bodyPr/>
          <a:lstStyle/>
          <a:p>
            <a:r>
              <a:rPr lang="en-US" dirty="0" smtClean="0"/>
              <a:t>Recommended modules to complete before viewing this module</a:t>
            </a:r>
          </a:p>
          <a:p>
            <a:pPr>
              <a:buNone/>
            </a:pPr>
            <a:endParaRPr lang="en-US" sz="1200" dirty="0" smtClean="0"/>
          </a:p>
          <a:p>
            <a:pPr lvl="1"/>
            <a:r>
              <a:rPr lang="en-US" dirty="0" smtClean="0"/>
              <a:t>1. Introduction to the NLTS2 Training Modules</a:t>
            </a:r>
          </a:p>
          <a:p>
            <a:pPr lvl="1"/>
            <a:r>
              <a:rPr lang="en-US" dirty="0" smtClean="0"/>
              <a:t>2. NLTS2 Study Overview</a:t>
            </a:r>
          </a:p>
          <a:p>
            <a:pPr lvl="1"/>
            <a:r>
              <a:rPr lang="en-US" dirty="0" smtClean="0"/>
              <a:t>3. NLTS2 Study Design and Sampling</a:t>
            </a:r>
          </a:p>
          <a:p>
            <a:pPr lvl="1"/>
            <a:r>
              <a:rPr lang="en-US" dirty="0" smtClean="0"/>
              <a:t>NLTS2 Data Sources, either</a:t>
            </a:r>
          </a:p>
          <a:p>
            <a:pPr lvl="2"/>
            <a:r>
              <a:rPr lang="en-US" dirty="0" smtClean="0"/>
              <a:t>4. Parent and Youth Surveys or</a:t>
            </a:r>
          </a:p>
          <a:p>
            <a:pPr lvl="2"/>
            <a:r>
              <a:rPr lang="en-US" dirty="0" smtClean="0"/>
              <a:t>5. School Surveys, Student Assessments, and Transcripts</a:t>
            </a:r>
          </a:p>
          <a:p>
            <a:pPr lvl="1"/>
            <a:r>
              <a:rPr lang="en-US" dirty="0" smtClean="0"/>
              <a:t>9. Weighting and Weighted Standard Errors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4925"/>
            <a:ext cx="79121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6B8394-BFAA-47A7-85D9-AEC11A927ED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Crosstabs: Example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68CD45-0F38-4970-95C2-620E3E28DDC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Crosstabs: Example</a:t>
            </a:r>
          </a:p>
        </p:txBody>
      </p:sp>
      <p:pic>
        <p:nvPicPr>
          <p:cNvPr id="40962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752600"/>
            <a:ext cx="6858000" cy="3956542"/>
          </a:xfrm>
          <a:noFill/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" y="1066799"/>
            <a:ext cx="4846320" cy="516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B635E54-3016-44F5-A657-AB2FE65C727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Crosstabs: Example</a:t>
            </a:r>
          </a:p>
        </p:txBody>
      </p:sp>
      <p:sp>
        <p:nvSpPr>
          <p:cNvPr id="41988" name="Rectangle 6"/>
          <p:cNvSpPr>
            <a:spLocks noGrp="1" noChangeArrowheads="1"/>
          </p:cNvSpPr>
          <p:nvPr>
            <p:ph idx="1"/>
          </p:nvPr>
        </p:nvSpPr>
        <p:spPr>
          <a:xfrm>
            <a:off x="5257800" y="1484450"/>
            <a:ext cx="3429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With the large number of categories for disability, the previous table was split.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An option is to reverse the table order and request row percentages. 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D0DACE6-2D5E-4BE9-B006-D041C33A19D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Crosstabs: Example</a:t>
            </a:r>
          </a:p>
        </p:txBody>
      </p:sp>
      <p:sp>
        <p:nvSpPr>
          <p:cNvPr id="43011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Overall, 12.7% strongly agree.</a:t>
            </a:r>
          </a:p>
          <a:p>
            <a:pPr lvl="1" eaLnBrk="1" hangingPunct="1"/>
            <a:r>
              <a:rPr lang="en-US" sz="2000" dirty="0" smtClean="0"/>
              <a:t>Would you report this?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8" y="2438400"/>
            <a:ext cx="6872287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5278E71-15BA-485F-930B-3258D90A6169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How to weight data.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Running procedures </a:t>
            </a:r>
            <a:r>
              <a:rPr lang="en-US" sz="2000" dirty="0" err="1" smtClean="0"/>
              <a:t>unweighted</a:t>
            </a:r>
            <a:r>
              <a:rPr lang="en-US" sz="2000" dirty="0" smtClean="0"/>
              <a:t> is useful for exploratory analysis and recommended for becoming familiar with the data.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It is important to review the </a:t>
            </a:r>
            <a:r>
              <a:rPr lang="en-US" sz="1800" dirty="0" err="1" smtClean="0"/>
              <a:t>unweighted</a:t>
            </a:r>
            <a:r>
              <a:rPr lang="en-US" sz="1800" dirty="0" smtClean="0"/>
              <a:t> </a:t>
            </a:r>
            <a:r>
              <a:rPr lang="en-US" sz="1800" i="1" dirty="0" err="1" smtClean="0"/>
              <a:t>n</a:t>
            </a:r>
            <a:r>
              <a:rPr lang="en-US" sz="1800" dirty="0" err="1" smtClean="0"/>
              <a:t>’s</a:t>
            </a:r>
            <a:r>
              <a:rPr lang="en-US" sz="1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However, </a:t>
            </a:r>
            <a:r>
              <a:rPr lang="en-US" sz="2000" dirty="0" err="1" smtClean="0"/>
              <a:t>unweighted</a:t>
            </a:r>
            <a:r>
              <a:rPr lang="en-US" sz="2000" dirty="0" smtClean="0"/>
              <a:t> results must never be reported.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The procedures we used to calculate frequencies and crosstabs can be run with weights.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The weighted percentages will be correct.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The weighted standard errors will not be correct using these procedures; do not report them.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 sz="2000" dirty="0" smtClean="0"/>
              <a:t>Weighting in SAS requires a WEIGHT statement.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The procedures themselves do not change.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Weights are applied when there is a WEIGHT statement.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3150646-B906-4B4E-B8D7-F5D96B0E8026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Weights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Syntax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FREQ data = sasdb.n2w1tchr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WEIGHT wt_nts1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TABLES w1_dis12 * nts1D4a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 /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nopercent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nocol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eaLnBrk="1" hangingPunct="1"/>
            <a:r>
              <a:rPr lang="en-US" sz="2400" dirty="0" smtClean="0"/>
              <a:t>To turn the weight off, omit the statement or comment it out.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PROC FREQ data = sasdb.n2w1tchr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</a:rPr>
              <a:t>* 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WEIGHT wt_nts1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TABLES w1_dis12* nts1D4a </a:t>
            </a:r>
            <a:b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</a:b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/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nopercent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Lucida Console" pitchFamily="49" charset="0"/>
              </a:rPr>
              <a:t>nocol</a:t>
            </a: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3333CC"/>
                </a:solidFill>
                <a:latin typeface="Lucida Console" pitchFamily="49" charset="0"/>
              </a:rPr>
              <a:t>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FC1131-2B3E-40F1-A305-574C82261F3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Weights: Example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Weights: Run the earlier examples with a weight.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Run the frequency example weighted with np1Weight.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NLTS2 W1 parent interview weight np1Weight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np1B5b and np1G5a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800" dirty="0" smtClean="0"/>
              <a:t>Run crosstab example weighted with wt_nts1.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W1 Teacher weight wt_nts1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nts1D4a BY w1_Dis12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236F4B-5A70-4C84-8EDD-731198C05BA3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Weighted example</a:t>
            </a:r>
          </a:p>
        </p:txBody>
      </p:sp>
      <p:pic>
        <p:nvPicPr>
          <p:cNvPr id="4710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916113"/>
            <a:ext cx="8674100" cy="357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8E2F7B-3FDE-405B-A761-ACDFE685AEC0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Unweighted</a:t>
            </a:r>
            <a:r>
              <a:rPr lang="en-US" dirty="0" smtClean="0"/>
              <a:t> example</a:t>
            </a:r>
          </a:p>
        </p:txBody>
      </p:sp>
      <p:pic>
        <p:nvPicPr>
          <p:cNvPr id="4813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88392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1CC9A8-DE87-4CE9-925B-18DA43D63037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smtClean="0"/>
              <a:t>Weighted example</a:t>
            </a:r>
          </a:p>
        </p:txBody>
      </p:sp>
      <p:pic>
        <p:nvPicPr>
          <p:cNvPr id="4915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018410"/>
            <a:ext cx="4846320" cy="530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333BBD-853A-41A0-98C6-D324CC7C853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Recommended modules to complete before viewing this module (cont.)</a:t>
            </a:r>
          </a:p>
          <a:p>
            <a:pPr lvl="1"/>
            <a:r>
              <a:rPr lang="en-US" dirty="0" smtClean="0"/>
              <a:t>NLTS2 Documentation</a:t>
            </a:r>
          </a:p>
          <a:p>
            <a:pPr lvl="2"/>
            <a:r>
              <a:rPr lang="en-US" dirty="0" smtClean="0"/>
              <a:t>11. Overview</a:t>
            </a:r>
          </a:p>
          <a:p>
            <a:pPr lvl="2"/>
            <a:r>
              <a:rPr lang="en-US" dirty="0" smtClean="0"/>
              <a:t>12. Data Dictionaries</a:t>
            </a:r>
          </a:p>
          <a:p>
            <a:pPr lvl="2"/>
            <a:r>
              <a:rPr lang="en-US" dirty="0" smtClean="0"/>
              <a:t>13. Quick References</a:t>
            </a:r>
          </a:p>
          <a:p>
            <a:pPr lvl="1"/>
            <a:r>
              <a:rPr lang="en-US" dirty="0" smtClean="0"/>
              <a:t>14b. Accessing Data Files in 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066800"/>
            <a:ext cx="5029200" cy="535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92F723-07CF-46F9-93E1-5B14A46CC9AA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754"/>
          </a:xfrm>
        </p:spPr>
        <p:txBody>
          <a:bodyPr/>
          <a:lstStyle/>
          <a:p>
            <a:pPr eaLnBrk="1" hangingPunct="1"/>
            <a:r>
              <a:rPr lang="en-US" dirty="0" err="1" smtClean="0"/>
              <a:t>Unweighted</a:t>
            </a:r>
            <a:r>
              <a:rPr lang="en-US" dirty="0" smtClean="0"/>
              <a:t> example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38175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B90D0A-AE45-4F8B-8FE6-5A308649DF87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 discussed in this module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Frequencies</a:t>
            </a:r>
          </a:p>
          <a:p>
            <a:pPr lvl="2"/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Missing values options</a:t>
            </a:r>
          </a:p>
          <a:p>
            <a:pPr lvl="1"/>
            <a:r>
              <a:rPr lang="en-US" dirty="0" smtClean="0"/>
              <a:t>Weights</a:t>
            </a:r>
          </a:p>
          <a:p>
            <a:r>
              <a:rPr lang="en-US" dirty="0" smtClean="0"/>
              <a:t>Next module</a:t>
            </a:r>
          </a:p>
          <a:p>
            <a:pPr lvl="1"/>
            <a:r>
              <a:rPr lang="en-US" dirty="0" smtClean="0"/>
              <a:t>16b. Accessing Data: Means in SAS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09D5F8-9A9D-4DB1-8192-714C422E1AC5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information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NLTS2 website contains reports, data tables, and other project-related information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http://nlts2.org/</a:t>
            </a:r>
            <a:endParaRPr lang="en-US" dirty="0" smtClean="0"/>
          </a:p>
          <a:p>
            <a:pPr lvl="1"/>
            <a:r>
              <a:rPr lang="en-US" dirty="0" smtClean="0"/>
              <a:t>Information about obtaining the NLTS2 database and documentation can be found on the NCES website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http://nces.ed.gov/statprog/rudman/</a:t>
            </a:r>
            <a:endParaRPr lang="en-US" dirty="0" smtClean="0"/>
          </a:p>
          <a:p>
            <a:pPr lvl="1"/>
            <a:r>
              <a:rPr lang="en-US" dirty="0" smtClean="0"/>
              <a:t>General information about restricted data licenses can be found on the NCES website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http://nces.ed.gov/statprog/instruct.asp</a:t>
            </a:r>
            <a:endParaRPr lang="en-US" dirty="0" smtClean="0"/>
          </a:p>
          <a:p>
            <a:pPr lvl="1"/>
            <a:r>
              <a:rPr lang="en-US" dirty="0" smtClean="0"/>
              <a:t>E-mail address: nlts2@sri.com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176574-CAD7-4D6A-A061-2BE64363359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 smtClean="0"/>
          </a:p>
        </p:txBody>
      </p:sp>
      <p:sp>
        <p:nvSpPr>
          <p:cNvPr id="19459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Exploring existing data</a:t>
            </a:r>
          </a:p>
          <a:p>
            <a:pPr lvl="2"/>
            <a:r>
              <a:rPr lang="en-US" dirty="0" smtClean="0"/>
              <a:t>Frequencies</a:t>
            </a:r>
          </a:p>
          <a:p>
            <a:pPr lvl="2"/>
            <a:r>
              <a:rPr lang="en-US" dirty="0" smtClean="0"/>
              <a:t>Crosstabs</a:t>
            </a:r>
          </a:p>
          <a:p>
            <a:pPr lvl="1"/>
            <a:r>
              <a:rPr lang="en-US" dirty="0" smtClean="0"/>
              <a:t>Missing values options</a:t>
            </a:r>
          </a:p>
          <a:p>
            <a:pPr lvl="1"/>
            <a:r>
              <a:rPr lang="en-US" dirty="0" smtClean="0"/>
              <a:t>Weights</a:t>
            </a:r>
          </a:p>
          <a:p>
            <a:pPr lvl="1"/>
            <a:r>
              <a:rPr lang="en-US" dirty="0" smtClean="0"/>
              <a:t>Closing</a:t>
            </a:r>
          </a:p>
          <a:p>
            <a:pPr lvl="1"/>
            <a:r>
              <a:rPr lang="en-US" dirty="0" smtClean="0"/>
              <a:t>Important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BE46AB-B5C1-43D8-9B96-A82905EBE52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NLTS2 restricted-use data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NLTS2 data are restricted.</a:t>
            </a:r>
          </a:p>
          <a:p>
            <a:r>
              <a:rPr lang="en-US" dirty="0" smtClean="0"/>
              <a:t>Data used in these presentations are from a randomly selected subset of the restricted-use NLTS2 data.</a:t>
            </a:r>
          </a:p>
          <a:p>
            <a:r>
              <a:rPr lang="en-US" dirty="0" smtClean="0"/>
              <a:t>Results in these presentations cannot be replicated with the NLTS2 data licensed by NCES.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7701B7-EE44-4311-BD4B-A8F5C2717E7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</a:t>
            </a:r>
          </a:p>
          <a:p>
            <a:pPr lvl="1"/>
            <a:r>
              <a:rPr lang="en-US" sz="2800" dirty="0" smtClean="0"/>
              <a:t>Run simple statistical procedures</a:t>
            </a:r>
          </a:p>
          <a:p>
            <a:pPr lvl="2"/>
            <a:r>
              <a:rPr lang="en-US" sz="2400" dirty="0" smtClean="0"/>
              <a:t>Frequency distributions</a:t>
            </a:r>
          </a:p>
          <a:p>
            <a:pPr lvl="2"/>
            <a:r>
              <a:rPr lang="en-US" sz="2400" dirty="0" err="1" smtClean="0"/>
              <a:t>Crosstabulations</a:t>
            </a:r>
            <a:endParaRPr lang="en-US" sz="2400" dirty="0" smtClean="0"/>
          </a:p>
          <a:p>
            <a:pPr lvl="1"/>
            <a:r>
              <a:rPr lang="en-US" sz="2800" dirty="0" smtClean="0"/>
              <a:t>Watch for</a:t>
            </a:r>
          </a:p>
          <a:p>
            <a:pPr lvl="2"/>
            <a:r>
              <a:rPr lang="en-US" sz="2400" dirty="0" smtClean="0"/>
              <a:t>Missing values</a:t>
            </a:r>
          </a:p>
          <a:p>
            <a:pPr lvl="2"/>
            <a:r>
              <a:rPr lang="en-US" sz="2400" i="1" dirty="0" err="1" smtClean="0"/>
              <a:t>n</a:t>
            </a:r>
            <a:r>
              <a:rPr lang="en-US" sz="2400" dirty="0" err="1" smtClean="0"/>
              <a:t>’s</a:t>
            </a:r>
            <a:endParaRPr lang="en-US" sz="2400" dirty="0" smtClean="0"/>
          </a:p>
          <a:p>
            <a:pPr lvl="2"/>
            <a:r>
              <a:rPr lang="en-US" sz="2400" dirty="0" smtClean="0"/>
              <a:t>Weighted vs. </a:t>
            </a:r>
            <a:r>
              <a:rPr lang="en-US" sz="2400" dirty="0" err="1" smtClean="0"/>
              <a:t>unweighted</a:t>
            </a:r>
            <a:r>
              <a:rPr lang="en-US" sz="2400" dirty="0" smtClean="0"/>
              <a:t> data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24F300F-54A7-4DF3-A186-E43745E9EFF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Frequencies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How to run a frequency</a:t>
            </a:r>
          </a:p>
          <a:p>
            <a:pPr eaLnBrk="1" hangingPunct="1"/>
            <a:r>
              <a:rPr lang="en-US" sz="2000" dirty="0" smtClean="0"/>
              <a:t>Frequencies are usually run on categorical or ordinal variables as opposed to continuous variables.</a:t>
            </a:r>
          </a:p>
          <a:p>
            <a:pPr eaLnBrk="1" hangingPunct="1"/>
            <a:r>
              <a:rPr lang="en-US" sz="2000" dirty="0" smtClean="0"/>
              <a:t>Missing values are excluded in the percentages by default.</a:t>
            </a:r>
          </a:p>
          <a:p>
            <a:pPr eaLnBrk="1" hangingPunct="1"/>
            <a:r>
              <a:rPr lang="en-US" sz="2000" i="1" dirty="0" smtClean="0"/>
              <a:t>Suggestion</a:t>
            </a:r>
            <a:r>
              <a:rPr lang="en-US" sz="2000" dirty="0" smtClean="0"/>
              <a:t>: As a preliminary step, look at variable in a PROC CONTENTS</a:t>
            </a:r>
          </a:p>
          <a:p>
            <a:pPr eaLnBrk="1" hangingPunct="1"/>
            <a:r>
              <a:rPr lang="en-US" sz="2000" dirty="0" smtClean="0"/>
              <a:t>Syntax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PROC FREQ data = sasdb.n2w2paryouth;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  TABLES W2_GendHdr2003;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run ;</a:t>
            </a:r>
          </a:p>
          <a:p>
            <a:pPr lvl="1" eaLnBrk="1" hangingPunct="1"/>
            <a:r>
              <a:rPr lang="en-US" sz="1800" dirty="0" smtClean="0"/>
              <a:t>Multiple variables can be listed on the TABLES</a:t>
            </a:r>
            <a:r>
              <a:rPr lang="en-US" sz="1800" dirty="0" smtClean="0">
                <a:solidFill>
                  <a:srgbClr val="800080"/>
                </a:solidFill>
              </a:rPr>
              <a:t> </a:t>
            </a:r>
            <a:r>
              <a:rPr lang="en-US" sz="1800" dirty="0" smtClean="0"/>
              <a:t>statement.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PROC FREQ data = sasdb.n2w2paryouth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  TABLES w2_GendHdr2003 w2_IncomeHdr2003 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run ;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25676E-B058-45C7-8113-6FA40C822C4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Frequencies: Example</a:t>
            </a:r>
          </a:p>
        </p:txBody>
      </p:sp>
      <p:sp>
        <p:nvSpPr>
          <p:cNvPr id="2355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PROC FREQ data = sasdb.n2w2paryouth;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  TABLES W2_GendHdr2003;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Courier New" pitchFamily="49" charset="0"/>
                <a:cs typeface="Courier New" pitchFamily="49" charset="0"/>
              </a:rPr>
              <a:t>run 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endParaRPr lang="en-US" sz="2000" dirty="0" smtClean="0">
              <a:solidFill>
                <a:srgbClr val="3333CC"/>
              </a:solidFill>
            </a:endParaRPr>
          </a:p>
        </p:txBody>
      </p:sp>
      <p:pic>
        <p:nvPicPr>
          <p:cNvPr id="23557" name="Picture 12"/>
          <p:cNvPicPr>
            <a:picLocks noChangeAspect="1" noChangeArrowheads="1"/>
          </p:cNvPicPr>
          <p:nvPr/>
        </p:nvPicPr>
        <p:blipFill>
          <a:blip r:embed="rId2" cstate="print"/>
          <a:srcRect t="16667"/>
          <a:stretch>
            <a:fillRect/>
          </a:stretch>
        </p:blipFill>
        <p:spPr bwMode="auto">
          <a:xfrm>
            <a:off x="0" y="3429000"/>
            <a:ext cx="90836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A6B1BAE-DCB7-4CBC-B20A-72C8C566AB0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values options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Missing values are excluded in the percentages unless an option to include missing values is specified.</a:t>
            </a:r>
          </a:p>
          <a:p>
            <a:r>
              <a:rPr lang="en-US" sz="2000" dirty="0" smtClean="0"/>
              <a:t>In this example, the number of missing values is not calculated in the percentages, but the number of missing values is footnoted.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PROC FREQ data = sasdb.n2w2paryouth ;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Lucida Console" pitchFamily="49" charset="0"/>
                <a:cs typeface="Courier New" pitchFamily="49" charset="0"/>
              </a:rPr>
              <a:t>  TABLES W2_IncomeHdr2003 ;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038600"/>
            <a:ext cx="883920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248400"/>
            <a:ext cx="5105400" cy="4762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These results cannot be replicated with full dataset; all output</a:t>
            </a:r>
            <a:b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</a:br>
            <a:r>
              <a:rPr lang="en-US" sz="1200" dirty="0" smtClean="0">
                <a:solidFill>
                  <a:schemeClr val="bg2">
                    <a:lumMod val="75000"/>
                  </a:schemeClr>
                </a:solidFill>
                <a:latin typeface="Calibri"/>
                <a:cs typeface="Calibri"/>
              </a:rPr>
              <a:t>in modules generated with a random subset of the full data.</a:t>
            </a:r>
            <a:endParaRPr lang="en-US" sz="1200" dirty="0">
              <a:solidFill>
                <a:schemeClr val="bg2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15939</TotalTime>
  <Words>1695</Words>
  <Application>Microsoft Macintosh PowerPoint</Application>
  <PresentationFormat>On-screen Show (4:3)</PresentationFormat>
  <Paragraphs>230</Paragraphs>
  <Slides>32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1_Default Design</vt:lpstr>
      <vt:lpstr>15b. Accessing Data: Frequencies in SAS®</vt:lpstr>
      <vt:lpstr>Prerequisites</vt:lpstr>
      <vt:lpstr>Prerequisites</vt:lpstr>
      <vt:lpstr>Overview</vt:lpstr>
      <vt:lpstr>NLTS2 restricted-use data</vt:lpstr>
      <vt:lpstr>Purpose</vt:lpstr>
      <vt:lpstr>Frequencies</vt:lpstr>
      <vt:lpstr>Frequencies: Example</vt:lpstr>
      <vt:lpstr>Missing values options</vt:lpstr>
      <vt:lpstr>Missing values options</vt:lpstr>
      <vt:lpstr>Missing values options</vt:lpstr>
      <vt:lpstr>Frequencies: Example</vt:lpstr>
      <vt:lpstr>Frequencies: Example</vt:lpstr>
      <vt:lpstr>Frequencies: Example</vt:lpstr>
      <vt:lpstr>Crosstabs</vt:lpstr>
      <vt:lpstr>Crosstabs</vt:lpstr>
      <vt:lpstr>Crosstabs</vt:lpstr>
      <vt:lpstr>Crosstabs</vt:lpstr>
      <vt:lpstr>Crosstabs: Example</vt:lpstr>
      <vt:lpstr>Crosstabs: Example</vt:lpstr>
      <vt:lpstr>Crosstabs: Example</vt:lpstr>
      <vt:lpstr>Crosstabs: Example</vt:lpstr>
      <vt:lpstr>Crosstabs: Example</vt:lpstr>
      <vt:lpstr>Weights</vt:lpstr>
      <vt:lpstr>Weights</vt:lpstr>
      <vt:lpstr>Weights: Example</vt:lpstr>
      <vt:lpstr>Weighted example</vt:lpstr>
      <vt:lpstr>Unweighted example</vt:lpstr>
      <vt:lpstr>Weighted example</vt:lpstr>
      <vt:lpstr>Unweighted example</vt:lpstr>
      <vt:lpstr>Closing</vt:lpstr>
      <vt:lpstr>Important information</vt:lpstr>
    </vt:vector>
  </TitlesOfParts>
  <Company>SRI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</dc:title>
  <dc:creator>Policy Division</dc:creator>
  <cp:lastModifiedBy>Fernando Medrano</cp:lastModifiedBy>
  <cp:revision>163</cp:revision>
  <dcterms:created xsi:type="dcterms:W3CDTF">2011-03-31T18:20:54Z</dcterms:created>
  <dcterms:modified xsi:type="dcterms:W3CDTF">2011-04-01T19:13:26Z</dcterms:modified>
</cp:coreProperties>
</file>