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756" r:id="rId1"/>
  </p:sldMasterIdLst>
  <p:notesMasterIdLst>
    <p:notesMasterId r:id="rId26"/>
  </p:notesMasterIdLst>
  <p:handoutMasterIdLst>
    <p:handoutMasterId r:id="rId27"/>
  </p:handoutMasterIdLst>
  <p:sldIdLst>
    <p:sldId id="256" r:id="rId2"/>
    <p:sldId id="360" r:id="rId3"/>
    <p:sldId id="361" r:id="rId4"/>
    <p:sldId id="273" r:id="rId5"/>
    <p:sldId id="340" r:id="rId6"/>
    <p:sldId id="297" r:id="rId7"/>
    <p:sldId id="263" r:id="rId8"/>
    <p:sldId id="306" r:id="rId9"/>
    <p:sldId id="348" r:id="rId10"/>
    <p:sldId id="307" r:id="rId11"/>
    <p:sldId id="308" r:id="rId12"/>
    <p:sldId id="350" r:id="rId13"/>
    <p:sldId id="280" r:id="rId14"/>
    <p:sldId id="351" r:id="rId15"/>
    <p:sldId id="352" r:id="rId16"/>
    <p:sldId id="353" r:id="rId17"/>
    <p:sldId id="305" r:id="rId18"/>
    <p:sldId id="312" r:id="rId19"/>
    <p:sldId id="311" r:id="rId20"/>
    <p:sldId id="357" r:id="rId21"/>
    <p:sldId id="358" r:id="rId22"/>
    <p:sldId id="359" r:id="rId23"/>
    <p:sldId id="336" r:id="rId24"/>
    <p:sldId id="337" r:id="rId25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Anne-Marie Knokey" initials="AMK" lastIdx="1" clrIdx="0"/>
  <p:cmAuthor id="1" name="Kathy Valdes" initials="KV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39933"/>
    <a:srgbClr val="FF0000"/>
    <a:srgbClr val="333399"/>
    <a:srgbClr val="CC0099"/>
    <a:srgbClr val="3333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6306" autoAdjust="0"/>
    <p:restoredTop sz="94619" autoAdjust="0"/>
  </p:normalViewPr>
  <p:slideViewPr>
    <p:cSldViewPr>
      <p:cViewPr>
        <p:scale>
          <a:sx n="100" d="100"/>
          <a:sy n="100" d="100"/>
        </p:scale>
        <p:origin x="-2544" y="-1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500"/>
    </p:cViewPr>
  </p:sorterViewPr>
  <p:notesViewPr>
    <p:cSldViewPr>
      <p:cViewPr varScale="1">
        <p:scale>
          <a:sx n="54" d="100"/>
          <a:sy n="54" d="100"/>
        </p:scale>
        <p:origin x="-1746" y="-84"/>
      </p:cViewPr>
      <p:guideLst>
        <p:guide orient="horz" pos="2931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31" name="Rectangle 7"/>
          <p:cNvSpPr>
            <a:spLocks noChangeArrowheads="1"/>
          </p:cNvSpPr>
          <p:nvPr/>
        </p:nvSpPr>
        <p:spPr bwMode="auto">
          <a:xfrm>
            <a:off x="0" y="0"/>
            <a:ext cx="72675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/>
          <a:lstStyle/>
          <a:p>
            <a:pPr algn="ctr" defTabSz="960438">
              <a:defRPr/>
            </a:pPr>
            <a:r>
              <a:rPr lang="en-US" sz="1200"/>
              <a:t>NLTS2 Data Training</a:t>
            </a:r>
          </a:p>
          <a:p>
            <a:pPr algn="ctr" defTabSz="960438">
              <a:defRPr/>
            </a:pPr>
            <a:r>
              <a:rPr lang="en-US" sz="1200"/>
              <a:t>SRI International</a:t>
            </a:r>
          </a:p>
        </p:txBody>
      </p:sp>
      <p:sp>
        <p:nvSpPr>
          <p:cNvPr id="129032" name="Rectangle 8"/>
          <p:cNvSpPr>
            <a:spLocks noChangeArrowheads="1"/>
          </p:cNvSpPr>
          <p:nvPr/>
        </p:nvSpPr>
        <p:spPr bwMode="auto">
          <a:xfrm>
            <a:off x="779463" y="8763000"/>
            <a:ext cx="540385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 anchor="b"/>
          <a:lstStyle/>
          <a:p>
            <a:pPr algn="ctr" defTabSz="960438">
              <a:defRPr/>
            </a:pPr>
            <a:r>
              <a:rPr lang="en-US" sz="1200"/>
              <a:t>Preliminary findings—not for citation.</a:t>
            </a:r>
          </a:p>
        </p:txBody>
      </p:sp>
      <p:sp>
        <p:nvSpPr>
          <p:cNvPr id="129033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6F5262-450E-4515-AF9F-5D33FCDD5A44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0EE10F6D-0F4D-4117-933E-D859D862C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638800" cy="323850"/>
          </a:xfrm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74177-1CE5-4220-B222-6B6DD16EDA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E4F45-ABD4-42BB-96AE-31CD2DADF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15979-A1F1-4CCE-AD84-5C817ECCEC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15B4A-B372-46B2-9417-3B3545990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43BE4-3A57-46BB-B050-6643B2B18A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0AB6-8CF0-4F68-8897-271B0DD5CE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65BF3-7C37-47E0-92E9-B1199F797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828800" y="6381750"/>
            <a:ext cx="5410200" cy="323850"/>
          </a:xfr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01000" y="6410325"/>
            <a:ext cx="6318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33CA1-86E9-41C5-9678-A08136461F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16a.</a:t>
            </a:r>
            <a:r>
              <a:rPr lang="en-US" sz="2000" b="0" kern="1200" baseline="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 </a:t>
            </a:r>
            <a:r>
              <a:rPr lang="en-US" sz="20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Accessing Data: Means in SSPS</a:t>
            </a:r>
            <a:r>
              <a:rPr lang="en-US" sz="2000" b="0" kern="1200" baseline="20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®</a:t>
            </a:r>
            <a:endParaRPr lang="en-US" sz="2000" b="1" kern="0" baseline="20000" dirty="0">
              <a:solidFill>
                <a:schemeClr val="bg2">
                  <a:lumMod val="40000"/>
                  <a:lumOff val="60000"/>
                </a:schemeClr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9371" y="206375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715000" cy="323850"/>
          </a:xfrm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5B969-4FAF-49D4-B72D-3464316D8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9436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F300C-0AC7-4A12-B969-43A7D61BB8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E4C06-66E2-4586-8E65-C62F577F68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7054F-51A1-4D65-9B13-68300D6C2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B3A4E-B7C7-4B11-9F4A-0A572CC45D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48D2B-7918-43B7-BB3E-69D17D59F6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00200" y="6381750"/>
            <a:ext cx="6096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 i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2587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15B97BF8-A855-4A25-AA15-A288061E3C1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43800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66344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71" r:id="rId2"/>
    <p:sldLayoutId id="2147483968" r:id="rId3"/>
    <p:sldLayoutId id="2147483969" r:id="rId4"/>
    <p:sldLayoutId id="2147483970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  <p:sldLayoutId id="2147483964" r:id="rId12"/>
    <p:sldLayoutId id="2147483965" r:id="rId13"/>
    <p:sldLayoutId id="2147483966" r:id="rId1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Calibri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nces.ed.gov/statprog/rudman/" TargetMode="External"/><Relationship Id="rId4" Type="http://schemas.openxmlformats.org/officeDocument/2006/relationships/hyperlink" Target="http://nces.ed.gov/statprog/instruct.asp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nlts2.or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490728" y="155448"/>
            <a:ext cx="8805672" cy="2130552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16a. Accessing Data: Means in SPSS</a:t>
            </a:r>
            <a:r>
              <a:rPr lang="en-US" baseline="30000" dirty="0" smtClean="0"/>
              <a:t>®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Comparative means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As with frequencies, comparative means can be run in a single step.</a:t>
            </a:r>
          </a:p>
          <a:p>
            <a:pPr eaLnBrk="1" hangingPunct="1"/>
            <a:r>
              <a:rPr lang="en-US" sz="2400" dirty="0" smtClean="0"/>
              <a:t>The by- (or independent) variable must be categorical.</a:t>
            </a:r>
          </a:p>
          <a:p>
            <a:pPr eaLnBrk="1" hangingPunct="1"/>
            <a:r>
              <a:rPr lang="en-US" sz="2400" i="1" dirty="0" smtClean="0"/>
              <a:t>Reminder</a:t>
            </a:r>
            <a:r>
              <a:rPr lang="en-US" sz="2400" dirty="0" smtClean="0"/>
              <a:t>: Do not include the standard deviation in statistics.</a:t>
            </a:r>
          </a:p>
          <a:p>
            <a:pPr eaLnBrk="1" hangingPunct="1"/>
            <a:r>
              <a:rPr lang="en-US" sz="2400" dirty="0" smtClean="0"/>
              <a:t>Syntax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7030A0"/>
                </a:solidFill>
                <a:latin typeface="Lucida Console" pitchFamily="49" charset="0"/>
              </a:rPr>
              <a:t>	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MEANS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TABLES=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ndaAP_w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BY na_age4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/CELLS MEAN COUNT.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Comparative means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/>
              <a:t>From menu</a:t>
            </a:r>
          </a:p>
          <a:p>
            <a:pPr lvl="1" eaLnBrk="1" hangingPunct="1"/>
            <a:r>
              <a:rPr lang="en-US" sz="1800" i="1" dirty="0" smtClean="0">
                <a:solidFill>
                  <a:srgbClr val="3333CC"/>
                </a:solidFill>
              </a:rPr>
              <a:t>Analyze: Compare Means: Means</a:t>
            </a:r>
            <a:r>
              <a:rPr lang="en-US" sz="1800" dirty="0" smtClean="0">
                <a:solidFill>
                  <a:srgbClr val="3333CC"/>
                </a:solidFill>
              </a:rPr>
              <a:t> </a:t>
            </a:r>
          </a:p>
          <a:p>
            <a:pPr lvl="1" eaLnBrk="1" hangingPunct="1"/>
            <a:r>
              <a:rPr lang="en-US" sz="1800" dirty="0" smtClean="0"/>
              <a:t>Locate [</a:t>
            </a:r>
            <a:r>
              <a:rPr lang="en-US" sz="1800" i="1" dirty="0" smtClean="0"/>
              <a:t>means variable name</a:t>
            </a:r>
            <a:r>
              <a:rPr lang="en-US" sz="1800" dirty="0" smtClean="0"/>
              <a:t>] in the variable list and click the right-facing arrow to the left of the “</a:t>
            </a:r>
            <a:r>
              <a:rPr lang="en-US" sz="1800" dirty="0" smtClean="0">
                <a:solidFill>
                  <a:srgbClr val="3333CC"/>
                </a:solidFill>
              </a:rPr>
              <a:t>Dependent List</a:t>
            </a:r>
            <a:r>
              <a:rPr lang="en-US" sz="1800" dirty="0" smtClean="0"/>
              <a:t>” box to select it.</a:t>
            </a:r>
          </a:p>
          <a:p>
            <a:pPr lvl="2" eaLnBrk="1" hangingPunct="1"/>
            <a:r>
              <a:rPr lang="en-US" sz="1600" b="1" dirty="0" smtClean="0"/>
              <a:t>Means variable</a:t>
            </a:r>
          </a:p>
          <a:p>
            <a:pPr lvl="1" eaLnBrk="1" hangingPunct="1"/>
            <a:r>
              <a:rPr lang="en-US" sz="1800" dirty="0" smtClean="0"/>
              <a:t>Locate [</a:t>
            </a:r>
            <a:r>
              <a:rPr lang="en-US" sz="1800" i="1" dirty="0" smtClean="0"/>
              <a:t>comparative variable name</a:t>
            </a:r>
            <a:r>
              <a:rPr lang="en-US" sz="1800" dirty="0" smtClean="0"/>
              <a:t>] in the list and click the right-facing arrow next to the “</a:t>
            </a:r>
            <a:r>
              <a:rPr lang="en-US" sz="1800" dirty="0" smtClean="0">
                <a:solidFill>
                  <a:srgbClr val="3333CC"/>
                </a:solidFill>
              </a:rPr>
              <a:t>Independent</a:t>
            </a:r>
            <a:r>
              <a:rPr lang="en-US" sz="1800" dirty="0" smtClean="0"/>
              <a:t>” box.</a:t>
            </a:r>
          </a:p>
          <a:p>
            <a:pPr lvl="2" eaLnBrk="1" hangingPunct="1"/>
            <a:r>
              <a:rPr lang="en-US" sz="1600" b="1" dirty="0" smtClean="0"/>
              <a:t>By-variable</a:t>
            </a:r>
          </a:p>
          <a:p>
            <a:pPr lvl="1" eaLnBrk="1" hangingPunct="1"/>
            <a:r>
              <a:rPr lang="en-US" sz="1800" dirty="0" smtClean="0"/>
              <a:t>Click on “</a:t>
            </a:r>
            <a:r>
              <a:rPr lang="en-US" sz="1800" dirty="0" smtClean="0">
                <a:solidFill>
                  <a:srgbClr val="3333CC"/>
                </a:solidFill>
              </a:rPr>
              <a:t>Options</a:t>
            </a:r>
            <a:r>
              <a:rPr lang="en-US" sz="1800" dirty="0" smtClean="0"/>
              <a:t>” and under “</a:t>
            </a:r>
            <a:r>
              <a:rPr lang="en-US" sz="1800" dirty="0" smtClean="0">
                <a:solidFill>
                  <a:srgbClr val="3333CC"/>
                </a:solidFill>
              </a:rPr>
              <a:t>Cell Statistics</a:t>
            </a:r>
            <a:r>
              <a:rPr lang="en-US" sz="1800" dirty="0" smtClean="0"/>
              <a:t>” select “</a:t>
            </a:r>
            <a:r>
              <a:rPr lang="en-US" sz="1800" dirty="0" smtClean="0">
                <a:solidFill>
                  <a:srgbClr val="3333CC"/>
                </a:solidFill>
              </a:rPr>
              <a:t>Standard Deviation.</a:t>
            </a:r>
            <a:r>
              <a:rPr lang="en-US" sz="1800" dirty="0" smtClean="0"/>
              <a:t>”</a:t>
            </a:r>
          </a:p>
          <a:p>
            <a:pPr lvl="1" eaLnBrk="1" hangingPunct="1"/>
            <a:r>
              <a:rPr lang="en-US" sz="1800" dirty="0" smtClean="0"/>
              <a:t>Click the left-facing arrow.</a:t>
            </a:r>
          </a:p>
          <a:p>
            <a:pPr lvl="1" eaLnBrk="1" hangingPunct="1"/>
            <a:r>
              <a:rPr lang="en-US" sz="1800" dirty="0" smtClean="0"/>
              <a:t>Click Continue.</a:t>
            </a:r>
          </a:p>
          <a:p>
            <a:pPr lvl="1" eaLnBrk="1" hangingPunct="1"/>
            <a:r>
              <a:rPr lang="en-US" sz="1800" dirty="0" smtClean="0"/>
              <a:t>Press “</a:t>
            </a:r>
            <a:r>
              <a:rPr lang="en-US" sz="1800" dirty="0" smtClean="0">
                <a:solidFill>
                  <a:srgbClr val="3333CC"/>
                </a:solidFill>
              </a:rPr>
              <a:t>OK</a:t>
            </a:r>
            <a:r>
              <a:rPr lang="en-US" sz="1800" dirty="0" smtClean="0"/>
              <a:t>” to run or select “</a:t>
            </a:r>
            <a:r>
              <a:rPr lang="en-US" sz="1800" dirty="0" smtClean="0">
                <a:solidFill>
                  <a:srgbClr val="3333CC"/>
                </a:solidFill>
              </a:rPr>
              <a:t>Paste</a:t>
            </a:r>
            <a:r>
              <a:rPr lang="en-US" sz="1800" dirty="0" smtClean="0"/>
              <a:t>” to run code from syntax editor.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Comparative means</a:t>
            </a:r>
          </a:p>
        </p:txBody>
      </p:sp>
      <p:pic>
        <p:nvPicPr>
          <p:cNvPr id="1638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7924800" cy="376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8246"/>
            <a:ext cx="8229600" cy="815754"/>
          </a:xfrm>
        </p:spPr>
        <p:txBody>
          <a:bodyPr/>
          <a:lstStyle/>
          <a:p>
            <a:pPr eaLnBrk="1" hangingPunct="1"/>
            <a:r>
              <a:rPr lang="en-US" dirty="0" smtClean="0"/>
              <a:t>Means and comparative means: Example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Means and comparative means</a:t>
            </a:r>
          </a:p>
          <a:p>
            <a:pPr lvl="1" eaLnBrk="1" hangingPunct="1"/>
            <a:r>
              <a:rPr lang="en-US" sz="2800" dirty="0" smtClean="0"/>
              <a:t>Open the Wave 3 parent/youth interview file.</a:t>
            </a:r>
            <a:endParaRPr lang="en-US" sz="3200" dirty="0" smtClean="0"/>
          </a:p>
          <a:p>
            <a:pPr lvl="1" eaLnBrk="1" hangingPunct="1"/>
            <a:r>
              <a:rPr lang="en-US" sz="2800" dirty="0" smtClean="0"/>
              <a:t>Run means on np3NbrProbs.</a:t>
            </a:r>
          </a:p>
          <a:p>
            <a:pPr lvl="1" eaLnBrk="1" hangingPunct="1"/>
            <a:r>
              <a:rPr lang="en-US" sz="2800" dirty="0" smtClean="0"/>
              <a:t>Run comparative means on np3NbrProbs by W3_AgeHdr2005 and by W3_DisHdr2005.</a:t>
            </a:r>
          </a:p>
          <a:p>
            <a:pPr lvl="1" eaLnBrk="1" hangingPunct="1"/>
            <a:r>
              <a:rPr lang="en-US" sz="2800" i="1" dirty="0" smtClean="0"/>
              <a:t>Important</a:t>
            </a:r>
            <a:r>
              <a:rPr lang="en-US" sz="2800" dirty="0" smtClean="0"/>
              <a:t>: If you use the “Paste” option, you will be able to use this code again.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4"/>
          <p:cNvSpPr>
            <a:spLocks noGrp="1"/>
          </p:cNvSpPr>
          <p:nvPr>
            <p:ph type="title"/>
          </p:nvPr>
        </p:nvSpPr>
        <p:spPr>
          <a:xfrm>
            <a:off x="457200" y="708246"/>
            <a:ext cx="8229600" cy="815754"/>
          </a:xfrm>
        </p:spPr>
        <p:txBody>
          <a:bodyPr/>
          <a:lstStyle/>
          <a:p>
            <a:r>
              <a:rPr lang="en-US" dirty="0" smtClean="0"/>
              <a:t>Means and comparative means: Example</a:t>
            </a:r>
          </a:p>
        </p:txBody>
      </p:sp>
      <p:pic>
        <p:nvPicPr>
          <p:cNvPr id="1843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133600"/>
            <a:ext cx="7239000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4"/>
          <p:cNvSpPr>
            <a:spLocks noGrp="1"/>
          </p:cNvSpPr>
          <p:nvPr>
            <p:ph type="title"/>
          </p:nvPr>
        </p:nvSpPr>
        <p:spPr>
          <a:xfrm>
            <a:off x="457200" y="708246"/>
            <a:ext cx="8229600" cy="815754"/>
          </a:xfrm>
        </p:spPr>
        <p:txBody>
          <a:bodyPr/>
          <a:lstStyle/>
          <a:p>
            <a:r>
              <a:rPr lang="en-US" dirty="0" smtClean="0"/>
              <a:t>Means and comparative means: Example</a:t>
            </a:r>
          </a:p>
        </p:txBody>
      </p:sp>
      <p:pic>
        <p:nvPicPr>
          <p:cNvPr id="1946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6629400" cy="434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4"/>
          <p:cNvSpPr>
            <a:spLocks noGrp="1"/>
          </p:cNvSpPr>
          <p:nvPr>
            <p:ph type="title"/>
          </p:nvPr>
        </p:nvSpPr>
        <p:spPr>
          <a:xfrm>
            <a:off x="457200" y="632046"/>
            <a:ext cx="8229600" cy="815754"/>
          </a:xfrm>
        </p:spPr>
        <p:txBody>
          <a:bodyPr/>
          <a:lstStyle/>
          <a:p>
            <a:r>
              <a:rPr lang="en-US" dirty="0" smtClean="0"/>
              <a:t>Means and comparative means: Example</a:t>
            </a:r>
          </a:p>
        </p:txBody>
      </p:sp>
      <p:pic>
        <p:nvPicPr>
          <p:cNvPr id="20484" name="Picture 1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219200"/>
            <a:ext cx="4800600" cy="510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Weights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How to weight data.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Running procedures </a:t>
            </a:r>
            <a:r>
              <a:rPr lang="en-US" sz="2000" dirty="0" err="1" smtClean="0"/>
              <a:t>unweighted</a:t>
            </a:r>
            <a:r>
              <a:rPr lang="en-US" sz="2000" dirty="0" smtClean="0"/>
              <a:t> is useful for exploratory analysis and recommended for becoming familiar with the data.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It is important to review the </a:t>
            </a:r>
            <a:r>
              <a:rPr lang="en-US" sz="1800" dirty="0" err="1" smtClean="0"/>
              <a:t>unweighted</a:t>
            </a:r>
            <a:r>
              <a:rPr lang="en-US" sz="1800" dirty="0" smtClean="0"/>
              <a:t> </a:t>
            </a:r>
            <a:r>
              <a:rPr lang="en-US" sz="1800" i="1" dirty="0" err="1" smtClean="0"/>
              <a:t>n</a:t>
            </a:r>
            <a:r>
              <a:rPr lang="en-US" sz="1800" dirty="0" err="1" smtClean="0"/>
              <a:t>’s</a:t>
            </a:r>
            <a:endParaRPr lang="en-US" sz="18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However, </a:t>
            </a:r>
            <a:r>
              <a:rPr lang="en-US" sz="2000" dirty="0" err="1" smtClean="0"/>
              <a:t>unweighted</a:t>
            </a:r>
            <a:r>
              <a:rPr lang="en-US" sz="2000" dirty="0" smtClean="0"/>
              <a:t> results must never be reported.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The procedures we used to calculate frequencies, means, crosstabs, and comparative means can be run with weights.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The weighted means or percentages will be correct.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The weighted standard errors will not be correct using these procedures; do not report them.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Weighting in SPSS is a toggle.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The weight option can be turned on and off.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The procedures themselves do not change.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Weights are applied when the weight toggle is on.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Weights are not applied when the weight toggle is off.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Weights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Syntax: weight on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7030A0"/>
                </a:solidFill>
                <a:latin typeface="Lucida Console" pitchFamily="49" charset="0"/>
              </a:rPr>
              <a:t>	</a:t>
            </a: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WEIGHT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BY wt_npr1.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Syntax: weight off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7030A0"/>
                </a:solidFill>
                <a:latin typeface="Lucida Console" pitchFamily="49" charset="0"/>
              </a:rPr>
              <a:t>	</a:t>
            </a: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WEIGHT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OFF.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Menu: weight 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Select “</a:t>
            </a:r>
            <a:r>
              <a:rPr lang="en-US" sz="1800" dirty="0" smtClean="0">
                <a:solidFill>
                  <a:srgbClr val="3333CC"/>
                </a:solidFill>
              </a:rPr>
              <a:t>Weight Cases</a:t>
            </a:r>
            <a:r>
              <a:rPr lang="en-US" sz="1800" dirty="0" smtClean="0"/>
              <a:t>” from “</a:t>
            </a:r>
            <a:r>
              <a:rPr lang="en-US" sz="1800" dirty="0" smtClean="0">
                <a:solidFill>
                  <a:srgbClr val="3333CC"/>
                </a:solidFill>
              </a:rPr>
              <a:t>Data</a:t>
            </a:r>
            <a:r>
              <a:rPr lang="en-US" sz="1800" dirty="0" smtClean="0"/>
              <a:t>” menu.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Click the “</a:t>
            </a:r>
            <a:r>
              <a:rPr lang="en-US" sz="1800" dirty="0" smtClean="0">
                <a:solidFill>
                  <a:srgbClr val="3333CC"/>
                </a:solidFill>
              </a:rPr>
              <a:t>Weight Cases By</a:t>
            </a:r>
            <a:r>
              <a:rPr lang="en-US" sz="1800" dirty="0" smtClean="0"/>
              <a:t>” radio button.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Locate [</a:t>
            </a:r>
            <a:r>
              <a:rPr lang="en-US" sz="1800" i="1" dirty="0" smtClean="0"/>
              <a:t>weight variable</a:t>
            </a:r>
            <a:r>
              <a:rPr lang="en-US" sz="1800" dirty="0" smtClean="0"/>
              <a:t>] in the list of variables.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Click the right-facing arrow to select the weight.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Press “</a:t>
            </a:r>
            <a:r>
              <a:rPr lang="en-US" sz="1800" dirty="0" smtClean="0">
                <a:solidFill>
                  <a:srgbClr val="3333CC"/>
                </a:solidFill>
              </a:rPr>
              <a:t>OK</a:t>
            </a:r>
            <a:r>
              <a:rPr lang="en-US" sz="1800" dirty="0" smtClean="0"/>
              <a:t>” to run or select “</a:t>
            </a:r>
            <a:r>
              <a:rPr lang="en-US" sz="1800" dirty="0" smtClean="0">
                <a:solidFill>
                  <a:srgbClr val="3333CC"/>
                </a:solidFill>
              </a:rPr>
              <a:t>Paste</a:t>
            </a:r>
            <a:r>
              <a:rPr lang="en-US" sz="1800" dirty="0" smtClean="0"/>
              <a:t>” to run code from syntax editor.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Menu: weight off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Select “</a:t>
            </a:r>
            <a:r>
              <a:rPr lang="en-US" sz="1800" dirty="0" smtClean="0">
                <a:solidFill>
                  <a:srgbClr val="3333CC"/>
                </a:solidFill>
              </a:rPr>
              <a:t>Weight Cases</a:t>
            </a:r>
            <a:r>
              <a:rPr lang="en-US" sz="1800" dirty="0" smtClean="0"/>
              <a:t>” from “</a:t>
            </a:r>
            <a:r>
              <a:rPr lang="en-US" sz="1800" dirty="0" smtClean="0">
                <a:solidFill>
                  <a:srgbClr val="3333CC"/>
                </a:solidFill>
              </a:rPr>
              <a:t>Data</a:t>
            </a:r>
            <a:r>
              <a:rPr lang="en-US" sz="1800" dirty="0" smtClean="0"/>
              <a:t>” menu.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Click the “</a:t>
            </a:r>
            <a:r>
              <a:rPr lang="en-US" sz="1800" dirty="0" smtClean="0">
                <a:solidFill>
                  <a:srgbClr val="3333CC"/>
                </a:solidFill>
              </a:rPr>
              <a:t>Do Not Weight Cases</a:t>
            </a:r>
            <a:r>
              <a:rPr lang="en-US" sz="1800" dirty="0" smtClean="0"/>
              <a:t>” radio button.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Press “</a:t>
            </a:r>
            <a:r>
              <a:rPr lang="en-US" sz="1800" dirty="0" smtClean="0">
                <a:solidFill>
                  <a:srgbClr val="3333CC"/>
                </a:solidFill>
              </a:rPr>
              <a:t>OK</a:t>
            </a:r>
            <a:r>
              <a:rPr lang="en-US" sz="1800" dirty="0" smtClean="0"/>
              <a:t>” to run or select “</a:t>
            </a:r>
            <a:r>
              <a:rPr lang="en-US" sz="1800" dirty="0" smtClean="0">
                <a:solidFill>
                  <a:srgbClr val="3333CC"/>
                </a:solidFill>
              </a:rPr>
              <a:t>Paste</a:t>
            </a:r>
            <a:r>
              <a:rPr lang="en-US" sz="1800" dirty="0" smtClean="0"/>
              <a:t>” to run code from syntax editor.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Weights: Example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Weights: Run earlier examples with a weight.</a:t>
            </a:r>
            <a:endParaRPr lang="en-US" sz="24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800" dirty="0" smtClean="0"/>
              <a:t>Run means example weighted with np3Wt.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400" smtClean="0"/>
              <a:t>W3 parent </a:t>
            </a:r>
            <a:r>
              <a:rPr lang="en-US" sz="2400" dirty="0" smtClean="0"/>
              <a:t>interview weight np3wt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400" dirty="0" smtClean="0"/>
              <a:t>np3NbrProbs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400" dirty="0" smtClean="0"/>
              <a:t>np3NbrProbs by W3_AgeHdr2005 and by W3_DisHdr2005 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800" dirty="0" smtClean="0"/>
              <a:t>Turn weight off.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CEFFB6-1D1D-416D-AE27-41B6806D915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33400" y="1189037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r>
              <a:rPr lang="en-US" dirty="0" smtClean="0"/>
              <a:t>3. NLTS2 Study Design and Sampling</a:t>
            </a:r>
          </a:p>
          <a:p>
            <a:pPr lvl="1"/>
            <a:r>
              <a:rPr lang="en-US" dirty="0" smtClean="0"/>
              <a:t>NLTS2 Data Sources, either</a:t>
            </a:r>
          </a:p>
          <a:p>
            <a:pPr lvl="2"/>
            <a:r>
              <a:rPr lang="en-US" dirty="0" smtClean="0"/>
              <a:t>4. Parent and Youth Surveys or</a:t>
            </a:r>
          </a:p>
          <a:p>
            <a:pPr lvl="2"/>
            <a:r>
              <a:rPr lang="en-US" dirty="0" smtClean="0"/>
              <a:t>5. School Surveys, Student Assessments, and Transcripts</a:t>
            </a:r>
          </a:p>
          <a:p>
            <a:pPr lvl="1"/>
            <a:r>
              <a:rPr lang="en-US" dirty="0" smtClean="0"/>
              <a:t>9. Weighting and Weighted Standard Errors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7320" y="1315212"/>
            <a:ext cx="6583680" cy="249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Weights: Example</a:t>
            </a:r>
          </a:p>
        </p:txBody>
      </p:sp>
      <p:pic>
        <p:nvPicPr>
          <p:cNvPr id="2458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7320" y="3744468"/>
            <a:ext cx="6583680" cy="250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Weights: Example</a:t>
            </a:r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371601"/>
            <a:ext cx="6781800" cy="4655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Weights: Example</a:t>
            </a:r>
          </a:p>
        </p:txBody>
      </p:sp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143000"/>
            <a:ext cx="4754880" cy="514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Exploring existing data</a:t>
            </a:r>
          </a:p>
          <a:p>
            <a:pPr lvl="2"/>
            <a:r>
              <a:rPr lang="en-US" dirty="0" smtClean="0"/>
              <a:t>Means</a:t>
            </a:r>
          </a:p>
          <a:p>
            <a:pPr lvl="2"/>
            <a:r>
              <a:rPr lang="en-US" dirty="0" smtClean="0"/>
              <a:t>Comparative means</a:t>
            </a:r>
          </a:p>
          <a:p>
            <a:pPr lvl="1"/>
            <a:r>
              <a:rPr lang="en-US" dirty="0" smtClean="0"/>
              <a:t>Weights</a:t>
            </a:r>
          </a:p>
          <a:p>
            <a:r>
              <a:rPr lang="en-US" dirty="0" smtClean="0"/>
              <a:t>Next module</a:t>
            </a:r>
          </a:p>
          <a:p>
            <a:pPr lvl="1"/>
            <a:r>
              <a:rPr lang="en-US" dirty="0" smtClean="0"/>
              <a:t>17a. Accessing Data: Manipulating Variables in SPSS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Important information</a:t>
            </a:r>
            <a:endParaRPr lang="en-US" dirty="0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NLTS2 website contains reports, data tables, and other project-related information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http://nlts2.org/</a:t>
            </a:r>
            <a:endParaRPr lang="en-US" dirty="0" smtClean="0"/>
          </a:p>
          <a:p>
            <a:pPr lvl="1"/>
            <a:r>
              <a:rPr lang="en-US" dirty="0" smtClean="0"/>
              <a:t>Information about obtaining the NLTS2 database 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http://nces.ed.gov/statprog/rudman/</a:t>
            </a:r>
            <a:endParaRPr lang="en-US" dirty="0" smtClean="0"/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http://nces.ed.gov/statprog/instruct.asp</a:t>
            </a:r>
            <a:endParaRPr lang="en-US" dirty="0" smtClean="0"/>
          </a:p>
          <a:p>
            <a:pPr lvl="1"/>
            <a:r>
              <a:rPr lang="en-US" dirty="0" smtClean="0"/>
              <a:t>E-mail address: nlts2@sri.com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333BBD-853A-41A0-98C6-D324CC7C853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 (cont’d)</a:t>
            </a:r>
          </a:p>
          <a:p>
            <a:pPr lvl="1"/>
            <a:r>
              <a:rPr lang="en-US" dirty="0" smtClean="0"/>
              <a:t>NLTS2 Documentation</a:t>
            </a:r>
          </a:p>
          <a:p>
            <a:pPr lvl="2"/>
            <a:r>
              <a:rPr lang="en-US" dirty="0" smtClean="0"/>
              <a:t>10. Overview</a:t>
            </a:r>
          </a:p>
          <a:p>
            <a:pPr lvl="2"/>
            <a:r>
              <a:rPr lang="en-US" dirty="0" smtClean="0"/>
              <a:t>11. Data Dictionaries</a:t>
            </a:r>
          </a:p>
          <a:p>
            <a:pPr lvl="2"/>
            <a:r>
              <a:rPr lang="en-US" dirty="0" smtClean="0"/>
              <a:t>12. Quick References</a:t>
            </a:r>
          </a:p>
          <a:p>
            <a:pPr lvl="1"/>
            <a:r>
              <a:rPr lang="en-US" dirty="0" smtClean="0"/>
              <a:t>Accessing Data</a:t>
            </a:r>
          </a:p>
          <a:p>
            <a:pPr lvl="2"/>
            <a:r>
              <a:rPr lang="en-US" dirty="0" smtClean="0"/>
              <a:t>14a. Files in SPSS</a:t>
            </a:r>
          </a:p>
          <a:p>
            <a:pPr lvl="2"/>
            <a:r>
              <a:rPr lang="en-US" dirty="0" smtClean="0"/>
              <a:t>15a. Frequencies in SPSS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8195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Exploring existing data</a:t>
            </a:r>
          </a:p>
          <a:p>
            <a:pPr lvl="2"/>
            <a:r>
              <a:rPr lang="en-US" dirty="0" smtClean="0"/>
              <a:t>Means</a:t>
            </a:r>
          </a:p>
          <a:p>
            <a:pPr lvl="2"/>
            <a:r>
              <a:rPr lang="en-US" dirty="0" smtClean="0"/>
              <a:t>Comparative means</a:t>
            </a:r>
          </a:p>
          <a:p>
            <a:pPr lvl="1"/>
            <a:r>
              <a:rPr lang="en-US" dirty="0" smtClean="0"/>
              <a:t>Weights</a:t>
            </a:r>
          </a:p>
          <a:p>
            <a:pPr lvl="1"/>
            <a:r>
              <a:rPr lang="en-US" dirty="0" smtClean="0"/>
              <a:t>Closing</a:t>
            </a:r>
          </a:p>
          <a:p>
            <a:pPr lvl="1"/>
            <a:r>
              <a:rPr lang="en-US" dirty="0" smtClean="0"/>
              <a:t>Important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restricted-use data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NLTS2 data are restricted.</a:t>
            </a:r>
          </a:p>
          <a:p>
            <a:r>
              <a:rPr lang="en-US" dirty="0" smtClean="0"/>
              <a:t>Data used in these presentations are from a randomly selected subset of the restricted-use NLTS2 data.</a:t>
            </a:r>
          </a:p>
          <a:p>
            <a:r>
              <a:rPr lang="en-US" dirty="0" smtClean="0"/>
              <a:t>Results in these presentations cannot be replicated with the NLTS2 data licensed by NCES.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to</a:t>
            </a:r>
          </a:p>
          <a:p>
            <a:pPr lvl="1"/>
            <a:r>
              <a:rPr lang="en-US" dirty="0" smtClean="0"/>
              <a:t>Run simple statistical procedures</a:t>
            </a:r>
          </a:p>
          <a:p>
            <a:pPr lvl="2"/>
            <a:r>
              <a:rPr lang="en-US" dirty="0" smtClean="0"/>
              <a:t>Means</a:t>
            </a:r>
          </a:p>
          <a:p>
            <a:pPr lvl="2"/>
            <a:r>
              <a:rPr lang="en-US" dirty="0" smtClean="0"/>
              <a:t>Comparative means</a:t>
            </a:r>
          </a:p>
          <a:p>
            <a:pPr lvl="1"/>
            <a:r>
              <a:rPr lang="en-US" dirty="0" smtClean="0"/>
              <a:t>Watch for</a:t>
            </a:r>
          </a:p>
          <a:p>
            <a:pPr lvl="2"/>
            <a:r>
              <a:rPr lang="en-US" dirty="0" smtClean="0"/>
              <a:t>Missing values</a:t>
            </a:r>
          </a:p>
          <a:p>
            <a:pPr lvl="2"/>
            <a:r>
              <a:rPr lang="en-US" i="1" dirty="0" err="1" smtClean="0"/>
              <a:t>n</a:t>
            </a:r>
            <a:r>
              <a:rPr lang="en-US" dirty="0" err="1" smtClean="0"/>
              <a:t>’s</a:t>
            </a:r>
            <a:endParaRPr lang="en-US" dirty="0" smtClean="0"/>
          </a:p>
          <a:p>
            <a:pPr lvl="2"/>
            <a:r>
              <a:rPr lang="en-US" dirty="0" smtClean="0"/>
              <a:t>Weighted vs. </a:t>
            </a:r>
            <a:r>
              <a:rPr lang="en-US" dirty="0" err="1" smtClean="0"/>
              <a:t>unweighted</a:t>
            </a:r>
            <a:r>
              <a:rPr lang="en-US" dirty="0" smtClean="0"/>
              <a:t> data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Means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How to run means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Means are run on continuous variables such as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Number of months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Income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Test scores.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Syntax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7030A0"/>
                </a:solidFill>
                <a:latin typeface="Lucida Console" pitchFamily="49" charset="0"/>
              </a:rPr>
              <a:t>	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DESCRIPTIVES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VARIABLES=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ndaAP_w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/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/STATISTICS=MEAN MIN MAX.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Means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From menu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i="1" dirty="0" smtClean="0">
                <a:solidFill>
                  <a:srgbClr val="3333CC"/>
                </a:solidFill>
              </a:rPr>
              <a:t>Analyze: Descriptive Statistics: </a:t>
            </a:r>
            <a:r>
              <a:rPr lang="en-US" sz="2000" i="1" dirty="0" err="1" smtClean="0">
                <a:solidFill>
                  <a:srgbClr val="3333CC"/>
                </a:solidFill>
              </a:rPr>
              <a:t>Descriptives</a:t>
            </a:r>
            <a:endParaRPr lang="en-US" sz="2000" i="1" dirty="0" smtClean="0">
              <a:solidFill>
                <a:srgbClr val="3333CC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Select options and uncheck “</a:t>
            </a:r>
            <a:r>
              <a:rPr lang="en-US" sz="2000" dirty="0" smtClean="0">
                <a:solidFill>
                  <a:srgbClr val="3333CC"/>
                </a:solidFill>
              </a:rPr>
              <a:t>Std Deviation</a:t>
            </a:r>
            <a:r>
              <a:rPr lang="en-US" sz="2000" dirty="0" smtClean="0"/>
              <a:t>” in pop-up box.</a:t>
            </a:r>
          </a:p>
          <a:p>
            <a:pPr eaLnBrk="1" hangingPunct="1"/>
            <a:r>
              <a:rPr lang="en-US" sz="2400" i="1" dirty="0" smtClean="0"/>
              <a:t>Important</a:t>
            </a:r>
            <a:r>
              <a:rPr lang="en-US" sz="2400" dirty="0" smtClean="0"/>
              <a:t>: Although they print by default, do not use standard deviations (or optional standard errors) from this procedure.</a:t>
            </a:r>
          </a:p>
          <a:p>
            <a:pPr lvl="1" eaLnBrk="1" hangingPunct="1"/>
            <a:r>
              <a:rPr lang="en-US" sz="2000" dirty="0" smtClean="0"/>
              <a:t>These data are from a stratified sample, so standard errors are not calculated correctly in this procedure.</a:t>
            </a:r>
          </a:p>
          <a:p>
            <a:pPr lvl="1" eaLnBrk="1" hangingPunct="1"/>
            <a:r>
              <a:rPr lang="en-US" sz="2000" dirty="0" smtClean="0"/>
              <a:t>Standard errors in this procedure assume a simple random sample, not a complex sample.</a:t>
            </a:r>
          </a:p>
          <a:p>
            <a:pPr lvl="2" eaLnBrk="1" hangingPunct="1"/>
            <a:r>
              <a:rPr lang="en-US" sz="1800" dirty="0" smtClean="0"/>
              <a:t>More about this later.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Means</a:t>
            </a:r>
          </a:p>
        </p:txBody>
      </p:sp>
      <p:pic>
        <p:nvPicPr>
          <p:cNvPr id="1331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057400"/>
            <a:ext cx="8458200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16071</TotalTime>
  <Words>1376</Words>
  <Application>Microsoft Macintosh PowerPoint</Application>
  <PresentationFormat>On-screen Show (4:3)</PresentationFormat>
  <Paragraphs>175</Paragraphs>
  <Slides>24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1_Default Design</vt:lpstr>
      <vt:lpstr>16a. Accessing Data: Means in SPSS®</vt:lpstr>
      <vt:lpstr>Prerequisites</vt:lpstr>
      <vt:lpstr>Prerequisites</vt:lpstr>
      <vt:lpstr>Overview</vt:lpstr>
      <vt:lpstr>NLTS2 restricted-use data</vt:lpstr>
      <vt:lpstr>Purpose</vt:lpstr>
      <vt:lpstr>Means</vt:lpstr>
      <vt:lpstr>Means</vt:lpstr>
      <vt:lpstr>Means</vt:lpstr>
      <vt:lpstr>Comparative means</vt:lpstr>
      <vt:lpstr>Comparative means</vt:lpstr>
      <vt:lpstr>Comparative means</vt:lpstr>
      <vt:lpstr>Means and comparative means: Example</vt:lpstr>
      <vt:lpstr>Means and comparative means: Example</vt:lpstr>
      <vt:lpstr>Means and comparative means: Example</vt:lpstr>
      <vt:lpstr>Means and comparative means: Example</vt:lpstr>
      <vt:lpstr>Weights</vt:lpstr>
      <vt:lpstr>Weights</vt:lpstr>
      <vt:lpstr>Weights: Example</vt:lpstr>
      <vt:lpstr>Weights: Example</vt:lpstr>
      <vt:lpstr>Weights: Example</vt:lpstr>
      <vt:lpstr>Weights: Example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</dc:title>
  <dc:creator>Policy Division</dc:creator>
  <cp:lastModifiedBy>Fernando Medrano</cp:lastModifiedBy>
  <cp:revision>142</cp:revision>
  <dcterms:created xsi:type="dcterms:W3CDTF">2011-03-31T18:20:55Z</dcterms:created>
  <dcterms:modified xsi:type="dcterms:W3CDTF">2011-04-01T18:54:59Z</dcterms:modified>
</cp:coreProperties>
</file>