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72" r:id="rId3"/>
    <p:sldId id="371" r:id="rId4"/>
    <p:sldId id="273" r:id="rId5"/>
    <p:sldId id="344" r:id="rId6"/>
    <p:sldId id="297" r:id="rId7"/>
    <p:sldId id="263" r:id="rId8"/>
    <p:sldId id="356" r:id="rId9"/>
    <p:sldId id="306" r:id="rId10"/>
    <p:sldId id="307" r:id="rId11"/>
    <p:sldId id="357" r:id="rId12"/>
    <p:sldId id="280" r:id="rId13"/>
    <p:sldId id="358" r:id="rId14"/>
    <p:sldId id="305" r:id="rId15"/>
    <p:sldId id="312" r:id="rId16"/>
    <p:sldId id="311" r:id="rId17"/>
    <p:sldId id="367" r:id="rId18"/>
    <p:sldId id="368" r:id="rId19"/>
    <p:sldId id="369" r:id="rId20"/>
    <p:sldId id="370" r:id="rId21"/>
    <p:sldId id="338" r:id="rId22"/>
    <p:sldId id="339" r:id="rId2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33CC"/>
    <a:srgbClr val="339933"/>
    <a:srgbClr val="FF0000"/>
    <a:srgbClr val="333399"/>
    <a:srgbClr val="CC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306" autoAdjust="0"/>
    <p:restoredTop sz="94619" autoAdjust="0"/>
  </p:normalViewPr>
  <p:slideViewPr>
    <p:cSldViewPr>
      <p:cViewPr>
        <p:scale>
          <a:sx n="100" d="100"/>
          <a:sy n="100" d="100"/>
        </p:scale>
        <p:origin x="-2544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66" y="-11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 dirty="0"/>
              <a:t>NLTS2 Data Training</a:t>
            </a:r>
          </a:p>
          <a:p>
            <a:pPr algn="ctr" defTabSz="960438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74B379-32B1-46B2-B5F3-410C8AECD2B3}" type="slidenum">
              <a:rPr lang="en-US"/>
              <a:pPr>
                <a:defRPr/>
              </a:pPr>
              <a:t>‹#›</a:t>
            </a:fld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5DE59FDD-FDFC-4009-8E47-4DA8D62F65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E3024-CDC6-4698-80D3-10E30DDB3F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DF549-0240-4429-B0AE-2E06A9EFE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6BCAC-40CE-46ED-83E3-C2219635F5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C7BA-8C26-496B-B54A-12FDF42060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2pPr lvl="1" algn="ctr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DFC22-DE48-4F95-A828-70E3CBE22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866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8945-592B-4AEF-8561-A93280E01D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7162800" cy="400050"/>
          </a:xfrm>
        </p:spPr>
        <p:txBody>
          <a:bodyPr/>
          <a:lstStyle>
            <a:lvl1pPr>
              <a:defRPr/>
            </a:lvl1pPr>
            <a:lvl2pPr lvl="1" algn="ctr">
              <a:defRPr sz="1200" i="0" baseline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pPr>
              <a:defRPr/>
            </a:pPr>
            <a:fld id="{C4A10F10-CF4D-4BB2-B267-F7067AEA28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16b. Accessing Data: Means in SAS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5700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BEF81-E6E3-44E2-9C93-F7A103F8DA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 baseline="0"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4755A-987E-45ED-9D0E-ED22D9A780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866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EE555-87CA-488E-A670-291A61CCA6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AB08C-39AD-4E1E-98D3-8E16F0CCF0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14400" y="638175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63049-19AB-4C46-8BF4-385C8D2FBD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22C8B-E5B8-4378-ACC4-047CC9030D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381750"/>
            <a:ext cx="693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2pPr lvl="1" algn="l">
              <a:defRPr sz="1600"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2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C1F0BE56-CBC3-4C48-8F71-8218A7BE3ED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7775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16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14528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sz="3200" dirty="0" smtClean="0"/>
              <a:t>16b. Accessing Data: Means in SAS</a:t>
            </a:r>
            <a:r>
              <a:rPr lang="en-US" sz="3200" baseline="30000" dirty="0" smtClean="0"/>
              <a:t>®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2B87DD-F7C9-4D52-A010-61B1461F0A05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Comparative means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 with frequencies, comparative means can be run in a single step.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by- (or independent) variable must be categorical.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i="1" dirty="0" smtClean="0"/>
              <a:t>Reminder</a:t>
            </a:r>
            <a:r>
              <a:rPr lang="en-US" sz="2400" dirty="0" smtClean="0"/>
              <a:t>: Do not include the standard error in statistics.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Syntax: Simply add a </a:t>
            </a:r>
            <a:r>
              <a:rPr lang="en-US" sz="2400" dirty="0" smtClean="0">
                <a:solidFill>
                  <a:srgbClr val="3333CC"/>
                </a:solidFill>
              </a:rPr>
              <a:t>CLASS</a:t>
            </a:r>
            <a:r>
              <a:rPr lang="en-US" sz="2400" dirty="0" smtClean="0"/>
              <a:t> statement.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MEANS data = sasdb.n2w2dirassess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mean min max n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maxdec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=2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CLASS na_age4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VAR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ndaAP_w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BB9062-C7BB-4E18-B0E9-4B03BADA1E08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means</a:t>
            </a:r>
            <a:endParaRPr lang="en-US" dirty="0"/>
          </a:p>
        </p:txBody>
      </p:sp>
      <p:pic>
        <p:nvPicPr>
          <p:cNvPr id="2458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" y="1773238"/>
            <a:ext cx="858202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AECE66-46F1-43B1-A007-AFF6587E19AE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Means and comparative means: example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Means and comparative means</a:t>
            </a:r>
          </a:p>
          <a:p>
            <a:pPr lvl="1"/>
            <a:r>
              <a:rPr lang="en-US" dirty="0" smtClean="0"/>
              <a:t>Use the Wave 3 parent/youth interview file.</a:t>
            </a:r>
          </a:p>
          <a:p>
            <a:pPr lvl="1"/>
            <a:r>
              <a:rPr lang="en-US" dirty="0" smtClean="0"/>
              <a:t>Run means on np3NbrProbs.</a:t>
            </a:r>
          </a:p>
          <a:p>
            <a:pPr lvl="1"/>
            <a:r>
              <a:rPr lang="en-US" dirty="0" smtClean="0"/>
              <a:t>Run comparative means on np3NbrProbs by W3_AgeHdr2005 and by W3_DisHdr2005.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3BEE397-C500-4F99-9BBC-61013980CD5E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Means and comparative means: Example</a:t>
            </a:r>
            <a:endParaRPr lang="en-US" dirty="0"/>
          </a:p>
        </p:txBody>
      </p:sp>
      <p:pic>
        <p:nvPicPr>
          <p:cNvPr id="2662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963" y="1595438"/>
            <a:ext cx="783748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87725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BB8E7B-CA61-471D-8F3B-730DCEC0A674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How to weight data.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Running procedures unweighted is useful for exploratory analysis and recommended for becoming familiar with the data.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It is important to review the unweighted </a:t>
            </a:r>
            <a:r>
              <a:rPr lang="en-US" sz="1800" i="1" dirty="0" smtClean="0"/>
              <a:t>n</a:t>
            </a:r>
            <a:r>
              <a:rPr lang="en-US" sz="1800" dirty="0" smtClean="0"/>
              <a:t>’s.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However, unweighted results must never be reported.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The procedures we used to calculate means and comparative means can be run with weights.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weighted means will be correct.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weighted standard errors will not be correct using these procedures; do not report them.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Weighting in SAS requires a WEIGHT statement.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procedures themselves do not change.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Weights are applied when there is a WEIGHT statement.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37C013-C34C-4C7F-838F-6572C9D06E1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Syntax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MEANS data = sasdb.n2w3ParYouth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mean min max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maxdec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=2 ;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WEIGHT np3Wt;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VAR np3NbrProbs ;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  <a:p>
            <a:pPr eaLnBrk="1" hangingPunct="1"/>
            <a:r>
              <a:rPr lang="en-US" sz="2400" dirty="0" smtClean="0"/>
              <a:t>To turn the weight off, omit the statement or comment it out.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MEANS data = sasdb.n2w3ParYouth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mean min max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maxdec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=2 ;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*WEIGHT np3Wt;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VAR np3NbrProbs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EF333DE-B274-48F1-922C-7647BDCD0037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Weights: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Weights: Run the earlier examples with a weight.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Run means example weighted with np3Wt.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W3 Parent interview weight np3wt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np3NbrProbs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np3NbrProbs by W3_AgeHdr2005 and by W3_DisHdr2005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CEF754-D349-41CF-8525-2E2A52C3D33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Weights: Example</a:t>
            </a: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738" y="1692275"/>
            <a:ext cx="846296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838" y="4049713"/>
            <a:ext cx="8291512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A23ED5-24F1-416A-8580-1772A7285E4D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Weights: Example</a:t>
            </a: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88" y="3581400"/>
            <a:ext cx="848518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8526463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B3306C-A512-4F87-AC59-160DB3436E78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example</a:t>
            </a: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615363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</a:t>
            </a:r>
            <a:r>
              <a:rPr lang="en-US" smtClean="0"/>
              <a:t>Study Overview </a:t>
            </a:r>
            <a:endParaRPr lang="en-US" dirty="0" smtClean="0"/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63A0F9-B4BC-475B-95EB-BD2325F0226A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Unweighted example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613" y="1316038"/>
            <a:ext cx="8643937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B44164-0407-4FAB-8F7F-D0A6BC687E8C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Means</a:t>
            </a:r>
          </a:p>
          <a:p>
            <a:pPr lvl="2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Weights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17b. Accessing Data: Manipulating Variables in SAS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E5768A-C67E-4D90-8E90-033C380CDA38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14b. Files in SAS</a:t>
            </a:r>
          </a:p>
          <a:p>
            <a:pPr lvl="2"/>
            <a:r>
              <a:rPr lang="en-US" dirty="0" smtClean="0"/>
              <a:t>15b. Frequencies in SAS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CB3AAE-C783-477A-A5B3-8CA7CB8AD90E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741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741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472" lvl="1" indent="347472"/>
            <a:r>
              <a:rPr lang="en-US" dirty="0" smtClean="0"/>
              <a:t>Purpose</a:t>
            </a:r>
          </a:p>
          <a:p>
            <a:pPr marL="347472" lvl="1" indent="347472"/>
            <a:r>
              <a:rPr lang="en-US" dirty="0" smtClean="0"/>
              <a:t>Exploring existing data</a:t>
            </a:r>
          </a:p>
          <a:p>
            <a:pPr marL="713232" lvl="2" indent="347472"/>
            <a:r>
              <a:rPr lang="en-US" dirty="0" smtClean="0"/>
              <a:t>Means</a:t>
            </a:r>
          </a:p>
          <a:p>
            <a:pPr marL="713232" lvl="2" indent="347472"/>
            <a:r>
              <a:rPr lang="en-US" dirty="0" smtClean="0"/>
              <a:t>Comparative means</a:t>
            </a:r>
          </a:p>
          <a:p>
            <a:pPr marL="347472" lvl="1" indent="347472"/>
            <a:r>
              <a:rPr lang="en-US" dirty="0" smtClean="0"/>
              <a:t>Weights</a:t>
            </a:r>
          </a:p>
          <a:p>
            <a:pPr marL="347472" lvl="1" indent="347472"/>
            <a:r>
              <a:rPr lang="en-US" dirty="0" smtClean="0"/>
              <a:t>Closing</a:t>
            </a:r>
          </a:p>
          <a:p>
            <a:pPr marL="347472" lvl="1" indent="347472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9DDBA-11F3-4273-A730-427CB98EC2BE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1D447-375C-44A2-822F-EC2E37FC6142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Run simple statistical procedures</a:t>
            </a:r>
          </a:p>
          <a:p>
            <a:pPr lvl="2"/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Watch for</a:t>
            </a:r>
          </a:p>
          <a:p>
            <a:pPr lvl="2"/>
            <a:r>
              <a:rPr lang="en-US" dirty="0" smtClean="0"/>
              <a:t>Missing values</a:t>
            </a:r>
          </a:p>
          <a:p>
            <a:pPr lvl="2"/>
            <a:r>
              <a:rPr lang="en-US" i="1" dirty="0" smtClean="0"/>
              <a:t>n</a:t>
            </a:r>
            <a:r>
              <a:rPr lang="en-US" dirty="0" smtClean="0"/>
              <a:t>’s</a:t>
            </a:r>
          </a:p>
          <a:p>
            <a:pPr lvl="2"/>
            <a:r>
              <a:rPr lang="en-US" dirty="0" smtClean="0"/>
              <a:t>Weighted vs. unweighted data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4E64D3-341A-4113-A08C-44EEF1B10037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Means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How to run means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Means are run on continuous variables such 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Number of months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Income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Test scores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Syntax with options to control printing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MEANS data = sasdb.n2w2dirassess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mean min max n maxdec=2;  /*limits output*/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VAR ndaAP_w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rgbClr val="80008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49BF1A-B314-4FA0-A052-87368C9A8A0A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</a:t>
            </a:r>
            <a:endParaRPr lang="en-US" dirty="0"/>
          </a:p>
        </p:txBody>
      </p:sp>
      <p:pic>
        <p:nvPicPr>
          <p:cNvPr id="2150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75" y="1663700"/>
            <a:ext cx="864076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A0CCC06-64B4-46BA-893F-8CE1DBD5052A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Means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i="1" dirty="0" smtClean="0"/>
              <a:t>Important</a:t>
            </a:r>
            <a:r>
              <a:rPr lang="en-US" sz="2400" dirty="0" smtClean="0"/>
              <a:t>: Do not use the standard errors from this procedure.</a:t>
            </a:r>
          </a:p>
          <a:p>
            <a:pPr lvl="1" eaLnBrk="1" hangingPunct="1"/>
            <a:r>
              <a:rPr lang="en-US" dirty="0" smtClean="0"/>
              <a:t>These data are from a stratified sample, so standard errors are not calculated correctly in this procedure.</a:t>
            </a:r>
          </a:p>
          <a:p>
            <a:pPr lvl="1" eaLnBrk="1" hangingPunct="1"/>
            <a:r>
              <a:rPr lang="en-US" dirty="0" smtClean="0"/>
              <a:t>Standard errors in this procedure assume a simple random sample, not a complex stratified sample.</a:t>
            </a:r>
          </a:p>
          <a:p>
            <a:pPr lvl="2" eaLnBrk="1" hangingPunct="1"/>
            <a:r>
              <a:rPr lang="en-US" dirty="0" smtClean="0"/>
              <a:t>More about this later.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15715</TotalTime>
  <Words>1069</Words>
  <Application>Microsoft Macintosh PowerPoint</Application>
  <PresentationFormat>On-screen Show (4:3)</PresentationFormat>
  <Paragraphs>156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1_Default Design</vt:lpstr>
      <vt:lpstr>16b. Accessing Data: Means in SAS®</vt:lpstr>
      <vt:lpstr>Prerequisites</vt:lpstr>
      <vt:lpstr>Prerequisites</vt:lpstr>
      <vt:lpstr>Overview</vt:lpstr>
      <vt:lpstr>NLTS2 restricted-use data</vt:lpstr>
      <vt:lpstr>Purpose</vt:lpstr>
      <vt:lpstr>Means</vt:lpstr>
      <vt:lpstr>Means</vt:lpstr>
      <vt:lpstr>Means</vt:lpstr>
      <vt:lpstr>Comparative means</vt:lpstr>
      <vt:lpstr>Comparative means</vt:lpstr>
      <vt:lpstr>Means and comparative means: example</vt:lpstr>
      <vt:lpstr>Means and comparative means: Example</vt:lpstr>
      <vt:lpstr>Weights</vt:lpstr>
      <vt:lpstr>Weights</vt:lpstr>
      <vt:lpstr>Weights: Example</vt:lpstr>
      <vt:lpstr>Weights: Example</vt:lpstr>
      <vt:lpstr>Weights: Example</vt:lpstr>
      <vt:lpstr>Weighted example</vt:lpstr>
      <vt:lpstr>Unweighted example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148</cp:revision>
  <dcterms:created xsi:type="dcterms:W3CDTF">2011-03-31T18:20:56Z</dcterms:created>
  <dcterms:modified xsi:type="dcterms:W3CDTF">2011-04-01T18:38:54Z</dcterms:modified>
</cp:coreProperties>
</file>