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44" r:id="rId1"/>
  </p:sldMasterIdLst>
  <p:notesMasterIdLst>
    <p:notesMasterId r:id="rId33"/>
  </p:notesMasterIdLst>
  <p:handoutMasterIdLst>
    <p:handoutMasterId r:id="rId34"/>
  </p:handoutMasterIdLst>
  <p:sldIdLst>
    <p:sldId id="256" r:id="rId2"/>
    <p:sldId id="349" r:id="rId3"/>
    <p:sldId id="350" r:id="rId4"/>
    <p:sldId id="273" r:id="rId5"/>
    <p:sldId id="340" r:id="rId6"/>
    <p:sldId id="313" r:id="rId7"/>
    <p:sldId id="315" r:id="rId8"/>
    <p:sldId id="336" r:id="rId9"/>
    <p:sldId id="335" r:id="rId10"/>
    <p:sldId id="334" r:id="rId11"/>
    <p:sldId id="348" r:id="rId12"/>
    <p:sldId id="270" r:id="rId13"/>
    <p:sldId id="341" r:id="rId14"/>
    <p:sldId id="342" r:id="rId15"/>
    <p:sldId id="317" r:id="rId16"/>
    <p:sldId id="343" r:id="rId17"/>
    <p:sldId id="344" r:id="rId18"/>
    <p:sldId id="271" r:id="rId19"/>
    <p:sldId id="351" r:id="rId20"/>
    <p:sldId id="318" r:id="rId21"/>
    <p:sldId id="353" r:id="rId22"/>
    <p:sldId id="319" r:id="rId23"/>
    <p:sldId id="265" r:id="rId24"/>
    <p:sldId id="352" r:id="rId25"/>
    <p:sldId id="320" r:id="rId26"/>
    <p:sldId id="346" r:id="rId27"/>
    <p:sldId id="347" r:id="rId28"/>
    <p:sldId id="267" r:id="rId29"/>
    <p:sldId id="272" r:id="rId30"/>
    <p:sldId id="337" r:id="rId31"/>
    <p:sldId id="338" r:id="rId32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9933"/>
    <a:srgbClr val="FF0000"/>
    <a:srgbClr val="333399"/>
    <a:srgbClr val="33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94619" autoAdjust="0"/>
  </p:normalViewPr>
  <p:slideViewPr>
    <p:cSldViewPr>
      <p:cViewPr>
        <p:scale>
          <a:sx n="100" d="100"/>
          <a:sy n="100" d="100"/>
        </p:scale>
        <p:origin x="-2616" y="-10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6"/>
    </p:cViewPr>
  </p:sorterViewPr>
  <p:notesViewPr>
    <p:cSldViewPr>
      <p:cViewPr varScale="1">
        <p:scale>
          <a:sx n="54" d="100"/>
          <a:sy n="54" d="100"/>
        </p:scale>
        <p:origin x="-1746" y="-84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/>
              <a:t>NLTS2 Data Training</a:t>
            </a:r>
          </a:p>
          <a:p>
            <a:pPr algn="ctr" defTabSz="960438">
              <a:defRPr/>
            </a:pPr>
            <a:r>
              <a:rPr lang="en-US" sz="1200"/>
              <a:t>SRI International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/>
              <a:t>Preliminary findings—not for citation.</a:t>
            </a:r>
          </a:p>
        </p:txBody>
      </p:sp>
      <p:sp>
        <p:nvSpPr>
          <p:cNvPr id="129033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4C680A-508A-4E89-8768-60B0870BDABB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51705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BFF2E4F-831B-4852-8B44-42FC41A63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430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69161-B059-4AE1-B34E-B06C2734F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93B5E-297C-4855-97C3-817196121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468CE-1158-45F6-B59E-1FB9BE9EB4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A7468-91C4-4994-8E39-6FC8ABEE8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16499-6CBD-48C7-8FAE-CC83EE48A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1E54C-CA66-4374-9B0F-9F0FC8E78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76400" y="6381750"/>
            <a:ext cx="5410200" cy="323850"/>
          </a:xfrm>
        </p:spPr>
        <p:txBody>
          <a:bodyPr/>
          <a:lstStyle>
            <a:lvl1pPr>
              <a:defRPr sz="1200" i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772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79D24-B287-48DD-A401-24056B8EA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17a. Accessing Data: Manipulating Variables in SSPS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0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486" y="22860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66F34-61C6-4AA1-AD7F-AA2E7184B6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4864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44DE-ECC7-41F3-B84D-1E8F39C12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A030A-56AC-48F2-903E-6500FF6FE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6388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A49D9-1BDF-4FD1-AF2A-1B5751FEAA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C1597-8753-48A5-A325-CC815D868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8CB1E-F345-48CC-84D7-50D4A53AF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87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9DB4B6C9-27EE-49E1-992B-87F6274016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200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64" r:id="rId2"/>
    <p:sldLayoutId id="2147483861" r:id="rId3"/>
    <p:sldLayoutId id="2147483852" r:id="rId4"/>
    <p:sldLayoutId id="2147483862" r:id="rId5"/>
    <p:sldLayoutId id="2147483853" r:id="rId6"/>
    <p:sldLayoutId id="214748386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oleObject" Target="Document1!OLE_LINK1" TargetMode="External"/><Relationship Id="rId5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90728" y="155448"/>
            <a:ext cx="8805672" cy="2130552"/>
          </a:xfrm>
          <a:noFill/>
        </p:spPr>
        <p:txBody>
          <a:bodyPr/>
          <a:lstStyle/>
          <a:p>
            <a:pPr marL="914400" indent="-914400" eaLnBrk="1" hangingPunct="1">
              <a:tabLst>
                <a:tab pos="914400" algn="l"/>
              </a:tabLst>
            </a:pPr>
            <a:r>
              <a:rPr lang="en-US" sz="3200" dirty="0" smtClean="0"/>
              <a:t>17a.	Accessing Data: Manipulating</a:t>
            </a:r>
            <a:br>
              <a:rPr lang="en-US" sz="3200" dirty="0" smtClean="0"/>
            </a:br>
            <a:r>
              <a:rPr lang="en-US" sz="3200" dirty="0" smtClean="0"/>
              <a:t>Variables in SPSS</a:t>
            </a:r>
            <a:r>
              <a:rPr lang="en-US" sz="3200" baseline="30000" dirty="0" smtClean="0"/>
              <a:t>®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88C186B-EC53-41CE-A1F0-9FDF573435D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Menu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i="1" dirty="0" smtClean="0">
                <a:solidFill>
                  <a:srgbClr val="3333CC"/>
                </a:solidFill>
              </a:rPr>
              <a:t>Transform: Recode into Different Variables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Select the variable to be recoded from the list and click the right-facing arrow.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Give the new variable a name in the box under “</a:t>
            </a:r>
            <a:r>
              <a:rPr lang="en-US" sz="2200" dirty="0" smtClean="0">
                <a:solidFill>
                  <a:srgbClr val="3333CC"/>
                </a:solidFill>
              </a:rPr>
              <a:t>Output Variable.</a:t>
            </a:r>
            <a:r>
              <a:rPr lang="en-US" sz="2200" dirty="0" smtClean="0"/>
              <a:t>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Assign a label to the new variable in the “</a:t>
            </a:r>
            <a:r>
              <a:rPr lang="en-US" sz="2200" dirty="0" smtClean="0">
                <a:solidFill>
                  <a:srgbClr val="7030A0"/>
                </a:solidFill>
              </a:rPr>
              <a:t>Label</a:t>
            </a:r>
            <a:r>
              <a:rPr lang="en-US" sz="2200" dirty="0" smtClean="0"/>
              <a:t>” box under “</a:t>
            </a:r>
            <a:r>
              <a:rPr lang="en-US" sz="2200" dirty="0" smtClean="0">
                <a:solidFill>
                  <a:srgbClr val="3333CC"/>
                </a:solidFill>
              </a:rPr>
              <a:t>Output Variable.</a:t>
            </a:r>
            <a:r>
              <a:rPr lang="en-US" sz="2200" dirty="0" smtClean="0"/>
              <a:t>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Click “</a:t>
            </a:r>
            <a:r>
              <a:rPr lang="en-US" sz="2200" dirty="0" smtClean="0">
                <a:solidFill>
                  <a:srgbClr val="3333CC"/>
                </a:solidFill>
              </a:rPr>
              <a:t>Change.</a:t>
            </a:r>
            <a:r>
              <a:rPr lang="en-US" sz="2200" dirty="0" smtClean="0"/>
              <a:t>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Click on the box marked “</a:t>
            </a:r>
            <a:r>
              <a:rPr lang="en-US" sz="2200" dirty="0" smtClean="0">
                <a:solidFill>
                  <a:srgbClr val="3333CC"/>
                </a:solidFill>
              </a:rPr>
              <a:t>Old and New Values,</a:t>
            </a:r>
            <a:r>
              <a:rPr lang="en-US" sz="2200" dirty="0" smtClean="0"/>
              <a:t>” and a new box pops up.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In the new box, under “</a:t>
            </a:r>
            <a:r>
              <a:rPr lang="en-US" sz="2200" dirty="0" smtClean="0">
                <a:solidFill>
                  <a:srgbClr val="3333CC"/>
                </a:solidFill>
              </a:rPr>
              <a:t>Old Values</a:t>
            </a:r>
            <a:r>
              <a:rPr lang="en-US" sz="2200" dirty="0" smtClean="0"/>
              <a:t>” click the radio button “</a:t>
            </a:r>
            <a:r>
              <a:rPr lang="en-US" sz="2200" dirty="0" smtClean="0">
                <a:solidFill>
                  <a:srgbClr val="3333CC"/>
                </a:solidFill>
              </a:rPr>
              <a:t>System or User-missing</a:t>
            </a:r>
            <a:r>
              <a:rPr lang="en-US" sz="2200" dirty="0" smtClean="0"/>
              <a:t>,” click “</a:t>
            </a:r>
            <a:r>
              <a:rPr lang="en-US" sz="2200" dirty="0" smtClean="0">
                <a:solidFill>
                  <a:srgbClr val="3333CC"/>
                </a:solidFill>
              </a:rPr>
              <a:t>System Missing</a:t>
            </a:r>
            <a:r>
              <a:rPr lang="en-US" sz="2200" dirty="0" smtClean="0"/>
              <a:t>” under “</a:t>
            </a:r>
            <a:r>
              <a:rPr lang="en-US" sz="2200" dirty="0" smtClean="0">
                <a:solidFill>
                  <a:srgbClr val="3333CC"/>
                </a:solidFill>
              </a:rPr>
              <a:t>New Values,</a:t>
            </a:r>
            <a:r>
              <a:rPr lang="en-US" sz="2200" dirty="0" smtClean="0"/>
              <a:t>” and click “</a:t>
            </a:r>
            <a:r>
              <a:rPr lang="en-US" sz="2200" dirty="0" smtClean="0">
                <a:solidFill>
                  <a:srgbClr val="3333CC"/>
                </a:solidFill>
              </a:rPr>
              <a:t>Add</a:t>
            </a:r>
            <a:r>
              <a:rPr lang="en-US" sz="2200" dirty="0" smtClean="0"/>
              <a:t>” next to “</a:t>
            </a:r>
            <a:r>
              <a:rPr lang="en-US" sz="2200" dirty="0" smtClean="0">
                <a:solidFill>
                  <a:srgbClr val="3333CC"/>
                </a:solidFill>
              </a:rPr>
              <a:t>Old -- &gt;New.</a:t>
            </a:r>
            <a:r>
              <a:rPr lang="en-US" sz="2200" dirty="0" smtClean="0"/>
              <a:t>”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828800" y="61722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These results cannot be replicated with full dataset; all output</a:t>
            </a:r>
            <a:b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 modules generated with a random subset of the full data.</a:t>
            </a:r>
            <a:endParaRPr lang="en-US" sz="14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7931B4-07E6-4170-9D48-A0CEFF8F8BA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existing variables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Menu (cont’d)</a:t>
            </a:r>
          </a:p>
          <a:p>
            <a:pPr lvl="1"/>
            <a:r>
              <a:rPr lang="en-US" dirty="0" smtClean="0"/>
              <a:t>For each old to new value(s) </a:t>
            </a:r>
          </a:p>
          <a:p>
            <a:pPr lvl="2"/>
            <a:r>
              <a:rPr lang="en-US" dirty="0" smtClean="0"/>
              <a:t>Under “</a:t>
            </a:r>
            <a:r>
              <a:rPr lang="en-US" dirty="0" smtClean="0">
                <a:solidFill>
                  <a:srgbClr val="3333CC"/>
                </a:solidFill>
              </a:rPr>
              <a:t>Old Values,</a:t>
            </a:r>
            <a:r>
              <a:rPr lang="en-US" dirty="0" smtClean="0"/>
              <a:t>” click a radio button by an actual value or range of values box.</a:t>
            </a:r>
          </a:p>
          <a:p>
            <a:pPr lvl="2"/>
            <a:r>
              <a:rPr lang="en-US" dirty="0" smtClean="0"/>
              <a:t>Designate what the old values are, either actual or range of values, in the appropriate box.</a:t>
            </a:r>
          </a:p>
          <a:p>
            <a:pPr lvl="2"/>
            <a:r>
              <a:rPr lang="en-US" dirty="0" smtClean="0"/>
              <a:t>Assign a new code under “</a:t>
            </a:r>
            <a:r>
              <a:rPr lang="en-US" dirty="0" smtClean="0">
                <a:solidFill>
                  <a:srgbClr val="3333CC"/>
                </a:solidFill>
              </a:rPr>
              <a:t>New Values</a:t>
            </a:r>
            <a:r>
              <a:rPr lang="en-US" dirty="0" smtClean="0"/>
              <a:t>” and click “</a:t>
            </a:r>
            <a:r>
              <a:rPr lang="en-US" dirty="0" smtClean="0">
                <a:solidFill>
                  <a:srgbClr val="3333CC"/>
                </a:solidFill>
              </a:rPr>
              <a:t>Add.</a:t>
            </a:r>
            <a:r>
              <a:rPr lang="en-US" dirty="0" smtClean="0"/>
              <a:t>” </a:t>
            </a:r>
          </a:p>
          <a:p>
            <a:pPr lvl="1"/>
            <a:r>
              <a:rPr lang="en-US" dirty="0" smtClean="0"/>
              <a:t>When finished with values, click “</a:t>
            </a:r>
            <a:r>
              <a:rPr lang="en-US" dirty="0" smtClean="0">
                <a:solidFill>
                  <a:srgbClr val="3333CC"/>
                </a:solidFill>
              </a:rPr>
              <a:t>Continue</a:t>
            </a:r>
            <a:r>
              <a:rPr lang="en-US" dirty="0" smtClean="0"/>
              <a:t>” to return to the first box.</a:t>
            </a:r>
          </a:p>
          <a:p>
            <a:pPr lvl="1"/>
            <a:r>
              <a:rPr lang="en-US" dirty="0" smtClean="0"/>
              <a:t>In the original box, click “</a:t>
            </a:r>
            <a:r>
              <a:rPr lang="en-US" dirty="0" smtClean="0">
                <a:solidFill>
                  <a:srgbClr val="3333CC"/>
                </a:solidFill>
              </a:rPr>
              <a:t>OK</a:t>
            </a:r>
            <a:r>
              <a:rPr lang="en-US" dirty="0" smtClean="0"/>
              <a:t>” or “</a:t>
            </a:r>
            <a:r>
              <a:rPr lang="en-US" dirty="0" smtClean="0">
                <a:solidFill>
                  <a:srgbClr val="3333CC"/>
                </a:solidFill>
              </a:rPr>
              <a:t>Paste</a:t>
            </a:r>
            <a:r>
              <a:rPr lang="en-US" dirty="0" smtClean="0"/>
              <a:t>” to generate code.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ED5CB2-E480-4992-898F-CAAE6C8955E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53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Look at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New variable should appear at bottom of “Variable View.”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Specify formats so values are meaningful.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In variable view, click on the cell in the “</a:t>
            </a:r>
            <a:r>
              <a:rPr lang="en-US" sz="2000" dirty="0" smtClean="0">
                <a:solidFill>
                  <a:srgbClr val="3333CC"/>
                </a:solidFill>
              </a:rPr>
              <a:t>Values</a:t>
            </a:r>
            <a:r>
              <a:rPr lang="en-US" sz="2000" dirty="0" smtClean="0"/>
              <a:t>” column to bring up a new box.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Enter a value in the “Value” box, a label for that value in the “</a:t>
            </a:r>
            <a:r>
              <a:rPr lang="en-US" sz="2000" dirty="0" smtClean="0">
                <a:solidFill>
                  <a:srgbClr val="3333CC"/>
                </a:solidFill>
              </a:rPr>
              <a:t>Label</a:t>
            </a:r>
            <a:r>
              <a:rPr lang="en-US" sz="2000" dirty="0" smtClean="0"/>
              <a:t>” box, and click “</a:t>
            </a:r>
            <a:r>
              <a:rPr lang="en-US" sz="2000" dirty="0" smtClean="0">
                <a:solidFill>
                  <a:srgbClr val="3333CC"/>
                </a:solidFill>
              </a:rPr>
              <a:t>Add.</a:t>
            </a:r>
            <a:r>
              <a:rPr lang="en-US" sz="2000" dirty="0" smtClean="0"/>
              <a:t>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Do this for every value.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Look at frequency distribution.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Useful to look at a crosstab of the original by the new variable.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8675" y="990600"/>
            <a:ext cx="460692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AB6C364-A826-402A-AB41-08E66FE0285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6387" name="Title 6"/>
          <p:cNvSpPr>
            <a:spLocks noGrp="1"/>
          </p:cNvSpPr>
          <p:nvPr>
            <p:ph type="title"/>
          </p:nvPr>
        </p:nvSpPr>
        <p:spPr>
          <a:xfrm>
            <a:off x="457200" y="4034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3246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AAB71CB-456A-4C36-931A-A519DF5E505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41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existing variables</a:t>
            </a:r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1534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115844-D107-4645-9315-7E3E8C23CC40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variables: Example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Modifying a variable</a:t>
            </a:r>
          </a:p>
          <a:p>
            <a:pPr lvl="1"/>
            <a:r>
              <a:rPr lang="en-US" dirty="0" smtClean="0"/>
              <a:t>Open Wave 3 parent/youth interview file.</a:t>
            </a:r>
          </a:p>
          <a:p>
            <a:pPr lvl="1"/>
            <a:r>
              <a:rPr lang="en-US" dirty="0" smtClean="0"/>
              <a:t>Collapse np3NbrProbs into new variable.</a:t>
            </a:r>
          </a:p>
          <a:p>
            <a:pPr lvl="2"/>
            <a:r>
              <a:rPr lang="en-US" dirty="0" smtClean="0"/>
              <a:t>0-1</a:t>
            </a:r>
          </a:p>
          <a:p>
            <a:pPr lvl="2"/>
            <a:r>
              <a:rPr lang="en-US" dirty="0" smtClean="0"/>
              <a:t>2</a:t>
            </a:r>
          </a:p>
          <a:p>
            <a:pPr lvl="2"/>
            <a:r>
              <a:rPr lang="en-US" dirty="0" smtClean="0"/>
              <a:t>3</a:t>
            </a:r>
          </a:p>
          <a:p>
            <a:pPr lvl="2"/>
            <a:r>
              <a:rPr lang="en-US" dirty="0" smtClean="0"/>
              <a:t>4-6</a:t>
            </a:r>
          </a:p>
          <a:p>
            <a:pPr lvl="1"/>
            <a:r>
              <a:rPr lang="en-US" dirty="0" smtClean="0"/>
              <a:t>Remember to</a:t>
            </a:r>
          </a:p>
          <a:p>
            <a:pPr lvl="2"/>
            <a:r>
              <a:rPr lang="en-US" dirty="0" smtClean="0"/>
              <a:t>Label variable</a:t>
            </a:r>
          </a:p>
          <a:p>
            <a:pPr lvl="2"/>
            <a:r>
              <a:rPr lang="en-US" dirty="0" smtClean="0"/>
              <a:t>Add value formats</a:t>
            </a:r>
          </a:p>
          <a:p>
            <a:pPr lvl="2"/>
            <a:r>
              <a:rPr lang="en-US" dirty="0" smtClean="0"/>
              <a:t>Account for missing values</a:t>
            </a:r>
          </a:p>
          <a:p>
            <a:pPr lvl="2"/>
            <a:r>
              <a:rPr lang="en-US" dirty="0" smtClean="0"/>
              <a:t>Paste your code.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E0FBEC1-07DF-4BCC-9D58-422475C3A93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7844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variables: Example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077200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3BEBD05-1210-43E9-80AD-3E50F97AB6D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708246"/>
            <a:ext cx="8229600" cy="815754"/>
          </a:xfrm>
        </p:spPr>
        <p:txBody>
          <a:bodyPr/>
          <a:lstStyle/>
          <a:p>
            <a:r>
              <a:rPr lang="en-US" dirty="0" smtClean="0"/>
              <a:t>Modifying existing variables: Example</a:t>
            </a:r>
          </a:p>
        </p:txBody>
      </p:sp>
      <p:pic>
        <p:nvPicPr>
          <p:cNvPr id="20485" name="Picture 1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798353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256D69B-507C-4B94-992A-FC2FB60E635D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150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</a:t>
            </a:r>
          </a:p>
        </p:txBody>
      </p:sp>
      <p:sp>
        <p:nvSpPr>
          <p:cNvPr id="21507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How to create a new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values in the new variable can be the results of calculations, assignments, or logic.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new variable can be created from an existing variable or from multiple variables, including variables from other sources and/or waves.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Variables from other sources/waves must be added to the active data file before the new variable is created.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256D69B-507C-4B94-992A-FC2FB60E635D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50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</a:t>
            </a:r>
          </a:p>
        </p:txBody>
      </p:sp>
      <p:sp>
        <p:nvSpPr>
          <p:cNvPr id="21507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Be aware of any coding differences between the variables when combining values.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Decide what to do with missing values.</a:t>
            </a:r>
          </a:p>
          <a:p>
            <a:pPr eaLnBrk="1" hangingPunct="1">
              <a:lnSpc>
                <a:spcPct val="90000"/>
              </a:lnSpc>
            </a:pPr>
            <a:r>
              <a:rPr lang="en-US" i="1" dirty="0" smtClean="0"/>
              <a:t>Example</a:t>
            </a:r>
            <a:r>
              <a:rPr lang="en-US" dirty="0" smtClean="0"/>
              <a:t>: Create a variable using parent interview data from Waves 1, 2, and 3.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Has a student been suspended and/or expelled in any wave?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6E1CEE9-4C19-4DBF-8372-6745B078BA22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Syntax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IF (np1D7h=0 and np2D5d=0 and np3D5d=0 and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np4D5d=0) np4D5d_ever=0.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IF (np1D7h=1 or np2D5d=1 or np3D5d=1 or np4D5d=1)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  np4D5d_ever = 1.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IF (np1D7h=1 and np2D5d=1 and np3D5d=1 and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np4D5d=1) np4D5d_ever = 2.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IF (MISSING(np1D7h) or MISSING(np2D5d) or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MISSING(np3D5d) or  MISSING(np4D5d))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 np4D5d_ever = -999 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	EXECUTE 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This code will result in a variable that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Requires a value for every wave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Is 0 if never suspended/expelled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Is 1 if suspended/expelled in any wave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Is 2 if suspend/expelled in all three waves.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CBD384E-DD3D-4491-9C9E-7BD651DF1473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5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new variables</a:t>
            </a:r>
          </a:p>
        </p:txBody>
      </p:sp>
      <p:pic>
        <p:nvPicPr>
          <p:cNvPr id="23557" name="Picture 12"/>
          <p:cNvPicPr>
            <a:picLocks noChangeAspect="1" noChangeArrowheads="1"/>
          </p:cNvPicPr>
          <p:nvPr/>
        </p:nvPicPr>
        <p:blipFill>
          <a:blip r:embed="rId3" cstate="print"/>
          <a:srcRect b="91315"/>
          <a:stretch>
            <a:fillRect/>
          </a:stretch>
        </p:blipFill>
        <p:spPr bwMode="auto">
          <a:xfrm>
            <a:off x="444500" y="1770063"/>
            <a:ext cx="817562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530717" y="2527300"/>
          <a:ext cx="8042946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4" imgW="5626100" imgH="1803400" progId="Word.Document.12">
                  <p:link updateAutomatic="1"/>
                </p:oleObj>
              </mc:Choice>
              <mc:Fallback>
                <p:oleObj name="Document" r:id="rId4" imgW="5626100" imgH="18034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717" y="2527300"/>
                        <a:ext cx="8042946" cy="257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2768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9E6608-D13F-4F07-B0E2-05BA4D12839A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Menu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i="1" dirty="0" smtClean="0">
                <a:solidFill>
                  <a:srgbClr val="3333CC"/>
                </a:solidFill>
              </a:rPr>
              <a:t>Transform: Compute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Enter a variable name under “</a:t>
            </a:r>
            <a:r>
              <a:rPr lang="en-US" sz="1800" dirty="0" smtClean="0">
                <a:solidFill>
                  <a:srgbClr val="3333CC"/>
                </a:solidFill>
              </a:rPr>
              <a:t>Target Variable.</a:t>
            </a:r>
            <a:r>
              <a:rPr lang="en-US" sz="1800" dirty="0" smtClean="0"/>
              <a:t>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Click “</a:t>
            </a:r>
            <a:r>
              <a:rPr lang="en-US" sz="1800" dirty="0" smtClean="0">
                <a:solidFill>
                  <a:srgbClr val="3333CC"/>
                </a:solidFill>
              </a:rPr>
              <a:t>Type &amp; Label</a:t>
            </a:r>
            <a:r>
              <a:rPr lang="en-US" sz="1800" dirty="0" smtClean="0"/>
              <a:t>” and assign a label.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If applicable, find and select the source variable(s) and click the right-facing arrow to move the variable name into the “</a:t>
            </a:r>
            <a:r>
              <a:rPr lang="en-US" sz="1800" dirty="0" smtClean="0">
                <a:solidFill>
                  <a:srgbClr val="3333CC"/>
                </a:solidFill>
              </a:rPr>
              <a:t>Numeric Expression</a:t>
            </a:r>
            <a:r>
              <a:rPr lang="en-US" sz="1800" dirty="0" smtClean="0"/>
              <a:t>” box.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Enter functions/operations from the keypad boxes or select from the list of functions.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For logical conditions, click “</a:t>
            </a:r>
            <a:r>
              <a:rPr lang="en-US" sz="1800" dirty="0" smtClean="0">
                <a:solidFill>
                  <a:srgbClr val="7030A0"/>
                </a:solidFill>
              </a:rPr>
              <a:t>If…</a:t>
            </a:r>
            <a:r>
              <a:rPr lang="en-US" sz="1800" dirty="0" smtClean="0"/>
              <a:t>” and build the condition in the pop-up box.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Click “</a:t>
            </a:r>
            <a:r>
              <a:rPr lang="en-US" sz="1800" dirty="0" smtClean="0">
                <a:solidFill>
                  <a:srgbClr val="3333CC"/>
                </a:solidFill>
              </a:rPr>
              <a:t>OK</a:t>
            </a:r>
            <a:r>
              <a:rPr lang="en-US" sz="1800" dirty="0" smtClean="0"/>
              <a:t>” or “</a:t>
            </a:r>
            <a:r>
              <a:rPr lang="en-US" sz="1800" dirty="0" smtClean="0">
                <a:solidFill>
                  <a:srgbClr val="3333CC"/>
                </a:solidFill>
              </a:rPr>
              <a:t>Paste.</a:t>
            </a:r>
            <a:r>
              <a:rPr lang="en-US" sz="1800" dirty="0" smtClean="0"/>
              <a:t>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For multiple conditions (i.e., if-then-else), repeat all steps.	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dirty="0" smtClean="0"/>
              <a:t>Specify conditions in order of overriding conditions.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dirty="0" smtClean="0"/>
              <a:t>If true, each subsequent condition will override the previous condition.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D74C811-9C8B-45BA-AD40-F92FD71F59B9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560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variables: Example</a:t>
            </a:r>
          </a:p>
        </p:txBody>
      </p:sp>
      <p:sp>
        <p:nvSpPr>
          <p:cNvPr id="2560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Creating a new variable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Open the Wave 4 parent/youth interview file.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Bring in np1F7 from Wave 1, np2P8_J4 from Wave 2, and np3P8_J4 from Wave 3 interview files.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Create a new variable np4P8_J4_ever (ever done volunteer or community service).</a:t>
            </a:r>
            <a:r>
              <a:rPr lang="en-US" sz="2800" dirty="0" smtClean="0"/>
              <a:t> 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Initialize value to “0” if any value in np1F7, np2P8_J4, np3P8_J4, or np4P8_J4 is “0.”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Reassign to “1” if any value in np1F7, np2P8_J4, np3P8_J4, or np4P8_J4 is “1.”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D74C811-9C8B-45BA-AD40-F92FD71F59B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560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variables: Example</a:t>
            </a:r>
          </a:p>
        </p:txBody>
      </p:sp>
      <p:sp>
        <p:nvSpPr>
          <p:cNvPr id="2560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Creating a new variable (cont’d)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800" dirty="0" smtClean="0"/>
              <a:t>Assign variable label and value labels.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800" dirty="0" smtClean="0"/>
              <a:t>Run a frequency of np4P8_J4_ever.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800" dirty="0" smtClean="0"/>
              <a:t>Run a </a:t>
            </a:r>
            <a:r>
              <a:rPr lang="en-US" sz="2800" dirty="0" err="1" smtClean="0"/>
              <a:t>crosstabulation</a:t>
            </a:r>
            <a:r>
              <a:rPr lang="en-US" sz="2800" dirty="0" smtClean="0"/>
              <a:t> of np4P8_J4_ever by np4P8_J4.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1DD46F-1E11-48A8-A4CA-47E0FEA4D4B1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new variables: Example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Code for example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IF (np1F7=0 or np2P8_J4 = 0 or np3P8_J4=0 or np4P8_J4=0) np4P8_J4_ever = 0 .</a:t>
            </a:r>
            <a:endParaRPr lang="en-US" sz="1400" dirty="0" smtClean="0">
              <a:solidFill>
                <a:srgbClr val="3333CC"/>
              </a:solidFill>
              <a:latin typeface="Lucida Console" pitchFamily="49" charset="0"/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IF (np1F7=1 or np2P8_J4=1 or np3P8_J4=1 or np4P8_J4=1) np4P8_J4_ever = 1 .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000" dirty="0" smtClean="0">
              <a:solidFill>
                <a:srgbClr val="3333CC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B279EA5-9F63-4BA4-92E7-75D974B336B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new variables: Example</a:t>
            </a:r>
          </a:p>
        </p:txBody>
      </p:sp>
      <p:pic>
        <p:nvPicPr>
          <p:cNvPr id="276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8458200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197812"/>
            <a:ext cx="7498080" cy="489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33D8BA-E4F4-4BE1-B8B2-E7DDCA8208B0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new variables: Example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3DFBF6-E04A-42C5-8495-1B4263C051A6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296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200" dirty="0" smtClean="0"/>
              <a:t>Be aware of differences in coding between similar variables when building composite variables.</a:t>
            </a:r>
          </a:p>
          <a:p>
            <a:r>
              <a:rPr lang="en-US" sz="2200" dirty="0" smtClean="0"/>
              <a:t>Missing values must be considered.</a:t>
            </a:r>
          </a:p>
          <a:p>
            <a:pPr lvl="1"/>
            <a:r>
              <a:rPr lang="en-US" sz="2000" dirty="0" smtClean="0"/>
              <a:t>Know how missing values are being coded, particularly when using more than one variable to create another.</a:t>
            </a:r>
          </a:p>
          <a:p>
            <a:pPr lvl="1"/>
            <a:r>
              <a:rPr lang="en-US" sz="2000" dirty="0" smtClean="0"/>
              <a:t>Joined data are more likely to have missing values.</a:t>
            </a:r>
          </a:p>
          <a:p>
            <a:r>
              <a:rPr lang="en-US" sz="2200" dirty="0" smtClean="0"/>
              <a:t>Weights</a:t>
            </a:r>
          </a:p>
          <a:p>
            <a:pPr lvl="1"/>
            <a:r>
              <a:rPr lang="en-US" sz="2000" dirty="0" smtClean="0"/>
              <a:t>Generally, the analysis weight should be the weight from the smallest sample when combining data.</a:t>
            </a:r>
          </a:p>
          <a:p>
            <a:pPr lvl="1"/>
            <a:r>
              <a:rPr lang="en-US" sz="2000" dirty="0" smtClean="0"/>
              <a:t>When filling in values for a variable in an active file with values from another, it is OK to use the weight in the active file.</a:t>
            </a:r>
          </a:p>
          <a:p>
            <a:r>
              <a:rPr lang="en-US" sz="2200" i="1" dirty="0" smtClean="0"/>
              <a:t>Strongly recommended</a:t>
            </a:r>
            <a:r>
              <a:rPr lang="en-US" sz="2200" dirty="0" smtClean="0"/>
              <a:t>: Paste your code when creating variables.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985125" y="1027113"/>
            <a:ext cx="777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848600" y="102711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0A0ED4-14EC-44E8-AE71-B50601CCE33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072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 smtClean="0"/>
          </a:p>
        </p:txBody>
      </p:sp>
      <p:sp>
        <p:nvSpPr>
          <p:cNvPr id="3072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0" indent="3175">
              <a:buNone/>
            </a:pPr>
            <a:r>
              <a:rPr lang="en-US" dirty="0" smtClean="0"/>
              <a:t>Know the values, mind the missing, and watch your weights!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13. Analysis Example: Descriptive/Comparative Using Longitudinal Data</a:t>
            </a:r>
          </a:p>
          <a:p>
            <a:pPr lvl="1"/>
            <a:r>
              <a:rPr lang="en-US" dirty="0" smtClean="0"/>
              <a:t>Accessing Data</a:t>
            </a:r>
          </a:p>
          <a:p>
            <a:pPr lvl="2"/>
            <a:r>
              <a:rPr lang="en-US" dirty="0" smtClean="0"/>
              <a:t>14a. Files in SPSS</a:t>
            </a:r>
          </a:p>
          <a:p>
            <a:pPr lvl="2"/>
            <a:r>
              <a:rPr lang="en-US" dirty="0" smtClean="0"/>
              <a:t>15a. Frequencies in SPSS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949DBD-8C42-4D74-8F77-17F516B63824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Modifying existing variables</a:t>
            </a:r>
          </a:p>
          <a:p>
            <a:pPr lvl="1"/>
            <a:r>
              <a:rPr lang="en-US" dirty="0" smtClean="0"/>
              <a:t>Creating new variables</a:t>
            </a:r>
          </a:p>
          <a:p>
            <a:pPr lvl="1"/>
            <a:r>
              <a:rPr lang="en-US" dirty="0" smtClean="0"/>
              <a:t>Summary</a:t>
            </a:r>
          </a:p>
          <a:p>
            <a:r>
              <a:rPr lang="en-US" dirty="0" smtClean="0"/>
              <a:t>Next module</a:t>
            </a:r>
          </a:p>
          <a:p>
            <a:pPr lvl="1"/>
            <a:r>
              <a:rPr lang="en-US" dirty="0" smtClean="0"/>
              <a:t>18a. Complex Samples Procedures in SPSS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3607C6-F45A-4A88-8DFF-847E607F3EF0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smtClean="0"/>
              <a:t>E-mail address: </a:t>
            </a:r>
            <a:r>
              <a:rPr lang="en-US" dirty="0" smtClean="0"/>
              <a:t>nlts2@sri.com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E01C97-08D9-4B34-8A1D-94715B0F39C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717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740664" lvl="1"/>
            <a:r>
              <a:rPr lang="en-US" dirty="0" smtClean="0"/>
              <a:t>Purpose</a:t>
            </a:r>
          </a:p>
          <a:p>
            <a:pPr marL="740664" lvl="1"/>
            <a:r>
              <a:rPr lang="en-US" dirty="0" smtClean="0"/>
              <a:t>Modifying existing variables</a:t>
            </a:r>
          </a:p>
          <a:p>
            <a:pPr marL="740664" lvl="1"/>
            <a:r>
              <a:rPr lang="en-US" dirty="0" smtClean="0"/>
              <a:t>Creating new variables</a:t>
            </a:r>
          </a:p>
          <a:p>
            <a:pPr marL="740664" lvl="1"/>
            <a:r>
              <a:rPr lang="en-US" dirty="0" smtClean="0"/>
              <a:t>Summary</a:t>
            </a:r>
          </a:p>
          <a:p>
            <a:pPr marL="740664" lvl="1"/>
            <a:r>
              <a:rPr lang="en-US" dirty="0" smtClean="0"/>
              <a:t>Closing</a:t>
            </a:r>
          </a:p>
          <a:p>
            <a:pPr marL="740664"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C94676-6D46-464D-B274-E2CB77D5FC0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96237A-E24A-4D27-80D3-1300A406FEC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Modify an existing variable</a:t>
            </a:r>
          </a:p>
          <a:p>
            <a:pPr lvl="1"/>
            <a:r>
              <a:rPr lang="en-US" dirty="0" smtClean="0"/>
              <a:t>Create a new variable</a:t>
            </a:r>
          </a:p>
          <a:p>
            <a:pPr lvl="1"/>
            <a:r>
              <a:rPr lang="en-US" dirty="0" smtClean="0"/>
              <a:t>Join/combine data from different sources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440422-33FF-42DF-AF3D-417F1A9ABAE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How to modify a variable.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It is necessary to create a new variable in SPSS to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Collapse categories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Break a continuous variable into categories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Recode a variable.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Note about created variables in the NLTS2 database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Our analyses were done in SAS, and this recoding step is usually not necessary in SAS because of the external formats feature.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Collapsed or </a:t>
            </a:r>
            <a:r>
              <a:rPr lang="en-US" sz="2000" dirty="0" err="1" smtClean="0"/>
              <a:t>recategorized</a:t>
            </a:r>
            <a:r>
              <a:rPr lang="en-US" sz="2000" dirty="0" smtClean="0"/>
              <a:t> variables do not necessarily exist in SAS or SPSS files even if these items appear in published tables.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There are many created variables in the NLTS2 database, but most of them are not simply collapsed versions of an existing variable.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AD030D-BD4B-44F4-A6BC-6FC2D391E84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Syntax to recode into collapsed categories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RECODE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np1B2a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(MISSING=SYSMIS)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(Lowest thru 1=1)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(2 thru 5=2)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(6 thru 10=3)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(11 thru Highest=4)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INTO np1B2a_Cat .</a:t>
            </a:r>
            <a: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  <a:t/>
            </a:r>
            <a:b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</a:br>
            <a:endParaRPr lang="en-US" sz="2000" dirty="0" smtClean="0">
              <a:solidFill>
                <a:srgbClr val="7030A0"/>
              </a:solidFill>
              <a:latin typeface="Lucida Console" pitchFamily="49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4D8416B-4BC3-45CB-99E5-AF6AEEFC16F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Modifying existing variables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Syntax to assign a variable label to the new variable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*assign variable label to new categorical variable.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VARIABLE LABELS np1B2a_Cat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'(np1B2a_cat) Age of youth when diagnosed categorized'.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	EXECUTE.</a:t>
            </a:r>
          </a:p>
          <a:p>
            <a:pPr eaLnBrk="1" hangingPunct="1"/>
            <a:r>
              <a:rPr lang="en-US" sz="2400" dirty="0" smtClean="0"/>
              <a:t>Syntax to assign value labels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* assign value labels to new categorical variable.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VALUE LABELS np1B2a_Cat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1 "(1) 1 or younger"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2 "(2) 2 to 5 years of age"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3 "(3) 6 to 10 years of age"</a:t>
            </a:r>
            <a:b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 4 "(4) 11 or older".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These results cannot be replicated with full dataset; all output</a:t>
            </a:r>
            <a:br>
              <a:rPr lang="en-US" dirty="0" smtClean="0"/>
            </a:br>
            <a:r>
              <a:rPr lang="en-US" dirty="0" smtClean="0"/>
              <a:t>in modules generated with a random subset of the full data.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16092</TotalTime>
  <Words>1624</Words>
  <Application>Microsoft Macintosh PowerPoint</Application>
  <PresentationFormat>On-screen Show (4:3)</PresentationFormat>
  <Paragraphs>230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1_Default Design</vt:lpstr>
      <vt:lpstr>Document1!OLE_LINK1</vt:lpstr>
      <vt:lpstr>17a. Accessing Data: Manipulating Variables in SPSS®</vt:lpstr>
      <vt:lpstr>Prerequisites</vt:lpstr>
      <vt:lpstr>Prerequisites</vt:lpstr>
      <vt:lpstr>Overview</vt:lpstr>
      <vt:lpstr>NLTS2 restricted-use data</vt:lpstr>
      <vt:lpstr>Purpose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</vt:lpstr>
      <vt:lpstr>Modifying existing variables: Example</vt:lpstr>
      <vt:lpstr>Modifying existing variables: Example</vt:lpstr>
      <vt:lpstr>Modifying existing variables: Example</vt:lpstr>
      <vt:lpstr>Creating new variables</vt:lpstr>
      <vt:lpstr>Creating new variables</vt:lpstr>
      <vt:lpstr>Creating new variables</vt:lpstr>
      <vt:lpstr>Creating new variables</vt:lpstr>
      <vt:lpstr>Creating new variables</vt:lpstr>
      <vt:lpstr>Creating new variables: Example</vt:lpstr>
      <vt:lpstr>Creating new variables: Example</vt:lpstr>
      <vt:lpstr>Creating new variables: Example</vt:lpstr>
      <vt:lpstr>Creating new variables: Example</vt:lpstr>
      <vt:lpstr>Creating new variables: Example</vt:lpstr>
      <vt:lpstr>Summary</vt:lpstr>
      <vt:lpstr>Summary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Mike Weiner</cp:lastModifiedBy>
  <cp:revision>145</cp:revision>
  <dcterms:created xsi:type="dcterms:W3CDTF">2011-03-31T18:20:56Z</dcterms:created>
  <dcterms:modified xsi:type="dcterms:W3CDTF">2011-09-14T21:37:59Z</dcterms:modified>
</cp:coreProperties>
</file>