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349" r:id="rId3"/>
    <p:sldId id="350" r:id="rId4"/>
    <p:sldId id="273" r:id="rId5"/>
    <p:sldId id="339" r:id="rId6"/>
    <p:sldId id="313" r:id="rId7"/>
    <p:sldId id="315" r:id="rId8"/>
    <p:sldId id="335" r:id="rId9"/>
    <p:sldId id="334" r:id="rId10"/>
    <p:sldId id="270" r:id="rId11"/>
    <p:sldId id="344" r:id="rId12"/>
    <p:sldId id="345" r:id="rId13"/>
    <p:sldId id="317" r:id="rId14"/>
    <p:sldId id="346" r:id="rId15"/>
    <p:sldId id="347" r:id="rId16"/>
    <p:sldId id="348" r:id="rId17"/>
    <p:sldId id="271" r:id="rId18"/>
    <p:sldId id="351" r:id="rId19"/>
    <p:sldId id="318" r:id="rId20"/>
    <p:sldId id="319" r:id="rId21"/>
    <p:sldId id="340" r:id="rId22"/>
    <p:sldId id="265" r:id="rId23"/>
    <p:sldId id="352" r:id="rId24"/>
    <p:sldId id="341" r:id="rId25"/>
    <p:sldId id="267" r:id="rId26"/>
    <p:sldId id="272" r:id="rId27"/>
    <p:sldId id="336" r:id="rId28"/>
    <p:sldId id="337" r:id="rId29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33CC"/>
    <a:srgbClr val="339933"/>
    <a:srgbClr val="FF0000"/>
    <a:srgbClr val="333399"/>
    <a:srgbClr val="CC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719" autoAdjust="0"/>
    <p:restoredTop sz="94619" autoAdjust="0"/>
  </p:normalViewPr>
  <p:slideViewPr>
    <p:cSldViewPr>
      <p:cViewPr>
        <p:scale>
          <a:sx n="100" d="100"/>
          <a:sy n="100" d="100"/>
        </p:scale>
        <p:origin x="-2520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500"/>
    </p:cViewPr>
  </p:sorterViewPr>
  <p:notesViewPr>
    <p:cSldViewPr>
      <p:cViewPr varScale="1">
        <p:scale>
          <a:sx n="54" d="100"/>
          <a:sy n="54" d="100"/>
        </p:scale>
        <p:origin x="-1746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0" y="0"/>
            <a:ext cx="7267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/>
          <a:lstStyle/>
          <a:p>
            <a:pPr algn="ctr" defTabSz="960438">
              <a:defRPr/>
            </a:pPr>
            <a:r>
              <a:rPr lang="en-US" sz="1200"/>
              <a:t>NLTS2 Data Training</a:t>
            </a:r>
          </a:p>
          <a:p>
            <a:pPr algn="ctr" defTabSz="960438">
              <a:defRPr/>
            </a:pPr>
            <a:r>
              <a:rPr lang="en-US" sz="1200"/>
              <a:t>SRI International</a:t>
            </a:r>
          </a:p>
        </p:txBody>
      </p:sp>
      <p:sp>
        <p:nvSpPr>
          <p:cNvPr id="129032" name="Rectangle 8"/>
          <p:cNvSpPr>
            <a:spLocks noChangeArrowheads="1"/>
          </p:cNvSpPr>
          <p:nvPr/>
        </p:nvSpPr>
        <p:spPr bwMode="auto">
          <a:xfrm>
            <a:off x="779463" y="8763000"/>
            <a:ext cx="54038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 anchor="b"/>
          <a:lstStyle/>
          <a:p>
            <a:pPr algn="ctr" defTabSz="960438">
              <a:defRPr/>
            </a:pPr>
            <a:r>
              <a:rPr lang="en-US" sz="1200"/>
              <a:t>Preliminary findings—not for citation.</a:t>
            </a:r>
          </a:p>
        </p:txBody>
      </p:sp>
      <p:sp>
        <p:nvSpPr>
          <p:cNvPr id="129033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CA3432-7593-4AE6-90C9-E8053D5EF8D9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BBF29381-1112-4894-9BD2-64E399929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D175A-4C7C-4EFC-BBCE-5B9736393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001F9-5BA9-403A-8F5B-FB6974D20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93ACE-3420-4C85-A00F-002CA60CE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E722C-8354-4837-BE1D-70B114CDB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2946A-4B30-4E99-8AA7-BDA900332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C1BBC-3FAB-41E1-871E-AFF525A83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743200" y="6381750"/>
            <a:ext cx="4724400" cy="323850"/>
          </a:xfrm>
        </p:spPr>
        <p:txBody>
          <a:bodyPr/>
          <a:lstStyle>
            <a:lvl1pPr>
              <a:defRPr i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54975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42A9D-EEA9-41DF-B464-39D2BB7DE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17b. Accessing Data: Manipulating Variables in SAS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  <a:endParaRPr lang="en-US" sz="2000" b="1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7125" y="228600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12BB8-A1EE-4720-898E-52F2B603E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7150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61644-BEF0-4C0E-BFC7-1D2A10AEF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5AD90-1A81-45A1-8B16-F1A92DE51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0E19B-E903-467F-86AB-A17C037FE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E069-8077-49D1-AD63-0F4F8221E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984CE-C32D-421D-98CA-CF312EE01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25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D7605B44-393E-46C0-88B9-7983BDAEE7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80" r:id="rId2"/>
    <p:sldLayoutId id="2147483777" r:id="rId3"/>
    <p:sldLayoutId id="2147483768" r:id="rId4"/>
    <p:sldLayoutId id="2147483778" r:id="rId5"/>
    <p:sldLayoutId id="2147483769" r:id="rId6"/>
    <p:sldLayoutId id="214748377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lts2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14528" y="155448"/>
            <a:ext cx="8805672" cy="2130552"/>
          </a:xfrm>
          <a:noFill/>
        </p:spPr>
        <p:txBody>
          <a:bodyPr/>
          <a:lstStyle/>
          <a:p>
            <a:pPr marL="174625" eaLnBrk="1" hangingPunct="1">
              <a:tabLst>
                <a:tab pos="1143000" algn="l"/>
              </a:tabLst>
            </a:pPr>
            <a:r>
              <a:rPr lang="en-US" sz="3200" dirty="0" smtClean="0"/>
              <a:t>17b.	Accessing Data: Manipulating</a:t>
            </a:r>
            <a:br>
              <a:rPr lang="en-US" sz="3200" dirty="0" smtClean="0"/>
            </a:br>
            <a:r>
              <a:rPr lang="en-US" sz="3200" dirty="0" smtClean="0"/>
              <a:t>	Variables in SAS</a:t>
            </a:r>
            <a:r>
              <a:rPr lang="en-US" sz="3200" baseline="30000" dirty="0" smtClean="0"/>
              <a:t>®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728EFC9-B11C-464D-852A-B61517EEE9C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33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Modifying existing variables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Look at results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Run a frequency of the new variable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Useful to look at a crosstab of the original variable by the new variable to check how values were coded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400" dirty="0" smtClean="0"/>
              <a:t>Look at frequency distributions and crosstab of new vs. old variables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The “</a:t>
            </a:r>
            <a:r>
              <a:rPr lang="en-US" sz="2000" dirty="0" smtClean="0">
                <a:solidFill>
                  <a:srgbClr val="3333CC"/>
                </a:solidFill>
              </a:rPr>
              <a:t>LIST</a:t>
            </a:r>
            <a:r>
              <a:rPr lang="en-US" sz="2000" dirty="0" smtClean="0"/>
              <a:t>” option on TABLES statement will print the crosstab table more compactly.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3333CC"/>
                </a:solidFill>
              </a:rPr>
              <a:t>FORMAT </a:t>
            </a:r>
            <a:r>
              <a:rPr lang="en-US" sz="2000" dirty="0" smtClean="0"/>
              <a:t>statement without a format specified will strip existing formats.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TABLES  np1B2a_Cat * np1B2a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/MISSPRINT LIST ;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FORMAT np1B2a ;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A35AC93-B686-4956-BD01-5480ACCA775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existing variables</a:t>
            </a:r>
          </a:p>
        </p:txBody>
      </p:sp>
      <p:pic>
        <p:nvPicPr>
          <p:cNvPr id="1434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38" y="1730375"/>
            <a:ext cx="85217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BBE3BD-B3DC-46D3-A9A4-CBA12D93360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existing variables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538" y="1536700"/>
            <a:ext cx="8620125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32A7F-B477-4190-B6AE-FF2E5EAE607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Modifying existing variables: Example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Modifying a variable</a:t>
            </a:r>
          </a:p>
          <a:p>
            <a:pPr lvl="1"/>
            <a:r>
              <a:rPr lang="en-US" dirty="0" smtClean="0"/>
              <a:t>Use Wave 3 parent/youth interview file</a:t>
            </a:r>
          </a:p>
          <a:p>
            <a:pPr lvl="1"/>
            <a:r>
              <a:rPr lang="en-US" dirty="0" smtClean="0"/>
              <a:t>Collapse np3NbrProbs into a new variable</a:t>
            </a:r>
          </a:p>
          <a:p>
            <a:pPr lvl="2"/>
            <a:r>
              <a:rPr lang="en-US" dirty="0" smtClean="0"/>
              <a:t>0-1</a:t>
            </a:r>
          </a:p>
          <a:p>
            <a:pPr lvl="2"/>
            <a:r>
              <a:rPr lang="en-US" dirty="0" smtClean="0"/>
              <a:t>2</a:t>
            </a:r>
          </a:p>
          <a:p>
            <a:pPr lvl="2"/>
            <a:r>
              <a:rPr lang="en-US" dirty="0" smtClean="0"/>
              <a:t>3</a:t>
            </a:r>
          </a:p>
          <a:p>
            <a:pPr lvl="2"/>
            <a:r>
              <a:rPr lang="en-US" dirty="0" smtClean="0"/>
              <a:t>4-6</a:t>
            </a:r>
          </a:p>
          <a:p>
            <a:pPr lvl="1"/>
            <a:r>
              <a:rPr lang="en-US" dirty="0" smtClean="0"/>
              <a:t>Remember to</a:t>
            </a:r>
          </a:p>
          <a:p>
            <a:pPr lvl="2"/>
            <a:r>
              <a:rPr lang="en-US" dirty="0" smtClean="0"/>
              <a:t>Label the variable.</a:t>
            </a:r>
          </a:p>
          <a:p>
            <a:pPr lvl="2"/>
            <a:r>
              <a:rPr lang="en-US" dirty="0" smtClean="0"/>
              <a:t>Add value formats.</a:t>
            </a:r>
          </a:p>
          <a:p>
            <a:pPr lvl="2"/>
            <a:r>
              <a:rPr lang="en-US" dirty="0" smtClean="0"/>
              <a:t>Account for missing values.</a:t>
            </a:r>
          </a:p>
          <a:p>
            <a:endParaRPr lang="en-US" dirty="0" smtClean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C3CCA37-5244-4AF0-98AC-DD0D32D4B2F7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410" name="Title 5"/>
          <p:cNvSpPr>
            <a:spLocks noGrp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Modifying existing variables: Example</a:t>
            </a:r>
          </a:p>
        </p:txBody>
      </p:sp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546100" y="4702175"/>
            <a:ext cx="8229600" cy="11763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 smtClean="0">
                <a:latin typeface="+mn-lt"/>
              </a:rPr>
              <a:t>PROC FREQ with </a:t>
            </a:r>
            <a:r>
              <a:rPr lang="en-US" sz="2400" kern="0" dirty="0">
                <a:latin typeface="+mn-lt"/>
              </a:rPr>
              <a:t>a user-defined format (no change made to np3NbrProbs)</a:t>
            </a:r>
          </a:p>
        </p:txBody>
      </p:sp>
      <p:pic>
        <p:nvPicPr>
          <p:cNvPr id="1741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00" y="2022475"/>
            <a:ext cx="87249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613F221-88CF-4056-89DE-9D7AAB4F363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Modifying existing variables: Example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46100" y="4457700"/>
            <a:ext cx="8229600" cy="11763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 smtClean="0">
                <a:latin typeface="+mn-lt"/>
              </a:rPr>
              <a:t>PROC FREQ with </a:t>
            </a:r>
            <a:r>
              <a:rPr lang="en-US" sz="2400" kern="0" dirty="0">
                <a:latin typeface="+mn-lt"/>
              </a:rPr>
              <a:t>new variable np3NbrProbs_Cat created from np3NbrProbs</a:t>
            </a:r>
          </a:p>
        </p:txBody>
      </p:sp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25" y="1828800"/>
            <a:ext cx="8589963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68EF867-4605-4213-A15E-CF3A1B7BCD6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Modifying existing variables: Example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46100" y="4495800"/>
            <a:ext cx="8229600" cy="11763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Created np3NbrProbs_Cat compared with original np3NbrProbs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Stripped existing formats from np3NbrProbs with format statement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000" kern="0" dirty="0">
                <a:latin typeface="+mn-lt"/>
              </a:rPr>
              <a:t>	</a:t>
            </a:r>
            <a:r>
              <a:rPr lang="en-US" sz="2000" kern="0" dirty="0">
                <a:solidFill>
                  <a:srgbClr val="800080"/>
                </a:solidFill>
                <a:latin typeface="+mn-lt"/>
              </a:rPr>
              <a:t> </a:t>
            </a:r>
            <a:r>
              <a:rPr lang="en-US" sz="2000" kern="0" dirty="0">
                <a:solidFill>
                  <a:srgbClr val="3333CC"/>
                </a:solidFill>
                <a:latin typeface="Lucida Console" pitchFamily="49" charset="0"/>
                <a:ea typeface="Monotype Sans WT K" pitchFamily="34" charset="-128"/>
                <a:cs typeface="Monotype Sans WT K" pitchFamily="34" charset="-128"/>
              </a:rPr>
              <a:t>FORMAT np3NbrProbs;</a:t>
            </a:r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13" y="1974850"/>
            <a:ext cx="8640762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E64BA8-2F7A-4E93-9AE6-2C6C5E8F110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048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Creating new variables</a:t>
            </a:r>
            <a:endParaRPr lang="en-US" dirty="0" smtClean="0"/>
          </a:p>
        </p:txBody>
      </p:sp>
      <p:sp>
        <p:nvSpPr>
          <p:cNvPr id="2048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create a new variable.</a:t>
            </a:r>
          </a:p>
          <a:p>
            <a:r>
              <a:rPr lang="en-US" dirty="0" smtClean="0"/>
              <a:t>The values in the new variable can be the results of calculations, assignments, or logic.</a:t>
            </a:r>
          </a:p>
          <a:p>
            <a:r>
              <a:rPr lang="en-US" dirty="0" smtClean="0"/>
              <a:t>A new variable can be created from an existing variable or from multiple variables, including variables from other sources and/or waves.</a:t>
            </a:r>
          </a:p>
          <a:p>
            <a:pPr lvl="1"/>
            <a:r>
              <a:rPr lang="en-US" dirty="0" smtClean="0"/>
              <a:t>Variables from other sources/waves must be added to the active data file before creating the new variable.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E64BA8-2F7A-4E93-9AE6-2C6C5E8F110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048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Creating new variables</a:t>
            </a:r>
            <a:endParaRPr lang="en-US" dirty="0" smtClean="0"/>
          </a:p>
        </p:txBody>
      </p:sp>
      <p:sp>
        <p:nvSpPr>
          <p:cNvPr id="2048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aware of any coding differences between the variables when combining values.</a:t>
            </a:r>
          </a:p>
          <a:p>
            <a:r>
              <a:rPr lang="en-US" dirty="0" smtClean="0"/>
              <a:t>Decide what to do with missing values.</a:t>
            </a:r>
          </a:p>
          <a:p>
            <a:r>
              <a:rPr lang="en-US" i="1" dirty="0" smtClean="0"/>
              <a:t>Example</a:t>
            </a:r>
            <a:r>
              <a:rPr lang="en-US" dirty="0" smtClean="0"/>
              <a:t>: Create a variable using parent interview data from Waves 1, 2, and 3.</a:t>
            </a:r>
          </a:p>
          <a:p>
            <a:pPr lvl="1"/>
            <a:r>
              <a:rPr lang="en-US" dirty="0" smtClean="0"/>
              <a:t>Has student been suspended and/or expelled in any wave?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787D780-0B18-45E2-BAFD-295A59221A85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000" dirty="0" smtClean="0"/>
              <a:t>Create a format for the new variable and join data needed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FORMAT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VALUE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fmta</a:t>
            </a:r>
            <a:endParaRPr lang="en-US" sz="2000" dirty="0" smtClean="0">
              <a:solidFill>
                <a:srgbClr val="3333CC"/>
              </a:solidFill>
              <a:latin typeface="Lucida Console" pitchFamily="49" charset="0"/>
            </a:endParaRP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0 = "(0) Never suspended/expelled"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1 = "(1)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Suspended 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or expelled in any wave"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2 = "(2</a:t>
            </a:r>
            <a:r>
              <a:rPr lang="en-US" sz="2000" smtClean="0">
                <a:solidFill>
                  <a:srgbClr val="3333CC"/>
                </a:solidFill>
                <a:latin typeface="Lucida Console" pitchFamily="49" charset="0"/>
              </a:rPr>
              <a:t>)</a:t>
            </a:r>
            <a:r>
              <a:rPr lang="en-US" sz="2000" smtClean="0">
                <a:solidFill>
                  <a:srgbClr val="3333CC"/>
                </a:solidFill>
                <a:latin typeface="Lucida Console" pitchFamily="49" charset="0"/>
              </a:rPr>
              <a:t> Suspended 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or expelled every wave"  ;     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DATAcollapse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MERGE sasdb.n2w1parent (keep=ID np1d7h)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sasdb.n2w2paryouth (keep=ID np2d5d)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sasdb.n2w3paryouth (keep=ID np3d5d)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sasdb.n2w4paryouth(keep=ID np4d5d)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BY ID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595F81C-7138-4B30-B517-6EC76A5F86A5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Syntax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  <a:t>If np1D7h&gt;=0 and np2D5d&gt;=0 and np3D5d&gt;=0 and np4D5d&gt;=0</a:t>
            </a:r>
            <a:b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  <a:t>then do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  <a:t>       if np1D7h=1 and np2D5d=1 and np3D5d=1 and np4D5d=1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  <a:t>             then np4D5d_ever = 2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  <a:t>       else if np1D7h=1 or np2D5d=1 or np3D5d=1 or</a:t>
            </a:r>
            <a:b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  <a:t>     np4D5d=1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  <a:t>              then np4D5d_ever = 1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  <a:t>       else np4D5d_ever = 0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3333CC"/>
                </a:solidFill>
                <a:latin typeface="Lucida Console" pitchFamily="49" charset="0"/>
              </a:rPr>
              <a:t>  end ;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000" dirty="0" smtClean="0"/>
              <a:t>Code will result in a variable that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Requires a value for every wave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Is 0 if never suspended/expelled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Is 1 if suspended/expelled in any wave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Is 2 if suspend/expelled in all three waves.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71F4A48-CC27-4945-9A52-204DFD63CEE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355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new variables</a:t>
            </a:r>
          </a:p>
        </p:txBody>
      </p:sp>
      <p:pic>
        <p:nvPicPr>
          <p:cNvPr id="2355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1978025"/>
            <a:ext cx="86741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37688A-A667-445E-9F26-90C0676464B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457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variables: Example</a:t>
            </a:r>
          </a:p>
        </p:txBody>
      </p:sp>
      <p:sp>
        <p:nvSpPr>
          <p:cNvPr id="24579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Creating a new variable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dirty="0" smtClean="0"/>
              <a:t>Use the Wave 4 parent/youth interview file.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dirty="0" smtClean="0"/>
              <a:t>Bring in np1F7 from Wave 1, np2P8_J4 from Wave 2, and np3P8_J4 from Wave 3 interview files.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dirty="0" smtClean="0"/>
              <a:t>Create a new variable np4P8_J4_ever (ever done volunteer or community service).</a:t>
            </a:r>
            <a:r>
              <a:rPr lang="en-US" sz="2800" dirty="0" smtClean="0"/>
              <a:t> 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Initialize value to “0” if any value in np1F7, np2P8_J4, np3P8_J4, or np4P8_J4 is “0.”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Reassign to “1” if any value in np1F7, np2P8_J4, np3P8_J4, or np4P8_J4 is “1.”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37688A-A667-445E-9F26-90C0676464B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457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variables: Example</a:t>
            </a:r>
          </a:p>
        </p:txBody>
      </p:sp>
      <p:sp>
        <p:nvSpPr>
          <p:cNvPr id="24579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Creating a new variable (cont’d)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dirty="0" smtClean="0"/>
              <a:t>Assign a variable label and value labels.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dirty="0" smtClean="0"/>
              <a:t>Run a frequency of np4P8_J4_ever.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dirty="0" smtClean="0"/>
              <a:t>Run a </a:t>
            </a:r>
            <a:r>
              <a:rPr lang="en-US" sz="3200" dirty="0" err="1" smtClean="0"/>
              <a:t>crosstabulation</a:t>
            </a:r>
            <a:r>
              <a:rPr lang="en-US" sz="3200" dirty="0" smtClean="0"/>
              <a:t> of np4P8_J4_ever by np4P8_J4.</a:t>
            </a:r>
          </a:p>
          <a:p>
            <a:pPr lvl="2" eaLnBrk="1" hangingPunct="1">
              <a:lnSpc>
                <a:spcPct val="80000"/>
              </a:lnSpc>
              <a:buNone/>
            </a:pPr>
            <a:endParaRPr lang="en-US" sz="16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EAA5E74-F12D-4A9A-BFB7-9157E58A4F1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560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new variables: Example</a:t>
            </a:r>
          </a:p>
        </p:txBody>
      </p:sp>
      <p:pic>
        <p:nvPicPr>
          <p:cNvPr id="2560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90763"/>
            <a:ext cx="91440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5A6D5B-B909-4E31-81EA-9A9F0AF1828B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86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 smtClean="0"/>
          </a:p>
        </p:txBody>
      </p:sp>
      <p:sp>
        <p:nvSpPr>
          <p:cNvPr id="28675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Be aware of differences in coding between similar variables when building composite variables.</a:t>
            </a:r>
          </a:p>
          <a:p>
            <a:r>
              <a:rPr lang="en-US" dirty="0" smtClean="0"/>
              <a:t>Missing values must be considered.</a:t>
            </a:r>
          </a:p>
          <a:p>
            <a:pPr lvl="1"/>
            <a:r>
              <a:rPr lang="en-US" dirty="0" smtClean="0"/>
              <a:t>Know how missing values are being coded, particularly when using more than one variable to create another.</a:t>
            </a:r>
          </a:p>
          <a:p>
            <a:pPr lvl="1"/>
            <a:r>
              <a:rPr lang="en-US" dirty="0" smtClean="0"/>
              <a:t>Joined data are more likely to have missing values.</a:t>
            </a:r>
          </a:p>
          <a:p>
            <a:r>
              <a:rPr lang="en-US" dirty="0" smtClean="0"/>
              <a:t>Weights</a:t>
            </a:r>
          </a:p>
          <a:p>
            <a:pPr lvl="1"/>
            <a:r>
              <a:rPr lang="en-US" dirty="0" smtClean="0"/>
              <a:t>Generally, the analysis weight would be the weight from the smallest sample when combining data.</a:t>
            </a:r>
          </a:p>
          <a:p>
            <a:pPr lvl="1"/>
            <a:r>
              <a:rPr lang="en-US" dirty="0" smtClean="0"/>
              <a:t>When filling in values for a variable in an active file with values from another, it is OK to use the weight in the active file.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7985125" y="1027113"/>
            <a:ext cx="777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7848600" y="102711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55F391-4D24-441C-BEE5-C805962D1AFA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969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 smtClean="0"/>
          </a:p>
        </p:txBody>
      </p:sp>
      <p:sp>
        <p:nvSpPr>
          <p:cNvPr id="29699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0" indent="3175">
              <a:buNone/>
            </a:pPr>
            <a:r>
              <a:rPr lang="en-US" dirty="0" smtClean="0"/>
              <a:t>Know the values, mind the missing, and watch your weights!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F13CB7-3BC8-4ACD-AFC0-1CA7952E11F0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Modifying existing variables</a:t>
            </a:r>
          </a:p>
          <a:p>
            <a:pPr lvl="1"/>
            <a:r>
              <a:rPr lang="en-US" dirty="0" smtClean="0"/>
              <a:t>Creating new variables</a:t>
            </a:r>
          </a:p>
          <a:p>
            <a:pPr lvl="1"/>
            <a:r>
              <a:rPr lang="en-US" dirty="0" smtClean="0"/>
              <a:t>Summary</a:t>
            </a:r>
          </a:p>
          <a:p>
            <a:r>
              <a:rPr lang="en-US" dirty="0" smtClean="0"/>
              <a:t>Next module:</a:t>
            </a:r>
          </a:p>
          <a:p>
            <a:pPr lvl="1"/>
            <a:r>
              <a:rPr lang="en-US" dirty="0" smtClean="0"/>
              <a:t>18b. PROC SURVEY Procedures in SAS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25AC6-2F59-4713-85BA-4A965543B169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pPr lvl="1"/>
            <a:r>
              <a:rPr lang="en-US" smtClean="0"/>
              <a:t>NLTS2 </a:t>
            </a:r>
            <a:r>
              <a:rPr lang="en-US" dirty="0" smtClean="0"/>
              <a:t>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 (cont’d)</a:t>
            </a:r>
          </a:p>
          <a:p>
            <a:pPr lvl="1"/>
            <a:r>
              <a:rPr lang="en-US" dirty="0" smtClean="0"/>
              <a:t>13. Analysis Example: Descriptive/Comparative Using Longitudinal Data</a:t>
            </a:r>
          </a:p>
          <a:p>
            <a:pPr lvl="1"/>
            <a:r>
              <a:rPr lang="en-US" dirty="0" smtClean="0"/>
              <a:t>Accessing Data</a:t>
            </a:r>
          </a:p>
          <a:p>
            <a:pPr lvl="2"/>
            <a:r>
              <a:rPr lang="en-US" dirty="0" smtClean="0"/>
              <a:t>14b. Files in SAS</a:t>
            </a:r>
          </a:p>
          <a:p>
            <a:pPr lvl="2"/>
            <a:r>
              <a:rPr lang="en-US" dirty="0" smtClean="0"/>
              <a:t>15b. Frequencies in SAS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0850F6-E961-4926-B92A-BC6C0176DCC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17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 smtClean="0"/>
          </a:p>
        </p:txBody>
      </p:sp>
      <p:sp>
        <p:nvSpPr>
          <p:cNvPr id="7171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Modifying existing variables</a:t>
            </a:r>
          </a:p>
          <a:p>
            <a:pPr lvl="1"/>
            <a:r>
              <a:rPr lang="en-US" dirty="0" smtClean="0"/>
              <a:t>Creating new variables</a:t>
            </a:r>
          </a:p>
          <a:p>
            <a:pPr lvl="1"/>
            <a:r>
              <a:rPr lang="en-US" dirty="0" smtClean="0"/>
              <a:t>Summary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C0397A-EBFA-44A2-ADF7-9ECEEE78906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3691C7-E4F1-470B-975E-C951F357689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</a:t>
            </a:r>
          </a:p>
          <a:p>
            <a:pPr lvl="1"/>
            <a:r>
              <a:rPr lang="en-US" dirty="0" smtClean="0"/>
              <a:t>Modify an existing variable</a:t>
            </a:r>
          </a:p>
          <a:p>
            <a:pPr lvl="1"/>
            <a:r>
              <a:rPr lang="en-US" dirty="0" smtClean="0"/>
              <a:t>Create a new variable</a:t>
            </a:r>
          </a:p>
          <a:p>
            <a:pPr lvl="1"/>
            <a:r>
              <a:rPr lang="en-US" dirty="0" smtClean="0"/>
              <a:t>Join/combine data from different 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D4C525-AEA1-44AE-BF22-245CC8EC6BA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Modifying existing variables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How to modify a variable.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To collapse categories, break a continuous variable into categories, or recode a variable, it is not always necessary to create a new variable in SAS.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User-assigned formats control how output prints but does not change the variable.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Syntax for categorizing an existing variable with a format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PROC FORMAT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VALUE b2catfmt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  low-1 = "(&lt;=1) 1 or younger"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  2-5 = "(2-5) 2 to 5 years of age"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  6-10 = "(6-10) 6 to 10 years of age"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  11-high = "(&gt;=11) 11 or older"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PROC FREQ data = collapse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 TABLES np1B2a 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 FORMAT np1B2a b2catfmt. ;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A3A7163-4BE1-41A5-9FC1-850BFF55ABA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Modifying existing variables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Syntax to modify an existing variable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Create a new variable rather than permanently changing the exiting variable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Create a new format so values are meaningful</a:t>
            </a:r>
            <a:endParaRPr lang="en-US" sz="2000" dirty="0" smtClean="0">
              <a:solidFill>
                <a:srgbClr val="800080"/>
              </a:solidFill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FORMAT ;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VALUE b2catfmt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  </a:t>
            </a:r>
            <a:r>
              <a:rPr 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1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= "(1) 1 or younger"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  </a:t>
            </a:r>
            <a:r>
              <a:rPr 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2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= "(2) 2 to 5 years of age"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  </a:t>
            </a:r>
            <a:r>
              <a:rPr 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3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= "(3) 6 to 10 years of age"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  </a:t>
            </a:r>
            <a:r>
              <a:rPr 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4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= "(4) 11 or older" ;</a:t>
            </a:r>
            <a:endParaRPr lang="en-US" sz="2000" b="1" dirty="0" smtClean="0">
              <a:solidFill>
                <a:srgbClr val="3333CC"/>
              </a:solidFill>
              <a:latin typeface="Lucida Console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Recode the variable in a data step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This would result in a temporary change. Why? What would make it a permanent change?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7030A0"/>
                </a:solidFill>
                <a:latin typeface="Lucida Console" pitchFamily="49" charset="0"/>
              </a:rPr>
              <a:t>		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DATA collapse ;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		SET sasdb.n2w1parent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770707E-F07A-4E0A-B3EE-76ECF867784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Modifying existing variables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Syntax to recode an existing variable into a new variable with value and variable labels.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1200" dirty="0" smtClean="0"/>
          </a:p>
          <a:p>
            <a:pPr marL="1092200" lvl="1" indent="-457200" eaLnBrk="1" hangingPunct="1"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/* create age of youth when diagnosed – with age range categories*/</a:t>
            </a:r>
          </a:p>
          <a:p>
            <a:pPr marL="1092200" lvl="1" indent="-457200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if missing(np1B2a) then np1B2a_Cat = np1B2a ;</a:t>
            </a:r>
          </a:p>
          <a:p>
            <a:pPr marL="1092200" lvl="1" indent="-457200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else if np1B2a &lt;= 1 then np1B2a_Cat = 1 ;</a:t>
            </a:r>
          </a:p>
          <a:p>
            <a:pPr marL="1092200" lvl="1" indent="-457200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else if 2&lt;=np1B2a&lt;=5 then np1B2a_Cat = 2 ;</a:t>
            </a:r>
          </a:p>
          <a:p>
            <a:pPr marL="1092200" lvl="1" indent="-457200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else if 6&lt;=np1B2a&lt;=10 then np1B2a_Cat = 3 ;</a:t>
            </a:r>
          </a:p>
          <a:p>
            <a:pPr marL="1092200" lvl="1" indent="-457200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else if np1B2a &gt; 10 then np1B2a_Cat = 4 ;</a:t>
            </a:r>
          </a:p>
          <a:p>
            <a:pPr marL="1092200" lvl="1" indent="-457200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FORMAT np1B2a_Cat b2catfmt. ;</a:t>
            </a:r>
          </a:p>
          <a:p>
            <a:pPr marL="1092200" lvl="1" indent="-457200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LABEL np1B2a_Cat = '(np1B2a_cat) Age of youth when diagnosed - categorized into ranges' ;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743200" y="6172200"/>
            <a:ext cx="5029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These results cannot be replicated with full dataset; all output</a:t>
            </a:r>
            <a:b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 modules generated with a random subset of the full data.</a:t>
            </a:r>
            <a:endParaRPr lang="en-US" sz="14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15415</TotalTime>
  <Words>1988</Words>
  <Application>Microsoft Macintosh PowerPoint</Application>
  <PresentationFormat>On-screen Show (4:3)</PresentationFormat>
  <Paragraphs>227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1_Default Design</vt:lpstr>
      <vt:lpstr>17b. Accessing Data: Manipulating  Variables in SAS®</vt:lpstr>
      <vt:lpstr>Prerequisites</vt:lpstr>
      <vt:lpstr>Prerequisites</vt:lpstr>
      <vt:lpstr>Overview</vt:lpstr>
      <vt:lpstr>NLTS2 restricted-use data</vt:lpstr>
      <vt:lpstr>Purpose</vt:lpstr>
      <vt:lpstr>Modifying existing variables</vt:lpstr>
      <vt:lpstr>Modifying existing variables</vt:lpstr>
      <vt:lpstr>Modifying existing variables</vt:lpstr>
      <vt:lpstr>Modifying existing variables</vt:lpstr>
      <vt:lpstr>Modifying existing variables</vt:lpstr>
      <vt:lpstr>Modifying existing variables</vt:lpstr>
      <vt:lpstr>Modifying existing variables: Example</vt:lpstr>
      <vt:lpstr>Modifying existing variables: Example</vt:lpstr>
      <vt:lpstr>Modifying existing variables: Example</vt:lpstr>
      <vt:lpstr>Modifying existing variables: Example</vt:lpstr>
      <vt:lpstr>Creating new variables</vt:lpstr>
      <vt:lpstr>Creating new variables</vt:lpstr>
      <vt:lpstr>Creating new variables</vt:lpstr>
      <vt:lpstr>Creating new variables</vt:lpstr>
      <vt:lpstr>Creating new variables</vt:lpstr>
      <vt:lpstr>Creating new variables: Example</vt:lpstr>
      <vt:lpstr>Creating new variables: Example</vt:lpstr>
      <vt:lpstr>Creating new variables: Example</vt:lpstr>
      <vt:lpstr>Summary</vt:lpstr>
      <vt:lpstr>Summary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143</cp:revision>
  <dcterms:created xsi:type="dcterms:W3CDTF">2011-05-24T13:15:16Z</dcterms:created>
  <dcterms:modified xsi:type="dcterms:W3CDTF">2011-05-24T13:15:52Z</dcterms:modified>
</cp:coreProperties>
</file>