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31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notesSlides/notesSlide30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28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Default Extension="wmf" ContentType="image/x-wmf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26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4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661" r:id="rId1"/>
  </p:sldMasterIdLst>
  <p:notesMasterIdLst>
    <p:notesMasterId r:id="rId33"/>
  </p:notesMasterIdLst>
  <p:handoutMasterIdLst>
    <p:handoutMasterId r:id="rId34"/>
  </p:handoutMasterIdLst>
  <p:sldIdLst>
    <p:sldId id="262" r:id="rId2"/>
    <p:sldId id="361" r:id="rId3"/>
    <p:sldId id="362" r:id="rId4"/>
    <p:sldId id="349" r:id="rId5"/>
    <p:sldId id="354" r:id="rId6"/>
    <p:sldId id="264" r:id="rId7"/>
    <p:sldId id="363" r:id="rId8"/>
    <p:sldId id="335" r:id="rId9"/>
    <p:sldId id="353" r:id="rId10"/>
    <p:sldId id="328" r:id="rId11"/>
    <p:sldId id="329" r:id="rId12"/>
    <p:sldId id="331" r:id="rId13"/>
    <p:sldId id="332" r:id="rId14"/>
    <p:sldId id="342" r:id="rId15"/>
    <p:sldId id="330" r:id="rId16"/>
    <p:sldId id="336" r:id="rId17"/>
    <p:sldId id="334" r:id="rId18"/>
    <p:sldId id="346" r:id="rId19"/>
    <p:sldId id="337" r:id="rId20"/>
    <p:sldId id="347" r:id="rId21"/>
    <p:sldId id="338" r:id="rId22"/>
    <p:sldId id="348" r:id="rId23"/>
    <p:sldId id="339" r:id="rId24"/>
    <p:sldId id="356" r:id="rId25"/>
    <p:sldId id="355" r:id="rId26"/>
    <p:sldId id="357" r:id="rId27"/>
    <p:sldId id="358" r:id="rId28"/>
    <p:sldId id="359" r:id="rId29"/>
    <p:sldId id="360" r:id="rId30"/>
    <p:sldId id="350" r:id="rId31"/>
    <p:sldId id="351" r:id="rId32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ave" initials="D" lastIdx="2" clrIdx="0"/>
  <p:cmAuthor id="1" name="Kathy Valdes" initials="KV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0099"/>
    <a:srgbClr val="339933"/>
    <a:srgbClr val="333399"/>
    <a:srgbClr val="3333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2592" y="-1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968" y="-78"/>
      </p:cViewPr>
      <p:guideLst>
        <p:guide orient="horz" pos="2931"/>
        <p:guide pos="221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70199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t" anchorCtr="0" compatLnSpc="1">
            <a:prstTxWarp prst="textNoShape">
              <a:avLst/>
            </a:prstTxWarp>
          </a:bodyPr>
          <a:lstStyle>
            <a:lvl1pPr algn="ctr" defTabSz="931863">
              <a:defRPr sz="1200" b="0"/>
            </a:lvl1pPr>
          </a:lstStyle>
          <a:p>
            <a:pPr>
              <a:defRPr/>
            </a:pPr>
            <a:r>
              <a:rPr lang="en-US" dirty="0"/>
              <a:t>\</a:t>
            </a:r>
          </a:p>
        </p:txBody>
      </p:sp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0" y="0"/>
            <a:ext cx="72723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169" tIns="48084" rIns="96169" bIns="48084"/>
          <a:lstStyle/>
          <a:p>
            <a:pPr algn="ctr" defTabSz="960438">
              <a:defRPr/>
            </a:pPr>
            <a:r>
              <a:rPr lang="en-US" sz="1200" b="0" dirty="0"/>
              <a:t>NLTS2 Data Training</a:t>
            </a:r>
          </a:p>
          <a:p>
            <a:pPr algn="ctr" defTabSz="960438">
              <a:defRPr/>
            </a:pPr>
            <a:r>
              <a:rPr lang="en-US" sz="1200" b="0" dirty="0"/>
              <a:t>SRI International</a:t>
            </a:r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98513" y="8770938"/>
            <a:ext cx="52197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b" anchorCtr="0" compatLnSpc="1">
            <a:prstTxWarp prst="textNoShape">
              <a:avLst/>
            </a:prstTxWarp>
          </a:bodyPr>
          <a:lstStyle>
            <a:lvl1pPr algn="ctr" defTabSz="941388">
              <a:defRPr sz="1200" b="0"/>
            </a:lvl1pPr>
          </a:lstStyle>
          <a:p>
            <a:pPr>
              <a:defRPr/>
            </a:pPr>
            <a:r>
              <a:rPr lang="en-US" dirty="0"/>
              <a:t>Preliminary findings—not for citation.</a:t>
            </a:r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2238" y="8766175"/>
            <a:ext cx="3006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0" tIns="46200" rIns="92400" bIns="46200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 b="0"/>
            </a:lvl1pPr>
          </a:lstStyle>
          <a:p>
            <a:pPr>
              <a:defRPr/>
            </a:pPr>
            <a:fld id="{3AA95F83-0140-44CD-9C74-015A6123F3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6913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21188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7613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7613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/>
            </a:lvl1pPr>
          </a:lstStyle>
          <a:p>
            <a:pPr>
              <a:defRPr/>
            </a:pPr>
            <a:fld id="{9961362A-0B20-4ECD-A656-9CC9CCE2B8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5D0FF5-7D64-46C4-B26F-AF8933243F5C}" type="slidenum">
              <a:rPr lang="en-US" smtClean="0"/>
              <a:pPr/>
              <a:t>0</a:t>
            </a:fld>
            <a:endParaRPr lang="en-US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684712" cy="3513137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430713"/>
            <a:ext cx="5130800" cy="4202112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61362A-0B20-4ECD-A656-9CC9CCE2B88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92EC10-4AE0-4ACF-8E84-F585A33CBB97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684712" cy="3513137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430713"/>
            <a:ext cx="5130800" cy="4202112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92EC10-4AE0-4ACF-8E84-F585A33CBB97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684712" cy="3513137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430713"/>
            <a:ext cx="5130800" cy="4202112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A6FA64-A754-4BF1-9F4C-AB21580E7A39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684712" cy="3513137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430713"/>
            <a:ext cx="5130800" cy="4202112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677B03-72CF-4B56-95AD-D6713CC5059A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684712" cy="3513137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430713"/>
            <a:ext cx="5130800" cy="4202112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19809-9CF2-4550-B330-779F2D4467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7C9F3-27E4-4033-A618-9B69F2D3D2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81FE2-F23F-4E3A-9099-D2434CBB23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5BE52-DBB3-4E63-8FD3-A0BA1F1210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3D3A8-480A-45E1-AC11-4A5D9E6480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424488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A0E05-6B85-40C0-B5D6-4099DBC618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65BF3-7C37-47E0-92E9-B1199F797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395656" y="6381750"/>
            <a:ext cx="6338888" cy="323850"/>
          </a:xfrm>
        </p:spPr>
        <p:txBody>
          <a:bodyPr/>
          <a:lstStyle>
            <a:lvl1pPr>
              <a:defRPr sz="1200" i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37513" y="6410325"/>
            <a:ext cx="6318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2E2C1-3AFE-4C4A-AD24-D576019513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18a. Complex Samples Procedures</a:t>
            </a:r>
            <a:r>
              <a:rPr lang="en-US" sz="2000" b="0" kern="1200" baseline="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 in </a:t>
            </a:r>
            <a:r>
              <a:rPr lang="en-US" sz="20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SPSS</a:t>
            </a:r>
            <a:r>
              <a:rPr lang="en-US" sz="2000" b="0" kern="1200" baseline="20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®</a:t>
            </a:r>
            <a:endParaRPr lang="en-US" sz="2000" b="1" kern="0" baseline="20000" dirty="0">
              <a:solidFill>
                <a:schemeClr val="bg2">
                  <a:lumMod val="40000"/>
                  <a:lumOff val="60000"/>
                </a:schemeClr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6650" y="209550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7EDB3-FB24-4413-A34F-CEC4602C86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748338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15A20-F062-4393-BE4C-B5356B3EE6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76C8A-8F00-43A1-B185-7D8C395CBD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592763" cy="323850"/>
          </a:xfrm>
        </p:spPr>
        <p:txBody>
          <a:bodyPr/>
          <a:lstStyle>
            <a:lvl1pPr>
              <a:defRPr i="1" smtClean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F4EC9-F15E-4526-B38C-8DE391DD27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055D3-AB06-498E-A939-E7324FE6EF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7339A-8F8C-46BA-A6C8-3A70049E6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00200" y="6381750"/>
            <a:ext cx="5181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58150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1FA2F007-C0C0-484A-A0E4-51920F07523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99363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44500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66" r:id="rId2"/>
    <p:sldLayoutId id="2147483762" r:id="rId3"/>
    <p:sldLayoutId id="2147483754" r:id="rId4"/>
    <p:sldLayoutId id="2147483763" r:id="rId5"/>
    <p:sldLayoutId id="2147483755" r:id="rId6"/>
    <p:sldLayoutId id="2147483764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5" r:id="rId1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Calibri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nlts2.org/" TargetMode="External"/><Relationship Id="rId4" Type="http://schemas.openxmlformats.org/officeDocument/2006/relationships/hyperlink" Target="http://nces.ed.gov/statprog/rudman/" TargetMode="External"/><Relationship Id="rId5" Type="http://schemas.openxmlformats.org/officeDocument/2006/relationships/hyperlink" Target="http://nces.ed.gov/statprog/instruct.asp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487032" y="155448"/>
            <a:ext cx="8805672" cy="2130552"/>
          </a:xfrm>
          <a:noFill/>
        </p:spPr>
        <p:txBody>
          <a:bodyPr/>
          <a:lstStyle/>
          <a:p>
            <a:pPr eaLnBrk="1" hangingPunct="1">
              <a:tabLst>
                <a:tab pos="914400" algn="l"/>
              </a:tabLst>
            </a:pPr>
            <a:r>
              <a:rPr lang="en-US" altLang="en-US" dirty="0" smtClean="0"/>
              <a:t>18a. Complex Samples Procedures</a:t>
            </a:r>
            <a:br>
              <a:rPr lang="en-US" altLang="en-US" dirty="0" smtClean="0"/>
            </a:br>
            <a:r>
              <a:rPr lang="en-US" altLang="en-US" dirty="0" smtClean="0"/>
              <a:t>	in SPSS</a:t>
            </a:r>
            <a:r>
              <a:rPr lang="en-US" altLang="en-US" baseline="30000" dirty="0" smtClean="0"/>
              <a:t>®</a:t>
            </a:r>
            <a:r>
              <a:rPr lang="en-US" altLang="en-US" sz="2800" dirty="0" smtClean="0"/>
              <a:t> 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85750" y="3536950"/>
            <a:ext cx="3792538" cy="2020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5593" tIns="42045" rIns="85593" bIns="42045"/>
          <a:lstStyle/>
          <a:p>
            <a:pPr algn="ctr" defTabSz="865188">
              <a:spcBef>
                <a:spcPct val="20000"/>
              </a:spcBef>
              <a:spcAft>
                <a:spcPct val="50000"/>
              </a:spcAft>
            </a:pPr>
            <a:endParaRPr lang="en-US" altLang="en-US" sz="2300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465BF3-7C37-47E0-92E9-B1199F797EAC}" type="slidenum">
              <a:rPr lang="en-US" smtClean="0"/>
              <a:pPr>
                <a:defRPr/>
              </a:pPr>
              <a:t>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Analysis and plan files</a:t>
            </a:r>
            <a:endParaRPr lang="en-US" dirty="0" smtClean="0"/>
          </a:p>
        </p:txBody>
      </p:sp>
      <p:sp>
        <p:nvSpPr>
          <p:cNvPr id="13315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 smtClean="0"/>
              <a:t>How to prepare the data to use complex samples</a:t>
            </a:r>
          </a:p>
          <a:p>
            <a:r>
              <a:rPr lang="en-US" altLang="en-US" dirty="0" smtClean="0"/>
              <a:t>The first step is to create an analysis data set.</a:t>
            </a:r>
          </a:p>
          <a:p>
            <a:pPr lvl="1"/>
            <a:r>
              <a:rPr lang="en-US" altLang="en-US" dirty="0" smtClean="0"/>
              <a:t>Combine data or select an existing file from a given source/wave.</a:t>
            </a:r>
          </a:p>
          <a:p>
            <a:r>
              <a:rPr lang="en-US" altLang="en-US" dirty="0" smtClean="0"/>
              <a:t>Once the analysis file has been created or selected, two variables need to be added to that file.</a:t>
            </a:r>
          </a:p>
          <a:p>
            <a:pPr lvl="1"/>
            <a:r>
              <a:rPr lang="en-US" altLang="en-US" dirty="0" smtClean="0"/>
              <a:t>Add “Stratum” and “Cluster” found in n2sample.sav.</a:t>
            </a:r>
          </a:p>
          <a:p>
            <a:r>
              <a:rPr lang="en-US" altLang="en-US" dirty="0" smtClean="0"/>
              <a:t>When the analysis and sample data are joined, the next step is to create a plan file.</a:t>
            </a:r>
          </a:p>
          <a:p>
            <a:pPr lvl="1"/>
            <a:r>
              <a:rPr lang="en-US" altLang="en-US" dirty="0" smtClean="0"/>
              <a:t>A plan file is an external file that contains the sample design parameters and the appropriate weight.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Analysis and plan files</a:t>
            </a:r>
            <a:endParaRPr lang="en-US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dirty="0" smtClean="0"/>
              <a:t>The plan file is set up through a menu-driven wizard.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i="1" dirty="0" smtClean="0">
                <a:solidFill>
                  <a:srgbClr val="3333CC"/>
                </a:solidFill>
              </a:rPr>
              <a:t>Analyze: Complex Samples: Prepare for Analysis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Select “</a:t>
            </a:r>
            <a:r>
              <a:rPr lang="en-US" sz="2000" dirty="0" smtClean="0">
                <a:solidFill>
                  <a:srgbClr val="3333CC"/>
                </a:solidFill>
              </a:rPr>
              <a:t>Create a Plan File</a:t>
            </a:r>
            <a:r>
              <a:rPr lang="en-US" sz="2000" dirty="0" smtClean="0"/>
              <a:t>” and “</a:t>
            </a:r>
            <a:r>
              <a:rPr lang="en-US" sz="2000" dirty="0" smtClean="0">
                <a:solidFill>
                  <a:srgbClr val="3333CC"/>
                </a:solidFill>
              </a:rPr>
              <a:t>Browse</a:t>
            </a:r>
            <a:r>
              <a:rPr lang="en-US" sz="2000" dirty="0" smtClean="0"/>
              <a:t>” to assign a name and location of the plan file in the pop-up window.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Click “Next” to go to the “</a:t>
            </a:r>
            <a:r>
              <a:rPr lang="en-US" sz="2000" dirty="0" smtClean="0">
                <a:solidFill>
                  <a:srgbClr val="3333CC"/>
                </a:solidFill>
              </a:rPr>
              <a:t>Stage 1 Design Variables</a:t>
            </a:r>
            <a:r>
              <a:rPr lang="en-US" sz="2000" dirty="0" smtClean="0"/>
              <a:t>” window.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Select “</a:t>
            </a:r>
            <a:r>
              <a:rPr lang="en-US" sz="2000" dirty="0" smtClean="0">
                <a:solidFill>
                  <a:srgbClr val="3333CC"/>
                </a:solidFill>
              </a:rPr>
              <a:t>Stratum</a:t>
            </a:r>
            <a:r>
              <a:rPr lang="en-US" sz="2000" dirty="0" smtClean="0"/>
              <a:t>” and click the right-facing arrow to move the variable to the “</a:t>
            </a:r>
            <a:r>
              <a:rPr lang="en-US" sz="2000" dirty="0" smtClean="0">
                <a:solidFill>
                  <a:srgbClr val="3333CC"/>
                </a:solidFill>
              </a:rPr>
              <a:t>Strata</a:t>
            </a:r>
            <a:r>
              <a:rPr lang="en-US" sz="2000" dirty="0" smtClean="0"/>
              <a:t>” box.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Select “</a:t>
            </a:r>
            <a:r>
              <a:rPr lang="en-US" sz="2000" dirty="0" smtClean="0">
                <a:solidFill>
                  <a:srgbClr val="3333CC"/>
                </a:solidFill>
              </a:rPr>
              <a:t>Cluster</a:t>
            </a:r>
            <a:r>
              <a:rPr lang="en-US" sz="2000" dirty="0" smtClean="0"/>
              <a:t>” and click the right-facing arrow to move the variable to the “</a:t>
            </a:r>
            <a:r>
              <a:rPr lang="en-US" sz="2000" dirty="0" smtClean="0">
                <a:solidFill>
                  <a:srgbClr val="3333CC"/>
                </a:solidFill>
              </a:rPr>
              <a:t>Clusters</a:t>
            </a:r>
            <a:r>
              <a:rPr lang="en-US" sz="2000" dirty="0" smtClean="0"/>
              <a:t>” box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Select the appropriate weight and click the right-facing arrow to move the variable to the “</a:t>
            </a:r>
            <a:r>
              <a:rPr lang="en-US" sz="2000" dirty="0" smtClean="0">
                <a:solidFill>
                  <a:srgbClr val="3333CC"/>
                </a:solidFill>
              </a:rPr>
              <a:t>Sample Weight</a:t>
            </a:r>
            <a:r>
              <a:rPr lang="en-US" sz="2000" dirty="0" smtClean="0"/>
              <a:t>” box.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Click “Next” to go to the “</a:t>
            </a:r>
            <a:r>
              <a:rPr lang="en-US" sz="2000" dirty="0" smtClean="0">
                <a:solidFill>
                  <a:srgbClr val="3333CC"/>
                </a:solidFill>
              </a:rPr>
              <a:t>Stage 1 Estimation Method</a:t>
            </a:r>
            <a:r>
              <a:rPr lang="en-US" sz="2000" dirty="0" smtClean="0"/>
              <a:t>” window.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Select “</a:t>
            </a:r>
            <a:r>
              <a:rPr lang="en-US" sz="2000" dirty="0" smtClean="0">
                <a:solidFill>
                  <a:srgbClr val="3333CC"/>
                </a:solidFill>
              </a:rPr>
              <a:t>WR</a:t>
            </a:r>
            <a:r>
              <a:rPr lang="en-US" sz="2000" dirty="0" smtClean="0"/>
              <a:t>” for with replacement.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Click “</a:t>
            </a:r>
            <a:r>
              <a:rPr lang="en-US" sz="2000" dirty="0" smtClean="0">
                <a:solidFill>
                  <a:srgbClr val="3333CC"/>
                </a:solidFill>
              </a:rPr>
              <a:t>Finish.</a:t>
            </a:r>
            <a:r>
              <a:rPr lang="en-US" sz="2000" dirty="0" smtClean="0"/>
              <a:t>”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Analysis and plan files</a:t>
            </a:r>
            <a:endParaRPr lang="en-US" dirty="0" smtClean="0"/>
          </a:p>
        </p:txBody>
      </p:sp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3" cstate="print"/>
          <a:srcRect t="2574" r="58391" b="41019"/>
          <a:stretch>
            <a:fillRect/>
          </a:stretch>
        </p:blipFill>
        <p:spPr bwMode="auto">
          <a:xfrm>
            <a:off x="1325563" y="1298573"/>
            <a:ext cx="5895975" cy="499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Analysis and plan files</a:t>
            </a: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z="2400" dirty="0" smtClean="0"/>
          </a:p>
          <a:p>
            <a:pPr eaLnBrk="1" hangingPunct="1"/>
            <a:endParaRPr lang="en-US" altLang="en-US" sz="2400" dirty="0" smtClean="0"/>
          </a:p>
        </p:txBody>
      </p:sp>
      <p:pic>
        <p:nvPicPr>
          <p:cNvPr id="16388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761" t="18890" r="28276" b="20593"/>
          <a:stretch>
            <a:fillRect/>
          </a:stretch>
        </p:blipFill>
        <p:spPr bwMode="auto">
          <a:xfrm>
            <a:off x="1096963" y="1284345"/>
            <a:ext cx="6949440" cy="4963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Analysis and plan files</a:t>
            </a:r>
            <a:endParaRPr 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z="2400" dirty="0" smtClean="0"/>
          </a:p>
          <a:p>
            <a:pPr eaLnBrk="1" hangingPunct="1"/>
            <a:endParaRPr lang="en-US" altLang="en-US" sz="2400" dirty="0" smtClean="0"/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3" cstate="print"/>
          <a:srcRect l="20903" t="20851" r="28276" b="20723"/>
          <a:stretch>
            <a:fillRect/>
          </a:stretch>
        </p:blipFill>
        <p:spPr bwMode="auto">
          <a:xfrm>
            <a:off x="1089930" y="1232307"/>
            <a:ext cx="6970713" cy="500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Frequencies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/>
              <a:t>How to run frequencies in Complex Samples</a:t>
            </a:r>
          </a:p>
          <a:p>
            <a:pPr eaLnBrk="1" hangingPunct="1"/>
            <a:r>
              <a:rPr lang="en-US" altLang="en-US" sz="2400" dirty="0" smtClean="0"/>
              <a:t>Running a frequency or any other procedure is not much different than in the base SPSS procedures once the plan file has been created and selected.</a:t>
            </a:r>
          </a:p>
          <a:p>
            <a:pPr eaLnBrk="1" hangingPunct="1"/>
            <a:r>
              <a:rPr lang="en-US" altLang="en-US" sz="2400" dirty="0" smtClean="0"/>
              <a:t>Syntax for frequencies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1800" dirty="0" smtClean="0">
                <a:solidFill>
                  <a:srgbClr val="7030A0"/>
                </a:solidFill>
                <a:latin typeface="Lucida Console" pitchFamily="49" charset="0"/>
              </a:rPr>
              <a:t>	</a:t>
            </a:r>
            <a:r>
              <a:rPr lang="en-US" altLang="en-US" sz="1800" dirty="0" smtClean="0">
                <a:solidFill>
                  <a:srgbClr val="3333CC"/>
                </a:solidFill>
                <a:latin typeface="Lucida Console" pitchFamily="49" charset="0"/>
              </a:rPr>
              <a:t>*Complex Samples Frequencies.</a:t>
            </a:r>
            <a:br>
              <a:rPr lang="en-US" alt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1800" dirty="0" smtClean="0">
                <a:solidFill>
                  <a:srgbClr val="3333CC"/>
                </a:solidFill>
                <a:latin typeface="Lucida Console" pitchFamily="49" charset="0"/>
              </a:rPr>
              <a:t>CSTABULATE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1800" dirty="0" smtClean="0">
                <a:solidFill>
                  <a:srgbClr val="3333CC"/>
                </a:solidFill>
                <a:latin typeface="Lucida Console" pitchFamily="49" charset="0"/>
              </a:rPr>
              <a:t>	 /PLAN FILE = 'C:\Projects\Data\MyPlan.csaplan‘</a:t>
            </a:r>
            <a:br>
              <a:rPr lang="en-US" alt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1800" dirty="0" smtClean="0">
                <a:solidFill>
                  <a:srgbClr val="3333CC"/>
                </a:solidFill>
                <a:latin typeface="Lucida Console" pitchFamily="49" charset="0"/>
              </a:rPr>
              <a:t> /TABLES VARIABLES = w2_Age4</a:t>
            </a:r>
            <a:br>
              <a:rPr lang="en-US" alt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1800" dirty="0" smtClean="0">
                <a:solidFill>
                  <a:srgbClr val="3333CC"/>
                </a:solidFill>
                <a:latin typeface="Lucida Console" pitchFamily="49" charset="0"/>
              </a:rPr>
              <a:t> /CELLS  POPSIZE TABLEPCT</a:t>
            </a:r>
            <a:br>
              <a:rPr lang="en-US" alt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1800" dirty="0" smtClean="0">
                <a:solidFill>
                  <a:srgbClr val="3333CC"/>
                </a:solidFill>
                <a:latin typeface="Lucida Console" pitchFamily="49" charset="0"/>
              </a:rPr>
              <a:t> /STATISTICS  SE</a:t>
            </a:r>
            <a:br>
              <a:rPr lang="en-US" alt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1800" dirty="0" smtClean="0">
                <a:solidFill>
                  <a:srgbClr val="3333CC"/>
                </a:solidFill>
                <a:latin typeface="Lucida Console" pitchFamily="49" charset="0"/>
              </a:rPr>
              <a:t> /MISSING SCOPE = TABLE CLASSMISSING = EXCLUDE.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Frequencies</a:t>
            </a:r>
            <a:endParaRPr lang="en-U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 smtClean="0"/>
              <a:t>From menu, select</a:t>
            </a:r>
          </a:p>
          <a:p>
            <a:pPr lvl="1"/>
            <a:r>
              <a:rPr lang="en-US" altLang="en-US" dirty="0" smtClean="0"/>
              <a:t>Analyze: Complex Samples: Frequencies</a:t>
            </a:r>
          </a:p>
          <a:p>
            <a:pPr lvl="1"/>
            <a:r>
              <a:rPr lang="en-US" dirty="0" smtClean="0"/>
              <a:t>Select sample plan file.</a:t>
            </a:r>
          </a:p>
          <a:p>
            <a:pPr lvl="2"/>
            <a:r>
              <a:rPr lang="en-US" dirty="0" smtClean="0"/>
              <a:t>May not be necessary to select the file; will often remember most recent file used.</a:t>
            </a:r>
          </a:p>
          <a:p>
            <a:pPr lvl="2"/>
            <a:r>
              <a:rPr lang="en-US" dirty="0" smtClean="0"/>
              <a:t>If no file is automatically selected, from “Browse” select the sample plan file created for analysis.</a:t>
            </a:r>
          </a:p>
          <a:p>
            <a:pPr lvl="2"/>
            <a:r>
              <a:rPr lang="en-US" dirty="0" smtClean="0"/>
              <a:t>Select “</a:t>
            </a:r>
            <a:r>
              <a:rPr lang="en-US" dirty="0" smtClean="0">
                <a:solidFill>
                  <a:srgbClr val="3333CC"/>
                </a:solidFill>
              </a:rPr>
              <a:t>Open</a:t>
            </a:r>
            <a:r>
              <a:rPr lang="en-US" dirty="0" smtClean="0"/>
              <a:t>” and “</a:t>
            </a:r>
            <a:r>
              <a:rPr lang="en-US" dirty="0" smtClean="0">
                <a:solidFill>
                  <a:srgbClr val="3333CC"/>
                </a:solidFill>
              </a:rPr>
              <a:t>Continue</a:t>
            </a:r>
            <a:r>
              <a:rPr lang="en-US" dirty="0" smtClean="0"/>
              <a:t>.”</a:t>
            </a:r>
          </a:p>
          <a:p>
            <a:pPr lvl="1"/>
            <a:r>
              <a:rPr lang="en-US" dirty="0" smtClean="0"/>
              <a:t>Select “</a:t>
            </a:r>
            <a:r>
              <a:rPr lang="en-US" dirty="0" smtClean="0">
                <a:solidFill>
                  <a:srgbClr val="3333CC"/>
                </a:solidFill>
              </a:rPr>
              <a:t>Statistics</a:t>
            </a:r>
            <a:r>
              <a:rPr lang="en-US" dirty="0" smtClean="0"/>
              <a:t>” and “</a:t>
            </a:r>
            <a:r>
              <a:rPr lang="en-US" dirty="0" smtClean="0">
                <a:solidFill>
                  <a:srgbClr val="3333CC"/>
                </a:solidFill>
              </a:rPr>
              <a:t>Table Percent</a:t>
            </a:r>
            <a:r>
              <a:rPr lang="en-US" dirty="0" smtClean="0"/>
              <a:t>” in pop-up window.</a:t>
            </a:r>
          </a:p>
          <a:p>
            <a:pPr lvl="1"/>
            <a:r>
              <a:rPr lang="en-US" dirty="0" smtClean="0"/>
              <a:t>Select variable(s) and click the right-facing arrow to move to the “Frequency Tables” box.</a:t>
            </a:r>
          </a:p>
          <a:p>
            <a:pPr lvl="1"/>
            <a:r>
              <a:rPr lang="en-US" dirty="0" smtClean="0"/>
              <a:t>Click “</a:t>
            </a:r>
            <a:r>
              <a:rPr lang="en-US" dirty="0" smtClean="0">
                <a:solidFill>
                  <a:srgbClr val="3333CC"/>
                </a:solidFill>
              </a:rPr>
              <a:t>OK</a:t>
            </a:r>
            <a:r>
              <a:rPr lang="en-US" dirty="0" smtClean="0"/>
              <a:t>” or “</a:t>
            </a:r>
            <a:r>
              <a:rPr lang="en-US" dirty="0" smtClean="0">
                <a:solidFill>
                  <a:srgbClr val="3333CC"/>
                </a:solidFill>
              </a:rPr>
              <a:t>Paste</a:t>
            </a:r>
            <a:r>
              <a:rPr lang="en-US" dirty="0" smtClean="0"/>
              <a:t>” to run from syntax editor.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Crosstabs</a:t>
            </a:r>
            <a:endParaRPr 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How to run crosstabs</a:t>
            </a:r>
          </a:p>
          <a:p>
            <a:pPr eaLnBrk="1" hangingPunct="1"/>
            <a:r>
              <a:rPr lang="en-US" altLang="en-US" dirty="0" smtClean="0"/>
              <a:t>Syntax for crosstabs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  <a:t>* Complex Samples Crosstabs.</a:t>
            </a:r>
            <a:b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  <a:t>CSTABULATE</a:t>
            </a:r>
            <a:b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  <a:t> /PLAN FILE = 'C:\Projects\Data\MyPlan.csaplan‘</a:t>
            </a:r>
            <a:b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  <a:t> /TABLES VARIABLES = w2_Age4 BY w2_incm3</a:t>
            </a:r>
            <a:b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  <a:t> /CELLS  POPSIZE COLPCT</a:t>
            </a:r>
            <a:b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  <a:t> /STATISTICS  SE</a:t>
            </a:r>
            <a:b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  <a:t> /MISSING SCOPE = TABLE CLASSMISSING = EXCLUDE.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Crosstabs</a:t>
            </a: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From menu, select</a:t>
            </a:r>
          </a:p>
          <a:p>
            <a:pPr lvl="1" eaLnBrk="1" hangingPunct="1"/>
            <a:r>
              <a:rPr lang="en-US" altLang="en-US" i="1" dirty="0" smtClean="0">
                <a:solidFill>
                  <a:srgbClr val="3333CC"/>
                </a:solidFill>
              </a:rPr>
              <a:t>Analyze: Complex Samples: Crosstabs</a:t>
            </a:r>
            <a:endParaRPr lang="en-US" altLang="en-US" dirty="0" smtClean="0">
              <a:solidFill>
                <a:srgbClr val="3333CC"/>
              </a:solidFill>
            </a:endParaRPr>
          </a:p>
          <a:p>
            <a:pPr lvl="1" eaLnBrk="1" hangingPunct="1">
              <a:lnSpc>
                <a:spcPct val="85000"/>
              </a:lnSpc>
            </a:pPr>
            <a:r>
              <a:rPr lang="en-US" dirty="0" smtClean="0"/>
              <a:t>Select sample plan file.</a:t>
            </a:r>
          </a:p>
          <a:p>
            <a:pPr lvl="1" eaLnBrk="1" hangingPunct="1"/>
            <a:r>
              <a:rPr lang="en-US" dirty="0" smtClean="0"/>
              <a:t>Select “</a:t>
            </a:r>
            <a:r>
              <a:rPr lang="en-US" dirty="0" smtClean="0">
                <a:solidFill>
                  <a:srgbClr val="3333CC"/>
                </a:solidFill>
              </a:rPr>
              <a:t>Open</a:t>
            </a:r>
            <a:r>
              <a:rPr lang="en-US" dirty="0" smtClean="0"/>
              <a:t>” and “</a:t>
            </a:r>
            <a:r>
              <a:rPr lang="en-US" dirty="0" smtClean="0">
                <a:solidFill>
                  <a:srgbClr val="3333CC"/>
                </a:solidFill>
              </a:rPr>
              <a:t>Continue.</a:t>
            </a:r>
            <a:r>
              <a:rPr lang="en-US" dirty="0" smtClean="0"/>
              <a:t>”</a:t>
            </a:r>
          </a:p>
          <a:p>
            <a:pPr lvl="1" eaLnBrk="1" hangingPunct="1"/>
            <a:r>
              <a:rPr lang="en-US" dirty="0" smtClean="0"/>
              <a:t>Select “</a:t>
            </a:r>
            <a:r>
              <a:rPr lang="en-US" dirty="0" smtClean="0">
                <a:solidFill>
                  <a:srgbClr val="3333CC"/>
                </a:solidFill>
              </a:rPr>
              <a:t>Statistics</a:t>
            </a:r>
            <a:r>
              <a:rPr lang="en-US" dirty="0" smtClean="0"/>
              <a:t>” and “</a:t>
            </a:r>
            <a:r>
              <a:rPr lang="en-US" dirty="0" smtClean="0">
                <a:solidFill>
                  <a:srgbClr val="3333CC"/>
                </a:solidFill>
              </a:rPr>
              <a:t>Column Percent</a:t>
            </a:r>
            <a:r>
              <a:rPr lang="en-US" dirty="0" smtClean="0"/>
              <a:t>” in pop-up window.</a:t>
            </a:r>
          </a:p>
          <a:p>
            <a:pPr lvl="1" eaLnBrk="1" hangingPunct="1"/>
            <a:r>
              <a:rPr lang="en-US" dirty="0" smtClean="0"/>
              <a:t>Select the comparative (by-) variable for “</a:t>
            </a:r>
            <a:r>
              <a:rPr lang="en-US" dirty="0" smtClean="0">
                <a:solidFill>
                  <a:srgbClr val="3333CC"/>
                </a:solidFill>
              </a:rPr>
              <a:t>Column</a:t>
            </a:r>
            <a:r>
              <a:rPr lang="en-US" dirty="0" smtClean="0"/>
              <a:t>” and the analysis variables for “</a:t>
            </a:r>
            <a:r>
              <a:rPr lang="en-US" dirty="0" smtClean="0">
                <a:solidFill>
                  <a:srgbClr val="3333CC"/>
                </a:solidFill>
              </a:rPr>
              <a:t>Row</a:t>
            </a:r>
            <a:r>
              <a:rPr lang="en-US" dirty="0" smtClean="0"/>
              <a:t>” by selecting variables and clicking the appropriate right-facing arrow.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 smtClean="0"/>
              <a:t>Click “</a:t>
            </a:r>
            <a:r>
              <a:rPr lang="en-US" dirty="0" smtClean="0">
                <a:solidFill>
                  <a:srgbClr val="3333CC"/>
                </a:solidFill>
              </a:rPr>
              <a:t>OK</a:t>
            </a:r>
            <a:r>
              <a:rPr lang="en-US" dirty="0" smtClean="0"/>
              <a:t>” or “</a:t>
            </a:r>
            <a:r>
              <a:rPr lang="en-US" dirty="0" smtClean="0">
                <a:solidFill>
                  <a:srgbClr val="3333CC"/>
                </a:solidFill>
              </a:rPr>
              <a:t>Paste</a:t>
            </a:r>
            <a:r>
              <a:rPr lang="en-US" dirty="0" smtClean="0"/>
              <a:t>” to run from syntax editor.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Means</a:t>
            </a:r>
            <a:endParaRPr lang="en-US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 smtClean="0"/>
              <a:t>How to run means</a:t>
            </a:r>
          </a:p>
          <a:p>
            <a:pPr eaLnBrk="1" hangingPunct="1"/>
            <a:r>
              <a:rPr lang="en-US" altLang="en-US" sz="3200" dirty="0" smtClean="0"/>
              <a:t>Syntax for means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  <a:t>* Complex Samples Descriptives.</a:t>
            </a:r>
            <a:b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  <a:t>CSDESCRIPTIVES</a:t>
            </a:r>
            <a:b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  <a:t> /PLAN FILE = </a:t>
            </a:r>
            <a:r>
              <a:rPr lang="en-US" altLang="en-US" sz="1800" dirty="0" smtClean="0">
                <a:solidFill>
                  <a:srgbClr val="3333CC"/>
                </a:solidFill>
                <a:latin typeface="Lucida Console" pitchFamily="49" charset="0"/>
              </a:rPr>
              <a:t>'C:\Projects\Data\MyPlan.csaplan‘</a:t>
            </a:r>
            <a: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  <a:t/>
            </a:r>
            <a:b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  <a:t> /SUMMARY VARIABLES =ndaCalc_pr</a:t>
            </a:r>
            <a:b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  <a:t> /MEAN</a:t>
            </a:r>
            <a:b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  <a:t> /STATISTICS SE</a:t>
            </a:r>
            <a:b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dirty="0" smtClean="0">
                <a:solidFill>
                  <a:srgbClr val="3333CC"/>
                </a:solidFill>
                <a:latin typeface="Lucida Console" pitchFamily="49" charset="0"/>
              </a:rPr>
              <a:t> /MISSING SCOPE = ANALYSIS CLASSMISSING = EXCLUDE.</a:t>
            </a:r>
            <a:endParaRPr lang="en-US" altLang="en-US" sz="1800" dirty="0" smtClean="0">
              <a:solidFill>
                <a:srgbClr val="3333CC"/>
              </a:solidFill>
              <a:latin typeface="Lucida Console" pitchFamily="49" charset="0"/>
            </a:endParaRPr>
          </a:p>
          <a:p>
            <a:pPr eaLnBrk="1" hangingPunct="1"/>
            <a:endParaRPr lang="en-US" sz="32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CEFFB6-1D1D-416D-AE27-41B6806D91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33400" y="1189037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r>
              <a:rPr lang="en-US" dirty="0" smtClean="0"/>
              <a:t>3. NLTS2 Study Design and Sampling</a:t>
            </a:r>
          </a:p>
          <a:p>
            <a:pPr lvl="1"/>
            <a:r>
              <a:rPr lang="en-US" dirty="0" smtClean="0"/>
              <a:t>NLTS2 Data Sources, either</a:t>
            </a:r>
          </a:p>
          <a:p>
            <a:pPr lvl="2"/>
            <a:r>
              <a:rPr lang="en-US" dirty="0" smtClean="0"/>
              <a:t>4. Parent and Youth Surveys or </a:t>
            </a:r>
          </a:p>
          <a:p>
            <a:pPr lvl="2"/>
            <a:r>
              <a:rPr lang="en-US" dirty="0" smtClean="0"/>
              <a:t>5. School Surveys, Student Assessments, and Transcripts</a:t>
            </a:r>
          </a:p>
          <a:p>
            <a:pPr lvl="1"/>
            <a:r>
              <a:rPr lang="en-US" dirty="0" smtClean="0"/>
              <a:t>9. Weighting and Weighted Standard Errors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Means</a:t>
            </a:r>
            <a:endParaRPr lang="en-US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 smtClean="0"/>
              <a:t>From menu, select</a:t>
            </a:r>
          </a:p>
          <a:p>
            <a:pPr lvl="1" eaLnBrk="1" hangingPunct="1"/>
            <a:r>
              <a:rPr lang="en-US" altLang="en-US" sz="2800" i="1" dirty="0" smtClean="0">
                <a:solidFill>
                  <a:srgbClr val="3333CC"/>
                </a:solidFill>
              </a:rPr>
              <a:t>Analyze:</a:t>
            </a:r>
            <a:r>
              <a:rPr lang="en-US" altLang="en-US" sz="2800" dirty="0" smtClean="0">
                <a:solidFill>
                  <a:srgbClr val="3333CC"/>
                </a:solidFill>
              </a:rPr>
              <a:t> </a:t>
            </a:r>
            <a:r>
              <a:rPr lang="en-US" sz="2800" i="1" dirty="0" smtClean="0">
                <a:solidFill>
                  <a:srgbClr val="3333CC"/>
                </a:solidFill>
              </a:rPr>
              <a:t>Complex Samples: Descriptives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800" dirty="0" smtClean="0"/>
              <a:t>Select sample plan file.</a:t>
            </a:r>
          </a:p>
          <a:p>
            <a:pPr lvl="1" eaLnBrk="1" hangingPunct="1"/>
            <a:r>
              <a:rPr lang="en-US" sz="2800" dirty="0" smtClean="0"/>
              <a:t>Select “</a:t>
            </a:r>
            <a:r>
              <a:rPr lang="en-US" sz="2800" dirty="0" smtClean="0">
                <a:solidFill>
                  <a:srgbClr val="3333CC"/>
                </a:solidFill>
              </a:rPr>
              <a:t>Open</a:t>
            </a:r>
            <a:r>
              <a:rPr lang="en-US" sz="2800" dirty="0" smtClean="0"/>
              <a:t>” and “</a:t>
            </a:r>
            <a:r>
              <a:rPr lang="en-US" sz="2800" dirty="0" smtClean="0">
                <a:solidFill>
                  <a:srgbClr val="3333CC"/>
                </a:solidFill>
              </a:rPr>
              <a:t>Continue.</a:t>
            </a:r>
            <a:r>
              <a:rPr lang="en-US" sz="2800" dirty="0" smtClean="0"/>
              <a:t>”</a:t>
            </a:r>
          </a:p>
          <a:p>
            <a:pPr lvl="1" eaLnBrk="1" hangingPunct="1"/>
            <a:r>
              <a:rPr lang="en-US" sz="2800" dirty="0" smtClean="0"/>
              <a:t>Select the variable for “</a:t>
            </a:r>
            <a:r>
              <a:rPr lang="en-US" sz="2800" dirty="0" smtClean="0">
                <a:solidFill>
                  <a:srgbClr val="3333CC"/>
                </a:solidFill>
              </a:rPr>
              <a:t>Measures.</a:t>
            </a:r>
            <a:r>
              <a:rPr lang="en-US" sz="2800" dirty="0" smtClean="0"/>
              <a:t>”</a:t>
            </a:r>
          </a:p>
          <a:p>
            <a:pPr lvl="1" eaLnBrk="1" hangingPunct="1"/>
            <a:r>
              <a:rPr lang="en-US" sz="2800" dirty="0" smtClean="0"/>
              <a:t>Click “</a:t>
            </a:r>
            <a:r>
              <a:rPr lang="en-US" sz="2800" dirty="0" smtClean="0">
                <a:solidFill>
                  <a:srgbClr val="3333CC"/>
                </a:solidFill>
              </a:rPr>
              <a:t>OK</a:t>
            </a:r>
            <a:r>
              <a:rPr lang="en-US" sz="2800" dirty="0" smtClean="0"/>
              <a:t>” or “</a:t>
            </a:r>
            <a:r>
              <a:rPr lang="en-US" sz="2800" dirty="0" smtClean="0">
                <a:solidFill>
                  <a:srgbClr val="3333CC"/>
                </a:solidFill>
              </a:rPr>
              <a:t>Paste</a:t>
            </a:r>
            <a:r>
              <a:rPr lang="en-US" sz="2800" dirty="0" smtClean="0"/>
              <a:t>” to run from syntax editor.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Comparative means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 smtClean="0"/>
              <a:t>How to run comparative means</a:t>
            </a:r>
          </a:p>
          <a:p>
            <a:pPr eaLnBrk="1" hangingPunct="1"/>
            <a:r>
              <a:rPr lang="en-US" altLang="en-US" sz="3200" dirty="0" smtClean="0"/>
              <a:t>Syntax for comparative means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b="1" dirty="0" smtClean="0">
                <a:solidFill>
                  <a:srgbClr val="3333CC"/>
                </a:solidFill>
                <a:latin typeface="Lucida Console" pitchFamily="49" charset="0"/>
              </a:rPr>
              <a:t>* Complex Samples Descriptives.</a:t>
            </a:r>
            <a:br>
              <a:rPr lang="en-US" altLang="en-US" sz="2000" b="1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b="1" dirty="0" smtClean="0">
                <a:solidFill>
                  <a:srgbClr val="3333CC"/>
                </a:solidFill>
                <a:latin typeface="Lucida Console" pitchFamily="49" charset="0"/>
              </a:rPr>
              <a:t>CSDESCRIPTIVES</a:t>
            </a:r>
            <a:br>
              <a:rPr lang="en-US" altLang="en-US" sz="2000" b="1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b="1" dirty="0" smtClean="0">
                <a:solidFill>
                  <a:srgbClr val="3333CC"/>
                </a:solidFill>
                <a:latin typeface="Lucida Console" pitchFamily="49" charset="0"/>
              </a:rPr>
              <a:t> /PLAN FILE = 'C:\Projects\Data\MyPlan.csaplan‘ </a:t>
            </a:r>
            <a:br>
              <a:rPr lang="en-US" altLang="en-US" sz="2000" b="1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b="1" dirty="0" smtClean="0">
                <a:solidFill>
                  <a:srgbClr val="3333CC"/>
                </a:solidFill>
                <a:latin typeface="Lucida Console" pitchFamily="49" charset="0"/>
              </a:rPr>
              <a:t> /SUMMARY VARIABLES = ndaCalc_pr</a:t>
            </a:r>
            <a:br>
              <a:rPr lang="en-US" altLang="en-US" sz="2000" b="1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b="1" dirty="0" smtClean="0">
                <a:solidFill>
                  <a:srgbClr val="3333CC"/>
                </a:solidFill>
                <a:latin typeface="Lucida Console" pitchFamily="49" charset="0"/>
              </a:rPr>
              <a:t> /SUBPOP TABLE=w2_incm3  DISPLAY=LAYERED</a:t>
            </a:r>
            <a:br>
              <a:rPr lang="en-US" altLang="en-US" sz="2000" b="1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b="1" dirty="0" smtClean="0">
                <a:solidFill>
                  <a:srgbClr val="3333CC"/>
                </a:solidFill>
                <a:latin typeface="Lucida Console" pitchFamily="49" charset="0"/>
              </a:rPr>
              <a:t> /MEAN</a:t>
            </a:r>
            <a:br>
              <a:rPr lang="en-US" altLang="en-US" sz="2000" b="1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b="1" dirty="0" smtClean="0">
                <a:solidFill>
                  <a:srgbClr val="3333CC"/>
                </a:solidFill>
                <a:latin typeface="Lucida Console" pitchFamily="49" charset="0"/>
              </a:rPr>
              <a:t> /STATISTICS SE</a:t>
            </a:r>
            <a:br>
              <a:rPr lang="en-US" altLang="en-US" sz="2000" b="1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altLang="en-US" sz="2000" b="1" dirty="0" smtClean="0">
                <a:solidFill>
                  <a:srgbClr val="3333CC"/>
                </a:solidFill>
                <a:latin typeface="Lucida Console" pitchFamily="49" charset="0"/>
              </a:rPr>
              <a:t> /MISSING SCOPE=ANALYSIS CLASSMISSING=EXCLUDE.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Comparative means</a:t>
            </a:r>
            <a:endParaRPr lang="en-US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 smtClean="0"/>
              <a:t>From menu, select</a:t>
            </a:r>
          </a:p>
          <a:p>
            <a:pPr lvl="1" eaLnBrk="1" hangingPunct="1"/>
            <a:r>
              <a:rPr lang="en-US" sz="2800" i="1" dirty="0" smtClean="0">
                <a:solidFill>
                  <a:srgbClr val="3333CC"/>
                </a:solidFill>
              </a:rPr>
              <a:t>Analyze: Complex Samples: Descriptives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800" dirty="0" smtClean="0"/>
              <a:t>Select sample plan file.</a:t>
            </a:r>
          </a:p>
          <a:p>
            <a:pPr lvl="1" eaLnBrk="1" hangingPunct="1"/>
            <a:r>
              <a:rPr lang="en-US" sz="2800" dirty="0" smtClean="0"/>
              <a:t>Select “</a:t>
            </a:r>
            <a:r>
              <a:rPr lang="en-US" sz="2800" dirty="0" smtClean="0">
                <a:solidFill>
                  <a:srgbClr val="3333CC"/>
                </a:solidFill>
              </a:rPr>
              <a:t>Open</a:t>
            </a:r>
            <a:r>
              <a:rPr lang="en-US" sz="2800" dirty="0" smtClean="0"/>
              <a:t>” and “</a:t>
            </a:r>
            <a:r>
              <a:rPr lang="en-US" sz="2800" dirty="0" smtClean="0">
                <a:solidFill>
                  <a:srgbClr val="3333CC"/>
                </a:solidFill>
              </a:rPr>
              <a:t>Continue.</a:t>
            </a:r>
            <a:r>
              <a:rPr lang="en-US" sz="2800" dirty="0" smtClean="0"/>
              <a:t>”</a:t>
            </a:r>
          </a:p>
          <a:p>
            <a:pPr lvl="1" eaLnBrk="1" hangingPunct="1"/>
            <a:r>
              <a:rPr lang="en-US" sz="2800" dirty="0" smtClean="0"/>
              <a:t>Select the variable and click the right-facing arrow for “</a:t>
            </a:r>
            <a:r>
              <a:rPr lang="en-US" sz="2800" dirty="0" smtClean="0">
                <a:solidFill>
                  <a:srgbClr val="3333CC"/>
                </a:solidFill>
              </a:rPr>
              <a:t>Measures</a:t>
            </a:r>
            <a:r>
              <a:rPr lang="en-US" sz="2800" dirty="0" smtClean="0"/>
              <a:t>” and comparative variable for “</a:t>
            </a:r>
            <a:r>
              <a:rPr lang="en-US" sz="2800" dirty="0" smtClean="0">
                <a:solidFill>
                  <a:srgbClr val="3333CC"/>
                </a:solidFill>
              </a:rPr>
              <a:t>Subpopulations.</a:t>
            </a:r>
            <a:r>
              <a:rPr lang="en-US" sz="2800" dirty="0" smtClean="0"/>
              <a:t>”</a:t>
            </a:r>
          </a:p>
          <a:p>
            <a:pPr lvl="1" eaLnBrk="1" hangingPunct="1"/>
            <a:r>
              <a:rPr lang="en-US" sz="2800" dirty="0" smtClean="0"/>
              <a:t>Click “</a:t>
            </a:r>
            <a:r>
              <a:rPr lang="en-US" sz="2800" dirty="0" smtClean="0">
                <a:solidFill>
                  <a:srgbClr val="3333CC"/>
                </a:solidFill>
              </a:rPr>
              <a:t>OK</a:t>
            </a:r>
            <a:r>
              <a:rPr lang="en-US" sz="2800" dirty="0" smtClean="0"/>
              <a:t>” or “</a:t>
            </a:r>
            <a:r>
              <a:rPr lang="en-US" sz="2800" dirty="0" smtClean="0">
                <a:solidFill>
                  <a:srgbClr val="3333CC"/>
                </a:solidFill>
              </a:rPr>
              <a:t>Paste</a:t>
            </a:r>
            <a:r>
              <a:rPr lang="en-US" sz="2800" dirty="0" smtClean="0"/>
              <a:t>” to run from syntax editor.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Open the file created in Module 14a, Accessing Data Files in SPSS, PrScoresEmp.Sav.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Merge sample data from n2sample.sav file.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Create a plan file called PrScoresPlan.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Weight variable will be wt_na.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Using complex samples, run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Frequency of ndaF1_Friend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Crosstab of ndaF1_Friend by na_Age4 and w2_Dis12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Are differences significant?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If so, how do perceptions vary based on age? On disability category?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Means of ndaPC_pr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Comparative means of ndaPC_pr by na_Age4 and w2_Dis12.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</a:p>
        </p:txBody>
      </p:sp>
      <p:pic>
        <p:nvPicPr>
          <p:cNvPr id="2867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913" y="1490663"/>
            <a:ext cx="7977187" cy="459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</a:p>
        </p:txBody>
      </p:sp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338" y="1360488"/>
            <a:ext cx="8532812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</a:p>
        </p:txBody>
      </p:sp>
      <p:pic>
        <p:nvPicPr>
          <p:cNvPr id="30724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225" y="2103438"/>
            <a:ext cx="8174038" cy="230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</a:p>
        </p:txBody>
      </p:sp>
      <p:pic>
        <p:nvPicPr>
          <p:cNvPr id="3174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75" y="1468438"/>
            <a:ext cx="8297863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</a:p>
        </p:txBody>
      </p:sp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3" cstate="print"/>
          <a:srcRect l="12250" t="10799" r="39250" b="2469"/>
          <a:stretch>
            <a:fillRect/>
          </a:stretch>
        </p:blipFill>
        <p:spPr bwMode="auto">
          <a:xfrm>
            <a:off x="3127375" y="598488"/>
            <a:ext cx="4400550" cy="575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3119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detail</a:t>
            </a: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488" y="1439863"/>
            <a:ext cx="8332787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333BBD-853A-41A0-98C6-D324CC7C853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 (cont’d)</a:t>
            </a:r>
          </a:p>
          <a:p>
            <a:pPr lvl="1"/>
            <a:r>
              <a:rPr lang="en-US" dirty="0" smtClean="0"/>
              <a:t>NLTS2 Documentation</a:t>
            </a:r>
          </a:p>
          <a:p>
            <a:pPr lvl="2"/>
            <a:r>
              <a:rPr lang="en-US" dirty="0" smtClean="0"/>
              <a:t>10. Overview</a:t>
            </a:r>
          </a:p>
          <a:p>
            <a:pPr lvl="2"/>
            <a:r>
              <a:rPr lang="en-US" dirty="0" smtClean="0"/>
              <a:t>11. Data Dictionaries</a:t>
            </a:r>
          </a:p>
          <a:p>
            <a:pPr lvl="2"/>
            <a:r>
              <a:rPr lang="en-US" dirty="0" smtClean="0"/>
              <a:t>12. Quick References</a:t>
            </a:r>
          </a:p>
          <a:p>
            <a:pPr lvl="1"/>
            <a:r>
              <a:rPr lang="en-US" dirty="0" smtClean="0"/>
              <a:t>Accessing Data</a:t>
            </a:r>
          </a:p>
          <a:p>
            <a:pPr lvl="2"/>
            <a:r>
              <a:rPr lang="en-US" dirty="0" smtClean="0"/>
              <a:t>14a. Files in SPSS</a:t>
            </a:r>
          </a:p>
          <a:p>
            <a:pPr lvl="2"/>
            <a:r>
              <a:rPr lang="en-US" dirty="0" smtClean="0"/>
              <a:t>15a. Frequencies in SPSS</a:t>
            </a:r>
          </a:p>
          <a:p>
            <a:pPr lvl="2"/>
            <a:r>
              <a:rPr lang="en-US" dirty="0" smtClean="0"/>
              <a:t>16a. Means in SPSS</a:t>
            </a:r>
          </a:p>
          <a:p>
            <a:pPr lvl="2"/>
            <a:r>
              <a:rPr lang="en-US" dirty="0" smtClean="0"/>
              <a:t>17a. Manipulating Variables in SPSS</a:t>
            </a:r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Complex samples</a:t>
            </a:r>
          </a:p>
          <a:p>
            <a:pPr lvl="1"/>
            <a:r>
              <a:rPr lang="en-US" dirty="0" smtClean="0"/>
              <a:t>Analysis and plan files</a:t>
            </a:r>
          </a:p>
          <a:p>
            <a:pPr lvl="1"/>
            <a:r>
              <a:rPr lang="en-US" dirty="0" smtClean="0"/>
              <a:t>Frequencies</a:t>
            </a:r>
          </a:p>
          <a:p>
            <a:pPr lvl="1"/>
            <a:r>
              <a:rPr lang="en-US" dirty="0" smtClean="0"/>
              <a:t>Crosstabs</a:t>
            </a:r>
          </a:p>
          <a:p>
            <a:pPr lvl="1"/>
            <a:r>
              <a:rPr lang="en-US" dirty="0" smtClean="0"/>
              <a:t>Means</a:t>
            </a:r>
          </a:p>
          <a:p>
            <a:pPr lvl="1"/>
            <a:r>
              <a:rPr lang="en-US" dirty="0" smtClean="0"/>
              <a:t>Comparative means</a:t>
            </a:r>
          </a:p>
          <a:p>
            <a:pPr lvl="1"/>
            <a:r>
              <a:rPr lang="en-US" dirty="0" smtClean="0"/>
              <a:t>Example</a:t>
            </a:r>
          </a:p>
          <a:p>
            <a:r>
              <a:rPr lang="en-US" dirty="0" smtClean="0"/>
              <a:t>Next module:</a:t>
            </a:r>
          </a:p>
          <a:p>
            <a:pPr lvl="1"/>
            <a:r>
              <a:rPr lang="en-US" dirty="0" smtClean="0"/>
              <a:t>19. Multivariate Analysis Using NLTS2 Data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information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565488" y="1291938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NLTS2 website contains reports, data tables, and other project-related information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http://nlts2.org/</a:t>
            </a:r>
            <a:endParaRPr lang="en-US" dirty="0" smtClean="0"/>
          </a:p>
          <a:p>
            <a:pPr lvl="1"/>
            <a:r>
              <a:rPr lang="en-US" dirty="0" smtClean="0"/>
              <a:t>Information about obtaining the NLTS2 database 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http://nces.ed.gov/statprog/rudman/</a:t>
            </a:r>
            <a:endParaRPr lang="en-US" dirty="0" smtClean="0"/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http://nces.ed.gov/statprog/instruct.asp</a:t>
            </a:r>
            <a:endParaRPr lang="en-US" dirty="0" smtClean="0"/>
          </a:p>
          <a:p>
            <a:pPr lvl="1"/>
            <a:r>
              <a:rPr lang="en-US" dirty="0" smtClean="0"/>
              <a:t>E-mail address: nlts2@sri.com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Complex samples</a:t>
            </a:r>
          </a:p>
          <a:p>
            <a:pPr lvl="1"/>
            <a:r>
              <a:rPr lang="en-US" dirty="0" smtClean="0"/>
              <a:t>Analysis and plan files</a:t>
            </a:r>
          </a:p>
          <a:p>
            <a:pPr lvl="1"/>
            <a:r>
              <a:rPr lang="en-US" dirty="0" smtClean="0"/>
              <a:t>Frequencies</a:t>
            </a:r>
          </a:p>
          <a:p>
            <a:pPr lvl="1"/>
            <a:r>
              <a:rPr lang="en-US" dirty="0" smtClean="0"/>
              <a:t>Crosstabs</a:t>
            </a:r>
          </a:p>
          <a:p>
            <a:pPr lvl="1"/>
            <a:r>
              <a:rPr lang="en-US" dirty="0" smtClean="0"/>
              <a:t>Means</a:t>
            </a:r>
          </a:p>
          <a:p>
            <a:pPr lvl="1"/>
            <a:r>
              <a:rPr lang="en-US" dirty="0" smtClean="0"/>
              <a:t>Comparative means</a:t>
            </a:r>
          </a:p>
          <a:p>
            <a:pPr lvl="1"/>
            <a:r>
              <a:rPr lang="en-US" dirty="0" smtClean="0"/>
              <a:t>Example</a:t>
            </a:r>
          </a:p>
          <a:p>
            <a:pPr lvl="1"/>
            <a:r>
              <a:rPr lang="en-US" dirty="0" smtClean="0"/>
              <a:t>Closing</a:t>
            </a:r>
          </a:p>
          <a:p>
            <a:pPr lvl="1"/>
            <a:r>
              <a:rPr lang="en-US" dirty="0" smtClean="0"/>
              <a:t>Important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restricted-use data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NLTS2 data are restricted.</a:t>
            </a:r>
          </a:p>
          <a:p>
            <a:r>
              <a:rPr lang="en-US" dirty="0" smtClean="0"/>
              <a:t>Data used in these presentations are from a randomly selected subset of the restricted-use NLTS2 data.</a:t>
            </a:r>
          </a:p>
          <a:p>
            <a:r>
              <a:rPr lang="en-US" dirty="0" smtClean="0"/>
              <a:t>Results in these presentations cannot be replicated with the NLTS2 data licensed by NCES.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Complex samples</a:t>
            </a:r>
          </a:p>
        </p:txBody>
      </p:sp>
      <p:sp>
        <p:nvSpPr>
          <p:cNvPr id="10243" name="Rectangle 1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dirty="0" smtClean="0"/>
              <a:t>SPSS Complex Samples is a module that accounts for complex (stratified/clustered) sampling designs, correctly calculating standard errors with weighted data.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dirty="0" smtClean="0"/>
              <a:t>Survey designs that call for complex sampling require different methods to calculate standard errors.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dirty="0" smtClean="0"/>
              <a:t>Procedures we have used to this point assume a simple random sample.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Complex samples</a:t>
            </a:r>
          </a:p>
        </p:txBody>
      </p:sp>
      <p:sp>
        <p:nvSpPr>
          <p:cNvPr id="10243" name="Rectangle 1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dirty="0" smtClean="0"/>
              <a:t>Weighted standard errors produced in complex samples procedures are </a:t>
            </a:r>
            <a:r>
              <a:rPr lang="en-US" altLang="en-US" i="1" dirty="0" smtClean="0"/>
              <a:t>very</a:t>
            </a:r>
            <a:r>
              <a:rPr lang="en-US" altLang="en-US" dirty="0" smtClean="0"/>
              <a:t> different from those in basic SPSS procedures.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dirty="0" smtClean="0"/>
              <a:t>The Complex Samples module includes procedures for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 smtClean="0"/>
              <a:t>Frequencies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 smtClean="0"/>
              <a:t>Means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 smtClean="0"/>
              <a:t>Crosstabs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 smtClean="0"/>
              <a:t>GLM (general linear model)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 smtClean="0"/>
              <a:t>Regressions.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807030" y="61722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4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These results cannot be replicated with full dataset; all output</a:t>
            </a:r>
            <a:br>
              <a:rPr lang="en-US" sz="14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14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 modules generated with a random subset of the full data.</a:t>
            </a:r>
            <a:endParaRPr lang="en-US" sz="14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Complex samples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Variation among methods for calculating standard errors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Different programs that produce weighted standard errors for complex samples will typically generate slightly different estimates.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Estimated standard errors are close in SAS Survey procedures, SUDAAN, and SPSS Complex Samples procedures but are not exactly the same.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There is no uniform direction for these differences; sometimes the standard errors in SPSS Complex Samples are slightly higher, and sometimes they are slightly lower.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807029" y="61722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4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These results cannot be replicated with full dataset; all output</a:t>
            </a:r>
            <a:br>
              <a:rPr lang="en-US" sz="14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14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 modules generated with a random subset of the full data.</a:t>
            </a:r>
            <a:endParaRPr lang="en-US" sz="14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Complex samples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Variation among methods for calculating standard errors (cont’d)</a:t>
            </a:r>
          </a:p>
          <a:p>
            <a:pPr lvl="1"/>
            <a:r>
              <a:rPr lang="en-US" dirty="0" smtClean="0"/>
              <a:t>Standard errors in our reports and published tables were calculated with formulas for estimation and may be slightly different from those produced by SPSS Complex Samples procedures.</a:t>
            </a:r>
          </a:p>
          <a:p>
            <a:pPr lvl="2"/>
            <a:r>
              <a:rPr lang="en-US" dirty="0" smtClean="0"/>
              <a:t>Ours tend to be slightly larger than those from SPSS.</a:t>
            </a:r>
          </a:p>
          <a:p>
            <a:pPr lvl="1"/>
            <a:r>
              <a:rPr lang="en-US" dirty="0" smtClean="0"/>
              <a:t>Standard errors produced by the general procedures in SPSS—frequencies, crosstabs, or descriptives—differ greatly from those generated by Complex Samples.</a:t>
            </a:r>
            <a:br>
              <a:rPr lang="en-US" dirty="0" smtClean="0"/>
            </a:br>
            <a:endParaRPr lang="en-US" dirty="0" smtClean="0"/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b="1" dirty="0" smtClean="0">
                <a:solidFill>
                  <a:srgbClr val="FF0000"/>
                </a:solidFill>
              </a:rPr>
              <a:t>Don’t use unweighted standard errors!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12E2C1-3AFE-4C4A-AD24-D576019513E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4430</TotalTime>
  <Words>2123</Words>
  <Application>Microsoft Macintosh PowerPoint</Application>
  <PresentationFormat>On-screen Show (4:3)</PresentationFormat>
  <Paragraphs>250</Paragraphs>
  <Slides>31</Slides>
  <Notes>31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1_Default Design</vt:lpstr>
      <vt:lpstr>18a. Complex Samples Procedures  in SPSS® </vt:lpstr>
      <vt:lpstr>Prerequisites</vt:lpstr>
      <vt:lpstr>Prerequisites</vt:lpstr>
      <vt:lpstr>Overview</vt:lpstr>
      <vt:lpstr>NLTS2 restricted-use data</vt:lpstr>
      <vt:lpstr>Complex samples</vt:lpstr>
      <vt:lpstr>Complex samples</vt:lpstr>
      <vt:lpstr>Complex samples</vt:lpstr>
      <vt:lpstr>Complex samples</vt:lpstr>
      <vt:lpstr>Analysis and plan files</vt:lpstr>
      <vt:lpstr>Analysis and plan files</vt:lpstr>
      <vt:lpstr>Analysis and plan files</vt:lpstr>
      <vt:lpstr>Analysis and plan files</vt:lpstr>
      <vt:lpstr>Analysis and plan files</vt:lpstr>
      <vt:lpstr>Frequencies</vt:lpstr>
      <vt:lpstr>Frequencies</vt:lpstr>
      <vt:lpstr>Crosstabs</vt:lpstr>
      <vt:lpstr>Crosstabs</vt:lpstr>
      <vt:lpstr>Means</vt:lpstr>
      <vt:lpstr>Means</vt:lpstr>
      <vt:lpstr>Comparative means</vt:lpstr>
      <vt:lpstr>Comparative means</vt:lpstr>
      <vt:lpstr>Example</vt:lpstr>
      <vt:lpstr>Example</vt:lpstr>
      <vt:lpstr>Example</vt:lpstr>
      <vt:lpstr>Example</vt:lpstr>
      <vt:lpstr>Example</vt:lpstr>
      <vt:lpstr>Example</vt:lpstr>
      <vt:lpstr>Example detail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Directors’ Meeting July 2003</dc:title>
  <dc:creator>Policy Division</dc:creator>
  <cp:lastModifiedBy>Fernando Medrano</cp:lastModifiedBy>
  <cp:revision>127</cp:revision>
  <dcterms:created xsi:type="dcterms:W3CDTF">2011-03-31T18:20:58Z</dcterms:created>
  <dcterms:modified xsi:type="dcterms:W3CDTF">2011-03-31T20:22:42Z</dcterms:modified>
</cp:coreProperties>
</file>