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Default Extension="wmf" ContentType="image/x-wmf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0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Default Extension="jpeg" ContentType="image/jpeg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4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firstSlideNum="0" showSpecialPlsOnTitleSld="0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62" r:id="rId2"/>
    <p:sldId id="357" r:id="rId3"/>
    <p:sldId id="358" r:id="rId4"/>
    <p:sldId id="341" r:id="rId5"/>
    <p:sldId id="346" r:id="rId6"/>
    <p:sldId id="264" r:id="rId7"/>
    <p:sldId id="360" r:id="rId8"/>
    <p:sldId id="344" r:id="rId9"/>
    <p:sldId id="359" r:id="rId10"/>
    <p:sldId id="328" r:id="rId11"/>
    <p:sldId id="340" r:id="rId12"/>
    <p:sldId id="347" r:id="rId13"/>
    <p:sldId id="330" r:id="rId14"/>
    <p:sldId id="334" r:id="rId15"/>
    <p:sldId id="348" r:id="rId16"/>
    <p:sldId id="337" r:id="rId17"/>
    <p:sldId id="338" r:id="rId18"/>
    <p:sldId id="339" r:id="rId19"/>
    <p:sldId id="351" r:id="rId20"/>
    <p:sldId id="352" r:id="rId21"/>
    <p:sldId id="353" r:id="rId22"/>
    <p:sldId id="350" r:id="rId23"/>
    <p:sldId id="354" r:id="rId24"/>
    <p:sldId id="355" r:id="rId25"/>
    <p:sldId id="356" r:id="rId26"/>
    <p:sldId id="342" r:id="rId27"/>
    <p:sldId id="343" r:id="rId28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Dave" initials="D" lastIdx="2" clrIdx="0"/>
  <p:cmAuthor id="1" name="Kathy Valdes" initials="KV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C0099"/>
    <a:srgbClr val="3333CC"/>
    <a:srgbClr val="800080"/>
    <a:srgbClr val="339933"/>
    <a:srgbClr val="333399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2592" y="-1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616"/>
    </p:cViewPr>
  </p:sorterViewPr>
  <p:notesViewPr>
    <p:cSldViewPr snapToGrid="0">
      <p:cViewPr varScale="1">
        <p:scale>
          <a:sx n="59" d="100"/>
          <a:sy n="59" d="100"/>
        </p:scale>
        <p:origin x="-1968" y="-78"/>
      </p:cViewPr>
      <p:guideLst>
        <p:guide orient="horz" pos="2931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commentAuthors" Target="commentAuthor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70199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5" tIns="46643" rIns="93285" bIns="46643" numCol="1" anchor="t" anchorCtr="0" compatLnSpc="1">
            <a:prstTxWarp prst="textNoShape">
              <a:avLst/>
            </a:prstTxWarp>
          </a:bodyPr>
          <a:lstStyle>
            <a:lvl1pPr algn="ctr" defTabSz="931863">
              <a:defRPr sz="1200" b="0"/>
            </a:lvl1pPr>
          </a:lstStyle>
          <a:p>
            <a:pPr>
              <a:defRPr/>
            </a:pPr>
            <a:r>
              <a:rPr lang="en-US"/>
              <a:t>\</a:t>
            </a:r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0" y="0"/>
            <a:ext cx="72723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6169" tIns="48084" rIns="96169" bIns="48084"/>
          <a:lstStyle/>
          <a:p>
            <a:pPr algn="ctr" defTabSz="960438">
              <a:defRPr/>
            </a:pPr>
            <a:r>
              <a:rPr lang="en-US" sz="1200" b="0"/>
              <a:t>NLTS2 Data Training</a:t>
            </a:r>
          </a:p>
          <a:p>
            <a:pPr algn="ctr" defTabSz="960438">
              <a:defRPr/>
            </a:pPr>
            <a:r>
              <a:rPr lang="en-US" sz="1200" b="0"/>
              <a:t>SRI International</a:t>
            </a:r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98513" y="8770938"/>
            <a:ext cx="52197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5" tIns="46643" rIns="93285" bIns="46643" numCol="1" anchor="b" anchorCtr="0" compatLnSpc="1">
            <a:prstTxWarp prst="textNoShape">
              <a:avLst/>
            </a:prstTxWarp>
          </a:bodyPr>
          <a:lstStyle>
            <a:lvl1pPr algn="ctr" defTabSz="941388">
              <a:defRPr sz="1200" b="0"/>
            </a:lvl1pPr>
          </a:lstStyle>
          <a:p>
            <a:pPr>
              <a:defRPr/>
            </a:pPr>
            <a:r>
              <a:rPr lang="en-US"/>
              <a:t>Preliminary findings—not for citation.</a:t>
            </a:r>
          </a:p>
        </p:txBody>
      </p:sp>
      <p:sp>
        <p:nvSpPr>
          <p:cNvPr id="72712" name="Rectangle 8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2238" y="8766175"/>
            <a:ext cx="3006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0" tIns="46200" rIns="92400" bIns="46200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 b="0"/>
            </a:lvl1pPr>
          </a:lstStyle>
          <a:p>
            <a:pPr>
              <a:defRPr/>
            </a:pPr>
            <a:fld id="{5334AE36-F2A3-4170-8F73-D5E3EE0BF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5" tIns="46643" rIns="93285" bIns="46643" numCol="1" anchor="t" anchorCtr="0" compatLnSpc="1">
            <a:prstTxWarp prst="textNoShape">
              <a:avLst/>
            </a:prstTxWarp>
          </a:bodyPr>
          <a:lstStyle>
            <a:lvl1pPr defTabSz="93186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6688" y="0"/>
            <a:ext cx="30416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5" tIns="46643" rIns="93285" bIns="46643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6913"/>
            <a:ext cx="4652963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21188"/>
            <a:ext cx="5616575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5" tIns="46643" rIns="93285" bIns="466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7613"/>
            <a:ext cx="30416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5" tIns="46643" rIns="93285" bIns="46643" numCol="1" anchor="b" anchorCtr="0" compatLnSpc="1">
            <a:prstTxWarp prst="textNoShape">
              <a:avLst/>
            </a:prstTxWarp>
          </a:bodyPr>
          <a:lstStyle>
            <a:lvl1pPr defTabSz="93186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6688" y="8837613"/>
            <a:ext cx="30416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5" tIns="46643" rIns="93285" bIns="46643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b="0"/>
            </a:lvl1pPr>
          </a:lstStyle>
          <a:p>
            <a:pPr>
              <a:defRPr/>
            </a:pPr>
            <a:fld id="{94148171-317B-4DA5-82CA-D8FF7C4BDB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724A28-998D-4991-ACD3-B0CF06AD4F6D}" type="slidenum">
              <a:rPr lang="en-US" smtClean="0"/>
              <a:pPr/>
              <a:t>0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684712" cy="3513137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9163" y="4430713"/>
            <a:ext cx="5130800" cy="4202112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148171-317B-4DA5-82CA-D8FF7C4BDBA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148171-317B-4DA5-82CA-D8FF7C4BDBA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148171-317B-4DA5-82CA-D8FF7C4BDBA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148171-317B-4DA5-82CA-D8FF7C4BDBA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148171-317B-4DA5-82CA-D8FF7C4BDBA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148171-317B-4DA5-82CA-D8FF7C4BDBA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148171-317B-4DA5-82CA-D8FF7C4BDBA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148171-317B-4DA5-82CA-D8FF7C4BDBA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148171-317B-4DA5-82CA-D8FF7C4BDBA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148171-317B-4DA5-82CA-D8FF7C4BDBA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148171-317B-4DA5-82CA-D8FF7C4BDBA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148171-317B-4DA5-82CA-D8FF7C4BDBA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148171-317B-4DA5-82CA-D8FF7C4BDBA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148171-317B-4DA5-82CA-D8FF7C4BDBA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148171-317B-4DA5-82CA-D8FF7C4BDBA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148171-317B-4DA5-82CA-D8FF7C4BDBA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148171-317B-4DA5-82CA-D8FF7C4BDBA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148171-317B-4DA5-82CA-D8FF7C4BDBAC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148171-317B-4DA5-82CA-D8FF7C4BDBAC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148171-317B-4DA5-82CA-D8FF7C4BDBA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148171-317B-4DA5-82CA-D8FF7C4BDBA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148171-317B-4DA5-82CA-D8FF7C4BDBA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6CEBFD-6088-4E00-902F-878C1FE86F8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684712" cy="3513137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9163" y="4430713"/>
            <a:ext cx="5130800" cy="4202112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6CEBFD-6088-4E00-902F-878C1FE86F8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684712" cy="3513137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9163" y="4430713"/>
            <a:ext cx="5130800" cy="4202112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B27AC8-1D70-4527-AAC6-200FA070B5D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684712" cy="3513137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9163" y="4430713"/>
            <a:ext cx="5130800" cy="4202112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B27AC8-1D70-4527-AAC6-200FA070B5DA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684712" cy="3513137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9163" y="4430713"/>
            <a:ext cx="5130800" cy="4202112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w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3E748-CFCF-45F5-A554-4D1E92F285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15182-3A7D-4682-9327-D395AB9A67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2CE90-28A3-412C-A554-398410096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20D65-BB4D-4134-98DF-CC5FE279E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13594-ABBC-4BDA-A81F-36CC943F34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2BD19-BB72-410E-8EC2-E8188660F1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NLTS2-4C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59363" y="3197225"/>
            <a:ext cx="3014662" cy="156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5448" y="155448"/>
            <a:ext cx="8805672" cy="213055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65BF3-7C37-47E0-92E9-B1199F797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600200" y="6381750"/>
            <a:ext cx="5534025" cy="323850"/>
          </a:xfrm>
        </p:spPr>
        <p:txBody>
          <a:bodyPr/>
          <a:lstStyle>
            <a:lvl1pPr>
              <a:defRPr i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13713" y="6410325"/>
            <a:ext cx="631825" cy="457200"/>
          </a:xfrm>
        </p:spPr>
        <p:txBody>
          <a:bodyPr/>
          <a:lstStyle>
            <a:lvl1pPr>
              <a:defRPr>
                <a:solidFill>
                  <a:srgbClr val="606060"/>
                </a:solidFill>
              </a:defRPr>
            </a:lvl1pPr>
          </a:lstStyle>
          <a:p>
            <a:pPr>
              <a:defRPr/>
            </a:pPr>
            <a:fld id="{D33A58D7-B25A-4CC4-92FF-0759FA7DA31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458788" y="276225"/>
            <a:ext cx="82296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2000" b="0" kern="1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"/>
                <a:ea typeface="+mn-ea"/>
                <a:cs typeface="Calibri"/>
              </a:rPr>
              <a:t>18b. PROC SURVEY Procedures</a:t>
            </a:r>
            <a:r>
              <a:rPr lang="en-US" sz="2000" b="0" kern="1200" baseline="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"/>
                <a:ea typeface="+mn-ea"/>
                <a:cs typeface="Calibri"/>
              </a:rPr>
              <a:t> in </a:t>
            </a:r>
            <a:r>
              <a:rPr lang="en-US" sz="2000" b="0" kern="1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"/>
                <a:ea typeface="+mn-ea"/>
                <a:cs typeface="Calibri"/>
              </a:rPr>
              <a:t>SAS</a:t>
            </a:r>
            <a:r>
              <a:rPr lang="en-US" sz="2000" b="0" kern="1200" baseline="20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"/>
                <a:ea typeface="+mn-ea"/>
                <a:cs typeface="Calibri"/>
              </a:rPr>
              <a:t>®</a:t>
            </a:r>
            <a:endParaRPr lang="en-US" sz="2000" b="1" kern="0" baseline="20000" dirty="0">
              <a:solidFill>
                <a:schemeClr val="bg2">
                  <a:lumMod val="40000"/>
                  <a:lumOff val="60000"/>
                </a:schemeClr>
              </a:solidFill>
              <a:latin typeface="Calibri"/>
              <a:ea typeface="+mj-ea"/>
              <a:cs typeface="Calibri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555584"/>
            <a:ext cx="8229600" cy="81575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484450"/>
            <a:ext cx="8229600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89372" y="195941"/>
            <a:ext cx="12192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7EF46-F175-49BB-9914-372CBCA55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F979F-4272-4DD0-99DB-C9C97C4A0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3196FE-B44E-4B7F-90E1-1AE108861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600200" y="6381750"/>
            <a:ext cx="5449888" cy="323850"/>
          </a:xfrm>
        </p:spPr>
        <p:txBody>
          <a:bodyPr/>
          <a:lstStyle>
            <a:lvl1pPr>
              <a:defRPr i="1" smtClean="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E22B3-48C1-4BDD-8F77-9BC88AE33A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9B59B-7391-49B4-9C7A-4AF72D343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B322A-C0F3-441D-9923-CD61AB1D6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7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00200" y="6381750"/>
            <a:ext cx="5181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0850" y="6410325"/>
            <a:ext cx="630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60606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BAEF793E-028F-4C1A-8B78-4D1F02FB8E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2" name="Picture 18" descr="sri_logo_1_blu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612063" y="6254750"/>
            <a:ext cx="69215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3" descr="NCSER_logo.jpg"/>
          <p:cNvPicPr>
            <a:picLocks noChangeAspect="1"/>
          </p:cNvPicPr>
          <p:nvPr userDrawn="1"/>
        </p:nvPicPr>
        <p:blipFill>
          <a:blip r:embed="rId17" cstate="print"/>
          <a:stretch>
            <a:fillRect/>
          </a:stretch>
        </p:blipFill>
        <p:spPr>
          <a:xfrm>
            <a:off x="457200" y="6132576"/>
            <a:ext cx="2200656" cy="57302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45" r:id="rId2"/>
    <p:sldLayoutId id="2147483743" r:id="rId3"/>
    <p:sldLayoutId id="2147483733" r:id="rId4"/>
    <p:sldLayoutId id="2147483734" r:id="rId5"/>
    <p:sldLayoutId id="2147483735" r:id="rId6"/>
    <p:sldLayoutId id="2147483744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339933"/>
          </a:solidFill>
          <a:latin typeface="Calibri"/>
          <a:ea typeface="+mj-ea"/>
          <a:cs typeface="Calibri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9933"/>
        </a:buClr>
        <a:buChar char="•"/>
        <a:defRPr sz="2800">
          <a:solidFill>
            <a:schemeClr val="bg2">
              <a:lumMod val="75000"/>
            </a:schemeClr>
          </a:solidFill>
          <a:latin typeface="Calibri"/>
          <a:ea typeface="+mn-ea"/>
          <a:cs typeface="Calibri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9933"/>
        </a:buClr>
        <a:buFont typeface="Wingdings" pitchFamily="2" charset="2"/>
        <a:buChar char="§"/>
        <a:defRPr sz="2400">
          <a:solidFill>
            <a:schemeClr val="bg2">
              <a:lumMod val="75000"/>
            </a:schemeClr>
          </a:solidFill>
          <a:latin typeface="Calibri"/>
          <a:cs typeface="Calibri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9933"/>
        </a:buClr>
        <a:buChar char="•"/>
        <a:defRPr sz="2000">
          <a:solidFill>
            <a:schemeClr val="bg2">
              <a:lumMod val="75000"/>
            </a:schemeClr>
          </a:solidFill>
          <a:latin typeface="Calibri"/>
          <a:cs typeface="Calibri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9933"/>
        </a:buClr>
        <a:buFont typeface="Arial" charset="0"/>
        <a:buChar char="–"/>
        <a:defRPr sz="2000">
          <a:solidFill>
            <a:schemeClr val="bg2">
              <a:lumMod val="75000"/>
            </a:schemeClr>
          </a:solidFill>
          <a:latin typeface="Calibri"/>
          <a:cs typeface="Calibri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9933"/>
        </a:buClr>
        <a:buChar char="»"/>
        <a:defRPr sz="2000">
          <a:solidFill>
            <a:schemeClr val="bg2">
              <a:lumMod val="75000"/>
            </a:schemeClr>
          </a:solidFill>
          <a:latin typeface="Calibri"/>
          <a:cs typeface="Calibri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nlts2.org/" TargetMode="External"/><Relationship Id="rId4" Type="http://schemas.openxmlformats.org/officeDocument/2006/relationships/hyperlink" Target="http://nces.ed.gov/statprog/rudman/" TargetMode="External"/><Relationship Id="rId5" Type="http://schemas.openxmlformats.org/officeDocument/2006/relationships/hyperlink" Target="http://nces.ed.gov/statprog/instruct.asp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394940" y="155448"/>
            <a:ext cx="8805672" cy="2130552"/>
          </a:xfrm>
          <a:noFill/>
        </p:spPr>
        <p:txBody>
          <a:bodyPr/>
          <a:lstStyle/>
          <a:p>
            <a:pPr eaLnBrk="1" hangingPunct="1"/>
            <a:r>
              <a:rPr lang="en-US" altLang="en-US" sz="3200" dirty="0" smtClean="0"/>
              <a:t>18b. PROC SURVEY Procedures in SAS</a:t>
            </a:r>
            <a:r>
              <a:rPr lang="en-US" altLang="en-US" sz="3200" baseline="30000" dirty="0" smtClean="0"/>
              <a:t>®</a:t>
            </a:r>
            <a:r>
              <a:rPr lang="en-US" altLang="en-US" sz="3200" dirty="0" smtClean="0"/>
              <a:t> 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85750" y="3536950"/>
            <a:ext cx="3792538" cy="2020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5593" tIns="42045" rIns="85593" bIns="42045"/>
          <a:lstStyle/>
          <a:p>
            <a:pPr algn="ctr" defTabSz="865188">
              <a:spcBef>
                <a:spcPct val="20000"/>
              </a:spcBef>
              <a:spcAft>
                <a:spcPct val="50000"/>
              </a:spcAft>
            </a:pPr>
            <a:endParaRPr lang="en-US" altLang="en-US" sz="230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97A93F-8E37-4AE6-849D-22A709DB1E04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12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Analysis files</a:t>
            </a:r>
            <a:endParaRPr lang="en-US" dirty="0" smtClean="0"/>
          </a:p>
        </p:txBody>
      </p:sp>
      <p:sp>
        <p:nvSpPr>
          <p:cNvPr id="11267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200" dirty="0" smtClean="0"/>
              <a:t>How to prepare the data to use PROC SURVEY procedures.</a:t>
            </a:r>
          </a:p>
          <a:p>
            <a:r>
              <a:rPr lang="en-US" altLang="en-US" sz="2200" dirty="0" smtClean="0"/>
              <a:t>The first step is to create an analysis data set.</a:t>
            </a:r>
          </a:p>
          <a:p>
            <a:pPr lvl="1"/>
            <a:r>
              <a:rPr lang="en-US" altLang="en-US" sz="2100" dirty="0" smtClean="0"/>
              <a:t>Combine data or select an existing file from a given source/wave.</a:t>
            </a:r>
          </a:p>
          <a:p>
            <a:pPr lvl="1"/>
            <a:r>
              <a:rPr lang="en-US" altLang="en-US" sz="2100" dirty="0" smtClean="0"/>
              <a:t>If combining files, add appropriate analysis weights to the new file.</a:t>
            </a:r>
          </a:p>
          <a:p>
            <a:pPr lvl="2"/>
            <a:r>
              <a:rPr lang="en-US" altLang="en-US" dirty="0" smtClean="0"/>
              <a:t>Wave and source weight if working within a single file</a:t>
            </a:r>
          </a:p>
          <a:p>
            <a:pPr lvl="2"/>
            <a:r>
              <a:rPr lang="en-US" altLang="en-US" dirty="0" smtClean="0"/>
              <a:t>Weight from the smallest data source if working with multiple files.</a:t>
            </a:r>
          </a:p>
          <a:p>
            <a:r>
              <a:rPr lang="en-US" altLang="en-US" sz="2200" dirty="0" smtClean="0"/>
              <a:t>Once the analysis file has been created or selected, two variables need to be added to that file.</a:t>
            </a:r>
          </a:p>
          <a:p>
            <a:pPr lvl="1"/>
            <a:r>
              <a:rPr lang="en-US" altLang="en-US" sz="2100" dirty="0" smtClean="0"/>
              <a:t>Add “Stratum” and “Cluster” found in the “n2sample” file.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785258" y="6223000"/>
            <a:ext cx="6172200" cy="47625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These results cannot be replicated with full dataset; all output</a:t>
            </a:r>
            <a:b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</a:br>
            <a: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in modules generated with a random subset of the full data.</a:t>
            </a:r>
            <a:endParaRPr lang="en-US" sz="1200" i="0" dirty="0">
              <a:solidFill>
                <a:schemeClr val="bg2">
                  <a:lumMod val="75000"/>
                </a:schemeClr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B715DF1-5B2D-491E-B210-8079D6DEF47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Statements</a:t>
            </a:r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PROC SURVEY procedures look much the same as other procedures.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There are two added statements in PROC SURVEY procedures that define the sample, “STRATA” and “CLUSTER.”</a:t>
            </a:r>
            <a:endParaRPr lang="en-US" altLang="en-US" sz="2400" dirty="0" smtClean="0">
              <a:solidFill>
                <a:srgbClr val="80008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In NLTS2, the variables specified will always be “</a:t>
            </a:r>
            <a:r>
              <a:rPr lang="en-US" altLang="en-US" sz="2000" dirty="0" smtClean="0">
                <a:solidFill>
                  <a:schemeClr val="tx1"/>
                </a:solidFill>
              </a:rPr>
              <a:t>Stratum</a:t>
            </a:r>
            <a:r>
              <a:rPr lang="en-US" altLang="en-US" sz="2000" dirty="0" smtClean="0"/>
              <a:t>” and “</a:t>
            </a:r>
            <a:r>
              <a:rPr lang="en-US" altLang="en-US" sz="2000" dirty="0" smtClean="0">
                <a:solidFill>
                  <a:srgbClr val="000000"/>
                </a:solidFill>
              </a:rPr>
              <a:t>Cluster.</a:t>
            </a:r>
            <a:r>
              <a:rPr lang="en-US" altLang="en-US" sz="2000" dirty="0" smtClean="0"/>
              <a:t>”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dirty="0" smtClean="0">
                <a:solidFill>
                  <a:srgbClr val="7030A0"/>
                </a:solidFill>
                <a:latin typeface="Lucida Console" pitchFamily="49" charset="0"/>
              </a:rPr>
              <a:t>	</a:t>
            </a:r>
            <a:r>
              <a:rPr lang="en-US" altLang="en-US" sz="2000" dirty="0" smtClean="0">
                <a:solidFill>
                  <a:srgbClr val="000000"/>
                </a:solidFill>
                <a:latin typeface="Lucida Console" pitchFamily="49" charset="0"/>
              </a:rPr>
              <a:t>STRATA Stratum 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dirty="0" smtClean="0">
                <a:solidFill>
                  <a:srgbClr val="000000"/>
                </a:solidFill>
                <a:latin typeface="Lucida Console" pitchFamily="49" charset="0"/>
              </a:rPr>
              <a:t>	CLUSTER </a:t>
            </a:r>
            <a:r>
              <a:rPr lang="en-US" altLang="en-US" sz="2000" dirty="0" err="1" smtClean="0">
                <a:solidFill>
                  <a:srgbClr val="000000"/>
                </a:solidFill>
                <a:latin typeface="Lucida Console" pitchFamily="49" charset="0"/>
              </a:rPr>
              <a:t>Cluster</a:t>
            </a:r>
            <a:r>
              <a:rPr lang="en-US" altLang="en-US" sz="2000" dirty="0" smtClean="0">
                <a:solidFill>
                  <a:srgbClr val="000000"/>
                </a:solidFill>
                <a:latin typeface="Lucida Console" pitchFamily="49" charset="0"/>
              </a:rPr>
              <a:t> 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There is always a WEIGHT statement.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dirty="0" smtClean="0">
                <a:solidFill>
                  <a:srgbClr val="000000"/>
                </a:solidFill>
                <a:latin typeface="Lucida Console" pitchFamily="49" charset="0"/>
              </a:rPr>
              <a:t>Weight [weight variable] ; 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785258" y="6223000"/>
            <a:ext cx="6172200" cy="47625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These results cannot be replicated with full dataset; all output</a:t>
            </a:r>
            <a:b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</a:br>
            <a: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in modules generated with a random subset of the full data.</a:t>
            </a:r>
            <a:endParaRPr lang="en-US" sz="1200" i="0" dirty="0">
              <a:solidFill>
                <a:schemeClr val="bg2">
                  <a:lumMod val="75000"/>
                </a:schemeClr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1BB5FB9-5867-4C74-8614-4373318745E1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Statements</a:t>
            </a:r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As in PROC FREQ, there is a TABLES statement with options for frequencies and </a:t>
            </a:r>
            <a:r>
              <a:rPr lang="en-US" altLang="en-US" sz="2400" dirty="0" err="1" smtClean="0"/>
              <a:t>crosstabulations</a:t>
            </a:r>
            <a:r>
              <a:rPr lang="en-US" altLang="en-US" sz="24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As in PROC MEANS, there is a separate statement for a categorical “by” or classification variable.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In PROC SURVEYMEANS the statement is “</a:t>
            </a:r>
            <a:r>
              <a:rPr lang="en-US" altLang="en-US" sz="2000" dirty="0" smtClean="0">
                <a:solidFill>
                  <a:srgbClr val="000000"/>
                </a:solidFill>
              </a:rPr>
              <a:t>DOMAIN</a:t>
            </a:r>
            <a:r>
              <a:rPr lang="en-US" altLang="en-US" sz="2000" dirty="0" smtClean="0"/>
              <a:t>” (not “</a:t>
            </a:r>
            <a:r>
              <a:rPr lang="en-US" altLang="en-US" sz="2000" dirty="0" smtClean="0">
                <a:solidFill>
                  <a:srgbClr val="000000"/>
                </a:solidFill>
              </a:rPr>
              <a:t>CLASS</a:t>
            </a:r>
            <a:r>
              <a:rPr lang="en-US" altLang="en-US" sz="2000" dirty="0" smtClean="0"/>
              <a:t>”)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dirty="0" smtClean="0"/>
              <a:t>	</a:t>
            </a:r>
            <a:r>
              <a:rPr lang="en-US" altLang="en-US" sz="2000" dirty="0" smtClean="0">
                <a:solidFill>
                  <a:srgbClr val="000000"/>
                </a:solidFill>
                <a:latin typeface="Lucida Console" pitchFamily="49" charset="0"/>
              </a:rPr>
              <a:t>DOMAIN w2_Dis12 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SAS PROC SURVEY procedures have other options that use replicate weights.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In our examples, we will be using the option based on Taylor linearization which uses a single weight and the </a:t>
            </a:r>
            <a:r>
              <a:rPr lang="en-US" altLang="en-US" dirty="0" smtClean="0">
                <a:solidFill>
                  <a:srgbClr val="000000"/>
                </a:solidFill>
              </a:rPr>
              <a:t>STRATA</a:t>
            </a:r>
            <a:r>
              <a:rPr lang="en-US" altLang="en-US" dirty="0" smtClean="0"/>
              <a:t> and </a:t>
            </a:r>
            <a:r>
              <a:rPr lang="en-US" altLang="en-US" dirty="0" smtClean="0">
                <a:solidFill>
                  <a:srgbClr val="000000"/>
                </a:solidFill>
              </a:rPr>
              <a:t>CLUSTER</a:t>
            </a:r>
            <a:r>
              <a:rPr lang="en-US" altLang="en-US" dirty="0" smtClean="0"/>
              <a:t> statements.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000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785258" y="6223000"/>
            <a:ext cx="6172200" cy="47625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These results cannot be replicated with full dataset; all output</a:t>
            </a:r>
            <a:b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</a:br>
            <a: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in modules generated with a random subset of the full data.</a:t>
            </a:r>
            <a:endParaRPr lang="en-US" sz="1200" i="0" dirty="0">
              <a:solidFill>
                <a:schemeClr val="bg2">
                  <a:lumMod val="75000"/>
                </a:schemeClr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6241827-084C-41D6-A304-F5F95F1C88F8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Frequencies</a:t>
            </a:r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/>
              <a:t>How to run frequencies in PROC SURVEY procedures</a:t>
            </a:r>
          </a:p>
          <a:p>
            <a:pPr eaLnBrk="1" hangingPunct="1"/>
            <a:r>
              <a:rPr lang="en-US" altLang="en-US" sz="2400" dirty="0" smtClean="0"/>
              <a:t>Running frequencies—or any other PROC SURVEY procedures—</a:t>
            </a:r>
            <a:r>
              <a:rPr lang="en-US" altLang="en-US" sz="2400" dirty="0" smtClean="0">
                <a:cs typeface="Arial" charset="0"/>
              </a:rPr>
              <a:t>does not differ much </a:t>
            </a:r>
            <a:r>
              <a:rPr lang="en-US" altLang="en-US" sz="2400" dirty="0" smtClean="0"/>
              <a:t>from the Base SAS procedures.</a:t>
            </a:r>
          </a:p>
          <a:p>
            <a:pPr eaLnBrk="1" hangingPunct="1"/>
            <a:r>
              <a:rPr lang="en-US" altLang="en-US" sz="2400" dirty="0" smtClean="0"/>
              <a:t>Syntax for frequencies in PROC SURVEYFREQ</a:t>
            </a:r>
            <a:endParaRPr lang="en-US" altLang="en-US" sz="2400" dirty="0" smtClean="0">
              <a:solidFill>
                <a:srgbClr val="80008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dirty="0" smtClean="0">
                <a:solidFill>
                  <a:srgbClr val="7030A0"/>
                </a:solidFill>
                <a:latin typeface="Lucida Console" pitchFamily="49" charset="0"/>
              </a:rPr>
              <a:t>	</a:t>
            </a:r>
            <a:r>
              <a:rPr lang="en-US" altLang="en-US" sz="2000" dirty="0" smtClean="0">
                <a:solidFill>
                  <a:srgbClr val="000000"/>
                </a:solidFill>
                <a:latin typeface="Lucida Console" pitchFamily="49" charset="0"/>
              </a:rPr>
              <a:t>PROC SURVEYFREQ data = [</a:t>
            </a:r>
            <a:r>
              <a:rPr lang="en-US" altLang="en-US" sz="2000" dirty="0" err="1" smtClean="0">
                <a:solidFill>
                  <a:srgbClr val="000000"/>
                </a:solidFill>
                <a:latin typeface="Lucida Console" pitchFamily="49" charset="0"/>
              </a:rPr>
              <a:t>ddname</a:t>
            </a:r>
            <a:r>
              <a:rPr lang="en-US" altLang="en-US" sz="2000" dirty="0" smtClean="0">
                <a:solidFill>
                  <a:srgbClr val="000000"/>
                </a:solidFill>
                <a:latin typeface="Lucida Console" pitchFamily="49" charset="0"/>
              </a:rPr>
              <a:t>].[file name] 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dirty="0" smtClean="0">
                <a:solidFill>
                  <a:srgbClr val="000000"/>
                </a:solidFill>
                <a:latin typeface="Lucida Console" pitchFamily="49" charset="0"/>
              </a:rPr>
              <a:t> 		   TABLES [variable(s)] 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dirty="0" smtClean="0">
                <a:solidFill>
                  <a:srgbClr val="000000"/>
                </a:solidFill>
                <a:latin typeface="Lucida Console" pitchFamily="49" charset="0"/>
              </a:rPr>
              <a:t> 		   STRATA stratum  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dirty="0" smtClean="0">
                <a:solidFill>
                  <a:srgbClr val="000000"/>
                </a:solidFill>
                <a:latin typeface="Lucida Console" pitchFamily="49" charset="0"/>
              </a:rPr>
              <a:t> 		   CLUSTER </a:t>
            </a:r>
            <a:r>
              <a:rPr lang="en-US" altLang="en-US" sz="2000" dirty="0" err="1" smtClean="0">
                <a:solidFill>
                  <a:srgbClr val="000000"/>
                </a:solidFill>
                <a:latin typeface="Lucida Console" pitchFamily="49" charset="0"/>
              </a:rPr>
              <a:t>cluster</a:t>
            </a:r>
            <a:r>
              <a:rPr lang="en-US" altLang="en-US" sz="2000" dirty="0" smtClean="0">
                <a:solidFill>
                  <a:srgbClr val="000000"/>
                </a:solidFill>
                <a:latin typeface="Lucida Console" pitchFamily="49" charset="0"/>
              </a:rPr>
              <a:t>  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dirty="0" smtClean="0">
                <a:solidFill>
                  <a:srgbClr val="000000"/>
                </a:solidFill>
                <a:latin typeface="Lucida Console" pitchFamily="49" charset="0"/>
              </a:rPr>
              <a:t> 		   WEIGHT [weight] 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dirty="0" smtClean="0">
                <a:solidFill>
                  <a:srgbClr val="000000"/>
                </a:solidFill>
                <a:latin typeface="Lucida Console" pitchFamily="49" charset="0"/>
              </a:rPr>
              <a:t>		run ;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785258" y="6223000"/>
            <a:ext cx="6172200" cy="47625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These results cannot be replicated with full dataset; all output</a:t>
            </a:r>
            <a:b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</a:br>
            <a: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in modules generated with a random subset of the full data.</a:t>
            </a:r>
            <a:endParaRPr lang="en-US" sz="1200" i="0" dirty="0">
              <a:solidFill>
                <a:schemeClr val="bg2">
                  <a:lumMod val="75000"/>
                </a:schemeClr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65D1586-13FD-4C02-9E9C-B9FCF549DA3D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Crosstabs</a:t>
            </a:r>
            <a:endParaRPr lang="en-U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How to run crosstabs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Syntax for </a:t>
            </a:r>
            <a:r>
              <a:rPr lang="en-US" altLang="en-US" dirty="0" err="1" smtClean="0"/>
              <a:t>crosstabulations</a:t>
            </a:r>
            <a:r>
              <a:rPr lang="en-US" altLang="en-US" dirty="0" smtClean="0"/>
              <a:t> in PROC SURVEYFREQ</a:t>
            </a:r>
            <a:endParaRPr lang="en-US" altLang="en-US" dirty="0" smtClean="0">
              <a:solidFill>
                <a:srgbClr val="800080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dirty="0" smtClean="0">
                <a:solidFill>
                  <a:srgbClr val="000000"/>
                </a:solidFill>
                <a:latin typeface="Lucida Console" pitchFamily="49" charset="0"/>
              </a:rPr>
              <a:t>PROC SURVEYFREQ Data = </a:t>
            </a:r>
            <a:r>
              <a:rPr lang="en-US" altLang="en-US" dirty="0" smtClean="0">
                <a:solidFill>
                  <a:srgbClr val="000000"/>
                </a:solidFill>
                <a:latin typeface="Lucida Console" pitchFamily="49" charset="0"/>
              </a:rPr>
              <a:t>[</a:t>
            </a:r>
            <a:r>
              <a:rPr lang="en-US" altLang="en-US" dirty="0" err="1" smtClean="0">
                <a:solidFill>
                  <a:srgbClr val="000000"/>
                </a:solidFill>
                <a:latin typeface="Lucida Console" pitchFamily="49" charset="0"/>
              </a:rPr>
              <a:t>ddname].[file</a:t>
            </a:r>
            <a:r>
              <a:rPr lang="en-US" altLang="en-US" dirty="0" smtClean="0">
                <a:solidFill>
                  <a:srgbClr val="000000"/>
                </a:solidFill>
                <a:latin typeface="Lucida Console" pitchFamily="49" charset="0"/>
              </a:rPr>
              <a:t> name]</a:t>
            </a:r>
            <a:r>
              <a:rPr lang="en-US" altLang="en-US" sz="2000" dirty="0" smtClean="0">
                <a:solidFill>
                  <a:srgbClr val="000000"/>
                </a:solidFill>
                <a:latin typeface="Lucida Console" pitchFamily="49" charset="0"/>
              </a:rPr>
              <a:t> 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dirty="0" smtClean="0">
                <a:solidFill>
                  <a:srgbClr val="000000"/>
                </a:solidFill>
                <a:latin typeface="Lucida Console" pitchFamily="49" charset="0"/>
              </a:rPr>
              <a:t> TABLES [row variable] * [column variable]</a:t>
            </a:r>
            <a:br>
              <a:rPr lang="en-US" altLang="en-US" sz="2000" dirty="0" smtClean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altLang="en-US" sz="2000" dirty="0" smtClean="0">
                <a:solidFill>
                  <a:srgbClr val="000000"/>
                </a:solidFill>
                <a:latin typeface="Lucida Console" pitchFamily="49" charset="0"/>
              </a:rPr>
              <a:t>  /[options] 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dirty="0" smtClean="0">
                <a:solidFill>
                  <a:srgbClr val="000000"/>
                </a:solidFill>
                <a:latin typeface="Lucida Console" pitchFamily="49" charset="0"/>
              </a:rPr>
              <a:t>        STRATA stratum  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dirty="0" smtClean="0">
                <a:solidFill>
                  <a:srgbClr val="000000"/>
                </a:solidFill>
                <a:latin typeface="Lucida Console" pitchFamily="49" charset="0"/>
              </a:rPr>
              <a:t>        CLUSTER cluster  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dirty="0" smtClean="0">
                <a:solidFill>
                  <a:srgbClr val="000000"/>
                </a:solidFill>
                <a:latin typeface="Lucida Console" pitchFamily="49" charset="0"/>
              </a:rPr>
              <a:t>        WEIGHT [main analysis weight] 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dirty="0" smtClean="0">
                <a:solidFill>
                  <a:srgbClr val="000000"/>
                </a:solidFill>
                <a:latin typeface="Lucida Console" pitchFamily="49" charset="0"/>
              </a:rPr>
              <a:t>    run ;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785258" y="6223000"/>
            <a:ext cx="6172200" cy="47625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These results cannot be replicated with full dataset; all output</a:t>
            </a:r>
            <a:b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</a:br>
            <a: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in modules generated with a random subset of the full data.</a:t>
            </a:r>
            <a:endParaRPr lang="en-US" sz="1200" i="0" dirty="0">
              <a:solidFill>
                <a:schemeClr val="bg2">
                  <a:lumMod val="75000"/>
                </a:schemeClr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35DBBCD-58AA-437F-93DF-67ECB35CC5F9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Crosstabs</a:t>
            </a: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Options on the TABLES statement control printed output.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Print row percentages  (“</a:t>
            </a:r>
            <a:r>
              <a:rPr lang="en-US" altLang="en-US" dirty="0" smtClean="0">
                <a:solidFill>
                  <a:srgbClr val="000000"/>
                </a:solidFill>
              </a:rPr>
              <a:t>ROW</a:t>
            </a:r>
            <a:r>
              <a:rPr lang="en-US" altLang="en-US" dirty="0" smtClean="0"/>
              <a:t>”) and/or column percentages (“</a:t>
            </a:r>
            <a:r>
              <a:rPr lang="en-US" altLang="en-US" dirty="0" smtClean="0">
                <a:solidFill>
                  <a:srgbClr val="000000"/>
                </a:solidFill>
              </a:rPr>
              <a:t>COL</a:t>
            </a:r>
            <a:r>
              <a:rPr lang="en-US" altLang="en-US" dirty="0" smtClean="0"/>
              <a:t>”)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Suppress printing of weighted counts (“</a:t>
            </a:r>
            <a:r>
              <a:rPr lang="en-US" altLang="en-US" dirty="0" smtClean="0">
                <a:solidFill>
                  <a:srgbClr val="000000"/>
                </a:solidFill>
              </a:rPr>
              <a:t>NOWT</a:t>
            </a:r>
            <a:r>
              <a:rPr lang="en-US" altLang="en-US" dirty="0" smtClean="0"/>
              <a:t>”), cell percentages (“</a:t>
            </a:r>
            <a:r>
              <a:rPr lang="en-US" altLang="en-US" dirty="0" smtClean="0">
                <a:solidFill>
                  <a:srgbClr val="000000"/>
                </a:solidFill>
              </a:rPr>
              <a:t>NOCELLPERCENT</a:t>
            </a:r>
            <a:r>
              <a:rPr lang="en-US" altLang="en-US" dirty="0" smtClean="0"/>
              <a:t>”), and cell counts (“</a:t>
            </a:r>
            <a:r>
              <a:rPr lang="en-US" altLang="en-US" dirty="0" smtClean="0">
                <a:solidFill>
                  <a:srgbClr val="000000"/>
                </a:solidFill>
              </a:rPr>
              <a:t>NOFREQ</a:t>
            </a:r>
            <a:r>
              <a:rPr lang="en-US" altLang="en-US" dirty="0" smtClean="0"/>
              <a:t>”)</a:t>
            </a:r>
            <a:br>
              <a:rPr lang="en-US" altLang="en-US" dirty="0" smtClean="0"/>
            </a:br>
            <a:endParaRPr lang="en-US" altLang="en-US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dirty="0" smtClean="0">
                <a:solidFill>
                  <a:srgbClr val="7030A0"/>
                </a:solidFill>
                <a:latin typeface="Lucida Console" pitchFamily="49" charset="0"/>
              </a:rPr>
              <a:t>	</a:t>
            </a:r>
            <a:r>
              <a:rPr lang="en-US" altLang="en-US" sz="2000" dirty="0" smtClean="0">
                <a:solidFill>
                  <a:srgbClr val="000000"/>
                </a:solidFill>
                <a:latin typeface="Lucida Console" pitchFamily="49" charset="0"/>
              </a:rPr>
              <a:t>TABLES [row variable] * [column variable]  </a:t>
            </a:r>
            <a:br>
              <a:rPr lang="en-US" altLang="en-US" sz="2000" dirty="0" smtClean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altLang="en-US" sz="2000" dirty="0" smtClean="0">
                <a:solidFill>
                  <a:srgbClr val="000000"/>
                </a:solidFill>
                <a:latin typeface="Lucida Console" pitchFamily="49" charset="0"/>
              </a:rPr>
              <a:t>	/row </a:t>
            </a:r>
            <a:r>
              <a:rPr lang="en-US" altLang="en-US" sz="2000" dirty="0" err="1" smtClean="0">
                <a:solidFill>
                  <a:srgbClr val="000000"/>
                </a:solidFill>
                <a:latin typeface="Lucida Console" pitchFamily="49" charset="0"/>
              </a:rPr>
              <a:t>col</a:t>
            </a:r>
            <a:r>
              <a:rPr lang="en-US" altLang="en-US" sz="2000" dirty="0" smtClean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  <a:latin typeface="Lucida Console" pitchFamily="49" charset="0"/>
              </a:rPr>
              <a:t>nowt</a:t>
            </a:r>
            <a:r>
              <a:rPr lang="en-US" altLang="en-US" sz="2000" dirty="0" smtClean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  <a:latin typeface="Lucida Console" pitchFamily="49" charset="0"/>
              </a:rPr>
              <a:t>nocellpercent</a:t>
            </a:r>
            <a:r>
              <a:rPr lang="en-US" altLang="en-US" sz="2000" dirty="0" smtClean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  <a:latin typeface="Lucida Console" pitchFamily="49" charset="0"/>
              </a:rPr>
              <a:t>nofreq</a:t>
            </a:r>
            <a:r>
              <a:rPr lang="en-US" altLang="en-US" sz="2000" dirty="0" smtClean="0">
                <a:solidFill>
                  <a:srgbClr val="000000"/>
                </a:solidFill>
                <a:latin typeface="Lucida Console" pitchFamily="49" charset="0"/>
              </a:rPr>
              <a:t> ;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785258" y="6223000"/>
            <a:ext cx="6172200" cy="47625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These results cannot be replicated with full dataset; all output</a:t>
            </a:r>
            <a:b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</a:br>
            <a: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in modules generated with a random subset of the full data.</a:t>
            </a:r>
            <a:endParaRPr lang="en-US" sz="1200" i="0" dirty="0">
              <a:solidFill>
                <a:schemeClr val="bg2">
                  <a:lumMod val="75000"/>
                </a:schemeClr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6F22E46-5EA1-4575-8E05-8D9FC9DDD162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Means</a:t>
            </a:r>
            <a:endParaRPr 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How to run means</a:t>
            </a:r>
          </a:p>
          <a:p>
            <a:pPr eaLnBrk="1" hangingPunct="1"/>
            <a:r>
              <a:rPr lang="en-US" altLang="en-US" dirty="0" smtClean="0"/>
              <a:t>Syntax in PROC SURVEYMEANS</a:t>
            </a:r>
            <a:endParaRPr lang="en-US" altLang="en-US" dirty="0" smtClean="0">
              <a:solidFill>
                <a:srgbClr val="80008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dirty="0" smtClean="0">
                <a:solidFill>
                  <a:srgbClr val="000000"/>
                </a:solidFill>
                <a:latin typeface="Lucida Console" pitchFamily="49" charset="0"/>
              </a:rPr>
              <a:t>PROC SURVEYMEANS Data=[</a:t>
            </a:r>
            <a:r>
              <a:rPr lang="en-US" altLang="en-US" sz="1800" dirty="0" err="1" smtClean="0">
                <a:solidFill>
                  <a:srgbClr val="000000"/>
                </a:solidFill>
                <a:latin typeface="Lucida Console" pitchFamily="49" charset="0"/>
              </a:rPr>
              <a:t>ddname</a:t>
            </a:r>
            <a:r>
              <a:rPr lang="en-US" altLang="en-US" sz="2000" dirty="0" smtClean="0">
                <a:solidFill>
                  <a:srgbClr val="000000"/>
                </a:solidFill>
                <a:latin typeface="Lucida Console" pitchFamily="49" charset="0"/>
              </a:rPr>
              <a:t>].[</a:t>
            </a:r>
            <a:r>
              <a:rPr lang="en-US" altLang="en-US" sz="1800" dirty="0" smtClean="0">
                <a:solidFill>
                  <a:srgbClr val="000000"/>
                </a:solidFill>
                <a:latin typeface="Lucida Console" pitchFamily="49" charset="0"/>
              </a:rPr>
              <a:t>file name</a:t>
            </a:r>
            <a:r>
              <a:rPr lang="en-US" altLang="en-US" sz="2000" dirty="0" smtClean="0">
                <a:solidFill>
                  <a:srgbClr val="000000"/>
                </a:solidFill>
                <a:latin typeface="Lucida Console" pitchFamily="49" charset="0"/>
              </a:rPr>
              <a:t>];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dirty="0" smtClean="0">
                <a:solidFill>
                  <a:srgbClr val="000000"/>
                </a:solidFill>
                <a:latin typeface="Lucida Console" pitchFamily="49" charset="0"/>
              </a:rPr>
              <a:t>	  VAR [variable(s)] 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dirty="0" smtClean="0">
                <a:solidFill>
                  <a:srgbClr val="000000"/>
                </a:solidFill>
                <a:latin typeface="Lucida Console" pitchFamily="49" charset="0"/>
              </a:rPr>
              <a:t>       STRATA stratum 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dirty="0" smtClean="0">
                <a:solidFill>
                  <a:srgbClr val="000000"/>
                </a:solidFill>
                <a:latin typeface="Lucida Console" pitchFamily="49" charset="0"/>
              </a:rPr>
              <a:t>       CLUSTER </a:t>
            </a:r>
            <a:r>
              <a:rPr lang="en-US" altLang="en-US" sz="2000" dirty="0" err="1" smtClean="0">
                <a:solidFill>
                  <a:srgbClr val="000000"/>
                </a:solidFill>
                <a:latin typeface="Lucida Console" pitchFamily="49" charset="0"/>
              </a:rPr>
              <a:t>cluster</a:t>
            </a:r>
            <a:r>
              <a:rPr lang="en-US" altLang="en-US" sz="2000" dirty="0" smtClean="0">
                <a:solidFill>
                  <a:srgbClr val="000000"/>
                </a:solidFill>
                <a:latin typeface="Lucida Console" pitchFamily="49" charset="0"/>
              </a:rPr>
              <a:t> 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dirty="0" smtClean="0">
                <a:solidFill>
                  <a:srgbClr val="000000"/>
                </a:solidFill>
                <a:latin typeface="Lucida Console" pitchFamily="49" charset="0"/>
              </a:rPr>
              <a:t>       WEIGHT [weight] 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dirty="0" smtClean="0">
                <a:solidFill>
                  <a:srgbClr val="000000"/>
                </a:solidFill>
                <a:latin typeface="Lucida Console" pitchFamily="49" charset="0"/>
              </a:rPr>
              <a:t>   run ;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785258" y="6223000"/>
            <a:ext cx="6172200" cy="47625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These results cannot be replicated with full dataset; all output</a:t>
            </a:r>
            <a:b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</a:br>
            <a: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in modules generated with a random subset of the full data.</a:t>
            </a:r>
            <a:endParaRPr lang="en-US" sz="1200" i="0" dirty="0">
              <a:solidFill>
                <a:schemeClr val="bg2">
                  <a:lumMod val="75000"/>
                </a:schemeClr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759ED77-E082-4BEF-B652-970502E54F16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Comparative Means</a:t>
            </a:r>
            <a:endParaRPr 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How to run comparative means</a:t>
            </a:r>
          </a:p>
          <a:p>
            <a:pPr eaLnBrk="1" hangingPunct="1"/>
            <a:r>
              <a:rPr lang="en-US" altLang="en-US" dirty="0" smtClean="0"/>
              <a:t>Syntax in PROC SURVEYMEANS</a:t>
            </a:r>
            <a:endParaRPr lang="en-US" altLang="en-US" dirty="0" smtClean="0">
              <a:solidFill>
                <a:srgbClr val="80008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1800" dirty="0" smtClean="0">
                <a:solidFill>
                  <a:srgbClr val="000000"/>
                </a:solidFill>
                <a:latin typeface="Lucida Console" pitchFamily="49" charset="0"/>
              </a:rPr>
              <a:t>PROC SURVEYMEANS Data=[</a:t>
            </a:r>
            <a:r>
              <a:rPr lang="en-US" altLang="en-US" sz="1600" dirty="0" err="1" smtClean="0">
                <a:solidFill>
                  <a:srgbClr val="000000"/>
                </a:solidFill>
                <a:latin typeface="Lucida Console" pitchFamily="49" charset="0"/>
              </a:rPr>
              <a:t>ddname</a:t>
            </a:r>
            <a:r>
              <a:rPr lang="en-US" altLang="en-US" sz="1800" dirty="0" smtClean="0">
                <a:solidFill>
                  <a:srgbClr val="000000"/>
                </a:solidFill>
                <a:latin typeface="Lucida Console" pitchFamily="49" charset="0"/>
              </a:rPr>
              <a:t>].[</a:t>
            </a:r>
            <a:r>
              <a:rPr lang="en-US" altLang="en-US" sz="1600" dirty="0" smtClean="0">
                <a:solidFill>
                  <a:srgbClr val="000000"/>
                </a:solidFill>
                <a:latin typeface="Lucida Console" pitchFamily="49" charset="0"/>
              </a:rPr>
              <a:t>file name</a:t>
            </a:r>
            <a:r>
              <a:rPr lang="en-US" altLang="en-US" sz="1800" dirty="0" smtClean="0">
                <a:solidFill>
                  <a:srgbClr val="000000"/>
                </a:solidFill>
                <a:latin typeface="Lucida Console" pitchFamily="49" charset="0"/>
              </a:rPr>
              <a:t>];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1800" dirty="0" smtClean="0">
                <a:solidFill>
                  <a:srgbClr val="000000"/>
                </a:solidFill>
                <a:latin typeface="Lucida Console" pitchFamily="49" charset="0"/>
              </a:rPr>
              <a:t> DOMAIN [by or classification variable];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1800" dirty="0" smtClean="0">
                <a:solidFill>
                  <a:srgbClr val="000000"/>
                </a:solidFill>
                <a:latin typeface="Lucida Console" pitchFamily="49" charset="0"/>
              </a:rPr>
              <a:t> 	  VAR [variable(s)] 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1800" dirty="0" smtClean="0">
                <a:solidFill>
                  <a:srgbClr val="000000"/>
                </a:solidFill>
                <a:latin typeface="Lucida Console" pitchFamily="49" charset="0"/>
              </a:rPr>
              <a:t>       STRATA stratum 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1800" dirty="0" smtClean="0">
                <a:solidFill>
                  <a:srgbClr val="000000"/>
                </a:solidFill>
                <a:latin typeface="Lucida Console" pitchFamily="49" charset="0"/>
              </a:rPr>
              <a:t>       CLUSTER </a:t>
            </a:r>
            <a:r>
              <a:rPr lang="en-US" altLang="en-US" sz="1800" dirty="0" err="1" smtClean="0">
                <a:solidFill>
                  <a:srgbClr val="000000"/>
                </a:solidFill>
                <a:latin typeface="Lucida Console" pitchFamily="49" charset="0"/>
              </a:rPr>
              <a:t>cluster</a:t>
            </a:r>
            <a:r>
              <a:rPr lang="en-US" altLang="en-US" sz="1800" dirty="0" smtClean="0">
                <a:solidFill>
                  <a:srgbClr val="000000"/>
                </a:solidFill>
                <a:latin typeface="Lucida Console" pitchFamily="49" charset="0"/>
              </a:rPr>
              <a:t> 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1800" dirty="0" smtClean="0">
                <a:solidFill>
                  <a:srgbClr val="000000"/>
                </a:solidFill>
                <a:latin typeface="Lucida Console" pitchFamily="49" charset="0"/>
              </a:rPr>
              <a:t>       WEIGHT [weight] 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1800" dirty="0" smtClean="0">
                <a:solidFill>
                  <a:srgbClr val="000000"/>
                </a:solidFill>
                <a:latin typeface="Lucida Console" pitchFamily="49" charset="0"/>
              </a:rPr>
              <a:t>   run ;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785258" y="6223000"/>
            <a:ext cx="6172200" cy="47625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These results cannot be replicated with full dataset; all output</a:t>
            </a:r>
            <a:b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</a:br>
            <a: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in modules generated with a random subset of the full data.</a:t>
            </a:r>
            <a:endParaRPr lang="en-US" sz="1200" i="0" dirty="0">
              <a:solidFill>
                <a:schemeClr val="bg2">
                  <a:lumMod val="75000"/>
                </a:schemeClr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E072328-4E86-4D87-A0B9-AD2036804DE9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Use the file created in Module 14b, Accessing Data Files in SAS, PrScoresEmp.sas7bdat.</a:t>
            </a:r>
          </a:p>
          <a:p>
            <a:pPr eaLnBrk="1" hangingPunct="1"/>
            <a:r>
              <a:rPr lang="en-US" sz="2400" dirty="0" smtClean="0"/>
              <a:t>Merge sample data from the n2sample file.</a:t>
            </a:r>
          </a:p>
          <a:p>
            <a:pPr lvl="1" eaLnBrk="1" hangingPunct="1"/>
            <a:r>
              <a:rPr lang="en-US" sz="2000" dirty="0" smtClean="0"/>
              <a:t>Bring in Stratum and Cluster.</a:t>
            </a:r>
          </a:p>
          <a:p>
            <a:pPr lvl="1" eaLnBrk="1" hangingPunct="1"/>
            <a:r>
              <a:rPr lang="en-US" sz="2000" dirty="0" smtClean="0"/>
              <a:t>Weight variable will be </a:t>
            </a:r>
            <a:r>
              <a:rPr lang="en-US" sz="2000" dirty="0" err="1" smtClean="0"/>
              <a:t>wt_na</a:t>
            </a:r>
            <a:r>
              <a:rPr lang="en-US" sz="2000" dirty="0" smtClean="0"/>
              <a:t>.</a:t>
            </a:r>
          </a:p>
          <a:p>
            <a:pPr eaLnBrk="1" hangingPunct="1"/>
            <a:r>
              <a:rPr lang="en-US" sz="2400" dirty="0" smtClean="0"/>
              <a:t>Using PROC SURVEY procedures, run</a:t>
            </a:r>
          </a:p>
          <a:p>
            <a:pPr lvl="1" eaLnBrk="1" hangingPunct="1"/>
            <a:r>
              <a:rPr lang="en-US" sz="2000" dirty="0" smtClean="0"/>
              <a:t>Frequency of ndaF1_Friend</a:t>
            </a:r>
          </a:p>
          <a:p>
            <a:pPr lvl="1" eaLnBrk="1" hangingPunct="1"/>
            <a:r>
              <a:rPr lang="en-US" sz="2000" dirty="0" smtClean="0"/>
              <a:t>Crosstab of ndaF1_Friend by na_Age4 and w2_Dis12</a:t>
            </a:r>
          </a:p>
          <a:p>
            <a:pPr marL="1085850" lvl="2" eaLnBrk="1" hangingPunct="1"/>
            <a:r>
              <a:rPr lang="en-US" dirty="0" smtClean="0"/>
              <a:t>Are differences significant? If so, how do perceptions vary by age?  By disability category?</a:t>
            </a:r>
          </a:p>
          <a:p>
            <a:pPr lvl="1" eaLnBrk="1" hangingPunct="1"/>
            <a:r>
              <a:rPr lang="en-US" sz="2000" dirty="0" smtClean="0"/>
              <a:t>Means of </a:t>
            </a:r>
            <a:r>
              <a:rPr lang="en-US" sz="2000" dirty="0" err="1" smtClean="0"/>
              <a:t>ndaPC_pr</a:t>
            </a:r>
            <a:endParaRPr lang="en-US" sz="2000" dirty="0" smtClean="0"/>
          </a:p>
          <a:p>
            <a:pPr lvl="1" eaLnBrk="1" hangingPunct="1"/>
            <a:r>
              <a:rPr lang="en-US" sz="2000" dirty="0" smtClean="0"/>
              <a:t>Comparative means of </a:t>
            </a:r>
            <a:r>
              <a:rPr lang="en-US" sz="2000" dirty="0" err="1" smtClean="0"/>
              <a:t>ndaPC_pr</a:t>
            </a:r>
            <a:r>
              <a:rPr lang="en-US" sz="2000" dirty="0" smtClean="0"/>
              <a:t> by na_Age4 and w2_Dis12.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785258" y="6223000"/>
            <a:ext cx="6172200" cy="47625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These results cannot be replicated with full dataset; all output</a:t>
            </a:r>
            <a:b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</a:br>
            <a: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in modules generated with a random subset of the full data.</a:t>
            </a:r>
            <a:endParaRPr lang="en-US" sz="1200" i="0" dirty="0">
              <a:solidFill>
                <a:schemeClr val="bg2">
                  <a:lumMod val="75000"/>
                </a:schemeClr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68E46C6-3DD5-4D2B-B4F0-03A7F6EE4699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pic>
        <p:nvPicPr>
          <p:cNvPr id="21509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3675" y="1428750"/>
            <a:ext cx="8759825" cy="425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785258" y="6223000"/>
            <a:ext cx="6172200" cy="47625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These results cannot be replicated with full dataset; all output</a:t>
            </a:r>
            <a:b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</a:br>
            <a: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in modules generated with a random subset of the full data.</a:t>
            </a:r>
            <a:endParaRPr lang="en-US" sz="1200" i="0" dirty="0">
              <a:solidFill>
                <a:schemeClr val="bg2">
                  <a:lumMod val="75000"/>
                </a:schemeClr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CEFFB6-1D1D-416D-AE27-41B6806D915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Prerequisites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533400" y="1189037"/>
            <a:ext cx="8229600" cy="4525963"/>
          </a:xfrm>
        </p:spPr>
        <p:txBody>
          <a:bodyPr/>
          <a:lstStyle/>
          <a:p>
            <a:r>
              <a:rPr lang="en-US" dirty="0" smtClean="0"/>
              <a:t>Recommended modules to complete before viewing this module</a:t>
            </a:r>
          </a:p>
          <a:p>
            <a:pPr lvl="1"/>
            <a:r>
              <a:rPr lang="en-US" dirty="0" smtClean="0"/>
              <a:t>1. Introduction to the NLTS2 Training Modules</a:t>
            </a:r>
          </a:p>
          <a:p>
            <a:pPr lvl="1"/>
            <a:r>
              <a:rPr lang="en-US" dirty="0" smtClean="0"/>
              <a:t>2. NLTS2 Study Overview</a:t>
            </a:r>
          </a:p>
          <a:p>
            <a:pPr lvl="1"/>
            <a:r>
              <a:rPr lang="en-US" dirty="0" smtClean="0"/>
              <a:t>3. NLTS2 Study Design and Sampling</a:t>
            </a:r>
          </a:p>
          <a:p>
            <a:pPr lvl="1"/>
            <a:r>
              <a:rPr lang="en-US" dirty="0" smtClean="0"/>
              <a:t>NLTS2 Data Sources, either</a:t>
            </a:r>
          </a:p>
          <a:p>
            <a:pPr lvl="2"/>
            <a:r>
              <a:rPr lang="en-US" dirty="0" smtClean="0"/>
              <a:t>4. Parent and Youth Surveys or</a:t>
            </a:r>
          </a:p>
          <a:p>
            <a:pPr lvl="2"/>
            <a:r>
              <a:rPr lang="en-US" dirty="0" smtClean="0"/>
              <a:t>5. School Surveys, Student Assessments, and Transcripts</a:t>
            </a:r>
          </a:p>
          <a:p>
            <a:pPr lvl="1"/>
            <a:r>
              <a:rPr lang="en-US" dirty="0" smtClean="0"/>
              <a:t>9. Weighting and Weighted Standard Errors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6487A58-D8BA-42F9-971F-418283AE2841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detail</a:t>
            </a:r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1175" y="1754188"/>
            <a:ext cx="8026400" cy="267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785258" y="6235700"/>
            <a:ext cx="6172200" cy="47625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These results cannot be replicated with full dataset; all output</a:t>
            </a:r>
            <a:b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</a:br>
            <a: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in modules generated with a random subset of the full data.</a:t>
            </a:r>
            <a:endParaRPr lang="en-US" sz="1200" i="0" dirty="0">
              <a:solidFill>
                <a:schemeClr val="bg2">
                  <a:lumMod val="75000"/>
                </a:schemeClr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19175" y="1276356"/>
            <a:ext cx="7710488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C5B49EA-7E8E-4298-A897-2AC1F263C376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355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785258" y="6223000"/>
            <a:ext cx="6172200" cy="47625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These results cannot be replicated with full dataset; all output</a:t>
            </a:r>
            <a:b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</a:br>
            <a: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in modules generated with a random subset of the full data.</a:t>
            </a:r>
            <a:endParaRPr lang="en-US" sz="1200" i="0" dirty="0">
              <a:solidFill>
                <a:schemeClr val="bg2">
                  <a:lumMod val="75000"/>
                </a:schemeClr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1638" y="951244"/>
            <a:ext cx="5611812" cy="538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8CAC6AB-1D99-459F-B6B9-BDDF067965DF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45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785258" y="6235700"/>
            <a:ext cx="6172200" cy="47625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These results cannot be replicated with full dataset; all output</a:t>
            </a:r>
            <a:b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</a:br>
            <a: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in modules generated with a random subset of the full data.</a:t>
            </a:r>
            <a:endParaRPr lang="en-US" sz="1200" i="0" dirty="0">
              <a:solidFill>
                <a:schemeClr val="bg2">
                  <a:lumMod val="75000"/>
                </a:schemeClr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9ADD96F-4E5B-4ACF-80AC-5966C2F046F4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pic>
        <p:nvPicPr>
          <p:cNvPr id="25605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5" y="1757363"/>
            <a:ext cx="8474075" cy="386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785258" y="6223000"/>
            <a:ext cx="6172200" cy="47625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These results cannot be replicated with full dataset; all output</a:t>
            </a:r>
            <a:b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</a:br>
            <a: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in modules generated with a random subset of the full data.</a:t>
            </a:r>
            <a:endParaRPr lang="en-US" sz="1200" i="0" dirty="0">
              <a:solidFill>
                <a:schemeClr val="bg2">
                  <a:lumMod val="75000"/>
                </a:schemeClr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182CEEC-A2C6-49E4-A83F-40ADE58BC5C1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8" y="2371725"/>
            <a:ext cx="8778875" cy="176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785258" y="6223000"/>
            <a:ext cx="6172200" cy="47625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These results cannot be replicated with full dataset; all output</a:t>
            </a:r>
            <a:b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</a:br>
            <a: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in modules generated with a random subset of the full data.</a:t>
            </a:r>
            <a:endParaRPr lang="en-US" sz="1200" i="0" dirty="0">
              <a:solidFill>
                <a:schemeClr val="bg2">
                  <a:lumMod val="75000"/>
                </a:schemeClr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92BA36B-7E7C-4B45-9BF4-0B2BBE3061C5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400" y="1198563"/>
            <a:ext cx="7781925" cy="481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785258" y="6223000"/>
            <a:ext cx="6172200" cy="47625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These results cannot be replicated with full dataset; all output</a:t>
            </a:r>
            <a:b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</a:br>
            <a: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in modules generated with a random subset of the full data.</a:t>
            </a:r>
            <a:endParaRPr lang="en-US" sz="1200" i="0" dirty="0">
              <a:solidFill>
                <a:schemeClr val="bg2">
                  <a:lumMod val="75000"/>
                </a:schemeClr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F1EA60-B9C3-4BAB-97F7-B88B7A8CBD6F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Topics discussed in this module</a:t>
            </a:r>
          </a:p>
          <a:p>
            <a:pPr lvl="1"/>
            <a:r>
              <a:rPr lang="en-US" dirty="0" smtClean="0"/>
              <a:t>PROC SURVEY procedures</a:t>
            </a:r>
          </a:p>
          <a:p>
            <a:pPr lvl="1"/>
            <a:r>
              <a:rPr lang="en-US" dirty="0" smtClean="0"/>
              <a:t>Analysis files</a:t>
            </a:r>
          </a:p>
          <a:p>
            <a:pPr lvl="1"/>
            <a:r>
              <a:rPr lang="en-US" dirty="0" smtClean="0"/>
              <a:t>Statements</a:t>
            </a:r>
          </a:p>
          <a:p>
            <a:pPr lvl="1"/>
            <a:r>
              <a:rPr lang="en-US" dirty="0" smtClean="0"/>
              <a:t>Frequencies</a:t>
            </a:r>
          </a:p>
          <a:p>
            <a:pPr lvl="1"/>
            <a:r>
              <a:rPr lang="en-US" dirty="0" smtClean="0"/>
              <a:t>Crosstabs</a:t>
            </a:r>
          </a:p>
          <a:p>
            <a:pPr lvl="1"/>
            <a:r>
              <a:rPr lang="en-US" dirty="0" smtClean="0"/>
              <a:t>Means</a:t>
            </a:r>
          </a:p>
          <a:p>
            <a:pPr lvl="1"/>
            <a:r>
              <a:rPr lang="en-US" dirty="0" smtClean="0"/>
              <a:t>Comparative means</a:t>
            </a:r>
          </a:p>
          <a:p>
            <a:r>
              <a:rPr lang="en-US" dirty="0" smtClean="0"/>
              <a:t>Next module:</a:t>
            </a:r>
          </a:p>
          <a:p>
            <a:pPr lvl="1"/>
            <a:r>
              <a:rPr lang="en-US" dirty="0" smtClean="0"/>
              <a:t>19. Multivariate Analysis Using NLTS2 Data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80EDF1-488D-426D-BC82-C59E72AC67C4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information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580031" y="1521984"/>
            <a:ext cx="8291015" cy="4875408"/>
          </a:xfrm>
        </p:spPr>
        <p:txBody>
          <a:bodyPr/>
          <a:lstStyle/>
          <a:p>
            <a:pPr lvl="1"/>
            <a:r>
              <a:rPr lang="en-US" dirty="0" smtClean="0"/>
              <a:t>NLTS2 website contains reports, data tables, and other project-related information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http://nlts2.org/</a:t>
            </a:r>
            <a:endParaRPr lang="en-US" dirty="0" smtClean="0"/>
          </a:p>
          <a:p>
            <a:pPr lvl="1"/>
            <a:r>
              <a:rPr lang="en-US" dirty="0" smtClean="0"/>
              <a:t>Information about obtaining the NLTS2 database and documentation can be found on the NCES website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hlinkClick r:id="rId4"/>
              </a:rPr>
              <a:t>http://nces.ed.gov/statprog/rudman/</a:t>
            </a:r>
            <a:endParaRPr lang="en-US" dirty="0" smtClean="0"/>
          </a:p>
          <a:p>
            <a:pPr lvl="1"/>
            <a:r>
              <a:rPr lang="en-US" dirty="0" smtClean="0"/>
              <a:t>General information about restricted data licenses can be found on the NCES website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hlinkClick r:id="rId5"/>
              </a:rPr>
              <a:t>http://nces.ed.gov/statprog/instruct.asp</a:t>
            </a:r>
            <a:endParaRPr lang="en-US" dirty="0" smtClean="0"/>
          </a:p>
          <a:p>
            <a:pPr lvl="1"/>
            <a:r>
              <a:rPr lang="en-US" dirty="0" smtClean="0"/>
              <a:t>E-mail address: nlts2@sri.com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333BBD-853A-41A0-98C6-D324CC7C853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Prerequisites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Recommended modules to complete before viewing this module (cont’d)</a:t>
            </a:r>
          </a:p>
          <a:p>
            <a:pPr lvl="1"/>
            <a:r>
              <a:rPr lang="en-US" dirty="0" smtClean="0"/>
              <a:t>NLTS2 Documentation</a:t>
            </a:r>
          </a:p>
          <a:p>
            <a:pPr lvl="2"/>
            <a:r>
              <a:rPr lang="en-US" dirty="0" smtClean="0"/>
              <a:t>10. Overview</a:t>
            </a:r>
          </a:p>
          <a:p>
            <a:pPr lvl="2"/>
            <a:r>
              <a:rPr lang="en-US" dirty="0" smtClean="0"/>
              <a:t>11. Data Dictionaries</a:t>
            </a:r>
          </a:p>
          <a:p>
            <a:pPr lvl="2"/>
            <a:r>
              <a:rPr lang="en-US" dirty="0" smtClean="0"/>
              <a:t>12. Quick References</a:t>
            </a:r>
          </a:p>
          <a:p>
            <a:pPr lvl="1"/>
            <a:r>
              <a:rPr lang="en-US" dirty="0" smtClean="0"/>
              <a:t>Accessing Data</a:t>
            </a:r>
          </a:p>
          <a:p>
            <a:pPr lvl="2"/>
            <a:r>
              <a:rPr lang="en-US" dirty="0" smtClean="0"/>
              <a:t>14b. Files in SAS</a:t>
            </a:r>
          </a:p>
          <a:p>
            <a:pPr lvl="2"/>
            <a:r>
              <a:rPr lang="en-US" dirty="0" smtClean="0"/>
              <a:t>15b. Frequencies in SAS</a:t>
            </a:r>
          </a:p>
          <a:p>
            <a:pPr lvl="2"/>
            <a:r>
              <a:rPr lang="en-US" dirty="0" smtClean="0"/>
              <a:t>16b. Means in SAS</a:t>
            </a:r>
          </a:p>
          <a:p>
            <a:pPr lvl="2"/>
            <a:r>
              <a:rPr lang="en-US" dirty="0" smtClean="0"/>
              <a:t>17b. Manipulating Variables in SAS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F9407E-2016-4F32-AA5F-D02B52DBD6F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Overview</a:t>
            </a:r>
            <a:endParaRPr lang="en-US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PROC SURVEY procedures</a:t>
            </a:r>
          </a:p>
          <a:p>
            <a:pPr lvl="1"/>
            <a:r>
              <a:rPr lang="en-US" dirty="0" smtClean="0"/>
              <a:t>Analysis files</a:t>
            </a:r>
          </a:p>
          <a:p>
            <a:pPr lvl="1"/>
            <a:r>
              <a:rPr lang="en-US" dirty="0" smtClean="0"/>
              <a:t>Statements</a:t>
            </a:r>
          </a:p>
          <a:p>
            <a:pPr lvl="1"/>
            <a:r>
              <a:rPr lang="en-US" dirty="0" smtClean="0"/>
              <a:t>Frequencies</a:t>
            </a:r>
          </a:p>
          <a:p>
            <a:pPr lvl="1"/>
            <a:r>
              <a:rPr lang="en-US" dirty="0" smtClean="0"/>
              <a:t>Crosstabs</a:t>
            </a:r>
          </a:p>
          <a:p>
            <a:pPr lvl="1"/>
            <a:r>
              <a:rPr lang="en-US" dirty="0" smtClean="0"/>
              <a:t>Means</a:t>
            </a:r>
          </a:p>
          <a:p>
            <a:pPr lvl="1"/>
            <a:r>
              <a:rPr lang="en-US" dirty="0" smtClean="0"/>
              <a:t>Comparative Means</a:t>
            </a:r>
          </a:p>
          <a:p>
            <a:pPr lvl="1"/>
            <a:r>
              <a:rPr lang="en-US" dirty="0" smtClean="0"/>
              <a:t>Closing</a:t>
            </a:r>
          </a:p>
          <a:p>
            <a:pPr lvl="1"/>
            <a:r>
              <a:rPr lang="en-US" dirty="0" smtClean="0"/>
              <a:t>Important information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10567E-5272-4359-83E3-1030C956EAE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NLTS2 restricted-use data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NLTS2 data are restricted.</a:t>
            </a:r>
          </a:p>
          <a:p>
            <a:r>
              <a:rPr lang="en-US" dirty="0" smtClean="0"/>
              <a:t>Data used in these presentations are from a randomly selected subset of the restricted-use NLTS2 data.</a:t>
            </a:r>
          </a:p>
          <a:p>
            <a:r>
              <a:rPr lang="en-US" dirty="0" smtClean="0"/>
              <a:t>Results in these presentations cannot be replicated with the NLTS2 data licensed by NCES.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C88DAB-E14E-4FE3-9733-891004DEF2D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8194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PROC SURVEY procedures</a:t>
            </a:r>
          </a:p>
        </p:txBody>
      </p:sp>
      <p:sp>
        <p:nvSpPr>
          <p:cNvPr id="8195" name="Rectangle 1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PROC SURVEY procedures account for complex (stratified/clustered)  sampling designs, correctly calculating standard errors with weighted data.</a:t>
            </a:r>
          </a:p>
          <a:p>
            <a:r>
              <a:rPr lang="en-US" altLang="en-US" dirty="0" smtClean="0"/>
              <a:t>Survey designs that call for complex sampling require different methods to calculate standard errors.</a:t>
            </a:r>
          </a:p>
          <a:p>
            <a:r>
              <a:rPr lang="en-US" altLang="en-US" dirty="0" smtClean="0"/>
              <a:t>Procedures we have used to this point assume a simple random sample.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785258" y="6223000"/>
            <a:ext cx="6172200" cy="47625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These results cannot be replicated with full dataset; all output</a:t>
            </a:r>
            <a:b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</a:br>
            <a: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in modules generated with a random subset of the full data.</a:t>
            </a:r>
            <a:endParaRPr lang="en-US" sz="1200" i="0" dirty="0">
              <a:solidFill>
                <a:schemeClr val="bg2">
                  <a:lumMod val="75000"/>
                </a:schemeClr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C88DAB-E14E-4FE3-9733-891004DEF2D0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194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PROC SURVEY procedures</a:t>
            </a:r>
          </a:p>
        </p:txBody>
      </p:sp>
      <p:sp>
        <p:nvSpPr>
          <p:cNvPr id="8195" name="Rectangle 1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Weighted standard errors from PROC SURVEY procedures differ greatly from those produced using basic SAS procedures.</a:t>
            </a:r>
          </a:p>
          <a:p>
            <a:r>
              <a:rPr lang="en-US" altLang="en-US" sz="2400" dirty="0" smtClean="0"/>
              <a:t>PROC SURVEY includes procedures for</a:t>
            </a:r>
          </a:p>
          <a:p>
            <a:pPr lvl="1"/>
            <a:r>
              <a:rPr lang="en-US" altLang="en-US" dirty="0" smtClean="0"/>
              <a:t>Frequencies (PROC SURVEYFREQ)</a:t>
            </a:r>
          </a:p>
          <a:p>
            <a:pPr lvl="1"/>
            <a:r>
              <a:rPr lang="en-US" altLang="en-US" dirty="0" smtClean="0"/>
              <a:t>Means (PROC SURVEYMEANS)</a:t>
            </a:r>
          </a:p>
          <a:p>
            <a:pPr lvl="1"/>
            <a:r>
              <a:rPr lang="en-US" altLang="en-US" dirty="0" smtClean="0"/>
              <a:t>Crosstabs (PROC SURVEYFREQ or SURVEYMEANS)</a:t>
            </a:r>
          </a:p>
          <a:p>
            <a:pPr lvl="1"/>
            <a:r>
              <a:rPr lang="en-US" altLang="en-US" dirty="0" smtClean="0"/>
              <a:t>Comparative means (PROC SURVEYMEANS)</a:t>
            </a:r>
          </a:p>
          <a:p>
            <a:pPr lvl="1"/>
            <a:r>
              <a:rPr lang="en-US" altLang="en-US" dirty="0" smtClean="0"/>
              <a:t>Regressions (PROC SURVEYREG or SURVEYLOGISTIC).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785258" y="6223000"/>
            <a:ext cx="6172200" cy="47625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These results cannot be replicated with full dataset; all output</a:t>
            </a:r>
            <a:b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</a:br>
            <a: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in modules generated with a random subset of the full data.</a:t>
            </a:r>
            <a:endParaRPr lang="en-US" sz="1200" i="0" dirty="0">
              <a:solidFill>
                <a:schemeClr val="bg2">
                  <a:lumMod val="75000"/>
                </a:schemeClr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7419243-D16E-441D-88FF-C6E6F96ABB3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PROC SURVEY procedures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7775"/>
            <a:ext cx="8229600" cy="4525963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sz="2400" b="1" dirty="0" smtClean="0"/>
              <a:t>Variation among methods for calculating standard errors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000" dirty="0" smtClean="0"/>
              <a:t>Programs that produce weighted standard errors for PROC SURVEY procedures will typically generate slightly different estimates.</a:t>
            </a:r>
          </a:p>
          <a:p>
            <a:pPr lvl="1" eaLnBrk="1" hangingPunct="1">
              <a:spcBef>
                <a:spcPct val="50000"/>
              </a:spcBef>
              <a:spcAft>
                <a:spcPts val="600"/>
              </a:spcAft>
            </a:pPr>
            <a:r>
              <a:rPr lang="en-US" sz="2000" dirty="0" smtClean="0"/>
              <a:t>Estimated standard errors are close in SAS Survey procedures, SUDAAN, and SPSS Complex Samples procedures but are not exactly the same.</a:t>
            </a:r>
          </a:p>
          <a:p>
            <a:pPr lvl="1" eaLnBrk="1" hangingPunct="1">
              <a:spcBef>
                <a:spcPct val="50000"/>
              </a:spcBef>
              <a:spcAft>
                <a:spcPts val="600"/>
              </a:spcAft>
            </a:pPr>
            <a:r>
              <a:rPr lang="en-US" sz="2000" dirty="0" smtClean="0"/>
              <a:t>There is no uniformity to the differences; sometimes the standard errors from SAS  PROC SURVEY are slightly larger, and sometimes they are slightly smaller.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785258" y="6223000"/>
            <a:ext cx="6172200" cy="47625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These results cannot be replicated with full dataset; all output</a:t>
            </a:r>
            <a:b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</a:br>
            <a: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in modules generated with a random subset of the full data.</a:t>
            </a:r>
            <a:endParaRPr lang="en-US" sz="1200" i="0" dirty="0">
              <a:solidFill>
                <a:schemeClr val="bg2">
                  <a:lumMod val="75000"/>
                </a:schemeClr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7419243-D16E-441D-88FF-C6E6F96ABB3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PROC SURVEY procedures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7775"/>
            <a:ext cx="8229600" cy="4525963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sz="2400" b="1" dirty="0" smtClean="0"/>
              <a:t>Variation among methods for calculating standard errors (cont.)</a:t>
            </a:r>
          </a:p>
          <a:p>
            <a:pPr lvl="1" eaLnBrk="1" hangingPunct="1">
              <a:spcBef>
                <a:spcPct val="50000"/>
              </a:spcBef>
              <a:spcAft>
                <a:spcPts val="600"/>
              </a:spcAft>
            </a:pPr>
            <a:r>
              <a:rPr lang="en-US" sz="2000" dirty="0" smtClean="0"/>
              <a:t>Standard errors in our reports and published tables were calculated with formulas for estimation and may be slightly different from those produced by SAS PROC SURVEY procedures.</a:t>
            </a:r>
          </a:p>
          <a:p>
            <a:pPr lvl="2" eaLnBrk="1" hangingPunct="1">
              <a:spcAft>
                <a:spcPts val="600"/>
              </a:spcAft>
            </a:pPr>
            <a:r>
              <a:rPr lang="en-US" dirty="0" smtClean="0"/>
              <a:t>Ours tend to be slightly larger than those from SAS.</a:t>
            </a:r>
          </a:p>
          <a:p>
            <a:pPr lvl="1" eaLnBrk="1" hangingPunct="1">
              <a:spcBef>
                <a:spcPct val="50000"/>
              </a:spcBef>
              <a:spcAft>
                <a:spcPts val="600"/>
              </a:spcAft>
            </a:pPr>
            <a:r>
              <a:rPr lang="en-US" sz="2000" dirty="0" smtClean="0"/>
              <a:t>Standard errors produced by the general procedures in SAS—frequencies, crosstabs, or </a:t>
            </a:r>
            <a:r>
              <a:rPr lang="en-US" sz="2000" dirty="0" err="1" smtClean="0"/>
              <a:t>descriptives</a:t>
            </a:r>
            <a:r>
              <a:rPr lang="en-US" sz="2000" dirty="0" smtClean="0"/>
              <a:t>—differ greatly from those generated by PROC SURVEY procedures.</a:t>
            </a:r>
          </a:p>
          <a:p>
            <a:pPr lvl="1" eaLnBrk="1" hangingPunct="1">
              <a:spcBef>
                <a:spcPct val="50000"/>
              </a:spcBef>
              <a:spcAft>
                <a:spcPts val="600"/>
              </a:spcAft>
              <a:buNone/>
            </a:pPr>
            <a:r>
              <a:rPr lang="en-US" sz="2000" b="1" dirty="0" smtClean="0">
                <a:solidFill>
                  <a:srgbClr val="CC0099"/>
                </a:solidFill>
              </a:rPr>
              <a:t>	</a:t>
            </a:r>
            <a:r>
              <a:rPr lang="en-US" sz="2000" b="1" dirty="0" smtClean="0">
                <a:solidFill>
                  <a:srgbClr val="FF0000"/>
                </a:solidFill>
              </a:rPr>
              <a:t>Don’t use </a:t>
            </a:r>
            <a:r>
              <a:rPr lang="en-US" sz="2000" b="1" dirty="0" err="1" smtClean="0">
                <a:solidFill>
                  <a:srgbClr val="FF0000"/>
                </a:solidFill>
              </a:rPr>
              <a:t>unweighted</a:t>
            </a:r>
            <a:r>
              <a:rPr lang="en-US" sz="2000" b="1" dirty="0" smtClean="0">
                <a:solidFill>
                  <a:srgbClr val="FF0000"/>
                </a:solidFill>
              </a:rPr>
              <a:t> standard errors!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785258" y="6223000"/>
            <a:ext cx="6172200" cy="47625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These results cannot be replicated with full dataset; all output</a:t>
            </a:r>
            <a:b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</a:br>
            <a:r>
              <a:rPr lang="en-US" sz="1200" i="0" dirty="0" smtClean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in modules generated with a random subset of the full data.</a:t>
            </a:r>
            <a:endParaRPr lang="en-US" sz="1200" i="0" dirty="0">
              <a:solidFill>
                <a:schemeClr val="bg2">
                  <a:lumMod val="75000"/>
                </a:schemeClr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4625</TotalTime>
  <Words>1794</Words>
  <Application>Microsoft Macintosh PowerPoint</Application>
  <PresentationFormat>On-screen Show (4:3)</PresentationFormat>
  <Paragraphs>232</Paragraphs>
  <Slides>27</Slides>
  <Notes>27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1_Default Design</vt:lpstr>
      <vt:lpstr>18b. PROC SURVEY Procedures in SAS® </vt:lpstr>
      <vt:lpstr>Prerequisites</vt:lpstr>
      <vt:lpstr>Prerequisites</vt:lpstr>
      <vt:lpstr>Overview</vt:lpstr>
      <vt:lpstr>NLTS2 restricted-use data</vt:lpstr>
      <vt:lpstr>PROC SURVEY procedures</vt:lpstr>
      <vt:lpstr>PROC SURVEY procedures</vt:lpstr>
      <vt:lpstr>PROC SURVEY procedures</vt:lpstr>
      <vt:lpstr>PROC SURVEY procedures</vt:lpstr>
      <vt:lpstr>Analysis files</vt:lpstr>
      <vt:lpstr>Statements</vt:lpstr>
      <vt:lpstr>Statements</vt:lpstr>
      <vt:lpstr>Frequencies</vt:lpstr>
      <vt:lpstr>Crosstabs</vt:lpstr>
      <vt:lpstr>Crosstabs</vt:lpstr>
      <vt:lpstr>Means</vt:lpstr>
      <vt:lpstr>Comparative Means</vt:lpstr>
      <vt:lpstr>Example</vt:lpstr>
      <vt:lpstr>Example</vt:lpstr>
      <vt:lpstr>Example detail</vt:lpstr>
      <vt:lpstr>Example</vt:lpstr>
      <vt:lpstr>Example</vt:lpstr>
      <vt:lpstr>Example</vt:lpstr>
      <vt:lpstr>Example</vt:lpstr>
      <vt:lpstr>Example</vt:lpstr>
      <vt:lpstr>Closing</vt:lpstr>
      <vt:lpstr>Important information</vt:lpstr>
    </vt:vector>
  </TitlesOfParts>
  <Company>SRI International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Directors’ Meeting July 2003</dc:title>
  <dc:creator>Policy Division</dc:creator>
  <cp:lastModifiedBy>Fernando Medrano</cp:lastModifiedBy>
  <cp:revision>132</cp:revision>
  <dcterms:created xsi:type="dcterms:W3CDTF">2011-03-31T18:20:59Z</dcterms:created>
  <dcterms:modified xsi:type="dcterms:W3CDTF">2011-03-31T20:02:21Z</dcterms:modified>
</cp:coreProperties>
</file>