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commentAuthors.xml" ContentType="application/vnd.openxmlformats-officedocument.presentationml.commentAuthors+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Default Extension="wmf" ContentType="image/x-wmf"/>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handoutMasters/handoutMaster1.xml" ContentType="application/vnd.openxmlformats-officedocument.presentationml.handoutMaster+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howSpecialPlsOnTitleSld="0" saveSubsetFonts="1">
  <p:sldMasterIdLst>
    <p:sldMasterId id="2147483660" r:id="rId1"/>
  </p:sldMasterIdLst>
  <p:notesMasterIdLst>
    <p:notesMasterId r:id="rId17"/>
  </p:notesMasterIdLst>
  <p:handoutMasterIdLst>
    <p:handoutMasterId r:id="rId18"/>
  </p:handoutMasterIdLst>
  <p:sldIdLst>
    <p:sldId id="256" r:id="rId2"/>
    <p:sldId id="275" r:id="rId3"/>
    <p:sldId id="276" r:id="rId4"/>
    <p:sldId id="270" r:id="rId5"/>
    <p:sldId id="259" r:id="rId6"/>
    <p:sldId id="260" r:id="rId7"/>
    <p:sldId id="266" r:id="rId8"/>
    <p:sldId id="262" r:id="rId9"/>
    <p:sldId id="263" r:id="rId10"/>
    <p:sldId id="271" r:id="rId11"/>
    <p:sldId id="277" r:id="rId12"/>
    <p:sldId id="268" r:id="rId13"/>
    <p:sldId id="269" r:id="rId14"/>
    <p:sldId id="272" r:id="rId15"/>
    <p:sldId id="273" r:id="rId16"/>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Anne-Marie Knokey" initials="AMK" lastIdx="5" clrIdx="0"/>
  <p:cmAuthor id="1" name="Kathy Valdes" initials="KV" lastIdx="2" clrIdx="1"/>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339933"/>
    <a:srgbClr val="CC0099"/>
    <a:srgbClr val="FF0000"/>
    <a:srgbClr val="333399"/>
    <a:srgbClr val="D60093"/>
    <a:srgbClr val="33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8" autoAdjust="0"/>
    <p:restoredTop sz="94638" autoAdjust="0"/>
  </p:normalViewPr>
  <p:slideViewPr>
    <p:cSldViewPr>
      <p:cViewPr>
        <p:scale>
          <a:sx n="100" d="100"/>
          <a:sy n="100" d="100"/>
        </p:scale>
        <p:origin x="-2592" y="-1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710"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3037523" cy="464662"/>
          </a:xfrm>
          <a:prstGeom prst="rect">
            <a:avLst/>
          </a:prstGeom>
          <a:noFill/>
          <a:ln w="9525">
            <a:noFill/>
            <a:miter lim="800000"/>
            <a:headEnd/>
            <a:tailEnd/>
          </a:ln>
          <a:effectLst/>
        </p:spPr>
        <p:txBody>
          <a:bodyPr vert="horz" wrap="square" lIns="93175" tIns="46588" rIns="93175" bIns="46588" numCol="1" anchor="t" anchorCtr="0" compatLnSpc="1">
            <a:prstTxWarp prst="textNoShape">
              <a:avLst/>
            </a:prstTxWarp>
          </a:bodyPr>
          <a:lstStyle>
            <a:lvl1pPr defTabSz="932330">
              <a:defRPr sz="1200"/>
            </a:lvl1pPr>
          </a:lstStyle>
          <a:p>
            <a:pPr>
              <a:defRPr/>
            </a:pPr>
            <a:endParaRPr lang="en-US"/>
          </a:p>
        </p:txBody>
      </p:sp>
      <p:sp>
        <p:nvSpPr>
          <p:cNvPr id="72707" name="Rectangle 3"/>
          <p:cNvSpPr>
            <a:spLocks noGrp="1" noChangeArrowheads="1"/>
          </p:cNvSpPr>
          <p:nvPr>
            <p:ph type="dt" sz="quarter" idx="1"/>
          </p:nvPr>
        </p:nvSpPr>
        <p:spPr bwMode="auto">
          <a:xfrm>
            <a:off x="3971292" y="0"/>
            <a:ext cx="3037523" cy="464662"/>
          </a:xfrm>
          <a:prstGeom prst="rect">
            <a:avLst/>
          </a:prstGeom>
          <a:noFill/>
          <a:ln w="9525">
            <a:noFill/>
            <a:miter lim="800000"/>
            <a:headEnd/>
            <a:tailEnd/>
          </a:ln>
          <a:effectLst/>
        </p:spPr>
        <p:txBody>
          <a:bodyPr vert="horz" wrap="square" lIns="93175" tIns="46588" rIns="93175" bIns="46588" numCol="1" anchor="t" anchorCtr="0" compatLnSpc="1">
            <a:prstTxWarp prst="textNoShape">
              <a:avLst/>
            </a:prstTxWarp>
          </a:bodyPr>
          <a:lstStyle>
            <a:lvl1pPr algn="r" defTabSz="932330">
              <a:defRPr sz="1200"/>
            </a:lvl1pPr>
          </a:lstStyle>
          <a:p>
            <a:pPr>
              <a:defRPr/>
            </a:pPr>
            <a:endParaRPr lang="en-US"/>
          </a:p>
        </p:txBody>
      </p:sp>
      <p:sp>
        <p:nvSpPr>
          <p:cNvPr id="72708" name="Rectangle 4"/>
          <p:cNvSpPr>
            <a:spLocks noGrp="1" noChangeArrowheads="1"/>
          </p:cNvSpPr>
          <p:nvPr>
            <p:ph type="ftr" sz="quarter" idx="2"/>
          </p:nvPr>
        </p:nvSpPr>
        <p:spPr bwMode="auto">
          <a:xfrm>
            <a:off x="0" y="8830153"/>
            <a:ext cx="3037523" cy="464662"/>
          </a:xfrm>
          <a:prstGeom prst="rect">
            <a:avLst/>
          </a:prstGeom>
          <a:noFill/>
          <a:ln w="9525">
            <a:noFill/>
            <a:miter lim="800000"/>
            <a:headEnd/>
            <a:tailEnd/>
          </a:ln>
          <a:effectLst/>
        </p:spPr>
        <p:txBody>
          <a:bodyPr vert="horz" wrap="square" lIns="93175" tIns="46588" rIns="93175" bIns="46588" numCol="1" anchor="b" anchorCtr="0" compatLnSpc="1">
            <a:prstTxWarp prst="textNoShape">
              <a:avLst/>
            </a:prstTxWarp>
          </a:bodyPr>
          <a:lstStyle>
            <a:lvl1pPr defTabSz="932330">
              <a:defRPr sz="1200"/>
            </a:lvl1pPr>
          </a:lstStyle>
          <a:p>
            <a:pPr>
              <a:defRPr/>
            </a:pPr>
            <a:endParaRPr lang="en-US"/>
          </a:p>
        </p:txBody>
      </p:sp>
      <p:sp>
        <p:nvSpPr>
          <p:cNvPr id="72709" name="Rectangle 5"/>
          <p:cNvSpPr>
            <a:spLocks noGrp="1" noChangeArrowheads="1"/>
          </p:cNvSpPr>
          <p:nvPr>
            <p:ph type="sldNum" sz="quarter" idx="3"/>
          </p:nvPr>
        </p:nvSpPr>
        <p:spPr bwMode="auto">
          <a:xfrm>
            <a:off x="3971292" y="8830153"/>
            <a:ext cx="3037523" cy="464662"/>
          </a:xfrm>
          <a:prstGeom prst="rect">
            <a:avLst/>
          </a:prstGeom>
          <a:noFill/>
          <a:ln w="9525">
            <a:noFill/>
            <a:miter lim="800000"/>
            <a:headEnd/>
            <a:tailEnd/>
          </a:ln>
          <a:effectLst/>
        </p:spPr>
        <p:txBody>
          <a:bodyPr vert="horz" wrap="square" lIns="93175" tIns="46588" rIns="93175" bIns="46588" numCol="1" anchor="b" anchorCtr="0" compatLnSpc="1">
            <a:prstTxWarp prst="textNoShape">
              <a:avLst/>
            </a:prstTxWarp>
          </a:bodyPr>
          <a:lstStyle>
            <a:lvl1pPr algn="r" defTabSz="932330">
              <a:defRPr sz="1200"/>
            </a:lvl1pPr>
          </a:lstStyle>
          <a:p>
            <a:pPr>
              <a:defRPr/>
            </a:pPr>
            <a:fld id="{AFEF0A76-ED28-4BB5-ADA9-F710B303EF11}" type="slidenum">
              <a:rPr lang="en-US"/>
              <a:pPr>
                <a:defRPr/>
              </a:pPr>
              <a:t>‹#›</a:t>
            </a:fld>
            <a:endParaRPr lang="en-US"/>
          </a:p>
        </p:txBody>
      </p:sp>
      <p:sp>
        <p:nvSpPr>
          <p:cNvPr id="72710" name="Rectangle 6"/>
          <p:cNvSpPr>
            <a:spLocks noChangeArrowheads="1"/>
          </p:cNvSpPr>
          <p:nvPr/>
        </p:nvSpPr>
        <p:spPr bwMode="auto">
          <a:xfrm>
            <a:off x="0" y="0"/>
            <a:ext cx="7517711" cy="490036"/>
          </a:xfrm>
          <a:prstGeom prst="rect">
            <a:avLst/>
          </a:prstGeom>
          <a:noFill/>
          <a:ln w="9525">
            <a:noFill/>
            <a:miter lim="800000"/>
            <a:headEnd/>
            <a:tailEnd/>
          </a:ln>
          <a:effectLst/>
        </p:spPr>
        <p:txBody>
          <a:bodyPr lIns="98934" tIns="49467" rIns="98934" bIns="49467"/>
          <a:lstStyle/>
          <a:p>
            <a:pPr algn="ctr" defTabSz="987826">
              <a:defRPr/>
            </a:pPr>
            <a:r>
              <a:rPr lang="en-US" sz="1200" dirty="0"/>
              <a:t>NLTS2 Data Training</a:t>
            </a:r>
          </a:p>
          <a:p>
            <a:pPr algn="ctr" defTabSz="987826">
              <a:defRPr/>
            </a:pPr>
            <a:r>
              <a:rPr lang="en-US" sz="1200" dirty="0"/>
              <a:t>SRI International</a:t>
            </a:r>
          </a:p>
        </p:txBody>
      </p:sp>
      <p:sp>
        <p:nvSpPr>
          <p:cNvPr id="72711" name="Rectangle 7"/>
          <p:cNvSpPr>
            <a:spLocks noChangeArrowheads="1"/>
          </p:cNvSpPr>
          <p:nvPr/>
        </p:nvSpPr>
        <p:spPr bwMode="auto">
          <a:xfrm>
            <a:off x="856087" y="8831740"/>
            <a:ext cx="5396518" cy="268012"/>
          </a:xfrm>
          <a:prstGeom prst="rect">
            <a:avLst/>
          </a:prstGeom>
          <a:noFill/>
          <a:ln w="9525">
            <a:noFill/>
            <a:miter lim="800000"/>
            <a:headEnd/>
            <a:tailEnd/>
          </a:ln>
          <a:effectLst/>
        </p:spPr>
        <p:txBody>
          <a:bodyPr lIns="95968" tIns="47983" rIns="95968" bIns="47983" anchor="b"/>
          <a:lstStyle/>
          <a:p>
            <a:pPr algn="ctr" defTabSz="968799">
              <a:defRPr/>
            </a:pPr>
            <a:r>
              <a:rPr lang="en-US" sz="1200" dirty="0"/>
              <a:t>Preliminary findings—not for citation.</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037523" cy="464662"/>
          </a:xfrm>
          <a:prstGeom prst="rect">
            <a:avLst/>
          </a:prstGeom>
          <a:noFill/>
          <a:ln w="9525">
            <a:noFill/>
            <a:miter lim="800000"/>
            <a:headEnd/>
            <a:tailEnd/>
          </a:ln>
          <a:effectLst/>
        </p:spPr>
        <p:txBody>
          <a:bodyPr vert="horz" wrap="square" lIns="93175" tIns="46588" rIns="93175" bIns="46588" numCol="1" anchor="t" anchorCtr="0" compatLnSpc="1">
            <a:prstTxWarp prst="textNoShape">
              <a:avLst/>
            </a:prstTxWarp>
          </a:bodyPr>
          <a:lstStyle>
            <a:lvl1pPr defTabSz="932330">
              <a:defRPr sz="1200"/>
            </a:lvl1pPr>
          </a:lstStyle>
          <a:p>
            <a:pPr>
              <a:defRPr/>
            </a:pPr>
            <a:endParaRPr lang="en-US"/>
          </a:p>
        </p:txBody>
      </p:sp>
      <p:sp>
        <p:nvSpPr>
          <p:cNvPr id="36867" name="Rectangle 3"/>
          <p:cNvSpPr>
            <a:spLocks noGrp="1" noChangeArrowheads="1"/>
          </p:cNvSpPr>
          <p:nvPr>
            <p:ph type="dt" idx="1"/>
          </p:nvPr>
        </p:nvSpPr>
        <p:spPr bwMode="auto">
          <a:xfrm>
            <a:off x="3971292" y="0"/>
            <a:ext cx="3037523" cy="464662"/>
          </a:xfrm>
          <a:prstGeom prst="rect">
            <a:avLst/>
          </a:prstGeom>
          <a:noFill/>
          <a:ln w="9525">
            <a:noFill/>
            <a:miter lim="800000"/>
            <a:headEnd/>
            <a:tailEnd/>
          </a:ln>
          <a:effectLst/>
        </p:spPr>
        <p:txBody>
          <a:bodyPr vert="horz" wrap="square" lIns="93175" tIns="46588" rIns="93175" bIns="46588" numCol="1" anchor="t" anchorCtr="0" compatLnSpc="1">
            <a:prstTxWarp prst="textNoShape">
              <a:avLst/>
            </a:prstTxWarp>
          </a:bodyPr>
          <a:lstStyle>
            <a:lvl1pPr algn="r" defTabSz="932330">
              <a:defRPr sz="120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82688" y="698500"/>
            <a:ext cx="4646612" cy="3484563"/>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700723" y="4415077"/>
            <a:ext cx="5608954" cy="4183539"/>
          </a:xfrm>
          <a:prstGeom prst="rect">
            <a:avLst/>
          </a:prstGeom>
          <a:noFill/>
          <a:ln w="9525">
            <a:noFill/>
            <a:miter lim="800000"/>
            <a:headEnd/>
            <a:tailEnd/>
          </a:ln>
          <a:effectLst/>
        </p:spPr>
        <p:txBody>
          <a:bodyPr vert="horz" wrap="square" lIns="93175" tIns="46588" rIns="93175" bIns="4658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830153"/>
            <a:ext cx="3037523" cy="464662"/>
          </a:xfrm>
          <a:prstGeom prst="rect">
            <a:avLst/>
          </a:prstGeom>
          <a:noFill/>
          <a:ln w="9525">
            <a:noFill/>
            <a:miter lim="800000"/>
            <a:headEnd/>
            <a:tailEnd/>
          </a:ln>
          <a:effectLst/>
        </p:spPr>
        <p:txBody>
          <a:bodyPr vert="horz" wrap="square" lIns="93175" tIns="46588" rIns="93175" bIns="46588" numCol="1" anchor="b" anchorCtr="0" compatLnSpc="1">
            <a:prstTxWarp prst="textNoShape">
              <a:avLst/>
            </a:prstTxWarp>
          </a:bodyPr>
          <a:lstStyle>
            <a:lvl1pPr defTabSz="932330">
              <a:defRPr sz="1200"/>
            </a:lvl1pPr>
          </a:lstStyle>
          <a:p>
            <a:pPr>
              <a:defRPr/>
            </a:pPr>
            <a:endParaRPr lang="en-US"/>
          </a:p>
        </p:txBody>
      </p:sp>
      <p:sp>
        <p:nvSpPr>
          <p:cNvPr id="36871" name="Rectangle 7"/>
          <p:cNvSpPr>
            <a:spLocks noGrp="1" noChangeArrowheads="1"/>
          </p:cNvSpPr>
          <p:nvPr>
            <p:ph type="sldNum" sz="quarter" idx="5"/>
          </p:nvPr>
        </p:nvSpPr>
        <p:spPr bwMode="auto">
          <a:xfrm>
            <a:off x="3971292" y="8830153"/>
            <a:ext cx="3037523" cy="464662"/>
          </a:xfrm>
          <a:prstGeom prst="rect">
            <a:avLst/>
          </a:prstGeom>
          <a:noFill/>
          <a:ln w="9525">
            <a:noFill/>
            <a:miter lim="800000"/>
            <a:headEnd/>
            <a:tailEnd/>
          </a:ln>
          <a:effectLst/>
        </p:spPr>
        <p:txBody>
          <a:bodyPr vert="horz" wrap="square" lIns="93175" tIns="46588" rIns="93175" bIns="46588" numCol="1" anchor="b" anchorCtr="0" compatLnSpc="1">
            <a:prstTxWarp prst="textNoShape">
              <a:avLst/>
            </a:prstTxWarp>
          </a:bodyPr>
          <a:lstStyle>
            <a:lvl1pPr algn="r" defTabSz="932330">
              <a:defRPr sz="1200"/>
            </a:lvl1pPr>
          </a:lstStyle>
          <a:p>
            <a:pPr>
              <a:defRPr/>
            </a:pPr>
            <a:fld id="{006993AA-B1B9-45F9-B305-295CAB52B9C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DA606660-B77C-46AD-BC7F-F7FB7CFC25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113224F9-62F9-4556-B592-F8FDD1529C3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981EF276-FCB1-40F6-B9E5-7E5C332DDB8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54DC7D3F-2529-43C9-87A0-DA31E64AC4B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E3643A08-EEC2-42D0-88EA-C93708A76270}"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E168C27E-F5F4-4EE7-ADED-A37EC72400E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Title Slide">
    <p:spTree>
      <p:nvGrpSpPr>
        <p:cNvPr id="1" name=""/>
        <p:cNvGrpSpPr/>
        <p:nvPr/>
      </p:nvGrpSpPr>
      <p:grpSpPr>
        <a:xfrm>
          <a:off x="0" y="0"/>
          <a:ext cx="0" cy="0"/>
          <a:chOff x="0" y="0"/>
          <a:chExt cx="0" cy="0"/>
        </a:xfrm>
      </p:grpSpPr>
      <p:pic>
        <p:nvPicPr>
          <p:cNvPr id="3" name="Picture 8" descr="NLTS2-4C"/>
          <p:cNvPicPr>
            <a:picLocks noChangeAspect="1" noChangeArrowheads="1"/>
          </p:cNvPicPr>
          <p:nvPr userDrawn="1"/>
        </p:nvPicPr>
        <p:blipFill>
          <a:blip r:embed="rId2" cstate="print"/>
          <a:srcRect/>
          <a:stretch>
            <a:fillRect/>
          </a:stretch>
        </p:blipFill>
        <p:spPr bwMode="auto">
          <a:xfrm>
            <a:off x="5059363" y="3197225"/>
            <a:ext cx="3014662" cy="1563688"/>
          </a:xfrm>
          <a:prstGeom prst="rect">
            <a:avLst/>
          </a:prstGeom>
          <a:noFill/>
          <a:ln w="9525">
            <a:noFill/>
            <a:miter lim="800000"/>
            <a:headEnd/>
            <a:tailEnd/>
          </a:ln>
        </p:spPr>
      </p:pic>
      <p:sp>
        <p:nvSpPr>
          <p:cNvPr id="6" name="Rectangle 4"/>
          <p:cNvSpPr>
            <a:spLocks noGrp="1" noChangeArrowheads="1"/>
          </p:cNvSpPr>
          <p:nvPr>
            <p:ph type="ctrTitle"/>
          </p:nvPr>
        </p:nvSpPr>
        <p:spPr>
          <a:xfrm>
            <a:off x="155448" y="155448"/>
            <a:ext cx="8805672" cy="2130552"/>
          </a:xfrm>
        </p:spPr>
        <p:txBody>
          <a:bodyPr/>
          <a:lstStyle>
            <a:lvl1pPr>
              <a:defRPr/>
            </a:lvl1pPr>
          </a:lstStyle>
          <a:p>
            <a:r>
              <a:rPr lang="en-US" smtClean="0"/>
              <a:t>Click to edit Master title style</a:t>
            </a:r>
            <a:endParaRPr lang="en-US" dirty="0" smtClean="0"/>
          </a:p>
        </p:txBody>
      </p:sp>
      <p:sp>
        <p:nvSpPr>
          <p:cNvPr id="4" name="Rectangle 6"/>
          <p:cNvSpPr>
            <a:spLocks noGrp="1" noChangeArrowheads="1"/>
          </p:cNvSpPr>
          <p:nvPr>
            <p:ph type="sldNum" sz="quarter" idx="10"/>
          </p:nvPr>
        </p:nvSpPr>
        <p:spPr/>
        <p:txBody>
          <a:bodyPr/>
          <a:lstStyle>
            <a:lvl1pPr>
              <a:defRPr/>
            </a:lvl1pPr>
          </a:lstStyle>
          <a:p>
            <a:pPr>
              <a:defRPr/>
            </a:pPr>
            <a:fld id="{50465BF3-7C37-47E0-92E9-B1199F797EA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4" name="Rectangle 5"/>
          <p:cNvSpPr>
            <a:spLocks noGrp="1" noChangeArrowheads="1"/>
          </p:cNvSpPr>
          <p:nvPr>
            <p:ph type="ftr" sz="quarter"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xfrm>
            <a:off x="8054975" y="6410325"/>
            <a:ext cx="631825" cy="457200"/>
          </a:xfrm>
        </p:spPr>
        <p:txBody>
          <a:bodyPr/>
          <a:lstStyle>
            <a:lvl1pPr>
              <a:defRPr/>
            </a:lvl1pPr>
          </a:lstStyle>
          <a:p>
            <a:pPr>
              <a:defRPr/>
            </a:pPr>
            <a:fld id="{CDD59561-F1E9-4823-8AF9-45B72B9151DB}" type="slidenum">
              <a:rPr lang="en-US"/>
              <a:pPr>
                <a:defRPr/>
              </a:pPr>
              <a:t>‹#›</a:t>
            </a:fld>
            <a:endParaRPr lang="en-US"/>
          </a:p>
        </p:txBody>
      </p:sp>
      <p:sp>
        <p:nvSpPr>
          <p:cNvPr id="6" name="Title 1"/>
          <p:cNvSpPr txBox="1">
            <a:spLocks/>
          </p:cNvSpPr>
          <p:nvPr userDrawn="1"/>
        </p:nvSpPr>
        <p:spPr bwMode="auto">
          <a:xfrm>
            <a:off x="458788" y="276225"/>
            <a:ext cx="8229600" cy="360363"/>
          </a:xfrm>
          <a:prstGeom prst="rect">
            <a:avLst/>
          </a:prstGeom>
          <a:noFill/>
          <a:ln w="9525">
            <a:noFill/>
            <a:miter lim="800000"/>
            <a:headEnd/>
            <a:tailEnd/>
          </a:ln>
        </p:spPr>
        <p:txBody>
          <a:bodyPr anchor="ctr"/>
          <a:lstStyle/>
          <a:p>
            <a:pPr eaLnBrk="0" hangingPunct="0">
              <a:defRPr/>
            </a:pPr>
            <a:r>
              <a:rPr lang="en-US" sz="2000" b="0" kern="1200" dirty="0" smtClean="0">
                <a:solidFill>
                  <a:schemeClr val="bg2">
                    <a:lumMod val="40000"/>
                    <a:lumOff val="60000"/>
                  </a:schemeClr>
                </a:solidFill>
                <a:latin typeface="Calibri"/>
                <a:ea typeface="+mn-ea"/>
                <a:cs typeface="Calibri"/>
              </a:rPr>
              <a:t>19. Multivariate Analysis Using NLTS2</a:t>
            </a:r>
            <a:r>
              <a:rPr lang="en-US" sz="2000" b="0" kern="1200" baseline="0" dirty="0" smtClean="0">
                <a:solidFill>
                  <a:schemeClr val="bg2">
                    <a:lumMod val="40000"/>
                    <a:lumOff val="60000"/>
                  </a:schemeClr>
                </a:solidFill>
                <a:latin typeface="Calibri"/>
                <a:ea typeface="+mn-ea"/>
                <a:cs typeface="Calibri"/>
              </a:rPr>
              <a:t> Data</a:t>
            </a:r>
            <a:endParaRPr lang="en-US" sz="2000" b="1" kern="0" baseline="20000" dirty="0">
              <a:solidFill>
                <a:schemeClr val="bg2">
                  <a:lumMod val="40000"/>
                  <a:lumOff val="60000"/>
                </a:schemeClr>
              </a:solidFill>
              <a:latin typeface="Calibri"/>
              <a:ea typeface="+mj-ea"/>
              <a:cs typeface="Calibri"/>
            </a:endParaRPr>
          </a:p>
        </p:txBody>
      </p:sp>
      <p:sp>
        <p:nvSpPr>
          <p:cNvPr id="7" name="Title 1"/>
          <p:cNvSpPr>
            <a:spLocks noGrp="1"/>
          </p:cNvSpPr>
          <p:nvPr>
            <p:ph type="title"/>
          </p:nvPr>
        </p:nvSpPr>
        <p:spPr>
          <a:xfrm>
            <a:off x="457200" y="555584"/>
            <a:ext cx="8229600" cy="815754"/>
          </a:xfrm>
        </p:spPr>
        <p:txBody>
          <a:bodyPr/>
          <a:lstStyle/>
          <a:p>
            <a:r>
              <a:rPr lang="en-US" dirty="0" smtClean="0"/>
              <a:t>Click to edit Master title style</a:t>
            </a:r>
            <a:endParaRPr lang="en-US" dirty="0"/>
          </a:p>
        </p:txBody>
      </p:sp>
      <p:sp>
        <p:nvSpPr>
          <p:cNvPr id="8" name="Content Placeholder 2"/>
          <p:cNvSpPr>
            <a:spLocks noGrp="1"/>
          </p:cNvSpPr>
          <p:nvPr>
            <p:ph idx="1"/>
          </p:nvPr>
        </p:nvSpPr>
        <p:spPr>
          <a:xfrm>
            <a:off x="457200" y="1484450"/>
            <a:ext cx="82296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7"/>
          <p:cNvPicPr>
            <a:picLocks noChangeAspect="1" noChangeArrowheads="1"/>
          </p:cNvPicPr>
          <p:nvPr userDrawn="1"/>
        </p:nvPicPr>
        <p:blipFill>
          <a:blip r:embed="rId2" cstate="print"/>
          <a:srcRect/>
          <a:stretch>
            <a:fillRect/>
          </a:stretch>
        </p:blipFill>
        <p:spPr bwMode="auto">
          <a:xfrm>
            <a:off x="7489371" y="206375"/>
            <a:ext cx="1219200" cy="631825"/>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6F5D99F0-7CA5-4462-9A70-86BD3CB9B3A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ED857DEB-2C88-450F-AA92-6B03FB018C1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F0547E08-5E79-44E1-AF17-311C3209FB4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18226AB1-E88E-4506-9676-5E61A1DB29C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5C92FC4D-ED94-45D9-BF93-020B6F77425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63609996-A481-4E3C-AE8E-1BB4764F366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9" name="Rectangle 5"/>
          <p:cNvSpPr>
            <a:spLocks noGrp="1" noChangeArrowheads="1"/>
          </p:cNvSpPr>
          <p:nvPr>
            <p:ph type="ftr" sz="quarter" idx="3"/>
          </p:nvPr>
        </p:nvSpPr>
        <p:spPr bwMode="auto">
          <a:xfrm>
            <a:off x="2743200" y="6381750"/>
            <a:ext cx="46482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0">
                <a:solidFill>
                  <a:srgbClr val="606060"/>
                </a:solidFill>
                <a:latin typeface="Calibri"/>
                <a:cs typeface="Calibri"/>
              </a:defRPr>
            </a:lvl1pPr>
          </a:lstStyle>
          <a:p>
            <a:pPr>
              <a:defRPr/>
            </a:pPr>
            <a:endParaRPr lang="en-US" dirty="0"/>
          </a:p>
        </p:txBody>
      </p:sp>
      <p:sp>
        <p:nvSpPr>
          <p:cNvPr id="1030" name="Rectangle 6"/>
          <p:cNvSpPr>
            <a:spLocks noGrp="1" noChangeArrowheads="1"/>
          </p:cNvSpPr>
          <p:nvPr>
            <p:ph type="sldNum" sz="quarter" idx="4"/>
          </p:nvPr>
        </p:nvSpPr>
        <p:spPr bwMode="auto">
          <a:xfrm>
            <a:off x="8002587" y="6410325"/>
            <a:ext cx="63023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606060"/>
                </a:solidFill>
                <a:latin typeface="Calibri"/>
                <a:cs typeface="Calibri"/>
              </a:defRPr>
            </a:lvl1pPr>
          </a:lstStyle>
          <a:p>
            <a:pPr>
              <a:defRPr/>
            </a:pPr>
            <a:fld id="{75A82B49-061B-42A8-8FB8-3477860BC0CF}" type="slidenum">
              <a:rPr lang="en-US" smtClean="0"/>
              <a:pPr>
                <a:defRPr/>
              </a:pPr>
              <a:t>‹#›</a:t>
            </a:fld>
            <a:endParaRPr lang="en-US" dirty="0"/>
          </a:p>
        </p:txBody>
      </p:sp>
      <p:pic>
        <p:nvPicPr>
          <p:cNvPr id="1032" name="Picture 18" descr="sri_logo_1_blu"/>
          <p:cNvPicPr>
            <a:picLocks noChangeAspect="1" noChangeArrowheads="1"/>
          </p:cNvPicPr>
          <p:nvPr userDrawn="1"/>
        </p:nvPicPr>
        <p:blipFill>
          <a:blip r:embed="rId16" cstate="print"/>
          <a:srcRect/>
          <a:stretch>
            <a:fillRect/>
          </a:stretch>
        </p:blipFill>
        <p:spPr bwMode="auto">
          <a:xfrm>
            <a:off x="7543800" y="6254750"/>
            <a:ext cx="692150" cy="487363"/>
          </a:xfrm>
          <a:prstGeom prst="rect">
            <a:avLst/>
          </a:prstGeom>
          <a:noFill/>
          <a:ln w="9525">
            <a:noFill/>
            <a:miter lim="800000"/>
            <a:headEnd/>
            <a:tailEnd/>
          </a:ln>
        </p:spPr>
      </p:pic>
      <p:pic>
        <p:nvPicPr>
          <p:cNvPr id="8" name="Content Placeholder 3" descr="NCSER_logo.jpg"/>
          <p:cNvPicPr>
            <a:picLocks noChangeAspect="1"/>
          </p:cNvPicPr>
          <p:nvPr userDrawn="1"/>
        </p:nvPicPr>
        <p:blipFill>
          <a:blip r:embed="rId17" cstate="print"/>
          <a:stretch>
            <a:fillRect/>
          </a:stretch>
        </p:blipFill>
        <p:spPr>
          <a:xfrm>
            <a:off x="466344" y="6132576"/>
            <a:ext cx="2200656" cy="573024"/>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30" r:id="rId2"/>
    <p:sldLayoutId id="2147483729"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Lst>
  <p:hf hdr="0" ftr="0" dt="0"/>
  <p:txStyles>
    <p:titleStyle>
      <a:lvl1pPr algn="l" rtl="0" eaLnBrk="0" fontAlgn="base" hangingPunct="0">
        <a:spcBef>
          <a:spcPct val="0"/>
        </a:spcBef>
        <a:spcAft>
          <a:spcPct val="0"/>
        </a:spcAft>
        <a:defRPr sz="3400" b="1">
          <a:solidFill>
            <a:srgbClr val="339933"/>
          </a:solidFill>
          <a:latin typeface="Calibri"/>
          <a:ea typeface="+mj-ea"/>
          <a:cs typeface="Calibri"/>
        </a:defRPr>
      </a:lvl1pPr>
      <a:lvl2pPr algn="l" rtl="0" eaLnBrk="0" fontAlgn="base" hangingPunct="0">
        <a:spcBef>
          <a:spcPct val="0"/>
        </a:spcBef>
        <a:spcAft>
          <a:spcPct val="0"/>
        </a:spcAft>
        <a:defRPr sz="3200" b="1">
          <a:solidFill>
            <a:srgbClr val="333399"/>
          </a:solidFill>
          <a:latin typeface="Arial" charset="0"/>
        </a:defRPr>
      </a:lvl2pPr>
      <a:lvl3pPr algn="l" rtl="0" eaLnBrk="0" fontAlgn="base" hangingPunct="0">
        <a:spcBef>
          <a:spcPct val="0"/>
        </a:spcBef>
        <a:spcAft>
          <a:spcPct val="0"/>
        </a:spcAft>
        <a:defRPr sz="3200" b="1">
          <a:solidFill>
            <a:srgbClr val="333399"/>
          </a:solidFill>
          <a:latin typeface="Arial" charset="0"/>
        </a:defRPr>
      </a:lvl3pPr>
      <a:lvl4pPr algn="l" rtl="0" eaLnBrk="0" fontAlgn="base" hangingPunct="0">
        <a:spcBef>
          <a:spcPct val="0"/>
        </a:spcBef>
        <a:spcAft>
          <a:spcPct val="0"/>
        </a:spcAft>
        <a:defRPr sz="3200" b="1">
          <a:solidFill>
            <a:srgbClr val="333399"/>
          </a:solidFill>
          <a:latin typeface="Arial" charset="0"/>
        </a:defRPr>
      </a:lvl4pPr>
      <a:lvl5pPr algn="l" rtl="0" eaLnBrk="0" fontAlgn="base" hangingPunct="0">
        <a:spcBef>
          <a:spcPct val="0"/>
        </a:spcBef>
        <a:spcAft>
          <a:spcPct val="0"/>
        </a:spcAft>
        <a:defRPr sz="3200" b="1">
          <a:solidFill>
            <a:srgbClr val="333399"/>
          </a:solidFill>
          <a:latin typeface="Arial" charset="0"/>
        </a:defRPr>
      </a:lvl5pPr>
      <a:lvl6pPr marL="457200" algn="ctr" rtl="0" fontAlgn="base">
        <a:spcBef>
          <a:spcPct val="0"/>
        </a:spcBef>
        <a:spcAft>
          <a:spcPct val="0"/>
        </a:spcAft>
        <a:defRPr sz="3200" b="1">
          <a:solidFill>
            <a:srgbClr val="333399"/>
          </a:solidFill>
          <a:latin typeface="Arial" charset="0"/>
        </a:defRPr>
      </a:lvl6pPr>
      <a:lvl7pPr marL="914400" algn="ctr" rtl="0" fontAlgn="base">
        <a:spcBef>
          <a:spcPct val="0"/>
        </a:spcBef>
        <a:spcAft>
          <a:spcPct val="0"/>
        </a:spcAft>
        <a:defRPr sz="3200" b="1">
          <a:solidFill>
            <a:srgbClr val="333399"/>
          </a:solidFill>
          <a:latin typeface="Arial" charset="0"/>
        </a:defRPr>
      </a:lvl7pPr>
      <a:lvl8pPr marL="1371600" algn="ctr" rtl="0" fontAlgn="base">
        <a:spcBef>
          <a:spcPct val="0"/>
        </a:spcBef>
        <a:spcAft>
          <a:spcPct val="0"/>
        </a:spcAft>
        <a:defRPr sz="3200" b="1">
          <a:solidFill>
            <a:srgbClr val="333399"/>
          </a:solidFill>
          <a:latin typeface="Arial" charset="0"/>
        </a:defRPr>
      </a:lvl8pPr>
      <a:lvl9pPr marL="1828800" algn="ctr" rtl="0" fontAlgn="base">
        <a:spcBef>
          <a:spcPct val="0"/>
        </a:spcBef>
        <a:spcAft>
          <a:spcPct val="0"/>
        </a:spcAft>
        <a:defRPr sz="3200" b="1">
          <a:solidFill>
            <a:srgbClr val="333399"/>
          </a:solidFill>
          <a:latin typeface="Arial" charset="0"/>
        </a:defRPr>
      </a:lvl9pPr>
    </p:titleStyle>
    <p:bodyStyle>
      <a:lvl1pPr marL="342900" indent="-342900" algn="l" rtl="0" eaLnBrk="0" fontAlgn="base" hangingPunct="0">
        <a:spcBef>
          <a:spcPct val="20000"/>
        </a:spcBef>
        <a:spcAft>
          <a:spcPct val="0"/>
        </a:spcAft>
        <a:buClr>
          <a:srgbClr val="339933"/>
        </a:buClr>
        <a:buChar char="•"/>
        <a:defRPr sz="2800">
          <a:solidFill>
            <a:schemeClr val="bg2">
              <a:lumMod val="75000"/>
            </a:schemeClr>
          </a:solidFill>
          <a:latin typeface="Calibri"/>
          <a:ea typeface="+mn-ea"/>
          <a:cs typeface="Calibri"/>
        </a:defRPr>
      </a:lvl1pPr>
      <a:lvl2pPr marL="742950" indent="-285750" algn="l" rtl="0" eaLnBrk="0" fontAlgn="base" hangingPunct="0">
        <a:spcBef>
          <a:spcPct val="20000"/>
        </a:spcBef>
        <a:spcAft>
          <a:spcPct val="0"/>
        </a:spcAft>
        <a:buClr>
          <a:srgbClr val="339933"/>
        </a:buClr>
        <a:buFont typeface="Wingdings" pitchFamily="2" charset="2"/>
        <a:buChar char="§"/>
        <a:defRPr sz="2400">
          <a:solidFill>
            <a:schemeClr val="bg2">
              <a:lumMod val="75000"/>
            </a:schemeClr>
          </a:solidFill>
          <a:latin typeface="Calibri"/>
          <a:cs typeface="Calibri"/>
        </a:defRPr>
      </a:lvl2pPr>
      <a:lvl3pPr marL="1143000" indent="-228600" algn="l" rtl="0" eaLnBrk="0" fontAlgn="base" hangingPunct="0">
        <a:spcBef>
          <a:spcPct val="20000"/>
        </a:spcBef>
        <a:spcAft>
          <a:spcPct val="0"/>
        </a:spcAft>
        <a:buClr>
          <a:srgbClr val="339933"/>
        </a:buClr>
        <a:buChar char="•"/>
        <a:defRPr sz="2000">
          <a:solidFill>
            <a:schemeClr val="bg2">
              <a:lumMod val="75000"/>
            </a:schemeClr>
          </a:solidFill>
          <a:latin typeface="Calibri"/>
          <a:cs typeface="Calibri"/>
        </a:defRPr>
      </a:lvl3pPr>
      <a:lvl4pPr marL="1600200" indent="-228600" algn="l" rtl="0" eaLnBrk="0" fontAlgn="base" hangingPunct="0">
        <a:spcBef>
          <a:spcPct val="20000"/>
        </a:spcBef>
        <a:spcAft>
          <a:spcPct val="0"/>
        </a:spcAft>
        <a:buClr>
          <a:srgbClr val="339933"/>
        </a:buClr>
        <a:buFont typeface="Arial" charset="0"/>
        <a:buChar char="–"/>
        <a:defRPr sz="2000">
          <a:solidFill>
            <a:schemeClr val="bg2">
              <a:lumMod val="75000"/>
            </a:schemeClr>
          </a:solidFill>
          <a:latin typeface="Calibri"/>
          <a:cs typeface="Calibri"/>
        </a:defRPr>
      </a:lvl4pPr>
      <a:lvl5pPr marL="2057400" indent="-228600" algn="l" rtl="0" eaLnBrk="0" fontAlgn="base" hangingPunct="0">
        <a:spcBef>
          <a:spcPct val="20000"/>
        </a:spcBef>
        <a:spcAft>
          <a:spcPct val="0"/>
        </a:spcAft>
        <a:buClr>
          <a:srgbClr val="339933"/>
        </a:buClr>
        <a:buChar char="»"/>
        <a:defRPr sz="2000">
          <a:solidFill>
            <a:schemeClr val="bg2">
              <a:lumMod val="75000"/>
            </a:schemeClr>
          </a:solidFill>
          <a:latin typeface="Calibri"/>
          <a:cs typeface="Calibri"/>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nces.ed.gov/statprog/rudman/" TargetMode="External"/><Relationship Id="rId4" Type="http://schemas.openxmlformats.org/officeDocument/2006/relationships/hyperlink" Target="http://nces.ed.gov/statprog/instruct.asp" TargetMode="External"/><Relationship Id="rId1" Type="http://schemas.openxmlformats.org/officeDocument/2006/relationships/slideLayout" Target="../slideLayouts/slideLayout3.xml"/><Relationship Id="rId2" Type="http://schemas.openxmlformats.org/officeDocument/2006/relationships/hyperlink" Target="http://nlts2.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566928" y="155448"/>
            <a:ext cx="7357872" cy="2130552"/>
          </a:xfrm>
        </p:spPr>
        <p:txBody>
          <a:bodyPr/>
          <a:lstStyle/>
          <a:p>
            <a:pPr eaLnBrk="1" hangingPunct="1">
              <a:tabLst>
                <a:tab pos="742950" algn="l"/>
              </a:tabLst>
            </a:pPr>
            <a:r>
              <a:rPr lang="en-US" sz="3200" dirty="0" smtClean="0"/>
              <a:t>19.	Multivariate Analysis Using</a:t>
            </a:r>
            <a:br>
              <a:rPr lang="en-US" sz="3200" dirty="0" smtClean="0"/>
            </a:br>
            <a:r>
              <a:rPr lang="en-US" dirty="0" smtClean="0"/>
              <a:t>	</a:t>
            </a:r>
            <a:r>
              <a:rPr lang="en-US" sz="3200" dirty="0" smtClean="0"/>
              <a:t>NLTS2 Data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8" name="Slide Number Placeholder 3"/>
          <p:cNvSpPr>
            <a:spLocks noGrp="1"/>
          </p:cNvSpPr>
          <p:nvPr>
            <p:ph type="sldNum" sz="quarter" idx="11"/>
          </p:nvPr>
        </p:nvSpPr>
        <p:spPr/>
        <p:txBody>
          <a:bodyPr/>
          <a:lstStyle/>
          <a:p>
            <a:fld id="{0DCF241D-397F-45AE-83BB-B5C61B4FED02}" type="slidenum">
              <a:rPr lang="en-US" smtClean="0"/>
              <a:pPr/>
              <a:t>9</a:t>
            </a:fld>
            <a:endParaRPr lang="en-US" smtClean="0"/>
          </a:p>
        </p:txBody>
      </p:sp>
      <p:sp>
        <p:nvSpPr>
          <p:cNvPr id="11266" name="Rectangle 4"/>
          <p:cNvSpPr>
            <a:spLocks noGrp="1" noChangeArrowheads="1"/>
          </p:cNvSpPr>
          <p:nvPr>
            <p:ph type="title"/>
          </p:nvPr>
        </p:nvSpPr>
        <p:spPr/>
        <p:txBody>
          <a:bodyPr/>
          <a:lstStyle/>
          <a:p>
            <a:r>
              <a:rPr lang="en-US" smtClean="0"/>
              <a:t>Variables</a:t>
            </a:r>
          </a:p>
        </p:txBody>
      </p:sp>
      <p:sp>
        <p:nvSpPr>
          <p:cNvPr id="11267" name="Rectangle 5"/>
          <p:cNvSpPr>
            <a:spLocks noGrp="1" noChangeArrowheads="1"/>
          </p:cNvSpPr>
          <p:nvPr>
            <p:ph idx="1"/>
          </p:nvPr>
        </p:nvSpPr>
        <p:spPr/>
        <p:txBody>
          <a:bodyPr/>
          <a:lstStyle/>
          <a:p>
            <a:r>
              <a:rPr lang="en-US" sz="2600" dirty="0" smtClean="0"/>
              <a:t>Direction of variables</a:t>
            </a:r>
          </a:p>
          <a:p>
            <a:pPr lvl="1"/>
            <a:r>
              <a:rPr lang="en-US" sz="2200" dirty="0" smtClean="0"/>
              <a:t>The order of responses may have a direction that is either low to high or high to low.</a:t>
            </a:r>
          </a:p>
          <a:p>
            <a:pPr lvl="1"/>
            <a:r>
              <a:rPr lang="en-US" sz="2200" dirty="0" smtClean="0"/>
              <a:t>A response order such as “(1) never” to “(4) very often” can be either a negative to positive direction or a positive to negative direction based on what question was asked.</a:t>
            </a:r>
          </a:p>
          <a:p>
            <a:pPr lvl="2"/>
            <a:r>
              <a:rPr lang="en-US" sz="1800" dirty="0" smtClean="0"/>
              <a:t>If the question is “How often do you have trouble getting along with students in your class?” the order would be high to low, with a “(4) very often” being the most negative response and “(1) never” the most positive.</a:t>
            </a:r>
          </a:p>
          <a:p>
            <a:pPr lvl="2"/>
            <a:r>
              <a:rPr lang="en-US" sz="1800" dirty="0" smtClean="0"/>
              <a:t>If the question is “How often do you get together with friends?” the above order is low to high, with “(4) very often” being the most positive response and “(1) never” the most negative.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8" name="Slide Number Placeholder 3"/>
          <p:cNvSpPr>
            <a:spLocks noGrp="1"/>
          </p:cNvSpPr>
          <p:nvPr>
            <p:ph type="sldNum" sz="quarter" idx="11"/>
          </p:nvPr>
        </p:nvSpPr>
        <p:spPr/>
        <p:txBody>
          <a:bodyPr/>
          <a:lstStyle/>
          <a:p>
            <a:fld id="{0DCF241D-397F-45AE-83BB-B5C61B4FED02}" type="slidenum">
              <a:rPr lang="en-US" smtClean="0"/>
              <a:pPr/>
              <a:t>10</a:t>
            </a:fld>
            <a:endParaRPr lang="en-US" smtClean="0"/>
          </a:p>
        </p:txBody>
      </p:sp>
      <p:sp>
        <p:nvSpPr>
          <p:cNvPr id="11266" name="Rectangle 4"/>
          <p:cNvSpPr>
            <a:spLocks noGrp="1" noChangeArrowheads="1"/>
          </p:cNvSpPr>
          <p:nvPr>
            <p:ph type="title"/>
          </p:nvPr>
        </p:nvSpPr>
        <p:spPr/>
        <p:txBody>
          <a:bodyPr/>
          <a:lstStyle/>
          <a:p>
            <a:r>
              <a:rPr lang="en-US" smtClean="0"/>
              <a:t>Variables</a:t>
            </a:r>
          </a:p>
        </p:txBody>
      </p:sp>
      <p:sp>
        <p:nvSpPr>
          <p:cNvPr id="11267" name="Rectangle 5"/>
          <p:cNvSpPr>
            <a:spLocks noGrp="1" noChangeArrowheads="1"/>
          </p:cNvSpPr>
          <p:nvPr>
            <p:ph idx="1"/>
          </p:nvPr>
        </p:nvSpPr>
        <p:spPr/>
        <p:txBody>
          <a:bodyPr/>
          <a:lstStyle/>
          <a:p>
            <a:r>
              <a:rPr lang="en-US" sz="2600" dirty="0" smtClean="0"/>
              <a:t>Direction of variables (cont’d)</a:t>
            </a:r>
          </a:p>
          <a:p>
            <a:pPr lvl="1"/>
            <a:r>
              <a:rPr lang="en-US" sz="2200" dirty="0" smtClean="0"/>
              <a:t>If there is a series of questions with the same ordinal response categories, the direction may not be consistent if some of the questions in the series have a negative connotation and others a positive connotation.</a:t>
            </a:r>
          </a:p>
          <a:p>
            <a:pPr lvl="1"/>
            <a:r>
              <a:rPr lang="en-US" sz="2200" dirty="0" smtClean="0"/>
              <a:t>Reverse-ordering some variables might be worthwhile so that all variables go in the same direction.</a:t>
            </a:r>
          </a:p>
          <a:p>
            <a:pPr lvl="2"/>
            <a:r>
              <a:rPr lang="en-US" sz="1800" dirty="0" smtClean="0"/>
              <a:t>It can be confusing to interpret positive or negative associations when variables are in mixed directions.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2" name="Slide Number Placeholder 3"/>
          <p:cNvSpPr>
            <a:spLocks noGrp="1"/>
          </p:cNvSpPr>
          <p:nvPr>
            <p:ph type="sldNum" sz="quarter" idx="11"/>
          </p:nvPr>
        </p:nvSpPr>
        <p:spPr/>
        <p:txBody>
          <a:bodyPr/>
          <a:lstStyle/>
          <a:p>
            <a:fld id="{4D38E5DC-58DA-459B-A058-6F941FEAAA25}" type="slidenum">
              <a:rPr lang="en-US" smtClean="0"/>
              <a:pPr/>
              <a:t>11</a:t>
            </a:fld>
            <a:endParaRPr lang="en-US" smtClean="0"/>
          </a:p>
        </p:txBody>
      </p:sp>
      <p:sp>
        <p:nvSpPr>
          <p:cNvPr id="12290" name="Rectangle 4"/>
          <p:cNvSpPr>
            <a:spLocks noGrp="1" noChangeArrowheads="1"/>
          </p:cNvSpPr>
          <p:nvPr>
            <p:ph type="title"/>
          </p:nvPr>
        </p:nvSpPr>
        <p:spPr/>
        <p:txBody>
          <a:bodyPr/>
          <a:lstStyle/>
          <a:p>
            <a:r>
              <a:rPr lang="en-US" smtClean="0"/>
              <a:t>HLM</a:t>
            </a:r>
          </a:p>
        </p:txBody>
      </p:sp>
      <p:sp>
        <p:nvSpPr>
          <p:cNvPr id="12291" name="Rectangle 5"/>
          <p:cNvSpPr>
            <a:spLocks noGrp="1" noChangeArrowheads="1"/>
          </p:cNvSpPr>
          <p:nvPr>
            <p:ph idx="1"/>
          </p:nvPr>
        </p:nvSpPr>
        <p:spPr/>
        <p:txBody>
          <a:bodyPr/>
          <a:lstStyle/>
          <a:p>
            <a:r>
              <a:rPr lang="en-US" dirty="0" smtClean="0"/>
              <a:t>HLM (hierarchical linear model)</a:t>
            </a:r>
          </a:p>
          <a:p>
            <a:pPr lvl="1"/>
            <a:r>
              <a:rPr lang="en-US" dirty="0" smtClean="0"/>
              <a:t>Multilevel analysis for nested/grouped data</a:t>
            </a:r>
          </a:p>
          <a:p>
            <a:pPr lvl="1"/>
            <a:r>
              <a:rPr lang="en-US" altLang="en-US" dirty="0" smtClean="0"/>
              <a:t>For longitudinal studies, time is level</a:t>
            </a:r>
          </a:p>
          <a:p>
            <a:r>
              <a:rPr lang="en-US" dirty="0" smtClean="0"/>
              <a:t>A special file needs to be created.</a:t>
            </a:r>
          </a:p>
          <a:p>
            <a:pPr lvl="1"/>
            <a:r>
              <a:rPr lang="en-US" dirty="0" smtClean="0"/>
              <a:t>HLM requires everything in one file.</a:t>
            </a:r>
          </a:p>
          <a:p>
            <a:pPr lvl="2"/>
            <a:r>
              <a:rPr lang="en-US" dirty="0" smtClean="0"/>
              <a:t>Data, program, and output</a:t>
            </a:r>
          </a:p>
          <a:p>
            <a:pPr lvl="1"/>
            <a:r>
              <a:rPr lang="en-US" dirty="0" smtClean="0"/>
              <a:t>HLM variable names are limited to 8 characters.</a:t>
            </a:r>
          </a:p>
          <a:p>
            <a:pPr lvl="1"/>
            <a:r>
              <a:rPr lang="en-US" dirty="0" smtClean="0"/>
              <a:t>The file should contain only the variables actively used in the model.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6" name="Slide Number Placeholder 3"/>
          <p:cNvSpPr>
            <a:spLocks noGrp="1"/>
          </p:cNvSpPr>
          <p:nvPr>
            <p:ph type="sldNum" sz="quarter" idx="11"/>
          </p:nvPr>
        </p:nvSpPr>
        <p:spPr/>
        <p:txBody>
          <a:bodyPr/>
          <a:lstStyle/>
          <a:p>
            <a:fld id="{6E66232E-B9CD-4CBF-9911-3013EB6722DD}" type="slidenum">
              <a:rPr lang="en-US" smtClean="0"/>
              <a:pPr/>
              <a:t>12</a:t>
            </a:fld>
            <a:endParaRPr lang="en-US" smtClean="0"/>
          </a:p>
        </p:txBody>
      </p:sp>
      <p:sp>
        <p:nvSpPr>
          <p:cNvPr id="13314" name="Rectangle 2"/>
          <p:cNvSpPr>
            <a:spLocks noGrp="1" noChangeArrowheads="1"/>
          </p:cNvSpPr>
          <p:nvPr>
            <p:ph type="title"/>
          </p:nvPr>
        </p:nvSpPr>
        <p:spPr/>
        <p:txBody>
          <a:bodyPr/>
          <a:lstStyle/>
          <a:p>
            <a:r>
              <a:rPr lang="en-US" dirty="0" smtClean="0"/>
              <a:t>Critical considerations</a:t>
            </a:r>
          </a:p>
        </p:txBody>
      </p:sp>
      <p:sp>
        <p:nvSpPr>
          <p:cNvPr id="13315" name="Rectangle 3"/>
          <p:cNvSpPr>
            <a:spLocks noGrp="1" noChangeArrowheads="1"/>
          </p:cNvSpPr>
          <p:nvPr>
            <p:ph idx="1"/>
          </p:nvPr>
        </p:nvSpPr>
        <p:spPr/>
        <p:txBody>
          <a:bodyPr/>
          <a:lstStyle/>
          <a:p>
            <a:r>
              <a:rPr lang="en-US" dirty="0" smtClean="0"/>
              <a:t>Some variable creation and/or file manipulation may be required.</a:t>
            </a:r>
          </a:p>
          <a:p>
            <a:pPr lvl="1"/>
            <a:r>
              <a:rPr lang="en-US" dirty="0" smtClean="0"/>
              <a:t>Variables that work in other procedures often have to be modified for models.</a:t>
            </a:r>
          </a:p>
          <a:p>
            <a:r>
              <a:rPr lang="en-US" dirty="0" smtClean="0"/>
              <a:t>Varying </a:t>
            </a:r>
            <a:r>
              <a:rPr lang="en-US" i="1" dirty="0" err="1" smtClean="0"/>
              <a:t>n</a:t>
            </a:r>
            <a:r>
              <a:rPr lang="en-US" dirty="0" err="1" smtClean="0"/>
              <a:t>’s</a:t>
            </a:r>
            <a:r>
              <a:rPr lang="en-US" dirty="0" smtClean="0"/>
              <a:t> (missing values) have to be considered</a:t>
            </a:r>
          </a:p>
          <a:p>
            <a:pPr lvl="2"/>
            <a:endParaRPr lang="en-US" dirty="0" smtClean="0"/>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40" name="Slide Number Placeholder 3"/>
          <p:cNvSpPr>
            <a:spLocks noGrp="1"/>
          </p:cNvSpPr>
          <p:nvPr>
            <p:ph type="sldNum" sz="quarter" idx="11"/>
          </p:nvPr>
        </p:nvSpPr>
        <p:spPr/>
        <p:txBody>
          <a:bodyPr/>
          <a:lstStyle/>
          <a:p>
            <a:fld id="{3D051418-2B7A-4CC4-9C3D-30451A1AC15D}" type="slidenum">
              <a:rPr lang="en-US" smtClean="0"/>
              <a:pPr/>
              <a:t>13</a:t>
            </a:fld>
            <a:endParaRPr lang="en-US" smtClean="0"/>
          </a:p>
        </p:txBody>
      </p:sp>
      <p:sp>
        <p:nvSpPr>
          <p:cNvPr id="14338" name="Title 1"/>
          <p:cNvSpPr>
            <a:spLocks noGrp="1"/>
          </p:cNvSpPr>
          <p:nvPr>
            <p:ph type="title"/>
          </p:nvPr>
        </p:nvSpPr>
        <p:spPr/>
        <p:txBody>
          <a:bodyPr/>
          <a:lstStyle/>
          <a:p>
            <a:r>
              <a:rPr lang="en-US" dirty="0" smtClean="0"/>
              <a:t>Closing</a:t>
            </a:r>
          </a:p>
        </p:txBody>
      </p:sp>
      <p:sp>
        <p:nvSpPr>
          <p:cNvPr id="14339" name="Content Placeholder 2"/>
          <p:cNvSpPr>
            <a:spLocks noGrp="1"/>
          </p:cNvSpPr>
          <p:nvPr>
            <p:ph idx="1"/>
          </p:nvPr>
        </p:nvSpPr>
        <p:spPr/>
        <p:txBody>
          <a:bodyPr/>
          <a:lstStyle/>
          <a:p>
            <a:r>
              <a:rPr lang="en-US" dirty="0" smtClean="0"/>
              <a:t>Topics discussed in this module</a:t>
            </a:r>
          </a:p>
          <a:p>
            <a:pPr lvl="1"/>
            <a:r>
              <a:rPr lang="en-US" dirty="0" smtClean="0"/>
              <a:t>Multivariate analysis</a:t>
            </a:r>
          </a:p>
          <a:p>
            <a:pPr lvl="1"/>
            <a:r>
              <a:rPr lang="en-US" dirty="0" smtClean="0"/>
              <a:t>Considerations</a:t>
            </a:r>
          </a:p>
          <a:p>
            <a:pPr lvl="1"/>
            <a:r>
              <a:rPr lang="en-US" dirty="0" smtClean="0"/>
              <a:t>Variables</a:t>
            </a:r>
          </a:p>
          <a:p>
            <a:pPr lvl="1"/>
            <a:r>
              <a:rPr lang="en-US" dirty="0" smtClean="0"/>
              <a:t>HLM</a:t>
            </a:r>
          </a:p>
          <a:p>
            <a:pPr lvl="1"/>
            <a:r>
              <a:rPr lang="en-US" dirty="0" smtClean="0"/>
              <a:t>Critical considerations</a:t>
            </a:r>
          </a:p>
          <a:p>
            <a:r>
              <a:rPr lang="en-US" dirty="0" smtClean="0"/>
              <a:t>Next module:</a:t>
            </a:r>
          </a:p>
          <a:p>
            <a:pPr lvl="1"/>
            <a:r>
              <a:rPr lang="en-US" dirty="0" smtClean="0"/>
              <a:t>20. Linear Regression Model: Example</a:t>
            </a:r>
          </a:p>
          <a:p>
            <a:endParaRPr lang="en-US" dirty="0" smtClean="0"/>
          </a:p>
          <a:p>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4" name="Slide Number Placeholder 3"/>
          <p:cNvSpPr>
            <a:spLocks noGrp="1"/>
          </p:cNvSpPr>
          <p:nvPr>
            <p:ph type="sldNum" sz="quarter" idx="11"/>
          </p:nvPr>
        </p:nvSpPr>
        <p:spPr/>
        <p:txBody>
          <a:bodyPr/>
          <a:lstStyle/>
          <a:p>
            <a:fld id="{63828CDF-BCCB-4EDF-A6FD-02ACF0BC082F}" type="slidenum">
              <a:rPr lang="en-US" smtClean="0"/>
              <a:pPr/>
              <a:t>14</a:t>
            </a:fld>
            <a:endParaRPr lang="en-US" smtClean="0"/>
          </a:p>
        </p:txBody>
      </p:sp>
      <p:sp>
        <p:nvSpPr>
          <p:cNvPr id="15362" name="Title 1"/>
          <p:cNvSpPr>
            <a:spLocks noGrp="1"/>
          </p:cNvSpPr>
          <p:nvPr>
            <p:ph type="title"/>
          </p:nvPr>
        </p:nvSpPr>
        <p:spPr/>
        <p:txBody>
          <a:bodyPr/>
          <a:lstStyle/>
          <a:p>
            <a:r>
              <a:rPr lang="en-US" dirty="0" smtClean="0"/>
              <a:t>Important information</a:t>
            </a:r>
          </a:p>
        </p:txBody>
      </p:sp>
      <p:sp>
        <p:nvSpPr>
          <p:cNvPr id="15363" name="Content Placeholder 2"/>
          <p:cNvSpPr>
            <a:spLocks noGrp="1"/>
          </p:cNvSpPr>
          <p:nvPr>
            <p:ph idx="1"/>
          </p:nvPr>
        </p:nvSpPr>
        <p:spPr>
          <a:xfrm>
            <a:off x="609600" y="1341437"/>
            <a:ext cx="8229600" cy="4525963"/>
          </a:xfrm>
        </p:spPr>
        <p:txBody>
          <a:bodyPr/>
          <a:lstStyle/>
          <a:p>
            <a:r>
              <a:rPr lang="en-US" dirty="0" smtClean="0"/>
              <a:t>Websites</a:t>
            </a:r>
          </a:p>
          <a:p>
            <a:pPr lvl="1"/>
            <a:r>
              <a:rPr lang="en-US" dirty="0" smtClean="0"/>
              <a:t>NLTS2 website contains reports, data tables, and other project-related information </a:t>
            </a:r>
            <a:br>
              <a:rPr lang="en-US" dirty="0" smtClean="0"/>
            </a:br>
            <a:r>
              <a:rPr lang="en-US" dirty="0" smtClean="0"/>
              <a:t> </a:t>
            </a:r>
            <a:r>
              <a:rPr lang="en-US" dirty="0" smtClean="0">
                <a:hlinkClick r:id="rId2"/>
              </a:rPr>
              <a:t>http://nlts2.org/</a:t>
            </a:r>
            <a:endParaRPr lang="en-US" dirty="0" smtClean="0"/>
          </a:p>
          <a:p>
            <a:pPr lvl="1"/>
            <a:r>
              <a:rPr lang="en-US" dirty="0" smtClean="0"/>
              <a:t>Information about obtaining the NLTS2 database and documentation can be found on the NCES website </a:t>
            </a:r>
            <a:br>
              <a:rPr lang="en-US" dirty="0" smtClean="0"/>
            </a:br>
            <a:r>
              <a:rPr lang="en-US" dirty="0" smtClean="0"/>
              <a:t> </a:t>
            </a:r>
            <a:r>
              <a:rPr lang="en-US" dirty="0" smtClean="0">
                <a:hlinkClick r:id="rId3"/>
              </a:rPr>
              <a:t>http://nces.ed.gov/statprog/rudman/</a:t>
            </a:r>
            <a:endParaRPr lang="en-US" dirty="0" smtClean="0"/>
          </a:p>
          <a:p>
            <a:pPr lvl="1"/>
            <a:r>
              <a:rPr lang="en-US" dirty="0" smtClean="0"/>
              <a:t>General information about restricted data licenses can be found on the NCES website</a:t>
            </a:r>
            <a:br>
              <a:rPr lang="en-US" dirty="0" smtClean="0"/>
            </a:br>
            <a:r>
              <a:rPr lang="en-US" dirty="0" smtClean="0"/>
              <a:t> </a:t>
            </a:r>
            <a:r>
              <a:rPr lang="en-US" dirty="0" smtClean="0">
                <a:hlinkClick r:id="rId4"/>
              </a:rPr>
              <a:t>http://nces.ed.gov/statprog/instruct.asp</a:t>
            </a:r>
            <a:endParaRPr lang="en-US" dirty="0" smtClean="0"/>
          </a:p>
          <a:p>
            <a:pPr lvl="1"/>
            <a:r>
              <a:rPr lang="en-US" smtClean="0"/>
              <a:t>E-mail address: nlts2@sri.com </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ECEFFB6-1D1D-416D-AE27-41B6806D915B}" type="slidenum">
              <a:rPr lang="en-US" smtClean="0"/>
              <a:pPr/>
              <a:t>1</a:t>
            </a:fld>
            <a:endParaRPr lang="en-US"/>
          </a:p>
        </p:txBody>
      </p:sp>
      <p:sp>
        <p:nvSpPr>
          <p:cNvPr id="4098" name="Title 1"/>
          <p:cNvSpPr>
            <a:spLocks noGrp="1"/>
          </p:cNvSpPr>
          <p:nvPr>
            <p:ph type="title"/>
          </p:nvPr>
        </p:nvSpPr>
        <p:spPr/>
        <p:txBody>
          <a:bodyPr/>
          <a:lstStyle/>
          <a:p>
            <a:r>
              <a:rPr lang="en-US" dirty="0" smtClean="0"/>
              <a:t>Prerequisites</a:t>
            </a:r>
          </a:p>
        </p:txBody>
      </p:sp>
      <p:sp>
        <p:nvSpPr>
          <p:cNvPr id="4099" name="Content Placeholder 2"/>
          <p:cNvSpPr>
            <a:spLocks noGrp="1"/>
          </p:cNvSpPr>
          <p:nvPr>
            <p:ph idx="1"/>
          </p:nvPr>
        </p:nvSpPr>
        <p:spPr>
          <a:xfrm>
            <a:off x="533400" y="1189037"/>
            <a:ext cx="8229600" cy="4525963"/>
          </a:xfrm>
        </p:spPr>
        <p:txBody>
          <a:bodyPr/>
          <a:lstStyle/>
          <a:p>
            <a:r>
              <a:rPr lang="en-US" dirty="0" smtClean="0"/>
              <a:t>Recommended modules to complete before viewing this module</a:t>
            </a:r>
          </a:p>
          <a:p>
            <a:pPr lvl="1"/>
            <a:r>
              <a:rPr lang="en-US" dirty="0" smtClean="0"/>
              <a:t>1. Introduction to the NLTS2 Training Modules</a:t>
            </a:r>
          </a:p>
          <a:p>
            <a:pPr lvl="1"/>
            <a:r>
              <a:rPr lang="en-US" dirty="0" smtClean="0"/>
              <a:t>2. NLTS2 Study Overview</a:t>
            </a:r>
          </a:p>
          <a:p>
            <a:pPr lvl="1"/>
            <a:r>
              <a:rPr lang="en-US" dirty="0" smtClean="0"/>
              <a:t>3. NLTS2 Study Design and Sampling</a:t>
            </a:r>
          </a:p>
          <a:p>
            <a:pPr lvl="1"/>
            <a:r>
              <a:rPr lang="en-US" dirty="0" smtClean="0"/>
              <a:t>NLTS2 Data Sources, either</a:t>
            </a:r>
          </a:p>
          <a:p>
            <a:pPr lvl="2"/>
            <a:r>
              <a:rPr lang="en-US" dirty="0" smtClean="0"/>
              <a:t>4. Parent and Youth Surveys or</a:t>
            </a:r>
          </a:p>
          <a:p>
            <a:pPr lvl="2"/>
            <a:r>
              <a:rPr lang="en-US" dirty="0" smtClean="0"/>
              <a:t>5. School Surveys, Student Assessments, and Transcripts</a:t>
            </a:r>
          </a:p>
          <a:p>
            <a:pPr lvl="1"/>
            <a:r>
              <a:rPr lang="en-US" dirty="0" smtClean="0"/>
              <a:t>9. Weighting and Weighted Standard Errors</a:t>
            </a:r>
          </a:p>
          <a:p>
            <a:pPr lvl="2"/>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4333BBD-853A-41A0-98C6-D324CC7C853C}" type="slidenum">
              <a:rPr lang="en-US" smtClean="0"/>
              <a:pPr/>
              <a:t>2</a:t>
            </a:fld>
            <a:endParaRPr lang="en-US"/>
          </a:p>
        </p:txBody>
      </p:sp>
      <p:sp>
        <p:nvSpPr>
          <p:cNvPr id="4098" name="Title 1"/>
          <p:cNvSpPr>
            <a:spLocks noGrp="1"/>
          </p:cNvSpPr>
          <p:nvPr>
            <p:ph type="title"/>
          </p:nvPr>
        </p:nvSpPr>
        <p:spPr/>
        <p:txBody>
          <a:bodyPr/>
          <a:lstStyle/>
          <a:p>
            <a:r>
              <a:rPr lang="en-US" dirty="0" smtClean="0"/>
              <a:t>Prerequisites</a:t>
            </a:r>
          </a:p>
        </p:txBody>
      </p:sp>
      <p:sp>
        <p:nvSpPr>
          <p:cNvPr id="4099" name="Content Placeholder 2"/>
          <p:cNvSpPr>
            <a:spLocks noGrp="1"/>
          </p:cNvSpPr>
          <p:nvPr>
            <p:ph idx="1"/>
          </p:nvPr>
        </p:nvSpPr>
        <p:spPr>
          <a:xfrm>
            <a:off x="457200" y="1295400"/>
            <a:ext cx="8229600" cy="4525963"/>
          </a:xfrm>
        </p:spPr>
        <p:txBody>
          <a:bodyPr/>
          <a:lstStyle/>
          <a:p>
            <a:r>
              <a:rPr lang="en-US" dirty="0" smtClean="0"/>
              <a:t>Recommended modules to complete before viewing this module (cont’d)</a:t>
            </a:r>
          </a:p>
          <a:p>
            <a:pPr lvl="1"/>
            <a:r>
              <a:rPr lang="en-US" dirty="0" smtClean="0"/>
              <a:t>NLTS2 Documentation</a:t>
            </a:r>
          </a:p>
          <a:p>
            <a:pPr lvl="2"/>
            <a:r>
              <a:rPr lang="en-US" dirty="0" smtClean="0"/>
              <a:t>10. Overview</a:t>
            </a:r>
          </a:p>
          <a:p>
            <a:pPr lvl="2"/>
            <a:r>
              <a:rPr lang="en-US" dirty="0" smtClean="0"/>
              <a:t>11. Data Dictionaries</a:t>
            </a:r>
          </a:p>
          <a:p>
            <a:pPr lvl="2"/>
            <a:r>
              <a:rPr lang="en-US" dirty="0" smtClean="0"/>
              <a:t>12. Quick References</a:t>
            </a:r>
          </a:p>
          <a:p>
            <a:pPr lvl="1"/>
            <a:r>
              <a:rPr lang="en-US" dirty="0" smtClean="0"/>
              <a:t>Accessing Data</a:t>
            </a:r>
          </a:p>
          <a:p>
            <a:pPr lvl="2"/>
            <a:r>
              <a:rPr lang="en-US" dirty="0" smtClean="0"/>
              <a:t>14a. Files in SPSS or</a:t>
            </a:r>
          </a:p>
          <a:p>
            <a:pPr lvl="2">
              <a:buNone/>
            </a:pPr>
            <a:r>
              <a:rPr lang="en-US" dirty="0" smtClean="0"/>
              <a:t>	14b. Files in SAS</a:t>
            </a:r>
          </a:p>
          <a:p>
            <a:pPr lvl="2"/>
            <a:r>
              <a:rPr lang="en-US" dirty="0" smtClean="0"/>
              <a:t>17a. Manipulating Variables in SPSS or</a:t>
            </a:r>
          </a:p>
          <a:p>
            <a:pPr lvl="2">
              <a:buNone/>
            </a:pPr>
            <a:r>
              <a:rPr lang="en-US" dirty="0" smtClean="0"/>
              <a:t>	17b. Manipulating Variables in SAS</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4" name="Slide Number Placeholder 3"/>
          <p:cNvSpPr>
            <a:spLocks noGrp="1"/>
          </p:cNvSpPr>
          <p:nvPr>
            <p:ph type="sldNum" sz="quarter" idx="11"/>
          </p:nvPr>
        </p:nvSpPr>
        <p:spPr/>
        <p:txBody>
          <a:bodyPr/>
          <a:lstStyle/>
          <a:p>
            <a:fld id="{7D6BAC5F-A764-42C2-9FC8-7E6D4D899910}" type="slidenum">
              <a:rPr lang="en-US" smtClean="0"/>
              <a:pPr/>
              <a:t>3</a:t>
            </a:fld>
            <a:endParaRPr lang="en-US" smtClean="0"/>
          </a:p>
        </p:txBody>
      </p:sp>
      <p:sp>
        <p:nvSpPr>
          <p:cNvPr id="5122" name="Title 1"/>
          <p:cNvSpPr>
            <a:spLocks noGrp="1"/>
          </p:cNvSpPr>
          <p:nvPr>
            <p:ph type="title"/>
          </p:nvPr>
        </p:nvSpPr>
        <p:spPr/>
        <p:txBody>
          <a:bodyPr/>
          <a:lstStyle/>
          <a:p>
            <a:r>
              <a:rPr lang="en-US" dirty="0" smtClean="0"/>
              <a:t>Overview</a:t>
            </a:r>
          </a:p>
        </p:txBody>
      </p:sp>
      <p:sp>
        <p:nvSpPr>
          <p:cNvPr id="5123" name="Content Placeholder 2"/>
          <p:cNvSpPr>
            <a:spLocks noGrp="1"/>
          </p:cNvSpPr>
          <p:nvPr>
            <p:ph idx="1"/>
          </p:nvPr>
        </p:nvSpPr>
        <p:spPr/>
        <p:txBody>
          <a:bodyPr/>
          <a:lstStyle/>
          <a:p>
            <a:pPr lvl="1"/>
            <a:r>
              <a:rPr lang="en-US" sz="2800" dirty="0" smtClean="0"/>
              <a:t>Multivariate analysis</a:t>
            </a:r>
          </a:p>
          <a:p>
            <a:pPr lvl="1"/>
            <a:r>
              <a:rPr lang="en-US" sz="2800" dirty="0" smtClean="0"/>
              <a:t>Considerations</a:t>
            </a:r>
          </a:p>
          <a:p>
            <a:pPr lvl="1"/>
            <a:r>
              <a:rPr lang="en-US" sz="2800" dirty="0" smtClean="0"/>
              <a:t>Variables</a:t>
            </a:r>
          </a:p>
          <a:p>
            <a:pPr lvl="1"/>
            <a:r>
              <a:rPr lang="en-US" sz="2800" dirty="0" smtClean="0"/>
              <a:t>HLM</a:t>
            </a:r>
          </a:p>
          <a:p>
            <a:pPr lvl="1"/>
            <a:r>
              <a:rPr lang="en-US" sz="2800" dirty="0" smtClean="0"/>
              <a:t>Critical considerations</a:t>
            </a:r>
          </a:p>
          <a:p>
            <a:pPr lvl="1"/>
            <a:r>
              <a:rPr lang="en-US" sz="2800" dirty="0" smtClean="0"/>
              <a:t>Closing</a:t>
            </a:r>
          </a:p>
          <a:p>
            <a:pPr lvl="1"/>
            <a:r>
              <a:rPr lang="en-US" sz="2800" dirty="0" smtClean="0"/>
              <a:t>Important information</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8" name="Slide Number Placeholder 3"/>
          <p:cNvSpPr>
            <a:spLocks noGrp="1"/>
          </p:cNvSpPr>
          <p:nvPr>
            <p:ph type="sldNum" sz="quarter" idx="11"/>
          </p:nvPr>
        </p:nvSpPr>
        <p:spPr/>
        <p:txBody>
          <a:bodyPr/>
          <a:lstStyle/>
          <a:p>
            <a:fld id="{11BC445F-B0C2-4C22-90E8-AB28B2D3DD43}" type="slidenum">
              <a:rPr lang="en-US" smtClean="0"/>
              <a:pPr/>
              <a:t>4</a:t>
            </a:fld>
            <a:endParaRPr lang="en-US" smtClean="0"/>
          </a:p>
        </p:txBody>
      </p:sp>
      <p:sp>
        <p:nvSpPr>
          <p:cNvPr id="6146" name="Rectangle 7"/>
          <p:cNvSpPr>
            <a:spLocks noGrp="1" noChangeArrowheads="1"/>
          </p:cNvSpPr>
          <p:nvPr>
            <p:ph type="title"/>
          </p:nvPr>
        </p:nvSpPr>
        <p:spPr/>
        <p:txBody>
          <a:bodyPr/>
          <a:lstStyle/>
          <a:p>
            <a:r>
              <a:rPr lang="en-US" dirty="0" smtClean="0"/>
              <a:t>Multivariate analysis</a:t>
            </a:r>
          </a:p>
        </p:txBody>
      </p:sp>
      <p:sp>
        <p:nvSpPr>
          <p:cNvPr id="6147" name="Rectangle 8"/>
          <p:cNvSpPr>
            <a:spLocks noGrp="1" noChangeArrowheads="1"/>
          </p:cNvSpPr>
          <p:nvPr>
            <p:ph idx="1"/>
          </p:nvPr>
        </p:nvSpPr>
        <p:spPr/>
        <p:txBody>
          <a:bodyPr/>
          <a:lstStyle/>
          <a:p>
            <a:r>
              <a:rPr lang="en-US" dirty="0" smtClean="0"/>
              <a:t>Explanatory questions</a:t>
            </a:r>
          </a:p>
          <a:p>
            <a:pPr lvl="1"/>
            <a:r>
              <a:rPr lang="en-US" dirty="0" smtClean="0"/>
              <a:t>Questions regarding relationships among variables, usually requiring controls for covariates</a:t>
            </a:r>
          </a:p>
          <a:p>
            <a:r>
              <a:rPr lang="en-US" dirty="0" smtClean="0"/>
              <a:t>Types of multivariate analyses</a:t>
            </a:r>
          </a:p>
          <a:p>
            <a:pPr lvl="1"/>
            <a:r>
              <a:rPr lang="en-US" dirty="0" smtClean="0"/>
              <a:t>Regression</a:t>
            </a:r>
          </a:p>
          <a:p>
            <a:pPr lvl="1"/>
            <a:r>
              <a:rPr lang="en-US" dirty="0" smtClean="0"/>
              <a:t>Factor analysis</a:t>
            </a:r>
          </a:p>
          <a:p>
            <a:pPr lvl="1"/>
            <a:r>
              <a:rPr lang="en-US" dirty="0" smtClean="0"/>
              <a:t>Structural equation model</a:t>
            </a:r>
          </a:p>
          <a:p>
            <a:pPr lvl="1"/>
            <a:r>
              <a:rPr lang="en-US" dirty="0" smtClean="0"/>
              <a:t>HLM (hierarchical linear modeling)</a:t>
            </a:r>
          </a:p>
          <a:p>
            <a:pPr lvl="1"/>
            <a:r>
              <a:rPr lang="en-US" dirty="0" smtClean="0"/>
              <a:t>Regression tree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2" name="Slide Number Placeholder 3"/>
          <p:cNvSpPr>
            <a:spLocks noGrp="1"/>
          </p:cNvSpPr>
          <p:nvPr>
            <p:ph type="sldNum" sz="quarter" idx="11"/>
          </p:nvPr>
        </p:nvSpPr>
        <p:spPr/>
        <p:txBody>
          <a:bodyPr/>
          <a:lstStyle/>
          <a:p>
            <a:fld id="{13B46E69-77A3-4571-8FEC-0AC72935ACE1}" type="slidenum">
              <a:rPr lang="en-US" smtClean="0"/>
              <a:pPr/>
              <a:t>5</a:t>
            </a:fld>
            <a:endParaRPr lang="en-US" smtClean="0"/>
          </a:p>
        </p:txBody>
      </p:sp>
      <p:sp>
        <p:nvSpPr>
          <p:cNvPr id="7170" name="Rectangle 4"/>
          <p:cNvSpPr>
            <a:spLocks noGrp="1" noChangeArrowheads="1"/>
          </p:cNvSpPr>
          <p:nvPr>
            <p:ph type="title"/>
          </p:nvPr>
        </p:nvSpPr>
        <p:spPr/>
        <p:txBody>
          <a:bodyPr/>
          <a:lstStyle/>
          <a:p>
            <a:r>
              <a:rPr lang="en-US" smtClean="0"/>
              <a:t>Considerations</a:t>
            </a:r>
          </a:p>
        </p:txBody>
      </p:sp>
      <p:sp>
        <p:nvSpPr>
          <p:cNvPr id="7171" name="Rectangle 5"/>
          <p:cNvSpPr>
            <a:spLocks noGrp="1" noChangeArrowheads="1"/>
          </p:cNvSpPr>
          <p:nvPr>
            <p:ph idx="1"/>
          </p:nvPr>
        </p:nvSpPr>
        <p:spPr/>
        <p:txBody>
          <a:bodyPr/>
          <a:lstStyle/>
          <a:p>
            <a:r>
              <a:rPr lang="en-US" dirty="0" smtClean="0"/>
              <a:t>Select factors that relate to the outcome.</a:t>
            </a:r>
          </a:p>
          <a:p>
            <a:pPr lvl="1"/>
            <a:r>
              <a:rPr lang="en-US" dirty="0" smtClean="0"/>
              <a:t>Finding the factors that best predict an outcome can be a challenging part of the process.</a:t>
            </a:r>
          </a:p>
          <a:p>
            <a:pPr lvl="1"/>
            <a:r>
              <a:rPr lang="en-US" dirty="0" smtClean="0"/>
              <a:t>This can become iterative, trying different sets of items for a “best-fit” model.</a:t>
            </a:r>
          </a:p>
          <a:p>
            <a:r>
              <a:rPr lang="en-US" dirty="0" smtClean="0"/>
              <a:t>Special considerations for these types of analysis.</a:t>
            </a:r>
          </a:p>
          <a:p>
            <a:pPr lvl="1"/>
            <a:r>
              <a:rPr lang="en-US" dirty="0" smtClean="0"/>
              <a:t>If any of the items in the model are missing, the respondent may be eliminated from the analysis</a:t>
            </a:r>
          </a:p>
          <a:p>
            <a:pPr lvl="1"/>
            <a:r>
              <a:rPr lang="en-US" dirty="0" smtClean="0"/>
              <a:t>Variables may need to be recoded for multivariate procedures.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6" name="Slide Number Placeholder 3"/>
          <p:cNvSpPr>
            <a:spLocks noGrp="1"/>
          </p:cNvSpPr>
          <p:nvPr>
            <p:ph type="sldNum" sz="quarter" idx="11"/>
          </p:nvPr>
        </p:nvSpPr>
        <p:spPr/>
        <p:txBody>
          <a:bodyPr/>
          <a:lstStyle/>
          <a:p>
            <a:fld id="{5DDFFEBA-AEB4-401B-B748-996594822CAE}" type="slidenum">
              <a:rPr lang="en-US" smtClean="0"/>
              <a:pPr/>
              <a:t>6</a:t>
            </a:fld>
            <a:endParaRPr lang="en-US" smtClean="0"/>
          </a:p>
        </p:txBody>
      </p:sp>
      <p:sp>
        <p:nvSpPr>
          <p:cNvPr id="8194" name="Rectangle 4"/>
          <p:cNvSpPr>
            <a:spLocks noGrp="1" noChangeArrowheads="1"/>
          </p:cNvSpPr>
          <p:nvPr>
            <p:ph type="title"/>
          </p:nvPr>
        </p:nvSpPr>
        <p:spPr/>
        <p:txBody>
          <a:bodyPr/>
          <a:lstStyle/>
          <a:p>
            <a:r>
              <a:rPr lang="en-US" smtClean="0"/>
              <a:t>Considerations</a:t>
            </a:r>
          </a:p>
        </p:txBody>
      </p:sp>
      <p:sp>
        <p:nvSpPr>
          <p:cNvPr id="8195" name="Rectangle 5"/>
          <p:cNvSpPr>
            <a:spLocks noGrp="1" noChangeArrowheads="1"/>
          </p:cNvSpPr>
          <p:nvPr>
            <p:ph idx="1"/>
          </p:nvPr>
        </p:nvSpPr>
        <p:spPr/>
        <p:txBody>
          <a:bodyPr/>
          <a:lstStyle/>
          <a:p>
            <a:r>
              <a:rPr lang="en-US" dirty="0" smtClean="0"/>
              <a:t>Missing values</a:t>
            </a:r>
          </a:p>
          <a:p>
            <a:pPr lvl="1"/>
            <a:r>
              <a:rPr lang="en-US" dirty="0" smtClean="0"/>
              <a:t>If a value is missing, the case may not be included in analysis.</a:t>
            </a:r>
          </a:p>
          <a:p>
            <a:pPr lvl="1"/>
            <a:r>
              <a:rPr lang="en-US" dirty="0" smtClean="0"/>
              <a:t>Using imputed values is one approach to the problem of missing values.</a:t>
            </a:r>
          </a:p>
          <a:p>
            <a:pPr lvl="2"/>
            <a:r>
              <a:rPr lang="en-US" dirty="0" smtClean="0"/>
              <a:t>One option is to fill missing values with the mean of the variable by certain characteristics.</a:t>
            </a:r>
          </a:p>
          <a:p>
            <a:pPr lvl="3"/>
            <a:r>
              <a:rPr lang="en-US" dirty="0" smtClean="0"/>
              <a:t>For example, reassign the missing value to the mean value of that item using the mean value from those within the same disability category, gender, and age group.</a:t>
            </a:r>
          </a:p>
          <a:p>
            <a:pPr lvl="2"/>
            <a:r>
              <a:rPr lang="en-US" dirty="0" smtClean="0"/>
              <a:t>Imputed variables should be clearly labeled to differentiate between the original item and the imputed item.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20" name="Slide Number Placeholder 3"/>
          <p:cNvSpPr>
            <a:spLocks noGrp="1"/>
          </p:cNvSpPr>
          <p:nvPr>
            <p:ph type="sldNum" sz="quarter" idx="11"/>
          </p:nvPr>
        </p:nvSpPr>
        <p:spPr/>
        <p:txBody>
          <a:bodyPr/>
          <a:lstStyle/>
          <a:p>
            <a:fld id="{CB5F9184-CDCD-4618-AD7E-089375745196}" type="slidenum">
              <a:rPr lang="en-US" smtClean="0"/>
              <a:pPr/>
              <a:t>7</a:t>
            </a:fld>
            <a:endParaRPr lang="en-US" smtClean="0"/>
          </a:p>
        </p:txBody>
      </p:sp>
      <p:sp>
        <p:nvSpPr>
          <p:cNvPr id="9218" name="Rectangle 4"/>
          <p:cNvSpPr>
            <a:spLocks noGrp="1" noChangeArrowheads="1"/>
          </p:cNvSpPr>
          <p:nvPr>
            <p:ph type="title"/>
          </p:nvPr>
        </p:nvSpPr>
        <p:spPr/>
        <p:txBody>
          <a:bodyPr/>
          <a:lstStyle/>
          <a:p>
            <a:r>
              <a:rPr lang="en-US" smtClean="0"/>
              <a:t>Variables</a:t>
            </a:r>
          </a:p>
        </p:txBody>
      </p:sp>
      <p:sp>
        <p:nvSpPr>
          <p:cNvPr id="9219" name="Rectangle 5"/>
          <p:cNvSpPr>
            <a:spLocks noGrp="1" noChangeArrowheads="1"/>
          </p:cNvSpPr>
          <p:nvPr>
            <p:ph idx="1"/>
          </p:nvPr>
        </p:nvSpPr>
        <p:spPr/>
        <p:txBody>
          <a:bodyPr/>
          <a:lstStyle/>
          <a:p>
            <a:r>
              <a:rPr lang="en-US" dirty="0" smtClean="0"/>
              <a:t>Categorical variables</a:t>
            </a:r>
          </a:p>
          <a:p>
            <a:pPr lvl="1"/>
            <a:r>
              <a:rPr lang="en-US" dirty="0" smtClean="0"/>
              <a:t>Categorical variables are recoded into a series of variables (also known as “dummy variables”).</a:t>
            </a:r>
          </a:p>
          <a:p>
            <a:pPr lvl="2"/>
            <a:r>
              <a:rPr lang="en-US" dirty="0" smtClean="0"/>
              <a:t>One variable for each response category.</a:t>
            </a:r>
          </a:p>
          <a:p>
            <a:pPr lvl="2"/>
            <a:r>
              <a:rPr lang="en-US" dirty="0" smtClean="0"/>
              <a:t>New variables have a value of “1” if that category was indicated and “0” if another category was indicated.</a:t>
            </a:r>
          </a:p>
          <a:p>
            <a:pPr lvl="1"/>
            <a:r>
              <a:rPr lang="en-US" dirty="0" smtClean="0"/>
              <a:t>One category is omitted from the block.</a:t>
            </a:r>
          </a:p>
          <a:p>
            <a:pPr lvl="2"/>
            <a:r>
              <a:rPr lang="en-US" dirty="0" smtClean="0"/>
              <a:t>For example, include all disability categories except learning disability (LD) so that it is LD vs. other categories.</a:t>
            </a:r>
          </a:p>
          <a:p>
            <a:pPr lvl="2"/>
            <a:r>
              <a:rPr lang="en-US" dirty="0" smtClean="0"/>
              <a:t>The program will not run if all categories are included.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4" name="Slide Number Placeholder 3"/>
          <p:cNvSpPr>
            <a:spLocks noGrp="1"/>
          </p:cNvSpPr>
          <p:nvPr>
            <p:ph type="sldNum" sz="quarter" idx="11"/>
          </p:nvPr>
        </p:nvSpPr>
        <p:spPr/>
        <p:txBody>
          <a:bodyPr/>
          <a:lstStyle/>
          <a:p>
            <a:fld id="{A15B6ABB-4402-47E0-884B-4F9C45BEA700}" type="slidenum">
              <a:rPr lang="en-US" smtClean="0"/>
              <a:pPr/>
              <a:t>8</a:t>
            </a:fld>
            <a:endParaRPr lang="en-US" smtClean="0"/>
          </a:p>
        </p:txBody>
      </p:sp>
      <p:sp>
        <p:nvSpPr>
          <p:cNvPr id="10242" name="Rectangle 4"/>
          <p:cNvSpPr>
            <a:spLocks noGrp="1" noChangeArrowheads="1"/>
          </p:cNvSpPr>
          <p:nvPr>
            <p:ph type="title"/>
          </p:nvPr>
        </p:nvSpPr>
        <p:spPr/>
        <p:txBody>
          <a:bodyPr/>
          <a:lstStyle/>
          <a:p>
            <a:r>
              <a:rPr lang="en-US" smtClean="0"/>
              <a:t>Variables</a:t>
            </a:r>
          </a:p>
        </p:txBody>
      </p:sp>
      <p:sp>
        <p:nvSpPr>
          <p:cNvPr id="10243" name="Rectangle 5"/>
          <p:cNvSpPr>
            <a:spLocks noGrp="1" noChangeArrowheads="1"/>
          </p:cNvSpPr>
          <p:nvPr>
            <p:ph idx="1"/>
          </p:nvPr>
        </p:nvSpPr>
        <p:spPr>
          <a:xfrm>
            <a:off x="457200" y="1295400"/>
            <a:ext cx="8229600" cy="4525963"/>
          </a:xfrm>
        </p:spPr>
        <p:txBody>
          <a:bodyPr/>
          <a:lstStyle/>
          <a:p>
            <a:r>
              <a:rPr lang="en-US" dirty="0" smtClean="0"/>
              <a:t>Continuous variables</a:t>
            </a:r>
          </a:p>
          <a:p>
            <a:pPr lvl="1"/>
            <a:r>
              <a:rPr lang="en-US" dirty="0" smtClean="0"/>
              <a:t>Typically no recoding is necessary.</a:t>
            </a:r>
          </a:p>
          <a:p>
            <a:r>
              <a:rPr lang="en-US" dirty="0" smtClean="0"/>
              <a:t>Ordinal variables</a:t>
            </a:r>
          </a:p>
          <a:p>
            <a:pPr lvl="1"/>
            <a:r>
              <a:rPr lang="en-US" dirty="0" smtClean="0"/>
              <a:t>Ordinal variables may be categorical but imply an order.</a:t>
            </a:r>
          </a:p>
          <a:p>
            <a:pPr lvl="2"/>
            <a:r>
              <a:rPr lang="en-US" i="1" dirty="0" smtClean="0"/>
              <a:t>Example</a:t>
            </a:r>
            <a:r>
              <a:rPr lang="en-US" dirty="0" smtClean="0"/>
              <a:t>: 1 = Never; 2 = Not very often; 3 = Sometimes;</a:t>
            </a:r>
            <a:br>
              <a:rPr lang="en-US" dirty="0" smtClean="0"/>
            </a:br>
            <a:r>
              <a:rPr lang="en-US" dirty="0" smtClean="0"/>
              <a:t>4 = Very often.</a:t>
            </a:r>
          </a:p>
          <a:p>
            <a:pPr lvl="1"/>
            <a:r>
              <a:rPr lang="en-US" dirty="0" smtClean="0"/>
              <a:t>Ordinal variables can be recoded, as categorical variables.</a:t>
            </a:r>
          </a:p>
          <a:p>
            <a:pPr lvl="2"/>
            <a:r>
              <a:rPr lang="en-US" dirty="0" smtClean="0"/>
              <a:t>A series of dummies with one category omitted.</a:t>
            </a:r>
          </a:p>
          <a:p>
            <a:pPr lvl="2"/>
            <a:r>
              <a:rPr lang="en-US" dirty="0" smtClean="0"/>
              <a:t>In the above example, if dummies for values 2, 3, and 4 were included, the ordinal variable would be those who were “never” vs. the other  response categories.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2576</TotalTime>
  <Words>1005</Words>
  <Application>Microsoft Macintosh PowerPoint</Application>
  <PresentationFormat>On-screen Show (4:3)</PresentationFormat>
  <Paragraphs>122</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1_Default Design</vt:lpstr>
      <vt:lpstr>19. Multivariate Analysis Using  NLTS2 Data</vt:lpstr>
      <vt:lpstr>Prerequisites</vt:lpstr>
      <vt:lpstr>Prerequisites</vt:lpstr>
      <vt:lpstr>Overview</vt:lpstr>
      <vt:lpstr>Multivariate analysis</vt:lpstr>
      <vt:lpstr>Considerations</vt:lpstr>
      <vt:lpstr>Considerations</vt:lpstr>
      <vt:lpstr>Variables</vt:lpstr>
      <vt:lpstr>Variables</vt:lpstr>
      <vt:lpstr>Variables</vt:lpstr>
      <vt:lpstr>Variables</vt:lpstr>
      <vt:lpstr>HLM</vt:lpstr>
      <vt:lpstr>Critical considerations</vt:lpstr>
      <vt:lpstr>Closing</vt:lpstr>
      <vt:lpstr>Important information</vt:lpstr>
    </vt:vector>
  </TitlesOfParts>
  <Company>SRI International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Policy Division</dc:creator>
  <cp:lastModifiedBy>Fernando Medrano</cp:lastModifiedBy>
  <cp:revision>87</cp:revision>
  <dcterms:created xsi:type="dcterms:W3CDTF">2011-03-31T18:21:00Z</dcterms:created>
  <dcterms:modified xsi:type="dcterms:W3CDTF">2011-03-31T19:26:29Z</dcterms:modified>
</cp:coreProperties>
</file>