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62" r:id="rId1"/>
  </p:sldMasterIdLst>
  <p:notesMasterIdLst>
    <p:notesMasterId r:id="rId21"/>
  </p:notesMasterIdLst>
  <p:handoutMasterIdLst>
    <p:handoutMasterId r:id="rId22"/>
  </p:handoutMasterIdLst>
  <p:sldIdLst>
    <p:sldId id="334" r:id="rId2"/>
    <p:sldId id="351" r:id="rId3"/>
    <p:sldId id="341" r:id="rId4"/>
    <p:sldId id="264" r:id="rId5"/>
    <p:sldId id="340" r:id="rId6"/>
    <p:sldId id="263" r:id="rId7"/>
    <p:sldId id="347" r:id="rId8"/>
    <p:sldId id="326" r:id="rId9"/>
    <p:sldId id="314" r:id="rId10"/>
    <p:sldId id="348" r:id="rId11"/>
    <p:sldId id="339" r:id="rId12"/>
    <p:sldId id="338" r:id="rId13"/>
    <p:sldId id="329" r:id="rId14"/>
    <p:sldId id="269" r:id="rId15"/>
    <p:sldId id="352" r:id="rId16"/>
    <p:sldId id="270" r:id="rId17"/>
    <p:sldId id="337" r:id="rId18"/>
    <p:sldId id="349" r:id="rId19"/>
    <p:sldId id="346" r:id="rId20"/>
  </p:sldIdLst>
  <p:sldSz cx="9144000" cy="6858000" type="screen4x3"/>
  <p:notesSz cx="7019925" cy="9305925"/>
  <p:defaultTextStyle>
    <a:defPPr>
      <a:defRPr lang="en-US"/>
    </a:defPPr>
    <a:lvl1pPr algn="l" rtl="0" fontAlgn="base">
      <a:spcBef>
        <a:spcPct val="0"/>
      </a:spcBef>
      <a:spcAft>
        <a:spcPct val="0"/>
      </a:spcAft>
      <a:defRPr b="1" kern="1200">
        <a:solidFill>
          <a:schemeClr val="tx1"/>
        </a:solidFill>
        <a:latin typeface="Arial" charset="0"/>
        <a:ea typeface="+mn-ea"/>
        <a:cs typeface="+mn-cs"/>
      </a:defRPr>
    </a:lvl1pPr>
    <a:lvl2pPr marL="457200" algn="l" rtl="0" fontAlgn="base">
      <a:spcBef>
        <a:spcPct val="0"/>
      </a:spcBef>
      <a:spcAft>
        <a:spcPct val="0"/>
      </a:spcAft>
      <a:defRPr b="1" kern="1200">
        <a:solidFill>
          <a:schemeClr val="tx1"/>
        </a:solidFill>
        <a:latin typeface="Arial" charset="0"/>
        <a:ea typeface="+mn-ea"/>
        <a:cs typeface="+mn-cs"/>
      </a:defRPr>
    </a:lvl2pPr>
    <a:lvl3pPr marL="914400" algn="l" rtl="0" fontAlgn="base">
      <a:spcBef>
        <a:spcPct val="0"/>
      </a:spcBef>
      <a:spcAft>
        <a:spcPct val="0"/>
      </a:spcAft>
      <a:defRPr b="1" kern="1200">
        <a:solidFill>
          <a:schemeClr val="tx1"/>
        </a:solidFill>
        <a:latin typeface="Arial" charset="0"/>
        <a:ea typeface="+mn-ea"/>
        <a:cs typeface="+mn-cs"/>
      </a:defRPr>
    </a:lvl3pPr>
    <a:lvl4pPr marL="1371600" algn="l" rtl="0" fontAlgn="base">
      <a:spcBef>
        <a:spcPct val="0"/>
      </a:spcBef>
      <a:spcAft>
        <a:spcPct val="0"/>
      </a:spcAft>
      <a:defRPr b="1" kern="1200">
        <a:solidFill>
          <a:schemeClr val="tx1"/>
        </a:solidFill>
        <a:latin typeface="Arial" charset="0"/>
        <a:ea typeface="+mn-ea"/>
        <a:cs typeface="+mn-cs"/>
      </a:defRPr>
    </a:lvl4pPr>
    <a:lvl5pPr marL="1828800" algn="l" rtl="0" fontAlgn="base">
      <a:spcBef>
        <a:spcPct val="0"/>
      </a:spcBef>
      <a:spcAft>
        <a:spcPct val="0"/>
      </a:spcAft>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enee Cameto" initials="RC" lastIdx="24" clrIdx="0"/>
  <p:cmAuthor id="1" name="Christopher Sanford" initials="CS" lastIdx="7" clrIdx="1"/>
  <p:cmAuthor id="2" name="Kathy Valdes" initials="KV" lastIdx="4" clrIdx="2"/>
  <p:cmAuthor id="3" name="Anne-Marie Knokey" initials="AMK" lastIdx="1" clrIdx="3"/>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333CC"/>
    <a:srgbClr val="5AACE4"/>
    <a:srgbClr val="339933"/>
    <a:srgbClr val="CCECFF"/>
    <a:srgbClr val="CC0099"/>
    <a:srgbClr val="333399"/>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24" autoAdjust="0"/>
    <p:restoredTop sz="94660"/>
  </p:normalViewPr>
  <p:slideViewPr>
    <p:cSldViewPr snapToGrid="0">
      <p:cViewPr>
        <p:scale>
          <a:sx n="100" d="100"/>
          <a:sy n="100" d="100"/>
        </p:scale>
        <p:origin x="-2680" y="-10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59" d="100"/>
          <a:sy n="59" d="100"/>
        </p:scale>
        <p:origin x="-1968" y="-78"/>
      </p:cViewPr>
      <p:guideLst>
        <p:guide orient="horz" pos="2931"/>
        <p:guide pos="2212"/>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handoutMaster" Target="handoutMasters/handoutMaster1.xml"/><Relationship Id="rId23" Type="http://schemas.openxmlformats.org/officeDocument/2006/relationships/printerSettings" Target="printerSettings/printerSettings1.bin"/><Relationship Id="rId24" Type="http://schemas.openxmlformats.org/officeDocument/2006/relationships/commentAuthors" Target="commentAuthors.xml"/><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706" name="Rectangle 2"/>
          <p:cNvSpPr>
            <a:spLocks noGrp="1" noChangeArrowheads="1"/>
          </p:cNvSpPr>
          <p:nvPr>
            <p:ph type="hdr" sz="quarter"/>
          </p:nvPr>
        </p:nvSpPr>
        <p:spPr bwMode="auto">
          <a:xfrm>
            <a:off x="0" y="0"/>
            <a:ext cx="7019925" cy="466725"/>
          </a:xfrm>
          <a:prstGeom prst="rect">
            <a:avLst/>
          </a:prstGeom>
          <a:noFill/>
          <a:ln w="9525">
            <a:noFill/>
            <a:miter lim="800000"/>
            <a:headEnd/>
            <a:tailEnd/>
          </a:ln>
          <a:effectLst/>
        </p:spPr>
        <p:txBody>
          <a:bodyPr vert="horz" wrap="square" lIns="93285" tIns="46643" rIns="93285" bIns="46643" numCol="1" anchor="t" anchorCtr="0" compatLnSpc="1">
            <a:prstTxWarp prst="textNoShape">
              <a:avLst/>
            </a:prstTxWarp>
          </a:bodyPr>
          <a:lstStyle>
            <a:lvl1pPr algn="ctr" defTabSz="931863">
              <a:defRPr sz="1200" b="0">
                <a:latin typeface="Arial" charset="0"/>
              </a:defRPr>
            </a:lvl1pPr>
          </a:lstStyle>
          <a:p>
            <a:pPr>
              <a:defRPr/>
            </a:pPr>
            <a:r>
              <a:rPr lang="en-US"/>
              <a:t>NLTS2 Data Training</a:t>
            </a:r>
          </a:p>
          <a:p>
            <a:pPr>
              <a:defRPr/>
            </a:pPr>
            <a:r>
              <a:rPr lang="en-US"/>
              <a:t>SRI International</a:t>
            </a:r>
          </a:p>
        </p:txBody>
      </p:sp>
      <p:sp>
        <p:nvSpPr>
          <p:cNvPr id="72708" name="Rectangle 4"/>
          <p:cNvSpPr>
            <a:spLocks noGrp="1" noChangeArrowheads="1"/>
          </p:cNvSpPr>
          <p:nvPr>
            <p:ph type="ftr" sz="quarter" idx="2"/>
          </p:nvPr>
        </p:nvSpPr>
        <p:spPr bwMode="auto">
          <a:xfrm>
            <a:off x="798513" y="8770938"/>
            <a:ext cx="5219700" cy="260350"/>
          </a:xfrm>
          <a:prstGeom prst="rect">
            <a:avLst/>
          </a:prstGeom>
          <a:noFill/>
          <a:ln w="9525">
            <a:noFill/>
            <a:miter lim="800000"/>
            <a:headEnd/>
            <a:tailEnd/>
          </a:ln>
          <a:effectLst/>
        </p:spPr>
        <p:txBody>
          <a:bodyPr vert="horz" wrap="square" lIns="93285" tIns="46643" rIns="93285" bIns="46643" numCol="1" anchor="b" anchorCtr="0" compatLnSpc="1">
            <a:prstTxWarp prst="textNoShape">
              <a:avLst/>
            </a:prstTxWarp>
          </a:bodyPr>
          <a:lstStyle>
            <a:lvl1pPr algn="ctr" defTabSz="931863">
              <a:defRPr sz="1200" b="0">
                <a:latin typeface="Arial" charset="0"/>
              </a:defRPr>
            </a:lvl1pPr>
          </a:lstStyle>
          <a:p>
            <a:pPr>
              <a:defRPr/>
            </a:pPr>
            <a:r>
              <a:rPr lang="en-US"/>
              <a:t>Preliminary findings—not for citation.</a:t>
            </a:r>
          </a:p>
        </p:txBody>
      </p:sp>
      <p:sp>
        <p:nvSpPr>
          <p:cNvPr id="72710" name="Rectangle 6"/>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atin typeface="Arial" charset="0"/>
              </a:defRPr>
            </a:lvl1pPr>
          </a:lstStyle>
          <a:p>
            <a:pPr>
              <a:defRPr/>
            </a:pPr>
            <a:fld id="{45E007A4-CC4B-459C-81E0-B6E3A16E306B}" type="slidenum">
              <a:rPr lang="en-US"/>
              <a:pPr>
                <a:defRPr/>
              </a:pPr>
              <a:t>‹#›</a:t>
            </a:fld>
            <a:endParaRPr lang="en-US"/>
          </a:p>
        </p:txBody>
      </p:sp>
    </p:spTree>
    <p:extLst>
      <p:ext uri="{BB962C8B-B14F-4D97-AF65-F5344CB8AC3E}">
        <p14:creationId xmlns:p14="http://schemas.microsoft.com/office/powerpoint/2010/main" val="28625511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41650" cy="466725"/>
          </a:xfrm>
          <a:prstGeom prst="rect">
            <a:avLst/>
          </a:prstGeom>
          <a:noFill/>
          <a:ln w="9525">
            <a:noFill/>
            <a:miter lim="800000"/>
            <a:headEnd/>
            <a:tailEnd/>
          </a:ln>
          <a:effectLst/>
        </p:spPr>
        <p:txBody>
          <a:bodyPr vert="horz" wrap="square" lIns="93285" tIns="46643" rIns="93285" bIns="46643" numCol="1" anchor="t" anchorCtr="0" compatLnSpc="1">
            <a:prstTxWarp prst="textNoShape">
              <a:avLst/>
            </a:prstTxWarp>
          </a:bodyPr>
          <a:lstStyle>
            <a:lvl1pPr defTabSz="931863">
              <a:defRPr sz="1200" b="0">
                <a:latin typeface="Arial" charset="0"/>
              </a:defRPr>
            </a:lvl1pPr>
          </a:lstStyle>
          <a:p>
            <a:pPr>
              <a:defRPr/>
            </a:pPr>
            <a:endParaRPr lang="en-US"/>
          </a:p>
        </p:txBody>
      </p:sp>
      <p:sp>
        <p:nvSpPr>
          <p:cNvPr id="4099" name="Rectangle 3"/>
          <p:cNvSpPr>
            <a:spLocks noGrp="1" noChangeArrowheads="1"/>
          </p:cNvSpPr>
          <p:nvPr>
            <p:ph type="dt" idx="1"/>
          </p:nvPr>
        </p:nvSpPr>
        <p:spPr bwMode="auto">
          <a:xfrm>
            <a:off x="3976688" y="0"/>
            <a:ext cx="3041650" cy="466725"/>
          </a:xfrm>
          <a:prstGeom prst="rect">
            <a:avLst/>
          </a:prstGeom>
          <a:noFill/>
          <a:ln w="9525">
            <a:noFill/>
            <a:miter lim="800000"/>
            <a:headEnd/>
            <a:tailEnd/>
          </a:ln>
          <a:effectLst/>
        </p:spPr>
        <p:txBody>
          <a:bodyPr vert="horz" wrap="square" lIns="93285" tIns="46643" rIns="93285" bIns="46643" numCol="1" anchor="t" anchorCtr="0" compatLnSpc="1">
            <a:prstTxWarp prst="textNoShape">
              <a:avLst/>
            </a:prstTxWarp>
          </a:bodyPr>
          <a:lstStyle>
            <a:lvl1pPr algn="r" defTabSz="931863">
              <a:defRPr sz="1200" b="0">
                <a:latin typeface="Arial" charset="0"/>
              </a:defRPr>
            </a:lvl1pPr>
          </a:lstStyle>
          <a:p>
            <a:pPr>
              <a:defRPr/>
            </a:pPr>
            <a:endParaRPr lang="en-US"/>
          </a:p>
        </p:txBody>
      </p:sp>
      <p:sp>
        <p:nvSpPr>
          <p:cNvPr id="19460" name="Rectangle 4"/>
          <p:cNvSpPr>
            <a:spLocks noGrp="1" noRot="1" noChangeAspect="1" noChangeArrowheads="1" noTextEdit="1"/>
          </p:cNvSpPr>
          <p:nvPr>
            <p:ph type="sldImg" idx="2"/>
          </p:nvPr>
        </p:nvSpPr>
        <p:spPr bwMode="auto">
          <a:xfrm>
            <a:off x="1184275" y="696913"/>
            <a:ext cx="4652963" cy="3489325"/>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701675" y="4421188"/>
            <a:ext cx="5616575" cy="4187825"/>
          </a:xfrm>
          <a:prstGeom prst="rect">
            <a:avLst/>
          </a:prstGeom>
          <a:noFill/>
          <a:ln w="9525">
            <a:noFill/>
            <a:miter lim="800000"/>
            <a:headEnd/>
            <a:tailEnd/>
          </a:ln>
          <a:effectLst/>
        </p:spPr>
        <p:txBody>
          <a:bodyPr vert="horz" wrap="square" lIns="93285" tIns="46643" rIns="93285" bIns="4664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837613"/>
            <a:ext cx="3041650" cy="466725"/>
          </a:xfrm>
          <a:prstGeom prst="rect">
            <a:avLst/>
          </a:prstGeom>
          <a:noFill/>
          <a:ln w="9525">
            <a:noFill/>
            <a:miter lim="800000"/>
            <a:headEnd/>
            <a:tailEnd/>
          </a:ln>
          <a:effectLst/>
        </p:spPr>
        <p:txBody>
          <a:bodyPr vert="horz" wrap="square" lIns="93285" tIns="46643" rIns="93285" bIns="46643" numCol="1" anchor="b" anchorCtr="0" compatLnSpc="1">
            <a:prstTxWarp prst="textNoShape">
              <a:avLst/>
            </a:prstTxWarp>
          </a:bodyPr>
          <a:lstStyle>
            <a:lvl1pPr defTabSz="931863">
              <a:defRPr sz="1200" b="0">
                <a:latin typeface="Arial" charset="0"/>
              </a:defRPr>
            </a:lvl1pPr>
          </a:lstStyle>
          <a:p>
            <a:pPr>
              <a:defRPr/>
            </a:pPr>
            <a:endParaRPr lang="en-US"/>
          </a:p>
        </p:txBody>
      </p:sp>
      <p:sp>
        <p:nvSpPr>
          <p:cNvPr id="4103" name="Rectangle 7"/>
          <p:cNvSpPr>
            <a:spLocks noGrp="1" noChangeArrowheads="1"/>
          </p:cNvSpPr>
          <p:nvPr>
            <p:ph type="sldNum" sz="quarter" idx="5"/>
          </p:nvPr>
        </p:nvSpPr>
        <p:spPr bwMode="auto">
          <a:xfrm>
            <a:off x="3976688" y="8837613"/>
            <a:ext cx="3041650" cy="466725"/>
          </a:xfrm>
          <a:prstGeom prst="rect">
            <a:avLst/>
          </a:prstGeom>
          <a:noFill/>
          <a:ln w="9525">
            <a:noFill/>
            <a:miter lim="800000"/>
            <a:headEnd/>
            <a:tailEnd/>
          </a:ln>
          <a:effectLst/>
        </p:spPr>
        <p:txBody>
          <a:bodyPr vert="horz" wrap="square" lIns="93285" tIns="46643" rIns="93285" bIns="46643" numCol="1" anchor="b" anchorCtr="0" compatLnSpc="1">
            <a:prstTxWarp prst="textNoShape">
              <a:avLst/>
            </a:prstTxWarp>
          </a:bodyPr>
          <a:lstStyle>
            <a:lvl1pPr algn="r" defTabSz="931863">
              <a:defRPr sz="1200" b="0">
                <a:latin typeface="Arial" charset="0"/>
              </a:defRPr>
            </a:lvl1pPr>
          </a:lstStyle>
          <a:p>
            <a:pPr>
              <a:defRPr/>
            </a:pPr>
            <a:fld id="{63F8ACE4-E9BB-4CA2-973C-1BFC014E02A0}" type="slidenum">
              <a:rPr lang="en-US"/>
              <a:pPr>
                <a:defRPr/>
              </a:pPr>
              <a:t>‹#›</a:t>
            </a:fld>
            <a:endParaRPr lang="en-US"/>
          </a:p>
        </p:txBody>
      </p:sp>
    </p:spTree>
    <p:extLst>
      <p:ext uri="{BB962C8B-B14F-4D97-AF65-F5344CB8AC3E}">
        <p14:creationId xmlns:p14="http://schemas.microsoft.com/office/powerpoint/2010/main" val="209341977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C9EDC98D-F665-4A61-BA54-88DC7CC7CC4C}" type="slidenum">
              <a:rPr lang="en-US" smtClean="0"/>
              <a:pPr/>
              <a:t>0</a:t>
            </a:fld>
            <a:endParaRPr lang="en-US" dirty="0"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5B373000-D8B4-4EB1-8BAE-982A7F14B3D1}" type="slidenum">
              <a:rPr lang="en-US" smtClean="0"/>
              <a:pPr/>
              <a:t>9</a:t>
            </a:fld>
            <a:endParaRPr lang="en-US" smtClean="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12E9777F-4D30-4814-8EDB-F59B143E9070}" type="slidenum">
              <a:rPr lang="en-US" smtClean="0"/>
              <a:pPr/>
              <a:t>10</a:t>
            </a:fld>
            <a:endParaRPr lang="en-US"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0A040201-8734-48FB-9157-589E9E5384BF}" type="slidenum">
              <a:rPr lang="en-US" smtClean="0"/>
              <a:pPr/>
              <a:t>11</a:t>
            </a:fld>
            <a:endParaRPr lang="en-US" smtClean="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74666654-6968-490A-AF08-6BFEE89D67C8}" type="slidenum">
              <a:rPr lang="en-US" smtClean="0"/>
              <a:pPr/>
              <a:t>12</a:t>
            </a:fld>
            <a:endParaRPr lang="en-US" smtClean="0"/>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461472F4-4057-41FB-AFC5-8FA2CB45076E}" type="slidenum">
              <a:rPr lang="en-US" smtClean="0"/>
              <a:pPr/>
              <a:t>13</a:t>
            </a:fld>
            <a:endParaRPr lang="en-US" smtClean="0"/>
          </a:p>
        </p:txBody>
      </p:sp>
      <p:sp>
        <p:nvSpPr>
          <p:cNvPr id="30723" name="Rectangle 2"/>
          <p:cNvSpPr>
            <a:spLocks noGrp="1" noRot="1" noChangeAspect="1" noChangeArrowheads="1" noTextEdit="1"/>
          </p:cNvSpPr>
          <p:nvPr>
            <p:ph type="sldImg"/>
          </p:nvPr>
        </p:nvSpPr>
        <p:spPr>
          <a:xfrm>
            <a:off x="1144588" y="687388"/>
            <a:ext cx="4684712" cy="3513137"/>
          </a:xfrm>
          <a:ln/>
        </p:spPr>
      </p:sp>
      <p:sp>
        <p:nvSpPr>
          <p:cNvPr id="30724" name="Rectangle 3"/>
          <p:cNvSpPr>
            <a:spLocks noGrp="1" noChangeArrowheads="1"/>
          </p:cNvSpPr>
          <p:nvPr>
            <p:ph type="body" idx="1"/>
          </p:nvPr>
        </p:nvSpPr>
        <p:spPr>
          <a:xfrm>
            <a:off x="919163" y="4430713"/>
            <a:ext cx="5130800" cy="4202112"/>
          </a:xfrm>
          <a:noFill/>
          <a:ln/>
        </p:spPr>
        <p:txBody>
          <a:bodyPr/>
          <a:lstStyle/>
          <a:p>
            <a:pPr eaLnBrk="1" hangingPunct="1"/>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461472F4-4057-41FB-AFC5-8FA2CB45076E}" type="slidenum">
              <a:rPr lang="en-US" smtClean="0"/>
              <a:pPr/>
              <a:t>14</a:t>
            </a:fld>
            <a:endParaRPr lang="en-US" smtClean="0"/>
          </a:p>
        </p:txBody>
      </p:sp>
      <p:sp>
        <p:nvSpPr>
          <p:cNvPr id="30723" name="Rectangle 2"/>
          <p:cNvSpPr>
            <a:spLocks noGrp="1" noRot="1" noChangeAspect="1" noChangeArrowheads="1" noTextEdit="1"/>
          </p:cNvSpPr>
          <p:nvPr>
            <p:ph type="sldImg"/>
          </p:nvPr>
        </p:nvSpPr>
        <p:spPr>
          <a:xfrm>
            <a:off x="1144588" y="687388"/>
            <a:ext cx="4684712" cy="3513137"/>
          </a:xfrm>
          <a:ln/>
        </p:spPr>
      </p:sp>
      <p:sp>
        <p:nvSpPr>
          <p:cNvPr id="30724" name="Rectangle 3"/>
          <p:cNvSpPr>
            <a:spLocks noGrp="1" noChangeArrowheads="1"/>
          </p:cNvSpPr>
          <p:nvPr>
            <p:ph type="body" idx="1"/>
          </p:nvPr>
        </p:nvSpPr>
        <p:spPr>
          <a:xfrm>
            <a:off x="919163" y="4430713"/>
            <a:ext cx="5130800" cy="4202112"/>
          </a:xfrm>
          <a:noFill/>
          <a:ln/>
        </p:spPr>
        <p:txBody>
          <a:bodyPr/>
          <a:lstStyle/>
          <a:p>
            <a:pPr eaLnBrk="1" hangingPunct="1"/>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D239EA90-42FA-4151-8C22-60AC015F41AD}" type="slidenum">
              <a:rPr lang="en-US" smtClean="0"/>
              <a:pPr/>
              <a:t>15</a:t>
            </a:fld>
            <a:endParaRPr lang="en-US" smtClean="0"/>
          </a:p>
        </p:txBody>
      </p:sp>
      <p:sp>
        <p:nvSpPr>
          <p:cNvPr id="31747" name="Rectangle 2"/>
          <p:cNvSpPr>
            <a:spLocks noGrp="1" noRot="1" noChangeAspect="1" noChangeArrowheads="1" noTextEdit="1"/>
          </p:cNvSpPr>
          <p:nvPr>
            <p:ph type="sldImg"/>
          </p:nvPr>
        </p:nvSpPr>
        <p:spPr>
          <a:xfrm>
            <a:off x="1144588" y="687388"/>
            <a:ext cx="4684712" cy="3513137"/>
          </a:xfrm>
          <a:ln/>
        </p:spPr>
      </p:sp>
      <p:sp>
        <p:nvSpPr>
          <p:cNvPr id="31748" name="Rectangle 3"/>
          <p:cNvSpPr>
            <a:spLocks noGrp="1" noChangeArrowheads="1"/>
          </p:cNvSpPr>
          <p:nvPr>
            <p:ph type="body" idx="1"/>
          </p:nvPr>
        </p:nvSpPr>
        <p:spPr>
          <a:xfrm>
            <a:off x="919163" y="4430713"/>
            <a:ext cx="5130800" cy="4202112"/>
          </a:xfrm>
          <a:noFill/>
          <a:ln/>
        </p:spPr>
        <p:txBody>
          <a:bodyPr/>
          <a:lstStyle/>
          <a:p>
            <a:pPr eaLnBrk="1" hangingPunct="1"/>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C53E30CC-C520-417A-BFAF-A11322881CFD}" type="slidenum">
              <a:rPr lang="en-US" smtClean="0"/>
              <a:pPr/>
              <a:t>16</a:t>
            </a:fld>
            <a:endParaRPr lang="en-US" smtClean="0"/>
          </a:p>
        </p:txBody>
      </p:sp>
      <p:sp>
        <p:nvSpPr>
          <p:cNvPr id="32771" name="Rectangle 2"/>
          <p:cNvSpPr>
            <a:spLocks noGrp="1" noRot="1" noChangeAspect="1" noChangeArrowheads="1" noTextEdit="1"/>
          </p:cNvSpPr>
          <p:nvPr>
            <p:ph type="sldImg"/>
          </p:nvPr>
        </p:nvSpPr>
        <p:spPr>
          <a:xfrm>
            <a:off x="1144588" y="688975"/>
            <a:ext cx="4684712" cy="3513138"/>
          </a:xfrm>
          <a:ln/>
        </p:spPr>
      </p:sp>
      <p:sp>
        <p:nvSpPr>
          <p:cNvPr id="32772" name="Rectangle 3"/>
          <p:cNvSpPr>
            <a:spLocks noGrp="1" noChangeArrowheads="1"/>
          </p:cNvSpPr>
          <p:nvPr>
            <p:ph type="body" idx="1"/>
          </p:nvPr>
        </p:nvSpPr>
        <p:spPr>
          <a:xfrm>
            <a:off x="919163" y="4430713"/>
            <a:ext cx="5130800" cy="4202112"/>
          </a:xfrm>
          <a:noFill/>
          <a:ln/>
        </p:spPr>
        <p:txBody>
          <a:bodyPr/>
          <a:lstStyle/>
          <a:p>
            <a:pPr eaLnBrk="1" hangingPunct="1"/>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3F8ACE4-E9BB-4CA2-973C-1BFC014E02A0}" type="slidenum">
              <a:rPr lang="en-US" smtClean="0"/>
              <a:pPr>
                <a:defRPr/>
              </a:pPr>
              <a:t>17</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3F8ACE4-E9BB-4CA2-973C-1BFC014E02A0}" type="slidenum">
              <a:rPr lang="en-US" smtClean="0"/>
              <a:pPr>
                <a:defRPr/>
              </a:pPr>
              <a:t>18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3F8ACE4-E9BB-4CA2-973C-1BFC014E02A0}" type="slidenum">
              <a:rPr lang="en-US" smtClean="0"/>
              <a:pPr>
                <a:defRPr/>
              </a:pPr>
              <a:t>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3F8ACE4-E9BB-4CA2-973C-1BFC014E02A0}" type="slidenum">
              <a:rPr lang="en-US" smtClean="0"/>
              <a:pPr>
                <a:defRPr/>
              </a:pPr>
              <a:t>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088C3C64-2D31-4016-96EF-43EBC69F480A}" type="slidenum">
              <a:rPr lang="en-US" smtClean="0"/>
              <a:pPr/>
              <a:t>3</a:t>
            </a:fld>
            <a:endParaRPr lang="en-US" smtClean="0"/>
          </a:p>
        </p:txBody>
      </p:sp>
      <p:sp>
        <p:nvSpPr>
          <p:cNvPr id="22531" name="Rectangle 2"/>
          <p:cNvSpPr>
            <a:spLocks noGrp="1" noRot="1" noChangeAspect="1" noChangeArrowheads="1" noTextEdit="1"/>
          </p:cNvSpPr>
          <p:nvPr>
            <p:ph type="sldImg"/>
          </p:nvPr>
        </p:nvSpPr>
        <p:spPr>
          <a:xfrm>
            <a:off x="1144588" y="687388"/>
            <a:ext cx="4684712" cy="3513137"/>
          </a:xfrm>
          <a:ln/>
        </p:spPr>
      </p:sp>
      <p:sp>
        <p:nvSpPr>
          <p:cNvPr id="22532" name="Rectangle 3"/>
          <p:cNvSpPr>
            <a:spLocks noGrp="1" noChangeArrowheads="1"/>
          </p:cNvSpPr>
          <p:nvPr>
            <p:ph type="body" idx="1"/>
          </p:nvPr>
        </p:nvSpPr>
        <p:spPr>
          <a:xfrm>
            <a:off x="919163" y="4430713"/>
            <a:ext cx="5130800" cy="4202112"/>
          </a:xfrm>
          <a:noFill/>
          <a:ln/>
        </p:spPr>
        <p:txBody>
          <a:bodyPr/>
          <a:lstStyle/>
          <a:p>
            <a:pPr eaLnBrk="1" hangingPunct="1"/>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798714C4-C540-4347-8B8F-8BEAA35D84A4}" type="slidenum">
              <a:rPr lang="en-US" smtClean="0"/>
              <a:pPr/>
              <a:t>4</a:t>
            </a:fld>
            <a:endParaRPr lang="en-US" smtClean="0"/>
          </a:p>
        </p:txBody>
      </p:sp>
      <p:sp>
        <p:nvSpPr>
          <p:cNvPr id="23555" name="Rectangle 2"/>
          <p:cNvSpPr>
            <a:spLocks noGrp="1" noRot="1" noChangeAspect="1" noChangeArrowheads="1" noTextEdit="1"/>
          </p:cNvSpPr>
          <p:nvPr>
            <p:ph type="sldImg"/>
          </p:nvPr>
        </p:nvSpPr>
        <p:spPr>
          <a:xfrm>
            <a:off x="1144588" y="687388"/>
            <a:ext cx="4684712" cy="3513137"/>
          </a:xfrm>
          <a:ln/>
        </p:spPr>
      </p:sp>
      <p:sp>
        <p:nvSpPr>
          <p:cNvPr id="23556" name="Rectangle 3"/>
          <p:cNvSpPr>
            <a:spLocks noGrp="1" noChangeArrowheads="1"/>
          </p:cNvSpPr>
          <p:nvPr>
            <p:ph type="body" idx="1"/>
          </p:nvPr>
        </p:nvSpPr>
        <p:spPr>
          <a:xfrm>
            <a:off x="919163" y="4430713"/>
            <a:ext cx="5130800" cy="4202112"/>
          </a:xfrm>
          <a:noFill/>
          <a:ln/>
        </p:spPr>
        <p:txBody>
          <a:bodyPr/>
          <a:lstStyle/>
          <a:p>
            <a:pPr eaLnBrk="1" hangingPunct="1"/>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002C6339-07A4-40E8-AA4D-FA6AC3A2E6EE}" type="slidenum">
              <a:rPr lang="en-US" smtClean="0"/>
              <a:pPr/>
              <a:t>5</a:t>
            </a:fld>
            <a:endParaRPr lang="en-US" dirty="0" smtClean="0"/>
          </a:p>
        </p:txBody>
      </p:sp>
      <p:sp>
        <p:nvSpPr>
          <p:cNvPr id="21507" name="Rectangle 2"/>
          <p:cNvSpPr>
            <a:spLocks noGrp="1" noRot="1" noChangeAspect="1" noChangeArrowheads="1" noTextEdit="1"/>
          </p:cNvSpPr>
          <p:nvPr>
            <p:ph type="sldImg"/>
          </p:nvPr>
        </p:nvSpPr>
        <p:spPr>
          <a:xfrm>
            <a:off x="1144588" y="687388"/>
            <a:ext cx="4684712" cy="3513137"/>
          </a:xfrm>
          <a:ln/>
        </p:spPr>
      </p:sp>
      <p:sp>
        <p:nvSpPr>
          <p:cNvPr id="21508" name="Rectangle 3"/>
          <p:cNvSpPr>
            <a:spLocks noGrp="1" noChangeArrowheads="1"/>
          </p:cNvSpPr>
          <p:nvPr>
            <p:ph type="body" idx="1"/>
          </p:nvPr>
        </p:nvSpPr>
        <p:spPr>
          <a:xfrm>
            <a:off x="919163" y="4430713"/>
            <a:ext cx="5130800" cy="4202112"/>
          </a:xfrm>
          <a:noFill/>
          <a:ln/>
        </p:spPr>
        <p:txBody>
          <a:bodyPr/>
          <a:lstStyle/>
          <a:p>
            <a:pPr eaLnBrk="1" hangingPunct="1"/>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3F8ACE4-E9BB-4CA2-973C-1BFC014E02A0}" type="slidenum">
              <a:rPr lang="en-US" smtClean="0"/>
              <a:pPr>
                <a:defRPr/>
              </a:pPr>
              <a:t>6</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E6F08683-1AD4-4347-9D54-04A7A68D05B1}" type="slidenum">
              <a:rPr lang="en-US" smtClean="0"/>
              <a:pPr/>
              <a:t>7</a:t>
            </a:fld>
            <a:endParaRPr lang="en-US" smtClean="0"/>
          </a:p>
        </p:txBody>
      </p:sp>
      <p:sp>
        <p:nvSpPr>
          <p:cNvPr id="24579" name="Rectangle 2"/>
          <p:cNvSpPr>
            <a:spLocks noGrp="1" noRot="1" noChangeAspect="1" noChangeArrowheads="1" noTextEdit="1"/>
          </p:cNvSpPr>
          <p:nvPr>
            <p:ph type="sldImg"/>
          </p:nvPr>
        </p:nvSpPr>
        <p:spPr>
          <a:xfrm>
            <a:off x="1144588" y="687388"/>
            <a:ext cx="4684712" cy="3513137"/>
          </a:xfrm>
          <a:ln/>
        </p:spPr>
      </p:sp>
      <p:sp>
        <p:nvSpPr>
          <p:cNvPr id="24580" name="Rectangle 3"/>
          <p:cNvSpPr>
            <a:spLocks noGrp="1" noChangeArrowheads="1"/>
          </p:cNvSpPr>
          <p:nvPr>
            <p:ph type="body" idx="1"/>
          </p:nvPr>
        </p:nvSpPr>
        <p:spPr>
          <a:xfrm>
            <a:off x="919163" y="4430713"/>
            <a:ext cx="5130800" cy="4202112"/>
          </a:xfrm>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00B18322-8FEC-4AE0-9583-ECC812A0447C}" type="slidenum">
              <a:rPr lang="en-US" smtClean="0"/>
              <a:pPr/>
              <a:t>8</a:t>
            </a:fld>
            <a:endParaRPr lang="en-US" smtClean="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w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USE NEXT SLIDE FOR 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sz="3000"/>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5"/>
          <p:cNvSpPr>
            <a:spLocks noGrp="1" noChangeArrowheads="1"/>
          </p:cNvSpPr>
          <p:nvPr>
            <p:ph type="ftr" sz="quarter" idx="10"/>
          </p:nvPr>
        </p:nvSpPr>
        <p:spPr>
          <a:xfrm>
            <a:off x="2609850" y="6381750"/>
            <a:ext cx="5181600" cy="323850"/>
          </a:xfrm>
          <a:prstGeom prst="rect">
            <a:avLst/>
          </a:prstGeom>
          <a:ln/>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851AEDD0-CF3F-4862-B92C-332F41989BB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xfrm>
            <a:off x="2609850" y="6381750"/>
            <a:ext cx="5181600" cy="323850"/>
          </a:xfrm>
          <a:prstGeom prst="rect">
            <a:avLst/>
          </a:prstGeom>
          <a:ln/>
        </p:spPr>
        <p:txBody>
          <a:bodyPr/>
          <a:lstStyle>
            <a:lvl1pPr>
              <a:defRPr/>
            </a:lvl1pPr>
          </a:lstStyle>
          <a:p>
            <a:pPr>
              <a:defRPr/>
            </a:pPr>
            <a:endParaRPr lang="en-US" dirty="0"/>
          </a:p>
        </p:txBody>
      </p:sp>
      <p:sp>
        <p:nvSpPr>
          <p:cNvPr id="6" name="Rectangle 6"/>
          <p:cNvSpPr>
            <a:spLocks noGrp="1" noChangeArrowheads="1"/>
          </p:cNvSpPr>
          <p:nvPr>
            <p:ph type="sldNum" sz="quarter" idx="11"/>
          </p:nvPr>
        </p:nvSpPr>
        <p:spPr>
          <a:ln/>
        </p:spPr>
        <p:txBody>
          <a:bodyPr/>
          <a:lstStyle>
            <a:lvl1pPr>
              <a:defRPr/>
            </a:lvl1pPr>
          </a:lstStyle>
          <a:p>
            <a:pPr>
              <a:defRPr/>
            </a:pPr>
            <a:fld id="{00A9E310-BC89-4A27-8432-44058AC4025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xfrm>
            <a:off x="2609850" y="6381750"/>
            <a:ext cx="5181600" cy="323850"/>
          </a:xfrm>
          <a:prstGeom prst="rect">
            <a:avLst/>
          </a:prstGeom>
          <a:ln/>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50C8A053-2F9D-4824-B7ED-0A080B79D62A}"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xfrm>
            <a:off x="2609850" y="6381750"/>
            <a:ext cx="5181600" cy="323850"/>
          </a:xfrm>
          <a:prstGeom prst="rect">
            <a:avLst/>
          </a:prstGeom>
          <a:ln/>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11AC56D8-7FE5-4FB5-B30D-A740F350676C}"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smtClean="0"/>
          </a:p>
        </p:txBody>
      </p:sp>
      <p:sp>
        <p:nvSpPr>
          <p:cNvPr id="4" name="Rectangle 5"/>
          <p:cNvSpPr>
            <a:spLocks noGrp="1" noChangeArrowheads="1"/>
          </p:cNvSpPr>
          <p:nvPr>
            <p:ph type="ftr" sz="quarter" idx="10"/>
          </p:nvPr>
        </p:nvSpPr>
        <p:spPr>
          <a:xfrm>
            <a:off x="2609850" y="6381750"/>
            <a:ext cx="5181600" cy="323850"/>
          </a:xfrm>
          <a:prstGeom prst="rect">
            <a:avLst/>
          </a:prstGeom>
          <a:ln/>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FFD5AD3B-C1B4-48A5-BB91-0A39F5E90560}"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9850" y="6381750"/>
            <a:ext cx="5181600" cy="323850"/>
          </a:xfrm>
          <a:prstGeom prst="rect">
            <a:avLst/>
          </a:prstGeom>
          <a:ln/>
        </p:spPr>
        <p:txBody>
          <a:bodyPr/>
          <a:lstStyle>
            <a:lvl1pPr>
              <a:defRPr/>
            </a:lvl1pPr>
          </a:lstStyle>
          <a:p>
            <a:pPr>
              <a:defRPr/>
            </a:pPr>
            <a:endParaRPr lang="en-US" dirty="0"/>
          </a:p>
        </p:txBody>
      </p:sp>
      <p:sp>
        <p:nvSpPr>
          <p:cNvPr id="6" name="Rectangle 6"/>
          <p:cNvSpPr>
            <a:spLocks noGrp="1" noChangeArrowheads="1"/>
          </p:cNvSpPr>
          <p:nvPr>
            <p:ph type="sldNum" sz="quarter" idx="11"/>
          </p:nvPr>
        </p:nvSpPr>
        <p:spPr>
          <a:ln/>
        </p:spPr>
        <p:txBody>
          <a:bodyPr/>
          <a:lstStyle>
            <a:lvl1pPr>
              <a:defRPr/>
            </a:lvl1pPr>
          </a:lstStyle>
          <a:p>
            <a:pPr>
              <a:defRPr/>
            </a:pPr>
            <a:fld id="{384C3B67-DC16-4094-90BA-8A7D4039202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Rectangle 6"/>
          <p:cNvSpPr>
            <a:spLocks noGrp="1" noChangeArrowheads="1"/>
          </p:cNvSpPr>
          <p:nvPr>
            <p:ph type="sldNum" sz="quarter" idx="11"/>
          </p:nvPr>
        </p:nvSpPr>
        <p:spPr>
          <a:ln/>
        </p:spPr>
        <p:txBody>
          <a:bodyPr/>
          <a:lstStyle>
            <a:lvl1pPr>
              <a:defRPr/>
            </a:lvl1pPr>
          </a:lstStyle>
          <a:p>
            <a:pPr>
              <a:defRPr/>
            </a:pPr>
            <a:fld id="{851AEDD0-CF3F-4862-B92C-332F41989BBC}" type="slidenum">
              <a:rPr lang="en-US"/>
              <a:pPr>
                <a:defRPr/>
              </a:pPr>
              <a:t>‹#›</a:t>
            </a:fld>
            <a:endParaRPr lang="en-US"/>
          </a:p>
        </p:txBody>
      </p:sp>
      <p:sp>
        <p:nvSpPr>
          <p:cNvPr id="6" name="Rectangle 4"/>
          <p:cNvSpPr>
            <a:spLocks noGrp="1" noChangeArrowheads="1"/>
          </p:cNvSpPr>
          <p:nvPr userDrawn="1">
            <p:ph type="ctrTitle" hasCustomPrompt="1"/>
          </p:nvPr>
        </p:nvSpPr>
        <p:spPr>
          <a:xfrm>
            <a:off x="155448" y="155448"/>
            <a:ext cx="8805672" cy="2130552"/>
          </a:xfrm>
        </p:spPr>
        <p:txBody>
          <a:bodyPr/>
          <a:lstStyle>
            <a:lvl1pPr>
              <a:defRPr/>
            </a:lvl1pPr>
          </a:lstStyle>
          <a:p>
            <a:pPr eaLnBrk="1" hangingPunct="1"/>
            <a:r>
              <a:rPr lang="en-US" sz="3600" dirty="0" smtClean="0"/>
              <a:t>Title</a:t>
            </a:r>
          </a:p>
        </p:txBody>
      </p:sp>
      <p:pic>
        <p:nvPicPr>
          <p:cNvPr id="7" name="Picture 8" descr="NLTS2-4C"/>
          <p:cNvPicPr>
            <a:picLocks noChangeAspect="1" noChangeArrowheads="1"/>
          </p:cNvPicPr>
          <p:nvPr userDrawn="1"/>
        </p:nvPicPr>
        <p:blipFill>
          <a:blip r:embed="rId2" cstate="print"/>
          <a:srcRect/>
          <a:stretch>
            <a:fillRect/>
          </a:stretch>
        </p:blipFill>
        <p:spPr bwMode="auto">
          <a:xfrm>
            <a:off x="5059924" y="3196571"/>
            <a:ext cx="3014662" cy="1563688"/>
          </a:xfrm>
          <a:prstGeom prst="rect">
            <a:avLst/>
          </a:prstGeom>
          <a:noFill/>
          <a:ln w="9525">
            <a:noFill/>
            <a:miter lim="800000"/>
            <a:headEnd/>
            <a:tailEnd/>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Rectangle 5"/>
          <p:cNvSpPr>
            <a:spLocks noGrp="1" noChangeArrowheads="1"/>
          </p:cNvSpPr>
          <p:nvPr>
            <p:ph type="ftr" sz="quarter" idx="10"/>
          </p:nvPr>
        </p:nvSpPr>
        <p:spPr>
          <a:xfrm>
            <a:off x="2609850" y="6381750"/>
            <a:ext cx="5181600" cy="323850"/>
          </a:xfrm>
          <a:prstGeom prst="rect">
            <a:avLst/>
          </a:prstGeom>
          <a:ln/>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a:xfrm>
            <a:off x="8063050" y="6409944"/>
            <a:ext cx="630936" cy="457200"/>
          </a:xfrm>
          <a:ln/>
        </p:spPr>
        <p:txBody>
          <a:bodyPr/>
          <a:lstStyle>
            <a:lvl1pPr>
              <a:defRPr/>
            </a:lvl1pPr>
          </a:lstStyle>
          <a:p>
            <a:pPr>
              <a:defRPr/>
            </a:pPr>
            <a:fld id="{E87D79E8-A030-41F7-A8B6-0C69C9058122}" type="slidenum">
              <a:rPr lang="en-US"/>
              <a:pPr>
                <a:defRPr/>
              </a:pPr>
              <a:t>‹#›</a:t>
            </a:fld>
            <a:endParaRPr lang="en-US"/>
          </a:p>
        </p:txBody>
      </p:sp>
      <p:sp>
        <p:nvSpPr>
          <p:cNvPr id="9" name="Title 1"/>
          <p:cNvSpPr>
            <a:spLocks noGrp="1"/>
          </p:cNvSpPr>
          <p:nvPr>
            <p:ph type="title"/>
          </p:nvPr>
        </p:nvSpPr>
        <p:spPr>
          <a:xfrm>
            <a:off x="457200" y="555584"/>
            <a:ext cx="8229600" cy="815754"/>
          </a:xfrm>
        </p:spPr>
        <p:txBody>
          <a:bodyPr/>
          <a:lstStyle/>
          <a:p>
            <a:r>
              <a:rPr lang="en-US" dirty="0" smtClean="0"/>
              <a:t>Click to edit Master title style</a:t>
            </a:r>
            <a:endParaRPr lang="en-US" dirty="0"/>
          </a:p>
        </p:txBody>
      </p:sp>
      <p:sp>
        <p:nvSpPr>
          <p:cNvPr id="10" name="Content Placeholder 2"/>
          <p:cNvSpPr>
            <a:spLocks noGrp="1"/>
          </p:cNvSpPr>
          <p:nvPr>
            <p:ph idx="1"/>
          </p:nvPr>
        </p:nvSpPr>
        <p:spPr>
          <a:xfrm>
            <a:off x="457200" y="1484450"/>
            <a:ext cx="8229600" cy="4525963"/>
          </a:xfrm>
        </p:spPr>
        <p:txBody>
          <a:bodyPr/>
          <a:lstStyle>
            <a:lvl2pPr marL="625475" indent="-277813">
              <a:defRPr/>
            </a:lvl2pPr>
            <a:lvl3pPr marL="911225" indent="-228600">
              <a:defRPr/>
            </a:lvl3pPr>
            <a:lvl4pPr marL="1206500" indent="-228600">
              <a:defRPr/>
            </a:lvl4pPr>
            <a:lvl5pPr marL="1420813" indent="-2286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itle 1"/>
          <p:cNvSpPr txBox="1">
            <a:spLocks/>
          </p:cNvSpPr>
          <p:nvPr userDrawn="1"/>
        </p:nvSpPr>
        <p:spPr bwMode="auto">
          <a:xfrm>
            <a:off x="459129" y="276567"/>
            <a:ext cx="8229600" cy="36004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lang="en-US" sz="2000" b="0" dirty="0" smtClean="0">
                <a:solidFill>
                  <a:schemeClr val="bg2">
                    <a:lumMod val="40000"/>
                    <a:lumOff val="60000"/>
                  </a:schemeClr>
                </a:solidFill>
                <a:latin typeface="Calibri"/>
                <a:cs typeface="Calibri"/>
              </a:rPr>
              <a:t>2. NLTS2 Study Overview</a:t>
            </a:r>
            <a:endParaRPr kumimoji="0" lang="en-US" sz="2000" b="0" i="0" u="none" strike="noStrike" kern="0" cap="none" spc="0" normalizeH="0" baseline="0" noProof="0" dirty="0">
              <a:ln>
                <a:noFill/>
              </a:ln>
              <a:solidFill>
                <a:schemeClr val="bg2">
                  <a:lumMod val="40000"/>
                  <a:lumOff val="60000"/>
                </a:schemeClr>
              </a:solidFill>
              <a:effectLst/>
              <a:uLnTx/>
              <a:uFillTx/>
              <a:latin typeface="Calibri"/>
              <a:ea typeface="+mj-ea"/>
              <a:cs typeface="Calibri"/>
            </a:endParaRPr>
          </a:p>
        </p:txBody>
      </p:sp>
      <p:pic>
        <p:nvPicPr>
          <p:cNvPr id="7" name="Picture 7"/>
          <p:cNvPicPr>
            <a:picLocks noChangeAspect="1" noChangeArrowheads="1"/>
          </p:cNvPicPr>
          <p:nvPr userDrawn="1"/>
        </p:nvPicPr>
        <p:blipFill>
          <a:blip r:embed="rId2" cstate="print"/>
          <a:srcRect/>
          <a:stretch>
            <a:fillRect/>
          </a:stretch>
        </p:blipFill>
        <p:spPr bwMode="auto">
          <a:xfrm>
            <a:off x="7467600" y="215900"/>
            <a:ext cx="1219200" cy="631825"/>
          </a:xfrm>
          <a:prstGeom prst="rect">
            <a:avLst/>
          </a:prstGeom>
          <a:noFill/>
          <a:ln w="9525">
            <a:noFill/>
            <a:miter lim="800000"/>
            <a:headEnd/>
            <a:tailEnd/>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xfrm>
            <a:off x="2609850" y="6381750"/>
            <a:ext cx="5181600" cy="323850"/>
          </a:xfrm>
          <a:prstGeom prst="rect">
            <a:avLst/>
          </a:prstGeom>
          <a:ln/>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21E544BD-FC14-4F04-955C-04E1CA82403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2609850" y="6381750"/>
            <a:ext cx="5181600" cy="323850"/>
          </a:xfrm>
          <a:prstGeom prst="rect">
            <a:avLst/>
          </a:prstGeom>
          <a:ln/>
        </p:spPr>
        <p:txBody>
          <a:bodyPr/>
          <a:lstStyle>
            <a:lvl1pPr>
              <a:defRPr/>
            </a:lvl1pPr>
          </a:lstStyle>
          <a:p>
            <a:pPr>
              <a:defRPr/>
            </a:pPr>
            <a:endParaRPr lang="en-US" dirty="0"/>
          </a:p>
        </p:txBody>
      </p:sp>
      <p:sp>
        <p:nvSpPr>
          <p:cNvPr id="6" name="Rectangle 6"/>
          <p:cNvSpPr>
            <a:spLocks noGrp="1" noChangeArrowheads="1"/>
          </p:cNvSpPr>
          <p:nvPr>
            <p:ph type="sldNum" sz="quarter" idx="11"/>
          </p:nvPr>
        </p:nvSpPr>
        <p:spPr>
          <a:ln/>
        </p:spPr>
        <p:txBody>
          <a:bodyPr/>
          <a:lstStyle>
            <a:lvl1pPr>
              <a:defRPr/>
            </a:lvl1pPr>
          </a:lstStyle>
          <a:p>
            <a:pPr>
              <a:defRPr/>
            </a:pPr>
            <a:fld id="{8F48AD7B-31ED-48DB-851A-A26C3664F9E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ftr" sz="quarter" idx="10"/>
          </p:nvPr>
        </p:nvSpPr>
        <p:spPr>
          <a:xfrm>
            <a:off x="2609850" y="6381750"/>
            <a:ext cx="5181600" cy="323850"/>
          </a:xfrm>
          <a:prstGeom prst="rect">
            <a:avLst/>
          </a:prstGeom>
          <a:ln/>
        </p:spPr>
        <p:txBody>
          <a:bodyPr/>
          <a:lstStyle>
            <a:lvl1pPr>
              <a:defRPr/>
            </a:lvl1pPr>
          </a:lstStyle>
          <a:p>
            <a:pPr>
              <a:defRPr/>
            </a:pPr>
            <a:endParaRPr lang="en-US" dirty="0"/>
          </a:p>
        </p:txBody>
      </p:sp>
      <p:sp>
        <p:nvSpPr>
          <p:cNvPr id="8" name="Rectangle 6"/>
          <p:cNvSpPr>
            <a:spLocks noGrp="1" noChangeArrowheads="1"/>
          </p:cNvSpPr>
          <p:nvPr>
            <p:ph type="sldNum" sz="quarter" idx="11"/>
          </p:nvPr>
        </p:nvSpPr>
        <p:spPr>
          <a:ln/>
        </p:spPr>
        <p:txBody>
          <a:bodyPr/>
          <a:lstStyle>
            <a:lvl1pPr>
              <a:defRPr/>
            </a:lvl1pPr>
          </a:lstStyle>
          <a:p>
            <a:pPr>
              <a:defRPr/>
            </a:pPr>
            <a:fld id="{7A31EE09-078B-4383-9789-E2CF696D08C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xfrm>
            <a:off x="2609850" y="6381750"/>
            <a:ext cx="5181600" cy="323850"/>
          </a:xfrm>
          <a:prstGeom prst="rect">
            <a:avLst/>
          </a:prstGeom>
          <a:ln/>
        </p:spPr>
        <p:txBody>
          <a:bodyPr/>
          <a:lstStyle>
            <a:lvl1pPr>
              <a:defRPr/>
            </a:lvl1pPr>
          </a:lstStyle>
          <a:p>
            <a:pPr>
              <a:defRPr/>
            </a:pPr>
            <a:endParaRPr lang="en-US" dirty="0"/>
          </a:p>
        </p:txBody>
      </p:sp>
      <p:sp>
        <p:nvSpPr>
          <p:cNvPr id="4" name="Rectangle 6"/>
          <p:cNvSpPr>
            <a:spLocks noGrp="1" noChangeArrowheads="1"/>
          </p:cNvSpPr>
          <p:nvPr>
            <p:ph type="sldNum" sz="quarter" idx="11"/>
          </p:nvPr>
        </p:nvSpPr>
        <p:spPr>
          <a:ln/>
        </p:spPr>
        <p:txBody>
          <a:bodyPr/>
          <a:lstStyle>
            <a:lvl1pPr>
              <a:defRPr/>
            </a:lvl1pPr>
          </a:lstStyle>
          <a:p>
            <a:pPr>
              <a:defRPr/>
            </a:pPr>
            <a:fld id="{B335CE23-1EF0-46CC-AFC9-E76BE5CC4D9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xfrm>
            <a:off x="2609850" y="6381750"/>
            <a:ext cx="5181600" cy="323850"/>
          </a:xfrm>
          <a:prstGeom prst="rect">
            <a:avLst/>
          </a:prstGeom>
          <a:ln/>
        </p:spPr>
        <p:txBody>
          <a:bodyPr/>
          <a:lstStyle>
            <a:lvl1pPr>
              <a:defRPr/>
            </a:lvl1pPr>
          </a:lstStyle>
          <a:p>
            <a:pPr>
              <a:defRPr/>
            </a:pPr>
            <a:endParaRPr lang="en-US" dirty="0"/>
          </a:p>
        </p:txBody>
      </p:sp>
      <p:sp>
        <p:nvSpPr>
          <p:cNvPr id="3" name="Rectangle 6"/>
          <p:cNvSpPr>
            <a:spLocks noGrp="1" noChangeArrowheads="1"/>
          </p:cNvSpPr>
          <p:nvPr>
            <p:ph type="sldNum" sz="quarter" idx="11"/>
          </p:nvPr>
        </p:nvSpPr>
        <p:spPr>
          <a:ln/>
        </p:spPr>
        <p:txBody>
          <a:bodyPr/>
          <a:lstStyle>
            <a:lvl1pPr>
              <a:defRPr/>
            </a:lvl1pPr>
          </a:lstStyle>
          <a:p>
            <a:pPr>
              <a:defRPr/>
            </a:pPr>
            <a:fld id="{9EE79E97-D885-490F-BC6E-0DE7D2E35EA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xfrm>
            <a:off x="2609850" y="6381750"/>
            <a:ext cx="5181600" cy="323850"/>
          </a:xfrm>
          <a:prstGeom prst="rect">
            <a:avLst/>
          </a:prstGeom>
          <a:ln/>
        </p:spPr>
        <p:txBody>
          <a:bodyPr/>
          <a:lstStyle>
            <a:lvl1pPr>
              <a:defRPr/>
            </a:lvl1pPr>
          </a:lstStyle>
          <a:p>
            <a:pPr>
              <a:defRPr/>
            </a:pPr>
            <a:endParaRPr lang="en-US" dirty="0"/>
          </a:p>
        </p:txBody>
      </p:sp>
      <p:sp>
        <p:nvSpPr>
          <p:cNvPr id="6" name="Rectangle 6"/>
          <p:cNvSpPr>
            <a:spLocks noGrp="1" noChangeArrowheads="1"/>
          </p:cNvSpPr>
          <p:nvPr>
            <p:ph type="sldNum" sz="quarter" idx="11"/>
          </p:nvPr>
        </p:nvSpPr>
        <p:spPr>
          <a:ln/>
        </p:spPr>
        <p:txBody>
          <a:bodyPr/>
          <a:lstStyle>
            <a:lvl1pPr>
              <a:defRPr/>
            </a:lvl1pPr>
          </a:lstStyle>
          <a:p>
            <a:pPr>
              <a:defRPr/>
            </a:pPr>
            <a:fld id="{8D579A61-AFD4-4E9D-874C-EBEFC736B55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jpeg"/><Relationship Id="rId17"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30" name="Rectangle 6"/>
          <p:cNvSpPr>
            <a:spLocks noGrp="1" noChangeArrowheads="1"/>
          </p:cNvSpPr>
          <p:nvPr>
            <p:ph type="sldNum" sz="quarter" idx="4"/>
          </p:nvPr>
        </p:nvSpPr>
        <p:spPr bwMode="auto">
          <a:xfrm>
            <a:off x="8057608" y="6409944"/>
            <a:ext cx="630936"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rgbClr val="606060"/>
                </a:solidFill>
                <a:latin typeface="Calibri"/>
                <a:cs typeface="Calibri"/>
              </a:defRPr>
            </a:lvl1pPr>
          </a:lstStyle>
          <a:p>
            <a:pPr>
              <a:defRPr/>
            </a:pPr>
            <a:fld id="{2200977B-A6A1-4976-9AB2-3EB0D693564D}" type="slidenum">
              <a:rPr lang="en-US" smtClean="0"/>
              <a:pPr>
                <a:defRPr/>
              </a:pPr>
              <a:t>‹#›</a:t>
            </a:fld>
            <a:endParaRPr lang="en-US" dirty="0"/>
          </a:p>
        </p:txBody>
      </p:sp>
      <p:pic>
        <p:nvPicPr>
          <p:cNvPr id="1032" name="Picture 18" descr="sri_logo_1_blu"/>
          <p:cNvPicPr>
            <a:picLocks noChangeAspect="1" noChangeArrowheads="1"/>
          </p:cNvPicPr>
          <p:nvPr userDrawn="1"/>
        </p:nvPicPr>
        <p:blipFill>
          <a:blip r:embed="rId16" cstate="print"/>
          <a:srcRect/>
          <a:stretch>
            <a:fillRect/>
          </a:stretch>
        </p:blipFill>
        <p:spPr bwMode="auto">
          <a:xfrm>
            <a:off x="7599976" y="6254496"/>
            <a:ext cx="692150" cy="487363"/>
          </a:xfrm>
          <a:prstGeom prst="rect">
            <a:avLst/>
          </a:prstGeom>
          <a:noFill/>
          <a:ln w="9525">
            <a:noFill/>
            <a:miter lim="800000"/>
            <a:headEnd/>
            <a:tailEnd/>
          </a:ln>
        </p:spPr>
      </p:pic>
      <p:pic>
        <p:nvPicPr>
          <p:cNvPr id="8" name="Content Placeholder 3" descr="NCSER_logo.jpg"/>
          <p:cNvPicPr>
            <a:picLocks noChangeAspect="1"/>
          </p:cNvPicPr>
          <p:nvPr userDrawn="1"/>
        </p:nvPicPr>
        <p:blipFill>
          <a:blip r:embed="rId17" cstate="print"/>
          <a:stretch>
            <a:fillRect/>
          </a:stretch>
        </p:blipFill>
        <p:spPr>
          <a:xfrm>
            <a:off x="457200" y="6132576"/>
            <a:ext cx="2200656" cy="573024"/>
          </a:xfrm>
          <a:prstGeom prst="rect">
            <a:avLst/>
          </a:prstGeom>
        </p:spPr>
      </p:pic>
    </p:spTree>
  </p:cSld>
  <p:clrMap bg1="lt1" tx1="dk1" bg2="lt2" tx2="dk2" accent1="accent1" accent2="accent2" accent3="accent3" accent4="accent4" accent5="accent5" accent6="accent6" hlink="hlink" folHlink="folHlink"/>
  <p:sldLayoutIdLst>
    <p:sldLayoutId id="2147483663" r:id="rId1"/>
    <p:sldLayoutId id="2147483676"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Lst>
  <p:hf hdr="0" ftr="0" dt="0"/>
  <p:txStyles>
    <p:titleStyle>
      <a:lvl1pPr algn="l" rtl="0" eaLnBrk="0" fontAlgn="base" hangingPunct="0">
        <a:spcBef>
          <a:spcPct val="0"/>
        </a:spcBef>
        <a:spcAft>
          <a:spcPct val="0"/>
        </a:spcAft>
        <a:defRPr sz="3400" b="1">
          <a:solidFill>
            <a:srgbClr val="339933"/>
          </a:solidFill>
          <a:latin typeface="Calibri"/>
          <a:ea typeface="+mj-ea"/>
          <a:cs typeface="Calibri"/>
        </a:defRPr>
      </a:lvl1pPr>
      <a:lvl2pPr algn="ctr" rtl="0" eaLnBrk="0" fontAlgn="base" hangingPunct="0">
        <a:spcBef>
          <a:spcPct val="0"/>
        </a:spcBef>
        <a:spcAft>
          <a:spcPct val="0"/>
        </a:spcAft>
        <a:defRPr sz="3200" b="1">
          <a:solidFill>
            <a:srgbClr val="333399"/>
          </a:solidFill>
          <a:latin typeface="Arial" charset="0"/>
        </a:defRPr>
      </a:lvl2pPr>
      <a:lvl3pPr algn="ctr" rtl="0" eaLnBrk="0" fontAlgn="base" hangingPunct="0">
        <a:spcBef>
          <a:spcPct val="0"/>
        </a:spcBef>
        <a:spcAft>
          <a:spcPct val="0"/>
        </a:spcAft>
        <a:defRPr sz="3200" b="1">
          <a:solidFill>
            <a:srgbClr val="333399"/>
          </a:solidFill>
          <a:latin typeface="Arial" charset="0"/>
        </a:defRPr>
      </a:lvl3pPr>
      <a:lvl4pPr algn="ctr" rtl="0" eaLnBrk="0" fontAlgn="base" hangingPunct="0">
        <a:spcBef>
          <a:spcPct val="0"/>
        </a:spcBef>
        <a:spcAft>
          <a:spcPct val="0"/>
        </a:spcAft>
        <a:defRPr sz="3200" b="1">
          <a:solidFill>
            <a:srgbClr val="333399"/>
          </a:solidFill>
          <a:latin typeface="Arial" charset="0"/>
        </a:defRPr>
      </a:lvl4pPr>
      <a:lvl5pPr algn="ctr" rtl="0" eaLnBrk="0" fontAlgn="base" hangingPunct="0">
        <a:spcBef>
          <a:spcPct val="0"/>
        </a:spcBef>
        <a:spcAft>
          <a:spcPct val="0"/>
        </a:spcAft>
        <a:defRPr sz="3200" b="1">
          <a:solidFill>
            <a:srgbClr val="333399"/>
          </a:solidFill>
          <a:latin typeface="Arial" charset="0"/>
        </a:defRPr>
      </a:lvl5pPr>
      <a:lvl6pPr marL="457200" algn="ctr" rtl="0" fontAlgn="base">
        <a:spcBef>
          <a:spcPct val="0"/>
        </a:spcBef>
        <a:spcAft>
          <a:spcPct val="0"/>
        </a:spcAft>
        <a:defRPr sz="3200" b="1">
          <a:solidFill>
            <a:srgbClr val="333399"/>
          </a:solidFill>
          <a:latin typeface="Arial" charset="0"/>
        </a:defRPr>
      </a:lvl6pPr>
      <a:lvl7pPr marL="914400" algn="ctr" rtl="0" fontAlgn="base">
        <a:spcBef>
          <a:spcPct val="0"/>
        </a:spcBef>
        <a:spcAft>
          <a:spcPct val="0"/>
        </a:spcAft>
        <a:defRPr sz="3200" b="1">
          <a:solidFill>
            <a:srgbClr val="333399"/>
          </a:solidFill>
          <a:latin typeface="Arial" charset="0"/>
        </a:defRPr>
      </a:lvl7pPr>
      <a:lvl8pPr marL="1371600" algn="ctr" rtl="0" fontAlgn="base">
        <a:spcBef>
          <a:spcPct val="0"/>
        </a:spcBef>
        <a:spcAft>
          <a:spcPct val="0"/>
        </a:spcAft>
        <a:defRPr sz="3200" b="1">
          <a:solidFill>
            <a:srgbClr val="333399"/>
          </a:solidFill>
          <a:latin typeface="Arial" charset="0"/>
        </a:defRPr>
      </a:lvl8pPr>
      <a:lvl9pPr marL="1828800" algn="ctr" rtl="0" fontAlgn="base">
        <a:spcBef>
          <a:spcPct val="0"/>
        </a:spcBef>
        <a:spcAft>
          <a:spcPct val="0"/>
        </a:spcAft>
        <a:defRPr sz="3200" b="1">
          <a:solidFill>
            <a:srgbClr val="333399"/>
          </a:solidFill>
          <a:latin typeface="Arial" charset="0"/>
        </a:defRPr>
      </a:lvl9pPr>
    </p:titleStyle>
    <p:bodyStyle>
      <a:lvl1pPr marL="342900" indent="-342900" algn="l" rtl="0" eaLnBrk="0" fontAlgn="base" hangingPunct="0">
        <a:spcBef>
          <a:spcPct val="20000"/>
        </a:spcBef>
        <a:spcAft>
          <a:spcPct val="0"/>
        </a:spcAft>
        <a:buClr>
          <a:srgbClr val="339933"/>
        </a:buClr>
        <a:buChar char="•"/>
        <a:defRPr sz="2800">
          <a:solidFill>
            <a:schemeClr val="bg2">
              <a:lumMod val="75000"/>
            </a:schemeClr>
          </a:solidFill>
          <a:latin typeface="Calibri"/>
          <a:ea typeface="+mn-ea"/>
          <a:cs typeface="Calibri"/>
        </a:defRPr>
      </a:lvl1pPr>
      <a:lvl2pPr marL="742950" indent="-285750" algn="l" rtl="0" eaLnBrk="0" fontAlgn="base" hangingPunct="0">
        <a:spcBef>
          <a:spcPct val="20000"/>
        </a:spcBef>
        <a:spcAft>
          <a:spcPct val="0"/>
        </a:spcAft>
        <a:buClr>
          <a:srgbClr val="339933"/>
        </a:buClr>
        <a:buFont typeface="Wingdings" pitchFamily="2" charset="2"/>
        <a:buChar char="§"/>
        <a:defRPr sz="2400">
          <a:solidFill>
            <a:schemeClr val="bg2">
              <a:lumMod val="75000"/>
            </a:schemeClr>
          </a:solidFill>
          <a:latin typeface="Calibri"/>
          <a:cs typeface="Calibri"/>
        </a:defRPr>
      </a:lvl2pPr>
      <a:lvl3pPr marL="1143000" indent="-228600" algn="l" rtl="0" eaLnBrk="0" fontAlgn="base" hangingPunct="0">
        <a:spcBef>
          <a:spcPct val="20000"/>
        </a:spcBef>
        <a:spcAft>
          <a:spcPct val="0"/>
        </a:spcAft>
        <a:buClr>
          <a:srgbClr val="339933"/>
        </a:buClr>
        <a:buChar char="•"/>
        <a:defRPr sz="2000">
          <a:solidFill>
            <a:schemeClr val="bg2">
              <a:lumMod val="75000"/>
            </a:schemeClr>
          </a:solidFill>
          <a:latin typeface="Calibri"/>
          <a:cs typeface="Calibri"/>
        </a:defRPr>
      </a:lvl3pPr>
      <a:lvl4pPr marL="1600200" indent="-228600" algn="l" rtl="0" eaLnBrk="0" fontAlgn="base" hangingPunct="0">
        <a:spcBef>
          <a:spcPct val="20000"/>
        </a:spcBef>
        <a:spcAft>
          <a:spcPct val="0"/>
        </a:spcAft>
        <a:buClr>
          <a:srgbClr val="339933"/>
        </a:buClr>
        <a:buFont typeface="Arial" charset="0"/>
        <a:buChar char="–"/>
        <a:defRPr sz="2000">
          <a:solidFill>
            <a:schemeClr val="bg2">
              <a:lumMod val="75000"/>
            </a:schemeClr>
          </a:solidFill>
          <a:latin typeface="Calibri"/>
          <a:cs typeface="Calibri"/>
        </a:defRPr>
      </a:lvl4pPr>
      <a:lvl5pPr marL="2057400" indent="-228600" algn="l" rtl="0" eaLnBrk="0" fontAlgn="base" hangingPunct="0">
        <a:spcBef>
          <a:spcPct val="20000"/>
        </a:spcBef>
        <a:spcAft>
          <a:spcPct val="0"/>
        </a:spcAft>
        <a:buClr>
          <a:srgbClr val="339933"/>
        </a:buClr>
        <a:buChar char="»"/>
        <a:defRPr sz="2000">
          <a:solidFill>
            <a:schemeClr val="bg2">
              <a:lumMod val="75000"/>
            </a:schemeClr>
          </a:solidFill>
          <a:latin typeface="Calibri"/>
          <a:cs typeface="Calibri"/>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hyperlink" Target="http://nlts2.org/" TargetMode="External"/><Relationship Id="rId4" Type="http://schemas.openxmlformats.org/officeDocument/2006/relationships/hyperlink" Target="http://nces.ed.gov/statprog/rudman/" TargetMode="External"/><Relationship Id="rId5" Type="http://schemas.openxmlformats.org/officeDocument/2006/relationships/hyperlink" Target="http://nces.ed.gov/statprog/instruct.asp" TargetMode="External"/><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http://nlts2.org/"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4"/>
          <p:cNvSpPr>
            <a:spLocks noGrp="1" noChangeArrowheads="1"/>
          </p:cNvSpPr>
          <p:nvPr>
            <p:ph type="ctrTitle"/>
          </p:nvPr>
        </p:nvSpPr>
        <p:spPr>
          <a:xfrm>
            <a:off x="465653" y="155448"/>
            <a:ext cx="8805672" cy="2130552"/>
          </a:xfrm>
        </p:spPr>
        <p:txBody>
          <a:bodyPr/>
          <a:lstStyle/>
          <a:p>
            <a:pPr eaLnBrk="1" hangingPunct="1"/>
            <a:r>
              <a:rPr lang="en-US" sz="3600" dirty="0" smtClean="0"/>
              <a:t>2. NLTS2 Study Overview</a:t>
            </a:r>
          </a:p>
        </p:txBody>
      </p:sp>
      <p:pic>
        <p:nvPicPr>
          <p:cNvPr id="2051" name="Picture 8" descr="NLTS2-4C"/>
          <p:cNvPicPr>
            <a:picLocks noChangeAspect="1" noChangeArrowheads="1"/>
          </p:cNvPicPr>
          <p:nvPr/>
        </p:nvPicPr>
        <p:blipFill>
          <a:blip r:embed="rId3" cstate="print"/>
          <a:srcRect/>
          <a:stretch>
            <a:fillRect/>
          </a:stretch>
        </p:blipFill>
        <p:spPr bwMode="auto">
          <a:xfrm>
            <a:off x="5047030" y="3079764"/>
            <a:ext cx="3268688" cy="169545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E87D79E8-A030-41F7-A8B6-0C69C9058122}" type="slidenum">
              <a:rPr lang="en-US" smtClean="0"/>
              <a:pPr/>
              <a:t>9</a:t>
            </a:fld>
            <a:endParaRPr lang="en-US"/>
          </a:p>
        </p:txBody>
      </p:sp>
      <p:sp>
        <p:nvSpPr>
          <p:cNvPr id="10242" name="Rectangle 12"/>
          <p:cNvSpPr>
            <a:spLocks noGrp="1" noChangeArrowheads="1"/>
          </p:cNvSpPr>
          <p:nvPr>
            <p:ph type="title"/>
          </p:nvPr>
        </p:nvSpPr>
        <p:spPr/>
        <p:txBody>
          <a:bodyPr/>
          <a:lstStyle/>
          <a:p>
            <a:r>
              <a:rPr lang="en-US" altLang="en-US" dirty="0" smtClean="0"/>
              <a:t>NLTS2 sampling </a:t>
            </a:r>
            <a:endParaRPr lang="en-US" dirty="0" smtClean="0"/>
          </a:p>
        </p:txBody>
      </p:sp>
      <p:pic>
        <p:nvPicPr>
          <p:cNvPr id="10244" name="Picture 4"/>
          <p:cNvPicPr>
            <a:picLocks noGrp="1" noChangeAspect="1" noChangeArrowheads="1"/>
          </p:cNvPicPr>
          <p:nvPr>
            <p:ph idx="1"/>
          </p:nvPr>
        </p:nvPicPr>
        <p:blipFill>
          <a:blip r:embed="rId3" cstate="print"/>
          <a:stretch>
            <a:fillRect/>
          </a:stretch>
        </p:blipFill>
        <p:spPr>
          <a:xfrm>
            <a:off x="4571998" y="3747293"/>
            <a:ext cx="4" cy="2"/>
          </a:xfrm>
        </p:spPr>
      </p:pic>
      <p:sp>
        <p:nvSpPr>
          <p:cNvPr id="10243" name="Rectangle 13"/>
          <p:cNvSpPr>
            <a:spLocks noGrp="1" noChangeArrowheads="1"/>
          </p:cNvSpPr>
          <p:nvPr>
            <p:ph type="body" idx="4294967295"/>
          </p:nvPr>
        </p:nvSpPr>
        <p:spPr>
          <a:xfrm>
            <a:off x="439850" y="1398838"/>
            <a:ext cx="8556625" cy="4235450"/>
          </a:xfrm>
        </p:spPr>
        <p:txBody>
          <a:bodyPr/>
          <a:lstStyle/>
          <a:p>
            <a:pPr eaLnBrk="1" hangingPunct="1"/>
            <a:r>
              <a:rPr lang="en-US" altLang="en-US" sz="3200" dirty="0" smtClean="0"/>
              <a:t>Stage 1</a:t>
            </a:r>
          </a:p>
          <a:p>
            <a:pPr lvl="1" eaLnBrk="1" hangingPunct="1"/>
            <a:r>
              <a:rPr lang="en-US" altLang="en-US" sz="2800" dirty="0" smtClean="0"/>
              <a:t>Local Education Agencies (LEAs) is stratified by </a:t>
            </a:r>
          </a:p>
          <a:p>
            <a:pPr lvl="2" eaLnBrk="1" hangingPunct="1"/>
            <a:r>
              <a:rPr lang="en-US" altLang="en-US" sz="2400" dirty="0" smtClean="0"/>
              <a:t>Geographic region</a:t>
            </a:r>
          </a:p>
          <a:p>
            <a:pPr lvl="2" eaLnBrk="1" hangingPunct="1"/>
            <a:r>
              <a:rPr lang="en-US" altLang="en-US" sz="2400" dirty="0" smtClean="0"/>
              <a:t>Enrollment size</a:t>
            </a:r>
          </a:p>
          <a:p>
            <a:pPr lvl="2" eaLnBrk="1" hangingPunct="1"/>
            <a:r>
              <a:rPr lang="en-US" altLang="en-US" sz="2400" dirty="0" smtClean="0"/>
              <a:t>Student wealth</a:t>
            </a:r>
          </a:p>
          <a:p>
            <a:pPr lvl="2" eaLnBrk="1" hangingPunct="1"/>
            <a:r>
              <a:rPr lang="en-US" altLang="en-US" sz="2400" dirty="0" smtClean="0"/>
              <a:t>All state-operated special schools for students with visual and hearing impairments</a:t>
            </a: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E87D79E8-A030-41F7-A8B6-0C69C9058122}" type="slidenum">
              <a:rPr lang="en-US" smtClean="0"/>
              <a:pPr/>
              <a:t>10</a:t>
            </a:fld>
            <a:endParaRPr lang="en-US"/>
          </a:p>
        </p:txBody>
      </p:sp>
      <p:sp>
        <p:nvSpPr>
          <p:cNvPr id="11266" name="Rectangle 2"/>
          <p:cNvSpPr>
            <a:spLocks noGrp="1" noChangeArrowheads="1"/>
          </p:cNvSpPr>
          <p:nvPr>
            <p:ph type="title"/>
          </p:nvPr>
        </p:nvSpPr>
        <p:spPr/>
        <p:txBody>
          <a:bodyPr/>
          <a:lstStyle/>
          <a:p>
            <a:r>
              <a:rPr lang="en-US" altLang="en-US" dirty="0" smtClean="0"/>
              <a:t>NLTS2 sampling </a:t>
            </a:r>
            <a:endParaRPr lang="en-US" dirty="0" smtClean="0"/>
          </a:p>
        </p:txBody>
      </p:sp>
      <p:sp>
        <p:nvSpPr>
          <p:cNvPr id="11267" name="Rectangle 3"/>
          <p:cNvSpPr>
            <a:spLocks noGrp="1" noChangeArrowheads="1"/>
          </p:cNvSpPr>
          <p:nvPr>
            <p:ph idx="1"/>
          </p:nvPr>
        </p:nvSpPr>
        <p:spPr>
          <a:xfrm>
            <a:off x="457200" y="1374056"/>
            <a:ext cx="8229600" cy="4525963"/>
          </a:xfrm>
        </p:spPr>
        <p:txBody>
          <a:bodyPr/>
          <a:lstStyle/>
          <a:p>
            <a:r>
              <a:rPr lang="en-US" altLang="en-US" sz="3200" dirty="0" smtClean="0"/>
              <a:t>Stage 2</a:t>
            </a:r>
          </a:p>
          <a:p>
            <a:pPr lvl="1"/>
            <a:r>
              <a:rPr lang="en-US" altLang="en-US" sz="2800" dirty="0" smtClean="0"/>
              <a:t>LEAs and state-supported special schools provided rosters of students</a:t>
            </a:r>
          </a:p>
          <a:p>
            <a:pPr lvl="2"/>
            <a:r>
              <a:rPr lang="en-US" altLang="en-US" sz="2400" dirty="0" smtClean="0"/>
              <a:t>Students attending regular schools</a:t>
            </a:r>
          </a:p>
          <a:p>
            <a:pPr lvl="2"/>
            <a:r>
              <a:rPr lang="en-US" altLang="en-US" sz="2400" dirty="0" smtClean="0"/>
              <a:t>Students listed on rosters who were attending special schools or programs</a:t>
            </a:r>
          </a:p>
          <a:p>
            <a:pPr lvl="1"/>
            <a:r>
              <a:rPr lang="en-US" altLang="en-US" sz="2800" dirty="0" smtClean="0"/>
              <a:t>Student sampling</a:t>
            </a:r>
          </a:p>
          <a:p>
            <a:pPr lvl="2"/>
            <a:r>
              <a:rPr lang="en-US" altLang="en-US" sz="2400" dirty="0" smtClean="0"/>
              <a:t>From 12 federally recognized disability categories</a:t>
            </a:r>
          </a:p>
          <a:p>
            <a:pPr lvl="2"/>
            <a:r>
              <a:rPr lang="en-US" altLang="en-US" sz="2400" dirty="0" smtClean="0"/>
              <a:t>Who were age 13 to 16 at the time of sampling</a:t>
            </a:r>
          </a:p>
          <a:p>
            <a:pPr lvl="2"/>
            <a:r>
              <a:rPr lang="en-US" altLang="en-US" sz="2400" dirty="0" smtClean="0"/>
              <a:t>In at least 7th grade in middle and secondary schools in the sampled LEA rosters</a:t>
            </a:r>
          </a:p>
          <a:p>
            <a:pPr lvl="1"/>
            <a:endParaRPr lang="en-US" altLang="en-US" sz="2800" dirty="0" smtClean="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E87D79E8-A030-41F7-A8B6-0C69C9058122}" type="slidenum">
              <a:rPr lang="en-US" smtClean="0"/>
              <a:pPr/>
              <a:t>11</a:t>
            </a:fld>
            <a:endParaRPr lang="en-US"/>
          </a:p>
        </p:txBody>
      </p:sp>
      <p:sp>
        <p:nvSpPr>
          <p:cNvPr id="12290" name="Rectangle 2"/>
          <p:cNvSpPr>
            <a:spLocks noGrp="1" noChangeArrowheads="1"/>
          </p:cNvSpPr>
          <p:nvPr>
            <p:ph type="title"/>
          </p:nvPr>
        </p:nvSpPr>
        <p:spPr/>
        <p:txBody>
          <a:bodyPr/>
          <a:lstStyle/>
          <a:p>
            <a:r>
              <a:rPr lang="en-US" altLang="en-US" dirty="0" smtClean="0"/>
              <a:t>NLTS2 study design</a:t>
            </a:r>
            <a:endParaRPr lang="en-US" dirty="0" smtClean="0"/>
          </a:p>
        </p:txBody>
      </p:sp>
      <p:sp>
        <p:nvSpPr>
          <p:cNvPr id="12291" name="Rectangle 3"/>
          <p:cNvSpPr>
            <a:spLocks noGrp="1" noChangeArrowheads="1"/>
          </p:cNvSpPr>
          <p:nvPr>
            <p:ph idx="1"/>
          </p:nvPr>
        </p:nvSpPr>
        <p:spPr/>
        <p:txBody>
          <a:bodyPr/>
          <a:lstStyle/>
          <a:p>
            <a:r>
              <a:rPr lang="en-US" altLang="en-US" sz="3200" dirty="0" smtClean="0"/>
              <a:t>NLTS2 was designed to address</a:t>
            </a:r>
          </a:p>
          <a:p>
            <a:pPr lvl="1"/>
            <a:r>
              <a:rPr lang="en-US" altLang="en-US" sz="2500" dirty="0" smtClean="0"/>
              <a:t>Breadth of topics (e.g., youth characteristics, instructional settings, parent involvement, services)</a:t>
            </a:r>
          </a:p>
          <a:p>
            <a:pPr lvl="1"/>
            <a:r>
              <a:rPr lang="en-US" altLang="en-US" sz="2500" dirty="0" smtClean="0"/>
              <a:t>Breadth of youth outcomes (e.g., academic performance, social adjustment, employment)</a:t>
            </a:r>
          </a:p>
          <a:p>
            <a:pPr lvl="1"/>
            <a:r>
              <a:rPr lang="en-US" altLang="en-US" sz="2500" dirty="0" smtClean="0"/>
              <a:t>Multiple data points for same youth over time. (e.g., school enrollment, employment, residential status)</a:t>
            </a:r>
          </a:p>
          <a:p>
            <a:pPr lvl="1"/>
            <a:r>
              <a:rPr lang="en-US" altLang="en-US" sz="2500" dirty="0" smtClean="0"/>
              <a:t>Data that can be manipulated to identify factors that are associated with outcomes</a:t>
            </a:r>
          </a:p>
          <a:p>
            <a:pPr lvl="1"/>
            <a:endParaRPr lang="en-US" altLang="en-US" sz="2500" dirty="0" smtClean="0"/>
          </a:p>
          <a:p>
            <a:pPr lvl="1"/>
            <a:endParaRPr lang="en-US" altLang="en-US" sz="2800" dirty="0" smtClean="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p:txBody>
          <a:bodyPr/>
          <a:lstStyle/>
          <a:p>
            <a:fld id="{E87D79E8-A030-41F7-A8B6-0C69C9058122}" type="slidenum">
              <a:rPr lang="en-US" smtClean="0"/>
              <a:pPr/>
              <a:t>12</a:t>
            </a:fld>
            <a:endParaRPr lang="en-US"/>
          </a:p>
        </p:txBody>
      </p:sp>
      <p:sp>
        <p:nvSpPr>
          <p:cNvPr id="13314" name="Rectangle 11"/>
          <p:cNvSpPr>
            <a:spLocks noGrp="1" noChangeArrowheads="1"/>
          </p:cNvSpPr>
          <p:nvPr>
            <p:ph type="title"/>
          </p:nvPr>
        </p:nvSpPr>
        <p:spPr/>
        <p:txBody>
          <a:bodyPr/>
          <a:lstStyle/>
          <a:p>
            <a:r>
              <a:rPr lang="en-US" altLang="en-US" dirty="0" smtClean="0"/>
              <a:t>NLTS2 study design</a:t>
            </a:r>
            <a:endParaRPr lang="en-US" dirty="0" smtClean="0"/>
          </a:p>
        </p:txBody>
      </p:sp>
      <p:sp>
        <p:nvSpPr>
          <p:cNvPr id="13315" name="Rectangle 12"/>
          <p:cNvSpPr>
            <a:spLocks noGrp="1" noChangeArrowheads="1"/>
          </p:cNvSpPr>
          <p:nvPr>
            <p:ph idx="1"/>
          </p:nvPr>
        </p:nvSpPr>
        <p:spPr/>
        <p:txBody>
          <a:bodyPr/>
          <a:lstStyle/>
          <a:p>
            <a:r>
              <a:rPr lang="en-US" altLang="en-US" dirty="0" smtClean="0"/>
              <a:t>NLTS2 has a comprehensive conceptual framework to address myriad questions.</a:t>
            </a:r>
          </a:p>
          <a:p>
            <a:r>
              <a:rPr lang="en-US" altLang="en-US" dirty="0" smtClean="0"/>
              <a:t>Data are generated by using</a:t>
            </a:r>
          </a:p>
          <a:p>
            <a:pPr lvl="1"/>
            <a:r>
              <a:rPr lang="en-US" altLang="en-US" dirty="0" smtClean="0"/>
              <a:t>Multiple data sources </a:t>
            </a:r>
          </a:p>
          <a:p>
            <a:pPr lvl="2"/>
            <a:r>
              <a:rPr lang="en-US" altLang="en-US" dirty="0" smtClean="0"/>
              <a:t>Parents, youth, teachers, school administrators</a:t>
            </a:r>
          </a:p>
          <a:p>
            <a:pPr lvl="1"/>
            <a:r>
              <a:rPr lang="en-US" altLang="en-US" dirty="0" smtClean="0"/>
              <a:t>Multiple data collection methods </a:t>
            </a:r>
          </a:p>
          <a:p>
            <a:pPr lvl="2"/>
            <a:r>
              <a:rPr lang="en-US" altLang="en-US" dirty="0" smtClean="0"/>
              <a:t>Phone interviews, mail surveys, </a:t>
            </a:r>
            <a:br>
              <a:rPr lang="en-US" altLang="en-US" dirty="0" smtClean="0"/>
            </a:br>
            <a:r>
              <a:rPr lang="en-US" altLang="en-US" dirty="0" smtClean="0"/>
              <a:t>direct assessments, transcripts</a:t>
            </a:r>
          </a:p>
          <a:p>
            <a:pPr lvl="1"/>
            <a:r>
              <a:rPr lang="en-US" altLang="en-US" dirty="0" smtClean="0"/>
              <a:t>Variations within instruments to accommodate individual needs (e.g., alternate assessments)</a:t>
            </a:r>
          </a:p>
          <a:p>
            <a:pPr lvl="1"/>
            <a:r>
              <a:rPr lang="en-US" altLang="en-US" dirty="0" smtClean="0"/>
              <a:t>Multiple waves of data for most instruments</a:t>
            </a:r>
          </a:p>
          <a:p>
            <a:pPr lvl="1"/>
            <a:endParaRPr lang="en-US" altLang="en-US" dirty="0" smtClean="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p:txBody>
          <a:bodyPr/>
          <a:lstStyle/>
          <a:p>
            <a:fld id="{E87D79E8-A030-41F7-A8B6-0C69C9058122}" type="slidenum">
              <a:rPr lang="en-US" smtClean="0"/>
              <a:pPr/>
              <a:t>13</a:t>
            </a:fld>
            <a:endParaRPr lang="en-US"/>
          </a:p>
        </p:txBody>
      </p:sp>
      <p:sp>
        <p:nvSpPr>
          <p:cNvPr id="14339" name="Rectangle 11"/>
          <p:cNvSpPr>
            <a:spLocks noGrp="1" noChangeArrowheads="1"/>
          </p:cNvSpPr>
          <p:nvPr>
            <p:ph type="title"/>
          </p:nvPr>
        </p:nvSpPr>
        <p:spPr/>
        <p:txBody>
          <a:bodyPr/>
          <a:lstStyle/>
          <a:p>
            <a:r>
              <a:rPr lang="en-US" altLang="en-US" dirty="0" smtClean="0"/>
              <a:t>Data collection components</a:t>
            </a:r>
          </a:p>
        </p:txBody>
      </p:sp>
      <p:sp>
        <p:nvSpPr>
          <p:cNvPr id="14340" name="Rectangle 12"/>
          <p:cNvSpPr>
            <a:spLocks noGrp="1" noChangeArrowheads="1"/>
          </p:cNvSpPr>
          <p:nvPr>
            <p:ph idx="1"/>
          </p:nvPr>
        </p:nvSpPr>
        <p:spPr/>
        <p:txBody>
          <a:bodyPr/>
          <a:lstStyle/>
          <a:p>
            <a:r>
              <a:rPr lang="en-US" altLang="en-US" sz="3200" dirty="0" smtClean="0"/>
              <a:t>Parents</a:t>
            </a:r>
          </a:p>
          <a:p>
            <a:pPr lvl="1"/>
            <a:r>
              <a:rPr lang="en-US" altLang="en-US" sz="2800" dirty="0" smtClean="0"/>
              <a:t>Telephone interviews (CATI) or mail surveys to assess family background, student’s history, receipt of services, etc.</a:t>
            </a:r>
          </a:p>
          <a:p>
            <a:pPr lvl="2"/>
            <a:r>
              <a:rPr lang="en-US" altLang="en-US" sz="2400" dirty="0" smtClean="0"/>
              <a:t>Every 2 years in Waves 1 to 5</a:t>
            </a: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p:txBody>
          <a:bodyPr/>
          <a:lstStyle/>
          <a:p>
            <a:fld id="{E87D79E8-A030-41F7-A8B6-0C69C9058122}" type="slidenum">
              <a:rPr lang="en-US" smtClean="0"/>
              <a:pPr/>
              <a:t>14</a:t>
            </a:fld>
            <a:endParaRPr lang="en-US"/>
          </a:p>
        </p:txBody>
      </p:sp>
      <p:sp>
        <p:nvSpPr>
          <p:cNvPr id="14339" name="Rectangle 11"/>
          <p:cNvSpPr>
            <a:spLocks noGrp="1" noChangeArrowheads="1"/>
          </p:cNvSpPr>
          <p:nvPr>
            <p:ph type="title"/>
          </p:nvPr>
        </p:nvSpPr>
        <p:spPr/>
        <p:txBody>
          <a:bodyPr/>
          <a:lstStyle/>
          <a:p>
            <a:r>
              <a:rPr lang="en-US" altLang="en-US" dirty="0" smtClean="0"/>
              <a:t>Data collection components</a:t>
            </a:r>
          </a:p>
        </p:txBody>
      </p:sp>
      <p:sp>
        <p:nvSpPr>
          <p:cNvPr id="14340" name="Rectangle 12"/>
          <p:cNvSpPr>
            <a:spLocks noGrp="1" noChangeArrowheads="1"/>
          </p:cNvSpPr>
          <p:nvPr>
            <p:ph idx="1"/>
          </p:nvPr>
        </p:nvSpPr>
        <p:spPr/>
        <p:txBody>
          <a:bodyPr/>
          <a:lstStyle/>
          <a:p>
            <a:r>
              <a:rPr lang="en-US" altLang="en-US" sz="3200" dirty="0" smtClean="0"/>
              <a:t>Youth</a:t>
            </a:r>
          </a:p>
          <a:p>
            <a:pPr lvl="1"/>
            <a:r>
              <a:rPr lang="en-US" altLang="en-US" sz="2800" dirty="0" smtClean="0"/>
              <a:t>Telephone interviews (CATI) or mail surveys to assess student services, experiences, etc.</a:t>
            </a:r>
          </a:p>
          <a:p>
            <a:pPr lvl="2"/>
            <a:r>
              <a:rPr lang="en-US" altLang="en-US" sz="2400" dirty="0" smtClean="0"/>
              <a:t>Every 2 years in Waves 2 to 5</a:t>
            </a:r>
          </a:p>
          <a:p>
            <a:pPr lvl="1"/>
            <a:r>
              <a:rPr lang="en-US" altLang="en-US" sz="2800" dirty="0" smtClean="0"/>
              <a:t>A direct assessment of reading and math skills and an in-person interview regarding</a:t>
            </a:r>
            <a:br>
              <a:rPr lang="en-US" altLang="en-US" sz="2800" dirty="0" smtClean="0"/>
            </a:br>
            <a:r>
              <a:rPr lang="en-US" altLang="en-US" sz="2800" dirty="0" smtClean="0"/>
              <a:t>self-concept</a:t>
            </a:r>
          </a:p>
          <a:p>
            <a:pPr lvl="2"/>
            <a:r>
              <a:rPr lang="en-US" altLang="en-US" sz="2400" dirty="0" smtClean="0"/>
              <a:t>Once in either Wave 1 or Wave 2</a:t>
            </a: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E87D79E8-A030-41F7-A8B6-0C69C9058122}" type="slidenum">
              <a:rPr lang="en-US" smtClean="0"/>
              <a:pPr/>
              <a:t>15</a:t>
            </a:fld>
            <a:endParaRPr lang="en-US"/>
          </a:p>
        </p:txBody>
      </p:sp>
      <p:sp>
        <p:nvSpPr>
          <p:cNvPr id="15362" name="Rectangle 5"/>
          <p:cNvSpPr>
            <a:spLocks noGrp="1" noChangeArrowheads="1"/>
          </p:cNvSpPr>
          <p:nvPr>
            <p:ph type="title"/>
          </p:nvPr>
        </p:nvSpPr>
        <p:spPr/>
        <p:txBody>
          <a:bodyPr/>
          <a:lstStyle/>
          <a:p>
            <a:r>
              <a:rPr lang="en-US" altLang="en-US" dirty="0" smtClean="0"/>
              <a:t>Data collection components</a:t>
            </a:r>
          </a:p>
        </p:txBody>
      </p:sp>
      <p:sp>
        <p:nvSpPr>
          <p:cNvPr id="15363" name="Rectangle 6"/>
          <p:cNvSpPr>
            <a:spLocks noGrp="1" noChangeArrowheads="1"/>
          </p:cNvSpPr>
          <p:nvPr>
            <p:ph idx="1"/>
          </p:nvPr>
        </p:nvSpPr>
        <p:spPr/>
        <p:txBody>
          <a:bodyPr/>
          <a:lstStyle/>
          <a:p>
            <a:r>
              <a:rPr lang="en-US" altLang="en-US" sz="2600" dirty="0" smtClean="0"/>
              <a:t>Teacher mail surveys</a:t>
            </a:r>
          </a:p>
          <a:p>
            <a:pPr lvl="1"/>
            <a:r>
              <a:rPr lang="en-US" altLang="en-US" sz="2200" dirty="0" smtClean="0"/>
              <a:t>One teacher per student about curriculum and student performance in the general classroom if the student had a general education course </a:t>
            </a:r>
          </a:p>
          <a:p>
            <a:pPr lvl="1"/>
            <a:r>
              <a:rPr lang="en-US" altLang="en-US" sz="2200" dirty="0" smtClean="0"/>
              <a:t>School staff best able to describe each student’s overall school program (special educator) to describe program (e.g., placements) and performance (e.g., days absent)</a:t>
            </a:r>
          </a:p>
          <a:p>
            <a:r>
              <a:rPr lang="en-US" altLang="en-US" sz="2600" dirty="0" smtClean="0"/>
              <a:t>School mail surveys</a:t>
            </a:r>
          </a:p>
          <a:p>
            <a:pPr lvl="1"/>
            <a:r>
              <a:rPr lang="en-US" altLang="en-US" sz="2200" dirty="0" smtClean="0"/>
              <a:t>School representative regarding school characteristics and policies and aggregate measures of school performance</a:t>
            </a:r>
          </a:p>
          <a:p>
            <a:r>
              <a:rPr lang="en-US" altLang="en-US" sz="2600" dirty="0" smtClean="0"/>
              <a:t>Secondary school transcripts</a:t>
            </a:r>
          </a:p>
          <a:p>
            <a:pPr lvl="1"/>
            <a:r>
              <a:rPr lang="en-US" altLang="en-US" sz="2200" dirty="0" smtClean="0"/>
              <a:t>Secondary school course taking</a:t>
            </a: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FFD5AD3B-C1B4-48A5-BB91-0A39F5E90560}" type="slidenum">
              <a:rPr lang="en-US" smtClean="0"/>
              <a:pPr/>
              <a:t>16</a:t>
            </a:fld>
            <a:endParaRPr lang="en-US"/>
          </a:p>
        </p:txBody>
      </p:sp>
      <p:sp>
        <p:nvSpPr>
          <p:cNvPr id="16386" name="Rectangle 70"/>
          <p:cNvSpPr>
            <a:spLocks noGrp="1" noChangeArrowheads="1"/>
          </p:cNvSpPr>
          <p:nvPr>
            <p:ph type="title"/>
          </p:nvPr>
        </p:nvSpPr>
        <p:spPr/>
        <p:txBody>
          <a:bodyPr/>
          <a:lstStyle/>
          <a:p>
            <a:r>
              <a:rPr lang="en-US" dirty="0" smtClean="0"/>
              <a:t>NLTS2 data collection timeline</a:t>
            </a:r>
          </a:p>
        </p:txBody>
      </p:sp>
      <p:graphicFrame>
        <p:nvGraphicFramePr>
          <p:cNvPr id="180581" name="Group 357"/>
          <p:cNvGraphicFramePr>
            <a:graphicFrameLocks noGrp="1"/>
          </p:cNvGraphicFramePr>
          <p:nvPr>
            <p:ph idx="1"/>
          </p:nvPr>
        </p:nvGraphicFramePr>
        <p:xfrm>
          <a:off x="457200" y="1353687"/>
          <a:ext cx="8229600" cy="4538346"/>
        </p:xfrm>
        <a:graphic>
          <a:graphicData uri="http://schemas.openxmlformats.org/drawingml/2006/table">
            <a:tbl>
              <a:tblPr/>
              <a:tblGrid>
                <a:gridCol w="1966913"/>
                <a:gridCol w="674687"/>
                <a:gridCol w="612775"/>
                <a:gridCol w="674688"/>
                <a:gridCol w="636587"/>
                <a:gridCol w="676275"/>
                <a:gridCol w="608013"/>
                <a:gridCol w="611187"/>
                <a:gridCol w="593725"/>
                <a:gridCol w="546100"/>
                <a:gridCol w="628650"/>
              </a:tblGrid>
              <a:tr h="3657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400" b="1" i="0" u="none" strike="noStrike" cap="none" normalizeH="0" baseline="0" dirty="0" smtClean="0">
                        <a:ln>
                          <a:noFill/>
                        </a:ln>
                        <a:solidFill>
                          <a:schemeClr val="bg2">
                            <a:lumMod val="75000"/>
                          </a:schemeClr>
                        </a:solidFill>
                        <a:effectLst/>
                        <a:latin typeface="Calibri"/>
                        <a:cs typeface="Calibri"/>
                      </a:endParaRP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bg2">
                              <a:lumMod val="75000"/>
                            </a:schemeClr>
                          </a:solidFill>
                          <a:effectLst/>
                          <a:latin typeface="Calibri"/>
                          <a:cs typeface="Calibri"/>
                        </a:rPr>
                        <a:t>Wave 1</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bg2">
                              <a:lumMod val="75000"/>
                            </a:schemeClr>
                          </a:solidFill>
                          <a:effectLst/>
                          <a:latin typeface="Calibri"/>
                          <a:cs typeface="Calibri"/>
                        </a:rPr>
                        <a:t>Wave 2</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bg2">
                              <a:lumMod val="75000"/>
                            </a:schemeClr>
                          </a:solidFill>
                          <a:effectLst/>
                          <a:latin typeface="Calibri"/>
                          <a:cs typeface="Calibri"/>
                        </a:rPr>
                        <a:t>Wave 3</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bg2">
                              <a:lumMod val="75000"/>
                            </a:schemeClr>
                          </a:solidFill>
                          <a:effectLst/>
                          <a:latin typeface="Calibri"/>
                          <a:cs typeface="Calibri"/>
                        </a:rPr>
                        <a:t>Wave 4</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bg2">
                              <a:lumMod val="75000"/>
                            </a:schemeClr>
                          </a:solidFill>
                          <a:effectLst/>
                          <a:latin typeface="Calibri"/>
                          <a:cs typeface="Calibri"/>
                        </a:rPr>
                        <a:t>Wave 5</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905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bg2">
                            <a:lumMod val="75000"/>
                          </a:schemeClr>
                        </a:solidFill>
                        <a:effectLst/>
                        <a:latin typeface="Calibri"/>
                        <a:cs typeface="Calibri"/>
                      </a:endParaRP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bg2">
                              <a:lumMod val="75000"/>
                            </a:schemeClr>
                          </a:solidFill>
                          <a:effectLst/>
                          <a:latin typeface="Calibri"/>
                          <a:cs typeface="Calibri"/>
                        </a:rPr>
                        <a:t>Year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bg2">
                              <a:lumMod val="75000"/>
                            </a:schemeClr>
                          </a:solidFill>
                          <a:effectLst/>
                          <a:latin typeface="Calibri"/>
                          <a:cs typeface="Calibri"/>
                        </a:rPr>
                        <a:t>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bg2">
                              <a:lumMod val="75000"/>
                            </a:schemeClr>
                          </a:solidFill>
                          <a:effectLst/>
                          <a:latin typeface="Calibri"/>
                          <a:cs typeface="Calibri"/>
                        </a:rPr>
                        <a:t> </a:t>
                      </a:r>
                      <a:r>
                        <a:rPr kumimoji="0" lang="en-US" sz="1000" b="0" i="0" u="none" strike="noStrike" cap="none" normalizeH="0" baseline="0" dirty="0" smtClean="0">
                          <a:ln>
                            <a:noFill/>
                          </a:ln>
                          <a:solidFill>
                            <a:schemeClr val="bg2">
                              <a:lumMod val="75000"/>
                            </a:schemeClr>
                          </a:solidFill>
                          <a:effectLst/>
                          <a:latin typeface="Calibri"/>
                          <a:cs typeface="Calibri"/>
                        </a:rPr>
                        <a:t>2000-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bg2">
                              <a:lumMod val="75000"/>
                            </a:schemeClr>
                          </a:solidFill>
                          <a:effectLst/>
                          <a:latin typeface="Calibri"/>
                          <a:cs typeface="Calibri"/>
                        </a:rPr>
                        <a:t>2001</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bg2">
                              <a:lumMod val="75000"/>
                            </a:schemeClr>
                          </a:solidFill>
                          <a:effectLst/>
                          <a:latin typeface="Calibri"/>
                          <a:cs typeface="Calibri"/>
                        </a:rPr>
                        <a:t>Year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bg2">
                              <a:lumMod val="75000"/>
                            </a:schemeClr>
                          </a:solidFill>
                          <a:effectLst/>
                          <a:latin typeface="Calibri"/>
                          <a:cs typeface="Calibri"/>
                        </a:rPr>
                        <a:t>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bg2">
                              <a:lumMod val="75000"/>
                            </a:schemeClr>
                          </a:solidFill>
                          <a:effectLst/>
                          <a:latin typeface="Calibri"/>
                          <a:cs typeface="Calibri"/>
                        </a:rPr>
                        <a:t> </a:t>
                      </a:r>
                      <a:r>
                        <a:rPr kumimoji="0" lang="en-US" sz="1000" b="0" i="0" u="none" strike="noStrike" cap="none" normalizeH="0" baseline="0" dirty="0" smtClean="0">
                          <a:ln>
                            <a:noFill/>
                          </a:ln>
                          <a:solidFill>
                            <a:schemeClr val="bg2">
                              <a:lumMod val="75000"/>
                            </a:schemeClr>
                          </a:solidFill>
                          <a:effectLst/>
                          <a:latin typeface="Calibri"/>
                          <a:cs typeface="Calibri"/>
                        </a:rPr>
                        <a:t>2001-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bg2">
                              <a:lumMod val="75000"/>
                            </a:schemeClr>
                          </a:solidFill>
                          <a:effectLst/>
                          <a:latin typeface="Calibri"/>
                          <a:cs typeface="Calibri"/>
                        </a:rPr>
                        <a:t>2002</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bg2">
                              <a:lumMod val="75000"/>
                            </a:schemeClr>
                          </a:solidFill>
                          <a:effectLst/>
                          <a:latin typeface="Calibri"/>
                          <a:cs typeface="Calibri"/>
                        </a:rPr>
                        <a:t>Year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bg2">
                              <a:lumMod val="75000"/>
                            </a:schemeClr>
                          </a:solidFill>
                          <a:effectLst/>
                          <a:latin typeface="Calibri"/>
                          <a:cs typeface="Calibri"/>
                        </a:rPr>
                        <a:t>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bg2">
                              <a:lumMod val="75000"/>
                            </a:schemeClr>
                          </a:solidFill>
                          <a:effectLst/>
                          <a:latin typeface="Calibri"/>
                          <a:cs typeface="Calibri"/>
                        </a:rPr>
                        <a:t> 2002-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bg2">
                              <a:lumMod val="75000"/>
                            </a:schemeClr>
                          </a:solidFill>
                          <a:effectLst/>
                          <a:latin typeface="Calibri"/>
                          <a:cs typeface="Calibri"/>
                        </a:rPr>
                        <a:t>2003</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bg2">
                              <a:lumMod val="75000"/>
                            </a:schemeClr>
                          </a:solidFill>
                          <a:effectLst/>
                          <a:latin typeface="Calibri"/>
                          <a:cs typeface="Calibri"/>
                        </a:rPr>
                        <a:t>Year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bg2">
                              <a:lumMod val="75000"/>
                            </a:schemeClr>
                          </a:solidFill>
                          <a:effectLst/>
                          <a:latin typeface="Calibri"/>
                          <a:cs typeface="Calibri"/>
                        </a:rPr>
                        <a:t>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bg2">
                              <a:lumMod val="75000"/>
                            </a:schemeClr>
                          </a:solidFill>
                          <a:effectLst/>
                          <a:latin typeface="Calibri"/>
                          <a:cs typeface="Calibri"/>
                        </a:rPr>
                        <a:t> 2003-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bg2">
                              <a:lumMod val="75000"/>
                            </a:schemeClr>
                          </a:solidFill>
                          <a:effectLst/>
                          <a:latin typeface="Calibri"/>
                          <a:cs typeface="Calibri"/>
                        </a:rPr>
                        <a:t>2004</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bg2">
                              <a:lumMod val="75000"/>
                            </a:schemeClr>
                          </a:solidFill>
                          <a:effectLst/>
                          <a:latin typeface="Calibri"/>
                          <a:cs typeface="Calibri"/>
                        </a:rPr>
                        <a:t>Year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bg2">
                              <a:lumMod val="75000"/>
                            </a:schemeClr>
                          </a:solidFill>
                          <a:effectLst/>
                          <a:latin typeface="Calibri"/>
                          <a:cs typeface="Calibri"/>
                        </a:rPr>
                        <a:t>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bg2">
                              <a:lumMod val="75000"/>
                            </a:schemeClr>
                          </a:solidFill>
                          <a:effectLst/>
                          <a:latin typeface="Calibri"/>
                          <a:cs typeface="Calibri"/>
                        </a:rPr>
                        <a:t> 2004-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bg2">
                              <a:lumMod val="75000"/>
                            </a:schemeClr>
                          </a:solidFill>
                          <a:effectLst/>
                          <a:latin typeface="Calibri"/>
                          <a:cs typeface="Calibri"/>
                        </a:rPr>
                        <a:t>2005</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bg2">
                              <a:lumMod val="75000"/>
                            </a:schemeClr>
                          </a:solidFill>
                          <a:effectLst/>
                          <a:latin typeface="Calibri"/>
                          <a:cs typeface="Calibri"/>
                        </a:rPr>
                        <a:t>Year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bg2">
                              <a:lumMod val="75000"/>
                            </a:schemeClr>
                          </a:solidFill>
                          <a:effectLst/>
                          <a:latin typeface="Calibri"/>
                          <a:cs typeface="Calibri"/>
                        </a:rPr>
                        <a:t>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bg2">
                              <a:lumMod val="75000"/>
                            </a:schemeClr>
                          </a:solidFill>
                          <a:effectLst/>
                          <a:latin typeface="Calibri"/>
                          <a:cs typeface="Calibri"/>
                        </a:rPr>
                        <a:t> 2005-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bg2">
                              <a:lumMod val="75000"/>
                            </a:schemeClr>
                          </a:solidFill>
                          <a:effectLst/>
                          <a:latin typeface="Calibri"/>
                          <a:cs typeface="Calibri"/>
                        </a:rPr>
                        <a:t>2006</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bg2">
                              <a:lumMod val="75000"/>
                            </a:schemeClr>
                          </a:solidFill>
                          <a:effectLst/>
                          <a:latin typeface="Calibri"/>
                          <a:cs typeface="Calibri"/>
                        </a:rPr>
                        <a:t>Year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bg2">
                              <a:lumMod val="75000"/>
                            </a:schemeClr>
                          </a:solidFill>
                          <a:effectLst/>
                          <a:latin typeface="Calibri"/>
                          <a:cs typeface="Calibri"/>
                        </a:rPr>
                        <a:t>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bg2">
                              <a:lumMod val="75000"/>
                            </a:schemeClr>
                          </a:solidFill>
                          <a:effectLst/>
                          <a:latin typeface="Calibri"/>
                          <a:cs typeface="Calibri"/>
                        </a:rPr>
                        <a:t> 2006-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bg2">
                              <a:lumMod val="75000"/>
                            </a:schemeClr>
                          </a:solidFill>
                          <a:effectLst/>
                          <a:latin typeface="Calibri"/>
                          <a:cs typeface="Calibri"/>
                        </a:rPr>
                        <a:t>2007</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bg2">
                              <a:lumMod val="75000"/>
                            </a:schemeClr>
                          </a:solidFill>
                          <a:effectLst/>
                          <a:latin typeface="Calibri"/>
                          <a:cs typeface="Calibri"/>
                        </a:rPr>
                        <a:t>Year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bg2">
                              <a:lumMod val="75000"/>
                            </a:schemeClr>
                          </a:solidFill>
                          <a:effectLst/>
                          <a:latin typeface="Calibri"/>
                          <a:cs typeface="Calibri"/>
                        </a:rPr>
                        <a:t>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bg2">
                              <a:lumMod val="75000"/>
                            </a:schemeClr>
                          </a:solidFill>
                          <a:effectLst/>
                          <a:latin typeface="Calibri"/>
                          <a:cs typeface="Calibri"/>
                        </a:rPr>
                        <a:t> 2007-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bg2">
                              <a:lumMod val="75000"/>
                            </a:schemeClr>
                          </a:solidFill>
                          <a:effectLst/>
                          <a:latin typeface="Calibri"/>
                          <a:cs typeface="Calibri"/>
                        </a:rPr>
                        <a:t>2008</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bg2">
                              <a:lumMod val="75000"/>
                            </a:schemeClr>
                          </a:solidFill>
                          <a:effectLst/>
                          <a:latin typeface="Calibri"/>
                          <a:cs typeface="Calibri"/>
                        </a:rPr>
                        <a:t>Year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bg2">
                              <a:lumMod val="75000"/>
                            </a:schemeClr>
                          </a:solidFill>
                          <a:effectLst/>
                          <a:latin typeface="Calibri"/>
                          <a:cs typeface="Calibri"/>
                        </a:rPr>
                        <a:t>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bg2">
                              <a:lumMod val="75000"/>
                            </a:schemeClr>
                          </a:solidFill>
                          <a:effectLst/>
                          <a:latin typeface="Calibri"/>
                          <a:cs typeface="Calibri"/>
                        </a:rPr>
                        <a:t> 2008-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bg2">
                              <a:lumMod val="75000"/>
                            </a:schemeClr>
                          </a:solidFill>
                          <a:effectLst/>
                          <a:latin typeface="Calibri"/>
                          <a:cs typeface="Calibri"/>
                        </a:rPr>
                        <a:t>2009</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bg2">
                              <a:lumMod val="75000"/>
                            </a:schemeClr>
                          </a:solidFill>
                          <a:effectLst/>
                          <a:latin typeface="Calibri"/>
                          <a:cs typeface="Calibri"/>
                        </a:rPr>
                        <a:t>Year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bg2">
                              <a:lumMod val="75000"/>
                            </a:schemeClr>
                          </a:solidFill>
                          <a:effectLst/>
                          <a:latin typeface="Calibri"/>
                          <a:cs typeface="Calibri"/>
                        </a:rPr>
                        <a:t>10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bg2">
                              <a:lumMod val="75000"/>
                            </a:schemeClr>
                          </a:solidFill>
                          <a:effectLst/>
                          <a:latin typeface="Calibri"/>
                          <a:cs typeface="Calibri"/>
                        </a:rPr>
                        <a:t> 2009-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bg2">
                              <a:lumMod val="75000"/>
                            </a:schemeClr>
                          </a:solidFill>
                          <a:effectLst/>
                          <a:latin typeface="Calibri"/>
                          <a:cs typeface="Calibri"/>
                        </a:rPr>
                        <a:t>2010</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r>
              <a:tr h="4540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0" i="0" u="none" strike="noStrike" cap="none" normalizeH="0" baseline="0" dirty="0" smtClean="0">
                          <a:ln>
                            <a:noFill/>
                          </a:ln>
                          <a:solidFill>
                            <a:schemeClr val="bg2">
                              <a:lumMod val="75000"/>
                            </a:schemeClr>
                          </a:solidFill>
                          <a:effectLst/>
                          <a:latin typeface="Calibri"/>
                          <a:cs typeface="Calibri"/>
                        </a:rPr>
                        <a:t>Parent telephone interviews or surveys</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200" b="0" i="0" u="none" strike="noStrike" cap="none" normalizeH="0" baseline="0" dirty="0" smtClean="0">
                          <a:ln>
                            <a:noFill/>
                          </a:ln>
                          <a:solidFill>
                            <a:schemeClr val="bg1"/>
                          </a:solidFill>
                          <a:effectLst/>
                          <a:latin typeface="Calibri"/>
                          <a:cs typeface="Calibri"/>
                        </a:rPr>
                        <a:t> </a:t>
                      </a: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200" b="0" i="0" u="none" strike="noStrike" cap="none" normalizeH="0" baseline="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200" b="0" i="0" u="none" strike="noStrike" cap="none" normalizeH="0" baseline="0" dirty="0" smtClean="0">
                          <a:ln>
                            <a:noFill/>
                          </a:ln>
                          <a:solidFill>
                            <a:srgbClr val="FFFFFF"/>
                          </a:solidFill>
                          <a:effectLst/>
                          <a:latin typeface="Calibri"/>
                          <a:cs typeface="Calibri"/>
                        </a:rPr>
                        <a:t> </a:t>
                      </a: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200" b="0" i="0" u="none" strike="noStrike" cap="none" normalizeH="0" baseline="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200" b="0" i="0" u="none" strike="noStrike" cap="none" normalizeH="0" baseline="0" dirty="0" smtClean="0">
                          <a:ln>
                            <a:noFill/>
                          </a:ln>
                          <a:solidFill>
                            <a:srgbClr val="FFFFFF"/>
                          </a:solidFill>
                          <a:effectLst/>
                          <a:latin typeface="Calibri"/>
                          <a:cs typeface="Calibri"/>
                        </a:rPr>
                        <a:t> </a:t>
                      </a: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200" b="0" i="0" u="none" strike="noStrike" cap="none" normalizeH="0" baseline="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200" b="0" i="0" u="none" strike="noStrike" cap="none" normalizeH="0" baseline="0" dirty="0" smtClean="0">
                          <a:ln>
                            <a:noFill/>
                          </a:ln>
                          <a:solidFill>
                            <a:srgbClr val="FFFFFF"/>
                          </a:solidFill>
                          <a:effectLst/>
                          <a:latin typeface="Calibri"/>
                          <a:cs typeface="Calibri"/>
                        </a:rPr>
                        <a:t> </a:t>
                      </a: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200" b="0" i="0" u="none" strike="noStrike" cap="none" normalizeH="0" baseline="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200" b="0" i="0" u="none" strike="noStrike" cap="none" normalizeH="0" baseline="0" dirty="0" smtClean="0">
                          <a:ln>
                            <a:noFill/>
                          </a:ln>
                          <a:solidFill>
                            <a:srgbClr val="FFFFFF"/>
                          </a:solidFill>
                          <a:effectLst/>
                          <a:latin typeface="Calibri"/>
                          <a:cs typeface="Calibri"/>
                        </a:rPr>
                        <a:t> </a:t>
                      </a: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2" pitchFamily="18" charset="2"/>
                        <a:buChar char="ó"/>
                        <a:tabLst/>
                      </a:pPr>
                      <a:endParaRPr kumimoji="0" lang="en-US" sz="1200" b="0" i="0" u="none" strike="noStrike" cap="none" normalizeH="0" baseline="0" dirty="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r>
              <a:tr h="508000">
                <a:tc>
                  <a:txBody>
                    <a:bodyPr/>
                    <a:lstStyle/>
                    <a:p>
                      <a:pPr marL="0" marR="0" lvl="0" indent="0" algn="l" defTabSz="914400" rtl="0" eaLnBrk="1" fontAlgn="base" latinLnBrk="0" hangingPunct="1">
                        <a:lnSpc>
                          <a:spcPct val="95000"/>
                        </a:lnSpc>
                        <a:spcBef>
                          <a:spcPct val="5000"/>
                        </a:spcBef>
                        <a:spcAft>
                          <a:spcPct val="0"/>
                        </a:spcAft>
                        <a:buClrTx/>
                        <a:buSzTx/>
                        <a:buFontTx/>
                        <a:buNone/>
                        <a:tabLst/>
                      </a:pPr>
                      <a:r>
                        <a:rPr kumimoji="0" lang="en-US" sz="1300" b="0" i="0" u="none" strike="noStrike" cap="none" normalizeH="0" baseline="0" smtClean="0">
                          <a:ln>
                            <a:noFill/>
                          </a:ln>
                          <a:solidFill>
                            <a:schemeClr val="bg2">
                              <a:lumMod val="75000"/>
                            </a:schemeClr>
                          </a:solidFill>
                          <a:effectLst/>
                          <a:latin typeface="Calibri"/>
                          <a:cs typeface="Calibri"/>
                        </a:rPr>
                        <a:t>Youth telephone interviews or surveys</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400" b="0" i="0" u="none" strike="noStrike" cap="none" normalizeH="0" baseline="0" dirty="0" smtClean="0">
                          <a:ln>
                            <a:noFill/>
                          </a:ln>
                          <a:solidFill>
                            <a:srgbClr val="FFFFFF"/>
                          </a:solidFill>
                          <a:effectLst/>
                          <a:latin typeface="Calibri"/>
                          <a:cs typeface="Calibri"/>
                        </a:rPr>
                        <a:t> </a:t>
                      </a:r>
                      <a:endParaRPr kumimoji="0" lang="en-US" sz="1300" b="0" i="0" u="none" strike="noStrike" cap="none" normalizeH="0" baseline="0" dirty="0" smtClean="0">
                        <a:ln>
                          <a:noFill/>
                        </a:ln>
                        <a:solidFill>
                          <a:srgbClr val="FFFFFF"/>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dirty="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200" b="0" i="0" u="none" strike="noStrike" cap="none" normalizeH="0" baseline="0" dirty="0" smtClean="0">
                          <a:ln>
                            <a:noFill/>
                          </a:ln>
                          <a:solidFill>
                            <a:srgbClr val="FFFFFF"/>
                          </a:solidFill>
                          <a:effectLst/>
                          <a:latin typeface="Calibri"/>
                          <a:cs typeface="Calibri"/>
                        </a:rPr>
                        <a:t> </a:t>
                      </a:r>
                      <a:endParaRPr kumimoji="0" lang="en-US" sz="1300" b="0" i="0" u="none" strike="noStrike" cap="none" normalizeH="0" baseline="0" dirty="0" smtClean="0">
                        <a:ln>
                          <a:noFill/>
                        </a:ln>
                        <a:solidFill>
                          <a:srgbClr val="FFFFFF"/>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dirty="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200" b="0" i="0" u="none" strike="noStrike" cap="none" normalizeH="0" baseline="0" dirty="0" smtClean="0">
                          <a:ln>
                            <a:noFill/>
                          </a:ln>
                          <a:solidFill>
                            <a:srgbClr val="FFFFFF"/>
                          </a:solidFill>
                          <a:effectLst/>
                          <a:latin typeface="Calibri"/>
                          <a:cs typeface="Calibri"/>
                        </a:rPr>
                        <a:t> </a:t>
                      </a:r>
                      <a:endParaRPr kumimoji="0" lang="en-US" sz="1300" b="0" i="0" u="none" strike="noStrike" cap="none" normalizeH="0" baseline="0" dirty="0" smtClean="0">
                        <a:ln>
                          <a:noFill/>
                        </a:ln>
                        <a:solidFill>
                          <a:srgbClr val="FFFFFF"/>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200" b="0" i="0" u="none" strike="noStrike" cap="none" normalizeH="0" baseline="0" dirty="0" smtClean="0">
                          <a:ln>
                            <a:noFill/>
                          </a:ln>
                          <a:solidFill>
                            <a:srgbClr val="FFFFFF"/>
                          </a:solidFill>
                          <a:effectLst/>
                          <a:latin typeface="Calibri"/>
                          <a:cs typeface="Calibri"/>
                        </a:rPr>
                        <a:t> </a:t>
                      </a:r>
                      <a:endParaRPr kumimoji="0" lang="en-US" sz="1300" b="0" i="0" u="none" strike="noStrike" cap="none" normalizeH="0" baseline="0" dirty="0" smtClean="0">
                        <a:ln>
                          <a:noFill/>
                        </a:ln>
                        <a:solidFill>
                          <a:srgbClr val="FFFFFF"/>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2" pitchFamily="18" charset="2"/>
                        <a:buChar char="ó"/>
                        <a:tabLst/>
                      </a:pPr>
                      <a:endParaRPr kumimoji="0" lang="en-US" sz="1300" b="0" i="0" u="none" strike="noStrike" cap="none" normalizeH="0" baseline="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r>
              <a:tr h="550863">
                <a:tc>
                  <a:txBody>
                    <a:bodyPr/>
                    <a:lstStyle/>
                    <a:p>
                      <a:pPr marL="0" marR="0" lvl="0" indent="0" algn="l" defTabSz="914400" rtl="0" eaLnBrk="1" fontAlgn="base" latinLnBrk="0" hangingPunct="1">
                        <a:lnSpc>
                          <a:spcPct val="95000"/>
                        </a:lnSpc>
                        <a:spcBef>
                          <a:spcPct val="5000"/>
                        </a:spcBef>
                        <a:spcAft>
                          <a:spcPct val="0"/>
                        </a:spcAft>
                        <a:buClrTx/>
                        <a:buSzTx/>
                        <a:buFontTx/>
                        <a:buNone/>
                        <a:tabLst/>
                      </a:pPr>
                      <a:r>
                        <a:rPr kumimoji="0" lang="en-US" sz="1300" b="0" i="0" u="none" strike="noStrike" cap="none" normalizeH="0" baseline="0" smtClean="0">
                          <a:ln>
                            <a:noFill/>
                          </a:ln>
                          <a:solidFill>
                            <a:schemeClr val="bg2">
                              <a:lumMod val="75000"/>
                            </a:schemeClr>
                          </a:solidFill>
                          <a:effectLst/>
                          <a:latin typeface="Calibri"/>
                          <a:cs typeface="Calibri"/>
                        </a:rPr>
                        <a:t>Direct assessment and</a:t>
                      </a:r>
                    </a:p>
                    <a:p>
                      <a:pPr marL="0" marR="0" lvl="0" indent="0" algn="l" defTabSz="914400" rtl="0" eaLnBrk="1" fontAlgn="base" latinLnBrk="0" hangingPunct="1">
                        <a:lnSpc>
                          <a:spcPct val="95000"/>
                        </a:lnSpc>
                        <a:spcBef>
                          <a:spcPct val="5000"/>
                        </a:spcBef>
                        <a:spcAft>
                          <a:spcPct val="0"/>
                        </a:spcAft>
                        <a:buClrTx/>
                        <a:buSzTx/>
                        <a:buFontTx/>
                        <a:buNone/>
                        <a:tabLst/>
                      </a:pPr>
                      <a:r>
                        <a:rPr kumimoji="0" lang="en-US" sz="1300" b="0" i="0" u="none" strike="noStrike" cap="none" normalizeH="0" baseline="0" smtClean="0">
                          <a:ln>
                            <a:noFill/>
                          </a:ln>
                          <a:solidFill>
                            <a:schemeClr val="bg2">
                              <a:lumMod val="75000"/>
                            </a:schemeClr>
                          </a:solidFill>
                          <a:effectLst/>
                          <a:latin typeface="Calibri"/>
                          <a:cs typeface="Calibri"/>
                        </a:rPr>
                        <a:t>in-person interviews</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200" b="0" i="0" u="none" strike="noStrike" cap="none" normalizeH="0" baseline="0" dirty="0" smtClean="0">
                          <a:ln>
                            <a:noFill/>
                          </a:ln>
                          <a:solidFill>
                            <a:srgbClr val="FFFFFF"/>
                          </a:solidFill>
                          <a:effectLst/>
                          <a:latin typeface="Calibri"/>
                          <a:cs typeface="Calibri"/>
                        </a:rPr>
                        <a:t> </a:t>
                      </a:r>
                      <a:endParaRPr kumimoji="0" lang="en-US" sz="1300" b="0" i="0" u="none" strike="noStrike" cap="none" normalizeH="0" baseline="0" dirty="0" smtClean="0">
                        <a:ln>
                          <a:noFill/>
                        </a:ln>
                        <a:solidFill>
                          <a:srgbClr val="FFFFFF"/>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200" b="0" i="0" u="none" strike="noStrike" cap="none" normalizeH="0" baseline="0" dirty="0" smtClean="0">
                          <a:ln>
                            <a:noFill/>
                          </a:ln>
                          <a:solidFill>
                            <a:srgbClr val="FFFFFF"/>
                          </a:solidFill>
                          <a:effectLst/>
                          <a:latin typeface="Calibri"/>
                          <a:cs typeface="Calibri"/>
                        </a:rPr>
                        <a:t> </a:t>
                      </a:r>
                      <a:endParaRPr kumimoji="0" lang="en-US" sz="1300" b="0" i="0" u="none" strike="noStrike" cap="none" normalizeH="0" baseline="0" dirty="0" smtClean="0">
                        <a:ln>
                          <a:noFill/>
                        </a:ln>
                        <a:solidFill>
                          <a:srgbClr val="FFFFFF"/>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dirty="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2" pitchFamily="18" charset="2"/>
                        <a:buChar char="ó"/>
                        <a:tabLst/>
                      </a:pPr>
                      <a:endParaRPr kumimoji="0" lang="en-US" sz="1300" b="0" i="0" u="none" strike="noStrike" cap="none" normalizeH="0" baseline="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r>
              <a:tr h="3657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0" i="0" u="none" strike="noStrike" cap="none" normalizeH="0" baseline="0" dirty="0" smtClean="0">
                          <a:ln>
                            <a:noFill/>
                          </a:ln>
                          <a:solidFill>
                            <a:schemeClr val="bg2">
                              <a:lumMod val="75000"/>
                            </a:schemeClr>
                          </a:solidFill>
                          <a:effectLst/>
                          <a:latin typeface="Calibri"/>
                          <a:cs typeface="Calibri"/>
                        </a:rPr>
                        <a:t>Teacher Survey</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200" b="0" i="0" u="none" strike="noStrike" cap="none" normalizeH="0" baseline="0" dirty="0" smtClean="0">
                          <a:ln>
                            <a:noFill/>
                          </a:ln>
                          <a:solidFill>
                            <a:srgbClr val="FFFFFF"/>
                          </a:solidFill>
                          <a:effectLst/>
                          <a:latin typeface="Calibri"/>
                          <a:cs typeface="Calibri"/>
                        </a:rPr>
                        <a:t> </a:t>
                      </a:r>
                      <a:endParaRPr kumimoji="0" lang="en-US" sz="1300" b="0" i="0" u="none" strike="noStrike" cap="none" normalizeH="0" baseline="0" dirty="0" smtClean="0">
                        <a:ln>
                          <a:noFill/>
                        </a:ln>
                        <a:solidFill>
                          <a:srgbClr val="FFFFFF"/>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200" b="0" i="0" u="none" strike="noStrike" cap="none" normalizeH="0" baseline="0" dirty="0" smtClean="0">
                          <a:ln>
                            <a:noFill/>
                          </a:ln>
                          <a:solidFill>
                            <a:srgbClr val="FFFFFF"/>
                          </a:solidFill>
                          <a:effectLst/>
                          <a:latin typeface="Calibri"/>
                          <a:cs typeface="Calibri"/>
                        </a:rPr>
                        <a:t> </a:t>
                      </a:r>
                      <a:endParaRPr kumimoji="0" lang="en-US" sz="1300" b="0" i="0" u="none" strike="noStrike" cap="none" normalizeH="0" baseline="0" dirty="0" smtClean="0">
                        <a:ln>
                          <a:noFill/>
                        </a:ln>
                        <a:solidFill>
                          <a:srgbClr val="FFFFFF"/>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dirty="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1300" b="0" i="0" u="none" strike="noStrike" cap="none" normalizeH="0" baseline="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2" pitchFamily="18" charset="2"/>
                        <a:buChar char="ó"/>
                        <a:tabLst/>
                      </a:pPr>
                      <a:endParaRPr kumimoji="0" lang="en-US" sz="1300" b="0" i="0" u="none" strike="noStrike" cap="none" normalizeH="0" baseline="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r>
              <a:tr h="5222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0" i="0" u="none" strike="noStrike" cap="none" normalizeH="0" baseline="0" smtClean="0">
                          <a:ln>
                            <a:noFill/>
                          </a:ln>
                          <a:solidFill>
                            <a:schemeClr val="bg2">
                              <a:lumMod val="75000"/>
                            </a:schemeClr>
                          </a:solidFill>
                          <a:effectLst/>
                          <a:latin typeface="Calibri"/>
                          <a:cs typeface="Calibri"/>
                        </a:rPr>
                        <a:t>Student’s School Program Survey</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200" b="0" i="0" u="none" strike="noStrike" cap="none" normalizeH="0" baseline="0" dirty="0" smtClean="0">
                          <a:ln>
                            <a:noFill/>
                          </a:ln>
                          <a:solidFill>
                            <a:srgbClr val="FFFFFF"/>
                          </a:solidFill>
                          <a:effectLst/>
                          <a:latin typeface="Calibri"/>
                          <a:cs typeface="Calibri"/>
                        </a:rPr>
                        <a:t> </a:t>
                      </a:r>
                      <a:endParaRPr kumimoji="0" lang="en-US" sz="1300" b="0" i="0" u="none" strike="noStrike" cap="none" normalizeH="0" baseline="0" dirty="0" smtClean="0">
                        <a:ln>
                          <a:noFill/>
                        </a:ln>
                        <a:solidFill>
                          <a:srgbClr val="FFFFFF"/>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200" b="0" i="0" u="none" strike="noStrike" cap="none" normalizeH="0" baseline="0" dirty="0" smtClean="0">
                          <a:ln>
                            <a:noFill/>
                          </a:ln>
                          <a:solidFill>
                            <a:srgbClr val="FFFFFF"/>
                          </a:solidFill>
                          <a:effectLst/>
                          <a:latin typeface="Calibri"/>
                          <a:cs typeface="Calibri"/>
                        </a:rPr>
                        <a:t> </a:t>
                      </a:r>
                      <a:endParaRPr kumimoji="0" lang="en-US" sz="1300" b="0" i="0" u="none" strike="noStrike" cap="none" normalizeH="0" baseline="0" dirty="0" smtClean="0">
                        <a:ln>
                          <a:noFill/>
                        </a:ln>
                        <a:solidFill>
                          <a:srgbClr val="FFFFFF"/>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dirty="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dirty="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2" pitchFamily="18" charset="2"/>
                        <a:buNone/>
                        <a:tabLst/>
                      </a:pPr>
                      <a:endParaRPr kumimoji="0" lang="en-US" sz="1300" b="0" i="0" u="none" strike="noStrike" cap="none" normalizeH="0" baseline="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r>
              <a:tr h="5064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0" i="0" u="none" strike="noStrike" cap="none" normalizeH="0" baseline="0" smtClean="0">
                          <a:ln>
                            <a:noFill/>
                          </a:ln>
                          <a:solidFill>
                            <a:schemeClr val="bg2">
                              <a:lumMod val="75000"/>
                            </a:schemeClr>
                          </a:solidFill>
                          <a:effectLst/>
                          <a:latin typeface="Calibri"/>
                          <a:cs typeface="Calibri"/>
                        </a:rPr>
                        <a:t>School Characteristics Survey</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dirty="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200" b="0" i="0" u="none" strike="noStrike" cap="none" normalizeH="0" baseline="0" dirty="0" smtClean="0">
                          <a:ln>
                            <a:noFill/>
                          </a:ln>
                          <a:solidFill>
                            <a:srgbClr val="FFFFFF"/>
                          </a:solidFill>
                          <a:effectLst/>
                          <a:latin typeface="Calibri"/>
                          <a:cs typeface="Calibri"/>
                        </a:rPr>
                        <a:t> </a:t>
                      </a:r>
                      <a:endParaRPr kumimoji="0" lang="en-US" sz="1300" b="0" i="0" u="none" strike="noStrike" cap="none" normalizeH="0" baseline="0" dirty="0" smtClean="0">
                        <a:ln>
                          <a:noFill/>
                        </a:ln>
                        <a:solidFill>
                          <a:srgbClr val="FFFFFF"/>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200" b="0" i="0" u="none" strike="noStrike" cap="none" normalizeH="0" baseline="0" dirty="0" smtClean="0">
                          <a:ln>
                            <a:noFill/>
                          </a:ln>
                          <a:solidFill>
                            <a:srgbClr val="FFFFFF"/>
                          </a:solidFill>
                          <a:effectLst/>
                          <a:latin typeface="Calibri"/>
                          <a:cs typeface="Calibri"/>
                        </a:rPr>
                        <a:t> </a:t>
                      </a:r>
                      <a:endParaRPr kumimoji="0" lang="en-US" sz="1300" b="0" i="0" u="none" strike="noStrike" cap="none" normalizeH="0" baseline="0" dirty="0" smtClean="0">
                        <a:ln>
                          <a:noFill/>
                        </a:ln>
                        <a:solidFill>
                          <a:srgbClr val="FFFFFF"/>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dirty="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2" pitchFamily="18" charset="2"/>
                        <a:buChar char="ó"/>
                        <a:tabLst/>
                      </a:pPr>
                      <a:endParaRPr kumimoji="0" lang="en-US" sz="1300" b="0" i="0" u="none" strike="noStrike" cap="none" normalizeH="0" baseline="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r>
              <a:tr h="3476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0" i="0" u="none" strike="noStrike" cap="none" normalizeH="0" baseline="0" smtClean="0">
                          <a:ln>
                            <a:noFill/>
                          </a:ln>
                          <a:solidFill>
                            <a:schemeClr val="bg2">
                              <a:lumMod val="75000"/>
                            </a:schemeClr>
                          </a:solidFill>
                          <a:effectLst/>
                          <a:latin typeface="Calibri"/>
                          <a:cs typeface="Calibri"/>
                        </a:rPr>
                        <a:t>Transcripts</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dirty="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200" b="0" i="0" u="none" strike="noStrike" cap="none" normalizeH="0" baseline="0" dirty="0" smtClean="0">
                          <a:ln>
                            <a:noFill/>
                          </a:ln>
                          <a:solidFill>
                            <a:srgbClr val="FFFFFF"/>
                          </a:solidFill>
                          <a:effectLst/>
                          <a:latin typeface="Calibri"/>
                          <a:cs typeface="Calibri"/>
                        </a:rPr>
                        <a:t> </a:t>
                      </a:r>
                      <a:endParaRPr kumimoji="0" lang="en-US" sz="1300" b="0" i="0" u="none" strike="noStrike" cap="none" normalizeH="0" baseline="0" dirty="0" smtClean="0">
                        <a:ln>
                          <a:noFill/>
                        </a:ln>
                        <a:solidFill>
                          <a:srgbClr val="FFFFFF"/>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200" b="0" i="0" u="none" strike="noStrike" cap="none" normalizeH="0" baseline="0" dirty="0" smtClean="0">
                          <a:ln>
                            <a:noFill/>
                          </a:ln>
                          <a:solidFill>
                            <a:srgbClr val="FFFFFF"/>
                          </a:solidFill>
                          <a:effectLst/>
                          <a:latin typeface="Calibri"/>
                          <a:cs typeface="Calibri"/>
                        </a:rPr>
                        <a:t> </a:t>
                      </a:r>
                      <a:endParaRPr kumimoji="0" lang="en-US" sz="1300" b="0" i="0" u="none" strike="noStrike" cap="none" normalizeH="0" baseline="0" dirty="0" smtClean="0">
                        <a:ln>
                          <a:noFill/>
                        </a:ln>
                        <a:solidFill>
                          <a:srgbClr val="FFFFFF"/>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200" b="0" i="0" u="none" strike="noStrike" cap="none" normalizeH="0" baseline="0" dirty="0" smtClean="0">
                          <a:ln>
                            <a:noFill/>
                          </a:ln>
                          <a:solidFill>
                            <a:srgbClr val="FFFFFF"/>
                          </a:solidFill>
                          <a:effectLst/>
                          <a:latin typeface="Calibri"/>
                          <a:cs typeface="Calibri"/>
                        </a:rPr>
                        <a:t> </a:t>
                      </a:r>
                      <a:endParaRPr kumimoji="0" lang="en-US" sz="1300" b="0" i="0" u="none" strike="noStrike" cap="none" normalizeH="0" baseline="0" dirty="0" smtClean="0">
                        <a:ln>
                          <a:noFill/>
                        </a:ln>
                        <a:solidFill>
                          <a:srgbClr val="FFFFFF"/>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200" b="0" i="0" u="none" strike="noStrike" cap="none" normalizeH="0" baseline="0" dirty="0" smtClean="0">
                          <a:ln>
                            <a:noFill/>
                          </a:ln>
                          <a:solidFill>
                            <a:srgbClr val="FFFFFF"/>
                          </a:solidFill>
                          <a:effectLst/>
                          <a:latin typeface="Calibri"/>
                          <a:cs typeface="Calibri"/>
                        </a:rPr>
                        <a:t> </a:t>
                      </a:r>
                      <a:endParaRPr kumimoji="0" lang="en-US" sz="1300" b="0" i="0" u="none" strike="noStrike" cap="none" normalizeH="0" baseline="0" dirty="0" smtClean="0">
                        <a:ln>
                          <a:noFill/>
                        </a:ln>
                        <a:solidFill>
                          <a:srgbClr val="FFFFFF"/>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200" b="0" i="0" u="none" strike="noStrike" cap="none" normalizeH="0" baseline="0" smtClean="0">
                          <a:ln>
                            <a:noFill/>
                          </a:ln>
                          <a:solidFill>
                            <a:srgbClr val="FFFFFF"/>
                          </a:solidFill>
                          <a:effectLst/>
                          <a:latin typeface="Calibri"/>
                          <a:cs typeface="Calibri"/>
                        </a:rPr>
                        <a:t> </a:t>
                      </a:r>
                      <a:endParaRPr kumimoji="0" lang="en-US" sz="1300" b="0" i="0" u="none" strike="noStrike" cap="none" normalizeH="0" baseline="0" dirty="0" smtClean="0">
                        <a:ln>
                          <a:noFill/>
                        </a:ln>
                        <a:solidFill>
                          <a:srgbClr val="FFFFFF"/>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200" b="0" i="0" u="none" strike="noStrike" cap="none" normalizeH="0" baseline="0" dirty="0" smtClean="0">
                          <a:ln>
                            <a:noFill/>
                          </a:ln>
                          <a:solidFill>
                            <a:srgbClr val="FFFFFF"/>
                          </a:solidFill>
                          <a:effectLst/>
                          <a:latin typeface="Calibri"/>
                          <a:cs typeface="Calibri"/>
                        </a:rPr>
                        <a:t> </a:t>
                      </a:r>
                      <a:endParaRPr kumimoji="0" lang="en-US" sz="1300" b="0" i="0" u="none" strike="noStrike" cap="none" normalizeH="0" baseline="0" dirty="0" smtClean="0">
                        <a:ln>
                          <a:noFill/>
                        </a:ln>
                        <a:solidFill>
                          <a:srgbClr val="FFFFFF"/>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200" b="0" i="0" u="none" strike="noStrike" cap="none" normalizeH="0" baseline="0" dirty="0" smtClean="0">
                          <a:ln>
                            <a:noFill/>
                          </a:ln>
                          <a:solidFill>
                            <a:srgbClr val="FFFFFF"/>
                          </a:solidFill>
                          <a:effectLst/>
                          <a:latin typeface="Calibri"/>
                          <a:cs typeface="Calibri"/>
                        </a:rPr>
                        <a:t> </a:t>
                      </a:r>
                      <a:endParaRPr kumimoji="0" lang="en-US" sz="1300" b="0" i="0" u="none" strike="noStrike" cap="none" normalizeH="0" baseline="0" dirty="0" smtClean="0">
                        <a:ln>
                          <a:noFill/>
                        </a:ln>
                        <a:solidFill>
                          <a:srgbClr val="FFFFFF"/>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dirty="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2" pitchFamily="18" charset="2"/>
                        <a:buChar char="ó"/>
                        <a:tabLst/>
                      </a:pPr>
                      <a:endParaRPr kumimoji="0" lang="en-US" sz="1300" b="0" i="0" u="none" strike="noStrike" cap="none" normalizeH="0" baseline="0" dirty="0" smtClean="0">
                        <a:ln>
                          <a:noFill/>
                        </a:ln>
                        <a:solidFill>
                          <a:schemeClr val="bg2">
                            <a:lumMod val="75000"/>
                          </a:schemeClr>
                        </a:solidFill>
                        <a:effectLst/>
                        <a:latin typeface="Calibri"/>
                        <a:cs typeface="Calibri"/>
                      </a:endParaRPr>
                    </a:p>
                  </a:txBody>
                  <a:tcPr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E87D79E8-A030-41F7-A8B6-0C69C9058122}" type="slidenum">
              <a:rPr lang="en-US" smtClean="0"/>
              <a:pPr/>
              <a:t>17</a:t>
            </a:fld>
            <a:endParaRPr lang="en-US"/>
          </a:p>
        </p:txBody>
      </p:sp>
      <p:sp>
        <p:nvSpPr>
          <p:cNvPr id="17410" name="Title 1"/>
          <p:cNvSpPr>
            <a:spLocks noGrp="1"/>
          </p:cNvSpPr>
          <p:nvPr>
            <p:ph type="title"/>
          </p:nvPr>
        </p:nvSpPr>
        <p:spPr>
          <a:xfrm>
            <a:off x="457200" y="453986"/>
            <a:ext cx="8229600" cy="815754"/>
          </a:xfrm>
        </p:spPr>
        <p:txBody>
          <a:bodyPr/>
          <a:lstStyle/>
          <a:p>
            <a:r>
              <a:rPr lang="en-US" dirty="0" smtClean="0"/>
              <a:t>Closing</a:t>
            </a:r>
          </a:p>
        </p:txBody>
      </p:sp>
      <p:sp>
        <p:nvSpPr>
          <p:cNvPr id="17411" name="Content Placeholder 2"/>
          <p:cNvSpPr>
            <a:spLocks noGrp="1"/>
          </p:cNvSpPr>
          <p:nvPr>
            <p:ph idx="1"/>
          </p:nvPr>
        </p:nvSpPr>
        <p:spPr>
          <a:xfrm>
            <a:off x="558798" y="1121600"/>
            <a:ext cx="8229600" cy="4525963"/>
          </a:xfrm>
        </p:spPr>
        <p:txBody>
          <a:bodyPr/>
          <a:lstStyle/>
          <a:p>
            <a:r>
              <a:rPr lang="en-US" dirty="0" smtClean="0"/>
              <a:t>Topics discussed in this module</a:t>
            </a:r>
          </a:p>
          <a:p>
            <a:pPr lvl="1"/>
            <a:r>
              <a:rPr lang="en-US" altLang="en-US" dirty="0" smtClean="0"/>
              <a:t>Congressionally mandated national studies</a:t>
            </a:r>
            <a:endParaRPr lang="en-US" dirty="0" smtClean="0"/>
          </a:p>
          <a:p>
            <a:pPr lvl="1"/>
            <a:r>
              <a:rPr lang="en-US" dirty="0" smtClean="0"/>
              <a:t>Background of NLTS2</a:t>
            </a:r>
          </a:p>
          <a:p>
            <a:pPr lvl="1"/>
            <a:r>
              <a:rPr lang="en-US" dirty="0" smtClean="0"/>
              <a:t>Purpose of NLTS2</a:t>
            </a:r>
          </a:p>
          <a:p>
            <a:pPr lvl="1"/>
            <a:r>
              <a:rPr lang="en-US" dirty="0" smtClean="0"/>
              <a:t>NLTS2 sampling</a:t>
            </a:r>
          </a:p>
          <a:p>
            <a:pPr lvl="1"/>
            <a:r>
              <a:rPr lang="en-US" dirty="0" smtClean="0"/>
              <a:t>NLTS2 study design</a:t>
            </a:r>
          </a:p>
          <a:p>
            <a:pPr lvl="1"/>
            <a:r>
              <a:rPr lang="en-US" dirty="0" smtClean="0"/>
              <a:t>Data collection components</a:t>
            </a:r>
          </a:p>
          <a:p>
            <a:pPr lvl="1"/>
            <a:r>
              <a:rPr lang="en-US" dirty="0" smtClean="0"/>
              <a:t>NLTS2 data collection timeline</a:t>
            </a:r>
          </a:p>
          <a:p>
            <a:r>
              <a:rPr lang="en-US" dirty="0" smtClean="0"/>
              <a:t>Next module:</a:t>
            </a:r>
          </a:p>
          <a:p>
            <a:pPr lvl="1"/>
            <a:r>
              <a:rPr lang="en-US" smtClean="0"/>
              <a:t>3. </a:t>
            </a:r>
            <a:r>
              <a:rPr lang="en-US" dirty="0" smtClean="0"/>
              <a:t>NLTS2 Study Design and Sampling</a:t>
            </a:r>
          </a:p>
          <a:p>
            <a:endParaRPr lang="en-US" dirty="0" smtClean="0"/>
          </a:p>
          <a:p>
            <a:endParaRPr lang="en-US" dirty="0" smtClean="0"/>
          </a:p>
          <a:p>
            <a:endParaRPr lang="en-US"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E87D79E8-A030-41F7-A8B6-0C69C9058122}" type="slidenum">
              <a:rPr lang="en-US" smtClean="0"/>
              <a:pPr/>
              <a:t>18</a:t>
            </a:fld>
            <a:endParaRPr lang="en-US"/>
          </a:p>
        </p:txBody>
      </p:sp>
      <p:sp>
        <p:nvSpPr>
          <p:cNvPr id="18434" name="Title 1"/>
          <p:cNvSpPr>
            <a:spLocks noGrp="1"/>
          </p:cNvSpPr>
          <p:nvPr>
            <p:ph type="title"/>
          </p:nvPr>
        </p:nvSpPr>
        <p:spPr/>
        <p:txBody>
          <a:bodyPr/>
          <a:lstStyle/>
          <a:p>
            <a:r>
              <a:rPr lang="en-US" dirty="0" smtClean="0"/>
              <a:t>Important information</a:t>
            </a:r>
          </a:p>
        </p:txBody>
      </p:sp>
      <p:sp>
        <p:nvSpPr>
          <p:cNvPr id="18435" name="Content Placeholder 2"/>
          <p:cNvSpPr>
            <a:spLocks noGrp="1"/>
          </p:cNvSpPr>
          <p:nvPr>
            <p:ph idx="1"/>
          </p:nvPr>
        </p:nvSpPr>
        <p:spPr>
          <a:xfrm>
            <a:off x="544284" y="1252226"/>
            <a:ext cx="8229600" cy="4525963"/>
          </a:xfrm>
        </p:spPr>
        <p:txBody>
          <a:bodyPr/>
          <a:lstStyle/>
          <a:p>
            <a:pPr lvl="1"/>
            <a:r>
              <a:rPr lang="en-US" dirty="0" smtClean="0"/>
              <a:t>NLTS2 website contains reports, data tables, and other project-related information </a:t>
            </a:r>
            <a:br>
              <a:rPr lang="en-US" dirty="0" smtClean="0"/>
            </a:br>
            <a:r>
              <a:rPr lang="en-US" dirty="0" smtClean="0"/>
              <a:t> </a:t>
            </a:r>
            <a:r>
              <a:rPr lang="en-US" dirty="0" smtClean="0">
                <a:hlinkClick r:id="rId3"/>
              </a:rPr>
              <a:t>http://nlts2.org/</a:t>
            </a:r>
            <a:endParaRPr lang="en-US" dirty="0" smtClean="0"/>
          </a:p>
          <a:p>
            <a:pPr lvl="1"/>
            <a:r>
              <a:rPr lang="en-US" dirty="0" smtClean="0"/>
              <a:t>Information about obtaining the NLTS2 database and documentation can be found on the NCES website </a:t>
            </a:r>
            <a:br>
              <a:rPr lang="en-US" dirty="0" smtClean="0"/>
            </a:br>
            <a:r>
              <a:rPr lang="en-US" dirty="0" smtClean="0"/>
              <a:t> </a:t>
            </a:r>
            <a:r>
              <a:rPr lang="en-US" dirty="0" smtClean="0">
                <a:hlinkClick r:id="rId4"/>
              </a:rPr>
              <a:t>http://nces.ed.gov/statprog/rudman/</a:t>
            </a:r>
            <a:endParaRPr lang="en-US" dirty="0" smtClean="0"/>
          </a:p>
          <a:p>
            <a:pPr lvl="1"/>
            <a:r>
              <a:rPr lang="en-US" dirty="0" smtClean="0"/>
              <a:t>General information about restricted data licenses can be found on the NCES website</a:t>
            </a:r>
            <a:br>
              <a:rPr lang="en-US" dirty="0" smtClean="0"/>
            </a:br>
            <a:r>
              <a:rPr lang="en-US" dirty="0" smtClean="0"/>
              <a:t> </a:t>
            </a:r>
            <a:r>
              <a:rPr lang="en-US" dirty="0" smtClean="0">
                <a:hlinkClick r:id="rId5"/>
              </a:rPr>
              <a:t>http://nces.ed.gov/statprog/instruct.asp</a:t>
            </a:r>
            <a:r>
              <a:rPr lang="en-US" dirty="0" smtClean="0"/>
              <a:t> </a:t>
            </a:r>
          </a:p>
          <a:p>
            <a:pPr lvl="1"/>
            <a:r>
              <a:rPr lang="en-US" dirty="0" smtClean="0"/>
              <a:t>E-mail address: nlts2@sri.com</a:t>
            </a:r>
          </a:p>
          <a:p>
            <a:pPr lvl="1">
              <a:buNone/>
            </a:pPr>
            <a:endParaRPr lang="en-US"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E87D79E8-A030-41F7-A8B6-0C69C9058122}" type="slidenum">
              <a:rPr lang="en-US" smtClean="0"/>
              <a:pPr/>
              <a:t>1</a:t>
            </a:fld>
            <a:endParaRPr lang="en-US" dirty="0"/>
          </a:p>
        </p:txBody>
      </p:sp>
      <p:sp>
        <p:nvSpPr>
          <p:cNvPr id="2" name="Title 1"/>
          <p:cNvSpPr>
            <a:spLocks noGrp="1"/>
          </p:cNvSpPr>
          <p:nvPr>
            <p:ph type="title"/>
          </p:nvPr>
        </p:nvSpPr>
        <p:spPr/>
        <p:txBody>
          <a:bodyPr/>
          <a:lstStyle/>
          <a:p>
            <a:r>
              <a:rPr lang="en-US" smtClean="0"/>
              <a:t>Prerequisites</a:t>
            </a:r>
            <a:endParaRPr lang="en-US" dirty="0"/>
          </a:p>
        </p:txBody>
      </p:sp>
      <p:sp>
        <p:nvSpPr>
          <p:cNvPr id="3" name="Content Placeholder 2"/>
          <p:cNvSpPr>
            <a:spLocks noGrp="1"/>
          </p:cNvSpPr>
          <p:nvPr>
            <p:ph idx="1"/>
          </p:nvPr>
        </p:nvSpPr>
        <p:spPr/>
        <p:txBody>
          <a:bodyPr/>
          <a:lstStyle/>
          <a:p>
            <a:r>
              <a:rPr lang="en-US" dirty="0" smtClean="0"/>
              <a:t>Recommended module to complete before viewing this module</a:t>
            </a:r>
          </a:p>
          <a:p>
            <a:pPr lvl="1"/>
            <a:r>
              <a:rPr lang="en-US" dirty="0" smtClean="0"/>
              <a:t>1. Introduction to the NLTS2 Training Modules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E87D79E8-A030-41F7-A8B6-0C69C9058122}" type="slidenum">
              <a:rPr lang="en-US" smtClean="0"/>
              <a:pPr/>
              <a:t>2</a:t>
            </a:fld>
            <a:endParaRPr lang="en-US" dirty="0"/>
          </a:p>
        </p:txBody>
      </p:sp>
      <p:sp>
        <p:nvSpPr>
          <p:cNvPr id="3074" name="Title 1"/>
          <p:cNvSpPr>
            <a:spLocks noGrp="1"/>
          </p:cNvSpPr>
          <p:nvPr>
            <p:ph type="title"/>
          </p:nvPr>
        </p:nvSpPr>
        <p:spPr/>
        <p:txBody>
          <a:bodyPr/>
          <a:lstStyle/>
          <a:p>
            <a:r>
              <a:rPr lang="en-US" dirty="0" smtClean="0"/>
              <a:t>Overview</a:t>
            </a:r>
          </a:p>
        </p:txBody>
      </p:sp>
      <p:sp>
        <p:nvSpPr>
          <p:cNvPr id="3075" name="Content Placeholder 2"/>
          <p:cNvSpPr>
            <a:spLocks noGrp="1"/>
          </p:cNvSpPr>
          <p:nvPr>
            <p:ph idx="1"/>
          </p:nvPr>
        </p:nvSpPr>
        <p:spPr/>
        <p:txBody>
          <a:bodyPr/>
          <a:lstStyle/>
          <a:p>
            <a:pPr lvl="1"/>
            <a:r>
              <a:rPr lang="en-US" altLang="en-US" dirty="0" smtClean="0"/>
              <a:t>Congressionally mandated national studies</a:t>
            </a:r>
            <a:endParaRPr lang="en-US" dirty="0" smtClean="0"/>
          </a:p>
          <a:p>
            <a:pPr lvl="1"/>
            <a:r>
              <a:rPr lang="en-US" dirty="0" smtClean="0"/>
              <a:t>Background of NLTS2</a:t>
            </a:r>
          </a:p>
          <a:p>
            <a:pPr lvl="1"/>
            <a:r>
              <a:rPr lang="en-US" dirty="0" smtClean="0"/>
              <a:t>Purpose of NLTS2</a:t>
            </a:r>
          </a:p>
          <a:p>
            <a:pPr lvl="1"/>
            <a:r>
              <a:rPr lang="en-US" dirty="0" smtClean="0"/>
              <a:t>NLTS2 sampling</a:t>
            </a:r>
          </a:p>
          <a:p>
            <a:pPr lvl="1"/>
            <a:r>
              <a:rPr lang="en-US" dirty="0" smtClean="0"/>
              <a:t>NLTS2 study design</a:t>
            </a:r>
          </a:p>
          <a:p>
            <a:pPr lvl="1"/>
            <a:r>
              <a:rPr lang="en-US" dirty="0" smtClean="0"/>
              <a:t>Data collection components</a:t>
            </a:r>
          </a:p>
          <a:p>
            <a:pPr lvl="1"/>
            <a:r>
              <a:rPr lang="en-US" dirty="0" smtClean="0"/>
              <a:t>NLTS2 data collection timeline</a:t>
            </a:r>
          </a:p>
          <a:p>
            <a:pPr lvl="1"/>
            <a:r>
              <a:rPr lang="en-US" dirty="0" smtClean="0"/>
              <a:t>Closing</a:t>
            </a:r>
          </a:p>
          <a:p>
            <a:pPr lvl="1"/>
            <a:r>
              <a:rPr lang="en-US" dirty="0" smtClean="0"/>
              <a:t>Important information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E87D79E8-A030-41F7-A8B6-0C69C9058122}" type="slidenum">
              <a:rPr lang="en-US" smtClean="0"/>
              <a:pPr/>
              <a:t>3</a:t>
            </a:fld>
            <a:endParaRPr lang="en-US"/>
          </a:p>
        </p:txBody>
      </p:sp>
      <p:sp>
        <p:nvSpPr>
          <p:cNvPr id="6148" name="Rectangle 8"/>
          <p:cNvSpPr>
            <a:spLocks noGrp="1" noChangeArrowheads="1"/>
          </p:cNvSpPr>
          <p:nvPr>
            <p:ph idx="1"/>
          </p:nvPr>
        </p:nvSpPr>
        <p:spPr>
          <a:xfrm>
            <a:off x="468775" y="1519175"/>
            <a:ext cx="8229600" cy="4525963"/>
          </a:xfrm>
        </p:spPr>
        <p:txBody>
          <a:bodyPr/>
          <a:lstStyle/>
          <a:p>
            <a:r>
              <a:rPr lang="en-US" altLang="en-US" sz="2600" dirty="0" smtClean="0"/>
              <a:t>Personnel issues regarding special</a:t>
            </a:r>
            <a:br>
              <a:rPr lang="en-US" altLang="en-US" sz="2600" dirty="0" smtClean="0"/>
            </a:br>
            <a:r>
              <a:rPr lang="en-US" altLang="en-US" sz="2600" dirty="0" smtClean="0"/>
              <a:t>educators and related service providers</a:t>
            </a:r>
          </a:p>
          <a:p>
            <a:pPr lvl="1"/>
            <a:r>
              <a:rPr lang="en-US" altLang="en-US" sz="2200" dirty="0" err="1" smtClean="0"/>
              <a:t>SPeNSE–Westat</a:t>
            </a:r>
            <a:endParaRPr lang="en-US" altLang="en-US" sz="2200" dirty="0" smtClean="0"/>
          </a:p>
          <a:p>
            <a:r>
              <a:rPr lang="en-US" altLang="en-US" sz="2600" dirty="0" smtClean="0"/>
              <a:t>Implementation at the state, district, and</a:t>
            </a:r>
            <a:br>
              <a:rPr lang="en-US" altLang="en-US" sz="2600" dirty="0" smtClean="0"/>
            </a:br>
            <a:r>
              <a:rPr lang="en-US" altLang="en-US" sz="2600" dirty="0" smtClean="0"/>
              <a:t>local levels related to key issues (e.g., parent involvement, discipline policy)</a:t>
            </a:r>
          </a:p>
          <a:p>
            <a:pPr lvl="1"/>
            <a:r>
              <a:rPr lang="en-US" altLang="en-US" sz="2200" dirty="0" smtClean="0"/>
              <a:t>SLIIDEA–</a:t>
            </a:r>
            <a:r>
              <a:rPr lang="en-US" altLang="en-US" sz="2200" dirty="0" err="1" smtClean="0"/>
              <a:t>Abt</a:t>
            </a:r>
            <a:r>
              <a:rPr lang="en-US" altLang="en-US" sz="2200" dirty="0" smtClean="0"/>
              <a:t> Associates</a:t>
            </a:r>
          </a:p>
          <a:p>
            <a:r>
              <a:rPr lang="en-US" altLang="en-US" sz="2600" dirty="0" smtClean="0"/>
              <a:t>Costs of special education</a:t>
            </a:r>
          </a:p>
          <a:p>
            <a:pPr lvl="1"/>
            <a:r>
              <a:rPr lang="en-US" altLang="en-US" sz="2200" dirty="0" smtClean="0"/>
              <a:t>SEEP–American Institutes for Research</a:t>
            </a:r>
          </a:p>
        </p:txBody>
      </p:sp>
      <p:sp>
        <p:nvSpPr>
          <p:cNvPr id="10" name="Rectangle 7"/>
          <p:cNvSpPr>
            <a:spLocks noGrp="1" noChangeArrowheads="1"/>
          </p:cNvSpPr>
          <p:nvPr>
            <p:ph type="title"/>
          </p:nvPr>
        </p:nvSpPr>
        <p:spPr>
          <a:xfrm>
            <a:off x="457200" y="582880"/>
            <a:ext cx="8229600" cy="815754"/>
          </a:xfrm>
        </p:spPr>
        <p:txBody>
          <a:bodyPr/>
          <a:lstStyle/>
          <a:p>
            <a:r>
              <a:rPr lang="en-US" altLang="en-US" sz="3000" dirty="0" smtClean="0"/>
              <a:t>Congressionally mandated national</a:t>
            </a:r>
            <a:br>
              <a:rPr lang="en-US" altLang="en-US" sz="3000" dirty="0" smtClean="0"/>
            </a:br>
            <a:r>
              <a:rPr lang="en-US" altLang="en-US" sz="3000" dirty="0" smtClean="0"/>
              <a:t>studies</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E87D79E8-A030-41F7-A8B6-0C69C9058122}" type="slidenum">
              <a:rPr lang="en-US" smtClean="0"/>
              <a:pPr/>
              <a:t>4</a:t>
            </a:fld>
            <a:endParaRPr lang="en-US"/>
          </a:p>
        </p:txBody>
      </p:sp>
      <p:sp>
        <p:nvSpPr>
          <p:cNvPr id="7170" name="Rectangle 7"/>
          <p:cNvSpPr>
            <a:spLocks noGrp="1" noChangeArrowheads="1"/>
          </p:cNvSpPr>
          <p:nvPr>
            <p:ph type="title"/>
          </p:nvPr>
        </p:nvSpPr>
        <p:spPr>
          <a:xfrm>
            <a:off x="457200" y="582880"/>
            <a:ext cx="8229600" cy="815754"/>
          </a:xfrm>
        </p:spPr>
        <p:txBody>
          <a:bodyPr/>
          <a:lstStyle/>
          <a:p>
            <a:r>
              <a:rPr lang="en-US" altLang="en-US" sz="3000" dirty="0" smtClean="0"/>
              <a:t>Congressionally mandated national</a:t>
            </a:r>
            <a:br>
              <a:rPr lang="en-US" altLang="en-US" sz="3000" dirty="0" smtClean="0"/>
            </a:br>
            <a:r>
              <a:rPr lang="en-US" altLang="en-US" sz="3000" dirty="0" smtClean="0"/>
              <a:t>studies</a:t>
            </a:r>
          </a:p>
        </p:txBody>
      </p:sp>
      <p:sp>
        <p:nvSpPr>
          <p:cNvPr id="7171" name="Rectangle 8"/>
          <p:cNvSpPr>
            <a:spLocks noGrp="1" noChangeArrowheads="1"/>
          </p:cNvSpPr>
          <p:nvPr>
            <p:ph idx="1"/>
          </p:nvPr>
        </p:nvSpPr>
        <p:spPr>
          <a:xfrm>
            <a:off x="457200" y="1426575"/>
            <a:ext cx="7714527" cy="4525963"/>
          </a:xfrm>
        </p:spPr>
        <p:txBody>
          <a:bodyPr/>
          <a:lstStyle/>
          <a:p>
            <a:r>
              <a:rPr lang="en-US" altLang="en-US" sz="2600" dirty="0" smtClean="0"/>
              <a:t>Youth and family experiences and</a:t>
            </a:r>
            <a:br>
              <a:rPr lang="en-US" altLang="en-US" sz="2600" dirty="0" smtClean="0"/>
            </a:br>
            <a:r>
              <a:rPr lang="en-US" altLang="en-US" sz="2600" dirty="0" smtClean="0"/>
              <a:t>outcomes of those served in special</a:t>
            </a:r>
            <a:br>
              <a:rPr lang="en-US" altLang="en-US" sz="2600" dirty="0" smtClean="0"/>
            </a:br>
            <a:r>
              <a:rPr lang="en-US" altLang="en-US" sz="2600" dirty="0" smtClean="0"/>
              <a:t>education, across the age range</a:t>
            </a:r>
          </a:p>
          <a:p>
            <a:pPr lvl="1"/>
            <a:r>
              <a:rPr lang="en-US" dirty="0" smtClean="0"/>
              <a:t>National Early Intervention Longitudinal</a:t>
            </a:r>
            <a:br>
              <a:rPr lang="en-US" dirty="0" smtClean="0"/>
            </a:br>
            <a:r>
              <a:rPr lang="en-US" dirty="0" smtClean="0"/>
              <a:t>Study (NEILS)</a:t>
            </a:r>
            <a:r>
              <a:rPr lang="en-US" altLang="en-US" dirty="0" smtClean="0"/>
              <a:t>–</a:t>
            </a:r>
            <a:r>
              <a:rPr lang="en-US" dirty="0" smtClean="0"/>
              <a:t>SRI</a:t>
            </a:r>
          </a:p>
          <a:p>
            <a:pPr lvl="1"/>
            <a:r>
              <a:rPr lang="en-US" dirty="0" smtClean="0"/>
              <a:t>Pre-Elementary Education Longitudinal Study (PEELS)</a:t>
            </a:r>
            <a:r>
              <a:rPr lang="en-US" altLang="en-US" dirty="0" smtClean="0"/>
              <a:t>–</a:t>
            </a:r>
            <a:r>
              <a:rPr lang="en-US" dirty="0" err="1" smtClean="0"/>
              <a:t>Westat</a:t>
            </a:r>
            <a:endParaRPr lang="en-US" dirty="0" smtClean="0"/>
          </a:p>
          <a:p>
            <a:pPr lvl="1"/>
            <a:r>
              <a:rPr lang="en-US" dirty="0" smtClean="0"/>
              <a:t>Special Education Elementary Longitudinal Study (SEELS)</a:t>
            </a:r>
            <a:r>
              <a:rPr lang="en-US" altLang="en-US" dirty="0" smtClean="0"/>
              <a:t>–</a:t>
            </a:r>
            <a:r>
              <a:rPr lang="en-US" dirty="0" smtClean="0"/>
              <a:t>SRI</a:t>
            </a:r>
          </a:p>
          <a:p>
            <a:pPr lvl="1"/>
            <a:r>
              <a:rPr lang="en-US" dirty="0" smtClean="0"/>
              <a:t>National Longitudinal Transition Study-2</a:t>
            </a:r>
            <a:br>
              <a:rPr lang="en-US" dirty="0" smtClean="0"/>
            </a:br>
            <a:r>
              <a:rPr lang="en-US" dirty="0" smtClean="0"/>
              <a:t>(NLTS2)</a:t>
            </a:r>
            <a:r>
              <a:rPr lang="en-US" altLang="en-US" dirty="0" smtClean="0"/>
              <a:t>–</a:t>
            </a:r>
            <a:r>
              <a:rPr lang="en-US" dirty="0" smtClean="0"/>
              <a:t>SRI</a:t>
            </a: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E87D79E8-A030-41F7-A8B6-0C69C9058122}" type="slidenum">
              <a:rPr lang="en-US" smtClean="0"/>
              <a:pPr/>
              <a:t>5</a:t>
            </a:fld>
            <a:endParaRPr lang="en-US" dirty="0"/>
          </a:p>
        </p:txBody>
      </p:sp>
      <p:sp>
        <p:nvSpPr>
          <p:cNvPr id="4098" name="Rectangle 7"/>
          <p:cNvSpPr>
            <a:spLocks noGrp="1" noChangeArrowheads="1"/>
          </p:cNvSpPr>
          <p:nvPr>
            <p:ph type="title"/>
          </p:nvPr>
        </p:nvSpPr>
        <p:spPr/>
        <p:txBody>
          <a:bodyPr/>
          <a:lstStyle/>
          <a:p>
            <a:r>
              <a:rPr lang="en-US" smtClean="0"/>
              <a:t>Background of NLTS2</a:t>
            </a:r>
            <a:endParaRPr lang="en-US" dirty="0" smtClean="0"/>
          </a:p>
        </p:txBody>
      </p:sp>
      <p:sp>
        <p:nvSpPr>
          <p:cNvPr id="4099" name="Rectangle 8"/>
          <p:cNvSpPr>
            <a:spLocks noGrp="1" noChangeArrowheads="1"/>
          </p:cNvSpPr>
          <p:nvPr>
            <p:ph idx="1"/>
          </p:nvPr>
        </p:nvSpPr>
        <p:spPr>
          <a:xfrm>
            <a:off x="457199" y="1472875"/>
            <a:ext cx="8397433" cy="4525963"/>
          </a:xfrm>
        </p:spPr>
        <p:txBody>
          <a:bodyPr/>
          <a:lstStyle/>
          <a:p>
            <a:r>
              <a:rPr lang="en-US" altLang="en-US" sz="2600" dirty="0" smtClean="0"/>
              <a:t>The National Longitudinal Transition Study-2 (NLTS2)</a:t>
            </a:r>
          </a:p>
          <a:p>
            <a:pPr lvl="1"/>
            <a:r>
              <a:rPr lang="en-US" altLang="en-US" sz="2300" dirty="0" smtClean="0"/>
              <a:t>One of a suite of congressionally mandated studies.</a:t>
            </a:r>
          </a:p>
          <a:p>
            <a:pPr lvl="1"/>
            <a:r>
              <a:rPr lang="en-US" sz="2300" dirty="0" smtClean="0"/>
              <a:t>A study  commissioned by the U.S. Department of Education, Office of Special Education Programs (OSEP) in 2000, conducted by OSEP 2001 to 2005, and by Institute of Education Sciences (IES) 2005 to 2010.</a:t>
            </a:r>
          </a:p>
          <a:p>
            <a:pPr lvl="1"/>
            <a:r>
              <a:rPr lang="en-US" altLang="en-US" sz="2300" dirty="0" smtClean="0"/>
              <a:t>A nationwide study of more than 11,270 youth who were between the ages of 13 and 16 as of December 2000 and were followed over 9 years.</a:t>
            </a:r>
          </a:p>
          <a:p>
            <a:pPr lvl="1"/>
            <a:r>
              <a:rPr lang="en-US" altLang="en-US" sz="2300" dirty="0" smtClean="0"/>
              <a:t>A longitudinal study with multiple data sources.</a:t>
            </a:r>
          </a:p>
          <a:p>
            <a:pPr lvl="1"/>
            <a:r>
              <a:rPr lang="en-US" altLang="en-US" sz="2300" dirty="0" smtClean="0"/>
              <a:t>A follow-up of the original </a:t>
            </a:r>
            <a:r>
              <a:rPr lang="en-US" altLang="en-US" sz="2300" smtClean="0"/>
              <a:t>National Longitudinal Transition </a:t>
            </a:r>
            <a:r>
              <a:rPr lang="en-US" altLang="en-US" sz="2300" dirty="0" smtClean="0"/>
              <a:t>Study (NLTS).</a:t>
            </a: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E87D79E8-A030-41F7-A8B6-0C69C9058122}" type="slidenum">
              <a:rPr lang="en-US" smtClean="0"/>
              <a:pPr/>
              <a:t>6</a:t>
            </a:fld>
            <a:endParaRPr lang="en-US" dirty="0"/>
          </a:p>
        </p:txBody>
      </p:sp>
      <p:sp>
        <p:nvSpPr>
          <p:cNvPr id="5122" name="Title 1"/>
          <p:cNvSpPr>
            <a:spLocks noGrp="1"/>
          </p:cNvSpPr>
          <p:nvPr>
            <p:ph type="title"/>
          </p:nvPr>
        </p:nvSpPr>
        <p:spPr/>
        <p:txBody>
          <a:bodyPr/>
          <a:lstStyle/>
          <a:p>
            <a:r>
              <a:rPr lang="en-US" dirty="0" smtClean="0"/>
              <a:t>Background of NLTS2</a:t>
            </a:r>
          </a:p>
        </p:txBody>
      </p:sp>
      <p:sp>
        <p:nvSpPr>
          <p:cNvPr id="5123" name="Content Placeholder 2"/>
          <p:cNvSpPr>
            <a:spLocks noGrp="1"/>
          </p:cNvSpPr>
          <p:nvPr>
            <p:ph idx="1"/>
          </p:nvPr>
        </p:nvSpPr>
        <p:spPr/>
        <p:txBody>
          <a:bodyPr/>
          <a:lstStyle/>
          <a:p>
            <a:r>
              <a:rPr lang="en-US" altLang="en-US" sz="2600" dirty="0" smtClean="0"/>
              <a:t>The National Longitudinal Transition Study (NLTS)</a:t>
            </a:r>
          </a:p>
          <a:p>
            <a:pPr lvl="1"/>
            <a:r>
              <a:rPr lang="en-US" altLang="en-US" sz="2200" dirty="0" smtClean="0"/>
              <a:t>NLTS was a congressionally mandated study designed and conducted for the U.S. Department of Education, Office of Special Education Programs from 1984 to 1993. </a:t>
            </a:r>
          </a:p>
          <a:p>
            <a:pPr lvl="1"/>
            <a:r>
              <a:rPr lang="en-US" altLang="en-US" sz="2200" dirty="0" smtClean="0"/>
              <a:t>As with NLTS2, it was a nationwide longitudinal study following youth from secondary school into adult life.</a:t>
            </a:r>
          </a:p>
          <a:p>
            <a:pPr lvl="1"/>
            <a:r>
              <a:rPr lang="en-US" altLang="en-US" sz="2200" dirty="0" smtClean="0"/>
              <a:t>Many items in NLTS2 data collection instruments were designed to be comparable to items in NLTS.</a:t>
            </a:r>
          </a:p>
          <a:p>
            <a:pPr lvl="1"/>
            <a:r>
              <a:rPr lang="en-US" altLang="en-US" sz="2200" dirty="0" smtClean="0"/>
              <a:t>SRI has published several comparison reports that compare NLTS and NLTS2 outcomes.</a:t>
            </a:r>
          </a:p>
          <a:p>
            <a:pPr lvl="1"/>
            <a:r>
              <a:rPr lang="en-US" altLang="en-US" sz="2200" dirty="0" smtClean="0"/>
              <a:t>Comparison reports can be located on the NLTS2 website </a:t>
            </a:r>
            <a:r>
              <a:rPr lang="en-US" sz="2200" dirty="0" smtClean="0">
                <a:solidFill>
                  <a:srgbClr val="339933"/>
                </a:solidFill>
                <a:hlinkClick r:id="rId3"/>
              </a:rPr>
              <a:t>http://nlts2.org/</a:t>
            </a:r>
            <a:r>
              <a:rPr lang="en-US" sz="2200" dirty="0" smtClean="0"/>
              <a:t>.</a:t>
            </a:r>
          </a:p>
          <a:p>
            <a:pPr lvl="1"/>
            <a:endParaRPr lang="en-US" altLang="en-US" dirty="0" smtClean="0"/>
          </a:p>
          <a:p>
            <a:endParaRPr lang="en-US"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E87D79E8-A030-41F7-A8B6-0C69C9058122}" type="slidenum">
              <a:rPr lang="en-US" smtClean="0"/>
              <a:pPr/>
              <a:t>7</a:t>
            </a:fld>
            <a:endParaRPr lang="en-US"/>
          </a:p>
        </p:txBody>
      </p:sp>
      <p:sp>
        <p:nvSpPr>
          <p:cNvPr id="8194" name="Rectangle 15"/>
          <p:cNvSpPr>
            <a:spLocks noGrp="1" noChangeArrowheads="1"/>
          </p:cNvSpPr>
          <p:nvPr>
            <p:ph type="title"/>
          </p:nvPr>
        </p:nvSpPr>
        <p:spPr/>
        <p:txBody>
          <a:bodyPr/>
          <a:lstStyle/>
          <a:p>
            <a:r>
              <a:rPr lang="en-US" dirty="0" smtClean="0"/>
              <a:t>Purpose of NLTS2</a:t>
            </a:r>
          </a:p>
        </p:txBody>
      </p:sp>
      <p:sp>
        <p:nvSpPr>
          <p:cNvPr id="8195" name="Rectangle 16"/>
          <p:cNvSpPr>
            <a:spLocks noGrp="1" noChangeArrowheads="1"/>
          </p:cNvSpPr>
          <p:nvPr>
            <p:ph idx="1"/>
          </p:nvPr>
        </p:nvSpPr>
        <p:spPr/>
        <p:txBody>
          <a:bodyPr/>
          <a:lstStyle/>
          <a:p>
            <a:r>
              <a:rPr lang="en-US" altLang="en-US" dirty="0" smtClean="0"/>
              <a:t>NLTS2 is a large-scale national policy study—not an intervention study.</a:t>
            </a:r>
          </a:p>
          <a:p>
            <a:r>
              <a:rPr lang="en-US" altLang="en-US" dirty="0" smtClean="0"/>
              <a:t>NLTS2 is “youth focused”—i.e., it informs special education policy from “the bottom up” by documenting</a:t>
            </a:r>
          </a:p>
          <a:p>
            <a:pPr lvl="1"/>
            <a:r>
              <a:rPr lang="en-US" altLang="en-US" dirty="0" smtClean="0"/>
              <a:t>Who is served by special education—the characteristics of youth and families.</a:t>
            </a:r>
          </a:p>
          <a:p>
            <a:pPr lvl="1"/>
            <a:r>
              <a:rPr lang="en-US" altLang="en-US" dirty="0" smtClean="0"/>
              <a:t>How they are served—the characteristics of the educational programs and services students receive.</a:t>
            </a:r>
          </a:p>
          <a:p>
            <a:pPr lvl="1"/>
            <a:r>
              <a:rPr lang="en-US" altLang="en-US" dirty="0" smtClean="0"/>
              <a:t>Students’ outcomes in multiple domains.</a:t>
            </a: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E87D79E8-A030-41F7-A8B6-0C69C9058122}" type="slidenum">
              <a:rPr lang="en-US" smtClean="0"/>
              <a:pPr/>
              <a:t>8</a:t>
            </a:fld>
            <a:endParaRPr lang="en-US"/>
          </a:p>
        </p:txBody>
      </p:sp>
      <p:sp>
        <p:nvSpPr>
          <p:cNvPr id="9218" name="Rectangle 12"/>
          <p:cNvSpPr>
            <a:spLocks noGrp="1" noChangeArrowheads="1"/>
          </p:cNvSpPr>
          <p:nvPr>
            <p:ph type="title"/>
          </p:nvPr>
        </p:nvSpPr>
        <p:spPr/>
        <p:txBody>
          <a:bodyPr/>
          <a:lstStyle/>
          <a:p>
            <a:r>
              <a:rPr lang="en-US" altLang="en-US" dirty="0" smtClean="0"/>
              <a:t>NLTS2 sampling</a:t>
            </a:r>
            <a:endParaRPr lang="en-US" dirty="0" smtClean="0"/>
          </a:p>
        </p:txBody>
      </p:sp>
      <p:sp>
        <p:nvSpPr>
          <p:cNvPr id="9219" name="Rectangle 13"/>
          <p:cNvSpPr>
            <a:spLocks noGrp="1" noChangeArrowheads="1"/>
          </p:cNvSpPr>
          <p:nvPr>
            <p:ph idx="1"/>
          </p:nvPr>
        </p:nvSpPr>
        <p:spPr>
          <a:xfrm>
            <a:off x="457200" y="1299250"/>
            <a:ext cx="8229600" cy="4525963"/>
          </a:xfrm>
        </p:spPr>
        <p:txBody>
          <a:bodyPr/>
          <a:lstStyle/>
          <a:p>
            <a:r>
              <a:rPr lang="en-US" altLang="en-US" sz="3200" dirty="0" smtClean="0"/>
              <a:t>Generalizes to the full population of students receiving special education services in the designated age range.</a:t>
            </a:r>
          </a:p>
          <a:p>
            <a:r>
              <a:rPr lang="en-US" altLang="en-US" sz="3200" dirty="0" smtClean="0"/>
              <a:t>Sampling was done in two stages.</a:t>
            </a:r>
          </a:p>
          <a:p>
            <a:pPr lvl="1"/>
            <a:r>
              <a:rPr lang="en-US" altLang="en-US" sz="2800" dirty="0" smtClean="0"/>
              <a:t>Local education agencies (LEAs)</a:t>
            </a:r>
          </a:p>
          <a:p>
            <a:pPr lvl="1"/>
            <a:r>
              <a:rPr lang="en-US" altLang="en-US" sz="2800" dirty="0" smtClean="0"/>
              <a:t>Students</a:t>
            </a: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6187</TotalTime>
  <Words>983</Words>
  <Application>Microsoft Macintosh PowerPoint</Application>
  <PresentationFormat>On-screen Show (4:3)</PresentationFormat>
  <Paragraphs>233</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1_Default Design</vt:lpstr>
      <vt:lpstr>2. NLTS2 Study Overview</vt:lpstr>
      <vt:lpstr>Prerequisites</vt:lpstr>
      <vt:lpstr>Overview</vt:lpstr>
      <vt:lpstr>Congressionally mandated national studies</vt:lpstr>
      <vt:lpstr>Congressionally mandated national studies</vt:lpstr>
      <vt:lpstr>Background of NLTS2</vt:lpstr>
      <vt:lpstr>Background of NLTS2</vt:lpstr>
      <vt:lpstr>Purpose of NLTS2</vt:lpstr>
      <vt:lpstr>NLTS2 sampling</vt:lpstr>
      <vt:lpstr>NLTS2 sampling </vt:lpstr>
      <vt:lpstr>NLTS2 sampling </vt:lpstr>
      <vt:lpstr>NLTS2 study design</vt:lpstr>
      <vt:lpstr>NLTS2 study design</vt:lpstr>
      <vt:lpstr>Data collection components</vt:lpstr>
      <vt:lpstr>Data collection components</vt:lpstr>
      <vt:lpstr>Data collection components</vt:lpstr>
      <vt:lpstr>NLTS2 data collection timeline</vt:lpstr>
      <vt:lpstr>Closing</vt:lpstr>
      <vt:lpstr>Important information</vt:lpstr>
    </vt:vector>
  </TitlesOfParts>
  <Company>SRI International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Directors’ Meeting July 2003</dc:title>
  <dc:creator>Policy Division</dc:creator>
  <cp:lastModifiedBy>Mike Weiner</cp:lastModifiedBy>
  <cp:revision>302</cp:revision>
  <dcterms:created xsi:type="dcterms:W3CDTF">2011-03-30T16:45:56Z</dcterms:created>
  <dcterms:modified xsi:type="dcterms:W3CDTF">2011-04-17T19:56:15Z</dcterms:modified>
</cp:coreProperties>
</file>