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1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1" r:id="rId1"/>
  </p:sldMasterIdLst>
  <p:notesMasterIdLst>
    <p:notesMasterId r:id="rId28"/>
  </p:notesMasterIdLst>
  <p:handoutMasterIdLst>
    <p:handoutMasterId r:id="rId29"/>
  </p:handoutMasterIdLst>
  <p:sldIdLst>
    <p:sldId id="256" r:id="rId2"/>
    <p:sldId id="370" r:id="rId3"/>
    <p:sldId id="273" r:id="rId4"/>
    <p:sldId id="323" r:id="rId5"/>
    <p:sldId id="312" r:id="rId6"/>
    <p:sldId id="360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67" r:id="rId15"/>
    <p:sldId id="364" r:id="rId16"/>
    <p:sldId id="365" r:id="rId17"/>
    <p:sldId id="366" r:id="rId18"/>
    <p:sldId id="357" r:id="rId19"/>
    <p:sldId id="348" r:id="rId20"/>
    <p:sldId id="369" r:id="rId21"/>
    <p:sldId id="358" r:id="rId22"/>
    <p:sldId id="361" r:id="rId23"/>
    <p:sldId id="363" r:id="rId24"/>
    <p:sldId id="362" r:id="rId25"/>
    <p:sldId id="368" r:id="rId26"/>
    <p:sldId id="347" r:id="rId27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Kathy Valdes" initials="K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CCFF"/>
    <a:srgbClr val="3399FF"/>
    <a:srgbClr val="339933"/>
    <a:srgbClr val="FF0000"/>
    <a:srgbClr val="333399"/>
    <a:srgbClr val="CC0099"/>
    <a:srgbClr val="33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78" autoAdjust="0"/>
    <p:restoredTop sz="94668" autoAdjust="0"/>
  </p:normalViewPr>
  <p:slideViewPr>
    <p:cSldViewPr>
      <p:cViewPr>
        <p:scale>
          <a:sx n="100" d="100"/>
          <a:sy n="100" d="100"/>
        </p:scale>
        <p:origin x="-2592" y="-1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968" y="-78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0" y="0"/>
            <a:ext cx="709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/>
          <a:lstStyle/>
          <a:p>
            <a:pPr algn="ctr" defTabSz="941388">
              <a:defRPr/>
            </a:pPr>
            <a:r>
              <a:rPr lang="en-US" sz="1200" dirty="0"/>
              <a:t>NLTS2 Data Training</a:t>
            </a:r>
          </a:p>
          <a:p>
            <a:pPr algn="ctr" defTabSz="941388">
              <a:defRPr/>
            </a:pPr>
            <a:r>
              <a:rPr lang="en-US" sz="1200" dirty="0"/>
              <a:t>SRI International</a:t>
            </a:r>
          </a:p>
        </p:txBody>
      </p:sp>
      <p:sp>
        <p:nvSpPr>
          <p:cNvPr id="138249" name="Rectangle 9"/>
          <p:cNvSpPr>
            <a:spLocks noChangeArrowheads="1"/>
          </p:cNvSpPr>
          <p:nvPr/>
        </p:nvSpPr>
        <p:spPr bwMode="auto">
          <a:xfrm>
            <a:off x="808038" y="8843963"/>
            <a:ext cx="52784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4181" tIns="47090" rIns="94181" bIns="47090" anchor="b"/>
          <a:lstStyle/>
          <a:p>
            <a:pPr algn="ctr" defTabSz="941388">
              <a:defRPr/>
            </a:pPr>
            <a:r>
              <a:rPr lang="en-US" sz="1200" dirty="0"/>
              <a:t>Preliminary findings—not for citation.</a:t>
            </a:r>
          </a:p>
        </p:txBody>
      </p:sp>
      <p:sp>
        <p:nvSpPr>
          <p:cNvPr id="13825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F87C26D-C9FC-459E-B3F5-A1701D955A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fld id="{218ADC3A-4EB2-431C-BB7E-77F3B86C19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09236-4903-4533-B59A-B650EF6798A3}" type="slidenum">
              <a:rPr lang="en-US" smtClean="0"/>
              <a:pPr/>
              <a:t>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B7A91-A637-49AF-A2A4-9CB765A07370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00088"/>
            <a:ext cx="4665663" cy="3498850"/>
          </a:xfrm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4432300"/>
            <a:ext cx="5168900" cy="42005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270" tIns="46135" rIns="92270" bIns="46135"/>
          <a:lstStyle/>
          <a:p>
            <a:pPr eaLnBrk="1" hangingPunct="1"/>
            <a:endParaRPr lang="en-US" sz="10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8ADC3A-4EB2-431C-BB7E-77F3B86C193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use next page f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828CC-7D5A-4F9F-9A68-CE738CAEE6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E749E-87EE-4CD7-BD04-88F30A960C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58CEE-86FF-4796-A559-36B62A22CD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EE1CF-E889-478B-97DE-D08BD900EC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EE61B-7018-44FF-B226-04515EF0C6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9333-571B-4AC9-8108-7F98B09266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4. Sources</a:t>
            </a: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cs typeface="Calibri"/>
              </a:rPr>
              <a:t>: Parent and Youth Surveys</a:t>
            </a:r>
            <a:endParaRPr lang="en-US" sz="2000" b="1" kern="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>
            <a:lvl2pPr marL="568325" indent="-222250">
              <a:defRPr/>
            </a:lvl2pPr>
            <a:lvl3pPr marL="798513" indent="-228600">
              <a:defRPr/>
            </a:lvl3pPr>
            <a:lvl4pPr marL="1087438" indent="-284163">
              <a:defRPr/>
            </a:lvl4pPr>
            <a:lvl5pPr marL="1311275" indent="-223838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4975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F5DEB-653A-49D6-AB5D-132A3E96D7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2860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A406A-2CBF-4ADE-ACC1-7AB3C5150C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51D34-BD2C-4714-9070-8F8EFCCEDE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C6DC1-A6BB-42E9-ABE7-DAECF8909D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0D7C7-C0A4-41E5-AB15-C9102794D4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7C23D-64E4-4414-8854-18436CB85E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B2AD5-0819-42C8-9230-27466E391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2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97DC7FDB-5066-462B-88A5-E19D92BBCA6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7775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802" r:id="rId2"/>
    <p:sldLayoutId id="2147483803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90537" y="155575"/>
            <a:ext cx="8805863" cy="2130425"/>
          </a:xfrm>
        </p:spPr>
        <p:txBody>
          <a:bodyPr/>
          <a:lstStyle/>
          <a:p>
            <a:pPr>
              <a:tabLst>
                <a:tab pos="457200" algn="l"/>
              </a:tabLst>
            </a:pPr>
            <a:r>
              <a:rPr lang="en-US" dirty="0" smtClean="0"/>
              <a:t>4. NLTS2 Data Sources: Parent and</a:t>
            </a:r>
            <a:br>
              <a:rPr lang="en-US" dirty="0" smtClean="0"/>
            </a:br>
            <a:r>
              <a:rPr lang="en-US" dirty="0" smtClean="0"/>
              <a:t>	Youth Surveys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interviews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458200" cy="4525962"/>
          </a:xfrm>
        </p:spPr>
        <p:txBody>
          <a:bodyPr/>
          <a:lstStyle/>
          <a:p>
            <a:r>
              <a:rPr lang="en-US" dirty="0" smtClean="0"/>
              <a:t>Data from a CATI interview can be</a:t>
            </a:r>
            <a:br>
              <a:rPr lang="en-US" dirty="0" smtClean="0"/>
            </a:br>
            <a:r>
              <a:rPr lang="en-US" dirty="0" smtClean="0"/>
              <a:t>very complex.</a:t>
            </a:r>
          </a:p>
          <a:p>
            <a:pPr lvl="1"/>
            <a:r>
              <a:rPr lang="en-US" dirty="0" smtClean="0"/>
              <a:t>Respondents and interviewers experience </a:t>
            </a:r>
            <a:br>
              <a:rPr lang="en-US" dirty="0" smtClean="0"/>
            </a:br>
            <a:r>
              <a:rPr lang="en-US" dirty="0" smtClean="0"/>
              <a:t>just a small part of the interview.</a:t>
            </a:r>
          </a:p>
          <a:p>
            <a:pPr lvl="1"/>
            <a:r>
              <a:rPr lang="en-US" dirty="0" smtClean="0"/>
              <a:t>The data, however, contain every possibility, every branch to every dark and dusty corner of the questionnaire.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interviews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382000" cy="4525963"/>
          </a:xfrm>
        </p:spPr>
        <p:txBody>
          <a:bodyPr/>
          <a:lstStyle/>
          <a:p>
            <a:r>
              <a:rPr lang="en-US" sz="2600" dirty="0" smtClean="0"/>
              <a:t>Skips can be triggered by a predetermined value to a preload item, a specific response or responses to a question, or a logical checkpoint that uses any combination of responses and/or preloaded values.</a:t>
            </a:r>
          </a:p>
          <a:p>
            <a:pPr lvl="1"/>
            <a:r>
              <a:rPr lang="en-US" sz="2200" dirty="0" smtClean="0"/>
              <a:t>Skip Instructions are not read aloud to the respondent.</a:t>
            </a:r>
          </a:p>
          <a:p>
            <a:r>
              <a:rPr lang="en-US" sz="2600" dirty="0" smtClean="0"/>
              <a:t>Individual questions in CATI instruments can be easy to understand; the skip implications are not.</a:t>
            </a:r>
          </a:p>
          <a:p>
            <a:pPr lvl="1"/>
            <a:r>
              <a:rPr lang="en-US" sz="2200" dirty="0" smtClean="0"/>
              <a:t>Any question may be skipped by one or more logic statements preceding it.</a:t>
            </a:r>
          </a:p>
          <a:p>
            <a:pPr lvl="1"/>
            <a:r>
              <a:rPr lang="en-US" sz="2200" dirty="0" smtClean="0"/>
              <a:t>It can be difficult to determine which respondents are included in the data for a given question just by looking at the questionnaire.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CATI skip logic in interviewing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525962"/>
          </a:xfrm>
        </p:spPr>
        <p:txBody>
          <a:bodyPr/>
          <a:lstStyle/>
          <a:p>
            <a:r>
              <a:rPr lang="en-US" dirty="0" smtClean="0"/>
              <a:t>Multiple checkpoints can be hard to read and decipher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77" t="36667" r="9616" b="12051"/>
          <a:stretch>
            <a:fillRect/>
          </a:stretch>
        </p:blipFill>
        <p:spPr bwMode="auto">
          <a:xfrm>
            <a:off x="609600" y="1924050"/>
            <a:ext cx="73152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553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CATI skip logic in interviewing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1066800"/>
            <a:ext cx="82296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ts val="3363"/>
              </a:lnSpc>
            </a:pPr>
            <a:r>
              <a:rPr lang="en-US" dirty="0" smtClean="0"/>
              <a:t>Just reading the question may not provide enough information to understand skips.</a:t>
            </a:r>
          </a:p>
          <a:p>
            <a:pPr eaLnBrk="1" hangingPunct="1">
              <a:lnSpc>
                <a:spcPts val="3363"/>
              </a:lnSpc>
            </a:pPr>
            <a:r>
              <a:rPr lang="en-US" dirty="0" smtClean="0"/>
              <a:t>When you read a skip instruction, it might appear to be simple to understand who is being asked the subsequent question.</a:t>
            </a:r>
          </a:p>
          <a:p>
            <a:pPr eaLnBrk="1" hangingPunct="1">
              <a:lnSpc>
                <a:spcPts val="3363"/>
              </a:lnSpc>
            </a:pPr>
            <a:r>
              <a:rPr lang="en-US" dirty="0" smtClean="0"/>
              <a:t>It may even appear to be simple to understand a group of questions, but it quickly becomes a lot to keep thinking about.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3" cstate="print"/>
          <a:srcRect l="28775" t="32144" r="28021" b="39751"/>
          <a:stretch>
            <a:fillRect/>
          </a:stretch>
        </p:blipFill>
        <p:spPr bwMode="auto">
          <a:xfrm>
            <a:off x="1189038" y="2279650"/>
            <a:ext cx="7040562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CATI skip logic in interviewing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Question I2a and subsequent instruction skips a respondent to I6a if responses are no, don’t know, or refused to I2a and to either I1a or I1c.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3" cstate="print"/>
          <a:srcRect l="29240" t="68658" r="34779" b="13159"/>
          <a:stretch>
            <a:fillRect/>
          </a:stretch>
        </p:blipFill>
        <p:spPr bwMode="auto">
          <a:xfrm>
            <a:off x="762000" y="3657600"/>
            <a:ext cx="76803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3225"/>
            <a:ext cx="8229600" cy="815975"/>
          </a:xfrm>
        </p:spPr>
        <p:txBody>
          <a:bodyPr/>
          <a:lstStyle/>
          <a:p>
            <a:r>
              <a:rPr lang="en-US" dirty="0" smtClean="0"/>
              <a:t>CATI skip logic in interviewing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066800"/>
            <a:ext cx="8839200" cy="2819400"/>
          </a:xfrm>
        </p:spPr>
        <p:txBody>
          <a:bodyPr/>
          <a:lstStyle/>
          <a:p>
            <a:pPr lvl="1"/>
            <a:r>
              <a:rPr lang="en-US" sz="2200" dirty="0" smtClean="0"/>
              <a:t>Question I2b has multiple instructions; it seems clear that when the youth worked determines whether the next question is asked.</a:t>
            </a:r>
          </a:p>
          <a:p>
            <a:pPr lvl="2"/>
            <a:r>
              <a:rPr lang="en-US" dirty="0" smtClean="0"/>
              <a:t>I2c is asked if I2a is yes and I2b is “1” or “3”. </a:t>
            </a:r>
          </a:p>
          <a:p>
            <a:pPr lvl="2"/>
            <a:r>
              <a:rPr lang="en-US" dirty="0" smtClean="0"/>
              <a:t>Skip I2c and ask I2d if I2a is yes and I2b is “2”.</a:t>
            </a:r>
          </a:p>
          <a:p>
            <a:pPr lvl="1"/>
            <a:r>
              <a:rPr lang="en-US" sz="2200" dirty="0" smtClean="0"/>
              <a:t>If the response was either don’t know or refused the respondent would skip to the next series of questions.</a:t>
            </a:r>
          </a:p>
          <a:p>
            <a:pPr lvl="2"/>
            <a:r>
              <a:rPr lang="en-US" dirty="0" smtClean="0"/>
              <a:t>Skip to I3a if I2a is yes and I2b is “-7” or “-8”.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CATI skip logic in interviewing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r>
              <a:rPr lang="en-US" dirty="0" smtClean="0"/>
              <a:t>There could multiple skips before item I2b.</a:t>
            </a:r>
          </a:p>
          <a:p>
            <a:pPr lvl="1"/>
            <a:r>
              <a:rPr lang="en-US" dirty="0" smtClean="0"/>
              <a:t>A checkpoint before question I1a skips</a:t>
            </a:r>
            <a:br>
              <a:rPr lang="en-US" dirty="0" smtClean="0"/>
            </a:br>
            <a:r>
              <a:rPr lang="en-US" dirty="0" smtClean="0"/>
              <a:t>everyone who has not been in school in the past 12 months to question I7.</a:t>
            </a:r>
          </a:p>
          <a:p>
            <a:endParaRPr lang="en-US" dirty="0" smtClean="0"/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325" t="16614" r="26353" b="61755"/>
          <a:stretch>
            <a:fillRect/>
          </a:stretch>
        </p:blipFill>
        <p:spPr bwMode="auto">
          <a:xfrm>
            <a:off x="304800" y="2849563"/>
            <a:ext cx="82296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CATI skip logic in interviewing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And…</a:t>
            </a:r>
          </a:p>
          <a:p>
            <a:pPr lvl="1"/>
            <a:r>
              <a:rPr lang="en-US" dirty="0" smtClean="0"/>
              <a:t>Looking at the “I2” series was not enough</a:t>
            </a:r>
          </a:p>
          <a:p>
            <a:pPr lvl="1"/>
            <a:r>
              <a:rPr lang="en-US" dirty="0" smtClean="0"/>
              <a:t>The skip instruction after question I2a referenced responses to I1a and I1c.</a:t>
            </a:r>
          </a:p>
          <a:p>
            <a:pPr lvl="1"/>
            <a:r>
              <a:rPr lang="en-US" dirty="0" smtClean="0"/>
              <a:t>Who is skipped to I6b?</a:t>
            </a:r>
          </a:p>
          <a:p>
            <a:pPr lvl="2"/>
            <a:r>
              <a:rPr lang="en-US" dirty="0" smtClean="0"/>
              <a:t>Answer: respondents who answered no, don’t know or refused to I2a and yes to both I1a and I1c</a:t>
            </a:r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3" cstate="print"/>
          <a:srcRect l="29240" t="50162" r="33395" b="38240"/>
          <a:stretch>
            <a:fillRect/>
          </a:stretch>
        </p:blipFill>
        <p:spPr bwMode="auto">
          <a:xfrm>
            <a:off x="990600" y="3749675"/>
            <a:ext cx="740727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Skip logic in interviewing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Skip logic can be confusing and </a:t>
            </a:r>
            <a:br>
              <a:rPr lang="en-US" dirty="0" smtClean="0"/>
            </a:br>
            <a:r>
              <a:rPr lang="en-US" dirty="0" smtClean="0"/>
              <a:t>hard to track while reading the questions.</a:t>
            </a:r>
          </a:p>
          <a:p>
            <a:r>
              <a:rPr lang="en-US" dirty="0" smtClean="0"/>
              <a:t>Referring just to the CATI instrument</a:t>
            </a:r>
            <a:br>
              <a:rPr lang="en-US" dirty="0" smtClean="0"/>
            </a:br>
            <a:r>
              <a:rPr lang="en-US" dirty="0" smtClean="0"/>
              <a:t>is not sufficient.</a:t>
            </a:r>
          </a:p>
          <a:p>
            <a:pPr lvl="1"/>
            <a:r>
              <a:rPr lang="en-US" dirty="0" smtClean="0"/>
              <a:t>Understanding the skip logic and implications to the data is important.</a:t>
            </a:r>
          </a:p>
          <a:p>
            <a:r>
              <a:rPr lang="en-US" dirty="0" smtClean="0"/>
              <a:t>Help is on the way: data dictionaries.</a:t>
            </a:r>
          </a:p>
          <a:p>
            <a:pPr lvl="1"/>
            <a:r>
              <a:rPr lang="en-US" dirty="0" smtClean="0"/>
              <a:t>Skip logic for each CATI question is displayed in the form of who is asked an interview question.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mail survey</a:t>
            </a:r>
          </a:p>
        </p:txBody>
      </p:sp>
      <p:sp>
        <p:nvSpPr>
          <p:cNvPr id="9220" name="Content Placeholder 3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Mail surveys to parent/guardians and youth</a:t>
            </a:r>
          </a:p>
          <a:p>
            <a:pPr lvl="1"/>
            <a:r>
              <a:rPr lang="en-US" dirty="0" smtClean="0"/>
              <a:t>Scannable booklets sent by mail to respondents in lieu of participating in an interview</a:t>
            </a:r>
          </a:p>
          <a:p>
            <a:pPr lvl="1"/>
            <a:r>
              <a:rPr lang="en-US" dirty="0" smtClean="0"/>
              <a:t>Separate booklets and separate mailings for youth and for parent/guardians</a:t>
            </a:r>
          </a:p>
          <a:p>
            <a:pPr lvl="1"/>
            <a:r>
              <a:rPr lang="en-US" dirty="0" smtClean="0"/>
              <a:t>Which respondents received a mail survey</a:t>
            </a:r>
          </a:p>
          <a:p>
            <a:pPr lvl="2"/>
            <a:r>
              <a:rPr lang="en-US" dirty="0" smtClean="0"/>
              <a:t>Youth whose parents requested that youth be mailed a questionnaire rather than participate in an interview</a:t>
            </a:r>
          </a:p>
          <a:p>
            <a:pPr lvl="2"/>
            <a:r>
              <a:rPr lang="en-US" dirty="0" smtClean="0"/>
              <a:t>Respondents who had only a mailing address and no phone</a:t>
            </a:r>
          </a:p>
          <a:p>
            <a:pPr lvl="2"/>
            <a:r>
              <a:rPr lang="en-US" dirty="0" smtClean="0"/>
              <a:t>Respondents who did not complete an interview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mail survey</a:t>
            </a:r>
          </a:p>
        </p:txBody>
      </p:sp>
      <p:sp>
        <p:nvSpPr>
          <p:cNvPr id="10244" name="Content Placeholder 3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Parent/guardian mail survey questionnaire contained a general subset of the interview questions.</a:t>
            </a:r>
          </a:p>
          <a:p>
            <a:pPr lvl="1"/>
            <a:r>
              <a:rPr lang="en-US" dirty="0" smtClean="0"/>
              <a:t>Asked key items such as youth’s secondary school status, school leaving, postsecondary attendance, receipt of services, and employment</a:t>
            </a:r>
          </a:p>
          <a:p>
            <a:pPr lvl="1"/>
            <a:r>
              <a:rPr lang="en-US" dirty="0" smtClean="0"/>
              <a:t>Referred to as the “Family Survey” in the documentation</a:t>
            </a:r>
          </a:p>
          <a:p>
            <a:r>
              <a:rPr lang="en-US" dirty="0" smtClean="0"/>
              <a:t>Youth mail survey questionnaire contained same items as interview.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Youth mail survey</a:t>
            </a:r>
          </a:p>
        </p:txBody>
      </p:sp>
      <p:sp>
        <p:nvSpPr>
          <p:cNvPr id="11268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dirty="0" smtClean="0"/>
              <a:t>Youth mail survey questionnaire booklet was customized when current information was available.</a:t>
            </a:r>
          </a:p>
          <a:p>
            <a:pPr lvl="1"/>
            <a:r>
              <a:rPr lang="en-US" dirty="0" smtClean="0"/>
              <a:t>Parent/guardian usually was surveyed first.</a:t>
            </a:r>
          </a:p>
          <a:p>
            <a:pPr lvl="1"/>
            <a:r>
              <a:rPr lang="en-US" dirty="0" smtClean="0"/>
              <a:t>Sections were printed based on parent/guardian responses</a:t>
            </a:r>
          </a:p>
          <a:p>
            <a:pPr lvl="2"/>
            <a:r>
              <a:rPr lang="en-US" dirty="0" smtClean="0"/>
              <a:t>For example, if the parent indicated youth had been employed and had attended a 2-year college, youth received a section about employment and a section about 2-year college.</a:t>
            </a:r>
          </a:p>
          <a:p>
            <a:pPr lvl="1"/>
            <a:r>
              <a:rPr lang="en-US" dirty="0" smtClean="0"/>
              <a:t>Youth booklet contained all sections when there were no parent/guardian responses.</a:t>
            </a:r>
          </a:p>
          <a:p>
            <a:pPr lvl="2"/>
            <a:r>
              <a:rPr lang="en-US" dirty="0" smtClean="0"/>
              <a:t>Youth were instructed to skip sections that did not apply.</a:t>
            </a:r>
          </a:p>
          <a:p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z="3000" dirty="0" smtClean="0"/>
              <a:t>Examples: Youth mail survey items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and </a:t>
            </a:r>
            <a:r>
              <a:rPr lang="en-US" sz="3000" dirty="0" smtClean="0"/>
              <a:t>skip</a:t>
            </a: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 cstate="print"/>
          <a:srcRect l="16988" t="24615" r="13301" b="5641"/>
          <a:stretch>
            <a:fillRect/>
          </a:stretch>
        </p:blipFill>
        <p:spPr bwMode="auto">
          <a:xfrm>
            <a:off x="609600" y="1552251"/>
            <a:ext cx="7162800" cy="4478601"/>
          </a:xfrm>
          <a:prstGeom prst="rect">
            <a:avLst/>
          </a:prstGeom>
          <a:noFill/>
          <a:ln w="6350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Examples: Youth mail survey items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print"/>
          <a:srcRect l="16187" t="15640" r="14903" b="7692"/>
          <a:stretch>
            <a:fillRect/>
          </a:stretch>
        </p:blipFill>
        <p:spPr bwMode="auto">
          <a:xfrm>
            <a:off x="457200" y="1371600"/>
            <a:ext cx="7086600" cy="4700588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457200" y="631825"/>
            <a:ext cx="8229600" cy="815975"/>
          </a:xfrm>
        </p:spPr>
        <p:txBody>
          <a:bodyPr/>
          <a:lstStyle/>
          <a:p>
            <a:r>
              <a:rPr lang="en-US" dirty="0" smtClean="0"/>
              <a:t>Examples: Family survey items</a:t>
            </a:r>
            <a:br>
              <a:rPr lang="en-US" dirty="0" smtClean="0"/>
            </a:br>
            <a:r>
              <a:rPr lang="en-US" dirty="0" smtClean="0"/>
              <a:t>and skip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 l="16988" t="15897" r="14903" b="4614"/>
          <a:stretch>
            <a:fillRect/>
          </a:stretch>
        </p:blipFill>
        <p:spPr bwMode="auto">
          <a:xfrm>
            <a:off x="457200" y="1654972"/>
            <a:ext cx="5410200" cy="4420583"/>
          </a:xfrm>
          <a:prstGeom prst="rect">
            <a:avLst/>
          </a:prstGeom>
          <a:noFill/>
          <a:ln w="9525">
            <a:solidFill>
              <a:srgbClr val="CCCCCC"/>
            </a:solidFill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9700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Parent/youth survey overview</a:t>
            </a:r>
          </a:p>
          <a:p>
            <a:pPr lvl="1"/>
            <a:r>
              <a:rPr lang="en-US" dirty="0" smtClean="0"/>
              <a:t>Parent/youth interview</a:t>
            </a:r>
          </a:p>
          <a:p>
            <a:pPr lvl="1"/>
            <a:r>
              <a:rPr lang="en-US" dirty="0" smtClean="0"/>
              <a:t>CATI skip logic in interviewing</a:t>
            </a:r>
          </a:p>
          <a:p>
            <a:pPr lvl="1"/>
            <a:r>
              <a:rPr lang="en-US" dirty="0" smtClean="0"/>
              <a:t>Parent/youth mail survey</a:t>
            </a:r>
          </a:p>
          <a:p>
            <a:pPr lvl="1"/>
            <a:r>
              <a:rPr lang="en-US" dirty="0" smtClean="0"/>
              <a:t>Example skip logic for parent/youth mail survey</a:t>
            </a:r>
          </a:p>
          <a:p>
            <a:r>
              <a:rPr lang="en-US" sz="2600" dirty="0" smtClean="0"/>
              <a:t>Next module:</a:t>
            </a:r>
          </a:p>
          <a:p>
            <a:pPr lvl="1">
              <a:tabLst>
                <a:tab pos="914400" algn="l"/>
              </a:tabLst>
            </a:pPr>
            <a:r>
              <a:rPr lang="en-US" sz="2200" dirty="0" smtClean="0"/>
              <a:t>5.	NLTS2 Data Sources: School Surveys, Student </a:t>
            </a:r>
            <a:br>
              <a:rPr lang="en-US" sz="2200" dirty="0" smtClean="0"/>
            </a:br>
            <a:r>
              <a:rPr lang="en-US" sz="2200" dirty="0" smtClean="0"/>
              <a:t>	Assessments, and Transcripts</a:t>
            </a:r>
          </a:p>
          <a:p>
            <a:pPr lvl="3">
              <a:buNone/>
              <a:tabLst>
                <a:tab pos="914400" algn="l"/>
              </a:tabLst>
            </a:pPr>
            <a:r>
              <a:rPr lang="en-US" sz="1800" dirty="0" smtClean="0"/>
              <a:t>	or</a:t>
            </a:r>
          </a:p>
          <a:p>
            <a:pPr lvl="1"/>
            <a:r>
              <a:rPr lang="en-US" sz="2200" dirty="0" smtClean="0"/>
              <a:t>6. 	Implications for Analysis: Data Content</a:t>
            </a:r>
          </a:p>
          <a:p>
            <a:pPr lvl="1"/>
            <a:endParaRPr lang="en-US" sz="22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525963"/>
          </a:xfrm>
        </p:spPr>
        <p:txBody>
          <a:bodyPr/>
          <a:lstStyle/>
          <a:p>
            <a:pPr lvl="1"/>
            <a:r>
              <a:rPr lang="en-US" sz="2200" dirty="0" smtClean="0"/>
              <a:t>NLTS2 website contains reports, data tables, and</a:t>
            </a:r>
            <a:br>
              <a:rPr lang="en-US" sz="2200" dirty="0" smtClean="0"/>
            </a:br>
            <a:r>
              <a:rPr lang="en-US" sz="2200" dirty="0" smtClean="0"/>
              <a:t>other project-related information </a:t>
            </a:r>
            <a:br>
              <a:rPr lang="en-US" sz="2200" dirty="0" smtClean="0"/>
            </a:br>
            <a:r>
              <a:rPr lang="en-US" sz="2200" u="sng" dirty="0" smtClean="0">
                <a:solidFill>
                  <a:schemeClr val="accent1">
                    <a:lumMod val="50000"/>
                  </a:schemeClr>
                </a:solidFill>
              </a:rPr>
              <a:t> http://nlts2.org/</a:t>
            </a:r>
          </a:p>
          <a:p>
            <a:pPr lvl="1"/>
            <a:r>
              <a:rPr lang="en-US" sz="2200" dirty="0" smtClean="0"/>
              <a:t>Information about obtaining the NLTS2 database and documentation can be found on the NCES website </a:t>
            </a:r>
            <a:br>
              <a:rPr lang="en-US" sz="2200" dirty="0" smtClean="0"/>
            </a:br>
            <a:r>
              <a:rPr lang="en-US" sz="2200" u="sng" dirty="0" smtClean="0">
                <a:solidFill>
                  <a:schemeClr val="accent1">
                    <a:lumMod val="50000"/>
                  </a:schemeClr>
                </a:solidFill>
              </a:rPr>
              <a:t> http://nces.ed.gov/statprog/rudman/</a:t>
            </a:r>
          </a:p>
          <a:p>
            <a:pPr lvl="1"/>
            <a:r>
              <a:rPr lang="en-US" sz="2200" dirty="0" smtClean="0"/>
              <a:t>General information about restricted data licenses can be found on the NCES website</a:t>
            </a:r>
            <a:br>
              <a:rPr lang="en-US" sz="2200" dirty="0" smtClean="0"/>
            </a:br>
            <a:r>
              <a:rPr lang="en-US" sz="2200" dirty="0" smtClean="0"/>
              <a:t> </a:t>
            </a:r>
            <a:r>
              <a:rPr lang="en-US" sz="2200" u="sng" dirty="0" smtClean="0">
                <a:solidFill>
                  <a:schemeClr val="accent1">
                    <a:lumMod val="50000"/>
                  </a:schemeClr>
                </a:solidFill>
              </a:rPr>
              <a:t>http://nces.ed.gov/statprog/instruct.asp </a:t>
            </a:r>
          </a:p>
          <a:p>
            <a:pPr lvl="1"/>
            <a:r>
              <a:rPr lang="en-US" sz="2000" smtClean="0"/>
              <a:t>E-mail address: </a:t>
            </a:r>
            <a:r>
              <a:rPr lang="en-US" sz="2000" dirty="0" smtClean="0"/>
              <a:t>nlts2@sri.com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6148" name="Rectangle 10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 lvl="1"/>
            <a:r>
              <a:rPr lang="en-US" dirty="0" smtClean="0"/>
              <a:t>Parent/youth survey overview</a:t>
            </a:r>
          </a:p>
          <a:p>
            <a:pPr lvl="1"/>
            <a:r>
              <a:rPr lang="en-US" dirty="0" smtClean="0"/>
              <a:t>Parent/youth interview</a:t>
            </a:r>
          </a:p>
          <a:p>
            <a:pPr lvl="1"/>
            <a:r>
              <a:rPr lang="en-US" dirty="0" smtClean="0"/>
              <a:t>CATI skip logic in interviewing</a:t>
            </a:r>
          </a:p>
          <a:p>
            <a:pPr lvl="1"/>
            <a:r>
              <a:rPr lang="en-US" dirty="0" smtClean="0"/>
              <a:t>Parent/youth mail survey</a:t>
            </a:r>
          </a:p>
          <a:p>
            <a:pPr lvl="1"/>
            <a:r>
              <a:rPr lang="en-US" dirty="0" smtClean="0"/>
              <a:t>Example skip logic for parent/youth mail survey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survey overview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Telephone interviews (CATI)</a:t>
            </a:r>
          </a:p>
          <a:p>
            <a:pPr lvl="1"/>
            <a:r>
              <a:rPr lang="en-US" dirty="0" smtClean="0"/>
              <a:t>45-60 minute interviews </a:t>
            </a:r>
          </a:p>
          <a:p>
            <a:r>
              <a:rPr lang="en-US" dirty="0" smtClean="0"/>
              <a:t>Supplemental mail survey</a:t>
            </a:r>
          </a:p>
          <a:p>
            <a:pPr lvl="1"/>
            <a:r>
              <a:rPr lang="en-US" dirty="0" smtClean="0"/>
              <a:t>With fewer items for parent/guardian</a:t>
            </a:r>
          </a:p>
          <a:p>
            <a:pPr lvl="1"/>
            <a:r>
              <a:rPr lang="en-US" dirty="0" smtClean="0"/>
              <a:t>With same items for youth</a:t>
            </a:r>
          </a:p>
          <a:p>
            <a:r>
              <a:rPr lang="en-US" dirty="0" smtClean="0"/>
              <a:t>Incentives given to parent and youth who complete an interview or mail survey</a:t>
            </a:r>
          </a:p>
          <a:p>
            <a:pPr lvl="1"/>
            <a:r>
              <a:rPr lang="en-US" dirty="0" smtClean="0"/>
              <a:t>$20 for parent interview</a:t>
            </a:r>
          </a:p>
          <a:p>
            <a:pPr lvl="1"/>
            <a:r>
              <a:rPr lang="en-US" dirty="0" smtClean="0"/>
              <a:t>$15 for parent mail survey</a:t>
            </a:r>
          </a:p>
          <a:p>
            <a:pPr lvl="1"/>
            <a:r>
              <a:rPr lang="en-US" dirty="0" smtClean="0"/>
              <a:t>$20 for youth interview or mail survey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sz="2800" dirty="0" smtClean="0"/>
              <a:t>Parent/youth survey overview</a:t>
            </a:r>
            <a:endParaRPr lang="en-US" sz="2400" dirty="0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89038"/>
            <a:ext cx="4724400" cy="45259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200" dirty="0" smtClean="0"/>
              <a:t>Youth characteristics 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Demographics, disabilities,</a:t>
            </a:r>
            <a:br>
              <a:rPr lang="en-US" sz="2000" dirty="0" smtClean="0"/>
            </a:br>
            <a:r>
              <a:rPr lang="en-US" sz="2000" dirty="0" smtClean="0"/>
              <a:t>abilities</a:t>
            </a:r>
          </a:p>
          <a:p>
            <a:r>
              <a:rPr lang="en-US" sz="2200" dirty="0" smtClean="0"/>
              <a:t>Household characteristics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 Composition, SES</a:t>
            </a:r>
          </a:p>
          <a:p>
            <a:r>
              <a:rPr lang="en-US" sz="2200" dirty="0" smtClean="0"/>
              <a:t>Nonschool factors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Group activities, educational supports, expectations</a:t>
            </a:r>
          </a:p>
          <a:p>
            <a:r>
              <a:rPr lang="en-US" sz="2200" dirty="0" smtClean="0"/>
              <a:t>Family involvement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School-family contact, IEP</a:t>
            </a:r>
            <a:br>
              <a:rPr lang="en-US" sz="2000" dirty="0" smtClean="0"/>
            </a:br>
            <a:r>
              <a:rPr lang="en-US" sz="2000" dirty="0" smtClean="0"/>
              <a:t>process</a:t>
            </a:r>
          </a:p>
          <a:p>
            <a:r>
              <a:rPr lang="en-US" sz="2200" dirty="0" smtClean="0"/>
              <a:t>Personal/social</a:t>
            </a:r>
          </a:p>
          <a:p>
            <a:pPr lvl="1"/>
            <a:r>
              <a:rPr lang="en-US" sz="2000" dirty="0" smtClean="0"/>
              <a:t>Friendships, social skills, overall adjustment</a:t>
            </a:r>
          </a:p>
          <a:p>
            <a:pPr lvl="1">
              <a:spcBef>
                <a:spcPct val="0"/>
              </a:spcBef>
            </a:pPr>
            <a:endParaRPr lang="en-US" sz="2000" dirty="0" smtClean="0"/>
          </a:p>
        </p:txBody>
      </p:sp>
      <p:sp>
        <p:nvSpPr>
          <p:cNvPr id="101380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181600" y="1189038"/>
            <a:ext cx="4038600" cy="4525962"/>
          </a:xfrm>
        </p:spPr>
        <p:txBody>
          <a:bodyPr/>
          <a:lstStyle/>
          <a:p>
            <a:r>
              <a:rPr lang="en-US" sz="2400" dirty="0" smtClean="0"/>
              <a:t>Academic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Performance, engagement, abilities, school completion, postsecondary attendance</a:t>
            </a:r>
          </a:p>
          <a:p>
            <a:r>
              <a:rPr lang="en-US" sz="2400" dirty="0" smtClean="0"/>
              <a:t>Youth employment</a:t>
            </a:r>
          </a:p>
          <a:p>
            <a:r>
              <a:rPr lang="en-US" sz="2400" dirty="0" smtClean="0"/>
              <a:t>Citizenship</a:t>
            </a:r>
          </a:p>
          <a:p>
            <a:pPr lvl="1"/>
            <a:r>
              <a:rPr lang="en-US" sz="2000" dirty="0" smtClean="0"/>
              <a:t>Follow rules, volunteerism</a:t>
            </a:r>
          </a:p>
          <a:p>
            <a:r>
              <a:rPr lang="en-US" sz="2400" dirty="0" smtClean="0"/>
              <a:t>Responsibility</a:t>
            </a:r>
          </a:p>
          <a:p>
            <a:r>
              <a:rPr lang="en-US" sz="2400" dirty="0" smtClean="0"/>
              <a:t>Physical health</a:t>
            </a:r>
          </a:p>
          <a:p>
            <a:r>
              <a:rPr lang="en-US" sz="2400" dirty="0" smtClean="0"/>
              <a:t>Satisfaction</a:t>
            </a:r>
          </a:p>
          <a:p>
            <a:pPr lvl="1"/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autoUpdateAnimBg="0"/>
      <p:bldP spid="10138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interviews</a:t>
            </a: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Parent/guardians interviewed in Waves 1 to 5.</a:t>
            </a:r>
          </a:p>
          <a:p>
            <a:r>
              <a:rPr lang="en-US" dirty="0" smtClean="0"/>
              <a:t>Youth interviewed in Waves 2 to 5.</a:t>
            </a:r>
          </a:p>
          <a:p>
            <a:r>
              <a:rPr lang="en-US" dirty="0" smtClean="0"/>
              <a:t>Interview was lengthy but questions were asked conditionally to reduce respondent burden.</a:t>
            </a:r>
          </a:p>
          <a:p>
            <a:pPr lvl="1"/>
            <a:r>
              <a:rPr lang="en-US" dirty="0" smtClean="0"/>
              <a:t>A guided interview administered by telephone.</a:t>
            </a:r>
          </a:p>
          <a:p>
            <a:r>
              <a:rPr lang="en-US" dirty="0" smtClean="0"/>
              <a:t>Interviews used Computer Assisted Telephone Interviewing (CATI).</a:t>
            </a:r>
          </a:p>
          <a:p>
            <a:pPr lvl="1"/>
            <a:r>
              <a:rPr lang="en-US" dirty="0" smtClean="0"/>
              <a:t>With CATI, logical conditions can be applied to sections of the interview, individual questions, and response categories within a question.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15975"/>
          </a:xfrm>
        </p:spPr>
        <p:txBody>
          <a:bodyPr/>
          <a:lstStyle/>
          <a:p>
            <a:r>
              <a:rPr lang="en-US" dirty="0" smtClean="0"/>
              <a:t>Parent/youth interviews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47813"/>
            <a:ext cx="8229600" cy="4525962"/>
          </a:xfrm>
        </p:spPr>
        <p:txBody>
          <a:bodyPr/>
          <a:lstStyle/>
          <a:p>
            <a:r>
              <a:rPr lang="en-US" sz="2600" dirty="0" smtClean="0"/>
              <a:t>Many questionnaires have skip logic</a:t>
            </a:r>
          </a:p>
          <a:p>
            <a:pPr lvl="1"/>
            <a:r>
              <a:rPr lang="en-US" sz="2200" dirty="0" smtClean="0"/>
              <a:t>That is, a structure embedded in the questionnaire through which the next question asked a given respondent is conditioned by answers to a previous question.</a:t>
            </a:r>
          </a:p>
          <a:p>
            <a:r>
              <a:rPr lang="en-US" sz="2600" dirty="0" smtClean="0"/>
              <a:t>Paper questionnaires typically have relatively simple skip logic for respondents to follow.</a:t>
            </a:r>
          </a:p>
          <a:p>
            <a:pPr lvl="1"/>
            <a:r>
              <a:rPr lang="en-US" sz="2200" i="1" dirty="0" smtClean="0"/>
              <a:t>Example</a:t>
            </a:r>
            <a:r>
              <a:rPr lang="en-US" sz="2200" dirty="0" smtClean="0"/>
              <a:t>: “Are you employed?”→ IF YES, GO TO QUESTION 14.</a:t>
            </a:r>
          </a:p>
          <a:p>
            <a:r>
              <a:rPr lang="en-US" sz="2600" dirty="0" smtClean="0"/>
              <a:t>CATI skip logic can be more complex.</a:t>
            </a:r>
          </a:p>
          <a:p>
            <a:pPr lvl="1"/>
            <a:r>
              <a:rPr lang="en-US" sz="2200" dirty="0" smtClean="0"/>
              <a:t>A respondent does not need to understand and follow the logic, it is programmed in advance.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interviews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600" dirty="0" smtClean="0"/>
              <a:t>CATI is a programmed questionnaire system with automated logic for telephone interviews.</a:t>
            </a:r>
          </a:p>
          <a:p>
            <a:r>
              <a:rPr lang="en-US" sz="2600" dirty="0" smtClean="0"/>
              <a:t>CATI logic conditions how the questions are asked using data provided to the system in advance (preload data) or the respondent’s answers to questions in the interview.</a:t>
            </a:r>
          </a:p>
          <a:p>
            <a:pPr lvl="1"/>
            <a:r>
              <a:rPr lang="en-US" sz="2200" i="1" dirty="0" smtClean="0"/>
              <a:t>Example</a:t>
            </a:r>
            <a:r>
              <a:rPr lang="en-US" sz="2200" dirty="0" smtClean="0"/>
              <a:t>: If the preload data indicate that the youth has graduated in a prior wave, a question such as “Do you expect [youth’s name] to graduate from high school?” is skipped.</a:t>
            </a:r>
          </a:p>
          <a:p>
            <a:pPr lvl="1"/>
            <a:r>
              <a:rPr lang="en-US" sz="2200" i="1" dirty="0" smtClean="0"/>
              <a:t>Example</a:t>
            </a:r>
            <a:r>
              <a:rPr lang="en-US" sz="2200" dirty="0" smtClean="0"/>
              <a:t>: If the respondent indicated a youth is not employed, a question about hours worked is skipped.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815975"/>
          </a:xfrm>
        </p:spPr>
        <p:txBody>
          <a:bodyPr/>
          <a:lstStyle/>
          <a:p>
            <a:r>
              <a:rPr lang="en-US" dirty="0" smtClean="0"/>
              <a:t>Parent/youth interviews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Reduces respondent burden.</a:t>
            </a:r>
          </a:p>
          <a:p>
            <a:pPr lvl="1"/>
            <a:r>
              <a:rPr lang="en-US" dirty="0" smtClean="0"/>
              <a:t>Avoids asking questions that</a:t>
            </a:r>
          </a:p>
          <a:p>
            <a:pPr lvl="2"/>
            <a:r>
              <a:rPr lang="en-US" dirty="0" smtClean="0"/>
              <a:t>Do not apply to the respondent.</a:t>
            </a:r>
          </a:p>
          <a:p>
            <a:pPr lvl="2"/>
            <a:r>
              <a:rPr lang="en-US" dirty="0" smtClean="0"/>
              <a:t>Replicate information collected elsewhere.</a:t>
            </a:r>
          </a:p>
          <a:p>
            <a:pPr lvl="1"/>
            <a:r>
              <a:rPr lang="en-US" dirty="0" smtClean="0"/>
              <a:t>Can customize question phrasing.</a:t>
            </a:r>
          </a:p>
          <a:p>
            <a:pPr lvl="1"/>
            <a:r>
              <a:rPr lang="en-US" dirty="0" smtClean="0"/>
              <a:t>Speeds interviewing; only the appropriate questions appear on interviewers’ computer screens.</a:t>
            </a:r>
          </a:p>
        </p:txBody>
      </p:sp>
      <p:sp>
        <p:nvSpPr>
          <p:cNvPr id="1946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1F5DEB-653A-49D6-AB5D-132A3E96D7F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5797</TotalTime>
  <Words>1516</Words>
  <Application>Microsoft Macintosh PowerPoint</Application>
  <PresentationFormat>On-screen Show (4:3)</PresentationFormat>
  <Paragraphs>201</Paragraphs>
  <Slides>26</Slides>
  <Notes>26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1_Default Design</vt:lpstr>
      <vt:lpstr>4. NLTS2 Data Sources: Parent and  Youth Surveys</vt:lpstr>
      <vt:lpstr>Prerequisites</vt:lpstr>
      <vt:lpstr>Overview</vt:lpstr>
      <vt:lpstr>Parent/youth survey overview</vt:lpstr>
      <vt:lpstr>Parent/youth survey overview</vt:lpstr>
      <vt:lpstr>Parent/youth interviews</vt:lpstr>
      <vt:lpstr>Parent/youth interviews</vt:lpstr>
      <vt:lpstr>Parent/youth interviews</vt:lpstr>
      <vt:lpstr>Parent/youth interviews</vt:lpstr>
      <vt:lpstr>Parent/youth interviews</vt:lpstr>
      <vt:lpstr>Parent/youth interviews</vt:lpstr>
      <vt:lpstr>CATI skip logic in interviewing</vt:lpstr>
      <vt:lpstr>CATI skip logic in interviewing</vt:lpstr>
      <vt:lpstr>CATI skip logic in interviewing</vt:lpstr>
      <vt:lpstr>CATI skip logic in interviewing</vt:lpstr>
      <vt:lpstr>CATI skip logic in interviewing</vt:lpstr>
      <vt:lpstr>CATI skip logic in interviewing</vt:lpstr>
      <vt:lpstr>Skip logic in interviewing</vt:lpstr>
      <vt:lpstr>Parent/youth mail survey</vt:lpstr>
      <vt:lpstr>Parent/youth mail survey</vt:lpstr>
      <vt:lpstr>Youth mail survey</vt:lpstr>
      <vt:lpstr>Examples: Youth mail survey items and skip</vt:lpstr>
      <vt:lpstr>Examples: Youth mail survey items</vt:lpstr>
      <vt:lpstr>Examples: Family survey items and skip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206</cp:revision>
  <dcterms:created xsi:type="dcterms:W3CDTF">2011-03-30T16:45:58Z</dcterms:created>
  <dcterms:modified xsi:type="dcterms:W3CDTF">2011-03-30T20:12:05Z</dcterms:modified>
</cp:coreProperties>
</file>