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56" r:id="rId2"/>
    <p:sldId id="349" r:id="rId3"/>
    <p:sldId id="273" r:id="rId4"/>
    <p:sldId id="346" r:id="rId5"/>
    <p:sldId id="324" r:id="rId6"/>
    <p:sldId id="313" r:id="rId7"/>
    <p:sldId id="325" r:id="rId8"/>
    <p:sldId id="314" r:id="rId9"/>
    <p:sldId id="315" r:id="rId10"/>
    <p:sldId id="339" r:id="rId11"/>
    <p:sldId id="326" r:id="rId12"/>
    <p:sldId id="350" r:id="rId13"/>
    <p:sldId id="351" r:id="rId14"/>
    <p:sldId id="318" r:id="rId15"/>
    <p:sldId id="327" r:id="rId16"/>
    <p:sldId id="319" r:id="rId17"/>
    <p:sldId id="328" r:id="rId18"/>
    <p:sldId id="329" r:id="rId19"/>
    <p:sldId id="340" r:id="rId20"/>
    <p:sldId id="341" r:id="rId21"/>
    <p:sldId id="348" r:id="rId22"/>
    <p:sldId id="347" r:id="rId23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Renee Cameto" initials="RC" lastIdx="5" clrIdx="0"/>
  <p:cmAuthor id="1" name="Dave" initials="D" lastIdx="0" clrIdx="1"/>
  <p:cmAuthor id="2" name="Kathy Valdes" initials="KV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CCFF"/>
    <a:srgbClr val="3399FF"/>
    <a:srgbClr val="339933"/>
    <a:srgbClr val="FF0000"/>
    <a:srgbClr val="333399"/>
    <a:srgbClr val="CC0099"/>
    <a:srgbClr val="3333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78" autoAdjust="0"/>
    <p:restoredTop sz="94668" autoAdjust="0"/>
  </p:normalViewPr>
  <p:slideViewPr>
    <p:cSldViewPr>
      <p:cViewPr>
        <p:scale>
          <a:sx n="100" d="100"/>
          <a:sy n="100" d="100"/>
        </p:scale>
        <p:origin x="-2592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86"/>
    </p:cViewPr>
  </p:sorterViewPr>
  <p:notesViewPr>
    <p:cSldViewPr>
      <p:cViewPr varScale="1">
        <p:scale>
          <a:sx n="54" d="100"/>
          <a:sy n="54" d="100"/>
        </p:scale>
        <p:origin x="-177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0" y="0"/>
            <a:ext cx="7099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/>
          <a:lstStyle/>
          <a:p>
            <a:pPr algn="ctr" defTabSz="941388">
              <a:defRPr/>
            </a:pPr>
            <a:r>
              <a:rPr lang="en-US" sz="1200"/>
              <a:t>NLTS2 Data Training</a:t>
            </a:r>
          </a:p>
          <a:p>
            <a:pPr algn="ctr" defTabSz="941388">
              <a:defRPr/>
            </a:pPr>
            <a:r>
              <a:rPr lang="en-US" sz="1200"/>
              <a:t>SRI International</a:t>
            </a:r>
          </a:p>
        </p:txBody>
      </p:sp>
      <p:sp>
        <p:nvSpPr>
          <p:cNvPr id="138249" name="Rectangle 9"/>
          <p:cNvSpPr>
            <a:spLocks noChangeArrowheads="1"/>
          </p:cNvSpPr>
          <p:nvPr/>
        </p:nvSpPr>
        <p:spPr bwMode="auto">
          <a:xfrm>
            <a:off x="808038" y="8843963"/>
            <a:ext cx="52784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 anchor="b"/>
          <a:lstStyle/>
          <a:p>
            <a:pPr algn="ctr" defTabSz="941388">
              <a:defRPr/>
            </a:pPr>
            <a:r>
              <a:rPr lang="en-US" sz="1200"/>
              <a:t>Preliminary findings—not for citation.</a:t>
            </a:r>
          </a:p>
        </p:txBody>
      </p:sp>
      <p:sp>
        <p:nvSpPr>
          <p:cNvPr id="13825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D0C6103-1E20-473A-8CAC-101C17A1E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fld id="{7196AD87-C80B-4C3F-96E8-84F539533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F82900-5C5F-4D3B-BB5E-D1A7A2796D3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00088"/>
            <a:ext cx="4665663" cy="3498850"/>
          </a:xfrm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2300"/>
            <a:ext cx="5168900" cy="42005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270" tIns="46135" rIns="92270" bIns="46135"/>
          <a:lstStyle/>
          <a:p>
            <a:pPr eaLnBrk="1" hangingPunct="1"/>
            <a:endParaRPr lang="en-US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EA518D-66A2-49AC-80D8-C727AF9568C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00088"/>
            <a:ext cx="4665663" cy="3498850"/>
          </a:xfrm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2300"/>
            <a:ext cx="5168900" cy="42005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270" tIns="46135" rIns="92270" bIns="46135"/>
          <a:lstStyle/>
          <a:p>
            <a:pPr eaLnBrk="1" hangingPunct="1"/>
            <a:endParaRPr lang="en-US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3ACF54-692E-4A0F-BCEA-9129108E3DBB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00088"/>
            <a:ext cx="4665663" cy="3498850"/>
          </a:xfrm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2300"/>
            <a:ext cx="5168900" cy="42005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270" tIns="46135" rIns="92270" bIns="46135"/>
          <a:lstStyle/>
          <a:p>
            <a:pPr eaLnBrk="1" hangingPunct="1"/>
            <a:endParaRPr lang="en-US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88C152-65CE-4B18-A413-71B44F4F3D9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00088"/>
            <a:ext cx="4665663" cy="3498850"/>
          </a:xfrm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2300"/>
            <a:ext cx="5168900" cy="42005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270" tIns="46135" rIns="92270" bIns="46135"/>
          <a:lstStyle/>
          <a:p>
            <a:pPr eaLnBrk="1" hangingPunct="1"/>
            <a:endParaRPr lang="en-US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AC8A4A-79F7-4C21-B659-21D5958EFF5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00088"/>
            <a:ext cx="4665663" cy="3498850"/>
          </a:xfrm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2300"/>
            <a:ext cx="5168900" cy="42005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270" tIns="46135" rIns="92270" bIns="46135"/>
          <a:lstStyle/>
          <a:p>
            <a:pPr eaLnBrk="1" hangingPunct="1"/>
            <a:endParaRPr lang="en-US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79CB8-9876-4428-8E62-3D62EA0689FD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00088"/>
            <a:ext cx="4665663" cy="3498850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2300"/>
            <a:ext cx="5168900" cy="42005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270" tIns="46135" rIns="92270" bIns="46135"/>
          <a:lstStyle/>
          <a:p>
            <a:pPr eaLnBrk="1" hangingPunct="1"/>
            <a:endParaRPr lang="en-US" smtClean="0">
              <a:solidFill>
                <a:srgbClr val="D60093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use next slide f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5E67F-1FBC-42B4-89D6-366E2ACF5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E4BB5-410A-4169-83E1-2569A0BEF2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27ED5-DA94-4C43-829B-0F3FBDB1B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89F04-04AA-4BBC-8DD1-CDD28107C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7D0B0-1192-41BF-A6E6-133DBD859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069EE-12D8-43AD-9971-26D9B36DD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DBA8C-002B-4CFA-B8E1-373821513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5750" indent="-285750" eaLnBrk="0" hangingPunct="0">
              <a:defRPr/>
            </a:pP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5. Sources</a:t>
            </a: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: School Surveys, Student </a:t>
            </a: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Assessments, and </a:t>
            </a: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Transcripts</a:t>
            </a:r>
            <a:endParaRPr lang="en-US" sz="2000" b="1" kern="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>
            <a:lvl2pPr marL="631825" indent="-285750">
              <a:defRPr/>
            </a:lvl2pPr>
            <a:lvl3pPr marL="849313" indent="-228600">
              <a:defRPr/>
            </a:lvl3pPr>
            <a:lvl4pPr marL="1082675" indent="-228600">
              <a:defRPr/>
            </a:lvl4pPr>
            <a:lvl5pPr marL="1306513" indent="-2286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010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0C702-7A1B-4E4C-8236-F44E9E1775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663575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74FF9-DBDC-4744-AFF8-BDC60986D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D6A88-D54D-45E1-97D3-543420DF3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6DD20-DCE5-40A1-AB52-8B258F36C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52610-0104-4BE5-9A0A-3C1DA03A2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841DA-4778-4D38-811F-C2038246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DAD11-C7A6-4DF8-A82E-492B131C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3C03A4C7-BDB9-48BA-B005-FBCA0F92DD8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60" r:id="rId2"/>
    <p:sldLayoutId id="2147483761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14337" y="155575"/>
            <a:ext cx="8805863" cy="2130425"/>
          </a:xfrm>
          <a:noFill/>
        </p:spPr>
        <p:txBody>
          <a:bodyPr/>
          <a:lstStyle/>
          <a:p>
            <a:pPr marL="520700" indent="-520700" eaLnBrk="1" hangingPunct="1">
              <a:tabLst>
                <a:tab pos="520700" algn="l"/>
              </a:tabLst>
            </a:pPr>
            <a:r>
              <a:rPr lang="en-US" dirty="0" smtClean="0"/>
              <a:t>5.	NLTS2 Data Sources: School Surveys,</a:t>
            </a:r>
            <a:br>
              <a:rPr lang="en-US" dirty="0" smtClean="0"/>
            </a:br>
            <a:r>
              <a:rPr lang="en-US" dirty="0" smtClean="0"/>
              <a:t>Student Assessments, and Transcripts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AF3813D-EF52-4F00-94EF-CF4C2A9D4AA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8025"/>
            <a:ext cx="8229600" cy="815975"/>
          </a:xfrm>
        </p:spPr>
        <p:txBody>
          <a:bodyPr/>
          <a:lstStyle/>
          <a:p>
            <a:r>
              <a:rPr lang="en-US" sz="3000" dirty="0" smtClean="0"/>
              <a:t>School characteristics survey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8"/>
            <a:ext cx="4572000" cy="4525962"/>
          </a:xfrm>
        </p:spPr>
        <p:txBody>
          <a:bodyPr/>
          <a:lstStyle/>
          <a:p>
            <a:r>
              <a:rPr lang="en-US" sz="2400" smtClean="0"/>
              <a:t>School and community </a:t>
            </a:r>
          </a:p>
          <a:p>
            <a:pPr lvl="1">
              <a:spcBef>
                <a:spcPct val="0"/>
              </a:spcBef>
            </a:pPr>
            <a:r>
              <a:rPr lang="en-US" sz="2200" smtClean="0"/>
              <a:t>Type, grades, size, urban-suburban-rural</a:t>
            </a:r>
          </a:p>
          <a:p>
            <a:r>
              <a:rPr lang="en-US" sz="2400" smtClean="0"/>
              <a:t>Students</a:t>
            </a:r>
          </a:p>
          <a:p>
            <a:pPr lvl="1">
              <a:spcBef>
                <a:spcPct val="0"/>
              </a:spcBef>
            </a:pPr>
            <a:r>
              <a:rPr lang="en-US" sz="2200" smtClean="0"/>
              <a:t>Number, ethnicity, special education</a:t>
            </a:r>
          </a:p>
          <a:p>
            <a:r>
              <a:rPr lang="en-US" sz="2400" smtClean="0"/>
              <a:t>Staff</a:t>
            </a:r>
          </a:p>
          <a:p>
            <a:pPr lvl="1">
              <a:spcBef>
                <a:spcPct val="0"/>
              </a:spcBef>
            </a:pPr>
            <a:r>
              <a:rPr lang="en-US" sz="2200" smtClean="0"/>
              <a:t>Teachers, aides, related service providers</a:t>
            </a:r>
          </a:p>
          <a:p>
            <a:r>
              <a:rPr lang="en-US" sz="2400" smtClean="0"/>
              <a:t>Programs</a:t>
            </a:r>
          </a:p>
          <a:p>
            <a:pPr lvl="1">
              <a:spcBef>
                <a:spcPct val="0"/>
              </a:spcBef>
            </a:pPr>
            <a:r>
              <a:rPr lang="en-US" sz="2200" smtClean="0"/>
              <a:t>Academics, enrichment, health, community, language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257800" y="1722438"/>
            <a:ext cx="3581400" cy="3467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Special education policies/practices</a:t>
            </a:r>
          </a:p>
          <a:p>
            <a:pPr marL="630238" lvl="1" indent="-284163">
              <a:lnSpc>
                <a:spcPct val="90000"/>
              </a:lnSpc>
              <a:spcBef>
                <a:spcPct val="0"/>
              </a:spcBef>
            </a:pPr>
            <a:r>
              <a:rPr lang="en-US" sz="2200" dirty="0" err="1" smtClean="0"/>
              <a:t>Prerefferal</a:t>
            </a:r>
            <a:r>
              <a:rPr lang="en-US" sz="2200" dirty="0" smtClean="0"/>
              <a:t>, supports to general education, assessment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Parent involvement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Background</a:t>
            </a:r>
          </a:p>
          <a:p>
            <a:pPr marL="631825" lvl="1">
              <a:lnSpc>
                <a:spcPct val="90000"/>
              </a:lnSpc>
              <a:spcBef>
                <a:spcPct val="0"/>
              </a:spcBef>
            </a:pPr>
            <a:r>
              <a:rPr lang="en-US" sz="2200" dirty="0" smtClean="0"/>
              <a:t>Pressure to perform, suspensions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>
              <a:solidFill>
                <a:srgbClr val="33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autoUpdateAnimBg="0"/>
      <p:bldP spid="10752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D4C13C2-8DD9-4E87-8005-7B15A88163B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Student assessments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7848600" cy="4525962"/>
          </a:xfrm>
        </p:spPr>
        <p:txBody>
          <a:bodyPr/>
          <a:lstStyle/>
          <a:p>
            <a:r>
              <a:rPr lang="en-US" dirty="0" smtClean="0"/>
              <a:t>60 minutes</a:t>
            </a:r>
          </a:p>
          <a:p>
            <a:r>
              <a:rPr lang="en-US" dirty="0" smtClean="0"/>
              <a:t>Academics</a:t>
            </a:r>
          </a:p>
          <a:p>
            <a:r>
              <a:rPr lang="en-US" dirty="0" smtClean="0"/>
              <a:t>Self-concept</a:t>
            </a:r>
          </a:p>
          <a:p>
            <a:r>
              <a:rPr lang="en-US" dirty="0" smtClean="0"/>
              <a:t>Self-determination</a:t>
            </a:r>
          </a:p>
          <a:p>
            <a:r>
              <a:rPr lang="en-US" dirty="0" smtClean="0"/>
              <a:t>Produce meaningful data for the range of special education students</a:t>
            </a:r>
          </a:p>
          <a:p>
            <a:r>
              <a:rPr lang="en-US" dirty="0" smtClean="0"/>
              <a:t>National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93DA40E-F067-4DD5-BEBF-AC2416713CF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Student assessments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Direct assessment</a:t>
            </a:r>
          </a:p>
          <a:p>
            <a:pPr lvl="1"/>
            <a:r>
              <a:rPr lang="en-US" dirty="0" smtClean="0"/>
              <a:t>Mathematics, Reading, Science, and Social Studies (WJIII)</a:t>
            </a:r>
          </a:p>
          <a:p>
            <a:r>
              <a:rPr lang="en-US" dirty="0" smtClean="0"/>
              <a:t>Direct assessment versions</a:t>
            </a:r>
          </a:p>
          <a:p>
            <a:pPr lvl="1"/>
            <a:r>
              <a:rPr lang="en-US" dirty="0" smtClean="0"/>
              <a:t>Braille, Large-Print, ASL</a:t>
            </a:r>
          </a:p>
          <a:p>
            <a:r>
              <a:rPr lang="en-US" dirty="0" smtClean="0"/>
              <a:t>Alternate assessment</a:t>
            </a:r>
          </a:p>
          <a:p>
            <a:pPr lvl="1"/>
            <a:r>
              <a:rPr lang="en-US" dirty="0" smtClean="0"/>
              <a:t>Scale of Independent Behavior-Revised (SIB-R)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A41D220-7CF8-4773-AA03-A30B25D987E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Student Assessments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Screening Process</a:t>
            </a:r>
          </a:p>
          <a:p>
            <a:pPr lvl="1"/>
            <a:r>
              <a:rPr lang="en-US" dirty="0" smtClean="0"/>
              <a:t>Teacher judgment</a:t>
            </a:r>
          </a:p>
          <a:p>
            <a:pPr lvl="2"/>
            <a:r>
              <a:rPr lang="en-US" dirty="0" smtClean="0"/>
              <a:t>Student must…</a:t>
            </a:r>
          </a:p>
          <a:p>
            <a:pPr lvl="3"/>
            <a:r>
              <a:rPr lang="en-US" dirty="0" smtClean="0"/>
              <a:t>Have consistent response mode</a:t>
            </a:r>
          </a:p>
          <a:p>
            <a:pPr lvl="3"/>
            <a:r>
              <a:rPr lang="en-US" dirty="0" smtClean="0"/>
              <a:t>Be able to work with a stranger</a:t>
            </a:r>
          </a:p>
          <a:p>
            <a:pPr lvl="3"/>
            <a:r>
              <a:rPr lang="en-US" dirty="0" smtClean="0"/>
              <a:t>Be able to complete first item on the passage comprehension subtest</a:t>
            </a:r>
          </a:p>
          <a:p>
            <a:pPr lvl="1"/>
            <a:r>
              <a:rPr lang="en-US" dirty="0" smtClean="0"/>
              <a:t>If yes to above, eligible for direct assessment.</a:t>
            </a:r>
          </a:p>
          <a:p>
            <a:pPr lvl="1"/>
            <a:r>
              <a:rPr lang="en-US" dirty="0" smtClean="0"/>
              <a:t>If no, eligible for alternate assessment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0CEC221-37BE-4C10-BC4F-1D1D6E5A6D4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Direct assessment: Subtests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4343400" cy="45259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dirty="0" smtClean="0"/>
              <a:t>Woodcock-Johnson Research Edition </a:t>
            </a:r>
          </a:p>
          <a:p>
            <a:pPr lvl="1"/>
            <a:r>
              <a:rPr lang="en-US" sz="2200" dirty="0" smtClean="0"/>
              <a:t>Synonyms/antonyms</a:t>
            </a:r>
          </a:p>
          <a:p>
            <a:pPr lvl="1"/>
            <a:r>
              <a:rPr lang="en-US" sz="2200" dirty="0" smtClean="0"/>
              <a:t>Passage comprehension</a:t>
            </a:r>
          </a:p>
          <a:p>
            <a:pPr lvl="1"/>
            <a:r>
              <a:rPr lang="en-US" sz="2200" dirty="0" smtClean="0"/>
              <a:t>Calculation</a:t>
            </a:r>
          </a:p>
          <a:p>
            <a:pPr lvl="1"/>
            <a:r>
              <a:rPr lang="en-US" sz="2200" dirty="0" smtClean="0"/>
              <a:t>Applied problems</a:t>
            </a:r>
          </a:p>
          <a:p>
            <a:pPr lvl="1"/>
            <a:r>
              <a:rPr lang="en-US" sz="2200" dirty="0" smtClean="0"/>
              <a:t>Social studies</a:t>
            </a:r>
          </a:p>
          <a:p>
            <a:pPr lvl="1"/>
            <a:r>
              <a:rPr lang="en-US" sz="2200" dirty="0" smtClean="0"/>
              <a:t>Science</a:t>
            </a:r>
          </a:p>
          <a:p>
            <a:r>
              <a:rPr lang="en-US" sz="2400" dirty="0" smtClean="0"/>
              <a:t>Student Self-Concept Scale (Gresham &amp; Elliott)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Social</a:t>
            </a:r>
          </a:p>
          <a:p>
            <a:pPr lvl="1"/>
            <a:r>
              <a:rPr lang="en-US" sz="2200" dirty="0" smtClean="0"/>
              <a:t>Academic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648200" y="1371600"/>
            <a:ext cx="4343400" cy="4525963"/>
          </a:xfrm>
        </p:spPr>
        <p:txBody>
          <a:bodyPr/>
          <a:lstStyle/>
          <a:p>
            <a:r>
              <a:rPr lang="en-US" sz="2400" dirty="0" smtClean="0"/>
              <a:t>Self-determination scale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Items from ARC’s Self Determination Scale (</a:t>
            </a:r>
            <a:r>
              <a:rPr lang="en-US" sz="2200" dirty="0" err="1" smtClean="0"/>
              <a:t>Wehmeyer</a:t>
            </a:r>
            <a:r>
              <a:rPr lang="en-US" sz="2200" dirty="0" smtClean="0"/>
              <a:t> 2000)</a:t>
            </a:r>
          </a:p>
          <a:p>
            <a:r>
              <a:rPr lang="en-US" sz="2400" dirty="0" smtClean="0"/>
              <a:t>Friendships–Social Satisfaction–Dissatisfaction Scale (Asher 1984)</a:t>
            </a:r>
          </a:p>
          <a:p>
            <a:r>
              <a:rPr lang="en-US" sz="2400" dirty="0" smtClean="0"/>
              <a:t>Open ended: What is your favorite thing about school?</a:t>
            </a:r>
          </a:p>
          <a:p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autoUpdateAnimBg="0"/>
      <p:bldP spid="11366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D5058B0-712E-4CA6-8551-922825ABFD1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z="3000" dirty="0" smtClean="0"/>
              <a:t>Direct assessment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Notes on Visual Stimuli</a:t>
            </a:r>
          </a:p>
          <a:p>
            <a:pPr lvl="1"/>
            <a:r>
              <a:rPr lang="en-US" dirty="0" smtClean="0"/>
              <a:t>Students with visual impairments were</a:t>
            </a:r>
            <a:br>
              <a:rPr lang="en-US" dirty="0" smtClean="0"/>
            </a:br>
            <a:r>
              <a:rPr lang="en-US" dirty="0" smtClean="0"/>
              <a:t>administered versions of the assessment that did not contain visual stimuli.</a:t>
            </a:r>
          </a:p>
          <a:p>
            <a:pPr lvl="1"/>
            <a:r>
              <a:rPr lang="en-US" dirty="0" smtClean="0"/>
              <a:t>The scales were recalibrated to account for the smaller number of items.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BD9A587-8458-4C2C-8642-9A0FE79412B6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Alternate Assessment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Eligibility established by screening questionnaire</a:t>
            </a:r>
          </a:p>
          <a:p>
            <a:r>
              <a:rPr lang="en-US" dirty="0" smtClean="0"/>
              <a:t>Teacher completed indirect assessment</a:t>
            </a:r>
          </a:p>
          <a:p>
            <a:pPr lvl="1"/>
            <a:r>
              <a:rPr lang="en-US" dirty="0" smtClean="0"/>
              <a:t>Scales of Independent Behavior-Revised (SIB-R)</a:t>
            </a:r>
          </a:p>
          <a:p>
            <a:pPr lvl="1"/>
            <a:r>
              <a:rPr lang="en-US" dirty="0" smtClean="0"/>
              <a:t>Adaptive Behavior Scale (ABS)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 autoUpdateAnimBg="0" advAuto="100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9A998F-C442-417F-A4FC-0ADFCE9B365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Alternate assessment: Topics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400" dirty="0" smtClean="0"/>
              <a:t>Language comprehension</a:t>
            </a:r>
          </a:p>
          <a:p>
            <a:r>
              <a:rPr lang="en-US" sz="2400" dirty="0" smtClean="0"/>
              <a:t>Language expression</a:t>
            </a:r>
          </a:p>
          <a:p>
            <a:r>
              <a:rPr lang="en-US" sz="2400" dirty="0" smtClean="0"/>
              <a:t>Personal living skills</a:t>
            </a:r>
          </a:p>
          <a:p>
            <a:r>
              <a:rPr lang="en-US" sz="2400" dirty="0" smtClean="0"/>
              <a:t>Community living skills</a:t>
            </a:r>
          </a:p>
          <a:p>
            <a:r>
              <a:rPr lang="en-US" sz="2400" dirty="0" smtClean="0"/>
              <a:t>Broad independence</a:t>
            </a:r>
          </a:p>
          <a:p>
            <a:r>
              <a:rPr lang="en-US" sz="2400" dirty="0" smtClean="0"/>
              <a:t>Gross-motor coordination</a:t>
            </a:r>
          </a:p>
          <a:p>
            <a:r>
              <a:rPr lang="en-US" sz="2400" dirty="0" smtClean="0"/>
              <a:t>Fine-motor coordination</a:t>
            </a:r>
          </a:p>
          <a:p>
            <a:r>
              <a:rPr lang="en-US" sz="2400" dirty="0" smtClean="0"/>
              <a:t>Social interaction</a:t>
            </a:r>
          </a:p>
          <a:p>
            <a:r>
              <a:rPr lang="en-US" sz="2400" smtClean="0"/>
              <a:t>Orientation to home/community 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sz="half" idx="4294967295"/>
          </p:nvPr>
        </p:nvSpPr>
        <p:spPr>
          <a:xfrm>
            <a:off x="5105400" y="1484313"/>
            <a:ext cx="4038600" cy="4525962"/>
          </a:xfrm>
        </p:spPr>
        <p:txBody>
          <a:bodyPr/>
          <a:lstStyle/>
          <a:p>
            <a:r>
              <a:rPr lang="en-US" sz="2400" dirty="0" smtClean="0"/>
              <a:t>Time and punctuality</a:t>
            </a:r>
          </a:p>
          <a:p>
            <a:r>
              <a:rPr lang="en-US" sz="2400" dirty="0" smtClean="0"/>
              <a:t>Money and value</a:t>
            </a:r>
          </a:p>
          <a:p>
            <a:r>
              <a:rPr lang="en-US" sz="2400" dirty="0" smtClean="0"/>
              <a:t>Eating/meal preparation</a:t>
            </a:r>
          </a:p>
          <a:p>
            <a:r>
              <a:rPr lang="en-US" sz="2400" dirty="0" smtClean="0"/>
              <a:t>Toileting</a:t>
            </a:r>
          </a:p>
          <a:p>
            <a:r>
              <a:rPr lang="en-US" sz="2400" dirty="0" smtClean="0"/>
              <a:t>Dressing</a:t>
            </a:r>
          </a:p>
          <a:p>
            <a:r>
              <a:rPr lang="en-US" sz="2400" dirty="0" smtClean="0"/>
              <a:t>Self-care</a:t>
            </a:r>
          </a:p>
          <a:p>
            <a:r>
              <a:rPr lang="en-US" sz="2400" dirty="0" smtClean="0"/>
              <a:t>Domestic skills</a:t>
            </a:r>
          </a:p>
          <a:p>
            <a:r>
              <a:rPr lang="en-US" sz="2400" dirty="0" smtClean="0"/>
              <a:t>Work/school skills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F2423E1-7750-48F2-8D1F-C2B8C8B269C7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815975"/>
          </a:xfrm>
        </p:spPr>
        <p:txBody>
          <a:bodyPr/>
          <a:lstStyle/>
          <a:p>
            <a:r>
              <a:rPr lang="en-US" dirty="0" smtClean="0"/>
              <a:t>Alternate assessment	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38288"/>
            <a:ext cx="8229600" cy="4525962"/>
          </a:xfrm>
        </p:spPr>
        <p:txBody>
          <a:bodyPr/>
          <a:lstStyle/>
          <a:p>
            <a:r>
              <a:rPr lang="en-US" dirty="0" smtClean="0"/>
              <a:t>Some things to remember</a:t>
            </a:r>
          </a:p>
          <a:p>
            <a:pPr lvl="1"/>
            <a:r>
              <a:rPr lang="en-US" dirty="0" smtClean="0"/>
              <a:t>No IEP review</a:t>
            </a:r>
          </a:p>
          <a:p>
            <a:pPr lvl="1"/>
            <a:r>
              <a:rPr lang="en-US" dirty="0" smtClean="0"/>
              <a:t>Functioning measured through parent or teacher report, not reviews of tests</a:t>
            </a:r>
          </a:p>
          <a:p>
            <a:pPr lvl="1"/>
            <a:r>
              <a:rPr lang="en-US" dirty="0" smtClean="0"/>
              <a:t>No direct measurement of IQ, executive function, or memory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C9BAC97-B34D-4AD6-BB22-903BBD828AA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2531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Secondary school transcripts</a:t>
            </a:r>
          </a:p>
        </p:txBody>
      </p:sp>
      <p:sp>
        <p:nvSpPr>
          <p:cNvPr id="22532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sz="2600" dirty="0" smtClean="0"/>
              <a:t>Secondary school transcripts were collected for students who attended secondary school and had a transcript compiled.</a:t>
            </a:r>
          </a:p>
          <a:p>
            <a:pPr lvl="1"/>
            <a:r>
              <a:rPr lang="en-US" sz="2200" dirty="0" smtClean="0"/>
              <a:t>Not all students had a transcript.</a:t>
            </a:r>
          </a:p>
          <a:p>
            <a:r>
              <a:rPr lang="en-US" sz="2600" dirty="0" smtClean="0"/>
              <a:t>Transcripts vary in amount and type of information.</a:t>
            </a:r>
          </a:p>
          <a:p>
            <a:pPr lvl="1"/>
            <a:r>
              <a:rPr lang="en-US" sz="2200" dirty="0" smtClean="0"/>
              <a:t>For example, students can attend a grade level for more than one year or may have left secondary school before completing school.</a:t>
            </a:r>
          </a:p>
          <a:p>
            <a:pPr lvl="1"/>
            <a:r>
              <a:rPr lang="en-US" sz="2200" dirty="0" smtClean="0"/>
              <a:t>No uniformity in transcript formats from school to school.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1DBAB8-D6EB-4F37-9671-B93C66F0F2F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mtClean="0"/>
              <a:t>Prerequisites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3BF107-9B83-44DE-A116-610B793562B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Secondary school transcripts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4343400" cy="4525962"/>
          </a:xfrm>
        </p:spPr>
        <p:txBody>
          <a:bodyPr/>
          <a:lstStyle/>
          <a:p>
            <a:r>
              <a:rPr lang="en-US" dirty="0" smtClean="0"/>
              <a:t>Course-level data</a:t>
            </a:r>
          </a:p>
          <a:p>
            <a:pPr lvl="1"/>
            <a:r>
              <a:rPr lang="en-US" dirty="0" smtClean="0"/>
              <a:t>Course type</a:t>
            </a:r>
          </a:p>
          <a:p>
            <a:pPr lvl="1"/>
            <a:r>
              <a:rPr lang="en-US" dirty="0" smtClean="0"/>
              <a:t>Course placement (general or special education)</a:t>
            </a:r>
          </a:p>
          <a:p>
            <a:pPr lvl="1"/>
            <a:r>
              <a:rPr lang="en-US" dirty="0" smtClean="0"/>
              <a:t>Grade level when attending course</a:t>
            </a:r>
          </a:p>
          <a:p>
            <a:pPr lvl="1"/>
            <a:r>
              <a:rPr lang="en-US" dirty="0" smtClean="0"/>
              <a:t>Grade earned if evaluated</a:t>
            </a:r>
          </a:p>
          <a:p>
            <a:pPr lvl="1"/>
            <a:r>
              <a:rPr lang="en-US" dirty="0" smtClean="0"/>
              <a:t>Units earned</a:t>
            </a:r>
          </a:p>
          <a:p>
            <a:pPr lvl="1"/>
            <a:r>
              <a:rPr lang="en-US" dirty="0" smtClean="0"/>
              <a:t>Course hours</a:t>
            </a:r>
          </a:p>
        </p:txBody>
      </p:sp>
      <p:sp>
        <p:nvSpPr>
          <p:cNvPr id="23557" name="Content Placeholder 3"/>
          <p:cNvSpPr>
            <a:spLocks noGrp="1"/>
          </p:cNvSpPr>
          <p:nvPr>
            <p:ph sz="half" idx="4294967295"/>
          </p:nvPr>
        </p:nvSpPr>
        <p:spPr>
          <a:xfrm>
            <a:off x="4876800" y="1484313"/>
            <a:ext cx="4038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School-level data</a:t>
            </a:r>
          </a:p>
          <a:p>
            <a:pPr lvl="1" eaLnBrk="1" hangingPunct="1"/>
            <a:r>
              <a:rPr lang="en-US" dirty="0" smtClean="0"/>
              <a:t>School leaving status</a:t>
            </a:r>
          </a:p>
          <a:p>
            <a:pPr lvl="1" eaLnBrk="1" hangingPunct="1"/>
            <a:r>
              <a:rPr lang="en-US" dirty="0" smtClean="0"/>
              <a:t>Diploma type</a:t>
            </a:r>
          </a:p>
          <a:p>
            <a:pPr eaLnBrk="1" hangingPunct="1"/>
            <a:r>
              <a:rPr lang="en-US" dirty="0" smtClean="0"/>
              <a:t>Summarized data</a:t>
            </a:r>
          </a:p>
          <a:p>
            <a:pPr lvl="1" eaLnBrk="1" hangingPunct="1"/>
            <a:r>
              <a:rPr lang="en-US" dirty="0" smtClean="0"/>
              <a:t>Types of courses taken</a:t>
            </a:r>
          </a:p>
          <a:p>
            <a:pPr lvl="1" eaLnBrk="1" hangingPunct="1"/>
            <a:r>
              <a:rPr lang="en-US" dirty="0" smtClean="0"/>
              <a:t>Grade point average</a:t>
            </a:r>
          </a:p>
          <a:p>
            <a:pPr lvl="1" eaLnBrk="1" hangingPunct="1"/>
            <a:r>
              <a:rPr lang="en-US" dirty="0" smtClean="0"/>
              <a:t>Percentage of time in general or special education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793ECB9-6B00-4E74-9BC7-07C8FF1B2976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Data collection sources</a:t>
            </a:r>
          </a:p>
          <a:p>
            <a:pPr lvl="1"/>
            <a:r>
              <a:rPr lang="en-US" dirty="0" smtClean="0"/>
              <a:t>Teacher survey</a:t>
            </a:r>
          </a:p>
          <a:p>
            <a:pPr lvl="1"/>
            <a:r>
              <a:rPr lang="en-US" dirty="0" smtClean="0"/>
              <a:t>Student’s school program survey</a:t>
            </a:r>
          </a:p>
          <a:p>
            <a:pPr lvl="1"/>
            <a:r>
              <a:rPr lang="en-US" dirty="0" smtClean="0"/>
              <a:t>School characteristics survey</a:t>
            </a:r>
          </a:p>
          <a:p>
            <a:pPr lvl="1"/>
            <a:r>
              <a:rPr lang="en-US" dirty="0" smtClean="0"/>
              <a:t>Student assessments</a:t>
            </a:r>
          </a:p>
          <a:p>
            <a:pPr lvl="2"/>
            <a:r>
              <a:rPr lang="en-US" dirty="0" smtClean="0"/>
              <a:t>Direct and alternate assessment</a:t>
            </a:r>
          </a:p>
          <a:p>
            <a:pPr lvl="1"/>
            <a:r>
              <a:rPr lang="en-US" dirty="0" smtClean="0"/>
              <a:t>Secondary school transcripts</a:t>
            </a:r>
          </a:p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6. Implications for Analysis: Data Content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2C5C6FA-F92C-47EE-AF20-6970450E134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609600" y="1570038"/>
            <a:ext cx="8229600" cy="4525962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</a:t>
            </a:r>
            <a:r>
              <a:rPr lang="en-US" smtClean="0"/>
              <a:t>other project-related </a:t>
            </a:r>
            <a:r>
              <a:rPr lang="en-US" dirty="0" smtClean="0"/>
              <a:t>information </a:t>
            </a:r>
            <a:br>
              <a:rPr lang="en-US" dirty="0" smtClean="0"/>
            </a:b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http://nlts2.org/</a:t>
            </a:r>
          </a:p>
          <a:p>
            <a:pPr lvl="1"/>
            <a:r>
              <a:rPr lang="en-US" dirty="0" smtClean="0"/>
              <a:t>Information about obtaining the NLTS2 database</a:t>
            </a:r>
            <a:br>
              <a:rPr lang="en-US" dirty="0" smtClean="0"/>
            </a:br>
            <a:r>
              <a:rPr lang="en-US" dirty="0" smtClean="0"/>
              <a:t>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http://nces.ed.gov/statprog/rudman/</a:t>
            </a:r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http://nces.ed.gov/statprog/instruct.asp </a:t>
            </a:r>
          </a:p>
          <a:p>
            <a:pPr lvl="1"/>
            <a:r>
              <a:rPr lang="en-US" dirty="0" smtClean="0"/>
              <a:t>E-mail address: nlts2@sri.com</a:t>
            </a:r>
            <a:endParaRPr lang="en-US" u="sng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6CC09E2-DBA5-4CA4-9761-664C26A4919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6148" name="Rectangle 10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lvl="1"/>
            <a:r>
              <a:rPr lang="en-US" dirty="0" smtClean="0"/>
              <a:t>Data collection sources</a:t>
            </a:r>
          </a:p>
          <a:p>
            <a:pPr lvl="1"/>
            <a:r>
              <a:rPr lang="en-US" dirty="0" smtClean="0"/>
              <a:t>Teacher survey</a:t>
            </a:r>
          </a:p>
          <a:p>
            <a:pPr lvl="1"/>
            <a:r>
              <a:rPr lang="en-US" dirty="0" smtClean="0"/>
              <a:t>Student’s school program survey</a:t>
            </a:r>
          </a:p>
          <a:p>
            <a:pPr lvl="1"/>
            <a:r>
              <a:rPr lang="en-US" dirty="0" smtClean="0"/>
              <a:t>School characteristics survey</a:t>
            </a:r>
          </a:p>
          <a:p>
            <a:pPr lvl="1"/>
            <a:r>
              <a:rPr lang="en-US" dirty="0" smtClean="0"/>
              <a:t>Student assessments</a:t>
            </a:r>
          </a:p>
          <a:p>
            <a:pPr lvl="2"/>
            <a:r>
              <a:rPr lang="en-US" dirty="0" smtClean="0"/>
              <a:t>Direct and alternate assessment</a:t>
            </a:r>
          </a:p>
          <a:p>
            <a:pPr lvl="1"/>
            <a:r>
              <a:rPr lang="en-US" dirty="0" smtClean="0"/>
              <a:t>Secondary school transcripts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9FA3C48-4161-407F-85C1-FEBB8E77760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171" name="Title 4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Data collection sources</a:t>
            </a:r>
          </a:p>
        </p:txBody>
      </p:sp>
      <p:sp>
        <p:nvSpPr>
          <p:cNvPr id="7172" name="Content Placeholder 5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Data collection instruments were designed to collect data from</a:t>
            </a:r>
          </a:p>
          <a:p>
            <a:pPr lvl="1"/>
            <a:r>
              <a:rPr lang="en-US" dirty="0" smtClean="0"/>
              <a:t>Parents or guardians</a:t>
            </a:r>
          </a:p>
          <a:p>
            <a:pPr lvl="1"/>
            <a:r>
              <a:rPr lang="en-US" dirty="0" smtClean="0"/>
              <a:t>Youth</a:t>
            </a:r>
          </a:p>
          <a:p>
            <a:pPr lvl="1"/>
            <a:r>
              <a:rPr lang="en-US" dirty="0" smtClean="0"/>
              <a:t>Schools</a:t>
            </a:r>
          </a:p>
          <a:p>
            <a:pPr lvl="1"/>
            <a:r>
              <a:rPr lang="en-US" dirty="0" smtClean="0"/>
              <a:t>Teachers</a:t>
            </a:r>
          </a:p>
          <a:p>
            <a:r>
              <a:rPr lang="en-US" dirty="0" smtClean="0"/>
              <a:t>Reminder</a:t>
            </a:r>
          </a:p>
          <a:p>
            <a:pPr lvl="1"/>
            <a:r>
              <a:rPr lang="en-US" dirty="0" smtClean="0"/>
              <a:t>Although there are data about families, communities, teachers, classrooms, and schools, the youth is the unit of analysis.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2C10922-C4E6-4DB3-8264-6EF7B4658E0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Teacher survey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Addresses experiences in general education academic classroom</a:t>
            </a:r>
          </a:p>
          <a:p>
            <a:r>
              <a:rPr lang="en-US" dirty="0" smtClean="0"/>
              <a:t>Sent to teacher for student’s first academic class of the day</a:t>
            </a:r>
          </a:p>
          <a:p>
            <a:r>
              <a:rPr lang="en-US" dirty="0" smtClean="0"/>
              <a:t>Includes $5 incentive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survey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84450"/>
            <a:ext cx="4419600" cy="4525963"/>
          </a:xfrm>
        </p:spPr>
        <p:txBody>
          <a:bodyPr/>
          <a:lstStyle/>
          <a:p>
            <a:r>
              <a:rPr lang="en-US" sz="2400" dirty="0" smtClean="0"/>
              <a:t>General education setting </a:t>
            </a:r>
          </a:p>
          <a:p>
            <a:pPr lvl="1"/>
            <a:r>
              <a:rPr lang="en-US" sz="2200" dirty="0" smtClean="0"/>
              <a:t>Subject, grade, instructional personnel, ELL students, overall ability level</a:t>
            </a:r>
          </a:p>
          <a:p>
            <a:r>
              <a:rPr lang="en-US" sz="2400" dirty="0" smtClean="0"/>
              <a:t>Instruction</a:t>
            </a:r>
          </a:p>
          <a:p>
            <a:pPr lvl="1"/>
            <a:r>
              <a:rPr lang="en-US" sz="2200" dirty="0" smtClean="0"/>
              <a:t>Time, materials used, goals, activities, techniques, groupings, technology use</a:t>
            </a:r>
          </a:p>
          <a:p>
            <a:r>
              <a:rPr lang="en-US" sz="2400" dirty="0" smtClean="0"/>
              <a:t>Assessment</a:t>
            </a:r>
          </a:p>
          <a:p>
            <a:pPr lvl="1"/>
            <a:r>
              <a:rPr lang="en-US" sz="2200" dirty="0" smtClean="0"/>
              <a:t>Formative, summative, approach, use</a:t>
            </a:r>
          </a:p>
        </p:txBody>
      </p:sp>
      <p:sp>
        <p:nvSpPr>
          <p:cNvPr id="921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E9EB40-625F-458E-A4C9-91E7036E9EC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342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648200" y="1484313"/>
            <a:ext cx="4495800" cy="3371850"/>
          </a:xfrm>
        </p:spPr>
        <p:txBody>
          <a:bodyPr/>
          <a:lstStyle/>
          <a:p>
            <a:r>
              <a:rPr lang="en-US" sz="2400" dirty="0" smtClean="0"/>
              <a:t>Behavior &amp; discipline</a:t>
            </a:r>
          </a:p>
          <a:p>
            <a:r>
              <a:rPr lang="en-US" sz="2400" dirty="0" smtClean="0"/>
              <a:t>Accommodations/ modifications</a:t>
            </a:r>
          </a:p>
          <a:p>
            <a:r>
              <a:rPr lang="en-US" sz="2400" dirty="0" smtClean="0"/>
              <a:t>Support provision</a:t>
            </a:r>
          </a:p>
          <a:p>
            <a:r>
              <a:rPr lang="en-US" sz="2400" dirty="0" smtClean="0"/>
              <a:t>Performance</a:t>
            </a:r>
          </a:p>
          <a:p>
            <a:pPr marL="630238" lvl="1" indent="-284163"/>
            <a:r>
              <a:rPr lang="en-US" sz="2200" dirty="0" smtClean="0"/>
              <a:t>Overall reading level, grades, English proficiency</a:t>
            </a:r>
          </a:p>
          <a:p>
            <a:r>
              <a:rPr lang="en-US" sz="2400" dirty="0" smtClean="0"/>
              <a:t>Teacher background</a:t>
            </a:r>
          </a:p>
          <a:p>
            <a:pPr marL="631825" lvl="1"/>
            <a:r>
              <a:rPr lang="en-US" sz="2200" dirty="0" smtClean="0"/>
              <a:t>Primary role, experience, credentials, education, professional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autoUpdateAnimBg="0"/>
      <p:bldP spid="10342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4F441AC-F855-487E-975A-437C6D47D80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Student’s school program survey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Looks at student’s program as a whole</a:t>
            </a:r>
          </a:p>
          <a:p>
            <a:r>
              <a:rPr lang="en-US" dirty="0" smtClean="0"/>
              <a:t>Sent to teacher who knows student’s overall program</a:t>
            </a:r>
          </a:p>
          <a:p>
            <a:r>
              <a:rPr lang="en-US" dirty="0" smtClean="0"/>
              <a:t>Includes $5 incentive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B2FB538-A5BB-4EF8-B83A-72964A8AD1E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1825"/>
            <a:ext cx="8229600" cy="815975"/>
          </a:xfrm>
        </p:spPr>
        <p:txBody>
          <a:bodyPr/>
          <a:lstStyle/>
          <a:p>
            <a:r>
              <a:rPr lang="en-US" sz="3000" dirty="0" smtClean="0"/>
              <a:t>Student’s school program survey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6238"/>
            <a:ext cx="4343400" cy="4525962"/>
          </a:xfrm>
        </p:spPr>
        <p:txBody>
          <a:bodyPr/>
          <a:lstStyle/>
          <a:p>
            <a:r>
              <a:rPr lang="en-US" sz="2400" dirty="0" smtClean="0"/>
              <a:t>School program 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Grade level, setting by curriculum domain</a:t>
            </a:r>
          </a:p>
          <a:p>
            <a:r>
              <a:rPr lang="en-US" sz="2400" dirty="0" smtClean="0"/>
              <a:t>Transition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Goals, supports provided, student involvement, planning</a:t>
            </a:r>
          </a:p>
          <a:p>
            <a:r>
              <a:rPr lang="en-US" sz="2400" dirty="0" smtClean="0"/>
              <a:t>Special education services</a:t>
            </a:r>
          </a:p>
          <a:p>
            <a:pPr lvl="1">
              <a:spcBef>
                <a:spcPct val="0"/>
              </a:spcBef>
            </a:pPr>
            <a:r>
              <a:rPr lang="en-US" sz="2200" dirty="0" smtClean="0"/>
              <a:t>IEP, 504 plans, goals, accommodations, services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876800" y="1646238"/>
            <a:ext cx="4343400" cy="4525962"/>
          </a:xfrm>
        </p:spPr>
        <p:txBody>
          <a:bodyPr/>
          <a:lstStyle/>
          <a:p>
            <a:r>
              <a:rPr lang="en-US" sz="2400" dirty="0" smtClean="0"/>
              <a:t>State and district tests</a:t>
            </a:r>
          </a:p>
          <a:p>
            <a:r>
              <a:rPr lang="en-US" sz="2400" dirty="0" smtClean="0"/>
              <a:t>Accommodations/ modifications</a:t>
            </a:r>
          </a:p>
          <a:p>
            <a:r>
              <a:rPr lang="en-US" sz="2400" dirty="0" smtClean="0"/>
              <a:t>Support provision</a:t>
            </a:r>
          </a:p>
          <a:p>
            <a:r>
              <a:rPr lang="en-US" sz="2400" dirty="0" smtClean="0"/>
              <a:t>Performance/support</a:t>
            </a:r>
          </a:p>
          <a:p>
            <a:pPr marL="631825" lvl="1">
              <a:spcBef>
                <a:spcPct val="0"/>
              </a:spcBef>
            </a:pPr>
            <a:r>
              <a:rPr lang="en-US" sz="2200" dirty="0" smtClean="0"/>
              <a:t>Overall reading level, absenteeism, disciplinary actions</a:t>
            </a:r>
          </a:p>
          <a:p>
            <a:r>
              <a:rPr lang="en-US" sz="2400" dirty="0" smtClean="0"/>
              <a:t>Parent involvement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autoUpdateAnimBg="0"/>
      <p:bldP spid="10547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544A5FA-C5A0-480E-A8D5-FEF28C270B6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School characteristics survey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Looks at the student’s school</a:t>
            </a:r>
          </a:p>
          <a:p>
            <a:r>
              <a:rPr lang="en-US" dirty="0" smtClean="0"/>
              <a:t>Gathers some information about the school’s community </a:t>
            </a:r>
          </a:p>
          <a:p>
            <a:r>
              <a:rPr lang="en-US" dirty="0" smtClean="0"/>
              <a:t>Sent to school principals or administrators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autoUpdateAnimBg="0"/>
    </p:bld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4638</TotalTime>
  <Words>979</Words>
  <Application>Microsoft Macintosh PowerPoint</Application>
  <PresentationFormat>On-screen Show (4:3)</PresentationFormat>
  <Paragraphs>213</Paragraphs>
  <Slides>22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1_Default Design</vt:lpstr>
      <vt:lpstr>5. NLTS2 Data Sources: School Surveys, Student Assessments, and Transcripts</vt:lpstr>
      <vt:lpstr>Prerequisites</vt:lpstr>
      <vt:lpstr>Overview</vt:lpstr>
      <vt:lpstr>Data collection sources</vt:lpstr>
      <vt:lpstr>Teacher survey</vt:lpstr>
      <vt:lpstr>Teacher survey</vt:lpstr>
      <vt:lpstr>Student’s school program survey</vt:lpstr>
      <vt:lpstr>Student’s school program survey</vt:lpstr>
      <vt:lpstr>School characteristics survey </vt:lpstr>
      <vt:lpstr>School characteristics survey</vt:lpstr>
      <vt:lpstr>Student assessments</vt:lpstr>
      <vt:lpstr>Student assessments</vt:lpstr>
      <vt:lpstr>Student Assessments</vt:lpstr>
      <vt:lpstr>Direct assessment: Subtests</vt:lpstr>
      <vt:lpstr>Direct assessment</vt:lpstr>
      <vt:lpstr>Alternate Assessment</vt:lpstr>
      <vt:lpstr>Alternate assessment: Topics</vt:lpstr>
      <vt:lpstr>Alternate assessment </vt:lpstr>
      <vt:lpstr>Secondary school transcripts</vt:lpstr>
      <vt:lpstr>Secondary school transcripts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153</cp:revision>
  <dcterms:created xsi:type="dcterms:W3CDTF">2011-03-30T16:45:59Z</dcterms:created>
  <dcterms:modified xsi:type="dcterms:W3CDTF">2011-03-30T20:00:32Z</dcterms:modified>
</cp:coreProperties>
</file>