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7" r:id="rId3"/>
    <p:sldId id="338" r:id="rId4"/>
    <p:sldId id="352" r:id="rId5"/>
    <p:sldId id="334" r:id="rId6"/>
    <p:sldId id="275" r:id="rId7"/>
    <p:sldId id="276" r:id="rId8"/>
    <p:sldId id="274" r:id="rId9"/>
    <p:sldId id="350" r:id="rId10"/>
    <p:sldId id="335" r:id="rId11"/>
    <p:sldId id="332" r:id="rId12"/>
    <p:sldId id="333" r:id="rId13"/>
    <p:sldId id="351" r:id="rId14"/>
    <p:sldId id="279" r:id="rId15"/>
    <p:sldId id="336" r:id="rId16"/>
    <p:sldId id="280" r:id="rId17"/>
    <p:sldId id="337" r:id="rId18"/>
    <p:sldId id="346" r:id="rId19"/>
    <p:sldId id="345" r:id="rId20"/>
    <p:sldId id="343" r:id="rId21"/>
    <p:sldId id="344" r:id="rId22"/>
    <p:sldId id="348" r:id="rId23"/>
    <p:sldId id="341" r:id="rId24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Renee Cameto" initials="RC" lastIdx="8" clrIdx="0"/>
  <p:cmAuthor id="1" name="Christopher Sanford" initials="CS" lastIdx="2" clrIdx="1"/>
  <p:cmAuthor id="2" name="Dave" initials="D" lastIdx="1" clrIdx="2"/>
  <p:cmAuthor id="3" name="Kathy Valdes" initials="KV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33CCFF"/>
    <a:srgbClr val="3399FF"/>
    <a:srgbClr val="339933"/>
    <a:srgbClr val="FF0000"/>
    <a:srgbClr val="333399"/>
    <a:srgbClr val="CC00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78" autoAdjust="0"/>
    <p:restoredTop sz="94668" autoAdjust="0"/>
  </p:normalViewPr>
  <p:slideViewPr>
    <p:cSldViewPr>
      <p:cViewPr>
        <p:scale>
          <a:sx n="100" d="100"/>
          <a:sy n="100" d="100"/>
        </p:scale>
        <p:origin x="-2592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968" y="-78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70993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171" tIns="47085" rIns="94171" bIns="47085"/>
          <a:lstStyle/>
          <a:p>
            <a:pPr algn="ctr" defTabSz="941292">
              <a:defRPr/>
            </a:pPr>
            <a:r>
              <a:rPr lang="en-US" sz="1200" dirty="0"/>
              <a:t>NLTS2 Data Training</a:t>
            </a:r>
          </a:p>
          <a:p>
            <a:pPr algn="ctr" defTabSz="941292">
              <a:defRPr/>
            </a:pPr>
            <a:r>
              <a:rPr lang="en-US" sz="1200" dirty="0"/>
              <a:t>SRI International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808039" y="8843964"/>
            <a:ext cx="52784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171" tIns="47085" rIns="94171" bIns="47085" anchor="b"/>
          <a:lstStyle/>
          <a:p>
            <a:pPr algn="ctr" defTabSz="941292">
              <a:defRPr/>
            </a:pPr>
            <a:r>
              <a:rPr lang="en-US" sz="1200" dirty="0"/>
              <a:t>Preliminary findings—not for citation.</a:t>
            </a:r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1186F2-9CD2-4E76-AA4C-B3EE5D7D2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7" tIns="46639" rIns="93277" bIns="46639" numCol="1" anchor="t" anchorCtr="0" compatLnSpc="1">
            <a:prstTxWarp prst="textNoShape">
              <a:avLst/>
            </a:prstTxWarp>
          </a:bodyPr>
          <a:lstStyle>
            <a:lvl1pPr defTabSz="9333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7" tIns="46639" rIns="93277" bIns="46639" numCol="1" anchor="t" anchorCtr="0" compatLnSpc="1">
            <a:prstTxWarp prst="textNoShape">
              <a:avLst/>
            </a:prstTxWarp>
          </a:bodyPr>
          <a:lstStyle>
            <a:lvl1pPr algn="r" defTabSz="9333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1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7" tIns="46639" rIns="93277" bIns="46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7" tIns="46639" rIns="93277" bIns="46639" numCol="1" anchor="b" anchorCtr="0" compatLnSpc="1">
            <a:prstTxWarp prst="textNoShape">
              <a:avLst/>
            </a:prstTxWarp>
          </a:bodyPr>
          <a:lstStyle>
            <a:lvl1pPr defTabSz="9333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7" tIns="46639" rIns="93277" bIns="46639" numCol="1" anchor="b" anchorCtr="0" compatLnSpc="1">
            <a:prstTxWarp prst="textNoShape">
              <a:avLst/>
            </a:prstTxWarp>
          </a:bodyPr>
          <a:lstStyle>
            <a:lvl1pPr algn="r" defTabSz="933356">
              <a:defRPr sz="1200">
                <a:latin typeface="Arial" charset="0"/>
              </a:defRPr>
            </a:lvl1pPr>
          </a:lstStyle>
          <a:p>
            <a:pPr>
              <a:defRPr/>
            </a:pPr>
            <a:fld id="{9F2063AD-F02D-45EA-B730-25F2FF9C5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650A0-70F7-483E-B1B1-BEF56BC7725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063AD-F02D-45EA-B730-25F2FF9C55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E30CC-C520-417A-BFAF-A11322881C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684712" cy="35131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30714"/>
            <a:ext cx="5130800" cy="42021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AD053-1FE3-49E6-8D91-4F8E9B73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AA42-56AF-493F-9D3C-C3D5D3E9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0344-3EDE-45FE-9789-4C5880E0E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CAF3F-2C17-46F5-BEB3-4D49C78FC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5660C-47B7-4C49-9E00-B38409F5E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3743C-0770-4187-B5AB-08E980406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LTS2-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363" y="3197225"/>
            <a:ext cx="301466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5448" y="155448"/>
            <a:ext cx="8805672" cy="2130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47CC-E4B2-4FB3-8137-5E89A21B5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8788" y="27622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6. Implications </a:t>
            </a:r>
            <a:r>
              <a:rPr lang="en-US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for Analysis: Data Content</a:t>
            </a:r>
            <a:endParaRPr lang="en-US" sz="2000" b="1" kern="0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55584"/>
            <a:ext cx="8229600" cy="8157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84450"/>
            <a:ext cx="8229600" cy="4525963"/>
          </a:xfrm>
        </p:spPr>
        <p:txBody>
          <a:bodyPr/>
          <a:lstStyle>
            <a:lvl2pPr marL="631825" indent="-284163">
              <a:defRPr/>
            </a:lvl2pPr>
            <a:lvl3pPr marL="860425" indent="-228600">
              <a:defRPr/>
            </a:lvl3pPr>
            <a:lvl4pPr marL="1089025" indent="-228600">
              <a:defRPr/>
            </a:lvl4pPr>
            <a:lvl5pPr marL="1371600" indent="-282575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54975" y="6410325"/>
            <a:ext cx="63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3756-D529-4344-A8B1-F2D0F186F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06375"/>
            <a:ext cx="1219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7619-2111-41A3-8BFA-781D7CDF6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D07A-6689-4FED-9315-7DC03147F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003F8-E6D3-4EFA-82D1-1D9FFE650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943600" cy="247650"/>
          </a:xfrm>
          <a:ln/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194DC-6BB9-42AB-9630-40617C627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81000" y="173037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Implications for Analysis: Data Content</a:t>
            </a:r>
            <a:endParaRPr lang="en-US" sz="2000" b="1" kern="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4877B-D38C-4147-8B06-46E5ADBC8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86B1-8A31-4370-8154-E21A776A9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381750"/>
            <a:ext cx="518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6562" y="6410325"/>
            <a:ext cx="63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5A309141-C95C-46D9-AEFD-D2A2A50CAB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8" descr="sri_logo_1_blu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7775" y="6254750"/>
            <a:ext cx="692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NCSER_logo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66344" y="6132576"/>
            <a:ext cx="2200656" cy="5730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74" r:id="rId2"/>
    <p:sldLayoutId id="2147483775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9933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800">
          <a:solidFill>
            <a:schemeClr val="bg2">
              <a:lumMod val="75000"/>
            </a:schemeClr>
          </a:solidFill>
          <a:latin typeface="Calibri"/>
          <a:ea typeface="+mn-ea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Calibri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–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nlts2.org/" TargetMode="External"/><Relationship Id="rId4" Type="http://schemas.openxmlformats.org/officeDocument/2006/relationships/hyperlink" Target="http://nces.ed.gov/statprog/rudman/" TargetMode="External"/><Relationship Id="rId5" Type="http://schemas.openxmlformats.org/officeDocument/2006/relationships/hyperlink" Target="http://nces.ed.gov/statprog/instruct.asp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90537" y="155575"/>
            <a:ext cx="8805863" cy="2130425"/>
          </a:xfrm>
        </p:spPr>
        <p:txBody>
          <a:bodyPr/>
          <a:lstStyle/>
          <a:p>
            <a:r>
              <a:rPr lang="en-US" dirty="0" smtClean="0"/>
              <a:t>6. Implications for Analysis: Data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6A0FAA-308F-4A07-8F27-2C6BC274C74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Availability of data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Not all sources of data are available for a given youth.</a:t>
            </a:r>
          </a:p>
          <a:p>
            <a:pPr lvl="1"/>
            <a:r>
              <a:rPr lang="en-US" dirty="0" smtClean="0"/>
              <a:t>Within a wave, a youth may have one or more sources of data, but not necessarily all sources.</a:t>
            </a:r>
          </a:p>
          <a:p>
            <a:pPr lvl="2"/>
            <a:r>
              <a:rPr lang="en-US" dirty="0" smtClean="0"/>
              <a:t>For example, there may be a Wave 1 Parent Interview for a youth but no Wave 1 school-level data or vice versa.</a:t>
            </a:r>
          </a:p>
          <a:p>
            <a:pPr lvl="1"/>
            <a:r>
              <a:rPr lang="en-US" dirty="0" smtClean="0"/>
              <a:t>Across waves, a youth may have data for a given source in one wave and not another.</a:t>
            </a:r>
          </a:p>
          <a:p>
            <a:pPr lvl="2"/>
            <a:r>
              <a:rPr lang="en-US" dirty="0" smtClean="0"/>
              <a:t>For example, there may be a Wave 1 Parent Interview and a Wave 5 Parent/Youth Interviews but no Wave 2 through 4 Parent/Youth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FDC244-5E27-4417-A9A8-65AB5530925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Data discrepancies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Similar items in multisource, longitudinal data do not always agree.</a:t>
            </a:r>
          </a:p>
          <a:p>
            <a:pPr lvl="1"/>
            <a:r>
              <a:rPr lang="en-US" dirty="0" smtClean="0"/>
              <a:t>For example, all youth in the sample were in special education in 2000. However</a:t>
            </a:r>
          </a:p>
          <a:p>
            <a:pPr lvl="2"/>
            <a:r>
              <a:rPr lang="en-US" dirty="0" smtClean="0"/>
              <a:t>Some parents indicated that their son or daughter was never in special education.</a:t>
            </a:r>
          </a:p>
          <a:p>
            <a:pPr lvl="2"/>
            <a:r>
              <a:rPr lang="en-US" dirty="0" smtClean="0"/>
              <a:t>Parents reported disabilities other than those that the district and/or school has reported.</a:t>
            </a:r>
          </a:p>
          <a:p>
            <a:pPr lvl="1"/>
            <a:r>
              <a:rPr lang="en-US" dirty="0" smtClean="0"/>
              <a:t>A parent may have reported the youth dropped out in one wave as well has having reported he or she graduated from high school in another wave.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A5001B-FC8B-4071-BC7D-CC2B73E8E31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Data discrepancies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/>
          <a:lstStyle/>
          <a:p>
            <a:r>
              <a:rPr lang="en-US" sz="2400" dirty="0" smtClean="0"/>
              <a:t>A secondary school transcript may report a different high school leaving date than reported in a parent/youth interview.</a:t>
            </a:r>
          </a:p>
          <a:p>
            <a:r>
              <a:rPr lang="en-US" sz="2400" dirty="0" smtClean="0"/>
              <a:t>A parent and a youth may provide conflicting responses on such things as high school leaving status, postsecondary attendance, or employment status.</a:t>
            </a:r>
          </a:p>
          <a:p>
            <a:pPr lvl="1"/>
            <a:r>
              <a:rPr lang="en-US" sz="2000" i="1" dirty="0" smtClean="0"/>
              <a:t>Example</a:t>
            </a:r>
            <a:r>
              <a:rPr lang="en-US" sz="2000" dirty="0" smtClean="0"/>
              <a:t>: Parent/guardian and youth responses for why youth left secondary school may differ.</a:t>
            </a:r>
          </a:p>
          <a:p>
            <a:pPr lvl="1"/>
            <a:r>
              <a:rPr lang="en-US" sz="2000" i="1" dirty="0" smtClean="0"/>
              <a:t>Example</a:t>
            </a:r>
            <a:r>
              <a:rPr lang="en-US" sz="2000" dirty="0" smtClean="0"/>
              <a:t>: Parent/guardian and youth responses for whether youth attended a 2-year/junior college may differ.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discrepancies: Examples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A5001B-FC8B-4071-BC7D-CC2B73E8E31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328025" cy="4800600"/>
          </a:xfrm>
          <a:prstGeom prst="rect">
            <a:avLst/>
          </a:prstGeom>
          <a:noFill/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2057400" y="6172200"/>
            <a:ext cx="5943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These results cannot be replicated with full dataset; all output</a:t>
            </a:r>
            <a:br>
              <a:rPr lang="en-US" dirty="0" smtClean="0"/>
            </a:br>
            <a:r>
              <a:rPr lang="en-US" dirty="0" smtClean="0"/>
              <a:t>in modules generated with a random subset of the full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79FA73-0365-4A06-BC6E-42AC84DEDD1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Missing values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There are many reasons for data to have missing values, which are an unavoidable part of survey work.</a:t>
            </a:r>
          </a:p>
          <a:p>
            <a:r>
              <a:rPr lang="en-US" sz="2400" dirty="0" smtClean="0"/>
              <a:t>Data can be completely missing for a given source.</a:t>
            </a:r>
          </a:p>
          <a:p>
            <a:pPr lvl="1"/>
            <a:r>
              <a:rPr lang="en-US" sz="2200" dirty="0" smtClean="0"/>
              <a:t>The appropriate respondent to complete the survey could not be located.</a:t>
            </a:r>
          </a:p>
          <a:p>
            <a:pPr lvl="2"/>
            <a:r>
              <a:rPr lang="en-US" sz="1800" i="1" dirty="0" smtClean="0"/>
              <a:t>Example</a:t>
            </a:r>
            <a:r>
              <a:rPr lang="en-US" sz="1800" dirty="0" smtClean="0"/>
              <a:t>: School had no record of student attending that school.</a:t>
            </a:r>
          </a:p>
          <a:p>
            <a:pPr lvl="2"/>
            <a:r>
              <a:rPr lang="en-US" sz="1800" i="1" dirty="0" smtClean="0"/>
              <a:t>Example</a:t>
            </a:r>
            <a:r>
              <a:rPr lang="en-US" sz="1800" dirty="0" smtClean="0"/>
              <a:t>: Parent had moved and we no longer had contact information to reach the family .</a:t>
            </a:r>
          </a:p>
          <a:p>
            <a:pPr lvl="2"/>
            <a:r>
              <a:rPr lang="en-US" sz="1800" i="1" dirty="0" smtClean="0"/>
              <a:t>Example</a:t>
            </a:r>
            <a:r>
              <a:rPr lang="en-US" sz="1800" dirty="0" smtClean="0"/>
              <a:t>: Foster parent no longer had youth in his or her care.</a:t>
            </a:r>
          </a:p>
          <a:p>
            <a:pPr lvl="1"/>
            <a:r>
              <a:rPr lang="en-US" sz="2200" dirty="0" smtClean="0"/>
              <a:t>Respondent refused to complete a questionnaire or participate in an interview.</a:t>
            </a:r>
          </a:p>
          <a:p>
            <a:pPr lvl="1"/>
            <a:r>
              <a:rPr lang="en-US" sz="2200" dirty="0" smtClean="0"/>
              <a:t>Youth attended a known school but school did not compile a transcript for that youth.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Missing values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Respondent may have had data for a given data source, but data can be missing within a file for that source.</a:t>
            </a:r>
          </a:p>
          <a:p>
            <a:pPr lvl="1" eaLnBrk="1" hangingPunct="1"/>
            <a:r>
              <a:rPr lang="en-US" dirty="0" smtClean="0"/>
              <a:t>Respondent did not know or refused to answer a question.</a:t>
            </a:r>
          </a:p>
          <a:p>
            <a:pPr lvl="1" eaLnBrk="1" hangingPunct="1"/>
            <a:r>
              <a:rPr lang="en-US" dirty="0" smtClean="0"/>
              <a:t>The question was not applicable.</a:t>
            </a:r>
          </a:p>
          <a:p>
            <a:pPr lvl="1" eaLnBrk="1" hangingPunct="1"/>
            <a:r>
              <a:rPr lang="en-US" dirty="0" smtClean="0"/>
              <a:t>The question was skipped by design.</a:t>
            </a:r>
          </a:p>
          <a:p>
            <a:pPr lvl="1" eaLnBrk="1" hangingPunct="1"/>
            <a:r>
              <a:rPr lang="en-US" dirty="0" smtClean="0"/>
              <a:t>Respondent missed a page in a questionnaire.</a:t>
            </a:r>
          </a:p>
          <a:p>
            <a:pPr lvl="1" eaLnBrk="1" hangingPunct="1"/>
            <a:r>
              <a:rPr lang="en-US" dirty="0" smtClean="0"/>
              <a:t>Respondent terminated the interview before it was completed.</a:t>
            </a:r>
          </a:p>
          <a:p>
            <a:pPr lvl="1" eaLnBrk="1" hangingPunct="1"/>
            <a:r>
              <a:rPr lang="en-US" dirty="0" smtClean="0"/>
              <a:t>Respondent completed a different version of an instrument that does not have that particular item.</a:t>
            </a:r>
          </a:p>
          <a:p>
            <a:pPr lvl="2" eaLnBrk="1" hangingPunct="1"/>
            <a:r>
              <a:rPr lang="en-US" dirty="0" smtClean="0"/>
              <a:t>For example, respondent completed the mailed Family Survey in lieu of the Parent/Guardian interview.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A2E0C1-7299-4C96-B6B5-293B95EE19B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01F35F-FC68-4AA4-98AA-13C4E74FC81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Missing values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Pay attention to the number of respondents when conducting any analysis.</a:t>
            </a:r>
          </a:p>
          <a:p>
            <a:pPr lvl="1"/>
            <a:r>
              <a:rPr lang="en-US" dirty="0" smtClean="0"/>
              <a:t>Across waves, the number of respondents for a given data source will vary.</a:t>
            </a:r>
          </a:p>
          <a:p>
            <a:pPr lvl="1"/>
            <a:r>
              <a:rPr lang="en-US" dirty="0" smtClean="0"/>
              <a:t>Within a wave, the number of respondents for each data source will be different from file to file.</a:t>
            </a:r>
          </a:p>
          <a:p>
            <a:pPr lvl="1"/>
            <a:r>
              <a:rPr lang="en-US" dirty="0" smtClean="0"/>
              <a:t>Within a data collection instrument, </a:t>
            </a:r>
            <a:r>
              <a:rPr lang="en-US" i="1" dirty="0" err="1" smtClean="0"/>
              <a:t>n</a:t>
            </a:r>
            <a:r>
              <a:rPr lang="en-US" dirty="0" err="1" smtClean="0"/>
              <a:t>’s</a:t>
            </a:r>
            <a:r>
              <a:rPr lang="en-US" dirty="0" smtClean="0"/>
              <a:t> will vary item by item.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FC9BEF-E27A-4C2F-9DBD-C7021177253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Missing values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Longitudinal and/or multisource analyses are affected by missing values.</a:t>
            </a:r>
          </a:p>
          <a:p>
            <a:pPr lvl="1"/>
            <a:r>
              <a:rPr lang="en-US" dirty="0" smtClean="0"/>
              <a:t>The more sources of data that are being combined, the larger the likelihood that data will be missing for at least one of those sources.</a:t>
            </a:r>
          </a:p>
          <a:p>
            <a:pPr lvl="1"/>
            <a:r>
              <a:rPr lang="en-US" dirty="0" smtClean="0"/>
              <a:t>The number of respondents is typically smaller for cross-instrument or cross-wave analysis than for analysis of a single instrument.</a:t>
            </a:r>
          </a:p>
          <a:p>
            <a:pPr lvl="2"/>
            <a:r>
              <a:rPr lang="en-US" dirty="0" smtClean="0"/>
              <a:t>For example, an analysis that requires a respondent to have all 5 waves of Parent/Youth Survey data will have a smaller number of respondents than any single wave of Parent/Youth Survey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76DFDF-6308-4238-9130-799D25AA050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smtClean="0"/>
              <a:t>Response rates</a:t>
            </a:r>
            <a:endParaRPr lang="en-US" dirty="0" smtClean="0"/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600" dirty="0" smtClean="0"/>
              <a:t>Data collected from multiple sources and multiple points in time generated different response rates.</a:t>
            </a:r>
          </a:p>
          <a:p>
            <a:r>
              <a:rPr lang="en-US" sz="2600" dirty="0" smtClean="0"/>
              <a:t>Generally there were higher response rates in earlier waves than in later waves.</a:t>
            </a:r>
          </a:p>
          <a:p>
            <a:pPr lvl="1"/>
            <a:r>
              <a:rPr lang="en-US" sz="2200" dirty="0" smtClean="0"/>
              <a:t>Lower response rate between Wave 1 Parent and Wave 2 Parent/Youth largely due to attrition.</a:t>
            </a:r>
          </a:p>
          <a:p>
            <a:r>
              <a:rPr lang="en-US" sz="2600" dirty="0" smtClean="0"/>
              <a:t>Combining data from multiple sources can result in a smaller </a:t>
            </a:r>
            <a:r>
              <a:rPr lang="en-US" sz="2600" i="1" dirty="0" smtClean="0"/>
              <a:t>n</a:t>
            </a:r>
            <a:r>
              <a:rPr lang="en-US" sz="2600" dirty="0" smtClean="0"/>
              <a:t> if requiring that all respondents have all 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12825E-17E8-49D6-AF24-4F83874ADCC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Response rates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8265" name="Group 89"/>
          <p:cNvGraphicFramePr>
            <a:graphicFrameLocks noGrp="1"/>
          </p:cNvGraphicFramePr>
          <p:nvPr/>
        </p:nvGraphicFramePr>
        <p:xfrm>
          <a:off x="533400" y="1447800"/>
          <a:ext cx="6307137" cy="4480560"/>
        </p:xfrm>
        <a:graphic>
          <a:graphicData uri="http://schemas.openxmlformats.org/drawingml/2006/table">
            <a:tbl>
              <a:tblPr/>
              <a:tblGrid>
                <a:gridCol w="4479290"/>
                <a:gridCol w="1827847"/>
              </a:tblGrid>
              <a:tr h="296091">
                <a:tc gridSpan="2">
                  <a:txBody>
                    <a:bodyPr/>
                    <a:lstStyle/>
                    <a:p>
                      <a:pPr marL="463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Parent/Youth Surveys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91">
                <a:tc>
                  <a:txBody>
                    <a:bodyPr/>
                    <a:lstStyle/>
                    <a:p>
                      <a:pPr marL="682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W1 Parent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82%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marL="682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W2 Parent/Youth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61%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marL="681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W3 Parent/Youth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50%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marL="681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W4 Parent/Youth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50%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marL="681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W5 Parent/Youth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48%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 gridSpan="2"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School Surveys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91">
                <a:tc>
                  <a:txBody>
                    <a:bodyPr/>
                    <a:lstStyle/>
                    <a:p>
                      <a:pPr marL="682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W1 (Teacher, Program, School)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36%,53%, 57%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marL="463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    W2 (Teacher and Program)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41%, 52%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 gridSpan="2"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Student Assessments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91">
                <a:tc>
                  <a:txBody>
                    <a:bodyPr/>
                    <a:lstStyle/>
                    <a:p>
                      <a:pPr marL="682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W1 Administration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63%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marL="463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    W2 Administration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72%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1">
                <a:tc gridSpan="2"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Transcripts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91">
                <a:tc>
                  <a:txBody>
                    <a:bodyPr/>
                    <a:lstStyle/>
                    <a:p>
                      <a:pPr marL="463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    [multiple waves]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/>
                        </a:rPr>
                        <a:t>81%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6" name="Rectangle 50"/>
          <p:cNvSpPr>
            <a:spLocks noChangeArrowheads="1"/>
          </p:cNvSpPr>
          <p:nvPr/>
        </p:nvSpPr>
        <p:spPr bwMode="auto">
          <a:xfrm>
            <a:off x="0" y="609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52AF77-EA6C-4A0C-AF40-BCD4D6A618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smtClean="0"/>
              <a:t>Prerequisites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Recommended modules to complete before viewing this module</a:t>
            </a:r>
          </a:p>
          <a:p>
            <a:pPr lvl="1"/>
            <a:r>
              <a:rPr lang="en-US" dirty="0" smtClean="0"/>
              <a:t>1. Introduction to the NLTS2 Training Modules</a:t>
            </a:r>
          </a:p>
          <a:p>
            <a:pPr lvl="1"/>
            <a:r>
              <a:rPr lang="en-US" dirty="0" smtClean="0"/>
              <a:t>2. NLTS2 Study Overview</a:t>
            </a:r>
          </a:p>
          <a:p>
            <a:pPr lvl="1"/>
            <a:r>
              <a:rPr lang="en-US" dirty="0" smtClean="0"/>
              <a:t>3. NLTS2 Study Design and Sampling</a:t>
            </a:r>
          </a:p>
          <a:p>
            <a:pPr lvl="1"/>
            <a:r>
              <a:rPr lang="en-US" dirty="0" smtClean="0"/>
              <a:t>For parent/youth data sources:</a:t>
            </a:r>
          </a:p>
          <a:p>
            <a:pPr lvl="2"/>
            <a:r>
              <a:rPr lang="en-US" dirty="0" smtClean="0"/>
              <a:t>4. NLTS2 Data Sources: Parent and Youth Surveys</a:t>
            </a:r>
          </a:p>
          <a:p>
            <a:pPr lvl="1"/>
            <a:r>
              <a:rPr lang="en-US" dirty="0" smtClean="0"/>
              <a:t>For school or student data sources:</a:t>
            </a:r>
          </a:p>
          <a:p>
            <a:pPr lvl="2"/>
            <a:r>
              <a:rPr lang="en-US" dirty="0" smtClean="0"/>
              <a:t>5. NLTS2 Data Sources: School Surveys, Student Assessments, and Transcripts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DA33CF-E289-48BD-B0D3-23127E86D5A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Restricted-use NLTS2 data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NLTS2 Web Seminar data</a:t>
            </a:r>
          </a:p>
          <a:p>
            <a:pPr lvl="1"/>
            <a:r>
              <a:rPr lang="en-US" dirty="0" smtClean="0"/>
              <a:t>NLTS2 data and statistical output are restricted and require licensure for use.</a:t>
            </a:r>
          </a:p>
          <a:p>
            <a:pPr lvl="1"/>
            <a:r>
              <a:rPr lang="en-US" dirty="0" smtClean="0"/>
              <a:t>Data used in these presentations are a random subset of the full NLTS2 database.</a:t>
            </a:r>
          </a:p>
          <a:p>
            <a:pPr lvl="1"/>
            <a:r>
              <a:rPr lang="en-US" dirty="0" smtClean="0"/>
              <a:t>Results cannot be replicated with fully licensed data as demonstrations and examples are generated using a random subset of the data.</a:t>
            </a:r>
          </a:p>
          <a:p>
            <a:r>
              <a:rPr lang="en-US" dirty="0" smtClean="0"/>
              <a:t>If you plan to use NLTS2 data, you will need to obtain a license through NCES.</a:t>
            </a:r>
          </a:p>
          <a:p>
            <a:pPr lvl="1"/>
            <a:r>
              <a:rPr lang="en-US" dirty="0" smtClean="0"/>
              <a:t>http://nces.ed.gov/statprog/rudman/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EA44D7-C2B3-4F13-93E5-E7B0A37D827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Topics discussed in this module</a:t>
            </a:r>
          </a:p>
          <a:p>
            <a:pPr lvl="1"/>
            <a:r>
              <a:rPr lang="en-US" dirty="0" smtClean="0"/>
              <a:t>NLTS2 sample</a:t>
            </a:r>
          </a:p>
          <a:p>
            <a:pPr lvl="1"/>
            <a:r>
              <a:rPr lang="en-US" dirty="0" smtClean="0"/>
              <a:t>Multiple data sources </a:t>
            </a:r>
          </a:p>
          <a:p>
            <a:pPr lvl="1"/>
            <a:r>
              <a:rPr lang="en-US" dirty="0" smtClean="0"/>
              <a:t>NLTS2 data collection</a:t>
            </a:r>
          </a:p>
          <a:p>
            <a:pPr lvl="1"/>
            <a:r>
              <a:rPr lang="en-US" dirty="0" smtClean="0"/>
              <a:t>Availability of data</a:t>
            </a:r>
          </a:p>
          <a:p>
            <a:pPr lvl="1"/>
            <a:r>
              <a:rPr lang="en-US" dirty="0" smtClean="0"/>
              <a:t>Data discrepancies</a:t>
            </a:r>
          </a:p>
          <a:p>
            <a:pPr lvl="1"/>
            <a:r>
              <a:rPr lang="en-US" dirty="0" smtClean="0"/>
              <a:t>Missing data</a:t>
            </a:r>
          </a:p>
          <a:p>
            <a:pPr lvl="1"/>
            <a:r>
              <a:rPr lang="en-US" dirty="0" smtClean="0"/>
              <a:t>Response rates</a:t>
            </a:r>
          </a:p>
          <a:p>
            <a:pPr lvl="1"/>
            <a:r>
              <a:rPr lang="en-US" dirty="0" smtClean="0"/>
              <a:t>Restricted-use NLTS2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88226D-4A8A-44D9-B548-33B417070F4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Next module for Parent/Youth data sources:</a:t>
            </a:r>
          </a:p>
          <a:p>
            <a:pPr lvl="1"/>
            <a:r>
              <a:rPr lang="en-US" dirty="0" smtClean="0"/>
              <a:t>7. Implications for Analysis: Parent/Youth Survey Data</a:t>
            </a:r>
          </a:p>
          <a:p>
            <a:r>
              <a:rPr lang="en-US" dirty="0" smtClean="0"/>
              <a:t>Next module for school or student data sources:</a:t>
            </a:r>
          </a:p>
          <a:p>
            <a:pPr lvl="1"/>
            <a:r>
              <a:rPr lang="en-US" dirty="0" smtClean="0"/>
              <a:t>8. Implications for Analysis: School Survey, Student Assessment, and Transcript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88226D-4A8A-44D9-B548-33B417070F4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smtClean="0"/>
              <a:t>Important information</a:t>
            </a:r>
            <a:endParaRPr lang="en-US" dirty="0" smtClean="0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pPr lvl="1"/>
            <a:r>
              <a:rPr lang="en-US" dirty="0" smtClean="0"/>
              <a:t>NLTS2 website contains reports, data tables, and other project-related information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http://nlts2.org/</a:t>
            </a:r>
            <a:endParaRPr lang="en-US" dirty="0" smtClean="0"/>
          </a:p>
          <a:p>
            <a:pPr lvl="1"/>
            <a:r>
              <a:rPr lang="en-US" dirty="0" smtClean="0"/>
              <a:t>Information about obtaining the NLTS2 database and documentation can be found on the NCES website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http://nces.ed.gov/statprog/rudman/</a:t>
            </a:r>
            <a:endParaRPr lang="en-US" dirty="0" smtClean="0"/>
          </a:p>
          <a:p>
            <a:pPr lvl="1"/>
            <a:r>
              <a:rPr lang="en-US" dirty="0" smtClean="0"/>
              <a:t>General information about restricted data licenses can be found on the NCES website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http://nces.ed.gov/statprog/instruct.asp</a:t>
            </a:r>
            <a:r>
              <a:rPr lang="en-US" dirty="0" smtClean="0"/>
              <a:t> </a:t>
            </a:r>
          </a:p>
          <a:p>
            <a:pPr lvl="1"/>
            <a:r>
              <a:rPr lang="en-US" smtClean="0"/>
              <a:t>E-mail address: </a:t>
            </a:r>
            <a:r>
              <a:rPr lang="en-US" dirty="0" smtClean="0"/>
              <a:t>nlts2@sri.com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AB7640-6B1D-43AF-B321-984AF1752A8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2"/>
          </a:xfrm>
        </p:spPr>
        <p:txBody>
          <a:bodyPr/>
          <a:lstStyle/>
          <a:p>
            <a:pPr lvl="1"/>
            <a:r>
              <a:rPr lang="en-US" dirty="0" smtClean="0"/>
              <a:t>NLTS2 sample</a:t>
            </a:r>
          </a:p>
          <a:p>
            <a:pPr lvl="1"/>
            <a:r>
              <a:rPr lang="en-US" dirty="0" smtClean="0"/>
              <a:t>Multiple data sources</a:t>
            </a:r>
          </a:p>
          <a:p>
            <a:pPr lvl="1"/>
            <a:r>
              <a:rPr lang="en-US" dirty="0" smtClean="0"/>
              <a:t>NLTS2 data collection</a:t>
            </a:r>
          </a:p>
          <a:p>
            <a:pPr lvl="1"/>
            <a:r>
              <a:rPr lang="en-US" dirty="0" smtClean="0"/>
              <a:t>Availability of data</a:t>
            </a:r>
          </a:p>
          <a:p>
            <a:pPr lvl="1"/>
            <a:r>
              <a:rPr lang="en-US" dirty="0" smtClean="0"/>
              <a:t>Data discrepancies</a:t>
            </a:r>
          </a:p>
          <a:p>
            <a:pPr lvl="1"/>
            <a:r>
              <a:rPr lang="en-US" dirty="0" smtClean="0"/>
              <a:t>Missing data</a:t>
            </a:r>
          </a:p>
          <a:p>
            <a:pPr lvl="1"/>
            <a:r>
              <a:rPr lang="en-US" dirty="0" smtClean="0"/>
              <a:t>Response rates</a:t>
            </a:r>
          </a:p>
          <a:p>
            <a:pPr lvl="1"/>
            <a:r>
              <a:rPr lang="en-US" dirty="0" smtClean="0"/>
              <a:t>Restricted-use NLTS2 data </a:t>
            </a:r>
          </a:p>
          <a:p>
            <a:pPr lvl="1"/>
            <a:r>
              <a:rPr lang="en-US" dirty="0" smtClean="0"/>
              <a:t>Closing</a:t>
            </a:r>
          </a:p>
          <a:p>
            <a:pPr lvl="1"/>
            <a:r>
              <a:rPr lang="en-US" dirty="0" smtClean="0"/>
              <a:t>Important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restricted-use 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NLTS2 data are restricted.</a:t>
            </a:r>
          </a:p>
          <a:p>
            <a:r>
              <a:rPr lang="en-US" dirty="0" smtClean="0"/>
              <a:t>Data used in these presentations are from a randomly selected subset of the restricted-use NLTS2 data.</a:t>
            </a:r>
          </a:p>
          <a:p>
            <a:r>
              <a:rPr lang="en-US" dirty="0" smtClean="0"/>
              <a:t>Results in these presentations cannot be replicated with the NLTS2 data licensed by NCES.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533CA1-86E9-41C5-9678-A08136461F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060CE9-2917-4CF5-BF3E-0DD96EFD710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NLTS2 sample</a:t>
            </a:r>
          </a:p>
        </p:txBody>
      </p:sp>
      <p:sp>
        <p:nvSpPr>
          <p:cNvPr id="10244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dirty="0" smtClean="0"/>
              <a:t>Sampled in two stages</a:t>
            </a:r>
          </a:p>
          <a:p>
            <a:pPr lvl="1"/>
            <a:r>
              <a:rPr lang="en-US" dirty="0" smtClean="0"/>
              <a:t>First stage: Local education agencies (LEAs) and state-operated special schools.</a:t>
            </a:r>
          </a:p>
          <a:p>
            <a:pPr lvl="1"/>
            <a:r>
              <a:rPr lang="en-US" dirty="0" smtClean="0"/>
              <a:t>Second stage: </a:t>
            </a:r>
          </a:p>
          <a:p>
            <a:pPr lvl="2"/>
            <a:r>
              <a:rPr lang="en-US" dirty="0" smtClean="0"/>
              <a:t>Students sampled to represent those in the 12 federally defined disability categories.</a:t>
            </a:r>
          </a:p>
          <a:p>
            <a:pPr lvl="2"/>
            <a:r>
              <a:rPr lang="en-US" dirty="0" smtClean="0"/>
              <a:t>Students were 13 to 16 in grade 7 or above, and in middle or high school.</a:t>
            </a:r>
          </a:p>
          <a:p>
            <a:r>
              <a:rPr lang="en-US" dirty="0" smtClean="0"/>
              <a:t>Complex sampling has implications for weighting.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70E25F-FA2B-4459-A3FB-C98D91D71B8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15975"/>
          </a:xfrm>
        </p:spPr>
        <p:txBody>
          <a:bodyPr/>
          <a:lstStyle/>
          <a:p>
            <a:r>
              <a:rPr lang="en-US" dirty="0" smtClean="0"/>
              <a:t>Multiple data sources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570038"/>
            <a:ext cx="4572000" cy="4525962"/>
          </a:xfrm>
        </p:spPr>
        <p:txBody>
          <a:bodyPr/>
          <a:lstStyle/>
          <a:p>
            <a:r>
              <a:rPr lang="en-US" sz="2000" dirty="0" smtClean="0"/>
              <a:t>Parent/youth survey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A parent interview or mail survey questionnaire completed by youth’s parent or guardian</a:t>
            </a:r>
          </a:p>
          <a:p>
            <a:pPr lvl="1"/>
            <a:r>
              <a:rPr lang="en-US" sz="1800" dirty="0" smtClean="0"/>
              <a:t>A youth interview or mail survey questionnaire completed by youth</a:t>
            </a:r>
          </a:p>
          <a:p>
            <a:r>
              <a:rPr lang="en-US" sz="2000" dirty="0" smtClean="0"/>
              <a:t>School characteristics survey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School-level information about the school that the student attended</a:t>
            </a:r>
          </a:p>
          <a:p>
            <a:r>
              <a:rPr lang="en-US" sz="2000" dirty="0" smtClean="0"/>
              <a:t>Teacher survey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A general education academic subject teacher about student’s experiences in general education academic classroom</a:t>
            </a:r>
          </a:p>
        </p:txBody>
      </p:sp>
      <p:sp>
        <p:nvSpPr>
          <p:cNvPr id="7173" name="Content Placeholder 5"/>
          <p:cNvSpPr>
            <a:spLocks noGrp="1"/>
          </p:cNvSpPr>
          <p:nvPr>
            <p:ph sz="half" idx="4294967295"/>
          </p:nvPr>
        </p:nvSpPr>
        <p:spPr>
          <a:xfrm>
            <a:off x="4495800" y="1570038"/>
            <a:ext cx="4495800" cy="4525962"/>
          </a:xfrm>
        </p:spPr>
        <p:txBody>
          <a:bodyPr/>
          <a:lstStyle/>
          <a:p>
            <a:r>
              <a:rPr lang="en-US" sz="2000" dirty="0" smtClean="0"/>
              <a:t>Student’s school program survey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School staff member who knew about student’s program, including transition and vocational education</a:t>
            </a:r>
          </a:p>
          <a:p>
            <a:r>
              <a:rPr lang="en-US" sz="2000" dirty="0" smtClean="0"/>
              <a:t>Student assessments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Direct assessment of student’s scholastic abilities</a:t>
            </a:r>
          </a:p>
          <a:p>
            <a:pPr lvl="1"/>
            <a:r>
              <a:rPr lang="en-US" sz="1800" dirty="0" smtClean="0"/>
              <a:t>Student interview on attitudes about school, self-determination</a:t>
            </a:r>
          </a:p>
          <a:p>
            <a:pPr lvl="1"/>
            <a:r>
              <a:rPr lang="en-US" sz="1800" dirty="0" smtClean="0"/>
              <a:t>Alternate Assessment completed by student’s teacher if student was unable to participate in the Direct Assessment and interview</a:t>
            </a:r>
          </a:p>
          <a:p>
            <a:r>
              <a:rPr lang="en-US" sz="2000" dirty="0" smtClean="0"/>
              <a:t>Secondary school transcripts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2F2D6B-0A9B-47C7-B0E2-4C0C8729C5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55625"/>
            <a:ext cx="8229600" cy="815975"/>
          </a:xfrm>
        </p:spPr>
        <p:txBody>
          <a:bodyPr/>
          <a:lstStyle/>
          <a:p>
            <a:r>
              <a:rPr lang="en-US" dirty="0" smtClean="0"/>
              <a:t>Data sources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US" sz="2400" dirty="0" smtClean="0"/>
              <a:t>Although data were collected from many sources (parents, school administrators, teachers, youth), the unit of analysis is the individual youth.</a:t>
            </a:r>
          </a:p>
          <a:p>
            <a:pPr lvl="1"/>
            <a:r>
              <a:rPr lang="en-US" sz="2200" dirty="0" smtClean="0"/>
              <a:t>In a given wave, a single teacher may have responded to multiple surveys for students within the teacher’s school or classroom, but each survey is in reference to a single student.</a:t>
            </a:r>
          </a:p>
          <a:p>
            <a:r>
              <a:rPr lang="en-US" sz="2400" dirty="0" smtClean="0"/>
              <a:t>Generalizations cannot be made about families, communities, LEAs, schools, teachers, or classrooms.</a:t>
            </a:r>
          </a:p>
          <a:p>
            <a:pPr lvl="1"/>
            <a:r>
              <a:rPr lang="en-US" sz="2200" dirty="0" smtClean="0"/>
              <a:t>Although many youth may have </a:t>
            </a:r>
            <a:r>
              <a:rPr lang="en-US" sz="2200" smtClean="0"/>
              <a:t>attended any </a:t>
            </a:r>
            <a:r>
              <a:rPr lang="en-US" sz="2200" dirty="0" smtClean="0"/>
              <a:t>single school, data from the School Characteristics Survey are stored in a youth-level record not a school-level record.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B200BE-8261-4B2E-895A-80D0CE7B317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815975"/>
          </a:xfrm>
        </p:spPr>
        <p:txBody>
          <a:bodyPr/>
          <a:lstStyle/>
          <a:p>
            <a:pPr lvl="1"/>
            <a:r>
              <a:rPr lang="en-US" sz="3400" dirty="0" smtClean="0">
                <a:solidFill>
                  <a:srgbClr val="339933"/>
                </a:solidFill>
                <a:latin typeface="Calibri"/>
                <a:cs typeface="Calibri"/>
              </a:rPr>
              <a:t>NLTS2 data collection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600" dirty="0" smtClean="0"/>
              <a:t>Parent/guardian interviews/surveys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Collected in 5 waves</a:t>
            </a:r>
          </a:p>
          <a:p>
            <a:r>
              <a:rPr lang="en-US" sz="2600" dirty="0" smtClean="0"/>
              <a:t>Youth interviews/surveys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Collected in 4 waves</a:t>
            </a:r>
          </a:p>
          <a:p>
            <a:r>
              <a:rPr lang="en-US" sz="2600" dirty="0" smtClean="0"/>
              <a:t>School data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Collected in 2 waves</a:t>
            </a:r>
          </a:p>
          <a:p>
            <a:r>
              <a:rPr lang="en-US" sz="2600" dirty="0" smtClean="0"/>
              <a:t>Student assessments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Assessed once when youth was 16 years or older</a:t>
            </a:r>
          </a:p>
          <a:p>
            <a:pPr lvl="2">
              <a:spcBef>
                <a:spcPct val="0"/>
              </a:spcBef>
            </a:pPr>
            <a:r>
              <a:rPr lang="en-US" dirty="0" err="1" smtClean="0"/>
              <a:t>Multiwave</a:t>
            </a:r>
            <a:r>
              <a:rPr lang="en-US" dirty="0" smtClean="0"/>
              <a:t> collection resulting in one file included with</a:t>
            </a:r>
            <a:br>
              <a:rPr lang="en-US" dirty="0" smtClean="0"/>
            </a:br>
            <a:r>
              <a:rPr lang="en-US" dirty="0" smtClean="0"/>
              <a:t>Wave 2 data</a:t>
            </a:r>
          </a:p>
          <a:p>
            <a:r>
              <a:rPr lang="en-US" sz="2600" dirty="0" smtClean="0"/>
              <a:t>Secondary school transcripts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Collected for the school years when youth in secondary school included with Wave 5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5AD3B-C1B4-48A5-BB91-0A39F5E9056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386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data collection: Timeline</a:t>
            </a:r>
          </a:p>
        </p:txBody>
      </p:sp>
      <p:graphicFrame>
        <p:nvGraphicFramePr>
          <p:cNvPr id="180581" name="Group 357"/>
          <p:cNvGraphicFramePr>
            <a:graphicFrameLocks noGrp="1"/>
          </p:cNvGraphicFramePr>
          <p:nvPr>
            <p:ph idx="1"/>
          </p:nvPr>
        </p:nvGraphicFramePr>
        <p:xfrm>
          <a:off x="457200" y="1353687"/>
          <a:ext cx="8229600" cy="4660267"/>
        </p:xfrm>
        <a:graphic>
          <a:graphicData uri="http://schemas.openxmlformats.org/drawingml/2006/table">
            <a:tbl>
              <a:tblPr/>
              <a:tblGrid>
                <a:gridCol w="1966913"/>
                <a:gridCol w="674687"/>
                <a:gridCol w="612775"/>
                <a:gridCol w="674688"/>
                <a:gridCol w="636587"/>
                <a:gridCol w="676275"/>
                <a:gridCol w="608013"/>
                <a:gridCol w="611187"/>
                <a:gridCol w="593725"/>
                <a:gridCol w="546100"/>
                <a:gridCol w="628650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1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2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4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2000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2001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2002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2003-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2004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2005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2006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2007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2008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2008-2009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2009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2010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Parent telephone interviews or surveys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ó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Youth telephone interviews or surveys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ó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Direct assessment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in-person interviews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ó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Teacher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ó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Student’s School Program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School Characteristics Survey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ó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Transcripts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ó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</TotalTime>
  <Words>1772</Words>
  <Application>Microsoft Macintosh PowerPoint</Application>
  <PresentationFormat>On-screen Show (4:3)</PresentationFormat>
  <Paragraphs>290</Paragraphs>
  <Slides>23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1_Default Design</vt:lpstr>
      <vt:lpstr>6. Implications for Analysis: Data Content</vt:lpstr>
      <vt:lpstr>Prerequisites</vt:lpstr>
      <vt:lpstr>Overview</vt:lpstr>
      <vt:lpstr>NLTS2 restricted-use data</vt:lpstr>
      <vt:lpstr>NLTS2 sample</vt:lpstr>
      <vt:lpstr>Multiple data sources</vt:lpstr>
      <vt:lpstr>Data sources</vt:lpstr>
      <vt:lpstr>NLTS2 data collection</vt:lpstr>
      <vt:lpstr>NLTS2 data collection: Timeline</vt:lpstr>
      <vt:lpstr>Availability of data</vt:lpstr>
      <vt:lpstr>Data discrepancies</vt:lpstr>
      <vt:lpstr>Data discrepancies</vt:lpstr>
      <vt:lpstr>Data discrepancies: Examples</vt:lpstr>
      <vt:lpstr>Missing values</vt:lpstr>
      <vt:lpstr>Missing values</vt:lpstr>
      <vt:lpstr>Missing values</vt:lpstr>
      <vt:lpstr>Missing values</vt:lpstr>
      <vt:lpstr>Response rates</vt:lpstr>
      <vt:lpstr>Response rates</vt:lpstr>
      <vt:lpstr>Restricted-use NLTS2 data</vt:lpstr>
      <vt:lpstr>Closing</vt:lpstr>
      <vt:lpstr>Closing</vt:lpstr>
      <vt:lpstr>Important information</vt:lpstr>
    </vt:vector>
  </TitlesOfParts>
  <Company>SRI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Policy Division</dc:creator>
  <cp:lastModifiedBy>Fernando Medrano</cp:lastModifiedBy>
  <cp:revision>241</cp:revision>
  <dcterms:created xsi:type="dcterms:W3CDTF">2011-03-30T22:27:42Z</dcterms:created>
  <dcterms:modified xsi:type="dcterms:W3CDTF">2011-03-30T22:40:37Z</dcterms:modified>
</cp:coreProperties>
</file>