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1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9" r:id="rId3"/>
    <p:sldId id="297" r:id="rId4"/>
    <p:sldId id="276" r:id="rId5"/>
    <p:sldId id="304" r:id="rId6"/>
    <p:sldId id="288" r:id="rId7"/>
    <p:sldId id="302" r:id="rId8"/>
    <p:sldId id="286" r:id="rId9"/>
    <p:sldId id="296" r:id="rId10"/>
    <p:sldId id="303" r:id="rId11"/>
    <p:sldId id="277" r:id="rId12"/>
    <p:sldId id="289" r:id="rId13"/>
    <p:sldId id="278" r:id="rId14"/>
    <p:sldId id="279" r:id="rId15"/>
    <p:sldId id="290" r:id="rId16"/>
    <p:sldId id="285" r:id="rId17"/>
    <p:sldId id="280" r:id="rId18"/>
    <p:sldId id="291" r:id="rId19"/>
    <p:sldId id="282" r:id="rId20"/>
    <p:sldId id="281" r:id="rId21"/>
    <p:sldId id="292" r:id="rId22"/>
    <p:sldId id="301" r:id="rId23"/>
    <p:sldId id="298" r:id="rId24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enee Cameto" initials="RC" lastIdx="1" clrIdx="0"/>
  <p:cmAuthor id="1" name="Christopher Sanford" initials="CS" lastIdx="1" clrIdx="1"/>
  <p:cmAuthor id="2" name="Dave" initials="D" lastIdx="1" clrIdx="2"/>
  <p:cmAuthor id="3" name="Anne-Marie Knokey" initials="AMK" lastIdx="3" clrIdx="3"/>
  <p:cmAuthor id="4" name="Kathy Valdes" initials="KV" lastIdx="9" clrIdx="4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339933"/>
    <a:srgbClr val="006600"/>
    <a:srgbClr val="000000"/>
    <a:srgbClr val="333399"/>
    <a:srgbClr val="FF0000"/>
    <a:srgbClr val="CC0099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244" y="-102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/>
          <a:lstStyle/>
          <a:p>
            <a:pPr algn="ctr" defTabSz="941388">
              <a:defRPr/>
            </a:pPr>
            <a:r>
              <a:rPr lang="en-US" sz="1200" dirty="0">
                <a:latin typeface="Arial" pitchFamily="34" charset="0"/>
              </a:rPr>
              <a:t>NLTS2 Data Training</a:t>
            </a:r>
          </a:p>
          <a:p>
            <a:pPr algn="ctr" defTabSz="941388">
              <a:defRPr/>
            </a:pPr>
            <a:r>
              <a:rPr lang="en-US" sz="1200" dirty="0">
                <a:latin typeface="Arial" pitchFamily="34" charset="0"/>
              </a:rPr>
              <a:t>SRI International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808038" y="8843963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 anchor="b"/>
          <a:lstStyle/>
          <a:p>
            <a:pPr algn="ctr" defTabSz="941388">
              <a:defRPr/>
            </a:pPr>
            <a:r>
              <a:rPr lang="en-US" sz="1200" dirty="0">
                <a:latin typeface="Arial" pitchFamily="34" charset="0"/>
              </a:rPr>
              <a:t>Preliminary findings—not for citation.</a:t>
            </a:r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27B6AFC-3445-4219-B9C9-DD50E606AD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855D192-164F-4CED-BE1C-4DE81AA3F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650A0-70F7-483E-B1B1-BEF56BC7725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AA8951-7309-4B47-81B1-17437FE03056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096DB7-E38B-481F-96B1-C156012FE21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E30CC-C520-417A-BFAF-A11322881CF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8975"/>
            <a:ext cx="4684712" cy="351313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55D192-164F-4CED-BE1C-4DE81AA3F53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369BF-F48A-40C6-8D73-39CBE038E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5BF11-79F7-4C92-A7FA-C232C3B9E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2F82C-684C-4D28-AD53-6963D22BE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CFCF4-1034-4AF6-8967-BDACA455E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3418B-A474-45CA-9BEA-AC130E398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7E81F-3B32-440A-88A9-9EAD4DFB5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1C333-640A-46F5-A989-FD3CF9A9F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7. Implications 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for Analysis: Parent/Youth Survey Data</a:t>
            </a:r>
            <a:endParaRPr lang="en-US" sz="2000" b="1" kern="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27063" indent="-285750">
              <a:defRPr/>
            </a:lvl2pPr>
            <a:lvl3pPr marL="854075" indent="-228600">
              <a:defRPr/>
            </a:lvl3pPr>
            <a:lvl4pPr marL="1090613" indent="-228600">
              <a:defRPr/>
            </a:lvl4pPr>
            <a:lvl5pPr marL="1316038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D248B-3F0A-447B-A465-9AE670B07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746D-D497-49F8-9A26-59496001A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07E7F-0BB5-48C6-A9A6-09E194E5D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E2305-8604-4E6E-AA51-79981F039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89B29-21E4-4B6C-A57B-6073A016A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D9D0E-4106-43FF-ACC9-C5FB3616A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07EAC-A62F-4802-92F5-535E1E106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81750"/>
            <a:ext cx="487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EDF62EA8-EF56-4B02-8AA5-A9FA99918E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88" r:id="rId2"/>
    <p:sldLayoutId id="2147483789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0537" y="155575"/>
            <a:ext cx="8805863" cy="2130425"/>
          </a:xfrm>
        </p:spPr>
        <p:txBody>
          <a:bodyPr/>
          <a:lstStyle/>
          <a:p>
            <a:pPr marL="508000" indent="-508000" eaLnBrk="1" hangingPunct="1">
              <a:tabLst>
                <a:tab pos="508000" algn="l"/>
              </a:tabLst>
            </a:pPr>
            <a:r>
              <a:rPr lang="en-US" dirty="0" smtClean="0"/>
              <a:t>7.	Implications for Analysis: Parent/Youth</a:t>
            </a:r>
            <a:br>
              <a:rPr lang="en-US" dirty="0" smtClean="0"/>
            </a:br>
            <a:r>
              <a:rPr lang="en-US" dirty="0" smtClean="0"/>
              <a:t>Survey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412825E-17E8-49D6-AF24-4F83874ADCC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Response rates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8265" name="Group 89"/>
          <p:cNvGraphicFramePr>
            <a:graphicFrameLocks noGrp="1"/>
          </p:cNvGraphicFramePr>
          <p:nvPr/>
        </p:nvGraphicFramePr>
        <p:xfrm>
          <a:off x="1465263" y="1295400"/>
          <a:ext cx="6230937" cy="4907280"/>
        </p:xfrm>
        <a:graphic>
          <a:graphicData uri="http://schemas.openxmlformats.org/drawingml/2006/table">
            <a:tbl>
              <a:tblPr/>
              <a:tblGrid>
                <a:gridCol w="4425173"/>
                <a:gridCol w="1805764"/>
              </a:tblGrid>
              <a:tr h="342900">
                <a:tc gridSpan="2"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Parent/Youth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Parent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82%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W2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61%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W3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50%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W4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50%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W5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48%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School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(Teacher, Program, School)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36%,53%, 57%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W2 (Teacher and Program)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41%, 52%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Student Assessments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Administration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63%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W2 Administration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72%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Transcripts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[multiple waves]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6060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81%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56" name="Rectangle 50"/>
          <p:cNvSpPr>
            <a:spLocks noChangeArrowheads="1"/>
          </p:cNvSpPr>
          <p:nvPr/>
        </p:nvSpPr>
        <p:spPr bwMode="auto">
          <a:xfrm>
            <a:off x="0" y="609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6B5329-4A8A-4605-9529-FA6F2BC63E2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15975"/>
          </a:xfrm>
        </p:spPr>
        <p:txBody>
          <a:bodyPr/>
          <a:lstStyle/>
          <a:p>
            <a:r>
              <a:rPr lang="en-US" dirty="0" smtClean="0"/>
              <a:t>Part 2 of the survey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sz="2400" dirty="0" smtClean="0"/>
              <a:t>In Wave 2, the youth was surveyed for Part 2 if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Parent/guardian indicated that youth was capable of answering questions</a:t>
            </a:r>
          </a:p>
          <a:p>
            <a:pPr lvl="1"/>
            <a:r>
              <a:rPr lang="en-US" sz="2200" dirty="0" smtClean="0"/>
              <a:t>Parent/guardian permission was given to contact the youth  if youth was younger than 18</a:t>
            </a:r>
          </a:p>
          <a:p>
            <a:r>
              <a:rPr lang="en-US" sz="2400" dirty="0" smtClean="0"/>
              <a:t>In Wave 3 and later waves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Youth was contacted directly if youth was 18 or older and parent/guardian had indicated in a prior wave that the youth was capable of answering questions in a telephone interview.</a:t>
            </a:r>
          </a:p>
          <a:p>
            <a:pPr lvl="1"/>
            <a:r>
              <a:rPr lang="en-US" sz="2200" dirty="0" smtClean="0"/>
              <a:t>Parent/guardian was contacted prior to contacting youth if capability was not confirmed in a prior wave or consent was needed for youth younger than 18.</a:t>
            </a:r>
          </a:p>
          <a:p>
            <a:pPr lvl="2"/>
            <a:r>
              <a:rPr lang="en-US" sz="1800" dirty="0" smtClean="0"/>
              <a:t>As of Wave 4, all youth were older than 18 and parental consent was no longer required.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E401ED0-3862-414E-9C99-3BAACE4814A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Part 2 of the survey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Youth interview or mail survey for Part 2</a:t>
            </a:r>
          </a:p>
          <a:p>
            <a:pPr lvl="1"/>
            <a:r>
              <a:rPr lang="en-US" sz="2200" dirty="0" smtClean="0"/>
              <a:t>Youth was contacted for a telephone interview if parent/guardian indicated that youth was capable of answering questions on the telephone.</a:t>
            </a:r>
          </a:p>
          <a:p>
            <a:pPr lvl="1"/>
            <a:r>
              <a:rPr lang="en-US" sz="2200" dirty="0" smtClean="0"/>
              <a:t>Youth was sent a mail questionnaire if parent/guardian indicated during the interview that youth was unable to answer questions orally but could complete a questionnaire.</a:t>
            </a:r>
          </a:p>
          <a:p>
            <a:pPr lvl="1"/>
            <a:r>
              <a:rPr lang="en-US" sz="2200" dirty="0" smtClean="0"/>
              <a:t>In Waves 4 and 5, as a response option in the parent/guardian mail survey the parent/guardian could request that a questionnaire be mailed to the youth or that the youth be contacted for an interview.</a:t>
            </a:r>
          </a:p>
          <a:p>
            <a:pPr lvl="1"/>
            <a:r>
              <a:rPr lang="en-US" sz="2200" dirty="0" smtClean="0"/>
              <a:t>In Wave 5, youth was given the option of doing either an interview or completing a mail survey questionnaire.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A681487-C50F-4298-A719-11DF9DEEF93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Part 2 of the survey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r>
              <a:rPr lang="en-US" sz="2400" dirty="0" smtClean="0"/>
              <a:t>After completing Part 1, parent/guardian continued directly to Part 2 if</a:t>
            </a:r>
          </a:p>
          <a:p>
            <a:pPr lvl="1"/>
            <a:r>
              <a:rPr lang="en-US" sz="2200" dirty="0" smtClean="0"/>
              <a:t>Parent/guardian indicated that youth was unable to answer oral or written questions.</a:t>
            </a:r>
          </a:p>
          <a:p>
            <a:pPr lvl="1"/>
            <a:r>
              <a:rPr lang="en-US" sz="2200" dirty="0" smtClean="0"/>
              <a:t>Youth was younger than 18 and parent/guardian refused permission to interview youth.</a:t>
            </a:r>
          </a:p>
          <a:p>
            <a:r>
              <a:rPr lang="en-US" sz="2400" dirty="0" smtClean="0"/>
              <a:t>Parent/guardians were interviewed for Part 2 at a later date if unable to reach youth.</a:t>
            </a:r>
          </a:p>
          <a:p>
            <a:pPr lvl="1"/>
            <a:r>
              <a:rPr lang="en-US" sz="2200" dirty="0" smtClean="0"/>
              <a:t>Parent indicated that youth could respond, but we were unable to conduct an interview or collect a mail survey questionnaire within 8 weeks.</a:t>
            </a:r>
          </a:p>
          <a:p>
            <a:pPr lvl="2"/>
            <a:r>
              <a:rPr lang="en-US" dirty="0" smtClean="0"/>
              <a:t>Examples of youth </a:t>
            </a:r>
            <a:r>
              <a:rPr lang="en-US" dirty="0" err="1" smtClean="0"/>
              <a:t>nonresponse</a:t>
            </a:r>
            <a:r>
              <a:rPr lang="en-US" dirty="0" smtClean="0"/>
              <a:t>: could not contact youth by phone, youth refused to be interviewed, or youth did not return mail questionnaire.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D7A02EF-32C2-4683-BA4B-CF198017C91B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Source of data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600" dirty="0" smtClean="0"/>
              <a:t>Data from CATI and mail survey questionnaires</a:t>
            </a:r>
          </a:p>
          <a:p>
            <a:pPr lvl="1"/>
            <a:r>
              <a:rPr lang="en-US" dirty="0" smtClean="0"/>
              <a:t>Youth interview and youth mail questionnaire data were blended into a single youth item for each Part 2 question.</a:t>
            </a:r>
          </a:p>
          <a:p>
            <a:pPr lvl="1"/>
            <a:r>
              <a:rPr lang="en-US" dirty="0" smtClean="0"/>
              <a:t>Parent/guardian data were blended into a single item for corresponding questions from the CATI interview, the abbreviated interview, and the mail questionnaire.</a:t>
            </a:r>
          </a:p>
          <a:p>
            <a:pPr lvl="1"/>
            <a:r>
              <a:rPr lang="en-US" dirty="0" smtClean="0"/>
              <a:t>Data from different sources are coded to conform to the CATI interview data.</a:t>
            </a:r>
          </a:p>
          <a:p>
            <a:pPr lvl="2"/>
            <a:r>
              <a:rPr lang="en-US" dirty="0" smtClean="0"/>
              <a:t>Any dissimilarities between items and subsequent coding decisions are documented in the data dictionaries.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B80FFA2-D574-45FE-BE1F-3B2AAD13F88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Source of data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153400" cy="4525963"/>
          </a:xfrm>
        </p:spPr>
        <p:txBody>
          <a:bodyPr/>
          <a:lstStyle/>
          <a:p>
            <a:r>
              <a:rPr lang="en-US" sz="2600" dirty="0" smtClean="0"/>
              <a:t>Data for Part 2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Youth and parent/guardian items were collapsed into a combined item with priority given to youth response.</a:t>
            </a:r>
          </a:p>
          <a:p>
            <a:pPr lvl="2"/>
            <a:r>
              <a:rPr lang="en-US" dirty="0" smtClean="0"/>
              <a:t>Combined items used the youth value and filled in with parent/guardian value if the youth was not surveyed.</a:t>
            </a:r>
          </a:p>
          <a:p>
            <a:pPr lvl="1"/>
            <a:r>
              <a:rPr lang="en-US" sz="2200" dirty="0" smtClean="0"/>
              <a:t>Youth, parent/guardian, and youth/parent/guardian combined items are included as separate items in the database.</a:t>
            </a:r>
          </a:p>
          <a:p>
            <a:r>
              <a:rPr lang="en-US" sz="2600" dirty="0" smtClean="0"/>
              <a:t>Data and documentation for Parts 1 and 2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Data dictionaries are in separate documents for</a:t>
            </a:r>
            <a:br>
              <a:rPr lang="en-US" sz="2200" dirty="0" smtClean="0"/>
            </a:br>
            <a:r>
              <a:rPr lang="en-US" sz="2200" dirty="0" smtClean="0"/>
              <a:t>Parts 1 and 2.</a:t>
            </a:r>
          </a:p>
          <a:p>
            <a:pPr lvl="1"/>
            <a:r>
              <a:rPr lang="en-US" sz="2200" dirty="0" smtClean="0"/>
              <a:t>Data for both parts are in a single parent/youth survey file for each wave.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EF9933-7409-49C4-87CC-FBFA67012EA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Weighting data from Parts 1 and 2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Parent/youth data have a main weight and a youth respondent weight</a:t>
            </a:r>
          </a:p>
          <a:p>
            <a:pPr lvl="1"/>
            <a:r>
              <a:rPr lang="en-US" dirty="0" smtClean="0"/>
              <a:t>For Part 1 items, use the main weight. </a:t>
            </a:r>
          </a:p>
          <a:p>
            <a:pPr lvl="1"/>
            <a:r>
              <a:rPr lang="en-US" dirty="0" smtClean="0"/>
              <a:t>For Part 2 parent/guardian or youth/parent/guardian combined items, use the main weight.</a:t>
            </a:r>
          </a:p>
          <a:p>
            <a:pPr lvl="1"/>
            <a:r>
              <a:rPr lang="en-US" dirty="0" smtClean="0"/>
              <a:t>Part 2 youth only items, use the youth weight.</a:t>
            </a:r>
          </a:p>
          <a:p>
            <a:pPr lvl="1"/>
            <a:r>
              <a:rPr lang="en-US" i="1" dirty="0" smtClean="0"/>
              <a:t>Example</a:t>
            </a:r>
            <a:r>
              <a:rPr lang="en-US" dirty="0" smtClean="0"/>
              <a:t>: In Wave 2 parent/youth data use </a:t>
            </a:r>
          </a:p>
          <a:p>
            <a:pPr lvl="2"/>
            <a:r>
              <a:rPr lang="en-US" dirty="0" smtClean="0"/>
              <a:t>n2ParentWt for all parent/guardian or youth/parent/guardian combined items</a:t>
            </a:r>
          </a:p>
          <a:p>
            <a:pPr lvl="2"/>
            <a:r>
              <a:rPr lang="en-US" dirty="0" smtClean="0"/>
              <a:t>n2YouthWt for youth items</a:t>
            </a:r>
          </a:p>
          <a:p>
            <a:pPr lvl="1"/>
            <a:r>
              <a:rPr lang="en-US" i="1" dirty="0" smtClean="0"/>
              <a:t>Note</a:t>
            </a:r>
            <a:r>
              <a:rPr lang="en-US" dirty="0" smtClean="0"/>
              <a:t>: Replicate weights were also created for main weights and youth weights.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0498FC-93F0-4E84-ACFB-7630E9E1018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1825"/>
            <a:ext cx="8229600" cy="815975"/>
          </a:xfrm>
        </p:spPr>
        <p:txBody>
          <a:bodyPr/>
          <a:lstStyle/>
          <a:p>
            <a:r>
              <a:rPr lang="en-US" dirty="0" smtClean="0"/>
              <a:t>In- and out-of-secondary school</a:t>
            </a:r>
            <a:br>
              <a:rPr lang="en-US" dirty="0" smtClean="0"/>
            </a:br>
            <a:r>
              <a:rPr lang="en-US" dirty="0" smtClean="0"/>
              <a:t>items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400" dirty="0" smtClean="0"/>
              <a:t>Amount of time a youth was out of secondary school can determine how questions were asked in Waves 1 to 4</a:t>
            </a:r>
            <a:endParaRPr lang="en-US" sz="2200" dirty="0" smtClean="0"/>
          </a:p>
          <a:p>
            <a:pPr lvl="1"/>
            <a:r>
              <a:rPr lang="en-US" sz="2200" dirty="0" smtClean="0"/>
              <a:t>Some out-of-school items include all youth who are out of secondary school for any length of time. </a:t>
            </a:r>
          </a:p>
          <a:p>
            <a:pPr lvl="1"/>
            <a:r>
              <a:rPr lang="en-US" sz="2200" dirty="0" smtClean="0"/>
              <a:t>Some out-of school items are limited to those youth who have been out of secondary school a year or more.</a:t>
            </a:r>
          </a:p>
          <a:p>
            <a:pPr lvl="2"/>
            <a:r>
              <a:rPr lang="en-US" dirty="0" smtClean="0"/>
              <a:t>Out-of-secondary school for these items is defined as out-of-school and out for longer than 12 months.</a:t>
            </a:r>
          </a:p>
          <a:p>
            <a:pPr lvl="1"/>
            <a:r>
              <a:rPr lang="en-US" sz="2200" dirty="0" smtClean="0"/>
              <a:t>Some in-school items include youth who are out of secondary school but have been in school in the past year.</a:t>
            </a:r>
          </a:p>
          <a:p>
            <a:pPr lvl="2"/>
            <a:r>
              <a:rPr lang="en-US" dirty="0" smtClean="0"/>
              <a:t>In-secondary-school for these items is defined as in-secondary school within the past 12 months.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FE0516-37B5-4A31-84B2-8A8589E7D0B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1825"/>
            <a:ext cx="8229600" cy="815975"/>
          </a:xfrm>
        </p:spPr>
        <p:txBody>
          <a:bodyPr/>
          <a:lstStyle/>
          <a:p>
            <a:r>
              <a:rPr lang="en-US" dirty="0" smtClean="0"/>
              <a:t>In- and out-of-secondary school</a:t>
            </a:r>
            <a:br>
              <a:rPr lang="en-US" dirty="0" smtClean="0"/>
            </a:br>
            <a:r>
              <a:rPr lang="en-US" dirty="0" smtClean="0"/>
              <a:t>items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400" dirty="0" smtClean="0"/>
              <a:t>Amount of time a youth was out of secondary school can determine how questions were asked in Waves 1 to 4 (cont’d).</a:t>
            </a:r>
          </a:p>
          <a:p>
            <a:pPr lvl="1"/>
            <a:r>
              <a:rPr lang="en-US" sz="2200" dirty="0" smtClean="0"/>
              <a:t>Some items are time dependent (in-school in the past year or out-of school for a year or more):</a:t>
            </a:r>
          </a:p>
          <a:p>
            <a:pPr lvl="2"/>
            <a:r>
              <a:rPr lang="en-US" dirty="0" smtClean="0"/>
              <a:t>Employment</a:t>
            </a:r>
          </a:p>
          <a:p>
            <a:pPr lvl="2"/>
            <a:r>
              <a:rPr lang="en-US" dirty="0" smtClean="0"/>
              <a:t>Services</a:t>
            </a:r>
          </a:p>
          <a:p>
            <a:pPr lvl="1"/>
            <a:r>
              <a:rPr lang="en-US" sz="2200" dirty="0" smtClean="0"/>
              <a:t>Some of out-of-school items are not time dependent:</a:t>
            </a:r>
          </a:p>
          <a:p>
            <a:pPr lvl="2"/>
            <a:r>
              <a:rPr lang="en-US" dirty="0" smtClean="0"/>
              <a:t> Postsecondary education</a:t>
            </a:r>
          </a:p>
          <a:p>
            <a:r>
              <a:rPr lang="en-US" sz="2400" dirty="0" smtClean="0"/>
              <a:t>Items were not split out by amount of time out of secondary school in Wave 5.</a:t>
            </a:r>
          </a:p>
          <a:p>
            <a:pPr lvl="1"/>
            <a:r>
              <a:rPr lang="en-US" sz="2200" dirty="0" smtClean="0"/>
              <a:t>Most youth were out of secondary school a year or more by Wave 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1A2AC4-8330-4536-AFDC-B8EC1AD05CF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Employment items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r>
              <a:rPr lang="en-US" sz="2400" dirty="0" smtClean="0"/>
              <a:t>Employment questions in Waves 1 to 4</a:t>
            </a:r>
          </a:p>
          <a:p>
            <a:pPr lvl="1"/>
            <a:r>
              <a:rPr lang="en-US" sz="2200" dirty="0" smtClean="0"/>
              <a:t>There are separate employment items in Waves 1 to 4 for</a:t>
            </a:r>
          </a:p>
          <a:p>
            <a:pPr lvl="2"/>
            <a:r>
              <a:rPr lang="en-US" sz="1600" dirty="0" smtClean="0"/>
              <a:t>Those who are currently employed versus those who are unemployed but have been employed in the last 2 years (most recent employment).</a:t>
            </a:r>
          </a:p>
          <a:p>
            <a:pPr lvl="2"/>
            <a:r>
              <a:rPr lang="en-US" sz="1600" dirty="0" smtClean="0"/>
              <a:t>Those who have been in secondary school in the past year versus those who have been out of secondary school a year or more.</a:t>
            </a:r>
          </a:p>
          <a:p>
            <a:pPr lvl="1"/>
            <a:r>
              <a:rPr lang="en-US" sz="2200" dirty="0" smtClean="0"/>
              <a:t>Combined items were created in Waves 1 to 4</a:t>
            </a:r>
          </a:p>
          <a:p>
            <a:pPr lvl="2"/>
            <a:r>
              <a:rPr lang="en-US" sz="1600" dirty="0" smtClean="0"/>
              <a:t>Current/most recent job variables were combined for each school  attendance status (in secondary school in the past year and out of secondary school a year or more).</a:t>
            </a:r>
          </a:p>
          <a:p>
            <a:pPr lvl="2"/>
            <a:r>
              <a:rPr lang="en-US" sz="1600" dirty="0" smtClean="0"/>
              <a:t>Current/most recent job variables were combined across both types of the school attendance status.</a:t>
            </a:r>
          </a:p>
          <a:p>
            <a:pPr lvl="1"/>
            <a:r>
              <a:rPr lang="en-US" sz="2200" dirty="0" smtClean="0"/>
              <a:t>All separate and combined employment items are included with the database for Waves 1 to 4.</a:t>
            </a:r>
          </a:p>
          <a:p>
            <a:pPr lvl="1"/>
            <a:r>
              <a:rPr lang="en-US" sz="2200" dirty="0" smtClean="0"/>
              <a:t>In Wave 5, employment items were not asked separately by time out of school or employment status.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7A58016-2E5D-4F24-B1E0-25943209BF7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Prerequisites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4. NLTS2 Data Sources: Parent and Youth Surveys</a:t>
            </a:r>
          </a:p>
          <a:p>
            <a:pPr lvl="1"/>
            <a:r>
              <a:rPr lang="en-US" dirty="0" smtClean="0"/>
              <a:t>6. Implications for Analysis: Data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BBFAED4-5794-495A-8943-1EBFD9BB988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Variations across waves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Longitudinal changes with data</a:t>
            </a:r>
          </a:p>
          <a:p>
            <a:pPr lvl="1"/>
            <a:r>
              <a:rPr lang="en-US" dirty="0" smtClean="0"/>
              <a:t>Youth make transition from school age into adult life.</a:t>
            </a:r>
          </a:p>
          <a:p>
            <a:pPr lvl="1"/>
            <a:r>
              <a:rPr lang="en-US" dirty="0" smtClean="0"/>
              <a:t>Items are deleted in later waves when they no longer apply to youth.</a:t>
            </a:r>
          </a:p>
          <a:p>
            <a:pPr lvl="2"/>
            <a:r>
              <a:rPr lang="en-US" dirty="0" smtClean="0"/>
              <a:t>For example, by Wave 4 all youth are older than 18, and some items about high school experience are deleted.</a:t>
            </a:r>
          </a:p>
          <a:p>
            <a:pPr lvl="1"/>
            <a:r>
              <a:rPr lang="en-US" dirty="0" smtClean="0"/>
              <a:t>Items are added or modified in later waves as youth transition to adulthood.</a:t>
            </a:r>
          </a:p>
          <a:p>
            <a:pPr lvl="2"/>
            <a:r>
              <a:rPr lang="en-US" dirty="0" smtClean="0"/>
              <a:t>For example, school focus shifts from secondary school to postsecondary experiences.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07C179-131B-4431-828F-E909736DD69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When data were collected</a:t>
            </a:r>
          </a:p>
          <a:p>
            <a:pPr lvl="1"/>
            <a:r>
              <a:rPr lang="en-US" dirty="0" smtClean="0"/>
              <a:t>Respondents</a:t>
            </a:r>
          </a:p>
          <a:p>
            <a:pPr lvl="1"/>
            <a:r>
              <a:rPr lang="en-US" dirty="0" smtClean="0"/>
              <a:t>Response rates</a:t>
            </a:r>
          </a:p>
          <a:p>
            <a:pPr lvl="1"/>
            <a:r>
              <a:rPr lang="en-US" dirty="0" smtClean="0"/>
              <a:t>Part 2 of the survey</a:t>
            </a:r>
          </a:p>
          <a:p>
            <a:pPr lvl="1"/>
            <a:r>
              <a:rPr lang="en-US" dirty="0" smtClean="0"/>
              <a:t>Source of the data</a:t>
            </a:r>
          </a:p>
          <a:p>
            <a:pPr lvl="1"/>
            <a:r>
              <a:rPr lang="en-US" dirty="0" smtClean="0"/>
              <a:t>Weighting data from Parts 1 and 2</a:t>
            </a:r>
          </a:p>
          <a:p>
            <a:pPr lvl="1"/>
            <a:r>
              <a:rPr lang="en-US" dirty="0" smtClean="0"/>
              <a:t>In- and out-of-secondary school items</a:t>
            </a:r>
          </a:p>
          <a:p>
            <a:pPr lvl="1"/>
            <a:r>
              <a:rPr lang="en-US" dirty="0" smtClean="0"/>
              <a:t>Employment items </a:t>
            </a:r>
          </a:p>
          <a:p>
            <a:pPr lvl="1"/>
            <a:r>
              <a:rPr lang="en-US" dirty="0" smtClean="0"/>
              <a:t>Variations across waves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07C179-131B-4431-828F-E909736DD699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600" dirty="0" smtClean="0"/>
              <a:t>Next module:</a:t>
            </a:r>
          </a:p>
          <a:p>
            <a:pPr lvl="1"/>
            <a:r>
              <a:rPr lang="en-US" sz="2200" dirty="0" smtClean="0"/>
              <a:t>9. Weighting and Weighted Standard Errors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48D75A7-EAAE-46A7-89CB-4AA69B00D927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Important information</a:t>
            </a:r>
            <a:endParaRPr lang="en-US" dirty="0" smtClean="0"/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458200" cy="4525962"/>
          </a:xfrm>
        </p:spPr>
        <p:txBody>
          <a:bodyPr/>
          <a:lstStyle/>
          <a:p>
            <a:pPr lvl="1"/>
            <a:r>
              <a:rPr lang="en-US" sz="2200" dirty="0" smtClean="0"/>
              <a:t>NLTS2 website contains reports, data tables, and other project-related information </a:t>
            </a:r>
            <a:br>
              <a:rPr lang="en-US" sz="2200" dirty="0" smtClean="0"/>
            </a:br>
            <a:r>
              <a:rPr lang="en-US" sz="2200" dirty="0" smtClean="0"/>
              <a:t> </a:t>
            </a:r>
            <a:r>
              <a:rPr lang="en-US" sz="2200" dirty="0" smtClean="0">
                <a:hlinkClick r:id="rId3"/>
              </a:rPr>
              <a:t>http://nlts2.org/</a:t>
            </a:r>
            <a:endParaRPr lang="en-US" sz="2200" dirty="0" smtClean="0"/>
          </a:p>
          <a:p>
            <a:pPr lvl="1"/>
            <a:r>
              <a:rPr lang="en-US" sz="2200" dirty="0" smtClean="0"/>
              <a:t>Information about obtaining the NLTS2 database and documentation can be found on the NCES website </a:t>
            </a:r>
            <a:br>
              <a:rPr lang="en-US" sz="2200" dirty="0" smtClean="0"/>
            </a:br>
            <a:r>
              <a:rPr lang="en-US" sz="2200" dirty="0" smtClean="0"/>
              <a:t> </a:t>
            </a:r>
            <a:r>
              <a:rPr lang="en-US" sz="2200" dirty="0" smtClean="0">
                <a:hlinkClick r:id="rId4"/>
              </a:rPr>
              <a:t>http://nces.ed.gov/statprog/rudman/</a:t>
            </a:r>
            <a:endParaRPr lang="en-US" sz="2200" dirty="0" smtClean="0"/>
          </a:p>
          <a:p>
            <a:pPr lvl="1"/>
            <a:r>
              <a:rPr lang="en-US" sz="2200" dirty="0" smtClean="0"/>
              <a:t>General information about restricted data licenses can be found on the NCES website</a:t>
            </a:r>
            <a:br>
              <a:rPr lang="en-US" sz="2200" dirty="0" smtClean="0"/>
            </a:br>
            <a:r>
              <a:rPr lang="en-US" sz="2200" dirty="0" smtClean="0"/>
              <a:t> </a:t>
            </a:r>
            <a:r>
              <a:rPr lang="en-US" sz="2200" dirty="0" smtClean="0">
                <a:hlinkClick r:id="rId5"/>
              </a:rPr>
              <a:t>http://nces.ed.gov/statprog/instruct.asp</a:t>
            </a:r>
            <a:r>
              <a:rPr lang="en-US" sz="2200" dirty="0" smtClean="0"/>
              <a:t> </a:t>
            </a:r>
          </a:p>
          <a:p>
            <a:pPr lvl="1"/>
            <a:r>
              <a:rPr lang="en-US" sz="2000" smtClean="0"/>
              <a:t>E-mail address: </a:t>
            </a:r>
            <a:r>
              <a:rPr lang="en-US" sz="2000" dirty="0" smtClean="0"/>
              <a:t>nlts2@sri.com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6EBCED-A8A5-4AC3-ABCA-C7D0DC13F48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lvl="1"/>
            <a:r>
              <a:rPr lang="en-US" sz="2200" dirty="0" smtClean="0"/>
              <a:t>When data were collected</a:t>
            </a:r>
          </a:p>
          <a:p>
            <a:pPr lvl="1"/>
            <a:r>
              <a:rPr lang="en-US" sz="2200" dirty="0" smtClean="0"/>
              <a:t>Respondents</a:t>
            </a:r>
          </a:p>
          <a:p>
            <a:pPr lvl="1"/>
            <a:r>
              <a:rPr lang="en-US" sz="2200" dirty="0" smtClean="0"/>
              <a:t>Response rates</a:t>
            </a:r>
          </a:p>
          <a:p>
            <a:pPr lvl="1"/>
            <a:r>
              <a:rPr lang="en-US" sz="2200" dirty="0" smtClean="0"/>
              <a:t>Part 2 of the survey</a:t>
            </a:r>
          </a:p>
          <a:p>
            <a:pPr lvl="1"/>
            <a:r>
              <a:rPr lang="en-US" sz="2200" dirty="0" smtClean="0"/>
              <a:t>Source of the data</a:t>
            </a:r>
          </a:p>
          <a:p>
            <a:pPr lvl="1"/>
            <a:r>
              <a:rPr lang="en-US" sz="2200" dirty="0" smtClean="0"/>
              <a:t>Weighting data from Parts 1 and 2</a:t>
            </a:r>
          </a:p>
          <a:p>
            <a:pPr lvl="1"/>
            <a:r>
              <a:rPr lang="en-US" sz="2200" dirty="0" smtClean="0"/>
              <a:t>In- and out-of-secondary school items</a:t>
            </a:r>
          </a:p>
          <a:p>
            <a:pPr lvl="1"/>
            <a:r>
              <a:rPr lang="en-US" sz="2200" dirty="0" smtClean="0"/>
              <a:t>Employment items </a:t>
            </a:r>
          </a:p>
          <a:p>
            <a:pPr lvl="1"/>
            <a:r>
              <a:rPr lang="en-US" sz="2200" dirty="0" smtClean="0"/>
              <a:t>Variations across waves</a:t>
            </a:r>
          </a:p>
          <a:p>
            <a:pPr lvl="1"/>
            <a:r>
              <a:rPr lang="en-US" sz="2200" dirty="0" smtClean="0"/>
              <a:t>Closing</a:t>
            </a:r>
          </a:p>
          <a:p>
            <a:pPr lvl="1"/>
            <a:r>
              <a:rPr lang="en-US" sz="2200" dirty="0" smtClean="0"/>
              <a:t>Important information</a:t>
            </a:r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F0C306-4050-4BFD-8A80-7C27DBBD20D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When data were collected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500" dirty="0" smtClean="0"/>
              <a:t>Parent/guardian surveys</a:t>
            </a:r>
          </a:p>
          <a:p>
            <a:pPr lvl="1"/>
            <a:r>
              <a:rPr lang="en-US" dirty="0" smtClean="0"/>
              <a:t>Parents or guardians were surveyed in Waves (1 to 5).</a:t>
            </a:r>
          </a:p>
          <a:p>
            <a:pPr lvl="1"/>
            <a:r>
              <a:rPr lang="en-US" dirty="0" smtClean="0"/>
              <a:t>The primary source of data in each wave was a Computer Assisted Telephone Interview – a CATI interview.</a:t>
            </a:r>
          </a:p>
          <a:p>
            <a:pPr lvl="1"/>
            <a:r>
              <a:rPr lang="en-US" dirty="0" smtClean="0"/>
              <a:t>In Waves 1, 4, and 5, parent/guardians who could not be reached by telephone were mailed a questionnaire that contained fewer questions with less complexity than in the CATI interview.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F0C306-4050-4BFD-8A80-7C27DBBD20D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When data were collected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Parent/guardian surveys (cont’d)</a:t>
            </a:r>
          </a:p>
          <a:p>
            <a:pPr lvl="1"/>
            <a:r>
              <a:rPr lang="en-US" dirty="0" smtClean="0"/>
              <a:t>In Waves 3 to 5: Parent/guardian </a:t>
            </a:r>
            <a:r>
              <a:rPr lang="en-US" dirty="0" err="1" smtClean="0"/>
              <a:t>nonrespondents</a:t>
            </a:r>
            <a:r>
              <a:rPr lang="en-US" dirty="0" smtClean="0"/>
              <a:t> were given an option to complete an abbreviated interview and often did so.</a:t>
            </a:r>
          </a:p>
          <a:p>
            <a:pPr lvl="1"/>
            <a:r>
              <a:rPr lang="en-US" dirty="0" smtClean="0"/>
              <a:t>If youth was not surveyed, additional questions were asked of parent.</a:t>
            </a:r>
          </a:p>
          <a:p>
            <a:pPr lvl="2"/>
            <a:r>
              <a:rPr lang="en-US" dirty="0" smtClean="0"/>
              <a:t>Either as a continuation of the interview if permission to interview the youth was denied or youth was not capable of responding.</a:t>
            </a:r>
          </a:p>
          <a:p>
            <a:pPr lvl="2"/>
            <a:r>
              <a:rPr lang="en-US" dirty="0" smtClean="0"/>
              <a:t>Or at a later date when youth could not be contacted after repeated attempts.</a:t>
            </a:r>
          </a:p>
          <a:p>
            <a:pPr lvl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683F52C-7A2F-4621-BDE3-802D03B4F8D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When data were collected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Youth Surveys</a:t>
            </a:r>
          </a:p>
          <a:p>
            <a:pPr lvl="1"/>
            <a:r>
              <a:rPr lang="en-US" sz="2000" dirty="0" smtClean="0"/>
              <a:t>Youth were surveyed in Wave 2 and later waves; there were no Wave 1 youth data.</a:t>
            </a:r>
          </a:p>
          <a:p>
            <a:pPr lvl="1"/>
            <a:r>
              <a:rPr lang="en-US" sz="2000" dirty="0" smtClean="0"/>
              <a:t>Youth completed either an interview or a mail survey questionnaire.</a:t>
            </a:r>
          </a:p>
          <a:p>
            <a:pPr lvl="2"/>
            <a:r>
              <a:rPr lang="en-US" sz="1800" dirty="0" smtClean="0"/>
              <a:t>Similar questions in both formats.</a:t>
            </a:r>
          </a:p>
          <a:p>
            <a:pPr lvl="1"/>
            <a:r>
              <a:rPr lang="en-US" sz="2000" dirty="0" smtClean="0"/>
              <a:t>In Wave 2, parent/guardian was contacted before youth and permission was asked to interview youth younger than 18.</a:t>
            </a:r>
          </a:p>
          <a:p>
            <a:pPr lvl="1"/>
            <a:r>
              <a:rPr lang="en-US" sz="2000" dirty="0" smtClean="0"/>
              <a:t>In Waves 3 to 5, attempts to reach the youth and the parent/guardian were concurrent:</a:t>
            </a:r>
          </a:p>
          <a:p>
            <a:pPr lvl="2"/>
            <a:r>
              <a:rPr lang="en-US" sz="1800" dirty="0" smtClean="0"/>
              <a:t>In Wave 2, all youth survey data have corresponding parent/guardian data.</a:t>
            </a:r>
          </a:p>
          <a:p>
            <a:pPr lvl="2"/>
            <a:r>
              <a:rPr lang="en-US" sz="1800" dirty="0" smtClean="0"/>
              <a:t>In Waves 3 to 5, it was possible to have youth data and no parent/guardian data if the youth was 18 or older in that wave.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5AD3B-C1B4-48A5-BB91-0A39F5E9056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386" name="Rectangle 7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data were collected</a:t>
            </a:r>
          </a:p>
        </p:txBody>
      </p:sp>
      <p:graphicFrame>
        <p:nvGraphicFramePr>
          <p:cNvPr id="180581" name="Group 357"/>
          <p:cNvGraphicFramePr>
            <a:graphicFrameLocks noGrp="1"/>
          </p:cNvGraphicFramePr>
          <p:nvPr>
            <p:ph idx="1"/>
          </p:nvPr>
        </p:nvGraphicFramePr>
        <p:xfrm>
          <a:off x="457200" y="1353687"/>
          <a:ext cx="8229600" cy="4538346"/>
        </p:xfrm>
        <a:graphic>
          <a:graphicData uri="http://schemas.openxmlformats.org/drawingml/2006/table">
            <a:tbl>
              <a:tblPr/>
              <a:tblGrid>
                <a:gridCol w="1966913"/>
                <a:gridCol w="674687"/>
                <a:gridCol w="612775"/>
                <a:gridCol w="674688"/>
                <a:gridCol w="636587"/>
                <a:gridCol w="676275"/>
                <a:gridCol w="608013"/>
                <a:gridCol w="611187"/>
                <a:gridCol w="593725"/>
                <a:gridCol w="546100"/>
                <a:gridCol w="628650"/>
              </a:tblGrid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Wave 1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Wave 2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Wave 3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Wave 4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Wave 5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2000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2001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2002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2004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2005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2006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2007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2007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2008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2009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2009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2010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Parent telephone interviews or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Youth telephone interviews or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Direct assessment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in-person interviews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Teacher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Student’s School Program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School Characteristics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Transcripts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CC0A6FC-8C64-4804-A727-22C8236A789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Respondents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500" dirty="0" smtClean="0"/>
              <a:t>In Wave 1, only parent/guardians were surveyed.</a:t>
            </a:r>
          </a:p>
          <a:p>
            <a:r>
              <a:rPr lang="en-US" sz="2500" dirty="0" smtClean="0"/>
              <a:t>In Waves 2 to 5, parent/guardians and youth were surveyed in a two-part survey.</a:t>
            </a:r>
          </a:p>
          <a:p>
            <a:pPr lvl="1"/>
            <a:r>
              <a:rPr lang="en-US" sz="2100" dirty="0" smtClean="0"/>
              <a:t>Part 1 interview respondents were parent/guardians.</a:t>
            </a:r>
          </a:p>
          <a:p>
            <a:pPr lvl="1"/>
            <a:r>
              <a:rPr lang="en-US" sz="2100" dirty="0" smtClean="0"/>
              <a:t>Part 2 interview respondents were either youth or parent/guardians (the youth was the preferred respondent for Part 2).</a:t>
            </a:r>
          </a:p>
          <a:p>
            <a:r>
              <a:rPr lang="en-US" sz="2500" dirty="0" smtClean="0"/>
              <a:t>The parent/guardian is the Part 2 respondent if</a:t>
            </a:r>
          </a:p>
          <a:p>
            <a:pPr lvl="1"/>
            <a:r>
              <a:rPr lang="en-US" sz="2100" dirty="0" smtClean="0"/>
              <a:t>Permission was denied to interview a youth younger than 18.</a:t>
            </a:r>
          </a:p>
          <a:p>
            <a:pPr lvl="1"/>
            <a:r>
              <a:rPr lang="en-US" sz="2100" dirty="0" smtClean="0"/>
              <a:t>Parent/guardian indicated that youth was not capable of completing an interview or mail survey questionnaire.</a:t>
            </a:r>
          </a:p>
          <a:p>
            <a:pPr lvl="1"/>
            <a:r>
              <a:rPr lang="en-US" sz="2100" dirty="0" smtClean="0"/>
              <a:t>Youth could not be reached to complete the survey.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6C6260-BCC2-4FB5-AE68-FF8B7D39717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Response rates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400" dirty="0" smtClean="0"/>
              <a:t>The response rate was highest in Wave 1.</a:t>
            </a:r>
          </a:p>
          <a:p>
            <a:r>
              <a:rPr lang="en-US" sz="2400" dirty="0" smtClean="0"/>
              <a:t>Waves 3 to 5 had similar response rates but were lower than earlier waves</a:t>
            </a:r>
          </a:p>
          <a:p>
            <a:r>
              <a:rPr lang="en-US" sz="2400" dirty="0" smtClean="0"/>
              <a:t>Decreases in response rates</a:t>
            </a:r>
          </a:p>
          <a:p>
            <a:pPr lvl="1"/>
            <a:r>
              <a:rPr lang="en-US" sz="2000" dirty="0" smtClean="0"/>
              <a:t>Some original contact data provided by LEAs were found to be incomplete or invalid and families were never contacted.</a:t>
            </a:r>
          </a:p>
          <a:p>
            <a:pPr lvl="1"/>
            <a:r>
              <a:rPr lang="en-US" sz="2000" dirty="0" smtClean="0"/>
              <a:t>Most attrition was due to invalid or outdated contact information in spite of follow-up and sample tracking procedures.</a:t>
            </a:r>
          </a:p>
          <a:p>
            <a:pPr lvl="1"/>
            <a:r>
              <a:rPr lang="en-US" sz="2000" dirty="0" smtClean="0"/>
              <a:t>Some respondents refused initially, some refused in later waves.</a:t>
            </a:r>
          </a:p>
          <a:p>
            <a:pPr lvl="1"/>
            <a:r>
              <a:rPr lang="en-US" sz="2000" dirty="0" smtClean="0"/>
              <a:t>The original sample was 11,270; families were removed from the sample if we learned youth was deceased.</a:t>
            </a:r>
          </a:p>
          <a:p>
            <a:pPr lvl="2"/>
            <a:r>
              <a:rPr lang="en-US" sz="1800" dirty="0" smtClean="0"/>
              <a:t>By Wave 5, the eligible sample was 11,080.</a:t>
            </a:r>
          </a:p>
          <a:p>
            <a:pPr lvl="1">
              <a:buNone/>
            </a:pP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6970</TotalTime>
  <Words>2186</Words>
  <Application>Microsoft Macintosh PowerPoint</Application>
  <PresentationFormat>On-screen Show (4:3)</PresentationFormat>
  <Paragraphs>304</Paragraphs>
  <Slides>23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1_Default Design</vt:lpstr>
      <vt:lpstr>7. Implications for Analysis: Parent/Youth Survey Data</vt:lpstr>
      <vt:lpstr>Prerequisites</vt:lpstr>
      <vt:lpstr>Overview</vt:lpstr>
      <vt:lpstr>When data were collected</vt:lpstr>
      <vt:lpstr>When data were collected</vt:lpstr>
      <vt:lpstr>When data were collected</vt:lpstr>
      <vt:lpstr>When data were collected</vt:lpstr>
      <vt:lpstr>Respondents</vt:lpstr>
      <vt:lpstr>Response rates</vt:lpstr>
      <vt:lpstr>Response rates</vt:lpstr>
      <vt:lpstr>Part 2 of the survey</vt:lpstr>
      <vt:lpstr>Part 2 of the survey</vt:lpstr>
      <vt:lpstr>Part 2 of the survey</vt:lpstr>
      <vt:lpstr>Source of data</vt:lpstr>
      <vt:lpstr>Source of data</vt:lpstr>
      <vt:lpstr>Weighting data from Parts 1 and 2</vt:lpstr>
      <vt:lpstr>In- and out-of-secondary school items</vt:lpstr>
      <vt:lpstr>In- and out-of-secondary school items</vt:lpstr>
      <vt:lpstr>Employment items</vt:lpstr>
      <vt:lpstr>Variations across waves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Documentation</dc:title>
  <dc:creator>Policy Division</dc:creator>
  <cp:lastModifiedBy>Fernando Medrano</cp:lastModifiedBy>
  <cp:revision>182</cp:revision>
  <dcterms:created xsi:type="dcterms:W3CDTF">2011-03-31T18:20:46Z</dcterms:created>
  <dcterms:modified xsi:type="dcterms:W3CDTF">2011-04-03T18:38:52Z</dcterms:modified>
</cp:coreProperties>
</file>