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28"/>
  </p:notesMasterIdLst>
  <p:sldIdLst>
    <p:sldId id="256" r:id="rId3"/>
    <p:sldId id="257" r:id="rId4"/>
    <p:sldId id="259" r:id="rId5"/>
    <p:sldId id="296" r:id="rId6"/>
    <p:sldId id="303" r:id="rId7"/>
    <p:sldId id="258" r:id="rId8"/>
    <p:sldId id="294" r:id="rId9"/>
    <p:sldId id="301" r:id="rId10"/>
    <p:sldId id="276" r:id="rId11"/>
    <p:sldId id="285" r:id="rId12"/>
    <p:sldId id="271" r:id="rId13"/>
    <p:sldId id="292" r:id="rId14"/>
    <p:sldId id="283" r:id="rId15"/>
    <p:sldId id="293" r:id="rId16"/>
    <p:sldId id="284" r:id="rId17"/>
    <p:sldId id="298" r:id="rId18"/>
    <p:sldId id="299" r:id="rId19"/>
    <p:sldId id="295" r:id="rId20"/>
    <p:sldId id="275" r:id="rId21"/>
    <p:sldId id="277" r:id="rId22"/>
    <p:sldId id="287" r:id="rId23"/>
    <p:sldId id="280" r:id="rId24"/>
    <p:sldId id="282" r:id="rId25"/>
    <p:sldId id="300" r:id="rId26"/>
    <p:sldId id="302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8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4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0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72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18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80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13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34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00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43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9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7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99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32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should you do if you suspect fraud?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00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66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5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4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0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85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2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8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noProof="1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2" y="274638"/>
            <a:ext cx="82305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6712" y="1600203"/>
            <a:ext cx="8230577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0B72-820E-4C07-A1D7-007335EDA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1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8/21/2018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.gov/about/offices/list/oig/misused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ed.gov/about/offices/list/oig/hotline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obinette.Brown@ed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0"/>
            <a:ext cx="7620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 smtClean="0">
                <a:effectLst/>
              </a:rPr>
              <a:t>U.S. Department of Education</a:t>
            </a:r>
            <a:br>
              <a:rPr lang="en-US" sz="3800" b="1" dirty="0" smtClean="0">
                <a:effectLst/>
              </a:rPr>
            </a:br>
            <a:r>
              <a:rPr lang="en-US" sz="3800" b="1" dirty="0" smtClean="0">
                <a:effectLst/>
              </a:rPr>
              <a:t>Office of Inspector General</a:t>
            </a:r>
            <a:br>
              <a:rPr lang="en-US" sz="3800" b="1" dirty="0" smtClean="0">
                <a:effectLst/>
              </a:rPr>
            </a:br>
            <a:r>
              <a:rPr lang="en-US" sz="3800" dirty="0" smtClean="0">
                <a:effectLst/>
              </a:rPr>
              <a:t>(ED OIG)</a:t>
            </a:r>
            <a:br>
              <a:rPr lang="en-US" sz="3800" dirty="0" smtClean="0">
                <a:effectLst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/>
                </a:solidFill>
              </a:rPr>
              <a:t>Small Business Innovation Research (SBIR)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Fraud Awareness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4400"/>
            <a:ext cx="7543800" cy="187799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Robinette Brown, Special Agent</a:t>
            </a:r>
          </a:p>
          <a:p>
            <a:r>
              <a:rPr lang="en-US" dirty="0" smtClean="0"/>
              <a:t>Mid-Atlantic Region</a:t>
            </a:r>
          </a:p>
          <a:p>
            <a:r>
              <a:rPr lang="en-US" dirty="0" smtClean="0"/>
              <a:t>Washington Field Office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1371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77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should you care about fraud?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You are a steward of federal funds</a:t>
            </a:r>
          </a:p>
          <a:p>
            <a:pPr lvl="1"/>
            <a:r>
              <a:rPr lang="en-US" dirty="0" smtClean="0"/>
              <a:t>Ethical and legal responsibility to safeguard the funds</a:t>
            </a:r>
          </a:p>
          <a:p>
            <a:endParaRPr lang="en-US" dirty="0" smtClean="0"/>
          </a:p>
          <a:p>
            <a:r>
              <a:rPr lang="en-US" dirty="0" smtClean="0"/>
              <a:t>SBIR award must be used for its intended purpose</a:t>
            </a:r>
          </a:p>
          <a:p>
            <a:pPr lvl="1"/>
            <a:r>
              <a:rPr lang="en-US" dirty="0" smtClean="0"/>
              <a:t>Misuse or theft of funds is a crime</a:t>
            </a:r>
          </a:p>
          <a:p>
            <a:pPr lvl="1"/>
            <a:r>
              <a:rPr lang="en-US" dirty="0" smtClean="0"/>
              <a:t>You may be subject to criminal and/or civil prosecution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Anonymous – OIG Hotline</a:t>
            </a:r>
            <a:endParaRPr lang="en-US" dirty="0"/>
          </a:p>
          <a:p>
            <a:pPr lvl="1"/>
            <a:r>
              <a:rPr lang="en-US" dirty="0" smtClean="0"/>
              <a:t>ED Program Offices</a:t>
            </a:r>
          </a:p>
          <a:p>
            <a:pPr lvl="1"/>
            <a:r>
              <a:rPr lang="en-US" dirty="0" smtClean="0"/>
              <a:t>School Administrators &amp; Employees</a:t>
            </a:r>
            <a:endParaRPr lang="en-US" dirty="0"/>
          </a:p>
          <a:p>
            <a:pPr lvl="1"/>
            <a:r>
              <a:rPr lang="en-US" dirty="0"/>
              <a:t>Other Law </a:t>
            </a:r>
            <a:r>
              <a:rPr lang="en-US" dirty="0" smtClean="0"/>
              <a:t>Enforcement Agencies</a:t>
            </a:r>
          </a:p>
          <a:p>
            <a:pPr lvl="1"/>
            <a:r>
              <a:rPr lang="en-US" dirty="0" smtClean="0"/>
              <a:t>U.S. Attorney’s Offices</a:t>
            </a:r>
          </a:p>
          <a:p>
            <a:pPr lvl="1"/>
            <a:r>
              <a:rPr lang="en-US" dirty="0" smtClean="0"/>
              <a:t>Guaranty Agencies</a:t>
            </a:r>
          </a:p>
          <a:p>
            <a:pPr lvl="1"/>
            <a:r>
              <a:rPr lang="en-US" dirty="0" smtClean="0"/>
              <a:t>Grantees</a:t>
            </a:r>
          </a:p>
          <a:p>
            <a:pPr lvl="1"/>
            <a:r>
              <a:rPr lang="en-US" dirty="0" smtClean="0"/>
              <a:t>Contractors &amp; Subcontractors</a:t>
            </a:r>
          </a:p>
          <a:p>
            <a:pPr lvl="1"/>
            <a:r>
              <a:rPr lang="en-US" dirty="0" smtClean="0"/>
              <a:t>Students, Citizens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ED SBIR Program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49808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Overview</a:t>
            </a:r>
          </a:p>
          <a:p>
            <a:pPr lvl="1"/>
            <a:r>
              <a:rPr lang="en-US" sz="2000" dirty="0" smtClean="0"/>
              <a:t>The SBIR program was established in 1982 under the Small Business Innovation Development Act</a:t>
            </a:r>
          </a:p>
          <a:p>
            <a:pPr lvl="1"/>
            <a:r>
              <a:rPr lang="en-US" sz="2000" dirty="0" smtClean="0"/>
              <a:t>11partipating Federal Agencies </a:t>
            </a:r>
          </a:p>
          <a:p>
            <a:pPr lvl="1"/>
            <a:r>
              <a:rPr lang="en-US" sz="2000" dirty="0" smtClean="0"/>
              <a:t>Competitive awards (funded as grants or contracts)</a:t>
            </a:r>
          </a:p>
          <a:p>
            <a:pPr lvl="1"/>
            <a:r>
              <a:rPr lang="en-US" sz="2000" dirty="0" smtClean="0"/>
              <a:t>$2.5 billion awarded annually government-wide through grants or contracts to for-profit small business firms and their partners</a:t>
            </a:r>
          </a:p>
          <a:p>
            <a:pPr lvl="1"/>
            <a:r>
              <a:rPr lang="en-US" sz="2000" dirty="0" smtClean="0"/>
              <a:t>ED has one of the smaller SBIR programs</a:t>
            </a:r>
          </a:p>
          <a:p>
            <a:pPr lvl="2"/>
            <a:r>
              <a:rPr lang="en-US" sz="1600" dirty="0" smtClean="0"/>
              <a:t>Awards $7.5 million annually through the Institute of Education Sciences</a:t>
            </a:r>
          </a:p>
          <a:p>
            <a:pPr lvl="2"/>
            <a:r>
              <a:rPr lang="en-US" sz="1600" dirty="0" smtClean="0"/>
              <a:t>Provides up to $1,050,000 for research &amp; development of commercially viable education technology products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dirty="0"/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r>
              <a:rPr lang="en-US" dirty="0" smtClean="0"/>
              <a:t>Examples of SBIR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498080" cy="563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Falsification of Eligibility</a:t>
            </a:r>
          </a:p>
          <a:p>
            <a:pPr lvl="1"/>
            <a:r>
              <a:rPr lang="en-US" sz="1900" dirty="0" smtClean="0"/>
              <a:t>Company must be U.S. owned / U.S. based</a:t>
            </a:r>
          </a:p>
          <a:p>
            <a:pPr lvl="1"/>
            <a:r>
              <a:rPr lang="en-US" sz="1900" dirty="0" smtClean="0"/>
              <a:t>Must be a small business (fewer than 500 employees)</a:t>
            </a:r>
          </a:p>
          <a:p>
            <a:pPr lvl="1"/>
            <a:r>
              <a:rPr lang="en-US" sz="1900" dirty="0" smtClean="0"/>
              <a:t>Must be at least 51% owned by one or more individuals </a:t>
            </a:r>
          </a:p>
          <a:p>
            <a:r>
              <a:rPr lang="en-US" sz="2000" dirty="0" smtClean="0"/>
              <a:t>Duplicate Funding</a:t>
            </a:r>
          </a:p>
          <a:p>
            <a:pPr lvl="1"/>
            <a:r>
              <a:rPr lang="en-US" sz="1900" dirty="0" smtClean="0"/>
              <a:t>Cannot receive SBIR funding from other Federal agencies for equivalent work</a:t>
            </a:r>
          </a:p>
          <a:p>
            <a:r>
              <a:rPr lang="en-US" sz="2000" dirty="0" smtClean="0"/>
              <a:t>Principle Investigator (PI) </a:t>
            </a:r>
          </a:p>
          <a:p>
            <a:pPr lvl="1"/>
            <a:r>
              <a:rPr lang="en-US" sz="1900" dirty="0"/>
              <a:t>Cannot be employed full-time elsewhere unless granted </a:t>
            </a:r>
            <a:r>
              <a:rPr lang="en-US" sz="1900" dirty="0" smtClean="0"/>
              <a:t>waiver</a:t>
            </a:r>
            <a:endParaRPr lang="en-US" sz="1900" dirty="0"/>
          </a:p>
          <a:p>
            <a:pPr lvl="1"/>
            <a:r>
              <a:rPr lang="en-US" sz="1900" dirty="0"/>
              <a:t>PI cannot be different than PI listed in the application unless granted waiver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dirty="0"/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r>
              <a:rPr lang="en-US" dirty="0" smtClean="0"/>
              <a:t>Examples of SBIR Fraud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498080" cy="5638800"/>
          </a:xfrm>
        </p:spPr>
        <p:txBody>
          <a:bodyPr>
            <a:norm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sz="1900" dirty="0" smtClean="0"/>
          </a:p>
          <a:p>
            <a:pPr marL="265113" lvl="2" indent="-2651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en-US" sz="2000" dirty="0" smtClean="0"/>
              <a:t>Grantee </a:t>
            </a:r>
            <a:r>
              <a:rPr lang="en-US" sz="2000" dirty="0"/>
              <a:t>not performing substantial portion of </a:t>
            </a:r>
            <a:r>
              <a:rPr lang="en-US" sz="2000" dirty="0" smtClean="0"/>
              <a:t>research</a:t>
            </a:r>
          </a:p>
          <a:p>
            <a:pPr lvl="1"/>
            <a:r>
              <a:rPr lang="en-US" sz="1900" dirty="0" smtClean="0"/>
              <a:t>Phase I –  requires 2/3 of research</a:t>
            </a:r>
          </a:p>
          <a:p>
            <a:pPr lvl="1"/>
            <a:r>
              <a:rPr lang="en-US" sz="1900" dirty="0" smtClean="0"/>
              <a:t>Phase II – requires ½ of research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False statements and claims: </a:t>
            </a:r>
          </a:p>
          <a:p>
            <a:pPr marL="589788" lvl="2" indent="-342900">
              <a:buFont typeface="Arial" panose="020B0604020202020204" pitchFamily="34" charset="0"/>
              <a:buChar char="•"/>
            </a:pPr>
            <a:r>
              <a:rPr lang="en-US" sz="1900" dirty="0"/>
              <a:t>Includes info furnished by grantee leading to grant award or grant performance.</a:t>
            </a:r>
          </a:p>
          <a:p>
            <a:pPr marL="589788" lvl="2" indent="-342900">
              <a:buFont typeface="Arial" panose="020B0604020202020204" pitchFamily="34" charset="0"/>
              <a:buChar char="•"/>
            </a:pPr>
            <a:r>
              <a:rPr lang="en-US" sz="1900" dirty="0"/>
              <a:t>Includes false </a:t>
            </a:r>
            <a:r>
              <a:rPr lang="en-US" sz="1900" smtClean="0"/>
              <a:t>certifications </a:t>
            </a:r>
            <a:endParaRPr lang="en-US" sz="1900" dirty="0"/>
          </a:p>
          <a:p>
            <a:pPr marL="589788" lvl="2" indent="-342900">
              <a:buFont typeface="Arial" panose="020B0604020202020204" pitchFamily="34" charset="0"/>
              <a:buChar char="•"/>
            </a:pPr>
            <a:r>
              <a:rPr lang="en-US" sz="1900" dirty="0" smtClean="0"/>
              <a:t>Lying </a:t>
            </a:r>
            <a:r>
              <a:rPr lang="en-US" sz="1900" dirty="0"/>
              <a:t>to obtain SBIR </a:t>
            </a:r>
            <a:r>
              <a:rPr lang="en-US" sz="1900" dirty="0" smtClean="0"/>
              <a:t>Grant/Contract </a:t>
            </a:r>
            <a:r>
              <a:rPr lang="en-US" sz="1900" dirty="0"/>
              <a:t>(18 USC  § 1001)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400" dirty="0" smtClean="0"/>
          </a:p>
          <a:p>
            <a:endParaRPr lang="en-US" dirty="0"/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Offenses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you lie to obtain SBIR funds or lie about how the funds were used:  </a:t>
            </a:r>
          </a:p>
          <a:p>
            <a:pPr lvl="1"/>
            <a:r>
              <a:rPr lang="en-US" sz="2000" dirty="0" smtClean="0"/>
              <a:t>False Statements(18 USC §1001)</a:t>
            </a:r>
          </a:p>
          <a:p>
            <a:pPr lvl="1"/>
            <a:r>
              <a:rPr lang="en-US" sz="2000" dirty="0" smtClean="0"/>
              <a:t>Theft of Federal Funds (18 </a:t>
            </a:r>
            <a:r>
              <a:rPr lang="en-US" sz="2000" dirty="0"/>
              <a:t>USC </a:t>
            </a:r>
            <a:r>
              <a:rPr lang="en-US" sz="2000" dirty="0" smtClean="0"/>
              <a:t>§641)</a:t>
            </a:r>
          </a:p>
          <a:p>
            <a:pPr lvl="1"/>
            <a:r>
              <a:rPr lang="en-US" sz="2000" dirty="0"/>
              <a:t>Wire Fraud (18 USC </a:t>
            </a:r>
            <a:r>
              <a:rPr lang="en-US" sz="2000" dirty="0" smtClean="0"/>
              <a:t>§1343)</a:t>
            </a:r>
          </a:p>
          <a:p>
            <a:r>
              <a:rPr lang="en-US" sz="2400" dirty="0" smtClean="0"/>
              <a:t>If you use SBIR funds for personal use:</a:t>
            </a:r>
          </a:p>
          <a:p>
            <a:pPr lvl="1"/>
            <a:r>
              <a:rPr lang="en-US" sz="2000" dirty="0" smtClean="0"/>
              <a:t>Criminal Conversion (18 USC §641)</a:t>
            </a:r>
          </a:p>
          <a:p>
            <a:pPr lvl="1"/>
            <a:r>
              <a:rPr lang="en-US" sz="2000" dirty="0" smtClean="0"/>
              <a:t>And, if you don’t report if on your Federal tax return</a:t>
            </a:r>
          </a:p>
          <a:p>
            <a:pPr lvl="2"/>
            <a:r>
              <a:rPr lang="en-US" sz="1600" dirty="0" smtClean="0"/>
              <a:t>Tax Evasion, 26 USC §7201 </a:t>
            </a:r>
          </a:p>
        </p:txBody>
      </p:sp>
    </p:spTree>
    <p:extLst>
      <p:ext uri="{BB962C8B-B14F-4D97-AF65-F5344CB8AC3E}">
        <p14:creationId xmlns:p14="http://schemas.microsoft.com/office/powerpoint/2010/main" val="42208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Offenses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you lie to OIG, destroy evidence or fabricate evidence:</a:t>
            </a:r>
          </a:p>
          <a:p>
            <a:pPr lvl="1"/>
            <a:r>
              <a:rPr lang="en-US" sz="2000" dirty="0" smtClean="0"/>
              <a:t>Obstruction of Justice (18 USC §1505)</a:t>
            </a:r>
          </a:p>
          <a:p>
            <a:pPr lvl="1"/>
            <a:r>
              <a:rPr lang="en-US" sz="2000" dirty="0" smtClean="0"/>
              <a:t>False Statements (18 USC §1001)</a:t>
            </a:r>
          </a:p>
          <a:p>
            <a:pPr lvl="1"/>
            <a:r>
              <a:rPr lang="en-US" sz="2000" dirty="0" smtClean="0"/>
              <a:t>Falsification of Records Involving Federal Investigations </a:t>
            </a:r>
          </a:p>
          <a:p>
            <a:pPr marL="402336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(18 USC §1519)</a:t>
            </a:r>
          </a:p>
          <a:p>
            <a:pPr marL="402336" lvl="1" indent="0">
              <a:buNone/>
            </a:pPr>
            <a:endParaRPr lang="en-US" sz="2000" dirty="0"/>
          </a:p>
          <a:p>
            <a:r>
              <a:rPr lang="en-US" sz="2400" b="1" dirty="0"/>
              <a:t>You can go to prison for all of these offenses,  and </a:t>
            </a:r>
            <a:r>
              <a:rPr lang="en-US" sz="2400" b="1" dirty="0" smtClean="0"/>
              <a:t>be required to pay </a:t>
            </a:r>
            <a:r>
              <a:rPr lang="en-US" sz="2400" b="1" dirty="0"/>
              <a:t>restitution and fines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3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False Claims Act </a:t>
            </a:r>
            <a:r>
              <a:rPr lang="en-US" dirty="0"/>
              <a:t>31 USC </a:t>
            </a:r>
            <a:r>
              <a:rPr lang="en-US" dirty="0" smtClean="0"/>
              <a:t>§3729 </a:t>
            </a:r>
          </a:p>
          <a:p>
            <a:pPr lvl="1"/>
            <a:r>
              <a:rPr lang="en-US" dirty="0" smtClean="0"/>
              <a:t>Causing a false claim for payment </a:t>
            </a:r>
          </a:p>
          <a:p>
            <a:pPr lvl="2"/>
            <a:r>
              <a:rPr lang="en-US" dirty="0" smtClean="0"/>
              <a:t>May include false information in SBIR proposal, false current costs or pricing data, false certifications, false progress reports, etc. </a:t>
            </a:r>
          </a:p>
          <a:p>
            <a:pPr lvl="1"/>
            <a:r>
              <a:rPr lang="en-US" dirty="0" smtClean="0"/>
              <a:t>Government does not need to prove specific intent to defraud</a:t>
            </a:r>
          </a:p>
          <a:p>
            <a:pPr lvl="2"/>
            <a:r>
              <a:rPr lang="en-US" dirty="0" smtClean="0"/>
              <a:t>Actual knowledge, reckless disregard for the truth, or deliberate ignorance</a:t>
            </a:r>
          </a:p>
          <a:p>
            <a:pPr lvl="1"/>
            <a:r>
              <a:rPr lang="en-US" dirty="0" smtClean="0"/>
              <a:t>Penalties of treble damages plus $5,500 to $11,000 per each false claim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Suspension</a:t>
            </a:r>
          </a:p>
          <a:p>
            <a:pPr lvl="1"/>
            <a:r>
              <a:rPr lang="en-US" dirty="0" smtClean="0"/>
              <a:t>A temporary exclusion from new awards pending an ongoing investigation or administrative action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Debarment</a:t>
            </a:r>
          </a:p>
          <a:p>
            <a:pPr lvl="1"/>
            <a:r>
              <a:rPr lang="en-US" dirty="0" smtClean="0"/>
              <a:t>Action taken at the completion of proceedings that renders an entity/person ineligible from receiving awards for a specific period of time – usually three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14600"/>
          </a:xfrm>
        </p:spPr>
        <p:txBody>
          <a:bodyPr/>
          <a:lstStyle/>
          <a:p>
            <a:r>
              <a:rPr lang="en-US" dirty="0" smtClean="0"/>
              <a:t>Incarceration, Restitution, Forfeiture</a:t>
            </a:r>
          </a:p>
          <a:p>
            <a:r>
              <a:rPr lang="en-US" dirty="0" smtClean="0"/>
              <a:t>Administrative &amp; Civil Penalties – False Claims Act</a:t>
            </a:r>
          </a:p>
          <a:p>
            <a:r>
              <a:rPr lang="en-US" dirty="0" smtClean="0"/>
              <a:t>Suspension &amp; Debarment</a:t>
            </a:r>
          </a:p>
          <a:p>
            <a:r>
              <a:rPr lang="en-US" dirty="0" smtClean="0"/>
              <a:t>Grant/Contract Termination</a:t>
            </a:r>
          </a:p>
          <a:p>
            <a:pPr marL="82296" indent="0">
              <a:buNone/>
            </a:pPr>
            <a:endParaRPr lang="en-US" dirty="0" smtClean="0"/>
          </a:p>
          <a:p>
            <a:pPr marL="402336" lvl="1" indent="0">
              <a:buNone/>
            </a:pPr>
            <a:endParaRPr lang="en-US" dirty="0" smtClean="0"/>
          </a:p>
          <a:p>
            <a:pPr marL="402336" lvl="1" indent="0">
              <a:buNone/>
            </a:pPr>
            <a:endParaRPr lang="en-US" dirty="0"/>
          </a:p>
        </p:txBody>
      </p:sp>
      <p:pic>
        <p:nvPicPr>
          <p:cNvPr id="1027" name="Picture 3" descr="C:\Users\Robinette.Brown\AppData\Local\Microsoft\Windows\Temporary Internet Files\Content.IE5\LWB6VEGC\5718613730_09bfd4440f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3962400"/>
            <a:ext cx="2987040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obinette.Brown\AppData\Local\Microsoft\Windows\Temporary Internet Files\Content.IE5\UEN1NV4O\Empty-Wallet-Medium-1-500x33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13073"/>
            <a:ext cx="3060586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OIG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498080" cy="4191000"/>
          </a:xfrm>
        </p:spPr>
        <p:txBody>
          <a:bodyPr/>
          <a:lstStyle/>
          <a:p>
            <a:r>
              <a:rPr lang="en-US" dirty="0" smtClean="0"/>
              <a:t>Mission</a:t>
            </a:r>
          </a:p>
          <a:p>
            <a:pPr lvl="1"/>
            <a:r>
              <a:rPr lang="en-US" dirty="0" smtClean="0"/>
              <a:t>Promote the efficiency, effectiveness, and integrity of U.S. Department of Education programs and operations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We Do</a:t>
            </a:r>
          </a:p>
          <a:p>
            <a:pPr lvl="1"/>
            <a:r>
              <a:rPr lang="en-US" dirty="0" smtClean="0"/>
              <a:t>Identify and prevent fraud, waste, and abuse  involving Department funds, programs, and operations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 Fraud Case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714488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AQUASENT and several of its officials and employees entered into a civil settlement to pay $400,000 to resolve allegations they violated the False Claims Act.  AQUASENT received approximately $924,618 under NSF’s SBIR program. It was alleged that AQUASENT made false certifications relating to the PI’s primary employment; the scope and size of AQUASENT’s facilities; submission of false timesheets, etc.  </a:t>
            </a:r>
          </a:p>
          <a:p>
            <a:pPr marL="82296" indent="0">
              <a:buNone/>
            </a:pPr>
            <a:r>
              <a:rPr lang="en-US" sz="2800" dirty="0" smtClean="0"/>
              <a:t>   June 2,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26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 </a:t>
            </a:r>
            <a:r>
              <a:rPr lang="en-US" dirty="0"/>
              <a:t>Fraud Case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52578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A Florida federal jury found two scientists guilty of </a:t>
            </a:r>
            <a:r>
              <a:rPr lang="en-US" sz="2400" dirty="0" smtClean="0"/>
              <a:t>conspiracy to commit wire fraud,  wire fraud, aggravated identity theft, and falsification of records involving a federal investigation.  Mahmoud </a:t>
            </a:r>
            <a:r>
              <a:rPr lang="en-US" sz="2400" dirty="0" err="1"/>
              <a:t>Aldissi</a:t>
            </a:r>
            <a:r>
              <a:rPr lang="en-US" sz="2400" dirty="0"/>
              <a:t>, owner of Fractal Systems Inc., and </a:t>
            </a:r>
            <a:r>
              <a:rPr lang="en-US" sz="2400" dirty="0" err="1"/>
              <a:t>Anastassia</a:t>
            </a:r>
            <a:r>
              <a:rPr lang="en-US" sz="2400" dirty="0"/>
              <a:t> </a:t>
            </a:r>
            <a:r>
              <a:rPr lang="en-US" sz="2400" dirty="0" err="1"/>
              <a:t>Bogomolova</a:t>
            </a:r>
            <a:r>
              <a:rPr lang="en-US" sz="2400" dirty="0"/>
              <a:t>, owner of Smart Polymers Research Corp., were convicted of submitting proposals for </a:t>
            </a:r>
            <a:r>
              <a:rPr lang="en-US" sz="2400" dirty="0" smtClean="0"/>
              <a:t>SBIR contracts </a:t>
            </a:r>
            <a:r>
              <a:rPr lang="en-US" sz="2400" dirty="0"/>
              <a:t>between 2004 and 2014 using stolen identities in order to create false endorsements for their proposed contracts. </a:t>
            </a:r>
            <a:r>
              <a:rPr lang="en-US" sz="2400" dirty="0" smtClean="0"/>
              <a:t> </a:t>
            </a:r>
            <a:r>
              <a:rPr lang="en-US" sz="2400" dirty="0" err="1" smtClean="0"/>
              <a:t>Aldissi</a:t>
            </a:r>
            <a:r>
              <a:rPr lang="en-US" sz="2400" dirty="0" smtClean="0"/>
              <a:t> and </a:t>
            </a:r>
            <a:r>
              <a:rPr lang="en-US" sz="2400" dirty="0" err="1" smtClean="0"/>
              <a:t>Bogomolova</a:t>
            </a:r>
            <a:r>
              <a:rPr lang="en-US" sz="2400" dirty="0" smtClean="0"/>
              <a:t> fraudulently obtained  approximately $10.5 </a:t>
            </a:r>
            <a:r>
              <a:rPr lang="en-US" sz="2400" dirty="0"/>
              <a:t>million in government research grants from the U.S. Department of Defense and other agencies. </a:t>
            </a:r>
            <a:r>
              <a:rPr lang="en-US" sz="2400" dirty="0" smtClean="0"/>
              <a:t> March 23, 2015</a:t>
            </a:r>
            <a:r>
              <a:rPr lang="en-US" sz="2400" dirty="0"/>
              <a:t/>
            </a:r>
            <a:br>
              <a:rPr lang="en-US" sz="2400" dirty="0"/>
            </a:br>
            <a:endParaRPr lang="en-US" alt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28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OIG Role in SBIR Fraud , Waste &amp; Abuse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Establish fraud detection indicators </a:t>
            </a:r>
          </a:p>
          <a:p>
            <a:r>
              <a:rPr lang="en-US" sz="2800" dirty="0" smtClean="0"/>
              <a:t>Review regulations and operating procedures of the Federal agency</a:t>
            </a:r>
          </a:p>
          <a:p>
            <a:r>
              <a:rPr lang="en-US" sz="2800" dirty="0" smtClean="0"/>
              <a:t>Coordinate information sharing between Federal agencies</a:t>
            </a:r>
          </a:p>
          <a:p>
            <a:r>
              <a:rPr lang="en-US" sz="2800" dirty="0" smtClean="0"/>
              <a:t>Improve the education, training, and outreach to:</a:t>
            </a:r>
          </a:p>
          <a:p>
            <a:pPr lvl="1"/>
            <a:r>
              <a:rPr lang="en-US" sz="2400" dirty="0" smtClean="0"/>
              <a:t>Administrators of SBIR program</a:t>
            </a:r>
          </a:p>
          <a:p>
            <a:pPr lvl="1"/>
            <a:r>
              <a:rPr lang="en-US" sz="2400" dirty="0" smtClean="0"/>
              <a:t>Applicants to the SBIR program</a:t>
            </a:r>
          </a:p>
          <a:p>
            <a:pPr lvl="1"/>
            <a:r>
              <a:rPr lang="en-US" sz="2400" dirty="0" smtClean="0"/>
              <a:t>Recipients of awards under the SBIR program 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Suspected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heavy" dirty="0" smtClean="0"/>
              <a:t>Anyone</a:t>
            </a:r>
            <a:r>
              <a:rPr lang="en-US" sz="2800" dirty="0" smtClean="0"/>
              <a:t> who suspects fraud should report it </a:t>
            </a:r>
          </a:p>
          <a:p>
            <a:r>
              <a:rPr lang="en-US" sz="2800" b="1" dirty="0"/>
              <a:t>Don’t </a:t>
            </a:r>
            <a:r>
              <a:rPr lang="en-US" sz="2800" dirty="0"/>
              <a:t>“tip off” subjects of actual or pending investigation</a:t>
            </a:r>
            <a:endParaRPr lang="en-US" sz="2800" dirty="0" smtClean="0"/>
          </a:p>
          <a:p>
            <a:r>
              <a:rPr lang="en-US" dirty="0" smtClean="0"/>
              <a:t>Suspected fraud can be reported to:</a:t>
            </a:r>
          </a:p>
          <a:p>
            <a:pPr lvl="1"/>
            <a:r>
              <a:rPr lang="en-US" dirty="0" smtClean="0"/>
              <a:t>ED OIG </a:t>
            </a:r>
            <a:r>
              <a:rPr lang="en-US" dirty="0"/>
              <a:t>Regional Offices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www2.ed.gov/about/offices/list/oig/misused/index.html</a:t>
            </a:r>
            <a:endParaRPr lang="en-US" sz="2000" dirty="0" smtClean="0"/>
          </a:p>
          <a:p>
            <a:pPr lvl="1"/>
            <a:r>
              <a:rPr lang="en-US" dirty="0" smtClean="0"/>
              <a:t>ED OIG </a:t>
            </a:r>
            <a:r>
              <a:rPr lang="en-US" dirty="0"/>
              <a:t>Hotline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www2.ed.gov/about/offices/list/oig/hotline.html</a:t>
            </a:r>
            <a:endParaRPr lang="en-US" sz="2000" dirty="0" smtClean="0"/>
          </a:p>
          <a:p>
            <a:pPr lvl="2"/>
            <a:r>
              <a:rPr lang="en-US" dirty="0" smtClean="0"/>
              <a:t>1-800 MIS-USED</a:t>
            </a:r>
          </a:p>
          <a:p>
            <a:pPr lvl="2"/>
            <a:r>
              <a:rPr lang="en-US" dirty="0" smtClean="0"/>
              <a:t>Fax: 202-245-7047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953000"/>
          </a:xfrm>
        </p:spPr>
        <p:txBody>
          <a:bodyPr/>
          <a:lstStyle/>
          <a:p>
            <a:r>
              <a:rPr lang="en-US" sz="2400" dirty="0" smtClean="0"/>
              <a:t>Make sure you understand and comply with SBIR requirements	</a:t>
            </a:r>
          </a:p>
          <a:p>
            <a:pPr lvl="1"/>
            <a:r>
              <a:rPr lang="en-US" sz="2400" dirty="0" smtClean="0"/>
              <a:t>If you have questions, you should reach out to the ED SBIR program officer, Ed Metz</a:t>
            </a:r>
          </a:p>
          <a:p>
            <a:r>
              <a:rPr lang="en-US" sz="2400" dirty="0" smtClean="0"/>
              <a:t>Do not lie or cheat to obtain SBIR funds</a:t>
            </a:r>
          </a:p>
          <a:p>
            <a:pPr lvl="1"/>
            <a:r>
              <a:rPr lang="en-US" sz="2000" dirty="0" smtClean="0"/>
              <a:t>This is fraud</a:t>
            </a:r>
          </a:p>
          <a:p>
            <a:r>
              <a:rPr lang="en-US" sz="2400" dirty="0" smtClean="0"/>
              <a:t>Do not steal SBIR funds</a:t>
            </a:r>
          </a:p>
          <a:p>
            <a:pPr lvl="1"/>
            <a:r>
              <a:rPr lang="en-US" sz="2000" dirty="0" smtClean="0"/>
              <a:t>This is fraud</a:t>
            </a:r>
          </a:p>
          <a:p>
            <a:r>
              <a:rPr lang="en-US" sz="2400" dirty="0" smtClean="0"/>
              <a:t>If you commit fraud</a:t>
            </a:r>
          </a:p>
          <a:p>
            <a:pPr lvl="1"/>
            <a:r>
              <a:rPr lang="en-US" sz="2000" dirty="0" smtClean="0"/>
              <a:t>Investigations,  convictions,  incarceration,  fines</a:t>
            </a:r>
          </a:p>
          <a:p>
            <a:r>
              <a:rPr lang="en-US" sz="2400" dirty="0" smtClean="0"/>
              <a:t>Report fraud, waste or abuse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53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638288" cy="48768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sz="2800" dirty="0" smtClean="0"/>
          </a:p>
          <a:p>
            <a:pPr marL="82296" indent="0" algn="ctr">
              <a:buNone/>
            </a:pPr>
            <a:r>
              <a:rPr lang="en-US" sz="3600" dirty="0" smtClean="0"/>
              <a:t>Robinette Brown</a:t>
            </a:r>
          </a:p>
          <a:p>
            <a:pPr marL="82296" indent="0" algn="ctr">
              <a:buNone/>
            </a:pPr>
            <a:r>
              <a:rPr lang="en-US" sz="3600" dirty="0" smtClean="0"/>
              <a:t>Special Agent</a:t>
            </a:r>
          </a:p>
          <a:p>
            <a:pPr marL="82296" indent="0" algn="ctr">
              <a:buNone/>
            </a:pPr>
            <a:endParaRPr lang="en-US" sz="3600" dirty="0"/>
          </a:p>
          <a:p>
            <a:pPr marL="82296" indent="0" algn="ctr">
              <a:buNone/>
            </a:pPr>
            <a:r>
              <a:rPr lang="en-US" sz="3600" dirty="0" smtClean="0"/>
              <a:t>202-245-6500</a:t>
            </a:r>
          </a:p>
          <a:p>
            <a:pPr marL="82296" indent="0" algn="ctr">
              <a:buNone/>
            </a:pPr>
            <a:r>
              <a:rPr lang="en-US" sz="3600" dirty="0" smtClean="0">
                <a:hlinkClick r:id="rId3"/>
              </a:rPr>
              <a:t>Robinette.Brown@ed.gov</a:t>
            </a:r>
            <a:endParaRPr lang="en-US" sz="3600" dirty="0" smtClean="0"/>
          </a:p>
          <a:p>
            <a:pPr marL="82296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49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OIG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Inspector General Act of 1978</a:t>
            </a:r>
          </a:p>
          <a:p>
            <a:pPr lvl="1"/>
            <a:r>
              <a:rPr lang="en-US" dirty="0" smtClean="0"/>
              <a:t>OIGs are independent and objective</a:t>
            </a:r>
          </a:p>
          <a:p>
            <a:pPr lvl="1"/>
            <a:r>
              <a:rPr lang="en-US" dirty="0" smtClean="0"/>
              <a:t>Direct/unrestricted access to agency records and information</a:t>
            </a:r>
          </a:p>
          <a:p>
            <a:pPr lvl="1"/>
            <a:r>
              <a:rPr lang="en-US" dirty="0" smtClean="0"/>
              <a:t>Subpoena Authority - Obtain information and records outside the agency</a:t>
            </a:r>
          </a:p>
          <a:p>
            <a:pPr lvl="1"/>
            <a:r>
              <a:rPr lang="en-US" dirty="0" smtClean="0"/>
              <a:t>Statutory law enforcement authority</a:t>
            </a:r>
          </a:p>
          <a:p>
            <a:pPr lvl="2"/>
            <a:r>
              <a:rPr lang="en-US" dirty="0" smtClean="0"/>
              <a:t>Execute arrest and search warrants</a:t>
            </a:r>
          </a:p>
          <a:p>
            <a:pPr lvl="1"/>
            <a:r>
              <a:rPr lang="en-US" dirty="0" smtClean="0"/>
              <a:t>Semiannual Report to Congress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OIG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Office</a:t>
            </a:r>
          </a:p>
          <a:p>
            <a:pPr lvl="1"/>
            <a:r>
              <a:rPr lang="en-US" dirty="0" smtClean="0"/>
              <a:t>IG, Deputy IG, Quality &amp; Integrity Group, Counsel/Public Affairs</a:t>
            </a:r>
          </a:p>
          <a:p>
            <a:r>
              <a:rPr lang="en-US" dirty="0" smtClean="0"/>
              <a:t>Audit Services</a:t>
            </a:r>
          </a:p>
          <a:p>
            <a:r>
              <a:rPr lang="en-US" dirty="0" smtClean="0"/>
              <a:t>Management Services</a:t>
            </a:r>
          </a:p>
          <a:p>
            <a:r>
              <a:rPr lang="en-US" dirty="0" smtClean="0"/>
              <a:t>Investigation Services</a:t>
            </a:r>
          </a:p>
          <a:p>
            <a:r>
              <a:rPr lang="en-US" dirty="0" smtClean="0"/>
              <a:t>IT Audits and Computer Crime Investigations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20489" cy="3810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ED OIG  Organizational  Chart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71679"/>
            <a:ext cx="8458201" cy="562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409688" cy="868362"/>
          </a:xfrm>
        </p:spPr>
        <p:txBody>
          <a:bodyPr/>
          <a:lstStyle/>
          <a:p>
            <a:r>
              <a:rPr lang="en-US" dirty="0" smtClean="0"/>
              <a:t>Investigation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49808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Who do we investigate?</a:t>
            </a:r>
          </a:p>
          <a:p>
            <a:pPr lvl="1"/>
            <a:r>
              <a:rPr lang="en-US" dirty="0" smtClean="0"/>
              <a:t>Any entity or person that receives ED funds or participates in ED programs</a:t>
            </a:r>
          </a:p>
          <a:p>
            <a:pPr lvl="2"/>
            <a:r>
              <a:rPr lang="en-US" dirty="0" smtClean="0"/>
              <a:t>e.g. – grant recipients, contractors, school officials, teachers, students, and ED employees</a:t>
            </a:r>
          </a:p>
          <a:p>
            <a:pPr marL="658368" lvl="2" indent="0">
              <a:buNone/>
            </a:pPr>
            <a:endParaRPr lang="en-US" dirty="0" smtClean="0"/>
          </a:p>
          <a:p>
            <a:r>
              <a:rPr lang="en-US" dirty="0" smtClean="0"/>
              <a:t>What do we do?</a:t>
            </a:r>
          </a:p>
          <a:p>
            <a:pPr lvl="1"/>
            <a:r>
              <a:rPr lang="en-US" dirty="0" smtClean="0"/>
              <a:t>Conduct investigations of fraud, corruption and misconduct.</a:t>
            </a:r>
          </a:p>
          <a:p>
            <a:pPr lvl="2"/>
            <a:r>
              <a:rPr lang="en-US" dirty="0" smtClean="0"/>
              <a:t>Criminal</a:t>
            </a:r>
          </a:p>
          <a:p>
            <a:pPr lvl="2"/>
            <a:r>
              <a:rPr lang="en-US" dirty="0" smtClean="0"/>
              <a:t>Civil</a:t>
            </a:r>
          </a:p>
          <a:p>
            <a:pPr lvl="2"/>
            <a:r>
              <a:rPr lang="en-US" dirty="0" smtClean="0"/>
              <a:t>Administrative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pPr marL="82296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1920406" cy="287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38600"/>
            <a:ext cx="312102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211613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600075"/>
            <a:ext cx="61722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rgbClr val="6EA0B0"/>
              </a:buClr>
              <a:buSzPct val="80000"/>
              <a:buFont typeface="Wingdings 2"/>
              <a:buChar char=""/>
            </a:pPr>
            <a:r>
              <a:rPr lang="en-US" sz="3200" dirty="0" smtClean="0">
                <a:solidFill>
                  <a:prstClr val="black"/>
                </a:solidFill>
              </a:rPr>
              <a:t>ED OIG Federal </a:t>
            </a:r>
            <a:r>
              <a:rPr lang="en-US" sz="3200" dirty="0">
                <a:solidFill>
                  <a:prstClr val="black"/>
                </a:solidFill>
              </a:rPr>
              <a:t>Agents:</a:t>
            </a:r>
          </a:p>
          <a:p>
            <a:pPr marL="640080" lvl="1" indent="-237744">
              <a:lnSpc>
                <a:spcPts val="3000"/>
              </a:lnSpc>
              <a:spcBef>
                <a:spcPts val="550"/>
              </a:spcBef>
              <a:buClr>
                <a:srgbClr val="6EA0B0"/>
              </a:buClr>
              <a:buFont typeface="Verdana"/>
              <a:buChar char="◦"/>
            </a:pPr>
            <a:r>
              <a:rPr lang="en-US" sz="2800" dirty="0" smtClean="0">
                <a:solidFill>
                  <a:prstClr val="black"/>
                </a:solidFill>
              </a:rPr>
              <a:t>Conduct Investigations</a:t>
            </a:r>
          </a:p>
          <a:p>
            <a:pPr marL="640080" lvl="1" indent="-237744">
              <a:lnSpc>
                <a:spcPts val="3000"/>
              </a:lnSpc>
              <a:spcBef>
                <a:spcPts val="550"/>
              </a:spcBef>
              <a:buClr>
                <a:srgbClr val="6EA0B0"/>
              </a:buClr>
              <a:buFont typeface="Verdana"/>
              <a:buChar char="◦"/>
            </a:pPr>
            <a:r>
              <a:rPr lang="en-US" sz="2800" dirty="0" smtClean="0">
                <a:solidFill>
                  <a:prstClr val="black"/>
                </a:solidFill>
              </a:rPr>
              <a:t>Execute </a:t>
            </a:r>
            <a:r>
              <a:rPr lang="en-US" sz="2800" dirty="0">
                <a:solidFill>
                  <a:prstClr val="black"/>
                </a:solidFill>
              </a:rPr>
              <a:t>Arrest and Search Warrants</a:t>
            </a:r>
          </a:p>
          <a:p>
            <a:pPr marL="640080" lvl="1" indent="-237744">
              <a:lnSpc>
                <a:spcPts val="3000"/>
              </a:lnSpc>
              <a:spcBef>
                <a:spcPts val="550"/>
              </a:spcBef>
              <a:buClr>
                <a:srgbClr val="6EA0B0"/>
              </a:buClr>
              <a:buFont typeface="Verdana"/>
              <a:buChar char="◦"/>
            </a:pPr>
            <a:r>
              <a:rPr lang="en-US" sz="2800" dirty="0">
                <a:solidFill>
                  <a:prstClr val="black"/>
                </a:solidFill>
              </a:rPr>
              <a:t>Serve Grand Jury </a:t>
            </a:r>
            <a:r>
              <a:rPr lang="en-US" sz="2800" dirty="0" smtClean="0">
                <a:solidFill>
                  <a:prstClr val="black"/>
                </a:solidFill>
              </a:rPr>
              <a:t>and IG Subpoenas</a:t>
            </a:r>
            <a:endParaRPr lang="en-US" sz="2800" dirty="0">
              <a:solidFill>
                <a:prstClr val="black"/>
              </a:solidFill>
            </a:endParaRPr>
          </a:p>
          <a:p>
            <a:pPr marL="640080" lvl="1" indent="-237744">
              <a:lnSpc>
                <a:spcPts val="3000"/>
              </a:lnSpc>
              <a:spcBef>
                <a:spcPts val="550"/>
              </a:spcBef>
              <a:buClr>
                <a:srgbClr val="6EA0B0"/>
              </a:buClr>
              <a:buFont typeface="Verdana"/>
              <a:buChar char="◦"/>
            </a:pPr>
            <a:r>
              <a:rPr lang="en-US" sz="2800" dirty="0">
                <a:solidFill>
                  <a:prstClr val="black"/>
                </a:solidFill>
              </a:rPr>
              <a:t>Carry Firearms</a:t>
            </a:r>
          </a:p>
        </p:txBody>
      </p:sp>
    </p:spTree>
    <p:extLst>
      <p:ext uri="{BB962C8B-B14F-4D97-AF65-F5344CB8AC3E}">
        <p14:creationId xmlns:p14="http://schemas.microsoft.com/office/powerpoint/2010/main" val="38601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Elements of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proved by showing that the defendant’s actions involved five separate elements:</a:t>
            </a:r>
          </a:p>
          <a:p>
            <a:pPr lvl="1"/>
            <a:r>
              <a:rPr lang="en-US" dirty="0" smtClean="0"/>
              <a:t>A false statement of a material fact</a:t>
            </a:r>
          </a:p>
          <a:p>
            <a:pPr lvl="1"/>
            <a:r>
              <a:rPr lang="en-US" dirty="0" smtClean="0"/>
              <a:t>Knowledge that the statement is untrue</a:t>
            </a:r>
          </a:p>
          <a:p>
            <a:pPr lvl="1"/>
            <a:r>
              <a:rPr lang="en-US" dirty="0" smtClean="0"/>
              <a:t>Intent to deceive the alleged victim</a:t>
            </a:r>
          </a:p>
          <a:p>
            <a:pPr lvl="1"/>
            <a:r>
              <a:rPr lang="en-US" dirty="0" smtClean="0"/>
              <a:t>Justifiable reliance by the alleged victim on the statement</a:t>
            </a:r>
          </a:p>
          <a:p>
            <a:pPr lvl="1"/>
            <a:r>
              <a:rPr lang="en-US" dirty="0" smtClean="0"/>
              <a:t>Injury to the alleged victim as a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does that really mean?</a:t>
            </a:r>
          </a:p>
          <a:p>
            <a:pPr lvl="1"/>
            <a:r>
              <a:rPr lang="en-US" dirty="0" smtClean="0"/>
              <a:t>Fraud can also be defined as:</a:t>
            </a:r>
          </a:p>
          <a:p>
            <a:pPr lvl="2"/>
            <a:r>
              <a:rPr lang="en-US" dirty="0" smtClean="0"/>
              <a:t>Using dishonest methods to take something of value from another</a:t>
            </a:r>
          </a:p>
          <a:p>
            <a:pPr lvl="3"/>
            <a:r>
              <a:rPr lang="en-US" dirty="0" smtClean="0"/>
              <a:t>Deceit, trickery, misrepresentation</a:t>
            </a:r>
          </a:p>
          <a:p>
            <a:pPr lvl="3"/>
            <a:r>
              <a:rPr lang="en-US" dirty="0" smtClean="0"/>
              <a:t>Lying, cheating, stealing</a:t>
            </a:r>
          </a:p>
          <a:p>
            <a:pPr lvl="1"/>
            <a:endParaRPr lang="en-US" dirty="0"/>
          </a:p>
          <a:p>
            <a:pPr marL="342900" lvl="1" indent="-287338">
              <a:buFont typeface="Arial" panose="020B0604020202020204" pitchFamily="34" charset="0"/>
              <a:buChar char="•"/>
            </a:pPr>
            <a:r>
              <a:rPr lang="en-US" sz="3200" dirty="0" smtClean="0"/>
              <a:t>“There </a:t>
            </a:r>
            <a:r>
              <a:rPr lang="en-US" sz="3200" dirty="0"/>
              <a:t>is no kind of dishonesty into which otherwise good people more easily and frequently fall than that of defrauding the </a:t>
            </a:r>
            <a:r>
              <a:rPr lang="en-US" sz="3200" dirty="0" smtClean="0"/>
              <a:t>government.” - Benjamin </a:t>
            </a:r>
            <a:r>
              <a:rPr lang="en-US" sz="3200" dirty="0"/>
              <a:t>Franklin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Presentatio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07D1E-A757-4FA5-A73C-0C1FF1AF03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TrainingPresentation</Template>
  <TotalTime>0</TotalTime>
  <Words>1247</Words>
  <Application>Microsoft Office PowerPoint</Application>
  <PresentationFormat>On-screen Show (4:3)</PresentationFormat>
  <Paragraphs>212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TrainingPresentation</vt:lpstr>
      <vt:lpstr>U.S. Department of Education Office of Inspector General (ED OIG)  Small Business Innovation Research (SBIR) Fraud Awareness</vt:lpstr>
      <vt:lpstr>ED OIG </vt:lpstr>
      <vt:lpstr>ED OIG Authority</vt:lpstr>
      <vt:lpstr>ED OIG Components</vt:lpstr>
      <vt:lpstr>ED OIG  Organizational  Chart</vt:lpstr>
      <vt:lpstr>Investigation Services</vt:lpstr>
      <vt:lpstr>PowerPoint Presentation</vt:lpstr>
      <vt:lpstr>Legal Elements of Fraud</vt:lpstr>
      <vt:lpstr>Fraud (continued)</vt:lpstr>
      <vt:lpstr>Why should you care about fraud?</vt:lpstr>
      <vt:lpstr>Sources of Investigations</vt:lpstr>
      <vt:lpstr>ED SBIR Program</vt:lpstr>
      <vt:lpstr>Examples of SBIR Fraud</vt:lpstr>
      <vt:lpstr>Examples of SBIR Fraud (cont.)</vt:lpstr>
      <vt:lpstr>Criminal Offenses</vt:lpstr>
      <vt:lpstr>Criminal Offenses (cont.)</vt:lpstr>
      <vt:lpstr>Civil Issues</vt:lpstr>
      <vt:lpstr>Administrative Remedies</vt:lpstr>
      <vt:lpstr>Results of Investigations</vt:lpstr>
      <vt:lpstr>SBIR Fraud Case Examples</vt:lpstr>
      <vt:lpstr>SBIR Fraud Case Examples</vt:lpstr>
      <vt:lpstr>OIG Role in SBIR Fraud , Waste &amp; Abuse Prevention</vt:lpstr>
      <vt:lpstr>Reporting Suspected Fraud</vt:lpstr>
      <vt:lpstr>Bottom Line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2015-10-26T19:26:03Z</dcterms:created>
  <dcterms:modified xsi:type="dcterms:W3CDTF">2018-08-21T18:27:47Z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