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28"/>
  </p:notesMasterIdLst>
  <p:sldIdLst>
    <p:sldId id="256" r:id="rId3"/>
    <p:sldId id="257" r:id="rId4"/>
    <p:sldId id="259" r:id="rId5"/>
    <p:sldId id="296" r:id="rId6"/>
    <p:sldId id="270" r:id="rId7"/>
    <p:sldId id="258" r:id="rId8"/>
    <p:sldId id="294" r:id="rId9"/>
    <p:sldId id="301" r:id="rId10"/>
    <p:sldId id="276" r:id="rId11"/>
    <p:sldId id="285" r:id="rId12"/>
    <p:sldId id="271" r:id="rId13"/>
    <p:sldId id="292" r:id="rId14"/>
    <p:sldId id="283" r:id="rId15"/>
    <p:sldId id="293" r:id="rId16"/>
    <p:sldId id="284" r:id="rId17"/>
    <p:sldId id="298" r:id="rId18"/>
    <p:sldId id="299" r:id="rId19"/>
    <p:sldId id="295" r:id="rId20"/>
    <p:sldId id="275" r:id="rId21"/>
    <p:sldId id="277" r:id="rId22"/>
    <p:sldId id="287" r:id="rId23"/>
    <p:sldId id="280" r:id="rId24"/>
    <p:sldId id="282" r:id="rId25"/>
    <p:sldId id="300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8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4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8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85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43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9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noProof="1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2" y="274638"/>
            <a:ext cx="82305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6712" y="1600203"/>
            <a:ext cx="8230577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D0B72-820E-4C07-A1D7-007335EDA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1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10/11/2016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d.gov/about/offices/list/oig/hotline.html" TargetMode="External"/><Relationship Id="rId2" Type="http://schemas.openxmlformats.org/officeDocument/2006/relationships/hyperlink" Target="http://www2.ed.gov/about/offices/list/oig/misused/index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Robinette.Brown@ed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0"/>
            <a:ext cx="7620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 smtClean="0">
                <a:effectLst/>
              </a:rPr>
              <a:t>U.S. Department of Education</a:t>
            </a:r>
            <a:br>
              <a:rPr lang="en-US" sz="3800" b="1" dirty="0" smtClean="0">
                <a:effectLst/>
              </a:rPr>
            </a:br>
            <a:r>
              <a:rPr lang="en-US" sz="3800" b="1" dirty="0" smtClean="0">
                <a:effectLst/>
              </a:rPr>
              <a:t>Office of Inspector General</a:t>
            </a:r>
            <a:br>
              <a:rPr lang="en-US" sz="3800" b="1" dirty="0" smtClean="0">
                <a:effectLst/>
              </a:rPr>
            </a:br>
            <a:r>
              <a:rPr lang="en-US" sz="3800" dirty="0" smtClean="0">
                <a:effectLst/>
              </a:rPr>
              <a:t>(ED OIG)</a:t>
            </a:r>
            <a:br>
              <a:rPr lang="en-US" sz="3800" dirty="0" smtClean="0">
                <a:effectLst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Small Business Innovation Research (SBIR)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Fraud Awareness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4400"/>
            <a:ext cx="7543800" cy="187799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Robinette Brown, Special Agent</a:t>
            </a:r>
          </a:p>
          <a:p>
            <a:r>
              <a:rPr lang="en-US" dirty="0" smtClean="0"/>
              <a:t>Mid-Atlantic Region</a:t>
            </a:r>
          </a:p>
          <a:p>
            <a:r>
              <a:rPr lang="en-US" dirty="0" smtClean="0"/>
              <a:t>Washington Field Office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1371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77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should you care about fraud?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You are a steward of federal funds</a:t>
            </a:r>
          </a:p>
          <a:p>
            <a:pPr lvl="1"/>
            <a:r>
              <a:rPr lang="en-US" dirty="0" smtClean="0"/>
              <a:t>Ethical and legal responsibility to safeguard the funds</a:t>
            </a:r>
          </a:p>
          <a:p>
            <a:endParaRPr lang="en-US" dirty="0" smtClean="0"/>
          </a:p>
          <a:p>
            <a:r>
              <a:rPr lang="en-US" dirty="0" smtClean="0"/>
              <a:t>SBIR award must be used for its intended purpose</a:t>
            </a:r>
          </a:p>
          <a:p>
            <a:pPr lvl="1"/>
            <a:r>
              <a:rPr lang="en-US" dirty="0" smtClean="0"/>
              <a:t>Misuse or theft of funds is a crime</a:t>
            </a:r>
          </a:p>
          <a:p>
            <a:pPr lvl="1"/>
            <a:r>
              <a:rPr lang="en-US" dirty="0" smtClean="0"/>
              <a:t>You may be subject to criminal and/or civil prosecution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Anonymous – OIG Hotline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ED Program Offices</a:t>
            </a:r>
          </a:p>
          <a:p>
            <a:pPr lvl="1"/>
            <a:r>
              <a:rPr lang="en-US" dirty="0" smtClean="0"/>
              <a:t>School Administrators &amp; Employees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Other Law </a:t>
            </a:r>
            <a:r>
              <a:rPr lang="en-US" dirty="0" smtClean="0">
                <a:solidFill>
                  <a:srgbClr val="FF0000"/>
                </a:solidFill>
              </a:rPr>
              <a:t>Enforcement Agencies</a:t>
            </a:r>
          </a:p>
          <a:p>
            <a:pPr lvl="1"/>
            <a:r>
              <a:rPr lang="en-US" dirty="0" smtClean="0"/>
              <a:t>U.S. Attorney’s Offices</a:t>
            </a:r>
          </a:p>
          <a:p>
            <a:pPr lvl="1"/>
            <a:r>
              <a:rPr lang="en-US" dirty="0" smtClean="0"/>
              <a:t>Guaranty Agencies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Grantees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Contractors &amp; Subcontractors</a:t>
            </a:r>
          </a:p>
          <a:p>
            <a:pPr lvl="1"/>
            <a:r>
              <a:rPr lang="en-US" dirty="0" smtClean="0"/>
              <a:t>Students, Citizens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1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ED SBIR Program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49808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Overview</a:t>
            </a:r>
          </a:p>
          <a:p>
            <a:pPr lvl="1"/>
            <a:r>
              <a:rPr lang="en-US" sz="2000" dirty="0" smtClean="0"/>
              <a:t>The SBIR program was established under the Small Business Innovation Development Act</a:t>
            </a:r>
          </a:p>
          <a:p>
            <a:pPr lvl="1"/>
            <a:r>
              <a:rPr lang="en-US" sz="2000" dirty="0" smtClean="0"/>
              <a:t>11partipating Federal Agencies </a:t>
            </a:r>
          </a:p>
          <a:p>
            <a:pPr lvl="1"/>
            <a:r>
              <a:rPr lang="en-US" sz="2000" dirty="0" smtClean="0"/>
              <a:t>Competitive awards (funded as grants or contracts)</a:t>
            </a:r>
          </a:p>
          <a:p>
            <a:pPr lvl="1"/>
            <a:r>
              <a:rPr lang="en-US" sz="2000" dirty="0" smtClean="0"/>
              <a:t>$2.5 billion awarded annually government-wide through grants or contracts to for-profit small business firms and their partners</a:t>
            </a:r>
          </a:p>
          <a:p>
            <a:pPr lvl="1"/>
            <a:r>
              <a:rPr lang="en-US" sz="2000" dirty="0" smtClean="0"/>
              <a:t>ED has one of the smaller SBIR programs</a:t>
            </a:r>
          </a:p>
          <a:p>
            <a:pPr lvl="2"/>
            <a:r>
              <a:rPr lang="en-US" sz="1600" dirty="0" smtClean="0"/>
              <a:t>Awards $7.5 million annually through the Institute of </a:t>
            </a:r>
            <a:r>
              <a:rPr lang="en-US" sz="1600" smtClean="0"/>
              <a:t>Education </a:t>
            </a:r>
            <a:r>
              <a:rPr lang="en-US" sz="1600" smtClean="0"/>
              <a:t>Sciences</a:t>
            </a:r>
            <a:endParaRPr lang="en-US" sz="1600" dirty="0" smtClean="0"/>
          </a:p>
          <a:p>
            <a:pPr lvl="2"/>
            <a:r>
              <a:rPr lang="en-US" sz="1600" dirty="0" smtClean="0"/>
              <a:t>Provides up to $1,050,000 for research &amp; development of commercially viable education technology products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dirty="0"/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/>
          <a:lstStyle/>
          <a:p>
            <a:r>
              <a:rPr lang="en-US" dirty="0" smtClean="0"/>
              <a:t>Examples of SBIR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498080" cy="5638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Falsification of Eligibility</a:t>
            </a:r>
          </a:p>
          <a:p>
            <a:pPr lvl="1"/>
            <a:r>
              <a:rPr lang="en-US" sz="1900" dirty="0" smtClean="0"/>
              <a:t>Company must be U.S. owned / U.S. based</a:t>
            </a:r>
          </a:p>
          <a:p>
            <a:pPr lvl="1"/>
            <a:r>
              <a:rPr lang="en-US" sz="1900" dirty="0" smtClean="0"/>
              <a:t>Must be a small business (fewer than 500 employees)</a:t>
            </a:r>
          </a:p>
          <a:p>
            <a:pPr lvl="1"/>
            <a:r>
              <a:rPr lang="en-US" sz="1900" dirty="0" smtClean="0"/>
              <a:t>Must be at least 51% owned by one or more individuals </a:t>
            </a:r>
          </a:p>
          <a:p>
            <a:r>
              <a:rPr lang="en-US" sz="2000" dirty="0" smtClean="0"/>
              <a:t>Duplicate Funding</a:t>
            </a:r>
          </a:p>
          <a:p>
            <a:pPr lvl="1"/>
            <a:r>
              <a:rPr lang="en-US" sz="1900" dirty="0" smtClean="0"/>
              <a:t>Cannot receive SBIR funding from other Federal agencies for equivalent work</a:t>
            </a:r>
          </a:p>
          <a:p>
            <a:r>
              <a:rPr lang="en-US" sz="2000" dirty="0" smtClean="0"/>
              <a:t>Principle Investigator (PI) </a:t>
            </a:r>
          </a:p>
          <a:p>
            <a:pPr lvl="1"/>
            <a:r>
              <a:rPr lang="en-US" sz="1900" dirty="0"/>
              <a:t>Cannot be employed full-time elsewhere unless granted </a:t>
            </a:r>
            <a:r>
              <a:rPr lang="en-US" sz="1900" dirty="0" smtClean="0"/>
              <a:t>waiver</a:t>
            </a:r>
            <a:endParaRPr lang="en-US" sz="1900" dirty="0"/>
          </a:p>
          <a:p>
            <a:pPr lvl="1"/>
            <a:r>
              <a:rPr lang="en-US" sz="1900" dirty="0"/>
              <a:t>PI cannot be different than PI listed in the application unless granted waiver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dirty="0"/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/>
          <a:lstStyle/>
          <a:p>
            <a:r>
              <a:rPr lang="en-US" dirty="0" smtClean="0"/>
              <a:t>Examples of SBIR Fraud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498080" cy="5638800"/>
          </a:xfrm>
        </p:spPr>
        <p:txBody>
          <a:bodyPr>
            <a:normAutofit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endParaRPr lang="en-US" sz="1900" dirty="0" smtClean="0"/>
          </a:p>
          <a:p>
            <a:pPr marL="265113" lvl="2" indent="-2651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en-US" sz="2000" dirty="0" smtClean="0"/>
              <a:t>Grantee </a:t>
            </a:r>
            <a:r>
              <a:rPr lang="en-US" sz="2000" dirty="0"/>
              <a:t>not performing substantial portion of </a:t>
            </a:r>
            <a:r>
              <a:rPr lang="en-US" sz="2000" dirty="0" smtClean="0"/>
              <a:t>research</a:t>
            </a:r>
          </a:p>
          <a:p>
            <a:pPr lvl="1"/>
            <a:r>
              <a:rPr lang="en-US" sz="1900" dirty="0" smtClean="0"/>
              <a:t>Phase I –  requires 2/3 of research</a:t>
            </a:r>
          </a:p>
          <a:p>
            <a:pPr lvl="1"/>
            <a:r>
              <a:rPr lang="en-US" sz="1900" dirty="0" smtClean="0"/>
              <a:t>Phase II – requires ½ of research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False statements and claims: </a:t>
            </a:r>
          </a:p>
          <a:p>
            <a:pPr marL="589788" lvl="2" indent="-342900">
              <a:buFont typeface="Arial" panose="020B0604020202020204" pitchFamily="34" charset="0"/>
              <a:buChar char="•"/>
            </a:pPr>
            <a:r>
              <a:rPr lang="en-US" sz="1900" dirty="0"/>
              <a:t>Includes info furnished by grantee leading to grant award or grant performance.</a:t>
            </a:r>
          </a:p>
          <a:p>
            <a:pPr marL="589788" lvl="2" indent="-342900">
              <a:buFont typeface="Arial" panose="020B0604020202020204" pitchFamily="34" charset="0"/>
              <a:buChar char="•"/>
            </a:pPr>
            <a:r>
              <a:rPr lang="en-US" sz="1900" dirty="0"/>
              <a:t>Includes false </a:t>
            </a:r>
            <a:r>
              <a:rPr lang="en-US" sz="1900" smtClean="0"/>
              <a:t>certifications </a:t>
            </a:r>
            <a:endParaRPr lang="en-US" sz="1900" dirty="0"/>
          </a:p>
          <a:p>
            <a:pPr marL="589788" lvl="2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Lying </a:t>
            </a:r>
            <a:r>
              <a:rPr lang="en-US" sz="1900" dirty="0"/>
              <a:t>to obtain SBIR </a:t>
            </a:r>
            <a:r>
              <a:rPr lang="en-US" sz="1900" dirty="0" smtClean="0"/>
              <a:t>Grant/Contract </a:t>
            </a:r>
            <a:r>
              <a:rPr lang="en-US" sz="1900" dirty="0"/>
              <a:t>(18 USC  § 1001)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400" dirty="0" smtClean="0"/>
          </a:p>
          <a:p>
            <a:endParaRPr lang="en-US" dirty="0"/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Offenses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you lie to obtain SBIR funds or lie about how the funds were used:  </a:t>
            </a:r>
          </a:p>
          <a:p>
            <a:pPr lvl="1"/>
            <a:r>
              <a:rPr lang="en-US" sz="2000" dirty="0" smtClean="0"/>
              <a:t>False Statements(18 USC §1001)</a:t>
            </a:r>
          </a:p>
          <a:p>
            <a:pPr lvl="1"/>
            <a:r>
              <a:rPr lang="en-US" sz="2000" dirty="0" smtClean="0"/>
              <a:t>Theft of Federal Funds (18 </a:t>
            </a:r>
            <a:r>
              <a:rPr lang="en-US" sz="2000" dirty="0"/>
              <a:t>USC </a:t>
            </a:r>
            <a:r>
              <a:rPr lang="en-US" sz="2000" dirty="0" smtClean="0"/>
              <a:t>§641)</a:t>
            </a:r>
          </a:p>
          <a:p>
            <a:pPr lvl="1"/>
            <a:r>
              <a:rPr lang="en-US" sz="2000" dirty="0"/>
              <a:t>Wire Fraud (18 USC </a:t>
            </a:r>
            <a:r>
              <a:rPr lang="en-US" sz="2000" dirty="0" smtClean="0"/>
              <a:t>§1343)</a:t>
            </a:r>
          </a:p>
          <a:p>
            <a:r>
              <a:rPr lang="en-US" sz="2400" dirty="0" smtClean="0"/>
              <a:t>If you use SBIR funds for personal use:</a:t>
            </a:r>
          </a:p>
          <a:p>
            <a:pPr lvl="1"/>
            <a:r>
              <a:rPr lang="en-US" sz="2000" dirty="0" smtClean="0"/>
              <a:t>Criminal Conversion (18 USC §641)</a:t>
            </a:r>
          </a:p>
          <a:p>
            <a:pPr lvl="1"/>
            <a:r>
              <a:rPr lang="en-US" sz="2000" dirty="0" smtClean="0"/>
              <a:t>And, if you don’t report if on your Federal tax return</a:t>
            </a:r>
          </a:p>
          <a:p>
            <a:pPr lvl="2"/>
            <a:r>
              <a:rPr lang="en-US" sz="1600" dirty="0" smtClean="0"/>
              <a:t>Tax Evasion, 26 USC §7201 </a:t>
            </a:r>
          </a:p>
        </p:txBody>
      </p:sp>
    </p:spTree>
    <p:extLst>
      <p:ext uri="{BB962C8B-B14F-4D97-AF65-F5344CB8AC3E}">
        <p14:creationId xmlns:p14="http://schemas.microsoft.com/office/powerpoint/2010/main" val="42208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Offenses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If you lie to OIG, destroy evidence or fabricate evidence:</a:t>
            </a:r>
          </a:p>
          <a:p>
            <a:pPr lvl="1"/>
            <a:r>
              <a:rPr lang="en-US" sz="2000" dirty="0" smtClean="0"/>
              <a:t>Obstruction of Justice (18 USC §1505)</a:t>
            </a:r>
          </a:p>
          <a:p>
            <a:pPr lvl="1"/>
            <a:r>
              <a:rPr lang="en-US" sz="2000" dirty="0" smtClean="0"/>
              <a:t>False Statements (18 USC §1001)</a:t>
            </a:r>
          </a:p>
          <a:p>
            <a:pPr lvl="1"/>
            <a:r>
              <a:rPr lang="en-US" sz="2000" dirty="0" smtClean="0"/>
              <a:t>Falsification of Records Involving Federal Investigations </a:t>
            </a:r>
          </a:p>
          <a:p>
            <a:pPr marL="402336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(18 USC §1519)</a:t>
            </a:r>
          </a:p>
          <a:p>
            <a:pPr marL="402336" lvl="1" indent="0">
              <a:buNone/>
            </a:pPr>
            <a:endParaRPr lang="en-US" sz="2000" dirty="0"/>
          </a:p>
          <a:p>
            <a:r>
              <a:rPr lang="en-US" sz="2400" b="1" dirty="0"/>
              <a:t>You can go to prison for all of these offenses,  and </a:t>
            </a:r>
            <a:r>
              <a:rPr lang="en-US" sz="2400" b="1" dirty="0" smtClean="0"/>
              <a:t>be required to pay </a:t>
            </a:r>
            <a:r>
              <a:rPr lang="en-US" sz="2400" b="1" dirty="0"/>
              <a:t>restitution and fines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3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False Claims Act </a:t>
            </a:r>
            <a:r>
              <a:rPr lang="en-US" dirty="0"/>
              <a:t>31 USC </a:t>
            </a:r>
            <a:r>
              <a:rPr lang="en-US" dirty="0" smtClean="0"/>
              <a:t>§3729 </a:t>
            </a:r>
          </a:p>
          <a:p>
            <a:pPr lvl="1"/>
            <a:r>
              <a:rPr lang="en-US" dirty="0" smtClean="0"/>
              <a:t>Causing a false claim for payment </a:t>
            </a:r>
          </a:p>
          <a:p>
            <a:pPr lvl="2"/>
            <a:r>
              <a:rPr lang="en-US" dirty="0" smtClean="0"/>
              <a:t>May include false information in SBIR proposal, false current costs or pricing data, false certifications, false progress reports, etc. </a:t>
            </a:r>
          </a:p>
          <a:p>
            <a:pPr lvl="1"/>
            <a:r>
              <a:rPr lang="en-US" dirty="0" smtClean="0"/>
              <a:t>Government does not need to prove specific intent to defraud</a:t>
            </a:r>
          </a:p>
          <a:p>
            <a:pPr lvl="2"/>
            <a:r>
              <a:rPr lang="en-US" dirty="0" smtClean="0"/>
              <a:t>Actual knowledge, reckless disregard for the truth, or deliberate ignorance</a:t>
            </a:r>
          </a:p>
          <a:p>
            <a:pPr lvl="1"/>
            <a:r>
              <a:rPr lang="en-US" dirty="0" smtClean="0"/>
              <a:t>Penalties of treble damages plus $5,500 to $11,000 per each false claim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Suspension</a:t>
            </a:r>
          </a:p>
          <a:p>
            <a:pPr lvl="1"/>
            <a:r>
              <a:rPr lang="en-US" dirty="0" smtClean="0"/>
              <a:t>A temporary exclusion from new awards pending an ongoing investigation or administrative action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Debarment</a:t>
            </a:r>
          </a:p>
          <a:p>
            <a:pPr lvl="1"/>
            <a:r>
              <a:rPr lang="en-US" dirty="0" smtClean="0"/>
              <a:t>Action taken at the completion of proceedings that renders an entity/person ineligible from receiving awards for a specific period of time – usually three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514600"/>
          </a:xfrm>
        </p:spPr>
        <p:txBody>
          <a:bodyPr/>
          <a:lstStyle/>
          <a:p>
            <a:r>
              <a:rPr lang="en-US" dirty="0" smtClean="0"/>
              <a:t>Incarceration, Restitution, Forfeiture</a:t>
            </a:r>
          </a:p>
          <a:p>
            <a:r>
              <a:rPr lang="en-US" dirty="0" smtClean="0"/>
              <a:t>Administrative &amp; Civil Penalties – False Claims Act</a:t>
            </a:r>
          </a:p>
          <a:p>
            <a:r>
              <a:rPr lang="en-US" dirty="0" smtClean="0"/>
              <a:t>Suspension &amp; Debarment</a:t>
            </a:r>
          </a:p>
          <a:p>
            <a:r>
              <a:rPr lang="en-US" dirty="0" smtClean="0"/>
              <a:t>Grant Termination</a:t>
            </a:r>
          </a:p>
          <a:p>
            <a:pPr marL="82296" indent="0">
              <a:buNone/>
            </a:pPr>
            <a:endParaRPr lang="en-US" dirty="0" smtClean="0"/>
          </a:p>
          <a:p>
            <a:pPr marL="402336" lvl="1" indent="0">
              <a:buNone/>
            </a:pPr>
            <a:endParaRPr lang="en-US" dirty="0" smtClean="0"/>
          </a:p>
          <a:p>
            <a:pPr marL="402336" lvl="1" indent="0">
              <a:buNone/>
            </a:pPr>
            <a:endParaRPr lang="en-US" dirty="0"/>
          </a:p>
        </p:txBody>
      </p:sp>
      <p:pic>
        <p:nvPicPr>
          <p:cNvPr id="1027" name="Picture 3" descr="C:\Users\Robinette.Brown\AppData\Local\Microsoft\Windows\Temporary Internet Files\Content.IE5\LWB6VEGC\5718613730_09bfd4440f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962400"/>
            <a:ext cx="2987040" cy="21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obinette.Brown\AppData\Local\Microsoft\Windows\Temporary Internet Files\Content.IE5\UEN1NV4O\Empty-Wallet-Medium-1-500x33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13073"/>
            <a:ext cx="3060586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OIG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498080" cy="4191000"/>
          </a:xfrm>
        </p:spPr>
        <p:txBody>
          <a:bodyPr/>
          <a:lstStyle/>
          <a:p>
            <a:r>
              <a:rPr lang="en-US" dirty="0" smtClean="0"/>
              <a:t>Mission</a:t>
            </a:r>
          </a:p>
          <a:p>
            <a:pPr lvl="1"/>
            <a:r>
              <a:rPr lang="en-US" dirty="0" smtClean="0"/>
              <a:t>Promote the efficiency, effectiveness, and integrity of U.S. Department of Education programs and operations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We Do</a:t>
            </a:r>
          </a:p>
          <a:p>
            <a:pPr lvl="1"/>
            <a:r>
              <a:rPr lang="en-US" dirty="0" smtClean="0"/>
              <a:t>Identify and prevent fraud, waste, and abuse  involving Department funds, programs, and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SBIR Fraud Case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714488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AQUASENT and several of its officials and employees entered into a civil settlement to pay $400,000 to resolve allegations they violated the False Claims Act.  AQUASENT received approximately $924,618 under NSF’s SBIR program. It was alleged that AQUASENT made false certifications relating to the PI’s primary employment; the scope and size of AQUASENT’s facilities; submission of false timesheets, etc.  </a:t>
            </a:r>
          </a:p>
          <a:p>
            <a:pPr marL="82296" indent="0">
              <a:buNone/>
            </a:pPr>
            <a:r>
              <a:rPr lang="en-US" sz="2800" dirty="0" smtClean="0"/>
              <a:t>   June 2,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26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SBIR </a:t>
            </a:r>
            <a:r>
              <a:rPr lang="en-US" dirty="0"/>
              <a:t>Fraud Case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A Florida federal jury found two scientists guilty of </a:t>
            </a:r>
            <a:r>
              <a:rPr lang="en-US" sz="2400" dirty="0" smtClean="0"/>
              <a:t>conspiracy to commit wire fraud,  wire fraud, aggravated identity theft, and falsification of records involving a federal investigation.  Mahmoud </a:t>
            </a:r>
            <a:r>
              <a:rPr lang="en-US" sz="2400" dirty="0" err="1"/>
              <a:t>Aldissi</a:t>
            </a:r>
            <a:r>
              <a:rPr lang="en-US" sz="2400" dirty="0"/>
              <a:t>, owner of Fractal Systems Inc., and </a:t>
            </a:r>
            <a:r>
              <a:rPr lang="en-US" sz="2400" dirty="0" err="1"/>
              <a:t>Anastassia</a:t>
            </a:r>
            <a:r>
              <a:rPr lang="en-US" sz="2400" dirty="0"/>
              <a:t> </a:t>
            </a:r>
            <a:r>
              <a:rPr lang="en-US" sz="2400" dirty="0" err="1"/>
              <a:t>Bogomolova</a:t>
            </a:r>
            <a:r>
              <a:rPr lang="en-US" sz="2400" dirty="0"/>
              <a:t>, owner of Smart Polymers Research Corp., were convicted of submitting proposals for </a:t>
            </a:r>
            <a:r>
              <a:rPr lang="en-US" sz="2400" dirty="0" smtClean="0"/>
              <a:t>SBIR contracts </a:t>
            </a:r>
            <a:r>
              <a:rPr lang="en-US" sz="2400" dirty="0"/>
              <a:t>between 2004 and 2014 using stolen identities in order to create false endorsements for their proposed contracts. </a:t>
            </a:r>
            <a:r>
              <a:rPr lang="en-US" sz="2400" dirty="0" smtClean="0"/>
              <a:t> </a:t>
            </a:r>
            <a:r>
              <a:rPr lang="en-US" sz="2400" dirty="0" err="1" smtClean="0"/>
              <a:t>Aldissi</a:t>
            </a:r>
            <a:r>
              <a:rPr lang="en-US" sz="2400" dirty="0" smtClean="0"/>
              <a:t> and </a:t>
            </a:r>
            <a:r>
              <a:rPr lang="en-US" sz="2400" dirty="0" err="1" smtClean="0"/>
              <a:t>Bogomolova</a:t>
            </a:r>
            <a:r>
              <a:rPr lang="en-US" sz="2400" dirty="0" smtClean="0"/>
              <a:t> fraudulently obtained  </a:t>
            </a:r>
            <a:r>
              <a:rPr lang="en-US" sz="2400" dirty="0"/>
              <a:t>$10 million in government research grants from the U.S. Department of Defense and other agencies. </a:t>
            </a:r>
            <a:r>
              <a:rPr lang="en-US" sz="2400" dirty="0" smtClean="0"/>
              <a:t> March 23, 2015</a:t>
            </a:r>
            <a:r>
              <a:rPr lang="en-US" sz="2400" dirty="0"/>
              <a:t/>
            </a:r>
            <a:br>
              <a:rPr lang="en-US" sz="2400" dirty="0"/>
            </a:br>
            <a:endParaRPr lang="en-US" altLang="en-US" sz="2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28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OIG Role in SBIR Fraud , Waste &amp; Abuse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Establish fraud detection indicators </a:t>
            </a:r>
          </a:p>
          <a:p>
            <a:r>
              <a:rPr lang="en-US" sz="2800" dirty="0" smtClean="0"/>
              <a:t>Review regulations and operating procedures of the Federal agency</a:t>
            </a:r>
          </a:p>
          <a:p>
            <a:r>
              <a:rPr lang="en-US" sz="2800" dirty="0" smtClean="0"/>
              <a:t>Coordinate information sharing between Federal agencies</a:t>
            </a:r>
          </a:p>
          <a:p>
            <a:r>
              <a:rPr lang="en-US" sz="2800" dirty="0" smtClean="0"/>
              <a:t>Improve education, training, and outreach to:</a:t>
            </a:r>
          </a:p>
          <a:p>
            <a:pPr lvl="1"/>
            <a:r>
              <a:rPr lang="en-US" sz="2400" dirty="0" smtClean="0"/>
              <a:t>Administrators of SBIR program</a:t>
            </a:r>
          </a:p>
          <a:p>
            <a:pPr lvl="1"/>
            <a:r>
              <a:rPr lang="en-US" sz="2400" dirty="0" smtClean="0"/>
              <a:t>Applicants to the SBIR program</a:t>
            </a:r>
          </a:p>
          <a:p>
            <a:pPr lvl="1"/>
            <a:r>
              <a:rPr lang="en-US" sz="2400" dirty="0" smtClean="0"/>
              <a:t>Recipients of awards under the SBIR program 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Suspected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u="heavy" dirty="0" smtClean="0"/>
              <a:t>Anyone</a:t>
            </a:r>
            <a:r>
              <a:rPr lang="en-US" sz="2800" dirty="0" smtClean="0"/>
              <a:t> who suspects fraud should report it </a:t>
            </a:r>
          </a:p>
          <a:p>
            <a:r>
              <a:rPr lang="en-US" sz="2800" b="1" dirty="0"/>
              <a:t>Don’t </a:t>
            </a:r>
            <a:r>
              <a:rPr lang="en-US" sz="2800" dirty="0"/>
              <a:t>“tip off” subjects of actual or pending investigation</a:t>
            </a:r>
            <a:endParaRPr lang="en-US" sz="2800" dirty="0" smtClean="0"/>
          </a:p>
          <a:p>
            <a:r>
              <a:rPr lang="en-US" dirty="0" smtClean="0"/>
              <a:t>Suspected fraud can be reported to:</a:t>
            </a:r>
          </a:p>
          <a:p>
            <a:pPr lvl="1"/>
            <a:r>
              <a:rPr lang="en-US" dirty="0" smtClean="0"/>
              <a:t>ED OIG </a:t>
            </a:r>
            <a:r>
              <a:rPr lang="en-US" dirty="0"/>
              <a:t>Regional Offices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www2.ed.gov/about/offices/list/oig/misused/index.html</a:t>
            </a:r>
            <a:endParaRPr lang="en-US" dirty="0" smtClean="0"/>
          </a:p>
          <a:p>
            <a:pPr lvl="1"/>
            <a:r>
              <a:rPr lang="en-US" dirty="0" smtClean="0"/>
              <a:t>ED OIG </a:t>
            </a:r>
            <a:r>
              <a:rPr lang="en-US" dirty="0"/>
              <a:t>Hotline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www2.ed.gov/about/offices/list/oig/hotline.html</a:t>
            </a:r>
            <a:endParaRPr lang="en-US" dirty="0" smtClean="0"/>
          </a:p>
          <a:p>
            <a:pPr lvl="1"/>
            <a:r>
              <a:rPr lang="en-US" dirty="0" smtClean="0"/>
              <a:t>1-800 MIS-USED</a:t>
            </a:r>
          </a:p>
          <a:p>
            <a:pPr lvl="1"/>
            <a:r>
              <a:rPr lang="en-US" dirty="0" smtClean="0"/>
              <a:t>Fax: 202-245-7047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953000"/>
          </a:xfrm>
        </p:spPr>
        <p:txBody>
          <a:bodyPr/>
          <a:lstStyle/>
          <a:p>
            <a:r>
              <a:rPr lang="en-US" sz="2400" dirty="0" smtClean="0"/>
              <a:t>Make sure you understand and comply with SBIR requirements	</a:t>
            </a:r>
          </a:p>
          <a:p>
            <a:pPr lvl="1"/>
            <a:r>
              <a:rPr lang="en-US" sz="2400" dirty="0" smtClean="0"/>
              <a:t>If you have questions, you should reach out to the ED SBIR program officer, Ed Metz</a:t>
            </a:r>
          </a:p>
          <a:p>
            <a:r>
              <a:rPr lang="en-US" sz="2400" dirty="0" smtClean="0"/>
              <a:t>Do not lie or cheat to obtain SBIR funds</a:t>
            </a:r>
          </a:p>
          <a:p>
            <a:pPr lvl="1"/>
            <a:r>
              <a:rPr lang="en-US" sz="2000" dirty="0" smtClean="0"/>
              <a:t>This is fraud</a:t>
            </a:r>
          </a:p>
          <a:p>
            <a:r>
              <a:rPr lang="en-US" sz="2400" dirty="0" smtClean="0"/>
              <a:t>Do not steal SBIR funds</a:t>
            </a:r>
          </a:p>
          <a:p>
            <a:pPr lvl="1"/>
            <a:r>
              <a:rPr lang="en-US" sz="2000" dirty="0" smtClean="0"/>
              <a:t>This is fraud</a:t>
            </a:r>
          </a:p>
          <a:p>
            <a:r>
              <a:rPr lang="en-US" sz="2400" dirty="0" smtClean="0"/>
              <a:t>If you commit fraud</a:t>
            </a:r>
          </a:p>
          <a:p>
            <a:pPr lvl="1"/>
            <a:r>
              <a:rPr lang="en-US" sz="2000" dirty="0" smtClean="0"/>
              <a:t>Investigations,  convictions,  incarceration,  fines</a:t>
            </a:r>
          </a:p>
          <a:p>
            <a:r>
              <a:rPr lang="en-US" sz="2400" dirty="0" smtClean="0"/>
              <a:t>Report fraud, waste or abuse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53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Robinette Brown</a:t>
            </a:r>
          </a:p>
          <a:p>
            <a:pPr marL="82296" indent="0" algn="ctr">
              <a:buNone/>
            </a:pPr>
            <a:r>
              <a:rPr lang="en-US" dirty="0" smtClean="0"/>
              <a:t>Special Agent</a:t>
            </a:r>
          </a:p>
          <a:p>
            <a:pPr marL="82296" indent="0" algn="ctr">
              <a:buNone/>
            </a:pPr>
            <a:endParaRPr lang="en-US" dirty="0"/>
          </a:p>
          <a:p>
            <a:pPr marL="82296" indent="0" algn="ctr">
              <a:buNone/>
            </a:pPr>
            <a:r>
              <a:rPr lang="en-US" dirty="0" smtClean="0"/>
              <a:t>202-245-6500</a:t>
            </a:r>
          </a:p>
          <a:p>
            <a:pPr marL="82296" indent="0" algn="ctr">
              <a:buNone/>
            </a:pPr>
            <a:r>
              <a:rPr lang="en-US" dirty="0" smtClean="0">
                <a:hlinkClick r:id="rId2"/>
              </a:rPr>
              <a:t>Robinette.Brown@ed.gov</a:t>
            </a:r>
            <a:endParaRPr lang="en-US" dirty="0" smtClean="0"/>
          </a:p>
          <a:p>
            <a:pPr marL="82296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5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OIG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Inspector General Act of 1978</a:t>
            </a:r>
          </a:p>
          <a:p>
            <a:pPr lvl="1"/>
            <a:r>
              <a:rPr lang="en-US" dirty="0" smtClean="0"/>
              <a:t>OIGs are independent and objective</a:t>
            </a:r>
          </a:p>
          <a:p>
            <a:pPr lvl="1"/>
            <a:r>
              <a:rPr lang="en-US" dirty="0" smtClean="0"/>
              <a:t>Direct/unrestricted access to agency records and information</a:t>
            </a:r>
          </a:p>
          <a:p>
            <a:pPr lvl="1"/>
            <a:r>
              <a:rPr lang="en-US" dirty="0" smtClean="0"/>
              <a:t>Subpoena Authority - Obtain information and records outside the agency</a:t>
            </a:r>
          </a:p>
          <a:p>
            <a:pPr lvl="1"/>
            <a:r>
              <a:rPr lang="en-US" dirty="0" smtClean="0"/>
              <a:t>Statutory law enforcement authority</a:t>
            </a:r>
          </a:p>
          <a:p>
            <a:pPr lvl="2"/>
            <a:r>
              <a:rPr lang="en-US" dirty="0" smtClean="0"/>
              <a:t>Execute arrest and search warrants</a:t>
            </a:r>
          </a:p>
          <a:p>
            <a:pPr lvl="1"/>
            <a:r>
              <a:rPr lang="en-US" dirty="0" smtClean="0"/>
              <a:t>Semiannual Report to Congress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OIG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 Office</a:t>
            </a:r>
          </a:p>
          <a:p>
            <a:pPr lvl="1"/>
            <a:r>
              <a:rPr lang="en-US" dirty="0" smtClean="0"/>
              <a:t>IG, Deputy IG, Quality &amp; Integrity Group, Counsel/Public Affairs</a:t>
            </a:r>
          </a:p>
          <a:p>
            <a:r>
              <a:rPr lang="en-US" dirty="0" smtClean="0"/>
              <a:t>Audit Services</a:t>
            </a:r>
          </a:p>
          <a:p>
            <a:r>
              <a:rPr lang="en-US" dirty="0" smtClean="0"/>
              <a:t>Management Services</a:t>
            </a:r>
          </a:p>
          <a:p>
            <a:r>
              <a:rPr lang="en-US" dirty="0" smtClean="0"/>
              <a:t>Investigation Services</a:t>
            </a:r>
          </a:p>
          <a:p>
            <a:r>
              <a:rPr lang="en-US" dirty="0" smtClean="0"/>
              <a:t>IT Audits and Computer Crime Investigations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Organization Chart 7"/>
          <p:cNvGrpSpPr>
            <a:grpSpLocks/>
          </p:cNvGrpSpPr>
          <p:nvPr/>
        </p:nvGrpSpPr>
        <p:grpSpPr bwMode="auto">
          <a:xfrm>
            <a:off x="265113" y="457200"/>
            <a:ext cx="8796459" cy="5983288"/>
            <a:chOff x="217" y="432"/>
            <a:chExt cx="7203" cy="3628"/>
          </a:xfrm>
        </p:grpSpPr>
        <p:cxnSp>
          <p:nvCxnSpPr>
            <p:cNvPr id="2074" name="_s2131"/>
            <p:cNvCxnSpPr>
              <a:cxnSpLocks noChangeShapeType="1"/>
              <a:stCxn id="2114" idx="3"/>
            </p:cNvCxnSpPr>
            <p:nvPr/>
          </p:nvCxnSpPr>
          <p:spPr bwMode="auto">
            <a:xfrm flipV="1">
              <a:off x="6824" y="1570"/>
              <a:ext cx="79" cy="219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5" name="_s2129"/>
            <p:cNvCxnSpPr>
              <a:cxnSpLocks noChangeShapeType="1"/>
              <a:stCxn id="2113" idx="3"/>
            </p:cNvCxnSpPr>
            <p:nvPr/>
          </p:nvCxnSpPr>
          <p:spPr bwMode="auto">
            <a:xfrm flipV="1">
              <a:off x="6819" y="1570"/>
              <a:ext cx="83" cy="152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6" name="_s2127"/>
            <p:cNvCxnSpPr>
              <a:cxnSpLocks noChangeShapeType="1"/>
              <a:stCxn id="2112" idx="3"/>
            </p:cNvCxnSpPr>
            <p:nvPr/>
          </p:nvCxnSpPr>
          <p:spPr bwMode="auto">
            <a:xfrm flipV="1">
              <a:off x="6824" y="1570"/>
              <a:ext cx="79" cy="120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7" name="_s2125"/>
            <p:cNvCxnSpPr>
              <a:cxnSpLocks noChangeShapeType="1"/>
              <a:stCxn id="2111" idx="3"/>
            </p:cNvCxnSpPr>
            <p:nvPr/>
          </p:nvCxnSpPr>
          <p:spPr bwMode="auto">
            <a:xfrm flipV="1">
              <a:off x="6830" y="1570"/>
              <a:ext cx="73" cy="85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8" name="_s2123"/>
            <p:cNvCxnSpPr>
              <a:cxnSpLocks noChangeShapeType="1"/>
              <a:stCxn id="2110" idx="3"/>
            </p:cNvCxnSpPr>
            <p:nvPr/>
          </p:nvCxnSpPr>
          <p:spPr bwMode="auto">
            <a:xfrm flipV="1">
              <a:off x="6824" y="1570"/>
              <a:ext cx="79" cy="51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9" name="_s2115"/>
            <p:cNvCxnSpPr>
              <a:cxnSpLocks noChangeShapeType="1"/>
              <a:stCxn id="2108" idx="3"/>
            </p:cNvCxnSpPr>
            <p:nvPr/>
          </p:nvCxnSpPr>
          <p:spPr bwMode="auto">
            <a:xfrm flipV="1">
              <a:off x="5322" y="1570"/>
              <a:ext cx="176" cy="113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0" name="_s2113"/>
            <p:cNvCxnSpPr>
              <a:cxnSpLocks noChangeShapeType="1"/>
              <a:stCxn id="2107" idx="3"/>
            </p:cNvCxnSpPr>
            <p:nvPr/>
          </p:nvCxnSpPr>
          <p:spPr bwMode="auto">
            <a:xfrm flipV="1">
              <a:off x="5322" y="1570"/>
              <a:ext cx="176" cy="70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1" name="_s2111"/>
            <p:cNvCxnSpPr>
              <a:cxnSpLocks noChangeShapeType="1"/>
              <a:stCxn id="2106" idx="3"/>
            </p:cNvCxnSpPr>
            <p:nvPr/>
          </p:nvCxnSpPr>
          <p:spPr bwMode="auto">
            <a:xfrm flipV="1">
              <a:off x="5322" y="1570"/>
              <a:ext cx="176" cy="28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2" name="_s2109"/>
            <p:cNvCxnSpPr>
              <a:cxnSpLocks noChangeShapeType="1"/>
              <a:stCxn id="2105" idx="1"/>
            </p:cNvCxnSpPr>
            <p:nvPr/>
          </p:nvCxnSpPr>
          <p:spPr bwMode="auto">
            <a:xfrm rot="10800000">
              <a:off x="1469" y="1570"/>
              <a:ext cx="174" cy="149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3" name="_s2105"/>
            <p:cNvCxnSpPr>
              <a:cxnSpLocks noChangeShapeType="1"/>
              <a:stCxn id="2103" idx="1"/>
            </p:cNvCxnSpPr>
            <p:nvPr/>
          </p:nvCxnSpPr>
          <p:spPr bwMode="auto">
            <a:xfrm rot="10800000">
              <a:off x="1469" y="1570"/>
              <a:ext cx="198" cy="70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4" name="_s2095"/>
            <p:cNvCxnSpPr>
              <a:cxnSpLocks noChangeShapeType="1"/>
              <a:stCxn id="2098" idx="3"/>
            </p:cNvCxnSpPr>
            <p:nvPr/>
          </p:nvCxnSpPr>
          <p:spPr bwMode="auto">
            <a:xfrm flipV="1">
              <a:off x="1299" y="1570"/>
              <a:ext cx="170" cy="28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5" name="_s2083"/>
            <p:cNvCxnSpPr>
              <a:cxnSpLocks noChangeShapeType="1"/>
              <a:stCxn id="2095" idx="1"/>
            </p:cNvCxnSpPr>
            <p:nvPr/>
          </p:nvCxnSpPr>
          <p:spPr bwMode="auto">
            <a:xfrm rot="10800000">
              <a:off x="2869" y="1570"/>
              <a:ext cx="221" cy="29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6" name="_s2077"/>
            <p:cNvCxnSpPr>
              <a:cxnSpLocks noChangeShapeType="1"/>
              <a:stCxn id="2093" idx="1"/>
            </p:cNvCxnSpPr>
            <p:nvPr/>
          </p:nvCxnSpPr>
          <p:spPr bwMode="auto">
            <a:xfrm rot="10800000">
              <a:off x="4186" y="714"/>
              <a:ext cx="174" cy="26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7" name="_s2068"/>
            <p:cNvCxnSpPr>
              <a:cxnSpLocks noChangeShapeType="1"/>
            </p:cNvCxnSpPr>
            <p:nvPr/>
          </p:nvCxnSpPr>
          <p:spPr bwMode="auto">
            <a:xfrm rot="5400000" flipH="1">
              <a:off x="5259" y="-359"/>
              <a:ext cx="571" cy="2717"/>
            </a:xfrm>
            <a:prstGeom prst="bentConnector3">
              <a:avLst>
                <a:gd name="adj1" fmla="val 1243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8" name="_s2062"/>
            <p:cNvCxnSpPr>
              <a:cxnSpLocks noChangeShapeType="1"/>
            </p:cNvCxnSpPr>
            <p:nvPr/>
          </p:nvCxnSpPr>
          <p:spPr bwMode="auto">
            <a:xfrm rot="5400000" flipH="1">
              <a:off x="4556" y="344"/>
              <a:ext cx="571" cy="1312"/>
            </a:xfrm>
            <a:prstGeom prst="bentConnector3">
              <a:avLst>
                <a:gd name="adj1" fmla="val 1243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9" name="_s2061"/>
            <p:cNvCxnSpPr>
              <a:cxnSpLocks noChangeShapeType="1"/>
            </p:cNvCxnSpPr>
            <p:nvPr/>
          </p:nvCxnSpPr>
          <p:spPr bwMode="auto">
            <a:xfrm rot="-5400000">
              <a:off x="3242" y="341"/>
              <a:ext cx="571" cy="1317"/>
            </a:xfrm>
            <a:prstGeom prst="bentConnector3">
              <a:avLst>
                <a:gd name="adj1" fmla="val 1243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0" name="_s2060"/>
            <p:cNvCxnSpPr>
              <a:cxnSpLocks noChangeShapeType="1"/>
            </p:cNvCxnSpPr>
            <p:nvPr/>
          </p:nvCxnSpPr>
          <p:spPr bwMode="auto">
            <a:xfrm rot="-5400000">
              <a:off x="2542" y="-359"/>
              <a:ext cx="571" cy="2717"/>
            </a:xfrm>
            <a:prstGeom prst="bentConnector3">
              <a:avLst>
                <a:gd name="adj1" fmla="val 1243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" name="_s2056" descr="IG – Kathleen S. Tighe&#10;Deputy IG – Sandra D. Bruce&#10;Special Assistant to the IG –Keith Maddox&#10;" title="IG – Kathleen S. Tighe"/>
            <p:cNvSpPr>
              <a:spLocks noChangeArrowheads="1"/>
            </p:cNvSpPr>
            <p:nvPr/>
          </p:nvSpPr>
          <p:spPr bwMode="auto">
            <a:xfrm>
              <a:off x="3245" y="432"/>
              <a:ext cx="1809" cy="28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cs typeface="+mn-cs"/>
                </a:rPr>
                <a:t>IG – Kathleen S. Tighe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Deputy IG – Sandra D. Bruce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Special Assistant to the IG –Keith Maddox</a:t>
              </a:r>
            </a:p>
          </p:txBody>
        </p:sp>
        <p:sp>
          <p:nvSpPr>
            <p:cNvPr id="3" name="_s2057" descr="Audit Services&#10;AIG –  Patrick Howard&#10;DAIG – Bryon S. Gordon&#10;" title="Audit Services"/>
            <p:cNvSpPr>
              <a:spLocks noChangeArrowheads="1"/>
            </p:cNvSpPr>
            <p:nvPr/>
          </p:nvSpPr>
          <p:spPr bwMode="auto">
            <a:xfrm>
              <a:off x="941" y="1285"/>
              <a:ext cx="1056" cy="28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cs typeface="+mn-cs"/>
                </a:rPr>
                <a:t>Audit Services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AIG –  Patrick Howard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DAIG – Bryon S. Gordon</a:t>
              </a:r>
            </a:p>
          </p:txBody>
        </p:sp>
        <p:sp>
          <p:nvSpPr>
            <p:cNvPr id="4" name="_s2058" descr=" Management Services&#10;AIG – Wanda A. Scott  &#10;Director – Teresa Clark&#10;&#10;" title="Management Services"/>
            <p:cNvSpPr>
              <a:spLocks noChangeArrowheads="1"/>
            </p:cNvSpPr>
            <p:nvPr/>
          </p:nvSpPr>
          <p:spPr bwMode="auto">
            <a:xfrm>
              <a:off x="2246" y="1285"/>
              <a:ext cx="1379" cy="28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cs typeface="+mn-cs"/>
                </a:rPr>
                <a:t>Management Services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AIG – </a:t>
              </a:r>
              <a:r>
                <a:rPr lang="en-US" sz="900" dirty="0" smtClean="0"/>
                <a:t>David Morris</a:t>
              </a:r>
              <a:r>
                <a:rPr lang="en-US" sz="900" dirty="0" smtClean="0">
                  <a:cs typeface="+mn-cs"/>
                </a:rPr>
                <a:t> </a:t>
              </a:r>
              <a:endParaRPr lang="en-US" sz="900" dirty="0">
                <a:cs typeface="+mn-cs"/>
              </a:endParaRP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Director – Teresa Clar</a:t>
              </a:r>
              <a:r>
                <a:rPr lang="en-US" sz="650" dirty="0">
                  <a:cs typeface="+mn-cs"/>
                </a:rPr>
                <a:t>k</a:t>
              </a:r>
            </a:p>
          </p:txBody>
        </p:sp>
        <p:sp>
          <p:nvSpPr>
            <p:cNvPr id="5" name="_s2059" descr="ITACCI&#10;AIG – Charles Coe&#10;DAIG – Sherri Demmel&#10;" title="ITACCI"/>
            <p:cNvSpPr>
              <a:spLocks noChangeArrowheads="1"/>
            </p:cNvSpPr>
            <p:nvPr/>
          </p:nvSpPr>
          <p:spPr bwMode="auto">
            <a:xfrm>
              <a:off x="4972" y="1285"/>
              <a:ext cx="1050" cy="28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cs typeface="+mn-cs"/>
                </a:rPr>
                <a:t>ITACCI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AIG – Charles Coe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DAIG – Sherri Demmel</a:t>
              </a:r>
            </a:p>
          </p:txBody>
        </p:sp>
        <p:sp>
          <p:nvSpPr>
            <p:cNvPr id="6" name="_s2067" descr="Investigation Services&#10;AIG – Aaron R. Jordan&#10;DAIG – Vacant&#10;" title="Investigation Services"/>
            <p:cNvSpPr>
              <a:spLocks noChangeArrowheads="1"/>
            </p:cNvSpPr>
            <p:nvPr/>
          </p:nvSpPr>
          <p:spPr bwMode="auto">
            <a:xfrm>
              <a:off x="6367" y="1286"/>
              <a:ext cx="1053" cy="28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cs typeface="+mn-cs"/>
                </a:rPr>
                <a:t>Investigation Services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AIG – Aaron R. Jordan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DAIG – </a:t>
              </a:r>
              <a:r>
                <a:rPr lang="en-US" sz="900" dirty="0" smtClean="0">
                  <a:cs typeface="+mn-cs"/>
                </a:rPr>
                <a:t>Mark A. Smith</a:t>
              </a:r>
              <a:endParaRPr lang="en-US" sz="900" dirty="0">
                <a:cs typeface="+mn-cs"/>
              </a:endParaRPr>
            </a:p>
          </p:txBody>
        </p:sp>
        <p:sp>
          <p:nvSpPr>
            <p:cNvPr id="7" name="_s2071" descr="Headquarters Operations/Hotline&#10;SAC– Lisa Foster&#10;" title="Headquarters Operations/Hotline"/>
            <p:cNvSpPr>
              <a:spLocks noChangeArrowheads="1"/>
            </p:cNvSpPr>
            <p:nvPr/>
          </p:nvSpPr>
          <p:spPr bwMode="auto">
            <a:xfrm>
              <a:off x="5640" y="1656"/>
              <a:ext cx="1188" cy="21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dirty="0">
                  <a:cs typeface="+mn-cs"/>
                </a:rPr>
                <a:t>Headquarters Operations/Hotline</a:t>
              </a:r>
            </a:p>
            <a:p>
              <a:pPr algn="ctr">
                <a:defRPr/>
              </a:pPr>
              <a:r>
                <a:rPr lang="en-US" sz="800" dirty="0" smtClean="0"/>
                <a:t>Vacant</a:t>
              </a:r>
              <a:endParaRPr lang="en-US" sz="800" dirty="0">
                <a:cs typeface="+mn-cs"/>
              </a:endParaRPr>
            </a:p>
          </p:txBody>
        </p:sp>
        <p:sp>
          <p:nvSpPr>
            <p:cNvPr id="2093" name="_s2075" descr="Counsel/Congressional/Public Affairs&#10; Counsel – Marta Erceg&#10;" title="Counsel/Congressional/Public Affairs"/>
            <p:cNvSpPr>
              <a:spLocks noChangeArrowheads="1"/>
            </p:cNvSpPr>
            <p:nvPr/>
          </p:nvSpPr>
          <p:spPr bwMode="auto">
            <a:xfrm>
              <a:off x="4360" y="856"/>
              <a:ext cx="1184" cy="2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dirty="0">
                  <a:cs typeface="+mn-cs"/>
                </a:rPr>
                <a:t>Counsel/Congressional/Public Affairs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 Counsel – Marta Erceg</a:t>
              </a:r>
            </a:p>
          </p:txBody>
        </p:sp>
        <p:sp>
          <p:nvSpPr>
            <p:cNvPr id="2095" name="_s2082" descr="Budget and Procurement Services&#10;" title="Budget and Procurement Services"/>
            <p:cNvSpPr>
              <a:spLocks noChangeArrowheads="1"/>
            </p:cNvSpPr>
            <p:nvPr/>
          </p:nvSpPr>
          <p:spPr bwMode="auto">
            <a:xfrm>
              <a:off x="3090" y="1711"/>
              <a:ext cx="1092" cy="2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000" dirty="0">
                  <a:cs typeface="+mn-cs"/>
                </a:rPr>
                <a:t>Budget and </a:t>
              </a:r>
            </a:p>
            <a:p>
              <a:pPr algn="ctr">
                <a:defRPr/>
              </a:pPr>
              <a:r>
                <a:rPr lang="en-US" sz="1000" dirty="0">
                  <a:cs typeface="+mn-cs"/>
                </a:rPr>
                <a:t>Procurement Services</a:t>
              </a:r>
            </a:p>
          </p:txBody>
        </p:sp>
        <p:sp>
          <p:nvSpPr>
            <p:cNvPr id="2096" name="_s2090" descr="Student Financial Assistance &#10;Advisory &amp; Assistance Team&#10;Director – Chris Vierling&#10;" title="Student Financial Assistance Advisory &amp; Assistance Team"/>
            <p:cNvSpPr>
              <a:spLocks noChangeArrowheads="1"/>
            </p:cNvSpPr>
            <p:nvPr/>
          </p:nvSpPr>
          <p:spPr bwMode="auto">
            <a:xfrm>
              <a:off x="227" y="3340"/>
              <a:ext cx="1054" cy="2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dirty="0">
                  <a:cs typeface="+mn-cs"/>
                </a:rPr>
                <a:t>Student Financial Assistance </a:t>
              </a:r>
            </a:p>
            <a:p>
              <a:pPr algn="ctr">
                <a:defRPr/>
              </a:pPr>
              <a:r>
                <a:rPr lang="en-US" sz="800" dirty="0">
                  <a:cs typeface="+mn-cs"/>
                </a:rPr>
                <a:t>Advisory &amp; Assistance Team</a:t>
              </a:r>
            </a:p>
            <a:p>
              <a:pPr algn="ctr">
                <a:defRPr/>
              </a:pPr>
              <a:r>
                <a:rPr lang="en-US" sz="800" dirty="0">
                  <a:cs typeface="+mn-cs"/>
                </a:rPr>
                <a:t>Director – Chris Vierling</a:t>
              </a:r>
            </a:p>
          </p:txBody>
        </p:sp>
        <p:sp>
          <p:nvSpPr>
            <p:cNvPr id="2097" name="_s2092" descr="State and Local Advisory &amp; Assistance Team&#10;Director – Richard Rasa&#10;" title="State and Local Advisory &amp; Assistance Team"/>
            <p:cNvSpPr>
              <a:spLocks noChangeArrowheads="1"/>
            </p:cNvSpPr>
            <p:nvPr/>
          </p:nvSpPr>
          <p:spPr bwMode="auto">
            <a:xfrm>
              <a:off x="246" y="3779"/>
              <a:ext cx="1050" cy="2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dirty="0">
                  <a:cs typeface="+mn-cs"/>
                </a:rPr>
                <a:t>State and Local</a:t>
              </a:r>
            </a:p>
            <a:p>
              <a:pPr algn="ctr">
                <a:defRPr/>
              </a:pPr>
              <a:r>
                <a:rPr lang="en-US" sz="800" dirty="0">
                  <a:cs typeface="+mn-cs"/>
                </a:rPr>
                <a:t> Advisory &amp; Assistance Team</a:t>
              </a:r>
            </a:p>
            <a:p>
              <a:pPr algn="ctr">
                <a:defRPr/>
              </a:pPr>
              <a:r>
                <a:rPr lang="en-US" sz="800" dirty="0">
                  <a:cs typeface="+mn-cs"/>
                </a:rPr>
                <a:t>Director – Richard Rasa</a:t>
              </a:r>
            </a:p>
          </p:txBody>
        </p:sp>
        <p:sp>
          <p:nvSpPr>
            <p:cNvPr id="2098" name="_s2094" descr="Strategic Planning, Administration, and  Resolution Team&#10;Director – Sean Dawson&#10;" title="Strategic Planning, Administration, and Resolution Team"/>
            <p:cNvSpPr>
              <a:spLocks noChangeArrowheads="1"/>
            </p:cNvSpPr>
            <p:nvPr/>
          </p:nvSpPr>
          <p:spPr bwMode="auto">
            <a:xfrm>
              <a:off x="247" y="1713"/>
              <a:ext cx="1052" cy="2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700" dirty="0">
                  <a:cs typeface="+mn-cs"/>
                </a:rPr>
                <a:t>Strategic Planning, Administration,</a:t>
              </a:r>
            </a:p>
            <a:p>
              <a:pPr algn="ctr">
                <a:defRPr/>
              </a:pPr>
              <a:r>
                <a:rPr lang="en-US" sz="700" dirty="0">
                  <a:cs typeface="+mn-cs"/>
                </a:rPr>
                <a:t>and  Resolution Team</a:t>
              </a:r>
            </a:p>
            <a:p>
              <a:pPr algn="ctr">
                <a:defRPr/>
              </a:pPr>
              <a:r>
                <a:rPr lang="en-US" sz="700" dirty="0">
                  <a:cs typeface="+mn-cs"/>
                </a:rPr>
                <a:t>Director – Sean Dawson</a:t>
              </a:r>
            </a:p>
          </p:txBody>
        </p:sp>
        <p:sp>
          <p:nvSpPr>
            <p:cNvPr id="2099" name="_s2096" descr="Financial Statement Internal Audit Team&#10;Director – Greg Spencer&#10;" title="Financial Statement Internal Audit Team"/>
            <p:cNvSpPr>
              <a:spLocks noChangeArrowheads="1"/>
            </p:cNvSpPr>
            <p:nvPr/>
          </p:nvSpPr>
          <p:spPr bwMode="auto">
            <a:xfrm>
              <a:off x="221" y="2510"/>
              <a:ext cx="1052" cy="28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dirty="0">
                  <a:cs typeface="+mn-cs"/>
                </a:rPr>
                <a:t>Financial Statement Internal</a:t>
              </a:r>
            </a:p>
            <a:p>
              <a:pPr algn="ctr">
                <a:defRPr/>
              </a:pPr>
              <a:r>
                <a:rPr lang="en-US" sz="800" dirty="0">
                  <a:cs typeface="+mn-cs"/>
                </a:rPr>
                <a:t> Audit Team</a:t>
              </a:r>
            </a:p>
            <a:p>
              <a:pPr algn="ctr">
                <a:defRPr/>
              </a:pPr>
              <a:r>
                <a:rPr lang="en-US" sz="800" dirty="0">
                  <a:cs typeface="+mn-cs"/>
                </a:rPr>
                <a:t>Director – Greg Spencer</a:t>
              </a:r>
            </a:p>
          </p:txBody>
        </p:sp>
        <p:sp>
          <p:nvSpPr>
            <p:cNvPr id="2100" name="_s2098" descr="Non-Federal Audit Team&#10;Director - Kevin Winicker&#10;" title="Non-Federal Audit Team"/>
            <p:cNvSpPr>
              <a:spLocks noChangeArrowheads="1"/>
            </p:cNvSpPr>
            <p:nvPr/>
          </p:nvSpPr>
          <p:spPr bwMode="auto">
            <a:xfrm>
              <a:off x="217" y="2921"/>
              <a:ext cx="1052" cy="2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cs typeface="+mn-cs"/>
                </a:rPr>
                <a:t>Non-Federal Audit Team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Director </a:t>
              </a:r>
              <a:r>
                <a:rPr lang="en-US" sz="900" dirty="0" smtClean="0">
                  <a:cs typeface="+mn-cs"/>
                </a:rPr>
                <a:t>- </a:t>
              </a:r>
              <a:r>
                <a:rPr lang="en-US" sz="900" i="1" dirty="0" smtClean="0">
                  <a:cs typeface="+mn-cs"/>
                </a:rPr>
                <a:t>Vacant</a:t>
              </a:r>
              <a:endParaRPr lang="en-US" sz="900" i="1" dirty="0">
                <a:cs typeface="+mn-cs"/>
              </a:endParaRPr>
            </a:p>
          </p:txBody>
        </p:sp>
        <p:sp>
          <p:nvSpPr>
            <p:cNvPr id="2101" name="_s2100" descr="Operations Internal Audit Team&#10;Director – Michele Weaver-Dugan&#10;" title="Operations Internal Audit Team"/>
            <p:cNvSpPr>
              <a:spLocks noChangeArrowheads="1"/>
            </p:cNvSpPr>
            <p:nvPr/>
          </p:nvSpPr>
          <p:spPr bwMode="auto">
            <a:xfrm>
              <a:off x="233" y="2112"/>
              <a:ext cx="1053" cy="2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650" dirty="0">
                  <a:cs typeface="+mn-cs"/>
                </a:rPr>
                <a:t> </a:t>
              </a:r>
              <a:r>
                <a:rPr lang="en-US" sz="700" dirty="0">
                  <a:cs typeface="+mn-cs"/>
                </a:rPr>
                <a:t>Operations Internal Audit Team</a:t>
              </a:r>
            </a:p>
            <a:p>
              <a:pPr algn="ctr">
                <a:defRPr/>
              </a:pPr>
              <a:r>
                <a:rPr lang="en-US" sz="700" dirty="0">
                  <a:cs typeface="+mn-cs"/>
                </a:rPr>
                <a:t>Director – Michele Weaver-Dugan</a:t>
              </a:r>
            </a:p>
          </p:txBody>
        </p:sp>
        <p:sp>
          <p:nvSpPr>
            <p:cNvPr id="2102" name="_s2102" descr="New York /Dallas Audit Region&#10;RIGA – Daniel Schultz&#10;" title="New York /Dallas Audit Region"/>
            <p:cNvSpPr>
              <a:spLocks noChangeArrowheads="1"/>
            </p:cNvSpPr>
            <p:nvPr/>
          </p:nvSpPr>
          <p:spPr bwMode="auto">
            <a:xfrm>
              <a:off x="1639" y="1738"/>
              <a:ext cx="1052" cy="27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dirty="0">
                  <a:cs typeface="+mn-cs"/>
                </a:rPr>
                <a:t>New York /Dallas Audit Region</a:t>
              </a:r>
            </a:p>
            <a:p>
              <a:pPr algn="ctr">
                <a:defRPr/>
              </a:pPr>
              <a:r>
                <a:rPr lang="en-US" sz="800" dirty="0">
                  <a:cs typeface="+mn-cs"/>
                </a:rPr>
                <a:t>RIGA – Daniel Schultz</a:t>
              </a:r>
            </a:p>
          </p:txBody>
        </p:sp>
        <p:sp>
          <p:nvSpPr>
            <p:cNvPr id="2103" name="_s2104" descr="Philadelphia Audit Region&#10;RIGA – Bernard Tadley&#10;" title="Philadelphia Audit Region"/>
            <p:cNvSpPr>
              <a:spLocks noChangeArrowheads="1"/>
            </p:cNvSpPr>
            <p:nvPr/>
          </p:nvSpPr>
          <p:spPr bwMode="auto">
            <a:xfrm>
              <a:off x="1666" y="2136"/>
              <a:ext cx="1052" cy="28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cs typeface="+mn-cs"/>
                </a:rPr>
                <a:t>Philadelphia Audit Region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RIGA – Bernard Tadley</a:t>
              </a:r>
            </a:p>
          </p:txBody>
        </p:sp>
        <p:sp>
          <p:nvSpPr>
            <p:cNvPr id="2104" name="_s2106" descr="Atlanta Audit Region&#10;RIGA – Denise Wempe&#10;" title="Atlanta Audit Region"/>
            <p:cNvSpPr>
              <a:spLocks noChangeArrowheads="1"/>
            </p:cNvSpPr>
            <p:nvPr/>
          </p:nvSpPr>
          <p:spPr bwMode="auto">
            <a:xfrm>
              <a:off x="1669" y="2532"/>
              <a:ext cx="105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cs typeface="+mn-cs"/>
                </a:rPr>
                <a:t>Atlanta Audit Region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RIGA – Denise Wempe</a:t>
              </a:r>
            </a:p>
          </p:txBody>
        </p:sp>
        <p:sp>
          <p:nvSpPr>
            <p:cNvPr id="2105" name="_s2108" descr="Chicago/Kansas City Audit Region&#10;RIGA – Gary Whitman&#10;" title="Chicago/Kansas City Audit Region"/>
            <p:cNvSpPr>
              <a:spLocks noChangeArrowheads="1"/>
            </p:cNvSpPr>
            <p:nvPr/>
          </p:nvSpPr>
          <p:spPr bwMode="auto">
            <a:xfrm>
              <a:off x="1643" y="2925"/>
              <a:ext cx="1075" cy="27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750" dirty="0">
                  <a:cs typeface="+mn-cs"/>
                </a:rPr>
                <a:t>Chicago/Kansas City Audit Region</a:t>
              </a:r>
            </a:p>
            <a:p>
              <a:pPr algn="ctr">
                <a:defRPr/>
              </a:pPr>
              <a:r>
                <a:rPr lang="en-US" sz="750" dirty="0">
                  <a:cs typeface="+mn-cs"/>
                </a:rPr>
                <a:t>RIGA – Gary Whitman</a:t>
              </a:r>
            </a:p>
          </p:txBody>
        </p:sp>
        <p:sp>
          <p:nvSpPr>
            <p:cNvPr id="2106" name="_s2110" descr="IT Audit Division&#10;Director  &#10;Joseph  Maranto &#10;" title="IT Audit Division"/>
            <p:cNvSpPr>
              <a:spLocks noChangeArrowheads="1"/>
            </p:cNvSpPr>
            <p:nvPr/>
          </p:nvSpPr>
          <p:spPr bwMode="auto">
            <a:xfrm>
              <a:off x="4270" y="1712"/>
              <a:ext cx="1052" cy="27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en-US" sz="650" dirty="0">
                <a:cs typeface="+mn-cs"/>
              </a:endParaRPr>
            </a:p>
            <a:p>
              <a:pPr algn="ctr">
                <a:defRPr/>
              </a:pPr>
              <a:r>
                <a:rPr lang="en-US" sz="800" dirty="0">
                  <a:cs typeface="+mn-cs"/>
                </a:rPr>
                <a:t>IT Audit Division</a:t>
              </a:r>
            </a:p>
            <a:p>
              <a:pPr algn="ctr">
                <a:defRPr/>
              </a:pPr>
              <a:r>
                <a:rPr lang="en-US" sz="800" dirty="0">
                  <a:cs typeface="+mn-cs"/>
                </a:rPr>
                <a:t>Director  </a:t>
              </a:r>
            </a:p>
            <a:p>
              <a:pPr algn="ctr">
                <a:defRPr/>
              </a:pPr>
              <a:r>
                <a:rPr lang="en-US" sz="800" dirty="0">
                  <a:cs typeface="+mn-cs"/>
                </a:rPr>
                <a:t>            Joseph  Maranto</a:t>
              </a:r>
              <a:r>
                <a:rPr lang="en-US" sz="650" dirty="0">
                  <a:cs typeface="+mn-cs"/>
                </a:rPr>
                <a:t>	</a:t>
              </a:r>
            </a:p>
            <a:p>
              <a:pPr algn="ctr">
                <a:defRPr/>
              </a:pPr>
              <a:endParaRPr lang="en-US" sz="650" dirty="0">
                <a:cs typeface="+mn-cs"/>
              </a:endParaRPr>
            </a:p>
          </p:txBody>
        </p:sp>
        <p:sp>
          <p:nvSpPr>
            <p:cNvPr id="2107" name="_s2112" descr="Computer Assisted Assessment Techniques&#10;Director – Edward Slevin&#10;" title="Computer Assisted Assessment Techniques"/>
            <p:cNvSpPr>
              <a:spLocks noChangeArrowheads="1"/>
            </p:cNvSpPr>
            <p:nvPr/>
          </p:nvSpPr>
          <p:spPr bwMode="auto">
            <a:xfrm>
              <a:off x="4271" y="2135"/>
              <a:ext cx="1049" cy="28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700" dirty="0">
                  <a:cs typeface="+mn-cs"/>
                </a:rPr>
                <a:t>Computer Assisted Assessment </a:t>
              </a:r>
            </a:p>
            <a:p>
              <a:pPr algn="ctr">
                <a:defRPr/>
              </a:pPr>
              <a:r>
                <a:rPr lang="en-US" sz="700" dirty="0">
                  <a:cs typeface="+mn-cs"/>
                </a:rPr>
                <a:t>Techniques</a:t>
              </a:r>
            </a:p>
            <a:p>
              <a:pPr algn="ctr">
                <a:defRPr/>
              </a:pPr>
              <a:r>
                <a:rPr lang="en-US" sz="700" dirty="0">
                  <a:cs typeface="+mn-cs"/>
                </a:rPr>
                <a:t>Director – Edward Slevin</a:t>
              </a:r>
            </a:p>
          </p:txBody>
        </p:sp>
        <p:sp>
          <p:nvSpPr>
            <p:cNvPr id="2108" name="_s2114" descr="Technology Crimes Division&#10;SAC –Mark Smith&#10;" title="Technology Crimes Division"/>
            <p:cNvSpPr>
              <a:spLocks noChangeArrowheads="1"/>
            </p:cNvSpPr>
            <p:nvPr/>
          </p:nvSpPr>
          <p:spPr bwMode="auto">
            <a:xfrm>
              <a:off x="4271" y="2563"/>
              <a:ext cx="1049" cy="28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dirty="0">
                  <a:cs typeface="+mn-cs"/>
                </a:rPr>
                <a:t>Technology Crimes Division</a:t>
              </a:r>
            </a:p>
            <a:p>
              <a:pPr algn="ctr">
                <a:defRPr/>
              </a:pPr>
              <a:r>
                <a:rPr lang="en-US" sz="800" dirty="0" smtClean="0">
                  <a:cs typeface="+mn-cs"/>
                </a:rPr>
                <a:t>SAC –Robert Mancuso</a:t>
              </a:r>
              <a:endParaRPr lang="en-US" sz="800" dirty="0">
                <a:cs typeface="+mn-cs"/>
              </a:endParaRPr>
            </a:p>
          </p:txBody>
        </p:sp>
        <p:sp>
          <p:nvSpPr>
            <p:cNvPr id="2110" name="_s2122" descr="Northeastern Region&#10;New York/Boston&#10;SAC – Brian Hickey&#10;" title="Northeastern Region"/>
            <p:cNvSpPr>
              <a:spLocks noChangeArrowheads="1"/>
            </p:cNvSpPr>
            <p:nvPr/>
          </p:nvSpPr>
          <p:spPr bwMode="auto">
            <a:xfrm>
              <a:off x="5640" y="1950"/>
              <a:ext cx="1184" cy="26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cs typeface="+mn-cs"/>
                </a:rPr>
                <a:t>Northeastern Region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New York/Boston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SAC – Brian Hickey</a:t>
              </a:r>
            </a:p>
          </p:txBody>
        </p:sp>
        <p:sp>
          <p:nvSpPr>
            <p:cNvPr id="2111" name="_s2124" descr="Mid-Atlantic Region&#10;Washington/Philadelphia/Pittsburgh&#10;SAC – Vacant&#10;" title="Mid-Atlantic Region"/>
            <p:cNvSpPr>
              <a:spLocks noChangeArrowheads="1"/>
            </p:cNvSpPr>
            <p:nvPr/>
          </p:nvSpPr>
          <p:spPr bwMode="auto">
            <a:xfrm>
              <a:off x="5642" y="2285"/>
              <a:ext cx="1188" cy="28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800" dirty="0">
                  <a:cs typeface="+mn-cs"/>
                </a:rPr>
                <a:t>Mid-Atlantic Region</a:t>
              </a:r>
            </a:p>
            <a:p>
              <a:pPr algn="ctr">
                <a:defRPr/>
              </a:pPr>
              <a:r>
                <a:rPr lang="en-US" sz="800" dirty="0">
                  <a:cs typeface="+mn-cs"/>
                </a:rPr>
                <a:t>Washington/Philadelphia/Pittsburgh</a:t>
              </a:r>
            </a:p>
            <a:p>
              <a:pPr algn="ctr">
                <a:defRPr/>
              </a:pPr>
              <a:r>
                <a:rPr lang="en-US" sz="800" dirty="0">
                  <a:cs typeface="+mn-cs"/>
                </a:rPr>
                <a:t>SAC – </a:t>
              </a:r>
              <a:r>
                <a:rPr lang="en-US" sz="800" dirty="0" smtClean="0">
                  <a:cs typeface="+mn-cs"/>
                </a:rPr>
                <a:t>Geoffrey Wood</a:t>
              </a:r>
              <a:endParaRPr lang="en-US" sz="800" dirty="0">
                <a:cs typeface="+mn-cs"/>
              </a:endParaRPr>
            </a:p>
          </p:txBody>
        </p:sp>
        <p:sp>
          <p:nvSpPr>
            <p:cNvPr id="2112" name="_s2126" descr="Northcentral Region&#10;Chicago/Ann Arbor/Nashville&#10;SAC –Thomas Utz&#10;" title="Northcentral Region"/>
            <p:cNvSpPr>
              <a:spLocks noChangeArrowheads="1"/>
            </p:cNvSpPr>
            <p:nvPr/>
          </p:nvSpPr>
          <p:spPr bwMode="auto">
            <a:xfrm>
              <a:off x="5649" y="2645"/>
              <a:ext cx="1175" cy="25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cs typeface="+mn-cs"/>
                </a:rPr>
                <a:t>Northcentral Region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Chicago/Ann Arbor/Nashville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SAC –Thomas Utz</a:t>
              </a:r>
            </a:p>
          </p:txBody>
        </p:sp>
        <p:sp>
          <p:nvSpPr>
            <p:cNvPr id="2113" name="_s2128" descr="Southcentral  Region&#10;Dallas/Kansas City&#10;SAC – Neil Sanchez&#10;" title="Southcentral  Region"/>
            <p:cNvSpPr>
              <a:spLocks noChangeArrowheads="1"/>
            </p:cNvSpPr>
            <p:nvPr/>
          </p:nvSpPr>
          <p:spPr bwMode="auto">
            <a:xfrm>
              <a:off x="5631" y="2958"/>
              <a:ext cx="1188" cy="2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cs typeface="+mn-cs"/>
                </a:rPr>
                <a:t>Southcentral  Region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Dallas/Kansas City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SAC – Neil Sanchez</a:t>
              </a:r>
            </a:p>
          </p:txBody>
        </p:sp>
        <p:sp>
          <p:nvSpPr>
            <p:cNvPr id="2114" name="_s2130" descr="Western Region&#10;Long Beach/Denver/Phoenix&#10;SAC – Natalie Forbort&#10;" title="Western Region"/>
            <p:cNvSpPr>
              <a:spLocks noChangeArrowheads="1"/>
            </p:cNvSpPr>
            <p:nvPr/>
          </p:nvSpPr>
          <p:spPr bwMode="auto">
            <a:xfrm>
              <a:off x="5640" y="3620"/>
              <a:ext cx="1184" cy="2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cs typeface="+mn-cs"/>
                </a:rPr>
                <a:t>Western Region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Long Beach/Denver/Phoenix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SAC – Natalie Forbort</a:t>
              </a:r>
            </a:p>
          </p:txBody>
        </p:sp>
        <p:sp>
          <p:nvSpPr>
            <p:cNvPr id="2115" name="_s2292" descr="Sacramento Audit Region&#10;RIGA –  Ray Hendren&#10;" title="Sacramento Audit Region"/>
            <p:cNvSpPr>
              <a:spLocks noChangeArrowheads="1"/>
            </p:cNvSpPr>
            <p:nvPr/>
          </p:nvSpPr>
          <p:spPr bwMode="auto">
            <a:xfrm>
              <a:off x="1655" y="3319"/>
              <a:ext cx="1053" cy="28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cs typeface="+mn-cs"/>
                </a:rPr>
                <a:t>Sacramento Audit Region</a:t>
              </a:r>
            </a:p>
            <a:p>
              <a:pPr algn="ctr">
                <a:defRPr/>
              </a:pPr>
              <a:r>
                <a:rPr lang="en-US" sz="900" dirty="0">
                  <a:cs typeface="+mn-cs"/>
                </a:rPr>
                <a:t>RIGA –  Ray Hendren</a:t>
              </a:r>
            </a:p>
          </p:txBody>
        </p:sp>
      </p:grpSp>
      <p:cxnSp>
        <p:nvCxnSpPr>
          <p:cNvPr id="2053" name="_s2121"/>
          <p:cNvCxnSpPr>
            <a:cxnSpLocks noChangeShapeType="1"/>
          </p:cNvCxnSpPr>
          <p:nvPr/>
        </p:nvCxnSpPr>
        <p:spPr bwMode="auto">
          <a:xfrm>
            <a:off x="8339138" y="2667000"/>
            <a:ext cx="119062" cy="95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Straight Connector 131"/>
          <p:cNvCxnSpPr/>
          <p:nvPr/>
        </p:nvCxnSpPr>
        <p:spPr>
          <a:xfrm flipV="1">
            <a:off x="1568450" y="3505200"/>
            <a:ext cx="292100" cy="4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_s2097"/>
          <p:cNvCxnSpPr>
            <a:cxnSpLocks noChangeShapeType="1"/>
          </p:cNvCxnSpPr>
          <p:nvPr/>
        </p:nvCxnSpPr>
        <p:spPr bwMode="auto">
          <a:xfrm rot="10800000">
            <a:off x="1785938" y="2333625"/>
            <a:ext cx="212725" cy="11684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" name="Straight Connector 152"/>
          <p:cNvCxnSpPr/>
          <p:nvPr/>
        </p:nvCxnSpPr>
        <p:spPr>
          <a:xfrm>
            <a:off x="1773238" y="2809875"/>
            <a:ext cx="234950" cy="9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_s2099"/>
          <p:cNvCxnSpPr>
            <a:cxnSpLocks noChangeShapeType="1"/>
          </p:cNvCxnSpPr>
          <p:nvPr/>
        </p:nvCxnSpPr>
        <p:spPr bwMode="auto">
          <a:xfrm flipV="1">
            <a:off x="1543050" y="2333625"/>
            <a:ext cx="242888" cy="2465388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Straight Connector 173"/>
          <p:cNvCxnSpPr>
            <a:endCxn id="2104" idx="1"/>
          </p:cNvCxnSpPr>
          <p:nvPr/>
        </p:nvCxnSpPr>
        <p:spPr>
          <a:xfrm flipV="1">
            <a:off x="1546225" y="4157663"/>
            <a:ext cx="492125" cy="9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16200000" flipH="1">
            <a:off x="1077119" y="5501481"/>
            <a:ext cx="1428750" cy="7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V="1">
            <a:off x="1560513" y="5446713"/>
            <a:ext cx="438150" cy="11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585913" y="6232525"/>
            <a:ext cx="212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_s2075" descr="Quality and Integrity  Group -  Sue Hermitage &#10;" title="Quality and Integrity  Group -  Sue Hermitage "/>
          <p:cNvSpPr>
            <a:spLocks noChangeArrowheads="1"/>
          </p:cNvSpPr>
          <p:nvPr/>
        </p:nvSpPr>
        <p:spPr bwMode="auto">
          <a:xfrm>
            <a:off x="3484563" y="1133475"/>
            <a:ext cx="1446212" cy="428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>
                <a:cs typeface="+mn-cs"/>
              </a:rPr>
              <a:t>Quality and Integrity  Group -  </a:t>
            </a:r>
            <a:r>
              <a:rPr lang="en-US" sz="900" dirty="0" smtClean="0"/>
              <a:t>Vacant</a:t>
            </a:r>
            <a:r>
              <a:rPr lang="en-US" sz="900" dirty="0" smtClean="0">
                <a:cs typeface="+mn-cs"/>
              </a:rPr>
              <a:t> </a:t>
            </a:r>
            <a:endParaRPr lang="en-US" sz="900" dirty="0">
              <a:cs typeface="+mn-cs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4908550" y="1362075"/>
            <a:ext cx="19843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7" name="_s2128" descr="Southeastern  Region&#10;Atlanta/Pembroke Pines/San Juan, PR &#10;SAC – Yessyka Santana&#10;" title="Southeastern  Region"/>
          <p:cNvSpPr>
            <a:spLocks noChangeArrowheads="1"/>
          </p:cNvSpPr>
          <p:nvPr/>
        </p:nvSpPr>
        <p:spPr bwMode="auto">
          <a:xfrm>
            <a:off x="6877050" y="5145088"/>
            <a:ext cx="1447800" cy="446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750" dirty="0">
                <a:cs typeface="+mn-cs"/>
              </a:rPr>
              <a:t>Southeastern  Region</a:t>
            </a:r>
          </a:p>
          <a:p>
            <a:pPr algn="ctr">
              <a:defRPr/>
            </a:pPr>
            <a:r>
              <a:rPr lang="en-US" sz="750" dirty="0">
                <a:cs typeface="+mn-cs"/>
              </a:rPr>
              <a:t>Atlanta/Pembroke Pines/San Juan, PR </a:t>
            </a:r>
          </a:p>
          <a:p>
            <a:pPr algn="ctr">
              <a:defRPr/>
            </a:pPr>
            <a:r>
              <a:rPr lang="en-US" sz="750" dirty="0">
                <a:cs typeface="+mn-cs"/>
              </a:rPr>
              <a:t>SAC – Yessyka Santana</a:t>
            </a:r>
          </a:p>
        </p:txBody>
      </p:sp>
      <p:cxnSp>
        <p:nvCxnSpPr>
          <p:cNvPr id="134" name="Straight Connector 133"/>
          <p:cNvCxnSpPr>
            <a:endCxn id="2067" idx="3"/>
          </p:cNvCxnSpPr>
          <p:nvPr/>
        </p:nvCxnSpPr>
        <p:spPr>
          <a:xfrm flipH="1" flipV="1">
            <a:off x="8324850" y="5367338"/>
            <a:ext cx="93663" cy="79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_s2082" descr="Talent Management Services&#10;" title="Talent Management Services"/>
          <p:cNvSpPr>
            <a:spLocks noChangeArrowheads="1"/>
          </p:cNvSpPr>
          <p:nvPr/>
        </p:nvSpPr>
        <p:spPr bwMode="auto">
          <a:xfrm>
            <a:off x="3778250" y="3265488"/>
            <a:ext cx="1333500" cy="4714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900" dirty="0">
                <a:cs typeface="+mn-cs"/>
              </a:rPr>
              <a:t>Talent </a:t>
            </a:r>
          </a:p>
          <a:p>
            <a:pPr algn="ctr">
              <a:defRPr/>
            </a:pPr>
            <a:r>
              <a:rPr lang="en-US" sz="900" dirty="0">
                <a:cs typeface="+mn-cs"/>
              </a:rPr>
              <a:t>Management</a:t>
            </a:r>
          </a:p>
          <a:p>
            <a:pPr algn="ctr">
              <a:defRPr/>
            </a:pPr>
            <a:r>
              <a:rPr lang="en-US" sz="900" dirty="0">
                <a:cs typeface="+mn-cs"/>
              </a:rPr>
              <a:t>Services</a:t>
            </a:r>
          </a:p>
        </p:txBody>
      </p:sp>
      <p:cxnSp>
        <p:nvCxnSpPr>
          <p:cNvPr id="8" name="_s2083"/>
          <p:cNvCxnSpPr>
            <a:cxnSpLocks noChangeShapeType="1"/>
            <a:stCxn id="67" idx="1"/>
          </p:cNvCxnSpPr>
          <p:nvPr/>
        </p:nvCxnSpPr>
        <p:spPr bwMode="auto">
          <a:xfrm rot="10800000">
            <a:off x="3511550" y="2841625"/>
            <a:ext cx="266700" cy="6604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_s2082" descr="IT Operations &amp; Security Services&#10;" title="IT Operations &amp; Security Services"/>
          <p:cNvSpPr>
            <a:spLocks noChangeArrowheads="1"/>
          </p:cNvSpPr>
          <p:nvPr/>
        </p:nvSpPr>
        <p:spPr bwMode="auto">
          <a:xfrm>
            <a:off x="3773488" y="3971925"/>
            <a:ext cx="1333500" cy="454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900" dirty="0">
                <a:cs typeface="+mn-cs"/>
              </a:rPr>
              <a:t>IT Operations</a:t>
            </a:r>
          </a:p>
          <a:p>
            <a:pPr algn="ctr">
              <a:defRPr/>
            </a:pPr>
            <a:r>
              <a:rPr lang="en-US" sz="900" dirty="0">
                <a:cs typeface="+mn-cs"/>
              </a:rPr>
              <a:t>&amp;</a:t>
            </a:r>
          </a:p>
          <a:p>
            <a:pPr algn="ctr">
              <a:defRPr/>
            </a:pPr>
            <a:r>
              <a:rPr lang="en-US" sz="900" dirty="0">
                <a:cs typeface="+mn-cs"/>
              </a:rPr>
              <a:t>Security Services</a:t>
            </a:r>
          </a:p>
        </p:txBody>
      </p:sp>
      <p:cxnSp>
        <p:nvCxnSpPr>
          <p:cNvPr id="2069" name="_s2083"/>
          <p:cNvCxnSpPr>
            <a:cxnSpLocks noChangeShapeType="1"/>
          </p:cNvCxnSpPr>
          <p:nvPr/>
        </p:nvCxnSpPr>
        <p:spPr bwMode="auto">
          <a:xfrm rot="10800000">
            <a:off x="3511550" y="3511550"/>
            <a:ext cx="266700" cy="668338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_s2082" descr="Facilities &amp; Asset Management Services&#10;" title="Facilities &amp; Asset Management Services"/>
          <p:cNvSpPr>
            <a:spLocks noChangeArrowheads="1"/>
          </p:cNvSpPr>
          <p:nvPr/>
        </p:nvSpPr>
        <p:spPr bwMode="auto">
          <a:xfrm>
            <a:off x="3773488" y="4578350"/>
            <a:ext cx="1333500" cy="4556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900" dirty="0">
                <a:cs typeface="+mn-cs"/>
              </a:rPr>
              <a:t>Facilities &amp; Asset </a:t>
            </a:r>
          </a:p>
          <a:p>
            <a:pPr algn="ctr">
              <a:defRPr/>
            </a:pPr>
            <a:r>
              <a:rPr lang="en-US" sz="900" dirty="0">
                <a:cs typeface="+mn-cs"/>
              </a:rPr>
              <a:t>Management Services</a:t>
            </a:r>
          </a:p>
        </p:txBody>
      </p:sp>
      <p:cxnSp>
        <p:nvCxnSpPr>
          <p:cNvPr id="2071" name="_s2083"/>
          <p:cNvCxnSpPr>
            <a:cxnSpLocks noChangeShapeType="1"/>
          </p:cNvCxnSpPr>
          <p:nvPr/>
        </p:nvCxnSpPr>
        <p:spPr bwMode="auto">
          <a:xfrm rot="10800000">
            <a:off x="3508375" y="4191000"/>
            <a:ext cx="266700" cy="668338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2" name="_s2083"/>
          <p:cNvCxnSpPr>
            <a:cxnSpLocks noChangeShapeType="1"/>
          </p:cNvCxnSpPr>
          <p:nvPr/>
        </p:nvCxnSpPr>
        <p:spPr bwMode="auto">
          <a:xfrm rot="10800000">
            <a:off x="3514725" y="4837113"/>
            <a:ext cx="266700" cy="668337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_s2082" descr="Internal Operations Support Services&#10;" title="Internal Operations Support Services"/>
          <p:cNvSpPr>
            <a:spLocks noChangeArrowheads="1"/>
          </p:cNvSpPr>
          <p:nvPr/>
        </p:nvSpPr>
        <p:spPr bwMode="auto">
          <a:xfrm>
            <a:off x="3760788" y="5216525"/>
            <a:ext cx="1333500" cy="500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000" dirty="0">
                <a:cs typeface="+mn-cs"/>
              </a:rPr>
              <a:t>Internal Operations</a:t>
            </a:r>
          </a:p>
          <a:p>
            <a:pPr algn="ctr">
              <a:defRPr/>
            </a:pPr>
            <a:r>
              <a:rPr lang="en-US" sz="1000" dirty="0">
                <a:cs typeface="+mn-cs"/>
              </a:rPr>
              <a:t>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7071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409688" cy="868362"/>
          </a:xfrm>
        </p:spPr>
        <p:txBody>
          <a:bodyPr/>
          <a:lstStyle/>
          <a:p>
            <a:r>
              <a:rPr lang="en-US" dirty="0" smtClean="0"/>
              <a:t>Investigation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49808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Who do we investigate?</a:t>
            </a:r>
          </a:p>
          <a:p>
            <a:pPr lvl="1"/>
            <a:r>
              <a:rPr lang="en-US" dirty="0" smtClean="0"/>
              <a:t>Any entity or person that receives ED funds or participates in ED programs</a:t>
            </a:r>
          </a:p>
          <a:p>
            <a:pPr lvl="2"/>
            <a:r>
              <a:rPr lang="en-US" dirty="0" smtClean="0"/>
              <a:t>e.g. – grant recipients, contractors, school officials, teachers, students, and ED employees</a:t>
            </a:r>
          </a:p>
          <a:p>
            <a:pPr marL="658368" lvl="2" indent="0">
              <a:buNone/>
            </a:pPr>
            <a:endParaRPr lang="en-US" dirty="0" smtClean="0"/>
          </a:p>
          <a:p>
            <a:r>
              <a:rPr lang="en-US" dirty="0" smtClean="0"/>
              <a:t>What do we do?</a:t>
            </a:r>
          </a:p>
          <a:p>
            <a:pPr lvl="1"/>
            <a:r>
              <a:rPr lang="en-US" dirty="0" smtClean="0"/>
              <a:t>Conduct investigations of fraud, corruption and misconduct.</a:t>
            </a:r>
          </a:p>
          <a:p>
            <a:pPr lvl="2"/>
            <a:r>
              <a:rPr lang="en-US" dirty="0" smtClean="0"/>
              <a:t>Criminal</a:t>
            </a:r>
          </a:p>
          <a:p>
            <a:pPr lvl="2"/>
            <a:r>
              <a:rPr lang="en-US" dirty="0" smtClean="0"/>
              <a:t>Civil</a:t>
            </a:r>
          </a:p>
          <a:p>
            <a:pPr lvl="2"/>
            <a:r>
              <a:rPr lang="en-US" dirty="0" smtClean="0"/>
              <a:t>Administrative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82296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1920406" cy="287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38600"/>
            <a:ext cx="312102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211613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600075"/>
            <a:ext cx="61722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rgbClr val="6EA0B0"/>
              </a:buClr>
              <a:buSzPct val="80000"/>
              <a:buFont typeface="Wingdings 2"/>
              <a:buChar char=""/>
            </a:pPr>
            <a:r>
              <a:rPr lang="en-US" sz="3200" dirty="0" smtClean="0">
                <a:solidFill>
                  <a:prstClr val="black"/>
                </a:solidFill>
              </a:rPr>
              <a:t>ED OIG Federal </a:t>
            </a:r>
            <a:r>
              <a:rPr lang="en-US" sz="3200" dirty="0">
                <a:solidFill>
                  <a:prstClr val="black"/>
                </a:solidFill>
              </a:rPr>
              <a:t>Agents:</a:t>
            </a:r>
          </a:p>
          <a:p>
            <a:pPr marL="640080" lvl="1" indent="-237744">
              <a:lnSpc>
                <a:spcPts val="3000"/>
              </a:lnSpc>
              <a:spcBef>
                <a:spcPts val="550"/>
              </a:spcBef>
              <a:buClr>
                <a:srgbClr val="6EA0B0"/>
              </a:buClr>
              <a:buFont typeface="Verdana"/>
              <a:buChar char="◦"/>
            </a:pPr>
            <a:r>
              <a:rPr lang="en-US" sz="2800" dirty="0" smtClean="0">
                <a:solidFill>
                  <a:prstClr val="black"/>
                </a:solidFill>
              </a:rPr>
              <a:t>Conduct Investigations</a:t>
            </a:r>
          </a:p>
          <a:p>
            <a:pPr marL="640080" lvl="1" indent="-237744">
              <a:lnSpc>
                <a:spcPts val="3000"/>
              </a:lnSpc>
              <a:spcBef>
                <a:spcPts val="550"/>
              </a:spcBef>
              <a:buClr>
                <a:srgbClr val="6EA0B0"/>
              </a:buClr>
              <a:buFont typeface="Verdana"/>
              <a:buChar char="◦"/>
            </a:pPr>
            <a:r>
              <a:rPr lang="en-US" sz="2800" dirty="0" smtClean="0">
                <a:solidFill>
                  <a:prstClr val="black"/>
                </a:solidFill>
              </a:rPr>
              <a:t>Execute </a:t>
            </a:r>
            <a:r>
              <a:rPr lang="en-US" sz="2800" dirty="0">
                <a:solidFill>
                  <a:prstClr val="black"/>
                </a:solidFill>
              </a:rPr>
              <a:t>Arrest and Search Warrants</a:t>
            </a:r>
          </a:p>
          <a:p>
            <a:pPr marL="640080" lvl="1" indent="-237744">
              <a:lnSpc>
                <a:spcPts val="3000"/>
              </a:lnSpc>
              <a:spcBef>
                <a:spcPts val="550"/>
              </a:spcBef>
              <a:buClr>
                <a:srgbClr val="6EA0B0"/>
              </a:buClr>
              <a:buFont typeface="Verdana"/>
              <a:buChar char="◦"/>
            </a:pPr>
            <a:r>
              <a:rPr lang="en-US" sz="2800" dirty="0">
                <a:solidFill>
                  <a:prstClr val="black"/>
                </a:solidFill>
              </a:rPr>
              <a:t>Serve Grand Jury </a:t>
            </a:r>
            <a:r>
              <a:rPr lang="en-US" sz="2800" dirty="0" smtClean="0">
                <a:solidFill>
                  <a:prstClr val="black"/>
                </a:solidFill>
              </a:rPr>
              <a:t>and IG Subpoenas</a:t>
            </a:r>
            <a:endParaRPr lang="en-US" sz="2800" dirty="0">
              <a:solidFill>
                <a:prstClr val="black"/>
              </a:solidFill>
            </a:endParaRPr>
          </a:p>
          <a:p>
            <a:pPr marL="640080" lvl="1" indent="-237744">
              <a:lnSpc>
                <a:spcPts val="3000"/>
              </a:lnSpc>
              <a:spcBef>
                <a:spcPts val="550"/>
              </a:spcBef>
              <a:buClr>
                <a:srgbClr val="6EA0B0"/>
              </a:buClr>
              <a:buFont typeface="Verdana"/>
              <a:buChar char="◦"/>
            </a:pPr>
            <a:r>
              <a:rPr lang="en-US" sz="2800" dirty="0">
                <a:solidFill>
                  <a:prstClr val="black"/>
                </a:solidFill>
              </a:rPr>
              <a:t>Carry Firearms</a:t>
            </a:r>
          </a:p>
        </p:txBody>
      </p:sp>
    </p:spTree>
    <p:extLst>
      <p:ext uri="{BB962C8B-B14F-4D97-AF65-F5344CB8AC3E}">
        <p14:creationId xmlns:p14="http://schemas.microsoft.com/office/powerpoint/2010/main" val="38601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Elements of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proved by showing that the defendant’s actions involved five separate elements:</a:t>
            </a:r>
          </a:p>
          <a:p>
            <a:pPr lvl="1"/>
            <a:r>
              <a:rPr lang="en-US" dirty="0" smtClean="0"/>
              <a:t>A false statement of a material fact</a:t>
            </a:r>
          </a:p>
          <a:p>
            <a:pPr lvl="1"/>
            <a:r>
              <a:rPr lang="en-US" dirty="0" smtClean="0"/>
              <a:t>Knowledge that the statement is untrue</a:t>
            </a:r>
          </a:p>
          <a:p>
            <a:pPr lvl="1"/>
            <a:r>
              <a:rPr lang="en-US" dirty="0" smtClean="0"/>
              <a:t>Intent to deceive the alleged victim</a:t>
            </a:r>
          </a:p>
          <a:p>
            <a:pPr lvl="1"/>
            <a:r>
              <a:rPr lang="en-US" dirty="0" smtClean="0"/>
              <a:t>Justifiable reliance by the alleged victim on the statement</a:t>
            </a:r>
          </a:p>
          <a:p>
            <a:pPr lvl="1"/>
            <a:r>
              <a:rPr lang="en-US" dirty="0" smtClean="0"/>
              <a:t>Injury to the alleged victim as a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1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does that really mean?</a:t>
            </a:r>
          </a:p>
          <a:p>
            <a:pPr lvl="1"/>
            <a:r>
              <a:rPr lang="en-US" dirty="0" smtClean="0"/>
              <a:t>Fraud can also be defined as:</a:t>
            </a:r>
          </a:p>
          <a:p>
            <a:pPr lvl="2"/>
            <a:r>
              <a:rPr lang="en-US" dirty="0" smtClean="0"/>
              <a:t>Using dishonest methods to take something of value from another</a:t>
            </a:r>
          </a:p>
          <a:p>
            <a:pPr lvl="3"/>
            <a:r>
              <a:rPr lang="en-US" dirty="0" smtClean="0"/>
              <a:t>Deceit, trickery, misrepresentation</a:t>
            </a:r>
          </a:p>
          <a:p>
            <a:pPr lvl="3"/>
            <a:r>
              <a:rPr lang="en-US" dirty="0" smtClean="0"/>
              <a:t>Lying, cheating, stealing</a:t>
            </a:r>
          </a:p>
          <a:p>
            <a:pPr lvl="1"/>
            <a:endParaRPr lang="en-US" dirty="0"/>
          </a:p>
          <a:p>
            <a:pPr marL="342900" lvl="1" indent="-287338">
              <a:buFont typeface="Arial" panose="020B0604020202020204" pitchFamily="34" charset="0"/>
              <a:buChar char="•"/>
            </a:pPr>
            <a:r>
              <a:rPr lang="en-US" sz="3200" dirty="0" smtClean="0"/>
              <a:t>“There </a:t>
            </a:r>
            <a:r>
              <a:rPr lang="en-US" sz="3200" dirty="0"/>
              <a:t>is no kind of dishonesty into which otherwise good people more easily and frequently fall than that of defrauding the </a:t>
            </a:r>
            <a:r>
              <a:rPr lang="en-US" sz="3200" dirty="0" smtClean="0"/>
              <a:t>government.” - Benjamin </a:t>
            </a:r>
            <a:r>
              <a:rPr lang="en-US" sz="3200" dirty="0"/>
              <a:t>Franklin</a:t>
            </a:r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Presentatio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07D1E-A757-4FA5-A73C-0C1FF1AF03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TrainingPresentation</Template>
  <TotalTime>0</TotalTime>
  <Words>1488</Words>
  <Application>Microsoft Office PowerPoint</Application>
  <PresentationFormat>On-screen Show (4:3)</PresentationFormat>
  <Paragraphs>279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TrainingPresentation</vt:lpstr>
      <vt:lpstr>U.S. Department of Education Office of Inspector General (ED OIG)  Small Business Innovation Research (SBIR) Fraud Awareness</vt:lpstr>
      <vt:lpstr>ED OIG </vt:lpstr>
      <vt:lpstr>ED OIG Authority</vt:lpstr>
      <vt:lpstr>ED OIG Components</vt:lpstr>
      <vt:lpstr>PowerPoint Presentation</vt:lpstr>
      <vt:lpstr>Investigation Services</vt:lpstr>
      <vt:lpstr>PowerPoint Presentation</vt:lpstr>
      <vt:lpstr>Legal Elements of Fraud</vt:lpstr>
      <vt:lpstr>Fraud (continued)</vt:lpstr>
      <vt:lpstr>Why should you care about fraud?</vt:lpstr>
      <vt:lpstr>Sources of Investigations</vt:lpstr>
      <vt:lpstr>ED SBIR Program</vt:lpstr>
      <vt:lpstr>Examples of SBIR Fraud</vt:lpstr>
      <vt:lpstr>Examples of SBIR Fraud (cont.)</vt:lpstr>
      <vt:lpstr>Criminal Offenses</vt:lpstr>
      <vt:lpstr>Criminal Offenses (cont.)</vt:lpstr>
      <vt:lpstr>Civil Issues</vt:lpstr>
      <vt:lpstr>Administrative Remedies</vt:lpstr>
      <vt:lpstr>Results of Investigations</vt:lpstr>
      <vt:lpstr>SBIR Fraud Case Examples</vt:lpstr>
      <vt:lpstr>SBIR Fraud Case Examples</vt:lpstr>
      <vt:lpstr>OIG Role in SBIR Fraud , Waste &amp; Abuse Prevention</vt:lpstr>
      <vt:lpstr>Reporting Suspected Fraud</vt:lpstr>
      <vt:lpstr>Bottom Line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2015-10-26T19:26:03Z</dcterms:created>
  <dcterms:modified xsi:type="dcterms:W3CDTF">2016-10-11T20:22:08Z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